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2" r:id="rId1"/>
  </p:sldMasterIdLst>
  <p:notesMasterIdLst>
    <p:notesMasterId r:id="rId29"/>
  </p:notesMasterIdLst>
  <p:handoutMasterIdLst>
    <p:handoutMasterId r:id="rId30"/>
  </p:handoutMasterIdLst>
  <p:sldIdLst>
    <p:sldId id="336" r:id="rId2"/>
    <p:sldId id="346" r:id="rId3"/>
    <p:sldId id="448" r:id="rId4"/>
    <p:sldId id="454" r:id="rId5"/>
    <p:sldId id="440" r:id="rId6"/>
    <p:sldId id="441" r:id="rId7"/>
    <p:sldId id="435" r:id="rId8"/>
    <p:sldId id="436" r:id="rId9"/>
    <p:sldId id="437" r:id="rId10"/>
    <p:sldId id="438" r:id="rId11"/>
    <p:sldId id="439" r:id="rId12"/>
    <p:sldId id="442" r:id="rId13"/>
    <p:sldId id="443" r:id="rId14"/>
    <p:sldId id="444" r:id="rId15"/>
    <p:sldId id="455" r:id="rId16"/>
    <p:sldId id="445" r:id="rId17"/>
    <p:sldId id="456" r:id="rId18"/>
    <p:sldId id="446" r:id="rId19"/>
    <p:sldId id="447" r:id="rId20"/>
    <p:sldId id="449" r:id="rId21"/>
    <p:sldId id="450" r:id="rId22"/>
    <p:sldId id="457" r:id="rId23"/>
    <p:sldId id="451" r:id="rId24"/>
    <p:sldId id="452" r:id="rId25"/>
    <p:sldId id="458" r:id="rId26"/>
    <p:sldId id="453" r:id="rId27"/>
    <p:sldId id="418" r:id="rId28"/>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s-ES_tradnl"/>
    </a:defPPr>
    <a:lvl1pPr algn="l" rtl="0" fontAlgn="base">
      <a:spcBef>
        <a:spcPct val="0"/>
      </a:spcBef>
      <a:spcAft>
        <a:spcPct val="0"/>
      </a:spcAft>
      <a:defRPr sz="1400" b="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400" b="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400" b="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400" b="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400" b="1" kern="1200">
        <a:solidFill>
          <a:schemeClr val="tx1"/>
        </a:solidFill>
        <a:latin typeface="Times New Roman" pitchFamily="18" charset="0"/>
        <a:ea typeface="+mn-ea"/>
        <a:cs typeface="Arial" pitchFamily="34" charset="0"/>
      </a:defRPr>
    </a:lvl5pPr>
    <a:lvl6pPr marL="2286000" algn="l" defTabSz="914400" rtl="0" eaLnBrk="1" latinLnBrk="0" hangingPunct="1">
      <a:defRPr sz="1400" b="1" kern="1200">
        <a:solidFill>
          <a:schemeClr val="tx1"/>
        </a:solidFill>
        <a:latin typeface="Times New Roman" pitchFamily="18" charset="0"/>
        <a:ea typeface="+mn-ea"/>
        <a:cs typeface="Arial" pitchFamily="34" charset="0"/>
      </a:defRPr>
    </a:lvl6pPr>
    <a:lvl7pPr marL="2743200" algn="l" defTabSz="914400" rtl="0" eaLnBrk="1" latinLnBrk="0" hangingPunct="1">
      <a:defRPr sz="1400" b="1" kern="1200">
        <a:solidFill>
          <a:schemeClr val="tx1"/>
        </a:solidFill>
        <a:latin typeface="Times New Roman" pitchFamily="18" charset="0"/>
        <a:ea typeface="+mn-ea"/>
        <a:cs typeface="Arial" pitchFamily="34" charset="0"/>
      </a:defRPr>
    </a:lvl7pPr>
    <a:lvl8pPr marL="3200400" algn="l" defTabSz="914400" rtl="0" eaLnBrk="1" latinLnBrk="0" hangingPunct="1">
      <a:defRPr sz="1400" b="1" kern="1200">
        <a:solidFill>
          <a:schemeClr val="tx1"/>
        </a:solidFill>
        <a:latin typeface="Times New Roman" pitchFamily="18" charset="0"/>
        <a:ea typeface="+mn-ea"/>
        <a:cs typeface="Arial" pitchFamily="34" charset="0"/>
      </a:defRPr>
    </a:lvl8pPr>
    <a:lvl9pPr marL="3657600" algn="l" defTabSz="914400" rtl="0" eaLnBrk="1" latinLnBrk="0" hangingPunct="1">
      <a:defRPr sz="1400" b="1"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777777"/>
    <a:srgbClr val="9933FF"/>
    <a:srgbClr val="008000"/>
    <a:srgbClr val="99CC00"/>
    <a:srgbClr val="666633"/>
    <a:srgbClr val="669900"/>
    <a:srgbClr val="3366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336" y="1494"/>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4" d="100"/>
          <a:sy n="24" d="100"/>
        </p:scale>
        <p:origin x="-1356" y="-78"/>
      </p:cViewPr>
      <p:guideLst>
        <p:guide orient="horz" pos="3126"/>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idx="2"/>
          </p:nvPr>
        </p:nvSpPr>
        <p:spPr bwMode="auto">
          <a:xfrm>
            <a:off x="1071563" y="860425"/>
            <a:ext cx="4656137" cy="34925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06463" y="4716463"/>
            <a:ext cx="4984750" cy="4189412"/>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noProof="0" smtClean="0"/>
              <a:t>Click to edit Master notes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eaLnBrk="0" hangingPunct="0"/>
            <a:r>
              <a:rPr lang="en-US" sz="1200" i="1" dirty="0" smtClean="0">
                <a:solidFill>
                  <a:srgbClr val="0070C0"/>
                </a:solidFill>
                <a:latin typeface="Arial" pitchFamily="34" charset="0"/>
                <a:cs typeface="Times New Roman" pitchFamily="18" charset="0"/>
              </a:rPr>
              <a:t>Water security is high on the agenda of political and business leaders, and the academic community. As concerns about water resources grow, policy-makers, institutions, funders, and individuals are now using the term ‘water security’ to express their views. </a:t>
            </a:r>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eaLnBrk="0" hangingPunct="0"/>
            <a:r>
              <a:rPr lang="en-US" sz="1200" i="1" dirty="0" smtClean="0">
                <a:solidFill>
                  <a:srgbClr val="0070C0"/>
                </a:solidFill>
                <a:latin typeface="Arial" pitchFamily="34" charset="0"/>
                <a:cs typeface="Times New Roman" pitchFamily="18" charset="0"/>
              </a:rPr>
              <a:t>There is growing international consensus for increasing water security in a sustainable manner, and for building more resilient and robust water systems. </a:t>
            </a:r>
          </a:p>
          <a:p>
            <a:pPr eaLnBrk="0" hangingPunct="0"/>
            <a:r>
              <a:rPr lang="en-US" sz="1200" i="1" dirty="0" smtClean="0">
                <a:solidFill>
                  <a:srgbClr val="0070C0"/>
                </a:solidFill>
                <a:latin typeface="Arial" pitchFamily="34" charset="0"/>
                <a:cs typeface="Times New Roman" pitchFamily="18" charset="0"/>
              </a:rPr>
              <a:t>However, as yet there is no consensus on framing and approaching what is a real and complex problem. </a:t>
            </a:r>
          </a:p>
          <a:p>
            <a:pPr eaLnBrk="0" hangingPunct="0"/>
            <a:r>
              <a:rPr lang="en-US" sz="1200" i="1" dirty="0" smtClean="0">
                <a:solidFill>
                  <a:srgbClr val="0070C0"/>
                </a:solidFill>
                <a:latin typeface="Arial" pitchFamily="34" charset="0"/>
                <a:cs typeface="Times New Roman" pitchFamily="18" charset="0"/>
              </a:rPr>
              <a:t>Nevertheless, water security as a concept provides different disciplines and interest groups with a common language and starting point.</a:t>
            </a:r>
          </a:p>
          <a:p>
            <a:endParaRPr lang="es-A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eaLnBrk="0" hangingPunct="0"/>
            <a:r>
              <a:rPr lang="en-US" sz="1200" i="1" dirty="0" smtClean="0">
                <a:solidFill>
                  <a:srgbClr val="0070C0"/>
                </a:solidFill>
                <a:latin typeface="Arial" pitchFamily="34" charset="0"/>
                <a:cs typeface="Times New Roman" pitchFamily="18" charset="0"/>
              </a:rPr>
              <a:t>Public policies have been presented in various countries and regions using the paradigm of water security, a concept used with two different scopes:</a:t>
            </a:r>
          </a:p>
          <a:p>
            <a:pPr eaLnBrk="0" hangingPunct="0"/>
            <a:endParaRPr lang="es-AR" sz="1200" i="1" dirty="0" smtClean="0">
              <a:solidFill>
                <a:srgbClr val="0070C0"/>
              </a:solidFill>
              <a:latin typeface="Arial" pitchFamily="34" charset="0"/>
              <a:cs typeface="Times New Roman" pitchFamily="18" charset="0"/>
            </a:endParaRPr>
          </a:p>
          <a:p>
            <a:pPr marL="342900" indent="-342900" eaLnBrk="0" hangingPunct="0">
              <a:buAutoNum type="arabicPeriod"/>
            </a:pPr>
            <a:r>
              <a:rPr lang="en-US" sz="1200" i="1" dirty="0" smtClean="0">
                <a:solidFill>
                  <a:srgbClr val="0070C0"/>
                </a:solidFill>
                <a:latin typeface="Arial" pitchFamily="34" charset="0"/>
                <a:cs typeface="Times New Roman" pitchFamily="18" charset="0"/>
              </a:rPr>
              <a:t>Within the framework of a specific subject or discipline, for example, it is applied in agricultural issues in relation to the availability of water for irrigation and food security; in engineering projects, when analyzing the risks of flooding and deficit in water supply, among others.</a:t>
            </a:r>
          </a:p>
          <a:p>
            <a:pPr marL="342900" indent="-342900" eaLnBrk="0" hangingPunct="0">
              <a:buAutoNum type="arabicPeriod"/>
            </a:pPr>
            <a:endParaRPr lang="es-AR" sz="1200" i="1" dirty="0" smtClean="0">
              <a:solidFill>
                <a:srgbClr val="0070C0"/>
              </a:solidFill>
              <a:latin typeface="Arial" pitchFamily="34" charset="0"/>
              <a:cs typeface="Times New Roman" pitchFamily="18" charset="0"/>
            </a:endParaRPr>
          </a:p>
          <a:p>
            <a:pPr marL="342900" indent="-342900" eaLnBrk="0" hangingPunct="0">
              <a:buAutoNum type="arabicPeriod"/>
            </a:pPr>
            <a:r>
              <a:rPr lang="en-US" sz="1200" i="1" dirty="0" smtClean="0">
                <a:solidFill>
                  <a:srgbClr val="0070C0"/>
                </a:solidFill>
                <a:latin typeface="Arial" pitchFamily="34" charset="0"/>
                <a:cs typeface="Times New Roman" pitchFamily="18" charset="0"/>
              </a:rPr>
              <a:t>With a broader vision, within an interdisciplinary, inter-institutional and integrating scope, the most recurrent themes being the availability of water resources, the vulnerability of people facing risks, the need to meet the needs of human development (especially, food security), and the issues that concern the social and environmental sustainability of the use of water resources.</a:t>
            </a:r>
          </a:p>
          <a:p>
            <a:endParaRPr lang="es-A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eaLnBrk="0" hangingPunct="0"/>
            <a:r>
              <a:rPr lang="en-US" sz="1200" i="1" dirty="0" smtClean="0">
                <a:solidFill>
                  <a:srgbClr val="0070C0"/>
                </a:solidFill>
                <a:latin typeface="Arial" pitchFamily="34" charset="0"/>
                <a:cs typeface="Times New Roman" pitchFamily="18" charset="0"/>
              </a:rPr>
              <a:t>In this second context, together with the growing use of the concept of water security, the need to develop more precise definitions has been observed. </a:t>
            </a:r>
          </a:p>
          <a:p>
            <a:pPr eaLnBrk="0" hangingPunct="0"/>
            <a:endParaRPr lang="en-US" sz="1200" i="1" dirty="0" smtClean="0">
              <a:solidFill>
                <a:srgbClr val="0070C0"/>
              </a:solidFill>
              <a:latin typeface="Arial" pitchFamily="34" charset="0"/>
              <a:cs typeface="Times New Roman" pitchFamily="18" charset="0"/>
            </a:endParaRPr>
          </a:p>
          <a:p>
            <a:pPr eaLnBrk="0" hangingPunct="0"/>
            <a:r>
              <a:rPr lang="en-US" sz="1200" i="1" dirty="0" smtClean="0">
                <a:solidFill>
                  <a:srgbClr val="0070C0"/>
                </a:solidFill>
                <a:latin typeface="Arial" pitchFamily="34" charset="0"/>
                <a:cs typeface="Times New Roman" pitchFamily="18" charset="0"/>
              </a:rPr>
              <a:t>Grey and </a:t>
            </a:r>
            <a:r>
              <a:rPr lang="en-US" sz="1200" i="1" dirty="0" err="1" smtClean="0">
                <a:solidFill>
                  <a:srgbClr val="0070C0"/>
                </a:solidFill>
                <a:latin typeface="Arial" pitchFamily="34" charset="0"/>
                <a:cs typeface="Times New Roman" pitchFamily="18" charset="0"/>
              </a:rPr>
              <a:t>Sadoff</a:t>
            </a:r>
            <a:r>
              <a:rPr lang="en-US" sz="1200" i="1" dirty="0" smtClean="0">
                <a:solidFill>
                  <a:srgbClr val="0070C0"/>
                </a:solidFill>
                <a:latin typeface="Arial" pitchFamily="34" charset="0"/>
                <a:cs typeface="Times New Roman" pitchFamily="18" charset="0"/>
              </a:rPr>
              <a:t> (2007) offer the most widely accepted definition of water security, “the availability of an acceptable quantity and quality of water for health, livelihoods, ecosystems, and production, coupled with an acceptable level of water-related risks to people, environments, and economies. </a:t>
            </a:r>
          </a:p>
          <a:p>
            <a:pPr eaLnBrk="0" hangingPunct="0"/>
            <a:endParaRPr lang="en-US" sz="1200" i="1" dirty="0" smtClean="0">
              <a:solidFill>
                <a:srgbClr val="0070C0"/>
              </a:solidFill>
              <a:latin typeface="Arial" pitchFamily="34" charset="0"/>
              <a:cs typeface="Times New Roman" pitchFamily="18" charset="0"/>
            </a:endParaRPr>
          </a:p>
          <a:p>
            <a:pPr eaLnBrk="0" hangingPunct="0"/>
            <a:r>
              <a:rPr lang="en-US" sz="1200" i="1" dirty="0" smtClean="0">
                <a:solidFill>
                  <a:srgbClr val="0070C0"/>
                </a:solidFill>
                <a:latin typeface="Arial" pitchFamily="34" charset="0"/>
                <a:cs typeface="Times New Roman" pitchFamily="18" charset="0"/>
              </a:rPr>
              <a:t>This definition firmly embeds sustainable development  that seeks to ensure a triple bottom line of social, environmental, and economic outcomes. </a:t>
            </a:r>
          </a:p>
          <a:p>
            <a:pPr eaLnBrk="0" hangingPunct="0"/>
            <a:endParaRPr lang="en-US" sz="1200" i="1" dirty="0" smtClean="0">
              <a:solidFill>
                <a:srgbClr val="0070C0"/>
              </a:solidFill>
              <a:latin typeface="Arial" pitchFamily="34" charset="0"/>
              <a:cs typeface="Times New Roman" pitchFamily="18" charset="0"/>
            </a:endParaRPr>
          </a:p>
          <a:p>
            <a:pPr eaLnBrk="0" hangingPunct="0"/>
            <a:r>
              <a:rPr lang="en-US" sz="1200" i="1" dirty="0" smtClean="0">
                <a:solidFill>
                  <a:srgbClr val="0070C0"/>
                </a:solidFill>
                <a:latin typeface="Arial" pitchFamily="34" charset="0"/>
                <a:cs typeface="Times New Roman" pitchFamily="18" charset="0"/>
              </a:rPr>
              <a:t>Moreover, it can be interpreted at different scales and it acknowledges that risks to people, environments, and economies will always persist, whatever is done to improve water security.</a:t>
            </a:r>
          </a:p>
          <a:p>
            <a:endParaRPr lang="es-A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AAF68B4-D3C9-4F92-A6B4-B585F5A212E0}"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31CF915-2451-4606-B9BA-57544C5F67ED}" type="datetimeFigureOut">
              <a:rPr lang="es-AR" smtClean="0"/>
              <a:pPr/>
              <a:t>15/9/2018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077200" y="6356350"/>
            <a:ext cx="609600" cy="365125"/>
          </a:xfrm>
        </p:spPr>
        <p:txBody>
          <a:bodyPr/>
          <a:lstStyle/>
          <a:p>
            <a:fld id="{BAAF68B4-D3C9-4F92-A6B4-B585F5A212E0}" type="slidenum">
              <a:rPr lang="es-AR" smtClean="0"/>
              <a:pPr/>
              <a:t>‹Nº›</a:t>
            </a:fld>
            <a:endParaRPr lang="es-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1CF915-2451-4606-B9BA-57544C5F67ED}" type="datetimeFigureOut">
              <a:rPr lang="es-AR" smtClean="0"/>
              <a:pPr/>
              <a:t>15/9/2018</a:t>
            </a:fld>
            <a:endParaRPr lang="es-A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AF68B4-D3C9-4F92-A6B4-B585F5A212E0}" type="slidenum">
              <a:rPr lang="es-AR" smtClean="0"/>
              <a:pPr/>
              <a:t>‹Nº›</a:t>
            </a:fld>
            <a:endParaRPr lang="es-A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151343" y="5373328"/>
            <a:ext cx="4914360" cy="1008000"/>
          </a:xfrm>
          <a:prstGeom prst="rect">
            <a:avLst/>
          </a:prstGeom>
          <a:noFill/>
          <a:ln w="12700">
            <a:noFill/>
            <a:miter lim="800000"/>
            <a:headEnd/>
            <a:tailEnd/>
          </a:ln>
        </p:spPr>
        <p:txBody>
          <a:bodyPr wrap="none" lIns="90488" tIns="44450" rIns="90488" bIns="44450">
            <a:spAutoFit/>
          </a:bodyPr>
          <a:lstStyle/>
          <a:p>
            <a:pPr algn="ctr" eaLnBrk="0" hangingPunct="0"/>
            <a:r>
              <a:rPr lang="en-US" sz="2000" dirty="0" smtClean="0">
                <a:latin typeface="Arial Narrow" pitchFamily="34" charset="0"/>
              </a:rPr>
              <a:t>Víctor </a:t>
            </a:r>
            <a:r>
              <a:rPr lang="en-US" sz="2000" dirty="0" err="1" smtClean="0">
                <a:latin typeface="Arial Narrow" pitchFamily="34" charset="0"/>
              </a:rPr>
              <a:t>Pochat</a:t>
            </a:r>
            <a:endParaRPr lang="en-US" sz="2000" dirty="0" smtClean="0">
              <a:latin typeface="Arial Narrow" pitchFamily="34" charset="0"/>
            </a:endParaRPr>
          </a:p>
          <a:p>
            <a:pPr algn="ctr" eaLnBrk="0" hangingPunct="0"/>
            <a:r>
              <a:rPr lang="en-US" sz="1800" dirty="0" smtClean="0">
                <a:latin typeface="Arial Narrow" pitchFamily="34" charset="0"/>
              </a:rPr>
              <a:t>Argentine Academy of Sciences for the Environment</a:t>
            </a:r>
            <a:endParaRPr lang="en-US" sz="1800" dirty="0">
              <a:latin typeface="Arial Narrow" pitchFamily="34" charset="0"/>
            </a:endParaRPr>
          </a:p>
          <a:p>
            <a:pPr algn="ctr" eaLnBrk="0" hangingPunct="0"/>
            <a:r>
              <a:rPr lang="en-US" sz="1800" dirty="0" smtClean="0">
                <a:latin typeface="Arial Narrow" pitchFamily="34" charset="0"/>
              </a:rPr>
              <a:t>17 September 2018</a:t>
            </a:r>
            <a:endParaRPr lang="en-US" sz="1800" dirty="0">
              <a:latin typeface="Arial Narrow" pitchFamily="34" charset="0"/>
            </a:endParaRPr>
          </a:p>
          <a:p>
            <a:pPr algn="ctr" eaLnBrk="0" hangingPunct="0">
              <a:lnSpc>
                <a:spcPct val="130000"/>
              </a:lnSpc>
            </a:pPr>
            <a:endParaRPr lang="en-US" sz="1800" dirty="0">
              <a:latin typeface="Arial Narrow" pitchFamily="34" charset="0"/>
            </a:endParaRPr>
          </a:p>
          <a:p>
            <a:pPr algn="ctr" eaLnBrk="0" hangingPunct="0">
              <a:lnSpc>
                <a:spcPct val="130000"/>
              </a:lnSpc>
            </a:pPr>
            <a:endParaRPr lang="en-US" sz="1800" b="0" dirty="0">
              <a:latin typeface="Arial Narrow" pitchFamily="34" charset="0"/>
            </a:endParaRPr>
          </a:p>
        </p:txBody>
      </p:sp>
      <p:sp>
        <p:nvSpPr>
          <p:cNvPr id="2053" name="8 CuadroTexto"/>
          <p:cNvSpPr txBox="1">
            <a:spLocks noChangeArrowheads="1"/>
          </p:cNvSpPr>
          <p:nvPr/>
        </p:nvSpPr>
        <p:spPr bwMode="auto">
          <a:xfrm>
            <a:off x="1116175" y="3862789"/>
            <a:ext cx="7200241" cy="646331"/>
          </a:xfrm>
          <a:prstGeom prst="rect">
            <a:avLst/>
          </a:prstGeom>
          <a:solidFill>
            <a:schemeClr val="bg1"/>
          </a:solidFill>
          <a:ln w="9525">
            <a:solidFill>
              <a:schemeClr val="tx1"/>
            </a:solidFill>
            <a:miter lim="800000"/>
            <a:headEnd/>
            <a:tailEnd/>
          </a:ln>
        </p:spPr>
        <p:txBody>
          <a:bodyPr wrap="none">
            <a:spAutoFit/>
          </a:bodyPr>
          <a:lstStyle/>
          <a:p>
            <a:pPr eaLnBrk="0" hangingPunct="0"/>
            <a:r>
              <a:rPr lang="es-AR" sz="3600" dirty="0" smtClean="0">
                <a:solidFill>
                  <a:schemeClr val="accent1"/>
                </a:solidFill>
              </a:rPr>
              <a:t>  </a:t>
            </a:r>
            <a:r>
              <a:rPr lang="es-AR" sz="3600" dirty="0" err="1" smtClean="0">
                <a:solidFill>
                  <a:schemeClr val="accent1"/>
                </a:solidFill>
              </a:rPr>
              <a:t>Water</a:t>
            </a:r>
            <a:r>
              <a:rPr lang="es-AR" sz="3600" dirty="0" smtClean="0">
                <a:solidFill>
                  <a:schemeClr val="accent1"/>
                </a:solidFill>
              </a:rPr>
              <a:t> and </a:t>
            </a:r>
            <a:r>
              <a:rPr lang="es-AR" sz="3600" dirty="0" err="1" smtClean="0">
                <a:solidFill>
                  <a:schemeClr val="accent1"/>
                </a:solidFill>
              </a:rPr>
              <a:t>Environment</a:t>
            </a:r>
            <a:r>
              <a:rPr lang="es-AR" sz="3600" dirty="0" smtClean="0">
                <a:solidFill>
                  <a:schemeClr val="accent1"/>
                </a:solidFill>
              </a:rPr>
              <a:t> Security  </a:t>
            </a:r>
            <a:endParaRPr lang="es-AR" sz="3200" dirty="0">
              <a:solidFill>
                <a:schemeClr val="accent1"/>
              </a:solidFill>
            </a:endParaRPr>
          </a:p>
        </p:txBody>
      </p:sp>
      <p:sp>
        <p:nvSpPr>
          <p:cNvPr id="6" name="5 CuadroTexto"/>
          <p:cNvSpPr txBox="1"/>
          <p:nvPr/>
        </p:nvSpPr>
        <p:spPr>
          <a:xfrm>
            <a:off x="1043608" y="2204864"/>
            <a:ext cx="6824304" cy="830997"/>
          </a:xfrm>
          <a:prstGeom prst="rect">
            <a:avLst/>
          </a:prstGeom>
          <a:noFill/>
        </p:spPr>
        <p:txBody>
          <a:bodyPr wrap="none" rtlCol="0">
            <a:spAutoFit/>
          </a:bodyPr>
          <a:lstStyle/>
          <a:p>
            <a:pPr algn="ctr"/>
            <a:r>
              <a:rPr lang="es-AR" sz="2400" dirty="0" smtClean="0">
                <a:latin typeface="+mn-lt"/>
              </a:rPr>
              <a:t>2018 FIU WATER AND ENVIRONMENT </a:t>
            </a:r>
          </a:p>
          <a:p>
            <a:pPr algn="ctr"/>
            <a:r>
              <a:rPr lang="es-AR" sz="2400" dirty="0" smtClean="0">
                <a:latin typeface="+mn-lt"/>
              </a:rPr>
              <a:t>SECURITY CONFERENCE</a:t>
            </a:r>
            <a:endParaRPr lang="es-AR" sz="2400" dirty="0">
              <a:latin typeface="+mn-lt"/>
            </a:endParaRPr>
          </a:p>
        </p:txBody>
      </p:sp>
      <p:pic>
        <p:nvPicPr>
          <p:cNvPr id="8" name="7 Imagen" descr="inwe-logo-vertical-2.jpg"/>
          <p:cNvPicPr>
            <a:picLocks noChangeAspect="1"/>
          </p:cNvPicPr>
          <p:nvPr/>
        </p:nvPicPr>
        <p:blipFill>
          <a:blip r:embed="rId2" cstate="print"/>
          <a:stretch>
            <a:fillRect/>
          </a:stretch>
        </p:blipFill>
        <p:spPr>
          <a:xfrm>
            <a:off x="1187624" y="862414"/>
            <a:ext cx="1673066" cy="1054418"/>
          </a:xfrm>
          <a:prstGeom prst="rect">
            <a:avLst/>
          </a:prstGeom>
          <a:ln>
            <a:solidFill>
              <a:schemeClr val="tx1"/>
            </a:solidFill>
          </a:ln>
        </p:spPr>
      </p:pic>
      <p:pic>
        <p:nvPicPr>
          <p:cNvPr id="10" name="9 Imagen" descr="unesco-unitwin-logo-2.jpg"/>
          <p:cNvPicPr>
            <a:picLocks noChangeAspect="1"/>
          </p:cNvPicPr>
          <p:nvPr/>
        </p:nvPicPr>
        <p:blipFill>
          <a:blip r:embed="rId3" cstate="print"/>
          <a:stretch>
            <a:fillRect/>
          </a:stretch>
        </p:blipFill>
        <p:spPr>
          <a:xfrm>
            <a:off x="3059832" y="873368"/>
            <a:ext cx="2000250" cy="1043464"/>
          </a:xfrm>
          <a:prstGeom prst="rect">
            <a:avLst/>
          </a:prstGeom>
          <a:ln>
            <a:solidFill>
              <a:schemeClr val="tx1"/>
            </a:solidFill>
          </a:ln>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373867"/>
            <a:ext cx="6048000" cy="830997"/>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World Economic Forum (WEF) </a:t>
            </a:r>
          </a:p>
          <a:p>
            <a:pPr algn="ctr" eaLnBrk="0" hangingPunct="0"/>
            <a:r>
              <a:rPr lang="en-US" sz="2400" dirty="0" smtClean="0">
                <a:solidFill>
                  <a:srgbClr val="C00000"/>
                </a:solidFill>
                <a:latin typeface="Arial" pitchFamily="34" charset="0"/>
                <a:cs typeface="Times New Roman" pitchFamily="18" charset="0"/>
              </a:rPr>
              <a:t>(2009)</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996952"/>
            <a:ext cx="6984000" cy="2308324"/>
          </a:xfrm>
          <a:prstGeom prst="rect">
            <a:avLst/>
          </a:prstGeom>
          <a:solidFill>
            <a:schemeClr val="bg1"/>
          </a:solidFill>
          <a:ln w="12700">
            <a:solidFill>
              <a:schemeClr val="tx1"/>
            </a:solidFill>
            <a:miter lim="800000"/>
            <a:headEnd/>
            <a:tailEnd/>
          </a:ln>
        </p:spPr>
        <p:txBody>
          <a:bodyPr>
            <a:spAutoFit/>
          </a:bodyPr>
          <a:lstStyle/>
          <a:p>
            <a:pPr eaLnBrk="0" hangingPunct="0"/>
            <a:r>
              <a:rPr lang="en-US" sz="2400" i="1" dirty="0" smtClean="0">
                <a:solidFill>
                  <a:srgbClr val="0070C0"/>
                </a:solidFill>
                <a:latin typeface="Arial" pitchFamily="34" charset="0"/>
                <a:cs typeface="Times New Roman" pitchFamily="18" charset="0"/>
              </a:rPr>
              <a:t>WEF prioritized </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as a </a:t>
            </a:r>
            <a:r>
              <a:rPr lang="en-US" sz="2400" i="1" dirty="0" smtClean="0">
                <a:latin typeface="Arial" pitchFamily="34" charset="0"/>
                <a:cs typeface="Times New Roman" pitchFamily="18" charset="0"/>
              </a:rPr>
              <a:t>global risk</a:t>
            </a:r>
            <a:r>
              <a:rPr lang="en-US" sz="2400" i="1" dirty="0" smtClean="0">
                <a:solidFill>
                  <a:srgbClr val="0070C0"/>
                </a:solidFill>
                <a:latin typeface="Arial" pitchFamily="34" charset="0"/>
                <a:cs typeface="Times New Roman" pitchFamily="18" charset="0"/>
              </a:rPr>
              <a:t>, stating that “</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is the gossamer that </a:t>
            </a:r>
            <a:r>
              <a:rPr lang="en-US" sz="2400" i="1" dirty="0" smtClean="0">
                <a:latin typeface="Arial" pitchFamily="34" charset="0"/>
                <a:cs typeface="Times New Roman" pitchFamily="18" charset="0"/>
              </a:rPr>
              <a:t>links</a:t>
            </a:r>
            <a:r>
              <a:rPr lang="en-US" sz="2400" i="1" dirty="0" smtClean="0">
                <a:solidFill>
                  <a:srgbClr val="0070C0"/>
                </a:solidFill>
                <a:latin typeface="Arial" pitchFamily="34" charset="0"/>
                <a:cs typeface="Times New Roman" pitchFamily="18" charset="0"/>
              </a:rPr>
              <a:t> together the </a:t>
            </a:r>
            <a:r>
              <a:rPr lang="en-US" sz="2400" i="1" dirty="0" smtClean="0">
                <a:latin typeface="Arial" pitchFamily="34" charset="0"/>
                <a:cs typeface="Times New Roman" pitchFamily="18" charset="0"/>
              </a:rPr>
              <a:t>web</a:t>
            </a:r>
            <a:r>
              <a:rPr lang="en-US" sz="2400" i="1" dirty="0" smtClean="0">
                <a:solidFill>
                  <a:srgbClr val="0070C0"/>
                </a:solidFill>
                <a:latin typeface="Arial" pitchFamily="34" charset="0"/>
                <a:cs typeface="Times New Roman" pitchFamily="18" charset="0"/>
              </a:rPr>
              <a:t> of </a:t>
            </a:r>
            <a:r>
              <a:rPr lang="en-US" sz="2400" i="1" dirty="0" smtClean="0">
                <a:latin typeface="Arial" pitchFamily="34" charset="0"/>
                <a:cs typeface="Times New Roman" pitchFamily="18" charset="0"/>
              </a:rPr>
              <a:t>food</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energy</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climate</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economic growth</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human security challenges</a:t>
            </a:r>
            <a:r>
              <a:rPr lang="en-US" sz="2400" i="1" dirty="0" smtClean="0">
                <a:solidFill>
                  <a:srgbClr val="0070C0"/>
                </a:solidFill>
                <a:latin typeface="Arial" pitchFamily="34" charset="0"/>
                <a:cs typeface="Times New Roman" pitchFamily="18" charset="0"/>
              </a:rPr>
              <a:t> that the </a:t>
            </a:r>
            <a:r>
              <a:rPr lang="en-US" sz="2400" i="1" dirty="0" smtClean="0">
                <a:latin typeface="Arial" pitchFamily="34" charset="0"/>
                <a:cs typeface="Times New Roman" pitchFamily="18" charset="0"/>
              </a:rPr>
              <a:t>world economy</a:t>
            </a:r>
            <a:r>
              <a:rPr lang="en-US" sz="2400" i="1" dirty="0" smtClean="0">
                <a:solidFill>
                  <a:srgbClr val="0070C0"/>
                </a:solidFill>
                <a:latin typeface="Arial" pitchFamily="34" charset="0"/>
                <a:cs typeface="Times New Roman" pitchFamily="18" charset="0"/>
              </a:rPr>
              <a:t> faces over the </a:t>
            </a:r>
            <a:r>
              <a:rPr lang="en-US" sz="2400" i="1" dirty="0" smtClean="0">
                <a:latin typeface="Arial" pitchFamily="34" charset="0"/>
                <a:cs typeface="Times New Roman" pitchFamily="18" charset="0"/>
              </a:rPr>
              <a:t>next decades</a:t>
            </a:r>
            <a:r>
              <a:rPr lang="en-US" sz="2400" i="1" dirty="0" smtClean="0">
                <a:solidFill>
                  <a:srgbClr val="0070C0"/>
                </a:solidFill>
                <a:latin typeface="Arial" pitchFamily="34" charset="0"/>
                <a:cs typeface="Times New Roman" pitchFamily="18" charset="0"/>
              </a:rPr>
              <a:t>”</a:t>
            </a:r>
            <a:endParaRPr lang="en-US" sz="2000" i="1" dirty="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373867"/>
            <a:ext cx="6048000" cy="576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World Economic Forum (WEF) reports </a:t>
            </a: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471405"/>
            <a:ext cx="6984000" cy="3477875"/>
          </a:xfrm>
          <a:prstGeom prst="rect">
            <a:avLst/>
          </a:prstGeom>
          <a:solidFill>
            <a:schemeClr val="bg1"/>
          </a:solidFill>
          <a:ln w="12700">
            <a:solidFill>
              <a:schemeClr val="tx1"/>
            </a:solidFill>
            <a:miter lim="800000"/>
            <a:headEnd/>
            <a:tailEnd/>
          </a:ln>
        </p:spPr>
        <p:txBody>
          <a:bodyPr>
            <a:spAutoFit/>
          </a:bodyPr>
          <a:lstStyle/>
          <a:p>
            <a:pPr eaLnBrk="0" hangingPunct="0"/>
            <a:r>
              <a:rPr lang="en-US" sz="2000" i="1" dirty="0" smtClean="0">
                <a:solidFill>
                  <a:srgbClr val="0070C0"/>
                </a:solidFill>
                <a:latin typeface="Arial" pitchFamily="34" charset="0"/>
                <a:cs typeface="Times New Roman" pitchFamily="18" charset="0"/>
              </a:rPr>
              <a:t>WEF considers the </a:t>
            </a:r>
            <a:r>
              <a:rPr lang="en-US" sz="2000" i="1" dirty="0" smtClean="0">
                <a:latin typeface="Arial" pitchFamily="34" charset="0"/>
                <a:cs typeface="Times New Roman" pitchFamily="18" charset="0"/>
              </a:rPr>
              <a:t>water crisis</a:t>
            </a:r>
            <a:r>
              <a:rPr lang="en-US" sz="2000" i="1" dirty="0" smtClean="0">
                <a:solidFill>
                  <a:srgbClr val="0070C0"/>
                </a:solidFill>
                <a:latin typeface="Arial" pitchFamily="34" charset="0"/>
                <a:cs typeface="Times New Roman" pitchFamily="18" charset="0"/>
              </a:rPr>
              <a:t> as </a:t>
            </a:r>
            <a:r>
              <a:rPr lang="en-US" sz="2000" i="1" dirty="0" smtClean="0">
                <a:latin typeface="Arial" pitchFamily="34" charset="0"/>
                <a:cs typeface="Times New Roman" pitchFamily="18" charset="0"/>
              </a:rPr>
              <a:t>one of the main risks</a:t>
            </a:r>
            <a:r>
              <a:rPr lang="en-US" sz="2000" i="1" dirty="0" smtClean="0">
                <a:solidFill>
                  <a:srgbClr val="0070C0"/>
                </a:solidFill>
                <a:latin typeface="Arial" pitchFamily="34" charset="0"/>
                <a:cs typeface="Times New Roman" pitchFamily="18" charset="0"/>
              </a:rPr>
              <a:t> the </a:t>
            </a:r>
            <a:r>
              <a:rPr lang="en-US" sz="2000" i="1" dirty="0" smtClean="0">
                <a:latin typeface="Arial" pitchFamily="34" charset="0"/>
                <a:cs typeface="Times New Roman" pitchFamily="18" charset="0"/>
              </a:rPr>
              <a:t>planet</a:t>
            </a:r>
            <a:r>
              <a:rPr lang="en-US" sz="2000" i="1" dirty="0" smtClean="0">
                <a:solidFill>
                  <a:srgbClr val="0070C0"/>
                </a:solidFill>
                <a:latin typeface="Arial" pitchFamily="34" charset="0"/>
                <a:cs typeface="Times New Roman" pitchFamily="18" charset="0"/>
              </a:rPr>
              <a:t> is </a:t>
            </a:r>
            <a:r>
              <a:rPr lang="en-US" sz="2000" i="1" dirty="0" smtClean="0">
                <a:latin typeface="Arial" pitchFamily="34" charset="0"/>
                <a:cs typeface="Times New Roman" pitchFamily="18" charset="0"/>
              </a:rPr>
              <a:t>facing</a:t>
            </a:r>
            <a:r>
              <a:rPr lang="en-US" sz="2000" i="1" dirty="0" smtClean="0">
                <a:solidFill>
                  <a:srgbClr val="0070C0"/>
                </a:solidFill>
                <a:latin typeface="Arial" pitchFamily="34" charset="0"/>
                <a:cs typeface="Times New Roman" pitchFamily="18" charset="0"/>
              </a:rPr>
              <a:t>.</a:t>
            </a:r>
          </a:p>
          <a:p>
            <a:pPr eaLnBrk="0" hangingPunct="0"/>
            <a:endParaRPr lang="en-US" sz="2000" i="1" dirty="0" smtClean="0">
              <a:solidFill>
                <a:srgbClr val="0070C0"/>
              </a:solidFill>
              <a:latin typeface="Arial" pitchFamily="34" charset="0"/>
              <a:cs typeface="Times New Roman" pitchFamily="18" charset="0"/>
            </a:endParaRPr>
          </a:p>
          <a:p>
            <a:pPr eaLnBrk="0" hangingPunct="0"/>
            <a:r>
              <a:rPr lang="en-US" sz="2000" i="1" dirty="0" smtClean="0">
                <a:solidFill>
                  <a:srgbClr val="0070C0"/>
                </a:solidFill>
                <a:latin typeface="Arial" pitchFamily="34" charset="0"/>
                <a:cs typeface="Times New Roman" pitchFamily="18" charset="0"/>
              </a:rPr>
              <a:t>In 2015 report, as “the </a:t>
            </a:r>
            <a:r>
              <a:rPr lang="en-US" sz="2000" i="1" dirty="0" smtClean="0">
                <a:latin typeface="Arial" pitchFamily="34" charset="0"/>
                <a:cs typeface="Times New Roman" pitchFamily="18" charset="0"/>
              </a:rPr>
              <a:t>risk</a:t>
            </a:r>
            <a:r>
              <a:rPr lang="en-US" sz="2000" i="1" dirty="0" smtClean="0">
                <a:solidFill>
                  <a:srgbClr val="0070C0"/>
                </a:solidFill>
                <a:latin typeface="Arial" pitchFamily="34" charset="0"/>
                <a:cs typeface="Times New Roman" pitchFamily="18" charset="0"/>
              </a:rPr>
              <a:t> that </a:t>
            </a:r>
            <a:r>
              <a:rPr lang="en-US" sz="2000" i="1" dirty="0" smtClean="0">
                <a:latin typeface="Arial" pitchFamily="34" charset="0"/>
                <a:cs typeface="Times New Roman" pitchFamily="18" charset="0"/>
              </a:rPr>
              <a:t>can cause</a:t>
            </a:r>
            <a:r>
              <a:rPr lang="en-US" sz="2000" i="1" dirty="0" smtClean="0">
                <a:solidFill>
                  <a:srgbClr val="0070C0"/>
                </a:solidFill>
                <a:latin typeface="Arial" pitchFamily="34" charset="0"/>
                <a:cs typeface="Times New Roman" pitchFamily="18" charset="0"/>
              </a:rPr>
              <a:t> more </a:t>
            </a:r>
            <a:r>
              <a:rPr lang="en-US" sz="2000" i="1" dirty="0" smtClean="0">
                <a:latin typeface="Arial" pitchFamily="34" charset="0"/>
                <a:cs typeface="Times New Roman" pitchFamily="18" charset="0"/>
              </a:rPr>
              <a:t>damage</a:t>
            </a:r>
            <a:r>
              <a:rPr lang="en-US" sz="2000" i="1" dirty="0" smtClean="0">
                <a:solidFill>
                  <a:srgbClr val="0070C0"/>
                </a:solidFill>
                <a:latin typeface="Arial" pitchFamily="34" charset="0"/>
                <a:cs typeface="Times New Roman" pitchFamily="18" charset="0"/>
              </a:rPr>
              <a:t> in the </a:t>
            </a:r>
            <a:r>
              <a:rPr lang="en-US" sz="2000" i="1" dirty="0" smtClean="0">
                <a:latin typeface="Arial" pitchFamily="34" charset="0"/>
                <a:cs typeface="Times New Roman" pitchFamily="18" charset="0"/>
              </a:rPr>
              <a:t>short term</a:t>
            </a:r>
            <a:r>
              <a:rPr lang="en-US" sz="2000" i="1" dirty="0" smtClean="0">
                <a:solidFill>
                  <a:srgbClr val="0070C0"/>
                </a:solidFill>
                <a:latin typeface="Arial" pitchFamily="34" charset="0"/>
                <a:cs typeface="Times New Roman" pitchFamily="18" charset="0"/>
              </a:rPr>
              <a:t>”.</a:t>
            </a:r>
          </a:p>
          <a:p>
            <a:pPr eaLnBrk="0" hangingPunct="0"/>
            <a:endParaRPr lang="en-US" sz="2000" i="1" dirty="0" smtClean="0">
              <a:solidFill>
                <a:srgbClr val="0070C0"/>
              </a:solidFill>
              <a:latin typeface="Arial" pitchFamily="34" charset="0"/>
              <a:cs typeface="Times New Roman" pitchFamily="18" charset="0"/>
            </a:endParaRPr>
          </a:p>
          <a:p>
            <a:pPr eaLnBrk="0" hangingPunct="0"/>
            <a:r>
              <a:rPr lang="en-US" sz="2000" i="1" dirty="0" smtClean="0">
                <a:solidFill>
                  <a:srgbClr val="0070C0"/>
                </a:solidFill>
                <a:latin typeface="Arial" pitchFamily="34" charset="0"/>
                <a:cs typeface="Times New Roman" pitchFamily="18" charset="0"/>
              </a:rPr>
              <a:t>In 2016 report, as “the </a:t>
            </a:r>
            <a:r>
              <a:rPr lang="en-US" sz="2000" i="1" dirty="0" smtClean="0">
                <a:latin typeface="Arial" pitchFamily="34" charset="0"/>
                <a:cs typeface="Times New Roman" pitchFamily="18" charset="0"/>
              </a:rPr>
              <a:t>most important global risk</a:t>
            </a:r>
            <a:r>
              <a:rPr lang="en-US" sz="2000" i="1" dirty="0" smtClean="0">
                <a:solidFill>
                  <a:srgbClr val="0070C0"/>
                </a:solidFill>
                <a:latin typeface="Arial" pitchFamily="34" charset="0"/>
                <a:cs typeface="Times New Roman" pitchFamily="18" charset="0"/>
              </a:rPr>
              <a:t> for the </a:t>
            </a:r>
            <a:r>
              <a:rPr lang="en-US" sz="2000" i="1" dirty="0" smtClean="0">
                <a:latin typeface="Arial" pitchFamily="34" charset="0"/>
                <a:cs typeface="Times New Roman" pitchFamily="18" charset="0"/>
              </a:rPr>
              <a:t>economy</a:t>
            </a:r>
            <a:r>
              <a:rPr lang="en-US" sz="2000" i="1" dirty="0" smtClean="0">
                <a:solidFill>
                  <a:srgbClr val="0070C0"/>
                </a:solidFill>
                <a:latin typeface="Arial" pitchFamily="34" charset="0"/>
                <a:cs typeface="Times New Roman" pitchFamily="18" charset="0"/>
              </a:rPr>
              <a:t> in the </a:t>
            </a:r>
            <a:r>
              <a:rPr lang="en-US" sz="2000" i="1" dirty="0" smtClean="0">
                <a:latin typeface="Arial" pitchFamily="34" charset="0"/>
                <a:cs typeface="Times New Roman" pitchFamily="18" charset="0"/>
              </a:rPr>
              <a:t>next decade</a:t>
            </a:r>
            <a:r>
              <a:rPr lang="en-US" sz="2000" i="1" dirty="0" smtClean="0">
                <a:solidFill>
                  <a:srgbClr val="0070C0"/>
                </a:solidFill>
                <a:latin typeface="Arial" pitchFamily="34" charset="0"/>
                <a:cs typeface="Times New Roman" pitchFamily="18" charset="0"/>
              </a:rPr>
              <a:t>, with </a:t>
            </a:r>
            <a:r>
              <a:rPr lang="en-US" sz="2000" i="1" dirty="0" smtClean="0">
                <a:latin typeface="Arial" pitchFamily="34" charset="0"/>
                <a:cs typeface="Times New Roman" pitchFamily="18" charset="0"/>
              </a:rPr>
              <a:t>water</a:t>
            </a:r>
            <a:r>
              <a:rPr lang="en-US" sz="2000" i="1" dirty="0" smtClean="0">
                <a:solidFill>
                  <a:srgbClr val="0070C0"/>
                </a:solidFill>
                <a:latin typeface="Arial" pitchFamily="34" charset="0"/>
                <a:cs typeface="Times New Roman" pitchFamily="18" charset="0"/>
              </a:rPr>
              <a:t> being an </a:t>
            </a:r>
            <a:r>
              <a:rPr lang="en-US" sz="2000" i="1" dirty="0" smtClean="0">
                <a:latin typeface="Arial" pitchFamily="34" charset="0"/>
                <a:cs typeface="Times New Roman" pitchFamily="18" charset="0"/>
              </a:rPr>
              <a:t>urgent political issue</a:t>
            </a:r>
            <a:r>
              <a:rPr lang="en-US" sz="2000" i="1" dirty="0" smtClean="0">
                <a:solidFill>
                  <a:srgbClr val="0070C0"/>
                </a:solidFill>
                <a:latin typeface="Arial" pitchFamily="34" charset="0"/>
                <a:cs typeface="Times New Roman" pitchFamily="18" charset="0"/>
              </a:rPr>
              <a:t>, inextricably </a:t>
            </a:r>
            <a:r>
              <a:rPr lang="en-US" sz="2000" i="1" dirty="0" smtClean="0">
                <a:latin typeface="Arial" pitchFamily="34" charset="0"/>
                <a:cs typeface="Times New Roman" pitchFamily="18" charset="0"/>
              </a:rPr>
              <a:t>linked</a:t>
            </a:r>
            <a:r>
              <a:rPr lang="en-US" sz="2000" i="1" dirty="0" smtClean="0">
                <a:solidFill>
                  <a:srgbClr val="0070C0"/>
                </a:solidFill>
                <a:latin typeface="Arial" pitchFamily="34" charset="0"/>
                <a:cs typeface="Times New Roman" pitchFamily="18" charset="0"/>
              </a:rPr>
              <a:t> to </a:t>
            </a:r>
            <a:r>
              <a:rPr lang="en-US" sz="2000" i="1" dirty="0" smtClean="0">
                <a:latin typeface="Arial" pitchFamily="34" charset="0"/>
                <a:cs typeface="Times New Roman" pitchFamily="18" charset="0"/>
              </a:rPr>
              <a:t>climate change</a:t>
            </a:r>
            <a:r>
              <a:rPr lang="en-US" sz="2000" i="1" dirty="0" smtClean="0">
                <a:solidFill>
                  <a:srgbClr val="0070C0"/>
                </a:solidFill>
                <a:latin typeface="Arial" pitchFamily="34" charset="0"/>
                <a:cs typeface="Times New Roman" pitchFamily="18" charset="0"/>
              </a:rPr>
              <a:t>, </a:t>
            </a:r>
            <a:r>
              <a:rPr lang="en-US" sz="2000" i="1" dirty="0" smtClean="0">
                <a:latin typeface="Arial" pitchFamily="34" charset="0"/>
                <a:cs typeface="Times New Roman" pitchFamily="18" charset="0"/>
              </a:rPr>
              <a:t>economic stability</a:t>
            </a:r>
            <a:r>
              <a:rPr lang="en-US" sz="2000" i="1" dirty="0" smtClean="0">
                <a:solidFill>
                  <a:srgbClr val="0070C0"/>
                </a:solidFill>
                <a:latin typeface="Arial" pitchFamily="34" charset="0"/>
                <a:cs typeface="Times New Roman" pitchFamily="18" charset="0"/>
              </a:rPr>
              <a:t> and the </a:t>
            </a:r>
            <a:r>
              <a:rPr lang="en-US" sz="2000" i="1" dirty="0" smtClean="0">
                <a:latin typeface="Arial" pitchFamily="34" charset="0"/>
                <a:cs typeface="Times New Roman" pitchFamily="18" charset="0"/>
              </a:rPr>
              <a:t>displacement</a:t>
            </a:r>
            <a:r>
              <a:rPr lang="en-US" sz="2000" i="1" dirty="0" smtClean="0">
                <a:solidFill>
                  <a:srgbClr val="0070C0"/>
                </a:solidFill>
                <a:latin typeface="Arial" pitchFamily="34" charset="0"/>
                <a:cs typeface="Times New Roman" pitchFamily="18" charset="0"/>
              </a:rPr>
              <a:t> of the </a:t>
            </a:r>
            <a:r>
              <a:rPr lang="en-US" sz="2000" i="1" dirty="0" smtClean="0">
                <a:latin typeface="Arial" pitchFamily="34" charset="0"/>
                <a:cs typeface="Times New Roman" pitchFamily="18" charset="0"/>
              </a:rPr>
              <a:t>population</a:t>
            </a:r>
            <a:r>
              <a:rPr lang="en-US" sz="2000" i="1" dirty="0" smtClean="0">
                <a:solidFill>
                  <a:srgbClr val="0070C0"/>
                </a:solidFill>
                <a:latin typeface="Arial" pitchFamily="34" charset="0"/>
                <a:cs typeface="Times New Roman" pitchFamily="18" charset="0"/>
              </a:rPr>
              <a:t>”</a:t>
            </a:r>
            <a:endParaRPr lang="en-US" sz="1800" i="1" dirty="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484784"/>
            <a:ext cx="6048000" cy="576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UN-Water (2013) </a:t>
            </a: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564904"/>
            <a:ext cx="6984000" cy="3416320"/>
          </a:xfrm>
          <a:prstGeom prst="rect">
            <a:avLst/>
          </a:prstGeom>
          <a:solidFill>
            <a:schemeClr val="bg1"/>
          </a:solidFill>
          <a:ln w="12700">
            <a:solidFill>
              <a:schemeClr val="tx1"/>
            </a:solidFill>
            <a:miter lim="800000"/>
            <a:headEnd/>
            <a:tailEnd/>
          </a:ln>
        </p:spPr>
        <p:txBody>
          <a:bodyPr>
            <a:spAutoFit/>
          </a:bodyPr>
          <a:lstStyle/>
          <a:p>
            <a:pPr eaLnBrk="0" hangingPunct="0"/>
            <a:r>
              <a:rPr lang="en-US" sz="2400" i="1" dirty="0" smtClean="0">
                <a:solidFill>
                  <a:srgbClr val="0070C0"/>
                </a:solidFill>
                <a:latin typeface="Arial" pitchFamily="34" charset="0"/>
                <a:cs typeface="Times New Roman" pitchFamily="18" charset="0"/>
              </a:rPr>
              <a:t>“</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is the </a:t>
            </a:r>
            <a:r>
              <a:rPr lang="en-US" sz="2400" i="1" dirty="0" smtClean="0">
                <a:latin typeface="Arial" pitchFamily="34" charset="0"/>
                <a:cs typeface="Times New Roman" pitchFamily="18" charset="0"/>
              </a:rPr>
              <a:t>capacity</a:t>
            </a:r>
            <a:r>
              <a:rPr lang="en-US" sz="2400" i="1" dirty="0" smtClean="0">
                <a:solidFill>
                  <a:srgbClr val="0070C0"/>
                </a:solidFill>
                <a:latin typeface="Arial" pitchFamily="34" charset="0"/>
                <a:cs typeface="Times New Roman" pitchFamily="18" charset="0"/>
              </a:rPr>
              <a:t> of a </a:t>
            </a:r>
            <a:r>
              <a:rPr lang="en-US" sz="2400" i="1" dirty="0" smtClean="0">
                <a:latin typeface="Arial" pitchFamily="34" charset="0"/>
                <a:cs typeface="Times New Roman" pitchFamily="18" charset="0"/>
              </a:rPr>
              <a:t>population</a:t>
            </a:r>
            <a:r>
              <a:rPr lang="en-US" sz="2400" i="1" dirty="0" smtClean="0">
                <a:solidFill>
                  <a:srgbClr val="0070C0"/>
                </a:solidFill>
                <a:latin typeface="Arial" pitchFamily="34" charset="0"/>
                <a:cs typeface="Times New Roman" pitchFamily="18" charset="0"/>
              </a:rPr>
              <a:t> to safeguard </a:t>
            </a:r>
            <a:r>
              <a:rPr lang="en-US" sz="2400" i="1" dirty="0" smtClean="0">
                <a:latin typeface="Arial" pitchFamily="34" charset="0"/>
                <a:cs typeface="Times New Roman" pitchFamily="18" charset="0"/>
              </a:rPr>
              <a:t>sustainable access</a:t>
            </a:r>
            <a:r>
              <a:rPr lang="en-US" sz="2400" i="1" dirty="0" smtClean="0">
                <a:solidFill>
                  <a:srgbClr val="0070C0"/>
                </a:solidFill>
                <a:latin typeface="Arial" pitchFamily="34" charset="0"/>
                <a:cs typeface="Times New Roman" pitchFamily="18" charset="0"/>
              </a:rPr>
              <a:t> to </a:t>
            </a:r>
            <a:r>
              <a:rPr lang="en-US" sz="2400" i="1" dirty="0" smtClean="0">
                <a:latin typeface="Arial" pitchFamily="34" charset="0"/>
                <a:cs typeface="Times New Roman" pitchFamily="18" charset="0"/>
              </a:rPr>
              <a:t>adequate quantities</a:t>
            </a:r>
            <a:r>
              <a:rPr lang="en-US" sz="2400" i="1" dirty="0" smtClean="0">
                <a:solidFill>
                  <a:srgbClr val="0070C0"/>
                </a:solidFill>
                <a:latin typeface="Arial" pitchFamily="34" charset="0"/>
                <a:cs typeface="Times New Roman" pitchFamily="18" charset="0"/>
              </a:rPr>
              <a:t> of </a:t>
            </a:r>
            <a:r>
              <a:rPr lang="en-US" sz="2400" i="1" dirty="0" smtClean="0">
                <a:latin typeface="Arial" pitchFamily="34" charset="0"/>
                <a:cs typeface="Times New Roman" pitchFamily="18" charset="0"/>
              </a:rPr>
              <a:t>acceptable quality water</a:t>
            </a:r>
            <a:r>
              <a:rPr lang="en-US" sz="2400" i="1" dirty="0" smtClean="0">
                <a:solidFill>
                  <a:srgbClr val="0070C0"/>
                </a:solidFill>
                <a:latin typeface="Arial" pitchFamily="34" charset="0"/>
                <a:cs typeface="Times New Roman" pitchFamily="18" charset="0"/>
              </a:rPr>
              <a:t> for sustaining </a:t>
            </a:r>
            <a:r>
              <a:rPr lang="en-US" sz="2400" i="1" dirty="0" smtClean="0">
                <a:latin typeface="Arial" pitchFamily="34" charset="0"/>
                <a:cs typeface="Times New Roman" pitchFamily="18" charset="0"/>
              </a:rPr>
              <a:t>livelihoods</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human wellbeing</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socio-economic development</a:t>
            </a:r>
            <a:r>
              <a:rPr lang="en-US" sz="2400" i="1" dirty="0" smtClean="0">
                <a:solidFill>
                  <a:srgbClr val="0070C0"/>
                </a:solidFill>
                <a:latin typeface="Arial" pitchFamily="34" charset="0"/>
                <a:cs typeface="Times New Roman" pitchFamily="18" charset="0"/>
              </a:rPr>
              <a:t>, for ensuring </a:t>
            </a:r>
            <a:r>
              <a:rPr lang="en-US" sz="2400" i="1" dirty="0" smtClean="0">
                <a:latin typeface="Arial" pitchFamily="34" charset="0"/>
                <a:cs typeface="Times New Roman" pitchFamily="18" charset="0"/>
              </a:rPr>
              <a:t>protection</a:t>
            </a:r>
            <a:r>
              <a:rPr lang="en-US" sz="2400" i="1" dirty="0" smtClean="0">
                <a:solidFill>
                  <a:srgbClr val="0070C0"/>
                </a:solidFill>
                <a:latin typeface="Arial" pitchFamily="34" charset="0"/>
                <a:cs typeface="Times New Roman" pitchFamily="18" charset="0"/>
              </a:rPr>
              <a:t> against </a:t>
            </a:r>
            <a:r>
              <a:rPr lang="en-US" sz="2400" i="1" dirty="0" smtClean="0">
                <a:latin typeface="Arial" pitchFamily="34" charset="0"/>
                <a:cs typeface="Times New Roman" pitchFamily="18" charset="0"/>
              </a:rPr>
              <a:t>water-borne pollution</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water-related disasters</a:t>
            </a:r>
            <a:r>
              <a:rPr lang="en-US" sz="2400" i="1" dirty="0" smtClean="0">
                <a:solidFill>
                  <a:srgbClr val="0070C0"/>
                </a:solidFill>
                <a:latin typeface="Arial" pitchFamily="34" charset="0"/>
                <a:cs typeface="Times New Roman" pitchFamily="18" charset="0"/>
              </a:rPr>
              <a:t>, and for preserving ecosystems in a climate of</a:t>
            </a:r>
            <a:r>
              <a:rPr lang="en-US" sz="2400" i="1" dirty="0" smtClean="0">
                <a:latin typeface="Arial" pitchFamily="34" charset="0"/>
                <a:cs typeface="Times New Roman" pitchFamily="18" charset="0"/>
              </a:rPr>
              <a:t> peace </a:t>
            </a:r>
            <a:r>
              <a:rPr lang="en-US" sz="2400" i="1" dirty="0" smtClean="0">
                <a:solidFill>
                  <a:srgbClr val="0070C0"/>
                </a:solidFill>
                <a:latin typeface="Arial" pitchFamily="34" charset="0"/>
                <a:cs typeface="Times New Roman" pitchFamily="18" charset="0"/>
              </a:rPr>
              <a:t>and</a:t>
            </a:r>
            <a:r>
              <a:rPr lang="en-US" sz="2400" i="1" dirty="0" smtClean="0">
                <a:latin typeface="Arial" pitchFamily="34" charset="0"/>
                <a:cs typeface="Times New Roman" pitchFamily="18" charset="0"/>
              </a:rPr>
              <a:t> political stability</a:t>
            </a:r>
            <a:r>
              <a:rPr lang="en-US" sz="2400" i="1" dirty="0" smtClean="0">
                <a:solidFill>
                  <a:srgbClr val="0070C0"/>
                </a:solidFill>
                <a:latin typeface="Arial" pitchFamily="34" charset="0"/>
                <a:cs typeface="Times New Roman" pitchFamily="18" charset="0"/>
              </a:rPr>
              <a:t>”</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80728"/>
            <a:ext cx="6048000" cy="720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Organization for Economic Co-operation and Development </a:t>
            </a:r>
            <a:r>
              <a:rPr lang="en-US" sz="2000" dirty="0" smtClean="0">
                <a:solidFill>
                  <a:srgbClr val="C00000"/>
                </a:solidFill>
                <a:latin typeface="Arial" pitchFamily="34" charset="0"/>
                <a:cs typeface="Times New Roman" pitchFamily="18" charset="0"/>
              </a:rPr>
              <a:t>(OECD) </a:t>
            </a:r>
            <a:r>
              <a:rPr lang="en-US" sz="2000" dirty="0" smtClean="0">
                <a:solidFill>
                  <a:srgbClr val="C00000"/>
                </a:solidFill>
                <a:latin typeface="Arial" pitchFamily="34" charset="0"/>
                <a:cs typeface="Times New Roman" pitchFamily="18" charset="0"/>
              </a:rPr>
              <a:t>(2013) </a:t>
            </a: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1929021"/>
            <a:ext cx="6984000" cy="4524315"/>
          </a:xfrm>
          <a:prstGeom prst="rect">
            <a:avLst/>
          </a:prstGeom>
          <a:solidFill>
            <a:schemeClr val="bg1"/>
          </a:solidFill>
          <a:ln w="12700">
            <a:solidFill>
              <a:schemeClr val="tx1"/>
            </a:solidFill>
            <a:miter lim="800000"/>
            <a:headEnd/>
            <a:tailEnd/>
          </a:ln>
        </p:spPr>
        <p:txBody>
          <a:bodyPr>
            <a:spAutoFit/>
          </a:bodyPr>
          <a:lstStyle/>
          <a:p>
            <a:pPr eaLnBrk="0" hangingPunct="0"/>
            <a:r>
              <a:rPr lang="en-US" sz="1600" i="1" dirty="0" smtClean="0">
                <a:solidFill>
                  <a:srgbClr val="0070C0"/>
                </a:solidFill>
                <a:latin typeface="Arial" pitchFamily="34" charset="0"/>
                <a:cs typeface="Times New Roman" pitchFamily="18" charset="0"/>
              </a:rPr>
              <a:t>Achieving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 consists of maintaining </a:t>
            </a:r>
            <a:r>
              <a:rPr lang="en-US" sz="1600" i="1" dirty="0" smtClean="0">
                <a:latin typeface="Arial" pitchFamily="34" charset="0"/>
                <a:cs typeface="Times New Roman" pitchFamily="18" charset="0"/>
              </a:rPr>
              <a:t>acceptable levels</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of four </a:t>
            </a:r>
            <a:r>
              <a:rPr lang="en-US" sz="1600" i="1" dirty="0" smtClean="0">
                <a:latin typeface="Arial" pitchFamily="34" charset="0"/>
                <a:cs typeface="Times New Roman" pitchFamily="18" charset="0"/>
              </a:rPr>
              <a:t>water risks</a:t>
            </a:r>
            <a:r>
              <a:rPr lang="en-US" sz="1600" i="1" dirty="0" smtClean="0">
                <a:solidFill>
                  <a:srgbClr val="0070C0"/>
                </a:solidFill>
                <a:latin typeface="Arial" pitchFamily="34" charset="0"/>
                <a:cs typeface="Times New Roman" pitchFamily="18" charset="0"/>
              </a:rPr>
              <a:t>:</a:t>
            </a:r>
          </a:p>
          <a:p>
            <a:pPr eaLnBrk="0" hangingPunct="0"/>
            <a:r>
              <a:rPr lang="en-US" sz="1600" i="1" dirty="0" smtClean="0">
                <a:solidFill>
                  <a:srgbClr val="0070C0"/>
                </a:solidFill>
                <a:latin typeface="Arial" pitchFamily="34" charset="0"/>
                <a:cs typeface="Times New Roman" pitchFamily="18" charset="0"/>
              </a:rPr>
              <a:t> </a:t>
            </a:r>
            <a:endParaRPr lang="en-US" sz="1600" i="1" dirty="0" smtClean="0">
              <a:solidFill>
                <a:srgbClr val="0070C0"/>
              </a:solidFill>
              <a:latin typeface="Arial" pitchFamily="34" charset="0"/>
              <a:cs typeface="Times New Roman" pitchFamily="18" charset="0"/>
            </a:endParaRPr>
          </a:p>
          <a:p>
            <a:pPr eaLnBrk="0" hangingPunct="0">
              <a:buFont typeface="Arial" pitchFamily="34" charset="0"/>
              <a:buChar char="•"/>
            </a:pP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Risk of shortage (including droughts)</a:t>
            </a:r>
            <a:r>
              <a:rPr lang="en-US" sz="1600" i="1" dirty="0" smtClean="0">
                <a:solidFill>
                  <a:srgbClr val="0070C0"/>
                </a:solidFill>
                <a:latin typeface="Arial" pitchFamily="34" charset="0"/>
                <a:cs typeface="Times New Roman" pitchFamily="18" charset="0"/>
              </a:rPr>
              <a:t>: Lack of sufficient water (in the short and long term) for the beneficial uses of all users</a:t>
            </a:r>
            <a:r>
              <a:rPr lang="en-US" sz="1600" i="1" dirty="0" smtClean="0">
                <a:solidFill>
                  <a:srgbClr val="0070C0"/>
                </a:solidFill>
                <a:latin typeface="Arial" pitchFamily="34" charset="0"/>
                <a:cs typeface="Times New Roman" pitchFamily="18" charset="0"/>
              </a:rPr>
              <a:t>.</a:t>
            </a:r>
          </a:p>
          <a:p>
            <a:pPr eaLnBrk="0" hangingPunct="0"/>
            <a:r>
              <a:rPr lang="en-US" sz="1600" i="1" dirty="0" smtClean="0">
                <a:solidFill>
                  <a:srgbClr val="0070C0"/>
                </a:solidFill>
                <a:latin typeface="Arial" pitchFamily="34" charset="0"/>
                <a:cs typeface="Times New Roman" pitchFamily="18" charset="0"/>
              </a:rPr>
              <a:t> </a:t>
            </a:r>
            <a:endParaRPr lang="en-US" sz="1600" i="1" dirty="0" smtClean="0">
              <a:solidFill>
                <a:srgbClr val="0070C0"/>
              </a:solidFill>
              <a:latin typeface="Arial" pitchFamily="34" charset="0"/>
              <a:cs typeface="Times New Roman" pitchFamily="18" charset="0"/>
            </a:endParaRPr>
          </a:p>
          <a:p>
            <a:pPr eaLnBrk="0" hangingPunct="0">
              <a:buFont typeface="Arial" pitchFamily="34" charset="0"/>
              <a:buChar char="•"/>
            </a:pP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Risk of inadequate quality</a:t>
            </a:r>
            <a:r>
              <a:rPr lang="en-US" sz="1600" i="1" dirty="0" smtClean="0">
                <a:solidFill>
                  <a:srgbClr val="0070C0"/>
                </a:solidFill>
                <a:latin typeface="Arial" pitchFamily="34" charset="0"/>
                <a:cs typeface="Times New Roman" pitchFamily="18" charset="0"/>
              </a:rPr>
              <a:t>: Lack of water of suitable quality for a particular purpose or use.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buFont typeface="Arial" pitchFamily="34" charset="0"/>
              <a:buChar char="•"/>
            </a:pP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Risk of excess (including floods)</a:t>
            </a:r>
            <a:r>
              <a:rPr lang="en-US" sz="1600" i="1" dirty="0" smtClean="0">
                <a:solidFill>
                  <a:srgbClr val="0070C0"/>
                </a:solidFill>
                <a:latin typeface="Arial" pitchFamily="34" charset="0"/>
                <a:cs typeface="Times New Roman" pitchFamily="18" charset="0"/>
              </a:rPr>
              <a:t>: Overflow of the normal confines of a hydraulic system (natural or built), or the destructive accumulation of water over areas that are not normally submerged</a:t>
            </a:r>
            <a:r>
              <a:rPr lang="en-US" sz="1600" i="1" dirty="0" smtClean="0">
                <a:solidFill>
                  <a:srgbClr val="0070C0"/>
                </a:solidFill>
                <a:latin typeface="Arial" pitchFamily="34" charset="0"/>
                <a:cs typeface="Times New Roman" pitchFamily="18" charset="0"/>
              </a:rPr>
              <a:t>.</a:t>
            </a:r>
          </a:p>
          <a:p>
            <a:pPr eaLnBrk="0" hangingPunct="0"/>
            <a:endParaRPr lang="en-US" sz="1600" i="1" dirty="0" smtClean="0">
              <a:solidFill>
                <a:srgbClr val="C00000"/>
              </a:solidFill>
              <a:latin typeface="Arial" pitchFamily="34" charset="0"/>
              <a:cs typeface="Times New Roman" pitchFamily="18" charset="0"/>
            </a:endParaRPr>
          </a:p>
          <a:p>
            <a:pPr eaLnBrk="0" hangingPunct="0">
              <a:buFont typeface="Arial" pitchFamily="34" charset="0"/>
              <a:buChar char="•"/>
            </a:pP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Risk of undermining the resilience of freshwater systems</a:t>
            </a:r>
            <a:r>
              <a:rPr lang="en-US" sz="1600" i="1" dirty="0" smtClean="0">
                <a:solidFill>
                  <a:srgbClr val="0070C0"/>
                </a:solidFill>
                <a:latin typeface="Arial" pitchFamily="34" charset="0"/>
                <a:cs typeface="Times New Roman" pitchFamily="18" charset="0"/>
              </a:rPr>
              <a:t>: Exceeding the coping capacity of surface or groundwater bodies (the “system”) and their interactions, possibly crossing tipping points, causing irreversible damage to </a:t>
            </a:r>
            <a:r>
              <a:rPr lang="en-US" sz="1600" i="1" dirty="0" smtClean="0">
                <a:solidFill>
                  <a:srgbClr val="0070C0"/>
                </a:solidFill>
                <a:latin typeface="Arial" pitchFamily="34" charset="0"/>
                <a:cs typeface="Times New Roman" pitchFamily="18" charset="0"/>
              </a:rPr>
              <a:t>the </a:t>
            </a:r>
            <a:r>
              <a:rPr lang="en-US" sz="1600" i="1" dirty="0" smtClean="0">
                <a:solidFill>
                  <a:srgbClr val="0070C0"/>
                </a:solidFill>
                <a:latin typeface="Arial" pitchFamily="34" charset="0"/>
                <a:cs typeface="Times New Roman" pitchFamily="18" charset="0"/>
              </a:rPr>
              <a:t>system’s hydraulic and biological functions.</a:t>
            </a: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196752"/>
            <a:ext cx="5472000" cy="648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relevant aspects of the definitions on Water Security </a:t>
            </a:r>
            <a:endParaRPr lang="en-US" sz="2000" dirty="0" smtClean="0">
              <a:solidFill>
                <a:srgbClr val="C00000"/>
              </a:solidFill>
              <a:latin typeface="Arial" pitchFamily="34" charset="0"/>
              <a:cs typeface="Times New Roman" pitchFamily="18" charset="0"/>
            </a:endParaRP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043608" y="2420888"/>
            <a:ext cx="6984000" cy="3170099"/>
          </a:xfrm>
          <a:prstGeom prst="rect">
            <a:avLst/>
          </a:prstGeom>
          <a:solidFill>
            <a:schemeClr val="bg1"/>
          </a:solidFill>
          <a:ln w="12700">
            <a:solidFill>
              <a:schemeClr val="tx1"/>
            </a:solidFill>
            <a:miter lim="800000"/>
            <a:headEnd/>
            <a:tailEnd/>
          </a:ln>
        </p:spPr>
        <p:txBody>
          <a:bodyPr>
            <a:spAutoFit/>
          </a:bodyPr>
          <a:lstStyle/>
          <a:p>
            <a:pPr eaLnBrk="0" hangingPunct="0"/>
            <a:r>
              <a:rPr lang="en-US" sz="1800" i="1" dirty="0" smtClean="0">
                <a:solidFill>
                  <a:srgbClr val="0070C0"/>
                </a:solidFill>
                <a:latin typeface="Arial" pitchFamily="34" charset="0"/>
                <a:cs typeface="Times New Roman" pitchFamily="18" charset="0"/>
              </a:rPr>
              <a:t>I</a:t>
            </a:r>
            <a:r>
              <a:rPr lang="en-US" sz="2000" i="1" dirty="0" smtClean="0">
                <a:solidFill>
                  <a:srgbClr val="0070C0"/>
                </a:solidFill>
                <a:latin typeface="Arial" pitchFamily="34" charset="0"/>
                <a:cs typeface="Times New Roman" pitchFamily="18" charset="0"/>
              </a:rPr>
              <a:t>n general, the definitions are </a:t>
            </a:r>
            <a:r>
              <a:rPr lang="en-US" sz="2000" i="1" dirty="0" smtClean="0">
                <a:latin typeface="Arial" pitchFamily="34" charset="0"/>
                <a:cs typeface="Times New Roman" pitchFamily="18" charset="0"/>
              </a:rPr>
              <a:t>not restricted</a:t>
            </a:r>
            <a:r>
              <a:rPr lang="en-US" sz="2000" i="1" dirty="0" smtClean="0">
                <a:solidFill>
                  <a:srgbClr val="0070C0"/>
                </a:solidFill>
                <a:latin typeface="Arial" pitchFamily="34" charset="0"/>
                <a:cs typeface="Times New Roman" pitchFamily="18" charset="0"/>
              </a:rPr>
              <a:t> to assessing the </a:t>
            </a:r>
            <a:r>
              <a:rPr lang="en-US" sz="2000" i="1" dirty="0" smtClean="0">
                <a:latin typeface="Arial" pitchFamily="34" charset="0"/>
                <a:cs typeface="Times New Roman" pitchFamily="18" charset="0"/>
              </a:rPr>
              <a:t>physical availability</a:t>
            </a:r>
            <a:r>
              <a:rPr lang="en-US" sz="2000" i="1" dirty="0" smtClean="0">
                <a:solidFill>
                  <a:srgbClr val="0070C0"/>
                </a:solidFill>
                <a:latin typeface="Arial" pitchFamily="34" charset="0"/>
                <a:cs typeface="Times New Roman" pitchFamily="18" charset="0"/>
              </a:rPr>
              <a:t> of </a:t>
            </a:r>
            <a:r>
              <a:rPr lang="en-US" sz="2000" i="1" dirty="0" smtClean="0">
                <a:latin typeface="Arial" pitchFamily="34" charset="0"/>
                <a:cs typeface="Times New Roman" pitchFamily="18" charset="0"/>
              </a:rPr>
              <a:t>water</a:t>
            </a:r>
            <a:r>
              <a:rPr lang="en-US" sz="2000" i="1" dirty="0" smtClean="0">
                <a:solidFill>
                  <a:srgbClr val="0070C0"/>
                </a:solidFill>
                <a:latin typeface="Arial" pitchFamily="34" charset="0"/>
                <a:cs typeface="Times New Roman" pitchFamily="18" charset="0"/>
              </a:rPr>
              <a:t>, in quantity, quality and opportunity, </a:t>
            </a:r>
            <a:endParaRPr lang="en-US" sz="2000" i="1" dirty="0" smtClean="0">
              <a:solidFill>
                <a:srgbClr val="0070C0"/>
              </a:solidFill>
              <a:latin typeface="Arial" pitchFamily="34" charset="0"/>
              <a:cs typeface="Times New Roman" pitchFamily="18" charset="0"/>
            </a:endParaRPr>
          </a:p>
          <a:p>
            <a:pPr eaLnBrk="0" hangingPunct="0"/>
            <a:endParaRPr lang="en-US" sz="2000" i="1" dirty="0" smtClean="0">
              <a:solidFill>
                <a:srgbClr val="0070C0"/>
              </a:solidFill>
              <a:latin typeface="Arial" pitchFamily="34" charset="0"/>
              <a:cs typeface="Times New Roman" pitchFamily="18" charset="0"/>
            </a:endParaRPr>
          </a:p>
          <a:p>
            <a:pPr eaLnBrk="0" hangingPunct="0"/>
            <a:r>
              <a:rPr lang="en-US" sz="2000" i="1" dirty="0" smtClean="0">
                <a:solidFill>
                  <a:srgbClr val="0070C0"/>
                </a:solidFill>
                <a:latin typeface="Arial" pitchFamily="34" charset="0"/>
                <a:cs typeface="Times New Roman" pitchFamily="18" charset="0"/>
              </a:rPr>
              <a:t>but </a:t>
            </a:r>
            <a:r>
              <a:rPr lang="en-US" sz="2000" i="1" dirty="0" smtClean="0">
                <a:solidFill>
                  <a:srgbClr val="0070C0"/>
                </a:solidFill>
                <a:latin typeface="Arial" pitchFamily="34" charset="0"/>
                <a:cs typeface="Times New Roman" pitchFamily="18" charset="0"/>
              </a:rPr>
              <a:t>rather are </a:t>
            </a:r>
            <a:r>
              <a:rPr lang="en-US" sz="2000" i="1" dirty="0" smtClean="0">
                <a:latin typeface="Arial" pitchFamily="34" charset="0"/>
                <a:cs typeface="Times New Roman" pitchFamily="18" charset="0"/>
              </a:rPr>
              <a:t>aimed</a:t>
            </a:r>
            <a:r>
              <a:rPr lang="en-US" sz="2000" i="1" dirty="0" smtClean="0">
                <a:solidFill>
                  <a:srgbClr val="0070C0"/>
                </a:solidFill>
                <a:latin typeface="Arial" pitchFamily="34" charset="0"/>
                <a:cs typeface="Times New Roman" pitchFamily="18" charset="0"/>
              </a:rPr>
              <a:t> at </a:t>
            </a:r>
            <a:r>
              <a:rPr lang="en-US" sz="2000" i="1" dirty="0" smtClean="0">
                <a:latin typeface="Arial" pitchFamily="34" charset="0"/>
                <a:cs typeface="Times New Roman" pitchFamily="18" charset="0"/>
              </a:rPr>
              <a:t>contrasting available water resources</a:t>
            </a:r>
            <a:r>
              <a:rPr lang="en-US" sz="2000" i="1" dirty="0" smtClean="0">
                <a:solidFill>
                  <a:srgbClr val="0070C0"/>
                </a:solidFill>
                <a:latin typeface="Arial" pitchFamily="34" charset="0"/>
                <a:cs typeface="Times New Roman" pitchFamily="18" charset="0"/>
              </a:rPr>
              <a:t> with the requirements of </a:t>
            </a:r>
            <a:r>
              <a:rPr lang="en-US" sz="2000" i="1" dirty="0" smtClean="0">
                <a:latin typeface="Arial" pitchFamily="34" charset="0"/>
                <a:cs typeface="Times New Roman" pitchFamily="18" charset="0"/>
              </a:rPr>
              <a:t>people</a:t>
            </a:r>
            <a:r>
              <a:rPr lang="en-US" sz="2000" i="1" dirty="0" smtClean="0">
                <a:solidFill>
                  <a:srgbClr val="0070C0"/>
                </a:solidFill>
                <a:latin typeface="Arial" pitchFamily="34" charset="0"/>
                <a:cs typeface="Times New Roman" pitchFamily="18" charset="0"/>
              </a:rPr>
              <a:t>, the </a:t>
            </a:r>
            <a:r>
              <a:rPr lang="en-US" sz="2000" i="1" dirty="0" smtClean="0">
                <a:latin typeface="Arial" pitchFamily="34" charset="0"/>
                <a:cs typeface="Times New Roman" pitchFamily="18" charset="0"/>
              </a:rPr>
              <a:t>economy</a:t>
            </a:r>
            <a:r>
              <a:rPr lang="en-US" sz="2000" i="1" dirty="0" smtClean="0">
                <a:solidFill>
                  <a:srgbClr val="0070C0"/>
                </a:solidFill>
                <a:latin typeface="Arial" pitchFamily="34" charset="0"/>
                <a:cs typeface="Times New Roman" pitchFamily="18" charset="0"/>
              </a:rPr>
              <a:t> and the </a:t>
            </a:r>
            <a:r>
              <a:rPr lang="en-US" sz="2000" i="1" dirty="0" smtClean="0">
                <a:latin typeface="Arial" pitchFamily="34" charset="0"/>
                <a:cs typeface="Times New Roman" pitchFamily="18" charset="0"/>
              </a:rPr>
              <a:t>environment</a:t>
            </a:r>
            <a:r>
              <a:rPr lang="en-US" sz="2000" i="1" dirty="0" smtClean="0">
                <a:solidFill>
                  <a:srgbClr val="0070C0"/>
                </a:solidFill>
                <a:latin typeface="Arial" pitchFamily="34" charset="0"/>
                <a:cs typeface="Times New Roman" pitchFamily="18" charset="0"/>
              </a:rPr>
              <a:t>. </a:t>
            </a:r>
            <a:endParaRPr lang="en-US" sz="2000" i="1" dirty="0" smtClean="0">
              <a:solidFill>
                <a:srgbClr val="0070C0"/>
              </a:solidFill>
              <a:latin typeface="Arial" pitchFamily="34" charset="0"/>
              <a:cs typeface="Times New Roman" pitchFamily="18" charset="0"/>
            </a:endParaRPr>
          </a:p>
          <a:p>
            <a:pPr eaLnBrk="0" hangingPunct="0"/>
            <a:endParaRPr lang="en-US" sz="2000" i="1" dirty="0" smtClean="0">
              <a:solidFill>
                <a:srgbClr val="0070C0"/>
              </a:solidFill>
              <a:latin typeface="Arial" pitchFamily="34" charset="0"/>
              <a:cs typeface="Times New Roman" pitchFamily="18" charset="0"/>
            </a:endParaRPr>
          </a:p>
          <a:p>
            <a:pPr eaLnBrk="0" hangingPunct="0"/>
            <a:r>
              <a:rPr lang="en-US" sz="2000" i="1" dirty="0" smtClean="0">
                <a:solidFill>
                  <a:srgbClr val="0070C0"/>
                </a:solidFill>
                <a:latin typeface="Arial" pitchFamily="34" charset="0"/>
                <a:cs typeface="Times New Roman" pitchFamily="18" charset="0"/>
              </a:rPr>
              <a:t>That </a:t>
            </a:r>
            <a:r>
              <a:rPr lang="en-US" sz="2000" i="1" dirty="0" smtClean="0">
                <a:solidFill>
                  <a:srgbClr val="0070C0"/>
                </a:solidFill>
                <a:latin typeface="Arial" pitchFamily="34" charset="0"/>
                <a:cs typeface="Times New Roman" pitchFamily="18" charset="0"/>
              </a:rPr>
              <a:t>is</a:t>
            </a:r>
            <a:r>
              <a:rPr lang="en-US" sz="2000" i="1" dirty="0" smtClean="0">
                <a:solidFill>
                  <a:srgbClr val="0070C0"/>
                </a:solidFill>
                <a:latin typeface="Arial" pitchFamily="34" charset="0"/>
                <a:cs typeface="Times New Roman" pitchFamily="18" charset="0"/>
              </a:rPr>
              <a:t>, </a:t>
            </a:r>
            <a:r>
              <a:rPr lang="en-US" sz="2000" i="1" dirty="0" smtClean="0">
                <a:solidFill>
                  <a:srgbClr val="C00000"/>
                </a:solidFill>
                <a:latin typeface="Arial" pitchFamily="34" charset="0"/>
                <a:cs typeface="Times New Roman" pitchFamily="18" charset="0"/>
              </a:rPr>
              <a:t>water </a:t>
            </a:r>
            <a:r>
              <a:rPr lang="en-US" sz="2000" i="1" dirty="0" smtClean="0">
                <a:solidFill>
                  <a:srgbClr val="C00000"/>
                </a:solidFill>
                <a:latin typeface="Arial" pitchFamily="34" charset="0"/>
                <a:cs typeface="Times New Roman" pitchFamily="18" charset="0"/>
              </a:rPr>
              <a:t>security</a:t>
            </a:r>
            <a:r>
              <a:rPr lang="en-US" sz="2000" i="1" dirty="0" smtClean="0">
                <a:latin typeface="Arial" pitchFamily="34" charset="0"/>
                <a:cs typeface="Times New Roman" pitchFamily="18" charset="0"/>
              </a:rPr>
              <a:t> </a:t>
            </a:r>
            <a:r>
              <a:rPr lang="en-US" sz="2000" i="1" dirty="0" smtClean="0">
                <a:solidFill>
                  <a:srgbClr val="0070C0"/>
                </a:solidFill>
                <a:latin typeface="Arial" pitchFamily="34" charset="0"/>
                <a:cs typeface="Times New Roman" pitchFamily="18" charset="0"/>
              </a:rPr>
              <a:t>is understood </a:t>
            </a:r>
            <a:r>
              <a:rPr lang="en-US" sz="2000" i="1" dirty="0" smtClean="0">
                <a:solidFill>
                  <a:srgbClr val="0070C0"/>
                </a:solidFill>
                <a:latin typeface="Arial" pitchFamily="34" charset="0"/>
                <a:cs typeface="Times New Roman" pitchFamily="18" charset="0"/>
              </a:rPr>
              <a:t> as</a:t>
            </a:r>
            <a:r>
              <a:rPr lang="en-US" sz="2000" i="1" dirty="0" smtClean="0">
                <a:latin typeface="Arial" pitchFamily="34" charset="0"/>
                <a:cs typeface="Times New Roman" pitchFamily="18" charset="0"/>
              </a:rPr>
              <a:t> </a:t>
            </a:r>
            <a:r>
              <a:rPr lang="en-US" sz="2000" i="1" dirty="0" smtClean="0">
                <a:solidFill>
                  <a:srgbClr val="0070C0"/>
                </a:solidFill>
                <a:latin typeface="Arial" pitchFamily="34" charset="0"/>
                <a:cs typeface="Times New Roman" pitchFamily="18" charset="0"/>
              </a:rPr>
              <a:t>a</a:t>
            </a:r>
            <a:r>
              <a:rPr lang="en-US" sz="2000" i="1" dirty="0" smtClean="0">
                <a:latin typeface="Arial" pitchFamily="34" charset="0"/>
                <a:cs typeface="Times New Roman" pitchFamily="18" charset="0"/>
              </a:rPr>
              <a:t> </a:t>
            </a:r>
            <a:r>
              <a:rPr lang="en-US" sz="2000" i="1" dirty="0" smtClean="0">
                <a:latin typeface="Arial" pitchFamily="34" charset="0"/>
                <a:cs typeface="Times New Roman" pitchFamily="18" charset="0"/>
              </a:rPr>
              <a:t>problem of people</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development </a:t>
            </a:r>
            <a:r>
              <a:rPr lang="en-US" sz="2000" i="1" dirty="0" smtClean="0">
                <a:latin typeface="Arial" pitchFamily="34" charset="0"/>
                <a:cs typeface="Times New Roman" pitchFamily="18" charset="0"/>
              </a:rPr>
              <a:t>of society</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not of nature</a:t>
            </a:r>
            <a:r>
              <a:rPr lang="en-US" sz="2000" i="1" dirty="0" smtClean="0">
                <a:solidFill>
                  <a:srgbClr val="0070C0"/>
                </a:solidFill>
                <a:latin typeface="Arial" pitchFamily="34" charset="0"/>
                <a:cs typeface="Times New Roman" pitchFamily="18" charset="0"/>
              </a:rPr>
              <a:t>.</a:t>
            </a:r>
            <a:endParaRPr lang="en-US" sz="20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196752"/>
            <a:ext cx="5472000" cy="756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relevant aspects of the definitions on Water Security </a:t>
            </a:r>
            <a:endParaRPr lang="en-US" sz="2000" dirty="0" smtClean="0">
              <a:solidFill>
                <a:srgbClr val="C00000"/>
              </a:solidFill>
              <a:latin typeface="Arial" pitchFamily="34" charset="0"/>
              <a:cs typeface="Times New Roman" pitchFamily="18" charset="0"/>
            </a:endParaRPr>
          </a:p>
          <a:p>
            <a:pPr algn="ctr" eaLnBrk="0" hangingPunct="0"/>
            <a:endParaRPr lang="en-US" sz="2400" dirty="0">
              <a:solidFill>
                <a:srgbClr val="C00000"/>
              </a:solidFill>
              <a:latin typeface="Arial" pitchFamily="34" charset="0"/>
              <a:cs typeface="Times New Roman" pitchFamily="18" charset="0"/>
            </a:endParaRPr>
          </a:p>
        </p:txBody>
      </p:sp>
      <p:sp>
        <p:nvSpPr>
          <p:cNvPr id="4" name="3 CuadroTexto"/>
          <p:cNvSpPr txBox="1"/>
          <p:nvPr/>
        </p:nvSpPr>
        <p:spPr>
          <a:xfrm>
            <a:off x="971600" y="2204864"/>
            <a:ext cx="7673896" cy="4392000"/>
          </a:xfrm>
          <a:prstGeom prst="rect">
            <a:avLst/>
          </a:prstGeom>
          <a:solidFill>
            <a:schemeClr val="bg1"/>
          </a:solidFill>
          <a:ln>
            <a:solidFill>
              <a:schemeClr val="tx1"/>
            </a:solidFill>
          </a:ln>
        </p:spPr>
        <p:txBody>
          <a:bodyPr wrap="none" rtlCol="0">
            <a:spAutoFit/>
          </a:bodyPr>
          <a:lstStyle/>
          <a:p>
            <a:r>
              <a:rPr lang="en-US" sz="1600" i="1" dirty="0" smtClean="0">
                <a:solidFill>
                  <a:srgbClr val="0070C0"/>
                </a:solidFill>
                <a:latin typeface="Arial" pitchFamily="34" charset="0"/>
              </a:rPr>
              <a:t>The </a:t>
            </a:r>
            <a:r>
              <a:rPr lang="en-US" sz="1600" i="1" dirty="0" smtClean="0">
                <a:solidFill>
                  <a:srgbClr val="0070C0"/>
                </a:solidFill>
                <a:latin typeface="Arial" pitchFamily="34" charset="0"/>
              </a:rPr>
              <a:t>concept of </a:t>
            </a:r>
            <a:r>
              <a:rPr lang="en-US" sz="1600" i="1" dirty="0" smtClean="0">
                <a:solidFill>
                  <a:srgbClr val="C00000"/>
                </a:solidFill>
                <a:latin typeface="Arial" pitchFamily="34" charset="0"/>
              </a:rPr>
              <a:t>water security</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incorporates, </a:t>
            </a:r>
            <a:r>
              <a:rPr lang="en-US" sz="1600" i="1" dirty="0" smtClean="0">
                <a:solidFill>
                  <a:srgbClr val="0070C0"/>
                </a:solidFill>
                <a:latin typeface="Arial" pitchFamily="34" charset="0"/>
              </a:rPr>
              <a:t>among its </a:t>
            </a:r>
            <a:r>
              <a:rPr lang="en-US" sz="1600" i="1" dirty="0" smtClean="0">
                <a:solidFill>
                  <a:srgbClr val="0070C0"/>
                </a:solidFill>
                <a:latin typeface="Arial" pitchFamily="34" charset="0"/>
              </a:rPr>
              <a:t>elements,</a:t>
            </a:r>
          </a:p>
          <a:p>
            <a:r>
              <a:rPr lang="en-US" sz="1600" i="1" dirty="0" smtClean="0">
                <a:latin typeface="Arial" pitchFamily="34" charset="0"/>
              </a:rPr>
              <a:t>environmental </a:t>
            </a:r>
            <a:r>
              <a:rPr lang="en-US" sz="1600" i="1" dirty="0" smtClean="0">
                <a:latin typeface="Arial" pitchFamily="34" charset="0"/>
              </a:rPr>
              <a:t>sustainability</a:t>
            </a:r>
            <a:r>
              <a:rPr lang="en-US" sz="1600" i="1" dirty="0" smtClean="0">
                <a:solidFill>
                  <a:srgbClr val="0070C0"/>
                </a:solidFill>
                <a:latin typeface="Arial" pitchFamily="34" charset="0"/>
              </a:rPr>
              <a:t>, and the </a:t>
            </a:r>
            <a:r>
              <a:rPr lang="en-US" sz="1600" i="1" dirty="0" smtClean="0">
                <a:latin typeface="Arial" pitchFamily="34" charset="0"/>
              </a:rPr>
              <a:t>sustainability </a:t>
            </a:r>
            <a:r>
              <a:rPr lang="en-US" sz="1600" i="1" dirty="0" smtClean="0">
                <a:solidFill>
                  <a:srgbClr val="0070C0"/>
                </a:solidFill>
                <a:latin typeface="Arial" pitchFamily="34" charset="0"/>
              </a:rPr>
              <a:t>of</a:t>
            </a:r>
            <a:r>
              <a:rPr lang="en-US" sz="1600" i="1" dirty="0" smtClean="0">
                <a:latin typeface="Arial" pitchFamily="34" charset="0"/>
              </a:rPr>
              <a:t> supplies </a:t>
            </a:r>
            <a:r>
              <a:rPr lang="en-US" sz="1600" i="1" dirty="0" smtClean="0">
                <a:solidFill>
                  <a:srgbClr val="0070C0"/>
                </a:solidFill>
                <a:latin typeface="Arial" pitchFamily="34" charset="0"/>
              </a:rPr>
              <a:t>and</a:t>
            </a:r>
            <a:r>
              <a:rPr lang="en-US" sz="1600" i="1" dirty="0" smtClean="0">
                <a:latin typeface="Arial" pitchFamily="34" charset="0"/>
              </a:rPr>
              <a:t> </a:t>
            </a:r>
            <a:r>
              <a:rPr lang="en-US" sz="1600" i="1" dirty="0" smtClean="0">
                <a:latin typeface="Arial" pitchFamily="34" charset="0"/>
              </a:rPr>
              <a:t>services</a:t>
            </a:r>
          </a:p>
          <a:p>
            <a:r>
              <a:rPr lang="en-US" sz="1600" i="1" dirty="0" smtClean="0">
                <a:solidFill>
                  <a:srgbClr val="0070C0"/>
                </a:solidFill>
                <a:latin typeface="Arial" pitchFamily="34" charset="0"/>
              </a:rPr>
              <a:t>associated </a:t>
            </a:r>
            <a:r>
              <a:rPr lang="en-US" sz="1600" i="1" dirty="0" smtClean="0">
                <a:solidFill>
                  <a:srgbClr val="0070C0"/>
                </a:solidFill>
                <a:latin typeface="Arial" pitchFamily="34" charset="0"/>
              </a:rPr>
              <a:t>with water. </a:t>
            </a:r>
            <a:endParaRPr lang="en-US" sz="1600" i="1" dirty="0" smtClean="0">
              <a:solidFill>
                <a:srgbClr val="0070C0"/>
              </a:solidFill>
              <a:latin typeface="Arial" pitchFamily="34" charset="0"/>
            </a:endParaRPr>
          </a:p>
          <a:p>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This </a:t>
            </a:r>
            <a:r>
              <a:rPr lang="en-US" sz="1600" i="1" dirty="0" smtClean="0">
                <a:latin typeface="Arial" pitchFamily="34" charset="0"/>
              </a:rPr>
              <a:t>dimension</a:t>
            </a:r>
            <a:r>
              <a:rPr lang="en-US" sz="1600" i="1" dirty="0" smtClean="0">
                <a:solidFill>
                  <a:srgbClr val="0070C0"/>
                </a:solidFill>
                <a:latin typeface="Arial" pitchFamily="34" charset="0"/>
              </a:rPr>
              <a:t> of the </a:t>
            </a:r>
            <a:r>
              <a:rPr lang="en-US" sz="1600" i="1" dirty="0" smtClean="0">
                <a:latin typeface="Arial" pitchFamily="34" charset="0"/>
              </a:rPr>
              <a:t>concept</a:t>
            </a:r>
            <a:r>
              <a:rPr lang="en-US" sz="1600" i="1" dirty="0" smtClean="0">
                <a:solidFill>
                  <a:srgbClr val="0070C0"/>
                </a:solidFill>
                <a:latin typeface="Arial" pitchFamily="34" charset="0"/>
              </a:rPr>
              <a:t> makes </a:t>
            </a:r>
            <a:r>
              <a:rPr lang="en-US" sz="1600" i="1" dirty="0" smtClean="0">
                <a:solidFill>
                  <a:srgbClr val="0070C0"/>
                </a:solidFill>
                <a:latin typeface="Arial" pitchFamily="34" charset="0"/>
              </a:rPr>
              <a:t>necessary to analyze </a:t>
            </a:r>
            <a:r>
              <a:rPr lang="en-US" sz="1600" i="1" dirty="0" smtClean="0">
                <a:solidFill>
                  <a:srgbClr val="0070C0"/>
                </a:solidFill>
                <a:latin typeface="Arial" pitchFamily="34" charset="0"/>
              </a:rPr>
              <a:t>the </a:t>
            </a:r>
            <a:r>
              <a:rPr lang="en-US" sz="1600" i="1" dirty="0" smtClean="0">
                <a:latin typeface="Arial" pitchFamily="34" charset="0"/>
              </a:rPr>
              <a:t>physical </a:t>
            </a:r>
            <a:endParaRPr lang="en-US" sz="1600" i="1" dirty="0" smtClean="0">
              <a:latin typeface="Arial" pitchFamily="34" charset="0"/>
            </a:endParaRPr>
          </a:p>
          <a:p>
            <a:r>
              <a:rPr lang="en-US" sz="1600" i="1" dirty="0" smtClean="0">
                <a:latin typeface="Arial" pitchFamily="34" charset="0"/>
              </a:rPr>
              <a:t>availability</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of </a:t>
            </a:r>
            <a:r>
              <a:rPr lang="en-US" sz="1600" i="1" dirty="0" smtClean="0">
                <a:latin typeface="Arial" pitchFamily="34" charset="0"/>
              </a:rPr>
              <a:t>water resources</a:t>
            </a:r>
            <a:r>
              <a:rPr lang="en-US" sz="1600" i="1" dirty="0" smtClean="0">
                <a:solidFill>
                  <a:srgbClr val="0070C0"/>
                </a:solidFill>
                <a:latin typeface="Arial" pitchFamily="34" charset="0"/>
              </a:rPr>
              <a:t> in the </a:t>
            </a:r>
            <a:r>
              <a:rPr lang="en-US" sz="1600" i="1" dirty="0" smtClean="0">
                <a:latin typeface="Arial" pitchFamily="34" charset="0"/>
              </a:rPr>
              <a:t>long term</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as well as</a:t>
            </a:r>
          </a:p>
          <a:p>
            <a:r>
              <a:rPr lang="en-US" sz="1600" i="1" dirty="0" smtClean="0">
                <a:solidFill>
                  <a:srgbClr val="0070C0"/>
                </a:solidFill>
                <a:latin typeface="Arial" pitchFamily="34" charset="0"/>
              </a:rPr>
              <a:t> </a:t>
            </a:r>
          </a:p>
          <a:p>
            <a:r>
              <a:rPr lang="en-US" sz="1600" i="1" dirty="0" smtClean="0">
                <a:solidFill>
                  <a:srgbClr val="0070C0"/>
                </a:solidFill>
                <a:latin typeface="Arial" pitchFamily="34" charset="0"/>
              </a:rPr>
              <a:t>the </a:t>
            </a:r>
            <a:r>
              <a:rPr lang="en-US" sz="1600" i="1" dirty="0" smtClean="0">
                <a:latin typeface="Arial" pitchFamily="34" charset="0"/>
              </a:rPr>
              <a:t>capacity</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of </a:t>
            </a:r>
            <a:r>
              <a:rPr lang="en-US" sz="1600" i="1" dirty="0" smtClean="0">
                <a:latin typeface="Arial" pitchFamily="34" charset="0"/>
              </a:rPr>
              <a:t>management </a:t>
            </a:r>
            <a:r>
              <a:rPr lang="en-US" sz="1600" i="1" dirty="0" smtClean="0">
                <a:latin typeface="Arial" pitchFamily="34" charset="0"/>
              </a:rPr>
              <a:t>systems</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to </a:t>
            </a:r>
            <a:r>
              <a:rPr lang="en-US" sz="1600" i="1" dirty="0" smtClean="0">
                <a:latin typeface="Arial" pitchFamily="34" charset="0"/>
              </a:rPr>
              <a:t>respond</a:t>
            </a:r>
            <a:r>
              <a:rPr lang="en-US" sz="1600" i="1" dirty="0" smtClean="0">
                <a:solidFill>
                  <a:srgbClr val="0070C0"/>
                </a:solidFill>
                <a:latin typeface="Arial" pitchFamily="34" charset="0"/>
              </a:rPr>
              <a:t> and </a:t>
            </a:r>
            <a:r>
              <a:rPr lang="en-US" sz="1600" i="1" dirty="0" smtClean="0">
                <a:latin typeface="Arial" pitchFamily="34" charset="0"/>
              </a:rPr>
              <a:t>adapt</a:t>
            </a:r>
            <a:r>
              <a:rPr lang="en-US" sz="1600" i="1" dirty="0" smtClean="0">
                <a:solidFill>
                  <a:srgbClr val="0070C0"/>
                </a:solidFill>
                <a:latin typeface="Arial" pitchFamily="34" charset="0"/>
              </a:rPr>
              <a:t> to a </a:t>
            </a:r>
            <a:r>
              <a:rPr lang="en-US" sz="1600" i="1" dirty="0" smtClean="0">
                <a:solidFill>
                  <a:srgbClr val="0070C0"/>
                </a:solidFill>
                <a:latin typeface="Arial" pitchFamily="34" charset="0"/>
              </a:rPr>
              <a:t>scenario</a:t>
            </a:r>
          </a:p>
          <a:p>
            <a:r>
              <a:rPr lang="en-US" sz="1600" i="1" dirty="0" smtClean="0">
                <a:solidFill>
                  <a:srgbClr val="0070C0"/>
                </a:solidFill>
                <a:latin typeface="Arial" pitchFamily="34" charset="0"/>
              </a:rPr>
              <a:t>in </a:t>
            </a:r>
            <a:r>
              <a:rPr lang="en-US" sz="1600" i="1" dirty="0" smtClean="0">
                <a:solidFill>
                  <a:srgbClr val="0070C0"/>
                </a:solidFill>
                <a:latin typeface="Arial" pitchFamily="34" charset="0"/>
              </a:rPr>
              <a:t>which </a:t>
            </a:r>
            <a:r>
              <a:rPr lang="en-US" sz="1600" i="1" dirty="0" smtClean="0">
                <a:solidFill>
                  <a:srgbClr val="0070C0"/>
                </a:solidFill>
                <a:latin typeface="Arial" pitchFamily="34" charset="0"/>
              </a:rPr>
              <a:t>such </a:t>
            </a:r>
            <a:r>
              <a:rPr lang="en-US" sz="1600" i="1" dirty="0" smtClean="0">
                <a:latin typeface="Arial" pitchFamily="34" charset="0"/>
              </a:rPr>
              <a:t>availability </a:t>
            </a:r>
            <a:r>
              <a:rPr lang="en-US" sz="1600" i="1" dirty="0" smtClean="0">
                <a:latin typeface="Arial" pitchFamily="34" charset="0"/>
              </a:rPr>
              <a:t>may undergo</a:t>
            </a:r>
            <a:r>
              <a:rPr lang="en-US" sz="1600" i="1" dirty="0" smtClean="0">
                <a:solidFill>
                  <a:srgbClr val="0070C0"/>
                </a:solidFill>
                <a:latin typeface="Arial" pitchFamily="34" charset="0"/>
              </a:rPr>
              <a:t> substantive </a:t>
            </a:r>
            <a:r>
              <a:rPr lang="en-US" sz="1600" i="1" dirty="0" smtClean="0">
                <a:latin typeface="Arial" pitchFamily="34" charset="0"/>
              </a:rPr>
              <a:t>changes</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both </a:t>
            </a:r>
            <a:r>
              <a:rPr lang="en-US" sz="1600" i="1" dirty="0" smtClean="0">
                <a:solidFill>
                  <a:srgbClr val="0070C0"/>
                </a:solidFill>
                <a:latin typeface="Arial" pitchFamily="34" charset="0"/>
              </a:rPr>
              <a:t>in terms </a:t>
            </a:r>
            <a:r>
              <a:rPr lang="en-US" sz="1600" i="1" dirty="0" smtClean="0">
                <a:solidFill>
                  <a:srgbClr val="0070C0"/>
                </a:solidFill>
                <a:latin typeface="Arial" pitchFamily="34" charset="0"/>
              </a:rPr>
              <a:t>of </a:t>
            </a:r>
            <a:r>
              <a:rPr lang="en-US" sz="1600" i="1" dirty="0" smtClean="0">
                <a:solidFill>
                  <a:srgbClr val="0070C0"/>
                </a:solidFill>
                <a:latin typeface="Arial" pitchFamily="34" charset="0"/>
              </a:rPr>
              <a:t>the </a:t>
            </a:r>
            <a:r>
              <a:rPr lang="en-US" sz="1600" i="1" dirty="0" smtClean="0">
                <a:latin typeface="Arial" pitchFamily="34" charset="0"/>
              </a:rPr>
              <a:t>natural system</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as </a:t>
            </a:r>
            <a:r>
              <a:rPr lang="en-US" sz="1600" i="1" dirty="0" smtClean="0">
                <a:solidFill>
                  <a:srgbClr val="0070C0"/>
                </a:solidFill>
                <a:latin typeface="Arial" pitchFamily="34" charset="0"/>
              </a:rPr>
              <a:t>in relation to the </a:t>
            </a:r>
            <a:r>
              <a:rPr lang="en-US" sz="1600" i="1" dirty="0" smtClean="0">
                <a:latin typeface="Arial" pitchFamily="34" charset="0"/>
              </a:rPr>
              <a:t>human system</a:t>
            </a:r>
            <a:r>
              <a:rPr lang="en-US" sz="1600" i="1" dirty="0" smtClean="0">
                <a:solidFill>
                  <a:srgbClr val="0070C0"/>
                </a:solidFill>
                <a:latin typeface="Arial" pitchFamily="34" charset="0"/>
              </a:rPr>
              <a:t> (social, economic </a:t>
            </a:r>
            <a:r>
              <a:rPr lang="en-US" sz="1600" i="1" dirty="0" smtClean="0">
                <a:solidFill>
                  <a:srgbClr val="0070C0"/>
                </a:solidFill>
                <a:latin typeface="Arial" pitchFamily="34" charset="0"/>
              </a:rPr>
              <a:t>and </a:t>
            </a:r>
            <a:r>
              <a:rPr lang="en-US" sz="1600" i="1" dirty="0" smtClean="0">
                <a:solidFill>
                  <a:srgbClr val="0070C0"/>
                </a:solidFill>
                <a:latin typeface="Arial" pitchFamily="34" charset="0"/>
              </a:rPr>
              <a:t>political changes), </a:t>
            </a:r>
            <a:endParaRPr lang="en-US" sz="1600" i="1" dirty="0" smtClean="0">
              <a:solidFill>
                <a:srgbClr val="0070C0"/>
              </a:solidFill>
              <a:latin typeface="Arial" pitchFamily="34" charset="0"/>
            </a:endParaRPr>
          </a:p>
          <a:p>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or </a:t>
            </a:r>
            <a:r>
              <a:rPr lang="en-US" sz="1600" i="1" dirty="0" smtClean="0">
                <a:solidFill>
                  <a:srgbClr val="0070C0"/>
                </a:solidFill>
                <a:latin typeface="Arial" pitchFamily="34" charset="0"/>
              </a:rPr>
              <a:t>even to simply allow the </a:t>
            </a:r>
            <a:r>
              <a:rPr lang="en-US" sz="1600" i="1" dirty="0" smtClean="0">
                <a:latin typeface="Arial" pitchFamily="34" charset="0"/>
              </a:rPr>
              <a:t>maintenance</a:t>
            </a:r>
            <a:r>
              <a:rPr lang="en-US" sz="1600" i="1" dirty="0" smtClean="0">
                <a:solidFill>
                  <a:srgbClr val="0070C0"/>
                </a:solidFill>
                <a:latin typeface="Arial" pitchFamily="34" charset="0"/>
              </a:rPr>
              <a:t> of </a:t>
            </a:r>
            <a:r>
              <a:rPr lang="en-US" sz="1600" i="1" dirty="0" smtClean="0">
                <a:latin typeface="Arial" pitchFamily="34" charset="0"/>
              </a:rPr>
              <a:t>current </a:t>
            </a:r>
            <a:r>
              <a:rPr lang="en-US" sz="1600" i="1" dirty="0" smtClean="0">
                <a:latin typeface="Arial" pitchFamily="34" charset="0"/>
              </a:rPr>
              <a:t>conditions</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and </a:t>
            </a:r>
            <a:r>
              <a:rPr lang="en-US" sz="1600" i="1" dirty="0" smtClean="0">
                <a:latin typeface="Arial" pitchFamily="34" charset="0"/>
              </a:rPr>
              <a:t>levels of </a:t>
            </a:r>
            <a:endParaRPr lang="en-US" sz="1600" i="1" dirty="0" smtClean="0">
              <a:latin typeface="Arial" pitchFamily="34" charset="0"/>
            </a:endParaRPr>
          </a:p>
          <a:p>
            <a:r>
              <a:rPr lang="en-US" sz="1600" i="1" dirty="0" smtClean="0">
                <a:latin typeface="Arial" pitchFamily="34" charset="0"/>
              </a:rPr>
              <a:t>service</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over time.</a:t>
            </a:r>
            <a:endParaRPr lang="es-AR" sz="1600" i="1" dirty="0">
              <a:solidFill>
                <a:srgbClr val="0070C0"/>
              </a:solidFill>
              <a:latin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196752"/>
            <a:ext cx="5436000" cy="684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relevant aspects of the definitions on Water Security </a:t>
            </a:r>
            <a:endParaRPr lang="en-US" sz="2000" dirty="0" smtClean="0">
              <a:solidFill>
                <a:srgbClr val="C00000"/>
              </a:solidFill>
              <a:latin typeface="Arial" pitchFamily="34" charset="0"/>
              <a:cs typeface="Times New Roman" pitchFamily="18" charset="0"/>
            </a:endParaRP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276872"/>
            <a:ext cx="6984000" cy="3139321"/>
          </a:xfrm>
          <a:prstGeom prst="rect">
            <a:avLst/>
          </a:prstGeom>
          <a:solidFill>
            <a:schemeClr val="bg1"/>
          </a:solidFill>
          <a:ln w="12700">
            <a:solidFill>
              <a:schemeClr val="tx1"/>
            </a:solidFill>
            <a:miter lim="800000"/>
            <a:headEnd/>
            <a:tailEnd/>
          </a:ln>
        </p:spPr>
        <p:txBody>
          <a:bodyPr>
            <a:spAutoFit/>
          </a:bodyPr>
          <a:lstStyle/>
          <a:p>
            <a:pPr eaLnBrk="0" hangingPunct="0"/>
            <a:r>
              <a:rPr lang="en-US" sz="1800" i="1" dirty="0" smtClean="0">
                <a:solidFill>
                  <a:srgbClr val="0070C0"/>
                </a:solidFill>
                <a:latin typeface="Arial" pitchFamily="34" charset="0"/>
                <a:cs typeface="Times New Roman" pitchFamily="18" charset="0"/>
              </a:rPr>
              <a:t>An </a:t>
            </a:r>
            <a:r>
              <a:rPr lang="en-US" sz="1800" i="1" dirty="0" smtClean="0">
                <a:latin typeface="Arial" pitchFamily="34" charset="0"/>
                <a:cs typeface="Times New Roman" pitchFamily="18" charset="0"/>
              </a:rPr>
              <a:t>aspect always present</a:t>
            </a:r>
            <a:r>
              <a:rPr lang="en-US" sz="1800" i="1" dirty="0" smtClean="0">
                <a:solidFill>
                  <a:srgbClr val="0070C0"/>
                </a:solidFill>
                <a:latin typeface="Arial" pitchFamily="34" charset="0"/>
                <a:cs typeface="Times New Roman" pitchFamily="18" charset="0"/>
              </a:rPr>
              <a:t> in the definitions is the </a:t>
            </a:r>
            <a:r>
              <a:rPr lang="en-US" sz="1800" i="1" dirty="0" smtClean="0">
                <a:latin typeface="Arial" pitchFamily="34" charset="0"/>
                <a:cs typeface="Times New Roman" pitchFamily="18" charset="0"/>
              </a:rPr>
              <a:t>existence of risk</a:t>
            </a:r>
            <a:r>
              <a:rPr lang="en-US" sz="1800" i="1" dirty="0" smtClean="0">
                <a:solidFill>
                  <a:srgbClr val="0070C0"/>
                </a:solidFill>
                <a:latin typeface="Arial" pitchFamily="34" charset="0"/>
                <a:cs typeface="Times New Roman" pitchFamily="18" charset="0"/>
              </a:rPr>
              <a:t>. </a:t>
            </a:r>
            <a:endParaRPr lang="en-US" sz="1800" i="1" dirty="0" smtClean="0">
              <a:solidFill>
                <a:srgbClr val="0070C0"/>
              </a:solidFill>
              <a:latin typeface="Arial" pitchFamily="34" charset="0"/>
              <a:cs typeface="Times New Roman" pitchFamily="18" charset="0"/>
            </a:endParaRP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solidFill>
                  <a:srgbClr val="0070C0"/>
                </a:solidFill>
                <a:latin typeface="Arial" pitchFamily="34" charset="0"/>
                <a:cs typeface="Times New Roman" pitchFamily="18" charset="0"/>
              </a:rPr>
              <a:t>This </a:t>
            </a:r>
            <a:r>
              <a:rPr lang="en-US" sz="1800" i="1" dirty="0" smtClean="0">
                <a:solidFill>
                  <a:srgbClr val="0070C0"/>
                </a:solidFill>
                <a:latin typeface="Arial" pitchFamily="34" charset="0"/>
                <a:cs typeface="Times New Roman" pitchFamily="18" charset="0"/>
              </a:rPr>
              <a:t>responds to the fact that, by its </a:t>
            </a:r>
            <a:r>
              <a:rPr lang="en-US" sz="1800" i="1" dirty="0" smtClean="0">
                <a:latin typeface="Arial" pitchFamily="34" charset="0"/>
                <a:cs typeface="Times New Roman" pitchFamily="18" charset="0"/>
              </a:rPr>
              <a:t>nature</a:t>
            </a:r>
            <a:r>
              <a:rPr lang="en-US" sz="1800" i="1" dirty="0" smtClean="0">
                <a:solidFill>
                  <a:srgbClr val="0070C0"/>
                </a:solidFill>
                <a:latin typeface="Arial" pitchFamily="34" charset="0"/>
                <a:cs typeface="Times New Roman" pitchFamily="18" charset="0"/>
              </a:rPr>
              <a:t>, the </a:t>
            </a:r>
            <a:r>
              <a:rPr lang="en-US" sz="1800" i="1" dirty="0" smtClean="0">
                <a:latin typeface="Arial" pitchFamily="34" charset="0"/>
                <a:cs typeface="Times New Roman" pitchFamily="18" charset="0"/>
              </a:rPr>
              <a:t>water resource</a:t>
            </a:r>
            <a:r>
              <a:rPr lang="en-US" sz="1800" i="1" dirty="0" smtClean="0">
                <a:solidFill>
                  <a:srgbClr val="0070C0"/>
                </a:solidFill>
                <a:latin typeface="Arial" pitchFamily="34" charset="0"/>
                <a:cs typeface="Times New Roman" pitchFamily="18" charset="0"/>
              </a:rPr>
              <a:t> is a </a:t>
            </a:r>
            <a:r>
              <a:rPr lang="en-US" sz="1800" i="1" dirty="0" smtClean="0">
                <a:latin typeface="Arial" pitchFamily="34" charset="0"/>
                <a:cs typeface="Times New Roman" pitchFamily="18" charset="0"/>
              </a:rPr>
              <a:t>variable</a:t>
            </a:r>
            <a:r>
              <a:rPr lang="en-US" sz="1800" i="1" dirty="0" smtClean="0">
                <a:solidFill>
                  <a:srgbClr val="0070C0"/>
                </a:solidFill>
                <a:latin typeface="Arial" pitchFamily="34" charset="0"/>
                <a:cs typeface="Times New Roman" pitchFamily="18" charset="0"/>
              </a:rPr>
              <a:t> resource, in temporal and spatial </a:t>
            </a:r>
            <a:r>
              <a:rPr lang="en-US" sz="1800" i="1" dirty="0" smtClean="0">
                <a:solidFill>
                  <a:srgbClr val="0070C0"/>
                </a:solidFill>
                <a:latin typeface="Arial" pitchFamily="34" charset="0"/>
                <a:cs typeface="Times New Roman" pitchFamily="18" charset="0"/>
              </a:rPr>
              <a:t>terms, </a:t>
            </a:r>
            <a:r>
              <a:rPr lang="en-US" sz="1800" i="1" dirty="0" smtClean="0">
                <a:solidFill>
                  <a:srgbClr val="0070C0"/>
                </a:solidFill>
                <a:latin typeface="Arial" pitchFamily="34" charset="0"/>
                <a:cs typeface="Times New Roman" pitchFamily="18" charset="0"/>
              </a:rPr>
              <a:t>and </a:t>
            </a:r>
            <a:r>
              <a:rPr lang="en-US" sz="1800" i="1" dirty="0" smtClean="0">
                <a:latin typeface="Arial" pitchFamily="34" charset="0"/>
                <a:cs typeface="Times New Roman" pitchFamily="18" charset="0"/>
              </a:rPr>
              <a:t>subject</a:t>
            </a:r>
            <a:r>
              <a:rPr lang="en-US" sz="1800" i="1" dirty="0" smtClean="0">
                <a:solidFill>
                  <a:srgbClr val="0070C0"/>
                </a:solidFill>
                <a:latin typeface="Arial" pitchFamily="34" charset="0"/>
                <a:cs typeface="Times New Roman" pitchFamily="18" charset="0"/>
              </a:rPr>
              <a:t> to </a:t>
            </a:r>
            <a:r>
              <a:rPr lang="en-US" sz="1800" i="1" dirty="0" smtClean="0">
                <a:latin typeface="Arial" pitchFamily="34" charset="0"/>
                <a:cs typeface="Times New Roman" pitchFamily="18" charset="0"/>
              </a:rPr>
              <a:t>extreme </a:t>
            </a:r>
            <a:r>
              <a:rPr lang="en-US" sz="1800" i="1" dirty="0" smtClean="0">
                <a:latin typeface="Arial" pitchFamily="34" charset="0"/>
                <a:cs typeface="Times New Roman" pitchFamily="18" charset="0"/>
              </a:rPr>
              <a:t>events</a:t>
            </a:r>
            <a:r>
              <a:rPr lang="en-US" sz="1800" i="1" dirty="0" smtClean="0">
                <a:solidFill>
                  <a:srgbClr val="0070C0"/>
                </a:solidFill>
                <a:latin typeface="Arial" pitchFamily="34" charset="0"/>
                <a:cs typeface="Times New Roman" pitchFamily="18" charset="0"/>
              </a:rPr>
              <a:t>. This </a:t>
            </a:r>
            <a:r>
              <a:rPr lang="en-US" sz="1800" i="1" dirty="0" smtClean="0">
                <a:solidFill>
                  <a:srgbClr val="0070C0"/>
                </a:solidFill>
                <a:latin typeface="Arial" pitchFamily="34" charset="0"/>
                <a:cs typeface="Times New Roman" pitchFamily="18" charset="0"/>
              </a:rPr>
              <a:t>situation is </a:t>
            </a:r>
            <a:r>
              <a:rPr lang="en-US" sz="1800" i="1" dirty="0" smtClean="0">
                <a:latin typeface="Arial" pitchFamily="34" charset="0"/>
                <a:cs typeface="Times New Roman" pitchFamily="18" charset="0"/>
              </a:rPr>
              <a:t>aggravated</a:t>
            </a:r>
            <a:r>
              <a:rPr lang="en-US" sz="1800" i="1" dirty="0" smtClean="0">
                <a:solidFill>
                  <a:srgbClr val="0070C0"/>
                </a:solidFill>
                <a:latin typeface="Arial" pitchFamily="34" charset="0"/>
                <a:cs typeface="Times New Roman" pitchFamily="18" charset="0"/>
              </a:rPr>
              <a:t> by </a:t>
            </a:r>
            <a:r>
              <a:rPr lang="en-US" sz="1800" i="1" dirty="0" smtClean="0">
                <a:latin typeface="Arial" pitchFamily="34" charset="0"/>
                <a:cs typeface="Times New Roman" pitchFamily="18" charset="0"/>
              </a:rPr>
              <a:t>climate change</a:t>
            </a:r>
            <a:r>
              <a:rPr lang="en-US" sz="1800" i="1" dirty="0" smtClean="0">
                <a:solidFill>
                  <a:srgbClr val="0070C0"/>
                </a:solidFill>
                <a:latin typeface="Arial" pitchFamily="34" charset="0"/>
                <a:cs typeface="Times New Roman" pitchFamily="18" charset="0"/>
              </a:rPr>
              <a:t>. </a:t>
            </a:r>
            <a:endParaRPr lang="en-US" sz="1800" i="1" dirty="0" smtClean="0">
              <a:solidFill>
                <a:srgbClr val="0070C0"/>
              </a:solidFill>
              <a:latin typeface="Arial" pitchFamily="34" charset="0"/>
              <a:cs typeface="Times New Roman" pitchFamily="18" charset="0"/>
            </a:endParaRP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solidFill>
                  <a:srgbClr val="0070C0"/>
                </a:solidFill>
                <a:latin typeface="Arial" pitchFamily="34" charset="0"/>
                <a:cs typeface="Times New Roman" pitchFamily="18" charset="0"/>
              </a:rPr>
              <a:t>We </a:t>
            </a:r>
            <a:r>
              <a:rPr lang="en-US" sz="1800" i="1" dirty="0" smtClean="0">
                <a:solidFill>
                  <a:srgbClr val="0070C0"/>
                </a:solidFill>
                <a:latin typeface="Arial" pitchFamily="34" charset="0"/>
                <a:cs typeface="Times New Roman" pitchFamily="18" charset="0"/>
              </a:rPr>
              <a:t>must add the </a:t>
            </a:r>
            <a:r>
              <a:rPr lang="en-US" sz="1800" i="1" dirty="0" smtClean="0">
                <a:latin typeface="Arial" pitchFamily="34" charset="0"/>
                <a:cs typeface="Times New Roman" pitchFamily="18" charset="0"/>
              </a:rPr>
              <a:t>uncertainty</a:t>
            </a:r>
            <a:r>
              <a:rPr lang="en-US" sz="1800" i="1" dirty="0" smtClean="0">
                <a:solidFill>
                  <a:srgbClr val="0070C0"/>
                </a:solidFill>
                <a:latin typeface="Arial" pitchFamily="34" charset="0"/>
                <a:cs typeface="Times New Roman" pitchFamily="18" charset="0"/>
              </a:rPr>
              <a:t> related to </a:t>
            </a:r>
            <a:r>
              <a:rPr lang="en-US" sz="1800" i="1" dirty="0" smtClean="0">
                <a:latin typeface="Arial" pitchFamily="34" charset="0"/>
                <a:cs typeface="Times New Roman" pitchFamily="18" charset="0"/>
              </a:rPr>
              <a:t>social</a:t>
            </a:r>
            <a:r>
              <a:rPr lang="en-US" sz="1800" i="1" dirty="0" smtClean="0">
                <a:solidFill>
                  <a:srgbClr val="0070C0"/>
                </a:solidFill>
                <a:latin typeface="Arial" pitchFamily="34" charset="0"/>
                <a:cs typeface="Times New Roman" pitchFamily="18" charset="0"/>
              </a:rPr>
              <a:t>, </a:t>
            </a:r>
            <a:r>
              <a:rPr lang="en-US" sz="1800" i="1" dirty="0" smtClean="0">
                <a:latin typeface="Arial" pitchFamily="34" charset="0"/>
                <a:cs typeface="Times New Roman" pitchFamily="18" charset="0"/>
              </a:rPr>
              <a:t>economic</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political processes</a:t>
            </a:r>
            <a:r>
              <a:rPr lang="en-US" sz="1800" i="1" dirty="0" smtClean="0">
                <a:solidFill>
                  <a:srgbClr val="0070C0"/>
                </a:solidFill>
                <a:latin typeface="Arial" pitchFamily="34" charset="0"/>
                <a:cs typeface="Times New Roman" pitchFamily="18" charset="0"/>
              </a:rPr>
              <a:t> that affect the </a:t>
            </a:r>
            <a:r>
              <a:rPr lang="en-US" sz="1800" i="1" dirty="0" smtClean="0">
                <a:latin typeface="Arial" pitchFamily="34" charset="0"/>
                <a:cs typeface="Times New Roman" pitchFamily="18" charset="0"/>
              </a:rPr>
              <a:t>demand</a:t>
            </a:r>
            <a:r>
              <a:rPr lang="en-US" sz="1800" i="1" dirty="0" smtClean="0">
                <a:solidFill>
                  <a:srgbClr val="0070C0"/>
                </a:solidFill>
                <a:latin typeface="Arial" pitchFamily="34" charset="0"/>
                <a:cs typeface="Times New Roman" pitchFamily="18" charset="0"/>
              </a:rPr>
              <a:t>, </a:t>
            </a:r>
            <a:r>
              <a:rPr lang="en-US" sz="1800" i="1" dirty="0" smtClean="0">
                <a:latin typeface="Arial" pitchFamily="34" charset="0"/>
                <a:cs typeface="Times New Roman" pitchFamily="18" charset="0"/>
              </a:rPr>
              <a:t>supply</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management</a:t>
            </a:r>
            <a:r>
              <a:rPr lang="en-US" sz="1800" i="1" dirty="0" smtClean="0">
                <a:solidFill>
                  <a:srgbClr val="0070C0"/>
                </a:solidFill>
                <a:latin typeface="Arial" pitchFamily="34" charset="0"/>
                <a:cs typeface="Times New Roman" pitchFamily="18" charset="0"/>
              </a:rPr>
              <a:t> of water </a:t>
            </a:r>
            <a:r>
              <a:rPr lang="en-US" sz="1800" i="1" dirty="0" smtClean="0">
                <a:solidFill>
                  <a:srgbClr val="0070C0"/>
                </a:solidFill>
                <a:latin typeface="Arial" pitchFamily="34" charset="0"/>
                <a:cs typeface="Times New Roman" pitchFamily="18" charset="0"/>
              </a:rPr>
              <a:t>resources.</a:t>
            </a:r>
            <a:endParaRPr lang="en-US" sz="18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196752"/>
            <a:ext cx="5436000" cy="684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relevant aspects of the definitions on Water Security </a:t>
            </a:r>
            <a:endParaRPr lang="en-US" sz="2000" dirty="0" smtClean="0">
              <a:solidFill>
                <a:srgbClr val="C00000"/>
              </a:solidFill>
              <a:latin typeface="Arial" pitchFamily="34" charset="0"/>
              <a:cs typeface="Times New Roman" pitchFamily="18" charset="0"/>
            </a:endParaRPr>
          </a:p>
          <a:p>
            <a:pPr algn="ctr" eaLnBrk="0" hangingPunct="0"/>
            <a:endParaRPr lang="en-US" sz="2400" dirty="0">
              <a:solidFill>
                <a:srgbClr val="C00000"/>
              </a:solidFill>
              <a:latin typeface="Arial" pitchFamily="34" charset="0"/>
              <a:cs typeface="Times New Roman" pitchFamily="18" charset="0"/>
            </a:endParaRPr>
          </a:p>
        </p:txBody>
      </p:sp>
      <p:sp>
        <p:nvSpPr>
          <p:cNvPr id="4" name="3 CuadroTexto"/>
          <p:cNvSpPr txBox="1"/>
          <p:nvPr/>
        </p:nvSpPr>
        <p:spPr>
          <a:xfrm>
            <a:off x="1187624" y="2276872"/>
            <a:ext cx="7256602" cy="4278094"/>
          </a:xfrm>
          <a:prstGeom prst="rect">
            <a:avLst/>
          </a:prstGeom>
          <a:solidFill>
            <a:schemeClr val="bg1"/>
          </a:solidFill>
          <a:ln>
            <a:solidFill>
              <a:schemeClr val="tx1"/>
            </a:solidFill>
          </a:ln>
        </p:spPr>
        <p:txBody>
          <a:bodyPr wrap="none" rtlCol="0">
            <a:spAutoFit/>
          </a:bodyPr>
          <a:lstStyle/>
          <a:p>
            <a:r>
              <a:rPr lang="en-US" sz="1600" i="1" dirty="0" smtClean="0">
                <a:latin typeface="Arial" pitchFamily="34" charset="0"/>
              </a:rPr>
              <a:t>Risk</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is gathered with </a:t>
            </a:r>
            <a:r>
              <a:rPr lang="en-US" sz="1600" i="1" dirty="0" smtClean="0">
                <a:latin typeface="Arial" pitchFamily="34" charset="0"/>
              </a:rPr>
              <a:t>particular force</a:t>
            </a:r>
            <a:r>
              <a:rPr lang="en-US" sz="1600" i="1" dirty="0" smtClean="0">
                <a:solidFill>
                  <a:srgbClr val="0070C0"/>
                </a:solidFill>
                <a:latin typeface="Arial" pitchFamily="34" charset="0"/>
              </a:rPr>
              <a:t> in </a:t>
            </a:r>
            <a:r>
              <a:rPr lang="en-US" sz="1600" i="1" dirty="0" smtClean="0">
                <a:solidFill>
                  <a:srgbClr val="0070C0"/>
                </a:solidFill>
                <a:latin typeface="Arial" pitchFamily="34" charset="0"/>
              </a:rPr>
              <a:t>the OECD approach (2013</a:t>
            </a:r>
            <a:r>
              <a:rPr lang="en-US" sz="1600" i="1" dirty="0" smtClean="0">
                <a:solidFill>
                  <a:srgbClr val="0070C0"/>
                </a:solidFill>
                <a:latin typeface="Arial" pitchFamily="34" charset="0"/>
              </a:rPr>
              <a:t>),</a:t>
            </a:r>
          </a:p>
          <a:p>
            <a:r>
              <a:rPr lang="en-US" sz="1600" i="1" dirty="0" smtClean="0">
                <a:solidFill>
                  <a:srgbClr val="0070C0"/>
                </a:solidFill>
                <a:latin typeface="Arial" pitchFamily="34" charset="0"/>
              </a:rPr>
              <a:t>where </a:t>
            </a:r>
            <a:r>
              <a:rPr lang="en-US" sz="1600" i="1" dirty="0" smtClean="0">
                <a:solidFill>
                  <a:srgbClr val="0070C0"/>
                </a:solidFill>
                <a:latin typeface="Arial" pitchFamily="34" charset="0"/>
              </a:rPr>
              <a:t>the </a:t>
            </a:r>
            <a:r>
              <a:rPr lang="en-US" sz="1600" i="1" dirty="0" smtClean="0">
                <a:solidFill>
                  <a:srgbClr val="C00000"/>
                </a:solidFill>
                <a:latin typeface="Arial" pitchFamily="34" charset="0"/>
              </a:rPr>
              <a:t>water security</a:t>
            </a:r>
            <a:r>
              <a:rPr lang="en-US" sz="1600" i="1" dirty="0" smtClean="0">
                <a:solidFill>
                  <a:srgbClr val="0070C0"/>
                </a:solidFill>
                <a:latin typeface="Arial" pitchFamily="34" charset="0"/>
              </a:rPr>
              <a:t> </a:t>
            </a:r>
            <a:r>
              <a:rPr lang="en-US" sz="1600" i="1" dirty="0" smtClean="0">
                <a:latin typeface="Arial" pitchFamily="34" charset="0"/>
              </a:rPr>
              <a:t>objective</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is related </a:t>
            </a:r>
            <a:r>
              <a:rPr lang="en-US" sz="1600" i="1" dirty="0" smtClean="0">
                <a:solidFill>
                  <a:srgbClr val="0070C0"/>
                </a:solidFill>
                <a:latin typeface="Arial" pitchFamily="34" charset="0"/>
              </a:rPr>
              <a:t>to </a:t>
            </a:r>
            <a:r>
              <a:rPr lang="en-US" sz="1600" i="1" dirty="0" smtClean="0">
                <a:solidFill>
                  <a:srgbClr val="0070C0"/>
                </a:solidFill>
                <a:latin typeface="Arial" pitchFamily="34" charset="0"/>
              </a:rPr>
              <a:t>an </a:t>
            </a:r>
            <a:r>
              <a:rPr lang="en-US" sz="1600" i="1" dirty="0" smtClean="0">
                <a:latin typeface="Arial" pitchFamily="34" charset="0"/>
              </a:rPr>
              <a:t>“acceptable level</a:t>
            </a:r>
          </a:p>
          <a:p>
            <a:r>
              <a:rPr lang="en-US" sz="1600" i="1" dirty="0" smtClean="0">
                <a:latin typeface="Arial" pitchFamily="34" charset="0"/>
              </a:rPr>
              <a:t>of </a:t>
            </a:r>
            <a:r>
              <a:rPr lang="en-US" sz="1600" i="1" dirty="0" smtClean="0">
                <a:latin typeface="Arial" pitchFamily="34" charset="0"/>
              </a:rPr>
              <a:t>risk"</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This </a:t>
            </a:r>
            <a:r>
              <a:rPr lang="en-US" sz="1600" i="1" dirty="0" smtClean="0">
                <a:latin typeface="Arial" pitchFamily="34" charset="0"/>
              </a:rPr>
              <a:t>requires determining </a:t>
            </a:r>
            <a:r>
              <a:rPr lang="en-US" sz="1600" i="1" dirty="0" smtClean="0">
                <a:solidFill>
                  <a:srgbClr val="0070C0"/>
                </a:solidFill>
                <a:latin typeface="Arial" pitchFamily="34" charset="0"/>
              </a:rPr>
              <a:t>the </a:t>
            </a:r>
            <a:r>
              <a:rPr lang="en-US" sz="1600" i="1" dirty="0" smtClean="0">
                <a:latin typeface="Arial" pitchFamily="34" charset="0"/>
              </a:rPr>
              <a:t>appropriate </a:t>
            </a:r>
            <a:r>
              <a:rPr lang="en-US" sz="1600" i="1" dirty="0" smtClean="0">
                <a:latin typeface="Arial" pitchFamily="34" charset="0"/>
              </a:rPr>
              <a:t>level of </a:t>
            </a:r>
            <a:r>
              <a:rPr lang="en-US" sz="1600" i="1" dirty="0" smtClean="0">
                <a:latin typeface="Arial" pitchFamily="34" charset="0"/>
              </a:rPr>
              <a:t>security</a:t>
            </a:r>
            <a:r>
              <a:rPr lang="en-US" sz="1600" i="1" dirty="0" smtClean="0">
                <a:solidFill>
                  <a:srgbClr val="0070C0"/>
                </a:solidFill>
                <a:latin typeface="Arial" pitchFamily="34" charset="0"/>
              </a:rPr>
              <a:t>, considering</a:t>
            </a:r>
          </a:p>
          <a:p>
            <a:r>
              <a:rPr lang="en-US" sz="1600" i="1" dirty="0" smtClean="0">
                <a:solidFill>
                  <a:srgbClr val="0070C0"/>
                </a:solidFill>
                <a:latin typeface="Arial" pitchFamily="34" charset="0"/>
              </a:rPr>
              <a:t>- </a:t>
            </a:r>
            <a:r>
              <a:rPr lang="en-US" sz="1600" i="1" dirty="0" smtClean="0">
                <a:latin typeface="Arial" pitchFamily="34" charset="0"/>
              </a:rPr>
              <a:t>frequency</a:t>
            </a:r>
            <a:r>
              <a:rPr lang="en-US" sz="1600" i="1" dirty="0" smtClean="0">
                <a:solidFill>
                  <a:srgbClr val="0070C0"/>
                </a:solidFill>
                <a:latin typeface="Arial" pitchFamily="34" charset="0"/>
              </a:rPr>
              <a:t>, </a:t>
            </a:r>
            <a:r>
              <a:rPr lang="en-US" sz="1600" i="1" dirty="0" smtClean="0">
                <a:latin typeface="Arial" pitchFamily="34" charset="0"/>
              </a:rPr>
              <a:t>magnitude</a:t>
            </a:r>
            <a:r>
              <a:rPr lang="en-US" sz="1600" i="1" dirty="0" smtClean="0">
                <a:solidFill>
                  <a:srgbClr val="0070C0"/>
                </a:solidFill>
                <a:latin typeface="Arial" pitchFamily="34" charset="0"/>
              </a:rPr>
              <a:t> and </a:t>
            </a:r>
            <a:r>
              <a:rPr lang="en-US" sz="1600" i="1" dirty="0" smtClean="0">
                <a:latin typeface="Arial" pitchFamily="34" charset="0"/>
              </a:rPr>
              <a:t>intensity</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of </a:t>
            </a:r>
            <a:r>
              <a:rPr lang="en-US" sz="1600" i="1" dirty="0" smtClean="0">
                <a:latin typeface="Arial" pitchFamily="34" charset="0"/>
              </a:rPr>
              <a:t>risks</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pPr>
              <a:buFontTx/>
              <a:buChar char="-"/>
            </a:pPr>
            <a:r>
              <a:rPr lang="en-US" sz="1600" i="1" dirty="0" smtClean="0">
                <a:latin typeface="Arial" pitchFamily="34" charset="0"/>
              </a:rPr>
              <a:t>degree </a:t>
            </a:r>
            <a:r>
              <a:rPr lang="en-US" sz="1600" i="1" dirty="0" smtClean="0">
                <a:latin typeface="Arial" pitchFamily="34" charset="0"/>
              </a:rPr>
              <a:t>of exposure</a:t>
            </a:r>
            <a:r>
              <a:rPr lang="en-US" sz="1600" i="1" dirty="0" smtClean="0">
                <a:solidFill>
                  <a:srgbClr val="0070C0"/>
                </a:solidFill>
                <a:latin typeface="Arial" pitchFamily="34" charset="0"/>
              </a:rPr>
              <a:t> to them, </a:t>
            </a:r>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and </a:t>
            </a:r>
          </a:p>
          <a:p>
            <a:r>
              <a:rPr lang="en-US" sz="1600" i="1" dirty="0" smtClean="0">
                <a:solidFill>
                  <a:srgbClr val="0070C0"/>
                </a:solidFill>
                <a:latin typeface="Arial" pitchFamily="34" charset="0"/>
              </a:rPr>
              <a:t>- defining the </a:t>
            </a:r>
            <a:r>
              <a:rPr lang="en-US" sz="1600" i="1" dirty="0" smtClean="0">
                <a:latin typeface="Arial" pitchFamily="34" charset="0"/>
              </a:rPr>
              <a:t>social distribution</a:t>
            </a:r>
            <a:r>
              <a:rPr lang="en-US" sz="1600" i="1" dirty="0" smtClean="0">
                <a:solidFill>
                  <a:srgbClr val="0070C0"/>
                </a:solidFill>
                <a:latin typeface="Arial" pitchFamily="34" charset="0"/>
              </a:rPr>
              <a:t> of </a:t>
            </a:r>
            <a:r>
              <a:rPr lang="en-US" sz="1600" i="1" dirty="0" smtClean="0">
                <a:solidFill>
                  <a:srgbClr val="0070C0"/>
                </a:solidFill>
                <a:latin typeface="Arial" pitchFamily="34" charset="0"/>
              </a:rPr>
              <a:t>the </a:t>
            </a:r>
            <a:r>
              <a:rPr lang="en-US" sz="1600" i="1" dirty="0" smtClean="0">
                <a:latin typeface="Arial" pitchFamily="34" charset="0"/>
              </a:rPr>
              <a:t>hazards</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and </a:t>
            </a:r>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 the </a:t>
            </a:r>
            <a:r>
              <a:rPr lang="en-US" sz="1600" i="1" dirty="0" smtClean="0">
                <a:latin typeface="Arial" pitchFamily="34" charset="0"/>
              </a:rPr>
              <a:t>costs</a:t>
            </a:r>
            <a:r>
              <a:rPr lang="en-US" sz="1600" i="1" dirty="0" smtClean="0">
                <a:solidFill>
                  <a:srgbClr val="0070C0"/>
                </a:solidFill>
                <a:latin typeface="Arial" pitchFamily="34" charset="0"/>
              </a:rPr>
              <a:t> associated </a:t>
            </a:r>
            <a:r>
              <a:rPr lang="en-US" sz="1600" i="1" dirty="0" smtClean="0">
                <a:latin typeface="Arial" pitchFamily="34" charset="0"/>
              </a:rPr>
              <a:t>with</a:t>
            </a:r>
            <a:r>
              <a:rPr lang="en-US" sz="1600" i="1" dirty="0" smtClean="0">
                <a:solidFill>
                  <a:srgbClr val="0070C0"/>
                </a:solidFill>
                <a:latin typeface="Arial" pitchFamily="34" charset="0"/>
              </a:rPr>
              <a:t> their </a:t>
            </a:r>
            <a:r>
              <a:rPr lang="en-US" sz="1600" i="1" dirty="0" smtClean="0">
                <a:latin typeface="Arial" pitchFamily="34" charset="0"/>
              </a:rPr>
              <a:t>reduction</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Thus</a:t>
            </a:r>
            <a:r>
              <a:rPr lang="en-US" sz="1600" i="1" dirty="0" smtClean="0">
                <a:solidFill>
                  <a:srgbClr val="0070C0"/>
                </a:solidFill>
                <a:latin typeface="Arial" pitchFamily="34" charset="0"/>
              </a:rPr>
              <a:t>, in practice</a:t>
            </a:r>
            <a:r>
              <a:rPr lang="en-US" sz="1600" i="1" dirty="0" smtClean="0">
                <a:solidFill>
                  <a:srgbClr val="0070C0"/>
                </a:solidFill>
                <a:latin typeface="Arial" pitchFamily="34" charset="0"/>
              </a:rPr>
              <a:t>, </a:t>
            </a:r>
            <a:r>
              <a:rPr lang="en-US" sz="1600" i="1" dirty="0" smtClean="0">
                <a:latin typeface="Arial" pitchFamily="34" charset="0"/>
              </a:rPr>
              <a:t>to </a:t>
            </a:r>
            <a:r>
              <a:rPr lang="en-US" sz="1600" i="1" dirty="0" smtClean="0">
                <a:latin typeface="Arial" pitchFamily="34" charset="0"/>
              </a:rPr>
              <a:t>provide</a:t>
            </a:r>
            <a:r>
              <a:rPr lang="en-US" sz="1600" i="1" dirty="0" smtClean="0">
                <a:solidFill>
                  <a:srgbClr val="0070C0"/>
                </a:solidFill>
                <a:latin typeface="Arial" pitchFamily="34" charset="0"/>
              </a:rPr>
              <a:t> adequate </a:t>
            </a:r>
            <a:r>
              <a:rPr lang="en-US" sz="1600" i="1" dirty="0" smtClean="0">
                <a:solidFill>
                  <a:srgbClr val="C00000"/>
                </a:solidFill>
                <a:latin typeface="Arial" pitchFamily="34" charset="0"/>
              </a:rPr>
              <a:t>water </a:t>
            </a:r>
            <a:r>
              <a:rPr lang="en-US" sz="1600" i="1" dirty="0" smtClean="0">
                <a:solidFill>
                  <a:srgbClr val="C00000"/>
                </a:solidFill>
                <a:latin typeface="Arial" pitchFamily="34" charset="0"/>
              </a:rPr>
              <a:t>security</a:t>
            </a:r>
            <a:r>
              <a:rPr lang="en-US" sz="1600" i="1" dirty="0" smtClean="0">
                <a:solidFill>
                  <a:srgbClr val="0070C0"/>
                </a:solidFill>
                <a:latin typeface="Arial" pitchFamily="34" charset="0"/>
              </a:rPr>
              <a:t> it </a:t>
            </a:r>
            <a:r>
              <a:rPr lang="en-US" sz="1600" i="1" dirty="0" smtClean="0">
                <a:solidFill>
                  <a:srgbClr val="0070C0"/>
                </a:solidFill>
                <a:latin typeface="Arial" pitchFamily="34" charset="0"/>
              </a:rPr>
              <a:t>is </a:t>
            </a:r>
            <a:r>
              <a:rPr lang="en-US" sz="1600" i="1" dirty="0" smtClean="0">
                <a:solidFill>
                  <a:srgbClr val="0070C0"/>
                </a:solidFill>
                <a:latin typeface="Arial" pitchFamily="34" charset="0"/>
              </a:rPr>
              <a:t>necessary:</a:t>
            </a:r>
          </a:p>
          <a:p>
            <a:r>
              <a:rPr lang="en-US" sz="1600" i="1" dirty="0" smtClean="0">
                <a:solidFill>
                  <a:srgbClr val="0070C0"/>
                </a:solidFill>
                <a:latin typeface="Arial" pitchFamily="34" charset="0"/>
              </a:rPr>
              <a:t>- discuss </a:t>
            </a:r>
            <a:r>
              <a:rPr lang="en-US" sz="1600" i="1" dirty="0" smtClean="0">
                <a:latin typeface="Arial" pitchFamily="34" charset="0"/>
              </a:rPr>
              <a:t>policy </a:t>
            </a:r>
            <a:r>
              <a:rPr lang="en-US" sz="1600" i="1" dirty="0" smtClean="0">
                <a:latin typeface="Arial" pitchFamily="34" charset="0"/>
              </a:rPr>
              <a:t>options</a:t>
            </a:r>
            <a:r>
              <a:rPr lang="en-US" sz="1600" i="1" dirty="0" smtClean="0">
                <a:solidFill>
                  <a:srgbClr val="0070C0"/>
                </a:solidFill>
                <a:latin typeface="Arial" pitchFamily="34" charset="0"/>
              </a:rPr>
              <a:t>, </a:t>
            </a:r>
            <a:endParaRPr lang="en-US" sz="1600" i="1" dirty="0" smtClean="0">
              <a:solidFill>
                <a:srgbClr val="0070C0"/>
              </a:solidFill>
              <a:latin typeface="Arial" pitchFamily="34" charset="0"/>
            </a:endParaRPr>
          </a:p>
          <a:p>
            <a:r>
              <a:rPr lang="en-US" sz="1600" i="1" dirty="0" smtClean="0">
                <a:solidFill>
                  <a:srgbClr val="0070C0"/>
                </a:solidFill>
                <a:latin typeface="Arial" pitchFamily="34" charset="0"/>
              </a:rPr>
              <a:t>- evaluate </a:t>
            </a:r>
            <a:r>
              <a:rPr lang="en-US" sz="1600" i="1" dirty="0" smtClean="0">
                <a:solidFill>
                  <a:srgbClr val="0070C0"/>
                </a:solidFill>
                <a:latin typeface="Arial" pitchFamily="34" charset="0"/>
              </a:rPr>
              <a:t>the </a:t>
            </a:r>
            <a:r>
              <a:rPr lang="en-US" sz="1600" i="1" dirty="0" smtClean="0">
                <a:latin typeface="Arial" pitchFamily="34" charset="0"/>
              </a:rPr>
              <a:t>relationship</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between </a:t>
            </a:r>
            <a:r>
              <a:rPr lang="en-US" sz="1600" i="1" dirty="0" smtClean="0">
                <a:latin typeface="Arial" pitchFamily="34" charset="0"/>
              </a:rPr>
              <a:t>cost</a:t>
            </a:r>
            <a:r>
              <a:rPr lang="en-US" sz="1600" i="1" dirty="0" smtClean="0">
                <a:solidFill>
                  <a:srgbClr val="0070C0"/>
                </a:solidFill>
                <a:latin typeface="Arial" pitchFamily="34" charset="0"/>
              </a:rPr>
              <a:t> and </a:t>
            </a:r>
            <a:r>
              <a:rPr lang="en-US" sz="1600" i="1" dirty="0" smtClean="0">
                <a:latin typeface="Arial" pitchFamily="34" charset="0"/>
              </a:rPr>
              <a:t>effectiveness</a:t>
            </a:r>
            <a:r>
              <a:rPr lang="en-US" sz="1600" i="1" dirty="0" smtClean="0">
                <a:solidFill>
                  <a:srgbClr val="0070C0"/>
                </a:solidFill>
                <a:latin typeface="Arial" pitchFamily="34" charset="0"/>
              </a:rPr>
              <a:t> of  proposals,</a:t>
            </a:r>
          </a:p>
          <a:p>
            <a:r>
              <a:rPr lang="en-US" sz="1600" i="1" dirty="0" smtClean="0">
                <a:solidFill>
                  <a:srgbClr val="0070C0"/>
                </a:solidFill>
                <a:latin typeface="Arial" pitchFamily="34" charset="0"/>
              </a:rPr>
              <a:t>- discern between </a:t>
            </a:r>
            <a:r>
              <a:rPr lang="en-US" sz="1600" i="1" dirty="0" smtClean="0">
                <a:latin typeface="Arial" pitchFamily="34" charset="0"/>
              </a:rPr>
              <a:t>preventive</a:t>
            </a:r>
            <a:r>
              <a:rPr lang="en-US" sz="1600" i="1" dirty="0" smtClean="0">
                <a:solidFill>
                  <a:srgbClr val="0070C0"/>
                </a:solidFill>
                <a:latin typeface="Arial" pitchFamily="34" charset="0"/>
              </a:rPr>
              <a:t> and </a:t>
            </a:r>
            <a:r>
              <a:rPr lang="en-US" sz="1600" i="1" dirty="0" smtClean="0">
                <a:latin typeface="Arial" pitchFamily="34" charset="0"/>
              </a:rPr>
              <a:t>reactive </a:t>
            </a:r>
            <a:r>
              <a:rPr lang="en-US" sz="1600" i="1" dirty="0" smtClean="0">
                <a:solidFill>
                  <a:srgbClr val="0070C0"/>
                </a:solidFill>
                <a:latin typeface="Arial" pitchFamily="34" charset="0"/>
              </a:rPr>
              <a:t>approaches, </a:t>
            </a:r>
          </a:p>
          <a:p>
            <a:r>
              <a:rPr lang="en-US" sz="1600" i="1" dirty="0" smtClean="0">
                <a:solidFill>
                  <a:srgbClr val="0070C0"/>
                </a:solidFill>
                <a:latin typeface="Arial" pitchFamily="34" charset="0"/>
              </a:rPr>
              <a:t>- carry </a:t>
            </a:r>
            <a:r>
              <a:rPr lang="en-US" sz="1600" i="1" dirty="0" smtClean="0">
                <a:solidFill>
                  <a:srgbClr val="0070C0"/>
                </a:solidFill>
                <a:latin typeface="Arial" pitchFamily="34" charset="0"/>
              </a:rPr>
              <a:t>out </a:t>
            </a:r>
            <a:r>
              <a:rPr lang="en-US" sz="1600" i="1" dirty="0" smtClean="0">
                <a:latin typeface="Arial" pitchFamily="34" charset="0"/>
              </a:rPr>
              <a:t>processes</a:t>
            </a:r>
            <a:r>
              <a:rPr lang="en-US" sz="1600" i="1" dirty="0" smtClean="0">
                <a:solidFill>
                  <a:srgbClr val="0070C0"/>
                </a:solidFill>
                <a:latin typeface="Arial" pitchFamily="34" charset="0"/>
              </a:rPr>
              <a:t> with </a:t>
            </a:r>
            <a:r>
              <a:rPr lang="en-US" sz="1600" i="1" dirty="0" smtClean="0">
                <a:solidFill>
                  <a:srgbClr val="0070C0"/>
                </a:solidFill>
                <a:latin typeface="Arial" pitchFamily="34" charset="0"/>
              </a:rPr>
              <a:t>the </a:t>
            </a:r>
            <a:r>
              <a:rPr lang="en-US" sz="1600" i="1" dirty="0" smtClean="0">
                <a:latin typeface="Arial" pitchFamily="34" charset="0"/>
              </a:rPr>
              <a:t>participation</a:t>
            </a:r>
            <a:r>
              <a:rPr lang="en-US" sz="1600" i="1" dirty="0" smtClean="0">
                <a:solidFill>
                  <a:srgbClr val="0070C0"/>
                </a:solidFill>
                <a:latin typeface="Arial" pitchFamily="34" charset="0"/>
              </a:rPr>
              <a:t> of </a:t>
            </a:r>
            <a:r>
              <a:rPr lang="en-US" sz="1600" i="1" dirty="0" smtClean="0">
                <a:latin typeface="Arial" pitchFamily="34" charset="0"/>
              </a:rPr>
              <a:t>stakeholders</a:t>
            </a:r>
            <a:r>
              <a:rPr lang="en-US" sz="1600" i="1" dirty="0" smtClean="0">
                <a:solidFill>
                  <a:srgbClr val="0070C0"/>
                </a:solidFill>
                <a:latin typeface="Arial" pitchFamily="34" charset="0"/>
              </a:rPr>
              <a:t>, and </a:t>
            </a:r>
          </a:p>
          <a:p>
            <a:r>
              <a:rPr lang="en-US" sz="1600" i="1" dirty="0" smtClean="0">
                <a:solidFill>
                  <a:srgbClr val="0070C0"/>
                </a:solidFill>
                <a:latin typeface="Arial" pitchFamily="34" charset="0"/>
              </a:rPr>
              <a:t>- decide on different forms of </a:t>
            </a:r>
            <a:r>
              <a:rPr lang="en-US" sz="1600" i="1" dirty="0" smtClean="0">
                <a:latin typeface="Arial" pitchFamily="34" charset="0"/>
              </a:rPr>
              <a:t>financing</a:t>
            </a:r>
            <a:r>
              <a:rPr lang="en-US" sz="1600" i="1" dirty="0" smtClean="0">
                <a:solidFill>
                  <a:srgbClr val="0070C0"/>
                </a:solidFill>
                <a:latin typeface="Arial" pitchFamily="34" charset="0"/>
              </a:rPr>
              <a:t>, </a:t>
            </a:r>
            <a:r>
              <a:rPr lang="en-US" sz="1600" i="1" dirty="0" smtClean="0">
                <a:solidFill>
                  <a:srgbClr val="0070C0"/>
                </a:solidFill>
                <a:latin typeface="Arial" pitchFamily="34" charset="0"/>
              </a:rPr>
              <a:t>among other aspects</a:t>
            </a:r>
            <a:r>
              <a:rPr lang="en-US" sz="1600" i="1" dirty="0" smtClean="0">
                <a:solidFill>
                  <a:srgbClr val="0070C0"/>
                </a:solidFill>
                <a:latin typeface="Arial" pitchFamily="34" charset="0"/>
              </a:rPr>
              <a:t>.</a:t>
            </a:r>
            <a:endParaRPr lang="es-AR" sz="1600" i="1" dirty="0">
              <a:solidFill>
                <a:srgbClr val="0070C0"/>
              </a:solidFill>
              <a:latin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5436000" cy="684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relevant aspects of the definitions on Water Security </a:t>
            </a:r>
            <a:endParaRPr lang="en-US" sz="2000" dirty="0" smtClean="0">
              <a:solidFill>
                <a:srgbClr val="C00000"/>
              </a:solidFill>
              <a:latin typeface="Arial" pitchFamily="34" charset="0"/>
              <a:cs typeface="Times New Roman" pitchFamily="18" charset="0"/>
            </a:endParaRP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440047"/>
            <a:ext cx="6984000" cy="3293209"/>
          </a:xfrm>
          <a:prstGeom prst="rect">
            <a:avLst/>
          </a:prstGeom>
          <a:solidFill>
            <a:schemeClr val="bg1"/>
          </a:solidFill>
          <a:ln w="12700">
            <a:solidFill>
              <a:schemeClr val="tx1"/>
            </a:solidFill>
            <a:miter lim="800000"/>
            <a:headEnd/>
            <a:tailEnd/>
          </a:ln>
        </p:spPr>
        <p:txBody>
          <a:bodyPr>
            <a:spAutoFit/>
          </a:bodyPr>
          <a:lstStyle/>
          <a:p>
            <a:pPr eaLnBrk="0" hangingPunct="0"/>
            <a:r>
              <a:rPr lang="en-US" sz="1600" i="1" dirty="0" smtClean="0">
                <a:solidFill>
                  <a:srgbClr val="0070C0"/>
                </a:solidFill>
                <a:latin typeface="Arial" pitchFamily="34" charset="0"/>
                <a:cs typeface="Times New Roman" pitchFamily="18" charset="0"/>
              </a:rPr>
              <a:t>UN-Water (2013)</a:t>
            </a:r>
            <a:r>
              <a:rPr lang="en-US" sz="1600" i="1" dirty="0" smtClean="0">
                <a:solidFill>
                  <a:srgbClr val="0070C0"/>
                </a:solidFill>
                <a:latin typeface="Arial" pitchFamily="34" charset="0"/>
                <a:cs typeface="Times New Roman" pitchFamily="18" charset="0"/>
              </a:rPr>
              <a:t> definition </a:t>
            </a:r>
            <a:r>
              <a:rPr lang="en-US" sz="1600" i="1" dirty="0" smtClean="0">
                <a:solidFill>
                  <a:srgbClr val="0070C0"/>
                </a:solidFill>
                <a:latin typeface="Arial" pitchFamily="34" charset="0"/>
                <a:cs typeface="Times New Roman" pitchFamily="18" charset="0"/>
              </a:rPr>
              <a:t>expressly identifies </a:t>
            </a:r>
            <a:endParaRPr lang="en-US" sz="1600" i="1" dirty="0" smtClean="0">
              <a:solidFill>
                <a:srgbClr val="0070C0"/>
              </a:solidFill>
              <a:latin typeface="Arial" pitchFamily="34" charset="0"/>
              <a:cs typeface="Times New Roman" pitchFamily="18" charset="0"/>
            </a:endParaRPr>
          </a:p>
          <a:p>
            <a:pPr eaLnBrk="0" hangingPunct="0"/>
            <a:r>
              <a:rPr lang="en-US" sz="1600" i="1" dirty="0" smtClean="0">
                <a:latin typeface="Arial" pitchFamily="34" charset="0"/>
                <a:cs typeface="Times New Roman" pitchFamily="18" charset="0"/>
              </a:rPr>
              <a:t>"</a:t>
            </a:r>
            <a:r>
              <a:rPr lang="en-US" sz="1600" i="1" dirty="0" smtClean="0">
                <a:latin typeface="Arial" pitchFamily="34" charset="0"/>
                <a:cs typeface="Times New Roman" pitchFamily="18" charset="0"/>
              </a:rPr>
              <a:t>the populations"</a:t>
            </a:r>
            <a:r>
              <a:rPr lang="en-US" sz="1600" i="1" dirty="0" smtClean="0">
                <a:solidFill>
                  <a:srgbClr val="0070C0"/>
                </a:solidFill>
                <a:latin typeface="Arial" pitchFamily="34" charset="0"/>
                <a:cs typeface="Times New Roman" pitchFamily="18" charset="0"/>
              </a:rPr>
              <a:t> as the </a:t>
            </a:r>
            <a:r>
              <a:rPr lang="en-US" sz="1600" i="1" dirty="0" smtClean="0">
                <a:latin typeface="Arial" pitchFamily="34" charset="0"/>
                <a:cs typeface="Times New Roman" pitchFamily="18" charset="0"/>
              </a:rPr>
              <a:t>subject</a:t>
            </a:r>
            <a:r>
              <a:rPr lang="en-US" sz="1600" i="1" dirty="0" smtClean="0">
                <a:solidFill>
                  <a:srgbClr val="0070C0"/>
                </a:solidFill>
                <a:latin typeface="Arial" pitchFamily="34" charset="0"/>
                <a:cs typeface="Times New Roman" pitchFamily="18" charset="0"/>
              </a:rPr>
              <a:t> that should have the necessary </a:t>
            </a:r>
            <a:r>
              <a:rPr lang="en-US" sz="1600" i="1" dirty="0" smtClean="0">
                <a:latin typeface="Arial" pitchFamily="34" charset="0"/>
                <a:cs typeface="Times New Roman" pitchFamily="18" charset="0"/>
              </a:rPr>
              <a:t>capacities</a:t>
            </a:r>
            <a:r>
              <a:rPr lang="en-US" sz="1600" i="1" dirty="0" smtClean="0">
                <a:solidFill>
                  <a:srgbClr val="0070C0"/>
                </a:solidFill>
                <a:latin typeface="Arial" pitchFamily="34" charset="0"/>
                <a:cs typeface="Times New Roman" pitchFamily="18" charset="0"/>
              </a:rPr>
              <a:t> to provide adequate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 </a:t>
            </a:r>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and </a:t>
            </a:r>
            <a:r>
              <a:rPr lang="en-US" sz="1600" i="1" dirty="0" smtClean="0">
                <a:latin typeface="Arial" pitchFamily="34" charset="0"/>
                <a:cs typeface="Times New Roman" pitchFamily="18" charset="0"/>
              </a:rPr>
              <a:t>not only the State</a:t>
            </a:r>
            <a:r>
              <a:rPr lang="en-US" sz="1600" i="1" dirty="0" smtClean="0">
                <a:solidFill>
                  <a:srgbClr val="0070C0"/>
                </a:solidFill>
                <a:latin typeface="Arial" pitchFamily="34" charset="0"/>
                <a:cs typeface="Times New Roman" pitchFamily="18" charset="0"/>
              </a:rPr>
              <a:t> as it could be interpreted in general.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This </a:t>
            </a:r>
            <a:r>
              <a:rPr lang="en-US" sz="1600" i="1" dirty="0" smtClean="0">
                <a:solidFill>
                  <a:srgbClr val="0070C0"/>
                </a:solidFill>
                <a:latin typeface="Arial" pitchFamily="34" charset="0"/>
                <a:cs typeface="Times New Roman" pitchFamily="18" charset="0"/>
              </a:rPr>
              <a:t>means that </a:t>
            </a:r>
            <a:r>
              <a:rPr lang="en-US" sz="1600" i="1" dirty="0" smtClean="0">
                <a:latin typeface="Arial" pitchFamily="34" charset="0"/>
                <a:cs typeface="Times New Roman" pitchFamily="18" charset="0"/>
              </a:rPr>
              <a:t>this approach</a:t>
            </a:r>
            <a:r>
              <a:rPr lang="en-US" sz="1600" i="1" dirty="0" smtClean="0">
                <a:solidFill>
                  <a:srgbClr val="0070C0"/>
                </a:solidFill>
                <a:latin typeface="Arial" pitchFamily="34" charset="0"/>
                <a:cs typeface="Times New Roman" pitchFamily="18" charset="0"/>
              </a:rPr>
              <a:t> would be a </a:t>
            </a:r>
            <a:r>
              <a:rPr lang="en-US" sz="1600" i="1" dirty="0" smtClean="0">
                <a:latin typeface="Arial" pitchFamily="34" charset="0"/>
                <a:cs typeface="Times New Roman" pitchFamily="18" charset="0"/>
              </a:rPr>
              <a:t>matter</a:t>
            </a:r>
            <a:r>
              <a:rPr lang="en-US" sz="1600" i="1" dirty="0" smtClean="0">
                <a:solidFill>
                  <a:srgbClr val="0070C0"/>
                </a:solidFill>
                <a:latin typeface="Arial" pitchFamily="34" charset="0"/>
                <a:cs typeface="Times New Roman" pitchFamily="18" charset="0"/>
              </a:rPr>
              <a:t> in which l</a:t>
            </a:r>
            <a:r>
              <a:rPr lang="en-US" sz="1600" i="1" dirty="0" smtClean="0">
                <a:latin typeface="Arial" pitchFamily="34" charset="0"/>
                <a:cs typeface="Times New Roman" pitchFamily="18" charset="0"/>
              </a:rPr>
              <a:t>ocal authorities</a:t>
            </a:r>
            <a:r>
              <a:rPr lang="en-US" sz="1600" i="1" dirty="0" smtClean="0">
                <a:solidFill>
                  <a:srgbClr val="0070C0"/>
                </a:solidFill>
                <a:latin typeface="Arial" pitchFamily="34" charset="0"/>
                <a:cs typeface="Times New Roman" pitchFamily="18" charset="0"/>
              </a:rPr>
              <a:t> would have </a:t>
            </a:r>
            <a:r>
              <a:rPr lang="en-US" sz="1600" i="1" dirty="0" smtClean="0">
                <a:latin typeface="Arial" pitchFamily="34" charset="0"/>
                <a:cs typeface="Times New Roman" pitchFamily="18" charset="0"/>
              </a:rPr>
              <a:t>relevant responsibilities</a:t>
            </a:r>
            <a:r>
              <a:rPr lang="en-US" sz="1600" i="1" dirty="0" smtClean="0">
                <a:solidFill>
                  <a:srgbClr val="0070C0"/>
                </a:solidFill>
                <a:latin typeface="Arial" pitchFamily="34" charset="0"/>
                <a:cs typeface="Times New Roman" pitchFamily="18" charset="0"/>
              </a:rPr>
              <a:t>, complementary to the </a:t>
            </a:r>
            <a:r>
              <a:rPr lang="en-US" sz="1600" i="1" dirty="0" smtClean="0">
                <a:latin typeface="Arial" pitchFamily="34" charset="0"/>
                <a:cs typeface="Times New Roman" pitchFamily="18" charset="0"/>
              </a:rPr>
              <a:t>inalienable</a:t>
            </a:r>
            <a:r>
              <a:rPr lang="en-US" sz="1600" i="1" dirty="0" smtClean="0">
                <a:solidFill>
                  <a:srgbClr val="0070C0"/>
                </a:solidFill>
                <a:latin typeface="Arial" pitchFamily="34" charset="0"/>
                <a:cs typeface="Times New Roman" pitchFamily="18" charset="0"/>
              </a:rPr>
              <a:t> and </a:t>
            </a:r>
            <a:r>
              <a:rPr lang="en-US" sz="1600" i="1" dirty="0" err="1" smtClean="0">
                <a:latin typeface="Arial" pitchFamily="34" charset="0"/>
                <a:cs typeface="Times New Roman" pitchFamily="18" charset="0"/>
              </a:rPr>
              <a:t>imprescriptible</a:t>
            </a:r>
            <a:r>
              <a:rPr lang="en-US" sz="1600" i="1" dirty="0" smtClean="0">
                <a:latin typeface="Arial" pitchFamily="34" charset="0"/>
                <a:cs typeface="Times New Roman" pitchFamily="18" charset="0"/>
              </a:rPr>
              <a:t> role</a:t>
            </a:r>
            <a:r>
              <a:rPr lang="en-US" sz="1600" i="1" dirty="0" smtClean="0">
                <a:solidFill>
                  <a:srgbClr val="0070C0"/>
                </a:solidFill>
                <a:latin typeface="Arial" pitchFamily="34" charset="0"/>
                <a:cs typeface="Times New Roman" pitchFamily="18" charset="0"/>
              </a:rPr>
              <a:t> that the </a:t>
            </a:r>
            <a:r>
              <a:rPr lang="en-US" sz="1600" i="1" dirty="0" smtClean="0">
                <a:latin typeface="Arial" pitchFamily="34" charset="0"/>
                <a:cs typeface="Times New Roman" pitchFamily="18" charset="0"/>
              </a:rPr>
              <a:t>State</a:t>
            </a:r>
            <a:r>
              <a:rPr lang="en-US" sz="1600" i="1" dirty="0" smtClean="0">
                <a:solidFill>
                  <a:srgbClr val="0070C0"/>
                </a:solidFill>
                <a:latin typeface="Arial" pitchFamily="34" charset="0"/>
                <a:cs typeface="Times New Roman" pitchFamily="18" charset="0"/>
              </a:rPr>
              <a:t> must fulfill.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This </a:t>
            </a:r>
            <a:r>
              <a:rPr lang="en-US" sz="1600" i="1" dirty="0" smtClean="0">
                <a:solidFill>
                  <a:srgbClr val="0070C0"/>
                </a:solidFill>
                <a:latin typeface="Arial" pitchFamily="34" charset="0"/>
                <a:cs typeface="Times New Roman" pitchFamily="18" charset="0"/>
              </a:rPr>
              <a:t>definition would be </a:t>
            </a:r>
            <a:r>
              <a:rPr lang="en-US" sz="1600" i="1" dirty="0" smtClean="0">
                <a:latin typeface="Arial" pitchFamily="34" charset="0"/>
                <a:cs typeface="Times New Roman" pitchFamily="18" charset="0"/>
              </a:rPr>
              <a:t>echoing</a:t>
            </a:r>
            <a:r>
              <a:rPr lang="en-US" sz="1600" i="1" dirty="0" smtClean="0">
                <a:solidFill>
                  <a:srgbClr val="0070C0"/>
                </a:solidFill>
                <a:latin typeface="Arial" pitchFamily="34" charset="0"/>
                <a:cs typeface="Times New Roman" pitchFamily="18" charset="0"/>
              </a:rPr>
              <a:t> the </a:t>
            </a:r>
            <a:r>
              <a:rPr lang="en-US" sz="1600" i="1" dirty="0" smtClean="0">
                <a:latin typeface="Arial" pitchFamily="34" charset="0"/>
                <a:cs typeface="Times New Roman" pitchFamily="18" charset="0"/>
              </a:rPr>
              <a:t>role</a:t>
            </a:r>
            <a:r>
              <a:rPr lang="en-US" sz="1600" i="1" dirty="0" smtClean="0">
                <a:solidFill>
                  <a:srgbClr val="0070C0"/>
                </a:solidFill>
                <a:latin typeface="Arial" pitchFamily="34" charset="0"/>
                <a:cs typeface="Times New Roman" pitchFamily="18" charset="0"/>
              </a:rPr>
              <a:t> that </a:t>
            </a:r>
            <a:r>
              <a:rPr lang="en-US" sz="1600" i="1" dirty="0" smtClean="0">
                <a:latin typeface="Arial" pitchFamily="34" charset="0"/>
                <a:cs typeface="Times New Roman" pitchFamily="18" charset="0"/>
              </a:rPr>
              <a:t>non-formal organizations</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institutions</a:t>
            </a:r>
            <a:r>
              <a:rPr lang="en-US" sz="1600" i="1" dirty="0" smtClean="0">
                <a:solidFill>
                  <a:srgbClr val="0070C0"/>
                </a:solidFill>
                <a:latin typeface="Arial" pitchFamily="34" charset="0"/>
                <a:cs typeface="Times New Roman" pitchFamily="18" charset="0"/>
              </a:rPr>
              <a:t> that </a:t>
            </a:r>
            <a:r>
              <a:rPr lang="en-US" sz="1600" i="1" dirty="0" smtClean="0">
                <a:latin typeface="Arial" pitchFamily="34" charset="0"/>
                <a:cs typeface="Times New Roman" pitchFamily="18" charset="0"/>
              </a:rPr>
              <a:t>administer water</a:t>
            </a:r>
            <a:r>
              <a:rPr lang="en-US" sz="1600" i="1" dirty="0" smtClean="0">
                <a:solidFill>
                  <a:srgbClr val="0070C0"/>
                </a:solidFill>
                <a:latin typeface="Arial" pitchFamily="34" charset="0"/>
                <a:cs typeface="Times New Roman" pitchFamily="18" charset="0"/>
              </a:rPr>
              <a:t> as a commonly used resource, in </a:t>
            </a:r>
            <a:r>
              <a:rPr lang="en-US" sz="1600" i="1" dirty="0" smtClean="0">
                <a:latin typeface="Arial" pitchFamily="34" charset="0"/>
                <a:cs typeface="Times New Roman" pitchFamily="18" charset="0"/>
              </a:rPr>
              <a:t>accordance </a:t>
            </a:r>
            <a:r>
              <a:rPr lang="en-US" sz="1600" i="1" dirty="0" smtClean="0">
                <a:solidFill>
                  <a:srgbClr val="0070C0"/>
                </a:solidFill>
                <a:latin typeface="Arial" pitchFamily="34" charset="0"/>
                <a:cs typeface="Times New Roman" pitchFamily="18" charset="0"/>
              </a:rPr>
              <a:t>with </a:t>
            </a:r>
            <a:r>
              <a:rPr lang="en-US" sz="1600" i="1" dirty="0" smtClean="0">
                <a:latin typeface="Arial" pitchFamily="34" charset="0"/>
                <a:cs typeface="Times New Roman" pitchFamily="18" charset="0"/>
              </a:rPr>
              <a:t>culturally accepted practices</a:t>
            </a:r>
            <a:r>
              <a:rPr lang="en-US" sz="1600" i="1" dirty="0" smtClean="0">
                <a:solidFill>
                  <a:srgbClr val="0070C0"/>
                </a:solidFill>
                <a:latin typeface="Arial" pitchFamily="34" charset="0"/>
                <a:cs typeface="Times New Roman" pitchFamily="18" charset="0"/>
              </a:rPr>
              <a:t>, would have in certain realities.</a:t>
            </a:r>
            <a:endParaRPr lang="en-US" sz="16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5508000" cy="720000"/>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relevant aspects of the definitions on Water Security </a:t>
            </a:r>
            <a:endParaRPr lang="en-US" sz="2000" dirty="0" smtClean="0">
              <a:solidFill>
                <a:srgbClr val="C00000"/>
              </a:solidFill>
              <a:latin typeface="Arial" pitchFamily="34" charset="0"/>
              <a:cs typeface="Times New Roman" pitchFamily="18" charset="0"/>
            </a:endParaRPr>
          </a:p>
          <a:p>
            <a:pPr algn="ctr" eaLnBrk="0" hangingPunct="0"/>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1844824"/>
            <a:ext cx="6984000" cy="3924000"/>
          </a:xfrm>
          <a:prstGeom prst="rect">
            <a:avLst/>
          </a:prstGeom>
          <a:solidFill>
            <a:schemeClr val="bg1"/>
          </a:solidFill>
          <a:ln w="12700">
            <a:solidFill>
              <a:schemeClr val="tx1"/>
            </a:solidFill>
            <a:miter lim="800000"/>
            <a:headEnd/>
            <a:tailEnd/>
          </a:ln>
        </p:spPr>
        <p:txBody>
          <a:bodyPr>
            <a:spAutoFit/>
          </a:bodyPr>
          <a:lstStyle/>
          <a:p>
            <a:pPr eaLnBrk="0" hangingPunct="0"/>
            <a:r>
              <a:rPr lang="en-US" sz="1800" i="1" dirty="0" smtClean="0">
                <a:solidFill>
                  <a:srgbClr val="0070C0"/>
                </a:solidFill>
                <a:latin typeface="Arial" pitchFamily="34" charset="0"/>
                <a:cs typeface="Times New Roman" pitchFamily="18" charset="0"/>
              </a:rPr>
              <a:t>A different approach </a:t>
            </a:r>
            <a:r>
              <a:rPr lang="en-US" sz="1800" i="1" dirty="0" smtClean="0">
                <a:latin typeface="Arial" pitchFamily="34" charset="0"/>
                <a:cs typeface="Times New Roman" pitchFamily="18" charset="0"/>
              </a:rPr>
              <a:t>links</a:t>
            </a:r>
            <a:r>
              <a:rPr lang="en-US" sz="1800" i="1" dirty="0" smtClean="0">
                <a:solidFill>
                  <a:srgbClr val="0070C0"/>
                </a:solidFill>
                <a:latin typeface="Arial" pitchFamily="34" charset="0"/>
                <a:cs typeface="Times New Roman" pitchFamily="18" charset="0"/>
              </a:rPr>
              <a:t> </a:t>
            </a:r>
            <a:r>
              <a:rPr lang="en-US" sz="1800" i="1" dirty="0" smtClean="0">
                <a:solidFill>
                  <a:srgbClr val="C00000"/>
                </a:solidFill>
                <a:latin typeface="Arial" pitchFamily="34" charset="0"/>
                <a:cs typeface="Times New Roman" pitchFamily="18" charset="0"/>
              </a:rPr>
              <a:t>water security</a:t>
            </a:r>
            <a:r>
              <a:rPr lang="en-US" sz="1800" i="1" dirty="0" smtClean="0">
                <a:solidFill>
                  <a:srgbClr val="0070C0"/>
                </a:solidFill>
                <a:latin typeface="Arial" pitchFamily="34" charset="0"/>
                <a:cs typeface="Times New Roman" pitchFamily="18" charset="0"/>
              </a:rPr>
              <a:t> to the </a:t>
            </a:r>
            <a:r>
              <a:rPr lang="en-US" sz="1800" i="1" dirty="0" smtClean="0">
                <a:latin typeface="Arial" pitchFamily="34" charset="0"/>
                <a:cs typeface="Times New Roman" pitchFamily="18" charset="0"/>
              </a:rPr>
              <a:t>geopolitical dimension</a:t>
            </a:r>
            <a:r>
              <a:rPr lang="en-US" sz="1800" i="1" dirty="0" smtClean="0">
                <a:solidFill>
                  <a:srgbClr val="0070C0"/>
                </a:solidFill>
                <a:latin typeface="Arial" pitchFamily="34" charset="0"/>
                <a:cs typeface="Times New Roman" pitchFamily="18" charset="0"/>
              </a:rPr>
              <a:t>, associating it with the issue of the </a:t>
            </a:r>
            <a:r>
              <a:rPr lang="en-US" sz="1800" i="1" dirty="0" smtClean="0">
                <a:latin typeface="Arial" pitchFamily="34" charset="0"/>
                <a:cs typeface="Times New Roman" pitchFamily="18" charset="0"/>
              </a:rPr>
              <a:t>security of nations </a:t>
            </a:r>
            <a:r>
              <a:rPr lang="en-US" sz="1800" i="1" dirty="0" smtClean="0">
                <a:solidFill>
                  <a:srgbClr val="0070C0"/>
                </a:solidFill>
                <a:latin typeface="Arial" pitchFamily="34" charset="0"/>
                <a:cs typeface="Times New Roman" pitchFamily="18" charset="0"/>
              </a:rPr>
              <a:t>in general. </a:t>
            </a:r>
            <a:endParaRPr lang="en-US" sz="1800" i="1" dirty="0" smtClean="0">
              <a:solidFill>
                <a:srgbClr val="0070C0"/>
              </a:solidFill>
              <a:latin typeface="Arial" pitchFamily="34" charset="0"/>
              <a:cs typeface="Times New Roman" pitchFamily="18" charset="0"/>
            </a:endParaRP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solidFill>
                  <a:srgbClr val="0070C0"/>
                </a:solidFill>
                <a:latin typeface="Arial" pitchFamily="34" charset="0"/>
                <a:cs typeface="Times New Roman" pitchFamily="18" charset="0"/>
              </a:rPr>
              <a:t>In </a:t>
            </a:r>
            <a:r>
              <a:rPr lang="en-US" sz="1800" i="1" dirty="0" smtClean="0">
                <a:solidFill>
                  <a:srgbClr val="0070C0"/>
                </a:solidFill>
                <a:latin typeface="Arial" pitchFamily="34" charset="0"/>
                <a:cs typeface="Times New Roman" pitchFamily="18" charset="0"/>
              </a:rPr>
              <a:t>this dimension, the UN-Water definition (2013), like the Ministerial Declaration of the II World Water Forum, echoes the </a:t>
            </a:r>
            <a:r>
              <a:rPr lang="en-US" sz="1800" i="1" dirty="0" smtClean="0">
                <a:latin typeface="Arial" pitchFamily="34" charset="0"/>
                <a:cs typeface="Times New Roman" pitchFamily="18" charset="0"/>
              </a:rPr>
              <a:t>political-type </a:t>
            </a:r>
            <a:r>
              <a:rPr lang="en-US" sz="1800" i="1" dirty="0" smtClean="0">
                <a:latin typeface="Arial" pitchFamily="34" charset="0"/>
                <a:cs typeface="Times New Roman" pitchFamily="18" charset="0"/>
              </a:rPr>
              <a:t>conflict</a:t>
            </a:r>
            <a:r>
              <a:rPr lang="en-US" sz="1800" i="1" dirty="0" smtClean="0">
                <a:solidFill>
                  <a:srgbClr val="0070C0"/>
                </a:solidFill>
                <a:latin typeface="Arial" pitchFamily="34" charset="0"/>
                <a:cs typeface="Times New Roman" pitchFamily="18" charset="0"/>
              </a:rPr>
              <a:t> that </a:t>
            </a:r>
            <a:r>
              <a:rPr lang="en-US" sz="1800" i="1" dirty="0" smtClean="0">
                <a:latin typeface="Arial" pitchFamily="34" charset="0"/>
                <a:cs typeface="Times New Roman" pitchFamily="18" charset="0"/>
              </a:rPr>
              <a:t>could generate</a:t>
            </a:r>
            <a:r>
              <a:rPr lang="en-US" sz="1800" i="1" dirty="0" smtClean="0">
                <a:solidFill>
                  <a:srgbClr val="0070C0"/>
                </a:solidFill>
                <a:latin typeface="Arial" pitchFamily="34" charset="0"/>
                <a:cs typeface="Times New Roman" pitchFamily="18" charset="0"/>
              </a:rPr>
              <a:t> the </a:t>
            </a:r>
            <a:r>
              <a:rPr lang="en-US" sz="1800" i="1" dirty="0" smtClean="0">
                <a:latin typeface="Arial" pitchFamily="34" charset="0"/>
                <a:cs typeface="Times New Roman" pitchFamily="18" charset="0"/>
              </a:rPr>
              <a:t>use</a:t>
            </a:r>
            <a:r>
              <a:rPr lang="en-US" sz="1800" i="1" dirty="0" smtClean="0">
                <a:solidFill>
                  <a:srgbClr val="0070C0"/>
                </a:solidFill>
                <a:latin typeface="Arial" pitchFamily="34" charset="0"/>
                <a:cs typeface="Times New Roman" pitchFamily="18" charset="0"/>
              </a:rPr>
              <a:t> of water resources in an </a:t>
            </a:r>
            <a:r>
              <a:rPr lang="en-US" sz="1800" i="1" dirty="0" smtClean="0">
                <a:latin typeface="Arial" pitchFamily="34" charset="0"/>
                <a:cs typeface="Times New Roman" pitchFamily="18" charset="0"/>
              </a:rPr>
              <a:t>increasingly competitive scenario</a:t>
            </a:r>
            <a:r>
              <a:rPr lang="en-US" sz="1800" i="1" dirty="0" smtClean="0">
                <a:solidFill>
                  <a:srgbClr val="0070C0"/>
                </a:solidFill>
                <a:latin typeface="Arial" pitchFamily="34" charset="0"/>
                <a:cs typeface="Times New Roman" pitchFamily="18" charset="0"/>
              </a:rPr>
              <a:t> between groups or </a:t>
            </a:r>
            <a:r>
              <a:rPr lang="en-US" sz="1800" i="1" dirty="0" smtClean="0">
                <a:solidFill>
                  <a:srgbClr val="0070C0"/>
                </a:solidFill>
                <a:latin typeface="Arial" pitchFamily="34" charset="0"/>
                <a:cs typeface="Times New Roman" pitchFamily="18" charset="0"/>
              </a:rPr>
              <a:t>nations, in </a:t>
            </a:r>
            <a:r>
              <a:rPr lang="en-US" sz="1800" i="1" dirty="0" smtClean="0">
                <a:solidFill>
                  <a:srgbClr val="0070C0"/>
                </a:solidFill>
                <a:latin typeface="Arial" pitchFamily="34" charset="0"/>
                <a:cs typeface="Times New Roman" pitchFamily="18" charset="0"/>
              </a:rPr>
              <a:t>relation to </a:t>
            </a:r>
            <a:r>
              <a:rPr lang="en-US" sz="1800" i="1" dirty="0" err="1" smtClean="0">
                <a:latin typeface="Arial" pitchFamily="34" charset="0"/>
                <a:cs typeface="Times New Roman" pitchFamily="18" charset="0"/>
              </a:rPr>
              <a:t>transboundary</a:t>
            </a:r>
            <a:r>
              <a:rPr lang="en-US" sz="1800" i="1" dirty="0" smtClean="0">
                <a:latin typeface="Arial" pitchFamily="34" charset="0"/>
                <a:cs typeface="Times New Roman" pitchFamily="18" charset="0"/>
              </a:rPr>
              <a:t> water </a:t>
            </a:r>
            <a:r>
              <a:rPr lang="en-US" sz="1800" i="1" dirty="0" smtClean="0">
                <a:latin typeface="Arial" pitchFamily="34" charset="0"/>
                <a:cs typeface="Times New Roman" pitchFamily="18" charset="0"/>
              </a:rPr>
              <a:t>resources</a:t>
            </a:r>
            <a:r>
              <a:rPr lang="en-US" sz="1800" i="1" dirty="0" smtClean="0">
                <a:solidFill>
                  <a:srgbClr val="0070C0"/>
                </a:solidFill>
                <a:latin typeface="Arial" pitchFamily="34" charset="0"/>
                <a:cs typeface="Times New Roman" pitchFamily="18" charset="0"/>
              </a:rPr>
              <a:t>, </a:t>
            </a:r>
          </a:p>
          <a:p>
            <a:pPr eaLnBrk="0" hangingPunct="0"/>
            <a:r>
              <a:rPr lang="en-US" sz="1800" i="1" dirty="0" smtClean="0">
                <a:solidFill>
                  <a:srgbClr val="0070C0"/>
                </a:solidFill>
                <a:latin typeface="Arial" pitchFamily="34" charset="0"/>
                <a:cs typeface="Times New Roman" pitchFamily="18" charset="0"/>
              </a:rPr>
              <a:t>and </a:t>
            </a:r>
          </a:p>
          <a:p>
            <a:pPr eaLnBrk="0" hangingPunct="0"/>
            <a:r>
              <a:rPr lang="en-US" sz="1800" i="1" dirty="0" smtClean="0">
                <a:solidFill>
                  <a:srgbClr val="0070C0"/>
                </a:solidFill>
                <a:latin typeface="Arial" pitchFamily="34" charset="0"/>
                <a:cs typeface="Times New Roman" pitchFamily="18" charset="0"/>
              </a:rPr>
              <a:t>incorporates </a:t>
            </a:r>
            <a:r>
              <a:rPr lang="en-US" sz="1800" i="1" dirty="0" smtClean="0">
                <a:solidFill>
                  <a:srgbClr val="0070C0"/>
                </a:solidFill>
                <a:latin typeface="Arial" pitchFamily="34" charset="0"/>
                <a:cs typeface="Times New Roman" pitchFamily="18" charset="0"/>
              </a:rPr>
              <a:t>as a characteristic of </a:t>
            </a:r>
            <a:r>
              <a:rPr lang="en-US" sz="1800" i="1" dirty="0" smtClean="0">
                <a:solidFill>
                  <a:srgbClr val="C00000"/>
                </a:solidFill>
                <a:latin typeface="Arial" pitchFamily="34" charset="0"/>
                <a:cs typeface="Times New Roman" pitchFamily="18" charset="0"/>
              </a:rPr>
              <a:t>water security</a:t>
            </a:r>
            <a:r>
              <a:rPr lang="en-US" sz="1800" i="1" dirty="0" smtClean="0">
                <a:solidFill>
                  <a:srgbClr val="0070C0"/>
                </a:solidFill>
                <a:latin typeface="Arial" pitchFamily="34" charset="0"/>
                <a:cs typeface="Times New Roman" pitchFamily="18" charset="0"/>
              </a:rPr>
              <a:t> </a:t>
            </a:r>
            <a:r>
              <a:rPr lang="en-US" sz="1800" i="1" dirty="0" smtClean="0">
                <a:latin typeface="Arial" pitchFamily="34" charset="0"/>
                <a:cs typeface="Times New Roman" pitchFamily="18" charset="0"/>
              </a:rPr>
              <a:t>"a climate of peace and political stability</a:t>
            </a:r>
            <a:r>
              <a:rPr lang="en-US" sz="1800" i="1" dirty="0" smtClean="0">
                <a:latin typeface="Arial" pitchFamily="34" charset="0"/>
                <a:cs typeface="Times New Roman" pitchFamily="18" charset="0"/>
              </a:rPr>
              <a:t>"</a:t>
            </a:r>
            <a:r>
              <a:rPr lang="en-US" sz="1800" i="1" dirty="0" smtClean="0">
                <a:solidFill>
                  <a:srgbClr val="0070C0"/>
                </a:solidFill>
                <a:latin typeface="Arial" pitchFamily="34" charset="0"/>
                <a:cs typeface="Times New Roman" pitchFamily="18" charset="0"/>
              </a:rPr>
              <a:t>.</a:t>
            </a:r>
          </a:p>
          <a:p>
            <a:pPr eaLnBrk="0" hangingPunct="0"/>
            <a:endParaRPr lang="en-US" sz="1800" i="1" dirty="0" smtClean="0">
              <a:solidFill>
                <a:srgbClr val="0070C0"/>
              </a:solidFill>
              <a:latin typeface="Arial" pitchFamily="34" charset="0"/>
              <a:cs typeface="Times New Roman" pitchFamily="18" charset="0"/>
            </a:endParaRPr>
          </a:p>
          <a:p>
            <a:pPr eaLnBrk="0" hangingPunct="0"/>
            <a:endParaRPr lang="en-US" sz="18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68168" y="1484784"/>
            <a:ext cx="2916000" cy="461665"/>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WATER SECURITY</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474913"/>
            <a:ext cx="6984000" cy="3347840"/>
          </a:xfrm>
          <a:prstGeom prst="rect">
            <a:avLst/>
          </a:prstGeom>
          <a:solidFill>
            <a:schemeClr val="bg1"/>
          </a:solidFill>
          <a:ln w="12700">
            <a:solidFill>
              <a:schemeClr val="tx1"/>
            </a:solidFill>
            <a:miter lim="800000"/>
            <a:headEnd/>
            <a:tailEnd/>
          </a:ln>
        </p:spPr>
        <p:txBody>
          <a:bodyPr>
            <a:spAutoFit/>
          </a:bodyPr>
          <a:lstStyle/>
          <a:p>
            <a:pPr eaLnBrk="0" hangingPunct="0">
              <a:lnSpc>
                <a:spcPct val="150000"/>
              </a:lnSpc>
            </a:pPr>
            <a:r>
              <a:rPr lang="en-US" sz="2400" i="1" dirty="0" smtClean="0">
                <a:solidFill>
                  <a:srgbClr val="0070C0"/>
                </a:solidFill>
                <a:latin typeface="Arial" pitchFamily="34" charset="0"/>
                <a:cs typeface="Times New Roman" pitchFamily="18" charset="0"/>
              </a:rPr>
              <a:t>In recent years, the concept of </a:t>
            </a:r>
            <a:r>
              <a:rPr lang="en-US" sz="2400" i="1" dirty="0" smtClean="0">
                <a:solidFill>
                  <a:srgbClr val="C00000"/>
                </a:solidFill>
                <a:latin typeface="Arial" pitchFamily="34" charset="0"/>
                <a:cs typeface="Times New Roman" pitchFamily="18" charset="0"/>
              </a:rPr>
              <a:t>water security</a:t>
            </a:r>
          </a:p>
          <a:p>
            <a:pPr eaLnBrk="0" hangingPunct="0">
              <a:lnSpc>
                <a:spcPct val="150000"/>
              </a:lnSpc>
            </a:pPr>
            <a:r>
              <a:rPr lang="en-US" sz="2400" i="1" dirty="0" smtClean="0">
                <a:latin typeface="Arial" pitchFamily="34" charset="0"/>
                <a:cs typeface="Times New Roman" pitchFamily="18" charset="0"/>
              </a:rPr>
              <a:t>-in an environmental context-</a:t>
            </a:r>
            <a:r>
              <a:rPr lang="en-US" sz="2400" i="1" dirty="0" smtClean="0">
                <a:solidFill>
                  <a:srgbClr val="0070C0"/>
                </a:solidFill>
                <a:latin typeface="Arial" pitchFamily="34" charset="0"/>
                <a:cs typeface="Times New Roman" pitchFamily="18" charset="0"/>
              </a:rPr>
              <a:t> has been included in numerous international declarations and agreements to define the </a:t>
            </a:r>
            <a:r>
              <a:rPr lang="en-US" sz="2400" i="1" dirty="0" smtClean="0">
                <a:latin typeface="Arial" pitchFamily="34" charset="0"/>
                <a:cs typeface="Times New Roman" pitchFamily="18" charset="0"/>
              </a:rPr>
              <a:t>strategic objective </a:t>
            </a:r>
            <a:r>
              <a:rPr lang="en-US" sz="2400" i="1" dirty="0" smtClean="0">
                <a:solidFill>
                  <a:srgbClr val="0070C0"/>
                </a:solidFill>
                <a:latin typeface="Arial" pitchFamily="34" charset="0"/>
                <a:cs typeface="Times New Roman" pitchFamily="18" charset="0"/>
              </a:rPr>
              <a:t>that </a:t>
            </a:r>
            <a:r>
              <a:rPr lang="en-US" sz="2400" i="1" dirty="0" smtClean="0">
                <a:latin typeface="Arial" pitchFamily="34" charset="0"/>
                <a:cs typeface="Times New Roman" pitchFamily="18" charset="0"/>
              </a:rPr>
              <a:t>countries </a:t>
            </a:r>
            <a:r>
              <a:rPr lang="en-US" sz="2400" i="1" dirty="0" smtClean="0">
                <a:solidFill>
                  <a:srgbClr val="0070C0"/>
                </a:solidFill>
                <a:latin typeface="Arial" pitchFamily="34" charset="0"/>
                <a:cs typeface="Times New Roman" pitchFamily="18" charset="0"/>
              </a:rPr>
              <a:t>should</a:t>
            </a:r>
            <a:r>
              <a:rPr lang="en-US" sz="2400" i="1" dirty="0" smtClean="0">
                <a:latin typeface="Arial" pitchFamily="34" charset="0"/>
                <a:cs typeface="Times New Roman" pitchFamily="18" charset="0"/>
              </a:rPr>
              <a:t> reach </a:t>
            </a:r>
            <a:r>
              <a:rPr lang="en-US" sz="2400" i="1" dirty="0" smtClean="0">
                <a:solidFill>
                  <a:srgbClr val="0070C0"/>
                </a:solidFill>
                <a:latin typeface="Arial" pitchFamily="34" charset="0"/>
                <a:cs typeface="Times New Roman" pitchFamily="18" charset="0"/>
              </a:rPr>
              <a:t>in relation to </a:t>
            </a:r>
            <a:r>
              <a:rPr lang="en-US" sz="2400" i="1" dirty="0" smtClean="0">
                <a:latin typeface="Arial" pitchFamily="34" charset="0"/>
                <a:cs typeface="Times New Roman" pitchFamily="18" charset="0"/>
              </a:rPr>
              <a:t>water resources management</a:t>
            </a:r>
            <a:endParaRPr lang="en-US" sz="2400" i="1" dirty="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FROM </a:t>
            </a:r>
            <a:r>
              <a:rPr lang="en-US" sz="2000" dirty="0" smtClean="0">
                <a:solidFill>
                  <a:srgbClr val="C00000"/>
                </a:solidFill>
                <a:latin typeface="Arial" pitchFamily="34" charset="0"/>
                <a:cs typeface="Times New Roman" pitchFamily="18" charset="0"/>
              </a:rPr>
              <a:t>INTEGRATED WATER RESOURCES MANAGEMENT (IWRM) </a:t>
            </a:r>
            <a:r>
              <a:rPr lang="en-US" sz="2000" dirty="0" smtClean="0">
                <a:solidFill>
                  <a:srgbClr val="C00000"/>
                </a:solidFill>
                <a:latin typeface="Arial" pitchFamily="34" charset="0"/>
                <a:cs typeface="Times New Roman" pitchFamily="18" charset="0"/>
              </a:rPr>
              <a:t>TO WATER SECURITY</a:t>
            </a:r>
            <a:endParaRPr lang="en-US" sz="20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204864"/>
            <a:ext cx="6984000" cy="3416320"/>
          </a:xfrm>
          <a:prstGeom prst="rect">
            <a:avLst/>
          </a:prstGeom>
          <a:solidFill>
            <a:schemeClr val="bg1"/>
          </a:solidFill>
          <a:ln w="12700">
            <a:solidFill>
              <a:schemeClr val="tx1"/>
            </a:solidFill>
            <a:miter lim="800000"/>
            <a:headEnd/>
            <a:tailEnd/>
          </a:ln>
        </p:spPr>
        <p:txBody>
          <a:bodyPr>
            <a:spAutoFit/>
          </a:bodyPr>
          <a:lstStyle/>
          <a:p>
            <a:pPr eaLnBrk="0" hangingPunct="0"/>
            <a:r>
              <a:rPr lang="en-US" sz="2400" i="1" dirty="0" smtClean="0">
                <a:solidFill>
                  <a:srgbClr val="0070C0"/>
                </a:solidFill>
                <a:latin typeface="Arial" pitchFamily="34" charset="0"/>
                <a:cs typeface="Times New Roman" pitchFamily="18" charset="0"/>
              </a:rPr>
              <a:t>The </a:t>
            </a:r>
            <a:r>
              <a:rPr lang="en-US" sz="2400" i="1" dirty="0" smtClean="0">
                <a:latin typeface="Arial" pitchFamily="34" charset="0"/>
                <a:cs typeface="Times New Roman" pitchFamily="18" charset="0"/>
              </a:rPr>
              <a:t>concept</a:t>
            </a:r>
            <a:r>
              <a:rPr lang="en-US" sz="2400" i="1" dirty="0" smtClean="0">
                <a:solidFill>
                  <a:srgbClr val="0070C0"/>
                </a:solidFill>
                <a:latin typeface="Arial" pitchFamily="34" charset="0"/>
                <a:cs typeface="Times New Roman" pitchFamily="18" charset="0"/>
              </a:rPr>
              <a:t> of </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is closely aligned to </a:t>
            </a:r>
            <a:r>
              <a:rPr lang="en-US" sz="2400" i="1" dirty="0" smtClean="0">
                <a:latin typeface="Arial" pitchFamily="34" charset="0"/>
                <a:cs typeface="Times New Roman" pitchFamily="18" charset="0"/>
              </a:rPr>
              <a:t>Integrated Water Resources Management </a:t>
            </a:r>
            <a:r>
              <a:rPr lang="en-US" sz="2400" i="1" dirty="0" smtClean="0">
                <a:latin typeface="Arial" pitchFamily="34" charset="0"/>
                <a:cs typeface="Times New Roman" pitchFamily="18" charset="0"/>
              </a:rPr>
              <a:t>(IWRM)</a:t>
            </a:r>
            <a:r>
              <a:rPr lang="en-US" sz="2400" i="1" dirty="0" smtClean="0">
                <a:solidFill>
                  <a:srgbClr val="0070C0"/>
                </a:solidFill>
                <a:latin typeface="Arial" pitchFamily="34" charset="0"/>
                <a:cs typeface="Times New Roman" pitchFamily="18" charset="0"/>
              </a:rPr>
              <a:t> as all its </a:t>
            </a:r>
            <a:r>
              <a:rPr lang="en-US" sz="2400" i="1" dirty="0" smtClean="0">
                <a:latin typeface="Arial" pitchFamily="34" charset="0"/>
                <a:cs typeface="Times New Roman" pitchFamily="18" charset="0"/>
              </a:rPr>
              <a:t>principles</a:t>
            </a:r>
            <a:r>
              <a:rPr lang="en-US" sz="2400" i="1" dirty="0" smtClean="0">
                <a:solidFill>
                  <a:srgbClr val="0070C0"/>
                </a:solidFill>
                <a:latin typeface="Arial" pitchFamily="34" charset="0"/>
                <a:cs typeface="Times New Roman" pitchFamily="18" charset="0"/>
              </a:rPr>
              <a:t>, particularly the idea of </a:t>
            </a:r>
            <a:r>
              <a:rPr lang="en-US" sz="2400" i="1" dirty="0" smtClean="0">
                <a:latin typeface="Arial" pitchFamily="34" charset="0"/>
                <a:cs typeface="Times New Roman" pitchFamily="18" charset="0"/>
              </a:rPr>
              <a:t>integration</a:t>
            </a:r>
            <a:r>
              <a:rPr lang="en-US" sz="2400" i="1" dirty="0" smtClean="0">
                <a:solidFill>
                  <a:srgbClr val="0070C0"/>
                </a:solidFill>
                <a:latin typeface="Arial" pitchFamily="34" charset="0"/>
                <a:cs typeface="Times New Roman" pitchFamily="18" charset="0"/>
              </a:rPr>
              <a:t>, are embedded in </a:t>
            </a:r>
            <a:r>
              <a:rPr lang="en-US" sz="2400" i="1" dirty="0" smtClean="0">
                <a:solidFill>
                  <a:srgbClr val="0070C0"/>
                </a:solidFill>
                <a:latin typeface="Arial" pitchFamily="34" charset="0"/>
                <a:cs typeface="Times New Roman" pitchFamily="18" charset="0"/>
              </a:rPr>
              <a:t>the concept </a:t>
            </a:r>
            <a:r>
              <a:rPr lang="en-US" sz="2400" i="1" dirty="0" smtClean="0">
                <a:solidFill>
                  <a:srgbClr val="0070C0"/>
                </a:solidFill>
                <a:latin typeface="Arial" pitchFamily="34" charset="0"/>
                <a:cs typeface="Times New Roman" pitchFamily="18" charset="0"/>
              </a:rPr>
              <a:t>of </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a:t>
            </a:r>
            <a:endParaRPr lang="en-US" sz="2400" i="1" dirty="0" smtClean="0">
              <a:solidFill>
                <a:srgbClr val="0070C0"/>
              </a:solidFill>
              <a:latin typeface="Arial" pitchFamily="34" charset="0"/>
              <a:cs typeface="Times New Roman" pitchFamily="18" charset="0"/>
            </a:endParaRPr>
          </a:p>
          <a:p>
            <a:pPr eaLnBrk="0" hangingPunct="0"/>
            <a:endParaRPr lang="en-US" sz="2400" i="1" dirty="0" smtClean="0">
              <a:solidFill>
                <a:srgbClr val="0070C0"/>
              </a:solidFill>
              <a:latin typeface="Arial" pitchFamily="34" charset="0"/>
              <a:cs typeface="Times New Roman" pitchFamily="18" charset="0"/>
            </a:endParaRPr>
          </a:p>
          <a:p>
            <a:pPr eaLnBrk="0" hangingPunct="0"/>
            <a:r>
              <a:rPr lang="en-US" sz="2400" i="1" dirty="0" smtClean="0">
                <a:solidFill>
                  <a:srgbClr val="0070C0"/>
                </a:solidFill>
                <a:latin typeface="Arial" pitchFamily="34" charset="0"/>
                <a:cs typeface="Times New Roman" pitchFamily="18" charset="0"/>
              </a:rPr>
              <a:t>Indeed</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IWRM</a:t>
            </a:r>
            <a:r>
              <a:rPr lang="en-US" sz="2400" i="1" dirty="0" smtClean="0">
                <a:solidFill>
                  <a:srgbClr val="0070C0"/>
                </a:solidFill>
                <a:latin typeface="Arial" pitchFamily="34" charset="0"/>
                <a:cs typeface="Times New Roman" pitchFamily="18" charset="0"/>
              </a:rPr>
              <a:t> provides an </a:t>
            </a:r>
            <a:r>
              <a:rPr lang="en-US" sz="2400" i="1" dirty="0" smtClean="0">
                <a:latin typeface="Arial" pitchFamily="34" charset="0"/>
                <a:cs typeface="Times New Roman" pitchFamily="18" charset="0"/>
              </a:rPr>
              <a:t>integral</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important part</a:t>
            </a:r>
            <a:r>
              <a:rPr lang="en-US" sz="2400" i="1" dirty="0" smtClean="0">
                <a:solidFill>
                  <a:srgbClr val="0070C0"/>
                </a:solidFill>
                <a:latin typeface="Arial" pitchFamily="34" charset="0"/>
                <a:cs typeface="Times New Roman" pitchFamily="18" charset="0"/>
              </a:rPr>
              <a:t> of the </a:t>
            </a:r>
            <a:r>
              <a:rPr lang="en-US" sz="2400" i="1" dirty="0" smtClean="0">
                <a:latin typeface="Arial" pitchFamily="34" charset="0"/>
                <a:cs typeface="Times New Roman" pitchFamily="18" charset="0"/>
              </a:rPr>
              <a:t>pathway</a:t>
            </a:r>
            <a:r>
              <a:rPr lang="en-US" sz="2400" i="1" dirty="0" smtClean="0">
                <a:solidFill>
                  <a:srgbClr val="0070C0"/>
                </a:solidFill>
                <a:latin typeface="Arial" pitchFamily="34" charset="0"/>
                <a:cs typeface="Times New Roman" pitchFamily="18" charset="0"/>
              </a:rPr>
              <a:t> towards increasing </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a:t>
            </a:r>
            <a:endParaRPr lang="en-US" sz="24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1208946"/>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FROM </a:t>
            </a:r>
            <a:r>
              <a:rPr lang="en-US" sz="2000" dirty="0" smtClean="0">
                <a:solidFill>
                  <a:srgbClr val="C00000"/>
                </a:solidFill>
                <a:latin typeface="Arial" pitchFamily="34" charset="0"/>
                <a:cs typeface="Times New Roman" pitchFamily="18" charset="0"/>
              </a:rPr>
              <a:t>INTEGRATED WATER RESOURCES MANAGEMENT (IWRM) </a:t>
            </a:r>
            <a:r>
              <a:rPr lang="en-US" sz="2000" dirty="0" smtClean="0">
                <a:solidFill>
                  <a:srgbClr val="C00000"/>
                </a:solidFill>
                <a:latin typeface="Arial" pitchFamily="34" charset="0"/>
                <a:cs typeface="Times New Roman" pitchFamily="18" charset="0"/>
              </a:rPr>
              <a:t>TO WATER SECURITY</a:t>
            </a:r>
            <a:endParaRPr lang="en-US" sz="20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348880"/>
            <a:ext cx="6984000" cy="1938992"/>
          </a:xfrm>
          <a:prstGeom prst="rect">
            <a:avLst/>
          </a:prstGeom>
          <a:solidFill>
            <a:schemeClr val="bg1"/>
          </a:solidFill>
          <a:ln w="12700">
            <a:solidFill>
              <a:schemeClr val="tx1"/>
            </a:solidFill>
            <a:miter lim="800000"/>
            <a:headEnd/>
            <a:tailEnd/>
          </a:ln>
        </p:spPr>
        <p:txBody>
          <a:bodyPr>
            <a:spAutoFit/>
          </a:bodyPr>
          <a:lstStyle/>
          <a:p>
            <a:pPr eaLnBrk="0" hangingPunct="0"/>
            <a:r>
              <a:rPr lang="en-US" sz="2000" i="1" dirty="0" smtClean="0">
                <a:solidFill>
                  <a:srgbClr val="0070C0"/>
                </a:solidFill>
                <a:latin typeface="Arial" pitchFamily="34" charset="0"/>
                <a:cs typeface="Times New Roman" pitchFamily="18" charset="0"/>
              </a:rPr>
              <a:t>“</a:t>
            </a:r>
            <a:r>
              <a:rPr lang="en-US" sz="2000" i="1" dirty="0" smtClean="0">
                <a:latin typeface="Arial" pitchFamily="34" charset="0"/>
                <a:cs typeface="Times New Roman" pitchFamily="18" charset="0"/>
              </a:rPr>
              <a:t>IWRM </a:t>
            </a:r>
            <a:r>
              <a:rPr lang="en-US" sz="2000" i="1" dirty="0" smtClean="0">
                <a:solidFill>
                  <a:srgbClr val="0070C0"/>
                </a:solidFill>
                <a:latin typeface="Arial" pitchFamily="34" charset="0"/>
                <a:cs typeface="Times New Roman" pitchFamily="18" charset="0"/>
              </a:rPr>
              <a:t>is a</a:t>
            </a:r>
            <a:r>
              <a:rPr lang="en-US" sz="2000" i="1" dirty="0" smtClean="0">
                <a:latin typeface="Arial" pitchFamily="34" charset="0"/>
                <a:cs typeface="Times New Roman" pitchFamily="18" charset="0"/>
              </a:rPr>
              <a:t> process</a:t>
            </a:r>
            <a:r>
              <a:rPr lang="en-US" sz="2000" i="1" dirty="0" smtClean="0">
                <a:solidFill>
                  <a:srgbClr val="0070C0"/>
                </a:solidFill>
                <a:latin typeface="Arial" pitchFamily="34" charset="0"/>
                <a:cs typeface="Times New Roman" pitchFamily="18" charset="0"/>
              </a:rPr>
              <a:t> which promotes the </a:t>
            </a:r>
            <a:r>
              <a:rPr lang="en-US" sz="2000" i="1" dirty="0" smtClean="0">
                <a:latin typeface="Arial" pitchFamily="34" charset="0"/>
                <a:cs typeface="Times New Roman" pitchFamily="18" charset="0"/>
              </a:rPr>
              <a:t>coordinated development</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management</a:t>
            </a:r>
            <a:r>
              <a:rPr lang="en-US" sz="2000" i="1" dirty="0" smtClean="0">
                <a:solidFill>
                  <a:srgbClr val="0070C0"/>
                </a:solidFill>
                <a:latin typeface="Arial" pitchFamily="34" charset="0"/>
                <a:cs typeface="Times New Roman" pitchFamily="18" charset="0"/>
              </a:rPr>
              <a:t> </a:t>
            </a:r>
            <a:r>
              <a:rPr lang="en-US" sz="2000" i="1" dirty="0" smtClean="0">
                <a:solidFill>
                  <a:srgbClr val="0070C0"/>
                </a:solidFill>
                <a:latin typeface="Arial" pitchFamily="34" charset="0"/>
                <a:cs typeface="Times New Roman" pitchFamily="18" charset="0"/>
              </a:rPr>
              <a:t>of </a:t>
            </a:r>
            <a:r>
              <a:rPr lang="en-US" sz="2000" i="1" dirty="0" smtClean="0">
                <a:latin typeface="Arial" pitchFamily="34" charset="0"/>
                <a:cs typeface="Times New Roman" pitchFamily="18" charset="0"/>
              </a:rPr>
              <a:t>water</a:t>
            </a:r>
            <a:r>
              <a:rPr lang="en-US" sz="2000" i="1" dirty="0" smtClean="0">
                <a:solidFill>
                  <a:srgbClr val="0070C0"/>
                </a:solidFill>
                <a:latin typeface="Arial" pitchFamily="34" charset="0"/>
                <a:cs typeface="Times New Roman" pitchFamily="18" charset="0"/>
              </a:rPr>
              <a:t>, </a:t>
            </a:r>
            <a:r>
              <a:rPr lang="en-US" sz="2000" i="1" dirty="0" smtClean="0">
                <a:latin typeface="Arial" pitchFamily="34" charset="0"/>
                <a:cs typeface="Times New Roman" pitchFamily="18" charset="0"/>
              </a:rPr>
              <a:t>land</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related resources</a:t>
            </a:r>
            <a:r>
              <a:rPr lang="en-US" sz="2000" i="1" dirty="0" smtClean="0">
                <a:solidFill>
                  <a:srgbClr val="0070C0"/>
                </a:solidFill>
                <a:latin typeface="Arial" pitchFamily="34" charset="0"/>
                <a:cs typeface="Times New Roman" pitchFamily="18" charset="0"/>
              </a:rPr>
              <a:t> in order to </a:t>
            </a:r>
            <a:r>
              <a:rPr lang="en-US" sz="2000" i="1" dirty="0" smtClean="0">
                <a:latin typeface="Arial" pitchFamily="34" charset="0"/>
                <a:cs typeface="Times New Roman" pitchFamily="18" charset="0"/>
              </a:rPr>
              <a:t>maximize</a:t>
            </a:r>
            <a:r>
              <a:rPr lang="en-US" sz="2000" i="1" dirty="0" smtClean="0">
                <a:solidFill>
                  <a:srgbClr val="0070C0"/>
                </a:solidFill>
                <a:latin typeface="Arial" pitchFamily="34" charset="0"/>
                <a:cs typeface="Times New Roman" pitchFamily="18" charset="0"/>
              </a:rPr>
              <a:t> </a:t>
            </a:r>
            <a:r>
              <a:rPr lang="en-US" sz="2000" i="1" dirty="0" smtClean="0">
                <a:solidFill>
                  <a:srgbClr val="0070C0"/>
                </a:solidFill>
                <a:latin typeface="Arial" pitchFamily="34" charset="0"/>
                <a:cs typeface="Times New Roman" pitchFamily="18" charset="0"/>
              </a:rPr>
              <a:t>the resultant </a:t>
            </a:r>
            <a:r>
              <a:rPr lang="en-US" sz="2000" i="1" dirty="0" smtClean="0">
                <a:latin typeface="Arial" pitchFamily="34" charset="0"/>
                <a:cs typeface="Times New Roman" pitchFamily="18" charset="0"/>
              </a:rPr>
              <a:t>economic</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social welfare</a:t>
            </a:r>
            <a:r>
              <a:rPr lang="en-US" sz="2000" i="1" dirty="0" smtClean="0">
                <a:solidFill>
                  <a:srgbClr val="0070C0"/>
                </a:solidFill>
                <a:latin typeface="Arial" pitchFamily="34" charset="0"/>
                <a:cs typeface="Times New Roman" pitchFamily="18" charset="0"/>
              </a:rPr>
              <a:t> in an </a:t>
            </a:r>
            <a:r>
              <a:rPr lang="en-US" sz="2000" i="1" dirty="0" smtClean="0">
                <a:latin typeface="Arial" pitchFamily="34" charset="0"/>
                <a:cs typeface="Times New Roman" pitchFamily="18" charset="0"/>
              </a:rPr>
              <a:t>equitable manner </a:t>
            </a:r>
            <a:r>
              <a:rPr lang="en-US" sz="2000" i="1" dirty="0" smtClean="0">
                <a:solidFill>
                  <a:srgbClr val="0070C0"/>
                </a:solidFill>
                <a:latin typeface="Arial" pitchFamily="34" charset="0"/>
                <a:cs typeface="Times New Roman" pitchFamily="18" charset="0"/>
              </a:rPr>
              <a:t>without compromising the </a:t>
            </a:r>
            <a:r>
              <a:rPr lang="en-US" sz="2000" i="1" dirty="0" smtClean="0">
                <a:latin typeface="Arial" pitchFamily="34" charset="0"/>
                <a:cs typeface="Times New Roman" pitchFamily="18" charset="0"/>
              </a:rPr>
              <a:t>sustainability</a:t>
            </a:r>
            <a:r>
              <a:rPr lang="en-US" sz="2000" i="1" dirty="0" smtClean="0">
                <a:solidFill>
                  <a:srgbClr val="0070C0"/>
                </a:solidFill>
                <a:latin typeface="Arial" pitchFamily="34" charset="0"/>
                <a:cs typeface="Times New Roman" pitchFamily="18" charset="0"/>
              </a:rPr>
              <a:t> of vital </a:t>
            </a:r>
            <a:r>
              <a:rPr lang="en-US" sz="2000" i="1" dirty="0" smtClean="0">
                <a:latin typeface="Arial" pitchFamily="34" charset="0"/>
                <a:cs typeface="Times New Roman" pitchFamily="18" charset="0"/>
              </a:rPr>
              <a:t>ecosystems.</a:t>
            </a:r>
            <a:r>
              <a:rPr lang="en-US" sz="2000" i="1" dirty="0" smtClean="0">
                <a:solidFill>
                  <a:srgbClr val="0070C0"/>
                </a:solidFill>
                <a:latin typeface="Arial" pitchFamily="34" charset="0"/>
                <a:cs typeface="Times New Roman" pitchFamily="18" charset="0"/>
              </a:rPr>
              <a:t>”  (GWP, 2000)</a:t>
            </a:r>
            <a:endParaRPr lang="en-US" sz="2000" i="1" dirty="0" smtClean="0">
              <a:solidFill>
                <a:srgbClr val="0070C0"/>
              </a:solidFill>
              <a:latin typeface="Arial" pitchFamily="34" charset="0"/>
              <a:cs typeface="Times New Roman" pitchFamily="18" charset="0"/>
            </a:endParaRPr>
          </a:p>
        </p:txBody>
      </p:sp>
      <p:sp>
        <p:nvSpPr>
          <p:cNvPr id="5" name="4 CuadroTexto"/>
          <p:cNvSpPr txBox="1"/>
          <p:nvPr/>
        </p:nvSpPr>
        <p:spPr>
          <a:xfrm>
            <a:off x="899592" y="4509120"/>
            <a:ext cx="7571303" cy="2215991"/>
          </a:xfrm>
          <a:prstGeom prst="rect">
            <a:avLst/>
          </a:prstGeom>
          <a:noFill/>
          <a:ln>
            <a:solidFill>
              <a:schemeClr val="tx1"/>
            </a:solidFill>
          </a:ln>
        </p:spPr>
        <p:txBody>
          <a:bodyPr wrap="none" rtlCol="0">
            <a:spAutoFit/>
          </a:bodyPr>
          <a:lstStyle/>
          <a:p>
            <a:r>
              <a:rPr lang="en-US" sz="1800" i="1" dirty="0" smtClean="0">
                <a:latin typeface="Arial" pitchFamily="34" charset="0"/>
              </a:rPr>
              <a:t>IWRM is not</a:t>
            </a:r>
            <a:r>
              <a:rPr lang="en-US" sz="1800" i="1" dirty="0" smtClean="0">
                <a:solidFill>
                  <a:schemeClr val="accent1">
                    <a:lumMod val="75000"/>
                  </a:schemeClr>
                </a:solidFill>
                <a:latin typeface="Arial" pitchFamily="34" charset="0"/>
              </a:rPr>
              <a:t> without its </a:t>
            </a:r>
            <a:r>
              <a:rPr lang="en-US" sz="1800" i="1" dirty="0" smtClean="0">
                <a:latin typeface="Arial" pitchFamily="34" charset="0"/>
              </a:rPr>
              <a:t>critics</a:t>
            </a:r>
            <a:r>
              <a:rPr lang="en-US" sz="1800" i="1" dirty="0" smtClean="0">
                <a:solidFill>
                  <a:schemeClr val="accent1">
                    <a:lumMod val="75000"/>
                  </a:schemeClr>
                </a:solidFill>
                <a:latin typeface="Arial" pitchFamily="34" charset="0"/>
              </a:rPr>
              <a:t>: </a:t>
            </a:r>
          </a:p>
          <a:p>
            <a:endParaRPr lang="en-US" sz="1800" i="1" dirty="0" smtClean="0">
              <a:solidFill>
                <a:schemeClr val="accent1">
                  <a:lumMod val="75000"/>
                </a:schemeClr>
              </a:solidFill>
              <a:latin typeface="Arial" pitchFamily="34" charset="0"/>
            </a:endParaRPr>
          </a:p>
          <a:p>
            <a:r>
              <a:rPr lang="en-US" sz="1800" i="1" dirty="0" smtClean="0">
                <a:solidFill>
                  <a:schemeClr val="accent1">
                    <a:lumMod val="75000"/>
                  </a:schemeClr>
                </a:solidFill>
                <a:latin typeface="Arial" pitchFamily="34" charset="0"/>
              </a:rPr>
              <a:t>Some authors suggested it </a:t>
            </a:r>
            <a:r>
              <a:rPr lang="en-US" sz="1800" i="1" dirty="0" smtClean="0">
                <a:latin typeface="Arial" pitchFamily="34" charset="0"/>
              </a:rPr>
              <a:t>focuses</a:t>
            </a:r>
            <a:r>
              <a:rPr lang="en-US" sz="1800" i="1" dirty="0" smtClean="0">
                <a:solidFill>
                  <a:schemeClr val="accent1">
                    <a:lumMod val="75000"/>
                  </a:schemeClr>
                </a:solidFill>
                <a:latin typeface="Arial" pitchFamily="34" charset="0"/>
              </a:rPr>
              <a:t> </a:t>
            </a:r>
            <a:r>
              <a:rPr lang="en-US" sz="1800" i="1" dirty="0" smtClean="0">
                <a:latin typeface="Arial" pitchFamily="34" charset="0"/>
              </a:rPr>
              <a:t>too much </a:t>
            </a:r>
            <a:r>
              <a:rPr lang="en-US" sz="1800" i="1" dirty="0" smtClean="0">
                <a:solidFill>
                  <a:schemeClr val="accent1">
                    <a:lumMod val="75000"/>
                  </a:schemeClr>
                </a:solidFill>
                <a:latin typeface="Arial" pitchFamily="34" charset="0"/>
              </a:rPr>
              <a:t>on </a:t>
            </a:r>
            <a:r>
              <a:rPr lang="en-US" sz="1800" i="1" dirty="0" smtClean="0">
                <a:latin typeface="Arial" pitchFamily="34" charset="0"/>
              </a:rPr>
              <a:t>process</a:t>
            </a:r>
            <a:r>
              <a:rPr lang="en-US" sz="1800" i="1" dirty="0" smtClean="0">
                <a:solidFill>
                  <a:schemeClr val="accent1">
                    <a:lumMod val="75000"/>
                  </a:schemeClr>
                </a:solidFill>
                <a:latin typeface="Arial" pitchFamily="34" charset="0"/>
              </a:rPr>
              <a:t> (enabling</a:t>
            </a:r>
          </a:p>
          <a:p>
            <a:r>
              <a:rPr lang="en-US" sz="1800" i="1" dirty="0" smtClean="0">
                <a:solidFill>
                  <a:schemeClr val="accent1">
                    <a:lumMod val="75000"/>
                  </a:schemeClr>
                </a:solidFill>
                <a:latin typeface="Arial" pitchFamily="34" charset="0"/>
              </a:rPr>
              <a:t>environment, institutional framework, management instruments) </a:t>
            </a:r>
          </a:p>
          <a:p>
            <a:r>
              <a:rPr lang="en-US" sz="1800" i="1" dirty="0" smtClean="0">
                <a:solidFill>
                  <a:schemeClr val="accent1">
                    <a:lumMod val="75000"/>
                  </a:schemeClr>
                </a:solidFill>
                <a:latin typeface="Arial" pitchFamily="34" charset="0"/>
              </a:rPr>
              <a:t>and is </a:t>
            </a:r>
            <a:r>
              <a:rPr lang="en-US" sz="1800" i="1" dirty="0" smtClean="0">
                <a:latin typeface="Arial" pitchFamily="34" charset="0"/>
              </a:rPr>
              <a:t>not specific</a:t>
            </a:r>
            <a:r>
              <a:rPr lang="en-US" sz="1800" i="1" dirty="0" smtClean="0">
                <a:solidFill>
                  <a:schemeClr val="accent1">
                    <a:lumMod val="75000"/>
                  </a:schemeClr>
                </a:solidFill>
                <a:latin typeface="Arial" pitchFamily="34" charset="0"/>
              </a:rPr>
              <a:t> in what it is meant to </a:t>
            </a:r>
            <a:r>
              <a:rPr lang="en-US" sz="1800" i="1" dirty="0" smtClean="0">
                <a:latin typeface="Arial" pitchFamily="34" charset="0"/>
              </a:rPr>
              <a:t>achieve</a:t>
            </a:r>
            <a:r>
              <a:rPr lang="en-US" sz="1800" i="1" dirty="0" smtClean="0">
                <a:solidFill>
                  <a:schemeClr val="accent1">
                    <a:lumMod val="75000"/>
                  </a:schemeClr>
                </a:solidFill>
                <a:latin typeface="Arial" pitchFamily="34" charset="0"/>
              </a:rPr>
              <a:t>. </a:t>
            </a:r>
          </a:p>
          <a:p>
            <a:endParaRPr lang="en-US" sz="1600" i="1" dirty="0" smtClean="0">
              <a:solidFill>
                <a:schemeClr val="accent1">
                  <a:lumMod val="75000"/>
                </a:schemeClr>
              </a:solidFill>
              <a:latin typeface="Arial" pitchFamily="34" charset="0"/>
            </a:endParaRPr>
          </a:p>
          <a:p>
            <a:r>
              <a:rPr lang="en-US" sz="1800" i="1" dirty="0" smtClean="0">
                <a:solidFill>
                  <a:schemeClr val="accent1">
                    <a:lumMod val="75000"/>
                  </a:schemeClr>
                </a:solidFill>
                <a:latin typeface="Arial" pitchFamily="34" charset="0"/>
              </a:rPr>
              <a:t>Others say </a:t>
            </a:r>
            <a:r>
              <a:rPr lang="en-US" sz="1800" i="1" dirty="0" smtClean="0">
                <a:latin typeface="Arial" pitchFamily="34" charset="0"/>
              </a:rPr>
              <a:t>IWRM has rarely</a:t>
            </a:r>
            <a:r>
              <a:rPr lang="en-US" sz="1800" i="1" dirty="0" smtClean="0">
                <a:solidFill>
                  <a:schemeClr val="accent1">
                    <a:lumMod val="75000"/>
                  </a:schemeClr>
                </a:solidFill>
                <a:latin typeface="Arial" pitchFamily="34" charset="0"/>
              </a:rPr>
              <a:t>, </a:t>
            </a:r>
            <a:r>
              <a:rPr lang="en-US" sz="1800" i="1" dirty="0" smtClean="0">
                <a:latin typeface="Arial" pitchFamily="34" charset="0"/>
              </a:rPr>
              <a:t>if ever</a:t>
            </a:r>
            <a:r>
              <a:rPr lang="en-US" sz="1800" i="1" dirty="0" smtClean="0">
                <a:solidFill>
                  <a:schemeClr val="accent1">
                    <a:lumMod val="75000"/>
                  </a:schemeClr>
                </a:solidFill>
                <a:latin typeface="Arial" pitchFamily="34" charset="0"/>
              </a:rPr>
              <a:t>, been </a:t>
            </a:r>
            <a:r>
              <a:rPr lang="en-US" sz="1800" i="1" dirty="0" smtClean="0">
                <a:latin typeface="Arial" pitchFamily="34" charset="0"/>
              </a:rPr>
              <a:t>achieved</a:t>
            </a:r>
            <a:r>
              <a:rPr lang="en-US" sz="1800" i="1" dirty="0" smtClean="0">
                <a:solidFill>
                  <a:schemeClr val="accent1">
                    <a:lumMod val="75000"/>
                  </a:schemeClr>
                </a:solidFill>
                <a:latin typeface="Arial" pitchFamily="34" charset="0"/>
              </a:rPr>
              <a:t> in reality.</a:t>
            </a:r>
          </a:p>
          <a:p>
            <a:endParaRPr lang="es-AR" dirty="0"/>
          </a:p>
        </p:txBody>
      </p:sp>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FROM </a:t>
            </a:r>
            <a:r>
              <a:rPr lang="en-US" sz="2000" dirty="0" smtClean="0">
                <a:solidFill>
                  <a:srgbClr val="C00000"/>
                </a:solidFill>
                <a:latin typeface="Arial" pitchFamily="34" charset="0"/>
                <a:cs typeface="Times New Roman" pitchFamily="18" charset="0"/>
              </a:rPr>
              <a:t>INTEGRATED WATER RESOURCES MANAGEMENT (IWRM) </a:t>
            </a:r>
            <a:r>
              <a:rPr lang="en-US" sz="2000" dirty="0" smtClean="0">
                <a:solidFill>
                  <a:srgbClr val="C00000"/>
                </a:solidFill>
                <a:latin typeface="Arial" pitchFamily="34" charset="0"/>
                <a:cs typeface="Times New Roman" pitchFamily="18" charset="0"/>
              </a:rPr>
              <a:t>TO WATER SECURITY</a:t>
            </a:r>
            <a:endParaRPr lang="en-US" sz="2000" dirty="0">
              <a:solidFill>
                <a:srgbClr val="C00000"/>
              </a:solidFill>
              <a:latin typeface="Arial" pitchFamily="34" charset="0"/>
              <a:cs typeface="Times New Roman" pitchFamily="18" charset="0"/>
            </a:endParaRPr>
          </a:p>
        </p:txBody>
      </p:sp>
      <p:sp>
        <p:nvSpPr>
          <p:cNvPr id="4" name="3 CuadroTexto"/>
          <p:cNvSpPr txBox="1"/>
          <p:nvPr/>
        </p:nvSpPr>
        <p:spPr>
          <a:xfrm>
            <a:off x="539552" y="1791975"/>
            <a:ext cx="7948010" cy="4247317"/>
          </a:xfrm>
          <a:prstGeom prst="rect">
            <a:avLst/>
          </a:prstGeom>
          <a:noFill/>
          <a:ln>
            <a:solidFill>
              <a:schemeClr val="tx1"/>
            </a:solidFill>
          </a:ln>
        </p:spPr>
        <p:txBody>
          <a:bodyPr wrap="none" rtlCol="0">
            <a:spAutoFit/>
          </a:bodyPr>
          <a:lstStyle/>
          <a:p>
            <a:endParaRPr lang="en-US" sz="1600" i="1" dirty="0" smtClean="0">
              <a:solidFill>
                <a:schemeClr val="accent1">
                  <a:lumMod val="75000"/>
                </a:schemeClr>
              </a:solidFill>
              <a:latin typeface="Arial" pitchFamily="34" charset="0"/>
            </a:endParaRPr>
          </a:p>
          <a:p>
            <a:r>
              <a:rPr lang="en-US" sz="2000" i="1" dirty="0" smtClean="0">
                <a:solidFill>
                  <a:schemeClr val="accent1">
                    <a:lumMod val="75000"/>
                  </a:schemeClr>
                </a:solidFill>
                <a:latin typeface="Arial" pitchFamily="34" charset="0"/>
              </a:rPr>
              <a:t>The </a:t>
            </a:r>
            <a:r>
              <a:rPr lang="en-US" sz="2000" i="1" dirty="0" smtClean="0">
                <a:latin typeface="Arial" pitchFamily="34" charset="0"/>
              </a:rPr>
              <a:t>concept</a:t>
            </a:r>
            <a:r>
              <a:rPr lang="en-US" sz="2000" i="1" dirty="0" smtClean="0">
                <a:solidFill>
                  <a:schemeClr val="accent1">
                    <a:lumMod val="75000"/>
                  </a:schemeClr>
                </a:solidFill>
                <a:latin typeface="Arial" pitchFamily="34" charset="0"/>
              </a:rPr>
              <a:t> of </a:t>
            </a:r>
            <a:r>
              <a:rPr lang="en-US" sz="2000" i="1" dirty="0" smtClean="0">
                <a:solidFill>
                  <a:srgbClr val="C00000"/>
                </a:solidFill>
                <a:latin typeface="Arial" pitchFamily="34" charset="0"/>
              </a:rPr>
              <a:t>water security</a:t>
            </a:r>
            <a:r>
              <a:rPr lang="en-US" sz="2000" i="1" dirty="0" smtClean="0">
                <a:solidFill>
                  <a:schemeClr val="accent1">
                    <a:lumMod val="75000"/>
                  </a:schemeClr>
                </a:solidFill>
                <a:latin typeface="Arial" pitchFamily="34" charset="0"/>
              </a:rPr>
              <a:t> </a:t>
            </a:r>
            <a:r>
              <a:rPr lang="en-US" sz="2000" i="1" dirty="0" smtClean="0">
                <a:latin typeface="Arial" pitchFamily="34" charset="0"/>
              </a:rPr>
              <a:t>overcomes</a:t>
            </a:r>
            <a:r>
              <a:rPr lang="en-US" sz="2000" i="1" dirty="0" smtClean="0">
                <a:solidFill>
                  <a:schemeClr val="accent1">
                    <a:lumMod val="75000"/>
                  </a:schemeClr>
                </a:solidFill>
                <a:latin typeface="Arial" pitchFamily="34" charset="0"/>
              </a:rPr>
              <a:t> </a:t>
            </a:r>
            <a:r>
              <a:rPr lang="en-US" sz="2000" i="1" dirty="0" smtClean="0">
                <a:solidFill>
                  <a:schemeClr val="accent1">
                    <a:lumMod val="75000"/>
                  </a:schemeClr>
                </a:solidFill>
                <a:latin typeface="Arial" pitchFamily="34" charset="0"/>
              </a:rPr>
              <a:t>those </a:t>
            </a:r>
            <a:r>
              <a:rPr lang="en-US" sz="2000" i="1" dirty="0" smtClean="0">
                <a:latin typeface="Arial" pitchFamily="34" charset="0"/>
              </a:rPr>
              <a:t>criticisms</a:t>
            </a:r>
          </a:p>
          <a:p>
            <a:r>
              <a:rPr lang="en-US" sz="2000" i="1" dirty="0" smtClean="0">
                <a:solidFill>
                  <a:schemeClr val="accent1">
                    <a:lumMod val="75000"/>
                  </a:schemeClr>
                </a:solidFill>
                <a:latin typeface="Arial" pitchFamily="34" charset="0"/>
              </a:rPr>
              <a:t>by </a:t>
            </a:r>
            <a:r>
              <a:rPr lang="en-US" sz="2000" i="1" dirty="0" smtClean="0">
                <a:latin typeface="Arial" pitchFamily="34" charset="0"/>
              </a:rPr>
              <a:t>moving</a:t>
            </a:r>
            <a:r>
              <a:rPr lang="en-US" sz="2000" i="1" dirty="0" smtClean="0">
                <a:solidFill>
                  <a:schemeClr val="accent1">
                    <a:lumMod val="75000"/>
                  </a:schemeClr>
                </a:solidFill>
                <a:latin typeface="Arial" pitchFamily="34" charset="0"/>
              </a:rPr>
              <a:t> the </a:t>
            </a:r>
            <a:r>
              <a:rPr lang="en-US" sz="2000" i="1" dirty="0" smtClean="0">
                <a:latin typeface="Arial" pitchFamily="34" charset="0"/>
              </a:rPr>
              <a:t>focus</a:t>
            </a:r>
            <a:r>
              <a:rPr lang="en-US" sz="2000" i="1" dirty="0" smtClean="0">
                <a:solidFill>
                  <a:schemeClr val="accent1">
                    <a:lumMod val="75000"/>
                  </a:schemeClr>
                </a:solidFill>
                <a:latin typeface="Arial" pitchFamily="34" charset="0"/>
              </a:rPr>
              <a:t> from </a:t>
            </a:r>
            <a:r>
              <a:rPr lang="en-US" sz="2000" i="1" dirty="0" smtClean="0">
                <a:latin typeface="Arial" pitchFamily="34" charset="0"/>
              </a:rPr>
              <a:t>process</a:t>
            </a:r>
            <a:r>
              <a:rPr lang="en-US" sz="2000" i="1" dirty="0" smtClean="0">
                <a:solidFill>
                  <a:schemeClr val="accent1">
                    <a:lumMod val="75000"/>
                  </a:schemeClr>
                </a:solidFill>
                <a:latin typeface="Arial" pitchFamily="34" charset="0"/>
              </a:rPr>
              <a:t> </a:t>
            </a:r>
            <a:r>
              <a:rPr lang="en-US" sz="2000" i="1" dirty="0" smtClean="0">
                <a:solidFill>
                  <a:schemeClr val="accent1">
                    <a:lumMod val="75000"/>
                  </a:schemeClr>
                </a:solidFill>
                <a:latin typeface="Arial" pitchFamily="34" charset="0"/>
              </a:rPr>
              <a:t>to </a:t>
            </a:r>
            <a:r>
              <a:rPr lang="en-US" sz="2000" i="1" dirty="0" smtClean="0">
                <a:latin typeface="Arial" pitchFamily="34" charset="0"/>
              </a:rPr>
              <a:t>outcomes</a:t>
            </a:r>
            <a:r>
              <a:rPr lang="en-US" sz="2000" i="1" dirty="0" smtClean="0">
                <a:solidFill>
                  <a:schemeClr val="accent1">
                    <a:lumMod val="75000"/>
                  </a:schemeClr>
                </a:solidFill>
                <a:latin typeface="Arial" pitchFamily="34" charset="0"/>
              </a:rPr>
              <a:t>. </a:t>
            </a:r>
            <a:endParaRPr lang="en-US" sz="2000" i="1" dirty="0" smtClean="0">
              <a:solidFill>
                <a:schemeClr val="accent1">
                  <a:lumMod val="75000"/>
                </a:schemeClr>
              </a:solidFill>
              <a:latin typeface="Arial" pitchFamily="34" charset="0"/>
            </a:endParaRPr>
          </a:p>
          <a:p>
            <a:endParaRPr lang="en-US" sz="2000" i="1" dirty="0" smtClean="0">
              <a:solidFill>
                <a:schemeClr val="accent1">
                  <a:lumMod val="75000"/>
                </a:schemeClr>
              </a:solidFill>
              <a:latin typeface="Arial" pitchFamily="34" charset="0"/>
            </a:endParaRPr>
          </a:p>
          <a:p>
            <a:r>
              <a:rPr lang="en-US" sz="2000" i="1" dirty="0" smtClean="0">
                <a:solidFill>
                  <a:schemeClr val="accent1">
                    <a:lumMod val="75000"/>
                  </a:schemeClr>
                </a:solidFill>
                <a:latin typeface="Arial" pitchFamily="34" charset="0"/>
              </a:rPr>
              <a:t>Thus </a:t>
            </a:r>
            <a:r>
              <a:rPr lang="en-US" sz="2000" i="1" dirty="0" smtClean="0">
                <a:latin typeface="Arial" pitchFamily="34" charset="0"/>
              </a:rPr>
              <a:t>IWRM</a:t>
            </a:r>
            <a:r>
              <a:rPr lang="en-US" sz="2000" i="1" dirty="0" smtClean="0">
                <a:solidFill>
                  <a:schemeClr val="accent1">
                    <a:lumMod val="75000"/>
                  </a:schemeClr>
                </a:solidFill>
                <a:latin typeface="Arial" pitchFamily="34" charset="0"/>
              </a:rPr>
              <a:t> is </a:t>
            </a:r>
            <a:r>
              <a:rPr lang="en-US" sz="2000" i="1" dirty="0" smtClean="0">
                <a:latin typeface="Arial" pitchFamily="34" charset="0"/>
              </a:rPr>
              <a:t>important</a:t>
            </a:r>
            <a:r>
              <a:rPr lang="en-US" sz="2000" i="1" dirty="0" smtClean="0">
                <a:solidFill>
                  <a:schemeClr val="accent1">
                    <a:lumMod val="75000"/>
                  </a:schemeClr>
                </a:solidFill>
                <a:latin typeface="Arial" pitchFamily="34" charset="0"/>
              </a:rPr>
              <a:t> </a:t>
            </a:r>
            <a:r>
              <a:rPr lang="en-US" sz="2000" i="1" dirty="0" smtClean="0">
                <a:latin typeface="Arial" pitchFamily="34" charset="0"/>
              </a:rPr>
              <a:t>but</a:t>
            </a:r>
            <a:r>
              <a:rPr lang="en-US" sz="2000" i="1" dirty="0" smtClean="0">
                <a:solidFill>
                  <a:schemeClr val="accent1">
                    <a:lumMod val="75000"/>
                  </a:schemeClr>
                </a:solidFill>
                <a:latin typeface="Arial" pitchFamily="34" charset="0"/>
              </a:rPr>
              <a:t> is </a:t>
            </a:r>
            <a:r>
              <a:rPr lang="en-US" sz="2000" i="1" dirty="0" smtClean="0">
                <a:latin typeface="Arial" pitchFamily="34" charset="0"/>
              </a:rPr>
              <a:t>not an objective</a:t>
            </a:r>
            <a:r>
              <a:rPr lang="en-US" sz="2000" i="1" dirty="0" smtClean="0">
                <a:solidFill>
                  <a:schemeClr val="accent1">
                    <a:lumMod val="75000"/>
                  </a:schemeClr>
                </a:solidFill>
                <a:latin typeface="Arial" pitchFamily="34" charset="0"/>
              </a:rPr>
              <a:t> by </a:t>
            </a:r>
            <a:r>
              <a:rPr lang="en-US" sz="2000" i="1" dirty="0" smtClean="0">
                <a:solidFill>
                  <a:schemeClr val="accent1">
                    <a:lumMod val="75000"/>
                  </a:schemeClr>
                </a:solidFill>
                <a:latin typeface="Arial" pitchFamily="34" charset="0"/>
              </a:rPr>
              <a:t>itself. </a:t>
            </a:r>
          </a:p>
          <a:p>
            <a:endParaRPr lang="en-US" sz="2000" i="1" dirty="0" smtClean="0">
              <a:solidFill>
                <a:schemeClr val="accent1">
                  <a:lumMod val="75000"/>
                </a:schemeClr>
              </a:solidFill>
              <a:latin typeface="Arial" pitchFamily="34" charset="0"/>
            </a:endParaRPr>
          </a:p>
          <a:p>
            <a:r>
              <a:rPr lang="en-US" sz="2000" i="1" dirty="0" smtClean="0">
                <a:solidFill>
                  <a:schemeClr val="accent1">
                    <a:lumMod val="75000"/>
                  </a:schemeClr>
                </a:solidFill>
                <a:latin typeface="Arial" pitchFamily="34" charset="0"/>
              </a:rPr>
              <a:t>What </a:t>
            </a:r>
            <a:r>
              <a:rPr lang="en-US" sz="2000" i="1" dirty="0" smtClean="0">
                <a:solidFill>
                  <a:schemeClr val="accent1">
                    <a:lumMod val="75000"/>
                  </a:schemeClr>
                </a:solidFill>
                <a:latin typeface="Arial" pitchFamily="34" charset="0"/>
              </a:rPr>
              <a:t>ultimately matters is </a:t>
            </a:r>
            <a:r>
              <a:rPr lang="en-US" sz="2000" i="1" dirty="0" smtClean="0">
                <a:solidFill>
                  <a:schemeClr val="accent1">
                    <a:lumMod val="75000"/>
                  </a:schemeClr>
                </a:solidFill>
                <a:latin typeface="Arial" pitchFamily="34" charset="0"/>
              </a:rPr>
              <a:t>to </a:t>
            </a:r>
            <a:r>
              <a:rPr lang="en-US" sz="2000" i="1" dirty="0" smtClean="0">
                <a:latin typeface="Arial" pitchFamily="34" charset="0"/>
              </a:rPr>
              <a:t>improve </a:t>
            </a:r>
            <a:r>
              <a:rPr lang="en-US" sz="2000" i="1" dirty="0" smtClean="0">
                <a:latin typeface="Arial" pitchFamily="34" charset="0"/>
              </a:rPr>
              <a:t>services</a:t>
            </a:r>
            <a:r>
              <a:rPr lang="en-US" sz="2000" i="1" dirty="0" smtClean="0">
                <a:solidFill>
                  <a:schemeClr val="accent1">
                    <a:lumMod val="75000"/>
                  </a:schemeClr>
                </a:solidFill>
                <a:latin typeface="Arial" pitchFamily="34" charset="0"/>
              </a:rPr>
              <a:t> that </a:t>
            </a:r>
            <a:r>
              <a:rPr lang="en-US" sz="2000" i="1" dirty="0" smtClean="0">
                <a:latin typeface="Arial" pitchFamily="34" charset="0"/>
              </a:rPr>
              <a:t>good</a:t>
            </a:r>
          </a:p>
          <a:p>
            <a:r>
              <a:rPr lang="en-US" sz="2000" i="1" dirty="0" smtClean="0">
                <a:latin typeface="Arial" pitchFamily="34" charset="0"/>
              </a:rPr>
              <a:t>water management</a:t>
            </a:r>
            <a:r>
              <a:rPr lang="en-US" sz="2000" i="1" dirty="0" smtClean="0">
                <a:solidFill>
                  <a:schemeClr val="accent1">
                    <a:lumMod val="75000"/>
                  </a:schemeClr>
                </a:solidFill>
                <a:latin typeface="Arial" pitchFamily="34" charset="0"/>
              </a:rPr>
              <a:t> provides (supplying good quality </a:t>
            </a:r>
            <a:r>
              <a:rPr lang="en-US" sz="2000" i="1" dirty="0" smtClean="0">
                <a:solidFill>
                  <a:schemeClr val="accent1">
                    <a:lumMod val="75000"/>
                  </a:schemeClr>
                </a:solidFill>
                <a:latin typeface="Arial" pitchFamily="34" charset="0"/>
              </a:rPr>
              <a:t>water</a:t>
            </a:r>
            <a:r>
              <a:rPr lang="en-US" sz="2000" i="1" dirty="0" smtClean="0">
                <a:solidFill>
                  <a:schemeClr val="accent1">
                    <a:lumMod val="75000"/>
                  </a:schemeClr>
                </a:solidFill>
                <a:latin typeface="Arial" pitchFamily="34" charset="0"/>
              </a:rPr>
              <a:t>,</a:t>
            </a:r>
          </a:p>
          <a:p>
            <a:r>
              <a:rPr lang="en-US" sz="2000" i="1" dirty="0" smtClean="0">
                <a:solidFill>
                  <a:schemeClr val="accent1">
                    <a:lumMod val="75000"/>
                  </a:schemeClr>
                </a:solidFill>
                <a:latin typeface="Arial" pitchFamily="34" charset="0"/>
              </a:rPr>
              <a:t>protecting </a:t>
            </a:r>
            <a:r>
              <a:rPr lang="en-US" sz="2000" i="1" dirty="0" smtClean="0">
                <a:latin typeface="Arial" pitchFamily="34" charset="0"/>
              </a:rPr>
              <a:t>people</a:t>
            </a:r>
            <a:r>
              <a:rPr lang="en-US" sz="2000" i="1" dirty="0" smtClean="0">
                <a:solidFill>
                  <a:schemeClr val="accent1">
                    <a:lumMod val="75000"/>
                  </a:schemeClr>
                </a:solidFill>
                <a:latin typeface="Arial" pitchFamily="34" charset="0"/>
              </a:rPr>
              <a:t> from </a:t>
            </a:r>
            <a:r>
              <a:rPr lang="en-US" sz="2000" i="1" dirty="0" smtClean="0">
                <a:latin typeface="Arial" pitchFamily="34" charset="0"/>
              </a:rPr>
              <a:t>droughts</a:t>
            </a:r>
            <a:r>
              <a:rPr lang="en-US" sz="2000" i="1" dirty="0" smtClean="0">
                <a:solidFill>
                  <a:schemeClr val="accent1">
                    <a:lumMod val="75000"/>
                  </a:schemeClr>
                </a:solidFill>
                <a:latin typeface="Arial" pitchFamily="34" charset="0"/>
              </a:rPr>
              <a:t> and </a:t>
            </a:r>
            <a:r>
              <a:rPr lang="en-US" sz="2000" i="1" dirty="0" smtClean="0">
                <a:latin typeface="Arial" pitchFamily="34" charset="0"/>
              </a:rPr>
              <a:t>floods</a:t>
            </a:r>
            <a:r>
              <a:rPr lang="en-US" sz="2000" i="1" dirty="0" smtClean="0">
                <a:solidFill>
                  <a:schemeClr val="accent1">
                    <a:lumMod val="75000"/>
                  </a:schemeClr>
                </a:solidFill>
                <a:latin typeface="Arial" pitchFamily="34" charset="0"/>
              </a:rPr>
              <a:t>, </a:t>
            </a:r>
            <a:r>
              <a:rPr lang="en-US" sz="2000" i="1" dirty="0" smtClean="0">
                <a:solidFill>
                  <a:schemeClr val="accent1">
                    <a:lumMod val="75000"/>
                  </a:schemeClr>
                </a:solidFill>
                <a:latin typeface="Arial" pitchFamily="34" charset="0"/>
              </a:rPr>
              <a:t>and</a:t>
            </a:r>
          </a:p>
          <a:p>
            <a:r>
              <a:rPr lang="en-US" sz="2000" i="1" dirty="0" smtClean="0">
                <a:solidFill>
                  <a:schemeClr val="accent1">
                    <a:lumMod val="75000"/>
                  </a:schemeClr>
                </a:solidFill>
                <a:latin typeface="Arial" pitchFamily="34" charset="0"/>
              </a:rPr>
              <a:t>providing </a:t>
            </a:r>
            <a:r>
              <a:rPr lang="en-US" sz="2000" i="1" dirty="0" smtClean="0">
                <a:solidFill>
                  <a:schemeClr val="accent1">
                    <a:lumMod val="75000"/>
                  </a:schemeClr>
                </a:solidFill>
                <a:latin typeface="Arial" pitchFamily="34" charset="0"/>
              </a:rPr>
              <a:t>a </a:t>
            </a:r>
            <a:r>
              <a:rPr lang="en-US" sz="2000" i="1" dirty="0" smtClean="0">
                <a:latin typeface="Arial" pitchFamily="34" charset="0"/>
              </a:rPr>
              <a:t>healthy environment</a:t>
            </a:r>
            <a:r>
              <a:rPr lang="en-US" sz="2000" i="1" dirty="0" smtClean="0">
                <a:solidFill>
                  <a:schemeClr val="accent1">
                    <a:lumMod val="75000"/>
                  </a:schemeClr>
                </a:solidFill>
                <a:latin typeface="Arial" pitchFamily="34" charset="0"/>
              </a:rPr>
              <a:t> </a:t>
            </a:r>
            <a:r>
              <a:rPr lang="en-US" sz="2000" i="1" dirty="0" smtClean="0">
                <a:solidFill>
                  <a:schemeClr val="accent1">
                    <a:lumMod val="75000"/>
                  </a:schemeClr>
                </a:solidFill>
                <a:latin typeface="Arial" pitchFamily="34" charset="0"/>
              </a:rPr>
              <a:t>for </a:t>
            </a:r>
            <a:r>
              <a:rPr lang="en-US" sz="2000" i="1" dirty="0" smtClean="0">
                <a:latin typeface="Arial" pitchFamily="34" charset="0"/>
              </a:rPr>
              <a:t>people</a:t>
            </a:r>
            <a:r>
              <a:rPr lang="en-US" sz="2000" i="1" dirty="0" smtClean="0">
                <a:solidFill>
                  <a:schemeClr val="accent1">
                    <a:lumMod val="75000"/>
                  </a:schemeClr>
                </a:solidFill>
                <a:latin typeface="Arial" pitchFamily="34" charset="0"/>
              </a:rPr>
              <a:t> and </a:t>
            </a:r>
            <a:r>
              <a:rPr lang="en-US" sz="2000" i="1" dirty="0" smtClean="0">
                <a:latin typeface="Arial" pitchFamily="34" charset="0"/>
              </a:rPr>
              <a:t>ecosystems</a:t>
            </a:r>
            <a:r>
              <a:rPr lang="en-US" sz="2000" i="1" dirty="0" smtClean="0">
                <a:solidFill>
                  <a:schemeClr val="accent1">
                    <a:lumMod val="75000"/>
                  </a:schemeClr>
                </a:solidFill>
                <a:latin typeface="Arial" pitchFamily="34" charset="0"/>
              </a:rPr>
              <a:t>). </a:t>
            </a:r>
          </a:p>
          <a:p>
            <a:endParaRPr lang="en-US" sz="2000" i="1" dirty="0" smtClean="0">
              <a:solidFill>
                <a:schemeClr val="accent1">
                  <a:lumMod val="75000"/>
                </a:schemeClr>
              </a:solidFill>
              <a:latin typeface="Arial" pitchFamily="34" charset="0"/>
            </a:endParaRPr>
          </a:p>
          <a:p>
            <a:r>
              <a:rPr lang="en-US" sz="2000" i="1" dirty="0" smtClean="0">
                <a:solidFill>
                  <a:schemeClr val="accent1">
                    <a:lumMod val="75000"/>
                  </a:schemeClr>
                </a:solidFill>
                <a:latin typeface="Arial" pitchFamily="34" charset="0"/>
              </a:rPr>
              <a:t>These </a:t>
            </a:r>
            <a:r>
              <a:rPr lang="en-US" sz="2000" i="1" dirty="0" smtClean="0">
                <a:solidFill>
                  <a:schemeClr val="accent1">
                    <a:lumMod val="75000"/>
                  </a:schemeClr>
                </a:solidFill>
                <a:latin typeface="Arial" pitchFamily="34" charset="0"/>
              </a:rPr>
              <a:t>are the </a:t>
            </a:r>
            <a:r>
              <a:rPr lang="en-US" sz="2000" i="1" dirty="0" smtClean="0">
                <a:latin typeface="Arial" pitchFamily="34" charset="0"/>
              </a:rPr>
              <a:t>end goals</a:t>
            </a:r>
            <a:r>
              <a:rPr lang="en-US" sz="2000" i="1" dirty="0" smtClean="0">
                <a:solidFill>
                  <a:schemeClr val="accent1">
                    <a:lumMod val="75000"/>
                  </a:schemeClr>
                </a:solidFill>
                <a:latin typeface="Arial" pitchFamily="34" charset="0"/>
              </a:rPr>
              <a:t> of </a:t>
            </a:r>
            <a:r>
              <a:rPr lang="en-US" sz="2000" i="1" dirty="0" smtClean="0">
                <a:solidFill>
                  <a:schemeClr val="accent1">
                    <a:lumMod val="75000"/>
                  </a:schemeClr>
                </a:solidFill>
                <a:latin typeface="Arial" pitchFamily="34" charset="0"/>
              </a:rPr>
              <a:t>an </a:t>
            </a:r>
            <a:r>
              <a:rPr lang="en-US" sz="2000" i="1" dirty="0" smtClean="0">
                <a:latin typeface="Arial" pitchFamily="34" charset="0"/>
              </a:rPr>
              <a:t>integrated approach</a:t>
            </a:r>
            <a:r>
              <a:rPr lang="en-US" sz="2000" i="1" dirty="0" smtClean="0">
                <a:solidFill>
                  <a:schemeClr val="accent1">
                    <a:lumMod val="75000"/>
                  </a:schemeClr>
                </a:solidFill>
                <a:latin typeface="Arial" pitchFamily="34" charset="0"/>
              </a:rPr>
              <a:t> and </a:t>
            </a:r>
            <a:r>
              <a:rPr lang="en-US" sz="2000" i="1" dirty="0" smtClean="0">
                <a:latin typeface="Arial" pitchFamily="34" charset="0"/>
              </a:rPr>
              <a:t>together</a:t>
            </a:r>
          </a:p>
          <a:p>
            <a:r>
              <a:rPr lang="en-US" sz="2000" i="1" dirty="0" smtClean="0">
                <a:latin typeface="Arial" pitchFamily="34" charset="0"/>
              </a:rPr>
              <a:t>they </a:t>
            </a:r>
            <a:r>
              <a:rPr lang="en-US" sz="2000" i="1" dirty="0" smtClean="0">
                <a:latin typeface="Arial" pitchFamily="34" charset="0"/>
              </a:rPr>
              <a:t>comprise</a:t>
            </a:r>
            <a:r>
              <a:rPr lang="en-US" sz="2000" i="1" dirty="0" smtClean="0">
                <a:solidFill>
                  <a:schemeClr val="accent1">
                    <a:lumMod val="75000"/>
                  </a:schemeClr>
                </a:solidFill>
                <a:latin typeface="Arial" pitchFamily="34" charset="0"/>
              </a:rPr>
              <a:t> </a:t>
            </a:r>
            <a:r>
              <a:rPr lang="en-US" sz="2000" i="1" dirty="0" smtClean="0">
                <a:solidFill>
                  <a:schemeClr val="accent1">
                    <a:lumMod val="75000"/>
                  </a:schemeClr>
                </a:solidFill>
                <a:latin typeface="Arial" pitchFamily="34" charset="0"/>
              </a:rPr>
              <a:t>the concept </a:t>
            </a:r>
            <a:r>
              <a:rPr lang="en-US" sz="2000" i="1" dirty="0" smtClean="0">
                <a:solidFill>
                  <a:schemeClr val="accent1">
                    <a:lumMod val="75000"/>
                  </a:schemeClr>
                </a:solidFill>
                <a:latin typeface="Arial" pitchFamily="34" charset="0"/>
              </a:rPr>
              <a:t>of </a:t>
            </a:r>
            <a:r>
              <a:rPr lang="en-US" sz="2000" i="1" dirty="0" smtClean="0">
                <a:solidFill>
                  <a:srgbClr val="C00000"/>
                </a:solidFill>
                <a:latin typeface="Arial" pitchFamily="34" charset="0"/>
              </a:rPr>
              <a:t>water security</a:t>
            </a:r>
            <a:r>
              <a:rPr lang="en-US" sz="2000" i="1" dirty="0" smtClean="0">
                <a:solidFill>
                  <a:schemeClr val="accent1">
                    <a:lumMod val="75000"/>
                  </a:schemeClr>
                </a:solidFill>
                <a:latin typeface="Arial" pitchFamily="34" charset="0"/>
              </a:rPr>
              <a:t>.</a:t>
            </a:r>
          </a:p>
          <a:p>
            <a:endParaRPr lang="es-AR" dirty="0"/>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FROM </a:t>
            </a:r>
            <a:r>
              <a:rPr lang="en-US" sz="2000" dirty="0" smtClean="0">
                <a:solidFill>
                  <a:srgbClr val="C00000"/>
                </a:solidFill>
                <a:latin typeface="Arial" pitchFamily="34" charset="0"/>
                <a:cs typeface="Times New Roman" pitchFamily="18" charset="0"/>
              </a:rPr>
              <a:t>INTEGRATED WATER RESOURCES MANAGEMENT (IWRM) </a:t>
            </a:r>
            <a:r>
              <a:rPr lang="en-US" sz="2000" dirty="0" smtClean="0">
                <a:solidFill>
                  <a:srgbClr val="C00000"/>
                </a:solidFill>
                <a:latin typeface="Arial" pitchFamily="34" charset="0"/>
                <a:cs typeface="Times New Roman" pitchFamily="18" charset="0"/>
              </a:rPr>
              <a:t>TO WATER SECURITY</a:t>
            </a:r>
            <a:endParaRPr lang="en-US" sz="20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1772816"/>
            <a:ext cx="6984000" cy="4770537"/>
          </a:xfrm>
          <a:prstGeom prst="rect">
            <a:avLst/>
          </a:prstGeom>
          <a:solidFill>
            <a:schemeClr val="bg1"/>
          </a:solidFill>
          <a:ln w="12700">
            <a:solidFill>
              <a:schemeClr val="tx1"/>
            </a:solidFill>
            <a:miter lim="800000"/>
            <a:headEnd/>
            <a:tailEnd/>
          </a:ln>
        </p:spPr>
        <p:txBody>
          <a:bodyPr>
            <a:spAutoFit/>
          </a:bodyPr>
          <a:lstStyle/>
          <a:p>
            <a:pPr eaLnBrk="0" hangingPunct="0"/>
            <a:r>
              <a:rPr lang="en-US" sz="1600" i="1" dirty="0" smtClean="0">
                <a:latin typeface="Arial" pitchFamily="34" charset="0"/>
                <a:cs typeface="Times New Roman" pitchFamily="18" charset="0"/>
              </a:rPr>
              <a:t>IWRM</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and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clearly have the </a:t>
            </a:r>
            <a:r>
              <a:rPr lang="en-US" sz="1600" i="1" dirty="0" smtClean="0">
                <a:latin typeface="Arial" pitchFamily="34" charset="0"/>
                <a:cs typeface="Times New Roman" pitchFamily="18" charset="0"/>
              </a:rPr>
              <a:t>same general objective</a:t>
            </a:r>
            <a:r>
              <a:rPr lang="en-US" sz="1600" i="1" dirty="0" smtClean="0">
                <a:solidFill>
                  <a:srgbClr val="0070C0"/>
                </a:solidFill>
                <a:latin typeface="Arial" pitchFamily="34" charset="0"/>
                <a:cs typeface="Times New Roman" pitchFamily="18" charset="0"/>
              </a:rPr>
              <a:t> – improving the conditions related to water for human wellbeing.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Are these </a:t>
            </a:r>
            <a:r>
              <a:rPr lang="en-US" sz="1600" i="1" dirty="0" smtClean="0">
                <a:solidFill>
                  <a:srgbClr val="0070C0"/>
                </a:solidFill>
                <a:latin typeface="Arial" pitchFamily="34" charset="0"/>
                <a:cs typeface="Times New Roman" pitchFamily="18" charset="0"/>
              </a:rPr>
              <a:t>concepts </a:t>
            </a:r>
            <a:r>
              <a:rPr lang="en-US" sz="1600" i="1" dirty="0" smtClean="0">
                <a:latin typeface="Arial" pitchFamily="34" charset="0"/>
                <a:cs typeface="Times New Roman" pitchFamily="18" charset="0"/>
              </a:rPr>
              <a:t>overlapping</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or to what extent </a:t>
            </a:r>
            <a:r>
              <a:rPr lang="en-US" sz="1600" i="1" dirty="0" smtClean="0">
                <a:latin typeface="Arial" pitchFamily="34" charset="0"/>
                <a:cs typeface="Times New Roman" pitchFamily="18" charset="0"/>
              </a:rPr>
              <a:t>they are </a:t>
            </a:r>
            <a:r>
              <a:rPr lang="en-US" sz="1600" i="1" dirty="0" smtClean="0">
                <a:latin typeface="Arial" pitchFamily="34" charset="0"/>
                <a:cs typeface="Times New Roman" pitchFamily="18" charset="0"/>
              </a:rPr>
              <a:t>complementary</a:t>
            </a:r>
            <a:r>
              <a:rPr lang="en-US" sz="1600" i="1" dirty="0" smtClean="0">
                <a:solidFill>
                  <a:srgbClr val="0070C0"/>
                </a:solidFill>
                <a:latin typeface="Arial" pitchFamily="34" charset="0"/>
                <a:cs typeface="Times New Roman" pitchFamily="18" charset="0"/>
              </a:rPr>
              <a:t>?. </a:t>
            </a: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latin typeface="Arial" pitchFamily="34" charset="0"/>
                <a:cs typeface="Times New Roman" pitchFamily="18" charset="0"/>
              </a:rPr>
              <a:t>Both</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take a </a:t>
            </a:r>
            <a:r>
              <a:rPr lang="en-US" sz="1600" i="1" dirty="0" smtClean="0">
                <a:latin typeface="Arial" pitchFamily="34" charset="0"/>
                <a:cs typeface="Times New Roman" pitchFamily="18" charset="0"/>
              </a:rPr>
              <a:t>broad view</a:t>
            </a:r>
            <a:r>
              <a:rPr lang="en-US" sz="1600" i="1" dirty="0" smtClean="0">
                <a:solidFill>
                  <a:srgbClr val="0070C0"/>
                </a:solidFill>
                <a:latin typeface="Arial" pitchFamily="34" charset="0"/>
                <a:cs typeface="Times New Roman" pitchFamily="18" charset="0"/>
              </a:rPr>
              <a:t> of the </a:t>
            </a:r>
            <a:r>
              <a:rPr lang="en-US" sz="1600" i="1" dirty="0" smtClean="0">
                <a:latin typeface="Arial" pitchFamily="34" charset="0"/>
                <a:cs typeface="Times New Roman" pitchFamily="18" charset="0"/>
              </a:rPr>
              <a:t>issues related to water</a:t>
            </a:r>
            <a:r>
              <a:rPr lang="en-US" sz="1600" i="1" dirty="0" smtClean="0">
                <a:solidFill>
                  <a:srgbClr val="0070C0"/>
                </a:solidFill>
                <a:latin typeface="Arial" pitchFamily="34" charset="0"/>
                <a:cs typeface="Times New Roman" pitchFamily="18" charset="0"/>
              </a:rPr>
              <a:t> and ask for an </a:t>
            </a:r>
            <a:r>
              <a:rPr lang="en-US" sz="1600" i="1" dirty="0" smtClean="0">
                <a:latin typeface="Arial" pitchFamily="34" charset="0"/>
                <a:cs typeface="Times New Roman" pitchFamily="18" charset="0"/>
              </a:rPr>
              <a:t>integrated approach</a:t>
            </a:r>
            <a:r>
              <a:rPr lang="en-US" sz="1600" i="1" dirty="0" smtClean="0">
                <a:solidFill>
                  <a:srgbClr val="0070C0"/>
                </a:solidFill>
                <a:latin typeface="Arial" pitchFamily="34" charset="0"/>
                <a:cs typeface="Times New Roman" pitchFamily="18" charset="0"/>
              </a:rPr>
              <a:t> across </a:t>
            </a:r>
            <a:r>
              <a:rPr lang="en-US" sz="1600" i="1" dirty="0" smtClean="0">
                <a:latin typeface="Arial" pitchFamily="34" charset="0"/>
                <a:cs typeface="Times New Roman" pitchFamily="18" charset="0"/>
              </a:rPr>
              <a:t>sectors</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scales</a:t>
            </a:r>
            <a:r>
              <a:rPr lang="en-US" sz="1600" i="1" dirty="0" smtClean="0">
                <a:solidFill>
                  <a:srgbClr val="0070C0"/>
                </a:solidFill>
                <a:latin typeface="Arial" pitchFamily="34" charset="0"/>
                <a:cs typeface="Times New Roman" pitchFamily="18" charset="0"/>
              </a:rPr>
              <a:t>.</a:t>
            </a: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latin typeface="Arial" pitchFamily="34" charset="0"/>
                <a:cs typeface="Times New Roman" pitchFamily="18" charset="0"/>
              </a:rPr>
              <a:t>Absolute</a:t>
            </a:r>
            <a:r>
              <a:rPr lang="en-US" sz="1600" i="1" dirty="0" smtClean="0">
                <a:solidFill>
                  <a:srgbClr val="0070C0"/>
                </a:solidFill>
                <a:latin typeface="Arial" pitchFamily="34" charset="0"/>
                <a:cs typeface="Times New Roman" pitchFamily="18" charset="0"/>
              </a:rPr>
              <a:t>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 can </a:t>
            </a:r>
            <a:r>
              <a:rPr lang="en-US" sz="1600" i="1" dirty="0" smtClean="0">
                <a:latin typeface="Arial" pitchFamily="34" charset="0"/>
                <a:cs typeface="Times New Roman" pitchFamily="18" charset="0"/>
              </a:rPr>
              <a:t>never be achieved</a:t>
            </a:r>
            <a:r>
              <a:rPr lang="en-US" sz="1600" i="1" dirty="0" smtClean="0">
                <a:solidFill>
                  <a:srgbClr val="0070C0"/>
                </a:solidFill>
                <a:latin typeface="Arial" pitchFamily="34" charset="0"/>
                <a:cs typeface="Times New Roman" pitchFamily="18" charset="0"/>
              </a:rPr>
              <a:t> because </a:t>
            </a:r>
            <a:r>
              <a:rPr lang="en-US" sz="1600" i="1" dirty="0" smtClean="0">
                <a:latin typeface="Arial" pitchFamily="34" charset="0"/>
                <a:cs typeface="Times New Roman" pitchFamily="18" charset="0"/>
              </a:rPr>
              <a:t>conditions </a:t>
            </a:r>
            <a:r>
              <a:rPr lang="en-US" sz="1600" i="1" dirty="0" smtClean="0">
                <a:solidFill>
                  <a:srgbClr val="0070C0"/>
                </a:solidFill>
                <a:latin typeface="Arial" pitchFamily="34" charset="0"/>
                <a:cs typeface="Times New Roman" pitchFamily="18" charset="0"/>
              </a:rPr>
              <a:t>will </a:t>
            </a:r>
            <a:r>
              <a:rPr lang="en-US" sz="1600" i="1" dirty="0" smtClean="0">
                <a:latin typeface="Arial" pitchFamily="34" charset="0"/>
                <a:cs typeface="Times New Roman" pitchFamily="18" charset="0"/>
              </a:rPr>
              <a:t>change</a:t>
            </a: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water demand</a:t>
            </a:r>
            <a:r>
              <a:rPr lang="en-US" sz="1600" i="1" dirty="0" smtClean="0">
                <a:solidFill>
                  <a:srgbClr val="0070C0"/>
                </a:solidFill>
                <a:latin typeface="Arial" pitchFamily="34" charset="0"/>
                <a:cs typeface="Times New Roman" pitchFamily="18" charset="0"/>
              </a:rPr>
              <a:t> will </a:t>
            </a:r>
            <a:r>
              <a:rPr lang="en-US" sz="1600" i="1" dirty="0" smtClean="0">
                <a:solidFill>
                  <a:srgbClr val="0070C0"/>
                </a:solidFill>
                <a:latin typeface="Arial" pitchFamily="34" charset="0"/>
                <a:cs typeface="Times New Roman" pitchFamily="18" charset="0"/>
              </a:rPr>
              <a:t>continue to </a:t>
            </a:r>
            <a:r>
              <a:rPr lang="en-US" sz="1600" i="1" dirty="0" smtClean="0">
                <a:latin typeface="Arial" pitchFamily="34" charset="0"/>
                <a:cs typeface="Times New Roman" pitchFamily="18" charset="0"/>
              </a:rPr>
              <a:t>grow</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limited financial resources </a:t>
            </a:r>
            <a:r>
              <a:rPr lang="en-US" sz="1600" i="1" dirty="0" smtClean="0">
                <a:solidFill>
                  <a:srgbClr val="0070C0"/>
                </a:solidFill>
                <a:latin typeface="Arial" pitchFamily="34" charset="0"/>
                <a:cs typeface="Times New Roman" pitchFamily="18" charset="0"/>
              </a:rPr>
              <a:t>will </a:t>
            </a:r>
            <a:r>
              <a:rPr lang="en-US" sz="1600" i="1" dirty="0" smtClean="0">
                <a:latin typeface="Arial" pitchFamily="34" charset="0"/>
                <a:cs typeface="Times New Roman" pitchFamily="18" charset="0"/>
              </a:rPr>
              <a:t>constrain</a:t>
            </a:r>
            <a:r>
              <a:rPr lang="en-US" sz="1600" i="1" dirty="0" smtClean="0">
                <a:solidFill>
                  <a:srgbClr val="0070C0"/>
                </a:solidFill>
                <a:latin typeface="Arial" pitchFamily="34" charset="0"/>
                <a:cs typeface="Times New Roman" pitchFamily="18" charset="0"/>
              </a:rPr>
              <a:t> what can be done.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latin typeface="Arial" pitchFamily="34" charset="0"/>
                <a:cs typeface="Times New Roman" pitchFamily="18" charset="0"/>
              </a:rPr>
              <a:t>IWRM </a:t>
            </a:r>
            <a:r>
              <a:rPr lang="en-US" sz="1600" i="1" dirty="0" smtClean="0">
                <a:solidFill>
                  <a:srgbClr val="0070C0"/>
                </a:solidFill>
                <a:latin typeface="Arial" pitchFamily="34" charset="0"/>
                <a:cs typeface="Times New Roman" pitchFamily="18" charset="0"/>
              </a:rPr>
              <a:t>will help improve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 although improvements will depend largely on the amount </a:t>
            </a:r>
            <a:r>
              <a:rPr lang="en-US" sz="1600" i="1" dirty="0" smtClean="0">
                <a:solidFill>
                  <a:srgbClr val="0070C0"/>
                </a:solidFill>
                <a:latin typeface="Arial" pitchFamily="34" charset="0"/>
                <a:cs typeface="Times New Roman" pitchFamily="18" charset="0"/>
              </a:rPr>
              <a:t>and quality </a:t>
            </a:r>
            <a:r>
              <a:rPr lang="en-US" sz="1600" i="1" dirty="0" smtClean="0">
                <a:solidFill>
                  <a:srgbClr val="0070C0"/>
                </a:solidFill>
                <a:latin typeface="Arial" pitchFamily="34" charset="0"/>
                <a:cs typeface="Times New Roman" pitchFamily="18" charset="0"/>
              </a:rPr>
              <a:t>of resources invested in the effort.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Thus</a:t>
            </a: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IWRM </a:t>
            </a:r>
            <a:r>
              <a:rPr lang="en-US" sz="1600" i="1" dirty="0" smtClean="0">
                <a:solidFill>
                  <a:srgbClr val="0070C0"/>
                </a:solidFill>
                <a:latin typeface="Arial" pitchFamily="34" charset="0"/>
                <a:cs typeface="Times New Roman" pitchFamily="18" charset="0"/>
              </a:rPr>
              <a:t>and</a:t>
            </a:r>
            <a:r>
              <a:rPr lang="en-US" sz="1600" i="1" dirty="0" smtClean="0">
                <a:latin typeface="Arial" pitchFamily="34" charset="0"/>
                <a:cs typeface="Times New Roman" pitchFamily="18" charset="0"/>
              </a:rPr>
              <a:t> </a:t>
            </a:r>
            <a:r>
              <a:rPr lang="en-US" sz="1600" i="1" dirty="0" smtClean="0">
                <a:solidFill>
                  <a:srgbClr val="C00000"/>
                </a:solidFill>
                <a:latin typeface="Arial" pitchFamily="34" charset="0"/>
                <a:cs typeface="Times New Roman" pitchFamily="18" charset="0"/>
              </a:rPr>
              <a:t>water security</a:t>
            </a:r>
            <a:r>
              <a:rPr lang="en-US" sz="1600" i="1" dirty="0" smtClean="0">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are</a:t>
            </a:r>
            <a:r>
              <a:rPr lang="en-US" sz="1600" i="1" dirty="0" smtClean="0">
                <a:latin typeface="Arial" pitchFamily="34" charset="0"/>
                <a:cs typeface="Times New Roman" pitchFamily="18" charset="0"/>
              </a:rPr>
              <a:t> symbiotic</a:t>
            </a:r>
            <a:r>
              <a:rPr lang="en-US" sz="1600" i="1" dirty="0" smtClean="0">
                <a:solidFill>
                  <a:srgbClr val="0070C0"/>
                </a:solidFill>
                <a:latin typeface="Arial" pitchFamily="34" charset="0"/>
                <a:cs typeface="Times New Roman" pitchFamily="18" charset="0"/>
              </a:rPr>
              <a:t> and this is factored into the continuous </a:t>
            </a:r>
            <a:r>
              <a:rPr lang="en-US" sz="1600" i="1" dirty="0" smtClean="0">
                <a:latin typeface="Arial" pitchFamily="34" charset="0"/>
                <a:cs typeface="Times New Roman" pitchFamily="18" charset="0"/>
              </a:rPr>
              <a:t>IWRM planning cycle</a:t>
            </a:r>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FINAL THOUGHTS</a:t>
            </a:r>
          </a:p>
          <a:p>
            <a:pPr algn="ctr" eaLnBrk="0" hangingPunct="0"/>
            <a:r>
              <a:rPr lang="en-US" sz="2000" dirty="0" smtClean="0">
                <a:solidFill>
                  <a:srgbClr val="C00000"/>
                </a:solidFill>
                <a:latin typeface="Arial" pitchFamily="34" charset="0"/>
                <a:cs typeface="Times New Roman" pitchFamily="18" charset="0"/>
              </a:rPr>
              <a:t>Why use the concept of water security?</a:t>
            </a:r>
            <a:endParaRPr lang="en-US" sz="20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204864"/>
            <a:ext cx="6984000" cy="3970318"/>
          </a:xfrm>
          <a:prstGeom prst="rect">
            <a:avLst/>
          </a:prstGeom>
          <a:solidFill>
            <a:schemeClr val="bg1"/>
          </a:solidFill>
          <a:ln w="12700">
            <a:solidFill>
              <a:schemeClr val="tx1"/>
            </a:solidFill>
            <a:miter lim="800000"/>
            <a:headEnd/>
            <a:tailEnd/>
          </a:ln>
        </p:spPr>
        <p:txBody>
          <a:bodyPr>
            <a:spAutoFit/>
          </a:bodyPr>
          <a:lstStyle/>
          <a:p>
            <a:pPr eaLnBrk="0" hangingPunct="0"/>
            <a:r>
              <a:rPr lang="es-AR" sz="1600" i="1" dirty="0" smtClean="0">
                <a:solidFill>
                  <a:srgbClr val="0070C0"/>
                </a:solidFill>
                <a:latin typeface="Arial" pitchFamily="34" charset="0"/>
                <a:cs typeface="Times New Roman" pitchFamily="18" charset="0"/>
              </a:rPr>
              <a:t> </a:t>
            </a:r>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analysis</a:t>
            </a:r>
            <a:r>
              <a:rPr lang="en-US" sz="1800" i="1" dirty="0" smtClean="0">
                <a:solidFill>
                  <a:srgbClr val="0070C0"/>
                </a:solidFill>
                <a:latin typeface="Arial" pitchFamily="34" charset="0"/>
                <a:cs typeface="Times New Roman" pitchFamily="18" charset="0"/>
              </a:rPr>
              <a:t> of the </a:t>
            </a:r>
            <a:r>
              <a:rPr lang="en-US" sz="1800" i="1" dirty="0" smtClean="0">
                <a:solidFill>
                  <a:srgbClr val="C00000"/>
                </a:solidFill>
                <a:latin typeface="Arial" pitchFamily="34" charset="0"/>
                <a:cs typeface="Times New Roman" pitchFamily="18" charset="0"/>
              </a:rPr>
              <a:t>water security</a:t>
            </a:r>
            <a:r>
              <a:rPr lang="en-US" sz="1800" i="1" dirty="0" smtClean="0">
                <a:solidFill>
                  <a:srgbClr val="0070C0"/>
                </a:solidFill>
                <a:latin typeface="Arial" pitchFamily="34" charset="0"/>
                <a:cs typeface="Times New Roman" pitchFamily="18" charset="0"/>
              </a:rPr>
              <a:t> of a country or of a specific territory (region, province, municipality or basin) presents several </a:t>
            </a:r>
            <a:r>
              <a:rPr lang="en-US" sz="1800" i="1" dirty="0" smtClean="0">
                <a:latin typeface="Arial" pitchFamily="34" charset="0"/>
                <a:cs typeface="Times New Roman" pitchFamily="18" charset="0"/>
              </a:rPr>
              <a:t>advantages</a:t>
            </a:r>
            <a:r>
              <a:rPr lang="en-US" sz="1800" i="1" dirty="0" smtClean="0">
                <a:solidFill>
                  <a:srgbClr val="0070C0"/>
                </a:solidFill>
                <a:latin typeface="Arial" pitchFamily="34" charset="0"/>
                <a:cs typeface="Times New Roman" pitchFamily="18" charset="0"/>
              </a:rPr>
              <a:t> that have </a:t>
            </a:r>
            <a:r>
              <a:rPr lang="en-US" sz="1800" i="1" dirty="0" smtClean="0">
                <a:latin typeface="Arial" pitchFamily="34" charset="0"/>
                <a:cs typeface="Times New Roman" pitchFamily="18" charset="0"/>
              </a:rPr>
              <a:t>contributed</a:t>
            </a:r>
            <a:r>
              <a:rPr lang="en-US" sz="1800" i="1" dirty="0" smtClean="0">
                <a:solidFill>
                  <a:srgbClr val="0070C0"/>
                </a:solidFill>
                <a:latin typeface="Arial" pitchFamily="34" charset="0"/>
                <a:cs typeface="Times New Roman" pitchFamily="18" charset="0"/>
              </a:rPr>
              <a:t> to its </a:t>
            </a:r>
            <a:r>
              <a:rPr lang="en-US" sz="1800" i="1" dirty="0" smtClean="0">
                <a:latin typeface="Arial" pitchFamily="34" charset="0"/>
                <a:cs typeface="Times New Roman" pitchFamily="18" charset="0"/>
              </a:rPr>
              <a:t>popularization </a:t>
            </a:r>
            <a:r>
              <a:rPr lang="en-US" sz="1800" i="1" dirty="0" smtClean="0">
                <a:solidFill>
                  <a:srgbClr val="0070C0"/>
                </a:solidFill>
                <a:latin typeface="Arial" pitchFamily="34" charset="0"/>
                <a:cs typeface="Times New Roman" pitchFamily="18" charset="0"/>
              </a:rPr>
              <a:t>at a global </a:t>
            </a:r>
            <a:r>
              <a:rPr lang="en-US" sz="1800" i="1" dirty="0" smtClean="0">
                <a:solidFill>
                  <a:srgbClr val="0070C0"/>
                </a:solidFill>
                <a:latin typeface="Arial" pitchFamily="34" charset="0"/>
                <a:cs typeface="Times New Roman" pitchFamily="18" charset="0"/>
              </a:rPr>
              <a:t>level:</a:t>
            </a: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latin typeface="Arial" pitchFamily="34" charset="0"/>
                <a:cs typeface="Times New Roman" pitchFamily="18" charset="0"/>
              </a:rPr>
              <a:t>Emphasizes</a:t>
            </a:r>
            <a:r>
              <a:rPr lang="en-US" sz="1800" i="1" dirty="0" smtClean="0">
                <a:solidFill>
                  <a:srgbClr val="0070C0"/>
                </a:solidFill>
                <a:latin typeface="Arial" pitchFamily="34" charset="0"/>
                <a:cs typeface="Times New Roman" pitchFamily="18" charset="0"/>
              </a:rPr>
              <a:t> </a:t>
            </a:r>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importance</a:t>
            </a:r>
            <a:r>
              <a:rPr lang="en-US" sz="1800" i="1" dirty="0" smtClean="0">
                <a:solidFill>
                  <a:srgbClr val="0070C0"/>
                </a:solidFill>
                <a:latin typeface="Arial" pitchFamily="34" charset="0"/>
                <a:cs typeface="Times New Roman" pitchFamily="18" charset="0"/>
              </a:rPr>
              <a:t> of </a:t>
            </a:r>
            <a:r>
              <a:rPr lang="en-US" sz="1800" i="1" dirty="0" smtClean="0">
                <a:latin typeface="Arial" pitchFamily="34" charset="0"/>
                <a:cs typeface="Times New Roman" pitchFamily="18" charset="0"/>
              </a:rPr>
              <a:t>water</a:t>
            </a:r>
            <a:r>
              <a:rPr lang="en-US" sz="1800" i="1" dirty="0" smtClean="0">
                <a:solidFill>
                  <a:srgbClr val="0070C0"/>
                </a:solidFill>
                <a:latin typeface="Arial" pitchFamily="34" charset="0"/>
                <a:cs typeface="Times New Roman" pitchFamily="18" charset="0"/>
              </a:rPr>
              <a:t> in </a:t>
            </a:r>
            <a:r>
              <a:rPr lang="en-US" sz="1800" i="1" dirty="0" smtClean="0">
                <a:latin typeface="Arial" pitchFamily="34" charset="0"/>
                <a:cs typeface="Times New Roman" pitchFamily="18" charset="0"/>
              </a:rPr>
              <a:t>social</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economic development</a:t>
            </a:r>
            <a:r>
              <a:rPr lang="en-US" sz="1800" i="1" dirty="0" smtClean="0">
                <a:solidFill>
                  <a:srgbClr val="0070C0"/>
                </a:solidFill>
                <a:latin typeface="Arial" pitchFamily="34" charset="0"/>
                <a:cs typeface="Times New Roman" pitchFamily="18" charset="0"/>
              </a:rPr>
              <a:t>, and the </a:t>
            </a:r>
            <a:r>
              <a:rPr lang="en-US" sz="1800" i="1" dirty="0" smtClean="0">
                <a:latin typeface="Arial" pitchFamily="34" charset="0"/>
                <a:cs typeface="Times New Roman" pitchFamily="18" charset="0"/>
              </a:rPr>
              <a:t>need</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responsibility</a:t>
            </a:r>
            <a:r>
              <a:rPr lang="en-US" sz="1800" i="1" dirty="0" smtClean="0">
                <a:solidFill>
                  <a:srgbClr val="0070C0"/>
                </a:solidFill>
                <a:latin typeface="Arial" pitchFamily="34" charset="0"/>
                <a:cs typeface="Times New Roman" pitchFamily="18" charset="0"/>
              </a:rPr>
              <a:t> of its </a:t>
            </a:r>
            <a:r>
              <a:rPr lang="en-US" sz="1800" i="1" dirty="0" smtClean="0">
                <a:latin typeface="Arial" pitchFamily="34" charset="0"/>
                <a:cs typeface="Times New Roman" pitchFamily="18" charset="0"/>
              </a:rPr>
              <a:t>prioritization</a:t>
            </a:r>
            <a:r>
              <a:rPr lang="en-US" sz="1800" i="1" dirty="0" smtClean="0">
                <a:solidFill>
                  <a:srgbClr val="0070C0"/>
                </a:solidFill>
                <a:latin typeface="Arial" pitchFamily="34" charset="0"/>
                <a:cs typeface="Times New Roman" pitchFamily="18" charset="0"/>
              </a:rPr>
              <a:t> by </a:t>
            </a:r>
            <a:r>
              <a:rPr lang="en-US" sz="1800" i="1" dirty="0" smtClean="0">
                <a:latin typeface="Arial" pitchFamily="34" charset="0"/>
                <a:cs typeface="Times New Roman" pitchFamily="18" charset="0"/>
              </a:rPr>
              <a:t>governments</a:t>
            </a:r>
            <a:r>
              <a:rPr lang="en-US" sz="1800" i="1" dirty="0" smtClean="0">
                <a:solidFill>
                  <a:srgbClr val="0070C0"/>
                </a:solidFill>
                <a:latin typeface="Arial" pitchFamily="34" charset="0"/>
                <a:cs typeface="Times New Roman" pitchFamily="18" charset="0"/>
              </a:rPr>
              <a:t>. </a:t>
            </a:r>
            <a:endParaRPr lang="en-US" sz="1800" i="1" dirty="0" smtClean="0">
              <a:solidFill>
                <a:srgbClr val="0070C0"/>
              </a:solidFill>
              <a:latin typeface="Arial" pitchFamily="34" charset="0"/>
              <a:cs typeface="Times New Roman" pitchFamily="18" charset="0"/>
            </a:endParaRP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solidFill>
                  <a:srgbClr val="0070C0"/>
                </a:solidFill>
                <a:latin typeface="Arial" pitchFamily="34" charset="0"/>
                <a:cs typeface="Times New Roman" pitchFamily="18" charset="0"/>
              </a:rPr>
              <a:t>The </a:t>
            </a:r>
            <a:r>
              <a:rPr lang="en-US" sz="1800" i="1" dirty="0" smtClean="0">
                <a:solidFill>
                  <a:srgbClr val="0070C0"/>
                </a:solidFill>
                <a:latin typeface="Arial" pitchFamily="34" charset="0"/>
                <a:cs typeface="Times New Roman" pitchFamily="18" charset="0"/>
              </a:rPr>
              <a:t>concept of </a:t>
            </a:r>
            <a:r>
              <a:rPr lang="en-US" sz="1800" i="1" dirty="0" smtClean="0">
                <a:solidFill>
                  <a:srgbClr val="C00000"/>
                </a:solidFill>
                <a:latin typeface="Arial" pitchFamily="34" charset="0"/>
                <a:cs typeface="Times New Roman" pitchFamily="18" charset="0"/>
              </a:rPr>
              <a:t>water security</a:t>
            </a:r>
            <a:r>
              <a:rPr lang="en-US" sz="1800" i="1" dirty="0" smtClean="0">
                <a:solidFill>
                  <a:srgbClr val="0070C0"/>
                </a:solidFill>
                <a:latin typeface="Arial" pitchFamily="34" charset="0"/>
                <a:cs typeface="Times New Roman" pitchFamily="18" charset="0"/>
              </a:rPr>
              <a:t> focuses on the </a:t>
            </a:r>
            <a:r>
              <a:rPr lang="en-US" sz="1800" i="1" dirty="0" smtClean="0">
                <a:latin typeface="Arial" pitchFamily="34" charset="0"/>
                <a:cs typeface="Times New Roman" pitchFamily="18" charset="0"/>
              </a:rPr>
              <a:t>problems</a:t>
            </a:r>
            <a:r>
              <a:rPr lang="en-US" sz="1800" i="1" dirty="0" smtClean="0">
                <a:solidFill>
                  <a:srgbClr val="0070C0"/>
                </a:solidFill>
                <a:latin typeface="Arial" pitchFamily="34" charset="0"/>
                <a:cs typeface="Times New Roman" pitchFamily="18" charset="0"/>
              </a:rPr>
              <a:t> that </a:t>
            </a:r>
            <a:r>
              <a:rPr lang="en-US" sz="1800" i="1" dirty="0" smtClean="0">
                <a:latin typeface="Arial" pitchFamily="34" charset="0"/>
                <a:cs typeface="Times New Roman" pitchFamily="18" charset="0"/>
              </a:rPr>
              <a:t>affect </a:t>
            </a:r>
            <a:r>
              <a:rPr lang="en-US" sz="1800" i="1" dirty="0" smtClean="0">
                <a:latin typeface="Arial" pitchFamily="34" charset="0"/>
                <a:cs typeface="Times New Roman" pitchFamily="18" charset="0"/>
              </a:rPr>
              <a:t>people</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not </a:t>
            </a:r>
            <a:r>
              <a:rPr lang="en-US" sz="1800" i="1" dirty="0" smtClean="0">
                <a:latin typeface="Arial" pitchFamily="34" charset="0"/>
                <a:cs typeface="Times New Roman" pitchFamily="18" charset="0"/>
              </a:rPr>
              <a:t>on strategies </a:t>
            </a:r>
            <a:r>
              <a:rPr lang="en-US" sz="1800" i="1" dirty="0" smtClean="0">
                <a:latin typeface="Arial" pitchFamily="34" charset="0"/>
                <a:cs typeface="Times New Roman" pitchFamily="18" charset="0"/>
              </a:rPr>
              <a:t>to solve them</a:t>
            </a:r>
            <a:r>
              <a:rPr lang="en-US" sz="1800" i="1" dirty="0" smtClean="0">
                <a:solidFill>
                  <a:srgbClr val="0070C0"/>
                </a:solidFill>
                <a:latin typeface="Arial" pitchFamily="34" charset="0"/>
                <a:cs typeface="Times New Roman" pitchFamily="18" charset="0"/>
              </a:rPr>
              <a:t>. In this way, </a:t>
            </a:r>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water theme</a:t>
            </a:r>
            <a:r>
              <a:rPr lang="en-US" sz="1800" i="1" dirty="0" smtClean="0">
                <a:solidFill>
                  <a:srgbClr val="0070C0"/>
                </a:solidFill>
                <a:latin typeface="Arial" pitchFamily="34" charset="0"/>
                <a:cs typeface="Times New Roman" pitchFamily="18" charset="0"/>
              </a:rPr>
              <a:t> </a:t>
            </a:r>
            <a:r>
              <a:rPr lang="en-US" sz="1800" i="1" dirty="0" smtClean="0">
                <a:solidFill>
                  <a:srgbClr val="0070C0"/>
                </a:solidFill>
                <a:latin typeface="Arial" pitchFamily="34" charset="0"/>
                <a:cs typeface="Times New Roman" pitchFamily="18" charset="0"/>
              </a:rPr>
              <a:t>may </a:t>
            </a:r>
            <a:r>
              <a:rPr lang="en-US" sz="1800" i="1" dirty="0" smtClean="0">
                <a:solidFill>
                  <a:srgbClr val="0070C0"/>
                </a:solidFill>
                <a:latin typeface="Arial" pitchFamily="34" charset="0"/>
                <a:cs typeface="Times New Roman" pitchFamily="18" charset="0"/>
              </a:rPr>
              <a:t>be </a:t>
            </a:r>
            <a:r>
              <a:rPr lang="en-US" sz="1800" i="1" dirty="0" smtClean="0">
                <a:latin typeface="Arial" pitchFamily="34" charset="0"/>
                <a:cs typeface="Times New Roman" pitchFamily="18" charset="0"/>
              </a:rPr>
              <a:t>inserted more easily</a:t>
            </a:r>
            <a:r>
              <a:rPr lang="en-US" sz="1800" i="1" dirty="0" smtClean="0">
                <a:solidFill>
                  <a:srgbClr val="0070C0"/>
                </a:solidFill>
                <a:latin typeface="Arial" pitchFamily="34" charset="0"/>
                <a:cs typeface="Times New Roman" pitchFamily="18" charset="0"/>
              </a:rPr>
              <a:t> in the </a:t>
            </a:r>
            <a:r>
              <a:rPr lang="en-US" sz="1800" i="1" dirty="0" smtClean="0">
                <a:latin typeface="Arial" pitchFamily="34" charset="0"/>
                <a:cs typeface="Times New Roman" pitchFamily="18" charset="0"/>
              </a:rPr>
              <a:t>public policies</a:t>
            </a:r>
            <a:r>
              <a:rPr lang="en-US" sz="1800" i="1" dirty="0" smtClean="0">
                <a:solidFill>
                  <a:srgbClr val="0070C0"/>
                </a:solidFill>
                <a:latin typeface="Arial" pitchFamily="34" charset="0"/>
                <a:cs typeface="Times New Roman" pitchFamily="18" charset="0"/>
              </a:rPr>
              <a:t> of the countries</a:t>
            </a:r>
            <a:r>
              <a:rPr lang="en-US" sz="1800" i="1" dirty="0" smtClean="0">
                <a:solidFill>
                  <a:srgbClr val="0070C0"/>
                </a:solidFill>
                <a:latin typeface="Arial" pitchFamily="34" charset="0"/>
                <a:cs typeface="Times New Roman" pitchFamily="18" charset="0"/>
              </a:rPr>
              <a:t>.</a:t>
            </a:r>
          </a:p>
          <a:p>
            <a:pPr eaLnBrk="0" hangingPunct="0"/>
            <a:endParaRPr lang="en-US" sz="18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FINAL THOUGHTS</a:t>
            </a:r>
          </a:p>
          <a:p>
            <a:pPr algn="ctr" eaLnBrk="0" hangingPunct="0"/>
            <a:r>
              <a:rPr lang="en-US" sz="2000" dirty="0" smtClean="0">
                <a:solidFill>
                  <a:srgbClr val="C00000"/>
                </a:solidFill>
                <a:latin typeface="Arial" pitchFamily="34" charset="0"/>
                <a:cs typeface="Times New Roman" pitchFamily="18" charset="0"/>
              </a:rPr>
              <a:t>Why use the concept of water security?</a:t>
            </a:r>
            <a:endParaRPr lang="en-US" sz="20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204864"/>
            <a:ext cx="6984000" cy="4524315"/>
          </a:xfrm>
          <a:prstGeom prst="rect">
            <a:avLst/>
          </a:prstGeom>
          <a:solidFill>
            <a:schemeClr val="bg1"/>
          </a:solidFill>
          <a:ln w="12700">
            <a:solidFill>
              <a:schemeClr val="tx1"/>
            </a:solidFill>
            <a:miter lim="800000"/>
            <a:headEnd/>
            <a:tailEnd/>
          </a:ln>
        </p:spPr>
        <p:txBody>
          <a:bodyPr>
            <a:spAutoFit/>
          </a:bodyPr>
          <a:lstStyle/>
          <a:p>
            <a:pPr eaLnBrk="0" hangingPunct="0"/>
            <a:r>
              <a:rPr lang="en-US" sz="1800" i="1" dirty="0" smtClean="0">
                <a:latin typeface="Arial" pitchFamily="34" charset="0"/>
                <a:cs typeface="Times New Roman" pitchFamily="18" charset="0"/>
              </a:rPr>
              <a:t>Helps</a:t>
            </a:r>
            <a:r>
              <a:rPr lang="en-US" sz="1800" i="1" dirty="0" smtClean="0">
                <a:solidFill>
                  <a:srgbClr val="0070C0"/>
                </a:solidFill>
                <a:latin typeface="Arial" pitchFamily="34" charset="0"/>
                <a:cs typeface="Times New Roman" pitchFamily="18" charset="0"/>
              </a:rPr>
              <a:t> to </a:t>
            </a:r>
            <a:r>
              <a:rPr lang="en-US" sz="1800" i="1" dirty="0" smtClean="0">
                <a:latin typeface="Arial" pitchFamily="34" charset="0"/>
                <a:cs typeface="Times New Roman" pitchFamily="18" charset="0"/>
              </a:rPr>
              <a:t>identify</a:t>
            </a:r>
            <a:r>
              <a:rPr lang="en-US" sz="1800" i="1" dirty="0" smtClean="0">
                <a:solidFill>
                  <a:srgbClr val="0070C0"/>
                </a:solidFill>
                <a:latin typeface="Arial" pitchFamily="34" charset="0"/>
                <a:cs typeface="Times New Roman" pitchFamily="18" charset="0"/>
              </a:rPr>
              <a:t> </a:t>
            </a:r>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issues</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areas</a:t>
            </a:r>
            <a:r>
              <a:rPr lang="en-US" sz="1800" i="1" dirty="0" smtClean="0">
                <a:solidFill>
                  <a:srgbClr val="0070C0"/>
                </a:solidFill>
                <a:latin typeface="Arial" pitchFamily="34" charset="0"/>
                <a:cs typeface="Times New Roman" pitchFamily="18" charset="0"/>
              </a:rPr>
              <a:t> that are </a:t>
            </a:r>
            <a:r>
              <a:rPr lang="en-US" sz="1800" i="1" dirty="0" smtClean="0">
                <a:latin typeface="Arial" pitchFamily="34" charset="0"/>
                <a:cs typeface="Times New Roman" pitchFamily="18" charset="0"/>
              </a:rPr>
              <a:t>critical</a:t>
            </a:r>
            <a:r>
              <a:rPr lang="en-US" sz="1800" i="1" dirty="0" smtClean="0">
                <a:solidFill>
                  <a:srgbClr val="0070C0"/>
                </a:solidFill>
                <a:latin typeface="Arial" pitchFamily="34" charset="0"/>
                <a:cs typeface="Times New Roman" pitchFamily="18" charset="0"/>
              </a:rPr>
              <a:t> for </a:t>
            </a:r>
            <a:r>
              <a:rPr lang="en-US" sz="1800" i="1" dirty="0" smtClean="0">
                <a:latin typeface="Arial" pitchFamily="34" charset="0"/>
                <a:cs typeface="Times New Roman" pitchFamily="18" charset="0"/>
              </a:rPr>
              <a:t>proper water management</a:t>
            </a:r>
            <a:r>
              <a:rPr lang="en-US" sz="1800" i="1" dirty="0" smtClean="0">
                <a:solidFill>
                  <a:srgbClr val="0070C0"/>
                </a:solidFill>
                <a:latin typeface="Arial" pitchFamily="34" charset="0"/>
                <a:cs typeface="Times New Roman" pitchFamily="18" charset="0"/>
              </a:rPr>
              <a:t>, and the </a:t>
            </a:r>
            <a:r>
              <a:rPr lang="en-US" sz="1800" i="1" dirty="0" smtClean="0">
                <a:latin typeface="Arial" pitchFamily="34" charset="0"/>
                <a:cs typeface="Times New Roman" pitchFamily="18" charset="0"/>
              </a:rPr>
              <a:t>interdependencies</a:t>
            </a:r>
            <a:r>
              <a:rPr lang="en-US" sz="1800" i="1" dirty="0" smtClean="0">
                <a:solidFill>
                  <a:srgbClr val="0070C0"/>
                </a:solidFill>
                <a:latin typeface="Arial" pitchFamily="34" charset="0"/>
                <a:cs typeface="Times New Roman" pitchFamily="18" charset="0"/>
              </a:rPr>
              <a:t> that they have with </a:t>
            </a:r>
            <a:r>
              <a:rPr lang="en-US" sz="1800" i="1" dirty="0" smtClean="0">
                <a:latin typeface="Arial" pitchFamily="34" charset="0"/>
                <a:cs typeface="Times New Roman" pitchFamily="18" charset="0"/>
              </a:rPr>
              <a:t>other public policies</a:t>
            </a:r>
            <a:r>
              <a:rPr lang="en-US" sz="1800" i="1" dirty="0" smtClean="0">
                <a:solidFill>
                  <a:srgbClr val="0070C0"/>
                </a:solidFill>
                <a:latin typeface="Arial" pitchFamily="34" charset="0"/>
                <a:cs typeface="Times New Roman" pitchFamily="18" charset="0"/>
              </a:rPr>
              <a:t>. The concept of </a:t>
            </a:r>
            <a:r>
              <a:rPr lang="en-US" sz="1800" i="1" dirty="0" smtClean="0">
                <a:solidFill>
                  <a:srgbClr val="C00000"/>
                </a:solidFill>
                <a:latin typeface="Arial" pitchFamily="34" charset="0"/>
                <a:cs typeface="Times New Roman" pitchFamily="18" charset="0"/>
              </a:rPr>
              <a:t>water security</a:t>
            </a:r>
            <a:r>
              <a:rPr lang="en-US" sz="1800" i="1" dirty="0" smtClean="0">
                <a:solidFill>
                  <a:srgbClr val="0070C0"/>
                </a:solidFill>
                <a:latin typeface="Arial" pitchFamily="34" charset="0"/>
                <a:cs typeface="Times New Roman" pitchFamily="18" charset="0"/>
              </a:rPr>
              <a:t> has a </a:t>
            </a:r>
            <a:r>
              <a:rPr lang="en-US" sz="1800" i="1" dirty="0" smtClean="0">
                <a:latin typeface="Arial" pitchFamily="34" charset="0"/>
                <a:cs typeface="Times New Roman" pitchFamily="18" charset="0"/>
              </a:rPr>
              <a:t>wide</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varied scope</a:t>
            </a:r>
            <a:r>
              <a:rPr lang="en-US" sz="1800" i="1" dirty="0" smtClean="0">
                <a:solidFill>
                  <a:srgbClr val="0070C0"/>
                </a:solidFill>
                <a:latin typeface="Arial" pitchFamily="34" charset="0"/>
                <a:cs typeface="Times New Roman" pitchFamily="18" charset="0"/>
              </a:rPr>
              <a:t>, with </a:t>
            </a:r>
            <a:r>
              <a:rPr lang="en-US" sz="1800" i="1" dirty="0" smtClean="0">
                <a:latin typeface="Arial" pitchFamily="34" charset="0"/>
                <a:cs typeface="Times New Roman" pitchFamily="18" charset="0"/>
              </a:rPr>
              <a:t>multiple dimensions</a:t>
            </a:r>
            <a:r>
              <a:rPr lang="en-US" sz="1800" i="1" dirty="0" smtClean="0">
                <a:solidFill>
                  <a:srgbClr val="0070C0"/>
                </a:solidFill>
                <a:latin typeface="Arial" pitchFamily="34" charset="0"/>
                <a:cs typeface="Times New Roman" pitchFamily="18" charset="0"/>
              </a:rPr>
              <a:t>, which deals with the </a:t>
            </a:r>
            <a:r>
              <a:rPr lang="en-US" sz="1800" i="1" dirty="0" smtClean="0">
                <a:latin typeface="Arial" pitchFamily="34" charset="0"/>
                <a:cs typeface="Times New Roman" pitchFamily="18" charset="0"/>
              </a:rPr>
              <a:t>totality </a:t>
            </a:r>
            <a:r>
              <a:rPr lang="en-US" sz="1800" i="1" dirty="0" smtClean="0">
                <a:solidFill>
                  <a:srgbClr val="0070C0"/>
                </a:solidFill>
                <a:latin typeface="Arial" pitchFamily="34" charset="0"/>
                <a:cs typeface="Times New Roman" pitchFamily="18" charset="0"/>
              </a:rPr>
              <a:t>of</a:t>
            </a:r>
            <a:r>
              <a:rPr lang="en-US" sz="1800" i="1" dirty="0" smtClean="0">
                <a:latin typeface="Arial" pitchFamily="34" charset="0"/>
                <a:cs typeface="Times New Roman" pitchFamily="18" charset="0"/>
              </a:rPr>
              <a:t> water's relationship </a:t>
            </a:r>
            <a:r>
              <a:rPr lang="en-US" sz="1800" i="1" dirty="0" smtClean="0">
                <a:solidFill>
                  <a:srgbClr val="0070C0"/>
                </a:solidFill>
                <a:latin typeface="Arial" pitchFamily="34" charset="0"/>
                <a:cs typeface="Times New Roman" pitchFamily="18" charset="0"/>
              </a:rPr>
              <a:t>with</a:t>
            </a:r>
            <a:r>
              <a:rPr lang="en-US" sz="1800" i="1" dirty="0" smtClean="0">
                <a:latin typeface="Arial" pitchFamily="34" charset="0"/>
                <a:cs typeface="Times New Roman" pitchFamily="18" charset="0"/>
              </a:rPr>
              <a:t> society</a:t>
            </a:r>
            <a:r>
              <a:rPr lang="en-US" sz="1800" i="1" dirty="0" smtClean="0">
                <a:solidFill>
                  <a:srgbClr val="0070C0"/>
                </a:solidFill>
                <a:latin typeface="Arial" pitchFamily="34" charset="0"/>
                <a:cs typeface="Times New Roman" pitchFamily="18" charset="0"/>
              </a:rPr>
              <a:t>.</a:t>
            </a: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latin typeface="Arial" pitchFamily="34" charset="0"/>
                <a:cs typeface="Times New Roman" pitchFamily="18" charset="0"/>
              </a:rPr>
              <a:t>Defines criteria</a:t>
            </a:r>
            <a:r>
              <a:rPr lang="en-US" sz="1800" i="1" dirty="0" smtClean="0">
                <a:solidFill>
                  <a:srgbClr val="0070C0"/>
                </a:solidFill>
                <a:latin typeface="Arial" pitchFamily="34" charset="0"/>
                <a:cs typeface="Times New Roman" pitchFamily="18" charset="0"/>
              </a:rPr>
              <a:t> to establish </a:t>
            </a:r>
            <a:r>
              <a:rPr lang="en-US" sz="1800" i="1" dirty="0" smtClean="0">
                <a:latin typeface="Arial" pitchFamily="34" charset="0"/>
                <a:cs typeface="Times New Roman" pitchFamily="18" charset="0"/>
              </a:rPr>
              <a:t>goals</a:t>
            </a:r>
            <a:r>
              <a:rPr lang="en-US" sz="1800" i="1" dirty="0" smtClean="0">
                <a:solidFill>
                  <a:srgbClr val="0070C0"/>
                </a:solidFill>
                <a:latin typeface="Arial" pitchFamily="34" charset="0"/>
                <a:cs typeface="Times New Roman" pitchFamily="18" charset="0"/>
              </a:rPr>
              <a:t> and evaluate </a:t>
            </a:r>
            <a:r>
              <a:rPr lang="en-US" sz="1800" i="1" dirty="0" smtClean="0">
                <a:latin typeface="Arial" pitchFamily="34" charset="0"/>
                <a:cs typeface="Times New Roman" pitchFamily="18" charset="0"/>
              </a:rPr>
              <a:t>public policies</a:t>
            </a:r>
            <a:r>
              <a:rPr lang="en-US" sz="1800" i="1" dirty="0" smtClean="0">
                <a:solidFill>
                  <a:srgbClr val="0070C0"/>
                </a:solidFill>
                <a:latin typeface="Arial" pitchFamily="34" charset="0"/>
                <a:cs typeface="Times New Roman" pitchFamily="18" charset="0"/>
              </a:rPr>
              <a:t> </a:t>
            </a:r>
            <a:r>
              <a:rPr lang="en-US" sz="1800" i="1" dirty="0" smtClean="0">
                <a:latin typeface="Arial" pitchFamily="34" charset="0"/>
                <a:cs typeface="Times New Roman" pitchFamily="18" charset="0"/>
              </a:rPr>
              <a:t>based on</a:t>
            </a:r>
            <a:r>
              <a:rPr lang="en-US" sz="1800" i="1" dirty="0" smtClean="0">
                <a:solidFill>
                  <a:srgbClr val="0070C0"/>
                </a:solidFill>
                <a:latin typeface="Arial" pitchFamily="34" charset="0"/>
                <a:cs typeface="Times New Roman" pitchFamily="18" charset="0"/>
              </a:rPr>
              <a:t> the </a:t>
            </a:r>
            <a:r>
              <a:rPr lang="en-US" sz="1800" i="1" dirty="0" smtClean="0">
                <a:latin typeface="Arial" pitchFamily="34" charset="0"/>
                <a:cs typeface="Times New Roman" pitchFamily="18" charset="0"/>
              </a:rPr>
              <a:t>analysis </a:t>
            </a:r>
            <a:r>
              <a:rPr lang="en-US" sz="1800" i="1" dirty="0" smtClean="0">
                <a:solidFill>
                  <a:srgbClr val="0070C0"/>
                </a:solidFill>
                <a:latin typeface="Arial" pitchFamily="34" charset="0"/>
                <a:cs typeface="Times New Roman" pitchFamily="18" charset="0"/>
              </a:rPr>
              <a:t>of the</a:t>
            </a:r>
            <a:r>
              <a:rPr lang="en-US" sz="1800" i="1" dirty="0" smtClean="0">
                <a:latin typeface="Arial" pitchFamily="34" charset="0"/>
                <a:cs typeface="Times New Roman" pitchFamily="18" charset="0"/>
              </a:rPr>
              <a:t> risks</a:t>
            </a:r>
            <a:r>
              <a:rPr lang="en-US" sz="1800" i="1" dirty="0" smtClean="0">
                <a:solidFill>
                  <a:srgbClr val="0070C0"/>
                </a:solidFill>
                <a:latin typeface="Arial" pitchFamily="34" charset="0"/>
                <a:cs typeface="Times New Roman" pitchFamily="18" charset="0"/>
              </a:rPr>
              <a:t> that are </a:t>
            </a:r>
            <a:r>
              <a:rPr lang="en-US" sz="1800" i="1" dirty="0" smtClean="0">
                <a:latin typeface="Arial" pitchFamily="34" charset="0"/>
                <a:cs typeface="Times New Roman" pitchFamily="18" charset="0"/>
              </a:rPr>
              <a:t>acceptable</a:t>
            </a:r>
            <a:r>
              <a:rPr lang="en-US" sz="1800" i="1" dirty="0" smtClean="0">
                <a:solidFill>
                  <a:srgbClr val="0070C0"/>
                </a:solidFill>
                <a:latin typeface="Arial" pitchFamily="34" charset="0"/>
                <a:cs typeface="Times New Roman" pitchFamily="18" charset="0"/>
              </a:rPr>
              <a:t> and the </a:t>
            </a:r>
            <a:r>
              <a:rPr lang="en-US" sz="1800" i="1" dirty="0" smtClean="0">
                <a:latin typeface="Arial" pitchFamily="34" charset="0"/>
                <a:cs typeface="Times New Roman" pitchFamily="18" charset="0"/>
              </a:rPr>
              <a:t>availability</a:t>
            </a:r>
            <a:r>
              <a:rPr lang="en-US" sz="1800" i="1" dirty="0" smtClean="0">
                <a:solidFill>
                  <a:srgbClr val="0070C0"/>
                </a:solidFill>
                <a:latin typeface="Arial" pitchFamily="34" charset="0"/>
                <a:cs typeface="Times New Roman" pitchFamily="18" charset="0"/>
              </a:rPr>
              <a:t> that is adequate for the </a:t>
            </a:r>
            <a:r>
              <a:rPr lang="en-US" sz="1800" i="1" dirty="0" smtClean="0">
                <a:latin typeface="Arial" pitchFamily="34" charset="0"/>
                <a:cs typeface="Times New Roman" pitchFamily="18" charset="0"/>
              </a:rPr>
              <a:t>population</a:t>
            </a:r>
            <a:r>
              <a:rPr lang="en-US" sz="1800" i="1" dirty="0" smtClean="0">
                <a:solidFill>
                  <a:srgbClr val="0070C0"/>
                </a:solidFill>
                <a:latin typeface="Arial" pitchFamily="34" charset="0"/>
                <a:cs typeface="Times New Roman" pitchFamily="18" charset="0"/>
              </a:rPr>
              <a:t>.</a:t>
            </a:r>
          </a:p>
          <a:p>
            <a:pPr eaLnBrk="0" hangingPunct="0"/>
            <a:endParaRPr lang="en-US" sz="1800" i="1" dirty="0" smtClean="0">
              <a:solidFill>
                <a:srgbClr val="0070C0"/>
              </a:solidFill>
              <a:latin typeface="Arial" pitchFamily="34" charset="0"/>
              <a:cs typeface="Times New Roman" pitchFamily="18" charset="0"/>
            </a:endParaRPr>
          </a:p>
          <a:p>
            <a:pPr eaLnBrk="0" hangingPunct="0"/>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emphasis</a:t>
            </a:r>
            <a:r>
              <a:rPr lang="en-US" sz="1800" i="1" dirty="0" smtClean="0">
                <a:solidFill>
                  <a:srgbClr val="0070C0"/>
                </a:solidFill>
                <a:latin typeface="Arial" pitchFamily="34" charset="0"/>
                <a:cs typeface="Times New Roman" pitchFamily="18" charset="0"/>
              </a:rPr>
              <a:t> in the </a:t>
            </a:r>
            <a:r>
              <a:rPr lang="en-US" sz="1800" i="1" dirty="0" smtClean="0">
                <a:latin typeface="Arial" pitchFamily="34" charset="0"/>
                <a:cs typeface="Times New Roman" pitchFamily="18" charset="0"/>
              </a:rPr>
              <a:t>mitigation</a:t>
            </a:r>
            <a:r>
              <a:rPr lang="en-US" sz="1800" i="1" dirty="0" smtClean="0">
                <a:solidFill>
                  <a:srgbClr val="0070C0"/>
                </a:solidFill>
                <a:latin typeface="Arial" pitchFamily="34" charset="0"/>
                <a:cs typeface="Times New Roman" pitchFamily="18" charset="0"/>
              </a:rPr>
              <a:t> of </a:t>
            </a:r>
            <a:r>
              <a:rPr lang="en-US" sz="1800" i="1" dirty="0" smtClean="0">
                <a:latin typeface="Arial" pitchFamily="34" charset="0"/>
                <a:cs typeface="Times New Roman" pitchFamily="18" charset="0"/>
              </a:rPr>
              <a:t>risks</a:t>
            </a:r>
            <a:r>
              <a:rPr lang="en-US" sz="1800" i="1" dirty="0" smtClean="0">
                <a:solidFill>
                  <a:srgbClr val="0070C0"/>
                </a:solidFill>
                <a:latin typeface="Arial" pitchFamily="34" charset="0"/>
                <a:cs typeface="Times New Roman" pitchFamily="18" charset="0"/>
              </a:rPr>
              <a:t> entails the </a:t>
            </a:r>
            <a:r>
              <a:rPr lang="en-US" sz="1800" i="1" dirty="0" smtClean="0">
                <a:latin typeface="Arial" pitchFamily="34" charset="0"/>
                <a:cs typeface="Times New Roman" pitchFamily="18" charset="0"/>
              </a:rPr>
              <a:t>need</a:t>
            </a:r>
            <a:r>
              <a:rPr lang="en-US" sz="1800" i="1" dirty="0" smtClean="0">
                <a:solidFill>
                  <a:srgbClr val="0070C0"/>
                </a:solidFill>
                <a:latin typeface="Arial" pitchFamily="34" charset="0"/>
                <a:cs typeface="Times New Roman" pitchFamily="18" charset="0"/>
              </a:rPr>
              <a:t> to </a:t>
            </a:r>
            <a:r>
              <a:rPr lang="en-US" sz="1800" i="1" dirty="0" smtClean="0">
                <a:latin typeface="Arial" pitchFamily="34" charset="0"/>
                <a:cs typeface="Times New Roman" pitchFamily="18" charset="0"/>
              </a:rPr>
              <a:t>identify</a:t>
            </a:r>
            <a:r>
              <a:rPr lang="en-US" sz="1800" i="1" dirty="0" smtClean="0">
                <a:solidFill>
                  <a:srgbClr val="0070C0"/>
                </a:solidFill>
                <a:latin typeface="Arial" pitchFamily="34" charset="0"/>
                <a:cs typeface="Times New Roman" pitchFamily="18" charset="0"/>
              </a:rPr>
              <a:t> the </a:t>
            </a:r>
            <a:r>
              <a:rPr lang="en-US" sz="1800" i="1" dirty="0" smtClean="0">
                <a:latin typeface="Arial" pitchFamily="34" charset="0"/>
                <a:cs typeface="Times New Roman" pitchFamily="18" charset="0"/>
              </a:rPr>
              <a:t>threats</a:t>
            </a:r>
            <a:r>
              <a:rPr lang="en-US" sz="1800" i="1" dirty="0" smtClean="0">
                <a:solidFill>
                  <a:srgbClr val="0070C0"/>
                </a:solidFill>
                <a:latin typeface="Arial" pitchFamily="34" charset="0"/>
                <a:cs typeface="Times New Roman" pitchFamily="18" charset="0"/>
              </a:rPr>
              <a:t>, </a:t>
            </a:r>
            <a:r>
              <a:rPr lang="en-US" sz="1800" i="1" dirty="0" smtClean="0">
                <a:latin typeface="Arial" pitchFamily="34" charset="0"/>
                <a:cs typeface="Times New Roman" pitchFamily="18" charset="0"/>
              </a:rPr>
              <a:t>vulnerability</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uncertainties</a:t>
            </a:r>
            <a:r>
              <a:rPr lang="en-US" sz="1800" i="1" dirty="0" smtClean="0">
                <a:solidFill>
                  <a:srgbClr val="0070C0"/>
                </a:solidFill>
                <a:latin typeface="Arial" pitchFamily="34" charset="0"/>
                <a:cs typeface="Times New Roman" pitchFamily="18" charset="0"/>
              </a:rPr>
              <a:t> that </a:t>
            </a:r>
            <a:r>
              <a:rPr lang="en-US" sz="1800" i="1" dirty="0" smtClean="0">
                <a:latin typeface="Arial" pitchFamily="34" charset="0"/>
                <a:cs typeface="Times New Roman" pitchFamily="18" charset="0"/>
              </a:rPr>
              <a:t>water management</a:t>
            </a:r>
            <a:r>
              <a:rPr lang="en-US" sz="1800" i="1" dirty="0" smtClean="0">
                <a:solidFill>
                  <a:srgbClr val="0070C0"/>
                </a:solidFill>
                <a:latin typeface="Arial" pitchFamily="34" charset="0"/>
                <a:cs typeface="Times New Roman" pitchFamily="18" charset="0"/>
              </a:rPr>
              <a:t> must </a:t>
            </a:r>
            <a:r>
              <a:rPr lang="en-US" sz="1800" i="1" dirty="0" smtClean="0">
                <a:latin typeface="Arial" pitchFamily="34" charset="0"/>
                <a:cs typeface="Times New Roman" pitchFamily="18" charset="0"/>
              </a:rPr>
              <a:t>face</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assess</a:t>
            </a:r>
            <a:r>
              <a:rPr lang="en-US" sz="1800" i="1" dirty="0" smtClean="0">
                <a:solidFill>
                  <a:srgbClr val="0070C0"/>
                </a:solidFill>
                <a:latin typeface="Arial" pitchFamily="34" charset="0"/>
                <a:cs typeface="Times New Roman" pitchFamily="18" charset="0"/>
              </a:rPr>
              <a:t> its </a:t>
            </a:r>
            <a:r>
              <a:rPr lang="en-US" sz="1800" i="1" dirty="0" smtClean="0">
                <a:latin typeface="Arial" pitchFamily="34" charset="0"/>
                <a:cs typeface="Times New Roman" pitchFamily="18" charset="0"/>
              </a:rPr>
              <a:t>capacity</a:t>
            </a:r>
            <a:r>
              <a:rPr lang="en-US" sz="1800" i="1" dirty="0" smtClean="0">
                <a:solidFill>
                  <a:srgbClr val="0070C0"/>
                </a:solidFill>
                <a:latin typeface="Arial" pitchFamily="34" charset="0"/>
                <a:cs typeface="Times New Roman" pitchFamily="18" charset="0"/>
              </a:rPr>
              <a:t> to </a:t>
            </a:r>
            <a:r>
              <a:rPr lang="en-US" sz="1800" i="1" dirty="0" smtClean="0">
                <a:latin typeface="Arial" pitchFamily="34" charset="0"/>
                <a:cs typeface="Times New Roman" pitchFamily="18" charset="0"/>
              </a:rPr>
              <a:t>adapt</a:t>
            </a:r>
            <a:r>
              <a:rPr lang="en-US" sz="1800" i="1" dirty="0" smtClean="0">
                <a:solidFill>
                  <a:srgbClr val="0070C0"/>
                </a:solidFill>
                <a:latin typeface="Arial" pitchFamily="34" charset="0"/>
                <a:cs typeface="Times New Roman" pitchFamily="18" charset="0"/>
              </a:rPr>
              <a:t> to </a:t>
            </a:r>
            <a:r>
              <a:rPr lang="en-US" sz="1800" i="1" dirty="0" smtClean="0">
                <a:latin typeface="Arial" pitchFamily="34" charset="0"/>
                <a:cs typeface="Times New Roman" pitchFamily="18" charset="0"/>
              </a:rPr>
              <a:t>new scenarios</a:t>
            </a:r>
            <a:r>
              <a:rPr lang="en-US" sz="1800" i="1" dirty="0" smtClean="0">
                <a:solidFill>
                  <a:srgbClr val="0070C0"/>
                </a:solidFill>
                <a:latin typeface="Arial" pitchFamily="34" charset="0"/>
                <a:cs typeface="Times New Roman" pitchFamily="18" charset="0"/>
              </a:rPr>
              <a:t>.</a:t>
            </a:r>
          </a:p>
          <a:p>
            <a:pPr eaLnBrk="0" hangingPunct="0"/>
            <a:endParaRPr lang="en-US" sz="18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20344" y="932527"/>
            <a:ext cx="6048000" cy="707886"/>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000" dirty="0" smtClean="0">
                <a:solidFill>
                  <a:srgbClr val="C00000"/>
                </a:solidFill>
                <a:latin typeface="Arial" pitchFamily="34" charset="0"/>
                <a:cs typeface="Times New Roman" pitchFamily="18" charset="0"/>
              </a:rPr>
              <a:t>SOME FINAL THOUGHTS</a:t>
            </a:r>
          </a:p>
          <a:p>
            <a:pPr algn="ctr" eaLnBrk="0" hangingPunct="0"/>
            <a:r>
              <a:rPr lang="en-US" sz="2000" dirty="0" smtClean="0">
                <a:solidFill>
                  <a:srgbClr val="C00000"/>
                </a:solidFill>
                <a:latin typeface="Arial" pitchFamily="34" charset="0"/>
                <a:cs typeface="Times New Roman" pitchFamily="18" charset="0"/>
              </a:rPr>
              <a:t>Why use the concept of water security?</a:t>
            </a:r>
            <a:endParaRPr lang="en-US" sz="20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204864"/>
            <a:ext cx="6984000" cy="2000548"/>
          </a:xfrm>
          <a:prstGeom prst="rect">
            <a:avLst/>
          </a:prstGeom>
          <a:solidFill>
            <a:schemeClr val="bg1"/>
          </a:solidFill>
          <a:ln w="12700">
            <a:solidFill>
              <a:schemeClr val="tx1"/>
            </a:solidFill>
            <a:miter lim="800000"/>
            <a:headEnd/>
            <a:tailEnd/>
          </a:ln>
        </p:spPr>
        <p:txBody>
          <a:bodyPr>
            <a:spAutoFit/>
          </a:bodyPr>
          <a:lstStyle/>
          <a:p>
            <a:pPr eaLnBrk="0" hangingPunct="0"/>
            <a:r>
              <a:rPr lang="en-US" sz="1800" i="1" dirty="0" smtClean="0">
                <a:latin typeface="Arial" pitchFamily="34" charset="0"/>
                <a:cs typeface="Times New Roman" pitchFamily="18" charset="0"/>
              </a:rPr>
              <a:t>Favors</a:t>
            </a:r>
            <a:r>
              <a:rPr lang="en-US" sz="1800" i="1" dirty="0" smtClean="0">
                <a:solidFill>
                  <a:srgbClr val="0070C0"/>
                </a:solidFill>
                <a:latin typeface="Arial" pitchFamily="34" charset="0"/>
                <a:cs typeface="Times New Roman" pitchFamily="18" charset="0"/>
              </a:rPr>
              <a:t> </a:t>
            </a:r>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comparison</a:t>
            </a:r>
            <a:r>
              <a:rPr lang="en-US" sz="1800" i="1" dirty="0" smtClean="0">
                <a:solidFill>
                  <a:srgbClr val="0070C0"/>
                </a:solidFill>
                <a:latin typeface="Arial" pitchFamily="34" charset="0"/>
                <a:cs typeface="Times New Roman" pitchFamily="18" charset="0"/>
              </a:rPr>
              <a:t> of </a:t>
            </a:r>
            <a:r>
              <a:rPr lang="en-US" sz="1800" i="1" dirty="0" smtClean="0">
                <a:latin typeface="Arial" pitchFamily="34" charset="0"/>
                <a:cs typeface="Times New Roman" pitchFamily="18" charset="0"/>
              </a:rPr>
              <a:t>performance</a:t>
            </a:r>
            <a:r>
              <a:rPr lang="en-US" sz="1800" i="1" dirty="0" smtClean="0">
                <a:solidFill>
                  <a:srgbClr val="0070C0"/>
                </a:solidFill>
                <a:latin typeface="Arial" pitchFamily="34" charset="0"/>
                <a:cs typeface="Times New Roman" pitchFamily="18" charset="0"/>
              </a:rPr>
              <a:t> in </a:t>
            </a:r>
            <a:r>
              <a:rPr lang="en-US" sz="1800" i="1" dirty="0" smtClean="0">
                <a:latin typeface="Arial" pitchFamily="34" charset="0"/>
                <a:cs typeface="Times New Roman" pitchFamily="18" charset="0"/>
              </a:rPr>
              <a:t>specific subjects</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situations</a:t>
            </a:r>
            <a:r>
              <a:rPr lang="en-US" sz="1800" i="1" dirty="0" smtClean="0">
                <a:solidFill>
                  <a:srgbClr val="0070C0"/>
                </a:solidFill>
                <a:latin typeface="Arial" pitchFamily="34" charset="0"/>
                <a:cs typeface="Times New Roman" pitchFamily="18" charset="0"/>
              </a:rPr>
              <a:t>. The analysis of </a:t>
            </a:r>
            <a:r>
              <a:rPr lang="en-US" sz="1800" i="1" dirty="0" smtClean="0">
                <a:solidFill>
                  <a:srgbClr val="C00000"/>
                </a:solidFill>
                <a:latin typeface="Arial" pitchFamily="34" charset="0"/>
                <a:cs typeface="Times New Roman" pitchFamily="18" charset="0"/>
              </a:rPr>
              <a:t>water security</a:t>
            </a:r>
            <a:r>
              <a:rPr lang="en-US" sz="1800" i="1" dirty="0" smtClean="0">
                <a:solidFill>
                  <a:srgbClr val="0070C0"/>
                </a:solidFill>
                <a:latin typeface="Arial" pitchFamily="34" charset="0"/>
                <a:cs typeface="Times New Roman" pitchFamily="18" charset="0"/>
              </a:rPr>
              <a:t> is an approach that provides </a:t>
            </a:r>
            <a:r>
              <a:rPr lang="en-US" sz="1800" i="1" dirty="0" smtClean="0">
                <a:latin typeface="Arial" pitchFamily="34" charset="0"/>
                <a:cs typeface="Times New Roman" pitchFamily="18" charset="0"/>
              </a:rPr>
              <a:t>elements</a:t>
            </a:r>
            <a:r>
              <a:rPr lang="en-US" sz="1800" i="1" dirty="0" smtClean="0">
                <a:solidFill>
                  <a:srgbClr val="0070C0"/>
                </a:solidFill>
                <a:latin typeface="Arial" pitchFamily="34" charset="0"/>
                <a:cs typeface="Times New Roman" pitchFamily="18" charset="0"/>
              </a:rPr>
              <a:t> to make comparable </a:t>
            </a:r>
            <a:r>
              <a:rPr lang="en-US" sz="1800" i="1" dirty="0" smtClean="0">
                <a:latin typeface="Arial" pitchFamily="34" charset="0"/>
                <a:cs typeface="Times New Roman" pitchFamily="18" charset="0"/>
              </a:rPr>
              <a:t>experiences</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results</a:t>
            </a:r>
            <a:r>
              <a:rPr lang="en-US" sz="1800" i="1" dirty="0" smtClean="0">
                <a:solidFill>
                  <a:srgbClr val="0070C0"/>
                </a:solidFill>
                <a:latin typeface="Arial" pitchFamily="34" charset="0"/>
                <a:cs typeface="Times New Roman" pitchFamily="18" charset="0"/>
              </a:rPr>
              <a:t> of </a:t>
            </a:r>
            <a:r>
              <a:rPr lang="en-US" sz="1800" i="1" dirty="0" smtClean="0">
                <a:latin typeface="Arial" pitchFamily="34" charset="0"/>
                <a:cs typeface="Times New Roman" pitchFamily="18" charset="0"/>
              </a:rPr>
              <a:t>water management</a:t>
            </a:r>
            <a:r>
              <a:rPr lang="en-US" sz="1800" i="1" dirty="0" smtClean="0">
                <a:solidFill>
                  <a:srgbClr val="0070C0"/>
                </a:solidFill>
                <a:latin typeface="Arial" pitchFamily="34" charset="0"/>
                <a:cs typeface="Times New Roman" pitchFamily="18" charset="0"/>
              </a:rPr>
              <a:t> in different countries and realities, </a:t>
            </a:r>
            <a:r>
              <a:rPr lang="en-US" sz="1800" i="1" dirty="0" smtClean="0">
                <a:latin typeface="Arial" pitchFamily="34" charset="0"/>
                <a:cs typeface="Times New Roman" pitchFamily="18" charset="0"/>
              </a:rPr>
              <a:t>transmit </a:t>
            </a:r>
            <a:r>
              <a:rPr lang="en-US" sz="1800" i="1" dirty="0" smtClean="0">
                <a:solidFill>
                  <a:srgbClr val="0070C0"/>
                </a:solidFill>
                <a:latin typeface="Arial" pitchFamily="34" charset="0"/>
                <a:cs typeface="Times New Roman" pitchFamily="18" charset="0"/>
              </a:rPr>
              <a:t>the </a:t>
            </a:r>
            <a:r>
              <a:rPr lang="en-US" sz="1800" i="1" dirty="0" smtClean="0">
                <a:latin typeface="Arial" pitchFamily="34" charset="0"/>
                <a:cs typeface="Times New Roman" pitchFamily="18" charset="0"/>
              </a:rPr>
              <a:t>lessons learned</a:t>
            </a:r>
            <a:r>
              <a:rPr lang="en-US" sz="1800" i="1" dirty="0" smtClean="0">
                <a:solidFill>
                  <a:srgbClr val="0070C0"/>
                </a:solidFill>
                <a:latin typeface="Arial" pitchFamily="34" charset="0"/>
                <a:cs typeface="Times New Roman" pitchFamily="18" charset="0"/>
              </a:rPr>
              <a:t> and </a:t>
            </a:r>
            <a:r>
              <a:rPr lang="en-US" sz="1800" i="1" dirty="0" smtClean="0">
                <a:latin typeface="Arial" pitchFamily="34" charset="0"/>
                <a:cs typeface="Times New Roman" pitchFamily="18" charset="0"/>
              </a:rPr>
              <a:t>extend</a:t>
            </a:r>
            <a:r>
              <a:rPr lang="en-US" sz="1800" i="1" dirty="0" smtClean="0">
                <a:solidFill>
                  <a:srgbClr val="0070C0"/>
                </a:solidFill>
                <a:latin typeface="Arial" pitchFamily="34" charset="0"/>
                <a:cs typeface="Times New Roman" pitchFamily="18" charset="0"/>
              </a:rPr>
              <a:t> the </a:t>
            </a:r>
            <a:r>
              <a:rPr lang="en-US" sz="1800" i="1" dirty="0" smtClean="0">
                <a:latin typeface="Arial" pitchFamily="34" charset="0"/>
                <a:cs typeface="Times New Roman" pitchFamily="18" charset="0"/>
              </a:rPr>
              <a:t>best practices</a:t>
            </a:r>
            <a:r>
              <a:rPr lang="en-US" sz="1800" i="1" dirty="0" smtClean="0">
                <a:solidFill>
                  <a:srgbClr val="0070C0"/>
                </a:solidFill>
                <a:latin typeface="Arial" pitchFamily="34" charset="0"/>
                <a:cs typeface="Times New Roman" pitchFamily="18" charset="0"/>
              </a:rPr>
              <a:t> of the sector</a:t>
            </a:r>
            <a:r>
              <a:rPr lang="en-US" sz="1800" i="1" dirty="0" smtClean="0">
                <a:solidFill>
                  <a:srgbClr val="0070C0"/>
                </a:solidFill>
                <a:latin typeface="Arial" pitchFamily="34" charset="0"/>
                <a:cs typeface="Times New Roman" pitchFamily="18" charset="0"/>
              </a:rPr>
              <a:t>.</a:t>
            </a:r>
          </a:p>
          <a:p>
            <a:pPr eaLnBrk="0" hangingPunct="0"/>
            <a:endParaRPr lang="en-US" sz="1600" i="1" dirty="0" smtClean="0">
              <a:solidFill>
                <a:srgbClr val="0070C0"/>
              </a:solidFill>
              <a:latin typeface="Arial" pitchFamily="34" charset="0"/>
              <a:cs typeface="Times New Roman" pitchFamily="18" charset="0"/>
            </a:endParaRPr>
          </a:p>
        </p:txBody>
      </p:sp>
      <p:sp>
        <p:nvSpPr>
          <p:cNvPr id="4" name="3 CuadroTexto"/>
          <p:cNvSpPr txBox="1"/>
          <p:nvPr/>
        </p:nvSpPr>
        <p:spPr>
          <a:xfrm>
            <a:off x="1199857" y="4725144"/>
            <a:ext cx="7404591" cy="1846659"/>
          </a:xfrm>
          <a:prstGeom prst="rect">
            <a:avLst/>
          </a:prstGeom>
          <a:noFill/>
          <a:ln>
            <a:solidFill>
              <a:schemeClr val="tx1"/>
            </a:solidFill>
          </a:ln>
        </p:spPr>
        <p:txBody>
          <a:bodyPr wrap="none" rtlCol="0">
            <a:spAutoFit/>
          </a:bodyPr>
          <a:lstStyle/>
          <a:p>
            <a:r>
              <a:rPr lang="en-US" sz="2000" i="1" dirty="0" smtClean="0">
                <a:solidFill>
                  <a:srgbClr val="C00000"/>
                </a:solidFill>
                <a:latin typeface="Arial" pitchFamily="34" charset="0"/>
                <a:cs typeface="Times New Roman" pitchFamily="18" charset="0"/>
              </a:rPr>
              <a:t>In summary, the systematic analysis of water </a:t>
            </a:r>
            <a:r>
              <a:rPr lang="en-US" sz="2000" i="1" dirty="0" smtClean="0">
                <a:solidFill>
                  <a:srgbClr val="C00000"/>
                </a:solidFill>
                <a:latin typeface="Arial" pitchFamily="34" charset="0"/>
                <a:cs typeface="Times New Roman" pitchFamily="18" charset="0"/>
              </a:rPr>
              <a:t>security</a:t>
            </a:r>
          </a:p>
          <a:p>
            <a:r>
              <a:rPr lang="en-US" sz="2000" i="1" dirty="0" smtClean="0">
                <a:solidFill>
                  <a:srgbClr val="C00000"/>
                </a:solidFill>
                <a:latin typeface="Arial" pitchFamily="34" charset="0"/>
                <a:cs typeface="Times New Roman" pitchFamily="18" charset="0"/>
              </a:rPr>
              <a:t>can </a:t>
            </a:r>
            <a:r>
              <a:rPr lang="en-US" sz="2000" i="1" dirty="0" smtClean="0">
                <a:solidFill>
                  <a:srgbClr val="C00000"/>
                </a:solidFill>
                <a:latin typeface="Arial" pitchFamily="34" charset="0"/>
                <a:cs typeface="Times New Roman" pitchFamily="18" charset="0"/>
              </a:rPr>
              <a:t>be of great interest </a:t>
            </a:r>
            <a:r>
              <a:rPr lang="en-US" sz="2000" i="1" dirty="0" smtClean="0">
                <a:solidFill>
                  <a:srgbClr val="C00000"/>
                </a:solidFill>
                <a:latin typeface="Arial" pitchFamily="34" charset="0"/>
                <a:cs typeface="Times New Roman" pitchFamily="18" charset="0"/>
              </a:rPr>
              <a:t>and </a:t>
            </a:r>
            <a:r>
              <a:rPr lang="en-US" sz="2000" i="1" dirty="0" smtClean="0">
                <a:solidFill>
                  <a:srgbClr val="C00000"/>
                </a:solidFill>
                <a:latin typeface="Arial" pitchFamily="34" charset="0"/>
                <a:cs typeface="Times New Roman" pitchFamily="18" charset="0"/>
              </a:rPr>
              <a:t>usefulness for the countries</a:t>
            </a:r>
            <a:r>
              <a:rPr lang="en-US" sz="2000" i="1" dirty="0" smtClean="0">
                <a:solidFill>
                  <a:srgbClr val="C00000"/>
                </a:solidFill>
                <a:latin typeface="Arial" pitchFamily="34" charset="0"/>
                <a:cs typeface="Times New Roman" pitchFamily="18" charset="0"/>
              </a:rPr>
              <a:t>,</a:t>
            </a:r>
          </a:p>
          <a:p>
            <a:r>
              <a:rPr lang="en-US" sz="2000" i="1" dirty="0" smtClean="0">
                <a:solidFill>
                  <a:srgbClr val="C00000"/>
                </a:solidFill>
                <a:latin typeface="Arial" pitchFamily="34" charset="0"/>
                <a:cs typeface="Times New Roman" pitchFamily="18" charset="0"/>
              </a:rPr>
              <a:t>conceived </a:t>
            </a:r>
            <a:r>
              <a:rPr lang="en-US" sz="2000" i="1" dirty="0" smtClean="0">
                <a:solidFill>
                  <a:srgbClr val="C00000"/>
                </a:solidFill>
                <a:latin typeface="Arial" pitchFamily="34" charset="0"/>
                <a:cs typeface="Times New Roman" pitchFamily="18" charset="0"/>
              </a:rPr>
              <a:t>as a tool for comprehensive </a:t>
            </a:r>
            <a:r>
              <a:rPr lang="en-US" sz="2000" i="1" dirty="0" smtClean="0">
                <a:solidFill>
                  <a:srgbClr val="C00000"/>
                </a:solidFill>
                <a:latin typeface="Arial" pitchFamily="34" charset="0"/>
                <a:cs typeface="Times New Roman" pitchFamily="18" charset="0"/>
              </a:rPr>
              <a:t>analysis, diagnosis,</a:t>
            </a:r>
          </a:p>
          <a:p>
            <a:r>
              <a:rPr lang="en-US" sz="2000" i="1" dirty="0" smtClean="0">
                <a:solidFill>
                  <a:srgbClr val="C00000"/>
                </a:solidFill>
                <a:latin typeface="Arial" pitchFamily="34" charset="0"/>
                <a:cs typeface="Times New Roman" pitchFamily="18" charset="0"/>
              </a:rPr>
              <a:t>definition </a:t>
            </a:r>
            <a:r>
              <a:rPr lang="en-US" sz="2000" i="1" dirty="0" smtClean="0">
                <a:solidFill>
                  <a:srgbClr val="C00000"/>
                </a:solidFill>
                <a:latin typeface="Arial" pitchFamily="34" charset="0"/>
                <a:cs typeface="Times New Roman" pitchFamily="18" charset="0"/>
              </a:rPr>
              <a:t>of objectives, evaluation and comparison of </a:t>
            </a:r>
            <a:endParaRPr lang="en-US" sz="2000" i="1" dirty="0" smtClean="0">
              <a:solidFill>
                <a:srgbClr val="C00000"/>
              </a:solidFill>
              <a:latin typeface="Arial" pitchFamily="34" charset="0"/>
              <a:cs typeface="Times New Roman" pitchFamily="18" charset="0"/>
            </a:endParaRPr>
          </a:p>
          <a:p>
            <a:r>
              <a:rPr lang="en-US" sz="2000" i="1" dirty="0" smtClean="0">
                <a:solidFill>
                  <a:srgbClr val="C00000"/>
                </a:solidFill>
                <a:latin typeface="Arial" pitchFamily="34" charset="0"/>
                <a:cs typeface="Times New Roman" pitchFamily="18" charset="0"/>
              </a:rPr>
              <a:t>performance</a:t>
            </a:r>
            <a:r>
              <a:rPr lang="en-US" sz="2000" i="1" dirty="0" smtClean="0">
                <a:solidFill>
                  <a:srgbClr val="C00000"/>
                </a:solidFill>
                <a:latin typeface="Arial" pitchFamily="34" charset="0"/>
                <a:cs typeface="Times New Roman" pitchFamily="18" charset="0"/>
              </a:rPr>
              <a:t>.</a:t>
            </a:r>
          </a:p>
          <a:p>
            <a:endParaRPr lang="es-AR" dirty="0"/>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ctrTitle"/>
          </p:nvPr>
        </p:nvSpPr>
        <p:spPr bwMode="auto">
          <a:xfrm>
            <a:off x="533400" y="2464296"/>
            <a:ext cx="7851648" cy="1828800"/>
          </a:xfrm>
          <a:noFill/>
          <a:ln>
            <a:miter lim="800000"/>
            <a:headEnd/>
            <a:tailEnd/>
          </a:ln>
        </p:spPr>
        <p:txBody>
          <a:bodyPr vert="horz" wrap="square" lIns="91440" tIns="45720" rIns="91440" bIns="45720" numCol="1" anchor="t" anchorCtr="0" compatLnSpc="1">
            <a:prstTxWarp prst="textNoShape">
              <a:avLst/>
            </a:prstTxWarp>
            <a:normAutofit/>
          </a:bodyPr>
          <a:lstStyle/>
          <a:p>
            <a:r>
              <a:rPr lang="es-ES" sz="4000" dirty="0" smtClean="0"/>
              <a:t>THANK YOU VERY MUCH</a:t>
            </a:r>
            <a:endParaRPr lang="es-ES" sz="4000" dirty="0" smtClean="0"/>
          </a:p>
        </p:txBody>
      </p:sp>
      <p:sp>
        <p:nvSpPr>
          <p:cNvPr id="39939" name="Rectangle 5"/>
          <p:cNvSpPr>
            <a:spLocks noGrp="1" noChangeArrowheads="1"/>
          </p:cNvSpPr>
          <p:nvPr>
            <p:ph type="subTitle" idx="1"/>
          </p:nvPr>
        </p:nvSpPr>
        <p:spPr>
          <a:xfrm>
            <a:off x="533400" y="3764632"/>
            <a:ext cx="7854696" cy="1752600"/>
          </a:xfrm>
        </p:spPr>
        <p:txBody>
          <a:bodyPr/>
          <a:lstStyle/>
          <a:p>
            <a:r>
              <a:rPr lang="es-ES" dirty="0" smtClean="0"/>
              <a:t>vpochatm@yahoo.com.ar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96160" y="1599183"/>
            <a:ext cx="2916000" cy="461665"/>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WATER SECURITY</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636912"/>
            <a:ext cx="6984000" cy="3348000"/>
          </a:xfrm>
          <a:prstGeom prst="rect">
            <a:avLst/>
          </a:prstGeom>
          <a:solidFill>
            <a:schemeClr val="bg1"/>
          </a:solidFill>
          <a:ln w="12700">
            <a:solidFill>
              <a:schemeClr val="tx1"/>
            </a:solidFill>
            <a:miter lim="800000"/>
            <a:headEnd/>
            <a:tailEnd/>
          </a:ln>
        </p:spPr>
        <p:txBody>
          <a:bodyPr>
            <a:spAutoFit/>
          </a:bodyPr>
          <a:lstStyle/>
          <a:p>
            <a:pPr eaLnBrk="0" hangingPunct="0"/>
            <a:r>
              <a:rPr lang="en-US" sz="2400" i="1" dirty="0" smtClean="0">
                <a:solidFill>
                  <a:srgbClr val="C00000"/>
                </a:solidFill>
                <a:latin typeface="Arial" pitchFamily="34" charset="0"/>
                <a:cs typeface="Times New Roman" pitchFamily="18" charset="0"/>
              </a:rPr>
              <a:t>Water </a:t>
            </a:r>
            <a:r>
              <a:rPr lang="en-US" sz="2400" i="1" dirty="0" smtClean="0">
                <a:solidFill>
                  <a:srgbClr val="C00000"/>
                </a:solidFill>
                <a:latin typeface="Arial" pitchFamily="34" charset="0"/>
                <a:cs typeface="Times New Roman" pitchFamily="18" charset="0"/>
              </a:rPr>
              <a:t>security</a:t>
            </a:r>
            <a:r>
              <a:rPr lang="en-US" sz="2400" i="1" dirty="0" smtClean="0">
                <a:solidFill>
                  <a:srgbClr val="0070C0"/>
                </a:solidFill>
                <a:latin typeface="Arial" pitchFamily="34" charset="0"/>
                <a:cs typeface="Times New Roman" pitchFamily="18" charset="0"/>
              </a:rPr>
              <a:t> is high </a:t>
            </a:r>
            <a:r>
              <a:rPr lang="en-US" sz="2400" i="1" dirty="0" smtClean="0">
                <a:solidFill>
                  <a:srgbClr val="0070C0"/>
                </a:solidFill>
                <a:latin typeface="Arial" pitchFamily="34" charset="0"/>
                <a:cs typeface="Times New Roman" pitchFamily="18" charset="0"/>
              </a:rPr>
              <a:t>in </a:t>
            </a:r>
            <a:r>
              <a:rPr lang="en-US" sz="2400" i="1" dirty="0" smtClean="0">
                <a:solidFill>
                  <a:srgbClr val="0070C0"/>
                </a:solidFill>
                <a:latin typeface="Arial" pitchFamily="34" charset="0"/>
                <a:cs typeface="Times New Roman" pitchFamily="18" charset="0"/>
              </a:rPr>
              <a:t>the </a:t>
            </a:r>
            <a:r>
              <a:rPr lang="en-US" sz="2400" i="1" dirty="0" smtClean="0">
                <a:latin typeface="Arial" pitchFamily="34" charset="0"/>
                <a:cs typeface="Times New Roman" pitchFamily="18" charset="0"/>
              </a:rPr>
              <a:t>agenda</a:t>
            </a:r>
            <a:r>
              <a:rPr lang="en-US" sz="2400" i="1" dirty="0" smtClean="0">
                <a:solidFill>
                  <a:srgbClr val="0070C0"/>
                </a:solidFill>
                <a:latin typeface="Arial" pitchFamily="34" charset="0"/>
                <a:cs typeface="Times New Roman" pitchFamily="18" charset="0"/>
              </a:rPr>
              <a:t> of </a:t>
            </a:r>
            <a:r>
              <a:rPr lang="en-US" sz="2400" i="1" dirty="0" smtClean="0">
                <a:latin typeface="Arial" pitchFamily="34" charset="0"/>
                <a:cs typeface="Times New Roman" pitchFamily="18" charset="0"/>
              </a:rPr>
              <a:t>political</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business leaders</a:t>
            </a:r>
            <a:r>
              <a:rPr lang="en-US" sz="2400" i="1" dirty="0" smtClean="0">
                <a:solidFill>
                  <a:srgbClr val="0070C0"/>
                </a:solidFill>
                <a:latin typeface="Arial" pitchFamily="34" charset="0"/>
                <a:cs typeface="Times New Roman" pitchFamily="18" charset="0"/>
              </a:rPr>
              <a:t>, and the </a:t>
            </a:r>
            <a:r>
              <a:rPr lang="en-US" sz="2400" i="1" dirty="0" smtClean="0">
                <a:latin typeface="Arial" pitchFamily="34" charset="0"/>
                <a:cs typeface="Times New Roman" pitchFamily="18" charset="0"/>
              </a:rPr>
              <a:t>academic community</a:t>
            </a:r>
            <a:r>
              <a:rPr lang="en-US" sz="2400" i="1" dirty="0" smtClean="0">
                <a:solidFill>
                  <a:srgbClr val="0070C0"/>
                </a:solidFill>
                <a:latin typeface="Arial" pitchFamily="34" charset="0"/>
                <a:cs typeface="Times New Roman" pitchFamily="18" charset="0"/>
              </a:rPr>
              <a:t>. </a:t>
            </a:r>
            <a:endParaRPr lang="en-US" sz="2400" i="1" dirty="0" smtClean="0">
              <a:solidFill>
                <a:srgbClr val="0070C0"/>
              </a:solidFill>
              <a:latin typeface="Arial" pitchFamily="34" charset="0"/>
              <a:cs typeface="Times New Roman" pitchFamily="18" charset="0"/>
            </a:endParaRPr>
          </a:p>
          <a:p>
            <a:pPr eaLnBrk="0" hangingPunct="0"/>
            <a:endParaRPr lang="en-US" sz="2400" i="1" dirty="0" smtClean="0">
              <a:solidFill>
                <a:srgbClr val="0070C0"/>
              </a:solidFill>
              <a:latin typeface="Arial" pitchFamily="34" charset="0"/>
              <a:cs typeface="Times New Roman" pitchFamily="18" charset="0"/>
            </a:endParaRPr>
          </a:p>
          <a:p>
            <a:pPr eaLnBrk="0" hangingPunct="0"/>
            <a:r>
              <a:rPr lang="en-US" sz="2400" i="1" dirty="0" smtClean="0">
                <a:solidFill>
                  <a:srgbClr val="0070C0"/>
                </a:solidFill>
                <a:latin typeface="Arial" pitchFamily="34" charset="0"/>
                <a:cs typeface="Times New Roman" pitchFamily="18" charset="0"/>
              </a:rPr>
              <a:t>As </a:t>
            </a:r>
            <a:r>
              <a:rPr lang="en-US" sz="2400" i="1" dirty="0" smtClean="0">
                <a:latin typeface="Arial" pitchFamily="34" charset="0"/>
                <a:cs typeface="Times New Roman" pitchFamily="18" charset="0"/>
              </a:rPr>
              <a:t>concerns</a:t>
            </a:r>
            <a:r>
              <a:rPr lang="en-US" sz="2400" i="1" dirty="0" smtClean="0">
                <a:solidFill>
                  <a:srgbClr val="0070C0"/>
                </a:solidFill>
                <a:latin typeface="Arial" pitchFamily="34" charset="0"/>
                <a:cs typeface="Times New Roman" pitchFamily="18" charset="0"/>
              </a:rPr>
              <a:t> about </a:t>
            </a:r>
            <a:r>
              <a:rPr lang="en-US" sz="2400" i="1" dirty="0" smtClean="0">
                <a:latin typeface="Arial" pitchFamily="34" charset="0"/>
                <a:cs typeface="Times New Roman" pitchFamily="18" charset="0"/>
              </a:rPr>
              <a:t>water resources</a:t>
            </a:r>
            <a:r>
              <a:rPr lang="en-US" sz="2400" i="1" dirty="0" smtClean="0">
                <a:solidFill>
                  <a:srgbClr val="0070C0"/>
                </a:solidFill>
                <a:latin typeface="Arial" pitchFamily="34" charset="0"/>
                <a:cs typeface="Times New Roman" pitchFamily="18" charset="0"/>
              </a:rPr>
              <a:t> grow, </a:t>
            </a:r>
            <a:r>
              <a:rPr lang="en-US" sz="2400" i="1" dirty="0" smtClean="0">
                <a:latin typeface="Arial" pitchFamily="34" charset="0"/>
                <a:cs typeface="Times New Roman" pitchFamily="18" charset="0"/>
              </a:rPr>
              <a:t>policy-makers</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institutions</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funders</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individuals</a:t>
            </a:r>
            <a:r>
              <a:rPr lang="en-US" sz="2400" i="1" dirty="0" smtClean="0">
                <a:solidFill>
                  <a:srgbClr val="0070C0"/>
                </a:solidFill>
                <a:latin typeface="Arial" pitchFamily="34" charset="0"/>
                <a:cs typeface="Times New Roman" pitchFamily="18" charset="0"/>
              </a:rPr>
              <a:t> are now using the term </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a:t>
            </a:r>
            <a:r>
              <a:rPr lang="en-US" sz="2400" i="1" dirty="0" smtClean="0">
                <a:solidFill>
                  <a:srgbClr val="0070C0"/>
                </a:solidFill>
                <a:latin typeface="Arial" pitchFamily="34" charset="0"/>
                <a:cs typeface="Times New Roman" pitchFamily="18" charset="0"/>
              </a:rPr>
              <a:t>to express their views. </a:t>
            </a:r>
            <a:endParaRPr lang="en-US" sz="2400" i="1" dirty="0" smtClean="0">
              <a:solidFill>
                <a:srgbClr val="0070C0"/>
              </a:solidFill>
              <a:latin typeface="Arial" pitchFamily="34" charset="0"/>
              <a:cs typeface="Times New Roman" pitchFamily="18" charset="0"/>
            </a:endParaRPr>
          </a:p>
          <a:p>
            <a:pPr eaLnBrk="0" hangingPunct="0"/>
            <a:endParaRPr lang="en-US" sz="2000" i="1" dirty="0" smtClean="0">
              <a:solidFill>
                <a:srgbClr val="0070C0"/>
              </a:solidFill>
              <a:latin typeface="Arial" pitchFamily="34" charset="0"/>
              <a:cs typeface="Times New Roman" pitchFamily="18" charset="0"/>
            </a:endParaRPr>
          </a:p>
          <a:p>
            <a:pPr eaLnBrk="0" hangingPunct="0"/>
            <a:endParaRPr lang="en-US" sz="20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68168" y="1599183"/>
            <a:ext cx="2916000" cy="461665"/>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WATER SECURITY</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564904"/>
            <a:ext cx="6984000" cy="3170099"/>
          </a:xfrm>
          <a:prstGeom prst="rect">
            <a:avLst/>
          </a:prstGeom>
          <a:solidFill>
            <a:schemeClr val="bg1"/>
          </a:solidFill>
          <a:ln w="12700">
            <a:solidFill>
              <a:schemeClr val="tx1"/>
            </a:solidFill>
            <a:miter lim="800000"/>
            <a:headEnd/>
            <a:tailEnd/>
          </a:ln>
        </p:spPr>
        <p:txBody>
          <a:bodyPr>
            <a:spAutoFit/>
          </a:bodyPr>
          <a:lstStyle/>
          <a:p>
            <a:pPr eaLnBrk="0" hangingPunct="0"/>
            <a:r>
              <a:rPr lang="en-US" sz="2000" i="1" dirty="0" smtClean="0">
                <a:solidFill>
                  <a:srgbClr val="0070C0"/>
                </a:solidFill>
                <a:latin typeface="Arial" pitchFamily="34" charset="0"/>
                <a:cs typeface="Times New Roman" pitchFamily="18" charset="0"/>
              </a:rPr>
              <a:t>There is </a:t>
            </a:r>
            <a:r>
              <a:rPr lang="en-US" sz="2000" i="1" dirty="0" smtClean="0">
                <a:latin typeface="Arial" pitchFamily="34" charset="0"/>
                <a:cs typeface="Times New Roman" pitchFamily="18" charset="0"/>
              </a:rPr>
              <a:t>growing international consensus</a:t>
            </a:r>
            <a:r>
              <a:rPr lang="en-US" sz="2000" i="1" dirty="0" smtClean="0">
                <a:solidFill>
                  <a:srgbClr val="0070C0"/>
                </a:solidFill>
                <a:latin typeface="Arial" pitchFamily="34" charset="0"/>
                <a:cs typeface="Times New Roman" pitchFamily="18" charset="0"/>
              </a:rPr>
              <a:t> for increasing </a:t>
            </a:r>
            <a:r>
              <a:rPr lang="en-US" sz="2000" i="1" dirty="0" smtClean="0">
                <a:solidFill>
                  <a:srgbClr val="C00000"/>
                </a:solidFill>
                <a:latin typeface="Arial" pitchFamily="34" charset="0"/>
                <a:cs typeface="Times New Roman" pitchFamily="18" charset="0"/>
              </a:rPr>
              <a:t>water security</a:t>
            </a:r>
            <a:r>
              <a:rPr lang="en-US" sz="2000" i="1" dirty="0" smtClean="0">
                <a:solidFill>
                  <a:srgbClr val="0070C0"/>
                </a:solidFill>
                <a:latin typeface="Arial" pitchFamily="34" charset="0"/>
                <a:cs typeface="Times New Roman" pitchFamily="18" charset="0"/>
              </a:rPr>
              <a:t> in a </a:t>
            </a:r>
            <a:r>
              <a:rPr lang="en-US" sz="2000" i="1" dirty="0" smtClean="0">
                <a:latin typeface="Arial" pitchFamily="34" charset="0"/>
                <a:cs typeface="Times New Roman" pitchFamily="18" charset="0"/>
              </a:rPr>
              <a:t>sustainable manner</a:t>
            </a:r>
            <a:r>
              <a:rPr lang="en-US" sz="2000" i="1" dirty="0" smtClean="0">
                <a:solidFill>
                  <a:srgbClr val="0070C0"/>
                </a:solidFill>
                <a:latin typeface="Arial" pitchFamily="34" charset="0"/>
                <a:cs typeface="Times New Roman" pitchFamily="18" charset="0"/>
              </a:rPr>
              <a:t>, and for building more </a:t>
            </a:r>
            <a:r>
              <a:rPr lang="en-US" sz="2000" i="1" dirty="0" smtClean="0">
                <a:latin typeface="Arial" pitchFamily="34" charset="0"/>
                <a:cs typeface="Times New Roman" pitchFamily="18" charset="0"/>
              </a:rPr>
              <a:t>resilient</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robust</a:t>
            </a:r>
            <a:r>
              <a:rPr lang="en-US" sz="2000" i="1" dirty="0" smtClean="0">
                <a:solidFill>
                  <a:srgbClr val="0070C0"/>
                </a:solidFill>
                <a:latin typeface="Arial" pitchFamily="34" charset="0"/>
                <a:cs typeface="Times New Roman" pitchFamily="18" charset="0"/>
              </a:rPr>
              <a:t> </a:t>
            </a:r>
            <a:r>
              <a:rPr lang="en-US" sz="2000" i="1" dirty="0" smtClean="0">
                <a:latin typeface="Arial" pitchFamily="34" charset="0"/>
                <a:cs typeface="Times New Roman" pitchFamily="18" charset="0"/>
              </a:rPr>
              <a:t>water systems</a:t>
            </a:r>
            <a:r>
              <a:rPr lang="en-US" sz="2000" i="1" dirty="0" smtClean="0">
                <a:solidFill>
                  <a:srgbClr val="0070C0"/>
                </a:solidFill>
                <a:latin typeface="Arial" pitchFamily="34" charset="0"/>
                <a:cs typeface="Times New Roman" pitchFamily="18" charset="0"/>
              </a:rPr>
              <a:t>. </a:t>
            </a:r>
          </a:p>
          <a:p>
            <a:pPr eaLnBrk="0" hangingPunct="0"/>
            <a:endParaRPr lang="en-US" sz="2000" i="1" dirty="0" smtClean="0">
              <a:solidFill>
                <a:srgbClr val="0070C0"/>
              </a:solidFill>
              <a:latin typeface="Arial" pitchFamily="34" charset="0"/>
              <a:cs typeface="Times New Roman" pitchFamily="18" charset="0"/>
            </a:endParaRPr>
          </a:p>
          <a:p>
            <a:pPr eaLnBrk="0" hangingPunct="0"/>
            <a:r>
              <a:rPr lang="en-US" sz="2000" i="1" dirty="0" smtClean="0">
                <a:solidFill>
                  <a:srgbClr val="0070C0"/>
                </a:solidFill>
                <a:latin typeface="Arial" pitchFamily="34" charset="0"/>
                <a:cs typeface="Times New Roman" pitchFamily="18" charset="0"/>
              </a:rPr>
              <a:t>However</a:t>
            </a:r>
            <a:r>
              <a:rPr lang="en-US" sz="2000" i="1" dirty="0" smtClean="0">
                <a:solidFill>
                  <a:srgbClr val="0070C0"/>
                </a:solidFill>
                <a:latin typeface="Arial" pitchFamily="34" charset="0"/>
                <a:cs typeface="Times New Roman" pitchFamily="18" charset="0"/>
              </a:rPr>
              <a:t>, </a:t>
            </a:r>
            <a:r>
              <a:rPr lang="en-US" sz="2000" i="1" dirty="0" smtClean="0">
                <a:latin typeface="Arial" pitchFamily="34" charset="0"/>
                <a:cs typeface="Times New Roman" pitchFamily="18" charset="0"/>
              </a:rPr>
              <a:t>as yet</a:t>
            </a:r>
            <a:r>
              <a:rPr lang="en-US" sz="2000" i="1" dirty="0" smtClean="0">
                <a:solidFill>
                  <a:srgbClr val="0070C0"/>
                </a:solidFill>
                <a:latin typeface="Arial" pitchFamily="34" charset="0"/>
                <a:cs typeface="Times New Roman" pitchFamily="18" charset="0"/>
              </a:rPr>
              <a:t> there is no </a:t>
            </a:r>
            <a:r>
              <a:rPr lang="en-US" sz="2000" i="1" dirty="0" smtClean="0">
                <a:latin typeface="Arial" pitchFamily="34" charset="0"/>
                <a:cs typeface="Times New Roman" pitchFamily="18" charset="0"/>
              </a:rPr>
              <a:t>consensus</a:t>
            </a:r>
            <a:r>
              <a:rPr lang="en-US" sz="2000" i="1" dirty="0" smtClean="0">
                <a:solidFill>
                  <a:srgbClr val="0070C0"/>
                </a:solidFill>
                <a:latin typeface="Arial" pitchFamily="34" charset="0"/>
                <a:cs typeface="Times New Roman" pitchFamily="18" charset="0"/>
              </a:rPr>
              <a:t> on framing and approaching what is a </a:t>
            </a:r>
            <a:r>
              <a:rPr lang="en-US" sz="2000" i="1" dirty="0" smtClean="0">
                <a:latin typeface="Arial" pitchFamily="34" charset="0"/>
                <a:cs typeface="Times New Roman" pitchFamily="18" charset="0"/>
              </a:rPr>
              <a:t>real</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complex</a:t>
            </a:r>
            <a:r>
              <a:rPr lang="en-US" sz="2000" i="1" dirty="0" smtClean="0">
                <a:solidFill>
                  <a:srgbClr val="0070C0"/>
                </a:solidFill>
                <a:latin typeface="Arial" pitchFamily="34" charset="0"/>
                <a:cs typeface="Times New Roman" pitchFamily="18" charset="0"/>
              </a:rPr>
              <a:t> </a:t>
            </a:r>
            <a:r>
              <a:rPr lang="en-US" sz="2000" i="1" dirty="0" smtClean="0">
                <a:latin typeface="Arial" pitchFamily="34" charset="0"/>
                <a:cs typeface="Times New Roman" pitchFamily="18" charset="0"/>
              </a:rPr>
              <a:t>problem</a:t>
            </a:r>
            <a:r>
              <a:rPr lang="en-US" sz="2000" i="1" dirty="0" smtClean="0">
                <a:solidFill>
                  <a:srgbClr val="0070C0"/>
                </a:solidFill>
                <a:latin typeface="Arial" pitchFamily="34" charset="0"/>
                <a:cs typeface="Times New Roman" pitchFamily="18" charset="0"/>
              </a:rPr>
              <a:t>. </a:t>
            </a:r>
            <a:endParaRPr lang="en-US" sz="2000" i="1" dirty="0" smtClean="0">
              <a:solidFill>
                <a:srgbClr val="0070C0"/>
              </a:solidFill>
              <a:latin typeface="Arial" pitchFamily="34" charset="0"/>
              <a:cs typeface="Times New Roman" pitchFamily="18" charset="0"/>
            </a:endParaRPr>
          </a:p>
          <a:p>
            <a:pPr eaLnBrk="0" hangingPunct="0"/>
            <a:endParaRPr lang="en-US" sz="2000" i="1" dirty="0" smtClean="0">
              <a:solidFill>
                <a:srgbClr val="0070C0"/>
              </a:solidFill>
              <a:latin typeface="Arial" pitchFamily="34" charset="0"/>
              <a:cs typeface="Times New Roman" pitchFamily="18" charset="0"/>
            </a:endParaRPr>
          </a:p>
          <a:p>
            <a:pPr eaLnBrk="0" hangingPunct="0"/>
            <a:r>
              <a:rPr lang="en-US" sz="2000" i="1" dirty="0" smtClean="0">
                <a:solidFill>
                  <a:srgbClr val="0070C0"/>
                </a:solidFill>
                <a:latin typeface="Arial" pitchFamily="34" charset="0"/>
                <a:cs typeface="Times New Roman" pitchFamily="18" charset="0"/>
              </a:rPr>
              <a:t>Nevertheless</a:t>
            </a:r>
            <a:r>
              <a:rPr lang="en-US" sz="2000" i="1" dirty="0" smtClean="0">
                <a:solidFill>
                  <a:srgbClr val="0070C0"/>
                </a:solidFill>
                <a:latin typeface="Arial" pitchFamily="34" charset="0"/>
                <a:cs typeface="Times New Roman" pitchFamily="18" charset="0"/>
              </a:rPr>
              <a:t>, </a:t>
            </a:r>
            <a:r>
              <a:rPr lang="en-US" sz="2000" i="1" dirty="0" smtClean="0">
                <a:solidFill>
                  <a:srgbClr val="C00000"/>
                </a:solidFill>
                <a:latin typeface="Arial" pitchFamily="34" charset="0"/>
                <a:cs typeface="Times New Roman" pitchFamily="18" charset="0"/>
              </a:rPr>
              <a:t>water security</a:t>
            </a:r>
            <a:r>
              <a:rPr lang="en-US" sz="2000" i="1" dirty="0" smtClean="0">
                <a:solidFill>
                  <a:srgbClr val="0070C0"/>
                </a:solidFill>
                <a:latin typeface="Arial" pitchFamily="34" charset="0"/>
                <a:cs typeface="Times New Roman" pitchFamily="18" charset="0"/>
              </a:rPr>
              <a:t> as a </a:t>
            </a:r>
            <a:r>
              <a:rPr lang="en-US" sz="2000" i="1" dirty="0" smtClean="0">
                <a:latin typeface="Arial" pitchFamily="34" charset="0"/>
                <a:cs typeface="Times New Roman" pitchFamily="18" charset="0"/>
              </a:rPr>
              <a:t>concept</a:t>
            </a:r>
            <a:r>
              <a:rPr lang="en-US" sz="2000" i="1" dirty="0" smtClean="0">
                <a:solidFill>
                  <a:srgbClr val="0070C0"/>
                </a:solidFill>
                <a:latin typeface="Arial" pitchFamily="34" charset="0"/>
                <a:cs typeface="Times New Roman" pitchFamily="18" charset="0"/>
              </a:rPr>
              <a:t> provides different </a:t>
            </a:r>
            <a:r>
              <a:rPr lang="en-US" sz="2000" i="1" dirty="0" smtClean="0">
                <a:latin typeface="Arial" pitchFamily="34" charset="0"/>
                <a:cs typeface="Times New Roman" pitchFamily="18" charset="0"/>
              </a:rPr>
              <a:t>disciplines</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interest groups</a:t>
            </a:r>
            <a:r>
              <a:rPr lang="en-US" sz="2000" i="1" dirty="0" smtClean="0">
                <a:solidFill>
                  <a:srgbClr val="0070C0"/>
                </a:solidFill>
                <a:latin typeface="Arial" pitchFamily="34" charset="0"/>
                <a:cs typeface="Times New Roman" pitchFamily="18" charset="0"/>
              </a:rPr>
              <a:t> with a </a:t>
            </a:r>
            <a:r>
              <a:rPr lang="en-US" sz="2000" i="1" dirty="0" smtClean="0">
                <a:latin typeface="Arial" pitchFamily="34" charset="0"/>
                <a:cs typeface="Times New Roman" pitchFamily="18" charset="0"/>
              </a:rPr>
              <a:t>common language</a:t>
            </a:r>
            <a:r>
              <a:rPr lang="en-US" sz="2000" i="1" dirty="0" smtClean="0">
                <a:solidFill>
                  <a:srgbClr val="0070C0"/>
                </a:solidFill>
                <a:latin typeface="Arial" pitchFamily="34" charset="0"/>
                <a:cs typeface="Times New Roman" pitchFamily="18" charset="0"/>
              </a:rPr>
              <a:t> and </a:t>
            </a:r>
            <a:r>
              <a:rPr lang="en-US" sz="2000" i="1" dirty="0" smtClean="0">
                <a:latin typeface="Arial" pitchFamily="34" charset="0"/>
                <a:cs typeface="Times New Roman" pitchFamily="18" charset="0"/>
              </a:rPr>
              <a:t>starting point.</a:t>
            </a:r>
            <a:endParaRPr lang="en-US" sz="2000" i="1" dirty="0" smtClean="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75856" y="1325711"/>
            <a:ext cx="2916000" cy="461665"/>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WATER SECURITY</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060848"/>
            <a:ext cx="6984000" cy="4356000"/>
          </a:xfrm>
          <a:prstGeom prst="rect">
            <a:avLst/>
          </a:prstGeom>
          <a:solidFill>
            <a:schemeClr val="bg1"/>
          </a:solidFill>
          <a:ln w="12700">
            <a:solidFill>
              <a:schemeClr val="tx1"/>
            </a:solidFill>
            <a:miter lim="800000"/>
            <a:headEnd/>
            <a:tailEnd/>
          </a:ln>
        </p:spPr>
        <p:txBody>
          <a:bodyPr>
            <a:spAutoFit/>
          </a:bodyPr>
          <a:lstStyle/>
          <a:p>
            <a:pPr eaLnBrk="0" hangingPunct="0"/>
            <a:r>
              <a:rPr lang="en-US" sz="1600" i="1" dirty="0" smtClean="0">
                <a:latin typeface="Arial" pitchFamily="34" charset="0"/>
                <a:cs typeface="Times New Roman" pitchFamily="18" charset="0"/>
              </a:rPr>
              <a:t>Public </a:t>
            </a:r>
            <a:r>
              <a:rPr lang="en-US" sz="1600" i="1" dirty="0" smtClean="0">
                <a:latin typeface="Arial" pitchFamily="34" charset="0"/>
                <a:cs typeface="Times New Roman" pitchFamily="18" charset="0"/>
              </a:rPr>
              <a:t>policies</a:t>
            </a:r>
            <a:r>
              <a:rPr lang="en-US" sz="1600" i="1" dirty="0" smtClean="0">
                <a:solidFill>
                  <a:srgbClr val="0070C0"/>
                </a:solidFill>
                <a:latin typeface="Arial" pitchFamily="34" charset="0"/>
                <a:cs typeface="Times New Roman" pitchFamily="18" charset="0"/>
              </a:rPr>
              <a:t> have been </a:t>
            </a:r>
            <a:r>
              <a:rPr lang="en-US" sz="1600" i="1" dirty="0" smtClean="0">
                <a:solidFill>
                  <a:srgbClr val="0070C0"/>
                </a:solidFill>
                <a:latin typeface="Arial" pitchFamily="34" charset="0"/>
                <a:cs typeface="Times New Roman" pitchFamily="18" charset="0"/>
              </a:rPr>
              <a:t>presented, using </a:t>
            </a:r>
            <a:r>
              <a:rPr lang="en-US" sz="1600" i="1" dirty="0" smtClean="0">
                <a:solidFill>
                  <a:srgbClr val="0070C0"/>
                </a:solidFill>
                <a:latin typeface="Arial" pitchFamily="34" charset="0"/>
                <a:cs typeface="Times New Roman" pitchFamily="18" charset="0"/>
              </a:rPr>
              <a:t>the paradigm of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using </a:t>
            </a:r>
            <a:r>
              <a:rPr lang="en-US" sz="1600" i="1" dirty="0" smtClean="0">
                <a:latin typeface="Arial" pitchFamily="34" charset="0"/>
                <a:cs typeface="Times New Roman" pitchFamily="18" charset="0"/>
              </a:rPr>
              <a:t>two</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different </a:t>
            </a:r>
            <a:r>
              <a:rPr lang="en-US" sz="1600" i="1" dirty="0" smtClean="0">
                <a:latin typeface="Arial" pitchFamily="34" charset="0"/>
                <a:cs typeface="Times New Roman" pitchFamily="18" charset="0"/>
              </a:rPr>
              <a:t>scopes</a:t>
            </a:r>
            <a:r>
              <a:rPr lang="en-US" sz="1600" i="1" dirty="0" smtClean="0">
                <a:solidFill>
                  <a:srgbClr val="0070C0"/>
                </a:solidFill>
                <a:latin typeface="Arial" pitchFamily="34" charset="0"/>
                <a:cs typeface="Times New Roman" pitchFamily="18" charset="0"/>
              </a:rPr>
              <a:t>:</a:t>
            </a:r>
          </a:p>
          <a:p>
            <a:pPr eaLnBrk="0" hangingPunct="0"/>
            <a:endParaRPr lang="es-AR" sz="1600" i="1" dirty="0" smtClean="0">
              <a:solidFill>
                <a:srgbClr val="0070C0"/>
              </a:solidFill>
              <a:latin typeface="Arial" pitchFamily="34" charset="0"/>
              <a:cs typeface="Times New Roman" pitchFamily="18" charset="0"/>
            </a:endParaRPr>
          </a:p>
          <a:p>
            <a:pPr marL="342900" indent="-342900" eaLnBrk="0" hangingPunct="0">
              <a:buAutoNum type="arabicPeriod"/>
            </a:pPr>
            <a:r>
              <a:rPr lang="en-US" sz="1600" i="1" dirty="0" smtClean="0">
                <a:latin typeface="Arial" pitchFamily="34" charset="0"/>
                <a:cs typeface="Times New Roman" pitchFamily="18" charset="0"/>
              </a:rPr>
              <a:t>Within the framework of a specific subject or </a:t>
            </a:r>
            <a:r>
              <a:rPr lang="en-US" sz="1600" i="1" dirty="0" smtClean="0">
                <a:latin typeface="Arial" pitchFamily="34" charset="0"/>
                <a:cs typeface="Times New Roman" pitchFamily="18" charset="0"/>
              </a:rPr>
              <a:t>discipline</a:t>
            </a:r>
            <a:r>
              <a:rPr lang="en-US" sz="1600" i="1" dirty="0" smtClean="0">
                <a:solidFill>
                  <a:srgbClr val="0070C0"/>
                </a:solidFill>
                <a:latin typeface="Arial" pitchFamily="34" charset="0"/>
                <a:cs typeface="Times New Roman" pitchFamily="18" charset="0"/>
              </a:rPr>
              <a:t>. </a:t>
            </a:r>
          </a:p>
          <a:p>
            <a:pPr marL="342900" indent="-342900" eaLnBrk="0" hangingPunct="0"/>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For </a:t>
            </a:r>
            <a:r>
              <a:rPr lang="en-US" sz="1600" i="1" dirty="0" smtClean="0">
                <a:solidFill>
                  <a:srgbClr val="0070C0"/>
                </a:solidFill>
                <a:latin typeface="Arial" pitchFamily="34" charset="0"/>
                <a:cs typeface="Times New Roman" pitchFamily="18" charset="0"/>
              </a:rPr>
              <a:t>example, </a:t>
            </a:r>
            <a:r>
              <a:rPr lang="en-US" sz="1600" i="1" dirty="0" smtClean="0">
                <a:solidFill>
                  <a:srgbClr val="0070C0"/>
                </a:solidFill>
                <a:latin typeface="Arial" pitchFamily="34" charset="0"/>
                <a:cs typeface="Times New Roman" pitchFamily="18" charset="0"/>
              </a:rPr>
              <a:t>applied in</a:t>
            </a:r>
          </a:p>
          <a:p>
            <a:pPr marL="342900" indent="-342900" eaLnBrk="0" hangingPunct="0"/>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agricultural </a:t>
            </a:r>
            <a:r>
              <a:rPr lang="en-US" sz="1600" i="1" dirty="0" smtClean="0">
                <a:solidFill>
                  <a:srgbClr val="0070C0"/>
                </a:solidFill>
                <a:latin typeface="Arial" pitchFamily="34" charset="0"/>
                <a:cs typeface="Times New Roman" pitchFamily="18" charset="0"/>
              </a:rPr>
              <a:t>issues in relation to </a:t>
            </a:r>
            <a:r>
              <a:rPr lang="en-US" sz="1600" i="1" dirty="0" smtClean="0">
                <a:solidFill>
                  <a:srgbClr val="0070C0"/>
                </a:solidFill>
                <a:latin typeface="Arial" pitchFamily="34" charset="0"/>
                <a:cs typeface="Times New Roman" pitchFamily="18" charset="0"/>
              </a:rPr>
              <a:t>availability </a:t>
            </a:r>
            <a:r>
              <a:rPr lang="en-US" sz="1600" i="1" dirty="0" smtClean="0">
                <a:solidFill>
                  <a:srgbClr val="0070C0"/>
                </a:solidFill>
                <a:latin typeface="Arial" pitchFamily="34" charset="0"/>
                <a:cs typeface="Times New Roman" pitchFamily="18" charset="0"/>
              </a:rPr>
              <a:t>of water for irrigation </a:t>
            </a:r>
            <a:r>
              <a:rPr lang="en-US" sz="1600" i="1" dirty="0" smtClean="0">
                <a:solidFill>
                  <a:srgbClr val="0070C0"/>
                </a:solidFill>
                <a:latin typeface="Arial" pitchFamily="34" charset="0"/>
                <a:cs typeface="Times New Roman" pitchFamily="18" charset="0"/>
              </a:rPr>
              <a:t>	and </a:t>
            </a:r>
            <a:r>
              <a:rPr lang="en-US" sz="1600" i="1" dirty="0" smtClean="0">
                <a:solidFill>
                  <a:srgbClr val="0070C0"/>
                </a:solidFill>
                <a:latin typeface="Arial" pitchFamily="34" charset="0"/>
                <a:cs typeface="Times New Roman" pitchFamily="18" charset="0"/>
              </a:rPr>
              <a:t>food security; </a:t>
            </a:r>
            <a:endParaRPr lang="en-US" sz="1600" i="1" dirty="0" smtClean="0">
              <a:solidFill>
                <a:srgbClr val="0070C0"/>
              </a:solidFill>
              <a:latin typeface="Arial" pitchFamily="34" charset="0"/>
              <a:cs typeface="Times New Roman" pitchFamily="18" charset="0"/>
            </a:endParaRPr>
          </a:p>
          <a:p>
            <a:pPr marL="342900" indent="-342900" eaLnBrk="0" hangingPunct="0"/>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engineering </a:t>
            </a:r>
            <a:r>
              <a:rPr lang="en-US" sz="1600" i="1" dirty="0" smtClean="0">
                <a:solidFill>
                  <a:srgbClr val="0070C0"/>
                </a:solidFill>
                <a:latin typeface="Arial" pitchFamily="34" charset="0"/>
                <a:cs typeface="Times New Roman" pitchFamily="18" charset="0"/>
              </a:rPr>
              <a:t>projects, when analyzing </a:t>
            </a:r>
            <a:r>
              <a:rPr lang="en-US" sz="1600" i="1" dirty="0" smtClean="0">
                <a:solidFill>
                  <a:srgbClr val="0070C0"/>
                </a:solidFill>
                <a:latin typeface="Arial" pitchFamily="34" charset="0"/>
                <a:cs typeface="Times New Roman" pitchFamily="18" charset="0"/>
              </a:rPr>
              <a:t>risks </a:t>
            </a:r>
            <a:r>
              <a:rPr lang="en-US" sz="1600" i="1" dirty="0" smtClean="0">
                <a:solidFill>
                  <a:srgbClr val="0070C0"/>
                </a:solidFill>
                <a:latin typeface="Arial" pitchFamily="34" charset="0"/>
                <a:cs typeface="Times New Roman" pitchFamily="18" charset="0"/>
              </a:rPr>
              <a:t>of flooding and deficit </a:t>
            </a:r>
            <a:r>
              <a:rPr lang="en-US" sz="1600" i="1" dirty="0" smtClean="0">
                <a:solidFill>
                  <a:srgbClr val="0070C0"/>
                </a:solidFill>
                <a:latin typeface="Arial" pitchFamily="34" charset="0"/>
                <a:cs typeface="Times New Roman" pitchFamily="18" charset="0"/>
              </a:rPr>
              <a:t>	in water </a:t>
            </a:r>
            <a:r>
              <a:rPr lang="en-US" sz="1600" i="1" dirty="0" smtClean="0">
                <a:solidFill>
                  <a:srgbClr val="0070C0"/>
                </a:solidFill>
                <a:latin typeface="Arial" pitchFamily="34" charset="0"/>
                <a:cs typeface="Times New Roman" pitchFamily="18" charset="0"/>
              </a:rPr>
              <a:t>supply, among others.</a:t>
            </a:r>
          </a:p>
          <a:p>
            <a:pPr marL="342900" indent="-342900" eaLnBrk="0" hangingPunct="0">
              <a:buAutoNum type="arabicPeriod"/>
            </a:pPr>
            <a:endParaRPr lang="es-AR" sz="1600" i="1" dirty="0" smtClean="0">
              <a:solidFill>
                <a:srgbClr val="0070C0"/>
              </a:solidFill>
              <a:latin typeface="Arial" pitchFamily="34" charset="0"/>
              <a:cs typeface="Times New Roman" pitchFamily="18" charset="0"/>
            </a:endParaRPr>
          </a:p>
          <a:p>
            <a:pPr marL="342900" indent="-342900" eaLnBrk="0" hangingPunct="0"/>
            <a:r>
              <a:rPr lang="en-US" sz="1600" i="1" dirty="0" smtClean="0">
                <a:solidFill>
                  <a:srgbClr val="0070C0"/>
                </a:solidFill>
                <a:latin typeface="Arial" pitchFamily="34" charset="0"/>
                <a:cs typeface="Times New Roman" pitchFamily="18" charset="0"/>
              </a:rPr>
              <a:t>2.  </a:t>
            </a:r>
            <a:r>
              <a:rPr lang="en-US" sz="1600" i="1" dirty="0" smtClean="0">
                <a:latin typeface="Arial" pitchFamily="34" charset="0"/>
                <a:cs typeface="Times New Roman" pitchFamily="18" charset="0"/>
              </a:rPr>
              <a:t>With </a:t>
            </a:r>
            <a:r>
              <a:rPr lang="en-US" sz="1600" i="1" dirty="0" smtClean="0">
                <a:latin typeface="Arial" pitchFamily="34" charset="0"/>
                <a:cs typeface="Times New Roman" pitchFamily="18" charset="0"/>
              </a:rPr>
              <a:t>a broader vision, within an interdisciplinary, inter-institutional and integrating scope</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 being the </a:t>
            </a:r>
            <a:r>
              <a:rPr lang="en-US" sz="1600" i="1" dirty="0" smtClean="0">
                <a:solidFill>
                  <a:srgbClr val="0070C0"/>
                </a:solidFill>
                <a:latin typeface="Arial" pitchFamily="34" charset="0"/>
                <a:cs typeface="Times New Roman" pitchFamily="18" charset="0"/>
              </a:rPr>
              <a:t>most recurrent </a:t>
            </a:r>
            <a:r>
              <a:rPr lang="en-US" sz="1600" i="1" dirty="0" smtClean="0">
                <a:solidFill>
                  <a:srgbClr val="0070C0"/>
                </a:solidFill>
                <a:latin typeface="Arial" pitchFamily="34" charset="0"/>
                <a:cs typeface="Times New Roman" pitchFamily="18" charset="0"/>
              </a:rPr>
              <a:t>themes:</a:t>
            </a:r>
          </a:p>
          <a:p>
            <a:pPr marL="342900" indent="-342900" eaLnBrk="0" hangingPunct="0"/>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     - </a:t>
            </a:r>
            <a:r>
              <a:rPr lang="en-US" sz="1600" i="1" dirty="0" smtClean="0">
                <a:solidFill>
                  <a:srgbClr val="0070C0"/>
                </a:solidFill>
                <a:latin typeface="Arial" pitchFamily="34" charset="0"/>
                <a:cs typeface="Times New Roman" pitchFamily="18" charset="0"/>
              </a:rPr>
              <a:t>availability </a:t>
            </a:r>
            <a:r>
              <a:rPr lang="en-US" sz="1600" i="1" dirty="0" smtClean="0">
                <a:solidFill>
                  <a:srgbClr val="0070C0"/>
                </a:solidFill>
                <a:latin typeface="Arial" pitchFamily="34" charset="0"/>
                <a:cs typeface="Times New Roman" pitchFamily="18" charset="0"/>
              </a:rPr>
              <a:t>of water resources, </a:t>
            </a:r>
            <a:endParaRPr lang="en-US" sz="1600" i="1" dirty="0" smtClean="0">
              <a:solidFill>
                <a:srgbClr val="0070C0"/>
              </a:solidFill>
              <a:latin typeface="Arial" pitchFamily="34" charset="0"/>
              <a:cs typeface="Times New Roman" pitchFamily="18" charset="0"/>
            </a:endParaRPr>
          </a:p>
          <a:p>
            <a:pPr marL="342900" indent="-342900" eaLnBrk="0" hangingPunct="0"/>
            <a:r>
              <a:rPr lang="en-US" sz="1600" i="1" dirty="0" smtClean="0">
                <a:solidFill>
                  <a:srgbClr val="0070C0"/>
                </a:solidFill>
                <a:latin typeface="Arial" pitchFamily="34" charset="0"/>
                <a:cs typeface="Times New Roman" pitchFamily="18" charset="0"/>
              </a:rPr>
              <a:t>	- vulnerability </a:t>
            </a:r>
            <a:r>
              <a:rPr lang="en-US" sz="1600" i="1" dirty="0" smtClean="0">
                <a:solidFill>
                  <a:srgbClr val="0070C0"/>
                </a:solidFill>
                <a:latin typeface="Arial" pitchFamily="34" charset="0"/>
                <a:cs typeface="Times New Roman" pitchFamily="18" charset="0"/>
              </a:rPr>
              <a:t>of people facing risks, </a:t>
            </a:r>
            <a:endParaRPr lang="en-US" sz="1600" i="1" dirty="0" smtClean="0">
              <a:solidFill>
                <a:srgbClr val="0070C0"/>
              </a:solidFill>
              <a:latin typeface="Arial" pitchFamily="34" charset="0"/>
              <a:cs typeface="Times New Roman" pitchFamily="18" charset="0"/>
            </a:endParaRPr>
          </a:p>
          <a:p>
            <a:pPr marL="342900" indent="-342900" eaLnBrk="0" hangingPunct="0"/>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necessity </a:t>
            </a:r>
            <a:r>
              <a:rPr lang="en-US" sz="1600" i="1" dirty="0" smtClean="0">
                <a:solidFill>
                  <a:srgbClr val="0070C0"/>
                </a:solidFill>
                <a:latin typeface="Arial" pitchFamily="34" charset="0"/>
                <a:cs typeface="Times New Roman" pitchFamily="18" charset="0"/>
              </a:rPr>
              <a:t>to meet </a:t>
            </a:r>
            <a:r>
              <a:rPr lang="en-US" sz="1600" i="1" dirty="0" smtClean="0">
                <a:solidFill>
                  <a:srgbClr val="0070C0"/>
                </a:solidFill>
                <a:latin typeface="Arial" pitchFamily="34" charset="0"/>
                <a:cs typeface="Times New Roman" pitchFamily="18" charset="0"/>
              </a:rPr>
              <a:t>needs </a:t>
            </a:r>
            <a:r>
              <a:rPr lang="en-US" sz="1600" i="1" dirty="0" smtClean="0">
                <a:solidFill>
                  <a:srgbClr val="0070C0"/>
                </a:solidFill>
                <a:latin typeface="Arial" pitchFamily="34" charset="0"/>
                <a:cs typeface="Times New Roman" pitchFamily="18" charset="0"/>
              </a:rPr>
              <a:t>of human development (especially, food </a:t>
            </a:r>
            <a:r>
              <a:rPr lang="en-US" sz="1600" i="1" dirty="0" smtClean="0">
                <a:solidFill>
                  <a:srgbClr val="0070C0"/>
                </a:solidFill>
                <a:latin typeface="Arial" pitchFamily="34" charset="0"/>
                <a:cs typeface="Times New Roman" pitchFamily="18" charset="0"/>
              </a:rPr>
              <a:t>	security</a:t>
            </a:r>
            <a:r>
              <a:rPr lang="en-US" sz="1600" i="1" dirty="0" smtClean="0">
                <a:solidFill>
                  <a:srgbClr val="0070C0"/>
                </a:solidFill>
                <a:latin typeface="Arial" pitchFamily="34" charset="0"/>
                <a:cs typeface="Times New Roman" pitchFamily="18" charset="0"/>
              </a:rPr>
              <a:t>), and </a:t>
            </a:r>
            <a:endParaRPr lang="en-US" sz="1600" i="1" dirty="0" smtClean="0">
              <a:solidFill>
                <a:srgbClr val="0070C0"/>
              </a:solidFill>
              <a:latin typeface="Arial" pitchFamily="34" charset="0"/>
              <a:cs typeface="Times New Roman" pitchFamily="18" charset="0"/>
            </a:endParaRPr>
          </a:p>
          <a:p>
            <a:pPr marL="342900" indent="-342900" eaLnBrk="0" hangingPunct="0"/>
            <a:r>
              <a:rPr lang="en-US" sz="1600" i="1" dirty="0" smtClean="0">
                <a:solidFill>
                  <a:srgbClr val="0070C0"/>
                </a:solidFill>
                <a:latin typeface="Arial" pitchFamily="34" charset="0"/>
                <a:cs typeface="Times New Roman" pitchFamily="18" charset="0"/>
              </a:rPr>
              <a:t>	- issues </a:t>
            </a:r>
            <a:r>
              <a:rPr lang="en-US" sz="1600" i="1" dirty="0" smtClean="0">
                <a:solidFill>
                  <a:srgbClr val="0070C0"/>
                </a:solidFill>
                <a:latin typeface="Arial" pitchFamily="34" charset="0"/>
                <a:cs typeface="Times New Roman" pitchFamily="18" charset="0"/>
              </a:rPr>
              <a:t>that concern the social and environmental </a:t>
            </a:r>
            <a:r>
              <a:rPr lang="en-US" sz="1600" i="1" dirty="0" smtClean="0">
                <a:solidFill>
                  <a:srgbClr val="0070C0"/>
                </a:solidFill>
                <a:latin typeface="Arial" pitchFamily="34" charset="0"/>
                <a:cs typeface="Times New Roman" pitchFamily="18" charset="0"/>
              </a:rPr>
              <a:t>sustainability.</a:t>
            </a:r>
            <a:endParaRPr lang="es-AR" sz="20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32168" y="1325711"/>
            <a:ext cx="2952000" cy="461665"/>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WATER SECURITY</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060848"/>
            <a:ext cx="7092000" cy="3924000"/>
          </a:xfrm>
          <a:prstGeom prst="rect">
            <a:avLst/>
          </a:prstGeom>
          <a:solidFill>
            <a:schemeClr val="bg1"/>
          </a:solidFill>
          <a:ln w="12700">
            <a:solidFill>
              <a:schemeClr val="tx1"/>
            </a:solidFill>
            <a:miter lim="800000"/>
            <a:headEnd/>
            <a:tailEnd/>
          </a:ln>
        </p:spPr>
        <p:txBody>
          <a:bodyPr>
            <a:spAutoFit/>
          </a:bodyPr>
          <a:lstStyle/>
          <a:p>
            <a:pPr eaLnBrk="0" hangingPunct="0"/>
            <a:r>
              <a:rPr lang="en-US" sz="1600" i="1" dirty="0" smtClean="0">
                <a:latin typeface="Arial" pitchFamily="34" charset="0"/>
                <a:cs typeface="Times New Roman" pitchFamily="18" charset="0"/>
              </a:rPr>
              <a:t>In </a:t>
            </a:r>
            <a:r>
              <a:rPr lang="en-US" sz="1600" i="1" dirty="0" smtClean="0">
                <a:latin typeface="Arial" pitchFamily="34" charset="0"/>
                <a:cs typeface="Times New Roman" pitchFamily="18" charset="0"/>
              </a:rPr>
              <a:t>the </a:t>
            </a:r>
            <a:r>
              <a:rPr lang="en-US" sz="1600" i="1" dirty="0" smtClean="0">
                <a:latin typeface="Arial" pitchFamily="34" charset="0"/>
                <a:cs typeface="Times New Roman" pitchFamily="18" charset="0"/>
              </a:rPr>
              <a:t>second context</a:t>
            </a:r>
            <a:r>
              <a:rPr lang="en-US" sz="1600" i="1" dirty="0" smtClean="0">
                <a:solidFill>
                  <a:srgbClr val="0070C0"/>
                </a:solidFill>
                <a:latin typeface="Arial" pitchFamily="34" charset="0"/>
                <a:cs typeface="Times New Roman" pitchFamily="18" charset="0"/>
              </a:rPr>
              <a:t>, need </a:t>
            </a:r>
            <a:r>
              <a:rPr lang="en-US" sz="1600" i="1" dirty="0" smtClean="0">
                <a:solidFill>
                  <a:srgbClr val="0070C0"/>
                </a:solidFill>
                <a:latin typeface="Arial" pitchFamily="34" charset="0"/>
                <a:cs typeface="Times New Roman" pitchFamily="18" charset="0"/>
              </a:rPr>
              <a:t>to develop more precise definitions has been observed. </a:t>
            </a: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Grey and </a:t>
            </a:r>
            <a:r>
              <a:rPr lang="en-US" sz="1600" i="1" dirty="0" err="1" smtClean="0">
                <a:solidFill>
                  <a:srgbClr val="0070C0"/>
                </a:solidFill>
                <a:latin typeface="Arial" pitchFamily="34" charset="0"/>
                <a:cs typeface="Times New Roman" pitchFamily="18" charset="0"/>
              </a:rPr>
              <a:t>Sadoff</a:t>
            </a:r>
            <a:r>
              <a:rPr lang="en-US" sz="1600" i="1" dirty="0" smtClean="0">
                <a:solidFill>
                  <a:srgbClr val="0070C0"/>
                </a:solidFill>
                <a:latin typeface="Arial" pitchFamily="34" charset="0"/>
                <a:cs typeface="Times New Roman" pitchFamily="18" charset="0"/>
              </a:rPr>
              <a:t> (2007) offer the most widely accepted </a:t>
            </a:r>
            <a:r>
              <a:rPr lang="en-US" sz="1600" i="1" dirty="0" smtClean="0">
                <a:solidFill>
                  <a:srgbClr val="0070C0"/>
                </a:solidFill>
                <a:latin typeface="Arial" pitchFamily="34" charset="0"/>
                <a:cs typeface="Times New Roman" pitchFamily="18" charset="0"/>
              </a:rPr>
              <a:t>definition, </a:t>
            </a:r>
            <a:r>
              <a:rPr lang="en-US" sz="1600" i="1" dirty="0" smtClean="0">
                <a:solidFill>
                  <a:srgbClr val="0070C0"/>
                </a:solidFill>
                <a:latin typeface="Arial" pitchFamily="34" charset="0"/>
                <a:cs typeface="Times New Roman" pitchFamily="18" charset="0"/>
              </a:rPr>
              <a:t>“the </a:t>
            </a:r>
            <a:r>
              <a:rPr lang="en-US" sz="1600" i="1" dirty="0" smtClean="0">
                <a:latin typeface="Arial" pitchFamily="34" charset="0"/>
                <a:cs typeface="Times New Roman" pitchFamily="18" charset="0"/>
              </a:rPr>
              <a:t>availability</a:t>
            </a:r>
            <a:r>
              <a:rPr lang="en-US" sz="1600" i="1" dirty="0" smtClean="0">
                <a:solidFill>
                  <a:srgbClr val="0070C0"/>
                </a:solidFill>
                <a:latin typeface="Arial" pitchFamily="34" charset="0"/>
                <a:cs typeface="Times New Roman" pitchFamily="18" charset="0"/>
              </a:rPr>
              <a:t> of an </a:t>
            </a:r>
            <a:r>
              <a:rPr lang="en-US" sz="1600" i="1" dirty="0" smtClean="0">
                <a:latin typeface="Arial" pitchFamily="34" charset="0"/>
                <a:cs typeface="Times New Roman" pitchFamily="18" charset="0"/>
              </a:rPr>
              <a:t>acceptable quantity</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quality</a:t>
            </a:r>
            <a:r>
              <a:rPr lang="en-US" sz="1600" i="1" dirty="0" smtClean="0">
                <a:solidFill>
                  <a:srgbClr val="0070C0"/>
                </a:solidFill>
                <a:latin typeface="Arial" pitchFamily="34" charset="0"/>
                <a:cs typeface="Times New Roman" pitchFamily="18" charset="0"/>
              </a:rPr>
              <a:t> of </a:t>
            </a:r>
            <a:r>
              <a:rPr lang="en-US" sz="1600" i="1" dirty="0" smtClean="0">
                <a:latin typeface="Arial" pitchFamily="34" charset="0"/>
                <a:cs typeface="Times New Roman" pitchFamily="18" charset="0"/>
              </a:rPr>
              <a:t>water</a:t>
            </a:r>
            <a:r>
              <a:rPr lang="en-US" sz="1600" i="1" dirty="0" smtClean="0">
                <a:solidFill>
                  <a:srgbClr val="0070C0"/>
                </a:solidFill>
                <a:latin typeface="Arial" pitchFamily="34" charset="0"/>
                <a:cs typeface="Times New Roman" pitchFamily="18" charset="0"/>
              </a:rPr>
              <a:t> for </a:t>
            </a:r>
            <a:r>
              <a:rPr lang="en-US" sz="1600" i="1" dirty="0" smtClean="0">
                <a:latin typeface="Arial" pitchFamily="34" charset="0"/>
                <a:cs typeface="Times New Roman" pitchFamily="18" charset="0"/>
              </a:rPr>
              <a:t>health</a:t>
            </a: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livelihoods</a:t>
            </a: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ecosystems</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production</a:t>
            </a:r>
            <a:r>
              <a:rPr lang="en-US" sz="1600" i="1" dirty="0" smtClean="0">
                <a:solidFill>
                  <a:srgbClr val="0070C0"/>
                </a:solidFill>
                <a:latin typeface="Arial" pitchFamily="34" charset="0"/>
                <a:cs typeface="Times New Roman" pitchFamily="18" charset="0"/>
              </a:rPr>
              <a:t>, coupled with an </a:t>
            </a:r>
            <a:r>
              <a:rPr lang="en-US" sz="1600" i="1" dirty="0" smtClean="0">
                <a:latin typeface="Arial" pitchFamily="34" charset="0"/>
                <a:cs typeface="Times New Roman" pitchFamily="18" charset="0"/>
              </a:rPr>
              <a:t>acceptable level</a:t>
            </a:r>
            <a:r>
              <a:rPr lang="en-US" sz="1600" i="1" dirty="0" smtClean="0">
                <a:solidFill>
                  <a:srgbClr val="0070C0"/>
                </a:solidFill>
                <a:latin typeface="Arial" pitchFamily="34" charset="0"/>
                <a:cs typeface="Times New Roman" pitchFamily="18" charset="0"/>
              </a:rPr>
              <a:t> of </a:t>
            </a:r>
            <a:r>
              <a:rPr lang="en-US" sz="1600" i="1" dirty="0" smtClean="0">
                <a:latin typeface="Arial" pitchFamily="34" charset="0"/>
                <a:cs typeface="Times New Roman" pitchFamily="18" charset="0"/>
              </a:rPr>
              <a:t>water-related risks</a:t>
            </a:r>
            <a:r>
              <a:rPr lang="en-US" sz="1600" i="1" dirty="0" smtClean="0">
                <a:solidFill>
                  <a:srgbClr val="0070C0"/>
                </a:solidFill>
                <a:latin typeface="Arial" pitchFamily="34" charset="0"/>
                <a:cs typeface="Times New Roman" pitchFamily="18" charset="0"/>
              </a:rPr>
              <a:t> to </a:t>
            </a:r>
            <a:r>
              <a:rPr lang="en-US" sz="1600" i="1" dirty="0" smtClean="0">
                <a:latin typeface="Arial" pitchFamily="34" charset="0"/>
                <a:cs typeface="Times New Roman" pitchFamily="18" charset="0"/>
              </a:rPr>
              <a:t>people</a:t>
            </a: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environments</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economies</a:t>
            </a:r>
            <a:r>
              <a:rPr lang="en-US" sz="1600" i="1" dirty="0" smtClean="0">
                <a:solidFill>
                  <a:srgbClr val="0070C0"/>
                </a:solidFill>
                <a:latin typeface="Arial" pitchFamily="34" charset="0"/>
                <a:cs typeface="Times New Roman" pitchFamily="18" charset="0"/>
              </a:rPr>
              <a:t>”. </a:t>
            </a:r>
            <a:endParaRPr lang="en-US" sz="1600" i="1" dirty="0" smtClean="0">
              <a:solidFill>
                <a:srgbClr val="0070C0"/>
              </a:solidFill>
              <a:latin typeface="Arial" pitchFamily="34" charset="0"/>
              <a:cs typeface="Times New Roman" pitchFamily="18" charset="0"/>
            </a:endParaRP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This definition firmly embeds </a:t>
            </a:r>
            <a:r>
              <a:rPr lang="en-US" sz="1600" i="1" dirty="0" smtClean="0">
                <a:latin typeface="Arial" pitchFamily="34" charset="0"/>
                <a:cs typeface="Times New Roman" pitchFamily="18" charset="0"/>
              </a:rPr>
              <a:t>sustainable development</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 </a:t>
            </a:r>
            <a:r>
              <a:rPr lang="en-US" sz="1600" i="1" dirty="0" smtClean="0">
                <a:solidFill>
                  <a:srgbClr val="0070C0"/>
                </a:solidFill>
                <a:latin typeface="Arial" pitchFamily="34" charset="0"/>
                <a:cs typeface="Times New Roman" pitchFamily="18" charset="0"/>
              </a:rPr>
              <a:t>that seeks to ensure a </a:t>
            </a:r>
            <a:r>
              <a:rPr lang="en-US" sz="1600" i="1" dirty="0" smtClean="0">
                <a:latin typeface="Arial" pitchFamily="34" charset="0"/>
                <a:cs typeface="Times New Roman" pitchFamily="18" charset="0"/>
              </a:rPr>
              <a:t>triple bottom line</a:t>
            </a:r>
            <a:r>
              <a:rPr lang="en-US" sz="1600" i="1" dirty="0" smtClean="0">
                <a:solidFill>
                  <a:srgbClr val="0070C0"/>
                </a:solidFill>
                <a:latin typeface="Arial" pitchFamily="34" charset="0"/>
                <a:cs typeface="Times New Roman" pitchFamily="18" charset="0"/>
              </a:rPr>
              <a:t> of </a:t>
            </a:r>
            <a:r>
              <a:rPr lang="en-US" sz="1600" i="1" dirty="0" smtClean="0">
                <a:latin typeface="Arial" pitchFamily="34" charset="0"/>
                <a:cs typeface="Times New Roman" pitchFamily="18" charset="0"/>
              </a:rPr>
              <a:t>social</a:t>
            </a:r>
            <a:r>
              <a:rPr lang="en-US" sz="1600" i="1" dirty="0" smtClean="0">
                <a:solidFill>
                  <a:srgbClr val="0070C0"/>
                </a:solidFill>
                <a:latin typeface="Arial" pitchFamily="34" charset="0"/>
                <a:cs typeface="Times New Roman" pitchFamily="18" charset="0"/>
              </a:rPr>
              <a:t>, </a:t>
            </a:r>
            <a:r>
              <a:rPr lang="en-US" sz="1600" i="1" dirty="0" smtClean="0">
                <a:latin typeface="Arial" pitchFamily="34" charset="0"/>
                <a:cs typeface="Times New Roman" pitchFamily="18" charset="0"/>
              </a:rPr>
              <a:t>environmental</a:t>
            </a:r>
            <a:r>
              <a:rPr lang="en-US" sz="1600" i="1" dirty="0" smtClean="0">
                <a:solidFill>
                  <a:srgbClr val="0070C0"/>
                </a:solidFill>
                <a:latin typeface="Arial" pitchFamily="34" charset="0"/>
                <a:cs typeface="Times New Roman" pitchFamily="18" charset="0"/>
              </a:rPr>
              <a:t>, and </a:t>
            </a:r>
            <a:r>
              <a:rPr lang="en-US" sz="1600" i="1" dirty="0" smtClean="0">
                <a:latin typeface="Arial" pitchFamily="34" charset="0"/>
                <a:cs typeface="Times New Roman" pitchFamily="18" charset="0"/>
              </a:rPr>
              <a:t>economic</a:t>
            </a:r>
            <a:r>
              <a:rPr lang="en-US" sz="1600" i="1" dirty="0" smtClean="0">
                <a:solidFill>
                  <a:srgbClr val="0070C0"/>
                </a:solidFill>
                <a:latin typeface="Arial" pitchFamily="34" charset="0"/>
                <a:cs typeface="Times New Roman" pitchFamily="18" charset="0"/>
              </a:rPr>
              <a:t> outcomes. </a:t>
            </a:r>
          </a:p>
          <a:p>
            <a:pPr eaLnBrk="0" hangingPunct="0"/>
            <a:endParaRPr lang="en-US" sz="1600" i="1" dirty="0" smtClean="0">
              <a:solidFill>
                <a:srgbClr val="0070C0"/>
              </a:solidFill>
              <a:latin typeface="Arial" pitchFamily="34" charset="0"/>
              <a:cs typeface="Times New Roman" pitchFamily="18" charset="0"/>
            </a:endParaRPr>
          </a:p>
          <a:p>
            <a:pPr eaLnBrk="0" hangingPunct="0"/>
            <a:r>
              <a:rPr lang="en-US" sz="1600" i="1" dirty="0" smtClean="0">
                <a:solidFill>
                  <a:srgbClr val="0070C0"/>
                </a:solidFill>
                <a:latin typeface="Arial" pitchFamily="34" charset="0"/>
                <a:cs typeface="Times New Roman" pitchFamily="18" charset="0"/>
              </a:rPr>
              <a:t>Moreover, it can be </a:t>
            </a:r>
            <a:r>
              <a:rPr lang="en-US" sz="1600" i="1" dirty="0" smtClean="0">
                <a:latin typeface="Arial" pitchFamily="34" charset="0"/>
                <a:cs typeface="Times New Roman" pitchFamily="18" charset="0"/>
              </a:rPr>
              <a:t>interpreted</a:t>
            </a:r>
            <a:r>
              <a:rPr lang="en-US" sz="1600" i="1" dirty="0" smtClean="0">
                <a:solidFill>
                  <a:srgbClr val="0070C0"/>
                </a:solidFill>
                <a:latin typeface="Arial" pitchFamily="34" charset="0"/>
                <a:cs typeface="Times New Roman" pitchFamily="18" charset="0"/>
              </a:rPr>
              <a:t> at </a:t>
            </a:r>
            <a:r>
              <a:rPr lang="en-US" sz="1600" i="1" dirty="0" smtClean="0">
                <a:latin typeface="Arial" pitchFamily="34" charset="0"/>
                <a:cs typeface="Times New Roman" pitchFamily="18" charset="0"/>
              </a:rPr>
              <a:t>different scales</a:t>
            </a:r>
            <a:r>
              <a:rPr lang="en-US" sz="1600" i="1" dirty="0" smtClean="0">
                <a:solidFill>
                  <a:srgbClr val="0070C0"/>
                </a:solidFill>
                <a:latin typeface="Arial" pitchFamily="34" charset="0"/>
                <a:cs typeface="Times New Roman" pitchFamily="18" charset="0"/>
              </a:rPr>
              <a:t> and it </a:t>
            </a:r>
            <a:r>
              <a:rPr lang="en-US" sz="1600" i="1" dirty="0" smtClean="0">
                <a:latin typeface="Arial" pitchFamily="34" charset="0"/>
                <a:cs typeface="Times New Roman" pitchFamily="18" charset="0"/>
              </a:rPr>
              <a:t>acknowledges</a:t>
            </a:r>
            <a:r>
              <a:rPr lang="en-US" sz="1600" i="1" dirty="0" smtClean="0">
                <a:solidFill>
                  <a:srgbClr val="0070C0"/>
                </a:solidFill>
                <a:latin typeface="Arial" pitchFamily="34" charset="0"/>
                <a:cs typeface="Times New Roman" pitchFamily="18" charset="0"/>
              </a:rPr>
              <a:t> that </a:t>
            </a:r>
            <a:r>
              <a:rPr lang="en-US" sz="1600" i="1" dirty="0" smtClean="0">
                <a:latin typeface="Arial" pitchFamily="34" charset="0"/>
                <a:cs typeface="Times New Roman" pitchFamily="18" charset="0"/>
              </a:rPr>
              <a:t>risks</a:t>
            </a:r>
            <a:r>
              <a:rPr lang="en-US" sz="1600" i="1" dirty="0" smtClean="0">
                <a:solidFill>
                  <a:srgbClr val="0070C0"/>
                </a:solidFill>
                <a:latin typeface="Arial" pitchFamily="34" charset="0"/>
                <a:cs typeface="Times New Roman" pitchFamily="18" charset="0"/>
              </a:rPr>
              <a:t> to people, environments, and economies will </a:t>
            </a:r>
            <a:r>
              <a:rPr lang="en-US" sz="1600" i="1" dirty="0" smtClean="0">
                <a:latin typeface="Arial" pitchFamily="34" charset="0"/>
                <a:cs typeface="Times New Roman" pitchFamily="18" charset="0"/>
              </a:rPr>
              <a:t>always persist</a:t>
            </a:r>
            <a:r>
              <a:rPr lang="en-US" sz="1600" i="1" dirty="0" smtClean="0">
                <a:solidFill>
                  <a:srgbClr val="0070C0"/>
                </a:solidFill>
                <a:latin typeface="Arial" pitchFamily="34" charset="0"/>
                <a:cs typeface="Times New Roman" pitchFamily="18" charset="0"/>
              </a:rPr>
              <a:t>, whatever is done to improve </a:t>
            </a:r>
            <a:r>
              <a:rPr lang="en-US" sz="1600" i="1" dirty="0" smtClean="0">
                <a:solidFill>
                  <a:srgbClr val="C00000"/>
                </a:solidFill>
                <a:latin typeface="Arial" pitchFamily="34" charset="0"/>
                <a:cs typeface="Times New Roman" pitchFamily="18" charset="0"/>
              </a:rPr>
              <a:t>water security</a:t>
            </a:r>
            <a:r>
              <a:rPr lang="en-US" sz="1600" i="1" dirty="0" smtClean="0">
                <a:solidFill>
                  <a:srgbClr val="0070C0"/>
                </a:solidFill>
                <a:latin typeface="Arial" pitchFamily="34" charset="0"/>
                <a:cs typeface="Times New Roman" pitchFamily="18" charset="0"/>
              </a:rPr>
              <a:t>.</a:t>
            </a:r>
          </a:p>
          <a:p>
            <a:pPr marL="342900" indent="-342900" eaLnBrk="0" hangingPunct="0">
              <a:buAutoNum type="arabicPeriod"/>
            </a:pPr>
            <a:endParaRPr lang="en-US" sz="1600" i="1" dirty="0" smtClean="0">
              <a:solidFill>
                <a:srgbClr val="0070C0"/>
              </a:solidFill>
              <a:latin typeface="Arial" pitchFamily="34" charset="0"/>
              <a:cs typeface="Times New Roman" pitchFamily="18" charset="0"/>
            </a:endParaRPr>
          </a:p>
          <a:p>
            <a:pPr marL="342900" indent="-342900" eaLnBrk="0" hangingPunct="0"/>
            <a:endParaRPr lang="es-AR" sz="2000" i="1" dirty="0" smtClean="0">
              <a:solidFill>
                <a:srgbClr val="0070C0"/>
              </a:solidFill>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47664" y="1157843"/>
            <a:ext cx="6048000" cy="830997"/>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Second World Water Forum </a:t>
            </a:r>
          </a:p>
          <a:p>
            <a:pPr algn="ctr" eaLnBrk="0" hangingPunct="0"/>
            <a:r>
              <a:rPr lang="en-US" sz="2400" dirty="0" smtClean="0">
                <a:solidFill>
                  <a:srgbClr val="C00000"/>
                </a:solidFill>
                <a:latin typeface="Arial" pitchFamily="34" charset="0"/>
                <a:cs typeface="Times New Roman" pitchFamily="18" charset="0"/>
              </a:rPr>
              <a:t>(The Hague, 2000)</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474913"/>
            <a:ext cx="6984000" cy="2677656"/>
          </a:xfrm>
          <a:prstGeom prst="rect">
            <a:avLst/>
          </a:prstGeom>
          <a:solidFill>
            <a:schemeClr val="bg1"/>
          </a:solidFill>
          <a:ln w="12700">
            <a:solidFill>
              <a:schemeClr val="tx1"/>
            </a:solidFill>
            <a:miter lim="800000"/>
            <a:headEnd/>
            <a:tailEnd/>
          </a:ln>
        </p:spPr>
        <p:txBody>
          <a:bodyPr>
            <a:spAutoFit/>
          </a:bodyPr>
          <a:lstStyle/>
          <a:p>
            <a:pPr eaLnBrk="0" hangingPunct="0"/>
            <a:r>
              <a:rPr lang="en-US" sz="2400" i="1" dirty="0" smtClean="0">
                <a:solidFill>
                  <a:srgbClr val="0070C0"/>
                </a:solidFill>
                <a:latin typeface="Arial" pitchFamily="34" charset="0"/>
                <a:cs typeface="Times New Roman" pitchFamily="18" charset="0"/>
              </a:rPr>
              <a:t>‘‘</a:t>
            </a:r>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at </a:t>
            </a:r>
            <a:r>
              <a:rPr lang="en-US" sz="2400" i="1" dirty="0" smtClean="0">
                <a:latin typeface="Arial" pitchFamily="34" charset="0"/>
                <a:cs typeface="Times New Roman" pitchFamily="18" charset="0"/>
              </a:rPr>
              <a:t>any level</a:t>
            </a:r>
            <a:r>
              <a:rPr lang="en-US" sz="2400" i="1" dirty="0" smtClean="0">
                <a:solidFill>
                  <a:srgbClr val="0070C0"/>
                </a:solidFill>
                <a:latin typeface="Arial" pitchFamily="34" charset="0"/>
                <a:cs typeface="Times New Roman" pitchFamily="18" charset="0"/>
              </a:rPr>
              <a:t> from the </a:t>
            </a:r>
            <a:r>
              <a:rPr lang="en-US" sz="2400" i="1" dirty="0" smtClean="0">
                <a:latin typeface="Arial" pitchFamily="34" charset="0"/>
                <a:cs typeface="Times New Roman" pitchFamily="18" charset="0"/>
              </a:rPr>
              <a:t>household</a:t>
            </a:r>
            <a:r>
              <a:rPr lang="en-US" sz="2400" i="1" dirty="0" smtClean="0">
                <a:solidFill>
                  <a:srgbClr val="0070C0"/>
                </a:solidFill>
                <a:latin typeface="Arial" pitchFamily="34" charset="0"/>
                <a:cs typeface="Times New Roman" pitchFamily="18" charset="0"/>
              </a:rPr>
              <a:t> to the </a:t>
            </a:r>
            <a:r>
              <a:rPr lang="en-US" sz="2400" i="1" dirty="0" smtClean="0">
                <a:latin typeface="Arial" pitchFamily="34" charset="0"/>
                <a:cs typeface="Times New Roman" pitchFamily="18" charset="0"/>
              </a:rPr>
              <a:t>global</a:t>
            </a:r>
            <a:r>
              <a:rPr lang="en-US" sz="2400" i="1" dirty="0" smtClean="0">
                <a:solidFill>
                  <a:srgbClr val="0070C0"/>
                </a:solidFill>
                <a:latin typeface="Arial" pitchFamily="34" charset="0"/>
                <a:cs typeface="Times New Roman" pitchFamily="18" charset="0"/>
              </a:rPr>
              <a:t> means that </a:t>
            </a:r>
            <a:r>
              <a:rPr lang="en-US" sz="2400" i="1" dirty="0" smtClean="0">
                <a:latin typeface="Arial" pitchFamily="34" charset="0"/>
                <a:cs typeface="Times New Roman" pitchFamily="18" charset="0"/>
              </a:rPr>
              <a:t>every person</a:t>
            </a:r>
            <a:r>
              <a:rPr lang="en-US" sz="2400" i="1" dirty="0" smtClean="0">
                <a:solidFill>
                  <a:srgbClr val="0070C0"/>
                </a:solidFill>
                <a:latin typeface="Arial" pitchFamily="34" charset="0"/>
                <a:cs typeface="Times New Roman" pitchFamily="18" charset="0"/>
              </a:rPr>
              <a:t> has </a:t>
            </a:r>
            <a:r>
              <a:rPr lang="en-US" sz="2400" i="1" dirty="0" smtClean="0">
                <a:latin typeface="Arial" pitchFamily="34" charset="0"/>
                <a:cs typeface="Times New Roman" pitchFamily="18" charset="0"/>
              </a:rPr>
              <a:t>access</a:t>
            </a:r>
            <a:r>
              <a:rPr lang="en-US" sz="2400" i="1" dirty="0" smtClean="0">
                <a:solidFill>
                  <a:srgbClr val="0070C0"/>
                </a:solidFill>
                <a:latin typeface="Arial" pitchFamily="34" charset="0"/>
                <a:cs typeface="Times New Roman" pitchFamily="18" charset="0"/>
              </a:rPr>
              <a:t> to </a:t>
            </a:r>
            <a:r>
              <a:rPr lang="en-US" sz="2400" i="1" dirty="0" smtClean="0">
                <a:latin typeface="Arial" pitchFamily="34" charset="0"/>
                <a:cs typeface="Times New Roman" pitchFamily="18" charset="0"/>
              </a:rPr>
              <a:t>enough safe water</a:t>
            </a:r>
            <a:r>
              <a:rPr lang="en-US" sz="2400" i="1" dirty="0" smtClean="0">
                <a:solidFill>
                  <a:srgbClr val="0070C0"/>
                </a:solidFill>
                <a:latin typeface="Arial" pitchFamily="34" charset="0"/>
                <a:cs typeface="Times New Roman" pitchFamily="18" charset="0"/>
              </a:rPr>
              <a:t> at </a:t>
            </a:r>
            <a:r>
              <a:rPr lang="en-US" sz="2400" i="1" dirty="0" smtClean="0">
                <a:latin typeface="Arial" pitchFamily="34" charset="0"/>
                <a:cs typeface="Times New Roman" pitchFamily="18" charset="0"/>
              </a:rPr>
              <a:t>affordable cost</a:t>
            </a:r>
            <a:r>
              <a:rPr lang="en-US" sz="2400" i="1" dirty="0" smtClean="0">
                <a:solidFill>
                  <a:srgbClr val="0070C0"/>
                </a:solidFill>
                <a:latin typeface="Arial" pitchFamily="34" charset="0"/>
                <a:cs typeface="Times New Roman" pitchFamily="18" charset="0"/>
              </a:rPr>
              <a:t> to lead a </a:t>
            </a:r>
            <a:r>
              <a:rPr lang="en-US" sz="2400" i="1" dirty="0" smtClean="0">
                <a:latin typeface="Arial" pitchFamily="34" charset="0"/>
                <a:cs typeface="Times New Roman" pitchFamily="18" charset="0"/>
              </a:rPr>
              <a:t>clean</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healthy</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productive</a:t>
            </a:r>
            <a:r>
              <a:rPr lang="en-US" sz="2400" i="1" dirty="0" smtClean="0">
                <a:solidFill>
                  <a:srgbClr val="0070C0"/>
                </a:solidFill>
                <a:latin typeface="Arial" pitchFamily="34" charset="0"/>
                <a:cs typeface="Times New Roman" pitchFamily="18" charset="0"/>
              </a:rPr>
              <a:t> </a:t>
            </a:r>
            <a:r>
              <a:rPr lang="en-US" sz="2400" i="1" dirty="0" smtClean="0">
                <a:latin typeface="Arial" pitchFamily="34" charset="0"/>
                <a:cs typeface="Times New Roman" pitchFamily="18" charset="0"/>
              </a:rPr>
              <a:t>life</a:t>
            </a:r>
            <a:r>
              <a:rPr lang="en-US" sz="2400" i="1" dirty="0" smtClean="0">
                <a:solidFill>
                  <a:srgbClr val="0070C0"/>
                </a:solidFill>
                <a:latin typeface="Arial" pitchFamily="34" charset="0"/>
                <a:cs typeface="Times New Roman" pitchFamily="18" charset="0"/>
              </a:rPr>
              <a:t>, while </a:t>
            </a:r>
            <a:r>
              <a:rPr lang="en-US" sz="2400" i="1" dirty="0" smtClean="0">
                <a:latin typeface="Arial" pitchFamily="34" charset="0"/>
                <a:cs typeface="Times New Roman" pitchFamily="18" charset="0"/>
              </a:rPr>
              <a:t>ensuring</a:t>
            </a:r>
            <a:r>
              <a:rPr lang="en-US" sz="2400" i="1" dirty="0" smtClean="0">
                <a:solidFill>
                  <a:srgbClr val="0070C0"/>
                </a:solidFill>
                <a:latin typeface="Arial" pitchFamily="34" charset="0"/>
                <a:cs typeface="Times New Roman" pitchFamily="18" charset="0"/>
              </a:rPr>
              <a:t> that the </a:t>
            </a:r>
            <a:r>
              <a:rPr lang="en-US" sz="2400" i="1" dirty="0" smtClean="0">
                <a:latin typeface="Arial" pitchFamily="34" charset="0"/>
                <a:cs typeface="Times New Roman" pitchFamily="18" charset="0"/>
              </a:rPr>
              <a:t>natural environment</a:t>
            </a:r>
            <a:r>
              <a:rPr lang="en-US" sz="2400" i="1" dirty="0" smtClean="0">
                <a:solidFill>
                  <a:srgbClr val="0070C0"/>
                </a:solidFill>
                <a:latin typeface="Arial" pitchFamily="34" charset="0"/>
                <a:cs typeface="Times New Roman" pitchFamily="18" charset="0"/>
              </a:rPr>
              <a:t> is </a:t>
            </a:r>
            <a:r>
              <a:rPr lang="en-US" sz="2400" i="1" dirty="0" smtClean="0">
                <a:latin typeface="Arial" pitchFamily="34" charset="0"/>
                <a:cs typeface="Times New Roman" pitchFamily="18" charset="0"/>
              </a:rPr>
              <a:t>protected</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enhanced</a:t>
            </a:r>
            <a:r>
              <a:rPr lang="en-US" sz="2400" i="1" dirty="0" smtClean="0">
                <a:solidFill>
                  <a:srgbClr val="0070C0"/>
                </a:solidFill>
                <a:latin typeface="Arial" pitchFamily="34" charset="0"/>
                <a:cs typeface="Times New Roman" pitchFamily="18" charset="0"/>
              </a:rPr>
              <a:t>’’ </a:t>
            </a:r>
          </a:p>
          <a:p>
            <a:pPr eaLnBrk="0" hangingPunct="0"/>
            <a:r>
              <a:rPr lang="en-US" sz="2000" i="1" dirty="0" smtClean="0">
                <a:solidFill>
                  <a:srgbClr val="0070C0"/>
                </a:solidFill>
                <a:latin typeface="Arial" pitchFamily="34" charset="0"/>
                <a:cs typeface="Times New Roman" pitchFamily="18" charset="0"/>
              </a:rPr>
              <a:t>(GWP document)</a:t>
            </a:r>
            <a:endParaRPr lang="en-US" sz="2000" i="1" dirty="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47664" y="1157843"/>
            <a:ext cx="6048000" cy="830997"/>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Second World Water Forum </a:t>
            </a:r>
          </a:p>
          <a:p>
            <a:pPr algn="ctr" eaLnBrk="0" hangingPunct="0"/>
            <a:r>
              <a:rPr lang="en-US" sz="2400" dirty="0" smtClean="0">
                <a:solidFill>
                  <a:srgbClr val="C00000"/>
                </a:solidFill>
                <a:latin typeface="Arial" pitchFamily="34" charset="0"/>
                <a:cs typeface="Times New Roman" pitchFamily="18" charset="0"/>
              </a:rPr>
              <a:t>(The Hague, 2000)</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474913"/>
            <a:ext cx="6984000" cy="3416320"/>
          </a:xfrm>
          <a:prstGeom prst="rect">
            <a:avLst/>
          </a:prstGeom>
          <a:solidFill>
            <a:schemeClr val="bg1"/>
          </a:solidFill>
          <a:ln w="12700">
            <a:solidFill>
              <a:schemeClr val="tx1"/>
            </a:solidFill>
            <a:miter lim="800000"/>
            <a:headEnd/>
            <a:tailEnd/>
          </a:ln>
        </p:spPr>
        <p:txBody>
          <a:bodyPr>
            <a:spAutoFit/>
          </a:bodyPr>
          <a:lstStyle/>
          <a:p>
            <a:pPr eaLnBrk="0" hangingPunct="0"/>
            <a:r>
              <a:rPr lang="en-US" sz="2400" i="1" dirty="0" smtClean="0">
                <a:solidFill>
                  <a:srgbClr val="C00000"/>
                </a:solidFill>
                <a:latin typeface="Arial" pitchFamily="34" charset="0"/>
                <a:cs typeface="Times New Roman" pitchFamily="18" charset="0"/>
              </a:rPr>
              <a:t>Water security</a:t>
            </a:r>
            <a:r>
              <a:rPr lang="en-US" sz="2400" i="1" dirty="0" smtClean="0">
                <a:solidFill>
                  <a:srgbClr val="0070C0"/>
                </a:solidFill>
                <a:latin typeface="Arial" pitchFamily="34" charset="0"/>
                <a:cs typeface="Times New Roman" pitchFamily="18" charset="0"/>
              </a:rPr>
              <a:t> means “</a:t>
            </a:r>
            <a:r>
              <a:rPr lang="en-US" sz="2400" i="1" dirty="0" smtClean="0">
                <a:latin typeface="Arial" pitchFamily="34" charset="0"/>
                <a:cs typeface="Times New Roman" pitchFamily="18" charset="0"/>
              </a:rPr>
              <a:t>ensuring</a:t>
            </a:r>
            <a:r>
              <a:rPr lang="en-US" sz="2400" i="1" dirty="0" smtClean="0">
                <a:solidFill>
                  <a:srgbClr val="0070C0"/>
                </a:solidFill>
                <a:latin typeface="Arial" pitchFamily="34" charset="0"/>
                <a:cs typeface="Times New Roman" pitchFamily="18" charset="0"/>
              </a:rPr>
              <a:t> that </a:t>
            </a:r>
            <a:r>
              <a:rPr lang="en-US" sz="2400" i="1" dirty="0" smtClean="0">
                <a:latin typeface="Arial" pitchFamily="34" charset="0"/>
                <a:cs typeface="Times New Roman" pitchFamily="18" charset="0"/>
              </a:rPr>
              <a:t>freshwater, coastal </a:t>
            </a:r>
            <a:r>
              <a:rPr lang="en-US" sz="2400" i="1" dirty="0" smtClean="0">
                <a:solidFill>
                  <a:srgbClr val="0070C0"/>
                </a:solidFill>
                <a:latin typeface="Arial" pitchFamily="34" charset="0"/>
                <a:cs typeface="Times New Roman" pitchFamily="18" charset="0"/>
              </a:rPr>
              <a:t>and</a:t>
            </a:r>
            <a:r>
              <a:rPr lang="en-US" sz="2400" i="1" dirty="0" smtClean="0">
                <a:latin typeface="Arial" pitchFamily="34" charset="0"/>
                <a:cs typeface="Times New Roman" pitchFamily="18" charset="0"/>
              </a:rPr>
              <a:t> related ecosystems </a:t>
            </a:r>
            <a:r>
              <a:rPr lang="en-US" sz="2400" i="1" dirty="0" smtClean="0">
                <a:solidFill>
                  <a:srgbClr val="0070C0"/>
                </a:solidFill>
                <a:latin typeface="Arial" pitchFamily="34" charset="0"/>
                <a:cs typeface="Times New Roman" pitchFamily="18" charset="0"/>
              </a:rPr>
              <a:t>are </a:t>
            </a:r>
            <a:r>
              <a:rPr lang="en-US" sz="2400" i="1" dirty="0" smtClean="0">
                <a:latin typeface="Arial" pitchFamily="34" charset="0"/>
                <a:cs typeface="Times New Roman" pitchFamily="18" charset="0"/>
              </a:rPr>
              <a:t>protected</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improved</a:t>
            </a:r>
            <a:r>
              <a:rPr lang="en-US" sz="2400" i="1" dirty="0" smtClean="0">
                <a:solidFill>
                  <a:srgbClr val="0070C0"/>
                </a:solidFill>
                <a:latin typeface="Arial" pitchFamily="34" charset="0"/>
                <a:cs typeface="Times New Roman" pitchFamily="18" charset="0"/>
              </a:rPr>
              <a:t>; that </a:t>
            </a:r>
            <a:r>
              <a:rPr lang="en-US" sz="2400" i="1" dirty="0" smtClean="0">
                <a:latin typeface="Arial" pitchFamily="34" charset="0"/>
                <a:cs typeface="Times New Roman" pitchFamily="18" charset="0"/>
              </a:rPr>
              <a:t>sustainable development</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political stability</a:t>
            </a:r>
            <a:r>
              <a:rPr lang="en-US" sz="2400" i="1" dirty="0" smtClean="0">
                <a:solidFill>
                  <a:srgbClr val="0070C0"/>
                </a:solidFill>
                <a:latin typeface="Arial" pitchFamily="34" charset="0"/>
                <a:cs typeface="Times New Roman" pitchFamily="18" charset="0"/>
              </a:rPr>
              <a:t> are </a:t>
            </a:r>
            <a:r>
              <a:rPr lang="en-US" sz="2400" i="1" dirty="0" smtClean="0">
                <a:latin typeface="Arial" pitchFamily="34" charset="0"/>
                <a:cs typeface="Times New Roman" pitchFamily="18" charset="0"/>
              </a:rPr>
              <a:t>promoted</a:t>
            </a:r>
            <a:r>
              <a:rPr lang="en-US" sz="2400" i="1" dirty="0" smtClean="0">
                <a:solidFill>
                  <a:srgbClr val="0070C0"/>
                </a:solidFill>
                <a:latin typeface="Arial" pitchFamily="34" charset="0"/>
                <a:cs typeface="Times New Roman" pitchFamily="18" charset="0"/>
              </a:rPr>
              <a:t>, that </a:t>
            </a:r>
            <a:r>
              <a:rPr lang="en-US" sz="2400" i="1" dirty="0" smtClean="0">
                <a:latin typeface="Arial" pitchFamily="34" charset="0"/>
                <a:cs typeface="Times New Roman" pitchFamily="18" charset="0"/>
              </a:rPr>
              <a:t>every person </a:t>
            </a:r>
            <a:r>
              <a:rPr lang="en-US" sz="2400" i="1" dirty="0" smtClean="0">
                <a:solidFill>
                  <a:srgbClr val="0070C0"/>
                </a:solidFill>
                <a:latin typeface="Arial" pitchFamily="34" charset="0"/>
                <a:cs typeface="Times New Roman" pitchFamily="18" charset="0"/>
              </a:rPr>
              <a:t>has </a:t>
            </a:r>
            <a:r>
              <a:rPr lang="en-US" sz="2400" i="1" dirty="0" smtClean="0">
                <a:latin typeface="Arial" pitchFamily="34" charset="0"/>
                <a:cs typeface="Times New Roman" pitchFamily="18" charset="0"/>
              </a:rPr>
              <a:t>access</a:t>
            </a:r>
            <a:r>
              <a:rPr lang="en-US" sz="2400" i="1" dirty="0" smtClean="0">
                <a:solidFill>
                  <a:srgbClr val="0070C0"/>
                </a:solidFill>
                <a:latin typeface="Arial" pitchFamily="34" charset="0"/>
                <a:cs typeface="Times New Roman" pitchFamily="18" charset="0"/>
              </a:rPr>
              <a:t> to </a:t>
            </a:r>
            <a:r>
              <a:rPr lang="en-US" sz="2400" i="1" dirty="0" smtClean="0">
                <a:latin typeface="Arial" pitchFamily="34" charset="0"/>
                <a:cs typeface="Times New Roman" pitchFamily="18" charset="0"/>
              </a:rPr>
              <a:t>enough safe water</a:t>
            </a:r>
            <a:r>
              <a:rPr lang="en-US" sz="2400" i="1" dirty="0" smtClean="0">
                <a:solidFill>
                  <a:srgbClr val="0070C0"/>
                </a:solidFill>
                <a:latin typeface="Arial" pitchFamily="34" charset="0"/>
                <a:cs typeface="Times New Roman" pitchFamily="18" charset="0"/>
              </a:rPr>
              <a:t> at an </a:t>
            </a:r>
            <a:r>
              <a:rPr lang="en-US" sz="2400" i="1" dirty="0" smtClean="0">
                <a:latin typeface="Arial" pitchFamily="34" charset="0"/>
                <a:cs typeface="Times New Roman" pitchFamily="18" charset="0"/>
              </a:rPr>
              <a:t>affordable cost</a:t>
            </a:r>
            <a:r>
              <a:rPr lang="en-US" sz="2400" i="1" dirty="0" smtClean="0">
                <a:solidFill>
                  <a:srgbClr val="0070C0"/>
                </a:solidFill>
                <a:latin typeface="Arial" pitchFamily="34" charset="0"/>
                <a:cs typeface="Times New Roman" pitchFamily="18" charset="0"/>
              </a:rPr>
              <a:t> to lead a </a:t>
            </a:r>
            <a:r>
              <a:rPr lang="en-US" sz="2400" i="1" dirty="0" smtClean="0">
                <a:latin typeface="Arial" pitchFamily="34" charset="0"/>
                <a:cs typeface="Times New Roman" pitchFamily="18" charset="0"/>
              </a:rPr>
              <a:t>healthy</a:t>
            </a:r>
            <a:r>
              <a:rPr lang="en-US" sz="2400" i="1" dirty="0" smtClean="0">
                <a:solidFill>
                  <a:srgbClr val="0070C0"/>
                </a:solidFill>
                <a:latin typeface="Arial" pitchFamily="34" charset="0"/>
                <a:cs typeface="Times New Roman" pitchFamily="18" charset="0"/>
              </a:rPr>
              <a:t> and </a:t>
            </a:r>
            <a:r>
              <a:rPr lang="en-US" sz="2400" i="1" dirty="0" smtClean="0">
                <a:latin typeface="Arial" pitchFamily="34" charset="0"/>
                <a:cs typeface="Times New Roman" pitchFamily="18" charset="0"/>
              </a:rPr>
              <a:t>productive life</a:t>
            </a:r>
            <a:r>
              <a:rPr lang="en-US" sz="2400" i="1" dirty="0" smtClean="0">
                <a:solidFill>
                  <a:srgbClr val="0070C0"/>
                </a:solidFill>
                <a:latin typeface="Arial" pitchFamily="34" charset="0"/>
                <a:cs typeface="Times New Roman" pitchFamily="18" charset="0"/>
              </a:rPr>
              <a:t> and that the </a:t>
            </a:r>
            <a:r>
              <a:rPr lang="en-US" sz="2400" i="1" dirty="0" smtClean="0">
                <a:latin typeface="Arial" pitchFamily="34" charset="0"/>
                <a:cs typeface="Times New Roman" pitchFamily="18" charset="0"/>
              </a:rPr>
              <a:t>vulnerable</a:t>
            </a:r>
            <a:r>
              <a:rPr lang="en-US" sz="2400" i="1" dirty="0" smtClean="0">
                <a:solidFill>
                  <a:srgbClr val="0070C0"/>
                </a:solidFill>
                <a:latin typeface="Arial" pitchFamily="34" charset="0"/>
                <a:cs typeface="Times New Roman" pitchFamily="18" charset="0"/>
              </a:rPr>
              <a:t> are </a:t>
            </a:r>
            <a:r>
              <a:rPr lang="en-US" sz="2400" i="1" dirty="0" smtClean="0">
                <a:latin typeface="Arial" pitchFamily="34" charset="0"/>
                <a:cs typeface="Times New Roman" pitchFamily="18" charset="0"/>
              </a:rPr>
              <a:t>protected</a:t>
            </a:r>
            <a:r>
              <a:rPr lang="en-US" sz="2400" i="1" dirty="0" smtClean="0">
                <a:solidFill>
                  <a:srgbClr val="0070C0"/>
                </a:solidFill>
                <a:latin typeface="Arial" pitchFamily="34" charset="0"/>
                <a:cs typeface="Times New Roman" pitchFamily="18" charset="0"/>
              </a:rPr>
              <a:t> from the </a:t>
            </a:r>
            <a:r>
              <a:rPr lang="en-US" sz="2400" i="1" dirty="0" smtClean="0">
                <a:latin typeface="Arial" pitchFamily="34" charset="0"/>
                <a:cs typeface="Times New Roman" pitchFamily="18" charset="0"/>
              </a:rPr>
              <a:t>risks</a:t>
            </a:r>
            <a:r>
              <a:rPr lang="en-US" sz="2400" i="1" dirty="0" smtClean="0">
                <a:solidFill>
                  <a:srgbClr val="0070C0"/>
                </a:solidFill>
                <a:latin typeface="Arial" pitchFamily="34" charset="0"/>
                <a:cs typeface="Times New Roman" pitchFamily="18" charset="0"/>
              </a:rPr>
              <a:t> of </a:t>
            </a:r>
            <a:r>
              <a:rPr lang="en-US" sz="2400" i="1" dirty="0" smtClean="0">
                <a:latin typeface="Arial" pitchFamily="34" charset="0"/>
                <a:cs typeface="Times New Roman" pitchFamily="18" charset="0"/>
              </a:rPr>
              <a:t>water-related hazards</a:t>
            </a:r>
            <a:r>
              <a:rPr lang="en-US" sz="2400" i="1" dirty="0" smtClean="0">
                <a:solidFill>
                  <a:srgbClr val="0070C0"/>
                </a:solidFill>
                <a:latin typeface="Arial" pitchFamily="34" charset="0"/>
                <a:cs typeface="Times New Roman" pitchFamily="18" charset="0"/>
              </a:rPr>
              <a:t>” </a:t>
            </a:r>
            <a:r>
              <a:rPr lang="en-US" sz="2000" i="1" dirty="0" smtClean="0">
                <a:solidFill>
                  <a:srgbClr val="0070C0"/>
                </a:solidFill>
                <a:latin typeface="Arial" pitchFamily="34" charset="0"/>
                <a:cs typeface="Times New Roman" pitchFamily="18" charset="0"/>
              </a:rPr>
              <a:t>(Ministerial declaration)</a:t>
            </a:r>
            <a:endParaRPr lang="en-US" sz="2000" i="1" dirty="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47664" y="1157843"/>
            <a:ext cx="6048000" cy="830997"/>
          </a:xfrm>
          <a:prstGeom prst="rect">
            <a:avLst/>
          </a:prstGeom>
          <a:solidFill>
            <a:schemeClr val="bg1"/>
          </a:solidFill>
          <a:ln w="12700">
            <a:solidFill>
              <a:schemeClr val="tx1"/>
            </a:solidFill>
            <a:miter lim="800000"/>
            <a:headEnd/>
            <a:tailEnd/>
          </a:ln>
        </p:spPr>
        <p:txBody>
          <a:bodyPr>
            <a:spAutoFit/>
          </a:bodyPr>
          <a:lstStyle/>
          <a:p>
            <a:pPr algn="ctr" eaLnBrk="0" hangingPunct="0"/>
            <a:r>
              <a:rPr lang="en-US" sz="2400" dirty="0" smtClean="0">
                <a:solidFill>
                  <a:srgbClr val="C00000"/>
                </a:solidFill>
                <a:latin typeface="Arial" pitchFamily="34" charset="0"/>
                <a:cs typeface="Times New Roman" pitchFamily="18" charset="0"/>
              </a:rPr>
              <a:t>Second World Water Forum </a:t>
            </a:r>
          </a:p>
          <a:p>
            <a:pPr algn="ctr" eaLnBrk="0" hangingPunct="0"/>
            <a:r>
              <a:rPr lang="en-US" sz="2400" dirty="0" smtClean="0">
                <a:solidFill>
                  <a:srgbClr val="C00000"/>
                </a:solidFill>
                <a:latin typeface="Arial" pitchFamily="34" charset="0"/>
                <a:cs typeface="Times New Roman" pitchFamily="18" charset="0"/>
              </a:rPr>
              <a:t>(The Hague, 2000)</a:t>
            </a:r>
            <a:endParaRPr lang="en-US" sz="2400" dirty="0">
              <a:solidFill>
                <a:srgbClr val="C00000"/>
              </a:solidFill>
              <a:latin typeface="Arial" pitchFamily="34" charset="0"/>
              <a:cs typeface="Times New Roman" pitchFamily="18" charset="0"/>
            </a:endParaRPr>
          </a:p>
        </p:txBody>
      </p:sp>
      <p:sp>
        <p:nvSpPr>
          <p:cNvPr id="3075" name="Rectangle 56"/>
          <p:cNvSpPr>
            <a:spLocks noChangeArrowheads="1"/>
          </p:cNvSpPr>
          <p:nvPr/>
        </p:nvSpPr>
        <p:spPr bwMode="auto">
          <a:xfrm>
            <a:off x="1187624" y="2276872"/>
            <a:ext cx="6984000" cy="3600986"/>
          </a:xfrm>
          <a:prstGeom prst="rect">
            <a:avLst/>
          </a:prstGeom>
          <a:solidFill>
            <a:schemeClr val="bg1"/>
          </a:solidFill>
          <a:ln w="12700">
            <a:solidFill>
              <a:schemeClr val="tx1"/>
            </a:solidFill>
            <a:miter lim="800000"/>
            <a:headEnd/>
            <a:tailEnd/>
          </a:ln>
        </p:spPr>
        <p:txBody>
          <a:bodyPr>
            <a:spAutoFit/>
          </a:bodyPr>
          <a:lstStyle/>
          <a:p>
            <a:pPr eaLnBrk="0" hangingPunct="0"/>
            <a:r>
              <a:rPr lang="en-US" sz="2000" i="1" dirty="0" smtClean="0">
                <a:solidFill>
                  <a:srgbClr val="0070C0"/>
                </a:solidFill>
                <a:latin typeface="Arial" pitchFamily="34" charset="0"/>
                <a:cs typeface="Times New Roman" pitchFamily="18" charset="0"/>
              </a:rPr>
              <a:t>The broad </a:t>
            </a:r>
            <a:r>
              <a:rPr lang="en-US" sz="2000" i="1" dirty="0" smtClean="0">
                <a:latin typeface="Arial" pitchFamily="34" charset="0"/>
                <a:cs typeface="Times New Roman" pitchFamily="18" charset="0"/>
              </a:rPr>
              <a:t>framing</a:t>
            </a:r>
            <a:r>
              <a:rPr lang="en-US" sz="2000" i="1" dirty="0" smtClean="0">
                <a:solidFill>
                  <a:srgbClr val="0070C0"/>
                </a:solidFill>
                <a:latin typeface="Arial" pitchFamily="34" charset="0"/>
                <a:cs typeface="Times New Roman" pitchFamily="18" charset="0"/>
              </a:rPr>
              <a:t> of the Ministerial Declaration includes </a:t>
            </a:r>
            <a:r>
              <a:rPr lang="en-US" sz="2000" i="1" dirty="0" smtClean="0">
                <a:latin typeface="Arial" pitchFamily="34" charset="0"/>
                <a:cs typeface="Times New Roman" pitchFamily="18" charset="0"/>
              </a:rPr>
              <a:t>seven variables</a:t>
            </a:r>
            <a:r>
              <a:rPr lang="en-US" sz="2000" i="1" dirty="0" smtClean="0">
                <a:solidFill>
                  <a:srgbClr val="0070C0"/>
                </a:solidFill>
                <a:latin typeface="Arial" pitchFamily="34" charset="0"/>
                <a:cs typeface="Times New Roman" pitchFamily="18" charset="0"/>
              </a:rPr>
              <a:t>: </a:t>
            </a:r>
          </a:p>
          <a:p>
            <a:pPr eaLnBrk="0" hangingPunct="0"/>
            <a:endParaRPr lang="en-US" sz="2000" i="1" dirty="0" smtClean="0">
              <a:solidFill>
                <a:srgbClr val="0070C0"/>
              </a:solidFill>
              <a:latin typeface="Arial" pitchFamily="34" charset="0"/>
              <a:cs typeface="Times New Roman" pitchFamily="18" charset="0"/>
            </a:endParaRP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meeting basic needs </a:t>
            </a: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securing the food supply </a:t>
            </a: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protecting ecosystems </a:t>
            </a: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sharing water resources </a:t>
            </a: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managing risks </a:t>
            </a: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valuing water </a:t>
            </a:r>
          </a:p>
          <a:p>
            <a:pPr eaLnBrk="0" hangingPunct="0">
              <a:buFont typeface="Arial" pitchFamily="34" charset="0"/>
              <a:buChar char="•"/>
            </a:pPr>
            <a:r>
              <a:rPr lang="en-US" sz="2400" i="1" dirty="0" smtClean="0">
                <a:solidFill>
                  <a:srgbClr val="0070C0"/>
                </a:solidFill>
                <a:latin typeface="Arial" pitchFamily="34" charset="0"/>
                <a:cs typeface="Times New Roman" pitchFamily="18" charset="0"/>
              </a:rPr>
              <a:t>  governing water wisely</a:t>
            </a:r>
            <a:endParaRPr lang="en-US" sz="2000" i="1" dirty="0">
              <a:latin typeface="Arial" pitchFamily="34" charset="0"/>
              <a:cs typeface="Times New Roman" pitchFamily="18" charset="0"/>
            </a:endParaRPr>
          </a:p>
        </p:txBody>
      </p:sp>
    </p:spTree>
  </p:cSld>
  <p:clrMapOvr>
    <a:masterClrMapping/>
  </p:clrMapOvr>
  <p:transition spd="med">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ersonalizado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9849</TotalTime>
  <Pages>15</Pages>
  <Words>2633</Words>
  <Application>Microsoft Office PowerPoint</Application>
  <PresentationFormat>Presentación en pantalla (4:3)</PresentationFormat>
  <Paragraphs>220</Paragraphs>
  <Slides>27</Slides>
  <Notes>5</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THANK YOU VERY MUCH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de la DNRH</dc:title>
  <dc:creator>AUTHORIZED GATEWAY 2000 USER</dc:creator>
  <cp:lastModifiedBy>XXX</cp:lastModifiedBy>
  <cp:revision>1176</cp:revision>
  <cp:lastPrinted>2003-04-17T15:44:07Z</cp:lastPrinted>
  <dcterms:created xsi:type="dcterms:W3CDTF">1995-11-14T10:18:56Z</dcterms:created>
  <dcterms:modified xsi:type="dcterms:W3CDTF">2018-09-16T07:48:55Z</dcterms:modified>
</cp:coreProperties>
</file>