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35" r:id="rId3"/>
    <p:sldId id="434" r:id="rId4"/>
    <p:sldId id="449" r:id="rId5"/>
    <p:sldId id="450" r:id="rId6"/>
    <p:sldId id="451" r:id="rId7"/>
    <p:sldId id="452" r:id="rId8"/>
    <p:sldId id="454" r:id="rId9"/>
    <p:sldId id="460" r:id="rId10"/>
    <p:sldId id="453" r:id="rId11"/>
    <p:sldId id="456" r:id="rId12"/>
    <p:sldId id="458" r:id="rId13"/>
    <p:sldId id="459" r:id="rId14"/>
    <p:sldId id="457" r:id="rId15"/>
    <p:sldId id="461" r:id="rId16"/>
    <p:sldId id="464" r:id="rId17"/>
    <p:sldId id="462" r:id="rId18"/>
    <p:sldId id="463" r:id="rId19"/>
    <p:sldId id="444" r:id="rId2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99644" autoAdjust="0"/>
  </p:normalViewPr>
  <p:slideViewPr>
    <p:cSldViewPr snapToGrid="0">
      <p:cViewPr>
        <p:scale>
          <a:sx n="70" d="100"/>
          <a:sy n="70" d="100"/>
        </p:scale>
        <p:origin x="-192" y="-78"/>
      </p:cViewPr>
      <p:guideLst>
        <p:guide orient="horz" pos="2160"/>
        <p:guide pos="3840"/>
      </p:guideLst>
    </p:cSldViewPr>
  </p:slideViewPr>
  <p:notesTextViewPr>
    <p:cViewPr>
      <p:scale>
        <a:sx n="1" d="1"/>
        <a:sy n="1" d="1"/>
      </p:scale>
      <p:origin x="0" y="0"/>
    </p:cViewPr>
  </p:notesTextViewPr>
  <p:sorterViewPr>
    <p:cViewPr>
      <p:scale>
        <a:sx n="100" d="100"/>
        <a:sy n="100" d="100"/>
      </p:scale>
      <p:origin x="0" y="3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vens\AppData\Roaming\Microsoft\Excel\Classeur1%20(version%202).xlsb"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Feuil1!$D$6</c:f>
              <c:strCache>
                <c:ptCount val="1"/>
                <c:pt idx="0">
                  <c:v>2007</c:v>
                </c:pt>
              </c:strCache>
            </c:strRef>
          </c:tx>
          <c:invertIfNegative val="0"/>
          <c:cat>
            <c:strRef>
              <c:f>Feuil1!$C$7:$C$19</c:f>
              <c:strCache>
                <c:ptCount val="13"/>
                <c:pt idx="0">
                  <c:v>Antigua et Barbuda</c:v>
                </c:pt>
                <c:pt idx="1">
                  <c:v>Bahamas</c:v>
                </c:pt>
                <c:pt idx="2">
                  <c:v>Barbade</c:v>
                </c:pt>
                <c:pt idx="3">
                  <c:v>Cuba</c:v>
                </c:pt>
                <c:pt idx="4">
                  <c:v>Dominique</c:v>
                </c:pt>
                <c:pt idx="5">
                  <c:v>Grenade</c:v>
                </c:pt>
                <c:pt idx="6">
                  <c:v>Haïti</c:v>
                </c:pt>
                <c:pt idx="7">
                  <c:v>Jamaïque</c:v>
                </c:pt>
                <c:pt idx="8">
                  <c:v>Porto Rico</c:v>
                </c:pt>
                <c:pt idx="9">
                  <c:v>République  Dominicaine</c:v>
                </c:pt>
                <c:pt idx="10">
                  <c:v>Saint Kitts-et-Nevis</c:v>
                </c:pt>
                <c:pt idx="11">
                  <c:v>Sainte-Lucie</c:v>
                </c:pt>
                <c:pt idx="12">
                  <c:v>Saint-Vincent-et-les Grenadines</c:v>
                </c:pt>
              </c:strCache>
            </c:strRef>
          </c:cat>
          <c:val>
            <c:numRef>
              <c:f>Feuil1!$D$7:$D$19</c:f>
              <c:numCache>
                <c:formatCode>General</c:formatCode>
                <c:ptCount val="13"/>
                <c:pt idx="0">
                  <c:v>-9.6</c:v>
                </c:pt>
                <c:pt idx="1">
                  <c:v>1.4</c:v>
                </c:pt>
                <c:pt idx="2">
                  <c:v>0.5</c:v>
                </c:pt>
                <c:pt idx="3">
                  <c:v>7.3</c:v>
                </c:pt>
                <c:pt idx="4">
                  <c:v>3.9</c:v>
                </c:pt>
                <c:pt idx="5">
                  <c:v>6.3</c:v>
                </c:pt>
                <c:pt idx="6">
                  <c:v>3.3</c:v>
                </c:pt>
                <c:pt idx="7">
                  <c:v>0.60000000000000064</c:v>
                </c:pt>
                <c:pt idx="8">
                  <c:v>-2.4</c:v>
                </c:pt>
                <c:pt idx="9">
                  <c:v>8.5</c:v>
                </c:pt>
                <c:pt idx="10">
                  <c:v>-4.9000000000000004</c:v>
                </c:pt>
                <c:pt idx="11">
                  <c:v>1.2</c:v>
                </c:pt>
                <c:pt idx="12">
                  <c:v>3.1</c:v>
                </c:pt>
              </c:numCache>
            </c:numRef>
          </c:val>
          <c:extLst>
            <c:ext xmlns:c16="http://schemas.microsoft.com/office/drawing/2014/chart" uri="{C3380CC4-5D6E-409C-BE32-E72D297353CC}">
              <c16:uniqueId val="{00000000-1038-4C2D-985C-808587C515AD}"/>
            </c:ext>
          </c:extLst>
        </c:ser>
        <c:ser>
          <c:idx val="1"/>
          <c:order val="1"/>
          <c:tx>
            <c:strRef>
              <c:f>Feuil1!$E$6</c:f>
              <c:strCache>
                <c:ptCount val="1"/>
                <c:pt idx="0">
                  <c:v>2008</c:v>
                </c:pt>
              </c:strCache>
            </c:strRef>
          </c:tx>
          <c:invertIfNegative val="0"/>
          <c:cat>
            <c:strRef>
              <c:f>Feuil1!$C$7:$C$19</c:f>
              <c:strCache>
                <c:ptCount val="13"/>
                <c:pt idx="0">
                  <c:v>Antigua et Barbuda</c:v>
                </c:pt>
                <c:pt idx="1">
                  <c:v>Bahamas</c:v>
                </c:pt>
                <c:pt idx="2">
                  <c:v>Barbade</c:v>
                </c:pt>
                <c:pt idx="3">
                  <c:v>Cuba</c:v>
                </c:pt>
                <c:pt idx="4">
                  <c:v>Dominique</c:v>
                </c:pt>
                <c:pt idx="5">
                  <c:v>Grenade</c:v>
                </c:pt>
                <c:pt idx="6">
                  <c:v>Haïti</c:v>
                </c:pt>
                <c:pt idx="7">
                  <c:v>Jamaïque</c:v>
                </c:pt>
                <c:pt idx="8">
                  <c:v>Porto Rico</c:v>
                </c:pt>
                <c:pt idx="9">
                  <c:v>République  Dominicaine</c:v>
                </c:pt>
                <c:pt idx="10">
                  <c:v>Saint Kitts-et-Nevis</c:v>
                </c:pt>
                <c:pt idx="11">
                  <c:v>Sainte-Lucie</c:v>
                </c:pt>
                <c:pt idx="12">
                  <c:v>Saint-Vincent-et-les Grenadines</c:v>
                </c:pt>
              </c:strCache>
            </c:strRef>
          </c:cat>
          <c:val>
            <c:numRef>
              <c:f>Feuil1!$E$7:$E$19</c:f>
              <c:numCache>
                <c:formatCode>General</c:formatCode>
                <c:ptCount val="13"/>
                <c:pt idx="0">
                  <c:v>1.5</c:v>
                </c:pt>
                <c:pt idx="1">
                  <c:v>-2.2999999999999998</c:v>
                </c:pt>
                <c:pt idx="2">
                  <c:v>0.2</c:v>
                </c:pt>
                <c:pt idx="3">
                  <c:v>4.0999999999999996</c:v>
                </c:pt>
                <c:pt idx="4">
                  <c:v>7.8</c:v>
                </c:pt>
                <c:pt idx="5">
                  <c:v>1.7000000000000004</c:v>
                </c:pt>
                <c:pt idx="6">
                  <c:v>0.8</c:v>
                </c:pt>
                <c:pt idx="7">
                  <c:v>-1.7000000000000004</c:v>
                </c:pt>
                <c:pt idx="8">
                  <c:v>-1.9000000000000001</c:v>
                </c:pt>
                <c:pt idx="9">
                  <c:v>5.3</c:v>
                </c:pt>
                <c:pt idx="10">
                  <c:v>4</c:v>
                </c:pt>
                <c:pt idx="11">
                  <c:v>5.4</c:v>
                </c:pt>
                <c:pt idx="12">
                  <c:v>-0.60000000000000064</c:v>
                </c:pt>
              </c:numCache>
            </c:numRef>
          </c:val>
          <c:extLst>
            <c:ext xmlns:c16="http://schemas.microsoft.com/office/drawing/2014/chart" uri="{C3380CC4-5D6E-409C-BE32-E72D297353CC}">
              <c16:uniqueId val="{00000001-1038-4C2D-985C-808587C515AD}"/>
            </c:ext>
          </c:extLst>
        </c:ser>
        <c:ser>
          <c:idx val="2"/>
          <c:order val="2"/>
          <c:tx>
            <c:strRef>
              <c:f>Feuil1!$F$6</c:f>
              <c:strCache>
                <c:ptCount val="1"/>
                <c:pt idx="0">
                  <c:v>2009</c:v>
                </c:pt>
              </c:strCache>
            </c:strRef>
          </c:tx>
          <c:invertIfNegative val="0"/>
          <c:cat>
            <c:strRef>
              <c:f>Feuil1!$C$7:$C$19</c:f>
              <c:strCache>
                <c:ptCount val="13"/>
                <c:pt idx="0">
                  <c:v>Antigua et Barbuda</c:v>
                </c:pt>
                <c:pt idx="1">
                  <c:v>Bahamas</c:v>
                </c:pt>
                <c:pt idx="2">
                  <c:v>Barbade</c:v>
                </c:pt>
                <c:pt idx="3">
                  <c:v>Cuba</c:v>
                </c:pt>
                <c:pt idx="4">
                  <c:v>Dominique</c:v>
                </c:pt>
                <c:pt idx="5">
                  <c:v>Grenade</c:v>
                </c:pt>
                <c:pt idx="6">
                  <c:v>Haïti</c:v>
                </c:pt>
                <c:pt idx="7">
                  <c:v>Jamaïque</c:v>
                </c:pt>
                <c:pt idx="8">
                  <c:v>Porto Rico</c:v>
                </c:pt>
                <c:pt idx="9">
                  <c:v>République  Dominicaine</c:v>
                </c:pt>
                <c:pt idx="10">
                  <c:v>Saint Kitts-et-Nevis</c:v>
                </c:pt>
                <c:pt idx="11">
                  <c:v>Sainte-Lucie</c:v>
                </c:pt>
                <c:pt idx="12">
                  <c:v>Saint-Vincent-et-les Grenadines</c:v>
                </c:pt>
              </c:strCache>
            </c:strRef>
          </c:cat>
          <c:val>
            <c:numRef>
              <c:f>Feuil1!$F$7:$F$19</c:f>
              <c:numCache>
                <c:formatCode>General</c:formatCode>
                <c:ptCount val="13"/>
                <c:pt idx="0">
                  <c:v>-10.3</c:v>
                </c:pt>
                <c:pt idx="1">
                  <c:v>-4.9000000000000004</c:v>
                </c:pt>
                <c:pt idx="2">
                  <c:v>-5.3</c:v>
                </c:pt>
                <c:pt idx="3">
                  <c:v>1.4</c:v>
                </c:pt>
                <c:pt idx="4">
                  <c:v>-0.70000000000000062</c:v>
                </c:pt>
                <c:pt idx="5">
                  <c:v>-5.7</c:v>
                </c:pt>
                <c:pt idx="6">
                  <c:v>2.9</c:v>
                </c:pt>
                <c:pt idx="7">
                  <c:v>-2.6</c:v>
                </c:pt>
                <c:pt idx="8">
                  <c:v>-2.2999999999999998</c:v>
                </c:pt>
                <c:pt idx="9">
                  <c:v>3.5</c:v>
                </c:pt>
                <c:pt idx="10">
                  <c:v>-5.6</c:v>
                </c:pt>
                <c:pt idx="11">
                  <c:v>-16.899999999999999</c:v>
                </c:pt>
                <c:pt idx="12">
                  <c:v>-2.2999999999999998</c:v>
                </c:pt>
              </c:numCache>
            </c:numRef>
          </c:val>
          <c:extLst>
            <c:ext xmlns:c16="http://schemas.microsoft.com/office/drawing/2014/chart" uri="{C3380CC4-5D6E-409C-BE32-E72D297353CC}">
              <c16:uniqueId val="{00000002-1038-4C2D-985C-808587C515AD}"/>
            </c:ext>
          </c:extLst>
        </c:ser>
        <c:ser>
          <c:idx val="3"/>
          <c:order val="3"/>
          <c:tx>
            <c:strRef>
              <c:f>Feuil1!$G$6</c:f>
              <c:strCache>
                <c:ptCount val="1"/>
                <c:pt idx="0">
                  <c:v>2010</c:v>
                </c:pt>
              </c:strCache>
            </c:strRef>
          </c:tx>
          <c:invertIfNegative val="0"/>
          <c:cat>
            <c:strRef>
              <c:f>Feuil1!$C$7:$C$19</c:f>
              <c:strCache>
                <c:ptCount val="13"/>
                <c:pt idx="0">
                  <c:v>Antigua et Barbuda</c:v>
                </c:pt>
                <c:pt idx="1">
                  <c:v>Bahamas</c:v>
                </c:pt>
                <c:pt idx="2">
                  <c:v>Barbade</c:v>
                </c:pt>
                <c:pt idx="3">
                  <c:v>Cuba</c:v>
                </c:pt>
                <c:pt idx="4">
                  <c:v>Dominique</c:v>
                </c:pt>
                <c:pt idx="5">
                  <c:v>Grenade</c:v>
                </c:pt>
                <c:pt idx="6">
                  <c:v>Haïti</c:v>
                </c:pt>
                <c:pt idx="7">
                  <c:v>Jamaïque</c:v>
                </c:pt>
                <c:pt idx="8">
                  <c:v>Porto Rico</c:v>
                </c:pt>
                <c:pt idx="9">
                  <c:v>République  Dominicaine</c:v>
                </c:pt>
                <c:pt idx="10">
                  <c:v>Saint Kitts-et-Nevis</c:v>
                </c:pt>
                <c:pt idx="11">
                  <c:v>Sainte-Lucie</c:v>
                </c:pt>
                <c:pt idx="12">
                  <c:v>Saint-Vincent-et-les Grenadines</c:v>
                </c:pt>
              </c:strCache>
            </c:strRef>
          </c:cat>
          <c:val>
            <c:numRef>
              <c:f>Feuil1!$G$7:$G$19</c:f>
              <c:numCache>
                <c:formatCode>General</c:formatCode>
                <c:ptCount val="13"/>
                <c:pt idx="0">
                  <c:v>-8.9</c:v>
                </c:pt>
                <c:pt idx="1">
                  <c:v>0.2</c:v>
                </c:pt>
                <c:pt idx="3">
                  <c:v>2.1</c:v>
                </c:pt>
                <c:pt idx="4">
                  <c:v>0.30000000000000032</c:v>
                </c:pt>
                <c:pt idx="5">
                  <c:v>-1.3</c:v>
                </c:pt>
                <c:pt idx="6">
                  <c:v>-5.4</c:v>
                </c:pt>
                <c:pt idx="7">
                  <c:v>-0.60000000000000064</c:v>
                </c:pt>
                <c:pt idx="8">
                  <c:v>-2.1</c:v>
                </c:pt>
                <c:pt idx="9">
                  <c:v>7.8</c:v>
                </c:pt>
                <c:pt idx="10">
                  <c:v>-2.7</c:v>
                </c:pt>
                <c:pt idx="11">
                  <c:v>4.4000000000000004</c:v>
                </c:pt>
                <c:pt idx="12">
                  <c:v>-1.8</c:v>
                </c:pt>
              </c:numCache>
            </c:numRef>
          </c:val>
          <c:extLst>
            <c:ext xmlns:c16="http://schemas.microsoft.com/office/drawing/2014/chart" uri="{C3380CC4-5D6E-409C-BE32-E72D297353CC}">
              <c16:uniqueId val="{00000003-1038-4C2D-985C-808587C515AD}"/>
            </c:ext>
          </c:extLst>
        </c:ser>
        <c:ser>
          <c:idx val="4"/>
          <c:order val="4"/>
          <c:tx>
            <c:strRef>
              <c:f>Feuil1!$H$6</c:f>
              <c:strCache>
                <c:ptCount val="1"/>
                <c:pt idx="0">
                  <c:v>2011</c:v>
                </c:pt>
              </c:strCache>
            </c:strRef>
          </c:tx>
          <c:invertIfNegative val="0"/>
          <c:cat>
            <c:strRef>
              <c:f>Feuil1!$C$7:$C$19</c:f>
              <c:strCache>
                <c:ptCount val="13"/>
                <c:pt idx="0">
                  <c:v>Antigua et Barbuda</c:v>
                </c:pt>
                <c:pt idx="1">
                  <c:v>Bahamas</c:v>
                </c:pt>
                <c:pt idx="2">
                  <c:v>Barbade</c:v>
                </c:pt>
                <c:pt idx="3">
                  <c:v>Cuba</c:v>
                </c:pt>
                <c:pt idx="4">
                  <c:v>Dominique</c:v>
                </c:pt>
                <c:pt idx="5">
                  <c:v>Grenade</c:v>
                </c:pt>
                <c:pt idx="6">
                  <c:v>Haïti</c:v>
                </c:pt>
                <c:pt idx="7">
                  <c:v>Jamaïque</c:v>
                </c:pt>
                <c:pt idx="8">
                  <c:v>Porto Rico</c:v>
                </c:pt>
                <c:pt idx="9">
                  <c:v>République  Dominicaine</c:v>
                </c:pt>
                <c:pt idx="10">
                  <c:v>Saint Kitts-et-Nevis</c:v>
                </c:pt>
                <c:pt idx="11">
                  <c:v>Sainte-Lucie</c:v>
                </c:pt>
                <c:pt idx="12">
                  <c:v>Saint-Vincent-et-les Grenadines</c:v>
                </c:pt>
              </c:strCache>
            </c:strRef>
          </c:cat>
          <c:val>
            <c:numRef>
              <c:f>Feuil1!$H$7:$H$19</c:f>
              <c:numCache>
                <c:formatCode>General</c:formatCode>
                <c:ptCount val="13"/>
                <c:pt idx="0">
                  <c:v>-4.2</c:v>
                </c:pt>
                <c:pt idx="1">
                  <c:v>1.6</c:v>
                </c:pt>
                <c:pt idx="4">
                  <c:v>1.1000000000000001</c:v>
                </c:pt>
                <c:pt idx="5">
                  <c:v>1.1000000000000001</c:v>
                </c:pt>
                <c:pt idx="6">
                  <c:v>5.6</c:v>
                </c:pt>
                <c:pt idx="7">
                  <c:v>1.3</c:v>
                </c:pt>
                <c:pt idx="9">
                  <c:v>4.5</c:v>
                </c:pt>
                <c:pt idx="10">
                  <c:v>-0.1</c:v>
                </c:pt>
                <c:pt idx="11">
                  <c:v>0.70000000000000062</c:v>
                </c:pt>
                <c:pt idx="12" formatCode="0.0">
                  <c:v>0</c:v>
                </c:pt>
              </c:numCache>
            </c:numRef>
          </c:val>
          <c:extLst>
            <c:ext xmlns:c16="http://schemas.microsoft.com/office/drawing/2014/chart" uri="{C3380CC4-5D6E-409C-BE32-E72D297353CC}">
              <c16:uniqueId val="{00000004-1038-4C2D-985C-808587C515AD}"/>
            </c:ext>
          </c:extLst>
        </c:ser>
        <c:dLbls>
          <c:showLegendKey val="0"/>
          <c:showVal val="0"/>
          <c:showCatName val="0"/>
          <c:showSerName val="0"/>
          <c:showPercent val="0"/>
          <c:showBubbleSize val="0"/>
        </c:dLbls>
        <c:gapWidth val="150"/>
        <c:axId val="148513920"/>
        <c:axId val="148515456"/>
      </c:barChart>
      <c:catAx>
        <c:axId val="148513920"/>
        <c:scaling>
          <c:orientation val="minMax"/>
        </c:scaling>
        <c:delete val="0"/>
        <c:axPos val="b"/>
        <c:numFmt formatCode="General" sourceLinked="0"/>
        <c:majorTickMark val="out"/>
        <c:minorTickMark val="none"/>
        <c:tickLblPos val="nextTo"/>
        <c:txPr>
          <a:bodyPr/>
          <a:lstStyle/>
          <a:p>
            <a:pPr>
              <a:defRPr sz="1600"/>
            </a:pPr>
            <a:endParaRPr lang="en-US"/>
          </a:p>
        </c:txPr>
        <c:crossAx val="148515456"/>
        <c:crosses val="autoZero"/>
        <c:auto val="1"/>
        <c:lblAlgn val="ctr"/>
        <c:lblOffset val="100"/>
        <c:noMultiLvlLbl val="0"/>
      </c:catAx>
      <c:valAx>
        <c:axId val="14851545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148513920"/>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6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1F2119C-5D92-4752-B32F-EDED4420F167}" type="datetimeFigureOut">
              <a:rPr lang="fr-FR" smtClean="0"/>
              <a:pPr/>
              <a:t>03/05/2019</a:t>
            </a:fld>
            <a:endParaRPr lang="fr-FR"/>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EC23D80-CF40-48AB-99EA-0DB87090B418}" type="slidenum">
              <a:rPr lang="fr-FR" smtClean="0"/>
              <a:pPr/>
              <a:t>‹#›</a:t>
            </a:fld>
            <a:endParaRPr lang="fr-FR"/>
          </a:p>
        </p:txBody>
      </p:sp>
    </p:spTree>
    <p:extLst>
      <p:ext uri="{BB962C8B-B14F-4D97-AF65-F5344CB8AC3E}">
        <p14:creationId xmlns:p14="http://schemas.microsoft.com/office/powerpoint/2010/main" val="44666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364659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227042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838203"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290094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5911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7984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814"/>
            <a:ext cx="10515600" cy="2852737"/>
          </a:xfrm>
        </p:spPr>
        <p:txBody>
          <a:bodyPr anchor="b"/>
          <a:lstStyle>
            <a:lvl1pPr>
              <a:defRPr sz="6000"/>
            </a:lvl1pPr>
          </a:lstStyle>
          <a:p>
            <a:r>
              <a:rPr lang="fr-FR"/>
              <a:t>Modifiez le style du titre</a:t>
            </a:r>
            <a:endParaRPr lang="en-CA"/>
          </a:p>
        </p:txBody>
      </p:sp>
      <p:sp>
        <p:nvSpPr>
          <p:cNvPr id="3" name="Espace réservé du texte 2"/>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0449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6950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endParaRPr lang="en-CA"/>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3"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en-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78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e la date 2"/>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en-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13152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en-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7950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0321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107918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p:cNvSpPr>
            <a:spLocks noGrp="1"/>
          </p:cNvSpPr>
          <p:nvPr>
            <p:ph type="pic" idx="1"/>
          </p:nvPr>
        </p:nvSpPr>
        <p:spPr>
          <a:xfrm>
            <a:off x="5183188" y="9875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en-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62542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62722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endParaRPr lang="en-CA"/>
          </a:p>
        </p:txBody>
      </p:sp>
      <p:sp>
        <p:nvSpPr>
          <p:cNvPr id="3" name="Espace réservé du texte vertical 2"/>
          <p:cNvSpPr>
            <a:spLocks noGrp="1"/>
          </p:cNvSpPr>
          <p:nvPr>
            <p:ph type="body" orient="vert" idx="1"/>
          </p:nvPr>
        </p:nvSpPr>
        <p:spPr>
          <a:xfrm>
            <a:off x="838203"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10"/>
          </p:nvPr>
        </p:nvSpPr>
        <p:spPr/>
        <p:txBody>
          <a:body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607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814"/>
            <a:ext cx="10515600" cy="2852737"/>
          </a:xfrm>
        </p:spPr>
        <p:txBody>
          <a:bodyPr anchor="b"/>
          <a:lstStyle>
            <a:lvl1pPr>
              <a:defRPr sz="6000"/>
            </a:lvl1pPr>
          </a:lstStyle>
          <a:p>
            <a:r>
              <a:rPr lang="fr-FR"/>
              <a:t>Modifiez le style du titre</a:t>
            </a:r>
            <a:endParaRPr lang="en-CA"/>
          </a:p>
        </p:txBody>
      </p:sp>
      <p:sp>
        <p:nvSpPr>
          <p:cNvPr id="3" name="Espace réservé du texte 2"/>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358399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e la date 4"/>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419979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endParaRPr lang="en-CA"/>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3"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Espace réservé de la date 6"/>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8" name="Espace réservé du pied de page 7"/>
          <p:cNvSpPr>
            <a:spLocks noGrp="1"/>
          </p:cNvSpPr>
          <p:nvPr>
            <p:ph type="ftr" sz="quarter" idx="11"/>
          </p:nvPr>
        </p:nvSpPr>
        <p:spPr/>
        <p:txBody>
          <a:bodyPr/>
          <a:lstStyle/>
          <a:p>
            <a:endParaRPr lang="en-CA"/>
          </a:p>
        </p:txBody>
      </p:sp>
      <p:sp>
        <p:nvSpPr>
          <p:cNvPr id="9" name="Espace réservé du numéro de diapositive 8"/>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194869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CA"/>
          </a:p>
        </p:txBody>
      </p:sp>
      <p:sp>
        <p:nvSpPr>
          <p:cNvPr id="3" name="Espace réservé de la date 2"/>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413757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2452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du contenu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421554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CA"/>
          </a:p>
        </p:txBody>
      </p:sp>
      <p:sp>
        <p:nvSpPr>
          <p:cNvPr id="3" name="Espace réservé pour une image  2"/>
          <p:cNvSpPr>
            <a:spLocks noGrp="1"/>
          </p:cNvSpPr>
          <p:nvPr>
            <p:ph type="pic" idx="1"/>
          </p:nvPr>
        </p:nvSpPr>
        <p:spPr>
          <a:xfrm>
            <a:off x="5183188" y="9875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CA80088-FC43-4D5D-85F5-D94B08D57894}" type="datetimeFigureOut">
              <a:rPr lang="en-CA" smtClean="0"/>
              <a:pPr/>
              <a:t>2019-05-03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19522FEA-D2AE-4B7F-9E3A-A4A02CC25AAD}" type="slidenum">
              <a:rPr lang="en-CA" smtClean="0"/>
              <a:pPr/>
              <a:t>‹#›</a:t>
            </a:fld>
            <a:endParaRPr lang="en-CA"/>
          </a:p>
        </p:txBody>
      </p:sp>
    </p:spTree>
    <p:extLst>
      <p:ext uri="{BB962C8B-B14F-4D97-AF65-F5344CB8AC3E}">
        <p14:creationId xmlns:p14="http://schemas.microsoft.com/office/powerpoint/2010/main" val="108706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2"/>
          </p:nvPr>
        </p:nvSpPr>
        <p:spPr>
          <a:xfrm>
            <a:off x="838200" y="635642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80088-FC43-4D5D-85F5-D94B08D57894}" type="datetimeFigureOut">
              <a:rPr lang="en-CA" smtClean="0"/>
              <a:pPr/>
              <a:t>2019-05-03</a:t>
            </a:fld>
            <a:endParaRPr lang="en-CA"/>
          </a:p>
        </p:txBody>
      </p:sp>
      <p:sp>
        <p:nvSpPr>
          <p:cNvPr id="5" name="Espace réservé du pied de page 4"/>
          <p:cNvSpPr>
            <a:spLocks noGrp="1"/>
          </p:cNvSpPr>
          <p:nvPr>
            <p:ph type="ftr" sz="quarter" idx="3"/>
          </p:nvPr>
        </p:nvSpPr>
        <p:spPr>
          <a:xfrm>
            <a:off x="4038600" y="63564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p:cNvSpPr>
            <a:spLocks noGrp="1"/>
          </p:cNvSpPr>
          <p:nvPr>
            <p:ph type="sldNum" sz="quarter" idx="4"/>
          </p:nvPr>
        </p:nvSpPr>
        <p:spPr>
          <a:xfrm>
            <a:off x="8610600" y="6356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22FEA-D2AE-4B7F-9E3A-A4A02CC25AAD}" type="slidenum">
              <a:rPr lang="en-CA" smtClean="0"/>
              <a:pPr/>
              <a:t>‹#›</a:t>
            </a:fld>
            <a:endParaRPr lang="en-CA"/>
          </a:p>
        </p:txBody>
      </p:sp>
    </p:spTree>
    <p:extLst>
      <p:ext uri="{BB962C8B-B14F-4D97-AF65-F5344CB8AC3E}">
        <p14:creationId xmlns:p14="http://schemas.microsoft.com/office/powerpoint/2010/main" val="203724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Espace réservé de la date 3"/>
          <p:cNvSpPr>
            <a:spLocks noGrp="1"/>
          </p:cNvSpPr>
          <p:nvPr>
            <p:ph type="dt" sz="half" idx="2"/>
          </p:nvPr>
        </p:nvSpPr>
        <p:spPr>
          <a:xfrm>
            <a:off x="838200" y="635642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80088-FC43-4D5D-85F5-D94B08D57894}" type="datetimeFigureOut">
              <a:rPr lang="en-CA" smtClean="0">
                <a:solidFill>
                  <a:prstClr val="black">
                    <a:tint val="75000"/>
                  </a:prstClr>
                </a:solidFill>
              </a:rPr>
              <a:pPr/>
              <a:t>2019-05-03</a:t>
            </a:fld>
            <a:endParaRPr lang="en-CA">
              <a:solidFill>
                <a:prstClr val="black">
                  <a:tint val="75000"/>
                </a:prstClr>
              </a:solidFill>
            </a:endParaRPr>
          </a:p>
        </p:txBody>
      </p:sp>
      <p:sp>
        <p:nvSpPr>
          <p:cNvPr id="5" name="Espace réservé du pied de page 4"/>
          <p:cNvSpPr>
            <a:spLocks noGrp="1"/>
          </p:cNvSpPr>
          <p:nvPr>
            <p:ph type="ftr" sz="quarter" idx="3"/>
          </p:nvPr>
        </p:nvSpPr>
        <p:spPr>
          <a:xfrm>
            <a:off x="4038600" y="63564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Espace réservé du numéro de diapositive 5"/>
          <p:cNvSpPr>
            <a:spLocks noGrp="1"/>
          </p:cNvSpPr>
          <p:nvPr>
            <p:ph type="sldNum" sz="quarter" idx="4"/>
          </p:nvPr>
        </p:nvSpPr>
        <p:spPr>
          <a:xfrm>
            <a:off x="8610600" y="6356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22FEA-D2AE-4B7F-9E3A-A4A02CC25AAD}"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2201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vens.emmanuel@uniq.edu"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46165" y="1941300"/>
            <a:ext cx="10249467" cy="2123658"/>
          </a:xfrm>
          <a:prstGeom prst="rect">
            <a:avLst/>
          </a:prstGeom>
          <a:solidFill>
            <a:schemeClr val="bg1"/>
          </a:solidFill>
          <a:ln>
            <a:noFill/>
          </a:ln>
        </p:spPr>
        <p:txBody>
          <a:bodyPr wrap="square" rtlCol="0">
            <a:spAutoFit/>
          </a:bodyPr>
          <a:lstStyle/>
          <a:p>
            <a:pPr algn="ctr"/>
            <a:r>
              <a:rPr lang="en-US" sz="4400" b="1" dirty="0"/>
              <a:t>The Challenge of Water Security in Small Island States: </a:t>
            </a:r>
          </a:p>
          <a:p>
            <a:pPr algn="ctr"/>
            <a:r>
              <a:rPr lang="en-US" sz="4400" b="1" dirty="0"/>
              <a:t>The case of Haiti.</a:t>
            </a:r>
            <a:endParaRPr lang="fr-FR" sz="4400" b="1" dirty="0"/>
          </a:p>
        </p:txBody>
      </p:sp>
      <p:sp>
        <p:nvSpPr>
          <p:cNvPr id="20" name="TextBox 19"/>
          <p:cNvSpPr txBox="1"/>
          <p:nvPr/>
        </p:nvSpPr>
        <p:spPr>
          <a:xfrm>
            <a:off x="5049671" y="4408226"/>
            <a:ext cx="6782937" cy="1815882"/>
          </a:xfrm>
          <a:prstGeom prst="rect">
            <a:avLst/>
          </a:prstGeom>
          <a:solidFill>
            <a:schemeClr val="bg1"/>
          </a:solidFill>
        </p:spPr>
        <p:txBody>
          <a:bodyPr wrap="square" rtlCol="0">
            <a:spAutoFit/>
          </a:bodyPr>
          <a:lstStyle/>
          <a:p>
            <a:pPr algn="r"/>
            <a:r>
              <a:rPr lang="fr-FR" sz="2800" dirty="0" err="1"/>
              <a:t>Evens</a:t>
            </a:r>
            <a:r>
              <a:rPr lang="fr-FR" sz="2800" dirty="0"/>
              <a:t> Emmanuel </a:t>
            </a:r>
          </a:p>
          <a:p>
            <a:pPr algn="r"/>
            <a:r>
              <a:rPr lang="fr-FR" sz="2800" dirty="0"/>
              <a:t>Université </a:t>
            </a:r>
            <a:r>
              <a:rPr lang="fr-FR" sz="2800" dirty="0" err="1"/>
              <a:t>Quisqueya</a:t>
            </a:r>
            <a:endParaRPr lang="fr-FR" sz="2800" dirty="0"/>
          </a:p>
          <a:p>
            <a:pPr algn="r"/>
            <a:r>
              <a:rPr lang="en-US" sz="2800" dirty="0"/>
              <a:t>Port-au-Prince, Haiti</a:t>
            </a:r>
          </a:p>
          <a:p>
            <a:pPr algn="r"/>
            <a:r>
              <a:rPr lang="en-US" sz="2800" dirty="0"/>
              <a:t>E-mail: </a:t>
            </a:r>
            <a:r>
              <a:rPr lang="en-US" sz="2800" dirty="0">
                <a:hlinkClick r:id="rId2"/>
              </a:rPr>
              <a:t>evens.emmanuel@uniq.edu</a:t>
            </a:r>
            <a:r>
              <a:rPr lang="en-US" sz="2800" dirty="0"/>
              <a:t> </a:t>
            </a:r>
            <a:endParaRPr lang="fr-FR" sz="2800" dirty="0"/>
          </a:p>
        </p:txBody>
      </p:sp>
      <p:sp>
        <p:nvSpPr>
          <p:cNvPr id="2" name="TextBox 1"/>
          <p:cNvSpPr txBox="1"/>
          <p:nvPr/>
        </p:nvSpPr>
        <p:spPr>
          <a:xfrm>
            <a:off x="5431787" y="345023"/>
            <a:ext cx="184731" cy="369332"/>
          </a:xfrm>
          <a:prstGeom prst="rect">
            <a:avLst/>
          </a:prstGeom>
          <a:noFill/>
        </p:spPr>
        <p:txBody>
          <a:bodyPr wrap="none" rtlCol="0">
            <a:spAutoFit/>
          </a:bodyPr>
          <a:lstStyle/>
          <a:p>
            <a:endParaRPr lang="fr-FR" dirty="0"/>
          </a:p>
        </p:txBody>
      </p:sp>
      <p:pic>
        <p:nvPicPr>
          <p:cNvPr id="11" name="7 Imagen" descr="inwe-logo-vertical-2.jpg"/>
          <p:cNvPicPr>
            <a:picLocks noChangeAspect="1"/>
          </p:cNvPicPr>
          <p:nvPr/>
        </p:nvPicPr>
        <p:blipFill>
          <a:blip r:embed="rId3" cstate="print"/>
          <a:stretch>
            <a:fillRect/>
          </a:stretch>
        </p:blipFill>
        <p:spPr>
          <a:xfrm>
            <a:off x="164042" y="193674"/>
            <a:ext cx="1673066" cy="937879"/>
          </a:xfrm>
          <a:prstGeom prst="rect">
            <a:avLst/>
          </a:prstGeom>
          <a:ln>
            <a:solidFill>
              <a:schemeClr val="tx1"/>
            </a:solidFill>
          </a:ln>
        </p:spPr>
      </p:pic>
      <p:pic>
        <p:nvPicPr>
          <p:cNvPr id="13" name="9 Imagen" descr="unesco-unitwin-logo-2.jpg"/>
          <p:cNvPicPr>
            <a:picLocks noChangeAspect="1"/>
          </p:cNvPicPr>
          <p:nvPr/>
        </p:nvPicPr>
        <p:blipFill>
          <a:blip r:embed="rId4" cstate="print"/>
          <a:stretch>
            <a:fillRect/>
          </a:stretch>
        </p:blipFill>
        <p:spPr>
          <a:xfrm>
            <a:off x="1913420" y="190980"/>
            <a:ext cx="2000250" cy="928136"/>
          </a:xfrm>
          <a:prstGeom prst="rect">
            <a:avLst/>
          </a:prstGeom>
          <a:ln>
            <a:solidFill>
              <a:schemeClr val="tx1"/>
            </a:solidFill>
          </a:ln>
        </p:spPr>
      </p:pic>
      <p:sp>
        <p:nvSpPr>
          <p:cNvPr id="14" name="ZoneTexte 13"/>
          <p:cNvSpPr txBox="1"/>
          <p:nvPr/>
        </p:nvSpPr>
        <p:spPr>
          <a:xfrm>
            <a:off x="3944203" y="204716"/>
            <a:ext cx="7738281" cy="1231106"/>
          </a:xfrm>
          <a:prstGeom prst="rect">
            <a:avLst/>
          </a:prstGeom>
          <a:noFill/>
          <a:ln>
            <a:noFill/>
          </a:ln>
        </p:spPr>
        <p:txBody>
          <a:bodyPr wrap="square" rtlCol="0">
            <a:spAutoFit/>
          </a:bodyPr>
          <a:lstStyle/>
          <a:p>
            <a:pPr algn="ctr"/>
            <a:r>
              <a:rPr lang="en-US" sz="2800" b="1" dirty="0"/>
              <a:t>Water and Environment Security Conference</a:t>
            </a:r>
          </a:p>
          <a:p>
            <a:pPr algn="ctr"/>
            <a:r>
              <a:rPr lang="en-US" sz="2800" b="1" dirty="0"/>
              <a:t>September 17-18 2018</a:t>
            </a:r>
          </a:p>
          <a:p>
            <a:endParaRPr lang="fr-FR" dirty="0"/>
          </a:p>
        </p:txBody>
      </p:sp>
    </p:spTree>
    <p:extLst>
      <p:ext uri="{BB962C8B-B14F-4D97-AF65-F5344CB8AC3E}">
        <p14:creationId xmlns:p14="http://schemas.microsoft.com/office/powerpoint/2010/main" val="393880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 Challenge of Water Security : the case of Haiti </a:t>
            </a:r>
            <a:endParaRPr lang="fr-FR" sz="4000" b="1" dirty="0">
              <a:solidFill>
                <a:prstClr val="black"/>
              </a:solidFill>
            </a:endParaRPr>
          </a:p>
        </p:txBody>
      </p:sp>
      <p:sp>
        <p:nvSpPr>
          <p:cNvPr id="5" name="Rectangle 17"/>
          <p:cNvSpPr>
            <a:spLocks noChangeArrowheads="1"/>
          </p:cNvSpPr>
          <p:nvPr/>
        </p:nvSpPr>
        <p:spPr bwMode="auto">
          <a:xfrm>
            <a:off x="341194" y="1474512"/>
            <a:ext cx="3480179" cy="19374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91371" tIns="45685" rIns="91371" bIns="45685"/>
          <a:lstStyle/>
          <a:p>
            <a:pPr algn="ctr" eaLnBrk="0" hangingPunct="0">
              <a:defRPr/>
            </a:pPr>
            <a:r>
              <a:rPr lang="en-US" sz="2600" i="1" dirty="0">
                <a:latin typeface="Tahoma" pitchFamily="34" charset="0"/>
              </a:rPr>
              <a:t>Studies from the transboundary aquifer of Massacre, Northeast of Haiti.</a:t>
            </a:r>
          </a:p>
        </p:txBody>
      </p:sp>
      <p:pic>
        <p:nvPicPr>
          <p:cNvPr id="9" name="Picture 2"/>
          <p:cNvPicPr>
            <a:picLocks noChangeAspect="1" noChangeArrowheads="1"/>
          </p:cNvPicPr>
          <p:nvPr/>
        </p:nvPicPr>
        <p:blipFill>
          <a:blip r:embed="rId2" cstate="print"/>
          <a:srcRect/>
          <a:stretch>
            <a:fillRect/>
          </a:stretch>
        </p:blipFill>
        <p:spPr bwMode="auto">
          <a:xfrm>
            <a:off x="436727" y="4141056"/>
            <a:ext cx="4150863" cy="1850310"/>
          </a:xfrm>
          <a:prstGeom prst="rect">
            <a:avLst/>
          </a:prstGeom>
          <a:noFill/>
          <a:ln w="9525">
            <a:noFill/>
            <a:miter lim="800000"/>
            <a:headEnd/>
            <a:tailEnd/>
          </a:ln>
          <a:effectLst/>
        </p:spPr>
      </p:pic>
      <p:grpSp>
        <p:nvGrpSpPr>
          <p:cNvPr id="11" name="Groupe 10"/>
          <p:cNvGrpSpPr/>
          <p:nvPr/>
        </p:nvGrpSpPr>
        <p:grpSpPr>
          <a:xfrm>
            <a:off x="4817660" y="1201002"/>
            <a:ext cx="7014949" cy="5404513"/>
            <a:chOff x="71438" y="115888"/>
            <a:chExt cx="8677275" cy="6481762"/>
          </a:xfrm>
        </p:grpSpPr>
        <p:pic>
          <p:nvPicPr>
            <p:cNvPr id="12" name="Picture 4" descr="Haiti political map"/>
            <p:cNvPicPr>
              <a:picLocks noChangeAspect="1" noChangeArrowheads="1"/>
            </p:cNvPicPr>
            <p:nvPr/>
          </p:nvPicPr>
          <p:blipFill>
            <a:blip r:embed="rId3"/>
            <a:srcRect/>
            <a:stretch>
              <a:fillRect/>
            </a:stretch>
          </p:blipFill>
          <p:spPr bwMode="auto">
            <a:xfrm>
              <a:off x="71438" y="615950"/>
              <a:ext cx="8677275" cy="5981700"/>
            </a:xfrm>
            <a:prstGeom prst="rect">
              <a:avLst/>
            </a:prstGeom>
            <a:noFill/>
            <a:ln w="9525">
              <a:noFill/>
              <a:miter lim="800000"/>
              <a:headEnd/>
              <a:tailEnd/>
            </a:ln>
          </p:spPr>
        </p:pic>
        <p:grpSp>
          <p:nvGrpSpPr>
            <p:cNvPr id="13" name="Groupe 12"/>
            <p:cNvGrpSpPr>
              <a:grpSpLocks/>
            </p:cNvGrpSpPr>
            <p:nvPr/>
          </p:nvGrpSpPr>
          <p:grpSpPr bwMode="auto">
            <a:xfrm>
              <a:off x="5364168" y="115888"/>
              <a:ext cx="2363789" cy="2305049"/>
              <a:chOff x="5436096" y="116633"/>
              <a:chExt cx="2363789" cy="2304255"/>
            </a:xfrm>
          </p:grpSpPr>
          <p:cxnSp>
            <p:nvCxnSpPr>
              <p:cNvPr id="14" name="Connecteur droit avec flèche 13"/>
              <p:cNvCxnSpPr>
                <a:stCxn id="16" idx="2"/>
              </p:cNvCxnSpPr>
              <p:nvPr/>
            </p:nvCxnSpPr>
            <p:spPr>
              <a:xfrm rot="16200000" flipH="1">
                <a:off x="6077728" y="1117905"/>
                <a:ext cx="1626627" cy="5476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7020422" y="2205062"/>
                <a:ext cx="287337" cy="2158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5436096" y="116633"/>
                <a:ext cx="2363789" cy="461803"/>
              </a:xfrm>
              <a:prstGeom prst="rect">
                <a:avLst/>
              </a:prstGeom>
              <a:ln w="19050"/>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dirty="0"/>
                  <a:t>Massacre Aquifer</a:t>
                </a:r>
              </a:p>
            </p:txBody>
          </p:sp>
        </p:grpSp>
      </p:grpSp>
    </p:spTree>
    <p:extLst>
      <p:ext uri="{BB962C8B-B14F-4D97-AF65-F5344CB8AC3E}">
        <p14:creationId xmlns:p14="http://schemas.microsoft.com/office/powerpoint/2010/main" val="411715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001301" y="188913"/>
            <a:ext cx="4758900" cy="1339636"/>
          </a:xfrm>
          <a:prstGeom prst="round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r">
              <a:tabLst>
                <a:tab pos="2155825" algn="l"/>
              </a:tabLst>
              <a:defRPr/>
            </a:pPr>
            <a:r>
              <a:rPr lang="en-US" sz="3200" b="1" dirty="0" err="1">
                <a:solidFill>
                  <a:srgbClr val="1B08A8"/>
                </a:solidFill>
                <a:latin typeface="Arial" pitchFamily="34" charset="0"/>
                <a:cs typeface="Arial" pitchFamily="34" charset="0"/>
              </a:rPr>
              <a:t>Transboundary</a:t>
            </a:r>
            <a:r>
              <a:rPr lang="en-US" sz="3200" b="1" dirty="0">
                <a:solidFill>
                  <a:srgbClr val="1B08A8"/>
                </a:solidFill>
                <a:latin typeface="Arial" pitchFamily="34" charset="0"/>
                <a:cs typeface="Arial" pitchFamily="34" charset="0"/>
              </a:rPr>
              <a:t> aquifer</a:t>
            </a:r>
          </a:p>
          <a:p>
            <a:pPr algn="r">
              <a:tabLst>
                <a:tab pos="2155825" algn="l"/>
              </a:tabLst>
              <a:defRPr/>
            </a:pPr>
            <a:r>
              <a:rPr lang="en-US" sz="3200" b="1" dirty="0">
                <a:solidFill>
                  <a:srgbClr val="1B08A8"/>
                </a:solidFill>
                <a:latin typeface="Arial" pitchFamily="34" charset="0"/>
                <a:cs typeface="Arial" pitchFamily="34" charset="0"/>
              </a:rPr>
              <a:t> of Massacre </a:t>
            </a:r>
            <a:endParaRPr lang="en-US" sz="3200" b="1" u="sng" dirty="0">
              <a:solidFill>
                <a:srgbClr val="1B08A8"/>
              </a:solidFill>
              <a:latin typeface="Arial" pitchFamily="34" charset="0"/>
              <a:cs typeface="Arial" pitchFamily="34" charset="0"/>
            </a:endParaRPr>
          </a:p>
        </p:txBody>
      </p:sp>
      <p:sp>
        <p:nvSpPr>
          <p:cNvPr id="56" name="Rectangle 55"/>
          <p:cNvSpPr/>
          <p:nvPr/>
        </p:nvSpPr>
        <p:spPr>
          <a:xfrm>
            <a:off x="7344834" y="5084764"/>
            <a:ext cx="4320117"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Hydrogeological characteristics</a:t>
            </a:r>
          </a:p>
        </p:txBody>
      </p:sp>
      <p:pic>
        <p:nvPicPr>
          <p:cNvPr id="19460" name="Picture 2"/>
          <p:cNvPicPr>
            <a:picLocks noChangeAspect="1" noChangeArrowheads="1"/>
          </p:cNvPicPr>
          <p:nvPr/>
        </p:nvPicPr>
        <p:blipFill>
          <a:blip r:embed="rId2"/>
          <a:srcRect/>
          <a:stretch>
            <a:fillRect/>
          </a:stretch>
        </p:blipFill>
        <p:spPr bwMode="auto">
          <a:xfrm>
            <a:off x="239184" y="404813"/>
            <a:ext cx="6144683" cy="6048375"/>
          </a:xfrm>
          <a:prstGeom prst="rect">
            <a:avLst/>
          </a:prstGeom>
          <a:noFill/>
          <a:ln w="9525">
            <a:noFill/>
            <a:miter lim="800000"/>
            <a:headEnd/>
            <a:tailEnd/>
          </a:ln>
        </p:spPr>
      </p:pic>
      <p:graphicFrame>
        <p:nvGraphicFramePr>
          <p:cNvPr id="7" name="Tableau 6"/>
          <p:cNvGraphicFramePr>
            <a:graphicFrameLocks noGrp="1"/>
          </p:cNvGraphicFramePr>
          <p:nvPr/>
        </p:nvGraphicFramePr>
        <p:xfrm>
          <a:off x="6245843" y="1716182"/>
          <a:ext cx="5568617" cy="2743200"/>
        </p:xfrm>
        <a:graphic>
          <a:graphicData uri="http://schemas.openxmlformats.org/drawingml/2006/table">
            <a:tbl>
              <a:tblPr/>
              <a:tblGrid>
                <a:gridCol w="2880320">
                  <a:extLst>
                    <a:ext uri="{9D8B030D-6E8A-4147-A177-3AD203B41FA5}">
                      <a16:colId xmlns:a16="http://schemas.microsoft.com/office/drawing/2014/main" val="20000"/>
                    </a:ext>
                  </a:extLst>
                </a:gridCol>
                <a:gridCol w="1344149">
                  <a:extLst>
                    <a:ext uri="{9D8B030D-6E8A-4147-A177-3AD203B41FA5}">
                      <a16:colId xmlns:a16="http://schemas.microsoft.com/office/drawing/2014/main" val="20001"/>
                    </a:ext>
                  </a:extLst>
                </a:gridCol>
                <a:gridCol w="1344148">
                  <a:extLst>
                    <a:ext uri="{9D8B030D-6E8A-4147-A177-3AD203B41FA5}">
                      <a16:colId xmlns:a16="http://schemas.microsoft.com/office/drawing/2014/main" val="20002"/>
                    </a:ext>
                  </a:extLst>
                </a:gridCol>
              </a:tblGrid>
              <a:tr h="258101">
                <a:tc>
                  <a:txBody>
                    <a:bodyPr/>
                    <a:lstStyle/>
                    <a:p>
                      <a:pPr algn="ctr">
                        <a:spcAft>
                          <a:spcPts val="0"/>
                        </a:spcAft>
                      </a:pPr>
                      <a:r>
                        <a:rPr lang="en-US" sz="1800" b="1" noProof="0" dirty="0">
                          <a:latin typeface="Arial"/>
                          <a:ea typeface="Times New Roman"/>
                          <a:cs typeface="Times New Roman"/>
                        </a:rPr>
                        <a:t>Description</a:t>
                      </a:r>
                      <a:endParaRPr lang="en-US" sz="1800" b="1"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noProof="0" dirty="0">
                          <a:latin typeface="Arial"/>
                          <a:ea typeface="Times New Roman"/>
                          <a:cs typeface="Times New Roman"/>
                        </a:rPr>
                        <a:t>Surface area ( ha)</a:t>
                      </a:r>
                      <a:endParaRPr lang="en-US" sz="1800" b="1"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noProof="0">
                          <a:latin typeface="Arial"/>
                          <a:ea typeface="Times New Roman"/>
                          <a:cs typeface="Times New Roman"/>
                        </a:rPr>
                        <a:t>Surface area (%)</a:t>
                      </a:r>
                      <a:endParaRPr lang="en-US" sz="1800" b="1"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0784">
                <a:tc>
                  <a:txBody>
                    <a:bodyPr/>
                    <a:lstStyle/>
                    <a:p>
                      <a:pPr>
                        <a:spcAft>
                          <a:spcPts val="0"/>
                        </a:spcAft>
                      </a:pPr>
                      <a:r>
                        <a:rPr lang="en-US" sz="1800" noProof="0" dirty="0">
                          <a:latin typeface="Arial"/>
                          <a:ea typeface="Times New Roman"/>
                          <a:cs typeface="Times New Roman"/>
                        </a:rPr>
                        <a:t>Semi-confined aquifers </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5907.199</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a:latin typeface="Arial"/>
                          <a:ea typeface="Times New Roman"/>
                          <a:cs typeface="Times New Roman"/>
                        </a:rPr>
                        <a:t>5.44</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101">
                <a:tc>
                  <a:txBody>
                    <a:bodyPr/>
                    <a:lstStyle/>
                    <a:p>
                      <a:pPr>
                        <a:spcAft>
                          <a:spcPts val="0"/>
                        </a:spcAft>
                      </a:pPr>
                      <a:r>
                        <a:rPr lang="en-US" sz="1800" noProof="0">
                          <a:latin typeface="Arial"/>
                          <a:ea typeface="Times New Roman"/>
                          <a:cs typeface="Times New Roman"/>
                        </a:rPr>
                        <a:t>Unconfined aquifers</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58421.1</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a:latin typeface="Arial"/>
                          <a:ea typeface="Times New Roman"/>
                          <a:cs typeface="Times New Roman"/>
                        </a:rPr>
                        <a:t>53.82</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955">
                <a:tc>
                  <a:txBody>
                    <a:bodyPr/>
                    <a:lstStyle/>
                    <a:p>
                      <a:pPr>
                        <a:spcAft>
                          <a:spcPts val="0"/>
                        </a:spcAft>
                      </a:pPr>
                      <a:r>
                        <a:rPr lang="en-US" sz="1800" noProof="0" dirty="0">
                          <a:latin typeface="Arial"/>
                          <a:ea typeface="Times New Roman"/>
                          <a:cs typeface="Times New Roman"/>
                        </a:rPr>
                        <a:t>Fissured</a:t>
                      </a:r>
                      <a:r>
                        <a:rPr lang="en-US" sz="1800" baseline="0" noProof="0" dirty="0">
                          <a:latin typeface="Arial"/>
                          <a:ea typeface="Times New Roman"/>
                          <a:cs typeface="Times New Roman"/>
                        </a:rPr>
                        <a:t> and carbonated aquifers</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5432.349</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a:latin typeface="Arial"/>
                          <a:ea typeface="Times New Roman"/>
                          <a:cs typeface="Times New Roman"/>
                        </a:rPr>
                        <a:t>5.00</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101">
                <a:tc>
                  <a:txBody>
                    <a:bodyPr/>
                    <a:lstStyle/>
                    <a:p>
                      <a:pPr>
                        <a:spcAft>
                          <a:spcPts val="0"/>
                        </a:spcAft>
                      </a:pPr>
                      <a:r>
                        <a:rPr lang="en-US" sz="1800" noProof="0" dirty="0">
                          <a:latin typeface="Arial"/>
                          <a:ea typeface="Times New Roman"/>
                          <a:cs typeface="Times New Roman"/>
                        </a:rPr>
                        <a:t>Karstics Aquifers </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29.711</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0.03</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101">
                <a:tc>
                  <a:txBody>
                    <a:bodyPr/>
                    <a:lstStyle/>
                    <a:p>
                      <a:pPr>
                        <a:spcAft>
                          <a:spcPts val="0"/>
                        </a:spcAft>
                      </a:pPr>
                      <a:r>
                        <a:rPr lang="en-US" sz="1800" noProof="0" dirty="0">
                          <a:latin typeface="Arial"/>
                          <a:ea typeface="Times New Roman"/>
                          <a:cs typeface="Times New Roman"/>
                        </a:rPr>
                        <a:t>Crystalline formations </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a:latin typeface="Arial"/>
                          <a:ea typeface="Times New Roman"/>
                          <a:cs typeface="Times New Roman"/>
                        </a:rPr>
                        <a:t>38759.29</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35.71</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8101">
                <a:tc>
                  <a:txBody>
                    <a:bodyPr/>
                    <a:lstStyle/>
                    <a:p>
                      <a:pPr>
                        <a:spcAft>
                          <a:spcPts val="0"/>
                        </a:spcAft>
                      </a:pPr>
                      <a:r>
                        <a:rPr lang="en-US" sz="1800" noProof="0" dirty="0">
                          <a:latin typeface="Arial"/>
                          <a:ea typeface="Times New Roman"/>
                          <a:cs typeface="Times New Roman"/>
                        </a:rPr>
                        <a:t>Others</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a:latin typeface="Arial"/>
                          <a:ea typeface="Times New Roman"/>
                          <a:cs typeface="Times New Roman"/>
                        </a:rPr>
                        <a:t>0.882</a:t>
                      </a:r>
                      <a:endParaRPr lang="en-US" sz="1800" noProof="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0.00</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8101">
                <a:tc>
                  <a:txBody>
                    <a:bodyPr/>
                    <a:lstStyle/>
                    <a:p>
                      <a:pPr>
                        <a:spcAft>
                          <a:spcPts val="0"/>
                        </a:spcAft>
                      </a:pPr>
                      <a:r>
                        <a:rPr lang="en-US" sz="1800" noProof="0" dirty="0">
                          <a:latin typeface="Arial"/>
                          <a:ea typeface="Times New Roman"/>
                          <a:cs typeface="Times New Roman"/>
                        </a:rPr>
                        <a:t> Total</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108550.5</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noProof="0" dirty="0">
                          <a:latin typeface="Arial"/>
                          <a:ea typeface="Times New Roman"/>
                          <a:cs typeface="Times New Roman"/>
                        </a:rPr>
                        <a:t>100</a:t>
                      </a:r>
                      <a:endParaRPr lang="en-US" sz="1800" noProof="0" dirty="0">
                        <a:latin typeface="Times New Roman"/>
                        <a:ea typeface="Times New Roman"/>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078818" y="115888"/>
            <a:ext cx="7681383" cy="431800"/>
          </a:xfrm>
          <a:prstGeom prst="round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r">
              <a:defRPr/>
            </a:pPr>
            <a:r>
              <a:rPr lang="en-US" sz="3200" b="1" dirty="0">
                <a:solidFill>
                  <a:srgbClr val="1B08A8"/>
                </a:solidFill>
                <a:latin typeface="Arial" pitchFamily="34" charset="0"/>
                <a:cs typeface="Arial" pitchFamily="34" charset="0"/>
              </a:rPr>
              <a:t>Transboundary aquifer of Massacre </a:t>
            </a:r>
            <a:endParaRPr lang="en-US" sz="3200" b="1" u="sng" dirty="0">
              <a:solidFill>
                <a:srgbClr val="1B08A8"/>
              </a:solidFill>
              <a:latin typeface="Arial" pitchFamily="34" charset="0"/>
              <a:cs typeface="Arial" pitchFamily="34" charset="0"/>
            </a:endParaRPr>
          </a:p>
        </p:txBody>
      </p:sp>
      <p:pic>
        <p:nvPicPr>
          <p:cNvPr id="22531" name="Picture 2"/>
          <p:cNvPicPr>
            <a:picLocks noChangeAspect="1" noChangeArrowheads="1"/>
          </p:cNvPicPr>
          <p:nvPr/>
        </p:nvPicPr>
        <p:blipFill>
          <a:blip r:embed="rId2"/>
          <a:srcRect/>
          <a:stretch>
            <a:fillRect/>
          </a:stretch>
        </p:blipFill>
        <p:spPr bwMode="auto">
          <a:xfrm>
            <a:off x="381001" y="1071564"/>
            <a:ext cx="11334751" cy="5572125"/>
          </a:xfrm>
          <a:prstGeom prst="rect">
            <a:avLst/>
          </a:prstGeom>
          <a:noFill/>
          <a:ln w="9525">
            <a:noFill/>
            <a:miter lim="800000"/>
            <a:headEnd/>
            <a:tailEnd/>
          </a:ln>
        </p:spPr>
      </p:pic>
      <p:sp>
        <p:nvSpPr>
          <p:cNvPr id="22532" name="ZoneTexte 5"/>
          <p:cNvSpPr txBox="1">
            <a:spLocks noChangeArrowheads="1"/>
          </p:cNvSpPr>
          <p:nvPr/>
        </p:nvSpPr>
        <p:spPr bwMode="auto">
          <a:xfrm>
            <a:off x="239185" y="620714"/>
            <a:ext cx="7441461" cy="461665"/>
          </a:xfrm>
          <a:prstGeom prst="rect">
            <a:avLst/>
          </a:prstGeom>
          <a:noFill/>
          <a:ln w="9525">
            <a:noFill/>
            <a:miter lim="800000"/>
            <a:headEnd/>
            <a:tailEnd/>
          </a:ln>
        </p:spPr>
        <p:txBody>
          <a:bodyPr wrap="none">
            <a:spAutoFit/>
          </a:bodyPr>
          <a:lstStyle/>
          <a:p>
            <a:r>
              <a:rPr lang="en-US" sz="2400" dirty="0">
                <a:solidFill>
                  <a:srgbClr val="0099CC"/>
                </a:solidFill>
                <a:latin typeface="Arial" charset="0"/>
                <a:cs typeface="Arial" charset="0"/>
              </a:rPr>
              <a:t>Salinity results from samples points by 2006</a:t>
            </a:r>
            <a:r>
              <a:rPr lang="en-US" sz="2400" i="1" dirty="0">
                <a:solidFill>
                  <a:srgbClr val="0099CC"/>
                </a:solidFill>
                <a:latin typeface="Arial" charset="0"/>
                <a:cs typeface="Arial" charset="0"/>
              </a:rPr>
              <a:t> </a:t>
            </a:r>
            <a:r>
              <a:rPr lang="en-US" sz="2400" i="1" dirty="0" err="1">
                <a:solidFill>
                  <a:srgbClr val="0099CC"/>
                </a:solidFill>
                <a:latin typeface="Arial" charset="0"/>
                <a:cs typeface="Arial" charset="0"/>
              </a:rPr>
              <a:t>vs</a:t>
            </a:r>
            <a:r>
              <a:rPr lang="en-US" sz="2400" i="1" dirty="0">
                <a:solidFill>
                  <a:srgbClr val="0099CC"/>
                </a:solidFill>
                <a:latin typeface="Arial" charset="0"/>
                <a:cs typeface="Arial" charset="0"/>
              </a:rPr>
              <a:t> </a:t>
            </a:r>
            <a:r>
              <a:rPr lang="en-US" sz="2400" dirty="0">
                <a:solidFill>
                  <a:srgbClr val="0099CC"/>
                </a:solidFill>
                <a:latin typeface="Arial" charset="0"/>
                <a:cs typeface="Arial" charset="0"/>
              </a:rPr>
              <a:t>2008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 Challenge of Water Security : the case of Haiti </a:t>
            </a:r>
            <a:endParaRPr lang="fr-FR" sz="4000" b="1" dirty="0">
              <a:solidFill>
                <a:prstClr val="black"/>
              </a:solidFill>
            </a:endParaRPr>
          </a:p>
        </p:txBody>
      </p:sp>
      <p:pic>
        <p:nvPicPr>
          <p:cNvPr id="13" name="Picture 4" descr="C:\Dr Evens EMMANUEL\Coopération scientifique et technique\UNESCO\ISARM\Doc_Article_Salinité\Mission Haiti Nov08\Points NE.jpg"/>
          <p:cNvPicPr>
            <a:picLocks noChangeAspect="1" noChangeArrowheads="1"/>
          </p:cNvPicPr>
          <p:nvPr/>
        </p:nvPicPr>
        <p:blipFill>
          <a:blip r:embed="rId2"/>
          <a:srcRect/>
          <a:stretch>
            <a:fillRect/>
          </a:stretch>
        </p:blipFill>
        <p:spPr bwMode="auto">
          <a:xfrm>
            <a:off x="0" y="1143000"/>
            <a:ext cx="8843749" cy="5527343"/>
          </a:xfrm>
          <a:prstGeom prst="rect">
            <a:avLst/>
          </a:prstGeom>
          <a:noFill/>
          <a:ln w="9525">
            <a:noFill/>
            <a:miter lim="800000"/>
            <a:headEnd/>
            <a:tailEnd/>
          </a:ln>
        </p:spPr>
      </p:pic>
      <p:sp>
        <p:nvSpPr>
          <p:cNvPr id="17" name="Rectangle à coins arrondis 16"/>
          <p:cNvSpPr/>
          <p:nvPr/>
        </p:nvSpPr>
        <p:spPr>
          <a:xfrm>
            <a:off x="8284191" y="2572485"/>
            <a:ext cx="3548419" cy="989580"/>
          </a:xfrm>
          <a:prstGeom prst="round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r">
              <a:defRPr/>
            </a:pPr>
            <a:r>
              <a:rPr lang="en-US" sz="2400" b="1" dirty="0">
                <a:solidFill>
                  <a:srgbClr val="1B08A8"/>
                </a:solidFill>
                <a:latin typeface="Arial" pitchFamily="34" charset="0"/>
                <a:cs typeface="Arial" pitchFamily="34" charset="0"/>
              </a:rPr>
              <a:t>Transboundary aquifer of Massacre</a:t>
            </a:r>
            <a:r>
              <a:rPr lang="en-US" sz="3200" b="1" dirty="0">
                <a:solidFill>
                  <a:srgbClr val="1B08A8"/>
                </a:solidFill>
                <a:latin typeface="Arial" pitchFamily="34" charset="0"/>
                <a:cs typeface="Arial" pitchFamily="34" charset="0"/>
              </a:rPr>
              <a:t> </a:t>
            </a:r>
            <a:endParaRPr lang="en-US" sz="3200" b="1" u="sng" dirty="0">
              <a:solidFill>
                <a:srgbClr val="1B08A8"/>
              </a:solidFill>
              <a:latin typeface="Arial" pitchFamily="34" charset="0"/>
              <a:cs typeface="Arial" pitchFamily="34" charset="0"/>
            </a:endParaRPr>
          </a:p>
        </p:txBody>
      </p:sp>
    </p:spTree>
    <p:extLst>
      <p:ext uri="{BB962C8B-B14F-4D97-AF65-F5344CB8AC3E}">
        <p14:creationId xmlns:p14="http://schemas.microsoft.com/office/powerpoint/2010/main" val="411715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Opportunities of Water Security in Haiti </a:t>
            </a:r>
            <a:endParaRPr lang="fr-FR" sz="4000" b="1" dirty="0">
              <a:solidFill>
                <a:prstClr val="black"/>
              </a:solidFill>
            </a:endParaRPr>
          </a:p>
        </p:txBody>
      </p:sp>
      <p:sp>
        <p:nvSpPr>
          <p:cNvPr id="13" name="ZoneTexte 12"/>
          <p:cNvSpPr txBox="1"/>
          <p:nvPr/>
        </p:nvSpPr>
        <p:spPr>
          <a:xfrm>
            <a:off x="723331" y="1473959"/>
            <a:ext cx="10863618" cy="4293483"/>
          </a:xfrm>
          <a:prstGeom prst="rect">
            <a:avLst/>
          </a:prstGeom>
          <a:noFill/>
        </p:spPr>
        <p:txBody>
          <a:bodyPr wrap="square" rtlCol="0">
            <a:spAutoFit/>
          </a:bodyPr>
          <a:lstStyle/>
          <a:p>
            <a:pPr algn="just">
              <a:lnSpc>
                <a:spcPct val="150000"/>
              </a:lnSpc>
            </a:pPr>
            <a:r>
              <a:rPr lang="es-CO" sz="2600" dirty="0"/>
              <a:t>Resolución No. PHI-LAC IX-7</a:t>
            </a:r>
            <a:endParaRPr lang="fr-FR" sz="2600" dirty="0"/>
          </a:p>
          <a:p>
            <a:pPr algn="just">
              <a:lnSpc>
                <a:spcPct val="150000"/>
              </a:lnSpc>
            </a:pPr>
            <a:r>
              <a:rPr lang="es-CO" sz="2600" dirty="0"/>
              <a:t>Los Comités Nacionales y Puntos Focales del PHI-LAC presentes en la reunión apoyan la propuesta presentada por el Comité Nacional del PHI Haití de declarar la cuenca de Masacre (departamento Noroeste de Haití) como “cuenca piloto” para la implementación de los programas del PHI; y recomiendan a la oficina del PHI-LAC la constitución de un grupo de trabajo </a:t>
            </a:r>
            <a:r>
              <a:rPr lang="es-CO" sz="2600" i="1" dirty="0"/>
              <a:t>ad-hoc</a:t>
            </a:r>
            <a:r>
              <a:rPr lang="es-CO" sz="2600" dirty="0"/>
              <a:t> para la preparación de un proyecto y defina las acciones y resultados. </a:t>
            </a:r>
            <a:endParaRPr lang="fr-FR" sz="2600" dirty="0"/>
          </a:p>
        </p:txBody>
      </p:sp>
    </p:spTree>
    <p:extLst>
      <p:ext uri="{BB962C8B-B14F-4D97-AF65-F5344CB8AC3E}">
        <p14:creationId xmlns:p14="http://schemas.microsoft.com/office/powerpoint/2010/main" val="411715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Opportunities of Water Security in Haiti </a:t>
            </a:r>
            <a:endParaRPr lang="fr-FR" sz="4000" b="1" dirty="0">
              <a:solidFill>
                <a:prstClr val="black"/>
              </a:solidFill>
            </a:endParaRPr>
          </a:p>
        </p:txBody>
      </p:sp>
      <p:pic>
        <p:nvPicPr>
          <p:cNvPr id="4" name="Picture 2"/>
          <p:cNvPicPr>
            <a:picLocks noChangeAspect="1" noChangeArrowheads="1"/>
          </p:cNvPicPr>
          <p:nvPr/>
        </p:nvPicPr>
        <p:blipFill>
          <a:blip r:embed="rId2" cstate="print"/>
          <a:srcRect/>
          <a:stretch>
            <a:fillRect/>
          </a:stretch>
        </p:blipFill>
        <p:spPr bwMode="auto">
          <a:xfrm>
            <a:off x="950632" y="1209489"/>
            <a:ext cx="1621131" cy="216150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716017" y="1241946"/>
            <a:ext cx="1607025" cy="214269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9086082" y="1141250"/>
            <a:ext cx="1557139" cy="2134213"/>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1060121" y="4107975"/>
            <a:ext cx="2748496" cy="2497541"/>
          </a:xfrm>
          <a:prstGeom prst="rect">
            <a:avLst/>
          </a:prstGeom>
          <a:noFill/>
          <a:ln w="9525">
            <a:noFill/>
            <a:miter lim="800000"/>
            <a:headEnd/>
            <a:tailEnd/>
          </a:ln>
        </p:spPr>
      </p:pic>
      <p:pic>
        <p:nvPicPr>
          <p:cNvPr id="11" name="Picture 9"/>
          <p:cNvPicPr>
            <a:picLocks noChangeAspect="1" noChangeArrowheads="1"/>
          </p:cNvPicPr>
          <p:nvPr/>
        </p:nvPicPr>
        <p:blipFill>
          <a:blip r:embed="rId6"/>
          <a:srcRect/>
          <a:stretch>
            <a:fillRect/>
          </a:stretch>
        </p:blipFill>
        <p:spPr bwMode="auto">
          <a:xfrm>
            <a:off x="6324315" y="1164958"/>
            <a:ext cx="1740337" cy="2178743"/>
          </a:xfrm>
          <a:prstGeom prst="rect">
            <a:avLst/>
          </a:prstGeom>
          <a:noFill/>
          <a:ln w="9525">
            <a:noFill/>
            <a:miter lim="800000"/>
            <a:headEnd/>
            <a:tailEnd/>
          </a:ln>
        </p:spPr>
      </p:pic>
      <p:pic>
        <p:nvPicPr>
          <p:cNvPr id="12" name="Picture 2"/>
          <p:cNvPicPr>
            <a:picLocks noChangeAspect="1" noChangeArrowheads="1"/>
          </p:cNvPicPr>
          <p:nvPr/>
        </p:nvPicPr>
        <p:blipFill>
          <a:blip r:embed="rId7" cstate="print"/>
          <a:srcRect/>
          <a:stretch>
            <a:fillRect/>
          </a:stretch>
        </p:blipFill>
        <p:spPr bwMode="auto">
          <a:xfrm>
            <a:off x="5532526" y="3947373"/>
            <a:ext cx="1582893" cy="2430806"/>
          </a:xfrm>
          <a:prstGeom prst="rect">
            <a:avLst/>
          </a:prstGeom>
          <a:noFill/>
          <a:ln w="9525">
            <a:noFill/>
            <a:miter lim="800000"/>
            <a:headEnd/>
            <a:tailEnd/>
          </a:ln>
          <a:effectLst/>
        </p:spPr>
      </p:pic>
      <p:pic>
        <p:nvPicPr>
          <p:cNvPr id="14" name="Picture 1"/>
          <p:cNvPicPr>
            <a:picLocks noChangeAspect="1" noChangeArrowheads="1"/>
          </p:cNvPicPr>
          <p:nvPr/>
        </p:nvPicPr>
        <p:blipFill>
          <a:blip r:embed="rId8" cstate="print"/>
          <a:srcRect/>
          <a:stretch>
            <a:fillRect/>
          </a:stretch>
        </p:blipFill>
        <p:spPr bwMode="auto">
          <a:xfrm>
            <a:off x="8733262" y="3696239"/>
            <a:ext cx="2124778" cy="2731857"/>
          </a:xfrm>
          <a:prstGeom prst="rect">
            <a:avLst/>
          </a:prstGeom>
          <a:noFill/>
          <a:ln w="9525">
            <a:noFill/>
            <a:miter lim="800000"/>
            <a:headEnd/>
            <a:tailEnd/>
          </a:ln>
        </p:spPr>
      </p:pic>
    </p:spTree>
    <p:extLst>
      <p:ext uri="{BB962C8B-B14F-4D97-AF65-F5344CB8AC3E}">
        <p14:creationId xmlns:p14="http://schemas.microsoft.com/office/powerpoint/2010/main" val="41171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Opportunities of Water </a:t>
            </a:r>
            <a:r>
              <a:rPr lang="en-US" sz="4000" b="1"/>
              <a:t>Security in Haiti </a:t>
            </a:r>
            <a:endParaRPr lang="fr-FR" sz="4000" b="1"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344690" y="1105468"/>
            <a:ext cx="1441301" cy="2047164"/>
          </a:xfrm>
          <a:prstGeom prst="rect">
            <a:avLst/>
          </a:prstGeom>
          <a:noFill/>
          <a:ln w="9525">
            <a:noFill/>
            <a:miter lim="800000"/>
            <a:headEnd/>
            <a:tailEnd/>
          </a:ln>
          <a:effectLst/>
        </p:spPr>
      </p:pic>
      <p:sp>
        <p:nvSpPr>
          <p:cNvPr id="10" name="ZoneTexte 9"/>
          <p:cNvSpPr txBox="1"/>
          <p:nvPr/>
        </p:nvSpPr>
        <p:spPr>
          <a:xfrm>
            <a:off x="218366" y="3452884"/>
            <a:ext cx="1733264" cy="707886"/>
          </a:xfrm>
          <a:prstGeom prst="rect">
            <a:avLst/>
          </a:prstGeom>
          <a:noFill/>
        </p:spPr>
        <p:txBody>
          <a:bodyPr wrap="square" rtlCol="0">
            <a:spAutoFit/>
          </a:bodyPr>
          <a:lstStyle/>
          <a:p>
            <a:pPr algn="just"/>
            <a:r>
              <a:rPr lang="en-US" sz="2000" dirty="0"/>
              <a:t>Guest Editor: </a:t>
            </a:r>
          </a:p>
          <a:p>
            <a:pPr algn="just"/>
            <a:r>
              <a:rPr lang="en-US" sz="2000" dirty="0"/>
              <a:t>Maria </a:t>
            </a:r>
            <a:r>
              <a:rPr lang="en-US" sz="2000" dirty="0" err="1"/>
              <a:t>Donoso</a:t>
            </a:r>
            <a:r>
              <a:rPr lang="en-US" sz="2000" dirty="0"/>
              <a:t>.</a:t>
            </a:r>
          </a:p>
        </p:txBody>
      </p:sp>
      <p:sp>
        <p:nvSpPr>
          <p:cNvPr id="12" name="ZoneTexte 11"/>
          <p:cNvSpPr txBox="1"/>
          <p:nvPr/>
        </p:nvSpPr>
        <p:spPr>
          <a:xfrm>
            <a:off x="2169994" y="1201595"/>
            <a:ext cx="9444251" cy="5124480"/>
          </a:xfrm>
          <a:prstGeom prst="rect">
            <a:avLst/>
          </a:prstGeom>
          <a:noFill/>
        </p:spPr>
        <p:txBody>
          <a:bodyPr wrap="square" rtlCol="0">
            <a:spAutoFit/>
          </a:bodyPr>
          <a:lstStyle/>
          <a:p>
            <a:pPr algn="just">
              <a:lnSpc>
                <a:spcPct val="150000"/>
              </a:lnSpc>
            </a:pPr>
            <a:r>
              <a:rPr lang="en-US" sz="2600" dirty="0"/>
              <a:t>This special issue addresses the urgent need for the Haitian authorities to establish a national water policy. By relying on the basic principles of integrated water resource management, I strongly believe that this reform will lead the country in the short, medium and long terms to: (</a:t>
            </a:r>
            <a:r>
              <a:rPr lang="en-US" sz="2600" dirty="0" err="1"/>
              <a:t>i</a:t>
            </a:r>
            <a:r>
              <a:rPr lang="en-US" sz="2600" dirty="0"/>
              <a:t>) reduce the environmental risks linked to water, (ii) better satisfy the population’s needs for water, and (iii) solve conflicts between the different actors in this sector. </a:t>
            </a:r>
          </a:p>
          <a:p>
            <a:pPr algn="r"/>
            <a:r>
              <a:rPr lang="en-US" sz="2600" dirty="0" err="1"/>
              <a:t>Jovenel</a:t>
            </a:r>
            <a:r>
              <a:rPr lang="en-US" sz="2600" dirty="0"/>
              <a:t> </a:t>
            </a:r>
            <a:r>
              <a:rPr lang="en-US" sz="2600" dirty="0" err="1"/>
              <a:t>Moïse</a:t>
            </a:r>
            <a:endParaRPr lang="en-US" sz="2600" dirty="0"/>
          </a:p>
          <a:p>
            <a:pPr algn="r"/>
            <a:r>
              <a:rPr lang="en-US" sz="2800" dirty="0"/>
              <a:t>President of the Republic of Haiti </a:t>
            </a:r>
            <a:endParaRPr lang="fr-FR" sz="2800" dirty="0"/>
          </a:p>
        </p:txBody>
      </p:sp>
    </p:spTree>
    <p:extLst>
      <p:ext uri="{BB962C8B-B14F-4D97-AF65-F5344CB8AC3E}">
        <p14:creationId xmlns:p14="http://schemas.microsoft.com/office/powerpoint/2010/main" val="411715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Opportunities of Water </a:t>
            </a:r>
            <a:r>
              <a:rPr lang="en-US" sz="4000" b="1"/>
              <a:t>Security in Haiti </a:t>
            </a:r>
            <a:endParaRPr lang="fr-FR" sz="4000" b="1" dirty="0">
              <a:solidFill>
                <a:prstClr val="black"/>
              </a:solidFill>
            </a:endParaRPr>
          </a:p>
        </p:txBody>
      </p:sp>
      <p:pic>
        <p:nvPicPr>
          <p:cNvPr id="2050" name="Picture 2"/>
          <p:cNvPicPr>
            <a:picLocks noChangeAspect="1" noChangeArrowheads="1"/>
          </p:cNvPicPr>
          <p:nvPr/>
        </p:nvPicPr>
        <p:blipFill>
          <a:blip r:embed="rId2" cstate="print"/>
          <a:srcRect/>
          <a:stretch>
            <a:fillRect/>
          </a:stretch>
        </p:blipFill>
        <p:spPr bwMode="auto">
          <a:xfrm>
            <a:off x="208214" y="1101610"/>
            <a:ext cx="1565996" cy="2224276"/>
          </a:xfrm>
          <a:prstGeom prst="rect">
            <a:avLst/>
          </a:prstGeom>
          <a:noFill/>
          <a:ln w="9525">
            <a:noFill/>
            <a:miter lim="800000"/>
            <a:headEnd/>
            <a:tailEnd/>
          </a:ln>
          <a:effectLst/>
        </p:spPr>
      </p:pic>
      <p:sp>
        <p:nvSpPr>
          <p:cNvPr id="10" name="ZoneTexte 9"/>
          <p:cNvSpPr txBox="1"/>
          <p:nvPr/>
        </p:nvSpPr>
        <p:spPr>
          <a:xfrm>
            <a:off x="191071" y="3452884"/>
            <a:ext cx="1801502" cy="707886"/>
          </a:xfrm>
          <a:prstGeom prst="rect">
            <a:avLst/>
          </a:prstGeom>
          <a:noFill/>
        </p:spPr>
        <p:txBody>
          <a:bodyPr wrap="square" rtlCol="0">
            <a:spAutoFit/>
          </a:bodyPr>
          <a:lstStyle/>
          <a:p>
            <a:pPr algn="just"/>
            <a:r>
              <a:rPr lang="en-US" sz="2000" dirty="0"/>
              <a:t>Guest Editor: </a:t>
            </a:r>
          </a:p>
          <a:p>
            <a:pPr algn="just"/>
            <a:r>
              <a:rPr lang="en-US" sz="2000" dirty="0"/>
              <a:t>Maria </a:t>
            </a:r>
            <a:r>
              <a:rPr lang="en-US" sz="2000" dirty="0" err="1"/>
              <a:t>Donoso</a:t>
            </a:r>
            <a:r>
              <a:rPr lang="en-US" sz="2000" dirty="0"/>
              <a:t>.</a:t>
            </a:r>
          </a:p>
        </p:txBody>
      </p:sp>
      <p:sp>
        <p:nvSpPr>
          <p:cNvPr id="12" name="ZoneTexte 11"/>
          <p:cNvSpPr txBox="1"/>
          <p:nvPr/>
        </p:nvSpPr>
        <p:spPr>
          <a:xfrm>
            <a:off x="2156346" y="1200991"/>
            <a:ext cx="9457899" cy="5404526"/>
          </a:xfrm>
          <a:prstGeom prst="rect">
            <a:avLst/>
          </a:prstGeom>
          <a:noFill/>
        </p:spPr>
        <p:txBody>
          <a:bodyPr wrap="square" rtlCol="0">
            <a:spAutoFit/>
          </a:bodyPr>
          <a:lstStyle/>
          <a:p>
            <a:pPr algn="just">
              <a:lnSpc>
                <a:spcPct val="150000"/>
              </a:lnSpc>
            </a:pPr>
            <a:r>
              <a:rPr lang="en-US" sz="2800" dirty="0"/>
              <a:t>My administration is committed to this process by proposing legislative and administrative changes, and by making new choices for investment in the water sector by waging on stronger scientific and technical cooperation between and IHP-LAC. This is the context in which I have made the management and control of surface water a major goal of my governmental program.</a:t>
            </a:r>
            <a:endParaRPr lang="fr-FR" sz="2800" dirty="0"/>
          </a:p>
          <a:p>
            <a:pPr algn="r"/>
            <a:r>
              <a:rPr lang="en-US" sz="2600" dirty="0" err="1"/>
              <a:t>Jovenel</a:t>
            </a:r>
            <a:r>
              <a:rPr lang="en-US" sz="2600" dirty="0"/>
              <a:t> </a:t>
            </a:r>
            <a:r>
              <a:rPr lang="en-US" sz="2600" dirty="0" err="1"/>
              <a:t>Moïse</a:t>
            </a:r>
            <a:endParaRPr lang="en-US" sz="2600" dirty="0"/>
          </a:p>
          <a:p>
            <a:pPr algn="r"/>
            <a:r>
              <a:rPr lang="en-US" sz="2800" dirty="0"/>
              <a:t>President of the Republic of Haiti </a:t>
            </a:r>
            <a:endParaRPr lang="fr-FR" sz="2800" dirty="0"/>
          </a:p>
        </p:txBody>
      </p:sp>
    </p:spTree>
    <p:extLst>
      <p:ext uri="{BB962C8B-B14F-4D97-AF65-F5344CB8AC3E}">
        <p14:creationId xmlns:p14="http://schemas.microsoft.com/office/powerpoint/2010/main" val="411715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319" y="2045386"/>
            <a:ext cx="11300345" cy="1938992"/>
          </a:xfrm>
          <a:prstGeom prst="rect">
            <a:avLst/>
          </a:prstGeom>
          <a:solidFill>
            <a:schemeClr val="accent5">
              <a:lumMod val="60000"/>
              <a:lumOff val="40000"/>
            </a:schemeClr>
          </a:solidFill>
        </p:spPr>
        <p:txBody>
          <a:bodyPr wrap="square" rtlCol="0">
            <a:spAutoFit/>
          </a:bodyPr>
          <a:lstStyle/>
          <a:p>
            <a:pPr algn="ctr"/>
            <a:r>
              <a:rPr lang="fr-FR" sz="4000" dirty="0">
                <a:solidFill>
                  <a:prstClr val="black"/>
                </a:solidFill>
              </a:rPr>
              <a:t>Merci	</a:t>
            </a:r>
          </a:p>
          <a:p>
            <a:pPr algn="ctr"/>
            <a:r>
              <a:rPr lang="fr-FR" sz="4000" dirty="0" err="1">
                <a:solidFill>
                  <a:prstClr val="black"/>
                </a:solidFill>
              </a:rPr>
              <a:t>Thank</a:t>
            </a:r>
            <a:r>
              <a:rPr lang="fr-FR" sz="4000" dirty="0">
                <a:solidFill>
                  <a:prstClr val="black"/>
                </a:solidFill>
              </a:rPr>
              <a:t> </a:t>
            </a:r>
            <a:r>
              <a:rPr lang="fr-FR" sz="4000" dirty="0" err="1">
                <a:solidFill>
                  <a:prstClr val="black"/>
                </a:solidFill>
              </a:rPr>
              <a:t>you</a:t>
            </a:r>
            <a:endParaRPr lang="fr-FR" sz="4000" dirty="0">
              <a:solidFill>
                <a:prstClr val="black"/>
              </a:solidFill>
            </a:endParaRPr>
          </a:p>
          <a:p>
            <a:pPr algn="ctr"/>
            <a:r>
              <a:rPr lang="en-US" sz="4000" dirty="0">
                <a:solidFill>
                  <a:prstClr val="black"/>
                </a:solidFill>
              </a:rPr>
              <a:t>Gracias</a:t>
            </a:r>
            <a:endParaRPr lang="fr-FR" sz="4000" dirty="0">
              <a:solidFill>
                <a:prstClr val="black"/>
              </a:solidFill>
            </a:endParaRPr>
          </a:p>
        </p:txBody>
      </p:sp>
      <p:sp>
        <p:nvSpPr>
          <p:cNvPr id="5" name="TextBox 4"/>
          <p:cNvSpPr txBox="1"/>
          <p:nvPr/>
        </p:nvSpPr>
        <p:spPr>
          <a:xfrm>
            <a:off x="0" y="1127622"/>
            <a:ext cx="5912069" cy="523220"/>
          </a:xfrm>
          <a:prstGeom prst="rect">
            <a:avLst/>
          </a:prstGeom>
          <a:noFill/>
        </p:spPr>
        <p:txBody>
          <a:bodyPr wrap="square" rtlCol="0">
            <a:spAutoFit/>
          </a:bodyPr>
          <a:lstStyle/>
          <a:p>
            <a:pPr algn="just"/>
            <a:endParaRPr lang="fr-FR" sz="2800" dirty="0"/>
          </a:p>
        </p:txBody>
      </p:sp>
    </p:spTree>
    <p:extLst>
      <p:ext uri="{BB962C8B-B14F-4D97-AF65-F5344CB8AC3E}">
        <p14:creationId xmlns:p14="http://schemas.microsoft.com/office/powerpoint/2010/main" val="426562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fr-FR" sz="4000" dirty="0">
                <a:solidFill>
                  <a:prstClr val="black"/>
                </a:solidFill>
              </a:rPr>
              <a:t> </a:t>
            </a:r>
            <a:r>
              <a:rPr lang="fr-FR" sz="4000" b="1" dirty="0" err="1">
                <a:solidFill>
                  <a:prstClr val="black"/>
                </a:solidFill>
              </a:rPr>
              <a:t>Caribbean</a:t>
            </a:r>
            <a:r>
              <a:rPr lang="fr-FR" sz="4000" b="1" dirty="0">
                <a:solidFill>
                  <a:prstClr val="black"/>
                </a:solidFill>
              </a:rPr>
              <a:t> </a:t>
            </a:r>
            <a:r>
              <a:rPr lang="fr-FR" sz="4000" b="1" dirty="0" err="1">
                <a:solidFill>
                  <a:prstClr val="black"/>
                </a:solidFill>
              </a:rPr>
              <a:t>islands</a:t>
            </a:r>
            <a:r>
              <a:rPr lang="fr-FR" sz="4000" b="1" dirty="0">
                <a:solidFill>
                  <a:prstClr val="black"/>
                </a:solidFill>
              </a:rPr>
              <a:t> </a:t>
            </a:r>
            <a:r>
              <a:rPr lang="fr-FR" sz="4000" b="1" dirty="0" err="1">
                <a:solidFill>
                  <a:prstClr val="black"/>
                </a:solidFill>
              </a:rPr>
              <a:t>map</a:t>
            </a:r>
            <a:endParaRPr lang="fr-FR" sz="4000" b="1" dirty="0">
              <a:solidFill>
                <a:prstClr val="black"/>
              </a:solidFill>
            </a:endParaRPr>
          </a:p>
        </p:txBody>
      </p:sp>
      <p:grpSp>
        <p:nvGrpSpPr>
          <p:cNvPr id="10" name="Groupe 9"/>
          <p:cNvGrpSpPr/>
          <p:nvPr/>
        </p:nvGrpSpPr>
        <p:grpSpPr>
          <a:xfrm>
            <a:off x="473504" y="1282887"/>
            <a:ext cx="10867785" cy="5491789"/>
            <a:chOff x="528095" y="1351128"/>
            <a:chExt cx="10867785" cy="5355312"/>
          </a:xfrm>
        </p:grpSpPr>
        <p:pic>
          <p:nvPicPr>
            <p:cNvPr id="1027" name="Picture 3"/>
            <p:cNvPicPr>
              <a:picLocks noChangeAspect="1" noChangeArrowheads="1"/>
            </p:cNvPicPr>
            <p:nvPr/>
          </p:nvPicPr>
          <p:blipFill>
            <a:blip r:embed="rId2"/>
            <a:srcRect/>
            <a:stretch>
              <a:fillRect/>
            </a:stretch>
          </p:blipFill>
          <p:spPr bwMode="auto">
            <a:xfrm>
              <a:off x="528095" y="1665028"/>
              <a:ext cx="6568741" cy="4335060"/>
            </a:xfrm>
            <a:prstGeom prst="rect">
              <a:avLst/>
            </a:prstGeom>
            <a:noFill/>
            <a:ln w="9525">
              <a:noFill/>
              <a:miter lim="800000"/>
              <a:headEnd/>
              <a:tailEnd/>
            </a:ln>
            <a:effectLst/>
          </p:spPr>
        </p:pic>
        <p:sp>
          <p:nvSpPr>
            <p:cNvPr id="9" name="ZoneTexte 8"/>
            <p:cNvSpPr txBox="1"/>
            <p:nvPr/>
          </p:nvSpPr>
          <p:spPr>
            <a:xfrm>
              <a:off x="7328848" y="1351128"/>
              <a:ext cx="4067032" cy="5355312"/>
            </a:xfrm>
            <a:prstGeom prst="rect">
              <a:avLst/>
            </a:prstGeom>
            <a:noFill/>
          </p:spPr>
          <p:txBody>
            <a:bodyPr wrap="square" rtlCol="0">
              <a:spAutoFit/>
            </a:bodyPr>
            <a:lstStyle/>
            <a:p>
              <a:pPr algn="just">
                <a:spcBef>
                  <a:spcPts val="600"/>
                </a:spcBef>
                <a:spcAft>
                  <a:spcPts val="600"/>
                </a:spcAft>
              </a:pPr>
              <a:r>
                <a:rPr lang="en-US" sz="2600" dirty="0"/>
                <a:t>4 islands constitute the great Antilles: </a:t>
              </a:r>
            </a:p>
            <a:p>
              <a:pPr algn="just">
                <a:spcBef>
                  <a:spcPts val="600"/>
                </a:spcBef>
                <a:spcAft>
                  <a:spcPts val="600"/>
                </a:spcAft>
              </a:pPr>
              <a:r>
                <a:rPr lang="en-US" sz="2600" dirty="0"/>
                <a:t>Cuba, Hispaniola or the island of Haiti, Jamaica and Puerto Rico. </a:t>
              </a:r>
            </a:p>
            <a:p>
              <a:pPr algn="just">
                <a:spcBef>
                  <a:spcPts val="600"/>
                </a:spcBef>
                <a:spcAft>
                  <a:spcPts val="600"/>
                </a:spcAft>
              </a:pPr>
              <a:r>
                <a:rPr lang="en-US" sz="2600" dirty="0"/>
                <a:t>The island of Hispaniola is divided into 2 countries: Haiti and the Dominican Republic.</a:t>
              </a:r>
            </a:p>
            <a:p>
              <a:pPr algn="just">
                <a:spcBef>
                  <a:spcPts val="600"/>
                </a:spcBef>
                <a:spcAft>
                  <a:spcPts val="600"/>
                </a:spcAft>
              </a:pPr>
              <a:r>
                <a:rPr lang="en-US" sz="2600" dirty="0"/>
                <a:t>The other islands are known under the name of small Antilles.</a:t>
              </a:r>
              <a:endParaRPr lang="fr-FR" sz="2600" dirty="0"/>
            </a:p>
          </p:txBody>
        </p:sp>
      </p:grpSp>
    </p:spTree>
    <p:extLst>
      <p:ext uri="{BB962C8B-B14F-4D97-AF65-F5344CB8AC3E}">
        <p14:creationId xmlns:p14="http://schemas.microsoft.com/office/powerpoint/2010/main" val="411715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solidFill>
                  <a:prstClr val="black"/>
                </a:solidFill>
              </a:rPr>
              <a:t>Environmental imperfections of the Caribbean</a:t>
            </a:r>
            <a:endParaRPr lang="fr-FR" sz="4000" b="1" dirty="0">
              <a:solidFill>
                <a:prstClr val="black"/>
              </a:solidFill>
            </a:endParaRPr>
          </a:p>
        </p:txBody>
      </p:sp>
      <p:sp>
        <p:nvSpPr>
          <p:cNvPr id="9" name="ZoneTexte 8"/>
          <p:cNvSpPr txBox="1"/>
          <p:nvPr/>
        </p:nvSpPr>
        <p:spPr>
          <a:xfrm>
            <a:off x="641441" y="4831308"/>
            <a:ext cx="3302761" cy="1369606"/>
          </a:xfrm>
          <a:prstGeom prst="rect">
            <a:avLst/>
          </a:prstGeom>
          <a:noFill/>
        </p:spPr>
        <p:txBody>
          <a:bodyPr wrap="square" rtlCol="0">
            <a:spAutoFit/>
          </a:bodyPr>
          <a:lstStyle/>
          <a:p>
            <a:pPr algn="just">
              <a:spcBef>
                <a:spcPts val="600"/>
              </a:spcBef>
            </a:pPr>
            <a:r>
              <a:rPr lang="fr-FR" sz="2600" dirty="0" err="1"/>
              <a:t>Caribbean</a:t>
            </a:r>
            <a:r>
              <a:rPr lang="fr-FR" sz="2600" dirty="0"/>
              <a:t> </a:t>
            </a:r>
            <a:r>
              <a:rPr lang="fr-FR" sz="2600" dirty="0" err="1"/>
              <a:t>tectonic</a:t>
            </a:r>
            <a:r>
              <a:rPr lang="fr-FR" sz="2600" dirty="0"/>
              <a:t> </a:t>
            </a:r>
            <a:r>
              <a:rPr lang="fr-FR" sz="2600" dirty="0" err="1"/>
              <a:t>environment</a:t>
            </a:r>
            <a:r>
              <a:rPr lang="fr-FR" sz="2600" dirty="0"/>
              <a:t>.</a:t>
            </a:r>
          </a:p>
          <a:p>
            <a:pPr algn="just">
              <a:spcBef>
                <a:spcPts val="600"/>
              </a:spcBef>
            </a:pPr>
            <a:r>
              <a:rPr lang="fr-FR" sz="2600" dirty="0"/>
              <a:t>(</a:t>
            </a:r>
            <a:r>
              <a:rPr lang="fr-FR" sz="2600" dirty="0" err="1"/>
              <a:t>Benford</a:t>
            </a:r>
            <a:r>
              <a:rPr lang="fr-FR" sz="2600" dirty="0"/>
              <a:t> et al., 2012).</a:t>
            </a:r>
            <a:endParaRPr lang="en-US" sz="2600" dirty="0"/>
          </a:p>
        </p:txBody>
      </p:sp>
      <p:grpSp>
        <p:nvGrpSpPr>
          <p:cNvPr id="6" name="Groupe 5"/>
          <p:cNvGrpSpPr/>
          <p:nvPr/>
        </p:nvGrpSpPr>
        <p:grpSpPr>
          <a:xfrm>
            <a:off x="4375529" y="1265832"/>
            <a:ext cx="7639050" cy="5225385"/>
            <a:chOff x="4375529" y="1033816"/>
            <a:chExt cx="7639050" cy="5225385"/>
          </a:xfrm>
        </p:grpSpPr>
        <p:pic>
          <p:nvPicPr>
            <p:cNvPr id="3078" name="Picture 6" descr="Picture"/>
            <p:cNvPicPr>
              <a:picLocks noChangeAspect="1" noChangeArrowheads="1"/>
            </p:cNvPicPr>
            <p:nvPr/>
          </p:nvPicPr>
          <p:blipFill>
            <a:blip r:embed="rId2"/>
            <a:srcRect/>
            <a:stretch>
              <a:fillRect/>
            </a:stretch>
          </p:blipFill>
          <p:spPr bwMode="auto">
            <a:xfrm>
              <a:off x="4375529" y="3630301"/>
              <a:ext cx="7639050" cy="2628900"/>
            </a:xfrm>
            <a:prstGeom prst="rect">
              <a:avLst/>
            </a:prstGeom>
            <a:noFill/>
          </p:spPr>
        </p:pic>
        <p:pic>
          <p:nvPicPr>
            <p:cNvPr id="3077" name="Picture 5" descr="Picture"/>
            <p:cNvPicPr>
              <a:picLocks noChangeAspect="1" noChangeArrowheads="1"/>
            </p:cNvPicPr>
            <p:nvPr/>
          </p:nvPicPr>
          <p:blipFill>
            <a:blip r:embed="rId3"/>
            <a:srcRect/>
            <a:stretch>
              <a:fillRect/>
            </a:stretch>
          </p:blipFill>
          <p:spPr bwMode="auto">
            <a:xfrm>
              <a:off x="4408226" y="1033816"/>
              <a:ext cx="7579057" cy="2628900"/>
            </a:xfrm>
            <a:prstGeom prst="rect">
              <a:avLst/>
            </a:prstGeom>
            <a:noFill/>
          </p:spPr>
        </p:pic>
      </p:grpSp>
      <p:sp>
        <p:nvSpPr>
          <p:cNvPr id="7" name="ZoneTexte 6"/>
          <p:cNvSpPr txBox="1"/>
          <p:nvPr/>
        </p:nvSpPr>
        <p:spPr>
          <a:xfrm>
            <a:off x="614149" y="1473958"/>
            <a:ext cx="3207224" cy="2430922"/>
          </a:xfrm>
          <a:prstGeom prst="rect">
            <a:avLst/>
          </a:prstGeom>
          <a:solidFill>
            <a:schemeClr val="accent2">
              <a:lumMod val="20000"/>
              <a:lumOff val="80000"/>
            </a:schemeClr>
          </a:solidFill>
        </p:spPr>
        <p:txBody>
          <a:bodyPr wrap="square" rtlCol="0">
            <a:spAutoFit/>
          </a:bodyPr>
          <a:lstStyle/>
          <a:p>
            <a:pPr algn="just">
              <a:lnSpc>
                <a:spcPct val="150000"/>
              </a:lnSpc>
            </a:pPr>
            <a:r>
              <a:rPr lang="en-US" sz="2600" dirty="0"/>
              <a:t>The Caribbean islands are exposed to earthquakes and tropical hurricanes.</a:t>
            </a:r>
            <a:endParaRPr lang="fr-FR" sz="2600" dirty="0"/>
          </a:p>
        </p:txBody>
      </p:sp>
    </p:spTree>
    <p:extLst>
      <p:ext uri="{BB962C8B-B14F-4D97-AF65-F5344CB8AC3E}">
        <p14:creationId xmlns:p14="http://schemas.microsoft.com/office/powerpoint/2010/main" val="411715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solidFill>
                  <a:prstClr val="black"/>
                </a:solidFill>
              </a:rPr>
              <a:t>Environmental imperfections of the Caribbean</a:t>
            </a:r>
            <a:endParaRPr lang="fr-FR" sz="4000" b="1" dirty="0">
              <a:solidFill>
                <a:prstClr val="black"/>
              </a:solidFill>
            </a:endParaRPr>
          </a:p>
        </p:txBody>
      </p:sp>
      <p:sp>
        <p:nvSpPr>
          <p:cNvPr id="7" name="ZoneTexte 6"/>
          <p:cNvSpPr txBox="1"/>
          <p:nvPr/>
        </p:nvSpPr>
        <p:spPr>
          <a:xfrm>
            <a:off x="409432" y="1460310"/>
            <a:ext cx="3207224" cy="2430922"/>
          </a:xfrm>
          <a:prstGeom prst="rect">
            <a:avLst/>
          </a:prstGeom>
          <a:solidFill>
            <a:schemeClr val="accent2">
              <a:lumMod val="20000"/>
              <a:lumOff val="80000"/>
            </a:schemeClr>
          </a:solidFill>
        </p:spPr>
        <p:txBody>
          <a:bodyPr wrap="square" rtlCol="0">
            <a:spAutoFit/>
          </a:bodyPr>
          <a:lstStyle/>
          <a:p>
            <a:pPr algn="just">
              <a:lnSpc>
                <a:spcPct val="150000"/>
              </a:lnSpc>
            </a:pPr>
            <a:r>
              <a:rPr lang="en-US" sz="2600" dirty="0"/>
              <a:t>Impacts of hurricanes on the economy of the islands of the Caribbean</a:t>
            </a:r>
            <a:endParaRPr lang="fr-FR" sz="2600" dirty="0"/>
          </a:p>
        </p:txBody>
      </p:sp>
      <p:sp>
        <p:nvSpPr>
          <p:cNvPr id="10" name="ZoneTexte 9"/>
          <p:cNvSpPr txBox="1"/>
          <p:nvPr/>
        </p:nvSpPr>
        <p:spPr>
          <a:xfrm>
            <a:off x="4312693" y="5950425"/>
            <a:ext cx="6578221" cy="492443"/>
          </a:xfrm>
          <a:prstGeom prst="rect">
            <a:avLst/>
          </a:prstGeom>
          <a:noFill/>
        </p:spPr>
        <p:txBody>
          <a:bodyPr wrap="square" rtlCol="0">
            <a:spAutoFit/>
          </a:bodyPr>
          <a:lstStyle/>
          <a:p>
            <a:r>
              <a:rPr lang="en-US" sz="2600" dirty="0"/>
              <a:t>Annual %  of GDP growth (World Bank,2012)</a:t>
            </a:r>
            <a:endParaRPr lang="fr-FR" sz="2600" dirty="0"/>
          </a:p>
        </p:txBody>
      </p:sp>
      <p:graphicFrame>
        <p:nvGraphicFramePr>
          <p:cNvPr id="11" name="Graphique 10"/>
          <p:cNvGraphicFramePr>
            <a:graphicFrameLocks noGrp="1"/>
          </p:cNvGraphicFramePr>
          <p:nvPr/>
        </p:nvGraphicFramePr>
        <p:xfrm>
          <a:off x="3534771" y="1255596"/>
          <a:ext cx="7670042" cy="4667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715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solidFill>
                  <a:prstClr val="black"/>
                </a:solidFill>
              </a:rPr>
              <a:t>Environmental imperfections of the Caribbean</a:t>
            </a:r>
            <a:endParaRPr lang="fr-FR" sz="4000" b="1" dirty="0">
              <a:solidFill>
                <a:prstClr val="black"/>
              </a:solidFill>
            </a:endParaRPr>
          </a:p>
        </p:txBody>
      </p:sp>
      <p:pic>
        <p:nvPicPr>
          <p:cNvPr id="1026" name="Picture 2"/>
          <p:cNvPicPr>
            <a:picLocks noChangeAspect="1" noChangeArrowheads="1"/>
          </p:cNvPicPr>
          <p:nvPr/>
        </p:nvPicPr>
        <p:blipFill>
          <a:blip r:embed="rId2" cstate="print"/>
          <a:srcRect/>
          <a:stretch>
            <a:fillRect/>
          </a:stretch>
        </p:blipFill>
        <p:spPr bwMode="auto">
          <a:xfrm>
            <a:off x="8243248" y="1699831"/>
            <a:ext cx="3342871" cy="20055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59308" y="1223971"/>
            <a:ext cx="3035595" cy="2024198"/>
          </a:xfrm>
          <a:prstGeom prst="rect">
            <a:avLst/>
          </a:prstGeom>
          <a:noFill/>
          <a:ln w="9525">
            <a:noFill/>
            <a:miter lim="800000"/>
            <a:headEnd/>
            <a:tailEnd/>
          </a:ln>
          <a:effectLst/>
        </p:spPr>
      </p:pic>
      <p:pic>
        <p:nvPicPr>
          <p:cNvPr id="1030" name="Picture 6" descr="RÃ©sultats de recherche d'images pour Â«Â Impact hurricanes Caribbean islandsÂ Â»"/>
          <p:cNvPicPr>
            <a:picLocks noChangeAspect="1" noChangeArrowheads="1"/>
          </p:cNvPicPr>
          <p:nvPr/>
        </p:nvPicPr>
        <p:blipFill>
          <a:blip r:embed="rId4"/>
          <a:srcRect/>
          <a:stretch>
            <a:fillRect/>
          </a:stretch>
        </p:blipFill>
        <p:spPr bwMode="auto">
          <a:xfrm>
            <a:off x="8256895" y="4012443"/>
            <a:ext cx="3493827" cy="2620371"/>
          </a:xfrm>
          <a:prstGeom prst="rect">
            <a:avLst/>
          </a:prstGeom>
          <a:noFill/>
        </p:spPr>
      </p:pic>
      <p:pic>
        <p:nvPicPr>
          <p:cNvPr id="1032" name="Picture 8"/>
          <p:cNvPicPr>
            <a:picLocks noChangeAspect="1" noChangeArrowheads="1"/>
          </p:cNvPicPr>
          <p:nvPr/>
        </p:nvPicPr>
        <p:blipFill>
          <a:blip r:embed="rId5" cstate="print"/>
          <a:srcRect/>
          <a:stretch>
            <a:fillRect/>
          </a:stretch>
        </p:blipFill>
        <p:spPr bwMode="auto">
          <a:xfrm>
            <a:off x="3466533" y="2718987"/>
            <a:ext cx="4629068" cy="2603640"/>
          </a:xfrm>
          <a:prstGeom prst="rect">
            <a:avLst/>
          </a:prstGeom>
          <a:noFill/>
          <a:ln w="9525">
            <a:noFill/>
            <a:miter lim="800000"/>
            <a:headEnd/>
            <a:tailEnd/>
          </a:ln>
          <a:effectLst/>
        </p:spPr>
      </p:pic>
      <p:sp>
        <p:nvSpPr>
          <p:cNvPr id="12" name="ZoneTexte 11"/>
          <p:cNvSpPr txBox="1"/>
          <p:nvPr/>
        </p:nvSpPr>
        <p:spPr>
          <a:xfrm>
            <a:off x="668740" y="5923128"/>
            <a:ext cx="6988773" cy="492443"/>
          </a:xfrm>
          <a:prstGeom prst="rect">
            <a:avLst/>
          </a:prstGeom>
          <a:noFill/>
        </p:spPr>
        <p:txBody>
          <a:bodyPr wrap="none" rtlCol="0">
            <a:spAutoFit/>
          </a:bodyPr>
          <a:lstStyle/>
          <a:p>
            <a:r>
              <a:rPr lang="en-US" sz="2600" i="1" dirty="0"/>
              <a:t>Hurricanes in the Caribbean: annual appointments</a:t>
            </a:r>
            <a:endParaRPr lang="fr-FR" sz="2600" i="1" dirty="0"/>
          </a:p>
        </p:txBody>
      </p:sp>
    </p:spTree>
    <p:extLst>
      <p:ext uri="{BB962C8B-B14F-4D97-AF65-F5344CB8AC3E}">
        <p14:creationId xmlns:p14="http://schemas.microsoft.com/office/powerpoint/2010/main" val="411715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 </a:t>
            </a:r>
            <a:r>
              <a:rPr lang="en-US" sz="4000" b="1" dirty="0">
                <a:solidFill>
                  <a:prstClr val="black"/>
                </a:solidFill>
              </a:rPr>
              <a:t>Environmental imperfections of </a:t>
            </a:r>
            <a:r>
              <a:rPr lang="en-US" sz="4000" b="1" dirty="0"/>
              <a:t>Haiti </a:t>
            </a:r>
            <a:endParaRPr lang="fr-FR" sz="4000" b="1" dirty="0">
              <a:solidFill>
                <a:prstClr val="black"/>
              </a:solidFill>
            </a:endParaRPr>
          </a:p>
        </p:txBody>
      </p:sp>
      <p:sp>
        <p:nvSpPr>
          <p:cNvPr id="11" name="ZoneTexte 10"/>
          <p:cNvSpPr txBox="1"/>
          <p:nvPr/>
        </p:nvSpPr>
        <p:spPr>
          <a:xfrm>
            <a:off x="4394580" y="1542201"/>
            <a:ext cx="7328847" cy="4231415"/>
          </a:xfrm>
          <a:prstGeom prst="rect">
            <a:avLst/>
          </a:prstGeom>
          <a:noFill/>
        </p:spPr>
        <p:txBody>
          <a:bodyPr wrap="square" rtlCol="0">
            <a:spAutoFit/>
          </a:bodyPr>
          <a:lstStyle/>
          <a:p>
            <a:pPr algn="just">
              <a:lnSpc>
                <a:spcPct val="150000"/>
              </a:lnSpc>
            </a:pPr>
            <a:r>
              <a:rPr lang="en-US" sz="2600" dirty="0"/>
              <a:t>Between 2004 and 2016, Haiti experienced 18 natural disasters.</a:t>
            </a:r>
          </a:p>
          <a:p>
            <a:pPr algn="just">
              <a:lnSpc>
                <a:spcPct val="150000"/>
              </a:lnSpc>
            </a:pPr>
            <a:r>
              <a:rPr lang="en-US" sz="2600" dirty="0"/>
              <a:t> The major events that hit the Haitian territory : </a:t>
            </a:r>
          </a:p>
          <a:p>
            <a:pPr marL="400050" indent="-400050" algn="just">
              <a:lnSpc>
                <a:spcPct val="150000"/>
              </a:lnSpc>
              <a:buAutoNum type="romanLcParenBoth"/>
            </a:pPr>
            <a:r>
              <a:rPr lang="en-US" sz="2600" dirty="0"/>
              <a:t>hurricane Jeanne in </a:t>
            </a:r>
            <a:r>
              <a:rPr lang="en-US" sz="2600" dirty="0" err="1"/>
              <a:t>Gonaïves</a:t>
            </a:r>
            <a:r>
              <a:rPr lang="en-US" sz="2600" dirty="0"/>
              <a:t> (2004), </a:t>
            </a:r>
          </a:p>
          <a:p>
            <a:pPr marL="400050" indent="-400050" algn="just">
              <a:lnSpc>
                <a:spcPct val="150000"/>
              </a:lnSpc>
              <a:buAutoNum type="romanLcParenBoth"/>
            </a:pPr>
            <a:r>
              <a:rPr lang="en-US" sz="2600" dirty="0"/>
              <a:t>4 hurricanes in autumn 2008, </a:t>
            </a:r>
          </a:p>
          <a:p>
            <a:pPr marL="400050" indent="-400050" algn="just">
              <a:lnSpc>
                <a:spcPct val="150000"/>
              </a:lnSpc>
              <a:buAutoNum type="romanLcParenBoth"/>
            </a:pPr>
            <a:r>
              <a:rPr lang="en-US" sz="2600" dirty="0"/>
              <a:t> The earthquake of January 12, 2010,</a:t>
            </a:r>
          </a:p>
          <a:p>
            <a:pPr marL="400050" indent="-400050" algn="just">
              <a:lnSpc>
                <a:spcPct val="150000"/>
              </a:lnSpc>
              <a:buAutoNum type="romanLcParenBoth"/>
            </a:pPr>
            <a:r>
              <a:rPr lang="en-US" sz="2600" dirty="0"/>
              <a:t> Hurricane Matthew (2016). </a:t>
            </a:r>
            <a:endParaRPr lang="fr-FR" sz="2600" dirty="0"/>
          </a:p>
        </p:txBody>
      </p:sp>
      <p:pic>
        <p:nvPicPr>
          <p:cNvPr id="14" name="Picture 6" descr="http://www.iasis.org.uk/wp-content/themes/iasis/images/palace-port-au-prince-haiti.jpg"/>
          <p:cNvPicPr>
            <a:picLocks noChangeAspect="1" noChangeArrowheads="1"/>
          </p:cNvPicPr>
          <p:nvPr/>
        </p:nvPicPr>
        <p:blipFill>
          <a:blip r:embed="rId2"/>
          <a:srcRect/>
          <a:stretch>
            <a:fillRect/>
          </a:stretch>
        </p:blipFill>
        <p:spPr bwMode="auto">
          <a:xfrm>
            <a:off x="300252" y="3187261"/>
            <a:ext cx="2265528" cy="1478825"/>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1439005" y="1245317"/>
            <a:ext cx="1986583" cy="1531953"/>
          </a:xfrm>
          <a:prstGeom prst="rect">
            <a:avLst/>
          </a:prstGeom>
          <a:noFill/>
          <a:ln w="9525">
            <a:noFill/>
            <a:miter lim="800000"/>
            <a:headEnd/>
            <a:tailEnd/>
          </a:ln>
          <a:effectLst/>
        </p:spPr>
      </p:pic>
      <p:pic>
        <p:nvPicPr>
          <p:cNvPr id="6" name="Picture 10" descr="http://www.leberry.fr/photoSRC/W1ZTJ1FdUTgIBhVOGwYSHgYNQDUVGFdfVV9FWkM-/les-recoltes-endommagees-par-l-ouragan-sandy-dans-le-sud-oue_903335.jpeg"/>
          <p:cNvPicPr>
            <a:picLocks noChangeAspect="1" noChangeArrowheads="1"/>
          </p:cNvPicPr>
          <p:nvPr/>
        </p:nvPicPr>
        <p:blipFill>
          <a:blip r:embed="rId4"/>
          <a:srcRect/>
          <a:stretch>
            <a:fillRect/>
          </a:stretch>
        </p:blipFill>
        <p:spPr bwMode="auto">
          <a:xfrm>
            <a:off x="1910687" y="4919734"/>
            <a:ext cx="2143999" cy="1549305"/>
          </a:xfrm>
          <a:prstGeom prst="rect">
            <a:avLst/>
          </a:prstGeom>
          <a:noFill/>
          <a:ln w="9525">
            <a:noFill/>
            <a:miter lim="800000"/>
            <a:headEnd/>
            <a:tailEnd/>
          </a:ln>
        </p:spPr>
      </p:pic>
    </p:spTree>
    <p:extLst>
      <p:ext uri="{BB962C8B-B14F-4D97-AF65-F5344CB8AC3E}">
        <p14:creationId xmlns:p14="http://schemas.microsoft.com/office/powerpoint/2010/main" val="411715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solidFill>
                  <a:prstClr val="black"/>
                </a:solidFill>
              </a:rPr>
              <a:t> Environmental imperfections of </a:t>
            </a:r>
            <a:r>
              <a:rPr lang="en-US" sz="4000" b="1" dirty="0"/>
              <a:t>Haiti </a:t>
            </a:r>
            <a:endParaRPr lang="fr-FR" sz="4000" b="1" dirty="0">
              <a:solidFill>
                <a:prstClr val="black"/>
              </a:solidFill>
            </a:endParaRPr>
          </a:p>
        </p:txBody>
      </p:sp>
      <p:pic>
        <p:nvPicPr>
          <p:cNvPr id="37890" name="Picture 2"/>
          <p:cNvPicPr>
            <a:picLocks noChangeAspect="1" noChangeArrowheads="1"/>
          </p:cNvPicPr>
          <p:nvPr/>
        </p:nvPicPr>
        <p:blipFill>
          <a:blip r:embed="rId2"/>
          <a:srcRect/>
          <a:stretch>
            <a:fillRect/>
          </a:stretch>
        </p:blipFill>
        <p:spPr bwMode="auto">
          <a:xfrm>
            <a:off x="4421851" y="1487607"/>
            <a:ext cx="6701074" cy="4273374"/>
          </a:xfrm>
          <a:prstGeom prst="rect">
            <a:avLst/>
          </a:prstGeom>
          <a:noFill/>
          <a:ln w="9525">
            <a:noFill/>
            <a:miter lim="800000"/>
            <a:headEnd/>
            <a:tailEnd/>
          </a:ln>
          <a:effectLst/>
        </p:spPr>
      </p:pic>
      <p:sp>
        <p:nvSpPr>
          <p:cNvPr id="6" name="ZoneTexte 5"/>
          <p:cNvSpPr txBox="1"/>
          <p:nvPr/>
        </p:nvSpPr>
        <p:spPr>
          <a:xfrm>
            <a:off x="504970" y="1815160"/>
            <a:ext cx="3916908" cy="3031086"/>
          </a:xfrm>
          <a:prstGeom prst="rect">
            <a:avLst/>
          </a:prstGeom>
          <a:noFill/>
        </p:spPr>
        <p:txBody>
          <a:bodyPr wrap="square" rtlCol="0">
            <a:spAutoFit/>
          </a:bodyPr>
          <a:lstStyle/>
          <a:p>
            <a:pPr algn="just">
              <a:lnSpc>
                <a:spcPct val="150000"/>
              </a:lnSpc>
            </a:pPr>
            <a:r>
              <a:rPr lang="en-US" sz="2600" dirty="0"/>
              <a:t>In addition to the impact of natural disasters on the population’s life, their socio-economic impacts have been significant.</a:t>
            </a:r>
            <a:endParaRPr lang="fr-FR" sz="2600" dirty="0"/>
          </a:p>
        </p:txBody>
      </p:sp>
      <p:sp>
        <p:nvSpPr>
          <p:cNvPr id="7" name="ZoneTexte 6"/>
          <p:cNvSpPr txBox="1"/>
          <p:nvPr/>
        </p:nvSpPr>
        <p:spPr>
          <a:xfrm>
            <a:off x="4558354" y="6005015"/>
            <a:ext cx="7096834" cy="492443"/>
          </a:xfrm>
          <a:prstGeom prst="rect">
            <a:avLst/>
          </a:prstGeom>
          <a:noFill/>
        </p:spPr>
        <p:txBody>
          <a:bodyPr wrap="square" rtlCol="0">
            <a:spAutoFit/>
          </a:bodyPr>
          <a:lstStyle/>
          <a:p>
            <a:pPr algn="r"/>
            <a:r>
              <a:rPr lang="en-US" sz="2600" dirty="0"/>
              <a:t>Haiti annual %  of GDP growth (World Bank,2012)</a:t>
            </a:r>
            <a:endParaRPr lang="fr-FR" sz="2600" dirty="0"/>
          </a:p>
        </p:txBody>
      </p:sp>
    </p:spTree>
    <p:extLst>
      <p:ext uri="{BB962C8B-B14F-4D97-AF65-F5344CB8AC3E}">
        <p14:creationId xmlns:p14="http://schemas.microsoft.com/office/powerpoint/2010/main" val="411715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 Challenge of Water Security : the case of Haiti </a:t>
            </a:r>
            <a:endParaRPr lang="fr-FR" sz="4000" b="1" dirty="0">
              <a:solidFill>
                <a:prstClr val="black"/>
              </a:solidFill>
            </a:endParaRPr>
          </a:p>
        </p:txBody>
      </p:sp>
      <p:sp>
        <p:nvSpPr>
          <p:cNvPr id="5" name="ZoneTexte 4"/>
          <p:cNvSpPr txBox="1"/>
          <p:nvPr/>
        </p:nvSpPr>
        <p:spPr>
          <a:xfrm>
            <a:off x="1596788" y="1705994"/>
            <a:ext cx="8543499" cy="3754874"/>
          </a:xfrm>
          <a:prstGeom prst="rect">
            <a:avLst/>
          </a:prstGeom>
          <a:noFill/>
        </p:spPr>
        <p:txBody>
          <a:bodyPr wrap="square" rtlCol="0">
            <a:spAutoFit/>
          </a:bodyPr>
          <a:lstStyle/>
          <a:p>
            <a:pPr algn="just">
              <a:lnSpc>
                <a:spcPct val="150000"/>
              </a:lnSpc>
            </a:pPr>
            <a:r>
              <a:rPr lang="en-US" sz="2800" i="1" dirty="0"/>
              <a:t>The development of Haiti’s natural resources is to a large extent linked to maximizing the rational utilization of its water resources. Failing these factors, the country’s agricultural and industrial development, as well as the life of its inhabitants, will be confronted by severe limitations.</a:t>
            </a:r>
          </a:p>
          <a:p>
            <a:pPr algn="r"/>
            <a:r>
              <a:rPr lang="en-US" sz="2800" dirty="0"/>
              <a:t>OAS (1972)</a:t>
            </a:r>
            <a:endParaRPr lang="fr-FR" sz="2800" dirty="0"/>
          </a:p>
        </p:txBody>
      </p:sp>
    </p:spTree>
    <p:extLst>
      <p:ext uri="{BB962C8B-B14F-4D97-AF65-F5344CB8AC3E}">
        <p14:creationId xmlns:p14="http://schemas.microsoft.com/office/powerpoint/2010/main" val="411715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0" y="272960"/>
            <a:ext cx="12192000" cy="707886"/>
          </a:xfrm>
          <a:prstGeom prst="rect">
            <a:avLst/>
          </a:prstGeom>
          <a:solidFill>
            <a:schemeClr val="accent5">
              <a:lumMod val="60000"/>
              <a:lumOff val="40000"/>
            </a:schemeClr>
          </a:solidFill>
        </p:spPr>
        <p:txBody>
          <a:bodyPr wrap="square" rtlCol="0">
            <a:spAutoFit/>
          </a:bodyPr>
          <a:lstStyle/>
          <a:p>
            <a:r>
              <a:rPr lang="fr-FR" sz="2800" dirty="0"/>
              <a:t>	</a:t>
            </a:r>
            <a:r>
              <a:rPr lang="en-US" sz="4000" b="1" dirty="0"/>
              <a:t> Challenge of Water Security : the case of Haiti </a:t>
            </a:r>
            <a:endParaRPr lang="fr-FR" sz="4000" b="1" dirty="0">
              <a:solidFill>
                <a:prstClr val="black"/>
              </a:solidFill>
            </a:endParaRPr>
          </a:p>
        </p:txBody>
      </p:sp>
      <p:pic>
        <p:nvPicPr>
          <p:cNvPr id="6" name="Picture 1"/>
          <p:cNvPicPr>
            <a:picLocks noChangeAspect="1" noChangeArrowheads="1"/>
          </p:cNvPicPr>
          <p:nvPr/>
        </p:nvPicPr>
        <p:blipFill>
          <a:blip r:embed="rId2"/>
          <a:srcRect/>
          <a:stretch>
            <a:fillRect/>
          </a:stretch>
        </p:blipFill>
        <p:spPr bwMode="auto">
          <a:xfrm>
            <a:off x="297275" y="1787858"/>
            <a:ext cx="2813970" cy="2169994"/>
          </a:xfrm>
          <a:prstGeom prst="rect">
            <a:avLst/>
          </a:prstGeom>
          <a:noFill/>
          <a:ln w="9525">
            <a:noFill/>
            <a:miter lim="800000"/>
            <a:headEnd/>
            <a:tailEnd/>
          </a:ln>
          <a:effectLst/>
        </p:spPr>
      </p:pic>
      <p:sp>
        <p:nvSpPr>
          <p:cNvPr id="7" name="ZoneTexte 6"/>
          <p:cNvSpPr txBox="1"/>
          <p:nvPr/>
        </p:nvSpPr>
        <p:spPr>
          <a:xfrm>
            <a:off x="3630304" y="1296537"/>
            <a:ext cx="7792871" cy="4893647"/>
          </a:xfrm>
          <a:prstGeom prst="rect">
            <a:avLst/>
          </a:prstGeom>
          <a:noFill/>
        </p:spPr>
        <p:txBody>
          <a:bodyPr wrap="square" rtlCol="0">
            <a:spAutoFit/>
          </a:bodyPr>
          <a:lstStyle/>
          <a:p>
            <a:pPr marL="514350" indent="-514350" algn="just">
              <a:lnSpc>
                <a:spcPct val="150000"/>
              </a:lnSpc>
              <a:buFont typeface="+mj-lt"/>
              <a:buAutoNum type="arabicPeriod"/>
            </a:pPr>
            <a:r>
              <a:rPr lang="en-US" sz="2600" i="1" dirty="0"/>
              <a:t>The </a:t>
            </a:r>
            <a:r>
              <a:rPr lang="en-US" sz="2600" i="1" dirty="0" err="1"/>
              <a:t>Pluviometry</a:t>
            </a:r>
            <a:r>
              <a:rPr lang="en-US" sz="2600" i="1" dirty="0"/>
              <a:t> </a:t>
            </a:r>
          </a:p>
          <a:p>
            <a:pPr marL="514350" indent="-514350" algn="just">
              <a:lnSpc>
                <a:spcPct val="150000"/>
              </a:lnSpc>
              <a:buFont typeface="+mj-lt"/>
              <a:buAutoNum type="arabicPeriod"/>
            </a:pPr>
            <a:r>
              <a:rPr lang="en-US" sz="2600" i="1" dirty="0"/>
              <a:t>The country’s relief. </a:t>
            </a:r>
          </a:p>
          <a:p>
            <a:pPr marL="514350" indent="-514350" algn="just">
              <a:lnSpc>
                <a:spcPct val="150000"/>
              </a:lnSpc>
              <a:buFont typeface="+mj-lt"/>
              <a:buAutoNum type="arabicPeriod"/>
            </a:pPr>
            <a:r>
              <a:rPr lang="en-US" sz="2600" i="1" dirty="0"/>
              <a:t>The influence of geological factors.</a:t>
            </a:r>
          </a:p>
          <a:p>
            <a:pPr marL="514350" indent="-514350" algn="just">
              <a:lnSpc>
                <a:spcPct val="150000"/>
              </a:lnSpc>
              <a:buFont typeface="+mj-lt"/>
              <a:buAutoNum type="arabicPeriod"/>
            </a:pPr>
            <a:r>
              <a:rPr lang="en-US" sz="2600" i="1" dirty="0"/>
              <a:t>The management of water resources</a:t>
            </a:r>
          </a:p>
          <a:p>
            <a:pPr marL="514350" indent="-514350" algn="just">
              <a:lnSpc>
                <a:spcPct val="150000"/>
              </a:lnSpc>
              <a:buFont typeface="+mj-lt"/>
              <a:buAutoNum type="arabicPeriod"/>
            </a:pPr>
            <a:r>
              <a:rPr lang="en-US" sz="2600" i="1" dirty="0"/>
              <a:t>Water quality</a:t>
            </a:r>
          </a:p>
          <a:p>
            <a:pPr marL="514350" indent="-514350" algn="just">
              <a:lnSpc>
                <a:spcPct val="150000"/>
              </a:lnSpc>
              <a:buFont typeface="+mj-lt"/>
              <a:buAutoNum type="arabicPeriod"/>
            </a:pPr>
            <a:r>
              <a:rPr lang="en-US" sz="2600" i="1" dirty="0"/>
              <a:t>Population growth and urbanization</a:t>
            </a:r>
          </a:p>
          <a:p>
            <a:pPr marL="514350" indent="-514350" algn="just">
              <a:lnSpc>
                <a:spcPct val="150000"/>
              </a:lnSpc>
              <a:buFont typeface="+mj-lt"/>
              <a:buAutoNum type="arabicPeriod"/>
            </a:pPr>
            <a:r>
              <a:rPr lang="en-US" sz="2600" i="1" dirty="0"/>
              <a:t>Lack of WWTP</a:t>
            </a:r>
          </a:p>
          <a:p>
            <a:pPr marL="514350" indent="-514350" algn="just">
              <a:lnSpc>
                <a:spcPct val="150000"/>
              </a:lnSpc>
              <a:buFont typeface="+mj-lt"/>
              <a:buAutoNum type="arabicPeriod"/>
            </a:pPr>
            <a:r>
              <a:rPr lang="en-US" sz="2600" i="1" dirty="0"/>
              <a:t>Impacts of wastewater on aquatic ecosystems</a:t>
            </a:r>
            <a:endParaRPr lang="fr-FR" sz="2600" i="1" dirty="0"/>
          </a:p>
        </p:txBody>
      </p:sp>
    </p:spTree>
    <p:extLst>
      <p:ext uri="{BB962C8B-B14F-4D97-AF65-F5344CB8AC3E}">
        <p14:creationId xmlns:p14="http://schemas.microsoft.com/office/powerpoint/2010/main" val="41171510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10092</TotalTime>
  <Words>630</Words>
  <Application>Microsoft Office PowerPoint</Application>
  <PresentationFormat>Widescreen</PresentationFormat>
  <Paragraphs>97</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Thème Office</vt:lpstr>
      <vt:lpstr>1_Thème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Evens EMMANUEL</dc:creator>
  <cp:lastModifiedBy>Evens Emmanuel</cp:lastModifiedBy>
  <cp:revision>526</cp:revision>
  <dcterms:created xsi:type="dcterms:W3CDTF">2017-03-26T13:29:26Z</dcterms:created>
  <dcterms:modified xsi:type="dcterms:W3CDTF">2019-05-03T17:24:19Z</dcterms:modified>
</cp:coreProperties>
</file>