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4"/>
  </p:notesMasterIdLst>
  <p:handoutMasterIdLst>
    <p:handoutMasterId r:id="rId15"/>
  </p:handoutMasterIdLst>
  <p:sldIdLst>
    <p:sldId id="1644" r:id="rId2"/>
    <p:sldId id="976" r:id="rId3"/>
    <p:sldId id="1500" r:id="rId4"/>
    <p:sldId id="1378" r:id="rId5"/>
    <p:sldId id="1499" r:id="rId6"/>
    <p:sldId id="975" r:id="rId7"/>
    <p:sldId id="977" r:id="rId8"/>
    <p:sldId id="1013" r:id="rId9"/>
    <p:sldId id="1017" r:id="rId10"/>
    <p:sldId id="1497" r:id="rId11"/>
    <p:sldId id="1646" r:id="rId12"/>
    <p:sldId id="1024"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75DAC09-E010-C340-8F15-EB36E8DC3D6A}">
          <p14:sldIdLst>
            <p14:sldId id="1644"/>
            <p14:sldId id="976"/>
            <p14:sldId id="1500"/>
            <p14:sldId id="1378"/>
            <p14:sldId id="1499"/>
            <p14:sldId id="975"/>
            <p14:sldId id="977"/>
            <p14:sldId id="1013"/>
            <p14:sldId id="1017"/>
            <p14:sldId id="1497"/>
            <p14:sldId id="1646"/>
            <p14:sldId id="102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300"/>
    <a:srgbClr val="7030A0"/>
    <a:srgbClr val="3E347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779"/>
    <p:restoredTop sz="93061"/>
  </p:normalViewPr>
  <p:slideViewPr>
    <p:cSldViewPr snapToGrid="0" snapToObjects="1">
      <p:cViewPr varScale="1">
        <p:scale>
          <a:sx n="114" d="100"/>
          <a:sy n="114" d="100"/>
        </p:scale>
        <p:origin x="2504" y="184"/>
      </p:cViewPr>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snapToObject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288C8C2-11D0-C141-8E1E-454FAA730EE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26E4BFA-069B-CC42-8A29-369A2444B48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5AF94D6-B362-BD42-826B-EAE59F092436}" type="datetimeFigureOut">
              <a:rPr lang="en-US" smtClean="0"/>
              <a:t>9/7/20</a:t>
            </a:fld>
            <a:endParaRPr lang="en-US"/>
          </a:p>
        </p:txBody>
      </p:sp>
      <p:sp>
        <p:nvSpPr>
          <p:cNvPr id="4" name="Footer Placeholder 3">
            <a:extLst>
              <a:ext uri="{FF2B5EF4-FFF2-40B4-BE49-F238E27FC236}">
                <a16:creationId xmlns:a16="http://schemas.microsoft.com/office/drawing/2014/main" id="{7933AE9D-F0AD-354E-9F08-2BB82E92FEA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2551FD6-AFB5-8C47-9DE0-66C9D37AC41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6EC388D-9BAB-E148-8FCB-6D89C66E9AB0}" type="slidenum">
              <a:rPr lang="en-US" smtClean="0"/>
              <a:t>‹#›</a:t>
            </a:fld>
            <a:endParaRPr lang="en-US"/>
          </a:p>
        </p:txBody>
      </p:sp>
    </p:spTree>
    <p:extLst>
      <p:ext uri="{BB962C8B-B14F-4D97-AF65-F5344CB8AC3E}">
        <p14:creationId xmlns:p14="http://schemas.microsoft.com/office/powerpoint/2010/main" val="27277572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9C394E-F72A-A44B-B611-0F27BB9E1598}" type="datetimeFigureOut">
              <a:rPr lang="en-US" smtClean="0"/>
              <a:t>9/7/20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5EFFD6-1246-5A4A-990B-8D815B6FD4E3}" type="slidenum">
              <a:rPr lang="en-US" smtClean="0"/>
              <a:t>‹#›</a:t>
            </a:fld>
            <a:endParaRPr lang="en-US"/>
          </a:p>
        </p:txBody>
      </p:sp>
    </p:spTree>
    <p:extLst>
      <p:ext uri="{BB962C8B-B14F-4D97-AF65-F5344CB8AC3E}">
        <p14:creationId xmlns:p14="http://schemas.microsoft.com/office/powerpoint/2010/main" val="1930627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7">
            <a:extLst>
              <a:ext uri="{FF2B5EF4-FFF2-40B4-BE49-F238E27FC236}">
                <a16:creationId xmlns:a16="http://schemas.microsoft.com/office/drawing/2014/main" id="{3A8DDE57-8F7F-6946-92CC-CDCA6DD57A5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Arial" panose="020B0604020202020204" pitchFamily="34" charset="0"/>
                <a:ea typeface="ＭＳ Ｐゴシック" panose="020B0600070205080204" pitchFamily="34" charset="-128"/>
              </a:defRPr>
            </a:lvl1pPr>
            <a:lvl2pPr marL="742950" indent="-285750">
              <a:defRPr sz="2400" b="1">
                <a:solidFill>
                  <a:schemeClr val="tx1"/>
                </a:solidFill>
                <a:latin typeface="Arial" panose="020B0604020202020204" pitchFamily="34" charset="0"/>
                <a:ea typeface="ＭＳ Ｐゴシック" panose="020B0600070205080204" pitchFamily="34" charset="-128"/>
              </a:defRPr>
            </a:lvl2pPr>
            <a:lvl3pPr marL="1143000" indent="-228600">
              <a:defRPr sz="2400" b="1">
                <a:solidFill>
                  <a:schemeClr val="tx1"/>
                </a:solidFill>
                <a:latin typeface="Arial" panose="020B0604020202020204" pitchFamily="34" charset="0"/>
                <a:ea typeface="ＭＳ Ｐゴシック" panose="020B0600070205080204" pitchFamily="34" charset="-128"/>
              </a:defRPr>
            </a:lvl3pPr>
            <a:lvl4pPr marL="1600200" indent="-228600">
              <a:defRPr sz="2400" b="1">
                <a:solidFill>
                  <a:schemeClr val="tx1"/>
                </a:solidFill>
                <a:latin typeface="Arial" panose="020B0604020202020204" pitchFamily="34" charset="0"/>
                <a:ea typeface="ＭＳ Ｐゴシック" panose="020B0600070205080204" pitchFamily="34" charset="-128"/>
              </a:defRPr>
            </a:lvl4pPr>
            <a:lvl5pPr marL="2057400" indent="-22860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fld id="{4675A1D8-1A93-2041-AB53-D8DA9E75B267}" type="slidenum">
              <a:rPr lang="en-US" altLang="en-US" sz="1200" b="0"/>
              <a:pPr/>
              <a:t>1</a:t>
            </a:fld>
            <a:endParaRPr lang="en-US" altLang="en-US" sz="1200" b="0"/>
          </a:p>
        </p:txBody>
      </p:sp>
      <p:sp>
        <p:nvSpPr>
          <p:cNvPr id="55298" name="Rectangle 2">
            <a:extLst>
              <a:ext uri="{FF2B5EF4-FFF2-40B4-BE49-F238E27FC236}">
                <a16:creationId xmlns:a16="http://schemas.microsoft.com/office/drawing/2014/main" id="{3B927782-BC63-ED48-AEF0-57BC99A0F4DC}"/>
              </a:ext>
            </a:extLst>
          </p:cNvPr>
          <p:cNvSpPr>
            <a:spLocks noGrp="1" noRot="1" noChangeAspect="1" noChangeArrowheads="1" noTextEdit="1"/>
          </p:cNvSpPr>
          <p:nvPr>
            <p:ph type="sldImg"/>
          </p:nvPr>
        </p:nvSpPr>
        <p:spPr>
          <a:ln/>
        </p:spPr>
      </p:sp>
      <p:sp>
        <p:nvSpPr>
          <p:cNvPr id="55299" name="Rectangle 3">
            <a:extLst>
              <a:ext uri="{FF2B5EF4-FFF2-40B4-BE49-F238E27FC236}">
                <a16:creationId xmlns:a16="http://schemas.microsoft.com/office/drawing/2014/main" id="{FAD44D95-2DD6-3542-A59D-06C84D00C2F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7237864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a:xfrm>
            <a:off x="685800" y="4400549"/>
            <a:ext cx="5486400" cy="2713173"/>
          </a:xfrm>
        </p:spPr>
        <p:txBody>
          <a:bodyPr/>
          <a:lstStyle/>
          <a:p>
            <a:r>
              <a:rPr lang="en-US"/>
              <a:t>The decision support literature identifies different types of learning, including unplanned learning, program evaluation, and adaptive management.</a:t>
            </a:r>
          </a:p>
          <a:p>
            <a:endParaRPr lang="en-US"/>
          </a:p>
          <a:p>
            <a:r>
              <a:rPr lang="en-US"/>
              <a:t>The type of learning often most appropriate for decisions relevant to RDM is called deliberation with analysis. </a:t>
            </a:r>
            <a:r>
              <a:rPr lang="en-US" i="1"/>
              <a:t>Deliberation with analysis </a:t>
            </a:r>
            <a:r>
              <a:rPr lang="en-US"/>
              <a:t>is an iterative process that begins with the many participants to a decision working together to define its objectives and other parameters, working with experts to generate and interpret decision-relevant information, and then revisiting the objectives and choices based on that information.   The process proceeds iteratively as shown on this chart.</a:t>
            </a:r>
          </a:p>
          <a:p>
            <a:endParaRPr lang="en-US"/>
          </a:p>
          <a:p>
            <a:r>
              <a:rPr lang="en-US"/>
              <a:t>Of all the methods for stakeholder engagement learning, deliberation with analysis is perhaps the most involved. But is the most appropriate form of learning in situations </a:t>
            </a:r>
            <a:r>
              <a:rPr lang="en-US" altLang="en-US"/>
              <a:t>when participants’ preferences and understanding may be expected to evolve during interactions with other people and the analytics</a:t>
            </a:r>
            <a:r>
              <a:rPr lang="en-US"/>
              <a:t>. </a:t>
            </a:r>
          </a:p>
          <a:p>
            <a:endParaRPr lang="en-US"/>
          </a:p>
          <a:p>
            <a:endParaRPr lang="en-US"/>
          </a:p>
          <a:p>
            <a:endParaRPr lang="en-US"/>
          </a:p>
        </p:txBody>
      </p:sp>
      <p:sp>
        <p:nvSpPr>
          <p:cNvPr id="4" name="Slide Number Placeholder 3"/>
          <p:cNvSpPr>
            <a:spLocks noGrp="1"/>
          </p:cNvSpPr>
          <p:nvPr>
            <p:ph type="sldNum" sz="quarter" idx="10"/>
          </p:nvPr>
        </p:nvSpPr>
        <p:spPr/>
        <p:txBody>
          <a:bodyPr/>
          <a:lstStyle/>
          <a:p>
            <a:fld id="{3E5EFFD6-1246-5A4A-990B-8D815B6FD4E3}" type="slidenum">
              <a:rPr lang="en-US" smtClean="0"/>
              <a:t>10</a:t>
            </a:fld>
            <a:endParaRPr lang="en-US"/>
          </a:p>
        </p:txBody>
      </p:sp>
    </p:spTree>
    <p:extLst>
      <p:ext uri="{BB962C8B-B14F-4D97-AF65-F5344CB8AC3E}">
        <p14:creationId xmlns:p14="http://schemas.microsoft.com/office/powerpoint/2010/main" val="31055416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a:xfrm>
            <a:off x="685800" y="4400549"/>
            <a:ext cx="5486400" cy="2713173"/>
          </a:xfrm>
        </p:spPr>
        <p:txBody>
          <a:bodyPr/>
          <a:lstStyle/>
          <a:p>
            <a:r>
              <a:rPr lang="en-US"/>
              <a:t>The decision support literature identifies different types of learning, including unplanned learning, program evaluation, and adaptive management.</a:t>
            </a:r>
          </a:p>
          <a:p>
            <a:endParaRPr lang="en-US"/>
          </a:p>
          <a:p>
            <a:r>
              <a:rPr lang="en-US"/>
              <a:t>The type of learning often most appropriate for decisions relevant to RDM is called deliberation with analysis. </a:t>
            </a:r>
            <a:r>
              <a:rPr lang="en-US" i="1"/>
              <a:t>Deliberation with analysis </a:t>
            </a:r>
            <a:r>
              <a:rPr lang="en-US"/>
              <a:t>is an iterative process that begins with the many participants to a decision working together to define its objectives and other parameters, working with experts to generate and interpret decision-relevant information, and then revisiting the objectives and choices based on that information.   The process proceeds iteratively as shown on this chart.</a:t>
            </a:r>
          </a:p>
          <a:p>
            <a:endParaRPr lang="en-US"/>
          </a:p>
          <a:p>
            <a:r>
              <a:rPr lang="en-US"/>
              <a:t>Of all the methods for stakeholder engagement learning, deliberation with analysis is perhaps the most involved. But is the most appropriate form of learning in situations </a:t>
            </a:r>
            <a:r>
              <a:rPr lang="en-US" altLang="en-US"/>
              <a:t>when participants’ preferences and understanding may be expected to evolve during interactions with other people and the analytics</a:t>
            </a:r>
            <a:r>
              <a:rPr lang="en-US"/>
              <a:t>. </a:t>
            </a:r>
          </a:p>
          <a:p>
            <a:endParaRPr lang="en-US"/>
          </a:p>
          <a:p>
            <a:endParaRPr lang="en-US"/>
          </a:p>
          <a:p>
            <a:endParaRPr lang="en-US"/>
          </a:p>
        </p:txBody>
      </p:sp>
      <p:sp>
        <p:nvSpPr>
          <p:cNvPr id="4" name="Slide Number Placeholder 3"/>
          <p:cNvSpPr>
            <a:spLocks noGrp="1"/>
          </p:cNvSpPr>
          <p:nvPr>
            <p:ph type="sldNum" sz="quarter" idx="10"/>
          </p:nvPr>
        </p:nvSpPr>
        <p:spPr/>
        <p:txBody>
          <a:bodyPr/>
          <a:lstStyle/>
          <a:p>
            <a:fld id="{3E5EFFD6-1246-5A4A-990B-8D815B6FD4E3}" type="slidenum">
              <a:rPr lang="en-US" smtClean="0"/>
              <a:t>11</a:t>
            </a:fld>
            <a:endParaRPr lang="en-US"/>
          </a:p>
        </p:txBody>
      </p:sp>
    </p:spTree>
    <p:extLst>
      <p:ext uri="{BB962C8B-B14F-4D97-AF65-F5344CB8AC3E}">
        <p14:creationId xmlns:p14="http://schemas.microsoft.com/office/powerpoint/2010/main" val="2064126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E5EFFD6-1246-5A4A-990B-8D815B6FD4E3}" type="slidenum">
              <a:rPr lang="en-US" smtClean="0"/>
              <a:t>12</a:t>
            </a:fld>
            <a:endParaRPr lang="en-US"/>
          </a:p>
        </p:txBody>
      </p:sp>
    </p:spTree>
    <p:extLst>
      <p:ext uri="{BB962C8B-B14F-4D97-AF65-F5344CB8AC3E}">
        <p14:creationId xmlns:p14="http://schemas.microsoft.com/office/powerpoint/2010/main" val="1806398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a:xfrm>
            <a:off x="685800" y="4400549"/>
            <a:ext cx="5486400" cy="3911601"/>
          </a:xfrm>
        </p:spPr>
        <p:txBody>
          <a:bodyPr/>
          <a:lstStyle/>
          <a:p>
            <a:r>
              <a:rPr lang="en-US" sz="1100"/>
              <a:t>A vast body of experience and scientific literature make clear that people often make better decisions when assisted by well crafted decision support tools.  Daniel Kahneman is one of the most famous researchers who have charted the biases and imperfections in un-assisted human reasoning.  Not that people are bad decision makers.  Far from it. But life is complicated and full of decisions.  To get through even the simplest day people most chose by the use of heuristics – simple set of rules or processes that, while not perfect, generally results in a reasonable outcome. </a:t>
            </a:r>
          </a:p>
          <a:p>
            <a:endParaRPr lang="en-US" sz="1100"/>
          </a:p>
          <a:p>
            <a:r>
              <a:rPr lang="en-US" sz="1100"/>
              <a:t>”Generally” is the key word here.  Sometimes heuristics don’t work.  Kahneman and his collaborator Amos Tversky made their names showing in detail the heuristics people generally use and how they can go wrong. In addition to these decision processes by individuals, scientists have also documented the ways in which groups of people come to decisions and how these decision processes can go right or wrong.</a:t>
            </a:r>
          </a:p>
          <a:p>
            <a:endParaRPr lang="en-US" sz="1100"/>
          </a:p>
          <a:p>
            <a:r>
              <a:rPr lang="en-US" sz="1100"/>
              <a:t>Kahneman calls heuristics ”thinking fast.”  When heuristics don’t work, we should “think slow.”  Thinking slow is a lot harder, but sometimes worth it.</a:t>
            </a:r>
          </a:p>
          <a:p>
            <a:endParaRPr lang="en-US" sz="1100"/>
          </a:p>
          <a:p>
            <a:r>
              <a:rPr lang="en-US" sz="1100"/>
              <a:t>The term decision support tool refers to a wide range of often computer based information products designed to support decision making and participatory processes. Decision support tools are designed to help individuals and groups do a better job of thinking slow by: 1) helping them recognize when their heuristics may go wrong and 2) providing useful and sometimes complicated information in easier to understand form.</a:t>
            </a:r>
          </a:p>
        </p:txBody>
      </p:sp>
      <p:sp>
        <p:nvSpPr>
          <p:cNvPr id="4" name="Slide Number Placeholder 3"/>
          <p:cNvSpPr>
            <a:spLocks noGrp="1"/>
          </p:cNvSpPr>
          <p:nvPr>
            <p:ph type="sldNum" sz="quarter" idx="10"/>
          </p:nvPr>
        </p:nvSpPr>
        <p:spPr/>
        <p:txBody>
          <a:bodyPr/>
          <a:lstStyle/>
          <a:p>
            <a:fld id="{3E5EFFD6-1246-5A4A-990B-8D815B6FD4E3}" type="slidenum">
              <a:rPr lang="en-US" smtClean="0"/>
              <a:t>2</a:t>
            </a:fld>
            <a:endParaRPr lang="en-US"/>
          </a:p>
        </p:txBody>
      </p:sp>
    </p:spTree>
    <p:extLst>
      <p:ext uri="{BB962C8B-B14F-4D97-AF65-F5344CB8AC3E}">
        <p14:creationId xmlns:p14="http://schemas.microsoft.com/office/powerpoint/2010/main" val="2808025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a:xfrm>
            <a:off x="685800" y="4400549"/>
            <a:ext cx="5486400" cy="4284663"/>
          </a:xfrm>
        </p:spPr>
        <p:txBody>
          <a:bodyPr/>
          <a:lstStyle/>
          <a:p>
            <a:r>
              <a:rPr lang="en-US"/>
              <a:t>The information provided by some decision support tools is relatively straight forward, even if the data and analytics required to produce is not.  For instance, way finding apps for your smart phone, such as Google Maps, help you know where you are, how to get where you want to go, and the fastest way to get there. </a:t>
            </a:r>
          </a:p>
        </p:txBody>
      </p:sp>
      <p:sp>
        <p:nvSpPr>
          <p:cNvPr id="4" name="Slide Number Placeholder 3"/>
          <p:cNvSpPr>
            <a:spLocks noGrp="1"/>
          </p:cNvSpPr>
          <p:nvPr>
            <p:ph type="sldNum" sz="quarter" idx="10"/>
          </p:nvPr>
        </p:nvSpPr>
        <p:spPr/>
        <p:txBody>
          <a:bodyPr/>
          <a:lstStyle/>
          <a:p>
            <a:fld id="{3E5EFFD6-1246-5A4A-990B-8D815B6FD4E3}" type="slidenum">
              <a:rPr lang="en-US" smtClean="0"/>
              <a:t>3</a:t>
            </a:fld>
            <a:endParaRPr lang="en-US"/>
          </a:p>
        </p:txBody>
      </p:sp>
    </p:spTree>
    <p:extLst>
      <p:ext uri="{BB962C8B-B14F-4D97-AF65-F5344CB8AC3E}">
        <p14:creationId xmlns:p14="http://schemas.microsoft.com/office/powerpoint/2010/main" val="33399982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Decision support tools aim to help you make better decisions.  That begs the question – what is a good decision?</a:t>
            </a:r>
          </a:p>
          <a:p>
            <a:endParaRPr lang="en-US"/>
          </a:p>
          <a:p>
            <a:r>
              <a:rPr lang="en-US"/>
              <a:t>For a map app, the answer is easy – did it help you find the fastest route to where you wanted to go and avoid getting lost along the way?</a:t>
            </a:r>
          </a:p>
          <a:p>
            <a:endParaRPr lang="en-US"/>
          </a:p>
          <a:p>
            <a:r>
              <a:rPr lang="en-US"/>
              <a:t>But sometimes it’s a lot harder to determine what is a good decision.</a:t>
            </a:r>
          </a:p>
          <a:p>
            <a:endParaRPr lang="en-US"/>
          </a:p>
          <a:p>
            <a:r>
              <a:rPr lang="en-US"/>
              <a:t>Let’s say you are as interested in the journey as in getting to the destination?  </a:t>
            </a:r>
          </a:p>
          <a:p>
            <a:endParaRPr lang="en-US"/>
          </a:p>
          <a:p>
            <a:r>
              <a:rPr lang="en-US"/>
              <a:t>Let’s say you are trying to make your society safer, healthier, more prosperous, more just and equitable, or more free?  </a:t>
            </a:r>
          </a:p>
          <a:p>
            <a:endParaRPr lang="en-US"/>
          </a:p>
          <a:p>
            <a:r>
              <a:rPr lang="en-US"/>
              <a:t>Good decisions aimed at these goals are harder to evaluate.</a:t>
            </a:r>
          </a:p>
        </p:txBody>
      </p:sp>
      <p:sp>
        <p:nvSpPr>
          <p:cNvPr id="4" name="Slide Number Placeholder 3"/>
          <p:cNvSpPr>
            <a:spLocks noGrp="1"/>
          </p:cNvSpPr>
          <p:nvPr>
            <p:ph type="sldNum" sz="quarter" idx="10"/>
          </p:nvPr>
        </p:nvSpPr>
        <p:spPr/>
        <p:txBody>
          <a:bodyPr/>
          <a:lstStyle/>
          <a:p>
            <a:fld id="{3E5EFFD6-1246-5A4A-990B-8D815B6FD4E3}" type="slidenum">
              <a:rPr lang="en-US" smtClean="0"/>
              <a:t>4</a:t>
            </a:fld>
            <a:endParaRPr lang="en-US"/>
          </a:p>
        </p:txBody>
      </p:sp>
    </p:spTree>
    <p:extLst>
      <p:ext uri="{BB962C8B-B14F-4D97-AF65-F5344CB8AC3E}">
        <p14:creationId xmlns:p14="http://schemas.microsoft.com/office/powerpoint/2010/main" val="20016132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Among the many complications, seemingly reasonable decisions can turn out badly, bad decisions can turn out well, and it can often take many years to know which is which– if you ever know at all.</a:t>
            </a:r>
          </a:p>
          <a:p>
            <a:endParaRPr lang="en-US"/>
          </a:p>
          <a:p>
            <a:r>
              <a:rPr lang="en-US"/>
              <a:t>For instance, anyone who has ever raised, or been, a teenager knows from experience that this is true.</a:t>
            </a:r>
          </a:p>
          <a:p>
            <a:endParaRPr lang="en-US"/>
          </a:p>
          <a:p>
            <a:r>
              <a:rPr lang="en-US"/>
              <a:t>So if we can’t reliably evaluate good decisions solely on the basis of good outcomes, what can we do?</a:t>
            </a:r>
          </a:p>
        </p:txBody>
      </p:sp>
      <p:sp>
        <p:nvSpPr>
          <p:cNvPr id="4" name="Slide Number Placeholder 3"/>
          <p:cNvSpPr>
            <a:spLocks noGrp="1"/>
          </p:cNvSpPr>
          <p:nvPr>
            <p:ph type="sldNum" sz="quarter" idx="10"/>
          </p:nvPr>
        </p:nvSpPr>
        <p:spPr/>
        <p:txBody>
          <a:bodyPr/>
          <a:lstStyle/>
          <a:p>
            <a:fld id="{3E5EFFD6-1246-5A4A-990B-8D815B6FD4E3}" type="slidenum">
              <a:rPr lang="en-US" smtClean="0"/>
              <a:t>5</a:t>
            </a:fld>
            <a:endParaRPr lang="en-US"/>
          </a:p>
        </p:txBody>
      </p:sp>
    </p:spTree>
    <p:extLst>
      <p:ext uri="{BB962C8B-B14F-4D97-AF65-F5344CB8AC3E}">
        <p14:creationId xmlns:p14="http://schemas.microsoft.com/office/powerpoint/2010/main" val="34046592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There is no universal criteria, but good decisions often result from a process with these characteristics.</a:t>
            </a:r>
          </a:p>
          <a:p>
            <a:endParaRPr lang="en-US"/>
          </a:p>
          <a:p>
            <a:r>
              <a:rPr lang="en-US"/>
              <a:t>This list of characteristics emerges from a large body of experience and literature that falls under the name of “decision support”</a:t>
            </a:r>
          </a:p>
        </p:txBody>
      </p:sp>
      <p:sp>
        <p:nvSpPr>
          <p:cNvPr id="4" name="Slide Number Placeholder 3"/>
          <p:cNvSpPr>
            <a:spLocks noGrp="1"/>
          </p:cNvSpPr>
          <p:nvPr>
            <p:ph type="sldNum" sz="quarter" idx="10"/>
          </p:nvPr>
        </p:nvSpPr>
        <p:spPr/>
        <p:txBody>
          <a:bodyPr/>
          <a:lstStyle/>
          <a:p>
            <a:fld id="{3E5EFFD6-1246-5A4A-990B-8D815B6FD4E3}" type="slidenum">
              <a:rPr lang="en-US" smtClean="0"/>
              <a:t>6</a:t>
            </a:fld>
            <a:endParaRPr lang="en-US"/>
          </a:p>
        </p:txBody>
      </p:sp>
    </p:spTree>
    <p:extLst>
      <p:ext uri="{BB962C8B-B14F-4D97-AF65-F5344CB8AC3E}">
        <p14:creationId xmlns:p14="http://schemas.microsoft.com/office/powerpoint/2010/main" val="41223177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a:extLst>
              <a:ext uri="{FF2B5EF4-FFF2-40B4-BE49-F238E27FC236}">
                <a16:creationId xmlns:a16="http://schemas.microsoft.com/office/drawing/2014/main" id="{80951528-259E-9040-96F8-87BA4B2D48D8}"/>
              </a:ext>
            </a:extLst>
          </p:cNvPr>
          <p:cNvSpPr>
            <a:spLocks noGrp="1" noRot="1" noChangeAspect="1" noChangeArrowheads="1" noTextEdit="1"/>
          </p:cNvSpPr>
          <p:nvPr>
            <p:ph type="sldImg"/>
          </p:nvPr>
        </p:nvSpPr>
        <p:spPr>
          <a:xfrm>
            <a:off x="1371600" y="1143000"/>
            <a:ext cx="4114800" cy="3086100"/>
          </a:xfrm>
          <a:solidFill>
            <a:srgbClr val="FFFFFF"/>
          </a:solidFill>
          <a:ln/>
        </p:spPr>
      </p:sp>
      <p:sp>
        <p:nvSpPr>
          <p:cNvPr id="82946" name="Rectangle 3">
            <a:extLst>
              <a:ext uri="{FF2B5EF4-FFF2-40B4-BE49-F238E27FC236}">
                <a16:creationId xmlns:a16="http://schemas.microsoft.com/office/drawing/2014/main" id="{B5BDAF5C-C6FD-0240-A441-DF4072F73247}"/>
              </a:ext>
            </a:extLst>
          </p:cNvPr>
          <p:cNvSpPr>
            <a:spLocks noGrp="1" noChangeArrowheads="1"/>
          </p:cNvSpPr>
          <p:nvPr>
            <p:ph type="body" idx="1"/>
          </p:nvPr>
        </p:nvSpPr>
        <p:spPr>
          <a:xfrm>
            <a:off x="685800" y="4400549"/>
            <a:ext cx="5486400" cy="4263003"/>
          </a:xfrm>
          <a:solidFill>
            <a:srgbClr val="FFFFFF"/>
          </a:solidFill>
          <a:ln>
            <a:noFill/>
            <a:miter lim="800000"/>
            <a:headEnd/>
            <a:tailEnd/>
          </a:ln>
        </p:spPr>
        <p:txBody>
          <a:bodyPr/>
          <a:lstStyle/>
          <a:p>
            <a:r>
              <a:rPr lang="en-US" altLang="en-US"/>
              <a:t>Decision support represents organized efforts to produce, disseminate, and facilitate the use of data and information to improve decisions.</a:t>
            </a:r>
          </a:p>
          <a:p>
            <a:endParaRPr lang="en-US" altLang="en-US"/>
          </a:p>
          <a:p>
            <a:r>
              <a:rPr lang="en-US" altLang="en-US"/>
              <a:t>Our knowledge of decision support emerges from a synthesis of experience and evaluation of the provision of information to aid decision making in many policy areas, including from: public health, hazards management, natural resource management, environmental management and policy making, land use  planning, environmental risk communication, sustainability science, local air quality, stratospheric ozone and greenhouse gas mitigation, and climate change adaptation.</a:t>
            </a:r>
          </a:p>
          <a:p>
            <a:endParaRPr lang="en-US" altLang="en-US"/>
          </a:p>
          <a:p>
            <a:r>
              <a:rPr lang="en-US" altLang="en-US"/>
              <a:t>Many useful summaries of decision support exist, for instance this report from the US National Academy of Sciences, upon which much RDM work is based.</a:t>
            </a:r>
          </a:p>
          <a:p>
            <a:endParaRPr lang="en-US" altLang="en-US"/>
          </a:p>
          <a:p>
            <a:r>
              <a:rPr lang="en-US" altLang="en-US"/>
              <a:t>What are the outcomes of good decision support? These include:</a:t>
            </a:r>
          </a:p>
          <a:p>
            <a:pPr marL="171450" indent="-171450">
              <a:buFont typeface="Arial" panose="020B0604020202020204" pitchFamily="34" charset="0"/>
              <a:buChar char="•"/>
            </a:pPr>
            <a:r>
              <a:rPr lang="en-US" altLang="en-US"/>
              <a:t>Usefulness of information, that is the intended users regard the information as credible, legitimate, actionable, and salient</a:t>
            </a:r>
          </a:p>
          <a:p>
            <a:pPr marL="171450" indent="-171450">
              <a:buFont typeface="Arial" panose="020B0604020202020204" pitchFamily="34" charset="0"/>
              <a:buChar char="•"/>
            </a:pPr>
            <a:r>
              <a:rPr lang="en-US" altLang="en-US"/>
              <a:t>Relationships between knowledge producers and users, that is, producers and users engage in mutual learning and </a:t>
            </a:r>
            <a:r>
              <a:rPr lang="ja-JP" altLang="en-US"/>
              <a:t>‘</a:t>
            </a:r>
            <a:r>
              <a:rPr lang="en-US" altLang="ja-JP"/>
              <a:t>coproduction of knowledge</a:t>
            </a:r>
            <a:r>
              <a:rPr lang="ja-JP" altLang="en-US"/>
              <a:t>’</a:t>
            </a:r>
            <a:r>
              <a:rPr lang="en-US" altLang="ja-JP"/>
              <a:t> and increase mutual understanding, respect, and trust</a:t>
            </a:r>
          </a:p>
          <a:p>
            <a:pPr marL="171450" indent="-171450">
              <a:buFont typeface="Arial" panose="020B0604020202020204" pitchFamily="34" charset="0"/>
              <a:buChar char="•"/>
            </a:pPr>
            <a:r>
              <a:rPr lang="en-US" altLang="en-US"/>
              <a:t>Decisions, that is the resulting choices have qualities of a good decision and parties to the decision view it as having been improved by the support received</a:t>
            </a:r>
          </a:p>
          <a:p>
            <a:endParaRPr lang="en-US" altLang="en-US">
              <a:ea typeface="ＭＳ Ｐゴシック" panose="020B0600070205080204" pitchFamily="34" charset="-128"/>
            </a:endParaRPr>
          </a:p>
          <a:p>
            <a:endParaRPr lang="en-US" altLang="en-US">
              <a:latin typeface="Arial" panose="020B0604020202020204" pitchFamily="34" charset="0"/>
              <a:ea typeface="ＭＳ Ｐゴシック" panose="020B0600070205080204" pitchFamily="34" charset="-128"/>
            </a:endParaRPr>
          </a:p>
        </p:txBody>
      </p:sp>
      <p:sp>
        <p:nvSpPr>
          <p:cNvPr id="4" name="Slide Number Placeholder 3">
            <a:extLst>
              <a:ext uri="{FF2B5EF4-FFF2-40B4-BE49-F238E27FC236}">
                <a16:creationId xmlns:a16="http://schemas.microsoft.com/office/drawing/2014/main" id="{E12EA61B-02A1-3D4C-899B-A9C36DB6A455}"/>
              </a:ext>
            </a:extLst>
          </p:cNvPr>
          <p:cNvSpPr txBox="1">
            <a:spLocks/>
          </p:cNvSpPr>
          <p:nvPr/>
        </p:nvSpPr>
        <p:spPr>
          <a:xfrm>
            <a:off x="3884613" y="8697913"/>
            <a:ext cx="2971800" cy="458787"/>
          </a:xfrm>
          <a:prstGeom prst="rect">
            <a:avLst/>
          </a:prstGeom>
        </p:spPr>
        <p:txBody>
          <a:bodyPr vert="horz" lIns="91440" tIns="45720" rIns="91440" bIns="45720" rtlCol="0" anchor="b"/>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5EFFD6-1246-5A4A-990B-8D815B6FD4E3}" type="slidenum">
              <a:rPr lang="en-US" smtClean="0"/>
              <a:pPr/>
              <a:t>7</a:t>
            </a:fld>
            <a:endParaRPr lang="en-US"/>
          </a:p>
        </p:txBody>
      </p:sp>
    </p:spTree>
    <p:extLst>
      <p:ext uri="{BB962C8B-B14F-4D97-AF65-F5344CB8AC3E}">
        <p14:creationId xmlns:p14="http://schemas.microsoft.com/office/powerpoint/2010/main" val="20187688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a:extLst>
              <a:ext uri="{FF2B5EF4-FFF2-40B4-BE49-F238E27FC236}">
                <a16:creationId xmlns:a16="http://schemas.microsoft.com/office/drawing/2014/main" id="{55EFDDBC-4F2B-EB41-8414-049F515061A0}"/>
              </a:ext>
            </a:extLst>
          </p:cNvPr>
          <p:cNvSpPr>
            <a:spLocks noGrp="1" noRot="1" noChangeAspect="1" noChangeArrowheads="1" noTextEdit="1"/>
          </p:cNvSpPr>
          <p:nvPr>
            <p:ph type="sldImg"/>
          </p:nvPr>
        </p:nvSpPr>
        <p:spPr>
          <a:solidFill>
            <a:srgbClr val="FFFFFF"/>
          </a:solidFill>
          <a:ln/>
        </p:spPr>
      </p:sp>
      <p:sp>
        <p:nvSpPr>
          <p:cNvPr id="87042" name="Rectangle 3">
            <a:extLst>
              <a:ext uri="{FF2B5EF4-FFF2-40B4-BE49-F238E27FC236}">
                <a16:creationId xmlns:a16="http://schemas.microsoft.com/office/drawing/2014/main" id="{4595AD43-AF75-A647-B5B6-55B781854FC3}"/>
              </a:ext>
            </a:extLst>
          </p:cNvPr>
          <p:cNvSpPr>
            <a:spLocks noChangeArrowheads="1"/>
          </p:cNvSpPr>
          <p:nvPr>
            <p:ph type="body" idx="1"/>
          </p:nvPr>
        </p:nvSpPr>
        <p:spPr>
          <a:solidFill>
            <a:srgbClr val="FFFFFF"/>
          </a:solidFill>
          <a:ln>
            <a:solidFill>
              <a:srgbClr val="000000"/>
            </a:solidFill>
            <a:miter lim="800000"/>
            <a:headEnd/>
            <a:tailEnd/>
          </a:ln>
        </p:spPr>
        <p:txBody>
          <a:bodyPr/>
          <a:lstStyle/>
          <a:p>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1001382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34146" name="Rectangle 2">
            <a:extLst>
              <a:ext uri="{FF2B5EF4-FFF2-40B4-BE49-F238E27FC236}">
                <a16:creationId xmlns:a16="http://schemas.microsoft.com/office/drawing/2014/main" id="{B3E1982B-9807-1043-A05E-B1354E5964FA}"/>
              </a:ext>
            </a:extLst>
          </p:cNvPr>
          <p:cNvSpPr>
            <a:spLocks noGrp="1" noRot="1" noChangeAspect="1" noChangeArrowheads="1" noTextEdit="1"/>
          </p:cNvSpPr>
          <p:nvPr>
            <p:ph type="sldImg"/>
          </p:nvPr>
        </p:nvSpPr>
        <p:spPr>
          <a:xfrm>
            <a:off x="1371600" y="1143000"/>
            <a:ext cx="4114800" cy="3086100"/>
          </a:xfrm>
          <a:ln/>
          <a:effectLst>
            <a:outerShdw blurRad="63500" dist="107763" dir="2700000" algn="ctr" rotWithShape="0">
              <a:srgbClr val="919191">
                <a:alpha val="74997"/>
              </a:srgbClr>
            </a:outerShdw>
          </a:effectLst>
        </p:spPr>
      </p:sp>
      <p:sp>
        <p:nvSpPr>
          <p:cNvPr id="93186" name="Rectangle 3">
            <a:extLst>
              <a:ext uri="{FF2B5EF4-FFF2-40B4-BE49-F238E27FC236}">
                <a16:creationId xmlns:a16="http://schemas.microsoft.com/office/drawing/2014/main" id="{6F81FD73-A542-DA44-B516-003699CA293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ea typeface="ＭＳ Ｐゴシック" panose="020B0600070205080204" pitchFamily="34" charset="-128"/>
              </a:rPr>
              <a:t>While decision support includes information products, such as those generated by decision support tools, these are not it’s only important elements. The literature identifies several principles of effective decision support, as listed on this slide.</a:t>
            </a:r>
          </a:p>
          <a:p>
            <a:endParaRPr lang="en-US" altLang="en-US">
              <a:latin typeface="Arial" panose="020B0604020202020204" pitchFamily="34" charset="0"/>
              <a:ea typeface="ＭＳ Ｐゴシック" panose="020B0600070205080204" pitchFamily="34" charset="-128"/>
            </a:endParaRPr>
          </a:p>
          <a:p>
            <a:r>
              <a:rPr lang="en-US" altLang="en-US">
                <a:latin typeface="Arial" panose="020B0604020202020204" pitchFamily="34" charset="0"/>
                <a:ea typeface="ＭＳ Ｐゴシック" panose="020B0600070205080204" pitchFamily="34" charset="-128"/>
              </a:rPr>
              <a:t>Note that effective decision support generally includes the co-production of knowledge among information producers and users, emphasizes decision processes as much as decision processes, and is designed for learning.</a:t>
            </a:r>
          </a:p>
          <a:p>
            <a:endParaRPr lang="en-US" altLang="en-US">
              <a:latin typeface="Arial" panose="020B0604020202020204" pitchFamily="34" charset="0"/>
              <a:ea typeface="ＭＳ Ｐゴシック" panose="020B0600070205080204" pitchFamily="34" charset="-128"/>
            </a:endParaRPr>
          </a:p>
          <a:p>
            <a:r>
              <a:rPr lang="en-US" altLang="en-US">
                <a:latin typeface="Arial" panose="020B0604020202020204" pitchFamily="34" charset="0"/>
                <a:ea typeface="ＭＳ Ｐゴシック" panose="020B0600070205080204" pitchFamily="34" charset="-128"/>
              </a:rPr>
              <a:t>RDM’s iterative process, which can include stakeholders in most of its steps, is designed to address these principles</a:t>
            </a:r>
          </a:p>
          <a:p>
            <a:endParaRPr lang="en-US" altLang="en-US">
              <a:latin typeface="Arial" panose="020B0604020202020204" pitchFamily="34" charset="0"/>
              <a:ea typeface="ＭＳ Ｐゴシック" panose="020B0600070205080204" pitchFamily="34" charset="-128"/>
            </a:endParaRPr>
          </a:p>
        </p:txBody>
      </p:sp>
      <p:sp>
        <p:nvSpPr>
          <p:cNvPr id="4" name="Slide Number Placeholder 3">
            <a:extLst>
              <a:ext uri="{FF2B5EF4-FFF2-40B4-BE49-F238E27FC236}">
                <a16:creationId xmlns:a16="http://schemas.microsoft.com/office/drawing/2014/main" id="{64E19632-8FDA-C949-96C1-1A9834F34BEE}"/>
              </a:ext>
            </a:extLst>
          </p:cNvPr>
          <p:cNvSpPr txBox="1">
            <a:spLocks/>
          </p:cNvSpPr>
          <p:nvPr/>
        </p:nvSpPr>
        <p:spPr>
          <a:xfrm>
            <a:off x="3884613" y="8685213"/>
            <a:ext cx="2971800" cy="458787"/>
          </a:xfrm>
          <a:prstGeom prst="rect">
            <a:avLst/>
          </a:prstGeom>
        </p:spPr>
        <p:txBody>
          <a:bodyPr vert="horz" lIns="91440" tIns="45720" rIns="91440" bIns="45720" rtlCol="0" anchor="b"/>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5EFFD6-1246-5A4A-990B-8D815B6FD4E3}" type="slidenum">
              <a:rPr lang="en-US" smtClean="0"/>
              <a:pPr/>
              <a:t>9</a:t>
            </a:fld>
            <a:endParaRPr lang="en-US"/>
          </a:p>
        </p:txBody>
      </p:sp>
    </p:spTree>
    <p:extLst>
      <p:ext uri="{BB962C8B-B14F-4D97-AF65-F5344CB8AC3E}">
        <p14:creationId xmlns:p14="http://schemas.microsoft.com/office/powerpoint/2010/main" val="41526591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7DB87C1-ECC0-8545-858B-B8A63AF973C9}" type="datetime1">
              <a:rPr lang="en-US" smtClean="0"/>
              <a:t>9/7/20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78181F-61A2-A544-A887-56514DE00D25}" type="slidenum">
              <a:rPr lang="en-US" smtClean="0"/>
              <a:t>‹#›</a:t>
            </a:fld>
            <a:endParaRPr lang="en-US"/>
          </a:p>
        </p:txBody>
      </p:sp>
      <p:pic>
        <p:nvPicPr>
          <p:cNvPr id="8" name="Picture 6">
            <a:extLst>
              <a:ext uri="{FF2B5EF4-FFF2-40B4-BE49-F238E27FC236}">
                <a16:creationId xmlns:a16="http://schemas.microsoft.com/office/drawing/2014/main" id="{8ED9BF57-C71A-DB46-8E3E-449F16067E2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442098"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1797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0AAE7C4-049B-1A49-911E-DC3E82218811}" type="datetime1">
              <a:rPr lang="en-US" smtClean="0"/>
              <a:t>9/7/20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78181F-61A2-A544-A887-56514DE00D25}" type="slidenum">
              <a:rPr lang="en-US" smtClean="0"/>
              <a:t>‹#›</a:t>
            </a:fld>
            <a:endParaRPr lang="en-US"/>
          </a:p>
        </p:txBody>
      </p:sp>
    </p:spTree>
    <p:extLst>
      <p:ext uri="{BB962C8B-B14F-4D97-AF65-F5344CB8AC3E}">
        <p14:creationId xmlns:p14="http://schemas.microsoft.com/office/powerpoint/2010/main" val="1708691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6AEEE1-1E59-8B44-B13D-D34F9479621F}" type="datetime1">
              <a:rPr lang="en-US" smtClean="0"/>
              <a:t>9/7/20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78181F-61A2-A544-A887-56514DE00D25}" type="slidenum">
              <a:rPr lang="en-US" smtClean="0"/>
              <a:t>‹#›</a:t>
            </a:fld>
            <a:endParaRPr lang="en-US"/>
          </a:p>
        </p:txBody>
      </p:sp>
    </p:spTree>
    <p:extLst>
      <p:ext uri="{BB962C8B-B14F-4D97-AF65-F5344CB8AC3E}">
        <p14:creationId xmlns:p14="http://schemas.microsoft.com/office/powerpoint/2010/main" val="2812178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CF02E5-6EDA-E24E-AE26-FD2723950C2C}" type="datetime1">
              <a:rPr lang="en-US" smtClean="0"/>
              <a:t>9/7/20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78181F-61A2-A544-A887-56514DE00D25}" type="slidenum">
              <a:rPr lang="en-US" smtClean="0"/>
              <a:pPr/>
              <a:t>‹#›</a:t>
            </a:fld>
            <a:endParaRPr lang="en-US"/>
          </a:p>
        </p:txBody>
      </p:sp>
    </p:spTree>
    <p:extLst>
      <p:ext uri="{BB962C8B-B14F-4D97-AF65-F5344CB8AC3E}">
        <p14:creationId xmlns:p14="http://schemas.microsoft.com/office/powerpoint/2010/main" val="14105042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9DBA85-43A3-3040-B6B4-1F53747286C2}" type="datetime1">
              <a:rPr lang="en-US" smtClean="0"/>
              <a:t>9/7/20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78181F-61A2-A544-A887-56514DE00D25}" type="slidenum">
              <a:rPr lang="en-US" smtClean="0"/>
              <a:t>‹#›</a:t>
            </a:fld>
            <a:endParaRPr lang="en-US"/>
          </a:p>
        </p:txBody>
      </p:sp>
    </p:spTree>
    <p:extLst>
      <p:ext uri="{BB962C8B-B14F-4D97-AF65-F5344CB8AC3E}">
        <p14:creationId xmlns:p14="http://schemas.microsoft.com/office/powerpoint/2010/main" val="1142039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94060C2-C4B0-724D-974F-966620B8435F}" type="datetime1">
              <a:rPr lang="en-US" smtClean="0"/>
              <a:t>9/7/20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78181F-61A2-A544-A887-56514DE00D25}" type="slidenum">
              <a:rPr lang="en-US" smtClean="0"/>
              <a:t>‹#›</a:t>
            </a:fld>
            <a:endParaRPr lang="en-US"/>
          </a:p>
        </p:txBody>
      </p:sp>
    </p:spTree>
    <p:extLst>
      <p:ext uri="{BB962C8B-B14F-4D97-AF65-F5344CB8AC3E}">
        <p14:creationId xmlns:p14="http://schemas.microsoft.com/office/powerpoint/2010/main" val="3521387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5ACD89-DD73-7B40-A5D6-DD89CF008984}" type="datetime1">
              <a:rPr lang="en-US" smtClean="0"/>
              <a:t>9/7/20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E78181F-61A2-A544-A887-56514DE00D25}" type="slidenum">
              <a:rPr lang="en-US" smtClean="0"/>
              <a:t>‹#›</a:t>
            </a:fld>
            <a:endParaRPr lang="en-US"/>
          </a:p>
        </p:txBody>
      </p:sp>
    </p:spTree>
    <p:extLst>
      <p:ext uri="{BB962C8B-B14F-4D97-AF65-F5344CB8AC3E}">
        <p14:creationId xmlns:p14="http://schemas.microsoft.com/office/powerpoint/2010/main" val="2961179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9E58CA3-B656-E249-9D70-80C810380337}" type="datetime1">
              <a:rPr lang="en-US" smtClean="0"/>
              <a:t>9/7/20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E78181F-61A2-A544-A887-56514DE00D25}" type="slidenum">
              <a:rPr lang="en-US" smtClean="0"/>
              <a:t>‹#›</a:t>
            </a:fld>
            <a:endParaRPr lang="en-US"/>
          </a:p>
        </p:txBody>
      </p:sp>
    </p:spTree>
    <p:extLst>
      <p:ext uri="{BB962C8B-B14F-4D97-AF65-F5344CB8AC3E}">
        <p14:creationId xmlns:p14="http://schemas.microsoft.com/office/powerpoint/2010/main" val="1330840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4C2CE6-B575-1444-A218-A7CB3B78889B}" type="datetime1">
              <a:rPr lang="en-US" smtClean="0"/>
              <a:t>9/7/20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E78181F-61A2-A544-A887-56514DE00D25}" type="slidenum">
              <a:rPr lang="en-US" smtClean="0"/>
              <a:t>‹#›</a:t>
            </a:fld>
            <a:endParaRPr lang="en-US"/>
          </a:p>
        </p:txBody>
      </p:sp>
    </p:spTree>
    <p:extLst>
      <p:ext uri="{BB962C8B-B14F-4D97-AF65-F5344CB8AC3E}">
        <p14:creationId xmlns:p14="http://schemas.microsoft.com/office/powerpoint/2010/main" val="64367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683288-E19F-0641-A3D9-7901B8E96FF2}" type="datetime1">
              <a:rPr lang="en-US" smtClean="0"/>
              <a:t>9/7/20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78181F-61A2-A544-A887-56514DE00D25}" type="slidenum">
              <a:rPr lang="en-US" smtClean="0"/>
              <a:t>‹#›</a:t>
            </a:fld>
            <a:endParaRPr lang="en-US"/>
          </a:p>
        </p:txBody>
      </p:sp>
    </p:spTree>
    <p:extLst>
      <p:ext uri="{BB962C8B-B14F-4D97-AF65-F5344CB8AC3E}">
        <p14:creationId xmlns:p14="http://schemas.microsoft.com/office/powerpoint/2010/main" val="2678436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14E4200-BB43-4E47-8835-A92A5B357E95}" type="datetime1">
              <a:rPr lang="en-US" smtClean="0"/>
              <a:t>9/7/20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78181F-61A2-A544-A887-56514DE00D25}" type="slidenum">
              <a:rPr lang="en-US" smtClean="0"/>
              <a:t>‹#›</a:t>
            </a:fld>
            <a:endParaRPr lang="en-US"/>
          </a:p>
        </p:txBody>
      </p:sp>
    </p:spTree>
    <p:extLst>
      <p:ext uri="{BB962C8B-B14F-4D97-AF65-F5344CB8AC3E}">
        <p14:creationId xmlns:p14="http://schemas.microsoft.com/office/powerpoint/2010/main" val="1374236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E08B4E-D081-D241-A2AB-C40C960D417A}" type="datetime1">
              <a:rPr lang="en-US" smtClean="0"/>
              <a:t>9/7/20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660F43-7D7C-CA45-9074-7D7FC403FB3D}" type="slidenum">
              <a:rPr lang="en-US" smtClean="0"/>
              <a:pPr/>
              <a:t>‹#›</a:t>
            </a:fld>
            <a:endParaRPr lang="en-US"/>
          </a:p>
        </p:txBody>
      </p:sp>
    </p:spTree>
    <p:extLst>
      <p:ext uri="{BB962C8B-B14F-4D97-AF65-F5344CB8AC3E}">
        <p14:creationId xmlns:p14="http://schemas.microsoft.com/office/powerpoint/2010/main" val="1330346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768B8C6B-9D17-104B-9DB3-D38BC64AB9C4}"/>
              </a:ext>
            </a:extLst>
          </p:cNvPr>
          <p:cNvSpPr>
            <a:spLocks noGrp="1" noChangeArrowheads="1"/>
          </p:cNvSpPr>
          <p:nvPr>
            <p:ph type="ctrTitle"/>
          </p:nvPr>
        </p:nvSpPr>
        <p:spPr>
          <a:xfrm>
            <a:off x="367991" y="1770523"/>
            <a:ext cx="8653346" cy="2514600"/>
          </a:xfrm>
          <a:effectLst/>
        </p:spPr>
        <p:txBody>
          <a:bodyPr>
            <a:normAutofit fontScale="90000"/>
          </a:bodyPr>
          <a:lstStyle/>
          <a:p>
            <a:r>
              <a:rPr lang="en-US" altLang="en-US" sz="4400" b="1" dirty="0">
                <a:solidFill>
                  <a:srgbClr val="FF9300"/>
                </a:solidFill>
                <a:latin typeface="+mn-lt"/>
              </a:rPr>
              <a:t>Decision Support for Risk Management of Integrated Physical, Social/Behavioral and Economic Systems</a:t>
            </a:r>
            <a:br>
              <a:rPr lang="en-US" altLang="en-US" sz="2400" dirty="0"/>
            </a:br>
            <a:endParaRPr lang="en-US" altLang="en-US" sz="2400" dirty="0"/>
          </a:p>
        </p:txBody>
      </p:sp>
      <p:sp>
        <p:nvSpPr>
          <p:cNvPr id="54275" name="Text Box 4">
            <a:extLst>
              <a:ext uri="{FF2B5EF4-FFF2-40B4-BE49-F238E27FC236}">
                <a16:creationId xmlns:a16="http://schemas.microsoft.com/office/drawing/2014/main" id="{CD1F3D67-6813-6545-8F06-C05BD64353B9}"/>
              </a:ext>
            </a:extLst>
          </p:cNvPr>
          <p:cNvSpPr txBox="1">
            <a:spLocks noChangeArrowheads="1"/>
          </p:cNvSpPr>
          <p:nvPr/>
        </p:nvSpPr>
        <p:spPr bwMode="auto">
          <a:xfrm>
            <a:off x="1654823" y="5300546"/>
            <a:ext cx="5617369" cy="1554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1pPr>
            <a:lvl2pPr marL="742950" indent="-28575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2pPr>
            <a:lvl3pPr marL="1143000" indent="-22860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3pPr>
            <a:lvl4pPr marL="1600200" indent="-228600">
              <a:spcBef>
                <a:spcPct val="50000"/>
              </a:spcBef>
              <a:buClr>
                <a:schemeClr val="tx1"/>
              </a:buClr>
              <a:defRPr sz="2400" b="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tx1"/>
              </a:buClr>
              <a:buSzPct val="8000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9pPr>
          </a:lstStyle>
          <a:p>
            <a:pPr algn="ctr">
              <a:buClrTx/>
              <a:buFontTx/>
              <a:buNone/>
            </a:pPr>
            <a:endParaRPr lang="en-US" altLang="en-US" sz="1500" dirty="0">
              <a:solidFill>
                <a:srgbClr val="000000"/>
              </a:solidFill>
            </a:endParaRPr>
          </a:p>
          <a:p>
            <a:pPr algn="ctr">
              <a:lnSpc>
                <a:spcPct val="80000"/>
              </a:lnSpc>
              <a:spcBef>
                <a:spcPct val="20000"/>
              </a:spcBef>
              <a:buClrTx/>
              <a:buFontTx/>
              <a:buNone/>
            </a:pPr>
            <a:r>
              <a:rPr lang="en-US" altLang="en-US" sz="2000" dirty="0"/>
              <a:t>Robert Lempert</a:t>
            </a:r>
          </a:p>
          <a:p>
            <a:pPr algn="ctr">
              <a:lnSpc>
                <a:spcPct val="80000"/>
              </a:lnSpc>
              <a:spcBef>
                <a:spcPct val="20000"/>
              </a:spcBef>
              <a:buClrTx/>
              <a:buFontTx/>
              <a:buNone/>
            </a:pPr>
            <a:r>
              <a:rPr lang="en-US" altLang="en-US" sz="2000" dirty="0"/>
              <a:t>RAND Corp</a:t>
            </a:r>
          </a:p>
          <a:p>
            <a:pPr algn="ctr">
              <a:lnSpc>
                <a:spcPct val="80000"/>
              </a:lnSpc>
              <a:spcBef>
                <a:spcPct val="20000"/>
              </a:spcBef>
              <a:buClrTx/>
              <a:buFontTx/>
              <a:buNone/>
            </a:pPr>
            <a:endParaRPr lang="en-US" altLang="en-US" sz="2000" dirty="0"/>
          </a:p>
          <a:p>
            <a:pPr algn="ctr">
              <a:lnSpc>
                <a:spcPct val="80000"/>
              </a:lnSpc>
              <a:spcBef>
                <a:spcPct val="20000"/>
              </a:spcBef>
              <a:buClrTx/>
              <a:buFontTx/>
              <a:buNone/>
            </a:pPr>
            <a:r>
              <a:rPr lang="en-US" altLang="en-US" sz="2000" dirty="0" err="1"/>
              <a:t>CoPe</a:t>
            </a:r>
            <a:r>
              <a:rPr lang="en-US" altLang="en-US" sz="2000" dirty="0"/>
              <a:t> Workshop</a:t>
            </a:r>
          </a:p>
        </p:txBody>
      </p:sp>
      <p:sp>
        <p:nvSpPr>
          <p:cNvPr id="54276" name="Rectangle 1">
            <a:extLst>
              <a:ext uri="{FF2B5EF4-FFF2-40B4-BE49-F238E27FC236}">
                <a16:creationId xmlns:a16="http://schemas.microsoft.com/office/drawing/2014/main" id="{2A72C876-BEFE-8C42-BA07-6928F43E0C06}"/>
              </a:ext>
            </a:extLst>
          </p:cNvPr>
          <p:cNvSpPr>
            <a:spLocks noChangeArrowheads="1"/>
          </p:cNvSpPr>
          <p:nvPr/>
        </p:nvSpPr>
        <p:spPr bwMode="auto">
          <a:xfrm>
            <a:off x="2749007" y="4130995"/>
            <a:ext cx="3429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1pPr>
            <a:lvl2pPr marL="742950" indent="-28575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2pPr>
            <a:lvl3pPr marL="1143000" indent="-22860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3pPr>
            <a:lvl4pPr marL="1600200" indent="-228600">
              <a:spcBef>
                <a:spcPct val="50000"/>
              </a:spcBef>
              <a:buClr>
                <a:schemeClr val="tx1"/>
              </a:buClr>
              <a:defRPr sz="2400" b="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tx1"/>
              </a:buClr>
              <a:buSzPct val="8000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9pPr>
          </a:lstStyle>
          <a:p>
            <a:pPr algn="ctr">
              <a:spcBef>
                <a:spcPct val="0"/>
              </a:spcBef>
              <a:buClrTx/>
              <a:buFontTx/>
              <a:buNone/>
            </a:pPr>
            <a:br>
              <a:rPr lang="en-US" altLang="en-US" sz="2100" dirty="0">
                <a:solidFill>
                  <a:schemeClr val="folHlink"/>
                </a:solidFill>
              </a:rPr>
            </a:br>
            <a:r>
              <a:rPr lang="en-US" altLang="en-US" sz="2800" dirty="0">
                <a:solidFill>
                  <a:schemeClr val="folHlink"/>
                </a:solidFill>
              </a:rPr>
              <a:t>Sept 8, 2020</a:t>
            </a:r>
            <a:br>
              <a:rPr lang="en-US" altLang="en-US" sz="2100" dirty="0">
                <a:solidFill>
                  <a:schemeClr val="folHlink"/>
                </a:solidFill>
              </a:rPr>
            </a:br>
            <a:endParaRPr lang="en-US" altLang="en-US" sz="2100" dirty="0"/>
          </a:p>
        </p:txBody>
      </p:sp>
    </p:spTree>
    <p:extLst>
      <p:ext uri="{BB962C8B-B14F-4D97-AF65-F5344CB8AC3E}">
        <p14:creationId xmlns:p14="http://schemas.microsoft.com/office/powerpoint/2010/main" val="3657917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a:extLst>
              <a:ext uri="{FF2B5EF4-FFF2-40B4-BE49-F238E27FC236}">
                <a16:creationId xmlns:a16="http://schemas.microsoft.com/office/drawing/2014/main" id="{76DB965A-84D3-D941-8000-A1C16E23EDCD}"/>
              </a:ext>
            </a:extLst>
          </p:cNvPr>
          <p:cNvSpPr>
            <a:spLocks noGrp="1" noChangeArrowheads="1"/>
          </p:cNvSpPr>
          <p:nvPr>
            <p:ph type="title"/>
          </p:nvPr>
        </p:nvSpPr>
        <p:spPr>
          <a:xfrm>
            <a:off x="381000" y="92163"/>
            <a:ext cx="8382000" cy="1128713"/>
          </a:xfrm>
        </p:spPr>
        <p:txBody>
          <a:bodyPr>
            <a:noAutofit/>
          </a:bodyPr>
          <a:lstStyle/>
          <a:p>
            <a:pPr algn="ctr"/>
            <a:r>
              <a:rPr lang="en-US" altLang="en-US" sz="3200" b="1" dirty="0">
                <a:solidFill>
                  <a:srgbClr val="FF9300"/>
                </a:solidFill>
                <a:latin typeface="+mn-lt"/>
              </a:rPr>
              <a:t>Decision Support for Complex Coastal Systems May Support ”Deliberation with Analysis” </a:t>
            </a:r>
          </a:p>
        </p:txBody>
      </p:sp>
      <p:sp>
        <p:nvSpPr>
          <p:cNvPr id="57357" name="TextBox 2">
            <a:extLst>
              <a:ext uri="{FF2B5EF4-FFF2-40B4-BE49-F238E27FC236}">
                <a16:creationId xmlns:a16="http://schemas.microsoft.com/office/drawing/2014/main" id="{F7C32954-E3CA-3247-BA14-1BF353387BFC}"/>
              </a:ext>
            </a:extLst>
          </p:cNvPr>
          <p:cNvSpPr txBox="1">
            <a:spLocks noChangeArrowheads="1"/>
          </p:cNvSpPr>
          <p:nvPr/>
        </p:nvSpPr>
        <p:spPr bwMode="auto">
          <a:xfrm>
            <a:off x="126068" y="5259108"/>
            <a:ext cx="898788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1pPr>
            <a:lvl2pPr marL="742950" indent="-28575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2pPr>
            <a:lvl3pPr marL="1143000" indent="-22860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3pPr>
            <a:lvl4pPr marL="1600200" indent="-228600">
              <a:spcBef>
                <a:spcPct val="50000"/>
              </a:spcBef>
              <a:buClr>
                <a:schemeClr val="tx1"/>
              </a:buClr>
              <a:defRPr sz="2400" b="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tx1"/>
              </a:buClr>
              <a:buSzPct val="8000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9pPr>
          </a:lstStyle>
          <a:p>
            <a:pPr algn="ctr">
              <a:spcBef>
                <a:spcPct val="0"/>
              </a:spcBef>
              <a:buClrTx/>
              <a:buNone/>
            </a:pPr>
            <a:r>
              <a:rPr lang="en-US" altLang="en-US" sz="1800" b="0"/>
              <a:t>“</a:t>
            </a:r>
            <a:r>
              <a:rPr lang="en-US" sz="1800" b="0" i="1"/>
              <a:t>Deliberation with analysis most appropriate when the values of pluralistic participants may evolve in response to interactions with each other and the analytic products</a:t>
            </a:r>
          </a:p>
        </p:txBody>
      </p:sp>
      <p:sp>
        <p:nvSpPr>
          <p:cNvPr id="57358" name="TextBox 2">
            <a:extLst>
              <a:ext uri="{FF2B5EF4-FFF2-40B4-BE49-F238E27FC236}">
                <a16:creationId xmlns:a16="http://schemas.microsoft.com/office/drawing/2014/main" id="{938B969B-1F89-2F4D-B38B-57B5261945C7}"/>
              </a:ext>
            </a:extLst>
          </p:cNvPr>
          <p:cNvSpPr txBox="1">
            <a:spLocks noChangeArrowheads="1"/>
          </p:cNvSpPr>
          <p:nvPr/>
        </p:nvSpPr>
        <p:spPr bwMode="auto">
          <a:xfrm>
            <a:off x="7128763" y="6034042"/>
            <a:ext cx="752129" cy="21929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1pPr>
            <a:lvl2pPr marL="742950" indent="-28575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2pPr>
            <a:lvl3pPr marL="1143000" indent="-22860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3pPr>
            <a:lvl4pPr marL="1600200" indent="-228600">
              <a:spcBef>
                <a:spcPct val="50000"/>
              </a:spcBef>
              <a:buClr>
                <a:schemeClr val="tx1"/>
              </a:buClr>
              <a:defRPr sz="2400" b="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tx1"/>
              </a:buClr>
              <a:buSzPct val="8000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r>
              <a:rPr lang="en-US" altLang="en-US" sz="825" b="0"/>
              <a:t>NRC (2009)</a:t>
            </a:r>
          </a:p>
        </p:txBody>
      </p:sp>
      <p:sp>
        <p:nvSpPr>
          <p:cNvPr id="16" name="Slide Number Placeholder 2">
            <a:extLst>
              <a:ext uri="{FF2B5EF4-FFF2-40B4-BE49-F238E27FC236}">
                <a16:creationId xmlns:a16="http://schemas.microsoft.com/office/drawing/2014/main" id="{D5882892-B835-AE4F-8550-BCA05D997D3E}"/>
              </a:ext>
            </a:extLst>
          </p:cNvPr>
          <p:cNvSpPr txBox="1">
            <a:spLocks/>
          </p:cNvSpPr>
          <p:nvPr/>
        </p:nvSpPr>
        <p:spPr>
          <a:xfrm>
            <a:off x="6866848" y="6491993"/>
            <a:ext cx="2057400" cy="273844"/>
          </a:xfrm>
          <a:prstGeom prst="rect">
            <a:avLst/>
          </a:prstGeom>
        </p:spPr>
        <p:txBody>
          <a:bodyPr vert="horz" lIns="68580" tIns="34290" rIns="68580" bIns="34290" rtlCol="0" anchor="ctr"/>
          <a:lstStyle>
            <a:defPPr>
              <a:defRPr lang="en-US"/>
            </a:defPPr>
            <a:lvl1pPr marL="0" algn="r" defTabSz="914400" rtl="0" eaLnBrk="1" latinLnBrk="0" hangingPunct="1">
              <a:defRPr sz="1200" kern="1200">
                <a:solidFill>
                  <a:schemeClr val="tx1">
                    <a:tint val="75000"/>
                  </a:schemeClr>
                </a:solidFill>
                <a:latin typeface="Futura Std Book" panose="020B05020202040203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78181F-61A2-A544-A887-56514DE00D25}" type="slidenum">
              <a:rPr lang="en-US" sz="900"/>
              <a:pPr/>
              <a:t>10</a:t>
            </a:fld>
            <a:endParaRPr lang="en-US" sz="900"/>
          </a:p>
        </p:txBody>
      </p:sp>
      <p:sp>
        <p:nvSpPr>
          <p:cNvPr id="17" name="TextBox 1">
            <a:extLst>
              <a:ext uri="{FF2B5EF4-FFF2-40B4-BE49-F238E27FC236}">
                <a16:creationId xmlns:a16="http://schemas.microsoft.com/office/drawing/2014/main" id="{85C3C07D-1E52-D842-BC08-2FD5BD28B6B5}"/>
              </a:ext>
            </a:extLst>
          </p:cNvPr>
          <p:cNvSpPr txBox="1">
            <a:spLocks noChangeArrowheads="1"/>
          </p:cNvSpPr>
          <p:nvPr/>
        </p:nvSpPr>
        <p:spPr bwMode="auto">
          <a:xfrm>
            <a:off x="4861412" y="2129403"/>
            <a:ext cx="184731"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1pPr>
            <a:lvl2pPr marL="742950" indent="-28575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2pPr>
            <a:lvl3pPr marL="1143000" indent="-22860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3pPr>
            <a:lvl4pPr marL="1600200" indent="-228600">
              <a:spcBef>
                <a:spcPct val="50000"/>
              </a:spcBef>
              <a:buClr>
                <a:schemeClr val="tx1"/>
              </a:buClr>
              <a:defRPr sz="2400" b="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tx1"/>
              </a:buClr>
              <a:buSzPct val="8000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endParaRPr lang="en-US" altLang="en-US" sz="1050" b="0" i="1">
              <a:solidFill>
                <a:srgbClr val="000000"/>
              </a:solidFill>
            </a:endParaRPr>
          </a:p>
        </p:txBody>
      </p:sp>
      <p:grpSp>
        <p:nvGrpSpPr>
          <p:cNvPr id="18" name="Group 17">
            <a:extLst>
              <a:ext uri="{FF2B5EF4-FFF2-40B4-BE49-F238E27FC236}">
                <a16:creationId xmlns:a16="http://schemas.microsoft.com/office/drawing/2014/main" id="{AA628DC7-C703-F04F-B7EF-91D8E5C0697D}"/>
              </a:ext>
            </a:extLst>
          </p:cNvPr>
          <p:cNvGrpSpPr/>
          <p:nvPr/>
        </p:nvGrpSpPr>
        <p:grpSpPr>
          <a:xfrm>
            <a:off x="2492570" y="2549856"/>
            <a:ext cx="3601300" cy="1969287"/>
            <a:chOff x="4903789" y="2782888"/>
            <a:chExt cx="2925762" cy="1951037"/>
          </a:xfrm>
        </p:grpSpPr>
        <p:grpSp>
          <p:nvGrpSpPr>
            <p:cNvPr id="19" name="Group 3">
              <a:extLst>
                <a:ext uri="{FF2B5EF4-FFF2-40B4-BE49-F238E27FC236}">
                  <a16:creationId xmlns:a16="http://schemas.microsoft.com/office/drawing/2014/main" id="{4AB699B4-804C-C247-9440-0D9B6AE51EF9}"/>
                </a:ext>
              </a:extLst>
            </p:cNvPr>
            <p:cNvGrpSpPr>
              <a:grpSpLocks/>
            </p:cNvGrpSpPr>
            <p:nvPr/>
          </p:nvGrpSpPr>
          <p:grpSpPr bwMode="auto">
            <a:xfrm>
              <a:off x="4903789" y="2803525"/>
              <a:ext cx="2916237" cy="1930400"/>
              <a:chOff x="3456461" y="2714304"/>
              <a:chExt cx="2915766" cy="1930400"/>
            </a:xfrm>
          </p:grpSpPr>
          <p:sp>
            <p:nvSpPr>
              <p:cNvPr id="26" name="Rectangle 25">
                <a:extLst>
                  <a:ext uri="{FF2B5EF4-FFF2-40B4-BE49-F238E27FC236}">
                    <a16:creationId xmlns:a16="http://schemas.microsoft.com/office/drawing/2014/main" id="{B1946934-23A0-9C49-B2DA-B12302000840}"/>
                  </a:ext>
                </a:extLst>
              </p:cNvPr>
              <p:cNvSpPr/>
              <p:nvPr/>
            </p:nvSpPr>
            <p:spPr bwMode="auto">
              <a:xfrm>
                <a:off x="3456461" y="2714304"/>
                <a:ext cx="2898307" cy="1930400"/>
              </a:xfrm>
              <a:prstGeom prst="rect">
                <a:avLst/>
              </a:prstGeom>
              <a:solidFill>
                <a:schemeClr val="accent1">
                  <a:lumMod val="40000"/>
                  <a:lumOff val="60000"/>
                </a:schemeClr>
              </a:solidFill>
              <a:ln w="12700" cap="flat" cmpd="sng" algn="ctr">
                <a:solidFill>
                  <a:schemeClr val="tx1"/>
                </a:solidFill>
                <a:prstDash val="solid"/>
                <a:round/>
                <a:headEnd type="none" w="med" len="med"/>
                <a:tailEnd type="none" w="med" len="med"/>
              </a:ln>
              <a:effectLst/>
            </p:spPr>
            <p:txBody>
              <a:bodyPr/>
              <a:lstStyle/>
              <a:p>
                <a:pPr>
                  <a:defRPr/>
                </a:pPr>
                <a:endParaRPr lang="en-US" sz="1350">
                  <a:solidFill>
                    <a:srgbClr val="000000"/>
                  </a:solidFill>
                  <a:latin typeface="Arial" charset="0"/>
                  <a:ea typeface="ＭＳ Ｐゴシック" charset="0"/>
                  <a:cs typeface="ＭＳ Ｐゴシック" charset="0"/>
                </a:endParaRPr>
              </a:p>
            </p:txBody>
          </p:sp>
          <p:sp>
            <p:nvSpPr>
              <p:cNvPr id="27" name="Right Triangle 26">
                <a:extLst>
                  <a:ext uri="{FF2B5EF4-FFF2-40B4-BE49-F238E27FC236}">
                    <a16:creationId xmlns:a16="http://schemas.microsoft.com/office/drawing/2014/main" id="{96A7E061-095A-6D4F-9A51-C6DCD66D660F}"/>
                  </a:ext>
                </a:extLst>
              </p:cNvPr>
              <p:cNvSpPr/>
              <p:nvPr/>
            </p:nvSpPr>
            <p:spPr bwMode="auto">
              <a:xfrm flipV="1">
                <a:off x="3456461" y="2722242"/>
                <a:ext cx="2915766" cy="1905000"/>
              </a:xfrm>
              <a:prstGeom prst="rtTriangle">
                <a:avLst/>
              </a:prstGeom>
              <a:solidFill>
                <a:schemeClr val="accent6">
                  <a:lumMod val="40000"/>
                  <a:lumOff val="60000"/>
                </a:schemeClr>
              </a:solidFill>
              <a:ln w="12700" cap="flat" cmpd="sng" algn="ctr">
                <a:noFill/>
                <a:prstDash val="solid"/>
                <a:round/>
                <a:headEnd type="none" w="med" len="med"/>
                <a:tailEnd type="none" w="med" len="med"/>
              </a:ln>
              <a:effectLst/>
            </p:spPr>
            <p:txBody>
              <a:bodyPr/>
              <a:lstStyle/>
              <a:p>
                <a:pPr>
                  <a:defRPr/>
                </a:pPr>
                <a:endParaRPr lang="en-US" sz="1350">
                  <a:solidFill>
                    <a:srgbClr val="000000"/>
                  </a:solidFill>
                  <a:latin typeface="Arial" charset="0"/>
                  <a:ea typeface="ＭＳ Ｐゴシック" charset="0"/>
                  <a:cs typeface="ＭＳ Ｐゴシック" charset="0"/>
                </a:endParaRPr>
              </a:p>
            </p:txBody>
          </p:sp>
        </p:grpSp>
        <p:sp>
          <p:nvSpPr>
            <p:cNvPr id="20" name="TextBox 15">
              <a:extLst>
                <a:ext uri="{FF2B5EF4-FFF2-40B4-BE49-F238E27FC236}">
                  <a16:creationId xmlns:a16="http://schemas.microsoft.com/office/drawing/2014/main" id="{3C322FFC-ED6D-AE47-86CD-3E0EF64FBE75}"/>
                </a:ext>
              </a:extLst>
            </p:cNvPr>
            <p:cNvSpPr txBox="1">
              <a:spLocks noChangeArrowheads="1"/>
            </p:cNvSpPr>
            <p:nvPr/>
          </p:nvSpPr>
          <p:spPr bwMode="auto">
            <a:xfrm>
              <a:off x="4924426" y="2782888"/>
              <a:ext cx="2549525" cy="297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1pPr>
              <a:lvl2pPr marL="742950" indent="-28575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2pPr>
              <a:lvl3pPr marL="1143000" indent="-22860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3pPr>
              <a:lvl4pPr marL="1600200" indent="-228600">
                <a:spcBef>
                  <a:spcPct val="50000"/>
                </a:spcBef>
                <a:buClr>
                  <a:schemeClr val="tx1"/>
                </a:buClr>
                <a:defRPr sz="2400" b="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tx1"/>
                </a:buClr>
                <a:buSzPct val="8000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endParaRPr lang="en-US" altLang="en-US" sz="1350" b="0"/>
            </a:p>
          </p:txBody>
        </p:sp>
        <p:sp>
          <p:nvSpPr>
            <p:cNvPr id="21" name="TextBox 21">
              <a:extLst>
                <a:ext uri="{FF2B5EF4-FFF2-40B4-BE49-F238E27FC236}">
                  <a16:creationId xmlns:a16="http://schemas.microsoft.com/office/drawing/2014/main" id="{BB183E76-9DB7-AB46-81EC-9E76FAA06525}"/>
                </a:ext>
              </a:extLst>
            </p:cNvPr>
            <p:cNvSpPr txBox="1">
              <a:spLocks noChangeArrowheads="1"/>
            </p:cNvSpPr>
            <p:nvPr/>
          </p:nvSpPr>
          <p:spPr bwMode="auto">
            <a:xfrm>
              <a:off x="5319714" y="4311651"/>
              <a:ext cx="2509837" cy="297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1pPr>
              <a:lvl2pPr marL="742950" indent="-28575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2pPr>
              <a:lvl3pPr marL="1143000" indent="-22860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3pPr>
              <a:lvl4pPr marL="1600200" indent="-228600">
                <a:spcBef>
                  <a:spcPct val="50000"/>
                </a:spcBef>
                <a:buClr>
                  <a:schemeClr val="tx1"/>
                </a:buClr>
                <a:defRPr sz="2400" b="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tx1"/>
                </a:buClr>
                <a:buSzPct val="8000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9pPr>
            </a:lstStyle>
            <a:p>
              <a:pPr algn="r">
                <a:spcBef>
                  <a:spcPct val="0"/>
                </a:spcBef>
                <a:buClrTx/>
                <a:buFontTx/>
                <a:buNone/>
              </a:pPr>
              <a:endParaRPr lang="en-US" altLang="en-US" sz="1350" b="0"/>
            </a:p>
          </p:txBody>
        </p:sp>
        <p:sp>
          <p:nvSpPr>
            <p:cNvPr id="22" name="Rectangle 1">
              <a:extLst>
                <a:ext uri="{FF2B5EF4-FFF2-40B4-BE49-F238E27FC236}">
                  <a16:creationId xmlns:a16="http://schemas.microsoft.com/office/drawing/2014/main" id="{DD59948C-DDBB-4544-9D30-398A45CE3378}"/>
                </a:ext>
              </a:extLst>
            </p:cNvPr>
            <p:cNvSpPr>
              <a:spLocks noChangeArrowheads="1"/>
            </p:cNvSpPr>
            <p:nvPr/>
          </p:nvSpPr>
          <p:spPr bwMode="auto">
            <a:xfrm>
              <a:off x="5011738" y="3497263"/>
              <a:ext cx="1358900" cy="539750"/>
            </a:xfrm>
            <a:prstGeom prst="rect">
              <a:avLst/>
            </a:prstGeom>
            <a:solidFill>
              <a:srgbClr val="6AFF72"/>
            </a:solidFill>
            <a:ln w="12700">
              <a:solidFill>
                <a:schemeClr val="tx1"/>
              </a:solidFill>
              <a:round/>
              <a:headEnd/>
              <a:tailEnd/>
            </a:ln>
          </p:spPr>
          <p:txBody>
            <a:bodyPr lIns="0" rIns="0" anchor="ctr"/>
            <a:lstStyle>
              <a:lvl1pPr>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1pPr>
              <a:lvl2pPr marL="742950" indent="-28575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2pPr>
              <a:lvl3pPr marL="1143000" indent="-22860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3pPr>
              <a:lvl4pPr marL="1600200" indent="-228600">
                <a:spcBef>
                  <a:spcPct val="50000"/>
                </a:spcBef>
                <a:buClr>
                  <a:schemeClr val="tx1"/>
                </a:buClr>
                <a:defRPr sz="2400" b="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tx1"/>
                </a:buClr>
                <a:buSzPct val="8000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en-US" altLang="en-US" sz="1350" b="0">
                  <a:solidFill>
                    <a:srgbClr val="000000"/>
                  </a:solidFill>
                </a:rPr>
                <a:t>Deliberation</a:t>
              </a:r>
            </a:p>
          </p:txBody>
        </p:sp>
        <p:sp>
          <p:nvSpPr>
            <p:cNvPr id="23" name="U-Turn Arrow 22">
              <a:extLst>
                <a:ext uri="{FF2B5EF4-FFF2-40B4-BE49-F238E27FC236}">
                  <a16:creationId xmlns:a16="http://schemas.microsoft.com/office/drawing/2014/main" id="{CAE60D0A-2396-A24B-A280-91C3631890C4}"/>
                </a:ext>
              </a:extLst>
            </p:cNvPr>
            <p:cNvSpPr/>
            <p:nvPr/>
          </p:nvSpPr>
          <p:spPr bwMode="auto">
            <a:xfrm>
              <a:off x="5562601" y="3248026"/>
              <a:ext cx="1711325" cy="219075"/>
            </a:xfrm>
            <a:prstGeom prst="uturnArrow">
              <a:avLst>
                <a:gd name="adj1" fmla="val 25000"/>
                <a:gd name="adj2" fmla="val 25000"/>
                <a:gd name="adj3" fmla="val 31122"/>
                <a:gd name="adj4" fmla="val 43750"/>
                <a:gd name="adj5" fmla="val 99490"/>
              </a:avLst>
            </a:prstGeom>
            <a:solidFill>
              <a:schemeClr val="bg1">
                <a:lumMod val="50000"/>
              </a:schemeClr>
            </a:solidFill>
            <a:ln w="41275" cap="flat" cmpd="sng" algn="ctr">
              <a:noFill/>
              <a:prstDash val="solid"/>
              <a:round/>
              <a:headEnd type="none" w="med" len="med"/>
              <a:tailEnd type="none" w="med" len="med"/>
            </a:ln>
            <a:effectLst/>
          </p:spPr>
          <p:txBody>
            <a:bodyPr/>
            <a:lstStyle/>
            <a:p>
              <a:pPr>
                <a:defRPr/>
              </a:pPr>
              <a:endParaRPr lang="en-US" sz="1350">
                <a:solidFill>
                  <a:srgbClr val="000000"/>
                </a:solidFill>
                <a:latin typeface="Arial" charset="0"/>
                <a:ea typeface="ＭＳ Ｐゴシック" charset="0"/>
                <a:cs typeface="ＭＳ Ｐゴシック" charset="0"/>
              </a:endParaRPr>
            </a:p>
          </p:txBody>
        </p:sp>
        <p:sp>
          <p:nvSpPr>
            <p:cNvPr id="24" name="U-Turn Arrow 23">
              <a:extLst>
                <a:ext uri="{FF2B5EF4-FFF2-40B4-BE49-F238E27FC236}">
                  <a16:creationId xmlns:a16="http://schemas.microsoft.com/office/drawing/2014/main" id="{90350E94-5311-9D4B-956A-4CEFDBCD960E}"/>
                </a:ext>
              </a:extLst>
            </p:cNvPr>
            <p:cNvSpPr/>
            <p:nvPr/>
          </p:nvSpPr>
          <p:spPr bwMode="auto">
            <a:xfrm flipH="1" flipV="1">
              <a:off x="5508625" y="4065589"/>
              <a:ext cx="1765300" cy="198437"/>
            </a:xfrm>
            <a:prstGeom prst="uturnArrow">
              <a:avLst>
                <a:gd name="adj1" fmla="val 25000"/>
                <a:gd name="adj2" fmla="val 25000"/>
                <a:gd name="adj3" fmla="val 31122"/>
                <a:gd name="adj4" fmla="val 43750"/>
                <a:gd name="adj5" fmla="val 99490"/>
              </a:avLst>
            </a:prstGeom>
            <a:solidFill>
              <a:schemeClr val="bg1">
                <a:lumMod val="50000"/>
              </a:schemeClr>
            </a:solidFill>
            <a:ln w="41275" cap="flat" cmpd="sng" algn="ctr">
              <a:noFill/>
              <a:prstDash val="solid"/>
              <a:round/>
              <a:headEnd type="none" w="med" len="med"/>
              <a:tailEnd type="none" w="med" len="med"/>
            </a:ln>
            <a:effectLst/>
          </p:spPr>
          <p:txBody>
            <a:bodyPr/>
            <a:lstStyle/>
            <a:p>
              <a:pPr>
                <a:defRPr/>
              </a:pPr>
              <a:endParaRPr lang="en-US" sz="1350">
                <a:solidFill>
                  <a:srgbClr val="000000"/>
                </a:solidFill>
                <a:latin typeface="Arial" charset="0"/>
                <a:ea typeface="ＭＳ Ｐゴシック" charset="0"/>
                <a:cs typeface="ＭＳ Ｐゴシック" charset="0"/>
              </a:endParaRPr>
            </a:p>
          </p:txBody>
        </p:sp>
        <p:sp>
          <p:nvSpPr>
            <p:cNvPr id="25" name="Rectangle 13">
              <a:extLst>
                <a:ext uri="{FF2B5EF4-FFF2-40B4-BE49-F238E27FC236}">
                  <a16:creationId xmlns:a16="http://schemas.microsoft.com/office/drawing/2014/main" id="{D3BD345B-3BFB-424F-9F3D-1805738B41CC}"/>
                </a:ext>
              </a:extLst>
            </p:cNvPr>
            <p:cNvSpPr>
              <a:spLocks noChangeArrowheads="1"/>
            </p:cNvSpPr>
            <p:nvPr/>
          </p:nvSpPr>
          <p:spPr bwMode="auto">
            <a:xfrm>
              <a:off x="6478589" y="3497264"/>
              <a:ext cx="1241425" cy="541337"/>
            </a:xfrm>
            <a:prstGeom prst="rect">
              <a:avLst/>
            </a:prstGeom>
            <a:solidFill>
              <a:srgbClr val="6AFF72"/>
            </a:solidFill>
            <a:ln w="12700">
              <a:solidFill>
                <a:schemeClr val="tx1"/>
              </a:solidFill>
              <a:round/>
              <a:headEnd/>
              <a:tailEnd/>
            </a:ln>
          </p:spPr>
          <p:txBody>
            <a:bodyPr anchor="ctr"/>
            <a:lstStyle>
              <a:lvl1pPr>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1pPr>
              <a:lvl2pPr marL="742950" indent="-28575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2pPr>
              <a:lvl3pPr marL="1143000" indent="-22860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3pPr>
              <a:lvl4pPr marL="1600200" indent="-228600">
                <a:spcBef>
                  <a:spcPct val="50000"/>
                </a:spcBef>
                <a:buClr>
                  <a:schemeClr val="tx1"/>
                </a:buClr>
                <a:defRPr sz="2400" b="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tx1"/>
                </a:buClr>
                <a:buSzPct val="8000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en-US" altLang="en-US" sz="1350" b="0">
                  <a:solidFill>
                    <a:srgbClr val="000000"/>
                  </a:solidFill>
                </a:rPr>
                <a:t>Analysis</a:t>
              </a:r>
            </a:p>
          </p:txBody>
        </p:sp>
      </p:grpSp>
      <p:sp>
        <p:nvSpPr>
          <p:cNvPr id="2" name="Rectangle 1">
            <a:extLst>
              <a:ext uri="{FF2B5EF4-FFF2-40B4-BE49-F238E27FC236}">
                <a16:creationId xmlns:a16="http://schemas.microsoft.com/office/drawing/2014/main" id="{10DEC1F4-6403-824C-8E74-115D26846187}"/>
              </a:ext>
            </a:extLst>
          </p:cNvPr>
          <p:cNvSpPr/>
          <p:nvPr/>
        </p:nvSpPr>
        <p:spPr>
          <a:xfrm>
            <a:off x="1001331" y="1183875"/>
            <a:ext cx="7688743" cy="954107"/>
          </a:xfrm>
          <a:prstGeom prst="rect">
            <a:avLst/>
          </a:prstGeom>
        </p:spPr>
        <p:txBody>
          <a:bodyPr wrap="square">
            <a:spAutoFit/>
          </a:bodyPr>
          <a:lstStyle/>
          <a:p>
            <a:r>
              <a:rPr lang="en-US" sz="2000" dirty="0"/>
              <a:t>With “deliberation with analysis”</a:t>
            </a:r>
          </a:p>
          <a:p>
            <a:pPr marL="600075" lvl="1" indent="-257175">
              <a:buFont typeface="Arial" panose="020B0604020202020204" pitchFamily="34" charset="0"/>
              <a:buChar char="•"/>
            </a:pPr>
            <a:r>
              <a:rPr lang="en-US" dirty="0"/>
              <a:t>Stakeholder deliberate over problem framing </a:t>
            </a:r>
          </a:p>
          <a:p>
            <a:pPr marL="600075" lvl="1" indent="-257175">
              <a:buFont typeface="Arial" panose="020B0604020202020204" pitchFamily="34" charset="0"/>
              <a:buChar char="•"/>
            </a:pPr>
            <a:r>
              <a:rPr lang="en-US" dirty="0"/>
              <a:t>Analysts produce decision relevant information products</a:t>
            </a:r>
          </a:p>
        </p:txBody>
      </p:sp>
      <p:sp>
        <p:nvSpPr>
          <p:cNvPr id="3" name="Rectangle 2">
            <a:extLst>
              <a:ext uri="{FF2B5EF4-FFF2-40B4-BE49-F238E27FC236}">
                <a16:creationId xmlns:a16="http://schemas.microsoft.com/office/drawing/2014/main" id="{E054844A-393A-BE41-B3DA-9E2B3FAB6965}"/>
              </a:ext>
            </a:extLst>
          </p:cNvPr>
          <p:cNvSpPr/>
          <p:nvPr/>
        </p:nvSpPr>
        <p:spPr>
          <a:xfrm>
            <a:off x="2482105" y="2554941"/>
            <a:ext cx="3209925" cy="507831"/>
          </a:xfrm>
          <a:prstGeom prst="rect">
            <a:avLst/>
          </a:prstGeom>
        </p:spPr>
        <p:txBody>
          <a:bodyPr wrap="square">
            <a:spAutoFit/>
          </a:bodyPr>
          <a:lstStyle/>
          <a:p>
            <a:pPr>
              <a:spcBef>
                <a:spcPct val="0"/>
              </a:spcBef>
              <a:buClrTx/>
              <a:buFontTx/>
              <a:buNone/>
            </a:pPr>
            <a:r>
              <a:rPr lang="en-US" altLang="en-US" sz="1350" i="1"/>
              <a:t>Parties to a decision define objectives, options, and other parameters</a:t>
            </a:r>
          </a:p>
        </p:txBody>
      </p:sp>
      <p:sp>
        <p:nvSpPr>
          <p:cNvPr id="4" name="Rectangle 3">
            <a:extLst>
              <a:ext uri="{FF2B5EF4-FFF2-40B4-BE49-F238E27FC236}">
                <a16:creationId xmlns:a16="http://schemas.microsoft.com/office/drawing/2014/main" id="{0132B03C-B15D-8E44-9677-6D1DD01465A2}"/>
              </a:ext>
            </a:extLst>
          </p:cNvPr>
          <p:cNvSpPr/>
          <p:nvPr/>
        </p:nvSpPr>
        <p:spPr>
          <a:xfrm>
            <a:off x="2671251" y="4094065"/>
            <a:ext cx="3370949" cy="507831"/>
          </a:xfrm>
          <a:prstGeom prst="rect">
            <a:avLst/>
          </a:prstGeom>
        </p:spPr>
        <p:txBody>
          <a:bodyPr wrap="square">
            <a:spAutoFit/>
          </a:bodyPr>
          <a:lstStyle/>
          <a:p>
            <a:pPr algn="r">
              <a:spcBef>
                <a:spcPct val="0"/>
              </a:spcBef>
              <a:buClrTx/>
              <a:buFontTx/>
              <a:buNone/>
            </a:pPr>
            <a:r>
              <a:rPr lang="en-US" altLang="en-US" sz="1350" i="1"/>
              <a:t>Participants work with experts to generate and interpret decision-relevant information</a:t>
            </a:r>
          </a:p>
        </p:txBody>
      </p:sp>
    </p:spTree>
    <p:extLst>
      <p:ext uri="{BB962C8B-B14F-4D97-AF65-F5344CB8AC3E}">
        <p14:creationId xmlns:p14="http://schemas.microsoft.com/office/powerpoint/2010/main" val="1308785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735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73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57" grpId="0"/>
      <p:bldP spid="57358" grpId="0" animBg="1"/>
      <p:bldP spid="3"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a:extLst>
              <a:ext uri="{FF2B5EF4-FFF2-40B4-BE49-F238E27FC236}">
                <a16:creationId xmlns:a16="http://schemas.microsoft.com/office/drawing/2014/main" id="{76DB965A-84D3-D941-8000-A1C16E23EDCD}"/>
              </a:ext>
            </a:extLst>
          </p:cNvPr>
          <p:cNvSpPr>
            <a:spLocks noGrp="1" noChangeArrowheads="1"/>
          </p:cNvSpPr>
          <p:nvPr>
            <p:ph type="title"/>
          </p:nvPr>
        </p:nvSpPr>
        <p:spPr>
          <a:xfrm>
            <a:off x="542248" y="37512"/>
            <a:ext cx="8382000" cy="1128713"/>
          </a:xfrm>
        </p:spPr>
        <p:txBody>
          <a:bodyPr>
            <a:noAutofit/>
          </a:bodyPr>
          <a:lstStyle/>
          <a:p>
            <a:pPr algn="ctr"/>
            <a:r>
              <a:rPr lang="en-US" altLang="en-US" sz="3200" b="1" dirty="0">
                <a:solidFill>
                  <a:srgbClr val="FF9300"/>
                </a:solidFill>
                <a:latin typeface="+mn-lt"/>
              </a:rPr>
              <a:t>Your Checklist for Effective Decision Support </a:t>
            </a:r>
          </a:p>
        </p:txBody>
      </p:sp>
      <p:sp>
        <p:nvSpPr>
          <p:cNvPr id="16" name="Slide Number Placeholder 2">
            <a:extLst>
              <a:ext uri="{FF2B5EF4-FFF2-40B4-BE49-F238E27FC236}">
                <a16:creationId xmlns:a16="http://schemas.microsoft.com/office/drawing/2014/main" id="{D5882892-B835-AE4F-8550-BCA05D997D3E}"/>
              </a:ext>
            </a:extLst>
          </p:cNvPr>
          <p:cNvSpPr txBox="1">
            <a:spLocks/>
          </p:cNvSpPr>
          <p:nvPr/>
        </p:nvSpPr>
        <p:spPr>
          <a:xfrm>
            <a:off x="6866848" y="6491993"/>
            <a:ext cx="2057400" cy="273844"/>
          </a:xfrm>
          <a:prstGeom prst="rect">
            <a:avLst/>
          </a:prstGeom>
        </p:spPr>
        <p:txBody>
          <a:bodyPr vert="horz" lIns="68580" tIns="34290" rIns="68580" bIns="34290" rtlCol="0" anchor="ctr"/>
          <a:lstStyle>
            <a:defPPr>
              <a:defRPr lang="en-US"/>
            </a:defPPr>
            <a:lvl1pPr marL="0" algn="r" defTabSz="914400" rtl="0" eaLnBrk="1" latinLnBrk="0" hangingPunct="1">
              <a:defRPr sz="1200" kern="1200">
                <a:solidFill>
                  <a:schemeClr val="tx1">
                    <a:tint val="75000"/>
                  </a:schemeClr>
                </a:solidFill>
                <a:latin typeface="Futura Std Book" panose="020B05020202040203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78181F-61A2-A544-A887-56514DE00D25}" type="slidenum">
              <a:rPr lang="en-US" sz="900"/>
              <a:pPr/>
              <a:t>11</a:t>
            </a:fld>
            <a:endParaRPr lang="en-US" sz="900"/>
          </a:p>
        </p:txBody>
      </p:sp>
      <p:pic>
        <p:nvPicPr>
          <p:cNvPr id="8" name="Picture 7">
            <a:extLst>
              <a:ext uri="{FF2B5EF4-FFF2-40B4-BE49-F238E27FC236}">
                <a16:creationId xmlns:a16="http://schemas.microsoft.com/office/drawing/2014/main" id="{0D5D7979-4633-304B-BC73-A46A3B4F2F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1824" y="964972"/>
            <a:ext cx="9288966" cy="5233056"/>
          </a:xfrm>
          <a:prstGeom prst="rect">
            <a:avLst/>
          </a:prstGeom>
        </p:spPr>
      </p:pic>
      <p:sp>
        <p:nvSpPr>
          <p:cNvPr id="9" name="Rectangle 8">
            <a:extLst>
              <a:ext uri="{FF2B5EF4-FFF2-40B4-BE49-F238E27FC236}">
                <a16:creationId xmlns:a16="http://schemas.microsoft.com/office/drawing/2014/main" id="{0E2B93D6-0D77-054E-B3A4-6E204EB71B41}"/>
              </a:ext>
            </a:extLst>
          </p:cNvPr>
          <p:cNvSpPr/>
          <p:nvPr/>
        </p:nvSpPr>
        <p:spPr>
          <a:xfrm>
            <a:off x="1254512" y="6198028"/>
            <a:ext cx="7053146" cy="430887"/>
          </a:xfrm>
          <a:prstGeom prst="rect">
            <a:avLst/>
          </a:prstGeom>
        </p:spPr>
        <p:txBody>
          <a:bodyPr wrap="square">
            <a:spAutoFit/>
          </a:bodyPr>
          <a:lstStyle/>
          <a:p>
            <a:r>
              <a:rPr lang="en-US" sz="1100" dirty="0"/>
              <a:t>Adapted from: Wong-</a:t>
            </a:r>
            <a:r>
              <a:rPr lang="en-US" sz="1100" dirty="0" err="1"/>
              <a:t>Parodi</a:t>
            </a:r>
            <a:r>
              <a:rPr lang="en-US" sz="1100" dirty="0"/>
              <a:t>, G., K. J. Mach, K. Jagannathan and K. D. Sjostrom (2020). "Insights for developing effective decision support tools for environmental sustainability." Current Opinion in Environmental Sustainability 42: 52-59</a:t>
            </a:r>
          </a:p>
        </p:txBody>
      </p:sp>
      <p:sp>
        <p:nvSpPr>
          <p:cNvPr id="10" name="TextBox 9">
            <a:extLst>
              <a:ext uri="{FF2B5EF4-FFF2-40B4-BE49-F238E27FC236}">
                <a16:creationId xmlns:a16="http://schemas.microsoft.com/office/drawing/2014/main" id="{522BBB55-E2A9-CE43-A9E2-461267743400}"/>
              </a:ext>
            </a:extLst>
          </p:cNvPr>
          <p:cNvSpPr txBox="1"/>
          <p:nvPr/>
        </p:nvSpPr>
        <p:spPr>
          <a:xfrm>
            <a:off x="5402319" y="2379106"/>
            <a:ext cx="3466172" cy="1477328"/>
          </a:xfrm>
          <a:prstGeom prst="rect">
            <a:avLst/>
          </a:prstGeom>
          <a:noFill/>
        </p:spPr>
        <p:txBody>
          <a:bodyPr wrap="square" rtlCol="0">
            <a:spAutoFit/>
          </a:bodyPr>
          <a:lstStyle/>
          <a:p>
            <a:r>
              <a:rPr lang="en-US" dirty="0"/>
              <a:t>Tools connected to: </a:t>
            </a:r>
          </a:p>
          <a:p>
            <a:pPr marL="285750" indent="-285750">
              <a:buFont typeface="Arial" panose="020B0604020202020204" pitchFamily="34" charset="0"/>
              <a:buChar char="•"/>
            </a:pPr>
            <a:r>
              <a:rPr lang="en-US" dirty="0"/>
              <a:t>a clear decision process</a:t>
            </a:r>
          </a:p>
          <a:p>
            <a:pPr marL="285750" indent="-285750">
              <a:buFont typeface="Arial" panose="020B0604020202020204" pitchFamily="34" charset="0"/>
              <a:buChar char="•"/>
            </a:pPr>
            <a:r>
              <a:rPr lang="en-US" dirty="0"/>
              <a:t>Trusting and ongoing relationship with tool developers</a:t>
            </a:r>
          </a:p>
        </p:txBody>
      </p:sp>
    </p:spTree>
    <p:extLst>
      <p:ext uri="{BB962C8B-B14F-4D97-AF65-F5344CB8AC3E}">
        <p14:creationId xmlns:p14="http://schemas.microsoft.com/office/powerpoint/2010/main" val="25884872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08F26E7-E8FA-3E4D-BF91-6EDF59F28A71}"/>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id="{95AFE654-C43C-574B-B509-5E25D6D2C10A}"/>
              </a:ext>
            </a:extLst>
          </p:cNvPr>
          <p:cNvSpPr>
            <a:spLocks noGrp="1"/>
          </p:cNvSpPr>
          <p:nvPr>
            <p:ph type="sldNum" sz="quarter" idx="12"/>
          </p:nvPr>
        </p:nvSpPr>
        <p:spPr/>
        <p:txBody>
          <a:bodyPr/>
          <a:lstStyle/>
          <a:p>
            <a:fld id="{2E78181F-61A2-A544-A887-56514DE00D25}" type="slidenum">
              <a:rPr lang="en-US" smtClean="0"/>
              <a:t>12</a:t>
            </a:fld>
            <a:endParaRPr lang="en-US"/>
          </a:p>
        </p:txBody>
      </p:sp>
      <p:sp>
        <p:nvSpPr>
          <p:cNvPr id="4" name="TextBox 3">
            <a:extLst>
              <a:ext uri="{FF2B5EF4-FFF2-40B4-BE49-F238E27FC236}">
                <a16:creationId xmlns:a16="http://schemas.microsoft.com/office/drawing/2014/main" id="{C3BD7818-BBB4-BD46-ABFE-D9BA9C6F69AB}"/>
              </a:ext>
            </a:extLst>
          </p:cNvPr>
          <p:cNvSpPr txBox="1"/>
          <p:nvPr/>
        </p:nvSpPr>
        <p:spPr>
          <a:xfrm>
            <a:off x="4132457" y="3017520"/>
            <a:ext cx="923651" cy="600164"/>
          </a:xfrm>
          <a:prstGeom prst="rect">
            <a:avLst/>
          </a:prstGeom>
          <a:noFill/>
        </p:spPr>
        <p:txBody>
          <a:bodyPr wrap="none" rtlCol="0">
            <a:spAutoFit/>
          </a:bodyPr>
          <a:lstStyle/>
          <a:p>
            <a:r>
              <a:rPr lang="en-US" sz="3300"/>
              <a:t>END</a:t>
            </a:r>
          </a:p>
        </p:txBody>
      </p:sp>
    </p:spTree>
    <p:extLst>
      <p:ext uri="{BB962C8B-B14F-4D97-AF65-F5344CB8AC3E}">
        <p14:creationId xmlns:p14="http://schemas.microsoft.com/office/powerpoint/2010/main" val="1774644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4CB08-BBEC-6247-975E-14009B09FAA5}"/>
              </a:ext>
            </a:extLst>
          </p:cNvPr>
          <p:cNvSpPr>
            <a:spLocks noGrp="1"/>
          </p:cNvSpPr>
          <p:nvPr>
            <p:ph type="title"/>
          </p:nvPr>
        </p:nvSpPr>
        <p:spPr/>
        <p:txBody>
          <a:bodyPr>
            <a:normAutofit fontScale="90000"/>
          </a:bodyPr>
          <a:lstStyle/>
          <a:p>
            <a:pPr algn="ctr"/>
            <a:r>
              <a:rPr lang="en-US" b="1">
                <a:solidFill>
                  <a:srgbClr val="FF9300"/>
                </a:solidFill>
                <a:latin typeface="+mn-lt"/>
              </a:rPr>
              <a:t>Decision Support Tools </a:t>
            </a:r>
            <a:br>
              <a:rPr lang="en-US" b="1">
                <a:solidFill>
                  <a:srgbClr val="FF9300"/>
                </a:solidFill>
                <a:latin typeface="+mn-lt"/>
              </a:rPr>
            </a:br>
            <a:r>
              <a:rPr lang="en-US" b="1">
                <a:solidFill>
                  <a:srgbClr val="FF9300"/>
                </a:solidFill>
                <a:latin typeface="+mn-lt"/>
              </a:rPr>
              <a:t>Help People Make Better Decisions</a:t>
            </a:r>
          </a:p>
        </p:txBody>
      </p:sp>
      <p:sp>
        <p:nvSpPr>
          <p:cNvPr id="3" name="Content Placeholder 2">
            <a:extLst>
              <a:ext uri="{FF2B5EF4-FFF2-40B4-BE49-F238E27FC236}">
                <a16:creationId xmlns:a16="http://schemas.microsoft.com/office/drawing/2014/main" id="{96073E3A-CC11-9844-ADDE-F8D79C839C23}"/>
              </a:ext>
            </a:extLst>
          </p:cNvPr>
          <p:cNvSpPr>
            <a:spLocks noGrp="1"/>
          </p:cNvSpPr>
          <p:nvPr>
            <p:ph idx="1"/>
          </p:nvPr>
        </p:nvSpPr>
        <p:spPr>
          <a:xfrm>
            <a:off x="889080" y="3511078"/>
            <a:ext cx="5104436" cy="2771624"/>
          </a:xfrm>
        </p:spPr>
        <p:txBody>
          <a:bodyPr>
            <a:noAutofit/>
          </a:bodyPr>
          <a:lstStyle/>
          <a:p>
            <a:r>
              <a:rPr lang="en-US" sz="1800">
                <a:latin typeface="Arial" panose="020B0604020202020204" pitchFamily="34" charset="0"/>
                <a:cs typeface="Arial" panose="020B0604020202020204" pitchFamily="34" charset="0"/>
              </a:rPr>
              <a:t>The term decision support tool refers to a wide range of (often computer based) information products designed to:</a:t>
            </a:r>
          </a:p>
          <a:p>
            <a:pPr lvl="1">
              <a:buFont typeface="System Font Regular"/>
              <a:buChar char="-"/>
            </a:pPr>
            <a:r>
              <a:rPr lang="en-US" sz="1500">
                <a:latin typeface="Arial" panose="020B0604020202020204" pitchFamily="34" charset="0"/>
                <a:cs typeface="Arial" panose="020B0604020202020204" pitchFamily="34" charset="0"/>
              </a:rPr>
              <a:t>Help counter biases in human decision making</a:t>
            </a:r>
          </a:p>
          <a:p>
            <a:pPr lvl="1">
              <a:buFont typeface="System Font Regular"/>
              <a:buChar char="-"/>
            </a:pPr>
            <a:r>
              <a:rPr lang="en-US" sz="1500">
                <a:latin typeface="Arial" panose="020B0604020202020204" pitchFamily="34" charset="0"/>
                <a:cs typeface="Arial" panose="020B0604020202020204" pitchFamily="34" charset="0"/>
              </a:rPr>
              <a:t>Lower to effort needed to gather and process the information needed to make reasoned decisions</a:t>
            </a:r>
          </a:p>
          <a:p>
            <a:pPr lvl="1">
              <a:buFont typeface="System Font Regular"/>
              <a:buChar char="-"/>
            </a:pPr>
            <a:endParaRPr lang="en-US" sz="150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8CC918C7-E126-C047-B4E5-ED4BA985EC00}"/>
              </a:ext>
            </a:extLst>
          </p:cNvPr>
          <p:cNvSpPr>
            <a:spLocks noGrp="1"/>
          </p:cNvSpPr>
          <p:nvPr>
            <p:ph type="sldNum" sz="quarter" idx="12"/>
          </p:nvPr>
        </p:nvSpPr>
        <p:spPr/>
        <p:txBody>
          <a:bodyPr/>
          <a:lstStyle/>
          <a:p>
            <a:fld id="{2E78181F-61A2-A544-A887-56514DE00D25}" type="slidenum">
              <a:rPr lang="en-US" smtClean="0"/>
              <a:pPr/>
              <a:t>2</a:t>
            </a:fld>
            <a:endParaRPr lang="en-US"/>
          </a:p>
        </p:txBody>
      </p:sp>
      <p:pic>
        <p:nvPicPr>
          <p:cNvPr id="6" name="Picture 5">
            <a:extLst>
              <a:ext uri="{FF2B5EF4-FFF2-40B4-BE49-F238E27FC236}">
                <a16:creationId xmlns:a16="http://schemas.microsoft.com/office/drawing/2014/main" id="{C8981F04-DE4E-A342-9452-90C9995B5D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1947" y="3118246"/>
            <a:ext cx="1714500" cy="2643188"/>
          </a:xfrm>
          <a:prstGeom prst="rect">
            <a:avLst/>
          </a:prstGeom>
        </p:spPr>
      </p:pic>
      <p:sp>
        <p:nvSpPr>
          <p:cNvPr id="9" name="Content Placeholder 2">
            <a:extLst>
              <a:ext uri="{FF2B5EF4-FFF2-40B4-BE49-F238E27FC236}">
                <a16:creationId xmlns:a16="http://schemas.microsoft.com/office/drawing/2014/main" id="{ED95FC93-DA21-C841-95F7-C53CD3B8E7C4}"/>
              </a:ext>
            </a:extLst>
          </p:cNvPr>
          <p:cNvSpPr txBox="1">
            <a:spLocks/>
          </p:cNvSpPr>
          <p:nvPr/>
        </p:nvSpPr>
        <p:spPr>
          <a:xfrm>
            <a:off x="889080" y="2576680"/>
            <a:ext cx="6915151" cy="615764"/>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dobe Garamond Pro" panose="02020502060506020403"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dobe Garamond Pro" panose="02020502060506020403"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dobe Garamond Pro" panose="02020502060506020403"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dobe Garamond Pro" panose="02020502060506020403"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dobe Garamond Pro" panose="020205020605060204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latin typeface="Arial" panose="020B0604020202020204" pitchFamily="34" charset="0"/>
                <a:cs typeface="Arial" panose="020B0604020202020204" pitchFamily="34" charset="0"/>
              </a:rPr>
              <a:t>People often make better decisions with the help of decision support tools</a:t>
            </a:r>
          </a:p>
          <a:p>
            <a:pPr lvl="1">
              <a:buFont typeface="System Font Regular"/>
              <a:buChar char="-"/>
            </a:pPr>
            <a:endParaRPr lang="en-US" sz="15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4120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4CB08-BBEC-6247-975E-14009B09FAA5}"/>
              </a:ext>
            </a:extLst>
          </p:cNvPr>
          <p:cNvSpPr>
            <a:spLocks noGrp="1"/>
          </p:cNvSpPr>
          <p:nvPr>
            <p:ph type="title"/>
          </p:nvPr>
        </p:nvSpPr>
        <p:spPr/>
        <p:txBody>
          <a:bodyPr/>
          <a:lstStyle/>
          <a:p>
            <a:pPr algn="ctr"/>
            <a:r>
              <a:rPr lang="en-US" b="1">
                <a:solidFill>
                  <a:srgbClr val="FF9300"/>
                </a:solidFill>
                <a:latin typeface="+mn-lt"/>
              </a:rPr>
              <a:t>Some Tools Support Straight Forward Decisions </a:t>
            </a:r>
          </a:p>
        </p:txBody>
      </p:sp>
      <p:sp>
        <p:nvSpPr>
          <p:cNvPr id="3" name="Content Placeholder 2">
            <a:extLst>
              <a:ext uri="{FF2B5EF4-FFF2-40B4-BE49-F238E27FC236}">
                <a16:creationId xmlns:a16="http://schemas.microsoft.com/office/drawing/2014/main" id="{96073E3A-CC11-9844-ADDE-F8D79C839C23}"/>
              </a:ext>
            </a:extLst>
          </p:cNvPr>
          <p:cNvSpPr>
            <a:spLocks noGrp="1"/>
          </p:cNvSpPr>
          <p:nvPr>
            <p:ph idx="1"/>
          </p:nvPr>
        </p:nvSpPr>
        <p:spPr>
          <a:xfrm>
            <a:off x="628651" y="2341979"/>
            <a:ext cx="4502495" cy="2389660"/>
          </a:xfrm>
        </p:spPr>
        <p:txBody>
          <a:bodyPr>
            <a:noAutofit/>
          </a:bodyPr>
          <a:lstStyle/>
          <a:p>
            <a:pPr marL="0" indent="0">
              <a:buNone/>
            </a:pPr>
            <a:r>
              <a:rPr lang="en-US">
                <a:latin typeface="Arial" panose="020B0604020202020204" pitchFamily="34" charset="0"/>
                <a:cs typeface="Arial" panose="020B0604020202020204" pitchFamily="34" charset="0"/>
              </a:rPr>
              <a:t>For instance, way finding apps on your smart phone are decision support tools that help you:</a:t>
            </a:r>
          </a:p>
          <a:p>
            <a:pPr lvl="1"/>
            <a:r>
              <a:rPr lang="en-US" sz="1500">
                <a:latin typeface="Arial" panose="020B0604020202020204" pitchFamily="34" charset="0"/>
                <a:cs typeface="Arial" panose="020B0604020202020204" pitchFamily="34" charset="0"/>
              </a:rPr>
              <a:t>Figure out where you are</a:t>
            </a:r>
          </a:p>
          <a:p>
            <a:pPr lvl="1"/>
            <a:r>
              <a:rPr lang="en-US" sz="1500">
                <a:latin typeface="Arial" panose="020B0604020202020204" pitchFamily="34" charset="0"/>
                <a:cs typeface="Arial" panose="020B0604020202020204" pitchFamily="34" charset="0"/>
              </a:rPr>
              <a:t>Decide how to get where you want to go</a:t>
            </a:r>
          </a:p>
          <a:p>
            <a:pPr lvl="1"/>
            <a:r>
              <a:rPr lang="en-US" sz="1500">
                <a:latin typeface="Arial" panose="020B0604020202020204" pitchFamily="34" charset="0"/>
                <a:cs typeface="Arial" panose="020B0604020202020204" pitchFamily="34" charset="0"/>
              </a:rPr>
              <a:t>Find the fastest route to your destination</a:t>
            </a:r>
          </a:p>
        </p:txBody>
      </p:sp>
      <p:sp>
        <p:nvSpPr>
          <p:cNvPr id="4" name="Slide Number Placeholder 3">
            <a:extLst>
              <a:ext uri="{FF2B5EF4-FFF2-40B4-BE49-F238E27FC236}">
                <a16:creationId xmlns:a16="http://schemas.microsoft.com/office/drawing/2014/main" id="{8CC918C7-E126-C047-B4E5-ED4BA985EC00}"/>
              </a:ext>
            </a:extLst>
          </p:cNvPr>
          <p:cNvSpPr>
            <a:spLocks noGrp="1"/>
          </p:cNvSpPr>
          <p:nvPr>
            <p:ph type="sldNum" sz="quarter" idx="12"/>
          </p:nvPr>
        </p:nvSpPr>
        <p:spPr/>
        <p:txBody>
          <a:bodyPr/>
          <a:lstStyle/>
          <a:p>
            <a:fld id="{2E78181F-61A2-A544-A887-56514DE00D25}" type="slidenum">
              <a:rPr lang="en-US" smtClean="0"/>
              <a:pPr/>
              <a:t>3</a:t>
            </a:fld>
            <a:endParaRPr lang="en-US"/>
          </a:p>
        </p:txBody>
      </p:sp>
      <p:pic>
        <p:nvPicPr>
          <p:cNvPr id="11" name="Picture 10">
            <a:extLst>
              <a:ext uri="{FF2B5EF4-FFF2-40B4-BE49-F238E27FC236}">
                <a16:creationId xmlns:a16="http://schemas.microsoft.com/office/drawing/2014/main" id="{84316147-A3D7-1B4F-AA4D-578D2BFC8A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18655" y="2341978"/>
            <a:ext cx="3443135" cy="2346521"/>
          </a:xfrm>
          <a:prstGeom prst="rect">
            <a:avLst/>
          </a:prstGeom>
          <a:ln>
            <a:solidFill>
              <a:schemeClr val="tx1"/>
            </a:solidFill>
          </a:ln>
        </p:spPr>
      </p:pic>
    </p:spTree>
    <p:extLst>
      <p:ext uri="{BB962C8B-B14F-4D97-AF65-F5344CB8AC3E}">
        <p14:creationId xmlns:p14="http://schemas.microsoft.com/office/powerpoint/2010/main" val="2870277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TextBox 3">
            <a:extLst>
              <a:ext uri="{FF2B5EF4-FFF2-40B4-BE49-F238E27FC236}">
                <a16:creationId xmlns:a16="http://schemas.microsoft.com/office/drawing/2014/main" id="{96A90CDF-402C-704B-B08E-7C8D53A9CFB3}"/>
              </a:ext>
            </a:extLst>
          </p:cNvPr>
          <p:cNvSpPr txBox="1">
            <a:spLocks noChangeArrowheads="1"/>
          </p:cNvSpPr>
          <p:nvPr/>
        </p:nvSpPr>
        <p:spPr bwMode="auto">
          <a:xfrm>
            <a:off x="5994798" y="5670948"/>
            <a:ext cx="1620957"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1pPr>
            <a:lvl2pPr marL="742950" indent="-28575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2pPr>
            <a:lvl3pPr marL="1143000" indent="-22860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3pPr>
            <a:lvl4pPr marL="1600200" indent="-228600">
              <a:spcBef>
                <a:spcPct val="50000"/>
              </a:spcBef>
              <a:buClr>
                <a:schemeClr val="tx1"/>
              </a:buClr>
              <a:defRPr sz="2400" b="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tx1"/>
              </a:buClr>
              <a:buSzPct val="8000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r>
              <a:rPr lang="en-US" altLang="en-US" sz="1050" b="0">
                <a:solidFill>
                  <a:schemeClr val="bg1"/>
                </a:solidFill>
              </a:rPr>
              <a:t>IPCC AR5 WGII Chap 2</a:t>
            </a:r>
          </a:p>
        </p:txBody>
      </p:sp>
      <p:sp>
        <p:nvSpPr>
          <p:cNvPr id="9" name="Title 1">
            <a:extLst>
              <a:ext uri="{FF2B5EF4-FFF2-40B4-BE49-F238E27FC236}">
                <a16:creationId xmlns:a16="http://schemas.microsoft.com/office/drawing/2014/main" id="{85D513A8-7807-DF46-BA55-A25EAA0BEC86}"/>
              </a:ext>
            </a:extLst>
          </p:cNvPr>
          <p:cNvSpPr>
            <a:spLocks noGrp="1"/>
          </p:cNvSpPr>
          <p:nvPr>
            <p:ph type="title"/>
          </p:nvPr>
        </p:nvSpPr>
        <p:spPr>
          <a:xfrm>
            <a:off x="628650" y="436050"/>
            <a:ext cx="7886700" cy="994172"/>
          </a:xfrm>
        </p:spPr>
        <p:txBody>
          <a:bodyPr/>
          <a:lstStyle/>
          <a:p>
            <a:pPr algn="ctr"/>
            <a:r>
              <a:rPr lang="en-US" altLang="en-US" b="1">
                <a:solidFill>
                  <a:srgbClr val="FF9300"/>
                </a:solidFill>
                <a:latin typeface="+mn-lt"/>
              </a:rPr>
              <a:t>What is a Good Decision?</a:t>
            </a:r>
          </a:p>
        </p:txBody>
      </p:sp>
      <p:sp>
        <p:nvSpPr>
          <p:cNvPr id="6" name="Content Placeholder 5">
            <a:extLst>
              <a:ext uri="{FF2B5EF4-FFF2-40B4-BE49-F238E27FC236}">
                <a16:creationId xmlns:a16="http://schemas.microsoft.com/office/drawing/2014/main" id="{210DA9DD-5007-6945-B05A-3320EAA0B6FC}"/>
              </a:ext>
            </a:extLst>
          </p:cNvPr>
          <p:cNvSpPr>
            <a:spLocks noGrp="1"/>
          </p:cNvSpPr>
          <p:nvPr>
            <p:ph idx="1"/>
          </p:nvPr>
        </p:nvSpPr>
        <p:spPr>
          <a:xfrm>
            <a:off x="988170" y="2001245"/>
            <a:ext cx="7607105" cy="2413277"/>
          </a:xfrm>
        </p:spPr>
        <p:txBody>
          <a:bodyPr>
            <a:noAutofit/>
          </a:bodyPr>
          <a:lstStyle/>
          <a:p>
            <a:r>
              <a:rPr lang="en-US"/>
              <a:t>For map app, criteria is easy – did you get to your appointment on time?</a:t>
            </a:r>
          </a:p>
          <a:p>
            <a:r>
              <a:rPr lang="en-US"/>
              <a:t>But answer is less obvious for more complex decisions,</a:t>
            </a:r>
          </a:p>
          <a:p>
            <a:pPr lvl="1"/>
            <a:r>
              <a:rPr lang="en-US"/>
              <a:t>Many attributes to consider</a:t>
            </a:r>
          </a:p>
          <a:p>
            <a:pPr lvl="1"/>
            <a:r>
              <a:rPr lang="en-US"/>
              <a:t>Counterfactuals are ambiguous</a:t>
            </a:r>
          </a:p>
          <a:p>
            <a:pPr lvl="1"/>
            <a:r>
              <a:rPr lang="en-US"/>
              <a:t>Consequences of decision may take a long time to unfold</a:t>
            </a:r>
          </a:p>
        </p:txBody>
      </p:sp>
      <p:sp>
        <p:nvSpPr>
          <p:cNvPr id="2" name="Footer Placeholder 1">
            <a:extLst>
              <a:ext uri="{FF2B5EF4-FFF2-40B4-BE49-F238E27FC236}">
                <a16:creationId xmlns:a16="http://schemas.microsoft.com/office/drawing/2014/main" id="{B908C73E-DF75-4F4B-ACB0-D8184D0C305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B19A484-9902-954E-A0D3-F4C92BD1FC93}"/>
              </a:ext>
            </a:extLst>
          </p:cNvPr>
          <p:cNvSpPr>
            <a:spLocks noGrp="1"/>
          </p:cNvSpPr>
          <p:nvPr>
            <p:ph type="sldNum" sz="quarter" idx="12"/>
          </p:nvPr>
        </p:nvSpPr>
        <p:spPr/>
        <p:txBody>
          <a:bodyPr/>
          <a:lstStyle/>
          <a:p>
            <a:fld id="{2E78181F-61A2-A544-A887-56514DE00D25}" type="slidenum">
              <a:rPr lang="en-US" smtClean="0"/>
              <a:pPr/>
              <a:t>4</a:t>
            </a:fld>
            <a:endParaRPr lang="en-US"/>
          </a:p>
        </p:txBody>
      </p:sp>
    </p:spTree>
    <p:extLst>
      <p:ext uri="{BB962C8B-B14F-4D97-AF65-F5344CB8AC3E}">
        <p14:creationId xmlns:p14="http://schemas.microsoft.com/office/powerpoint/2010/main" val="39624206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5D513A8-7807-DF46-BA55-A25EAA0BEC86}"/>
              </a:ext>
            </a:extLst>
          </p:cNvPr>
          <p:cNvSpPr>
            <a:spLocks noGrp="1"/>
          </p:cNvSpPr>
          <p:nvPr>
            <p:ph type="title"/>
          </p:nvPr>
        </p:nvSpPr>
        <p:spPr>
          <a:xfrm>
            <a:off x="628650" y="921058"/>
            <a:ext cx="7886700" cy="994172"/>
          </a:xfrm>
        </p:spPr>
        <p:txBody>
          <a:bodyPr/>
          <a:lstStyle/>
          <a:p>
            <a:pPr algn="ctr"/>
            <a:r>
              <a:rPr lang="en-US" altLang="en-US" b="1">
                <a:solidFill>
                  <a:srgbClr val="FF9300"/>
                </a:solidFill>
                <a:latin typeface="+mn-lt"/>
              </a:rPr>
              <a:t>What is a Good Decision?</a:t>
            </a:r>
          </a:p>
        </p:txBody>
      </p:sp>
      <p:sp>
        <p:nvSpPr>
          <p:cNvPr id="3" name="Content Placeholder 2">
            <a:extLst>
              <a:ext uri="{FF2B5EF4-FFF2-40B4-BE49-F238E27FC236}">
                <a16:creationId xmlns:a16="http://schemas.microsoft.com/office/drawing/2014/main" id="{C567B4F9-2024-A54F-884A-3CB1350EC9E2}"/>
              </a:ext>
            </a:extLst>
          </p:cNvPr>
          <p:cNvSpPr>
            <a:spLocks noGrp="1"/>
          </p:cNvSpPr>
          <p:nvPr>
            <p:ph idx="1"/>
          </p:nvPr>
        </p:nvSpPr>
        <p:spPr>
          <a:xfrm>
            <a:off x="1976956" y="3898878"/>
            <a:ext cx="5398294" cy="600075"/>
          </a:xfrm>
        </p:spPr>
        <p:txBody>
          <a:bodyPr/>
          <a:lstStyle/>
          <a:p>
            <a:pPr marL="0" indent="0" algn="ctr">
              <a:buNone/>
            </a:pPr>
            <a:r>
              <a:rPr lang="en-US" altLang="en-US" sz="2700"/>
              <a:t>Good outcome ≠ Good decision</a:t>
            </a:r>
          </a:p>
        </p:txBody>
      </p:sp>
      <p:sp>
        <p:nvSpPr>
          <p:cNvPr id="2" name="Footer Placeholder 1">
            <a:extLst>
              <a:ext uri="{FF2B5EF4-FFF2-40B4-BE49-F238E27FC236}">
                <a16:creationId xmlns:a16="http://schemas.microsoft.com/office/drawing/2014/main" id="{B908C73E-DF75-4F4B-ACB0-D8184D0C305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B19A484-9902-954E-A0D3-F4C92BD1FC93}"/>
              </a:ext>
            </a:extLst>
          </p:cNvPr>
          <p:cNvSpPr>
            <a:spLocks noGrp="1"/>
          </p:cNvSpPr>
          <p:nvPr>
            <p:ph type="sldNum" sz="quarter" idx="12"/>
          </p:nvPr>
        </p:nvSpPr>
        <p:spPr/>
        <p:txBody>
          <a:bodyPr/>
          <a:lstStyle/>
          <a:p>
            <a:fld id="{2E78181F-61A2-A544-A887-56514DE00D25}" type="slidenum">
              <a:rPr lang="en-US" smtClean="0"/>
              <a:pPr/>
              <a:t>5</a:t>
            </a:fld>
            <a:endParaRPr lang="en-US"/>
          </a:p>
        </p:txBody>
      </p:sp>
      <p:sp>
        <p:nvSpPr>
          <p:cNvPr id="55299" name="TextBox 3">
            <a:extLst>
              <a:ext uri="{FF2B5EF4-FFF2-40B4-BE49-F238E27FC236}">
                <a16:creationId xmlns:a16="http://schemas.microsoft.com/office/drawing/2014/main" id="{96A90CDF-402C-704B-B08E-7C8D53A9CFB3}"/>
              </a:ext>
            </a:extLst>
          </p:cNvPr>
          <p:cNvSpPr txBox="1">
            <a:spLocks noChangeArrowheads="1"/>
          </p:cNvSpPr>
          <p:nvPr/>
        </p:nvSpPr>
        <p:spPr bwMode="auto">
          <a:xfrm>
            <a:off x="5994798" y="5670948"/>
            <a:ext cx="1620957"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1pPr>
            <a:lvl2pPr marL="742950" indent="-28575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2pPr>
            <a:lvl3pPr marL="1143000" indent="-22860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3pPr>
            <a:lvl4pPr marL="1600200" indent="-228600">
              <a:spcBef>
                <a:spcPct val="50000"/>
              </a:spcBef>
              <a:buClr>
                <a:schemeClr val="tx1"/>
              </a:buClr>
              <a:defRPr sz="2400" b="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tx1"/>
              </a:buClr>
              <a:buSzPct val="8000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r>
              <a:rPr lang="en-US" altLang="en-US" sz="1050" b="0">
                <a:solidFill>
                  <a:schemeClr val="bg1"/>
                </a:solidFill>
              </a:rPr>
              <a:t>IPCC AR5 WGII Chap 2</a:t>
            </a:r>
          </a:p>
        </p:txBody>
      </p:sp>
      <p:sp>
        <p:nvSpPr>
          <p:cNvPr id="10" name="TextBox 9">
            <a:extLst>
              <a:ext uri="{FF2B5EF4-FFF2-40B4-BE49-F238E27FC236}">
                <a16:creationId xmlns:a16="http://schemas.microsoft.com/office/drawing/2014/main" id="{753425A9-4CEF-8041-8EB2-152E4C48335F}"/>
              </a:ext>
            </a:extLst>
          </p:cNvPr>
          <p:cNvSpPr txBox="1">
            <a:spLocks noChangeArrowheads="1"/>
          </p:cNvSpPr>
          <p:nvPr/>
        </p:nvSpPr>
        <p:spPr bwMode="auto">
          <a:xfrm>
            <a:off x="1736449" y="2479965"/>
            <a:ext cx="587930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1pPr>
            <a:lvl2pPr marL="742950" indent="-28575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2pPr>
            <a:lvl3pPr marL="1143000" indent="-22860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3pPr>
            <a:lvl4pPr marL="1600200" indent="-228600">
              <a:spcBef>
                <a:spcPct val="50000"/>
              </a:spcBef>
              <a:buClr>
                <a:schemeClr val="tx1"/>
              </a:buClr>
              <a:defRPr sz="2400" b="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tx1"/>
              </a:buClr>
              <a:buSzPct val="8000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9pPr>
          </a:lstStyle>
          <a:p>
            <a:pPr algn="ctr">
              <a:spcBef>
                <a:spcPct val="0"/>
              </a:spcBef>
              <a:buClrTx/>
              <a:buFontTx/>
              <a:buNone/>
            </a:pPr>
            <a:r>
              <a:rPr lang="en-US" altLang="en-US" sz="1800"/>
              <a:t>Seemingly reasonable decisions can turn out badly, bad decisions can turn out well</a:t>
            </a:r>
          </a:p>
        </p:txBody>
      </p:sp>
    </p:spTree>
    <p:extLst>
      <p:ext uri="{BB962C8B-B14F-4D97-AF65-F5344CB8AC3E}">
        <p14:creationId xmlns:p14="http://schemas.microsoft.com/office/powerpoint/2010/main" val="15481661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build="p"/>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a:extLst>
              <a:ext uri="{FF2B5EF4-FFF2-40B4-BE49-F238E27FC236}">
                <a16:creationId xmlns:a16="http://schemas.microsoft.com/office/drawing/2014/main" id="{3B300454-7C97-3746-802D-AF0B9599DA13}"/>
              </a:ext>
            </a:extLst>
          </p:cNvPr>
          <p:cNvSpPr>
            <a:spLocks noGrp="1"/>
          </p:cNvSpPr>
          <p:nvPr>
            <p:ph type="title"/>
          </p:nvPr>
        </p:nvSpPr>
        <p:spPr>
          <a:xfrm>
            <a:off x="628650" y="436050"/>
            <a:ext cx="7886700" cy="994172"/>
          </a:xfrm>
        </p:spPr>
        <p:txBody>
          <a:bodyPr/>
          <a:lstStyle/>
          <a:p>
            <a:pPr algn="ctr"/>
            <a:r>
              <a:rPr lang="en-US" altLang="en-US" b="1">
                <a:solidFill>
                  <a:srgbClr val="FF9300"/>
                </a:solidFill>
                <a:latin typeface="+mn-lt"/>
              </a:rPr>
              <a:t>What is a Good Decision?</a:t>
            </a:r>
          </a:p>
        </p:txBody>
      </p:sp>
      <p:sp>
        <p:nvSpPr>
          <p:cNvPr id="3" name="Content Placeholder 2">
            <a:extLst>
              <a:ext uri="{FF2B5EF4-FFF2-40B4-BE49-F238E27FC236}">
                <a16:creationId xmlns:a16="http://schemas.microsoft.com/office/drawing/2014/main" id="{CC2C26FC-EECF-8C4C-B888-0334D2B694C1}"/>
              </a:ext>
            </a:extLst>
          </p:cNvPr>
          <p:cNvSpPr>
            <a:spLocks noGrp="1"/>
          </p:cNvSpPr>
          <p:nvPr>
            <p:ph idx="1"/>
          </p:nvPr>
        </p:nvSpPr>
        <p:spPr>
          <a:xfrm>
            <a:off x="971382" y="1807369"/>
            <a:ext cx="6929807" cy="3863579"/>
          </a:xfrm>
        </p:spPr>
        <p:txBody>
          <a:bodyPr>
            <a:normAutofit fontScale="85000" lnSpcReduction="20000"/>
          </a:bodyPr>
          <a:lstStyle/>
          <a:p>
            <a:pPr marL="0" indent="0">
              <a:buNone/>
              <a:defRPr/>
            </a:pPr>
            <a:r>
              <a:rPr lang="en-US" b="0"/>
              <a:t>No universal criterion exists, but good decisions tend to emerge from processes in which people are:</a:t>
            </a:r>
          </a:p>
          <a:p>
            <a:pPr marL="304800" indent="-292894">
              <a:defRPr/>
            </a:pPr>
            <a:r>
              <a:rPr lang="en-US" b="0"/>
              <a:t>Explicit about their goals</a:t>
            </a:r>
          </a:p>
          <a:p>
            <a:pPr marL="304800" indent="-292894">
              <a:defRPr/>
            </a:pPr>
            <a:r>
              <a:rPr lang="en-US"/>
              <a:t>Contemplate the decision from a wide range of views and vantages</a:t>
            </a:r>
          </a:p>
          <a:p>
            <a:pPr marL="304800" indent="-292894">
              <a:defRPr/>
            </a:pPr>
            <a:r>
              <a:rPr lang="en-US" b="0"/>
              <a:t>Consider a range of alternative options</a:t>
            </a:r>
          </a:p>
          <a:p>
            <a:pPr marL="304800" indent="-292894">
              <a:defRPr/>
            </a:pPr>
            <a:r>
              <a:rPr lang="en-US" b="0"/>
              <a:t>Use best available science to understand the potential consequences of their actions</a:t>
            </a:r>
          </a:p>
          <a:p>
            <a:pPr marL="304800" indent="-292894">
              <a:defRPr/>
            </a:pPr>
            <a:r>
              <a:rPr lang="en-US"/>
              <a:t>Consider tradeoffs</a:t>
            </a:r>
          </a:p>
          <a:p>
            <a:pPr marL="304800" indent="-292894">
              <a:defRPr/>
            </a:pPr>
            <a:r>
              <a:rPr lang="en-US" b="0"/>
              <a:t>Follow agreed-upon rules and norms that enhance the legitimacy of the process and its outcomes</a:t>
            </a:r>
          </a:p>
        </p:txBody>
      </p:sp>
      <p:sp>
        <p:nvSpPr>
          <p:cNvPr id="2" name="Footer Placeholder 1">
            <a:extLst>
              <a:ext uri="{FF2B5EF4-FFF2-40B4-BE49-F238E27FC236}">
                <a16:creationId xmlns:a16="http://schemas.microsoft.com/office/drawing/2014/main" id="{5486C392-6722-2647-B1F8-2F8582AD862C}"/>
              </a:ext>
            </a:extLst>
          </p:cNvPr>
          <p:cNvSpPr>
            <a:spLocks noGrp="1"/>
          </p:cNvSpPr>
          <p:nvPr>
            <p:ph type="ftr" sz="quarter" idx="11"/>
          </p:nvPr>
        </p:nvSpPr>
        <p:spPr/>
        <p:txBody>
          <a:bodyPr/>
          <a:lstStyle/>
          <a:p>
            <a:endParaRPr lang="en-US"/>
          </a:p>
        </p:txBody>
      </p:sp>
      <p:sp>
        <p:nvSpPr>
          <p:cNvPr id="56323" name="TextBox 3">
            <a:extLst>
              <a:ext uri="{FF2B5EF4-FFF2-40B4-BE49-F238E27FC236}">
                <a16:creationId xmlns:a16="http://schemas.microsoft.com/office/drawing/2014/main" id="{2AF2B627-A44B-3C42-AB7D-3AE91D47C801}"/>
              </a:ext>
            </a:extLst>
          </p:cNvPr>
          <p:cNvSpPr txBox="1">
            <a:spLocks noChangeArrowheads="1"/>
          </p:cNvSpPr>
          <p:nvPr/>
        </p:nvSpPr>
        <p:spPr bwMode="auto">
          <a:xfrm>
            <a:off x="5994798" y="5670948"/>
            <a:ext cx="1620957"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1pPr>
            <a:lvl2pPr marL="742950" indent="-28575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2pPr>
            <a:lvl3pPr marL="1143000" indent="-22860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3pPr>
            <a:lvl4pPr marL="1600200" indent="-228600">
              <a:spcBef>
                <a:spcPct val="50000"/>
              </a:spcBef>
              <a:buClr>
                <a:schemeClr val="tx1"/>
              </a:buClr>
              <a:defRPr sz="2400" b="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tx1"/>
              </a:buClr>
              <a:buSzPct val="8000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r>
              <a:rPr lang="en-US" altLang="en-US" sz="1050" b="0">
                <a:solidFill>
                  <a:schemeClr val="bg1"/>
                </a:solidFill>
              </a:rPr>
              <a:t>IPCC AR5 WGII Chap 2</a:t>
            </a:r>
          </a:p>
        </p:txBody>
      </p:sp>
      <p:sp>
        <p:nvSpPr>
          <p:cNvPr id="7" name="Slide Number Placeholder 2">
            <a:extLst>
              <a:ext uri="{FF2B5EF4-FFF2-40B4-BE49-F238E27FC236}">
                <a16:creationId xmlns:a16="http://schemas.microsoft.com/office/drawing/2014/main" id="{E60FF807-CD81-6644-982A-75E5072247B3}"/>
              </a:ext>
            </a:extLst>
          </p:cNvPr>
          <p:cNvSpPr txBox="1">
            <a:spLocks/>
          </p:cNvSpPr>
          <p:nvPr/>
        </p:nvSpPr>
        <p:spPr>
          <a:xfrm>
            <a:off x="6872489" y="6538913"/>
            <a:ext cx="2057400" cy="273844"/>
          </a:xfrm>
          <a:prstGeom prst="rect">
            <a:avLst/>
          </a:prstGeom>
        </p:spPr>
        <p:txBody>
          <a:bodyPr vert="horz" lIns="68580" tIns="34290" rIns="68580" bIns="34290" rtlCol="0" anchor="ctr"/>
          <a:lstStyle>
            <a:defPPr>
              <a:defRPr lang="en-US"/>
            </a:defPPr>
            <a:lvl1pPr marL="0" algn="r" defTabSz="914400" rtl="0" eaLnBrk="1" latinLnBrk="0" hangingPunct="1">
              <a:defRPr sz="1200" kern="1200">
                <a:solidFill>
                  <a:schemeClr val="tx1">
                    <a:tint val="75000"/>
                  </a:schemeClr>
                </a:solidFill>
                <a:latin typeface="Futura Std Book" panose="020B05020202040203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78181F-61A2-A544-A887-56514DE00D25}" type="slidenum">
              <a:rPr lang="en-US" sz="900"/>
              <a:pPr/>
              <a:t>6</a:t>
            </a:fld>
            <a:endParaRPr lang="en-US" sz="900"/>
          </a:p>
        </p:txBody>
      </p:sp>
    </p:spTree>
    <p:extLst>
      <p:ext uri="{BB962C8B-B14F-4D97-AF65-F5344CB8AC3E}">
        <p14:creationId xmlns:p14="http://schemas.microsoft.com/office/powerpoint/2010/main" val="1518261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a:extLst>
              <a:ext uri="{FF2B5EF4-FFF2-40B4-BE49-F238E27FC236}">
                <a16:creationId xmlns:a16="http://schemas.microsoft.com/office/drawing/2014/main" id="{3F0D62F7-985E-2248-8545-338D494DD714}"/>
              </a:ext>
            </a:extLst>
          </p:cNvPr>
          <p:cNvSpPr>
            <a:spLocks noGrp="1" noChangeArrowheads="1"/>
          </p:cNvSpPr>
          <p:nvPr>
            <p:ph type="title"/>
          </p:nvPr>
        </p:nvSpPr>
        <p:spPr>
          <a:xfrm>
            <a:off x="0" y="357736"/>
            <a:ext cx="9054789" cy="726684"/>
          </a:xfrm>
        </p:spPr>
        <p:txBody>
          <a:bodyPr>
            <a:noAutofit/>
          </a:bodyPr>
          <a:lstStyle/>
          <a:p>
            <a:pPr algn="ctr"/>
            <a:r>
              <a:rPr lang="ja-JP" altLang="en-US" sz="3200" b="1">
                <a:solidFill>
                  <a:srgbClr val="FF9300"/>
                </a:solidFill>
                <a:latin typeface="+mn-lt"/>
              </a:rPr>
              <a:t>‘</a:t>
            </a:r>
            <a:r>
              <a:rPr lang="en-US" altLang="ja-JP" sz="3200" b="1" dirty="0">
                <a:solidFill>
                  <a:srgbClr val="FF9300"/>
                </a:solidFill>
                <a:latin typeface="+mn-lt"/>
              </a:rPr>
              <a:t>Decision Support</a:t>
            </a:r>
            <a:r>
              <a:rPr lang="ja-JP" altLang="en-US" sz="3200" b="1">
                <a:solidFill>
                  <a:srgbClr val="FF9300"/>
                </a:solidFill>
                <a:latin typeface="+mn-lt"/>
              </a:rPr>
              <a:t>’</a:t>
            </a:r>
            <a:r>
              <a:rPr lang="en-US" altLang="ja-JP" sz="3200" b="1" dirty="0">
                <a:solidFill>
                  <a:srgbClr val="FF9300"/>
                </a:solidFill>
                <a:latin typeface="+mn-lt"/>
              </a:rPr>
              <a:t> Concept Helps Organize Insights </a:t>
            </a:r>
            <a:br>
              <a:rPr lang="en-US" altLang="ja-JP" sz="3200" b="1" dirty="0">
                <a:solidFill>
                  <a:srgbClr val="FF9300"/>
                </a:solidFill>
                <a:latin typeface="+mn-lt"/>
              </a:rPr>
            </a:br>
            <a:r>
              <a:rPr lang="en-US" altLang="ja-JP" sz="3200" b="1" dirty="0">
                <a:solidFill>
                  <a:srgbClr val="FF9300"/>
                </a:solidFill>
                <a:latin typeface="+mn-lt"/>
              </a:rPr>
              <a:t>from Cognitive and Organizational Literatures</a:t>
            </a:r>
            <a:endParaRPr lang="en-US" altLang="en-US" sz="3200" b="1" dirty="0">
              <a:solidFill>
                <a:srgbClr val="FF9300"/>
              </a:solidFill>
              <a:latin typeface="+mn-lt"/>
            </a:endParaRPr>
          </a:p>
        </p:txBody>
      </p:sp>
      <p:sp>
        <p:nvSpPr>
          <p:cNvPr id="81922" name="Rectangle 3">
            <a:extLst>
              <a:ext uri="{FF2B5EF4-FFF2-40B4-BE49-F238E27FC236}">
                <a16:creationId xmlns:a16="http://schemas.microsoft.com/office/drawing/2014/main" id="{240C6296-6E52-CA42-AFEA-3BC461267C23}"/>
              </a:ext>
            </a:extLst>
          </p:cNvPr>
          <p:cNvSpPr>
            <a:spLocks noGrp="1" noChangeArrowheads="1"/>
          </p:cNvSpPr>
          <p:nvPr>
            <p:ph idx="1"/>
          </p:nvPr>
        </p:nvSpPr>
        <p:spPr>
          <a:xfrm>
            <a:off x="885825" y="1204444"/>
            <a:ext cx="7372350" cy="770572"/>
          </a:xfrm>
        </p:spPr>
        <p:txBody>
          <a:bodyPr>
            <a:noAutofit/>
          </a:bodyPr>
          <a:lstStyle/>
          <a:p>
            <a:pPr>
              <a:buFontTx/>
              <a:buNone/>
            </a:pPr>
            <a:r>
              <a:rPr lang="en-US" altLang="en-US"/>
              <a:t>Decision support represents organized efforts to produce, disseminate, and facilitate the use of data and information to improve decisions</a:t>
            </a:r>
          </a:p>
          <a:p>
            <a:pPr>
              <a:lnSpc>
                <a:spcPct val="90000"/>
              </a:lnSpc>
            </a:pPr>
            <a:endParaRPr lang="en-US" altLang="en-US" b="0"/>
          </a:p>
        </p:txBody>
      </p:sp>
      <p:sp>
        <p:nvSpPr>
          <p:cNvPr id="81923" name="Text Box 4">
            <a:extLst>
              <a:ext uri="{FF2B5EF4-FFF2-40B4-BE49-F238E27FC236}">
                <a16:creationId xmlns:a16="http://schemas.microsoft.com/office/drawing/2014/main" id="{0180425A-6E54-9445-9313-54A7B2382956}"/>
              </a:ext>
            </a:extLst>
          </p:cNvPr>
          <p:cNvSpPr txBox="1">
            <a:spLocks noChangeArrowheads="1"/>
          </p:cNvSpPr>
          <p:nvPr/>
        </p:nvSpPr>
        <p:spPr bwMode="auto">
          <a:xfrm>
            <a:off x="6500889" y="5851476"/>
            <a:ext cx="906017"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wrap="none">
            <a:spAutoFit/>
          </a:bodyPr>
          <a:lstStyle>
            <a:lvl1pPr>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1pPr>
            <a:lvl2pPr marL="742950" indent="-28575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2pPr>
            <a:lvl3pPr marL="1143000" indent="-22860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3pPr>
            <a:lvl4pPr marL="1600200" indent="-228600">
              <a:spcBef>
                <a:spcPct val="50000"/>
              </a:spcBef>
              <a:buClr>
                <a:schemeClr val="tx1"/>
              </a:buClr>
              <a:defRPr sz="2400" b="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tx1"/>
              </a:buClr>
              <a:buSzPct val="8000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r>
              <a:rPr lang="en-US" altLang="en-US" sz="1050"/>
              <a:t>NRC (2009)</a:t>
            </a:r>
          </a:p>
        </p:txBody>
      </p:sp>
      <p:grpSp>
        <p:nvGrpSpPr>
          <p:cNvPr id="81925" name="Group 5">
            <a:extLst>
              <a:ext uri="{FF2B5EF4-FFF2-40B4-BE49-F238E27FC236}">
                <a16:creationId xmlns:a16="http://schemas.microsoft.com/office/drawing/2014/main" id="{3257E554-4C8D-464F-9A6E-FE009FB248A2}"/>
              </a:ext>
            </a:extLst>
          </p:cNvPr>
          <p:cNvGrpSpPr>
            <a:grpSpLocks/>
          </p:cNvGrpSpPr>
          <p:nvPr/>
        </p:nvGrpSpPr>
        <p:grpSpPr bwMode="auto">
          <a:xfrm>
            <a:off x="594251" y="2824176"/>
            <a:ext cx="1816894" cy="2620565"/>
            <a:chOff x="5898436" y="1883965"/>
            <a:chExt cx="2423160" cy="3493008"/>
          </a:xfrm>
        </p:grpSpPr>
        <p:sp>
          <p:nvSpPr>
            <p:cNvPr id="81926" name="Rectangle 6">
              <a:extLst>
                <a:ext uri="{FF2B5EF4-FFF2-40B4-BE49-F238E27FC236}">
                  <a16:creationId xmlns:a16="http://schemas.microsoft.com/office/drawing/2014/main" id="{A5F6743F-E59C-E543-95E2-88ECC3E24CED}"/>
                </a:ext>
              </a:extLst>
            </p:cNvPr>
            <p:cNvSpPr>
              <a:spLocks noChangeArrowheads="1"/>
            </p:cNvSpPr>
            <p:nvPr/>
          </p:nvSpPr>
          <p:spPr bwMode="auto">
            <a:xfrm>
              <a:off x="5898436" y="1883965"/>
              <a:ext cx="2423160" cy="3493008"/>
            </a:xfrm>
            <a:prstGeom prst="rect">
              <a:avLst/>
            </a:prstGeom>
            <a:solidFill>
              <a:schemeClr val="bg1"/>
            </a:solidFill>
            <a:ln>
              <a:noFill/>
            </a:ln>
            <a:extLst>
              <a:ext uri="{91240B29-F687-4F45-9708-019B960494DF}">
                <a14:hiddenLine xmlns:a14="http://schemas.microsoft.com/office/drawing/2010/main" w="50800">
                  <a:solidFill>
                    <a:srgbClr val="000000"/>
                  </a:solidFill>
                  <a:round/>
                  <a:headEnd/>
                  <a:tailEnd/>
                </a14:hiddenLine>
              </a:ext>
            </a:extLst>
          </p:spPr>
          <p:txBody>
            <a:bodyPr/>
            <a:lstStyle>
              <a:lvl1pPr>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1pPr>
              <a:lvl2pPr marL="742950" indent="-28575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2pPr>
              <a:lvl3pPr marL="1143000" indent="-22860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3pPr>
              <a:lvl4pPr marL="1600200" indent="-228600">
                <a:spcBef>
                  <a:spcPct val="50000"/>
                </a:spcBef>
                <a:buClr>
                  <a:schemeClr val="tx1"/>
                </a:buClr>
                <a:defRPr sz="2400" b="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tx1"/>
                </a:buClr>
                <a:buSzPct val="8000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endParaRPr lang="en-US" altLang="en-US" sz="1800" b="0">
                <a:solidFill>
                  <a:srgbClr val="000000"/>
                </a:solidFill>
              </a:endParaRPr>
            </a:p>
          </p:txBody>
        </p:sp>
        <p:pic>
          <p:nvPicPr>
            <p:cNvPr id="81927" name="Picture 2" descr="Informing_Cover.pdf">
              <a:extLst>
                <a:ext uri="{FF2B5EF4-FFF2-40B4-BE49-F238E27FC236}">
                  <a16:creationId xmlns:a16="http://schemas.microsoft.com/office/drawing/2014/main" id="{E298AAB7-6B36-424B-8C4E-57378C6CBF8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07485" y="1899301"/>
              <a:ext cx="2405062" cy="34623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11" name="Rectangle 3">
            <a:extLst>
              <a:ext uri="{FF2B5EF4-FFF2-40B4-BE49-F238E27FC236}">
                <a16:creationId xmlns:a16="http://schemas.microsoft.com/office/drawing/2014/main" id="{D2541F4A-20A5-3A4F-AFE1-301C32A46DF7}"/>
              </a:ext>
            </a:extLst>
          </p:cNvPr>
          <p:cNvSpPr txBox="1">
            <a:spLocks noChangeArrowheads="1"/>
          </p:cNvSpPr>
          <p:nvPr/>
        </p:nvSpPr>
        <p:spPr>
          <a:xfrm>
            <a:off x="2754624" y="2682002"/>
            <a:ext cx="6000750" cy="3183543"/>
          </a:xfrm>
          <a:prstGeom prst="rect">
            <a:avLst/>
          </a:prstGeom>
        </p:spPr>
        <p:txBody>
          <a:bodyPr vert="horz" lIns="68580" tIns="34290" rIns="68580" bIns="3429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dobe Garamond Pro" panose="02020502060506020403"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dobe Garamond Pro" panose="02020502060506020403"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dobe Garamond Pro" panose="02020502060506020403"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dobe Garamond Pro" panose="02020502060506020403"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dobe Garamond Pro" panose="020205020605060204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en-US" altLang="en-US" sz="2100"/>
              <a:t>Effective decision support improves:</a:t>
            </a:r>
          </a:p>
          <a:p>
            <a:r>
              <a:rPr lang="en-US" altLang="en-US" sz="2100"/>
              <a:t>Usefulness of information: </a:t>
            </a:r>
          </a:p>
          <a:p>
            <a:pPr lvl="1"/>
            <a:r>
              <a:rPr lang="en-US" altLang="en-US" sz="1500"/>
              <a:t>Intended users regard the information as credible, legitimate, actionable, and salient</a:t>
            </a:r>
          </a:p>
          <a:p>
            <a:r>
              <a:rPr lang="en-US" altLang="en-US" sz="2100"/>
              <a:t>Relationships between knowledge producers and users:</a:t>
            </a:r>
          </a:p>
          <a:p>
            <a:pPr lvl="1"/>
            <a:r>
              <a:rPr lang="en-US" altLang="en-US" sz="1500"/>
              <a:t>Producers and users engage in mutual learning and </a:t>
            </a:r>
            <a:r>
              <a:rPr lang="ja-JP" altLang="en-US" sz="1500"/>
              <a:t>‘</a:t>
            </a:r>
            <a:r>
              <a:rPr lang="en-US" altLang="ja-JP" sz="1500"/>
              <a:t>coproduction of knowledge</a:t>
            </a:r>
            <a:r>
              <a:rPr lang="ja-JP" altLang="en-US" sz="1500"/>
              <a:t>’</a:t>
            </a:r>
            <a:r>
              <a:rPr lang="en-US" altLang="ja-JP" sz="1500"/>
              <a:t> and increase mutual understanding, respect, and trust</a:t>
            </a:r>
          </a:p>
          <a:p>
            <a:r>
              <a:rPr lang="en-US" altLang="en-US" sz="2100"/>
              <a:t>Decisions:</a:t>
            </a:r>
          </a:p>
          <a:p>
            <a:pPr lvl="1"/>
            <a:r>
              <a:rPr lang="en-US" altLang="en-US" sz="1500"/>
              <a:t>Decisions have qualities of a good decision and parties to the decision view it as having been improved by the support received</a:t>
            </a:r>
          </a:p>
          <a:p>
            <a:pPr>
              <a:buFontTx/>
              <a:buNone/>
            </a:pPr>
            <a:endParaRPr lang="en-US" altLang="en-US" sz="2100"/>
          </a:p>
        </p:txBody>
      </p:sp>
      <p:sp>
        <p:nvSpPr>
          <p:cNvPr id="10" name="Slide Number Placeholder 2">
            <a:extLst>
              <a:ext uri="{FF2B5EF4-FFF2-40B4-BE49-F238E27FC236}">
                <a16:creationId xmlns:a16="http://schemas.microsoft.com/office/drawing/2014/main" id="{FA38195A-E064-DE45-843A-65611F95F367}"/>
              </a:ext>
            </a:extLst>
          </p:cNvPr>
          <p:cNvSpPr txBox="1">
            <a:spLocks/>
          </p:cNvSpPr>
          <p:nvPr/>
        </p:nvSpPr>
        <p:spPr>
          <a:xfrm>
            <a:off x="6898141" y="6338190"/>
            <a:ext cx="2057400" cy="273844"/>
          </a:xfrm>
          <a:prstGeom prst="rect">
            <a:avLst/>
          </a:prstGeom>
        </p:spPr>
        <p:txBody>
          <a:bodyPr vert="horz" lIns="68580" tIns="34290" rIns="68580" bIns="34290" rtlCol="0" anchor="ctr"/>
          <a:lstStyle>
            <a:defPPr>
              <a:defRPr lang="en-US"/>
            </a:defPPr>
            <a:lvl1pPr marL="0" algn="r" defTabSz="914400" rtl="0" eaLnBrk="1" latinLnBrk="0" hangingPunct="1">
              <a:defRPr sz="1200" kern="1200">
                <a:solidFill>
                  <a:schemeClr val="tx1">
                    <a:tint val="75000"/>
                  </a:schemeClr>
                </a:solidFill>
                <a:latin typeface="Futura Std Book" panose="020B05020202040203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78181F-61A2-A544-A887-56514DE00D25}" type="slidenum">
              <a:rPr lang="en-US" sz="900"/>
              <a:pPr/>
              <a:t>7</a:t>
            </a:fld>
            <a:endParaRPr lang="en-US" sz="900"/>
          </a:p>
        </p:txBody>
      </p:sp>
    </p:spTree>
    <p:extLst>
      <p:ext uri="{BB962C8B-B14F-4D97-AF65-F5344CB8AC3E}">
        <p14:creationId xmlns:p14="http://schemas.microsoft.com/office/powerpoint/2010/main" val="3147258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2">
            <a:extLst>
              <a:ext uri="{FF2B5EF4-FFF2-40B4-BE49-F238E27FC236}">
                <a16:creationId xmlns:a16="http://schemas.microsoft.com/office/drawing/2014/main" id="{BB934BD6-1E4A-894B-89DB-3328D64DC55E}"/>
              </a:ext>
            </a:extLst>
          </p:cNvPr>
          <p:cNvSpPr>
            <a:spLocks noGrp="1" noChangeArrowheads="1"/>
          </p:cNvSpPr>
          <p:nvPr>
            <p:ph type="title"/>
          </p:nvPr>
        </p:nvSpPr>
        <p:spPr>
          <a:xfrm>
            <a:off x="0" y="304800"/>
            <a:ext cx="9144000" cy="611188"/>
          </a:xfrm>
        </p:spPr>
        <p:txBody>
          <a:bodyPr>
            <a:normAutofit/>
          </a:bodyPr>
          <a:lstStyle/>
          <a:p>
            <a:pPr algn="ctr"/>
            <a:r>
              <a:rPr lang="en-US" altLang="en-US" sz="3200" b="1" dirty="0">
                <a:solidFill>
                  <a:srgbClr val="FF9300"/>
                </a:solidFill>
                <a:latin typeface="+mn-lt"/>
              </a:rPr>
              <a:t>Effective Decision Support Rests on Three Elements</a:t>
            </a:r>
          </a:p>
        </p:txBody>
      </p:sp>
      <p:sp>
        <p:nvSpPr>
          <p:cNvPr id="86018" name="Rectangle 3">
            <a:extLst>
              <a:ext uri="{FF2B5EF4-FFF2-40B4-BE49-F238E27FC236}">
                <a16:creationId xmlns:a16="http://schemas.microsoft.com/office/drawing/2014/main" id="{A116E43A-D430-534E-B1B2-9488687841E8}"/>
              </a:ext>
            </a:extLst>
          </p:cNvPr>
          <p:cNvSpPr>
            <a:spLocks noGrp="1" noChangeArrowheads="1"/>
          </p:cNvSpPr>
          <p:nvPr>
            <p:ph type="body" idx="1"/>
          </p:nvPr>
        </p:nvSpPr>
        <p:spPr>
          <a:xfrm>
            <a:off x="704850" y="1333500"/>
            <a:ext cx="7772400" cy="4432300"/>
          </a:xfrm>
        </p:spPr>
        <p:txBody>
          <a:bodyPr/>
          <a:lstStyle/>
          <a:p>
            <a:pPr>
              <a:lnSpc>
                <a:spcPct val="90000"/>
              </a:lnSpc>
            </a:pPr>
            <a:r>
              <a:rPr lang="en-US" altLang="en-US" b="0" dirty="0"/>
              <a:t>Products: </a:t>
            </a:r>
          </a:p>
          <a:p>
            <a:pPr lvl="1">
              <a:lnSpc>
                <a:spcPct val="90000"/>
              </a:lnSpc>
            </a:pPr>
            <a:r>
              <a:rPr lang="en-US" altLang="en-US" sz="2000" b="0" dirty="0"/>
              <a:t>Includes tangible deliverables such as data, maps, projections, images, tools, models, documents, brochures, web pages, etc.</a:t>
            </a:r>
          </a:p>
          <a:p>
            <a:pPr>
              <a:lnSpc>
                <a:spcPct val="90000"/>
              </a:lnSpc>
            </a:pPr>
            <a:r>
              <a:rPr lang="en-US" altLang="en-US" b="0" dirty="0"/>
              <a:t>Services:</a:t>
            </a:r>
          </a:p>
          <a:p>
            <a:pPr lvl="1">
              <a:lnSpc>
                <a:spcPct val="90000"/>
              </a:lnSpc>
            </a:pPr>
            <a:r>
              <a:rPr lang="en-US" altLang="en-US" sz="2000" b="0" dirty="0"/>
              <a:t>Activities, consultations, and other forms of interactions that enable decision makers to make better use of decision-relevant information</a:t>
            </a:r>
          </a:p>
          <a:p>
            <a:pPr>
              <a:lnSpc>
                <a:spcPct val="90000"/>
              </a:lnSpc>
            </a:pPr>
            <a:r>
              <a:rPr lang="en-US" altLang="en-US" b="0" dirty="0"/>
              <a:t>Systems:</a:t>
            </a:r>
          </a:p>
          <a:p>
            <a:pPr lvl="1">
              <a:lnSpc>
                <a:spcPct val="90000"/>
              </a:lnSpc>
            </a:pPr>
            <a:r>
              <a:rPr lang="en-US" altLang="en-US" sz="2000" b="0" dirty="0"/>
              <a:t>Individuals, organizations, communications networks, and supporting institutional structures that provide and use decision support services and produces</a:t>
            </a:r>
          </a:p>
          <a:p>
            <a:pPr>
              <a:lnSpc>
                <a:spcPct val="90000"/>
              </a:lnSpc>
            </a:pPr>
            <a:endParaRPr lang="en-US" altLang="en-US" b="0" dirty="0"/>
          </a:p>
        </p:txBody>
      </p:sp>
      <p:sp>
        <p:nvSpPr>
          <p:cNvPr id="86019" name="Text Box 4">
            <a:extLst>
              <a:ext uri="{FF2B5EF4-FFF2-40B4-BE49-F238E27FC236}">
                <a16:creationId xmlns:a16="http://schemas.microsoft.com/office/drawing/2014/main" id="{E9BFC313-C097-704F-8EB2-15351043A762}"/>
              </a:ext>
            </a:extLst>
          </p:cNvPr>
          <p:cNvSpPr txBox="1">
            <a:spLocks noChangeArrowheads="1"/>
          </p:cNvSpPr>
          <p:nvPr/>
        </p:nvSpPr>
        <p:spPr bwMode="auto">
          <a:xfrm>
            <a:off x="6775450" y="6303963"/>
            <a:ext cx="1835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wrap="none">
            <a:spAutoFit/>
          </a:bodyPr>
          <a:lstStyle>
            <a:lvl1pPr>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1pPr>
            <a:lvl2pPr marL="742950" indent="-28575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2pPr>
            <a:lvl3pPr marL="1143000" indent="-22860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3pPr>
            <a:lvl4pPr marL="1600200" indent="-228600">
              <a:spcBef>
                <a:spcPct val="50000"/>
              </a:spcBef>
              <a:buClr>
                <a:schemeClr val="tx1"/>
              </a:buClr>
              <a:defRPr sz="2400" b="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tx1"/>
              </a:buClr>
              <a:buSzPct val="8000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r>
              <a:rPr lang="en-US" altLang="en-US" sz="1400"/>
              <a:t>NRC (2009) p. 36-37</a:t>
            </a:r>
          </a:p>
        </p:txBody>
      </p:sp>
    </p:spTree>
    <p:extLst>
      <p:ext uri="{BB962C8B-B14F-4D97-AF65-F5344CB8AC3E}">
        <p14:creationId xmlns:p14="http://schemas.microsoft.com/office/powerpoint/2010/main" val="9050876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a:extLst>
              <a:ext uri="{FF2B5EF4-FFF2-40B4-BE49-F238E27FC236}">
                <a16:creationId xmlns:a16="http://schemas.microsoft.com/office/drawing/2014/main" id="{CA9A519E-E867-E44C-9E91-A52E00ABAB4B}"/>
              </a:ext>
            </a:extLst>
          </p:cNvPr>
          <p:cNvSpPr>
            <a:spLocks noGrp="1" noChangeArrowheads="1"/>
          </p:cNvSpPr>
          <p:nvPr>
            <p:ph type="title"/>
          </p:nvPr>
        </p:nvSpPr>
        <p:spPr>
          <a:xfrm>
            <a:off x="306286" y="325416"/>
            <a:ext cx="8531426" cy="1071041"/>
          </a:xfrm>
        </p:spPr>
        <p:txBody>
          <a:bodyPr>
            <a:noAutofit/>
          </a:bodyPr>
          <a:lstStyle/>
          <a:p>
            <a:pPr marL="285750" indent="-285750" algn="ctr"/>
            <a:r>
              <a:rPr lang="en-US" altLang="en-US" sz="3600" b="1" dirty="0">
                <a:solidFill>
                  <a:srgbClr val="FF9300"/>
                </a:solidFill>
                <a:latin typeface="+mn-lt"/>
                <a:ea typeface="ＭＳ 明朝" panose="02020609040205080304" pitchFamily="49" charset="-128"/>
              </a:rPr>
              <a:t>What Principles Lead </a:t>
            </a:r>
            <a:br>
              <a:rPr lang="en-US" altLang="en-US" sz="3600" b="1" dirty="0">
                <a:solidFill>
                  <a:srgbClr val="FF9300"/>
                </a:solidFill>
                <a:latin typeface="+mn-lt"/>
                <a:ea typeface="ＭＳ 明朝" panose="02020609040205080304" pitchFamily="49" charset="-128"/>
              </a:rPr>
            </a:br>
            <a:r>
              <a:rPr lang="en-US" altLang="en-US" sz="3600" b="1" dirty="0">
                <a:solidFill>
                  <a:srgbClr val="FF9300"/>
                </a:solidFill>
                <a:latin typeface="+mn-lt"/>
                <a:ea typeface="ＭＳ 明朝" panose="02020609040205080304" pitchFamily="49" charset="-128"/>
              </a:rPr>
              <a:t>to Good Decision Support?</a:t>
            </a:r>
          </a:p>
        </p:txBody>
      </p:sp>
      <p:sp>
        <p:nvSpPr>
          <p:cNvPr id="92162" name="Rectangle 3">
            <a:extLst>
              <a:ext uri="{FF2B5EF4-FFF2-40B4-BE49-F238E27FC236}">
                <a16:creationId xmlns:a16="http://schemas.microsoft.com/office/drawing/2014/main" id="{33A34CE3-64FA-1E45-B488-DED1B0328A28}"/>
              </a:ext>
            </a:extLst>
          </p:cNvPr>
          <p:cNvSpPr>
            <a:spLocks noGrp="1" noChangeArrowheads="1"/>
          </p:cNvSpPr>
          <p:nvPr>
            <p:ph idx="1"/>
          </p:nvPr>
        </p:nvSpPr>
        <p:spPr>
          <a:xfrm>
            <a:off x="1498401" y="1901951"/>
            <a:ext cx="6147197" cy="3324225"/>
          </a:xfrm>
        </p:spPr>
        <p:txBody>
          <a:bodyPr>
            <a:normAutofit/>
          </a:bodyPr>
          <a:lstStyle/>
          <a:p>
            <a:pPr marL="285750" indent="-285750">
              <a:buFontTx/>
              <a:buAutoNum type="arabicPeriod"/>
            </a:pPr>
            <a:r>
              <a:rPr lang="en-US" altLang="en-US" b="0">
                <a:ea typeface="ＭＳ 明朝" panose="02020609040205080304" pitchFamily="49" charset="-128"/>
              </a:rPr>
              <a:t>Build from users' needs/co-produce knowledge</a:t>
            </a:r>
          </a:p>
          <a:p>
            <a:pPr marL="628650" lvl="1" indent="-285750"/>
            <a:r>
              <a:rPr lang="en-US" altLang="en-US" sz="1500">
                <a:ea typeface="ＭＳ 明朝" panose="02020609040205080304" pitchFamily="49" charset="-128"/>
              </a:rPr>
              <a:t>Identify needs collaboratively in two-way communication between information providers and users</a:t>
            </a:r>
          </a:p>
          <a:p>
            <a:pPr marL="285750" indent="-285750">
              <a:buFontTx/>
              <a:buAutoNum type="arabicPeriod"/>
            </a:pPr>
            <a:r>
              <a:rPr lang="en-US" altLang="en-US" b="0">
                <a:ea typeface="ＭＳ 明朝" panose="02020609040205080304" pitchFamily="49" charset="-128"/>
              </a:rPr>
              <a:t>Emphasize decision processes over information products</a:t>
            </a:r>
          </a:p>
          <a:p>
            <a:pPr marL="628650" lvl="1" indent="-285750"/>
            <a:r>
              <a:rPr lang="en-US" altLang="en-US" sz="1500">
                <a:ea typeface="ＭＳ 明朝" panose="02020609040205080304" pitchFamily="49" charset="-128"/>
              </a:rPr>
              <a:t>Design information systems and products to support decision support processes</a:t>
            </a:r>
          </a:p>
          <a:p>
            <a:pPr marL="285750" indent="-285750">
              <a:buFontTx/>
              <a:buAutoNum type="arabicPeriod"/>
            </a:pPr>
            <a:r>
              <a:rPr lang="en-US" altLang="en-US" b="0">
                <a:ea typeface="ＭＳ 明朝" panose="02020609040205080304" pitchFamily="49" charset="-128"/>
              </a:rPr>
              <a:t>Design decision support for learning</a:t>
            </a:r>
          </a:p>
          <a:p>
            <a:pPr marL="285750" indent="-285750"/>
            <a:endParaRPr lang="en-US" altLang="en-US" sz="1350"/>
          </a:p>
        </p:txBody>
      </p:sp>
      <p:sp>
        <p:nvSpPr>
          <p:cNvPr id="92163" name="Text Box 4">
            <a:extLst>
              <a:ext uri="{FF2B5EF4-FFF2-40B4-BE49-F238E27FC236}">
                <a16:creationId xmlns:a16="http://schemas.microsoft.com/office/drawing/2014/main" id="{964FC96A-7901-CB4C-AE69-4EEB74697B9A}"/>
              </a:ext>
            </a:extLst>
          </p:cNvPr>
          <p:cNvSpPr txBox="1">
            <a:spLocks noChangeArrowheads="1"/>
          </p:cNvSpPr>
          <p:nvPr/>
        </p:nvSpPr>
        <p:spPr bwMode="auto">
          <a:xfrm>
            <a:off x="6463904" y="5731670"/>
            <a:ext cx="1444626"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wrap="none">
            <a:spAutoFit/>
          </a:bodyPr>
          <a:lstStyle>
            <a:lvl1pPr>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1pPr>
            <a:lvl2pPr marL="742950" indent="-28575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2pPr>
            <a:lvl3pPr marL="1143000" indent="-228600">
              <a:spcBef>
                <a:spcPct val="50000"/>
              </a:spcBef>
              <a:buClr>
                <a:schemeClr val="tx1"/>
              </a:buClr>
              <a:buChar char="•"/>
              <a:defRPr sz="2400" b="1">
                <a:solidFill>
                  <a:schemeClr val="tx1"/>
                </a:solidFill>
                <a:latin typeface="Arial" panose="020B0604020202020204" pitchFamily="34" charset="0"/>
                <a:ea typeface="ＭＳ Ｐゴシック" panose="020B0600070205080204" pitchFamily="34" charset="-128"/>
              </a:defRPr>
            </a:lvl3pPr>
            <a:lvl4pPr marL="1600200" indent="-228600">
              <a:spcBef>
                <a:spcPct val="50000"/>
              </a:spcBef>
              <a:buClr>
                <a:schemeClr val="tx1"/>
              </a:buClr>
              <a:defRPr sz="2400" b="1">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tx1"/>
              </a:buClr>
              <a:buSzPct val="80000"/>
              <a:defRPr sz="2400"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tx1"/>
              </a:buClr>
              <a:buSzPct val="80000"/>
              <a:defRPr sz="2400" b="1">
                <a:solidFill>
                  <a:schemeClr val="tx1"/>
                </a:solidFill>
                <a:latin typeface="Arial" panose="020B0604020202020204" pitchFamily="34" charset="0"/>
                <a:ea typeface="ＭＳ Ｐゴシック" panose="020B0600070205080204" pitchFamily="34" charset="-128"/>
              </a:defRPr>
            </a:lvl9pPr>
          </a:lstStyle>
          <a:p>
            <a:pPr>
              <a:spcBef>
                <a:spcPct val="0"/>
              </a:spcBef>
              <a:buClrTx/>
              <a:buFontTx/>
              <a:buNone/>
            </a:pPr>
            <a:r>
              <a:rPr lang="en-US" altLang="en-US" sz="1050"/>
              <a:t>NRC (2009) p. 40-41</a:t>
            </a:r>
          </a:p>
        </p:txBody>
      </p:sp>
      <p:sp>
        <p:nvSpPr>
          <p:cNvPr id="6" name="Slide Number Placeholder 2">
            <a:extLst>
              <a:ext uri="{FF2B5EF4-FFF2-40B4-BE49-F238E27FC236}">
                <a16:creationId xmlns:a16="http://schemas.microsoft.com/office/drawing/2014/main" id="{9189A835-18E1-E642-BA76-8E6024691712}"/>
              </a:ext>
            </a:extLst>
          </p:cNvPr>
          <p:cNvSpPr txBox="1">
            <a:spLocks/>
          </p:cNvSpPr>
          <p:nvPr/>
        </p:nvSpPr>
        <p:spPr>
          <a:xfrm>
            <a:off x="6879830" y="6354158"/>
            <a:ext cx="2057400" cy="273844"/>
          </a:xfrm>
          <a:prstGeom prst="rect">
            <a:avLst/>
          </a:prstGeom>
        </p:spPr>
        <p:txBody>
          <a:bodyPr vert="horz" lIns="68580" tIns="34290" rIns="68580" bIns="34290" rtlCol="0" anchor="ctr"/>
          <a:lstStyle>
            <a:defPPr>
              <a:defRPr lang="en-US"/>
            </a:defPPr>
            <a:lvl1pPr marL="0" algn="r" defTabSz="914400" rtl="0" eaLnBrk="1" latinLnBrk="0" hangingPunct="1">
              <a:defRPr sz="1200" kern="1200">
                <a:solidFill>
                  <a:schemeClr val="tx1">
                    <a:tint val="75000"/>
                  </a:schemeClr>
                </a:solidFill>
                <a:latin typeface="Futura Std Book" panose="020B0502020204020303"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78181F-61A2-A544-A887-56514DE00D25}" type="slidenum">
              <a:rPr lang="en-US" sz="900"/>
              <a:pPr/>
              <a:t>9</a:t>
            </a:fld>
            <a:endParaRPr lang="en-US" sz="900"/>
          </a:p>
        </p:txBody>
      </p:sp>
    </p:spTree>
    <p:extLst>
      <p:ext uri="{BB962C8B-B14F-4D97-AF65-F5344CB8AC3E}">
        <p14:creationId xmlns:p14="http://schemas.microsoft.com/office/powerpoint/2010/main" val="268802108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2490</TotalTime>
  <Words>1910</Words>
  <Application>Microsoft Macintosh PowerPoint</Application>
  <PresentationFormat>On-screen Show (4:3)</PresentationFormat>
  <Paragraphs>153</Paragraphs>
  <Slides>12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Adobe Garamond Pro</vt:lpstr>
      <vt:lpstr>Arial</vt:lpstr>
      <vt:lpstr>Calibri</vt:lpstr>
      <vt:lpstr>Calibri Light</vt:lpstr>
      <vt:lpstr>Futura Std Book</vt:lpstr>
      <vt:lpstr>System Font Regular</vt:lpstr>
      <vt:lpstr>Office Theme</vt:lpstr>
      <vt:lpstr>Decision Support for Risk Management of Integrated Physical, Social/Behavioral and Economic Systems </vt:lpstr>
      <vt:lpstr>Decision Support Tools  Help People Make Better Decisions</vt:lpstr>
      <vt:lpstr>Some Tools Support Straight Forward Decisions </vt:lpstr>
      <vt:lpstr>What is a Good Decision?</vt:lpstr>
      <vt:lpstr>What is a Good Decision?</vt:lpstr>
      <vt:lpstr>What is a Good Decision?</vt:lpstr>
      <vt:lpstr>‘Decision Support’ Concept Helps Organize Insights  from Cognitive and Organizational Literatures</vt:lpstr>
      <vt:lpstr>Effective Decision Support Rests on Three Elements</vt:lpstr>
      <vt:lpstr>What Principles Lead  to Good Decision Support?</vt:lpstr>
      <vt:lpstr>Decision Support for Complex Coastal Systems May Support ”Deliberation with Analysis” </vt:lpstr>
      <vt:lpstr>Your Checklist for Effective Decision Support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Robust Decision Making</dc:title>
  <dc:creator>Groves, David</dc:creator>
  <cp:lastModifiedBy>Lempert, Robert</cp:lastModifiedBy>
  <cp:revision>99</cp:revision>
  <cp:lastPrinted>2018-08-25T23:51:19Z</cp:lastPrinted>
  <dcterms:created xsi:type="dcterms:W3CDTF">2018-01-30T23:02:32Z</dcterms:created>
  <dcterms:modified xsi:type="dcterms:W3CDTF">2020-09-07T22:19:22Z</dcterms:modified>
</cp:coreProperties>
</file>