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315" r:id="rId5"/>
    <p:sldId id="334" r:id="rId6"/>
    <p:sldId id="335" r:id="rId7"/>
    <p:sldId id="336" r:id="rId8"/>
    <p:sldId id="337" r:id="rId9"/>
    <p:sldId id="338" r:id="rId10"/>
    <p:sldId id="339" r:id="rId11"/>
    <p:sldId id="340" r:id="rId12"/>
    <p:sldId id="341" r:id="rId13"/>
    <p:sldId id="342" r:id="rId14"/>
    <p:sldId id="343" r:id="rId15"/>
    <p:sldId id="344" r:id="rId16"/>
    <p:sldId id="345" r:id="rId17"/>
    <p:sldId id="347" r:id="rId18"/>
    <p:sldId id="348" r:id="rId19"/>
    <p:sldId id="349" r:id="rId20"/>
    <p:sldId id="350" r:id="rId21"/>
    <p:sldId id="351" r:id="rId22"/>
    <p:sldId id="352" r:id="rId23"/>
    <p:sldId id="32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01"/>
    <p:restoredTop sz="94694"/>
  </p:normalViewPr>
  <p:slideViewPr>
    <p:cSldViewPr snapToGrid="0" snapToObjects="1">
      <p:cViewPr>
        <p:scale>
          <a:sx n="77" d="100"/>
          <a:sy n="77" d="100"/>
        </p:scale>
        <p:origin x="-462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080B11-E75A-426B-8FC9-2CA87A61A1F9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075CF4-535C-494E-A6F7-8E52E5F4748A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chemeClr val="accent1">
            <a:lumMod val="25000"/>
            <a:lumOff val="75000"/>
          </a:schemeClr>
        </a:solidFill>
      </dgm:spPr>
      <dgm:t>
        <a:bodyPr/>
        <a:lstStyle/>
        <a:p>
          <a:r>
            <a:rPr lang="en-US" sz="2400" dirty="0" smtClean="0"/>
            <a:t>Ministers of Water Affairs </a:t>
          </a:r>
        </a:p>
        <a:p>
          <a:r>
            <a:rPr lang="en-US" sz="2400" dirty="0" smtClean="0"/>
            <a:t>     </a:t>
          </a:r>
          <a:r>
            <a:rPr lang="en-US" sz="2400" dirty="0" err="1" smtClean="0"/>
            <a:t>IPoE</a:t>
          </a:r>
          <a:endParaRPr lang="en-US" sz="2400" dirty="0" smtClean="0"/>
        </a:p>
        <a:p>
          <a:r>
            <a:rPr lang="en-US" sz="2400" dirty="0" smtClean="0"/>
            <a:t>      TNC </a:t>
          </a:r>
        </a:p>
        <a:p>
          <a:r>
            <a:rPr lang="en-US" sz="2400" dirty="0" smtClean="0"/>
            <a:t>      NISRG </a:t>
          </a:r>
        </a:p>
        <a:p>
          <a:r>
            <a:rPr lang="en-US" sz="1500" dirty="0" smtClean="0"/>
            <a:t> </a:t>
          </a:r>
          <a:endParaRPr lang="en-US" sz="1500" dirty="0"/>
        </a:p>
      </dgm:t>
    </dgm:pt>
    <dgm:pt modelId="{DFA86FE5-A57D-4B7A-A950-827FC04B5E11}" type="parTrans" cxnId="{3DC13DB8-26D3-4DF3-9C54-731C9B3B8A47}">
      <dgm:prSet/>
      <dgm:spPr/>
      <dgm:t>
        <a:bodyPr/>
        <a:lstStyle/>
        <a:p>
          <a:endParaRPr lang="en-US"/>
        </a:p>
      </dgm:t>
    </dgm:pt>
    <dgm:pt modelId="{691E1C47-968E-47A5-B2F7-C536A183F243}" type="sibTrans" cxnId="{3DC13DB8-26D3-4DF3-9C54-731C9B3B8A47}">
      <dgm:prSet/>
      <dgm:spPr/>
      <dgm:t>
        <a:bodyPr/>
        <a:lstStyle/>
        <a:p>
          <a:endParaRPr lang="en-US"/>
        </a:p>
      </dgm:t>
    </dgm:pt>
    <dgm:pt modelId="{3DE17D55-15F4-44B9-9649-15EF86083707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000" dirty="0" smtClean="0"/>
            <a:t>The Ministers of Foreign Affairs </a:t>
          </a:r>
        </a:p>
        <a:p>
          <a:r>
            <a:rPr lang="en-US" sz="2000" dirty="0" smtClean="0"/>
            <a:t>Ministers of Water Affairs and Ministers of Foreign Affairs </a:t>
          </a:r>
        </a:p>
        <a:p>
          <a:r>
            <a:rPr lang="en-US" sz="2000" dirty="0" smtClean="0"/>
            <a:t>Tripartite Summits  </a:t>
          </a:r>
          <a:endParaRPr lang="en-US" sz="2000" dirty="0"/>
        </a:p>
      </dgm:t>
    </dgm:pt>
    <dgm:pt modelId="{2746FADC-584D-400F-A0CE-B40100EFB38B}" type="parTrans" cxnId="{920344E9-D122-41A8-9BAD-BAC5E2D9F3B4}">
      <dgm:prSet/>
      <dgm:spPr/>
      <dgm:t>
        <a:bodyPr/>
        <a:lstStyle/>
        <a:p>
          <a:endParaRPr lang="en-US"/>
        </a:p>
      </dgm:t>
    </dgm:pt>
    <dgm:pt modelId="{329B90C9-DDF8-44A4-B99B-6EEEC987F962}" type="sibTrans" cxnId="{920344E9-D122-41A8-9BAD-BAC5E2D9F3B4}">
      <dgm:prSet/>
      <dgm:spPr/>
      <dgm:t>
        <a:bodyPr/>
        <a:lstStyle/>
        <a:p>
          <a:endParaRPr lang="en-US"/>
        </a:p>
      </dgm:t>
    </dgm:pt>
    <dgm:pt modelId="{9AEA56A3-77BA-4C55-A666-215344C34EE8}">
      <dgm:prSet phldrT="[Text]" custT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2000" dirty="0" smtClean="0"/>
            <a:t>Nine Party </a:t>
          </a:r>
        </a:p>
        <a:p>
          <a:r>
            <a:rPr lang="en-US" sz="2000" dirty="0" smtClean="0"/>
            <a:t>The intelligence </a:t>
          </a:r>
        </a:p>
        <a:p>
          <a:r>
            <a:rPr lang="en-US" sz="2000" dirty="0" smtClean="0"/>
            <a:t>Third Party </a:t>
          </a:r>
        </a:p>
        <a:p>
          <a:r>
            <a:rPr lang="en-US" sz="2000" dirty="0" smtClean="0"/>
            <a:t>      US</a:t>
          </a:r>
        </a:p>
        <a:p>
          <a:r>
            <a:rPr lang="en-US" sz="2000" dirty="0" smtClean="0"/>
            <a:t>       WB</a:t>
          </a:r>
        </a:p>
        <a:p>
          <a:r>
            <a:rPr lang="en-US" sz="2000" dirty="0" smtClean="0"/>
            <a:t>UNSC  </a:t>
          </a:r>
          <a:endParaRPr lang="en-US" sz="2000" dirty="0"/>
        </a:p>
      </dgm:t>
    </dgm:pt>
    <dgm:pt modelId="{9D03698B-AE1E-4DB4-A571-6B3B79A1F742}" type="parTrans" cxnId="{59E960CC-0A29-4416-A0CB-6E78269B0B20}">
      <dgm:prSet/>
      <dgm:spPr/>
      <dgm:t>
        <a:bodyPr/>
        <a:lstStyle/>
        <a:p>
          <a:endParaRPr lang="en-US"/>
        </a:p>
      </dgm:t>
    </dgm:pt>
    <dgm:pt modelId="{44C37B0A-7B6D-4F41-A005-01D3662F11FE}" type="sibTrans" cxnId="{59E960CC-0A29-4416-A0CB-6E78269B0B20}">
      <dgm:prSet/>
      <dgm:spPr/>
      <dgm:t>
        <a:bodyPr/>
        <a:lstStyle/>
        <a:p>
          <a:endParaRPr lang="en-US"/>
        </a:p>
      </dgm:t>
    </dgm:pt>
    <dgm:pt modelId="{FFC1CE92-0275-4323-B4A4-C73BDCA24570}" type="pres">
      <dgm:prSet presAssocID="{38080B11-E75A-426B-8FC9-2CA87A61A1F9}" presName="rootnode" presStyleCnt="0">
        <dgm:presLayoutVars>
          <dgm:chMax/>
          <dgm:chPref/>
          <dgm:dir/>
          <dgm:animLvl val="lvl"/>
        </dgm:presLayoutVars>
      </dgm:prSet>
      <dgm:spPr/>
    </dgm:pt>
    <dgm:pt modelId="{BF8B492C-9737-487E-BA08-DFCE1B421640}" type="pres">
      <dgm:prSet presAssocID="{0C075CF4-535C-494E-A6F7-8E52E5F4748A}" presName="composite" presStyleCnt="0"/>
      <dgm:spPr/>
    </dgm:pt>
    <dgm:pt modelId="{82059D80-CF53-4F39-BB0C-5EDF5848DA4A}" type="pres">
      <dgm:prSet presAssocID="{0C075CF4-535C-494E-A6F7-8E52E5F4748A}" presName="LShape" presStyleLbl="alignNode1" presStyleIdx="0" presStyleCnt="5" custScaleY="111674" custLinFactNeighborX="-4686" custLinFactNeighborY="-33907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chemeClr val="accent1">
            <a:lumMod val="25000"/>
            <a:lumOff val="75000"/>
          </a:schemeClr>
        </a:solidFill>
      </dgm:spPr>
      <dgm:t>
        <a:bodyPr/>
        <a:lstStyle/>
        <a:p>
          <a:endParaRPr lang="en-US"/>
        </a:p>
      </dgm:t>
    </dgm:pt>
    <dgm:pt modelId="{E6C8A8B5-334D-43EF-BEF2-73C642F6641B}" type="pres">
      <dgm:prSet presAssocID="{0C075CF4-535C-494E-A6F7-8E52E5F4748A}" presName="ParentText" presStyleLbl="revTx" presStyleIdx="0" presStyleCnt="3" custScaleX="105189" custScaleY="118301" custLinFactNeighborX="-2660" custLinFactNeighborY="-2124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BFAFD5-3E36-43F1-905A-D711E777A648}" type="pres">
      <dgm:prSet presAssocID="{0C075CF4-535C-494E-A6F7-8E52E5F4748A}" presName="Triangle" presStyleLbl="alignNode1" presStyleIdx="1" presStyleCnt="5" custAng="20434231" custScaleX="88490" custScaleY="43992" custLinFactNeighborX="53370" custLinFactNeighborY="-48988"/>
      <dgm:spPr>
        <a:prstGeom prst="rightArrow">
          <a:avLst/>
        </a:prstGeom>
        <a:solidFill>
          <a:srgbClr val="FFFF00"/>
        </a:solidFill>
      </dgm:spPr>
    </dgm:pt>
    <dgm:pt modelId="{6355A6AA-AAB9-426F-BBB4-089C50F46FE4}" type="pres">
      <dgm:prSet presAssocID="{691E1C47-968E-47A5-B2F7-C536A183F243}" presName="sibTrans" presStyleCnt="0"/>
      <dgm:spPr/>
    </dgm:pt>
    <dgm:pt modelId="{A0E1AE58-53D2-46AE-B458-C696701168E5}" type="pres">
      <dgm:prSet presAssocID="{691E1C47-968E-47A5-B2F7-C536A183F243}" presName="space" presStyleCnt="0"/>
      <dgm:spPr/>
    </dgm:pt>
    <dgm:pt modelId="{27C90E92-7D6A-4058-AC67-D4390CD226FC}" type="pres">
      <dgm:prSet presAssocID="{3DE17D55-15F4-44B9-9649-15EF86083707}" presName="composite" presStyleCnt="0"/>
      <dgm:spPr/>
    </dgm:pt>
    <dgm:pt modelId="{4074527C-3CA6-4D29-A82A-A1F5344FC558}" type="pres">
      <dgm:prSet presAssocID="{3DE17D55-15F4-44B9-9649-15EF86083707}" presName="LShape" presStyleLbl="alignNode1" presStyleIdx="2" presStyleCnt="5" custLinFactNeighborX="-6525" custLinFactNeighborY="-15285"/>
      <dgm:spPr>
        <a:solidFill>
          <a:srgbClr val="FFC000"/>
        </a:solidFill>
      </dgm:spPr>
    </dgm:pt>
    <dgm:pt modelId="{F4318931-9A64-447C-B323-2DC6265C4135}" type="pres">
      <dgm:prSet presAssocID="{3DE17D55-15F4-44B9-9649-15EF86083707}" presName="ParentText" presStyleLbl="revTx" presStyleIdx="1" presStyleCnt="3" custScaleX="113555" custScaleY="1382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E64D7F-C251-48EA-9EA6-144020C77FCB}" type="pres">
      <dgm:prSet presAssocID="{3DE17D55-15F4-44B9-9649-15EF86083707}" presName="Triangle" presStyleLbl="alignNode1" presStyleIdx="3" presStyleCnt="5" custAng="19837143" custScaleX="90732" custScaleY="56577" custLinFactNeighborX="94142" custLinFactNeighborY="28844"/>
      <dgm:spPr>
        <a:prstGeom prst="rightArrow">
          <a:avLst/>
        </a:prstGeom>
        <a:solidFill>
          <a:srgbClr val="FF0000"/>
        </a:solidFill>
      </dgm:spPr>
    </dgm:pt>
    <dgm:pt modelId="{A3C5F115-18B0-45D9-9552-981CB6AFE0DF}" type="pres">
      <dgm:prSet presAssocID="{329B90C9-DDF8-44A4-B99B-6EEEC987F962}" presName="sibTrans" presStyleCnt="0"/>
      <dgm:spPr/>
    </dgm:pt>
    <dgm:pt modelId="{E9C44516-F731-4131-A069-E9C13C58D5C5}" type="pres">
      <dgm:prSet presAssocID="{329B90C9-DDF8-44A4-B99B-6EEEC987F962}" presName="space" presStyleCnt="0"/>
      <dgm:spPr/>
    </dgm:pt>
    <dgm:pt modelId="{6AA3C049-914E-4067-855E-A9B9D03D6E27}" type="pres">
      <dgm:prSet presAssocID="{9AEA56A3-77BA-4C55-A666-215344C34EE8}" presName="composite" presStyleCnt="0"/>
      <dgm:spPr/>
    </dgm:pt>
    <dgm:pt modelId="{98A43A37-3990-4629-A61A-A977CAF72A42}" type="pres">
      <dgm:prSet presAssocID="{9AEA56A3-77BA-4C55-A666-215344C34EE8}" presName="LShape" presStyleLbl="alignNode1" presStyleIdx="4" presStyleCnt="5" custLinFactNeighborX="1054" custLinFactNeighborY="-14779"/>
      <dgm:spPr>
        <a:solidFill>
          <a:srgbClr val="FF0000"/>
        </a:solidFill>
        <a:ln>
          <a:solidFill>
            <a:srgbClr val="FF0000"/>
          </a:solidFill>
        </a:ln>
      </dgm:spPr>
    </dgm:pt>
    <dgm:pt modelId="{085DEBED-7F6A-42CB-93CF-7BD14285A718}" type="pres">
      <dgm:prSet presAssocID="{9AEA56A3-77BA-4C55-A666-215344C34EE8}" presName="ParentText" presStyleLbl="revTx" presStyleIdx="2" presStyleCnt="3" custScaleY="1316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AC185CF-727F-4AB0-AE53-E0CE53700480}" type="presOf" srcId="{9AEA56A3-77BA-4C55-A666-215344C34EE8}" destId="{085DEBED-7F6A-42CB-93CF-7BD14285A718}" srcOrd="0" destOrd="0" presId="urn:microsoft.com/office/officeart/2009/3/layout/StepUpProcess"/>
    <dgm:cxn modelId="{3015ABD8-8E7E-40D5-9476-A33A709FD371}" type="presOf" srcId="{0C075CF4-535C-494E-A6F7-8E52E5F4748A}" destId="{E6C8A8B5-334D-43EF-BEF2-73C642F6641B}" srcOrd="0" destOrd="0" presId="urn:microsoft.com/office/officeart/2009/3/layout/StepUpProcess"/>
    <dgm:cxn modelId="{3DC13DB8-26D3-4DF3-9C54-731C9B3B8A47}" srcId="{38080B11-E75A-426B-8FC9-2CA87A61A1F9}" destId="{0C075CF4-535C-494E-A6F7-8E52E5F4748A}" srcOrd="0" destOrd="0" parTransId="{DFA86FE5-A57D-4B7A-A950-827FC04B5E11}" sibTransId="{691E1C47-968E-47A5-B2F7-C536A183F243}"/>
    <dgm:cxn modelId="{4AB3463C-DD1D-4D3A-A1A5-10BD588A822C}" type="presOf" srcId="{38080B11-E75A-426B-8FC9-2CA87A61A1F9}" destId="{FFC1CE92-0275-4323-B4A4-C73BDCA24570}" srcOrd="0" destOrd="0" presId="urn:microsoft.com/office/officeart/2009/3/layout/StepUpProcess"/>
    <dgm:cxn modelId="{920344E9-D122-41A8-9BAD-BAC5E2D9F3B4}" srcId="{38080B11-E75A-426B-8FC9-2CA87A61A1F9}" destId="{3DE17D55-15F4-44B9-9649-15EF86083707}" srcOrd="1" destOrd="0" parTransId="{2746FADC-584D-400F-A0CE-B40100EFB38B}" sibTransId="{329B90C9-DDF8-44A4-B99B-6EEEC987F962}"/>
    <dgm:cxn modelId="{59E960CC-0A29-4416-A0CB-6E78269B0B20}" srcId="{38080B11-E75A-426B-8FC9-2CA87A61A1F9}" destId="{9AEA56A3-77BA-4C55-A666-215344C34EE8}" srcOrd="2" destOrd="0" parTransId="{9D03698B-AE1E-4DB4-A571-6B3B79A1F742}" sibTransId="{44C37B0A-7B6D-4F41-A005-01D3662F11FE}"/>
    <dgm:cxn modelId="{1682F981-5633-4ABC-A8FA-E1153E41C09A}" type="presOf" srcId="{3DE17D55-15F4-44B9-9649-15EF86083707}" destId="{F4318931-9A64-447C-B323-2DC6265C4135}" srcOrd="0" destOrd="0" presId="urn:microsoft.com/office/officeart/2009/3/layout/StepUpProcess"/>
    <dgm:cxn modelId="{0B4B9759-EE87-45EF-ACCD-87548E64D1E4}" type="presParOf" srcId="{FFC1CE92-0275-4323-B4A4-C73BDCA24570}" destId="{BF8B492C-9737-487E-BA08-DFCE1B421640}" srcOrd="0" destOrd="0" presId="urn:microsoft.com/office/officeart/2009/3/layout/StepUpProcess"/>
    <dgm:cxn modelId="{5619F8F1-DE65-43BA-9C50-DF7CA93AB89A}" type="presParOf" srcId="{BF8B492C-9737-487E-BA08-DFCE1B421640}" destId="{82059D80-CF53-4F39-BB0C-5EDF5848DA4A}" srcOrd="0" destOrd="0" presId="urn:microsoft.com/office/officeart/2009/3/layout/StepUpProcess"/>
    <dgm:cxn modelId="{835FBEC8-E434-49B7-B0C6-2F4AA46E08C2}" type="presParOf" srcId="{BF8B492C-9737-487E-BA08-DFCE1B421640}" destId="{E6C8A8B5-334D-43EF-BEF2-73C642F6641B}" srcOrd="1" destOrd="0" presId="urn:microsoft.com/office/officeart/2009/3/layout/StepUpProcess"/>
    <dgm:cxn modelId="{597A3728-E455-4F38-A2DD-DD14DAD802FC}" type="presParOf" srcId="{BF8B492C-9737-487E-BA08-DFCE1B421640}" destId="{20BFAFD5-3E36-43F1-905A-D711E777A648}" srcOrd="2" destOrd="0" presId="urn:microsoft.com/office/officeart/2009/3/layout/StepUpProcess"/>
    <dgm:cxn modelId="{C37DD605-E961-4358-B98A-C9D27D597143}" type="presParOf" srcId="{FFC1CE92-0275-4323-B4A4-C73BDCA24570}" destId="{6355A6AA-AAB9-426F-BBB4-089C50F46FE4}" srcOrd="1" destOrd="0" presId="urn:microsoft.com/office/officeart/2009/3/layout/StepUpProcess"/>
    <dgm:cxn modelId="{3D3AEECD-FBB2-4F35-B1A5-DF025441D6E7}" type="presParOf" srcId="{6355A6AA-AAB9-426F-BBB4-089C50F46FE4}" destId="{A0E1AE58-53D2-46AE-B458-C696701168E5}" srcOrd="0" destOrd="0" presId="urn:microsoft.com/office/officeart/2009/3/layout/StepUpProcess"/>
    <dgm:cxn modelId="{E74ADF86-BD72-46A9-899A-0689F26D4D48}" type="presParOf" srcId="{FFC1CE92-0275-4323-B4A4-C73BDCA24570}" destId="{27C90E92-7D6A-4058-AC67-D4390CD226FC}" srcOrd="2" destOrd="0" presId="urn:microsoft.com/office/officeart/2009/3/layout/StepUpProcess"/>
    <dgm:cxn modelId="{6841500E-49EE-486D-B5CC-9F96E7AD6132}" type="presParOf" srcId="{27C90E92-7D6A-4058-AC67-D4390CD226FC}" destId="{4074527C-3CA6-4D29-A82A-A1F5344FC558}" srcOrd="0" destOrd="0" presId="urn:microsoft.com/office/officeart/2009/3/layout/StepUpProcess"/>
    <dgm:cxn modelId="{53B35E8B-EEEB-4E1E-A25B-091CCA54FCD8}" type="presParOf" srcId="{27C90E92-7D6A-4058-AC67-D4390CD226FC}" destId="{F4318931-9A64-447C-B323-2DC6265C4135}" srcOrd="1" destOrd="0" presId="urn:microsoft.com/office/officeart/2009/3/layout/StepUpProcess"/>
    <dgm:cxn modelId="{79CF30D5-4DEB-4BA6-83E7-CA43E46E3455}" type="presParOf" srcId="{27C90E92-7D6A-4058-AC67-D4390CD226FC}" destId="{AAE64D7F-C251-48EA-9EA6-144020C77FCB}" srcOrd="2" destOrd="0" presId="urn:microsoft.com/office/officeart/2009/3/layout/StepUpProcess"/>
    <dgm:cxn modelId="{2044CC65-0BCD-4E9E-BEDC-C662698658E7}" type="presParOf" srcId="{FFC1CE92-0275-4323-B4A4-C73BDCA24570}" destId="{A3C5F115-18B0-45D9-9552-981CB6AFE0DF}" srcOrd="3" destOrd="0" presId="urn:microsoft.com/office/officeart/2009/3/layout/StepUpProcess"/>
    <dgm:cxn modelId="{228BE99A-2269-440A-AAF0-F8768AD8B63F}" type="presParOf" srcId="{A3C5F115-18B0-45D9-9552-981CB6AFE0DF}" destId="{E9C44516-F731-4131-A069-E9C13C58D5C5}" srcOrd="0" destOrd="0" presId="urn:microsoft.com/office/officeart/2009/3/layout/StepUpProcess"/>
    <dgm:cxn modelId="{C8B36F51-E2B7-4A08-B976-DCE3EE2CEC02}" type="presParOf" srcId="{FFC1CE92-0275-4323-B4A4-C73BDCA24570}" destId="{6AA3C049-914E-4067-855E-A9B9D03D6E27}" srcOrd="4" destOrd="0" presId="urn:microsoft.com/office/officeart/2009/3/layout/StepUpProcess"/>
    <dgm:cxn modelId="{9F920218-9BB8-49EB-8E05-410E0D1E69D6}" type="presParOf" srcId="{6AA3C049-914E-4067-855E-A9B9D03D6E27}" destId="{98A43A37-3990-4629-A61A-A977CAF72A42}" srcOrd="0" destOrd="0" presId="urn:microsoft.com/office/officeart/2009/3/layout/StepUpProcess"/>
    <dgm:cxn modelId="{65C78E85-44A6-4D3A-A767-E6431C562F6B}" type="presParOf" srcId="{6AA3C049-914E-4067-855E-A9B9D03D6E27}" destId="{085DEBED-7F6A-42CB-93CF-7BD14285A718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059D80-CF53-4F39-BB0C-5EDF5848DA4A}">
      <dsp:nvSpPr>
        <dsp:cNvPr id="0" name=""/>
        <dsp:cNvSpPr/>
      </dsp:nvSpPr>
      <dsp:spPr>
        <a:xfrm rot="5400000">
          <a:off x="1400871" y="829424"/>
          <a:ext cx="1535038" cy="228725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lumMod val="25000"/>
            <a:lumOff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E6C8A8B5-334D-43EF-BEF2-73C642F6641B}">
      <dsp:nvSpPr>
        <dsp:cNvPr id="0" name=""/>
        <dsp:cNvSpPr/>
      </dsp:nvSpPr>
      <dsp:spPr>
        <a:xfrm>
          <a:off x="1250333" y="1428796"/>
          <a:ext cx="2172097" cy="2141304"/>
        </a:xfrm>
        <a:prstGeom prst="rect">
          <a:avLst/>
        </a:prstGeom>
        <a:solidFill>
          <a:schemeClr val="accent1">
            <a:lumMod val="25000"/>
            <a:lumOff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Ministers of Water Affairs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     </a:t>
          </a:r>
          <a:r>
            <a:rPr lang="en-US" sz="2400" kern="1200" dirty="0" err="1" smtClean="0"/>
            <a:t>IPoE</a:t>
          </a:r>
          <a:endParaRPr lang="en-US" sz="2400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      TNC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      NISRG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 </a:t>
          </a:r>
          <a:endParaRPr lang="en-US" sz="1500" kern="1200" dirty="0"/>
        </a:p>
      </dsp:txBody>
      <dsp:txXfrm>
        <a:off x="1250333" y="1428796"/>
        <a:ext cx="2172097" cy="2141304"/>
      </dsp:txXfrm>
    </dsp:sp>
    <dsp:sp modelId="{20BFAFD5-3E36-43F1-905A-D711E777A648}">
      <dsp:nvSpPr>
        <dsp:cNvPr id="0" name=""/>
        <dsp:cNvSpPr/>
      </dsp:nvSpPr>
      <dsp:spPr>
        <a:xfrm rot="20434231">
          <a:off x="3264529" y="1045353"/>
          <a:ext cx="344768" cy="171398"/>
        </a:xfrm>
        <a:prstGeom prst="rightArrow">
          <a:avLst/>
        </a:prstGeom>
        <a:solidFill>
          <a:srgbClr val="FFFF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74527C-3CA6-4D29-A82A-A1F5344FC558}">
      <dsp:nvSpPr>
        <dsp:cNvPr id="0" name=""/>
        <dsp:cNvSpPr/>
      </dsp:nvSpPr>
      <dsp:spPr>
        <a:xfrm rot="5400000">
          <a:off x="4020516" y="222448"/>
          <a:ext cx="1374571" cy="2287255"/>
        </a:xfrm>
        <a:prstGeom prst="corner">
          <a:avLst>
            <a:gd name="adj1" fmla="val 16120"/>
            <a:gd name="adj2" fmla="val 16110"/>
          </a:avLst>
        </a:prstGeom>
        <a:solidFill>
          <a:srgbClr val="FFC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318931-9A64-447C-B323-2DC6265C4135}">
      <dsp:nvSpPr>
        <dsp:cNvPr id="0" name=""/>
        <dsp:cNvSpPr/>
      </dsp:nvSpPr>
      <dsp:spPr>
        <a:xfrm>
          <a:off x="3800358" y="769424"/>
          <a:ext cx="2344850" cy="2503096"/>
        </a:xfrm>
        <a:prstGeom prst="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The Ministers of Foreign Affairs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Ministers of Water Affairs and Ministers of Foreign Affairs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Tripartite Summits  </a:t>
          </a:r>
          <a:endParaRPr lang="en-US" sz="2000" kern="1200" dirty="0"/>
        </a:p>
      </dsp:txBody>
      <dsp:txXfrm>
        <a:off x="3800358" y="769424"/>
        <a:ext cx="2344850" cy="2503096"/>
      </dsp:txXfrm>
    </dsp:sp>
    <dsp:sp modelId="{AAE64D7F-C251-48EA-9EA6-144020C77FCB}">
      <dsp:nvSpPr>
        <dsp:cNvPr id="0" name=""/>
        <dsp:cNvSpPr/>
      </dsp:nvSpPr>
      <dsp:spPr>
        <a:xfrm rot="19837143">
          <a:off x="6000488" y="461132"/>
          <a:ext cx="353503" cy="220431"/>
        </a:xfrm>
        <a:prstGeom prst="rightArrow">
          <a:avLst/>
        </a:prstGeom>
        <a:solidFill>
          <a:srgbClr val="FF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A43A37-3990-4629-A61A-A977CAF72A42}">
      <dsp:nvSpPr>
        <dsp:cNvPr id="0" name=""/>
        <dsp:cNvSpPr/>
      </dsp:nvSpPr>
      <dsp:spPr>
        <a:xfrm rot="5400000">
          <a:off x="6775341" y="-598301"/>
          <a:ext cx="1374571" cy="2287255"/>
        </a:xfrm>
        <a:prstGeom prst="corner">
          <a:avLst>
            <a:gd name="adj1" fmla="val 16120"/>
            <a:gd name="adj2" fmla="val 16110"/>
          </a:avLst>
        </a:prstGeom>
        <a:solidFill>
          <a:srgbClr val="FF0000"/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5DEBED-7F6A-42CB-93CF-7BD14285A718}">
      <dsp:nvSpPr>
        <dsp:cNvPr id="0" name=""/>
        <dsp:cNvSpPr/>
      </dsp:nvSpPr>
      <dsp:spPr>
        <a:xfrm>
          <a:off x="6521783" y="1476"/>
          <a:ext cx="2064947" cy="2383579"/>
        </a:xfrm>
        <a:prstGeom prst="rect">
          <a:avLst/>
        </a:prstGeom>
        <a:solidFill>
          <a:srgbClr val="FF0000"/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Nine Party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The intelligence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Third Party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      US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       WB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UNSC  </a:t>
          </a:r>
          <a:endParaRPr lang="en-US" sz="2000" kern="1200" dirty="0"/>
        </a:p>
      </dsp:txBody>
      <dsp:txXfrm>
        <a:off x="6521783" y="1476"/>
        <a:ext cx="2064947" cy="23835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826C96-2D46-9C4B-AE46-859B792ABC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59280" y="1041400"/>
            <a:ext cx="9072880" cy="2387600"/>
          </a:xfrm>
        </p:spPr>
        <p:txBody>
          <a:bodyPr anchor="b"/>
          <a:lstStyle>
            <a:lvl1pPr algn="l">
              <a:defRPr sz="6000">
                <a:latin typeface="+mj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5E1DDBC-27B7-EE49-AF57-DEA041F418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59280" y="3521075"/>
            <a:ext cx="9072880" cy="1655762"/>
          </a:xfrm>
        </p:spPr>
        <p:txBody>
          <a:bodyPr/>
          <a:lstStyle>
            <a:lvl1pPr marL="0" indent="0" algn="l">
              <a:buNone/>
              <a:defRPr sz="24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F7BFD6D-71D7-F345-A874-BD45256969A8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</p:spTree>
    <p:extLst>
      <p:ext uri="{BB962C8B-B14F-4D97-AF65-F5344CB8AC3E}">
        <p14:creationId xmlns:p14="http://schemas.microsoft.com/office/powerpoint/2010/main" val="2968913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xmlns="" id="{73B21010-0D97-7B40-AF1D-45F3F3B9C0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4129" y="-27432"/>
            <a:ext cx="1654711" cy="6901912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9F156B99-F77B-F04B-9527-EAD9F3A8354E}"/>
              </a:ext>
            </a:extLst>
          </p:cNvPr>
          <p:cNvSpPr/>
          <p:nvPr userDrawn="1"/>
        </p:nvSpPr>
        <p:spPr>
          <a:xfrm rot="5400000" flipH="1">
            <a:off x="-1828799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FD27F4DB-DB0D-C445-9BAA-CE7846200FC3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1B99A9E4-2E47-2945-AF49-E86039D6D3CF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8D6E70C2-2120-234D-8BF5-03A197FE33CD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BD8A8E29-002D-6745-92EB-C836B7703765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xmlns="" id="{8E8CB21D-760E-514E-98A5-053FFF6751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0537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5FE720C6-CE9D-C64F-92A8-6C6EB38AD128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7998" y="2604304"/>
            <a:ext cx="4758353" cy="317673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361A61CC-C961-D247-98B4-879684A0F9A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80538" y="2604304"/>
            <a:ext cx="4758353" cy="317673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xmlns="" id="{90A45143-BF27-0D40-9F3B-9A915AF3EE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17998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:a16="http://schemas.microsoft.com/office/drawing/2014/main" xmlns="" id="{CA2CE226-7864-374A-BF30-2EE6AE6847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xmlns="" id="{B258CE01-A8BD-1F46-B608-609B76E18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187216A-00AD-754A-A5D8-6A64BD10CE78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xmlns="" id="{5F6A9081-C384-CB43-9B7B-F9C48241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085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xmlns="" id="{279791BC-A9A0-9D49-8937-2992F8AE32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4129" y="-27432"/>
            <a:ext cx="1654711" cy="690191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8300604A-5CA2-B043-9E57-2CBDDA04845B}"/>
              </a:ext>
            </a:extLst>
          </p:cNvPr>
          <p:cNvSpPr/>
          <p:nvPr userDrawn="1"/>
        </p:nvSpPr>
        <p:spPr>
          <a:xfrm rot="5400000" flipH="1">
            <a:off x="-1831624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237528-8BB0-6B46-9CD9-542AA14DD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1825625"/>
            <a:ext cx="9718652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96FF5BE9-D429-1543-86A0-F3CDB318056B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kern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E4B8E1E9-060C-D34F-B791-6B18C6465812}"/>
              </a:ext>
            </a:extLst>
          </p:cNvPr>
          <p:cNvGrpSpPr/>
          <p:nvPr userDrawn="1"/>
        </p:nvGrpSpPr>
        <p:grpSpPr>
          <a:xfrm flipH="1">
            <a:off x="11449544" y="206704"/>
            <a:ext cx="522582" cy="530386"/>
            <a:chOff x="2645664" y="2011680"/>
            <a:chExt cx="735606" cy="746592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A3E44B7D-6823-EA46-BC2D-43B0341B0248}"/>
                </a:ext>
              </a:extLst>
            </p:cNvPr>
            <p:cNvSpPr/>
            <p:nvPr/>
          </p:nvSpPr>
          <p:spPr>
            <a:xfrm rot="16200000" flipH="1">
              <a:off x="2934219" y="1723125"/>
              <a:ext cx="158496" cy="735606"/>
            </a:xfrm>
            <a:prstGeom prst="rect">
              <a:avLst/>
            </a:prstGeom>
            <a:gradFill>
              <a:gsLst>
                <a:gs pos="30000">
                  <a:srgbClr val="D92D8A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C364B9B0-045E-F74B-8E3A-26A1B43AB5AA}"/>
                </a:ext>
              </a:extLst>
            </p:cNvPr>
            <p:cNvSpPr/>
            <p:nvPr/>
          </p:nvSpPr>
          <p:spPr>
            <a:xfrm flipH="1">
              <a:off x="2645664" y="2165151"/>
              <a:ext cx="158496" cy="593121"/>
            </a:xfrm>
            <a:prstGeom prst="rect">
              <a:avLst/>
            </a:prstGeom>
            <a:gradFill>
              <a:gsLst>
                <a:gs pos="29000">
                  <a:srgbClr val="D92D8A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pic>
        <p:nvPicPr>
          <p:cNvPr id="22" name="Picture 21" descr="A close up of a logo&#10;&#10;Description automatically generated">
            <a:extLst>
              <a:ext uri="{FF2B5EF4-FFF2-40B4-BE49-F238E27FC236}">
                <a16:creationId xmlns:a16="http://schemas.microsoft.com/office/drawing/2014/main" xmlns="" id="{D66DF88C-D22E-FA4A-9008-DE0AFE339B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xmlns="" id="{83924F5E-D108-B44B-BD4E-EAFA23B64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39BB798-2ACB-E64A-A77D-A9E31E8FBA26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xmlns="" id="{D565BA86-F6B8-9C41-A499-972BBC187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605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237528-8BB0-6B46-9CD9-542AA14DD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1825625"/>
            <a:ext cx="9718652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xmlns="" id="{FBFDFFD2-CF01-B641-84F5-91E3E9172A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9181" y="-21956"/>
            <a:ext cx="1654711" cy="690191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F313B947-105A-2D4F-BFAA-2D85907D7FCA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959F3284-5302-A74F-A74E-AA4D292D55F1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2B9F6588-7CB2-C746-984E-801A704464CF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96FF5BE9-D429-1543-86A0-F3CDB318056B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</a:p>
        </p:txBody>
      </p:sp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xmlns="" id="{2640BDC0-E6EB-B747-8695-5CAC4F0F0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xmlns="" id="{C2A68826-4237-D248-930D-663F392D4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DAFC1FC-45CD-3345-968A-6EA69C78A2AA}"/>
              </a:ext>
            </a:extLst>
          </p:cNvPr>
          <p:cNvSpPr/>
          <p:nvPr userDrawn="1"/>
        </p:nvSpPr>
        <p:spPr>
          <a:xfrm rot="16200000">
            <a:off x="-1836893" y="3383281"/>
            <a:ext cx="6894576" cy="109728"/>
          </a:xfrm>
          <a:prstGeom prst="rect">
            <a:avLst/>
          </a:prstGeom>
          <a:gradFill>
            <a:gsLst>
              <a:gs pos="0">
                <a:srgbClr val="D92D8A"/>
              </a:gs>
              <a:gs pos="64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8977AC3-7F40-0949-8AF5-BFB185C74351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xmlns="" id="{A666B535-569E-494F-B1D0-E398C9627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337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xmlns="" id="{6734AB26-CD54-854B-9A0A-FB9A44691B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4129" y="-27432"/>
            <a:ext cx="1654711" cy="6901912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xmlns="" id="{FD1E6CC2-30A4-7C40-A920-089876E62E7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8000" y="1825625"/>
            <a:ext cx="4758352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xmlns="" id="{543D506A-3611-8240-96FE-B151FD69561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880538" y="1825625"/>
            <a:ext cx="4758353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7427D702-6B89-0E40-BF8E-76E7259D7DCC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AE7E0A4A-5F73-CF40-9129-BA6EB31298BD}"/>
              </a:ext>
            </a:extLst>
          </p:cNvPr>
          <p:cNvGrpSpPr/>
          <p:nvPr userDrawn="1"/>
        </p:nvGrpSpPr>
        <p:grpSpPr>
          <a:xfrm flipH="1">
            <a:off x="11449544" y="206704"/>
            <a:ext cx="522582" cy="530386"/>
            <a:chOff x="2645664" y="2011680"/>
            <a:chExt cx="735606" cy="746592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91797617-3351-D84F-A2E8-6AB2D5F744EC}"/>
                </a:ext>
              </a:extLst>
            </p:cNvPr>
            <p:cNvSpPr/>
            <p:nvPr/>
          </p:nvSpPr>
          <p:spPr>
            <a:xfrm rot="16200000" flipH="1">
              <a:off x="2934219" y="1723125"/>
              <a:ext cx="158496" cy="735606"/>
            </a:xfrm>
            <a:prstGeom prst="rect">
              <a:avLst/>
            </a:prstGeom>
            <a:gradFill>
              <a:gsLst>
                <a:gs pos="30000">
                  <a:srgbClr val="D92D8A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323528AD-51B4-D848-BC86-6ED834FBA9F6}"/>
                </a:ext>
              </a:extLst>
            </p:cNvPr>
            <p:cNvSpPr/>
            <p:nvPr/>
          </p:nvSpPr>
          <p:spPr>
            <a:xfrm flipH="1">
              <a:off x="2645664" y="2165151"/>
              <a:ext cx="158496" cy="593121"/>
            </a:xfrm>
            <a:prstGeom prst="rect">
              <a:avLst/>
            </a:prstGeom>
            <a:gradFill>
              <a:gsLst>
                <a:gs pos="29000">
                  <a:srgbClr val="D92D8A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pic>
        <p:nvPicPr>
          <p:cNvPr id="26" name="Picture 25" descr="A close up of a logo&#10;&#10;Description automatically generated">
            <a:extLst>
              <a:ext uri="{FF2B5EF4-FFF2-40B4-BE49-F238E27FC236}">
                <a16:creationId xmlns:a16="http://schemas.microsoft.com/office/drawing/2014/main" xmlns="" id="{EA2FE8D3-976C-0046-B16A-B8A1F48277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xmlns="" id="{D7F808DD-AF07-CE40-88F0-D11B0AC58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4EB223C-C243-B54E-8CB7-D3917587B8FA}"/>
              </a:ext>
            </a:extLst>
          </p:cNvPr>
          <p:cNvSpPr/>
          <p:nvPr userDrawn="1"/>
        </p:nvSpPr>
        <p:spPr>
          <a:xfrm rot="16200000">
            <a:off x="-1836893" y="3383281"/>
            <a:ext cx="6894576" cy="109728"/>
          </a:xfrm>
          <a:prstGeom prst="rect">
            <a:avLst/>
          </a:prstGeom>
          <a:gradFill>
            <a:gsLst>
              <a:gs pos="0">
                <a:srgbClr val="D92D8A"/>
              </a:gs>
              <a:gs pos="64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9B771A3A-BD5B-2E41-8745-C3021C2450C0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xmlns="" id="{E6492EBC-481E-684C-9FFC-EF19EE3F7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701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A close up of a logo&#10;&#10;Description automatically generated">
            <a:extLst>
              <a:ext uri="{FF2B5EF4-FFF2-40B4-BE49-F238E27FC236}">
                <a16:creationId xmlns:a16="http://schemas.microsoft.com/office/drawing/2014/main" xmlns="" id="{FE16B60B-E2E2-7743-A5F8-798EFFBFDF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4129" y="-27432"/>
            <a:ext cx="1654711" cy="6901912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xmlns="" id="{BD8A8E29-002D-6745-92EB-C836B7703765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xmlns="" id="{8E8CB21D-760E-514E-98A5-053FFF6751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0537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5FE720C6-CE9D-C64F-92A8-6C6EB38AD128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7998" y="2604304"/>
            <a:ext cx="4758353" cy="317673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361A61CC-C961-D247-98B4-879684A0F9A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80538" y="2604304"/>
            <a:ext cx="4758353" cy="317673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xmlns="" id="{90A45143-BF27-0D40-9F3B-9A915AF3EE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17998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F9B42613-EC14-CB40-B8D0-B3221A00E05B}"/>
              </a:ext>
            </a:extLst>
          </p:cNvPr>
          <p:cNvGrpSpPr/>
          <p:nvPr userDrawn="1"/>
        </p:nvGrpSpPr>
        <p:grpSpPr>
          <a:xfrm flipH="1">
            <a:off x="11449544" y="206704"/>
            <a:ext cx="522582" cy="530386"/>
            <a:chOff x="2645664" y="2011680"/>
            <a:chExt cx="735606" cy="746592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54FB4467-775F-4443-B993-7DE67A34DE7D}"/>
                </a:ext>
              </a:extLst>
            </p:cNvPr>
            <p:cNvSpPr/>
            <p:nvPr/>
          </p:nvSpPr>
          <p:spPr>
            <a:xfrm rot="16200000" flipH="1">
              <a:off x="2934219" y="1723125"/>
              <a:ext cx="158496" cy="735606"/>
            </a:xfrm>
            <a:prstGeom prst="rect">
              <a:avLst/>
            </a:prstGeom>
            <a:gradFill>
              <a:gsLst>
                <a:gs pos="30000">
                  <a:srgbClr val="D92D8A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13167860-8914-274D-989B-2CC8DABECDA9}"/>
                </a:ext>
              </a:extLst>
            </p:cNvPr>
            <p:cNvSpPr/>
            <p:nvPr/>
          </p:nvSpPr>
          <p:spPr>
            <a:xfrm flipH="1">
              <a:off x="2645664" y="2165151"/>
              <a:ext cx="158496" cy="593121"/>
            </a:xfrm>
            <a:prstGeom prst="rect">
              <a:avLst/>
            </a:prstGeom>
            <a:gradFill>
              <a:gsLst>
                <a:gs pos="29000">
                  <a:srgbClr val="D92D8A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:a16="http://schemas.microsoft.com/office/drawing/2014/main" xmlns="" id="{5013D650-FD98-1D49-87E1-DB60BAF2A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xmlns="" id="{1153C681-12B3-514E-AC06-D61BD5A1F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1157C50D-2998-9E4E-90EE-AF1383BECD91}"/>
              </a:ext>
            </a:extLst>
          </p:cNvPr>
          <p:cNvSpPr/>
          <p:nvPr userDrawn="1"/>
        </p:nvSpPr>
        <p:spPr>
          <a:xfrm rot="16200000">
            <a:off x="-1836893" y="3383281"/>
            <a:ext cx="6894576" cy="109728"/>
          </a:xfrm>
          <a:prstGeom prst="rect">
            <a:avLst/>
          </a:prstGeom>
          <a:gradFill>
            <a:gsLst>
              <a:gs pos="0">
                <a:srgbClr val="D92D8A"/>
              </a:gs>
              <a:gs pos="64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E967A537-4F7E-3149-A194-6137D31F94F6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35" name="Slide Number Placeholder 5">
            <a:extLst>
              <a:ext uri="{FF2B5EF4-FFF2-40B4-BE49-F238E27FC236}">
                <a16:creationId xmlns:a16="http://schemas.microsoft.com/office/drawing/2014/main" xmlns="" id="{99D87BAB-4B8C-3746-AC3C-B35C64DD2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957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D4266-7E01-486F-BA53-182AF4C8F270}" type="datetime1">
              <a:rPr lang="en-US" smtClean="0"/>
              <a:t>8/13/2020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4682-FDF1-45B7-9F77-1A38761C1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478712"/>
      </p:ext>
    </p:extLst>
  </p:cSld>
  <p:clrMapOvr>
    <a:masterClrMapping/>
  </p:clrMapOvr>
  <p:transition spd="slow">
    <p:wipe/>
  </p:transition>
  <p:extLst mod="1">
    <p:ext uri="{DCECCB84-F9BA-43D5-87BE-67443E8EF086}">
      <p15:sldGuideLst xmlns=""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3AD3CA34-A986-0040-8F73-7D5B0B7493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750" b="14612"/>
          <a:stretch/>
        </p:blipFill>
        <p:spPr>
          <a:xfrm>
            <a:off x="1676452" y="0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C8C506-62B0-3B4E-A6FC-2F95F5B74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9" y="532435"/>
            <a:ext cx="9718653" cy="118415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237528-8BB0-6B46-9CD9-542AA14DD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1825625"/>
            <a:ext cx="9718652" cy="395541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CA9647A-416E-A040-B69A-AFDA53EA0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xmlns="" id="{FC30FFE5-57C5-F741-AD01-6D047679D5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51" y="6114343"/>
            <a:ext cx="1045097" cy="48401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560D045A-C3B8-634D-9893-3E1865B8943C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1396126A-6F81-0D45-A1D5-132B997E946D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62BACBAD-95F3-E741-ADB1-03DF40C523A7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FA3A5596-62FE-E743-8FC0-53D77983BDFD}"/>
              </a:ext>
            </a:extLst>
          </p:cNvPr>
          <p:cNvSpPr/>
          <p:nvPr userDrawn="1"/>
        </p:nvSpPr>
        <p:spPr>
          <a:xfrm rot="5400000" flipH="1">
            <a:off x="-1824445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21A9A22-3F2F-FE4A-8726-07CE911B2674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</p:spTree>
    <p:extLst>
      <p:ext uri="{BB962C8B-B14F-4D97-AF65-F5344CB8AC3E}">
        <p14:creationId xmlns:p14="http://schemas.microsoft.com/office/powerpoint/2010/main" val="4088190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419C6E50-D08F-3841-BAEB-9C16A42A4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750" b="14612"/>
          <a:stretch/>
        </p:blipFill>
        <p:spPr>
          <a:xfrm>
            <a:off x="1676452" y="1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xmlns="" id="{23F082D3-D1E4-8C41-9539-6329ED9DD5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51" y="6114343"/>
            <a:ext cx="1045097" cy="48401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08BFB429-6ED1-9840-8030-6EEE837B7CA4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435291A1-D8B1-5046-97BD-78A73BE38F26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4E2070B9-1F19-A244-95F2-2FCCC224A26B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DACE23DA-9542-A744-8C96-B7B5990E8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9" y="532435"/>
            <a:ext cx="9718653" cy="118415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xmlns="" id="{3B64CA63-C751-4749-A228-9B5971F5F9F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7998" y="1825625"/>
            <a:ext cx="4758353" cy="395541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xmlns="" id="{CF692DC2-4015-8641-B860-64223B7D09B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80538" y="1825625"/>
            <a:ext cx="4758353" cy="395541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8738A1A-AF4E-5D4F-AE45-ED4F68990A44}"/>
              </a:ext>
            </a:extLst>
          </p:cNvPr>
          <p:cNvSpPr/>
          <p:nvPr userDrawn="1"/>
        </p:nvSpPr>
        <p:spPr>
          <a:xfrm rot="5400000" flipH="1">
            <a:off x="-1824445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3555C93-AE02-F747-BCF4-858113CFBB15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xmlns="" id="{B43226A2-A533-8C4A-A706-0682CAEF1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746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5A0F9BE8-A97E-6148-86E9-FE93CD99A6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750" b="14612"/>
          <a:stretch/>
        </p:blipFill>
        <p:spPr>
          <a:xfrm>
            <a:off x="1676452" y="1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FB5802E-8632-E64F-8945-8F160C08F3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0537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15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AE82E2C6-7F48-3648-8625-F4749114A2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51" y="6114343"/>
            <a:ext cx="1045097" cy="48401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xmlns="" id="{89C4E7B0-E4B2-0545-BE9A-EE4013FB6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9" y="532435"/>
            <a:ext cx="9718653" cy="118415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xmlns="" id="{1D4DAFC2-6EE1-3B42-9575-9B41DF4766D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7998" y="2604304"/>
            <a:ext cx="4758353" cy="317673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5676E0BC-80F8-5A4B-AFE6-CBE81AA00EB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80538" y="2604304"/>
            <a:ext cx="4758353" cy="317673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xmlns="" id="{7476638F-A0DB-CF49-A717-741B8C6AA1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17998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91E77852-9967-2346-B99F-0FB506F9F8CF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AB326E00-68C1-4241-8C4E-723F6006811E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D2150E91-0429-0440-9F6E-64AC0BE947C8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7641AACB-8973-1F48-B3E3-8AEBC2B57880}"/>
              </a:ext>
            </a:extLst>
          </p:cNvPr>
          <p:cNvSpPr/>
          <p:nvPr userDrawn="1"/>
        </p:nvSpPr>
        <p:spPr>
          <a:xfrm rot="5400000" flipH="1">
            <a:off x="-1824445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599C48B-2FEB-A047-8A14-B3EB6EBC2961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xmlns="" id="{3FF6B52E-D172-AB48-AE84-FA9F3CA4D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328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227FE5D5-B629-9645-8253-C8C1D04279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750" b="14612"/>
          <a:stretch/>
        </p:blipFill>
        <p:spPr>
          <a:xfrm>
            <a:off x="1676452" y="1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C8C506-62B0-3B4E-A6FC-2F95F5B74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9" y="532435"/>
            <a:ext cx="9718653" cy="118415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237528-8BB0-6B46-9CD9-542AA14DD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1825625"/>
            <a:ext cx="9718652" cy="395541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xmlns="" id="{FC30FFE5-57C5-F741-AD01-6D047679D5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51" y="6114343"/>
            <a:ext cx="1045097" cy="48401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008B41F-7AC6-4646-A4EF-B85BEC21B971}"/>
              </a:ext>
            </a:extLst>
          </p:cNvPr>
          <p:cNvSpPr/>
          <p:nvPr userDrawn="1"/>
        </p:nvSpPr>
        <p:spPr>
          <a:xfrm rot="16200000">
            <a:off x="-1822766" y="3378369"/>
            <a:ext cx="6885432" cy="112597"/>
          </a:xfrm>
          <a:prstGeom prst="rect">
            <a:avLst/>
          </a:prstGeom>
          <a:gradFill>
            <a:gsLst>
              <a:gs pos="0">
                <a:srgbClr val="D92D8A"/>
              </a:gs>
              <a:gs pos="64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048DA30B-7299-9445-B19A-0CC109A3963D}"/>
              </a:ext>
            </a:extLst>
          </p:cNvPr>
          <p:cNvGrpSpPr/>
          <p:nvPr userDrawn="1"/>
        </p:nvGrpSpPr>
        <p:grpSpPr>
          <a:xfrm flipH="1">
            <a:off x="11449544" y="206704"/>
            <a:ext cx="522582" cy="530386"/>
            <a:chOff x="2645664" y="2011680"/>
            <a:chExt cx="735606" cy="74659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D3668193-3E8C-7D4A-B1D7-30D40F558C4F}"/>
                </a:ext>
              </a:extLst>
            </p:cNvPr>
            <p:cNvSpPr/>
            <p:nvPr/>
          </p:nvSpPr>
          <p:spPr>
            <a:xfrm rot="16200000" flipH="1">
              <a:off x="2934219" y="1723125"/>
              <a:ext cx="158496" cy="735606"/>
            </a:xfrm>
            <a:prstGeom prst="rect">
              <a:avLst/>
            </a:prstGeom>
            <a:gradFill>
              <a:gsLst>
                <a:gs pos="30000">
                  <a:srgbClr val="D92D8A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45EF9CE8-3C50-9642-B0F3-AD94682FC91D}"/>
                </a:ext>
              </a:extLst>
            </p:cNvPr>
            <p:cNvSpPr/>
            <p:nvPr/>
          </p:nvSpPr>
          <p:spPr>
            <a:xfrm flipH="1">
              <a:off x="2645664" y="2165151"/>
              <a:ext cx="158496" cy="593121"/>
            </a:xfrm>
            <a:prstGeom prst="rect">
              <a:avLst/>
            </a:prstGeom>
            <a:gradFill>
              <a:gsLst>
                <a:gs pos="29000">
                  <a:srgbClr val="D92D8A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9EC9AF8-ED57-2747-AC79-0797BC703B76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xmlns="" id="{FE6F06CA-0DF7-5742-9CC8-C741EA5EA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533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5ED13A35-C167-A445-A46D-9C25B6BF6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750" b="14612"/>
          <a:stretch/>
        </p:blipFill>
        <p:spPr>
          <a:xfrm>
            <a:off x="1676452" y="1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xmlns="" id="{23F082D3-D1E4-8C41-9539-6329ED9DD5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51" y="6114343"/>
            <a:ext cx="1045097" cy="48401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xmlns="" id="{DACE23DA-9542-A744-8C96-B7B5990E8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9" y="532435"/>
            <a:ext cx="9718653" cy="118415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xmlns="" id="{3B64CA63-C751-4749-A228-9B5971F5F9F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7998" y="1825625"/>
            <a:ext cx="4758353" cy="395541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xmlns="" id="{CF692DC2-4015-8641-B860-64223B7D09B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80538" y="1825625"/>
            <a:ext cx="4758353" cy="395541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4D62240E-025C-0445-BD7A-F02F43359145}"/>
              </a:ext>
            </a:extLst>
          </p:cNvPr>
          <p:cNvGrpSpPr/>
          <p:nvPr userDrawn="1"/>
        </p:nvGrpSpPr>
        <p:grpSpPr>
          <a:xfrm flipH="1">
            <a:off x="11449544" y="206704"/>
            <a:ext cx="522582" cy="530386"/>
            <a:chOff x="2645664" y="2011680"/>
            <a:chExt cx="735606" cy="74659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7791D3E7-2C9E-764A-9670-DBB68FF15FB1}"/>
                </a:ext>
              </a:extLst>
            </p:cNvPr>
            <p:cNvSpPr/>
            <p:nvPr/>
          </p:nvSpPr>
          <p:spPr>
            <a:xfrm rot="16200000" flipH="1">
              <a:off x="2934219" y="1723125"/>
              <a:ext cx="158496" cy="735606"/>
            </a:xfrm>
            <a:prstGeom prst="rect">
              <a:avLst/>
            </a:prstGeom>
            <a:gradFill>
              <a:gsLst>
                <a:gs pos="30000">
                  <a:srgbClr val="D92D8A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8EA741CD-3DEC-B245-9AFC-9FC4C82108AE}"/>
                </a:ext>
              </a:extLst>
            </p:cNvPr>
            <p:cNvSpPr/>
            <p:nvPr/>
          </p:nvSpPr>
          <p:spPr>
            <a:xfrm flipH="1">
              <a:off x="2645664" y="2165151"/>
              <a:ext cx="158496" cy="593121"/>
            </a:xfrm>
            <a:prstGeom prst="rect">
              <a:avLst/>
            </a:prstGeom>
            <a:gradFill>
              <a:gsLst>
                <a:gs pos="29000">
                  <a:srgbClr val="D92D8A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CE3B192-4326-B44E-9C03-A6253DEEE4FC}"/>
              </a:ext>
            </a:extLst>
          </p:cNvPr>
          <p:cNvSpPr/>
          <p:nvPr userDrawn="1"/>
        </p:nvSpPr>
        <p:spPr>
          <a:xfrm rot="16200000">
            <a:off x="-1822766" y="3378369"/>
            <a:ext cx="6885432" cy="112597"/>
          </a:xfrm>
          <a:prstGeom prst="rect">
            <a:avLst/>
          </a:prstGeom>
          <a:gradFill>
            <a:gsLst>
              <a:gs pos="0">
                <a:srgbClr val="D92D8A"/>
              </a:gs>
              <a:gs pos="64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074F882-70AB-FE4D-8572-7694BD507C04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xmlns="" id="{1CE61E12-F027-E846-8122-8AC35BC17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60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3AFE4446-0DBE-D04E-8CFC-C7F906FE5C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750" b="14612"/>
          <a:stretch/>
        </p:blipFill>
        <p:spPr>
          <a:xfrm>
            <a:off x="1676452" y="1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FB5802E-8632-E64F-8945-8F160C08F3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0537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pic>
        <p:nvPicPr>
          <p:cNvPr id="15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AE82E2C6-7F48-3648-8625-F4749114A2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51" y="6114343"/>
            <a:ext cx="1045097" cy="48401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xmlns="" id="{89C4E7B0-E4B2-0545-BE9A-EE4013FB6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9" y="532435"/>
            <a:ext cx="9718653" cy="118415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xmlns="" id="{1D4DAFC2-6EE1-3B42-9575-9B41DF4766D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7998" y="2604304"/>
            <a:ext cx="4758353" cy="317673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5676E0BC-80F8-5A4B-AFE6-CBE81AA00EB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80538" y="2604304"/>
            <a:ext cx="4758353" cy="317673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xmlns="" id="{7476638F-A0DB-CF49-A717-741B8C6AA1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17998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2053B207-3BC6-4F4F-92C2-EE2F7F247B5C}"/>
              </a:ext>
            </a:extLst>
          </p:cNvPr>
          <p:cNvGrpSpPr/>
          <p:nvPr userDrawn="1"/>
        </p:nvGrpSpPr>
        <p:grpSpPr>
          <a:xfrm flipH="1">
            <a:off x="11449544" y="206704"/>
            <a:ext cx="522582" cy="530386"/>
            <a:chOff x="2645664" y="2011680"/>
            <a:chExt cx="735606" cy="746592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A62A6560-528D-454C-A741-F3D3FD66E863}"/>
                </a:ext>
              </a:extLst>
            </p:cNvPr>
            <p:cNvSpPr/>
            <p:nvPr/>
          </p:nvSpPr>
          <p:spPr>
            <a:xfrm rot="16200000" flipH="1">
              <a:off x="2934219" y="1723125"/>
              <a:ext cx="158496" cy="735606"/>
            </a:xfrm>
            <a:prstGeom prst="rect">
              <a:avLst/>
            </a:prstGeom>
            <a:gradFill>
              <a:gsLst>
                <a:gs pos="30000">
                  <a:srgbClr val="D92D8A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4774A48F-799F-494F-834C-E9D21460F599}"/>
                </a:ext>
              </a:extLst>
            </p:cNvPr>
            <p:cNvSpPr/>
            <p:nvPr/>
          </p:nvSpPr>
          <p:spPr>
            <a:xfrm flipH="1">
              <a:off x="2645664" y="2165151"/>
              <a:ext cx="158496" cy="593121"/>
            </a:xfrm>
            <a:prstGeom prst="rect">
              <a:avLst/>
            </a:prstGeom>
            <a:gradFill>
              <a:gsLst>
                <a:gs pos="29000">
                  <a:srgbClr val="D92D8A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31CD36E-E06A-A54F-882F-958C2B5948EE}"/>
              </a:ext>
            </a:extLst>
          </p:cNvPr>
          <p:cNvSpPr/>
          <p:nvPr userDrawn="1"/>
        </p:nvSpPr>
        <p:spPr>
          <a:xfrm rot="16200000">
            <a:off x="-1822766" y="3378369"/>
            <a:ext cx="6885432" cy="112597"/>
          </a:xfrm>
          <a:prstGeom prst="rect">
            <a:avLst/>
          </a:prstGeom>
          <a:gradFill>
            <a:gsLst>
              <a:gs pos="0">
                <a:srgbClr val="D92D8A"/>
              </a:gs>
              <a:gs pos="64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A6B364F-D7E9-9C43-88A4-8B6B7CB83687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xmlns="" id="{129B57FC-F78F-DD44-B965-E5D7DC52A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655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237528-8BB0-6B46-9CD9-542AA14DD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1825625"/>
            <a:ext cx="9718652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xmlns="" id="{FBFDFFD2-CF01-B641-84F5-91E3E9172A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4129" y="-27432"/>
            <a:ext cx="1654711" cy="690191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F313B947-105A-2D4F-BFAA-2D85907D7FCA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959F3284-5302-A74F-A74E-AA4D292D55F1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2B9F6588-7CB2-C746-984E-801A704464CF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96FF5BE9-D429-1543-86A0-F3CDB318056B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</a:p>
        </p:txBody>
      </p:sp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xmlns="" id="{2640BDC0-E6EB-B747-8695-5CAC4F0F0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xmlns="" id="{C2A68826-4237-D248-930D-663F392D4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CEE3AFE-5A29-414B-8949-D295F4820045}"/>
              </a:ext>
            </a:extLst>
          </p:cNvPr>
          <p:cNvSpPr/>
          <p:nvPr userDrawn="1"/>
        </p:nvSpPr>
        <p:spPr>
          <a:xfrm rot="5400000" flipH="1">
            <a:off x="-1828799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880A43C-7A5B-1249-A596-D4EE6A569CC8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xmlns="" id="{525B40E3-0856-BD43-A8A6-89A4666E0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924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B9EB24D1-F15E-C64D-8D0D-B18538C4D2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4129" y="-27432"/>
            <a:ext cx="1654711" cy="690191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43383B5-3E75-294D-8915-7DE84AEA5398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0DC1C9BB-1B72-7546-94E0-FB2C9E053BC9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B28FE50A-B4DE-5341-952B-7F5EE0C16442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xmlns="" id="{FD1E6CC2-30A4-7C40-A920-089876E62E7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8000" y="1825625"/>
            <a:ext cx="4758352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xmlns="" id="{543D506A-3611-8240-96FE-B151FD69561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880538" y="1825625"/>
            <a:ext cx="4758353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7427D702-6B89-0E40-BF8E-76E7259D7DCC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xmlns="" id="{D9DB1418-F3A3-7D4D-9C06-C017F8B1EC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xmlns="" id="{255CA523-D800-5D49-A2D1-EEFA13E4D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7D2E78AA-F072-A641-926C-734CE3B1CA26}"/>
              </a:ext>
            </a:extLst>
          </p:cNvPr>
          <p:cNvSpPr/>
          <p:nvPr userDrawn="1"/>
        </p:nvSpPr>
        <p:spPr>
          <a:xfrm rot="5400000" flipH="1">
            <a:off x="-1828799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1BE8E13-7293-6C49-92C8-B1D75A642D28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37268E3C-1B71-5142-98A7-B2679EAB3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488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1D973CB-EE63-BD43-B7FE-EDAD0D6A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8160" y="365125"/>
            <a:ext cx="95656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6714FBC-539F-4F48-BDAA-9479CFFC15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88160" y="1825625"/>
            <a:ext cx="9565640" cy="3955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F7E73E-CAC3-5141-B961-FA29463391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881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FC646-D706-F744-8D74-285615B3AD1C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A9E9F37-99D7-6345-A7DB-AAE499C25A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5394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FB9828-C94F-9347-8523-91B4636C6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9132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6AFEC-37F4-1D48-80F4-D3D02F74536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01EEE2DA-9DE3-7D4E-B67F-FBC3395DB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13750" b="14612"/>
          <a:stretch/>
        </p:blipFill>
        <p:spPr>
          <a:xfrm>
            <a:off x="1676452" y="1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766AC07B-FC06-8B47-96FE-ABC28A19F3A3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54DD134A-CE7D-5F44-BD79-76E9DC634245}"/>
              </a:ext>
            </a:extLst>
          </p:cNvPr>
          <p:cNvSpPr txBox="1">
            <a:spLocks/>
          </p:cNvSpPr>
          <p:nvPr userDrawn="1"/>
        </p:nvSpPr>
        <p:spPr>
          <a:xfrm>
            <a:off x="1920240" y="1825625"/>
            <a:ext cx="9718652" cy="39554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78BD53A-3411-754A-9DB0-3B962C309B46}"/>
              </a:ext>
            </a:extLst>
          </p:cNvPr>
          <p:cNvSpPr/>
          <p:nvPr userDrawn="1"/>
        </p:nvSpPr>
        <p:spPr>
          <a:xfrm rot="5400000" flipH="1">
            <a:off x="-1824445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AB1AD9AE-0B5A-C54A-848F-E631A944D67D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D19EE1A-9E9C-9F4B-9020-2809B2404DB1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C2E4CCC2-725D-534E-88C7-340D8837A885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pic>
        <p:nvPicPr>
          <p:cNvPr id="19" name="Picture 18" descr="A close up of a sign&#10;&#10;Description automatically generated">
            <a:extLst>
              <a:ext uri="{FF2B5EF4-FFF2-40B4-BE49-F238E27FC236}">
                <a16:creationId xmlns:a16="http://schemas.microsoft.com/office/drawing/2014/main" xmlns="" id="{1404FB51-8AA7-0644-AE99-4515EE4F642A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36741" y="5715122"/>
            <a:ext cx="1271016" cy="94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80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74" r:id="rId5"/>
    <p:sldLayoutId id="2147483675" r:id="rId6"/>
    <p:sldLayoutId id="2147483676" r:id="rId7"/>
    <p:sldLayoutId id="2147483657" r:id="rId8"/>
    <p:sldLayoutId id="2147483658" r:id="rId9"/>
    <p:sldLayoutId id="2147483659" r:id="rId10"/>
    <p:sldLayoutId id="2147483677" r:id="rId11"/>
    <p:sldLayoutId id="2147483680" r:id="rId12"/>
    <p:sldLayoutId id="2147483678" r:id="rId13"/>
    <p:sldLayoutId id="2147483679" r:id="rId14"/>
    <p:sldLayoutId id="214748368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D3F0E3-D2EA-0448-8656-7A7A5F88A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7" y="447288"/>
            <a:ext cx="9718653" cy="1022520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 dirty="0"/>
              <a:t>BLUE NILE/ABBAY AND GRAND ETHIOPIAN RENAISSANCE DAM </a:t>
            </a:r>
            <a:br>
              <a:rPr lang="en-US" sz="2400" b="1" dirty="0"/>
            </a:br>
            <a:r>
              <a:rPr lang="en-US" sz="2400" dirty="0">
                <a:solidFill>
                  <a:schemeClr val="accent2"/>
                </a:solidFill>
              </a:rPr>
              <a:t>PRESENTATION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FBA812-CAEA-E543-832E-9553FA2F645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2021211" y="2471970"/>
            <a:ext cx="4758353" cy="26747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ZERIHUN </a:t>
            </a:r>
            <a:r>
              <a:rPr lang="en-US" sz="2800" b="1" dirty="0" smtClean="0"/>
              <a:t>ABEBE YIGZAW*</a:t>
            </a:r>
            <a:endParaRPr lang="en-US" sz="2800" b="1" dirty="0"/>
          </a:p>
          <a:p>
            <a:pPr marL="0" indent="0">
              <a:buNone/>
            </a:pPr>
            <a:r>
              <a:rPr lang="en-US" sz="1600" dirty="0"/>
              <a:t>Ministry of Foreign Affairs, Ethiopia 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800" b="1" dirty="0"/>
              <a:t>PRESENTATION TITLE: </a:t>
            </a:r>
          </a:p>
          <a:p>
            <a:pPr marL="0" indent="0">
              <a:buNone/>
            </a:pPr>
            <a:r>
              <a:rPr lang="en-US" sz="1600" dirty="0"/>
              <a:t>The Politics of the GERD: Decision Making in the Negotiations between Securitization and De-securitization  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xmlns="" id="{4D3499D3-9813-6747-B5D4-F970FF238E67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7290157" y="1895836"/>
            <a:ext cx="4095728" cy="4095728"/>
          </a:xfr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95C19D5A-EC75-C449-9125-4373AC9F6CE2}"/>
              </a:ext>
            </a:extLst>
          </p:cNvPr>
          <p:cNvGrpSpPr/>
          <p:nvPr/>
        </p:nvGrpSpPr>
        <p:grpSpPr>
          <a:xfrm>
            <a:off x="0" y="0"/>
            <a:ext cx="1515291" cy="6858000"/>
            <a:chOff x="0" y="0"/>
            <a:chExt cx="1515291" cy="685800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69053C3E-F7E9-344B-8AB6-7E7C484FC3BE}"/>
                </a:ext>
              </a:extLst>
            </p:cNvPr>
            <p:cNvGrpSpPr/>
            <p:nvPr/>
          </p:nvGrpSpPr>
          <p:grpSpPr>
            <a:xfrm>
              <a:off x="0" y="0"/>
              <a:ext cx="1515291" cy="6858000"/>
              <a:chOff x="0" y="1"/>
              <a:chExt cx="1515291" cy="685800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F8D55639-4F83-3F49-B4EB-4C4DF93CC8C2}"/>
                  </a:ext>
                </a:extLst>
              </p:cNvPr>
              <p:cNvSpPr/>
              <p:nvPr/>
            </p:nvSpPr>
            <p:spPr>
              <a:xfrm>
                <a:off x="0" y="1"/>
                <a:ext cx="1515291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87089AAB-0CE3-0F42-A990-3E7E912B03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8694" y="5723164"/>
                <a:ext cx="977900" cy="840554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xmlns="" id="{4D07E95B-A527-D842-A625-797226EC32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2195" y="4237984"/>
                <a:ext cx="1190897" cy="1190897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xmlns="" id="{EB85D100-54EA-8D42-ACC2-CA6381C731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-1" r="5677" b="-1"/>
              <a:stretch/>
            </p:blipFill>
            <p:spPr>
              <a:xfrm>
                <a:off x="162195" y="3413963"/>
                <a:ext cx="1300844" cy="529738"/>
              </a:xfrm>
              <a:prstGeom prst="rect">
                <a:avLst/>
              </a:prstGeom>
            </p:spPr>
          </p:pic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A1FA87EC-99AA-574B-A63B-5A46AA91895D}"/>
                </a:ext>
              </a:extLst>
            </p:cNvPr>
            <p:cNvSpPr/>
            <p:nvPr/>
          </p:nvSpPr>
          <p:spPr>
            <a:xfrm>
              <a:off x="64075" y="296829"/>
              <a:ext cx="1444831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</a:rPr>
                <a:t>2020 International Conference on the Nile and GERD</a:t>
              </a:r>
            </a:p>
          </p:txBody>
        </p:sp>
      </p:grpSp>
      <p:pic>
        <p:nvPicPr>
          <p:cNvPr id="1026" name="Picture 2" descr="C:\Users\Malandria\Documents\Zay pics\117821247_758962571597381_4287956219166533718_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156" y="1895836"/>
            <a:ext cx="4572330" cy="409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5207" y="5991564"/>
            <a:ext cx="95972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*The views expressed here  are only of the  author`s and does not necessarily  reflect the views of the Ministry.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4639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39" y="210065"/>
            <a:ext cx="9718653" cy="666067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 smtClean="0"/>
              <a:t>GERD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4682-FDF1-45B7-9F77-1A38761C189B}" type="slidenum">
              <a:rPr lang="en-US" smtClean="0"/>
              <a:t>10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D829B5-327D-4D49-B063-E38F08C0F08E}" type="datetime1">
              <a:rPr lang="en-US" smtClean="0"/>
              <a:t>8/19/2020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087" y="876132"/>
            <a:ext cx="5412259" cy="538533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9347" y="876132"/>
            <a:ext cx="10632653" cy="5480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117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Enter the Grand Ethiopian Renaissance Dam-GERD: 2010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Project </a:t>
            </a:r>
          </a:p>
          <a:p>
            <a:r>
              <a:rPr lang="en-US" sz="2800" dirty="0" smtClean="0"/>
              <a:t>Ethiopia`s initiative of soliciting understanding and build confidence-the </a:t>
            </a:r>
            <a:r>
              <a:rPr lang="en-US" sz="2800" dirty="0" err="1" smtClean="0"/>
              <a:t>IPoE</a:t>
            </a:r>
            <a:r>
              <a:rPr lang="en-US" sz="2800" dirty="0" smtClean="0"/>
              <a:t> </a:t>
            </a:r>
          </a:p>
          <a:p>
            <a:r>
              <a:rPr lang="en-US" sz="2800" dirty="0" smtClean="0"/>
              <a:t>The Issues </a:t>
            </a:r>
          </a:p>
          <a:p>
            <a:pPr lvl="1"/>
            <a:r>
              <a:rPr lang="en-US" sz="2800" dirty="0" smtClean="0"/>
              <a:t>First filling and annual operation </a:t>
            </a:r>
          </a:p>
          <a:p>
            <a:r>
              <a:rPr lang="en-US" sz="2800" dirty="0"/>
              <a:t>The Agreement on the Declaration of Principles of 2015: </a:t>
            </a:r>
            <a:r>
              <a:rPr lang="en-US" sz="2800" dirty="0" smtClean="0"/>
              <a:t>The Tripartite National Committee-TNC Process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D829B5-327D-4D49-B063-E38F08C0F08E}" type="datetime1">
              <a:rPr lang="en-US" smtClean="0"/>
              <a:t>8/19/2020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4682-FDF1-45B7-9F77-1A38761C189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551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/>
              <a:t>The GERD, Ethiopia, the Sudan and Egypt </a:t>
            </a:r>
            <a:r>
              <a:rPr lang="en-US" sz="4000" dirty="0" smtClean="0"/>
              <a:t>: The Positions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800" dirty="0"/>
          </a:p>
          <a:p>
            <a:pPr lvl="1"/>
            <a:r>
              <a:rPr lang="en-US" sz="2800" dirty="0"/>
              <a:t>Ethiopia- Owner of the </a:t>
            </a:r>
            <a:r>
              <a:rPr lang="en-US" sz="2800" dirty="0" smtClean="0"/>
              <a:t>Dam.</a:t>
            </a:r>
            <a:endParaRPr lang="en-US" sz="2800" dirty="0"/>
          </a:p>
          <a:p>
            <a:pPr lvl="1"/>
            <a:r>
              <a:rPr lang="en-US" sz="2800" dirty="0"/>
              <a:t>Sudan- </a:t>
            </a:r>
            <a:r>
              <a:rPr lang="en-US" sz="2800" dirty="0" smtClean="0"/>
              <a:t>From Hydropolitical Dilemma </a:t>
            </a:r>
            <a:r>
              <a:rPr lang="en-US" sz="2800" dirty="0" err="1" smtClean="0"/>
              <a:t>to“</a:t>
            </a:r>
            <a:r>
              <a:rPr lang="en-US" sz="2800" b="1" i="1" dirty="0" err="1" smtClean="0">
                <a:solidFill>
                  <a:srgbClr val="FF0000"/>
                </a:solidFill>
              </a:rPr>
              <a:t>As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smtClean="0">
                <a:solidFill>
                  <a:srgbClr val="FF0000"/>
                </a:solidFill>
              </a:rPr>
              <a:t>the High Aswan Dam is for Egypt, the Grand Ethiopian Renaissance Dam is for Sudan</a:t>
            </a:r>
            <a:r>
              <a:rPr lang="en-US" sz="2800" dirty="0" smtClean="0"/>
              <a:t>”.</a:t>
            </a:r>
          </a:p>
          <a:p>
            <a:pPr lvl="1"/>
            <a:r>
              <a:rPr lang="en-US" sz="2800" dirty="0" smtClean="0"/>
              <a:t>Egypt`s </a:t>
            </a:r>
            <a:r>
              <a:rPr lang="en-US" sz="2800" dirty="0"/>
              <a:t>evolving </a:t>
            </a:r>
            <a:r>
              <a:rPr lang="en-US" sz="2800" dirty="0" smtClean="0"/>
              <a:t>position: </a:t>
            </a:r>
            <a:r>
              <a:rPr lang="en-US" sz="2800" dirty="0" smtClean="0">
                <a:solidFill>
                  <a:srgbClr val="FF0000"/>
                </a:solidFill>
              </a:rPr>
              <a:t>From “No Dam on the Blue </a:t>
            </a:r>
            <a:r>
              <a:rPr lang="en-US" sz="2800" dirty="0" smtClean="0">
                <a:solidFill>
                  <a:srgbClr val="FF0000"/>
                </a:solidFill>
              </a:rPr>
              <a:t>Nile” </a:t>
            </a:r>
            <a:r>
              <a:rPr lang="en-US" sz="2800" dirty="0" smtClean="0">
                <a:solidFill>
                  <a:srgbClr val="FF0000"/>
                </a:solidFill>
              </a:rPr>
              <a:t>to </a:t>
            </a:r>
            <a:r>
              <a:rPr lang="en-US" sz="2800" dirty="0" smtClean="0">
                <a:solidFill>
                  <a:srgbClr val="FF0000"/>
                </a:solidFill>
              </a:rPr>
              <a:t>“My </a:t>
            </a:r>
            <a:r>
              <a:rPr lang="en-US" sz="2800" dirty="0" smtClean="0">
                <a:solidFill>
                  <a:srgbClr val="FF0000"/>
                </a:solidFill>
              </a:rPr>
              <a:t>Dam on the Blue Nile</a:t>
            </a:r>
            <a:r>
              <a:rPr lang="en-US" sz="2800" dirty="0" smtClean="0">
                <a:solidFill>
                  <a:srgbClr val="FF0000"/>
                </a:solidFill>
              </a:rPr>
              <a:t>”.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4682-FDF1-45B7-9F77-1A38761C189B}" type="slidenum">
              <a:rPr lang="en-US" smtClean="0"/>
              <a:t>12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D829B5-327D-4D49-B063-E38F08C0F08E}" type="datetime1">
              <a:rPr lang="en-US" smtClean="0"/>
              <a:t>8/19/2020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3393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39" y="532435"/>
            <a:ext cx="10079954" cy="1184156"/>
          </a:xfrm>
        </p:spPr>
        <p:txBody>
          <a:bodyPr>
            <a:normAutofit fontScale="90000"/>
          </a:bodyPr>
          <a:lstStyle/>
          <a:p>
            <a:r>
              <a:rPr lang="en-US" dirty="0"/>
              <a:t>Securitizing the GERD: Securitization as social construction and sanctioned discourses </a:t>
            </a:r>
            <a:r>
              <a:rPr lang="en-US" dirty="0" smtClean="0"/>
              <a:t>of fear and threat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4682-FDF1-45B7-9F77-1A38761C189B}" type="slidenum">
              <a:rPr lang="en-US" smtClean="0"/>
              <a:t>13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D829B5-327D-4D49-B063-E38F08C0F08E}" type="datetime1">
              <a:rPr lang="en-US" smtClean="0"/>
              <a:t>8/19/2020</a:t>
            </a:fld>
            <a:endParaRPr 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071" y="1552703"/>
            <a:ext cx="5087122" cy="422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238" y="1825625"/>
            <a:ext cx="5092411" cy="3784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9374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D829B5-327D-4D49-B063-E38F08C0F08E}" type="datetime1">
              <a:rPr lang="en-US" smtClean="0"/>
              <a:t>8/19/2020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4682-FDF1-45B7-9F77-1A38761C189B}" type="slidenum">
              <a:rPr lang="en-US" smtClean="0"/>
              <a:t>14</a:t>
            </a:fld>
            <a:endParaRPr lang="en-US"/>
          </a:p>
        </p:txBody>
      </p:sp>
      <p:pic>
        <p:nvPicPr>
          <p:cNvPr id="7" name="Picture 6" descr="E:\From Desktop 2\Nile Abbay\eth pi eg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831774" cy="32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E:\From Desktop 2\Nile Abbay\ant sem eg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7550"/>
            <a:ext cx="4246563" cy="3695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524" y="3152775"/>
            <a:ext cx="4972363" cy="3705225"/>
          </a:xfrm>
          <a:prstGeom prst="rect">
            <a:avLst/>
          </a:prstGeom>
        </p:spPr>
      </p:pic>
      <p:pic>
        <p:nvPicPr>
          <p:cNvPr id="14" name="Content Placeholder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175" y="0"/>
            <a:ext cx="7489825" cy="3100388"/>
          </a:xfrm>
          <a:prstGeom prst="rect">
            <a:avLst/>
          </a:prstGeom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2564986"/>
            <a:ext cx="2657475" cy="2747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63755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389" y="332525"/>
            <a:ext cx="10626811" cy="445397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/>
              <a:t>The Nile: Actors and Interests in Ethiopia, the Sudan and Egypt </a:t>
            </a:r>
            <a:endParaRPr lang="en-US" sz="24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085661" y="2814850"/>
            <a:ext cx="2593075" cy="404315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Ministry of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Cooperation is a positive sum but…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Technical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Higher Committee on the GERD: a new path</a:t>
            </a:r>
          </a:p>
          <a:p>
            <a:pPr marL="78867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Justice </a:t>
            </a:r>
          </a:p>
          <a:p>
            <a:pPr marL="78867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Water</a:t>
            </a:r>
          </a:p>
          <a:p>
            <a:pPr marL="788670" lvl="1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chemeClr val="tx1"/>
                </a:solidFill>
              </a:rPr>
              <a:t>MoFA</a:t>
            </a:r>
            <a:endParaRPr lang="en-US" dirty="0" smtClean="0">
              <a:solidFill>
                <a:schemeClr val="tx1"/>
              </a:solidFill>
            </a:endParaRPr>
          </a:p>
          <a:p>
            <a:pPr marL="78867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Intelligence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29B5-327D-4D49-B063-E38F08C0F08E}" type="datetime1">
              <a:rPr lang="en-US" smtClean="0"/>
              <a:t>8/19/2020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4682-FDF1-45B7-9F77-1A38761C189B}" type="slidenum">
              <a:rPr lang="en-US" smtClean="0"/>
              <a:t>15</a:t>
            </a:fld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1668162" y="873457"/>
            <a:ext cx="9864196" cy="1658339"/>
          </a:xfrm>
          <a:prstGeom prst="rightArrow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000" b="1" dirty="0"/>
              <a:t>Ethiopia: A matter of life but a n issue of water resource management  </a:t>
            </a:r>
            <a:endParaRPr lang="en-US" sz="2000" b="1" dirty="0"/>
          </a:p>
        </p:txBody>
      </p:sp>
      <p:sp>
        <p:nvSpPr>
          <p:cNvPr id="7" name="Rectangle 6"/>
          <p:cNvSpPr/>
          <p:nvPr/>
        </p:nvSpPr>
        <p:spPr>
          <a:xfrm>
            <a:off x="1668162" y="2115402"/>
            <a:ext cx="2415655" cy="4742598"/>
          </a:xfrm>
          <a:prstGeom prst="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Ministry of </a:t>
            </a:r>
            <a:r>
              <a:rPr lang="en-US" b="1" dirty="0" smtClean="0"/>
              <a:t>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Ministry of Foreign Affairs 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Cooperation is a positive </a:t>
            </a:r>
            <a:r>
              <a:rPr lang="en-US" b="1" dirty="0" smtClean="0"/>
              <a:t>sum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technical  </a:t>
            </a:r>
            <a:endParaRPr lang="en-US" b="1" dirty="0"/>
          </a:p>
        </p:txBody>
      </p:sp>
      <p:sp>
        <p:nvSpPr>
          <p:cNvPr id="8" name="Right Arrow 7"/>
          <p:cNvSpPr/>
          <p:nvPr/>
        </p:nvSpPr>
        <p:spPr>
          <a:xfrm>
            <a:off x="4083817" y="1702626"/>
            <a:ext cx="7803383" cy="166837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000" b="1" dirty="0">
                <a:solidFill>
                  <a:schemeClr val="tx1"/>
                </a:solidFill>
              </a:rPr>
              <a:t>Sudan</a:t>
            </a:r>
            <a:r>
              <a:rPr lang="en-US" sz="2000" b="1" dirty="0" smtClean="0">
                <a:solidFill>
                  <a:schemeClr val="tx1"/>
                </a:solidFill>
              </a:rPr>
              <a:t>: </a:t>
            </a:r>
            <a:r>
              <a:rPr lang="en-US" sz="2000" b="1" dirty="0">
                <a:solidFill>
                  <a:schemeClr val="tx1"/>
                </a:solidFill>
              </a:rPr>
              <a:t>dilemma between interest &amp; Pressure  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678736" y="2286001"/>
            <a:ext cx="5754374" cy="208829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Egypt: The Nile is a Securitized River </a:t>
            </a:r>
            <a:endParaRPr lang="en-US" b="1" dirty="0"/>
          </a:p>
        </p:txBody>
      </p:sp>
      <p:sp>
        <p:nvSpPr>
          <p:cNvPr id="11" name="Content Placeholder 8"/>
          <p:cNvSpPr txBox="1">
            <a:spLocks/>
          </p:cNvSpPr>
          <p:nvPr/>
        </p:nvSpPr>
        <p:spPr>
          <a:xfrm>
            <a:off x="6678736" y="3546389"/>
            <a:ext cx="3248167" cy="3311611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0513" indent="-182563"/>
            <a:r>
              <a:rPr lang="en-US" sz="1600" b="1" dirty="0"/>
              <a:t>The Supreme Committee for the Nile Water (SCNW) </a:t>
            </a:r>
          </a:p>
          <a:p>
            <a:pPr marL="747713" lvl="2" indent="-182563"/>
            <a:r>
              <a:rPr lang="en-US" sz="1400" b="1" dirty="0" smtClean="0"/>
              <a:t>The Prime </a:t>
            </a:r>
            <a:r>
              <a:rPr lang="en-US" sz="1400" b="1" dirty="0"/>
              <a:t>Minister </a:t>
            </a:r>
          </a:p>
          <a:p>
            <a:pPr marL="747713" lvl="2" indent="-182563"/>
            <a:r>
              <a:rPr lang="en-US" sz="1400" b="1" dirty="0" smtClean="0"/>
              <a:t>Water </a:t>
            </a:r>
            <a:r>
              <a:rPr lang="en-US" sz="1400" b="1" dirty="0"/>
              <a:t>Resources </a:t>
            </a:r>
            <a:endParaRPr lang="en-US" sz="1400" b="1" dirty="0" smtClean="0"/>
          </a:p>
          <a:p>
            <a:pPr marL="747713" lvl="2" indent="-182563"/>
            <a:r>
              <a:rPr lang="en-US" sz="1400" b="1" dirty="0" smtClean="0"/>
              <a:t>Defense-Army  </a:t>
            </a:r>
            <a:endParaRPr lang="en-US" sz="1400" b="1" dirty="0"/>
          </a:p>
          <a:p>
            <a:pPr marL="747713" lvl="2" indent="-182563"/>
            <a:r>
              <a:rPr lang="en-US" sz="1400" b="1" dirty="0" err="1" smtClean="0"/>
              <a:t>MoFA</a:t>
            </a:r>
            <a:endParaRPr lang="en-US" sz="1400" b="1" dirty="0"/>
          </a:p>
          <a:p>
            <a:pPr marL="747713" lvl="2" indent="-182563"/>
            <a:r>
              <a:rPr lang="en-US" sz="1400" b="1" dirty="0"/>
              <a:t>The President </a:t>
            </a:r>
          </a:p>
          <a:p>
            <a:pPr marL="747713" lvl="2" indent="-182563"/>
            <a:r>
              <a:rPr lang="en-US" sz="1400" b="1" dirty="0"/>
              <a:t>The constitution-Article </a:t>
            </a:r>
            <a:r>
              <a:rPr lang="en-US" sz="1400" b="1" dirty="0" smtClean="0"/>
              <a:t>44</a:t>
            </a:r>
          </a:p>
          <a:p>
            <a:pPr marL="228600" lvl="2" indent="-182563"/>
            <a:r>
              <a:rPr lang="en-US" sz="1400" b="1" dirty="0" smtClean="0"/>
              <a:t>Political-Security</a:t>
            </a:r>
          </a:p>
          <a:p>
            <a:pPr marL="228600" lvl="2" indent="-182563"/>
            <a:r>
              <a:rPr lang="en-US" sz="1400" b="1" dirty="0" smtClean="0"/>
              <a:t>Cooperation is a zero-sum-game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7513684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0519" y="532435"/>
            <a:ext cx="10219038" cy="1184156"/>
          </a:xfrm>
        </p:spPr>
        <p:txBody>
          <a:bodyPr>
            <a:normAutofit fontScale="90000"/>
          </a:bodyPr>
          <a:lstStyle/>
          <a:p>
            <a:pPr marL="450850"/>
            <a:r>
              <a:rPr lang="en-US" dirty="0" smtClean="0"/>
              <a:t>Securitization of the GERD:</a:t>
            </a:r>
            <a:r>
              <a:rPr lang="en-US" dirty="0"/>
              <a:t> </a:t>
            </a:r>
            <a:r>
              <a:rPr lang="en-US" dirty="0" smtClean="0"/>
              <a:t>the evolution 2011-2020 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0205055"/>
              </p:ext>
            </p:extLst>
          </p:nvPr>
        </p:nvGraphicFramePr>
        <p:xfrm>
          <a:off x="1920875" y="1825625"/>
          <a:ext cx="9718675" cy="3956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4682-FDF1-45B7-9F77-1A38761C189B}" type="slidenum">
              <a:rPr lang="en-US" smtClean="0"/>
              <a:t>16</a:t>
            </a:fld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half" idx="4294967295"/>
          </p:nvPr>
        </p:nvSpPr>
        <p:spPr>
          <a:xfrm>
            <a:off x="8291384" y="4609071"/>
            <a:ext cx="3708809" cy="1563258"/>
          </a:xfrm>
        </p:spPr>
        <p:txBody>
          <a:bodyPr>
            <a:normAutofit/>
          </a:bodyPr>
          <a:lstStyle/>
          <a:p>
            <a:r>
              <a:rPr lang="en-US" sz="2700" dirty="0" smtClean="0"/>
              <a:t>Missed Opportunities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	TNC</a:t>
            </a:r>
            <a:br>
              <a:rPr lang="en-US" sz="2800" dirty="0"/>
            </a:br>
            <a:r>
              <a:rPr lang="en-US" sz="2800" dirty="0"/>
              <a:t>	NISRG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</p:spPr>
        <p:txBody>
          <a:bodyPr/>
          <a:lstStyle/>
          <a:p>
            <a:fld id="{BAD829B5-327D-4D49-B063-E38F08C0F08E}" type="datetime1">
              <a:rPr lang="en-US" smtClean="0"/>
              <a:t>8/19/2020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078421" y="1797586"/>
            <a:ext cx="1874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Political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62442" y="1193371"/>
            <a:ext cx="1582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Security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07818" y="2438007"/>
            <a:ext cx="1784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Technical 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8099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7" grpId="0"/>
      <p:bldP spid="11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African solution to Africa`s Problem: the New Approach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The Hope at the end of the tunnel?</a:t>
            </a:r>
          </a:p>
          <a:p>
            <a:r>
              <a:rPr lang="en-US" sz="3200" dirty="0" smtClean="0"/>
              <a:t>The need for a political will and commitment: declare the Nile is a shared river not a sole property of one or a few riparian countries 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4682-FDF1-45B7-9F77-1A38761C189B}" type="slidenum">
              <a:rPr lang="en-US" smtClean="0"/>
              <a:t>17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D829B5-327D-4D49-B063-E38F08C0F08E}" type="datetime1">
              <a:rPr lang="en-US" smtClean="0"/>
              <a:t>8/19/2020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0134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Differences on the GERD Negotiations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The Differences </a:t>
            </a:r>
          </a:p>
          <a:p>
            <a:pPr marL="78867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Future Development </a:t>
            </a:r>
          </a:p>
          <a:p>
            <a:pPr marL="78867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Prolonged Dry Years </a:t>
            </a:r>
          </a:p>
          <a:p>
            <a:pPr marL="78867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Dispute Resolution </a:t>
            </a:r>
          </a:p>
          <a:p>
            <a:pPr marL="78867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Annual Rule Curve </a:t>
            </a:r>
          </a:p>
          <a:p>
            <a:pPr marL="78867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Review and Termination 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All related with maintaining </a:t>
            </a:r>
            <a:r>
              <a:rPr lang="en-US" sz="3200" b="1" dirty="0">
                <a:solidFill>
                  <a:srgbClr val="FF0000"/>
                </a:solidFill>
              </a:rPr>
              <a:t>historic wrongs on the Nile and Securitization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4682-FDF1-45B7-9F77-1A38761C189B}" type="slidenum">
              <a:rPr lang="en-US" smtClean="0"/>
              <a:t>18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D829B5-327D-4D49-B063-E38F08C0F08E}" type="datetime1">
              <a:rPr lang="en-US" smtClean="0"/>
              <a:t>8/19/2020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7147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The Way Forward </a:t>
            </a:r>
            <a:br>
              <a:rPr lang="en-US" b="1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395288" indent="-395288">
              <a:buFont typeface="Arial" panose="020B0604020202020204" pitchFamily="34" charset="0"/>
              <a:buChar char="•"/>
              <a:tabLst>
                <a:tab pos="463550" algn="l"/>
              </a:tabLst>
            </a:pPr>
            <a:r>
              <a:rPr lang="en-US" sz="9600" dirty="0" smtClean="0"/>
              <a:t>For </a:t>
            </a:r>
            <a:r>
              <a:rPr lang="en-US" sz="9600" dirty="0"/>
              <a:t>the GERD: focus on the first filling and annual operation of the GERD </a:t>
            </a:r>
          </a:p>
          <a:p>
            <a:pPr marL="395288" indent="-395288">
              <a:buFont typeface="Arial" panose="020B0604020202020204" pitchFamily="34" charset="0"/>
              <a:buChar char="•"/>
              <a:tabLst>
                <a:tab pos="463550" algn="l"/>
              </a:tabLst>
            </a:pPr>
            <a:r>
              <a:rPr lang="en-US" sz="9600" dirty="0"/>
              <a:t>The issue of the Nile is an issue of management and utilization of a shared water resource </a:t>
            </a:r>
            <a:endParaRPr lang="en-US" sz="4000" dirty="0"/>
          </a:p>
          <a:p>
            <a:pPr marL="395288" indent="-395288">
              <a:buFont typeface="Arial" panose="020B0604020202020204" pitchFamily="34" charset="0"/>
              <a:buChar char="•"/>
              <a:tabLst>
                <a:tab pos="463550" algn="l"/>
              </a:tabLst>
            </a:pPr>
            <a:r>
              <a:rPr lang="en-US" sz="9600" dirty="0" smtClean="0"/>
              <a:t>Sustainable </a:t>
            </a:r>
            <a:r>
              <a:rPr lang="en-US" sz="9600" dirty="0"/>
              <a:t>solution: Only an acceptance of the equitable and reasonable utilization  of the Nile –CFA still the opportunity to move </a:t>
            </a:r>
            <a:r>
              <a:rPr lang="en-US" sz="9600" dirty="0" smtClean="0"/>
              <a:t>forward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D829B5-327D-4D49-B063-E38F08C0F08E}" type="datetime1">
              <a:rPr lang="en-US" smtClean="0"/>
              <a:t>8/19/2020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4682-FDF1-45B7-9F77-1A38761C189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500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smtClean="0"/>
              <a:t>Transboundary Water Resources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276 transboundary River Basins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TBRB do not recognize artificial boundaries of sovereign states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Subject to both the domestic and foreign policy of states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 Debate: TBRB a source of conflict or a means for cooperation?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States choices</a:t>
            </a:r>
          </a:p>
          <a:p>
            <a:endParaRPr lang="en-US" sz="2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4682-FDF1-45B7-9F77-1A38761C189B}" type="slidenum">
              <a:rPr lang="en-US" smtClean="0"/>
              <a:t>2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D829B5-327D-4D49-B063-E38F08C0F08E}" type="datetime1">
              <a:rPr lang="en-US" smtClean="0"/>
              <a:t>8/19/2020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736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AE744A41-4E3E-6744-B7AF-586E375BFB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0959" y="1515290"/>
            <a:ext cx="9797143" cy="3526609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THANK YOU!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sz="3200" dirty="0"/>
              <a:t>We hope you enjoyed the conference.</a:t>
            </a:r>
            <a:br>
              <a:rPr lang="en-US" sz="3200" dirty="0"/>
            </a:br>
            <a:r>
              <a:rPr lang="en-US" sz="3200" dirty="0"/>
              <a:t>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000" i="1" dirty="0"/>
              <a:t>If you have any follow-up questions/requests, please email: </a:t>
            </a:r>
            <a:r>
              <a:rPr lang="en-US" sz="2000" i="1" dirty="0" err="1"/>
              <a:t>environment@fiu.edu</a:t>
            </a:r>
            <a:endParaRPr lang="en-US" sz="2000" i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F67721D5-05B7-6249-8420-A6C054DE5243}"/>
              </a:ext>
            </a:extLst>
          </p:cNvPr>
          <p:cNvGrpSpPr/>
          <p:nvPr/>
        </p:nvGrpSpPr>
        <p:grpSpPr>
          <a:xfrm>
            <a:off x="0" y="0"/>
            <a:ext cx="1515291" cy="6858000"/>
            <a:chOff x="0" y="0"/>
            <a:chExt cx="1515291" cy="685800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884019B4-6C74-9A48-B896-504951C897E9}"/>
                </a:ext>
              </a:extLst>
            </p:cNvPr>
            <p:cNvGrpSpPr/>
            <p:nvPr/>
          </p:nvGrpSpPr>
          <p:grpSpPr>
            <a:xfrm>
              <a:off x="0" y="0"/>
              <a:ext cx="1515291" cy="6858000"/>
              <a:chOff x="0" y="1"/>
              <a:chExt cx="1515291" cy="6858000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C66357A6-A9CD-BA40-B63F-038C904B1DF4}"/>
                  </a:ext>
                </a:extLst>
              </p:cNvPr>
              <p:cNvSpPr/>
              <p:nvPr/>
            </p:nvSpPr>
            <p:spPr>
              <a:xfrm>
                <a:off x="0" y="1"/>
                <a:ext cx="1515291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xmlns="" id="{E61BE6D0-FF57-6A43-92B1-3E1C00BF91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68694" y="5723164"/>
                <a:ext cx="977900" cy="840554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xmlns="" id="{7C22AC21-EB2C-D648-88F2-C5F2B8CCF7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2195" y="4237984"/>
                <a:ext cx="1190897" cy="1190897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477A1FAE-C5BB-8D46-89D1-F77D318C07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-1" r="5677" b="-1"/>
              <a:stretch/>
            </p:blipFill>
            <p:spPr>
              <a:xfrm>
                <a:off x="162195" y="3413963"/>
                <a:ext cx="1300844" cy="529738"/>
              </a:xfrm>
              <a:prstGeom prst="rect">
                <a:avLst/>
              </a:prstGeom>
            </p:spPr>
          </p:pic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10A52115-AAB0-2C43-810A-BCDC580AE65E}"/>
                </a:ext>
              </a:extLst>
            </p:cNvPr>
            <p:cNvSpPr/>
            <p:nvPr/>
          </p:nvSpPr>
          <p:spPr>
            <a:xfrm>
              <a:off x="64075" y="296829"/>
              <a:ext cx="1444831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</a:rPr>
                <a:t>2020 International Conference on the Nile and GERD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04940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Securitization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Security from National Security to </a:t>
            </a:r>
            <a:r>
              <a:rPr lang="en-US" sz="2800" dirty="0"/>
              <a:t>… ?-The Word that has become to mean everything since the cold war.</a:t>
            </a:r>
          </a:p>
          <a:p>
            <a:r>
              <a:rPr lang="en-US" sz="2800" dirty="0"/>
              <a:t>Securitization and the sense of threat… </a:t>
            </a:r>
          </a:p>
          <a:p>
            <a:r>
              <a:rPr lang="en-US" sz="2800" dirty="0"/>
              <a:t>The </a:t>
            </a:r>
            <a:r>
              <a:rPr lang="en-US" sz="2800" dirty="0" smtClean="0"/>
              <a:t>goals</a:t>
            </a:r>
            <a:endParaRPr lang="en-US" sz="2800" dirty="0"/>
          </a:p>
          <a:p>
            <a:pPr lvl="1"/>
            <a:r>
              <a:rPr lang="en-US" sz="2800" dirty="0" smtClean="0"/>
              <a:t>Prevention?</a:t>
            </a:r>
            <a:endParaRPr lang="en-US" sz="2800" dirty="0"/>
          </a:p>
          <a:p>
            <a:pPr lvl="1"/>
            <a:r>
              <a:rPr lang="en-US" sz="2800" dirty="0"/>
              <a:t>legitimization </a:t>
            </a:r>
            <a:r>
              <a:rPr lang="en-US" sz="2800" dirty="0" smtClean="0"/>
              <a:t>of previous appropriations? </a:t>
            </a:r>
            <a:endParaRPr lang="en-US" sz="2800" dirty="0"/>
          </a:p>
          <a:p>
            <a:pPr lvl="1"/>
            <a:r>
              <a:rPr lang="en-US" sz="2800" dirty="0"/>
              <a:t>more </a:t>
            </a:r>
            <a:r>
              <a:rPr lang="en-US" sz="2800" dirty="0" smtClean="0"/>
              <a:t>control?  </a:t>
            </a:r>
            <a:endParaRPr lang="en-US" sz="2800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4682-FDF1-45B7-9F77-1A38761C189B}" type="slidenum">
              <a:rPr lang="en-US" smtClean="0"/>
              <a:t>3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D829B5-327D-4D49-B063-E38F08C0F08E}" type="datetime1">
              <a:rPr lang="en-US" smtClean="0"/>
              <a:t>8/19/2020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9686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Abbay</a:t>
            </a:r>
            <a:r>
              <a:rPr lang="en-US" dirty="0" smtClean="0"/>
              <a:t>/The Nile: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Two major tributaries-White Nile and Blue Nile</a:t>
            </a:r>
          </a:p>
          <a:p>
            <a:r>
              <a:rPr lang="en-US" sz="2800" dirty="0"/>
              <a:t>11 Sovereign and independent riparian states</a:t>
            </a:r>
          </a:p>
          <a:p>
            <a:r>
              <a:rPr lang="en-US" sz="2800" dirty="0"/>
              <a:t>3 Million km2 -10% of the African Continent</a:t>
            </a:r>
          </a:p>
          <a:p>
            <a:r>
              <a:rPr lang="en-US" sz="2800" dirty="0"/>
              <a:t>530Million (&gt; 250Million Directly lives in the Basin) </a:t>
            </a:r>
          </a:p>
          <a:p>
            <a:r>
              <a:rPr lang="en-US" sz="2800" dirty="0"/>
              <a:t>Imbalance between water contribution and </a:t>
            </a:r>
            <a:r>
              <a:rPr lang="en-US" sz="2800" dirty="0"/>
              <a:t>utilization: the largest contributor is the least user, and a country which contributes nothing is the largest user</a:t>
            </a:r>
            <a:endParaRPr lang="en-US" sz="2800" dirty="0"/>
          </a:p>
          <a:p>
            <a:r>
              <a:rPr lang="en-US" sz="2800" dirty="0"/>
              <a:t> economic, socio-cultural as well as political differences</a:t>
            </a:r>
          </a:p>
          <a:p>
            <a:r>
              <a:rPr lang="en-US" sz="2800" dirty="0"/>
              <a:t>The burden of the past- war, mutual suspicion, mistrust, lack of cooperation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4682-FDF1-45B7-9F77-1A38761C189B}" type="slidenum">
              <a:rPr lang="en-US" smtClean="0"/>
              <a:t>4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D829B5-327D-4D49-B063-E38F08C0F08E}" type="datetime1">
              <a:rPr lang="en-US" smtClean="0"/>
              <a:t>8/19/2020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0893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Challenges and Solutions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The Nile Basin countries face common challenges of </a:t>
            </a:r>
          </a:p>
          <a:p>
            <a:pPr lvl="1"/>
            <a:r>
              <a:rPr lang="en-US" sz="2800" dirty="0"/>
              <a:t>Climate change </a:t>
            </a:r>
          </a:p>
          <a:p>
            <a:pPr lvl="1"/>
            <a:r>
              <a:rPr lang="en-US" sz="2800" dirty="0"/>
              <a:t>Rapid population growth </a:t>
            </a:r>
          </a:p>
          <a:p>
            <a:pPr lvl="1"/>
            <a:r>
              <a:rPr lang="en-US" sz="2800" dirty="0"/>
              <a:t>Environmental degradation </a:t>
            </a:r>
          </a:p>
          <a:p>
            <a:pPr lvl="1"/>
            <a:r>
              <a:rPr lang="en-US" sz="2800" dirty="0"/>
              <a:t>Increasing water </a:t>
            </a:r>
            <a:r>
              <a:rPr lang="en-US" sz="2800" dirty="0" smtClean="0"/>
              <a:t>stress </a:t>
            </a:r>
            <a:endParaRPr lang="en-US" sz="2800" dirty="0"/>
          </a:p>
          <a:p>
            <a:r>
              <a:rPr lang="en-US" sz="2800" dirty="0"/>
              <a:t>The Solution </a:t>
            </a:r>
          </a:p>
          <a:p>
            <a:pPr lvl="1"/>
            <a:r>
              <a:rPr lang="en-US" sz="2800" dirty="0"/>
              <a:t>Cooperation </a:t>
            </a:r>
          </a:p>
          <a:p>
            <a:pPr lvl="1"/>
            <a:r>
              <a:rPr lang="en-US" sz="2800" dirty="0"/>
              <a:t>The Nile Basin Initiative experience </a:t>
            </a:r>
          </a:p>
          <a:p>
            <a:pPr lvl="1"/>
            <a:r>
              <a:rPr lang="en-US" sz="2800" dirty="0"/>
              <a:t>But the Nile is the most politicized river in the world: why?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4682-FDF1-45B7-9F77-1A38761C189B}" type="slidenum">
              <a:rPr lang="en-US" smtClean="0"/>
              <a:t>5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D829B5-327D-4D49-B063-E38F08C0F08E}" type="datetime1">
              <a:rPr lang="en-US" smtClean="0"/>
              <a:t>8/19/2020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29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How the Nile is securitized : Historical </a:t>
            </a:r>
            <a:r>
              <a:rPr lang="en-US" dirty="0" smtClean="0"/>
              <a:t>Anecdote: </a:t>
            </a:r>
            <a:r>
              <a:rPr lang="en-US" b="1" dirty="0" smtClean="0">
                <a:solidFill>
                  <a:srgbClr val="FF0000"/>
                </a:solidFill>
              </a:rPr>
              <a:t>The </a:t>
            </a:r>
            <a:r>
              <a:rPr lang="en-US" b="1" dirty="0">
                <a:solidFill>
                  <a:srgbClr val="FF0000"/>
                </a:solidFill>
              </a:rPr>
              <a:t>Ottomans- From Mohammed Ali to Khedive Ismail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n-US" sz="2200" dirty="0" smtClean="0"/>
          </a:p>
          <a:p>
            <a:pPr>
              <a:lnSpc>
                <a:spcPct val="100000"/>
              </a:lnSpc>
            </a:pPr>
            <a:r>
              <a:rPr lang="en-US" sz="2200" dirty="0" smtClean="0"/>
              <a:t>An era of imperial/colonial aspiration and its demise </a:t>
            </a:r>
          </a:p>
          <a:p>
            <a:pPr lvl="1">
              <a:lnSpc>
                <a:spcPct val="100000"/>
              </a:lnSpc>
            </a:pPr>
            <a:r>
              <a:rPr lang="en-US" sz="2200" dirty="0" smtClean="0"/>
              <a:t>Warner </a:t>
            </a:r>
            <a:r>
              <a:rPr lang="en-US" sz="2200" dirty="0" err="1" smtClean="0"/>
              <a:t>Muzinger`s</a:t>
            </a:r>
            <a:r>
              <a:rPr lang="en-US" sz="2200" dirty="0" smtClean="0"/>
              <a:t> Advice: “</a:t>
            </a:r>
            <a:r>
              <a:rPr lang="en-US" sz="2400" i="1" dirty="0" smtClean="0"/>
              <a:t>Ethiopia </a:t>
            </a:r>
            <a:r>
              <a:rPr lang="en-US" sz="2400" i="1" dirty="0"/>
              <a:t>with a disciplined administration and army, and a friend of the European powers, is a danger for Egypt. Egypt must either take over Ethiopia and Islamize it, or retain it in anarchy and misery</a:t>
            </a:r>
            <a:r>
              <a:rPr lang="en-US" sz="2400" dirty="0"/>
              <a:t>.” </a:t>
            </a:r>
            <a:endParaRPr lang="en-US" sz="2400" dirty="0" smtClean="0"/>
          </a:p>
          <a:p>
            <a:pPr lvl="1">
              <a:lnSpc>
                <a:spcPct val="100000"/>
              </a:lnSpc>
            </a:pPr>
            <a:r>
              <a:rPr lang="en-US" sz="2400" dirty="0"/>
              <a:t>To put the whole Nile Valley under the Green flag of Egypt </a:t>
            </a:r>
          </a:p>
          <a:p>
            <a:pPr lvl="1">
              <a:lnSpc>
                <a:spcPct val="100000"/>
              </a:lnSpc>
            </a:pPr>
            <a:r>
              <a:rPr lang="en-US" sz="2400" dirty="0" smtClean="0"/>
              <a:t>The colonial and imperial aspirations and the expedition to the South, 1821 to 1876 </a:t>
            </a:r>
            <a:endParaRPr lang="en-US" sz="2200" dirty="0" smtClean="0"/>
          </a:p>
          <a:p>
            <a:endParaRPr lang="en-US" sz="22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4682-FDF1-45B7-9F77-1A38761C189B}" type="slidenum">
              <a:rPr lang="en-US" smtClean="0"/>
              <a:t>6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D829B5-327D-4D49-B063-E38F08C0F08E}" type="datetime1">
              <a:rPr lang="en-US" smtClean="0"/>
              <a:t>8/19/2020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5473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the Nile is securitized : Historical Anecdote </a:t>
            </a:r>
            <a:r>
              <a:rPr lang="en-US" dirty="0" smtClean="0"/>
              <a:t>: </a:t>
            </a:r>
            <a:r>
              <a:rPr lang="en-US" b="1" dirty="0" smtClean="0">
                <a:solidFill>
                  <a:srgbClr val="FF0000"/>
                </a:solidFill>
              </a:rPr>
              <a:t>The </a:t>
            </a:r>
            <a:r>
              <a:rPr lang="en-US" b="1" dirty="0">
                <a:solidFill>
                  <a:srgbClr val="FF0000"/>
                </a:solidFill>
              </a:rPr>
              <a:t>British era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M</a:t>
            </a:r>
            <a:r>
              <a:rPr lang="en-US" sz="2200" dirty="0" smtClean="0"/>
              <a:t>ixing </a:t>
            </a:r>
            <a:r>
              <a:rPr lang="en-US" sz="2200" dirty="0"/>
              <a:t>science and politics till 1952 </a:t>
            </a:r>
          </a:p>
          <a:p>
            <a:pPr lvl="1"/>
            <a:r>
              <a:rPr lang="en-US" sz="2200" dirty="0"/>
              <a:t>the Guardian of the Nile </a:t>
            </a:r>
          </a:p>
          <a:p>
            <a:pPr lvl="1"/>
            <a:r>
              <a:rPr lang="en-US" sz="2200" dirty="0"/>
              <a:t>control the Nile by any means </a:t>
            </a:r>
          </a:p>
          <a:p>
            <a:pPr lvl="1"/>
            <a:r>
              <a:rPr lang="en-US" sz="2400" dirty="0"/>
              <a:t>Nile Valley Plan of Harold Edwin Hurst, </a:t>
            </a:r>
            <a:r>
              <a:rPr lang="en-US" sz="2400" dirty="0" err="1" smtClean="0"/>
              <a:t>Britsh</a:t>
            </a:r>
            <a:r>
              <a:rPr lang="en-US" sz="2400" dirty="0" smtClean="0"/>
              <a:t> </a:t>
            </a:r>
            <a:r>
              <a:rPr lang="en-US" sz="2400" dirty="0"/>
              <a:t>Hydrologist </a:t>
            </a:r>
          </a:p>
          <a:p>
            <a:pPr lvl="1"/>
            <a:r>
              <a:rPr lang="en-US" sz="2400" dirty="0"/>
              <a:t>The Nile as one geogra</a:t>
            </a:r>
            <a:r>
              <a:rPr lang="en-US" sz="2000" dirty="0"/>
              <a:t>phic unit </a:t>
            </a:r>
          </a:p>
          <a:p>
            <a:pPr lvl="2"/>
            <a:r>
              <a:rPr lang="en-US" sz="2000" dirty="0"/>
              <a:t>Build Dams in the upstream-Ethiopia and Sudan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4682-FDF1-45B7-9F77-1A38761C189B}" type="slidenum">
              <a:rPr lang="en-US" smtClean="0"/>
              <a:t>7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D829B5-327D-4D49-B063-E38F08C0F08E}" type="datetime1">
              <a:rPr lang="en-US" smtClean="0"/>
              <a:t>8/19/2020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60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How the Nile </a:t>
            </a:r>
            <a:r>
              <a:rPr lang="en-US" sz="2400" dirty="0" smtClean="0"/>
              <a:t>is securitized </a:t>
            </a:r>
            <a:r>
              <a:rPr lang="en-US" sz="2400" dirty="0"/>
              <a:t>: Historical </a:t>
            </a:r>
            <a:r>
              <a:rPr lang="en-US" sz="2400" dirty="0" smtClean="0"/>
              <a:t>Anecdote :</a:t>
            </a:r>
            <a:br>
              <a:rPr lang="en-US" sz="2400" dirty="0" smtClean="0"/>
            </a:br>
            <a:r>
              <a:rPr lang="en-US" sz="2400" b="1" dirty="0">
                <a:solidFill>
                  <a:srgbClr val="FF0000"/>
                </a:solidFill>
              </a:rPr>
              <a:t>The Free </a:t>
            </a:r>
            <a:r>
              <a:rPr lang="en-US" sz="2400" b="1" dirty="0" smtClean="0">
                <a:solidFill>
                  <a:srgbClr val="FF0000"/>
                </a:solidFill>
              </a:rPr>
              <a:t>Officers and After</a:t>
            </a:r>
            <a:br>
              <a:rPr lang="en-US" sz="2400" b="1" dirty="0" smtClean="0">
                <a:solidFill>
                  <a:srgbClr val="FF0000"/>
                </a:solidFill>
              </a:rPr>
            </a:br>
            <a:r>
              <a:rPr lang="en-US" sz="2400" b="1" dirty="0" smtClean="0">
                <a:solidFill>
                  <a:srgbClr val="FF0000"/>
                </a:solidFill>
              </a:rPr>
              <a:t/>
            </a:r>
            <a:br>
              <a:rPr lang="en-US" sz="2400" b="1" dirty="0" smtClean="0">
                <a:solidFill>
                  <a:srgbClr val="FF0000"/>
                </a:solidFill>
              </a:rPr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90513" lvl="1" indent="-182563"/>
            <a:r>
              <a:rPr lang="en-US" sz="2400" dirty="0"/>
              <a:t>an era of proxy wars and increasing securitization </a:t>
            </a:r>
            <a:endParaRPr lang="en-US" sz="2400" dirty="0" smtClean="0"/>
          </a:p>
          <a:p>
            <a:pPr marL="290513" lvl="1" indent="-182563"/>
            <a:r>
              <a:rPr lang="en-US" sz="2400" dirty="0" smtClean="0"/>
              <a:t>The </a:t>
            </a:r>
            <a:r>
              <a:rPr lang="en-US" sz="2400" dirty="0"/>
              <a:t>climax of Securitization and a new era in the Nile Basin </a:t>
            </a:r>
          </a:p>
          <a:p>
            <a:pPr marL="290513" lvl="1" indent="-182563"/>
            <a:r>
              <a:rPr lang="en-US" sz="2400" dirty="0"/>
              <a:t>Create the Nile in Egypt: the Nile an Egyptian river from Aswan for political reasons… Greek-Egyptian engineer Adrian </a:t>
            </a:r>
            <a:r>
              <a:rPr lang="en-US" sz="2400" dirty="0" err="1"/>
              <a:t>Daninos</a:t>
            </a:r>
            <a:r>
              <a:rPr lang="en-US" sz="2400" dirty="0"/>
              <a:t> `s plan accepted within two months they assumed power</a:t>
            </a:r>
          </a:p>
          <a:p>
            <a:pPr marL="290513" lvl="1" indent="-182563"/>
            <a:r>
              <a:rPr lang="en-US" sz="2400" dirty="0"/>
              <a:t>No room for negotiation </a:t>
            </a:r>
          </a:p>
          <a:p>
            <a:pPr marL="290513" lvl="1" indent="-182563"/>
            <a:r>
              <a:rPr lang="en-US" sz="2400" dirty="0"/>
              <a:t>Control the Nile by any means </a:t>
            </a:r>
          </a:p>
          <a:p>
            <a:pPr marL="290513" lvl="1" indent="-182563"/>
            <a:r>
              <a:rPr lang="en-US" sz="2400" dirty="0"/>
              <a:t>“War in Ethiopia is peace in Egypt and Peace in Ethiopia is war in Egypt</a:t>
            </a:r>
            <a:r>
              <a:rPr lang="en-US" sz="2400" dirty="0" smtClean="0"/>
              <a:t>”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4682-FDF1-45B7-9F77-1A38761C189B}" type="slidenum">
              <a:rPr lang="en-US" smtClean="0"/>
              <a:t>8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4294967295"/>
          </p:nvPr>
        </p:nvSpPr>
        <p:spPr>
          <a:xfrm>
            <a:off x="1920240" y="5288692"/>
            <a:ext cx="10079953" cy="1076138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A rare civilian regime and a chance for cooperation lost </a:t>
            </a:r>
            <a:r>
              <a:rPr lang="en-US" sz="2800" b="1" dirty="0" smtClean="0">
                <a:solidFill>
                  <a:srgbClr val="FF0000"/>
                </a:solidFill>
              </a:rPr>
              <a:t>following the 2011 change of government in Egypt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</p:spPr>
        <p:txBody>
          <a:bodyPr/>
          <a:lstStyle/>
          <a:p>
            <a:fld id="{BAD829B5-327D-4D49-B063-E38F08C0F08E}" type="datetime1">
              <a:rPr lang="en-US" smtClean="0"/>
              <a:t>8/19/2020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3844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Cooperation Attempts and the challenge of securitization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From </a:t>
            </a:r>
            <a:r>
              <a:rPr lang="en-US" sz="2800" dirty="0" err="1" smtClean="0"/>
              <a:t>Hydromet</a:t>
            </a:r>
            <a:r>
              <a:rPr lang="en-US" sz="2800" dirty="0" smtClean="0"/>
              <a:t> through </a:t>
            </a:r>
            <a:r>
              <a:rPr lang="en-US" sz="2800" dirty="0" err="1" smtClean="0"/>
              <a:t>Undugu</a:t>
            </a:r>
            <a:r>
              <a:rPr lang="en-US" sz="2800" dirty="0" smtClean="0"/>
              <a:t> to TECCONILE </a:t>
            </a:r>
          </a:p>
          <a:p>
            <a:r>
              <a:rPr lang="en-US" sz="2800" dirty="0" smtClean="0"/>
              <a:t>The Nile Basin Initiative</a:t>
            </a:r>
          </a:p>
          <a:p>
            <a:pPr lvl="2"/>
            <a:r>
              <a:rPr lang="en-US" sz="2800" dirty="0" smtClean="0"/>
              <a:t>The first basin wide multilateral forum </a:t>
            </a:r>
          </a:p>
          <a:p>
            <a:r>
              <a:rPr lang="en-US" sz="2800" dirty="0" smtClean="0"/>
              <a:t>The shared vision: “</a:t>
            </a:r>
            <a:r>
              <a:rPr lang="en-US" sz="2800" i="1" dirty="0"/>
              <a:t>To </a:t>
            </a:r>
            <a:r>
              <a:rPr lang="en-US" sz="2800" i="1" dirty="0"/>
              <a:t>achieve sustainable socio-economic development through equitable utilization of, and benefit from, the common Nile Basin Water </a:t>
            </a:r>
            <a:r>
              <a:rPr lang="en-US" sz="2800" i="1" dirty="0" smtClean="0"/>
              <a:t>resources</a:t>
            </a:r>
            <a:r>
              <a:rPr lang="en-US" sz="2800" dirty="0" smtClean="0"/>
              <a:t>”.</a:t>
            </a:r>
            <a:endParaRPr lang="en-US" sz="2800" dirty="0"/>
          </a:p>
          <a:p>
            <a:r>
              <a:rPr lang="en-US" sz="2800" dirty="0" smtClean="0"/>
              <a:t>The CFA Process: what happened in the negotiations and after? </a:t>
            </a:r>
          </a:p>
          <a:p>
            <a:pPr lvl="1"/>
            <a:r>
              <a:rPr lang="en-US" sz="2600" dirty="0" smtClean="0"/>
              <a:t>Water Security: Article 14(b) </a:t>
            </a:r>
            <a:endParaRPr lang="en-US" sz="2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4682-FDF1-45B7-9F77-1A38761C189B}" type="slidenum">
              <a:rPr lang="en-US" smtClean="0"/>
              <a:t>9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D829B5-327D-4D49-B063-E38F08C0F08E}" type="datetime1">
              <a:rPr lang="en-US" smtClean="0"/>
              <a:t>8/19/2020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6773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71F3E"/>
      </a:accent1>
      <a:accent2>
        <a:srgbClr val="C4960B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BF305E6E409946AD1DA7014EE1833A" ma:contentTypeVersion="4" ma:contentTypeDescription="Create a new document." ma:contentTypeScope="" ma:versionID="c487931894310e331c28f472340c8897">
  <xsd:schema xmlns:xsd="http://www.w3.org/2001/XMLSchema" xmlns:xs="http://www.w3.org/2001/XMLSchema" xmlns:p="http://schemas.microsoft.com/office/2006/metadata/properties" xmlns:ns2="1f55ec82-a505-4936-99e5-d41b25147da0" xmlns:ns3="f1f308d3-4c92-402a-ab04-f7497706f561" targetNamespace="http://schemas.microsoft.com/office/2006/metadata/properties" ma:root="true" ma:fieldsID="23e0c72701f00dc7d3b521b4bd8b8f4e" ns2:_="" ns3:_="">
    <xsd:import namespace="1f55ec82-a505-4936-99e5-d41b25147da0"/>
    <xsd:import namespace="f1f308d3-4c92-402a-ab04-f7497706f5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55ec82-a505-4936-99e5-d41b25147d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308d3-4c92-402a-ab04-f7497706f56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B639E27-404B-4CB8-9049-26C4701FF2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55ec82-a505-4936-99e5-d41b25147da0"/>
    <ds:schemaRef ds:uri="f1f308d3-4c92-402a-ab04-f7497706f5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C15244-6FF3-46F0-8281-63B63B937A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899C4F-194D-47FC-918D-4EED357B8EAD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f1f308d3-4c92-402a-ab04-f7497706f561"/>
    <ds:schemaRef ds:uri="1f55ec82-a505-4936-99e5-d41b25147da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3220</TotalTime>
  <Words>964</Words>
  <Application>Microsoft Office PowerPoint</Application>
  <PresentationFormat>Custom</PresentationFormat>
  <Paragraphs>178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BLUE NILE/ABBAY AND GRAND ETHIOPIAN RENAISSANCE DAM  PRESENTATION 1</vt:lpstr>
      <vt:lpstr>Transboundary Water Resources </vt:lpstr>
      <vt:lpstr>Securitization </vt:lpstr>
      <vt:lpstr>Abbay/The Nile: </vt:lpstr>
      <vt:lpstr>Common Challenges and Solutions </vt:lpstr>
      <vt:lpstr> How the Nile is securitized : Historical Anecdote: The Ottomans- From Mohammed Ali to Khedive Ismail </vt:lpstr>
      <vt:lpstr>How the Nile is securitized : Historical Anecdote : The British era </vt:lpstr>
      <vt:lpstr>How the Nile is securitized : Historical Anecdote : The Free Officers and After  </vt:lpstr>
      <vt:lpstr>Cooperation Attempts and the challenge of securitization </vt:lpstr>
      <vt:lpstr>The GERD </vt:lpstr>
      <vt:lpstr>Enter the Grand Ethiopian Renaissance Dam-GERD: 2010 </vt:lpstr>
      <vt:lpstr>The GERD, Ethiopia, the Sudan and Egypt : The Positions </vt:lpstr>
      <vt:lpstr>Securitizing the GERD: Securitization as social construction and sanctioned discourses of fear and threat </vt:lpstr>
      <vt:lpstr>PowerPoint Presentation</vt:lpstr>
      <vt:lpstr>The Nile: Actors and Interests in Ethiopia, the Sudan and Egypt </vt:lpstr>
      <vt:lpstr>Securitization of the GERD: the evolution 2011-2020  </vt:lpstr>
      <vt:lpstr>African solution to Africa`s Problem: the New Approach </vt:lpstr>
      <vt:lpstr>The Differences on the GERD Negotiations </vt:lpstr>
      <vt:lpstr>The Way Forward  </vt:lpstr>
      <vt:lpstr>THANK YOU!  We hope you enjoyed the conference.   If you have any follow-up questions/requests, please email: environment@fiu.edu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Oscar Negret</dc:creator>
  <cp:lastModifiedBy>Malandria</cp:lastModifiedBy>
  <cp:revision>86</cp:revision>
  <dcterms:created xsi:type="dcterms:W3CDTF">2019-06-25T19:12:02Z</dcterms:created>
  <dcterms:modified xsi:type="dcterms:W3CDTF">2020-08-19T15:29:36Z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0x010100CCBF305E6E409946AD1DA7014EE1833A</vt:lpwstr>
  </property>
</Properties>
</file>