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6" r:id="rId9"/>
    <p:sldId id="267" r:id="rId10"/>
    <p:sldId id="268" r:id="rId11"/>
    <p:sldId id="269" r:id="rId12"/>
    <p:sldId id="270" r:id="rId13"/>
    <p:sldId id="273" r:id="rId14"/>
    <p:sldId id="272" r:id="rId15"/>
    <p:sldId id="271"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CC00"/>
    <a:srgbClr val="003300"/>
    <a:srgbClr val="00FF00"/>
    <a:srgbClr val="FF00FF"/>
    <a:srgbClr val="00FFFF"/>
    <a:srgbClr val="011819"/>
    <a:srgbClr val="3009BD"/>
    <a:srgbClr val="0719BF"/>
    <a:srgbClr val="23BD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80" autoAdjust="0"/>
    <p:restoredTop sz="94660"/>
  </p:normalViewPr>
  <p:slideViewPr>
    <p:cSldViewPr snapToGrid="0">
      <p:cViewPr varScale="1">
        <p:scale>
          <a:sx n="50" d="100"/>
          <a:sy n="50" d="100"/>
        </p:scale>
        <p:origin x="78"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D2B9C-CAFA-4534-B95B-44130C85DA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40038D-2B52-44EA-91D9-760AB937FD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C9B499-9ACA-416C-BA02-0E9A0061F307}"/>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5" name="Footer Placeholder 4">
            <a:extLst>
              <a:ext uri="{FF2B5EF4-FFF2-40B4-BE49-F238E27FC236}">
                <a16:creationId xmlns:a16="http://schemas.microsoft.com/office/drawing/2014/main" id="{75131BAA-09C3-4C1F-BA38-C89A3894B9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14537-AD89-4144-84F8-757093E31893}"/>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2760257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9E5B0-7F8E-459B-957B-F39402E828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3C8C968-9467-408D-96F2-34720B3264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104D6F-4F15-412D-B04D-F6008679DDC4}"/>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5" name="Footer Placeholder 4">
            <a:extLst>
              <a:ext uri="{FF2B5EF4-FFF2-40B4-BE49-F238E27FC236}">
                <a16:creationId xmlns:a16="http://schemas.microsoft.com/office/drawing/2014/main" id="{0AFED296-6633-4B6D-96A8-29113F3D2A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09F612-6633-4ABB-8C05-BEC62F043565}"/>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1626818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054D4C-3C5F-4D80-BF40-1B0E3DF867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1D4C68-2789-4A25-A683-A512BDAED1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A4C899-AF23-4C02-85B9-8A34D1201867}"/>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5" name="Footer Placeholder 4">
            <a:extLst>
              <a:ext uri="{FF2B5EF4-FFF2-40B4-BE49-F238E27FC236}">
                <a16:creationId xmlns:a16="http://schemas.microsoft.com/office/drawing/2014/main" id="{79BA7581-B524-4A93-9FD2-88D10953A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52D2D-77C8-4AA0-8D75-61346CA02536}"/>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3543094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17176-04FF-4DEE-9609-D6F26FD56F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72D7EA-606D-493E-A4B2-44D156DC80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9305B-ED12-4CA9-89C0-C67499AF2758}"/>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5" name="Footer Placeholder 4">
            <a:extLst>
              <a:ext uri="{FF2B5EF4-FFF2-40B4-BE49-F238E27FC236}">
                <a16:creationId xmlns:a16="http://schemas.microsoft.com/office/drawing/2014/main" id="{755BE1E0-7A1C-4275-88F1-EC3B3AC52E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ABE972-4727-4F73-96CD-C29368651AED}"/>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2880807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82708-42A7-4087-B6B3-1A5555133F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B44331-15F2-409E-BC56-D79E3B5F85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4D6DEB-B27E-4A8B-A54A-FB2E6A519294}"/>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5" name="Footer Placeholder 4">
            <a:extLst>
              <a:ext uri="{FF2B5EF4-FFF2-40B4-BE49-F238E27FC236}">
                <a16:creationId xmlns:a16="http://schemas.microsoft.com/office/drawing/2014/main" id="{41CF71B8-3B10-4653-A523-840502A77A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49B021-3668-4AF6-AB57-FE7F59773AFC}"/>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162008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720E2-EA9C-426F-B731-D7287FCF93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86F1E3-D6CB-462C-9E51-41D10A136F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C80CED-BF0F-43A1-A069-CCE7A32F45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4A14C0-2820-404B-8A40-274DB1414793}"/>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6" name="Footer Placeholder 5">
            <a:extLst>
              <a:ext uri="{FF2B5EF4-FFF2-40B4-BE49-F238E27FC236}">
                <a16:creationId xmlns:a16="http://schemas.microsoft.com/office/drawing/2014/main" id="{2B30B000-232D-46C1-A912-53FCC8DD73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E931F0-326A-494D-9153-1306BCE60A4F}"/>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3769059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AAC2A-3A9F-40E0-8C48-BBEFFF1DBD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D55AA2-B456-4AC4-BFFB-08A4C41222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CE973-8702-44D4-9EDF-378E74DBA7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01838E-0837-431A-9FC7-3693BDE62D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E613DF-407F-473D-8D51-E43D8BB182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A93DD9-A449-4CD0-8B8A-19863F93528D}"/>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8" name="Footer Placeholder 7">
            <a:extLst>
              <a:ext uri="{FF2B5EF4-FFF2-40B4-BE49-F238E27FC236}">
                <a16:creationId xmlns:a16="http://schemas.microsoft.com/office/drawing/2014/main" id="{6CA26389-8DC5-46D8-A2FE-2317AD3EC2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7414BB-F39D-4F76-A385-A1578640DD19}"/>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3940362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CFDC9-14EE-4C27-BFCB-B4EEA68AC5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A93E8A-CEDB-4C7E-B050-1AD317A26A15}"/>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4" name="Footer Placeholder 3">
            <a:extLst>
              <a:ext uri="{FF2B5EF4-FFF2-40B4-BE49-F238E27FC236}">
                <a16:creationId xmlns:a16="http://schemas.microsoft.com/office/drawing/2014/main" id="{2B96F219-54E1-46BF-812E-3A20FB4DF9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32DF9F-63B7-4DAE-A05A-BF9BE3806172}"/>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1711254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78040D-2508-4891-BA3B-F4BE13E2E5B2}"/>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3" name="Footer Placeholder 2">
            <a:extLst>
              <a:ext uri="{FF2B5EF4-FFF2-40B4-BE49-F238E27FC236}">
                <a16:creationId xmlns:a16="http://schemas.microsoft.com/office/drawing/2014/main" id="{32DAB804-C053-42DC-9204-0AC5B0A1B75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BB5094-3C37-4778-BBA8-F14345855354}"/>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3783054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240C-28B2-4F77-B475-4CCB815E12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4E7C6B-43BE-4CD3-9FE6-88045B8FFC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4C75C-6218-499A-A9BE-EE42D11E9F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30146F-4CE4-4B4A-B825-0F7E630C6105}"/>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6" name="Footer Placeholder 5">
            <a:extLst>
              <a:ext uri="{FF2B5EF4-FFF2-40B4-BE49-F238E27FC236}">
                <a16:creationId xmlns:a16="http://schemas.microsoft.com/office/drawing/2014/main" id="{09C38163-634E-48FD-A555-B52828A425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4AEAAD-D3EB-428F-89DF-D184D8B02D39}"/>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2483506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61C16-3180-4395-B888-B9626D547F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00BBF4-EE92-4695-A3CA-6B5A3A05F1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A5D751-53AE-4AFC-A74F-952EF4DC52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C756B-3D7B-4743-B597-90140BC196D9}"/>
              </a:ext>
            </a:extLst>
          </p:cNvPr>
          <p:cNvSpPr>
            <a:spLocks noGrp="1"/>
          </p:cNvSpPr>
          <p:nvPr>
            <p:ph type="dt" sz="half" idx="10"/>
          </p:nvPr>
        </p:nvSpPr>
        <p:spPr/>
        <p:txBody>
          <a:bodyPr/>
          <a:lstStyle/>
          <a:p>
            <a:fld id="{EC8E328D-FBF5-4052-9042-77063715B485}" type="datetimeFigureOut">
              <a:rPr lang="en-US" smtClean="0"/>
              <a:t>8/19/2020</a:t>
            </a:fld>
            <a:endParaRPr lang="en-US"/>
          </a:p>
        </p:txBody>
      </p:sp>
      <p:sp>
        <p:nvSpPr>
          <p:cNvPr id="6" name="Footer Placeholder 5">
            <a:extLst>
              <a:ext uri="{FF2B5EF4-FFF2-40B4-BE49-F238E27FC236}">
                <a16:creationId xmlns:a16="http://schemas.microsoft.com/office/drawing/2014/main" id="{801891DF-FA27-45F2-AA01-1ECE6D5E79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D19253-29A1-421F-AB00-F2F2BEF28B91}"/>
              </a:ext>
            </a:extLst>
          </p:cNvPr>
          <p:cNvSpPr>
            <a:spLocks noGrp="1"/>
          </p:cNvSpPr>
          <p:nvPr>
            <p:ph type="sldNum" sz="quarter" idx="12"/>
          </p:nvPr>
        </p:nvSpPr>
        <p:spPr/>
        <p:txBody>
          <a:bodyPr/>
          <a:lstStyle/>
          <a:p>
            <a:fld id="{C700DEDC-97AA-4F0A-A4B7-04CD042D1611}" type="slidenum">
              <a:rPr lang="en-US" smtClean="0"/>
              <a:t>‹#›</a:t>
            </a:fld>
            <a:endParaRPr lang="en-US"/>
          </a:p>
        </p:txBody>
      </p:sp>
    </p:spTree>
    <p:extLst>
      <p:ext uri="{BB962C8B-B14F-4D97-AF65-F5344CB8AC3E}">
        <p14:creationId xmlns:p14="http://schemas.microsoft.com/office/powerpoint/2010/main" val="3249617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7D0C8E-B74B-43DE-87FF-E898867DD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DBD5AB-D88E-4F76-ABE8-BC828289A3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4AB282-1614-4515-8176-E5E09A1ACF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8E328D-FBF5-4052-9042-77063715B485}" type="datetimeFigureOut">
              <a:rPr lang="en-US" smtClean="0"/>
              <a:t>8/19/2020</a:t>
            </a:fld>
            <a:endParaRPr lang="en-US"/>
          </a:p>
        </p:txBody>
      </p:sp>
      <p:sp>
        <p:nvSpPr>
          <p:cNvPr id="5" name="Footer Placeholder 4">
            <a:extLst>
              <a:ext uri="{FF2B5EF4-FFF2-40B4-BE49-F238E27FC236}">
                <a16:creationId xmlns:a16="http://schemas.microsoft.com/office/drawing/2014/main" id="{B4AEB68D-9058-4FCD-8A06-EE65FCD961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B90A16-1AC2-4345-BE20-4F154B8929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0DEDC-97AA-4F0A-A4B7-04CD042D1611}" type="slidenum">
              <a:rPr lang="en-US" smtClean="0"/>
              <a:t>‹#›</a:t>
            </a:fld>
            <a:endParaRPr lang="en-US"/>
          </a:p>
        </p:txBody>
      </p:sp>
    </p:spTree>
    <p:extLst>
      <p:ext uri="{BB962C8B-B14F-4D97-AF65-F5344CB8AC3E}">
        <p14:creationId xmlns:p14="http://schemas.microsoft.com/office/powerpoint/2010/main" val="2711540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0A18F0-F2A7-4BEB-B0A7-2A2920F63A95}"/>
              </a:ext>
            </a:extLst>
          </p:cNvPr>
          <p:cNvPicPr>
            <a:picLocks noChangeAspect="1"/>
          </p:cNvPicPr>
          <p:nvPr/>
        </p:nvPicPr>
        <p:blipFill rotWithShape="1">
          <a:blip r:embed="rId2">
            <a:alphaModFix amt="73000"/>
          </a:blip>
          <a:srcRect l="1718" t="17537" r="4706" b="17783"/>
          <a:stretch/>
        </p:blipFill>
        <p:spPr>
          <a:xfrm>
            <a:off x="100432" y="133350"/>
            <a:ext cx="11960939" cy="6613698"/>
          </a:xfrm>
          <a:prstGeom prst="rect">
            <a:avLst/>
          </a:prstGeom>
        </p:spPr>
      </p:pic>
      <p:sp>
        <p:nvSpPr>
          <p:cNvPr id="2" name="Title 1">
            <a:extLst>
              <a:ext uri="{FF2B5EF4-FFF2-40B4-BE49-F238E27FC236}">
                <a16:creationId xmlns:a16="http://schemas.microsoft.com/office/drawing/2014/main" id="{1F601367-6286-49A8-A997-82AC4148DBAC}"/>
              </a:ext>
            </a:extLst>
          </p:cNvPr>
          <p:cNvSpPr>
            <a:spLocks noGrp="1"/>
          </p:cNvSpPr>
          <p:nvPr>
            <p:ph type="ctrTitle"/>
          </p:nvPr>
        </p:nvSpPr>
        <p:spPr>
          <a:xfrm>
            <a:off x="173587" y="358257"/>
            <a:ext cx="11814628" cy="1428750"/>
          </a:xfrm>
        </p:spPr>
        <p:txBody>
          <a:bodyPr>
            <a:normAutofit/>
          </a:bodyPr>
          <a:lstStyle/>
          <a:p>
            <a:r>
              <a:rPr lang="en-US" sz="31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Restoring Lake Tana Through Reduction of Outflow and Compensation of the Power Gap with An Alternative Energy Source</a:t>
            </a:r>
            <a:endParaRPr lang="en-US" dirty="0"/>
          </a:p>
        </p:txBody>
      </p:sp>
      <p:sp>
        <p:nvSpPr>
          <p:cNvPr id="3" name="Subtitle 2">
            <a:extLst>
              <a:ext uri="{FF2B5EF4-FFF2-40B4-BE49-F238E27FC236}">
                <a16:creationId xmlns:a16="http://schemas.microsoft.com/office/drawing/2014/main" id="{77470A82-D5B8-4665-B947-AD91738C1DCE}"/>
              </a:ext>
            </a:extLst>
          </p:cNvPr>
          <p:cNvSpPr>
            <a:spLocks noGrp="1"/>
          </p:cNvSpPr>
          <p:nvPr>
            <p:ph type="subTitle" idx="1"/>
          </p:nvPr>
        </p:nvSpPr>
        <p:spPr>
          <a:xfrm>
            <a:off x="591457" y="2804940"/>
            <a:ext cx="11353800" cy="2209800"/>
          </a:xfrm>
        </p:spPr>
        <p:txBody>
          <a:bodyPr>
            <a:normAutofit/>
          </a:bodyPr>
          <a:lstStyle/>
          <a:p>
            <a:pPr marL="0" marR="0" algn="ctr">
              <a:lnSpc>
                <a:spcPct val="150000"/>
              </a:lnSpc>
              <a:spcBef>
                <a:spcPts val="0"/>
              </a:spcBef>
              <a:spcAft>
                <a:spcPts val="0"/>
              </a:spcAft>
            </a:pPr>
            <a:r>
              <a:rPr lang="en-US"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Yirgalem Assegid</a:t>
            </a:r>
            <a:r>
              <a:rPr lang="en-US" b="1" baseline="300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1</a:t>
            </a:r>
            <a:r>
              <a:rPr lang="en-US"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Assefa M.  Melesse</a:t>
            </a:r>
            <a:r>
              <a:rPr lang="en-US" b="1" baseline="300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2</a:t>
            </a:r>
            <a:r>
              <a:rPr lang="en-US"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en-US"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n-US" b="1" baseline="300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1</a:t>
            </a:r>
            <a:r>
              <a:rPr lang="en-US"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South Florida Water Management District, West Palm Beach, FL, USA</a:t>
            </a:r>
            <a:endParaRPr lang="en-US"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n-US" b="1" baseline="300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2</a:t>
            </a:r>
            <a:r>
              <a:rPr lang="en-US"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Department of Earth and Environment, Florida International University, FL, USA</a:t>
            </a:r>
            <a:endParaRPr lang="en-US"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5665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566A49-600C-4A50-8D6D-9AC00F3279F4}"/>
              </a:ext>
            </a:extLst>
          </p:cNvPr>
          <p:cNvSpPr>
            <a:spLocks noGrp="1"/>
          </p:cNvSpPr>
          <p:nvPr>
            <p:ph type="body" sz="half" idx="2"/>
          </p:nvPr>
        </p:nvSpPr>
        <p:spPr>
          <a:xfrm>
            <a:off x="152400" y="171450"/>
            <a:ext cx="11791950" cy="6515100"/>
          </a:xfrm>
        </p:spPr>
        <p:txBody>
          <a:bodyPr>
            <a:normAutofit fontScale="92500" lnSpcReduction="10000"/>
          </a:bodyPr>
          <a:lstStyle/>
          <a:p>
            <a:r>
              <a:rPr lang="en-US" sz="2600" b="1" dirty="0">
                <a:effectLst/>
                <a:latin typeface="Calibri" panose="020F0502020204030204" pitchFamily="34" charset="0"/>
                <a:ea typeface="Calibri" panose="020F0502020204030204" pitchFamily="34" charset="0"/>
              </a:rPr>
              <a:t>  Resource Allocations and Assumptions</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 Abay I &amp; II power plants are assumed to restart the production getting extra 84 MW from the current plan of production as it has a dual advantage of satisfying the ecological requirement flows and sustain tourism.</a:t>
            </a:r>
          </a:p>
          <a:p>
            <a:endParaRPr lang="en-US" sz="24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Beles I power plant is suggested to be reduced to 110MW whereas the remaining 350 MW could be the gap that should be compensated based on the current plan.</a:t>
            </a:r>
            <a:endParaRPr lang="en-US" sz="2400" dirty="0">
              <a:latin typeface="Calibri" panose="020F0502020204030204" pitchFamily="34" charset="0"/>
              <a:ea typeface="Calibri" panose="020F0502020204030204" pitchFamily="34" charset="0"/>
            </a:endParaRPr>
          </a:p>
          <a:p>
            <a:endParaRPr lang="en-US" sz="24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The selection of specific PV products was made based on the cost, availability, maintenance costs, capacity of power per unit, and technical easiness.  Accordingly, </a:t>
            </a:r>
            <a:r>
              <a:rPr lang="en-US" sz="2400" b="1" dirty="0">
                <a:effectLst/>
                <a:latin typeface="Calibri" panose="020F0502020204030204" pitchFamily="34" charset="0"/>
                <a:ea typeface="Calibri" panose="020F0502020204030204" pitchFamily="34" charset="0"/>
              </a:rPr>
              <a:t>“mono-Si - LR6-60PH – 310W” manufactured by </a:t>
            </a:r>
            <a:r>
              <a:rPr lang="en-US" sz="2400" b="1" dirty="0" err="1">
                <a:effectLst/>
                <a:latin typeface="Calibri" panose="020F0502020204030204" pitchFamily="34" charset="0"/>
                <a:ea typeface="Calibri" panose="020F0502020204030204" pitchFamily="34" charset="0"/>
              </a:rPr>
              <a:t>LONGi</a:t>
            </a:r>
            <a:r>
              <a:rPr lang="en-US" sz="2400" b="1" dirty="0">
                <a:effectLst/>
                <a:latin typeface="Calibri" panose="020F0502020204030204" pitchFamily="34" charset="0"/>
                <a:ea typeface="Calibri" panose="020F0502020204030204" pitchFamily="34" charset="0"/>
              </a:rPr>
              <a:t>-Solar is selected</a:t>
            </a:r>
            <a:r>
              <a:rPr lang="en-US" sz="2400" dirty="0">
                <a:effectLst/>
                <a:latin typeface="Calibri" panose="020F0502020204030204" pitchFamily="34" charset="0"/>
                <a:ea typeface="Calibri" panose="020F0502020204030204" pitchFamily="34" charset="0"/>
              </a:rPr>
              <a:t>.</a:t>
            </a:r>
          </a:p>
          <a:p>
            <a:endParaRPr lang="en-US" sz="24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it is the cheapest silicon-based material (~161/unit) and the cost gets 10% reduction at decadal scale</a:t>
            </a:r>
          </a:p>
          <a:p>
            <a:endParaRPr lang="en-US" sz="24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To produce 350MW with 18.96% efficiency (vertical to horizontal irradiation conversion) it requires 1,129,033 units of panels </a:t>
            </a:r>
            <a:r>
              <a:rPr lang="en-US" sz="2400" dirty="0">
                <a:effectLst/>
                <a:latin typeface="Calibri" panose="020F0502020204030204" pitchFamily="34" charset="0"/>
                <a:ea typeface="Times New Roman" panose="02020603050405020304" pitchFamily="18" charset="0"/>
              </a:rPr>
              <a:t> requires 200ha (184ha for panels and 16ha for access and other accessories).</a:t>
            </a:r>
            <a:endParaRPr lang="en-US" sz="24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3741737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483E3-8E58-4AA7-9C94-A0F950A73B4E}"/>
              </a:ext>
            </a:extLst>
          </p:cNvPr>
          <p:cNvSpPr>
            <a:spLocks noGrp="1"/>
          </p:cNvSpPr>
          <p:nvPr>
            <p:ph type="title"/>
          </p:nvPr>
        </p:nvSpPr>
        <p:spPr>
          <a:xfrm>
            <a:off x="839788" y="457200"/>
            <a:ext cx="3932237" cy="476250"/>
          </a:xfrm>
        </p:spPr>
        <p:txBody>
          <a:bodyPr>
            <a:normAutofit fontScale="90000"/>
          </a:bodyPr>
          <a:lstStyle/>
          <a:p>
            <a:r>
              <a:rPr lang="en-US" b="1" dirty="0"/>
              <a:t>Costs and Revenue</a:t>
            </a:r>
          </a:p>
        </p:txBody>
      </p:sp>
      <p:pic>
        <p:nvPicPr>
          <p:cNvPr id="5" name="Content Placeholder 4">
            <a:extLst>
              <a:ext uri="{FF2B5EF4-FFF2-40B4-BE49-F238E27FC236}">
                <a16:creationId xmlns:a16="http://schemas.microsoft.com/office/drawing/2014/main" id="{BD435871-CDEB-420F-BF08-A85C4F9021E2}"/>
              </a:ext>
            </a:extLst>
          </p:cNvPr>
          <p:cNvPicPr>
            <a:picLocks noGrp="1" noChangeAspect="1"/>
          </p:cNvPicPr>
          <p:nvPr>
            <p:ph idx="1"/>
          </p:nvPr>
        </p:nvPicPr>
        <p:blipFill rotWithShape="1">
          <a:blip r:embed="rId2"/>
          <a:srcRect r="22305"/>
          <a:stretch/>
        </p:blipFill>
        <p:spPr>
          <a:xfrm>
            <a:off x="247650" y="933451"/>
            <a:ext cx="9184368" cy="5711952"/>
          </a:xfrm>
          <a:prstGeom prst="rect">
            <a:avLst/>
          </a:prstGeom>
        </p:spPr>
      </p:pic>
    </p:spTree>
    <p:extLst>
      <p:ext uri="{BB962C8B-B14F-4D97-AF65-F5344CB8AC3E}">
        <p14:creationId xmlns:p14="http://schemas.microsoft.com/office/powerpoint/2010/main" val="3066729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9E99A38-5A94-45B5-A180-9B01CFF55A2E}"/>
              </a:ext>
            </a:extLst>
          </p:cNvPr>
          <p:cNvPicPr>
            <a:picLocks noGrp="1" noChangeAspect="1"/>
          </p:cNvPicPr>
          <p:nvPr>
            <p:ph idx="1"/>
          </p:nvPr>
        </p:nvPicPr>
        <p:blipFill>
          <a:blip r:embed="rId2"/>
          <a:stretch>
            <a:fillRect/>
          </a:stretch>
        </p:blipFill>
        <p:spPr>
          <a:xfrm>
            <a:off x="4933950" y="1028699"/>
            <a:ext cx="7105650" cy="5353051"/>
          </a:xfrm>
        </p:spPr>
      </p:pic>
      <p:sp>
        <p:nvSpPr>
          <p:cNvPr id="4" name="Text Placeholder 3">
            <a:extLst>
              <a:ext uri="{FF2B5EF4-FFF2-40B4-BE49-F238E27FC236}">
                <a16:creationId xmlns:a16="http://schemas.microsoft.com/office/drawing/2014/main" id="{B347A584-0E23-438F-9424-B21F5EACF1F0}"/>
              </a:ext>
            </a:extLst>
          </p:cNvPr>
          <p:cNvSpPr>
            <a:spLocks noGrp="1"/>
          </p:cNvSpPr>
          <p:nvPr>
            <p:ph type="body" sz="half" idx="2"/>
          </p:nvPr>
        </p:nvSpPr>
        <p:spPr>
          <a:xfrm>
            <a:off x="152400" y="304800"/>
            <a:ext cx="5943600" cy="6419850"/>
          </a:xfrm>
        </p:spPr>
        <p:txBody>
          <a:bodyPr>
            <a:normAutofit/>
          </a:bodyPr>
          <a:lstStyle/>
          <a:p>
            <a:pPr marL="342900" indent="-342900">
              <a:buFont typeface="Arial" panose="020B0604020202020204" pitchFamily="34" charset="0"/>
              <a:buChar char="•"/>
            </a:pPr>
            <a:r>
              <a:rPr lang="en-US" sz="2100" dirty="0">
                <a:effectLst/>
                <a:latin typeface="Calibri" panose="020F0502020204030204" pitchFamily="34" charset="0"/>
                <a:ea typeface="Calibri" panose="020F0502020204030204" pitchFamily="34" charset="0"/>
              </a:rPr>
              <a:t>The current cost of production of PV power is competitive gives an increased margin for financial viability. </a:t>
            </a:r>
          </a:p>
          <a:p>
            <a:pPr marL="342900" indent="-342900">
              <a:buFont typeface="Arial" panose="020B0604020202020204" pitchFamily="34" charset="0"/>
              <a:buChar char="•"/>
            </a:pPr>
            <a:endParaRPr lang="en-US" sz="21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100" dirty="0">
                <a:effectLst/>
                <a:latin typeface="Calibri" panose="020F0502020204030204" pitchFamily="34" charset="0"/>
                <a:ea typeface="Calibri" panose="020F0502020204030204" pitchFamily="34" charset="0"/>
              </a:rPr>
              <a:t>For this project analysis was made at a cost $0.1kw/h (4 times the minimum).</a:t>
            </a:r>
          </a:p>
          <a:p>
            <a:pPr marL="342900" indent="-342900">
              <a:buFont typeface="Arial" panose="020B0604020202020204" pitchFamily="34" charset="0"/>
              <a:buChar char="•"/>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100" dirty="0">
                <a:effectLst/>
                <a:latin typeface="Calibri" panose="020F0502020204030204" pitchFamily="34" charset="0"/>
                <a:ea typeface="Calibri" panose="020F0502020204030204" pitchFamily="34" charset="0"/>
                <a:cs typeface="Calibri" panose="020F0502020204030204" pitchFamily="34" charset="0"/>
              </a:rPr>
              <a:t>In this project and a debt period of 10 years</a:t>
            </a:r>
          </a:p>
          <a:p>
            <a:pPr marL="342900" indent="-342900">
              <a:buFont typeface="Arial" panose="020B0604020202020204" pitchFamily="34" charset="0"/>
              <a:buChar char="•"/>
            </a:pPr>
            <a:r>
              <a:rPr lang="en-US" sz="2100" dirty="0">
                <a:effectLst/>
                <a:latin typeface="Calibri" panose="020F0502020204030204" pitchFamily="34" charset="0"/>
                <a:ea typeface="Calibri" panose="020F0502020204030204" pitchFamily="34" charset="0"/>
                <a:cs typeface="Calibri" panose="020F0502020204030204" pitchFamily="34" charset="0"/>
              </a:rPr>
              <a:t> </a:t>
            </a:r>
          </a:p>
          <a:p>
            <a:pPr marL="342900" indent="-342900">
              <a:buFont typeface="Arial" panose="020B0604020202020204" pitchFamily="34" charset="0"/>
              <a:buChar char="•"/>
            </a:pPr>
            <a:endParaRPr lang="en-US" sz="2100"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100" dirty="0">
                <a:effectLst/>
                <a:latin typeface="Calibri" panose="020F0502020204030204" pitchFamily="34" charset="0"/>
                <a:ea typeface="Calibri" panose="020F0502020204030204" pitchFamily="34" charset="0"/>
                <a:cs typeface="Calibri" panose="020F0502020204030204" pitchFamily="34" charset="0"/>
              </a:rPr>
              <a:t>The rate of escalation of the power is set at 2% compared to the 4%.</a:t>
            </a:r>
          </a:p>
          <a:p>
            <a:pPr marL="342900" indent="-342900">
              <a:buFont typeface="Arial" panose="020B0604020202020204" pitchFamily="34" charset="0"/>
              <a:buChar char="•"/>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100"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100" dirty="0">
                <a:effectLst/>
                <a:latin typeface="Calibri" panose="020F0502020204030204" pitchFamily="34" charset="0"/>
                <a:ea typeface="Calibri" panose="020F0502020204030204" pitchFamily="34" charset="0"/>
                <a:cs typeface="Calibri" panose="020F0502020204030204" pitchFamily="34" charset="0"/>
              </a:rPr>
              <a:t>The project lifetime is set 25 years</a:t>
            </a:r>
          </a:p>
          <a:p>
            <a:r>
              <a:rPr lang="en-US" sz="2100" dirty="0">
                <a:effectLst/>
                <a:latin typeface="Calibri" panose="020F0502020204030204" pitchFamily="34" charset="0"/>
                <a:ea typeface="Calibri" panose="020F0502020204030204" pitchFamily="34" charset="0"/>
                <a:cs typeface="Calibri" panose="020F0502020204030204" pitchFamily="34" charset="0"/>
              </a:rPr>
              <a:t> </a:t>
            </a:r>
            <a:endParaRPr lang="en-US" sz="2100" dirty="0"/>
          </a:p>
          <a:p>
            <a:endParaRPr lang="en-US" dirty="0"/>
          </a:p>
        </p:txBody>
      </p:sp>
    </p:spTree>
    <p:extLst>
      <p:ext uri="{BB962C8B-B14F-4D97-AF65-F5344CB8AC3E}">
        <p14:creationId xmlns:p14="http://schemas.microsoft.com/office/powerpoint/2010/main" val="2561670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8F871-C5C5-4B8D-B7CF-7CE48509B593}"/>
              </a:ext>
            </a:extLst>
          </p:cNvPr>
          <p:cNvSpPr>
            <a:spLocks noGrp="1"/>
          </p:cNvSpPr>
          <p:nvPr>
            <p:ph type="title"/>
          </p:nvPr>
        </p:nvSpPr>
        <p:spPr>
          <a:xfrm>
            <a:off x="839788" y="457200"/>
            <a:ext cx="3932237" cy="361950"/>
          </a:xfrm>
        </p:spPr>
        <p:txBody>
          <a:bodyPr>
            <a:normAutofit fontScale="90000"/>
          </a:bodyPr>
          <a:lstStyle/>
          <a:p>
            <a:r>
              <a:rPr lang="en-US" dirty="0"/>
              <a:t>Results</a:t>
            </a:r>
          </a:p>
        </p:txBody>
      </p:sp>
      <p:sp>
        <p:nvSpPr>
          <p:cNvPr id="4" name="Text Placeholder 3">
            <a:extLst>
              <a:ext uri="{FF2B5EF4-FFF2-40B4-BE49-F238E27FC236}">
                <a16:creationId xmlns:a16="http://schemas.microsoft.com/office/drawing/2014/main" id="{C54CFB4F-6D0F-46D9-B049-2D8BDAB99AA0}"/>
              </a:ext>
            </a:extLst>
          </p:cNvPr>
          <p:cNvSpPr>
            <a:spLocks noGrp="1"/>
          </p:cNvSpPr>
          <p:nvPr>
            <p:ph type="body" sz="half" idx="2"/>
          </p:nvPr>
        </p:nvSpPr>
        <p:spPr>
          <a:xfrm>
            <a:off x="133350" y="987425"/>
            <a:ext cx="6911410" cy="5680075"/>
          </a:xfrm>
        </p:spPr>
        <p:txBody>
          <a:bodyPr>
            <a:normAutofit/>
          </a:bodyPr>
          <a:lstStyle/>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The results show that the internal rate of return (IRR) 0.75 is greater than the reduced rate of return (0.09). </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The simple payback 3.2 years and equity pay back of 1.2 years show a positive cash flow could be gained in a very short period. </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 the average inflation rate of 2% is used and it turns a net present value (NPV) cumulative cash flow of 1.8Billion USD. </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If the inflation rate is 5% the NPV cumulative cash flow would be 3 Billion USD. </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For a 10% inflation rate (Ethiopian context) the NPV cumulative cash flow reaches 6billion USD. </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Finally, the benefit-const ratio of 10.1 seals the feasibility of the PV project.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7" name="Content Placeholder 6">
            <a:extLst>
              <a:ext uri="{FF2B5EF4-FFF2-40B4-BE49-F238E27FC236}">
                <a16:creationId xmlns:a16="http://schemas.microsoft.com/office/drawing/2014/main" id="{1057EA73-2E08-4C18-A793-0FF872F41FE7}"/>
              </a:ext>
            </a:extLst>
          </p:cNvPr>
          <p:cNvPicPr>
            <a:picLocks noGrp="1"/>
          </p:cNvPicPr>
          <p:nvPr>
            <p:ph idx="1"/>
          </p:nvPr>
        </p:nvPicPr>
        <p:blipFill rotWithShape="1">
          <a:blip r:embed="rId2"/>
          <a:srcRect l="7345" t="11852" r="5748" b="11035"/>
          <a:stretch/>
        </p:blipFill>
        <p:spPr bwMode="auto">
          <a:xfrm>
            <a:off x="7044760" y="2349500"/>
            <a:ext cx="5013890" cy="4318000"/>
          </a:xfrm>
          <a:prstGeom prst="rect">
            <a:avLst/>
          </a:prstGeom>
          <a:ln>
            <a:noFill/>
          </a:ln>
          <a:extLst>
            <a:ext uri="{53640926-AAD7-44D8-BBD7-CCE9431645EC}">
              <a14:shadowObscured xmlns:a14="http://schemas.microsoft.com/office/drawing/2010/main"/>
            </a:ext>
          </a:extLst>
        </p:spPr>
      </p:pic>
      <p:graphicFrame>
        <p:nvGraphicFramePr>
          <p:cNvPr id="8" name="Table 8">
            <a:extLst>
              <a:ext uri="{FF2B5EF4-FFF2-40B4-BE49-F238E27FC236}">
                <a16:creationId xmlns:a16="http://schemas.microsoft.com/office/drawing/2014/main" id="{4A0C5991-1F84-44A6-BC20-77480C0C9A37}"/>
              </a:ext>
            </a:extLst>
          </p:cNvPr>
          <p:cNvGraphicFramePr>
            <a:graphicFrameLocks noGrp="1"/>
          </p:cNvGraphicFramePr>
          <p:nvPr>
            <p:extLst>
              <p:ext uri="{D42A27DB-BD31-4B8C-83A1-F6EECF244321}">
                <p14:modId xmlns:p14="http://schemas.microsoft.com/office/powerpoint/2010/main" val="4085888237"/>
              </p:ext>
            </p:extLst>
          </p:nvPr>
        </p:nvGraphicFramePr>
        <p:xfrm>
          <a:off x="7129180" y="190500"/>
          <a:ext cx="4845050" cy="2841778"/>
        </p:xfrm>
        <a:graphic>
          <a:graphicData uri="http://schemas.openxmlformats.org/drawingml/2006/table">
            <a:tbl>
              <a:tblPr firstRow="1" bandRow="1">
                <a:tableStyleId>{5C22544A-7EE6-4342-B048-85BDC9FD1C3A}</a:tableStyleId>
              </a:tblPr>
              <a:tblGrid>
                <a:gridCol w="2422525">
                  <a:extLst>
                    <a:ext uri="{9D8B030D-6E8A-4147-A177-3AD203B41FA5}">
                      <a16:colId xmlns:a16="http://schemas.microsoft.com/office/drawing/2014/main" val="761058959"/>
                    </a:ext>
                  </a:extLst>
                </a:gridCol>
                <a:gridCol w="2422525">
                  <a:extLst>
                    <a:ext uri="{9D8B030D-6E8A-4147-A177-3AD203B41FA5}">
                      <a16:colId xmlns:a16="http://schemas.microsoft.com/office/drawing/2014/main" val="1487159325"/>
                    </a:ext>
                  </a:extLst>
                </a:gridCol>
              </a:tblGrid>
              <a:tr h="387048">
                <a:tc>
                  <a:txBody>
                    <a:bodyPr/>
                    <a:lstStyle/>
                    <a:p>
                      <a:r>
                        <a:rPr lang="en-US" dirty="0"/>
                        <a:t>Parameter</a:t>
                      </a:r>
                    </a:p>
                  </a:txBody>
                  <a:tcPr/>
                </a:tc>
                <a:tc>
                  <a:txBody>
                    <a:bodyPr/>
                    <a:lstStyle/>
                    <a:p>
                      <a:r>
                        <a:rPr lang="en-US" dirty="0"/>
                        <a:t>Value</a:t>
                      </a:r>
                    </a:p>
                  </a:txBody>
                  <a:tcPr/>
                </a:tc>
                <a:extLst>
                  <a:ext uri="{0D108BD9-81ED-4DB2-BD59-A6C34878D82A}">
                    <a16:rowId xmlns:a16="http://schemas.microsoft.com/office/drawing/2014/main" val="1106892457"/>
                  </a:ext>
                </a:extLst>
              </a:tr>
              <a:tr h="387048">
                <a:tc>
                  <a:txBody>
                    <a:bodyPr/>
                    <a:lstStyle/>
                    <a:p>
                      <a:r>
                        <a:rPr lang="en-US" dirty="0"/>
                        <a:t>Simply pay back</a:t>
                      </a:r>
                    </a:p>
                  </a:txBody>
                  <a:tcPr/>
                </a:tc>
                <a:tc>
                  <a:txBody>
                    <a:bodyPr/>
                    <a:lstStyle/>
                    <a:p>
                      <a:r>
                        <a:rPr lang="en-US" dirty="0"/>
                        <a:t>3.2 </a:t>
                      </a:r>
                      <a:r>
                        <a:rPr lang="en-US" dirty="0" err="1"/>
                        <a:t>yr</a:t>
                      </a:r>
                      <a:endParaRPr lang="en-US" dirty="0"/>
                    </a:p>
                  </a:txBody>
                  <a:tcPr/>
                </a:tc>
                <a:extLst>
                  <a:ext uri="{0D108BD9-81ED-4DB2-BD59-A6C34878D82A}">
                    <a16:rowId xmlns:a16="http://schemas.microsoft.com/office/drawing/2014/main" val="1816345147"/>
                  </a:ext>
                </a:extLst>
              </a:tr>
              <a:tr h="387048">
                <a:tc>
                  <a:txBody>
                    <a:bodyPr/>
                    <a:lstStyle/>
                    <a:p>
                      <a:r>
                        <a:rPr lang="en-US" dirty="0"/>
                        <a:t>Equity payback</a:t>
                      </a:r>
                    </a:p>
                  </a:txBody>
                  <a:tcPr/>
                </a:tc>
                <a:tc>
                  <a:txBody>
                    <a:bodyPr/>
                    <a:lstStyle/>
                    <a:p>
                      <a:r>
                        <a:rPr lang="en-US" dirty="0"/>
                        <a:t>1.2 </a:t>
                      </a:r>
                      <a:r>
                        <a:rPr lang="en-US" dirty="0" err="1"/>
                        <a:t>yr</a:t>
                      </a:r>
                      <a:endParaRPr lang="en-US" dirty="0"/>
                    </a:p>
                  </a:txBody>
                  <a:tcPr/>
                </a:tc>
                <a:extLst>
                  <a:ext uri="{0D108BD9-81ED-4DB2-BD59-A6C34878D82A}">
                    <a16:rowId xmlns:a16="http://schemas.microsoft.com/office/drawing/2014/main" val="3951946140"/>
                  </a:ext>
                </a:extLst>
              </a:tr>
              <a:tr h="519490">
                <a:tc>
                  <a:txBody>
                    <a:bodyPr/>
                    <a:lstStyle/>
                    <a:p>
                      <a:r>
                        <a:rPr lang="en-US" dirty="0"/>
                        <a:t>Inflation rate</a:t>
                      </a:r>
                    </a:p>
                  </a:txBody>
                  <a:tcPr/>
                </a:tc>
                <a:tc>
                  <a:txBody>
                    <a:bodyPr/>
                    <a:lstStyle/>
                    <a:p>
                      <a:r>
                        <a:rPr lang="en-US" dirty="0"/>
                        <a:t>2%  NPV $1.8 Billion</a:t>
                      </a:r>
                    </a:p>
                  </a:txBody>
                  <a:tcPr/>
                </a:tc>
                <a:extLst>
                  <a:ext uri="{0D108BD9-81ED-4DB2-BD59-A6C34878D82A}">
                    <a16:rowId xmlns:a16="http://schemas.microsoft.com/office/drawing/2014/main" val="1756316100"/>
                  </a:ext>
                </a:extLst>
              </a:tr>
              <a:tr h="387048">
                <a:tc>
                  <a:txBody>
                    <a:bodyPr/>
                    <a:lstStyle/>
                    <a:p>
                      <a:r>
                        <a:rPr lang="en-US" dirty="0"/>
                        <a:t>Inflation rate</a:t>
                      </a:r>
                    </a:p>
                  </a:txBody>
                  <a:tcPr/>
                </a:tc>
                <a:tc>
                  <a:txBody>
                    <a:bodyPr/>
                    <a:lstStyle/>
                    <a:p>
                      <a:r>
                        <a:rPr lang="en-US" dirty="0"/>
                        <a:t>5%  NPV $3 Billion</a:t>
                      </a:r>
                    </a:p>
                  </a:txBody>
                  <a:tcPr/>
                </a:tc>
                <a:extLst>
                  <a:ext uri="{0D108BD9-81ED-4DB2-BD59-A6C34878D82A}">
                    <a16:rowId xmlns:a16="http://schemas.microsoft.com/office/drawing/2014/main" val="4002359124"/>
                  </a:ext>
                </a:extLst>
              </a:tr>
              <a:tr h="387048">
                <a:tc>
                  <a:txBody>
                    <a:bodyPr/>
                    <a:lstStyle/>
                    <a:p>
                      <a:r>
                        <a:rPr lang="en-US" dirty="0"/>
                        <a:t>Inflation rate</a:t>
                      </a:r>
                    </a:p>
                  </a:txBody>
                  <a:tcPr/>
                </a:tc>
                <a:tc>
                  <a:txBody>
                    <a:bodyPr/>
                    <a:lstStyle/>
                    <a:p>
                      <a:r>
                        <a:rPr lang="en-US" dirty="0"/>
                        <a:t>10% NPV $6 Billion</a:t>
                      </a:r>
                    </a:p>
                  </a:txBody>
                  <a:tcPr/>
                </a:tc>
                <a:extLst>
                  <a:ext uri="{0D108BD9-81ED-4DB2-BD59-A6C34878D82A}">
                    <a16:rowId xmlns:a16="http://schemas.microsoft.com/office/drawing/2014/main" val="2493371699"/>
                  </a:ext>
                </a:extLst>
              </a:tr>
              <a:tr h="387048">
                <a:tc>
                  <a:txBody>
                    <a:bodyPr/>
                    <a:lstStyle/>
                    <a:p>
                      <a:r>
                        <a:rPr lang="en-US" dirty="0"/>
                        <a:t>Benefit-Cost ratio</a:t>
                      </a:r>
                    </a:p>
                  </a:txBody>
                  <a:tcPr/>
                </a:tc>
                <a:tc>
                  <a:txBody>
                    <a:bodyPr/>
                    <a:lstStyle/>
                    <a:p>
                      <a:r>
                        <a:rPr lang="en-US" dirty="0"/>
                        <a:t>10.1</a:t>
                      </a:r>
                    </a:p>
                  </a:txBody>
                  <a:tcPr/>
                </a:tc>
                <a:extLst>
                  <a:ext uri="{0D108BD9-81ED-4DB2-BD59-A6C34878D82A}">
                    <a16:rowId xmlns:a16="http://schemas.microsoft.com/office/drawing/2014/main" val="1827527123"/>
                  </a:ext>
                </a:extLst>
              </a:tr>
            </a:tbl>
          </a:graphicData>
        </a:graphic>
      </p:graphicFrame>
    </p:spTree>
    <p:extLst>
      <p:ext uri="{BB962C8B-B14F-4D97-AF65-F5344CB8AC3E}">
        <p14:creationId xmlns:p14="http://schemas.microsoft.com/office/powerpoint/2010/main" val="4031889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FE18-9857-42B0-B897-A6F68E7CAC9E}"/>
              </a:ext>
            </a:extLst>
          </p:cNvPr>
          <p:cNvSpPr>
            <a:spLocks noGrp="1"/>
          </p:cNvSpPr>
          <p:nvPr>
            <p:ph type="title"/>
          </p:nvPr>
        </p:nvSpPr>
        <p:spPr>
          <a:xfrm>
            <a:off x="820738" y="657225"/>
            <a:ext cx="3932237" cy="742950"/>
          </a:xfrm>
        </p:spPr>
        <p:txBody>
          <a:bodyPr/>
          <a:lstStyle/>
          <a:p>
            <a:r>
              <a:rPr lang="en-US" dirty="0"/>
              <a:t>Risks</a:t>
            </a:r>
          </a:p>
        </p:txBody>
      </p:sp>
      <p:sp>
        <p:nvSpPr>
          <p:cNvPr id="4" name="Text Placeholder 3">
            <a:extLst>
              <a:ext uri="{FF2B5EF4-FFF2-40B4-BE49-F238E27FC236}">
                <a16:creationId xmlns:a16="http://schemas.microsoft.com/office/drawing/2014/main" id="{EBA16CFB-B361-47F9-BFE9-7FC1D2D1B290}"/>
              </a:ext>
            </a:extLst>
          </p:cNvPr>
          <p:cNvSpPr>
            <a:spLocks noGrp="1"/>
          </p:cNvSpPr>
          <p:nvPr>
            <p:ph type="body" sz="half" idx="2"/>
          </p:nvPr>
        </p:nvSpPr>
        <p:spPr>
          <a:xfrm>
            <a:off x="133350" y="2057400"/>
            <a:ext cx="6915150" cy="4686300"/>
          </a:xfrm>
        </p:spPr>
        <p:txBody>
          <a:bodyPr>
            <a:normAutofit/>
          </a:bodyPr>
          <a:lstStyle/>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The risk is analyzed  with sensitivity analysis of 25% </a:t>
            </a:r>
          </a:p>
          <a:p>
            <a:r>
              <a:rPr lang="en-US" sz="2400" dirty="0">
                <a:effectLst/>
                <a:latin typeface="Calibri" panose="020F0502020204030204" pitchFamily="34" charset="0"/>
                <a:ea typeface="Calibri" panose="020F0502020204030204" pitchFamily="34" charset="0"/>
                <a:cs typeface="Calibri" panose="020F0502020204030204" pitchFamily="34" charset="0"/>
              </a:rPr>
              <a:t>in all input values of </a:t>
            </a:r>
          </a:p>
          <a:p>
            <a:endParaRPr lang="en-US" sz="2800" dirty="0">
              <a:effectLst/>
              <a:latin typeface="Calibri" panose="020F0502020204030204" pitchFamily="34" charset="0"/>
              <a:ea typeface="Calibri" panose="020F0502020204030204" pitchFamily="34" charset="0"/>
              <a:cs typeface="Calibri" panose="020F0502020204030204" pitchFamily="34" charset="0"/>
            </a:endParaRPr>
          </a:p>
          <a:p>
            <a:pPr marL="914400" lvl="1" indent="-457200">
              <a:buFont typeface="Arial" panose="020B0604020202020204" pitchFamily="34" charset="0"/>
              <a:buChar char="•"/>
            </a:pPr>
            <a:r>
              <a:rPr lang="en-US" sz="2600" dirty="0">
                <a:effectLst/>
                <a:latin typeface="Calibri" panose="020F0502020204030204" pitchFamily="34" charset="0"/>
                <a:ea typeface="Calibri" panose="020F0502020204030204" pitchFamily="34" charset="0"/>
                <a:cs typeface="Calibri" panose="020F0502020204030204" pitchFamily="34" charset="0"/>
              </a:rPr>
              <a:t>interest rate, </a:t>
            </a:r>
          </a:p>
          <a:p>
            <a:pPr marL="914400" lvl="1" indent="-457200">
              <a:buFont typeface="Arial" panose="020B0604020202020204" pitchFamily="34" charset="0"/>
              <a:buChar char="•"/>
            </a:pPr>
            <a:r>
              <a:rPr lang="en-US" sz="2600" dirty="0">
                <a:effectLst/>
                <a:latin typeface="Calibri" panose="020F0502020204030204" pitchFamily="34" charset="0"/>
                <a:ea typeface="Calibri" panose="020F0502020204030204" pitchFamily="34" charset="0"/>
                <a:cs typeface="Calibri" panose="020F0502020204030204" pitchFamily="34" charset="0"/>
              </a:rPr>
              <a:t>reduced rate of return </a:t>
            </a:r>
          </a:p>
          <a:p>
            <a:pPr marL="914400" lvl="1" indent="-457200">
              <a:buFont typeface="Arial" panose="020B0604020202020204" pitchFamily="34" charset="0"/>
              <a:buChar char="•"/>
            </a:pPr>
            <a:r>
              <a:rPr lang="en-US" sz="2600" dirty="0">
                <a:effectLst/>
                <a:latin typeface="Calibri" panose="020F0502020204030204" pitchFamily="34" charset="0"/>
                <a:ea typeface="Calibri" panose="020F0502020204030204" pitchFamily="34" charset="0"/>
                <a:cs typeface="Calibri" panose="020F0502020204030204" pitchFamily="34" charset="0"/>
              </a:rPr>
              <a:t>inflation rates. </a:t>
            </a:r>
          </a:p>
          <a:p>
            <a:pPr marL="914400" lvl="1" indent="-457200">
              <a:buFont typeface="Arial" panose="020B0604020202020204" pitchFamily="34" charset="0"/>
              <a:buChar char="•"/>
            </a:pPr>
            <a:endParaRPr lang="en-US" sz="2600" dirty="0">
              <a:effectLst/>
              <a:latin typeface="Calibri" panose="020F0502020204030204" pitchFamily="34" charset="0"/>
              <a:ea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In all the cases the maximum risk is observed from PV technological costs which practically is declining since 1976.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7" name="Content Placeholder 6">
            <a:extLst>
              <a:ext uri="{FF2B5EF4-FFF2-40B4-BE49-F238E27FC236}">
                <a16:creationId xmlns:a16="http://schemas.microsoft.com/office/drawing/2014/main" id="{674759F8-D3E3-450F-8CF7-76B564345DC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24650" y="1257300"/>
            <a:ext cx="5334000" cy="5372100"/>
          </a:xfrm>
          <a:prstGeom prst="rect">
            <a:avLst/>
          </a:prstGeom>
          <a:noFill/>
          <a:ln>
            <a:noFill/>
          </a:ln>
        </p:spPr>
      </p:pic>
    </p:spTree>
    <p:extLst>
      <p:ext uri="{BB962C8B-B14F-4D97-AF65-F5344CB8AC3E}">
        <p14:creationId xmlns:p14="http://schemas.microsoft.com/office/powerpoint/2010/main" val="3151338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90A07C-2A69-4BB8-81D8-45114F2F5A3C}"/>
              </a:ext>
            </a:extLst>
          </p:cNvPr>
          <p:cNvSpPr>
            <a:spLocks noGrp="1"/>
          </p:cNvSpPr>
          <p:nvPr>
            <p:ph type="title"/>
          </p:nvPr>
        </p:nvSpPr>
        <p:spPr>
          <a:xfrm>
            <a:off x="590550" y="288925"/>
            <a:ext cx="10515600" cy="492125"/>
          </a:xfrm>
        </p:spPr>
        <p:txBody>
          <a:bodyPr>
            <a:normAutofit fontScale="90000"/>
          </a:bodyPr>
          <a:lstStyle/>
          <a:p>
            <a:r>
              <a:rPr lang="en-US" b="1" dirty="0"/>
              <a:t>Conclusion</a:t>
            </a:r>
          </a:p>
        </p:txBody>
      </p:sp>
      <p:sp>
        <p:nvSpPr>
          <p:cNvPr id="6" name="Content Placeholder 5">
            <a:extLst>
              <a:ext uri="{FF2B5EF4-FFF2-40B4-BE49-F238E27FC236}">
                <a16:creationId xmlns:a16="http://schemas.microsoft.com/office/drawing/2014/main" id="{88AB7371-F9E8-4C59-B668-EE21D42812B4}"/>
              </a:ext>
            </a:extLst>
          </p:cNvPr>
          <p:cNvSpPr>
            <a:spLocks noGrp="1"/>
          </p:cNvSpPr>
          <p:nvPr>
            <p:ph idx="1"/>
          </p:nvPr>
        </p:nvSpPr>
        <p:spPr>
          <a:xfrm>
            <a:off x="228600" y="781050"/>
            <a:ext cx="11830050" cy="5943600"/>
          </a:xfrm>
        </p:spPr>
        <p:txBody>
          <a:bodyPr>
            <a:normAutofit lnSpcReduction="10000"/>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A full-scale implementation of 350MW from solar energy may seem unrealistic for a country that has not tested PV in grid power at pilot level.   </a:t>
            </a:r>
          </a:p>
          <a:p>
            <a:r>
              <a:rPr lang="en-US" sz="2400" dirty="0">
                <a:effectLst/>
                <a:latin typeface="Calibri" panose="020F0502020204030204" pitchFamily="34" charset="0"/>
                <a:ea typeface="Calibri" panose="020F0502020204030204" pitchFamily="34" charset="0"/>
                <a:cs typeface="Calibri" panose="020F0502020204030204" pitchFamily="34" charset="0"/>
              </a:rPr>
              <a:t>A flexibility would be vital and decision makers can execute at pilot level with the vision to expand till the lake regains its water balance. </a:t>
            </a:r>
          </a:p>
          <a:p>
            <a:endParaRPr lang="en-US" sz="2400" dirty="0">
              <a:effectLst/>
              <a:latin typeface="Calibri" panose="020F0502020204030204" pitchFamily="34" charset="0"/>
              <a:ea typeface="Calibri" panose="020F0502020204030204" pitchFamily="34" charset="0"/>
              <a:cs typeface="Calibri" panose="020F0502020204030204" pitchFamily="34" charset="0"/>
            </a:endParaRPr>
          </a:p>
          <a:p>
            <a:pPr lvl="1"/>
            <a:r>
              <a:rPr lang="en-US" dirty="0">
                <a:effectLst/>
                <a:latin typeface="Calibri" panose="020F0502020204030204" pitchFamily="34" charset="0"/>
                <a:ea typeface="Calibri" panose="020F0502020204030204" pitchFamily="34" charset="0"/>
                <a:cs typeface="Calibri" panose="020F0502020204030204" pitchFamily="34" charset="0"/>
              </a:rPr>
              <a:t> This strategy, first, helps to test performance of the PV and secondly it minimizes the investment cost benefiting from the existing trend. </a:t>
            </a:r>
          </a:p>
          <a:p>
            <a:pPr lvl="1"/>
            <a:endParaRPr lang="en-US" dirty="0">
              <a:effectLst/>
              <a:latin typeface="Calibri" panose="020F0502020204030204" pitchFamily="34" charset="0"/>
              <a:ea typeface="Calibri" panose="020F0502020204030204" pitchFamily="34" charset="0"/>
              <a:cs typeface="Calibri" panose="020F0502020204030204" pitchFamily="34" charset="0"/>
            </a:endParaRPr>
          </a:p>
          <a:p>
            <a:pPr lvl="1"/>
            <a:r>
              <a:rPr lang="en-US" dirty="0">
                <a:effectLst/>
                <a:latin typeface="Calibri" panose="020F0502020204030204" pitchFamily="34" charset="0"/>
                <a:ea typeface="Calibri" panose="020F0502020204030204" pitchFamily="34" charset="0"/>
                <a:cs typeface="Calibri" panose="020F0502020204030204" pitchFamily="34" charset="0"/>
              </a:rPr>
              <a:t>Second, PV being considered newer (relative to hydropower), there would be lack of interest from financial institutions at such a bigger scale. </a:t>
            </a:r>
          </a:p>
          <a:p>
            <a:pPr lvl="1"/>
            <a:endParaRPr lang="en-US" dirty="0">
              <a:effectLst/>
              <a:latin typeface="Calibri" panose="020F0502020204030204" pitchFamily="34" charset="0"/>
              <a:ea typeface="Calibri" panose="020F0502020204030204" pitchFamily="34" charset="0"/>
              <a:cs typeface="Calibri" panose="020F0502020204030204" pitchFamily="34" charset="0"/>
            </a:endParaRPr>
          </a:p>
          <a:p>
            <a:pPr lvl="1"/>
            <a:r>
              <a:rPr lang="en-US" dirty="0">
                <a:effectLst/>
                <a:latin typeface="Calibri" panose="020F0502020204030204" pitchFamily="34" charset="0"/>
                <a:ea typeface="Calibri" panose="020F0502020204030204" pitchFamily="34" charset="0"/>
                <a:cs typeface="Calibri" panose="020F0502020204030204" pitchFamily="34" charset="0"/>
              </a:rPr>
              <a:t>Third, setting institutional arrangement and skilled labor needs time and hence a pilot scale could serve as experimentation time to develop the institutional framework.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effectLst/>
              <a:latin typeface="Calibri" panose="020F0502020204030204" pitchFamily="34" charset="0"/>
              <a:ea typeface="Calibri" panose="020F0502020204030204" pitchFamily="34" charset="0"/>
              <a:cs typeface="Calibri" panose="020F0502020204030204" pitchFamily="34" charset="0"/>
            </a:endParaRPr>
          </a:p>
          <a:p>
            <a:r>
              <a:rPr lang="en-US" sz="2400" dirty="0">
                <a:effectLst/>
                <a:latin typeface="Calibri" panose="020F0502020204030204" pitchFamily="34" charset="0"/>
                <a:ea typeface="Calibri" panose="020F0502020204030204" pitchFamily="34" charset="0"/>
                <a:cs typeface="Calibri" panose="020F0502020204030204" pitchFamily="34" charset="0"/>
              </a:rPr>
              <a:t>Comparing internal rate of return or the discount rate against any projects is not a level field given the importance of lake while the PV shows viability in all economic parameters.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15417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BE1048-E7B7-4098-9940-1FBCF7399620}"/>
              </a:ext>
            </a:extLst>
          </p:cNvPr>
          <p:cNvSpPr>
            <a:spLocks noGrp="1"/>
          </p:cNvSpPr>
          <p:nvPr>
            <p:ph type="ctrTitle"/>
          </p:nvPr>
        </p:nvSpPr>
        <p:spPr/>
        <p:txBody>
          <a:bodyPr/>
          <a:lstStyle/>
          <a:p>
            <a:r>
              <a:rPr lang="en-US" dirty="0"/>
              <a:t>THANK YOU </a:t>
            </a:r>
          </a:p>
        </p:txBody>
      </p:sp>
    </p:spTree>
    <p:extLst>
      <p:ext uri="{BB962C8B-B14F-4D97-AF65-F5344CB8AC3E}">
        <p14:creationId xmlns:p14="http://schemas.microsoft.com/office/powerpoint/2010/main" val="174003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FE87BD8-7E83-4A65-9EB4-FCAA831ADB44}"/>
              </a:ext>
            </a:extLst>
          </p:cNvPr>
          <p:cNvSpPr>
            <a:spLocks noGrp="1"/>
          </p:cNvSpPr>
          <p:nvPr>
            <p:ph type="title"/>
          </p:nvPr>
        </p:nvSpPr>
        <p:spPr>
          <a:xfrm>
            <a:off x="157616" y="107384"/>
            <a:ext cx="10167484" cy="677636"/>
          </a:xfrm>
        </p:spPr>
        <p:txBody>
          <a:bodyPr/>
          <a:lstStyle/>
          <a:p>
            <a:r>
              <a:rPr lang="en-US" b="1" dirty="0"/>
              <a:t>Context of Lake Tana</a:t>
            </a:r>
          </a:p>
        </p:txBody>
      </p:sp>
      <p:pic>
        <p:nvPicPr>
          <p:cNvPr id="7" name="Content Placeholder 6">
            <a:extLst>
              <a:ext uri="{FF2B5EF4-FFF2-40B4-BE49-F238E27FC236}">
                <a16:creationId xmlns:a16="http://schemas.microsoft.com/office/drawing/2014/main" id="{2857C7BE-3C38-449B-BEA2-6A561912900E}"/>
              </a:ext>
            </a:extLst>
          </p:cNvPr>
          <p:cNvPicPr>
            <a:picLocks noGrp="1" noChangeAspect="1"/>
          </p:cNvPicPr>
          <p:nvPr>
            <p:ph idx="1"/>
          </p:nvPr>
        </p:nvPicPr>
        <p:blipFill rotWithShape="1">
          <a:blip r:embed="rId2"/>
          <a:srcRect r="2314"/>
          <a:stretch/>
        </p:blipFill>
        <p:spPr>
          <a:xfrm>
            <a:off x="5413829" y="2481943"/>
            <a:ext cx="6662057" cy="4220027"/>
          </a:xfrm>
        </p:spPr>
      </p:pic>
      <mc:AlternateContent xmlns:mc="http://schemas.openxmlformats.org/markup-compatibility/2006" xmlns:a14="http://schemas.microsoft.com/office/drawing/2010/main">
        <mc:Choice Requires="a14">
          <p:sp>
            <p:nvSpPr>
              <p:cNvPr id="13" name="Text Placeholder 12">
                <a:extLst>
                  <a:ext uri="{FF2B5EF4-FFF2-40B4-BE49-F238E27FC236}">
                    <a16:creationId xmlns:a16="http://schemas.microsoft.com/office/drawing/2014/main" id="{59AB9734-6523-4A60-88AA-F6F774AABCB5}"/>
                  </a:ext>
                </a:extLst>
              </p:cNvPr>
              <p:cNvSpPr>
                <a:spLocks noGrp="1"/>
              </p:cNvSpPr>
              <p:nvPr>
                <p:ph type="body" sz="half" idx="2"/>
              </p:nvPr>
            </p:nvSpPr>
            <p:spPr>
              <a:xfrm>
                <a:off x="157616" y="1047749"/>
                <a:ext cx="5938384" cy="5654221"/>
              </a:xfrm>
            </p:spPr>
            <p:txBody>
              <a:bodyPr/>
              <a:lstStyle/>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Lake Tana is the largest freshwater body in Ethiopia-  </a:t>
                </a:r>
              </a:p>
              <a:p>
                <a:pPr marL="800100" lvl="1" indent="-342900">
                  <a:buFont typeface="Arial" panose="020B0604020202020204" pitchFamily="34" charset="0"/>
                  <a:buChar char="•"/>
                </a:pPr>
                <a:r>
                  <a:rPr lang="en-US" sz="2200" dirty="0">
                    <a:effectLst/>
                    <a:latin typeface="Calibri" panose="020F0502020204030204" pitchFamily="34" charset="0"/>
                    <a:ea typeface="Calibri" panose="020F0502020204030204" pitchFamily="34" charset="0"/>
                  </a:rPr>
                  <a:t>estimated area of 3156</a:t>
                </a:r>
                <a14:m>
                  <m:oMath xmlns:m="http://schemas.openxmlformats.org/officeDocument/2006/math">
                    <m:sSup>
                      <m:sSupPr>
                        <m:ctrlPr>
                          <a:rPr lang="en-US" sz="2200" i="1">
                            <a:effectLst/>
                            <a:latin typeface="Cambria Math" panose="02040503050406030204" pitchFamily="18" charset="0"/>
                            <a:cs typeface="Calibri" panose="020F0502020204030204" pitchFamily="34" charset="0"/>
                          </a:rPr>
                        </m:ctrlPr>
                      </m:sSupPr>
                      <m:e>
                        <m:r>
                          <a:rPr lang="en-US" sz="2200" i="1">
                            <a:effectLst/>
                            <a:latin typeface="Cambria Math" panose="02040503050406030204" pitchFamily="18" charset="0"/>
                            <a:ea typeface="Calibri" panose="020F0502020204030204" pitchFamily="34" charset="0"/>
                            <a:cs typeface="Calibri" panose="020F0502020204030204" pitchFamily="34" charset="0"/>
                          </a:rPr>
                          <m:t>𝑘𝑚</m:t>
                        </m:r>
                      </m:e>
                      <m:sup>
                        <m:r>
                          <a:rPr lang="en-US" sz="2200" i="1">
                            <a:effectLst/>
                            <a:latin typeface="Cambria Math" panose="02040503050406030204" pitchFamily="18" charset="0"/>
                            <a:ea typeface="Calibri" panose="020F0502020204030204" pitchFamily="34" charset="0"/>
                            <a:cs typeface="Calibri" panose="020F0502020204030204" pitchFamily="34" charset="0"/>
                          </a:rPr>
                          <m:t>2</m:t>
                        </m:r>
                      </m:sup>
                    </m:sSup>
                  </m:oMath>
                </a14:m>
                <a:r>
                  <a:rPr lang="en-US" sz="2200" dirty="0">
                    <a:effectLst/>
                    <a:latin typeface="Calibri" panose="020F0502020204030204" pitchFamily="34" charset="0"/>
                    <a:ea typeface="Times New Roman" panose="02020603050405020304" pitchFamily="18" charset="0"/>
                  </a:rPr>
                  <a:t> </a:t>
                </a:r>
              </a:p>
              <a:p>
                <a:pPr marL="800100" lvl="1" indent="-342900">
                  <a:buFont typeface="Arial" panose="020B0604020202020204" pitchFamily="34" charset="0"/>
                  <a:buChar char="•"/>
                </a:pPr>
                <a:r>
                  <a:rPr lang="en-US" sz="2200" dirty="0">
                    <a:effectLst/>
                    <a:latin typeface="Calibri" panose="020F0502020204030204" pitchFamily="34" charset="0"/>
                    <a:ea typeface="Calibri" panose="020F0502020204030204" pitchFamily="34" charset="0"/>
                  </a:rPr>
                  <a:t>average depth of 9m.</a:t>
                </a:r>
              </a:p>
              <a:p>
                <a:endParaRPr lang="en-US" sz="2400" dirty="0">
                  <a:effectLst/>
                  <a:latin typeface="Calibri" panose="020F0502020204030204" pitchFamily="34" charset="0"/>
                  <a:ea typeface="Calibri" panose="020F0502020204030204" pitchFamily="34" charset="0"/>
                </a:endParaRPr>
              </a:p>
              <a:p>
                <a:r>
                  <a:rPr lang="en-US" sz="2400" dirty="0">
                    <a:effectLst/>
                    <a:latin typeface="Calibri" panose="020F0502020204030204" pitchFamily="34" charset="0"/>
                    <a:ea typeface="Calibri" panose="020F0502020204030204" pitchFamily="34" charset="0"/>
                  </a:rPr>
                  <a:t>There are 4 contributory rivers </a:t>
                </a:r>
              </a:p>
              <a:p>
                <a:endParaRPr lang="en-US" sz="24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2400" dirty="0" err="1">
                    <a:effectLst/>
                    <a:latin typeface="Calibri" panose="020F0502020204030204" pitchFamily="34" charset="0"/>
                    <a:ea typeface="Calibri" panose="020F0502020204030204" pitchFamily="34" charset="0"/>
                  </a:rPr>
                  <a:t>Gumara</a:t>
                </a:r>
                <a:r>
                  <a:rPr lang="en-US" sz="2400" dirty="0">
                    <a:effectLst/>
                    <a:latin typeface="Calibri" panose="020F0502020204030204" pitchFamily="34" charset="0"/>
                    <a:ea typeface="Calibri" panose="020F0502020204030204" pitchFamily="34" charset="0"/>
                  </a:rPr>
                  <a:t>, Rib, </a:t>
                </a:r>
                <a:r>
                  <a:rPr lang="en-US" sz="2400" dirty="0" err="1">
                    <a:effectLst/>
                    <a:latin typeface="Calibri" panose="020F0502020204030204" pitchFamily="34" charset="0"/>
                    <a:ea typeface="Calibri" panose="020F0502020204030204" pitchFamily="34" charset="0"/>
                  </a:rPr>
                  <a:t>Megech</a:t>
                </a:r>
                <a:r>
                  <a:rPr lang="en-US" sz="2400" dirty="0">
                    <a:effectLst/>
                    <a:latin typeface="Calibri" panose="020F0502020204030204" pitchFamily="34" charset="0"/>
                    <a:ea typeface="Calibri" panose="020F0502020204030204" pitchFamily="34" charset="0"/>
                  </a:rPr>
                  <a:t> and </a:t>
                </a:r>
                <a:r>
                  <a:rPr lang="en-US" sz="2400" dirty="0" err="1">
                    <a:effectLst/>
                    <a:latin typeface="Calibri" panose="020F0502020204030204" pitchFamily="34" charset="0"/>
                    <a:ea typeface="Calibri" panose="020F0502020204030204" pitchFamily="34" charset="0"/>
                  </a:rPr>
                  <a:t>Gilgel</a:t>
                </a:r>
                <a:r>
                  <a:rPr lang="en-US" sz="2400" dirty="0">
                    <a:effectLst/>
                    <a:latin typeface="Calibri" panose="020F0502020204030204" pitchFamily="34" charset="0"/>
                    <a:ea typeface="Calibri" panose="020F0502020204030204" pitchFamily="34" charset="0"/>
                  </a:rPr>
                  <a:t> Abay </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watershed area adds up to 16000</a:t>
                </a:r>
                <a14:m>
                  <m:oMath xmlns:m="http://schemas.openxmlformats.org/officeDocument/2006/math">
                    <m:sSup>
                      <m:sSupPr>
                        <m:ctrlPr>
                          <a:rPr lang="en-US" sz="2400" i="1">
                            <a:effectLst/>
                            <a:latin typeface="Cambria Math" panose="02040503050406030204" pitchFamily="18" charset="0"/>
                            <a:cs typeface="Calibri" panose="020F0502020204030204" pitchFamily="34" charset="0"/>
                          </a:rPr>
                        </m:ctrlPr>
                      </m:sSupPr>
                      <m:e>
                        <m:r>
                          <a:rPr lang="en-US" sz="2400" i="1">
                            <a:effectLst/>
                            <a:latin typeface="Cambria Math" panose="02040503050406030204" pitchFamily="18" charset="0"/>
                            <a:ea typeface="Calibri" panose="020F0502020204030204" pitchFamily="34" charset="0"/>
                            <a:cs typeface="Calibri" panose="020F0502020204030204" pitchFamily="34" charset="0"/>
                          </a:rPr>
                          <m:t> </m:t>
                        </m:r>
                        <m:r>
                          <a:rPr lang="en-US" sz="2400" i="1">
                            <a:effectLst/>
                            <a:latin typeface="Cambria Math" panose="02040503050406030204" pitchFamily="18" charset="0"/>
                            <a:ea typeface="Calibri" panose="020F0502020204030204" pitchFamily="34" charset="0"/>
                            <a:cs typeface="Calibri" panose="020F0502020204030204" pitchFamily="34" charset="0"/>
                          </a:rPr>
                          <m:t>𝑘𝑚</m:t>
                        </m:r>
                      </m:e>
                      <m:sup>
                        <m:r>
                          <a:rPr lang="en-US" sz="2400" i="1">
                            <a:effectLst/>
                            <a:latin typeface="Cambria Math" panose="02040503050406030204" pitchFamily="18" charset="0"/>
                            <a:ea typeface="Calibri" panose="020F0502020204030204" pitchFamily="34" charset="0"/>
                            <a:cs typeface="Calibri" panose="020F0502020204030204" pitchFamily="34" charset="0"/>
                          </a:rPr>
                          <m:t>2</m:t>
                        </m:r>
                      </m:sup>
                    </m:sSup>
                  </m:oMath>
                </a14:m>
                <a:r>
                  <a:rPr lang="en-US" sz="2400" dirty="0">
                    <a:effectLst/>
                    <a:latin typeface="Calibri" panose="020F0502020204030204" pitchFamily="34" charset="0"/>
                    <a:ea typeface="Calibri" panose="020F0502020204030204" pitchFamily="34" charset="0"/>
                  </a:rPr>
                  <a:t>.</a:t>
                </a:r>
                <a:endParaRPr lang="en-US" sz="2400" dirty="0">
                  <a:latin typeface="Calibri" panose="020F0502020204030204" pitchFamily="34" charset="0"/>
                  <a:ea typeface="Calibri" panose="020F0502020204030204" pitchFamily="34" charset="0"/>
                </a:endParaRPr>
              </a:p>
              <a:p>
                <a:endParaRPr lang="en-US" sz="2400" dirty="0">
                  <a:effectLst/>
                  <a:latin typeface="Calibri" panose="020F0502020204030204" pitchFamily="34" charset="0"/>
                  <a:ea typeface="Calibri" panose="020F0502020204030204" pitchFamily="34" charset="0"/>
                </a:endParaRPr>
              </a:p>
              <a:p>
                <a:r>
                  <a:rPr lang="en-US" sz="2400" dirty="0">
                    <a:effectLst/>
                    <a:latin typeface="Calibri" panose="020F0502020204030204" pitchFamily="34" charset="0"/>
                    <a:ea typeface="Calibri" panose="020F0502020204030204" pitchFamily="34" charset="0"/>
                  </a:rPr>
                  <a:t>The lake is source of the Blue Nile River</a:t>
                </a:r>
              </a:p>
              <a:p>
                <a:endParaRPr lang="en-US" dirty="0"/>
              </a:p>
            </p:txBody>
          </p:sp>
        </mc:Choice>
        <mc:Fallback xmlns="">
          <p:sp>
            <p:nvSpPr>
              <p:cNvPr id="13" name="Text Placeholder 12">
                <a:extLst>
                  <a:ext uri="{FF2B5EF4-FFF2-40B4-BE49-F238E27FC236}">
                    <a16:creationId xmlns:a16="http://schemas.microsoft.com/office/drawing/2014/main" id="{59AB9734-6523-4A60-88AA-F6F774AABCB5}"/>
                  </a:ext>
                </a:extLst>
              </p:cNvPr>
              <p:cNvSpPr>
                <a:spLocks noGrp="1" noRot="1" noChangeAspect="1" noMove="1" noResize="1" noEditPoints="1" noAdjustHandles="1" noChangeArrowheads="1" noChangeShapeType="1" noTextEdit="1"/>
              </p:cNvSpPr>
              <p:nvPr>
                <p:ph type="body" sz="half" idx="2"/>
              </p:nvPr>
            </p:nvSpPr>
            <p:spPr>
              <a:xfrm>
                <a:off x="157616" y="1047749"/>
                <a:ext cx="5938384" cy="5654221"/>
              </a:xfrm>
              <a:blipFill>
                <a:blip r:embed="rId3"/>
                <a:stretch>
                  <a:fillRect l="-1643" t="-1510"/>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9E61FA21-F1E5-484C-A118-7F3059EAB9AB}"/>
              </a:ext>
            </a:extLst>
          </p:cNvPr>
          <p:cNvPicPr>
            <a:picLocks noChangeAspect="1"/>
          </p:cNvPicPr>
          <p:nvPr/>
        </p:nvPicPr>
        <p:blipFill rotWithShape="1">
          <a:blip r:embed="rId4">
            <a:alphaModFix amt="42000"/>
          </a:blip>
          <a:srcRect l="51798" t="29619" r="33933" b="38769"/>
          <a:stretch/>
        </p:blipFill>
        <p:spPr>
          <a:xfrm>
            <a:off x="4486275" y="651104"/>
            <a:ext cx="3219450" cy="3555998"/>
          </a:xfrm>
          <a:prstGeom prst="rect">
            <a:avLst/>
          </a:prstGeom>
        </p:spPr>
      </p:pic>
      <p:sp>
        <p:nvSpPr>
          <p:cNvPr id="14" name="TextBox 13">
            <a:extLst>
              <a:ext uri="{FF2B5EF4-FFF2-40B4-BE49-F238E27FC236}">
                <a16:creationId xmlns:a16="http://schemas.microsoft.com/office/drawing/2014/main" id="{FBA00D6A-1C30-4968-AAF8-0557566D36CD}"/>
              </a:ext>
            </a:extLst>
          </p:cNvPr>
          <p:cNvSpPr txBox="1"/>
          <p:nvPr/>
        </p:nvSpPr>
        <p:spPr>
          <a:xfrm>
            <a:off x="5167087" y="1943657"/>
            <a:ext cx="1306284" cy="369332"/>
          </a:xfrm>
          <a:prstGeom prst="rect">
            <a:avLst/>
          </a:prstGeom>
          <a:noFill/>
        </p:spPr>
        <p:txBody>
          <a:bodyPr wrap="square" rtlCol="0">
            <a:spAutoFit/>
          </a:bodyPr>
          <a:lstStyle/>
          <a:p>
            <a:r>
              <a:rPr lang="en-US" dirty="0">
                <a:solidFill>
                  <a:schemeClr val="tx1">
                    <a:lumMod val="65000"/>
                    <a:lumOff val="35000"/>
                  </a:schemeClr>
                </a:solidFill>
              </a:rPr>
              <a:t>Lake Tana</a:t>
            </a:r>
          </a:p>
        </p:txBody>
      </p:sp>
    </p:spTree>
    <p:extLst>
      <p:ext uri="{BB962C8B-B14F-4D97-AF65-F5344CB8AC3E}">
        <p14:creationId xmlns:p14="http://schemas.microsoft.com/office/powerpoint/2010/main" val="1761566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0458A-44E5-4419-99FD-324A5B592D84}"/>
              </a:ext>
            </a:extLst>
          </p:cNvPr>
          <p:cNvSpPr>
            <a:spLocks noGrp="1"/>
          </p:cNvSpPr>
          <p:nvPr>
            <p:ph type="title"/>
          </p:nvPr>
        </p:nvSpPr>
        <p:spPr>
          <a:xfrm>
            <a:off x="81870" y="100516"/>
            <a:ext cx="9104312" cy="704850"/>
          </a:xfrm>
        </p:spPr>
        <p:txBody>
          <a:bodyPr>
            <a:normAutofit/>
          </a:bodyPr>
          <a:lstStyle/>
          <a:p>
            <a:r>
              <a:rPr lang="en-US" sz="2800" b="1" dirty="0">
                <a:effectLst/>
                <a:latin typeface="Calibri" panose="020F0502020204030204" pitchFamily="34" charset="0"/>
                <a:ea typeface="Calibri" panose="020F0502020204030204" pitchFamily="34" charset="0"/>
                <a:cs typeface="Calibri" panose="020F0502020204030204" pitchFamily="34" charset="0"/>
              </a:rPr>
              <a:t>Economic and Ecohydrological Services of Lake Tana </a:t>
            </a:r>
            <a:endParaRPr lang="en-US" sz="2800" dirty="0"/>
          </a:p>
        </p:txBody>
      </p:sp>
      <p:sp>
        <p:nvSpPr>
          <p:cNvPr id="4" name="Text Placeholder 3">
            <a:extLst>
              <a:ext uri="{FF2B5EF4-FFF2-40B4-BE49-F238E27FC236}">
                <a16:creationId xmlns:a16="http://schemas.microsoft.com/office/drawing/2014/main" id="{7BE58D3C-FEB2-492C-8878-B04A904A044D}"/>
              </a:ext>
            </a:extLst>
          </p:cNvPr>
          <p:cNvSpPr>
            <a:spLocks noGrp="1"/>
          </p:cNvSpPr>
          <p:nvPr>
            <p:ph type="body" sz="half" idx="2"/>
          </p:nvPr>
        </p:nvSpPr>
        <p:spPr>
          <a:xfrm>
            <a:off x="7543800" y="1524000"/>
            <a:ext cx="4566330" cy="4572860"/>
          </a:xfrm>
        </p:spPr>
        <p:txBody>
          <a:bodyPr>
            <a:normAutofit fontScale="40000" lnSpcReduction="20000"/>
          </a:bodyPr>
          <a:lstStyle/>
          <a:p>
            <a:endParaRPr lang="en-US" sz="6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6400" dirty="0">
                <a:effectLst/>
                <a:latin typeface="Calibri" panose="020F0502020204030204" pitchFamily="34" charset="0"/>
                <a:ea typeface="Calibri" panose="020F0502020204030204" pitchFamily="34" charset="0"/>
              </a:rPr>
              <a:t>Maintains micro climatic conditions of the surrounding forcing convective rainfall system (Haile et. al., 2008). </a:t>
            </a:r>
          </a:p>
          <a:p>
            <a:pPr marL="285750" indent="-285750">
              <a:buFont typeface="Arial" panose="020B0604020202020204" pitchFamily="34" charset="0"/>
              <a:buChar char="•"/>
            </a:pPr>
            <a:endParaRPr lang="en-US" sz="64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6400" dirty="0">
                <a:effectLst/>
                <a:latin typeface="Calibri" panose="020F0502020204030204" pitchFamily="34" charset="0"/>
                <a:ea typeface="Calibri" panose="020F0502020204030204" pitchFamily="34" charset="0"/>
              </a:rPr>
              <a:t>Supports a wetland system surrounding the lake which in turn serves as a genetic pool of indigenous flora and fauna (Alemayehu et. al., 2013).</a:t>
            </a:r>
            <a:endParaRPr lang="en-US" sz="6400" dirty="0"/>
          </a:p>
        </p:txBody>
      </p:sp>
      <p:graphicFrame>
        <p:nvGraphicFramePr>
          <p:cNvPr id="12" name="Table 11">
            <a:extLst>
              <a:ext uri="{FF2B5EF4-FFF2-40B4-BE49-F238E27FC236}">
                <a16:creationId xmlns:a16="http://schemas.microsoft.com/office/drawing/2014/main" id="{2DF77080-95AB-4D95-9ECF-BB3F4B59F3C8}"/>
              </a:ext>
            </a:extLst>
          </p:cNvPr>
          <p:cNvGraphicFramePr>
            <a:graphicFrameLocks noGrp="1"/>
          </p:cNvGraphicFramePr>
          <p:nvPr>
            <p:extLst>
              <p:ext uri="{D42A27DB-BD31-4B8C-83A1-F6EECF244321}">
                <p14:modId xmlns:p14="http://schemas.microsoft.com/office/powerpoint/2010/main" val="2391058571"/>
              </p:ext>
            </p:extLst>
          </p:nvPr>
        </p:nvGraphicFramePr>
        <p:xfrm>
          <a:off x="285750" y="1524000"/>
          <a:ext cx="7448550" cy="3390040"/>
        </p:xfrm>
        <a:graphic>
          <a:graphicData uri="http://schemas.openxmlformats.org/drawingml/2006/table">
            <a:tbl>
              <a:tblPr>
                <a:tableStyleId>{5C22544A-7EE6-4342-B048-85BDC9FD1C3A}</a:tableStyleId>
              </a:tblPr>
              <a:tblGrid>
                <a:gridCol w="1314450">
                  <a:extLst>
                    <a:ext uri="{9D8B030D-6E8A-4147-A177-3AD203B41FA5}">
                      <a16:colId xmlns:a16="http://schemas.microsoft.com/office/drawing/2014/main" val="1715247051"/>
                    </a:ext>
                  </a:extLst>
                </a:gridCol>
                <a:gridCol w="971550">
                  <a:extLst>
                    <a:ext uri="{9D8B030D-6E8A-4147-A177-3AD203B41FA5}">
                      <a16:colId xmlns:a16="http://schemas.microsoft.com/office/drawing/2014/main" val="2170010528"/>
                    </a:ext>
                  </a:extLst>
                </a:gridCol>
                <a:gridCol w="5162550">
                  <a:extLst>
                    <a:ext uri="{9D8B030D-6E8A-4147-A177-3AD203B41FA5}">
                      <a16:colId xmlns:a16="http://schemas.microsoft.com/office/drawing/2014/main" val="4080222144"/>
                    </a:ext>
                  </a:extLst>
                </a:gridCol>
              </a:tblGrid>
              <a:tr h="1055812">
                <a:tc>
                  <a:txBody>
                    <a:bodyPr/>
                    <a:lstStyle/>
                    <a:p>
                      <a:pPr algn="l" fontAlgn="b"/>
                      <a:r>
                        <a:rPr lang="en-US" sz="2400" u="none" strike="noStrike" dirty="0">
                          <a:effectLst/>
                        </a:rPr>
                        <a:t>Sector</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tc gridSpan="2">
                  <a:txBody>
                    <a:bodyPr/>
                    <a:lstStyle/>
                    <a:p>
                      <a:pPr algn="l" fontAlgn="b"/>
                      <a:r>
                        <a:rPr lang="en-US" sz="2400" u="none" strike="noStrike" dirty="0">
                          <a:effectLst/>
                        </a:rPr>
                        <a:t>Contribution of Lake Tana (million)</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tc hMerge="1">
                  <a:txBody>
                    <a:bodyPr/>
                    <a:lstStyle/>
                    <a:p>
                      <a:endParaRPr lang="en-US"/>
                    </a:p>
                  </a:txBody>
                  <a:tcPr/>
                </a:tc>
                <a:extLst>
                  <a:ext uri="{0D108BD9-81ED-4DB2-BD59-A6C34878D82A}">
                    <a16:rowId xmlns:a16="http://schemas.microsoft.com/office/drawing/2014/main" val="3488475762"/>
                  </a:ext>
                </a:extLst>
              </a:tr>
              <a:tr h="711535">
                <a:tc>
                  <a:txBody>
                    <a:bodyPr/>
                    <a:lstStyle/>
                    <a:p>
                      <a:pPr algn="l" fontAlgn="b"/>
                      <a:r>
                        <a:rPr lang="en-US" sz="2400" u="none" strike="noStrike" dirty="0">
                          <a:effectLst/>
                        </a:rPr>
                        <a:t>Energy</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tc>
                  <a:txBody>
                    <a:bodyPr/>
                    <a:lstStyle/>
                    <a:p>
                      <a:pPr algn="r" fontAlgn="b"/>
                      <a:r>
                        <a:rPr lang="en-US" sz="2400" u="none" strike="noStrike" dirty="0">
                          <a:effectLst/>
                        </a:rPr>
                        <a:t>$ 200</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tc>
                  <a:txBody>
                    <a:bodyPr/>
                    <a:lstStyle/>
                    <a:p>
                      <a:pPr algn="l" fontAlgn="b"/>
                      <a:r>
                        <a:rPr lang="en-US" sz="2400" u="none" strike="noStrike" dirty="0">
                          <a:effectLst/>
                        </a:rPr>
                        <a:t>      460 MW+11MW+73MW</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extLst>
                  <a:ext uri="{0D108BD9-81ED-4DB2-BD59-A6C34878D82A}">
                    <a16:rowId xmlns:a16="http://schemas.microsoft.com/office/drawing/2014/main" val="2957531821"/>
                  </a:ext>
                </a:extLst>
              </a:tr>
              <a:tr h="584614">
                <a:tc>
                  <a:txBody>
                    <a:bodyPr/>
                    <a:lstStyle/>
                    <a:p>
                      <a:pPr algn="l" fontAlgn="b"/>
                      <a:r>
                        <a:rPr lang="en-US" sz="2400" u="none" strike="noStrike" dirty="0">
                          <a:effectLst/>
                        </a:rPr>
                        <a:t>Tourism</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tc>
                  <a:txBody>
                    <a:bodyPr/>
                    <a:lstStyle/>
                    <a:p>
                      <a:pPr algn="r" fontAlgn="b"/>
                      <a:r>
                        <a:rPr lang="en-US" sz="2400" u="none" strike="noStrike" dirty="0">
                          <a:effectLst/>
                        </a:rPr>
                        <a:t>$ 5.1</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tc>
                  <a:txBody>
                    <a:bodyPr/>
                    <a:lstStyle/>
                    <a:p>
                      <a:pPr algn="l" fontAlgn="b"/>
                      <a:r>
                        <a:rPr lang="en-US" sz="2400" u="none" strike="noStrike" dirty="0">
                          <a:effectLst/>
                        </a:rPr>
                        <a:t>      </a:t>
                      </a:r>
                      <a:r>
                        <a:rPr lang="en-US" sz="2400" dirty="0">
                          <a:effectLst/>
                          <a:latin typeface="Calibri" panose="020F0502020204030204" pitchFamily="34" charset="0"/>
                          <a:ea typeface="Calibri" panose="020F0502020204030204" pitchFamily="34" charset="0"/>
                          <a:cs typeface="Calibri" panose="020F0502020204030204" pitchFamily="34" charset="0"/>
                        </a:rPr>
                        <a:t>      </a:t>
                      </a:r>
                      <a:r>
                        <a:rPr lang="en-US" sz="2400" u="none" strike="noStrike" dirty="0">
                          <a:effectLst/>
                        </a:rPr>
                        <a:t>Bahir Dar City Only  </a:t>
                      </a:r>
                      <a:r>
                        <a:rPr lang="en-US" sz="2400" dirty="0">
                          <a:effectLst/>
                          <a:latin typeface="Calibri" panose="020F0502020204030204" pitchFamily="34" charset="0"/>
                          <a:ea typeface="Calibri" panose="020F0502020204030204" pitchFamily="34" charset="0"/>
                          <a:cs typeface="Calibri" panose="020F0502020204030204" pitchFamily="34" charset="0"/>
                        </a:rPr>
                        <a:t>(</a:t>
                      </a:r>
                      <a:r>
                        <a:rPr lang="en-US" sz="2400" dirty="0" err="1">
                          <a:effectLst/>
                          <a:latin typeface="Calibri" panose="020F0502020204030204" pitchFamily="34" charset="0"/>
                          <a:ea typeface="Calibri" panose="020F0502020204030204" pitchFamily="34" charset="0"/>
                          <a:cs typeface="Calibri" panose="020F0502020204030204" pitchFamily="34" charset="0"/>
                        </a:rPr>
                        <a:t>Woldu</a:t>
                      </a:r>
                      <a:r>
                        <a:rPr lang="en-US" sz="2400" dirty="0">
                          <a:effectLst/>
                          <a:latin typeface="Calibri" panose="020F0502020204030204" pitchFamily="34" charset="0"/>
                          <a:ea typeface="Calibri" panose="020F0502020204030204" pitchFamily="34" charset="0"/>
                          <a:cs typeface="Calibri" panose="020F0502020204030204" pitchFamily="34" charset="0"/>
                        </a:rPr>
                        <a:t>, 2018); </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extLst>
                  <a:ext uri="{0D108BD9-81ED-4DB2-BD59-A6C34878D82A}">
                    <a16:rowId xmlns:a16="http://schemas.microsoft.com/office/drawing/2014/main" val="2073518139"/>
                  </a:ext>
                </a:extLst>
              </a:tr>
              <a:tr h="464431">
                <a:tc>
                  <a:txBody>
                    <a:bodyPr/>
                    <a:lstStyle/>
                    <a:p>
                      <a:pPr algn="l" fontAlgn="b"/>
                      <a:r>
                        <a:rPr lang="en-US" sz="2400" u="none" strike="noStrike">
                          <a:effectLst/>
                        </a:rPr>
                        <a:t>Fishery</a:t>
                      </a:r>
                      <a:endParaRPr lang="en-US" sz="2400" b="0" i="0" u="none" strike="noStrike">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tc>
                  <a:txBody>
                    <a:bodyPr/>
                    <a:lstStyle/>
                    <a:p>
                      <a:pPr algn="r" fontAlgn="b"/>
                      <a:r>
                        <a:rPr lang="en-US" sz="2400" u="none" strike="noStrike" dirty="0">
                          <a:effectLst/>
                        </a:rPr>
                        <a:t>$ 15</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tc>
                  <a:txBody>
                    <a:bodyPr/>
                    <a:lstStyle/>
                    <a:p>
                      <a:pPr algn="l" fontAlgn="b"/>
                      <a:r>
                        <a:rPr lang="en-US" sz="2400" u="none" strike="noStrike" dirty="0">
                          <a:effectLst/>
                        </a:rPr>
                        <a:t>       13-18 tomes (Amare et al,2018)</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extLst>
                  <a:ext uri="{0D108BD9-81ED-4DB2-BD59-A6C34878D82A}">
                    <a16:rowId xmlns:a16="http://schemas.microsoft.com/office/drawing/2014/main" val="662992319"/>
                  </a:ext>
                </a:extLst>
              </a:tr>
              <a:tr h="573648">
                <a:tc>
                  <a:txBody>
                    <a:bodyPr/>
                    <a:lstStyle/>
                    <a:p>
                      <a:pPr algn="l" fontAlgn="b"/>
                      <a:r>
                        <a:rPr lang="en-US" sz="2400" u="none" strike="noStrike" dirty="0">
                          <a:effectLst/>
                        </a:rPr>
                        <a:t>Irrigation</a:t>
                      </a:r>
                      <a:endParaRPr lang="en-US" sz="2400" b="0" i="0" u="none" strike="noStrike" dirty="0">
                        <a:solidFill>
                          <a:srgbClr val="000000"/>
                        </a:solidFill>
                        <a:effectLst/>
                        <a:latin typeface="Calibri" panose="020F0502020204030204" pitchFamily="34" charset="0"/>
                      </a:endParaRPr>
                    </a:p>
                  </a:txBody>
                  <a:tcPr marL="9525" marR="9525" marT="9525" marB="0" anchor="b">
                    <a:blipFill>
                      <a:blip r:embed="rId2"/>
                      <a:tile tx="0" ty="0" sx="100000" sy="100000" flip="none" algn="tl"/>
                    </a:blipFill>
                  </a:tcPr>
                </a:tc>
                <a:tc>
                  <a:txBody>
                    <a:bodyPr/>
                    <a:lstStyle/>
                    <a:p>
                      <a:pPr algn="l" fontAlgn="b"/>
                      <a:r>
                        <a:rPr lang="en-US" sz="2400" b="0" i="0" u="none" strike="noStrike" dirty="0">
                          <a:solidFill>
                            <a:srgbClr val="000000"/>
                          </a:solidFill>
                          <a:effectLst/>
                          <a:latin typeface="Calibri" panose="020F0502020204030204" pitchFamily="34" charset="0"/>
                        </a:rPr>
                        <a:t>       $20                  </a:t>
                      </a:r>
                    </a:p>
                  </a:txBody>
                  <a:tcPr marL="9525" marR="9525" marT="9525" marB="0" anchor="b">
                    <a:blipFill>
                      <a:blip r:embed="rId2"/>
                      <a:tile tx="0" ty="0" sx="100000" sy="100000" flip="none" algn="tl"/>
                    </a:blip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u="none" strike="noStrike" dirty="0">
                          <a:effectLst/>
                        </a:rPr>
                        <a:t>100,000 ha </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(Worqlul et. al., 2015) </a:t>
                      </a:r>
                    </a:p>
                  </a:txBody>
                  <a:tcPr marL="9525" marR="9525" marT="9525" marB="0" anchor="b">
                    <a:blipFill>
                      <a:blip r:embed="rId2"/>
                      <a:tile tx="0" ty="0" sx="100000" sy="100000" flip="none" algn="tl"/>
                    </a:blipFill>
                  </a:tcPr>
                </a:tc>
                <a:extLst>
                  <a:ext uri="{0D108BD9-81ED-4DB2-BD59-A6C34878D82A}">
                    <a16:rowId xmlns:a16="http://schemas.microsoft.com/office/drawing/2014/main" val="71846135"/>
                  </a:ext>
                </a:extLst>
              </a:tr>
            </a:tbl>
          </a:graphicData>
        </a:graphic>
      </p:graphicFrame>
    </p:spTree>
    <p:extLst>
      <p:ext uri="{BB962C8B-B14F-4D97-AF65-F5344CB8AC3E}">
        <p14:creationId xmlns:p14="http://schemas.microsoft.com/office/powerpoint/2010/main" val="586273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9DFD5-9F1D-4BF8-9B76-0483A54F649A}"/>
              </a:ext>
            </a:extLst>
          </p:cNvPr>
          <p:cNvSpPr>
            <a:spLocks noGrp="1"/>
          </p:cNvSpPr>
          <p:nvPr>
            <p:ph type="title"/>
          </p:nvPr>
        </p:nvSpPr>
        <p:spPr>
          <a:xfrm>
            <a:off x="1716088" y="194018"/>
            <a:ext cx="9923462" cy="530225"/>
          </a:xfrm>
        </p:spPr>
        <p:txBody>
          <a:bodyPr>
            <a:normAutofit fontScale="90000"/>
          </a:bodyPr>
          <a:lstStyle/>
          <a:p>
            <a:r>
              <a:rPr lang="en-U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Water demands from Lake Tana Basin for hydropower and Irrigation</a:t>
            </a:r>
            <a:r>
              <a:rPr lang="en-US" sz="2800" b="1" dirty="0">
                <a:effectLst/>
                <a:latin typeface="Calibri" panose="020F0502020204030204" pitchFamily="34" charset="0"/>
                <a:ea typeface="Calibri" panose="020F0502020204030204" pitchFamily="34" charset="0"/>
                <a:cs typeface="Calibri" panose="020F0502020204030204" pitchFamily="34" charset="0"/>
              </a:rPr>
              <a:t> </a:t>
            </a:r>
            <a:endParaRPr lang="en-US" sz="2800" dirty="0"/>
          </a:p>
        </p:txBody>
      </p:sp>
      <p:sp>
        <p:nvSpPr>
          <p:cNvPr id="4" name="Text Placeholder 3">
            <a:extLst>
              <a:ext uri="{FF2B5EF4-FFF2-40B4-BE49-F238E27FC236}">
                <a16:creationId xmlns:a16="http://schemas.microsoft.com/office/drawing/2014/main" id="{6891184D-2F47-4641-BDFF-9A1825CB3E1A}"/>
              </a:ext>
            </a:extLst>
          </p:cNvPr>
          <p:cNvSpPr>
            <a:spLocks noGrp="1"/>
          </p:cNvSpPr>
          <p:nvPr>
            <p:ph type="body" sz="half" idx="2"/>
          </p:nvPr>
        </p:nvSpPr>
        <p:spPr>
          <a:xfrm>
            <a:off x="133350" y="937311"/>
            <a:ext cx="11925300" cy="5726671"/>
          </a:xfrm>
        </p:spPr>
        <p:txBody>
          <a:bodyPr>
            <a:normAutofit fontScale="92500" lnSpcReduction="20000"/>
          </a:bodyPr>
          <a:lstStyle/>
          <a:p>
            <a:r>
              <a:rPr lang="en-US" sz="2400" b="1" dirty="0"/>
              <a:t>  Irrigation demand table</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rPr>
              <a:t>Fo</a:t>
            </a:r>
            <a:r>
              <a:rPr lang="en-US" sz="2400" dirty="0">
                <a:effectLst/>
                <a:latin typeface="Calibri" panose="020F0502020204030204" pitchFamily="34" charset="0"/>
                <a:ea typeface="Calibri" panose="020F0502020204030204" pitchFamily="34" charset="0"/>
              </a:rPr>
              <a:t>ur storage dams are under </a:t>
            </a:r>
            <a:r>
              <a:rPr lang="en-US" sz="2400" dirty="0">
                <a:latin typeface="Calibri" panose="020F0502020204030204" pitchFamily="34" charset="0"/>
                <a:ea typeface="Calibri" panose="020F0502020204030204" pitchFamily="34" charset="0"/>
              </a:rPr>
              <a:t>planning and implementation </a:t>
            </a:r>
            <a:r>
              <a:rPr lang="en-US" sz="2400" dirty="0">
                <a:effectLst/>
                <a:latin typeface="Calibri" panose="020F0502020204030204" pitchFamily="34" charset="0"/>
                <a:ea typeface="Calibri" panose="020F0502020204030204" pitchFamily="34" charset="0"/>
              </a:rPr>
              <a:t>with a combined active storage volume of 1.2BCM. </a:t>
            </a:r>
          </a:p>
          <a:p>
            <a:pPr marL="342900" indent="-342900">
              <a:buFont typeface="Arial" panose="020B0604020202020204" pitchFamily="34" charset="0"/>
              <a:buChar char="•"/>
            </a:pPr>
            <a:endParaRPr lang="en-US"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rPr>
              <a:t>Withdrawal from the lake with pump irrigation in 3 localities accounts 0.1 BCM</a:t>
            </a:r>
            <a:endParaRPr lang="en-US"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endParaRPr lang="en-US"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Comparing against the total inflow of 5.1 BCM (</a:t>
            </a:r>
            <a:r>
              <a:rPr lang="en-US" sz="2400" dirty="0" err="1">
                <a:effectLst/>
                <a:latin typeface="Calibri" panose="020F0502020204030204" pitchFamily="34" charset="0"/>
                <a:ea typeface="Calibri" panose="020F0502020204030204" pitchFamily="34" charset="0"/>
              </a:rPr>
              <a:t>Chebud</a:t>
            </a:r>
            <a:r>
              <a:rPr lang="en-US" sz="2400" dirty="0">
                <a:effectLst/>
                <a:latin typeface="Calibri" panose="020F0502020204030204" pitchFamily="34" charset="0"/>
                <a:ea typeface="Calibri" panose="020F0502020204030204" pitchFamily="34" charset="0"/>
              </a:rPr>
              <a:t> et. al., 2009) the irrigation demand cuts 25% of the inflow</a:t>
            </a:r>
          </a:p>
          <a:p>
            <a:endParaRPr lang="en-US" sz="2800" dirty="0"/>
          </a:p>
          <a:p>
            <a:r>
              <a:rPr lang="en-US" sz="2800" b="1" dirty="0"/>
              <a:t>Hydropower demand</a:t>
            </a:r>
          </a:p>
          <a:p>
            <a:endParaRPr lang="en-US" sz="2800" dirty="0"/>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Beles I hydropower, and Abay I &amp; II hydropower demand an outflow of 2.9 BCM/</a:t>
            </a:r>
            <a:r>
              <a:rPr lang="en-US" sz="2400" dirty="0" err="1">
                <a:effectLst/>
                <a:latin typeface="Calibri" panose="020F0502020204030204" pitchFamily="34" charset="0"/>
                <a:ea typeface="Calibri" panose="020F0502020204030204" pitchFamily="34" charset="0"/>
                <a:cs typeface="Calibri" panose="020F0502020204030204" pitchFamily="34" charset="0"/>
              </a:rPr>
              <a:t>yr</a:t>
            </a:r>
            <a:r>
              <a:rPr lang="en-US" sz="2400" dirty="0">
                <a:effectLst/>
                <a:latin typeface="Calibri" panose="020F0502020204030204" pitchFamily="34" charset="0"/>
                <a:ea typeface="Calibri" panose="020F0502020204030204" pitchFamily="34" charset="0"/>
                <a:cs typeface="Calibri" panose="020F0502020204030204" pitchFamily="34" charset="0"/>
              </a:rPr>
              <a:t> and 2.4BCM respectively with a constant flow (supply).</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Th</a:t>
            </a:r>
            <a:r>
              <a:rPr lang="en-US" sz="2400" dirty="0">
                <a:effectLst/>
                <a:latin typeface="Calibri" panose="020F0502020204030204" pitchFamily="34" charset="0"/>
                <a:ea typeface="Calibri" panose="020F0502020204030204" pitchFamily="34" charset="0"/>
                <a:cs typeface="Calibri" panose="020F0502020204030204" pitchFamily="34" charset="0"/>
              </a:rPr>
              <a:t>e ecological requirement demands a constant flow of 17m3/s (Gebre, Getachew and Mcarthy,2008) totaling 0.52BCM.</a:t>
            </a:r>
            <a:endParaRPr lang="en-US" sz="2400" dirty="0"/>
          </a:p>
        </p:txBody>
      </p:sp>
    </p:spTree>
    <p:extLst>
      <p:ext uri="{BB962C8B-B14F-4D97-AF65-F5344CB8AC3E}">
        <p14:creationId xmlns:p14="http://schemas.microsoft.com/office/powerpoint/2010/main" val="3411342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5E242-A033-49F5-B41A-939FF4C35094}"/>
              </a:ext>
            </a:extLst>
          </p:cNvPr>
          <p:cNvSpPr>
            <a:spLocks noGrp="1"/>
          </p:cNvSpPr>
          <p:nvPr>
            <p:ph type="title"/>
          </p:nvPr>
        </p:nvSpPr>
        <p:spPr>
          <a:xfrm>
            <a:off x="915988" y="171450"/>
            <a:ext cx="9180512" cy="666750"/>
          </a:xfrm>
        </p:spPr>
        <p:txBody>
          <a:bodyPr/>
          <a:lstStyle/>
          <a:p>
            <a:r>
              <a:rPr lang="en-US" b="1" dirty="0"/>
              <a:t>Demand patterns</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02C8E3D1-12A9-4124-A081-F91F6D8D3BE1}"/>
                  </a:ext>
                </a:extLst>
              </p:cNvPr>
              <p:cNvSpPr>
                <a:spLocks noGrp="1"/>
              </p:cNvSpPr>
              <p:nvPr>
                <p:ph type="body" sz="half" idx="2"/>
              </p:nvPr>
            </p:nvSpPr>
            <p:spPr>
              <a:xfrm>
                <a:off x="171450" y="1123950"/>
                <a:ext cx="11849100" cy="5562600"/>
              </a:xfrm>
            </p:spPr>
            <p:txBody>
              <a:bodyPr>
                <a:normAutofit lnSpcReduction="10000"/>
              </a:bodyPr>
              <a:lstStyle/>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The current annual demand ~ 80%  of the supply (Belete 2013)  however, the monthly demand still shows imbalances (higher demand than supply) for the months January to May.  </a:t>
                </a:r>
              </a:p>
              <a:p>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The demand could only be met without affecting lake level if the water regulating weir at its natural outlet is raised to 1.5m (Belete, 2013). This however causes flooding on Bahir Dar city and other rural areas.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Trends show half a meter drop of the lake level with the current demand. Consequently, the lake recedes by 30</a:t>
                </a:r>
                <a14:m>
                  <m:oMath xmlns:m="http://schemas.openxmlformats.org/officeDocument/2006/math">
                    <m:r>
                      <a:rPr lang="en-US" sz="2400" i="1">
                        <a:effectLst/>
                        <a:latin typeface="Cambria Math" panose="02040503050406030204" pitchFamily="18" charset="0"/>
                        <a:ea typeface="Calibri" panose="020F0502020204030204" pitchFamily="34" charset="0"/>
                        <a:cs typeface="Calibri" panose="020F0502020204030204" pitchFamily="34" charset="0"/>
                      </a:rPr>
                      <m:t>𝑘</m:t>
                    </m:r>
                    <m:sSup>
                      <m:sSupPr>
                        <m:ctrlPr>
                          <a:rPr lang="en-US" sz="2400" i="1">
                            <a:effectLst/>
                            <a:latin typeface="Cambria Math" panose="02040503050406030204" pitchFamily="18" charset="0"/>
                            <a:cs typeface="Calibri" panose="020F0502020204030204" pitchFamily="34" charset="0"/>
                          </a:rPr>
                        </m:ctrlPr>
                      </m:sSupPr>
                      <m:e>
                        <m:r>
                          <a:rPr lang="en-US" sz="2400" i="1">
                            <a:effectLst/>
                            <a:latin typeface="Cambria Math" panose="02040503050406030204" pitchFamily="18" charset="0"/>
                            <a:ea typeface="Calibri" panose="020F0502020204030204" pitchFamily="34" charset="0"/>
                            <a:cs typeface="Calibri" panose="020F0502020204030204" pitchFamily="34" charset="0"/>
                          </a:rPr>
                          <m:t>𝑚</m:t>
                        </m:r>
                      </m:e>
                      <m:sup>
                        <m:r>
                          <a:rPr lang="en-US" sz="2400" i="1">
                            <a:effectLst/>
                            <a:latin typeface="Cambria Math" panose="02040503050406030204" pitchFamily="18" charset="0"/>
                            <a:ea typeface="Calibri" panose="020F0502020204030204" pitchFamily="34" charset="0"/>
                            <a:cs typeface="Calibri" panose="020F0502020204030204" pitchFamily="34" charset="0"/>
                          </a:rPr>
                          <m:t>2</m:t>
                        </m:r>
                      </m:sup>
                    </m:sSup>
                  </m:oMath>
                </a14:m>
                <a:r>
                  <a:rPr lang="en-US" sz="2400" dirty="0">
                    <a:effectLst/>
                    <a:latin typeface="Calibri" panose="020F0502020204030204" pitchFamily="34" charset="0"/>
                    <a:ea typeface="Calibri" panose="020F0502020204030204" pitchFamily="34" charset="0"/>
                  </a:rPr>
                  <a:t> and its bed turn into farmland (Alemayehu,2015).  </a:t>
                </a:r>
              </a:p>
              <a:p>
                <a:pPr marL="342900" indent="-342900">
                  <a:buFontTx/>
                  <a:buChar char="-"/>
                </a:pPr>
                <a:endParaRPr lang="en-US"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lake tana is under pressure due to increased demand for hydropower generation and irrigation</a:t>
                </a:r>
              </a:p>
              <a:p>
                <a:r>
                  <a:rPr lang="en-US" sz="2400" dirty="0">
                    <a:effectLst/>
                    <a:latin typeface="Calibri" panose="020F0502020204030204" pitchFamily="34" charset="0"/>
                    <a:ea typeface="Calibri" panose="020F0502020204030204" pitchFamily="34" charset="0"/>
                    <a:sym typeface="Wingdings" panose="05000000000000000000" pitchFamily="2" charset="2"/>
                  </a:rPr>
                  <a:t>	 </a:t>
                </a:r>
                <a:r>
                  <a:rPr lang="en-US" sz="2400" dirty="0">
                    <a:effectLst/>
                    <a:latin typeface="Calibri" panose="020F0502020204030204" pitchFamily="34" charset="0"/>
                    <a:ea typeface="Calibri" panose="020F0502020204030204" pitchFamily="34" charset="0"/>
                  </a:rPr>
                  <a:t>reduce outflow filling power reduction gap fro</a:t>
                </a:r>
                <a:r>
                  <a:rPr lang="en-US" sz="2400" dirty="0">
                    <a:latin typeface="Calibri" panose="020F0502020204030204" pitchFamily="34" charset="0"/>
                    <a:ea typeface="Calibri" panose="020F0502020204030204" pitchFamily="34" charset="0"/>
                  </a:rPr>
                  <a:t>m </a:t>
                </a:r>
                <a:r>
                  <a:rPr lang="en-US" sz="2400" dirty="0">
                    <a:effectLst/>
                    <a:latin typeface="Calibri" panose="020F0502020204030204" pitchFamily="34" charset="0"/>
                    <a:ea typeface="Calibri" panose="020F0502020204030204" pitchFamily="34" charset="0"/>
                  </a:rPr>
                  <a:t>alternative energy sources. </a:t>
                </a:r>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 </a:t>
                </a:r>
                <a:r>
                  <a:rPr lang="en-US" sz="2400" dirty="0">
                    <a:latin typeface="Calibri" panose="020F0502020204030204" pitchFamily="34" charset="0"/>
                    <a:ea typeface="Calibri" panose="020F0502020204030204" pitchFamily="34" charset="0"/>
                  </a:rPr>
                  <a:t>E</a:t>
                </a:r>
                <a:r>
                  <a:rPr lang="en-US" sz="2400" dirty="0">
                    <a:effectLst/>
                    <a:latin typeface="Calibri" panose="020F0502020204030204" pitchFamily="34" charset="0"/>
                    <a:ea typeface="Calibri" panose="020F0502020204030204" pitchFamily="34" charset="0"/>
                  </a:rPr>
                  <a:t>cological disruption cannot be traded off for any monetary value.</a:t>
                </a:r>
              </a:p>
              <a:p>
                <a:endParaRPr lang="en-US" sz="2400" dirty="0"/>
              </a:p>
            </p:txBody>
          </p:sp>
        </mc:Choice>
        <mc:Fallback xmlns="">
          <p:sp>
            <p:nvSpPr>
              <p:cNvPr id="4" name="Text Placeholder 3">
                <a:extLst>
                  <a:ext uri="{FF2B5EF4-FFF2-40B4-BE49-F238E27FC236}">
                    <a16:creationId xmlns:a16="http://schemas.microsoft.com/office/drawing/2014/main" id="{02C8E3D1-12A9-4124-A081-F91F6D8D3BE1}"/>
                  </a:ext>
                </a:extLst>
              </p:cNvPr>
              <p:cNvSpPr>
                <a:spLocks noGrp="1" noRot="1" noChangeAspect="1" noMove="1" noResize="1" noEditPoints="1" noAdjustHandles="1" noChangeArrowheads="1" noChangeShapeType="1" noTextEdit="1"/>
              </p:cNvSpPr>
              <p:nvPr>
                <p:ph type="body" sz="half" idx="2"/>
              </p:nvPr>
            </p:nvSpPr>
            <p:spPr>
              <a:xfrm>
                <a:off x="171450" y="1123950"/>
                <a:ext cx="11849100" cy="5562600"/>
              </a:xfrm>
              <a:blipFill>
                <a:blip r:embed="rId2"/>
                <a:stretch>
                  <a:fillRect l="-669" t="-2081"/>
                </a:stretch>
              </a:blipFill>
            </p:spPr>
            <p:txBody>
              <a:bodyPr/>
              <a:lstStyle/>
              <a:p>
                <a:r>
                  <a:rPr lang="en-US">
                    <a:noFill/>
                  </a:rPr>
                  <a:t> </a:t>
                </a:r>
              </a:p>
            </p:txBody>
          </p:sp>
        </mc:Fallback>
      </mc:AlternateContent>
    </p:spTree>
    <p:extLst>
      <p:ext uri="{BB962C8B-B14F-4D97-AF65-F5344CB8AC3E}">
        <p14:creationId xmlns:p14="http://schemas.microsoft.com/office/powerpoint/2010/main" val="3430583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20322-3AFB-4453-BDDF-411BF2E0E17B}"/>
              </a:ext>
            </a:extLst>
          </p:cNvPr>
          <p:cNvSpPr>
            <a:spLocks noGrp="1"/>
          </p:cNvSpPr>
          <p:nvPr>
            <p:ph type="title"/>
          </p:nvPr>
        </p:nvSpPr>
        <p:spPr>
          <a:xfrm>
            <a:off x="801688" y="438150"/>
            <a:ext cx="9961562" cy="628650"/>
          </a:xfrm>
        </p:spPr>
        <p:txBody>
          <a:bodyPr>
            <a:normAutofit/>
          </a:bodyPr>
          <a:lstStyle/>
          <a:p>
            <a:r>
              <a:rPr lang="en-US" sz="2800" b="1" u="sng" dirty="0">
                <a:effectLst/>
                <a:latin typeface="Calibri" panose="020F0502020204030204" pitchFamily="34" charset="0"/>
                <a:ea typeface="Calibri" panose="020F0502020204030204" pitchFamily="34" charset="0"/>
                <a:cs typeface="Calibri" panose="020F0502020204030204" pitchFamily="34" charset="0"/>
              </a:rPr>
              <a:t>Alternative source of energy and availability for Ethiopia</a:t>
            </a:r>
            <a:endParaRPr lang="en-US" dirty="0"/>
          </a:p>
        </p:txBody>
      </p:sp>
      <p:sp>
        <p:nvSpPr>
          <p:cNvPr id="4" name="Text Placeholder 3">
            <a:extLst>
              <a:ext uri="{FF2B5EF4-FFF2-40B4-BE49-F238E27FC236}">
                <a16:creationId xmlns:a16="http://schemas.microsoft.com/office/drawing/2014/main" id="{F0FCD9D0-D6DA-45C0-A305-712F1A2024B0}"/>
              </a:ext>
            </a:extLst>
          </p:cNvPr>
          <p:cNvSpPr>
            <a:spLocks noGrp="1"/>
          </p:cNvSpPr>
          <p:nvPr>
            <p:ph type="body" sz="half" idx="2"/>
          </p:nvPr>
        </p:nvSpPr>
        <p:spPr>
          <a:xfrm>
            <a:off x="228600" y="952500"/>
            <a:ext cx="11963400" cy="5238750"/>
          </a:xfrm>
        </p:spPr>
        <p:txBody>
          <a:bodyPr>
            <a:normAutofit/>
          </a:bodyPr>
          <a:lstStyle/>
          <a:p>
            <a:pPr marL="342900" indent="-342900">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Globally about 9000 PV stations are built to produce 40GW.  </a:t>
            </a:r>
          </a:p>
          <a:p>
            <a:pPr marL="342900" indent="-342900">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In African continent Libya has built 600MW PV station to preserve oil and fossil fuel (Rehman et. al. 2006).  </a:t>
            </a:r>
          </a:p>
          <a:p>
            <a:pPr marL="342900" indent="-342900">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Saudi Arabia shared the same intentions of preserving its natural resources and conducted pilot level grid-based solar power production and performance test (Rehman et. al., 2006).  </a:t>
            </a:r>
            <a:endParaRPr lang="en-US"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The contribution of solar energy in Ethiopia is off grid and limited to 1% (EEPCO).  </a:t>
            </a:r>
          </a:p>
          <a:p>
            <a:pPr marL="342900" indent="-342900">
              <a:buFont typeface="Arial" panose="020B0604020202020204" pitchFamily="34" charset="0"/>
              <a:buChar char="•"/>
            </a:pPr>
            <a:endParaRPr lang="en-US"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ea typeface="Calibri" panose="020F0502020204030204" pitchFamily="34" charset="0"/>
              </a:rPr>
              <a:t>T</a:t>
            </a:r>
            <a:r>
              <a:rPr lang="en-US" sz="2000" dirty="0">
                <a:effectLst/>
                <a:latin typeface="Calibri" panose="020F0502020204030204" pitchFamily="34" charset="0"/>
                <a:ea typeface="Calibri" panose="020F0502020204030204" pitchFamily="34" charset="0"/>
              </a:rPr>
              <a:t>apping solar power to reduce the pressure on Lake Tana is in line with the policy to grow the contribution at least to 15%.</a:t>
            </a:r>
            <a:endParaRPr lang="en-US" sz="2000" dirty="0"/>
          </a:p>
        </p:txBody>
      </p:sp>
    </p:spTree>
    <p:extLst>
      <p:ext uri="{BB962C8B-B14F-4D97-AF65-F5344CB8AC3E}">
        <p14:creationId xmlns:p14="http://schemas.microsoft.com/office/powerpoint/2010/main" val="4199183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BF350-ABC7-454B-A60C-8CD465107DEA}"/>
              </a:ext>
            </a:extLst>
          </p:cNvPr>
          <p:cNvSpPr>
            <a:spLocks noGrp="1"/>
          </p:cNvSpPr>
          <p:nvPr>
            <p:ph type="title"/>
          </p:nvPr>
        </p:nvSpPr>
        <p:spPr>
          <a:xfrm>
            <a:off x="-1" y="128603"/>
            <a:ext cx="7562850" cy="576247"/>
          </a:xfrm>
        </p:spPr>
        <p:txBody>
          <a:bodyPr>
            <a:normAutofit/>
          </a:bodyPr>
          <a:lstStyle/>
          <a:p>
            <a:r>
              <a:rPr lang="en-US" sz="3200" b="1" u="sng" dirty="0">
                <a:effectLst/>
                <a:latin typeface="Calibri" panose="020F0502020204030204" pitchFamily="34" charset="0"/>
                <a:ea typeface="Calibri" panose="020F0502020204030204" pitchFamily="34" charset="0"/>
                <a:cs typeface="Calibri" panose="020F0502020204030204" pitchFamily="34" charset="0"/>
              </a:rPr>
              <a:t>Rationale for Alternative source of energy </a:t>
            </a:r>
            <a:endParaRPr lang="en-US" dirty="0"/>
          </a:p>
        </p:txBody>
      </p:sp>
      <p:pic>
        <p:nvPicPr>
          <p:cNvPr id="6" name="Content Placeholder 5">
            <a:extLst>
              <a:ext uri="{FF2B5EF4-FFF2-40B4-BE49-F238E27FC236}">
                <a16:creationId xmlns:a16="http://schemas.microsoft.com/office/drawing/2014/main" id="{08D8D3BC-34E7-42C3-B515-FC95DE681408}"/>
              </a:ext>
            </a:extLst>
          </p:cNvPr>
          <p:cNvPicPr>
            <a:picLocks noGrp="1" noChangeAspect="1"/>
          </p:cNvPicPr>
          <p:nvPr>
            <p:ph idx="1"/>
          </p:nvPr>
        </p:nvPicPr>
        <p:blipFill>
          <a:blip r:embed="rId2"/>
          <a:stretch>
            <a:fillRect/>
          </a:stretch>
        </p:blipFill>
        <p:spPr>
          <a:xfrm>
            <a:off x="5362208" y="1522964"/>
            <a:ext cx="3852215" cy="3003563"/>
          </a:xfrm>
        </p:spPr>
      </p:pic>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5B65F8B1-8902-46C1-8CE2-7B0A44B26A08}"/>
                  </a:ext>
                </a:extLst>
              </p:cNvPr>
              <p:cNvSpPr>
                <a:spLocks noGrp="1"/>
              </p:cNvSpPr>
              <p:nvPr>
                <p:ph type="body" sz="half" idx="2"/>
              </p:nvPr>
            </p:nvSpPr>
            <p:spPr>
              <a:xfrm>
                <a:off x="199890" y="722118"/>
                <a:ext cx="5162318" cy="6007279"/>
              </a:xfrm>
            </p:spPr>
            <p:txBody>
              <a:bodyPr>
                <a:normAutofit fontScale="92500" lnSpcReduction="20000"/>
              </a:bodyPr>
              <a:lstStyle/>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Lake Tana is under pressure and need restoration without affecting the power demand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Irradiation and photovoltaic values show 6KWh/</a:t>
                </a:r>
                <a14:m>
                  <m:oMath xmlns:m="http://schemas.openxmlformats.org/officeDocument/2006/math">
                    <m:sSup>
                      <m:sSupPr>
                        <m:ctrlPr>
                          <a:rPr lang="en-US" sz="2400" i="1">
                            <a:effectLst/>
                            <a:latin typeface="Cambria Math" panose="02040503050406030204" pitchFamily="18" charset="0"/>
                          </a:rPr>
                        </m:ctrlPr>
                      </m:sSupPr>
                      <m:e>
                        <m:r>
                          <a:rPr lang="en-US" sz="2400" i="1">
                            <a:effectLst/>
                            <a:latin typeface="Cambria Math" panose="02040503050406030204" pitchFamily="18" charset="0"/>
                            <a:ea typeface="Calibri" panose="020F0502020204030204" pitchFamily="34" charset="0"/>
                            <a:cs typeface="Times New Roman" panose="02020603050405020304" pitchFamily="18" charset="0"/>
                          </a:rPr>
                          <m:t>𝑚</m:t>
                        </m:r>
                      </m:e>
                      <m:sup>
                        <m:r>
                          <a:rPr lang="en-US" sz="24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en-US" sz="2400" dirty="0">
                    <a:effectLst/>
                    <a:latin typeface="Calibri" panose="020F0502020204030204" pitchFamily="34" charset="0"/>
                    <a:ea typeface="Calibri" panose="020F0502020204030204" pitchFamily="34" charset="0"/>
                    <a:cs typeface="Times New Roman" panose="02020603050405020304" pitchFamily="18" charset="0"/>
                  </a:rPr>
                  <a:t> and 5.2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KWh</a:t>
                </a:r>
                <a:r>
                  <a:rPr lang="en-US" sz="2400" dirty="0">
                    <a:effectLst/>
                    <a:latin typeface="Calibri" panose="020F0502020204030204" pitchFamily="34" charset="0"/>
                    <a:ea typeface="Calibri" panose="020F0502020204030204" pitchFamily="34" charset="0"/>
                    <a:cs typeface="Times New Roman" panose="02020603050405020304" pitchFamily="18" charset="0"/>
                  </a:rPr>
                  <a:t>/KW-p, </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Cost of technology has fallen from 65/W (1976)  to 0.5/W (2020). </a:t>
                </a:r>
                <a:endParaRPr lang="en-US" sz="2400" dirty="0">
                  <a:effectLst/>
                  <a:latin typeface="Calibri" panose="020F0502020204030204" pitchFamily="34" charset="0"/>
                  <a:ea typeface="Calibri" panose="020F0502020204030204" pitchFamily="34" charset="0"/>
                </a:endParaRPr>
              </a:p>
              <a:p>
                <a:endParaRPr lang="en-US"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Long held fact that, hydropower takes half the initial investment, 2 times higher economic lifetime and 75% less maintenance cost compared to the solar power technologies (</a:t>
                </a:r>
                <a:r>
                  <a:rPr lang="en-US" sz="2400" dirty="0" err="1">
                    <a:effectLst/>
                    <a:latin typeface="Calibri" panose="020F0502020204030204" pitchFamily="34" charset="0"/>
                    <a:ea typeface="Calibri" panose="020F0502020204030204" pitchFamily="34" charset="0"/>
                  </a:rPr>
                  <a:t>Timilnsa</a:t>
                </a:r>
                <a:r>
                  <a:rPr lang="en-US" sz="2400" dirty="0">
                    <a:effectLst/>
                    <a:latin typeface="Calibri" panose="020F0502020204030204" pitchFamily="34" charset="0"/>
                    <a:ea typeface="Calibri" panose="020F0502020204030204" pitchFamily="34" charset="0"/>
                  </a:rPr>
                  <a:t>, 2011) could not hold for Ethiopia due to erratic rainfall and high sedimentation rate</a:t>
                </a:r>
              </a:p>
              <a:p>
                <a:endParaRPr lang="en-US"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average soil loss from the highlands of Ethiopia ranges from 34tons </a:t>
                </a:r>
                <a14:m>
                  <m:oMath xmlns:m="http://schemas.openxmlformats.org/officeDocument/2006/math">
                    <m:sSup>
                      <m:sSupPr>
                        <m:ctrlPr>
                          <a:rPr lang="en-US" sz="2400" i="1">
                            <a:effectLst/>
                            <a:latin typeface="Cambria Math" panose="02040503050406030204" pitchFamily="18" charset="0"/>
                            <a:cs typeface="Calibri" panose="020F0502020204030204" pitchFamily="34" charset="0"/>
                          </a:rPr>
                        </m:ctrlPr>
                      </m:sSupPr>
                      <m:e>
                        <m:r>
                          <a:rPr lang="en-US" sz="2400" i="1">
                            <a:effectLst/>
                            <a:latin typeface="Cambria Math" panose="02040503050406030204" pitchFamily="18" charset="0"/>
                            <a:ea typeface="Calibri" panose="020F0502020204030204" pitchFamily="34" charset="0"/>
                            <a:cs typeface="Calibri" panose="020F0502020204030204" pitchFamily="34" charset="0"/>
                          </a:rPr>
                          <m:t>h𝑎</m:t>
                        </m:r>
                      </m:e>
                      <m:sup>
                        <m:r>
                          <a:rPr lang="en-US" sz="2400" i="1">
                            <a:effectLst/>
                            <a:latin typeface="Cambria Math" panose="02040503050406030204" pitchFamily="18" charset="0"/>
                            <a:ea typeface="Calibri" panose="020F0502020204030204" pitchFamily="34" charset="0"/>
                            <a:cs typeface="Calibri" panose="020F0502020204030204" pitchFamily="34" charset="0"/>
                          </a:rPr>
                          <m:t>−1</m:t>
                        </m:r>
                      </m:sup>
                    </m:sSup>
                  </m:oMath>
                </a14:m>
                <a:r>
                  <a:rPr lang="en-US" sz="2400" dirty="0">
                    <a:effectLst/>
                    <a:latin typeface="Calibri" panose="020F0502020204030204" pitchFamily="34" charset="0"/>
                    <a:ea typeface="Calibri" panose="020F0502020204030204" pitchFamily="34" charset="0"/>
                  </a:rPr>
                  <a:t> </a:t>
                </a:r>
                <a14:m>
                  <m:oMath xmlns:m="http://schemas.openxmlformats.org/officeDocument/2006/math">
                    <m:sSup>
                      <m:sSupPr>
                        <m:ctrlPr>
                          <a:rPr lang="en-US" sz="2400" i="1">
                            <a:effectLst/>
                            <a:latin typeface="Cambria Math" panose="02040503050406030204" pitchFamily="18" charset="0"/>
                            <a:cs typeface="Calibri" panose="020F0502020204030204" pitchFamily="34" charset="0"/>
                          </a:rPr>
                        </m:ctrlPr>
                      </m:sSupPr>
                      <m:e>
                        <m:r>
                          <m:rPr>
                            <m:sty m:val="p"/>
                          </m:rPr>
                          <a:rPr lang="en-US" sz="2400">
                            <a:effectLst/>
                            <a:latin typeface="Cambria Math" panose="02040503050406030204" pitchFamily="18" charset="0"/>
                            <a:ea typeface="Calibri" panose="020F0502020204030204" pitchFamily="34" charset="0"/>
                            <a:cs typeface="Calibri" panose="020F0502020204030204" pitchFamily="34" charset="0"/>
                          </a:rPr>
                          <m:t>y</m:t>
                        </m:r>
                      </m:e>
                      <m:sup>
                        <m:r>
                          <a:rPr lang="en-US" sz="2400" i="1">
                            <a:effectLst/>
                            <a:latin typeface="Cambria Math" panose="02040503050406030204" pitchFamily="18" charset="0"/>
                            <a:ea typeface="Calibri" panose="020F0502020204030204" pitchFamily="34" charset="0"/>
                            <a:cs typeface="Calibri" panose="020F0502020204030204" pitchFamily="34" charset="0"/>
                          </a:rPr>
                          <m:t>−1</m:t>
                        </m:r>
                      </m:sup>
                    </m:sSup>
                  </m:oMath>
                </a14:m>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Zimale</a:t>
                </a:r>
                <a:r>
                  <a:rPr lang="en-US" sz="2400" dirty="0">
                    <a:effectLst/>
                    <a:latin typeface="Calibri" panose="020F0502020204030204" pitchFamily="34" charset="0"/>
                    <a:ea typeface="Calibri" panose="020F0502020204030204" pitchFamily="34" charset="0"/>
                  </a:rPr>
                  <a:t> et. al., 2016) and the estimate goes up to 526tons </a:t>
                </a:r>
                <a14:m>
                  <m:oMath xmlns:m="http://schemas.openxmlformats.org/officeDocument/2006/math">
                    <m:sSup>
                      <m:sSupPr>
                        <m:ctrlPr>
                          <a:rPr lang="en-US" sz="2400" i="1">
                            <a:effectLst/>
                            <a:latin typeface="Cambria Math" panose="02040503050406030204" pitchFamily="18" charset="0"/>
                            <a:cs typeface="Calibri" panose="020F0502020204030204" pitchFamily="34" charset="0"/>
                          </a:rPr>
                        </m:ctrlPr>
                      </m:sSupPr>
                      <m:e>
                        <m:r>
                          <a:rPr lang="en-US" sz="2400" i="1">
                            <a:effectLst/>
                            <a:latin typeface="Cambria Math" panose="02040503050406030204" pitchFamily="18" charset="0"/>
                            <a:ea typeface="Calibri" panose="020F0502020204030204" pitchFamily="34" charset="0"/>
                            <a:cs typeface="Calibri" panose="020F0502020204030204" pitchFamily="34" charset="0"/>
                          </a:rPr>
                          <m:t>h𝑎</m:t>
                        </m:r>
                      </m:e>
                      <m:sup>
                        <m:r>
                          <a:rPr lang="en-US" sz="2400" i="1">
                            <a:effectLst/>
                            <a:latin typeface="Cambria Math" panose="02040503050406030204" pitchFamily="18" charset="0"/>
                            <a:ea typeface="Calibri" panose="020F0502020204030204" pitchFamily="34" charset="0"/>
                            <a:cs typeface="Calibri" panose="020F0502020204030204" pitchFamily="34" charset="0"/>
                          </a:rPr>
                          <m:t>−1</m:t>
                        </m:r>
                      </m:sup>
                    </m:sSup>
                  </m:oMath>
                </a14:m>
                <a:r>
                  <a:rPr lang="en-US" sz="2400" dirty="0">
                    <a:effectLst/>
                    <a:latin typeface="Calibri" panose="020F0502020204030204" pitchFamily="34" charset="0"/>
                    <a:ea typeface="Calibri" panose="020F0502020204030204" pitchFamily="34" charset="0"/>
                  </a:rPr>
                  <a:t> </a:t>
                </a:r>
                <a14:m>
                  <m:oMath xmlns:m="http://schemas.openxmlformats.org/officeDocument/2006/math">
                    <m:sSup>
                      <m:sSupPr>
                        <m:ctrlPr>
                          <a:rPr lang="en-US" sz="2400" i="1">
                            <a:effectLst/>
                            <a:latin typeface="Cambria Math" panose="02040503050406030204" pitchFamily="18" charset="0"/>
                            <a:cs typeface="Calibri" panose="020F0502020204030204" pitchFamily="34" charset="0"/>
                          </a:rPr>
                        </m:ctrlPr>
                      </m:sSupPr>
                      <m:e>
                        <m:r>
                          <m:rPr>
                            <m:sty m:val="p"/>
                          </m:rPr>
                          <a:rPr lang="en-US" sz="2400">
                            <a:effectLst/>
                            <a:latin typeface="Cambria Math" panose="02040503050406030204" pitchFamily="18" charset="0"/>
                            <a:ea typeface="Calibri" panose="020F0502020204030204" pitchFamily="34" charset="0"/>
                            <a:cs typeface="Calibri" panose="020F0502020204030204" pitchFamily="34" charset="0"/>
                          </a:rPr>
                          <m:t>y</m:t>
                        </m:r>
                      </m:e>
                      <m:sup>
                        <m:r>
                          <a:rPr lang="en-US" sz="2400" i="1">
                            <a:effectLst/>
                            <a:latin typeface="Cambria Math" panose="02040503050406030204" pitchFamily="18" charset="0"/>
                            <a:ea typeface="Calibri" panose="020F0502020204030204" pitchFamily="34" charset="0"/>
                            <a:cs typeface="Calibri" panose="020F0502020204030204" pitchFamily="34" charset="0"/>
                          </a:rPr>
                          <m:t>−1</m:t>
                        </m:r>
                      </m:sup>
                    </m:sSup>
                  </m:oMath>
                </a14:m>
                <a:r>
                  <a:rPr lang="en-US" sz="2400" dirty="0">
                    <a:effectLst/>
                    <a:latin typeface="Calibri" panose="020F0502020204030204" pitchFamily="34" charset="0"/>
                    <a:ea typeface="Calibri" panose="020F0502020204030204" pitchFamily="34" charset="0"/>
                  </a:rPr>
                  <a:t> in gully erosion areas.</a:t>
                </a:r>
                <a:endParaRPr lang="en-US" sz="2400" dirty="0"/>
              </a:p>
            </p:txBody>
          </p:sp>
        </mc:Choice>
        <mc:Fallback xmlns="">
          <p:sp>
            <p:nvSpPr>
              <p:cNvPr id="4" name="Text Placeholder 3">
                <a:extLst>
                  <a:ext uri="{FF2B5EF4-FFF2-40B4-BE49-F238E27FC236}">
                    <a16:creationId xmlns:a16="http://schemas.microsoft.com/office/drawing/2014/main" id="{5B65F8B1-8902-46C1-8CE2-7B0A44B26A08}"/>
                  </a:ext>
                </a:extLst>
              </p:cNvPr>
              <p:cNvSpPr>
                <a:spLocks noGrp="1" noRot="1" noChangeAspect="1" noMove="1" noResize="1" noEditPoints="1" noAdjustHandles="1" noChangeArrowheads="1" noChangeShapeType="1" noTextEdit="1"/>
              </p:cNvSpPr>
              <p:nvPr>
                <p:ph type="body" sz="half" idx="2"/>
              </p:nvPr>
            </p:nvSpPr>
            <p:spPr>
              <a:xfrm>
                <a:off x="199890" y="722118"/>
                <a:ext cx="5162318" cy="6007279"/>
              </a:xfrm>
              <a:blipFill>
                <a:blip r:embed="rId3"/>
                <a:stretch>
                  <a:fillRect l="-1417" t="-2028" r="-2125"/>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F019FBD2-857E-44FE-841C-530F59B00A74}"/>
              </a:ext>
            </a:extLst>
          </p:cNvPr>
          <p:cNvPicPr>
            <a:picLocks noChangeAspect="1"/>
          </p:cNvPicPr>
          <p:nvPr/>
        </p:nvPicPr>
        <p:blipFill>
          <a:blip r:embed="rId4">
            <a:alphaModFix amt="62000"/>
          </a:blip>
          <a:stretch>
            <a:fillRect/>
          </a:stretch>
        </p:blipFill>
        <p:spPr>
          <a:xfrm>
            <a:off x="7879523" y="212162"/>
            <a:ext cx="4112587" cy="3153280"/>
          </a:xfrm>
          <a:prstGeom prst="rect">
            <a:avLst/>
          </a:prstGeom>
        </p:spPr>
      </p:pic>
      <p:pic>
        <p:nvPicPr>
          <p:cNvPr id="10" name="Picture 9">
            <a:extLst>
              <a:ext uri="{FF2B5EF4-FFF2-40B4-BE49-F238E27FC236}">
                <a16:creationId xmlns:a16="http://schemas.microsoft.com/office/drawing/2014/main" id="{F807A5F8-E498-4A16-8937-DBA96365E626}"/>
              </a:ext>
            </a:extLst>
          </p:cNvPr>
          <p:cNvPicPr>
            <a:picLocks noChangeAspect="1"/>
          </p:cNvPicPr>
          <p:nvPr/>
        </p:nvPicPr>
        <p:blipFill>
          <a:blip r:embed="rId5">
            <a:alphaModFix amt="59000"/>
          </a:blip>
          <a:stretch>
            <a:fillRect/>
          </a:stretch>
        </p:blipFill>
        <p:spPr>
          <a:xfrm>
            <a:off x="5202293" y="4608241"/>
            <a:ext cx="6789817" cy="1038227"/>
          </a:xfrm>
          <a:prstGeom prst="rect">
            <a:avLst/>
          </a:prstGeom>
        </p:spPr>
      </p:pic>
      <p:pic>
        <p:nvPicPr>
          <p:cNvPr id="12" name="Picture 11">
            <a:extLst>
              <a:ext uri="{FF2B5EF4-FFF2-40B4-BE49-F238E27FC236}">
                <a16:creationId xmlns:a16="http://schemas.microsoft.com/office/drawing/2014/main" id="{9DA1DD26-4E86-4220-9173-4173D93B255C}"/>
              </a:ext>
            </a:extLst>
          </p:cNvPr>
          <p:cNvPicPr>
            <a:picLocks noChangeAspect="1"/>
          </p:cNvPicPr>
          <p:nvPr/>
        </p:nvPicPr>
        <p:blipFill>
          <a:blip r:embed="rId6"/>
          <a:stretch>
            <a:fillRect/>
          </a:stretch>
        </p:blipFill>
        <p:spPr>
          <a:xfrm>
            <a:off x="5566151" y="5809896"/>
            <a:ext cx="6425959" cy="902233"/>
          </a:xfrm>
          <a:prstGeom prst="rect">
            <a:avLst/>
          </a:prstGeom>
        </p:spPr>
      </p:pic>
    </p:spTree>
    <p:extLst>
      <p:ext uri="{BB962C8B-B14F-4D97-AF65-F5344CB8AC3E}">
        <p14:creationId xmlns:p14="http://schemas.microsoft.com/office/powerpoint/2010/main" val="3265679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EC947-57FB-4B54-AB07-0DC2C6F64F35}"/>
              </a:ext>
            </a:extLst>
          </p:cNvPr>
          <p:cNvSpPr>
            <a:spLocks noGrp="1"/>
          </p:cNvSpPr>
          <p:nvPr>
            <p:ph type="title"/>
          </p:nvPr>
        </p:nvSpPr>
        <p:spPr>
          <a:xfrm>
            <a:off x="839788" y="457200"/>
            <a:ext cx="5103812" cy="1600200"/>
          </a:xfrm>
        </p:spPr>
        <p:txBody>
          <a:bodyPr/>
          <a:lstStyle/>
          <a:p>
            <a:r>
              <a:rPr lang="en-US" b="1" dirty="0"/>
              <a:t>Cost Benefit Analysis</a:t>
            </a:r>
          </a:p>
        </p:txBody>
      </p:sp>
      <p:pic>
        <p:nvPicPr>
          <p:cNvPr id="6" name="Content Placeholder 5">
            <a:extLst>
              <a:ext uri="{FF2B5EF4-FFF2-40B4-BE49-F238E27FC236}">
                <a16:creationId xmlns:a16="http://schemas.microsoft.com/office/drawing/2014/main" id="{43A4BE99-B3B8-40B7-A55A-1FC6B55D34B8}"/>
              </a:ext>
            </a:extLst>
          </p:cNvPr>
          <p:cNvPicPr>
            <a:picLocks noGrp="1" noChangeAspect="1"/>
          </p:cNvPicPr>
          <p:nvPr>
            <p:ph idx="1"/>
          </p:nvPr>
        </p:nvPicPr>
        <p:blipFill>
          <a:blip r:embed="rId2"/>
          <a:stretch>
            <a:fillRect/>
          </a:stretch>
        </p:blipFill>
        <p:spPr>
          <a:xfrm>
            <a:off x="6248402" y="1257300"/>
            <a:ext cx="5616895" cy="5387635"/>
          </a:xfrm>
        </p:spPr>
      </p:pic>
      <p:sp>
        <p:nvSpPr>
          <p:cNvPr id="4" name="Text Placeholder 3">
            <a:extLst>
              <a:ext uri="{FF2B5EF4-FFF2-40B4-BE49-F238E27FC236}">
                <a16:creationId xmlns:a16="http://schemas.microsoft.com/office/drawing/2014/main" id="{FBC35ECC-991D-4FA1-A55C-9369C38E2A82}"/>
              </a:ext>
            </a:extLst>
          </p:cNvPr>
          <p:cNvSpPr>
            <a:spLocks noGrp="1"/>
          </p:cNvSpPr>
          <p:nvPr>
            <p:ph type="body" sz="half" idx="2"/>
          </p:nvPr>
        </p:nvSpPr>
        <p:spPr>
          <a:xfrm>
            <a:off x="133350" y="2057399"/>
            <a:ext cx="6953250" cy="4358935"/>
          </a:xfrm>
        </p:spPr>
        <p:txBody>
          <a:bodyPr/>
          <a:lstStyle/>
          <a:p>
            <a:endParaRPr lang="en-US" sz="1800" dirty="0">
              <a:effectLst/>
              <a:latin typeface="Calibri" panose="020F0502020204030204" pitchFamily="34" charset="0"/>
              <a:ea typeface="Calibri" panose="020F0502020204030204" pitchFamily="34" charset="0"/>
            </a:endParaRPr>
          </a:p>
          <a:p>
            <a:r>
              <a:rPr lang="en-US" sz="2800" dirty="0">
                <a:effectLst/>
                <a:latin typeface="Calibri" panose="020F0502020204030204" pitchFamily="34" charset="0"/>
                <a:ea typeface="Calibri" panose="020F0502020204030204" pitchFamily="34" charset="0"/>
              </a:rPr>
              <a:t>RETScreen is used to analyze:</a:t>
            </a:r>
          </a:p>
          <a:p>
            <a:pPr marL="914400" lvl="1" indent="-457200">
              <a:buFont typeface="Arial" panose="020B0604020202020204" pitchFamily="34" charset="0"/>
              <a:buChar char="•"/>
            </a:pPr>
            <a:r>
              <a:rPr lang="en-US" sz="2600" dirty="0">
                <a:effectLst/>
                <a:latin typeface="Calibri" panose="020F0502020204030204" pitchFamily="34" charset="0"/>
                <a:ea typeface="Calibri" panose="020F0502020204030204" pitchFamily="34" charset="0"/>
              </a:rPr>
              <a:t>solar energy production and operational costs, </a:t>
            </a:r>
          </a:p>
          <a:p>
            <a:pPr marL="914400" lvl="1" indent="-457200">
              <a:buFont typeface="Arial" panose="020B0604020202020204" pitchFamily="34" charset="0"/>
              <a:buChar char="•"/>
            </a:pPr>
            <a:r>
              <a:rPr lang="en-US" sz="2600" dirty="0">
                <a:effectLst/>
                <a:latin typeface="Calibri" panose="020F0502020204030204" pitchFamily="34" charset="0"/>
                <a:ea typeface="Calibri" panose="020F0502020204030204" pitchFamily="34" charset="0"/>
              </a:rPr>
              <a:t>the type of product used to minimize cost, </a:t>
            </a:r>
          </a:p>
          <a:p>
            <a:pPr marL="914400" lvl="1" indent="-457200">
              <a:buFont typeface="Arial" panose="020B0604020202020204" pitchFamily="34" charset="0"/>
              <a:buChar char="•"/>
            </a:pPr>
            <a:r>
              <a:rPr lang="en-US" sz="2600" dirty="0">
                <a:effectLst/>
                <a:latin typeface="Calibri" panose="020F0502020204030204" pitchFamily="34" charset="0"/>
                <a:ea typeface="Calibri" panose="020F0502020204030204" pitchFamily="34" charset="0"/>
              </a:rPr>
              <a:t>cash flows, financial viability, and risks</a:t>
            </a:r>
          </a:p>
          <a:p>
            <a:pPr lvl="1"/>
            <a:endParaRPr lang="en-US" sz="1600" dirty="0">
              <a:latin typeface="Calibri" panose="020F0502020204030204" pitchFamily="34" charset="0"/>
              <a:ea typeface="Calibri" panose="020F0502020204030204" pitchFamily="34" charset="0"/>
            </a:endParaRPr>
          </a:p>
          <a:p>
            <a:r>
              <a:rPr lang="en-US" sz="2800" dirty="0">
                <a:effectLst/>
                <a:latin typeface="Calibri" panose="020F0502020204030204" pitchFamily="34" charset="0"/>
                <a:ea typeface="Calibri" panose="020F0502020204030204" pitchFamily="34" charset="0"/>
              </a:rPr>
              <a:t>It has 4 modules as indicated</a:t>
            </a:r>
          </a:p>
          <a:p>
            <a:r>
              <a:rPr lang="en-US" sz="1800" dirty="0">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a:t>
            </a:r>
          </a:p>
          <a:p>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857518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677C1-4B09-42C5-A3B2-B0790F037383}"/>
              </a:ext>
            </a:extLst>
          </p:cNvPr>
          <p:cNvSpPr>
            <a:spLocks noGrp="1"/>
          </p:cNvSpPr>
          <p:nvPr>
            <p:ph type="title"/>
          </p:nvPr>
        </p:nvSpPr>
        <p:spPr>
          <a:xfrm>
            <a:off x="515938" y="123825"/>
            <a:ext cx="3932237" cy="666750"/>
          </a:xfrm>
        </p:spPr>
        <p:txBody>
          <a:bodyPr/>
          <a:lstStyle/>
          <a:p>
            <a:r>
              <a:rPr lang="en-US" b="1" dirty="0"/>
              <a:t>Benchmark analysis</a:t>
            </a:r>
          </a:p>
        </p:txBody>
      </p:sp>
      <p:pic>
        <p:nvPicPr>
          <p:cNvPr id="6" name="Content Placeholder 5">
            <a:extLst>
              <a:ext uri="{FF2B5EF4-FFF2-40B4-BE49-F238E27FC236}">
                <a16:creationId xmlns:a16="http://schemas.microsoft.com/office/drawing/2014/main" id="{637B890A-B67B-4EA8-9624-C708698EE366}"/>
              </a:ext>
            </a:extLst>
          </p:cNvPr>
          <p:cNvPicPr>
            <a:picLocks noGrp="1" noChangeAspect="1"/>
          </p:cNvPicPr>
          <p:nvPr>
            <p:ph idx="1"/>
          </p:nvPr>
        </p:nvPicPr>
        <p:blipFill>
          <a:blip r:embed="rId2"/>
          <a:stretch>
            <a:fillRect/>
          </a:stretch>
        </p:blipFill>
        <p:spPr>
          <a:xfrm>
            <a:off x="5299379" y="1680936"/>
            <a:ext cx="6721172" cy="5096328"/>
          </a:xfrm>
        </p:spPr>
      </p:pic>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71ED4D38-6E78-488F-9605-8CBEBA08CD4F}"/>
                  </a:ext>
                </a:extLst>
              </p:cNvPr>
              <p:cNvSpPr>
                <a:spLocks noGrp="1"/>
              </p:cNvSpPr>
              <p:nvPr>
                <p:ph type="body" sz="half" idx="2"/>
              </p:nvPr>
            </p:nvSpPr>
            <p:spPr>
              <a:xfrm>
                <a:off x="171449" y="1104900"/>
                <a:ext cx="5289529" cy="5295900"/>
              </a:xfrm>
            </p:spPr>
            <p:txBody>
              <a:bodyPr/>
              <a:lstStyle/>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Bahir Dar is chosen to do a benchmark survey because of</a:t>
                </a:r>
              </a:p>
              <a:p>
                <a:pPr marL="342900" indent="-342900">
                  <a:buFont typeface="Arial" panose="020B0604020202020204" pitchFamily="34" charset="0"/>
                  <a:buChar char="•"/>
                </a:pPr>
                <a:endParaRPr lang="en-US" sz="2400"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a:t>
                </a:r>
                <a:r>
                  <a:rPr lang="en-US" sz="2200" dirty="0">
                    <a:effectLst/>
                    <a:latin typeface="Calibri" panose="020F0502020204030204" pitchFamily="34" charset="0"/>
                    <a:ea typeface="Calibri" panose="020F0502020204030204" pitchFamily="34" charset="0"/>
                    <a:cs typeface="Calibri" panose="020F0502020204030204" pitchFamily="34" charset="0"/>
                  </a:rPr>
                  <a:t>vailability of climatic data and</a:t>
                </a:r>
              </a:p>
              <a:p>
                <a:pPr marL="742950" lvl="1" indent="-285750">
                  <a:buFont typeface="Arial" panose="020B0604020202020204" pitchFamily="34" charset="0"/>
                  <a:buChar char="•"/>
                </a:pPr>
                <a:endParaRPr lang="en-US" sz="2200"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2200" dirty="0">
                    <a:effectLst/>
                    <a:latin typeface="Calibri" panose="020F0502020204030204" pitchFamily="34" charset="0"/>
                    <a:ea typeface="Calibri" panose="020F0502020204030204" pitchFamily="34" charset="0"/>
                    <a:cs typeface="Calibri" panose="020F0502020204030204" pitchFamily="34" charset="0"/>
                  </a:rPr>
                  <a:t> Equivalence of solar irradiance and PV  yields to Beles Hydropower Station.</a:t>
                </a:r>
              </a:p>
              <a:p>
                <a:pPr marL="742950" lvl="1" indent="-285750">
                  <a:buFont typeface="Arial" panose="020B0604020202020204" pitchFamily="34" charset="0"/>
                  <a:buChar char="•"/>
                </a:pPr>
                <a:endParaRPr lang="en-US" sz="2200"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The temporal solar irradiation shows a range of 5.5 – 6.4 kwh/</a:t>
                </a:r>
                <a14:m>
                  <m:oMath xmlns:m="http://schemas.openxmlformats.org/officeDocument/2006/math">
                    <m:sSup>
                      <m:sSupPr>
                        <m:ctrlPr>
                          <a:rPr lang="en-US" sz="2400" i="1">
                            <a:effectLst/>
                            <a:latin typeface="Cambria Math" panose="02040503050406030204" pitchFamily="18" charset="0"/>
                            <a:ea typeface="Calibri" panose="020F0502020204030204" pitchFamily="34" charset="0"/>
                            <a:cs typeface="Calibri" panose="020F0502020204030204" pitchFamily="34" charset="0"/>
                          </a:rPr>
                        </m:ctrlPr>
                      </m:sSupPr>
                      <m:e>
                        <m:r>
                          <a:rPr lang="en-US" sz="2400" i="1">
                            <a:effectLst/>
                            <a:latin typeface="Cambria Math" panose="02040503050406030204" pitchFamily="18" charset="0"/>
                            <a:ea typeface="Calibri" panose="020F0502020204030204" pitchFamily="34" charset="0"/>
                            <a:cs typeface="Calibri" panose="020F0502020204030204" pitchFamily="34" charset="0"/>
                          </a:rPr>
                          <m:t>𝑚</m:t>
                        </m:r>
                      </m:e>
                      <m:sup>
                        <m:r>
                          <a:rPr lang="en-US" sz="2400" i="1">
                            <a:effectLst/>
                            <a:latin typeface="Cambria Math" panose="02040503050406030204" pitchFamily="18" charset="0"/>
                            <a:ea typeface="Calibri" panose="020F0502020204030204" pitchFamily="34" charset="0"/>
                            <a:cs typeface="Calibri" panose="020F0502020204030204" pitchFamily="34" charset="0"/>
                          </a:rPr>
                          <m:t>2</m:t>
                        </m:r>
                      </m:sup>
                    </m:sSup>
                  </m:oMath>
                </a14:m>
                <a:r>
                  <a:rPr lang="en-US" sz="2400" dirty="0">
                    <a:effectLst/>
                    <a:latin typeface="Calibri" panose="020F0502020204030204" pitchFamily="34" charset="0"/>
                    <a:ea typeface="Calibri" panose="020F0502020204030204" pitchFamily="34" charset="0"/>
                    <a:cs typeface="Calibri" panose="020F0502020204030204" pitchFamily="34" charset="0"/>
                  </a:rPr>
                  <a:t>/d.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mc:Choice>
        <mc:Fallback xmlns="">
          <p:sp>
            <p:nvSpPr>
              <p:cNvPr id="4" name="Text Placeholder 3">
                <a:extLst>
                  <a:ext uri="{FF2B5EF4-FFF2-40B4-BE49-F238E27FC236}">
                    <a16:creationId xmlns:a16="http://schemas.microsoft.com/office/drawing/2014/main" id="{71ED4D38-6E78-488F-9605-8CBEBA08CD4F}"/>
                  </a:ext>
                </a:extLst>
              </p:cNvPr>
              <p:cNvSpPr>
                <a:spLocks noGrp="1" noRot="1" noChangeAspect="1" noMove="1" noResize="1" noEditPoints="1" noAdjustHandles="1" noChangeArrowheads="1" noChangeShapeType="1" noTextEdit="1"/>
              </p:cNvSpPr>
              <p:nvPr>
                <p:ph type="body" sz="half" idx="2"/>
              </p:nvPr>
            </p:nvSpPr>
            <p:spPr>
              <a:xfrm>
                <a:off x="171449" y="1104900"/>
                <a:ext cx="5289529" cy="5295900"/>
              </a:xfrm>
              <a:blipFill>
                <a:blip r:embed="rId3"/>
                <a:stretch>
                  <a:fillRect l="-1498" t="-1611" r="-2880"/>
                </a:stretch>
              </a:blipFill>
            </p:spPr>
            <p:txBody>
              <a:bodyPr/>
              <a:lstStyle/>
              <a:p>
                <a:r>
                  <a:rPr lang="en-US">
                    <a:noFill/>
                  </a:rPr>
                  <a:t> </a:t>
                </a:r>
              </a:p>
            </p:txBody>
          </p:sp>
        </mc:Fallback>
      </mc:AlternateContent>
    </p:spTree>
    <p:extLst>
      <p:ext uri="{BB962C8B-B14F-4D97-AF65-F5344CB8AC3E}">
        <p14:creationId xmlns:p14="http://schemas.microsoft.com/office/powerpoint/2010/main" val="1965715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952</TotalTime>
  <Words>1458</Words>
  <Application>Microsoft Office PowerPoint</Application>
  <PresentationFormat>Widescreen</PresentationFormat>
  <Paragraphs>159</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Cambria Math</vt:lpstr>
      <vt:lpstr>Office Theme</vt:lpstr>
      <vt:lpstr>Restoring Lake Tana Through Reduction of Outflow and Compensation of the Power Gap with An Alternative Energy Source</vt:lpstr>
      <vt:lpstr>Context of Lake Tana</vt:lpstr>
      <vt:lpstr>Economic and Ecohydrological Services of Lake Tana </vt:lpstr>
      <vt:lpstr>Water demands from Lake Tana Basin for hydropower and Irrigation </vt:lpstr>
      <vt:lpstr>Demand patterns</vt:lpstr>
      <vt:lpstr>Alternative source of energy and availability for Ethiopia</vt:lpstr>
      <vt:lpstr>Rationale for Alternative source of energy </vt:lpstr>
      <vt:lpstr>Cost Benefit Analysis</vt:lpstr>
      <vt:lpstr>Benchmark analysis</vt:lpstr>
      <vt:lpstr>PowerPoint Presentation</vt:lpstr>
      <vt:lpstr>Costs and Revenue</vt:lpstr>
      <vt:lpstr>PowerPoint Presentation</vt:lpstr>
      <vt:lpstr>Results</vt:lpstr>
      <vt:lpstr>Risks</vt:lpstr>
      <vt:lpstr>Conclusion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Restoring Lake Tana Through Reduction of Outflow and Compensation of the Power Gap with An Alternative Energy Source </dc:title>
  <dc:creator>Assegid, Yirgalem</dc:creator>
  <cp:lastModifiedBy>Assegid, Yirgalem</cp:lastModifiedBy>
  <cp:revision>72</cp:revision>
  <dcterms:created xsi:type="dcterms:W3CDTF">2020-08-18T23:44:40Z</dcterms:created>
  <dcterms:modified xsi:type="dcterms:W3CDTF">2020-08-19T15:39:13Z</dcterms:modified>
</cp:coreProperties>
</file>