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handoutMasterIdLst>
    <p:handoutMasterId r:id="rId17"/>
  </p:handoutMasterIdLst>
  <p:sldIdLst>
    <p:sldId id="325" r:id="rId2"/>
    <p:sldId id="347" r:id="rId3"/>
    <p:sldId id="258" r:id="rId4"/>
    <p:sldId id="372" r:id="rId5"/>
    <p:sldId id="371" r:id="rId6"/>
    <p:sldId id="349" r:id="rId7"/>
    <p:sldId id="373" r:id="rId8"/>
    <p:sldId id="375" r:id="rId9"/>
    <p:sldId id="395" r:id="rId10"/>
    <p:sldId id="396" r:id="rId11"/>
    <p:sldId id="381" r:id="rId12"/>
    <p:sldId id="397" r:id="rId13"/>
    <p:sldId id="323" r:id="rId14"/>
    <p:sldId id="380" r:id="rId15"/>
  </p:sldIdLst>
  <p:sldSz cx="12192000" cy="6858000"/>
  <p:notesSz cx="6858000" cy="9144000"/>
  <p:defaultTextStyle>
    <a:defPPr>
      <a:defRPr lang="en-US"/>
    </a:defPPr>
    <a:lvl1pPr marL="0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0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2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3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5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4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segaye Tadesse" initials="TT" lastIdx="7" clrIdx="0">
    <p:extLst>
      <p:ext uri="{19B8F6BF-5375-455C-9EA6-DF929625EA0E}">
        <p15:presenceInfo xmlns:p15="http://schemas.microsoft.com/office/powerpoint/2012/main" userId="S-1-5-21-527237240-492894223-682003330-194390" providerId="AD"/>
      </p:ext>
    </p:extLst>
  </p:cmAuthor>
  <p:cmAuthor id="2" name="Yared Bayissa" initials="YB" lastIdx="1" clrIdx="1">
    <p:extLst>
      <p:ext uri="{19B8F6BF-5375-455C-9EA6-DF929625EA0E}">
        <p15:presenceInfo xmlns:p15="http://schemas.microsoft.com/office/powerpoint/2012/main" userId="ba777196f9474b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114" y="55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7606C-7A69-49C3-A295-88C489C2DCA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C2680-F1B7-494A-9D7E-4B17A6E7E6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89755-44E6-4E95-9BD1-71A0306626FD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B5D16-6A45-47BE-A263-CE0F1B8E34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0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2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3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5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4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5D16-6A45-47BE-A263-CE0F1B8E34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0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5D16-6A45-47BE-A263-CE0F1B8E34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82A7-0FA6-4DD9-9C78-1F5C1CF64173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C5F9-9815-4CC2-88DE-521B68A0C88C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4C24A-CF59-40EF-893B-27F389F2359C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12F9-39E7-40C9-ACBB-187BD407A32B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65B05-B3AD-4DB0-B422-284AE55E9FB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C2958-EE5A-4CEF-8140-2A1AF51905D6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B723D-66C1-4B21-9813-31453F602023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2CA65-421D-4ACE-8967-CE53B111E48B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8FD36-16FB-4A24-B2CE-C43A87F86CCE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BF20-EF52-480E-863A-288B7248EEF3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6469EE-E923-46CE-B2DC-9D7BCB46DE5C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2B279F-AF72-4ABE-97DE-B4054FABD95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181186" y="6356350"/>
            <a:ext cx="2844800" cy="365125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08/20/2020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11624" y="3512505"/>
            <a:ext cx="58010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DEVELOPING AN IMPACT-BASED COMBINED DROUGHT INDEX FOR MONITORING CROP YIELD ANOMALIES IN THE UPPER BLUE NILE BASIN, ETHIOPIA</a:t>
            </a: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943786" y="5592500"/>
            <a:ext cx="5687958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By:</a:t>
            </a:r>
          </a:p>
          <a:p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Yared A. Bayissa,  Semu A. Moges, </a:t>
            </a:r>
            <a:r>
              <a:rPr lang="en-US" sz="18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Assefa</a:t>
            </a:r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en-US" sz="18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Melesse</a:t>
            </a:r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Tsegaye Tadesse, </a:t>
            </a:r>
            <a:r>
              <a:rPr lang="en-US" sz="18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Anteneh</a:t>
            </a:r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Z. </a:t>
            </a:r>
            <a:r>
              <a:rPr lang="en-US" sz="18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Abiy</a:t>
            </a:r>
            <a:r>
              <a:rPr lang="en-US" sz="18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10614-9FBC-4B90-843C-B450868C7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049" y="476672"/>
            <a:ext cx="9169356" cy="45799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C6ACDD-0BE1-45FC-B842-A71E2CF229CE}"/>
              </a:ext>
            </a:extLst>
          </p:cNvPr>
          <p:cNvSpPr txBox="1"/>
          <p:nvPr/>
        </p:nvSpPr>
        <p:spPr>
          <a:xfrm>
            <a:off x="1566705" y="2435586"/>
            <a:ext cx="9138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Multi-dimensional nature of drought in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Abbay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/Upper Blue Nile Basin and the importance of regional coordination efforts for mitigation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BC3510-C729-4B68-B605-A9435B131175}"/>
              </a:ext>
            </a:extLst>
          </p:cNvPr>
          <p:cNvSpPr txBox="1"/>
          <p:nvPr/>
        </p:nvSpPr>
        <p:spPr>
          <a:xfrm>
            <a:off x="1603586" y="4305122"/>
            <a:ext cx="91385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Conference on the Nile and Grand Ethiopian Renaissance Dam: Science, Conflict Resolution and Cooperation</a:t>
            </a:r>
            <a:endParaRPr lang="en-US" sz="2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 20-21, 2020</a:t>
            </a:r>
            <a:endParaRPr lang="en-US" sz="2000" dirty="0">
              <a:solidFill>
                <a:srgbClr val="FFC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BEC4F-A658-4A4A-865F-1E2D4AF48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049" y="5056632"/>
            <a:ext cx="2984310" cy="178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9" descr="A picture containing colorful, cake, colored, table&#10;&#10;Description automatically generated">
            <a:extLst>
              <a:ext uri="{FF2B5EF4-FFF2-40B4-BE49-F238E27FC236}">
                <a16:creationId xmlns:a16="http://schemas.microsoft.com/office/drawing/2014/main" id="{8AA97329-941D-456A-BF71-142AEF920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t="8353" r="15224" b="42999"/>
          <a:stretch/>
        </p:blipFill>
        <p:spPr>
          <a:xfrm>
            <a:off x="1415480" y="1610147"/>
            <a:ext cx="3896647" cy="3657600"/>
          </a:xfrm>
          <a:ln>
            <a:solidFill>
              <a:schemeClr val="tx1"/>
            </a:solidFill>
          </a:ln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864A9-6F10-4EFD-8A2F-CB24E491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D1FB32-EB52-477C-BACA-403DDFFBAAE4}"/>
              </a:ext>
            </a:extLst>
          </p:cNvPr>
          <p:cNvSpPr txBox="1"/>
          <p:nvPr/>
        </p:nvSpPr>
        <p:spPr>
          <a:xfrm>
            <a:off x="874039" y="5439891"/>
            <a:ext cx="849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Similar drought </a:t>
            </a:r>
            <a:r>
              <a:rPr lang="en-US" dirty="0" smtClean="0"/>
              <a:t>patterns as compared to seasonal for the selected years</a:t>
            </a:r>
            <a:endParaRPr lang="en-US" dirty="0"/>
          </a:p>
          <a:p>
            <a:r>
              <a:rPr lang="en-US" dirty="0"/>
              <a:t>- Relatively widespread </a:t>
            </a:r>
            <a:r>
              <a:rPr lang="en-US" dirty="0" smtClean="0"/>
              <a:t>and intensified drought condition in </a:t>
            </a:r>
            <a:r>
              <a:rPr lang="en-US" dirty="0"/>
              <a:t>1984, 2002 and </a:t>
            </a:r>
            <a:r>
              <a:rPr lang="en-US" dirty="0" smtClean="0"/>
              <a:t>2009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470" y="2074170"/>
            <a:ext cx="1285875" cy="28479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4401006" y="3873407"/>
            <a:ext cx="823536" cy="103923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9448" y="828198"/>
            <a:ext cx="1432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Cont’d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9D4C56-1180-476C-8CC3-909E5AC2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055" y="1196752"/>
            <a:ext cx="7488832" cy="365125"/>
          </a:xfrm>
        </p:spPr>
        <p:txBody>
          <a:bodyPr>
            <a:noAutofit/>
          </a:bodyPr>
          <a:lstStyle/>
          <a:p>
            <a:r>
              <a:rPr lang="en-US" sz="2000" dirty="0"/>
              <a:t>               Annual SPI                                                      Annual stdSMDI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0" t="3800" r="14404" b="651"/>
          <a:stretch/>
        </p:blipFill>
        <p:spPr>
          <a:xfrm>
            <a:off x="5639214" y="1610147"/>
            <a:ext cx="4019341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8731117" y="3886226"/>
            <a:ext cx="823536" cy="103923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2458384" y="1948946"/>
            <a:ext cx="823536" cy="103923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6675378" y="1854154"/>
            <a:ext cx="823536" cy="103923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20377860">
            <a:off x="1658624" y="3672062"/>
            <a:ext cx="1152128" cy="85094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20377860">
            <a:off x="5867114" y="3614442"/>
            <a:ext cx="1152128" cy="80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8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FF3E3F-2192-42A2-9CEE-A9CE83F3531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4" r="3958" b="3648"/>
          <a:stretch/>
        </p:blipFill>
        <p:spPr bwMode="auto">
          <a:xfrm>
            <a:off x="1242824" y="1601126"/>
            <a:ext cx="4663440" cy="2926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580A42-5DFD-4C4E-A0A3-1E8008E89A3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9" r="3750" b="4073"/>
          <a:stretch/>
        </p:blipFill>
        <p:spPr bwMode="auto">
          <a:xfrm>
            <a:off x="6174929" y="1601126"/>
            <a:ext cx="4663440" cy="2926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91787-EBED-465A-B861-8C237D5A6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ACA52E-7AD5-4375-A936-5121FFF95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203" y="1299766"/>
            <a:ext cx="7488832" cy="365125"/>
          </a:xfrm>
        </p:spPr>
        <p:txBody>
          <a:bodyPr>
            <a:noAutofit/>
          </a:bodyPr>
          <a:lstStyle/>
          <a:p>
            <a:r>
              <a:rPr lang="en-US" sz="2000" dirty="0"/>
              <a:t>Seasonal                                                                                 Annual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6B92E7-83ED-478D-9C69-8F5EE58B021F}"/>
              </a:ext>
            </a:extLst>
          </p:cNvPr>
          <p:cNvSpPr/>
          <p:nvPr/>
        </p:nvSpPr>
        <p:spPr>
          <a:xfrm>
            <a:off x="5087888" y="2924944"/>
            <a:ext cx="434635" cy="8071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267CB-09A1-4DA6-A6DE-14D48B4F9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2924944"/>
            <a:ext cx="558635" cy="1008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93307A-824D-4128-B73E-08EF54B0C63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40811" y="2919710"/>
            <a:ext cx="558635" cy="1008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A56C07D-CF46-4CB2-81E8-6C0E2BAEFFBB}"/>
              </a:ext>
            </a:extLst>
          </p:cNvPr>
          <p:cNvGrpSpPr/>
          <p:nvPr/>
        </p:nvGrpSpPr>
        <p:grpSpPr>
          <a:xfrm>
            <a:off x="6503503" y="2924944"/>
            <a:ext cx="3982324" cy="908214"/>
            <a:chOff x="6287479" y="2889027"/>
            <a:chExt cx="3982324" cy="9082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78CF2C5-A4F9-4BF8-A57A-B26882C533F3}"/>
                </a:ext>
              </a:extLst>
            </p:cNvPr>
            <p:cNvSpPr/>
            <p:nvPr/>
          </p:nvSpPr>
          <p:spPr>
            <a:xfrm>
              <a:off x="9835168" y="2889027"/>
              <a:ext cx="434635" cy="80717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C68F457-208F-41DC-A485-14B27835F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00256" y="2902898"/>
              <a:ext cx="457349" cy="89434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3BB536F-3A68-4114-9DA9-C51B6E04D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6287479" y="2902898"/>
              <a:ext cx="625216" cy="8943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/>
          <p:cNvSpPr/>
          <p:nvPr/>
        </p:nvSpPr>
        <p:spPr>
          <a:xfrm>
            <a:off x="630188" y="848301"/>
            <a:ext cx="11187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Temporal pattern of meteorological, agricultural and hydrological droughts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9446" y="4653136"/>
            <a:ext cx="2171700" cy="857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719" y="4653136"/>
            <a:ext cx="2305050" cy="8572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ED1FB32-EB52-477C-BACA-403DDFFBAAE4}"/>
              </a:ext>
            </a:extLst>
          </p:cNvPr>
          <p:cNvSpPr txBox="1"/>
          <p:nvPr/>
        </p:nvSpPr>
        <p:spPr>
          <a:xfrm>
            <a:off x="842107" y="5561268"/>
            <a:ext cx="8491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is a high nexus between each drought type and all indices consistently indicated the historic drought events in the </a:t>
            </a:r>
            <a:r>
              <a:rPr lang="en-US" dirty="0" smtClean="0"/>
              <a:t>basin.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8CF2C5-A4F9-4BF8-A57A-B26882C533F3}"/>
              </a:ext>
            </a:extLst>
          </p:cNvPr>
          <p:cNvSpPr/>
          <p:nvPr/>
        </p:nvSpPr>
        <p:spPr>
          <a:xfrm>
            <a:off x="9347892" y="2938815"/>
            <a:ext cx="434635" cy="80717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78CF2C5-A4F9-4BF8-A57A-B26882C533F3}"/>
              </a:ext>
            </a:extLst>
          </p:cNvPr>
          <p:cNvSpPr/>
          <p:nvPr/>
        </p:nvSpPr>
        <p:spPr>
          <a:xfrm>
            <a:off x="4417946" y="2949313"/>
            <a:ext cx="434635" cy="80717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3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84" t="3928" r="2884" b="4975"/>
          <a:stretch/>
        </p:blipFill>
        <p:spPr>
          <a:xfrm>
            <a:off x="1559496" y="1155693"/>
            <a:ext cx="5623456" cy="55595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553" y="757350"/>
            <a:ext cx="6480720" cy="365273"/>
          </a:xfrm>
        </p:spPr>
        <p:txBody>
          <a:bodyPr>
            <a:normAutofit fontScale="90000"/>
          </a:bodyPr>
          <a:lstStyle/>
          <a:p>
            <a:pPr defTabSz="914342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Drought impact on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socio-economic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387489" y="2141316"/>
            <a:ext cx="4648554" cy="4573929"/>
            <a:chOff x="4258194" y="2176622"/>
            <a:chExt cx="4648554" cy="4573929"/>
          </a:xfrm>
        </p:grpSpPr>
        <p:grpSp>
          <p:nvGrpSpPr>
            <p:cNvPr id="29" name="Group 28"/>
            <p:cNvGrpSpPr/>
            <p:nvPr/>
          </p:nvGrpSpPr>
          <p:grpSpPr>
            <a:xfrm>
              <a:off x="4258194" y="2176622"/>
              <a:ext cx="4648554" cy="3630232"/>
              <a:chOff x="4523530" y="1896115"/>
              <a:chExt cx="4648554" cy="3711853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 flipV="1">
                <a:off x="4707588" y="2590989"/>
                <a:ext cx="24282" cy="222656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523530" y="4831245"/>
                <a:ext cx="4572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flipH="1" flipV="1">
                <a:off x="5485394" y="1896115"/>
                <a:ext cx="34542" cy="369312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398016" y="5607968"/>
                <a:ext cx="457200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flipV="1">
                <a:off x="7947948" y="2255601"/>
                <a:ext cx="0" cy="272419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7587908" y="4979799"/>
                <a:ext cx="720080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 flipV="1">
                <a:off x="8930908" y="2590989"/>
                <a:ext cx="12576" cy="180524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8714884" y="4396231"/>
                <a:ext cx="4572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/>
            <p:cNvSpPr/>
            <p:nvPr/>
          </p:nvSpPr>
          <p:spPr>
            <a:xfrm>
              <a:off x="7170142" y="6479643"/>
              <a:ext cx="1576457" cy="270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/>
                <a:t>(Source: Abate, 2003)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69" t="2613" r="1321" b="11154"/>
          <a:stretch/>
        </p:blipFill>
        <p:spPr>
          <a:xfrm>
            <a:off x="7248128" y="1700808"/>
            <a:ext cx="4392488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52736"/>
            <a:ext cx="10972800" cy="505944"/>
          </a:xfrm>
        </p:spPr>
        <p:txBody>
          <a:bodyPr>
            <a:normAutofit/>
          </a:bodyPr>
          <a:lstStyle/>
          <a:p>
            <a:pPr defTabSz="914342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Summary and recommendation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839" y="1988840"/>
            <a:ext cx="4629200" cy="4065006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</a:rPr>
              <a:t>The nature of drought in </a:t>
            </a:r>
            <a:r>
              <a:rPr lang="en-US" sz="2000" dirty="0" err="1">
                <a:latin typeface="Times New Roman" panose="02020603050405020304" pitchFamily="18" charset="0"/>
              </a:rPr>
              <a:t>Abbay</a:t>
            </a:r>
            <a:r>
              <a:rPr lang="en-US" sz="2000" dirty="0">
                <a:latin typeface="Times New Roman" panose="02020603050405020304" pitchFamily="18" charset="0"/>
              </a:rPr>
              <a:t>/UBN basin is </a:t>
            </a:r>
            <a:r>
              <a:rPr lang="en-US" sz="2000" dirty="0" smtClean="0">
                <a:latin typeface="Times New Roman" panose="02020603050405020304" pitchFamily="18" charset="0"/>
              </a:rPr>
              <a:t>multi-dimensional and occurring concurrently</a:t>
            </a:r>
            <a:endParaRPr lang="en-US" sz="2000" dirty="0">
              <a:latin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both complementary as well as supplementary socio-economic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(agriculture, GDP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9455-6AC7-4A51-B6F6-E92745913983}" type="datetime1">
              <a:rPr lang="en-US" smtClean="0"/>
              <a:pPr/>
              <a:t>8/19/2020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663952" y="1925011"/>
            <a:ext cx="5760640" cy="4065008"/>
          </a:xfrm>
          <a:prstGeom prst="rect">
            <a:avLst/>
          </a:prstGeom>
          <a:noFill/>
          <a:ln w="12700">
            <a:noFill/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We recommend constructing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pstream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 facilities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delink drought induced socio-economic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losses and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to mitigate the multi-dimensional drought related disaster </a:t>
            </a:r>
          </a:p>
          <a:p>
            <a:pPr algn="just" defTabSz="91440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multidimensional aspects of drought provides perspectives for regional cooperation and the need for shared drought management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08/20/2020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11624" y="3512505"/>
            <a:ext cx="58010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DEVELOPING AN IMPACT-BASED COMBINED DROUGHT INDEX FOR MONITORING CROP YIELD ANOMALIES IN THE UPPER BLUE NILE BASIN, ETHIOPIA</a:t>
            </a: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10614-9FBC-4B90-843C-B450868C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49" y="548680"/>
            <a:ext cx="9169356" cy="4507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C6ACDD-0BE1-45FC-B842-A71E2CF229CE}"/>
              </a:ext>
            </a:extLst>
          </p:cNvPr>
          <p:cNvSpPr txBox="1"/>
          <p:nvPr/>
        </p:nvSpPr>
        <p:spPr>
          <a:xfrm>
            <a:off x="1566705" y="2435586"/>
            <a:ext cx="9138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Multi-dimensional nature of drought in </a:t>
            </a:r>
            <a:r>
              <a:rPr lang="en-US" sz="32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Abbay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/Upper Blue Nile Basin and the importance of regional coordination efforts for mitigation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BC3510-C729-4B68-B605-A9435B131175}"/>
              </a:ext>
            </a:extLst>
          </p:cNvPr>
          <p:cNvSpPr txBox="1"/>
          <p:nvPr/>
        </p:nvSpPr>
        <p:spPr>
          <a:xfrm>
            <a:off x="1603586" y="4305123"/>
            <a:ext cx="91385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Conference on the Nile and Grand Ethiopian Renaissance Dam: Science, Conflict Resolution and Cooperation</a:t>
            </a:r>
            <a:endParaRPr lang="en-US" sz="2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5AE2997-EA57-49B4-AF51-F6CA338E08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24570" y="1326472"/>
            <a:ext cx="3342908" cy="648072"/>
          </a:xfrm>
        </p:spPr>
        <p:txBody>
          <a:bodyPr>
            <a:normAutofit fontScale="92500"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Thank you!!!</a:t>
            </a:r>
            <a:endParaRPr lang="en-GB" altLang="zh-CN" sz="4800" dirty="0">
              <a:solidFill>
                <a:srgbClr val="002060"/>
              </a:solidFill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869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472" y="798235"/>
            <a:ext cx="8229600" cy="9361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464" y="1865938"/>
            <a:ext cx="10081120" cy="4372456"/>
          </a:xfrm>
        </p:spPr>
        <p:txBody>
          <a:bodyPr>
            <a:normAutofit/>
          </a:bodyPr>
          <a:lstStyle/>
          <a:p>
            <a:r>
              <a:rPr lang="en-US" dirty="0"/>
              <a:t>Background</a:t>
            </a:r>
          </a:p>
          <a:p>
            <a:r>
              <a:rPr lang="en-US" dirty="0"/>
              <a:t>Drought history </a:t>
            </a:r>
            <a:r>
              <a:rPr lang="en-US" dirty="0" smtClean="0"/>
              <a:t>of the UBN basin</a:t>
            </a:r>
            <a:endParaRPr lang="en-US" dirty="0"/>
          </a:p>
          <a:p>
            <a:r>
              <a:rPr lang="en-US" dirty="0"/>
              <a:t>Material and methods</a:t>
            </a:r>
          </a:p>
          <a:p>
            <a:r>
              <a:rPr lang="en-US" dirty="0"/>
              <a:t>Spatial and temporal features of </a:t>
            </a:r>
            <a:r>
              <a:rPr lang="en-US" dirty="0" smtClean="0"/>
              <a:t>different types of </a:t>
            </a:r>
            <a:r>
              <a:rPr lang="en-US" dirty="0"/>
              <a:t>droughts </a:t>
            </a:r>
            <a:endParaRPr lang="en-US" dirty="0" smtClean="0"/>
          </a:p>
          <a:p>
            <a:r>
              <a:rPr lang="en-US" dirty="0"/>
              <a:t>Drought impact on </a:t>
            </a:r>
            <a:r>
              <a:rPr lang="en-US" dirty="0" smtClean="0"/>
              <a:t>socio-economic</a:t>
            </a:r>
            <a:endParaRPr lang="en-US" dirty="0"/>
          </a:p>
          <a:p>
            <a:r>
              <a:rPr lang="en-US" dirty="0"/>
              <a:t>Summary and recommendation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602" y="1424737"/>
            <a:ext cx="5076090" cy="2930529"/>
          </a:xfrm>
        </p:spPr>
        <p:txBody>
          <a:bodyPr>
            <a:normAutofit/>
          </a:bodyPr>
          <a:lstStyle/>
          <a:p>
            <a:r>
              <a:rPr lang="en-US" sz="2000" b="1" dirty="0"/>
              <a:t>Historic droughts in Ethiopia</a:t>
            </a:r>
          </a:p>
          <a:p>
            <a:pPr lvl="1"/>
            <a:r>
              <a:rPr lang="en-US" sz="2000" dirty="0"/>
              <a:t>1983/84 was one of the worst drought events</a:t>
            </a:r>
          </a:p>
          <a:p>
            <a:pPr lvl="1"/>
            <a:r>
              <a:rPr lang="en-US" sz="2000" dirty="0"/>
              <a:t>Covered large area and affected many populations </a:t>
            </a:r>
          </a:p>
          <a:p>
            <a:pPr lvl="1"/>
            <a:r>
              <a:rPr lang="en-US" sz="2000" dirty="0"/>
              <a:t>Drought has become more frequent</a:t>
            </a:r>
          </a:p>
          <a:p>
            <a:pPr lvl="1"/>
            <a:r>
              <a:rPr lang="en-US" sz="2000" dirty="0"/>
              <a:t>Now it occurs  every  2 to 3 years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2634C-C3EF-4AED-99EE-DE2EFD1166E2}" type="datetime1">
              <a:rPr lang="en-US" smtClean="0"/>
              <a:pPr/>
              <a:t>8/18/2020</a:t>
            </a:fld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67EF46F-68CC-4E5D-8BD3-794AB539F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673" y="3573016"/>
            <a:ext cx="4620333" cy="24688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9DAEAB-45F6-44E6-8C56-5D302AB062F3}"/>
              </a:ext>
            </a:extLst>
          </p:cNvPr>
          <p:cNvSpPr txBox="1"/>
          <p:nvPr/>
        </p:nvSpPr>
        <p:spPr>
          <a:xfrm>
            <a:off x="6325609" y="6045458"/>
            <a:ext cx="4738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(Source: Economics of resilience to drought: Ethiopia analysis (USAID report, 2018))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A33723-B499-49BF-A0E3-2F081850F119}"/>
              </a:ext>
            </a:extLst>
          </p:cNvPr>
          <p:cNvSpPr txBox="1">
            <a:spLocks/>
          </p:cNvSpPr>
          <p:nvPr/>
        </p:nvSpPr>
        <p:spPr>
          <a:xfrm>
            <a:off x="881602" y="3961751"/>
            <a:ext cx="5084740" cy="208014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dirty="0"/>
              <a:t>Drought impacts on Ethiopia economy</a:t>
            </a:r>
          </a:p>
          <a:p>
            <a:pPr lvl="1" defTabSz="914400"/>
            <a:r>
              <a:rPr lang="en-US" sz="2000" dirty="0"/>
              <a:t>The economy is less resilient to drought</a:t>
            </a:r>
          </a:p>
          <a:p>
            <a:pPr lvl="1" defTabSz="914400"/>
            <a:r>
              <a:rPr lang="en-US" sz="2000" dirty="0"/>
              <a:t>The economy is highly linked to annual rainfall variability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5D7B85-2912-4A57-8179-20B016E325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316"/>
          <a:stretch/>
        </p:blipFill>
        <p:spPr>
          <a:xfrm>
            <a:off x="6489190" y="692696"/>
            <a:ext cx="4384609" cy="25603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41302DC-039D-4674-9439-537B59EC04CB}"/>
              </a:ext>
            </a:extLst>
          </p:cNvPr>
          <p:cNvSpPr txBox="1"/>
          <p:nvPr/>
        </p:nvSpPr>
        <p:spPr>
          <a:xfrm>
            <a:off x="6312024" y="3253016"/>
            <a:ext cx="4738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(Data source: EM-DAT: The International Disaster Database. Centre for Research on the Epidemiology of Disasters-CRED)</a:t>
            </a:r>
          </a:p>
        </p:txBody>
      </p:sp>
      <p:sp>
        <p:nvSpPr>
          <p:cNvPr id="2" name="Rectangle 1"/>
          <p:cNvSpPr/>
          <p:nvPr/>
        </p:nvSpPr>
        <p:spPr>
          <a:xfrm>
            <a:off x="909256" y="744290"/>
            <a:ext cx="2245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Background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32125-C6D1-45B4-88C8-75A99E3FD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8A9385-F588-47FC-AC94-158BC7098DF9}"/>
              </a:ext>
            </a:extLst>
          </p:cNvPr>
          <p:cNvGrpSpPr/>
          <p:nvPr/>
        </p:nvGrpSpPr>
        <p:grpSpPr>
          <a:xfrm>
            <a:off x="4961699" y="1370385"/>
            <a:ext cx="6274191" cy="4375053"/>
            <a:chOff x="2799471" y="618978"/>
            <a:chExt cx="6274191" cy="437505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31515B9-8D46-49B3-9A1B-4717C51135E4}"/>
                </a:ext>
              </a:extLst>
            </p:cNvPr>
            <p:cNvSpPr/>
            <p:nvPr/>
          </p:nvSpPr>
          <p:spPr>
            <a:xfrm>
              <a:off x="4808803" y="4452971"/>
              <a:ext cx="2689263" cy="43046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91AE7C3-D7EE-4EF7-AE9A-E1F88BB88D96}"/>
                </a:ext>
              </a:extLst>
            </p:cNvPr>
            <p:cNvSpPr/>
            <p:nvPr/>
          </p:nvSpPr>
          <p:spPr>
            <a:xfrm>
              <a:off x="4938712" y="1153550"/>
              <a:ext cx="2559364" cy="135487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BD212EC-1F26-472B-B70A-A8D5CD8A309C}"/>
                </a:ext>
              </a:extLst>
            </p:cNvPr>
            <p:cNvSpPr/>
            <p:nvPr/>
          </p:nvSpPr>
          <p:spPr>
            <a:xfrm>
              <a:off x="4808803" y="2969308"/>
              <a:ext cx="2689278" cy="132980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row: Striped Right 30">
              <a:extLst>
                <a:ext uri="{FF2B5EF4-FFF2-40B4-BE49-F238E27FC236}">
                  <a16:creationId xmlns:a16="http://schemas.microsoft.com/office/drawing/2014/main" id="{5BA1D3BD-ADD4-499F-B649-CDAC7DBBAE62}"/>
                </a:ext>
              </a:extLst>
            </p:cNvPr>
            <p:cNvSpPr/>
            <p:nvPr/>
          </p:nvSpPr>
          <p:spPr>
            <a:xfrm rot="5400000">
              <a:off x="1515785" y="2650604"/>
              <a:ext cx="3610830" cy="841570"/>
            </a:xfrm>
            <a:prstGeom prst="striped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 Box 1">
              <a:extLst>
                <a:ext uri="{FF2B5EF4-FFF2-40B4-BE49-F238E27FC236}">
                  <a16:creationId xmlns:a16="http://schemas.microsoft.com/office/drawing/2014/main" id="{CC9AB5BD-4CD8-4363-A4B9-33532879E88C}"/>
                </a:ext>
              </a:extLst>
            </p:cNvPr>
            <p:cNvSpPr txBox="1"/>
            <p:nvPr/>
          </p:nvSpPr>
          <p:spPr>
            <a:xfrm>
              <a:off x="4938712" y="730317"/>
              <a:ext cx="2171700" cy="32385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Natural Climate Variability</a:t>
              </a:r>
              <a:endPara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C089868A-F21F-4D54-9515-E909F45AFBA7}"/>
                </a:ext>
              </a:extLst>
            </p:cNvPr>
            <p:cNvSpPr txBox="1"/>
            <p:nvPr/>
          </p:nvSpPr>
          <p:spPr>
            <a:xfrm>
              <a:off x="3814762" y="1263082"/>
              <a:ext cx="2171700" cy="459702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Precipitation deficiency</a:t>
              </a:r>
              <a:endParaRPr lang="en-US" sz="11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</a:pP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(amount, intensity, timing)</a:t>
              </a:r>
              <a:endParaRPr lang="en-US" sz="11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13D94F1B-AFB9-40D0-BF93-F5AE927D96BB}"/>
                </a:ext>
              </a:extLst>
            </p:cNvPr>
            <p:cNvSpPr txBox="1"/>
            <p:nvPr/>
          </p:nvSpPr>
          <p:spPr>
            <a:xfrm>
              <a:off x="6205537" y="1272606"/>
              <a:ext cx="2143126" cy="638811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High temp, high winds, low relative humidity 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(amount, intensity, timing)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4">
              <a:extLst>
                <a:ext uri="{FF2B5EF4-FFF2-40B4-BE49-F238E27FC236}">
                  <a16:creationId xmlns:a16="http://schemas.microsoft.com/office/drawing/2014/main" id="{1704AB23-6FD9-44B7-BFD7-ED579DB95464}"/>
                </a:ext>
              </a:extLst>
            </p:cNvPr>
            <p:cNvSpPr txBox="1"/>
            <p:nvPr/>
          </p:nvSpPr>
          <p:spPr>
            <a:xfrm>
              <a:off x="3814762" y="1996507"/>
              <a:ext cx="2171700" cy="459703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Reduced infiltration, runoff, deep percolation, and GW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5">
              <a:extLst>
                <a:ext uri="{FF2B5EF4-FFF2-40B4-BE49-F238E27FC236}">
                  <a16:creationId xmlns:a16="http://schemas.microsoft.com/office/drawing/2014/main" id="{431AE18A-A7A4-48AB-9347-71CC07F56A95}"/>
                </a:ext>
              </a:extLst>
            </p:cNvPr>
            <p:cNvSpPr txBox="1"/>
            <p:nvPr/>
          </p:nvSpPr>
          <p:spPr>
            <a:xfrm>
              <a:off x="6176962" y="1996507"/>
              <a:ext cx="2171700" cy="44767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Increased evaporation and transpiration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6">
              <a:extLst>
                <a:ext uri="{FF2B5EF4-FFF2-40B4-BE49-F238E27FC236}">
                  <a16:creationId xmlns:a16="http://schemas.microsoft.com/office/drawing/2014/main" id="{ADAAFF25-8F67-41C7-8E47-591089833E38}"/>
                </a:ext>
              </a:extLst>
            </p:cNvPr>
            <p:cNvSpPr txBox="1"/>
            <p:nvPr/>
          </p:nvSpPr>
          <p:spPr>
            <a:xfrm>
              <a:off x="5119687" y="2617097"/>
              <a:ext cx="1847850" cy="31432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Soil Water Deficiency</a:t>
              </a:r>
              <a:endParaRPr lang="en-US" sz="11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7">
              <a:extLst>
                <a:ext uri="{FF2B5EF4-FFF2-40B4-BE49-F238E27FC236}">
                  <a16:creationId xmlns:a16="http://schemas.microsoft.com/office/drawing/2014/main" id="{90061290-B3FA-4917-B0B9-090AA6C92821}"/>
                </a:ext>
              </a:extLst>
            </p:cNvPr>
            <p:cNvSpPr txBox="1"/>
            <p:nvPr/>
          </p:nvSpPr>
          <p:spPr>
            <a:xfrm>
              <a:off x="6234112" y="3009693"/>
              <a:ext cx="1971675" cy="44767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Plant water stress, reduced biomass and yield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8">
              <a:extLst>
                <a:ext uri="{FF2B5EF4-FFF2-40B4-BE49-F238E27FC236}">
                  <a16:creationId xmlns:a16="http://schemas.microsoft.com/office/drawing/2014/main" id="{10548187-5D6A-4535-B554-27CBCB50D12F}"/>
                </a:ext>
              </a:extLst>
            </p:cNvPr>
            <p:cNvSpPr txBox="1"/>
            <p:nvPr/>
          </p:nvSpPr>
          <p:spPr>
            <a:xfrm>
              <a:off x="3814762" y="3570841"/>
              <a:ext cx="2795794" cy="696361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Reduced streamflow, inflow to reservoirs, lakes, and ponds; reduced wetlands, wildlife habitat</a:t>
              </a:r>
              <a:endParaRPr lang="en-US" sz="11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7">
              <a:extLst>
                <a:ext uri="{FF2B5EF4-FFF2-40B4-BE49-F238E27FC236}">
                  <a16:creationId xmlns:a16="http://schemas.microsoft.com/office/drawing/2014/main" id="{F86BAD8B-84E5-43BB-93E1-C0AE6859CF54}"/>
                </a:ext>
              </a:extLst>
            </p:cNvPr>
            <p:cNvSpPr txBox="1"/>
            <p:nvPr/>
          </p:nvSpPr>
          <p:spPr>
            <a:xfrm>
              <a:off x="3814763" y="4526032"/>
              <a:ext cx="1367458" cy="350772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Economic impact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7">
              <a:extLst>
                <a:ext uri="{FF2B5EF4-FFF2-40B4-BE49-F238E27FC236}">
                  <a16:creationId xmlns:a16="http://schemas.microsoft.com/office/drawing/2014/main" id="{F9AF2A35-17B5-4C03-B36A-F379BF7F242A}"/>
                </a:ext>
              </a:extLst>
            </p:cNvPr>
            <p:cNvSpPr txBox="1"/>
            <p:nvPr/>
          </p:nvSpPr>
          <p:spPr>
            <a:xfrm>
              <a:off x="5362367" y="4526033"/>
              <a:ext cx="1248189" cy="350772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Social Impact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7">
              <a:extLst>
                <a:ext uri="{FF2B5EF4-FFF2-40B4-BE49-F238E27FC236}">
                  <a16:creationId xmlns:a16="http://schemas.microsoft.com/office/drawing/2014/main" id="{35A52728-E743-43F8-8863-3EA09D25228C}"/>
                </a:ext>
              </a:extLst>
            </p:cNvPr>
            <p:cNvSpPr txBox="1"/>
            <p:nvPr/>
          </p:nvSpPr>
          <p:spPr>
            <a:xfrm>
              <a:off x="6730034" y="4532662"/>
              <a:ext cx="1618628" cy="350772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Environmental impact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7">
              <a:extLst>
                <a:ext uri="{FF2B5EF4-FFF2-40B4-BE49-F238E27FC236}">
                  <a16:creationId xmlns:a16="http://schemas.microsoft.com/office/drawing/2014/main" id="{D5E61CF5-14E5-43B0-8DDE-24CE9A0822DE}"/>
                </a:ext>
              </a:extLst>
            </p:cNvPr>
            <p:cNvSpPr txBox="1"/>
            <p:nvPr/>
          </p:nvSpPr>
          <p:spPr>
            <a:xfrm rot="16200000">
              <a:off x="7018361" y="2656374"/>
              <a:ext cx="3379111" cy="478298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2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Hydrological      Agricultural         Meteorological </a:t>
              </a:r>
            </a:p>
            <a:p>
              <a:pPr>
                <a:lnSpc>
                  <a:spcPct val="107000"/>
                </a:lnSpc>
              </a:pPr>
              <a:r>
                <a:rPr lang="en-US" sz="12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drought            drought                    drought</a:t>
              </a:r>
            </a:p>
            <a:p>
              <a:pPr>
                <a:lnSpc>
                  <a:spcPct val="107000"/>
                </a:lnSpc>
              </a:pPr>
              <a:r>
                <a:rPr lang="en-US" sz="1200" dirty="0">
                  <a:solidFill>
                    <a:srgbClr val="C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4D5FE28-36A5-4C4B-98C2-0D658BFD7BD5}"/>
                </a:ext>
              </a:extLst>
            </p:cNvPr>
            <p:cNvSpPr txBox="1"/>
            <p:nvPr/>
          </p:nvSpPr>
          <p:spPr>
            <a:xfrm>
              <a:off x="3162331" y="1777260"/>
              <a:ext cx="2473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Duration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0D44C7-51A9-42E3-8D75-CEF2373BF072}"/>
                </a:ext>
              </a:extLst>
            </p:cNvPr>
            <p:cNvSpPr/>
            <p:nvPr/>
          </p:nvSpPr>
          <p:spPr>
            <a:xfrm>
              <a:off x="2799471" y="618978"/>
              <a:ext cx="6274191" cy="4375053"/>
            </a:xfrm>
            <a:prstGeom prst="rect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65F8B7B-3DE0-4B72-A282-8044D9081B14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6024562" y="1054167"/>
              <a:ext cx="0" cy="993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A1BD444-9430-4014-B9E5-62FC8B3402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4762" y="2563525"/>
              <a:ext cx="5132304" cy="20144"/>
            </a:xfrm>
            <a:prstGeom prst="line">
              <a:avLst/>
            </a:prstGeom>
            <a:ln w="222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D17D647-840C-4311-972B-1207F1AD1A6F}"/>
                </a:ext>
              </a:extLst>
            </p:cNvPr>
            <p:cNvCxnSpPr>
              <a:cxnSpLocks/>
            </p:cNvCxnSpPr>
            <p:nvPr/>
          </p:nvCxnSpPr>
          <p:spPr>
            <a:xfrm>
              <a:off x="3831059" y="3494518"/>
              <a:ext cx="5116007" cy="32155"/>
            </a:xfrm>
            <a:prstGeom prst="line">
              <a:avLst/>
            </a:prstGeom>
            <a:ln w="222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90503D2-64F9-4164-9F43-4B5AE69AE392}"/>
                </a:ext>
              </a:extLst>
            </p:cNvPr>
            <p:cNvCxnSpPr>
              <a:cxnSpLocks/>
            </p:cNvCxnSpPr>
            <p:nvPr/>
          </p:nvCxnSpPr>
          <p:spPr>
            <a:xfrm>
              <a:off x="3842930" y="4405987"/>
              <a:ext cx="5116007" cy="32155"/>
            </a:xfrm>
            <a:prstGeom prst="line">
              <a:avLst/>
            </a:prstGeom>
            <a:ln w="2222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DAD2D14-E3D1-4E93-98AA-BD248251BC95}"/>
                </a:ext>
              </a:extLst>
            </p:cNvPr>
            <p:cNvCxnSpPr>
              <a:endCxn id="41" idx="0"/>
            </p:cNvCxnSpPr>
            <p:nvPr/>
          </p:nvCxnSpPr>
          <p:spPr>
            <a:xfrm>
              <a:off x="5986462" y="4299114"/>
              <a:ext cx="0" cy="2269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/>
          <p:cNvSpPr/>
          <p:nvPr/>
        </p:nvSpPr>
        <p:spPr>
          <a:xfrm>
            <a:off x="642573" y="908720"/>
            <a:ext cx="1432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Cont’d …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26" b="18535"/>
          <a:stretch/>
        </p:blipFill>
        <p:spPr bwMode="auto">
          <a:xfrm>
            <a:off x="649138" y="1394248"/>
            <a:ext cx="3914800" cy="444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52"/>
          <p:cNvSpPr/>
          <p:nvPr/>
        </p:nvSpPr>
        <p:spPr>
          <a:xfrm>
            <a:off x="642573" y="5802993"/>
            <a:ext cx="4109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Proceeding of precipitation deficit throughout the </a:t>
            </a:r>
          </a:p>
          <a:p>
            <a:r>
              <a:rPr lang="en-US" sz="1400" dirty="0"/>
              <a:t>Hydrological cycle (</a:t>
            </a:r>
            <a:r>
              <a:rPr lang="en-US" sz="1400" dirty="0" err="1"/>
              <a:t>Rasmusson</a:t>
            </a:r>
            <a:r>
              <a:rPr lang="en-US" sz="1400" dirty="0"/>
              <a:t>, 1993)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916462" y="5819189"/>
            <a:ext cx="6364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Influence of precipitation deficiency and other factors on drought development </a:t>
            </a:r>
          </a:p>
          <a:p>
            <a:pPr algn="ctr"/>
            <a:r>
              <a:rPr lang="en-US" sz="1400" dirty="0"/>
              <a:t>(National Drought Mitigation Center)</a:t>
            </a:r>
          </a:p>
        </p:txBody>
      </p:sp>
    </p:spTree>
    <p:extLst>
      <p:ext uri="{BB962C8B-B14F-4D97-AF65-F5344CB8AC3E}">
        <p14:creationId xmlns:p14="http://schemas.microsoft.com/office/powerpoint/2010/main" val="29582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EF130-F019-42ED-9FB3-EBCBA2F03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2852936"/>
            <a:ext cx="8496944" cy="2304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solidFill>
                  <a:schemeClr val="bg1">
                    <a:lumMod val="50000"/>
                  </a:schemeClr>
                </a:solidFill>
              </a:rPr>
              <a:t>Demonstrate the different forms of droughts that occurred in the </a:t>
            </a:r>
            <a:r>
              <a:rPr lang="en-US" sz="2800" i="1" dirty="0" err="1">
                <a:solidFill>
                  <a:schemeClr val="bg1">
                    <a:lumMod val="50000"/>
                  </a:schemeClr>
                </a:solidFill>
              </a:rPr>
              <a:t>Abbay</a:t>
            </a:r>
            <a:r>
              <a:rPr lang="en-US" sz="2800" i="1" dirty="0">
                <a:solidFill>
                  <a:schemeClr val="bg1">
                    <a:lumMod val="50000"/>
                  </a:schemeClr>
                </a:solidFill>
              </a:rPr>
              <a:t>/ Upper Blue Nile River basin and its national and regional implication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7C0E0-20FA-40F8-BF50-A23DB218C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2573" y="908720"/>
            <a:ext cx="1432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Cont’d …</a:t>
            </a:r>
          </a:p>
        </p:txBody>
      </p:sp>
    </p:spTree>
    <p:extLst>
      <p:ext uri="{BB962C8B-B14F-4D97-AF65-F5344CB8AC3E}">
        <p14:creationId xmlns:p14="http://schemas.microsoft.com/office/powerpoint/2010/main" val="38021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AD6D-D1FC-4D51-A00F-500C85920CD2}" type="datetime1">
              <a:rPr lang="en-US" smtClean="0"/>
              <a:pPr/>
              <a:t>8/18/2020</a:t>
            </a:fld>
            <a:endParaRPr lang="en-US" dirty="0"/>
          </a:p>
        </p:txBody>
      </p:sp>
      <p:pic>
        <p:nvPicPr>
          <p:cNvPr id="2" name="Picture 1" descr="F:\EDI\VCI\VCI_New\maps\VCI_New.png">
            <a:extLst>
              <a:ext uri="{FF2B5EF4-FFF2-40B4-BE49-F238E27FC236}">
                <a16:creationId xmlns:a16="http://schemas.microsoft.com/office/drawing/2014/main" id="{70EA560F-CB96-4C94-9B9F-67602F5DEF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t="1060" r="2564"/>
          <a:stretch/>
        </p:blipFill>
        <p:spPr bwMode="auto">
          <a:xfrm>
            <a:off x="6384032" y="1387738"/>
            <a:ext cx="3612861" cy="3383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D:\PhD\Publication\Publication\Abbay\paper5\locMapN.tif">
            <a:extLst>
              <a:ext uri="{FF2B5EF4-FFF2-40B4-BE49-F238E27FC236}">
                <a16:creationId xmlns:a16="http://schemas.microsoft.com/office/drawing/2014/main" id="{AFFFA483-8DCA-459D-9818-F8DE63706E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758" y="1309673"/>
            <a:ext cx="3612835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E895D0-7663-4241-9CC4-BABD56EA809D}"/>
              </a:ext>
            </a:extLst>
          </p:cNvPr>
          <p:cNvSpPr txBox="1"/>
          <p:nvPr/>
        </p:nvSpPr>
        <p:spPr>
          <a:xfrm>
            <a:off x="5663952" y="4771018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UBN basin is vulnerable to drought</a:t>
            </a:r>
          </a:p>
          <a:p>
            <a:pPr marL="285750" indent="-285750">
              <a:buFontTx/>
              <a:buChar char="-"/>
            </a:pPr>
            <a:r>
              <a:rPr lang="en-US" dirty="0"/>
              <a:t>1984, 2002, 2009 and 2015 drought years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eastern part more drought susceptible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Regional cooperation is vital to mitigating its impact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69456" y="810078"/>
            <a:ext cx="5031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Drought history of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the UBN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basin</a:t>
            </a:r>
          </a:p>
        </p:txBody>
      </p:sp>
    </p:spTree>
    <p:extLst>
      <p:ext uri="{BB962C8B-B14F-4D97-AF65-F5344CB8AC3E}">
        <p14:creationId xmlns:p14="http://schemas.microsoft.com/office/powerpoint/2010/main" val="35527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389208-8663-441B-87CC-A9EBD5416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322"/>
          <a:stretch/>
        </p:blipFill>
        <p:spPr>
          <a:xfrm>
            <a:off x="4759617" y="1027651"/>
            <a:ext cx="6736983" cy="551126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F520E-1BD7-41B8-9964-ABB04471A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3330" y="896085"/>
            <a:ext cx="3397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Material and methods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idx="1"/>
          </p:nvPr>
        </p:nvSpPr>
        <p:spPr>
          <a:xfrm>
            <a:off x="119336" y="2128858"/>
            <a:ext cx="5076090" cy="1728192"/>
          </a:xfrm>
        </p:spPr>
        <p:txBody>
          <a:bodyPr>
            <a:normAutofit/>
          </a:bodyPr>
          <a:lstStyle/>
          <a:p>
            <a:r>
              <a:rPr lang="en-US" sz="2000" b="1" dirty="0"/>
              <a:t>Drought indices </a:t>
            </a:r>
          </a:p>
          <a:p>
            <a:pPr lvl="1"/>
            <a:r>
              <a:rPr lang="en-US" sz="2000" dirty="0"/>
              <a:t>Standardized Precipitation Index</a:t>
            </a:r>
          </a:p>
          <a:p>
            <a:pPr lvl="1"/>
            <a:r>
              <a:rPr lang="en-US" sz="2000" dirty="0"/>
              <a:t>Soil Moisture Deficit Index</a:t>
            </a:r>
          </a:p>
          <a:p>
            <a:pPr lvl="1"/>
            <a:r>
              <a:rPr lang="en-US" sz="2000" dirty="0"/>
              <a:t>Surface Runoff Index </a:t>
            </a:r>
          </a:p>
        </p:txBody>
      </p:sp>
    </p:spTree>
    <p:extLst>
      <p:ext uri="{BB962C8B-B14F-4D97-AF65-F5344CB8AC3E}">
        <p14:creationId xmlns:p14="http://schemas.microsoft.com/office/powerpoint/2010/main" val="5416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F520E-1BD7-41B8-9964-ABB04471A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A9D03EB-AB1C-4802-8311-A8F18E2700AE}"/>
              </a:ext>
            </a:extLst>
          </p:cNvPr>
          <p:cNvSpPr txBox="1"/>
          <p:nvPr/>
        </p:nvSpPr>
        <p:spPr>
          <a:xfrm rot="16200000">
            <a:off x="206709" y="3106918"/>
            <a:ext cx="4497058" cy="38869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 Moisture Deficit Index (SMDI)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F85FFD-4F8B-4DC8-82F7-016C0B15E9BB}"/>
              </a:ext>
            </a:extLst>
          </p:cNvPr>
          <p:cNvGrpSpPr/>
          <p:nvPr/>
        </p:nvGrpSpPr>
        <p:grpSpPr>
          <a:xfrm>
            <a:off x="2770219" y="743214"/>
            <a:ext cx="3664964" cy="5434094"/>
            <a:chOff x="1246219" y="743214"/>
            <a:chExt cx="3664964" cy="5434094"/>
          </a:xfrm>
        </p:grpSpPr>
        <p:sp>
          <p:nvSpPr>
            <p:cNvPr id="13" name="Down Arrow 50">
              <a:extLst>
                <a:ext uri="{FF2B5EF4-FFF2-40B4-BE49-F238E27FC236}">
                  <a16:creationId xmlns:a16="http://schemas.microsoft.com/office/drawing/2014/main" id="{D7980411-4A02-47BA-85BD-E8803AFEDB76}"/>
                </a:ext>
              </a:extLst>
            </p:cNvPr>
            <p:cNvSpPr/>
            <p:nvPr/>
          </p:nvSpPr>
          <p:spPr>
            <a:xfrm>
              <a:off x="2874665" y="1608153"/>
              <a:ext cx="41151" cy="16289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Down Arrow 52">
              <a:extLst>
                <a:ext uri="{FF2B5EF4-FFF2-40B4-BE49-F238E27FC236}">
                  <a16:creationId xmlns:a16="http://schemas.microsoft.com/office/drawing/2014/main" id="{6A5532A5-4E5A-4A51-B502-98D34AB2C13C}"/>
                </a:ext>
              </a:extLst>
            </p:cNvPr>
            <p:cNvSpPr/>
            <p:nvPr/>
          </p:nvSpPr>
          <p:spPr>
            <a:xfrm>
              <a:off x="2897762" y="4239834"/>
              <a:ext cx="41151" cy="11145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Down Arrow 55">
              <a:extLst>
                <a:ext uri="{FF2B5EF4-FFF2-40B4-BE49-F238E27FC236}">
                  <a16:creationId xmlns:a16="http://schemas.microsoft.com/office/drawing/2014/main" id="{087F5283-DF0E-46AB-B194-C6A20BAF8438}"/>
                </a:ext>
              </a:extLst>
            </p:cNvPr>
            <p:cNvSpPr/>
            <p:nvPr/>
          </p:nvSpPr>
          <p:spPr>
            <a:xfrm>
              <a:off x="4004114" y="4941852"/>
              <a:ext cx="41151" cy="111454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F65B1B9-6F13-4594-B242-C12867A6C650}"/>
                </a:ext>
              </a:extLst>
            </p:cNvPr>
            <p:cNvGrpSpPr/>
            <p:nvPr/>
          </p:nvGrpSpPr>
          <p:grpSpPr>
            <a:xfrm>
              <a:off x="1246219" y="4365104"/>
              <a:ext cx="3576223" cy="1812204"/>
              <a:chOff x="4324709" y="4147089"/>
              <a:chExt cx="3163301" cy="1795893"/>
            </a:xfrm>
          </p:grpSpPr>
          <p:sp>
            <p:nvSpPr>
              <p:cNvPr id="40" name="Rounded Rectangle 110">
                <a:extLst>
                  <a:ext uri="{FF2B5EF4-FFF2-40B4-BE49-F238E27FC236}">
                    <a16:creationId xmlns:a16="http://schemas.microsoft.com/office/drawing/2014/main" id="{EB61098F-7DDB-4B21-93BF-EFAC6D5B4670}"/>
                  </a:ext>
                </a:extLst>
              </p:cNvPr>
              <p:cNvSpPr/>
              <p:nvPr/>
            </p:nvSpPr>
            <p:spPr>
              <a:xfrm>
                <a:off x="4324709" y="4147089"/>
                <a:ext cx="3144113" cy="1795893"/>
              </a:xfrm>
              <a:prstGeom prst="roundRect">
                <a:avLst/>
              </a:prstGeom>
              <a:ln w="19050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endParaRPr lang="en-US" sz="1200" dirty="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655583F-C941-48AC-8274-FFA2DE87A1B8}"/>
                  </a:ext>
                </a:extLst>
              </p:cNvPr>
              <p:cNvSpPr txBox="1"/>
              <p:nvPr/>
            </p:nvSpPr>
            <p:spPr>
              <a:xfrm>
                <a:off x="4352508" y="4191591"/>
                <a:ext cx="3135502" cy="28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n-US" sz="12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Agricultural drought assessment</a:t>
                </a:r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08699B-88FE-497C-8399-A8CE155A1CD4}"/>
                </a:ext>
              </a:extLst>
            </p:cNvPr>
            <p:cNvSpPr/>
            <p:nvPr/>
          </p:nvSpPr>
          <p:spPr>
            <a:xfrm>
              <a:off x="1433848" y="743214"/>
              <a:ext cx="2994136" cy="845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4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Land Data Assimilation System (FLDAS)</a:t>
              </a:r>
            </a:p>
            <a:p>
              <a:pPr algn="ctr"/>
              <a:r>
                <a:rPr lang="sv-SE" sz="12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(Monthly soil moisture time series) </a:t>
              </a:r>
              <a:endParaRPr lang="en-US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54CB0D1-830C-462A-81C8-062B6E7B550D}"/>
                </a:ext>
              </a:extLst>
            </p:cNvPr>
            <p:cNvSpPr/>
            <p:nvPr/>
          </p:nvSpPr>
          <p:spPr>
            <a:xfrm>
              <a:off x="1547664" y="1786169"/>
              <a:ext cx="2795296" cy="6437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3A904F4-4E26-4FBB-903E-47E8A47F0DD9}"/>
                </a:ext>
              </a:extLst>
            </p:cNvPr>
            <p:cNvSpPr txBox="1"/>
            <p:nvPr/>
          </p:nvSpPr>
          <p:spPr>
            <a:xfrm>
              <a:off x="1547664" y="1772816"/>
              <a:ext cx="2763779" cy="685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200" b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Soil Moisture Deficit Index (SMDI)</a:t>
              </a:r>
            </a:p>
            <a:p>
              <a:pPr marL="171450" indent="-171450">
                <a:lnSpc>
                  <a:spcPct val="107000"/>
                </a:lnSpc>
                <a:buFontTx/>
                <a:buChar char="-"/>
              </a:pPr>
              <a:r>
                <a:rPr lang="en-US" sz="1200" b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Seasonal</a:t>
              </a:r>
            </a:p>
            <a:p>
              <a:pPr marL="171450" indent="-171450">
                <a:lnSpc>
                  <a:spcPct val="107000"/>
                </a:lnSpc>
                <a:buFontTx/>
                <a:buChar char="-"/>
              </a:pPr>
              <a:r>
                <a:rPr lang="en-US" sz="1200" b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Annual time scales</a:t>
              </a:r>
              <a:endParaRPr lang="en-US" sz="12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C602375-42BA-48AA-9C43-40D6623E31DC}"/>
                </a:ext>
              </a:extLst>
            </p:cNvPr>
            <p:cNvSpPr/>
            <p:nvPr/>
          </p:nvSpPr>
          <p:spPr>
            <a:xfrm>
              <a:off x="1283809" y="2564904"/>
              <a:ext cx="3576223" cy="165588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557E89EE-9AA8-4473-A09B-BFCDD54E4584}"/>
                    </a:ext>
                  </a:extLst>
                </p:cNvPr>
                <p:cNvSpPr txBox="1"/>
                <p:nvPr/>
              </p:nvSpPr>
              <p:spPr>
                <a:xfrm>
                  <a:off x="1331640" y="2687993"/>
                  <a:ext cx="3579543" cy="4966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2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𝑀𝑆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𝑀𝑆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𝑚𝑖𝑛</m:t>
                                </m:r>
                              </m:fName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func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  <m:r>
                          <a:rPr lang="en-US" sz="1200">
                            <a:latin typeface="Cambria Math" panose="02040503050406030204" pitchFamily="18" charset="0"/>
                          </a:rPr>
                          <m:t>×100,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𝑖𝑓</m:t>
                        </m:r>
                        <m:r>
                          <a:rPr lang="en-US" sz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>
                            <a:latin typeface="Cambria Math" panose="02040503050406030204" pitchFamily="18" charset="0"/>
                          </a:rPr>
                          <m:t>&lt;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𝑀𝑆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557E89EE-9AA8-4473-A09B-BFCDD54E45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2687993"/>
                  <a:ext cx="3579543" cy="496674"/>
                </a:xfrm>
                <a:prstGeom prst="rect">
                  <a:avLst/>
                </a:prstGeom>
                <a:blipFill>
                  <a:blip r:embed="rId2"/>
                  <a:stretch>
                    <a:fillRect b="-12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D1E3323-3306-481A-B641-6180DB4DB5A4}"/>
                    </a:ext>
                  </a:extLst>
                </p:cNvPr>
                <p:cNvSpPr txBox="1"/>
                <p:nvPr/>
              </p:nvSpPr>
              <p:spPr>
                <a:xfrm>
                  <a:off x="1291652" y="3213492"/>
                  <a:ext cx="3530790" cy="4966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2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𝑀𝑆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func>
                              <m:func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𝑚𝑎𝑥</m:t>
                                </m:r>
                              </m:fName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func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𝑀𝑆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  <m:r>
                          <a:rPr lang="en-US" sz="1200">
                            <a:latin typeface="Cambria Math" panose="02040503050406030204" pitchFamily="18" charset="0"/>
                          </a:rPr>
                          <m:t>×100,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𝑖𝑓</m:t>
                        </m:r>
                        <m:r>
                          <a:rPr lang="en-US" sz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>
                            <a:latin typeface="Cambria Math" panose="02040503050406030204" pitchFamily="18" charset="0"/>
                          </a:rPr>
                          <m:t>&gt;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𝑀𝑆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D1E3323-3306-481A-B641-6180DB4DB5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1652" y="3213492"/>
                  <a:ext cx="3530790" cy="496674"/>
                </a:xfrm>
                <a:prstGeom prst="rect">
                  <a:avLst/>
                </a:prstGeom>
                <a:blipFill>
                  <a:blip r:embed="rId3"/>
                  <a:stretch>
                    <a:fillRect b="-122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bject 8">
                  <a:extLst>
                    <a:ext uri="{FF2B5EF4-FFF2-40B4-BE49-F238E27FC236}">
                      <a16:creationId xmlns:a16="http://schemas.microsoft.com/office/drawing/2014/main" id="{007BCCC3-C35A-4820-9358-3C2F416EF054}"/>
                    </a:ext>
                  </a:extLst>
                </p:cNvPr>
                <p:cNvSpPr txBox="1"/>
                <p:nvPr/>
              </p:nvSpPr>
              <p:spPr bwMode="auto">
                <a:xfrm>
                  <a:off x="1420381" y="3691640"/>
                  <a:ext cx="1809750" cy="409575"/>
                </a:xfrm>
                <a:prstGeom prst="rect">
                  <a:avLst/>
                </a:prstGeom>
                <a:noFill/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𝑆𝑀𝐷</m:t>
                        </m:r>
                        <m:sSub>
                          <m:sSubPr>
                            <m:ctrlP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=0.5</m:t>
                        </m:r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𝑆𝑀𝐷</m:t>
                        </m:r>
                        <m:sSub>
                          <m:sSubPr>
                            <m:ctrlP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sSub>
                              <m:sSubPr>
                                <m:ctrlPr>
                                  <a:rPr lang="en-US" sz="1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sz="1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9" name="Object 8">
                  <a:extLst>
                    <a:ext uri="{FF2B5EF4-FFF2-40B4-BE49-F238E27FC236}">
                      <a16:creationId xmlns:a16="http://schemas.microsoft.com/office/drawing/2014/main" id="{007BCCC3-C35A-4820-9358-3C2F416EF0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20381" y="3691640"/>
                  <a:ext cx="1809750" cy="4095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Down Arrow 52">
              <a:extLst>
                <a:ext uri="{FF2B5EF4-FFF2-40B4-BE49-F238E27FC236}">
                  <a16:creationId xmlns:a16="http://schemas.microsoft.com/office/drawing/2014/main" id="{8421DE92-6C83-46FA-8BC3-EFD57DFB860A}"/>
                </a:ext>
              </a:extLst>
            </p:cNvPr>
            <p:cNvSpPr/>
            <p:nvPr/>
          </p:nvSpPr>
          <p:spPr>
            <a:xfrm>
              <a:off x="2865453" y="2449138"/>
              <a:ext cx="41151" cy="11145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6" name="Picture 15" descr="F:\EDI\EDI_Calc\maps\EDImap.png">
              <a:extLst>
                <a:ext uri="{FF2B5EF4-FFF2-40B4-BE49-F238E27FC236}">
                  <a16:creationId xmlns:a16="http://schemas.microsoft.com/office/drawing/2014/main" id="{1CDB9494-AEA2-4AA4-A8CD-F230AA3CD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5" t="1560" r="1604"/>
            <a:stretch/>
          </p:blipFill>
          <p:spPr bwMode="auto">
            <a:xfrm>
              <a:off x="1907704" y="4686624"/>
              <a:ext cx="1506697" cy="14630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Flowchart: Document 13">
              <a:extLst>
                <a:ext uri="{FF2B5EF4-FFF2-40B4-BE49-F238E27FC236}">
                  <a16:creationId xmlns:a16="http://schemas.microsoft.com/office/drawing/2014/main" id="{8BD59D2B-BE8D-41B8-8BD7-749B7C3C7314}"/>
                </a:ext>
              </a:extLst>
            </p:cNvPr>
            <p:cNvSpPr/>
            <p:nvPr/>
          </p:nvSpPr>
          <p:spPr>
            <a:xfrm rot="16200000">
              <a:off x="1014952" y="4904364"/>
              <a:ext cx="1320807" cy="608712"/>
            </a:xfrm>
            <a:prstGeom prst="flowChartDocumen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</a:pPr>
              <a:endParaRPr lang="en-US" sz="1200" dirty="0">
                <a:solidFill>
                  <a:srgbClr val="00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endParaRPr lang="en-US" sz="1200" dirty="0">
                <a:solidFill>
                  <a:srgbClr val="00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r>
                <a:rPr lang="en-US" sz="1200" dirty="0">
                  <a:solidFill>
                    <a:srgbClr val="000000"/>
                  </a:solidFill>
                  <a:effectLst>
                    <a:outerShdw blurRad="38100" dist="25400" dir="5400000" algn="ctr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Generating  maps </a:t>
              </a:r>
              <a:endParaRPr lang="en-US" sz="11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r>
                <a:rPr lang="en-US" sz="12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  <a:endParaRPr lang="en-US" sz="11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B9F4719-7366-4F54-BC7B-E48DFFEBE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/>
            <a:srcRect l="7908" t="11274" r="13336" b="9978"/>
            <a:stretch/>
          </p:blipFill>
          <p:spPr bwMode="auto">
            <a:xfrm>
              <a:off x="3489974" y="5075077"/>
              <a:ext cx="1279695" cy="640080"/>
            </a:xfrm>
            <a:prstGeom prst="rect">
              <a:avLst/>
            </a:prstGeom>
            <a:noFill/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DB0732A-AA5D-412B-A58B-EFBA64535309}"/>
              </a:ext>
            </a:extLst>
          </p:cNvPr>
          <p:cNvSpPr txBox="1"/>
          <p:nvPr/>
        </p:nvSpPr>
        <p:spPr>
          <a:xfrm rot="16200000">
            <a:off x="4663762" y="2818886"/>
            <a:ext cx="4497058" cy="38869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Standardized Runoff Index (SRI)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4B24155-2156-445C-82F9-18AFD0C65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8307" y="5311512"/>
            <a:ext cx="2552700" cy="1257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3" name="Rectangle 32"/>
          <p:cNvSpPr/>
          <p:nvPr/>
        </p:nvSpPr>
        <p:spPr>
          <a:xfrm>
            <a:off x="333330" y="896085"/>
            <a:ext cx="1432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Cont’d …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7277767" y="771242"/>
            <a:ext cx="2772631" cy="4389120"/>
            <a:chOff x="7277767" y="771242"/>
            <a:chExt cx="2772631" cy="438912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98CC860-8BA6-464A-8FEF-A7065FFDB8BB}"/>
                </a:ext>
              </a:extLst>
            </p:cNvPr>
            <p:cNvGrpSpPr/>
            <p:nvPr/>
          </p:nvGrpSpPr>
          <p:grpSpPr>
            <a:xfrm>
              <a:off x="7277767" y="771242"/>
              <a:ext cx="2772631" cy="4389120"/>
              <a:chOff x="5753766" y="1059275"/>
              <a:chExt cx="2772631" cy="4671108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4C18492-3919-4869-9C25-610A896219FB}"/>
                  </a:ext>
                </a:extLst>
              </p:cNvPr>
              <p:cNvSpPr/>
              <p:nvPr/>
            </p:nvSpPr>
            <p:spPr>
              <a:xfrm>
                <a:off x="5822978" y="1059275"/>
                <a:ext cx="2642155" cy="99727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Long-term Stream flow</a:t>
                </a:r>
              </a:p>
            </p:txBody>
          </p:sp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5D42037A-6070-4E5F-A347-3D6AC16D47CE}"/>
                  </a:ext>
                </a:extLst>
              </p:cNvPr>
              <p:cNvSpPr/>
              <p:nvPr/>
            </p:nvSpPr>
            <p:spPr>
              <a:xfrm>
                <a:off x="5861781" y="2274695"/>
                <a:ext cx="2642155" cy="1463439"/>
              </a:xfrm>
              <a:prstGeom prst="ellipse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Surface Runoff Index (SRI)</a:t>
                </a:r>
              </a:p>
              <a:p>
                <a:pPr marL="285750" indent="-285750" algn="ctr">
                  <a:buFontTx/>
                  <a:buChar char="-"/>
                </a:pPr>
                <a:r>
                  <a:rPr lang="en-US" dirty="0">
                    <a:solidFill>
                      <a:schemeClr val="tx1"/>
                    </a:solidFill>
                  </a:rPr>
                  <a:t>Seasonal</a:t>
                </a:r>
              </a:p>
              <a:p>
                <a:pPr marL="285750" indent="-285750" algn="ctr">
                  <a:buFontTx/>
                  <a:buChar char="-"/>
                </a:pPr>
                <a:r>
                  <a:rPr lang="en-US" dirty="0">
                    <a:solidFill>
                      <a:schemeClr val="tx1"/>
                    </a:solidFill>
                  </a:rPr>
                  <a:t>Annual</a:t>
                </a:r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EEE9A55-8F21-482D-BCDB-8EFA99195E45}"/>
                  </a:ext>
                </a:extLst>
              </p:cNvPr>
              <p:cNvSpPr/>
              <p:nvPr/>
            </p:nvSpPr>
            <p:spPr>
              <a:xfrm>
                <a:off x="5753766" y="3918188"/>
                <a:ext cx="2772631" cy="1812195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275D8991-FB08-4347-8511-0B40DAEF2E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b="6161"/>
              <a:stretch/>
            </p:blipFill>
            <p:spPr>
              <a:xfrm>
                <a:off x="5840871" y="4079049"/>
                <a:ext cx="2658360" cy="1490472"/>
              </a:xfrm>
              <a:prstGeom prst="rect">
                <a:avLst/>
              </a:prstGeom>
            </p:spPr>
          </p:pic>
          <p:sp>
            <p:nvSpPr>
              <p:cNvPr id="8" name="Down Arrow 50">
                <a:extLst>
                  <a:ext uri="{FF2B5EF4-FFF2-40B4-BE49-F238E27FC236}">
                    <a16:creationId xmlns:a16="http://schemas.microsoft.com/office/drawing/2014/main" id="{67CFA351-C6D0-4530-B34C-0465771CDE4D}"/>
                  </a:ext>
                </a:extLst>
              </p:cNvPr>
              <p:cNvSpPr/>
              <p:nvPr/>
            </p:nvSpPr>
            <p:spPr>
              <a:xfrm>
                <a:off x="7140082" y="2082909"/>
                <a:ext cx="41151" cy="162895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Down Arrow 50">
                <a:extLst>
                  <a:ext uri="{FF2B5EF4-FFF2-40B4-BE49-F238E27FC236}">
                    <a16:creationId xmlns:a16="http://schemas.microsoft.com/office/drawing/2014/main" id="{968759F1-B920-43DF-B019-FDFC2BCCC5F3}"/>
                  </a:ext>
                </a:extLst>
              </p:cNvPr>
              <p:cNvSpPr/>
              <p:nvPr/>
            </p:nvSpPr>
            <p:spPr>
              <a:xfrm>
                <a:off x="7125032" y="3752299"/>
                <a:ext cx="41151" cy="162895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55583F-C941-48AC-8274-FFA2DE87A1B8}"/>
                </a:ext>
              </a:extLst>
            </p:cNvPr>
            <p:cNvSpPr txBox="1"/>
            <p:nvPr/>
          </p:nvSpPr>
          <p:spPr>
            <a:xfrm>
              <a:off x="7712333" y="3684841"/>
              <a:ext cx="2212911" cy="2734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600"/>
                </a:spcAft>
              </a:pPr>
              <a:r>
                <a:rPr lang="en-US" sz="1100" b="1" dirty="0">
                  <a:solidFill>
                    <a:schemeClr val="accent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Hydrological drought assessment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9"/>
            <a:srcRect t="50000"/>
            <a:stretch/>
          </p:blipFill>
          <p:spPr>
            <a:xfrm>
              <a:off x="7982460" y="4665997"/>
              <a:ext cx="1810669" cy="118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245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864A9-6F10-4EFD-8A2F-CB24E491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3BA89-3F14-413E-B57E-9F38AD7CC3E4}" type="datetime1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D1FB32-EB52-477C-BACA-403DDFFBAAE4}"/>
              </a:ext>
            </a:extLst>
          </p:cNvPr>
          <p:cNvSpPr txBox="1"/>
          <p:nvPr/>
        </p:nvSpPr>
        <p:spPr>
          <a:xfrm>
            <a:off x="767408" y="5246676"/>
            <a:ext cx="94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</a:t>
            </a:r>
            <a:r>
              <a:rPr lang="en-US" dirty="0" smtClean="0"/>
              <a:t>Similar drought pattern b/n SPI and </a:t>
            </a:r>
            <a:r>
              <a:rPr lang="en-US" dirty="0" err="1" smtClean="0"/>
              <a:t>stdSMDI</a:t>
            </a:r>
            <a:r>
              <a:rPr lang="en-US" dirty="0" smtClean="0"/>
              <a:t> in 1984 and 2015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smtClean="0"/>
              <a:t>Wide spread and severe drought is shown by </a:t>
            </a:r>
            <a:r>
              <a:rPr lang="en-US" dirty="0" err="1" smtClean="0"/>
              <a:t>stdSMDI</a:t>
            </a:r>
            <a:r>
              <a:rPr lang="en-US" dirty="0" smtClean="0"/>
              <a:t> as compared to SPI in 2002 and 2009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705225" y="1589076"/>
            <a:ext cx="4042096" cy="3657600"/>
            <a:chOff x="6281427" y="1132990"/>
            <a:chExt cx="4042096" cy="3657600"/>
          </a:xfrm>
        </p:grpSpPr>
        <p:pic>
          <p:nvPicPr>
            <p:cNvPr id="13" name="Picture 12" descr="A close up of a flower&#10;&#10;Description automatically generated">
              <a:extLst>
                <a:ext uri="{FF2B5EF4-FFF2-40B4-BE49-F238E27FC236}">
                  <a16:creationId xmlns:a16="http://schemas.microsoft.com/office/drawing/2014/main" id="{C991A902-DE40-4C33-AF22-AAC71706F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40" t="9450" r="13626" b="42955"/>
            <a:stretch/>
          </p:blipFill>
          <p:spPr>
            <a:xfrm>
              <a:off x="6281427" y="1132990"/>
              <a:ext cx="4042096" cy="3657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C332FFA-0A75-40B6-9F08-57AA27CCAA53}"/>
                </a:ext>
              </a:extLst>
            </p:cNvPr>
            <p:cNvSpPr/>
            <p:nvPr/>
          </p:nvSpPr>
          <p:spPr>
            <a:xfrm rot="1050860">
              <a:off x="9397794" y="3329170"/>
              <a:ext cx="823536" cy="1039236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415480" y="1567628"/>
            <a:ext cx="3891064" cy="3657600"/>
            <a:chOff x="1991682" y="1111542"/>
            <a:chExt cx="3891064" cy="3657600"/>
          </a:xfrm>
        </p:grpSpPr>
        <p:pic>
          <p:nvPicPr>
            <p:cNvPr id="5" name="Picture 4" descr="A close up of a colorful background&#10;&#10;Description automatically generated">
              <a:extLst>
                <a:ext uri="{FF2B5EF4-FFF2-40B4-BE49-F238E27FC236}">
                  <a16:creationId xmlns:a16="http://schemas.microsoft.com/office/drawing/2014/main" id="{C055C646-ED7C-4EBB-AA30-03F51895E5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9" t="8001" r="14388" b="42649"/>
            <a:stretch/>
          </p:blipFill>
          <p:spPr>
            <a:xfrm>
              <a:off x="1991682" y="1111542"/>
              <a:ext cx="3891064" cy="3657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3F95DBE-C564-4BBC-9076-37AA692EF8ED}"/>
                </a:ext>
              </a:extLst>
            </p:cNvPr>
            <p:cNvSpPr/>
            <p:nvPr/>
          </p:nvSpPr>
          <p:spPr>
            <a:xfrm rot="3216560">
              <a:off x="4871750" y="3298321"/>
              <a:ext cx="823536" cy="1039236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416" y="1935357"/>
            <a:ext cx="1285875" cy="28479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95400" y="783139"/>
            <a:ext cx="92741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Spatial features of meteorological and agricultural droughts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9D4C56-1180-476C-8CC3-909E5AC2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637" y="1207332"/>
            <a:ext cx="7756584" cy="365125"/>
          </a:xfrm>
        </p:spPr>
        <p:txBody>
          <a:bodyPr>
            <a:noAutofit/>
          </a:bodyPr>
          <a:lstStyle/>
          <a:p>
            <a:r>
              <a:rPr lang="en-US" sz="2000" dirty="0"/>
              <a:t>Seasonal SPI (JJAS)                                         Seasonal stdSMDI (JJAS)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2477600" y="1914878"/>
            <a:ext cx="790939" cy="9303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F95DBE-C564-4BBC-9076-37AA692EF8ED}"/>
              </a:ext>
            </a:extLst>
          </p:cNvPr>
          <p:cNvSpPr/>
          <p:nvPr/>
        </p:nvSpPr>
        <p:spPr>
          <a:xfrm rot="3216560">
            <a:off x="6752050" y="1816995"/>
            <a:ext cx="790939" cy="9303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32094</TotalTime>
  <Words>872</Words>
  <Application>Microsoft Office PowerPoint</Application>
  <PresentationFormat>Widescreen</PresentationFormat>
  <Paragraphs>119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SimSun</vt:lpstr>
      <vt:lpstr>Arial</vt:lpstr>
      <vt:lpstr>Calibri</vt:lpstr>
      <vt:lpstr>Cambria Math</vt:lpstr>
      <vt:lpstr>Constantia</vt:lpstr>
      <vt:lpstr>Times New Roman</vt:lpstr>
      <vt:lpstr>Wingdings 2</vt:lpstr>
      <vt:lpstr>Flow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Seasonal SPI (JJAS)                                         Seasonal stdSMDI (JJAS)</vt:lpstr>
      <vt:lpstr>               Annual SPI                                                      Annual stdSMDI</vt:lpstr>
      <vt:lpstr>Seasonal                                                                                 Annual</vt:lpstr>
      <vt:lpstr>Drought impact on socio-economic</vt:lpstr>
      <vt:lpstr>Summary and recommendation</vt:lpstr>
      <vt:lpstr>Thank you!!!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girma5</dc:creator>
  <cp:lastModifiedBy>Yared Ashenafi Bayissa</cp:lastModifiedBy>
  <cp:revision>954</cp:revision>
  <dcterms:created xsi:type="dcterms:W3CDTF">2013-11-21T09:30:12Z</dcterms:created>
  <dcterms:modified xsi:type="dcterms:W3CDTF">2020-08-19T22:43:09Z</dcterms:modified>
</cp:coreProperties>
</file>