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" ContentType="image/tiff"/>
  <Default Extension="tiff" ContentType="image/tiff"/>
  <Default Extension="tmp" ContentType="image/png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2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3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4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5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60" r:id="rId4"/>
    <p:sldMasterId id="2147483670" r:id="rId5"/>
  </p:sldMasterIdLst>
  <p:notesMasterIdLst>
    <p:notesMasterId r:id="rId30"/>
  </p:notesMasterIdLst>
  <p:sldIdLst>
    <p:sldId id="266" r:id="rId6"/>
    <p:sldId id="365" r:id="rId7"/>
    <p:sldId id="256" r:id="rId8"/>
    <p:sldId id="261" r:id="rId9"/>
    <p:sldId id="311" r:id="rId10"/>
    <p:sldId id="349" r:id="rId11"/>
    <p:sldId id="350" r:id="rId12"/>
    <p:sldId id="314" r:id="rId13"/>
    <p:sldId id="351" r:id="rId14"/>
    <p:sldId id="354" r:id="rId15"/>
    <p:sldId id="310" r:id="rId16"/>
    <p:sldId id="355" r:id="rId17"/>
    <p:sldId id="356" r:id="rId18"/>
    <p:sldId id="357" r:id="rId19"/>
    <p:sldId id="358" r:id="rId20"/>
    <p:sldId id="359" r:id="rId21"/>
    <p:sldId id="361" r:id="rId22"/>
    <p:sldId id="360" r:id="rId23"/>
    <p:sldId id="257" r:id="rId24"/>
    <p:sldId id="315" r:id="rId25"/>
    <p:sldId id="363" r:id="rId26"/>
    <p:sldId id="366" r:id="rId27"/>
    <p:sldId id="312" r:id="rId28"/>
    <p:sldId id="258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99"/>
    <a:srgbClr val="996600"/>
    <a:srgbClr val="F2F3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6" autoAdjust="0"/>
    <p:restoredTop sz="94619" autoAdjust="0"/>
  </p:normalViewPr>
  <p:slideViewPr>
    <p:cSldViewPr snapToGrid="0">
      <p:cViewPr>
        <p:scale>
          <a:sx n="60" d="100"/>
          <a:sy n="60" d="100"/>
        </p:scale>
        <p:origin x="1116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cap="none" spc="0" normalizeH="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US" sz="1600"/>
              <a:t>Professional composition of experts by country 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cap="none" spc="0" normalizeH="0" baseline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map!$C$1</c:f>
              <c:strCache>
                <c:ptCount val="1"/>
                <c:pt idx="0">
                  <c:v>Water experts</c:v>
                </c:pt>
              </c:strCache>
            </c:strRef>
          </c:tx>
          <c:spPr>
            <a:pattFill prst="dkHorz">
              <a:fgClr>
                <a:srgbClr val="ED7D31">
                  <a:lumMod val="60000"/>
                  <a:lumOff val="40000"/>
                </a:srgbClr>
              </a:fgClr>
              <a:bgClr>
                <a:sysClr val="window" lastClr="FFFFFF"/>
              </a:bgClr>
            </a:pattFill>
            <a:ln w="3175">
              <a:solidFill>
                <a:sysClr val="windowText" lastClr="000000">
                  <a:lumMod val="50000"/>
                  <a:lumOff val="50000"/>
                </a:sysClr>
              </a:solidFill>
            </a:ln>
            <a:effectLst/>
          </c:spPr>
          <c:invertIfNegative val="0"/>
          <c:cat>
            <c:multiLvlStrRef>
              <c:f>map!$A$2:$B$21</c:f>
              <c:multiLvlStrCache>
                <c:ptCount val="20"/>
                <c:lvl>
                  <c:pt idx="0">
                    <c:v>Ethiopia</c:v>
                  </c:pt>
                  <c:pt idx="1">
                    <c:v>Egypt</c:v>
                  </c:pt>
                  <c:pt idx="2">
                    <c:v>Both Sudans</c:v>
                  </c:pt>
                  <c:pt idx="3">
                    <c:v>Tanzania</c:v>
                  </c:pt>
                  <c:pt idx="4">
                    <c:v>D.R.Congo</c:v>
                  </c:pt>
                  <c:pt idx="5">
                    <c:v>Burundi</c:v>
                  </c:pt>
                  <c:pt idx="6">
                    <c:v>Rwanda</c:v>
                  </c:pt>
                  <c:pt idx="7">
                    <c:v>Uganda</c:v>
                  </c:pt>
                  <c:pt idx="8">
                    <c:v>Kenya</c:v>
                  </c:pt>
                  <c:pt idx="9">
                    <c:v>Canada</c:v>
                  </c:pt>
                  <c:pt idx="10">
                    <c:v>USA</c:v>
                  </c:pt>
                  <c:pt idx="11">
                    <c:v>Brazil</c:v>
                  </c:pt>
                  <c:pt idx="12">
                    <c:v>Mexico</c:v>
                  </c:pt>
                  <c:pt idx="13">
                    <c:v>Belgium</c:v>
                  </c:pt>
                  <c:pt idx="14">
                    <c:v>Netherlands </c:v>
                  </c:pt>
                  <c:pt idx="15">
                    <c:v>Italy</c:v>
                  </c:pt>
                  <c:pt idx="16">
                    <c:v>China</c:v>
                  </c:pt>
                  <c:pt idx="17">
                    <c:v>India </c:v>
                  </c:pt>
                  <c:pt idx="18">
                    <c:v>Iran</c:v>
                  </c:pt>
                  <c:pt idx="19">
                    <c:v>Jordan</c:v>
                  </c:pt>
                </c:lvl>
                <c:lvl>
                  <c:pt idx="0">
                    <c:v>Basin states</c:v>
                  </c:pt>
                  <c:pt idx="9">
                    <c:v>Non-Basin States</c:v>
                  </c:pt>
                </c:lvl>
              </c:multiLvlStrCache>
            </c:multiLvlStrRef>
          </c:cat>
          <c:val>
            <c:numRef>
              <c:f>map!$C$2:$C$21</c:f>
              <c:numCache>
                <c:formatCode>General</c:formatCode>
                <c:ptCount val="20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2</c:v>
                </c:pt>
                <c:pt idx="4">
                  <c:v>2</c:v>
                </c:pt>
                <c:pt idx="5">
                  <c:v>2</c:v>
                </c:pt>
                <c:pt idx="6">
                  <c:v>1</c:v>
                </c:pt>
                <c:pt idx="7">
                  <c:v>2</c:v>
                </c:pt>
                <c:pt idx="8">
                  <c:v>3</c:v>
                </c:pt>
                <c:pt idx="9">
                  <c:v>2</c:v>
                </c:pt>
                <c:pt idx="10">
                  <c:v>2</c:v>
                </c:pt>
                <c:pt idx="11">
                  <c:v>2</c:v>
                </c:pt>
                <c:pt idx="12">
                  <c:v>2</c:v>
                </c:pt>
                <c:pt idx="13">
                  <c:v>2</c:v>
                </c:pt>
                <c:pt idx="14">
                  <c:v>2</c:v>
                </c:pt>
                <c:pt idx="15">
                  <c:v>2</c:v>
                </c:pt>
                <c:pt idx="16">
                  <c:v>2</c:v>
                </c:pt>
                <c:pt idx="17">
                  <c:v>2</c:v>
                </c:pt>
                <c:pt idx="18">
                  <c:v>1</c:v>
                </c:pt>
                <c:pt idx="19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882-410F-B11A-8D79C61959A6}"/>
            </c:ext>
          </c:extLst>
        </c:ser>
        <c:ser>
          <c:idx val="1"/>
          <c:order val="1"/>
          <c:tx>
            <c:strRef>
              <c:f>map!$D$1</c:f>
              <c:strCache>
                <c:ptCount val="1"/>
                <c:pt idx="0">
                  <c:v>Environmental experts </c:v>
                </c:pt>
              </c:strCache>
            </c:strRef>
          </c:tx>
          <c:spPr>
            <a:pattFill prst="narVert">
              <a:fgClr>
                <a:srgbClr val="00B0F0"/>
              </a:fgClr>
              <a:bgClr>
                <a:sysClr val="window" lastClr="FFFFFF"/>
              </a:bgClr>
            </a:pattFill>
            <a:ln w="3175">
              <a:solidFill>
                <a:sysClr val="windowText" lastClr="000000">
                  <a:lumMod val="50000"/>
                  <a:lumOff val="50000"/>
                </a:sysClr>
              </a:solidFill>
            </a:ln>
            <a:effectLst/>
          </c:spPr>
          <c:invertIfNegative val="0"/>
          <c:cat>
            <c:multiLvlStrRef>
              <c:f>map!$A$2:$B$21</c:f>
              <c:multiLvlStrCache>
                <c:ptCount val="20"/>
                <c:lvl>
                  <c:pt idx="0">
                    <c:v>Ethiopia</c:v>
                  </c:pt>
                  <c:pt idx="1">
                    <c:v>Egypt</c:v>
                  </c:pt>
                  <c:pt idx="2">
                    <c:v>Both Sudans</c:v>
                  </c:pt>
                  <c:pt idx="3">
                    <c:v>Tanzania</c:v>
                  </c:pt>
                  <c:pt idx="4">
                    <c:v>D.R.Congo</c:v>
                  </c:pt>
                  <c:pt idx="5">
                    <c:v>Burundi</c:v>
                  </c:pt>
                  <c:pt idx="6">
                    <c:v>Rwanda</c:v>
                  </c:pt>
                  <c:pt idx="7">
                    <c:v>Uganda</c:v>
                  </c:pt>
                  <c:pt idx="8">
                    <c:v>Kenya</c:v>
                  </c:pt>
                  <c:pt idx="9">
                    <c:v>Canada</c:v>
                  </c:pt>
                  <c:pt idx="10">
                    <c:v>USA</c:v>
                  </c:pt>
                  <c:pt idx="11">
                    <c:v>Brazil</c:v>
                  </c:pt>
                  <c:pt idx="12">
                    <c:v>Mexico</c:v>
                  </c:pt>
                  <c:pt idx="13">
                    <c:v>Belgium</c:v>
                  </c:pt>
                  <c:pt idx="14">
                    <c:v>Netherlands </c:v>
                  </c:pt>
                  <c:pt idx="15">
                    <c:v>Italy</c:v>
                  </c:pt>
                  <c:pt idx="16">
                    <c:v>China</c:v>
                  </c:pt>
                  <c:pt idx="17">
                    <c:v>India </c:v>
                  </c:pt>
                  <c:pt idx="18">
                    <c:v>Iran</c:v>
                  </c:pt>
                  <c:pt idx="19">
                    <c:v>Jordan</c:v>
                  </c:pt>
                </c:lvl>
                <c:lvl>
                  <c:pt idx="0">
                    <c:v>Basin states</c:v>
                  </c:pt>
                  <c:pt idx="9">
                    <c:v>Non-Basin States</c:v>
                  </c:pt>
                </c:lvl>
              </c:multiLvlStrCache>
            </c:multiLvlStrRef>
          </c:cat>
          <c:val>
            <c:numRef>
              <c:f>map!$D$2:$D$21</c:f>
              <c:numCache>
                <c:formatCode>General</c:formatCode>
                <c:ptCount val="20"/>
                <c:pt idx="0">
                  <c:v>3</c:v>
                </c:pt>
                <c:pt idx="1">
                  <c:v>2</c:v>
                </c:pt>
                <c:pt idx="2">
                  <c:v>3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2</c:v>
                </c:pt>
                <c:pt idx="9">
                  <c:v>2</c:v>
                </c:pt>
                <c:pt idx="10">
                  <c:v>2</c:v>
                </c:pt>
                <c:pt idx="11">
                  <c:v>2</c:v>
                </c:pt>
                <c:pt idx="12">
                  <c:v>2</c:v>
                </c:pt>
                <c:pt idx="13">
                  <c:v>2</c:v>
                </c:pt>
                <c:pt idx="14">
                  <c:v>2</c:v>
                </c:pt>
                <c:pt idx="15">
                  <c:v>2</c:v>
                </c:pt>
                <c:pt idx="16">
                  <c:v>2</c:v>
                </c:pt>
                <c:pt idx="17">
                  <c:v>2</c:v>
                </c:pt>
                <c:pt idx="18">
                  <c:v>1</c:v>
                </c:pt>
                <c:pt idx="19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882-410F-B11A-8D79C61959A6}"/>
            </c:ext>
          </c:extLst>
        </c:ser>
        <c:ser>
          <c:idx val="2"/>
          <c:order val="2"/>
          <c:tx>
            <c:strRef>
              <c:f>map!$E$1</c:f>
              <c:strCache>
                <c:ptCount val="1"/>
                <c:pt idx="0">
                  <c:v>Law experts </c:v>
                </c:pt>
              </c:strCache>
            </c:strRef>
          </c:tx>
          <c:spPr>
            <a:pattFill prst="pct60">
              <a:fgClr>
                <a:sysClr val="window" lastClr="FFFFFF">
                  <a:lumMod val="50000"/>
                </a:sysClr>
              </a:fgClr>
              <a:bgClr>
                <a:sysClr val="window" lastClr="FFFFFF"/>
              </a:bgClr>
            </a:pattFill>
            <a:ln w="3175">
              <a:solidFill>
                <a:sysClr val="windowText" lastClr="000000">
                  <a:lumMod val="50000"/>
                  <a:lumOff val="50000"/>
                </a:sysClr>
              </a:solidFill>
            </a:ln>
            <a:effectLst/>
          </c:spPr>
          <c:invertIfNegative val="0"/>
          <c:cat>
            <c:multiLvlStrRef>
              <c:f>map!$A$2:$B$21</c:f>
              <c:multiLvlStrCache>
                <c:ptCount val="20"/>
                <c:lvl>
                  <c:pt idx="0">
                    <c:v>Ethiopia</c:v>
                  </c:pt>
                  <c:pt idx="1">
                    <c:v>Egypt</c:v>
                  </c:pt>
                  <c:pt idx="2">
                    <c:v>Both Sudans</c:v>
                  </c:pt>
                  <c:pt idx="3">
                    <c:v>Tanzania</c:v>
                  </c:pt>
                  <c:pt idx="4">
                    <c:v>D.R.Congo</c:v>
                  </c:pt>
                  <c:pt idx="5">
                    <c:v>Burundi</c:v>
                  </c:pt>
                  <c:pt idx="6">
                    <c:v>Rwanda</c:v>
                  </c:pt>
                  <c:pt idx="7">
                    <c:v>Uganda</c:v>
                  </c:pt>
                  <c:pt idx="8">
                    <c:v>Kenya</c:v>
                  </c:pt>
                  <c:pt idx="9">
                    <c:v>Canada</c:v>
                  </c:pt>
                  <c:pt idx="10">
                    <c:v>USA</c:v>
                  </c:pt>
                  <c:pt idx="11">
                    <c:v>Brazil</c:v>
                  </c:pt>
                  <c:pt idx="12">
                    <c:v>Mexico</c:v>
                  </c:pt>
                  <c:pt idx="13">
                    <c:v>Belgium</c:v>
                  </c:pt>
                  <c:pt idx="14">
                    <c:v>Netherlands </c:v>
                  </c:pt>
                  <c:pt idx="15">
                    <c:v>Italy</c:v>
                  </c:pt>
                  <c:pt idx="16">
                    <c:v>China</c:v>
                  </c:pt>
                  <c:pt idx="17">
                    <c:v>India </c:v>
                  </c:pt>
                  <c:pt idx="18">
                    <c:v>Iran</c:v>
                  </c:pt>
                  <c:pt idx="19">
                    <c:v>Jordan</c:v>
                  </c:pt>
                </c:lvl>
                <c:lvl>
                  <c:pt idx="0">
                    <c:v>Basin states</c:v>
                  </c:pt>
                  <c:pt idx="9">
                    <c:v>Non-Basin States</c:v>
                  </c:pt>
                </c:lvl>
              </c:multiLvlStrCache>
            </c:multiLvlStrRef>
          </c:cat>
          <c:val>
            <c:numRef>
              <c:f>map!$E$2:$E$21</c:f>
              <c:numCache>
                <c:formatCode>General</c:formatCode>
                <c:ptCount val="20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0</c:v>
                </c:pt>
                <c:pt idx="5">
                  <c:v>1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2</c:v>
                </c:pt>
                <c:pt idx="10">
                  <c:v>2</c:v>
                </c:pt>
                <c:pt idx="11">
                  <c:v>0</c:v>
                </c:pt>
                <c:pt idx="12">
                  <c:v>0</c:v>
                </c:pt>
                <c:pt idx="13">
                  <c:v>2</c:v>
                </c:pt>
                <c:pt idx="14">
                  <c:v>2</c:v>
                </c:pt>
                <c:pt idx="15">
                  <c:v>0</c:v>
                </c:pt>
                <c:pt idx="16">
                  <c:v>2</c:v>
                </c:pt>
                <c:pt idx="17">
                  <c:v>2</c:v>
                </c:pt>
                <c:pt idx="18">
                  <c:v>0</c:v>
                </c:pt>
                <c:pt idx="1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882-410F-B11A-8D79C61959A6}"/>
            </c:ext>
          </c:extLst>
        </c:ser>
        <c:ser>
          <c:idx val="3"/>
          <c:order val="3"/>
          <c:tx>
            <c:strRef>
              <c:f>map!$F$1</c:f>
              <c:strCache>
                <c:ptCount val="1"/>
                <c:pt idx="0">
                  <c:v>Socio-economic experts </c:v>
                </c:pt>
              </c:strCache>
            </c:strRef>
          </c:tx>
          <c:spPr>
            <a:pattFill prst="zigZag">
              <a:fgClr>
                <a:srgbClr val="7030A0"/>
              </a:fgClr>
              <a:bgClr>
                <a:sysClr val="window" lastClr="FFFFFF"/>
              </a:bgClr>
            </a:pattFill>
            <a:ln w="3175">
              <a:solidFill>
                <a:sysClr val="windowText" lastClr="000000">
                  <a:lumMod val="50000"/>
                  <a:lumOff val="50000"/>
                </a:sysClr>
              </a:solidFill>
            </a:ln>
            <a:effectLst/>
          </c:spPr>
          <c:invertIfNegative val="0"/>
          <c:cat>
            <c:multiLvlStrRef>
              <c:f>map!$A$2:$B$21</c:f>
              <c:multiLvlStrCache>
                <c:ptCount val="20"/>
                <c:lvl>
                  <c:pt idx="0">
                    <c:v>Ethiopia</c:v>
                  </c:pt>
                  <c:pt idx="1">
                    <c:v>Egypt</c:v>
                  </c:pt>
                  <c:pt idx="2">
                    <c:v>Both Sudans</c:v>
                  </c:pt>
                  <c:pt idx="3">
                    <c:v>Tanzania</c:v>
                  </c:pt>
                  <c:pt idx="4">
                    <c:v>D.R.Congo</c:v>
                  </c:pt>
                  <c:pt idx="5">
                    <c:v>Burundi</c:v>
                  </c:pt>
                  <c:pt idx="6">
                    <c:v>Rwanda</c:v>
                  </c:pt>
                  <c:pt idx="7">
                    <c:v>Uganda</c:v>
                  </c:pt>
                  <c:pt idx="8">
                    <c:v>Kenya</c:v>
                  </c:pt>
                  <c:pt idx="9">
                    <c:v>Canada</c:v>
                  </c:pt>
                  <c:pt idx="10">
                    <c:v>USA</c:v>
                  </c:pt>
                  <c:pt idx="11">
                    <c:v>Brazil</c:v>
                  </c:pt>
                  <c:pt idx="12">
                    <c:v>Mexico</c:v>
                  </c:pt>
                  <c:pt idx="13">
                    <c:v>Belgium</c:v>
                  </c:pt>
                  <c:pt idx="14">
                    <c:v>Netherlands </c:v>
                  </c:pt>
                  <c:pt idx="15">
                    <c:v>Italy</c:v>
                  </c:pt>
                  <c:pt idx="16">
                    <c:v>China</c:v>
                  </c:pt>
                  <c:pt idx="17">
                    <c:v>India </c:v>
                  </c:pt>
                  <c:pt idx="18">
                    <c:v>Iran</c:v>
                  </c:pt>
                  <c:pt idx="19">
                    <c:v>Jordan</c:v>
                  </c:pt>
                </c:lvl>
                <c:lvl>
                  <c:pt idx="0">
                    <c:v>Basin states</c:v>
                  </c:pt>
                  <c:pt idx="9">
                    <c:v>Non-Basin States</c:v>
                  </c:pt>
                </c:lvl>
              </c:multiLvlStrCache>
            </c:multiLvlStrRef>
          </c:cat>
          <c:val>
            <c:numRef>
              <c:f>map!$F$2:$F$21</c:f>
              <c:numCache>
                <c:formatCode>General</c:formatCode>
                <c:ptCount val="20"/>
                <c:pt idx="0">
                  <c:v>3</c:v>
                </c:pt>
                <c:pt idx="1">
                  <c:v>2</c:v>
                </c:pt>
                <c:pt idx="2">
                  <c:v>3</c:v>
                </c:pt>
                <c:pt idx="3">
                  <c:v>2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2</c:v>
                </c:pt>
                <c:pt idx="8">
                  <c:v>2</c:v>
                </c:pt>
                <c:pt idx="9">
                  <c:v>2</c:v>
                </c:pt>
                <c:pt idx="10">
                  <c:v>2</c:v>
                </c:pt>
                <c:pt idx="11">
                  <c:v>2</c:v>
                </c:pt>
                <c:pt idx="12">
                  <c:v>1</c:v>
                </c:pt>
                <c:pt idx="13">
                  <c:v>2</c:v>
                </c:pt>
                <c:pt idx="14">
                  <c:v>2</c:v>
                </c:pt>
                <c:pt idx="15">
                  <c:v>1</c:v>
                </c:pt>
                <c:pt idx="16">
                  <c:v>2</c:v>
                </c:pt>
                <c:pt idx="17">
                  <c:v>2</c:v>
                </c:pt>
                <c:pt idx="18">
                  <c:v>1</c:v>
                </c:pt>
                <c:pt idx="19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882-410F-B11A-8D79C61959A6}"/>
            </c:ext>
          </c:extLst>
        </c:ser>
        <c:ser>
          <c:idx val="4"/>
          <c:order val="4"/>
          <c:tx>
            <c:strRef>
              <c:f>map!$G$1</c:f>
              <c:strCache>
                <c:ptCount val="1"/>
                <c:pt idx="0">
                  <c:v>Political science experts </c:v>
                </c:pt>
              </c:strCache>
            </c:strRef>
          </c:tx>
          <c:spPr>
            <a:pattFill prst="dkDnDiag">
              <a:fgClr>
                <a:srgbClr val="4472C4"/>
              </a:fgClr>
              <a:bgClr>
                <a:sysClr val="window" lastClr="FFFFFF"/>
              </a:bgClr>
            </a:pattFill>
            <a:ln w="3175">
              <a:solidFill>
                <a:sysClr val="windowText" lastClr="000000">
                  <a:lumMod val="50000"/>
                  <a:lumOff val="50000"/>
                </a:sysClr>
              </a:solidFill>
            </a:ln>
            <a:effectLst/>
          </c:spPr>
          <c:invertIfNegative val="0"/>
          <c:cat>
            <c:multiLvlStrRef>
              <c:f>map!$A$2:$B$21</c:f>
              <c:multiLvlStrCache>
                <c:ptCount val="20"/>
                <c:lvl>
                  <c:pt idx="0">
                    <c:v>Ethiopia</c:v>
                  </c:pt>
                  <c:pt idx="1">
                    <c:v>Egypt</c:v>
                  </c:pt>
                  <c:pt idx="2">
                    <c:v>Both Sudans</c:v>
                  </c:pt>
                  <c:pt idx="3">
                    <c:v>Tanzania</c:v>
                  </c:pt>
                  <c:pt idx="4">
                    <c:v>D.R.Congo</c:v>
                  </c:pt>
                  <c:pt idx="5">
                    <c:v>Burundi</c:v>
                  </c:pt>
                  <c:pt idx="6">
                    <c:v>Rwanda</c:v>
                  </c:pt>
                  <c:pt idx="7">
                    <c:v>Uganda</c:v>
                  </c:pt>
                  <c:pt idx="8">
                    <c:v>Kenya</c:v>
                  </c:pt>
                  <c:pt idx="9">
                    <c:v>Canada</c:v>
                  </c:pt>
                  <c:pt idx="10">
                    <c:v>USA</c:v>
                  </c:pt>
                  <c:pt idx="11">
                    <c:v>Brazil</c:v>
                  </c:pt>
                  <c:pt idx="12">
                    <c:v>Mexico</c:v>
                  </c:pt>
                  <c:pt idx="13">
                    <c:v>Belgium</c:v>
                  </c:pt>
                  <c:pt idx="14">
                    <c:v>Netherlands </c:v>
                  </c:pt>
                  <c:pt idx="15">
                    <c:v>Italy</c:v>
                  </c:pt>
                  <c:pt idx="16">
                    <c:v>China</c:v>
                  </c:pt>
                  <c:pt idx="17">
                    <c:v>India </c:v>
                  </c:pt>
                  <c:pt idx="18">
                    <c:v>Iran</c:v>
                  </c:pt>
                  <c:pt idx="19">
                    <c:v>Jordan</c:v>
                  </c:pt>
                </c:lvl>
                <c:lvl>
                  <c:pt idx="0">
                    <c:v>Basin states</c:v>
                  </c:pt>
                  <c:pt idx="9">
                    <c:v>Non-Basin States</c:v>
                  </c:pt>
                </c:lvl>
              </c:multiLvlStrCache>
            </c:multiLvlStrRef>
          </c:cat>
          <c:val>
            <c:numRef>
              <c:f>map!$G$2:$G$21</c:f>
              <c:numCache>
                <c:formatCode>General</c:formatCode>
                <c:ptCount val="20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1</c:v>
                </c:pt>
                <c:pt idx="8">
                  <c:v>1</c:v>
                </c:pt>
                <c:pt idx="9">
                  <c:v>2</c:v>
                </c:pt>
                <c:pt idx="10">
                  <c:v>2</c:v>
                </c:pt>
                <c:pt idx="11">
                  <c:v>0</c:v>
                </c:pt>
                <c:pt idx="12">
                  <c:v>0</c:v>
                </c:pt>
                <c:pt idx="13">
                  <c:v>1</c:v>
                </c:pt>
                <c:pt idx="14">
                  <c:v>2</c:v>
                </c:pt>
                <c:pt idx="15">
                  <c:v>1</c:v>
                </c:pt>
                <c:pt idx="16">
                  <c:v>0</c:v>
                </c:pt>
                <c:pt idx="17">
                  <c:v>0</c:v>
                </c:pt>
                <c:pt idx="18">
                  <c:v>1</c:v>
                </c:pt>
                <c:pt idx="1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882-410F-B11A-8D79C61959A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171314368"/>
        <c:axId val="-1171320896"/>
      </c:barChart>
      <c:catAx>
        <c:axId val="-117131436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/>
                  <a:t>Surveyed Countries </a:t>
                </a:r>
              </a:p>
            </c:rich>
          </c:tx>
          <c:layout>
            <c:manualLayout>
              <c:xMode val="edge"/>
              <c:yMode val="edge"/>
              <c:x val="0.36349550805938352"/>
              <c:y val="0.9276366626793500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ysClr val="windowText" lastClr="000000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0" normalizeH="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-1171320896"/>
        <c:crosses val="autoZero"/>
        <c:auto val="1"/>
        <c:lblAlgn val="ctr"/>
        <c:lblOffset val="100"/>
        <c:noMultiLvlLbl val="0"/>
      </c:catAx>
      <c:valAx>
        <c:axId val="-11713208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/>
                  <a:t>Number of Experts </a:t>
                </a:r>
              </a:p>
            </c:rich>
          </c:tx>
          <c:layout>
            <c:manualLayout>
              <c:xMode val="edge"/>
              <c:yMode val="edge"/>
              <c:x val="2.4946139018029254E-2"/>
              <c:y val="0.2587025747146038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ysClr val="windowText" lastClr="000000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-11713143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2.3483195292924045E-2"/>
          <c:y val="8.14223044393447E-2"/>
          <c:w val="0.96785275811984828"/>
          <c:h val="0.1572101439538487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ysClr val="window" lastClr="FFFFFF"/>
    </a:solidFill>
    <a:ln w="12700" cap="flat" cmpd="sng" algn="ctr">
      <a:solidFill>
        <a:sysClr val="windowText" lastClr="000000"/>
      </a:solidFill>
      <a:prstDash val="solid"/>
      <a:miter lim="800000"/>
    </a:ln>
    <a:effectLst/>
  </c:spPr>
  <c:txPr>
    <a:bodyPr/>
    <a:lstStyle/>
    <a:p>
      <a:pPr>
        <a:defRPr>
          <a:solidFill>
            <a:sysClr val="windowText" lastClr="00000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b="1"/>
              <a:t>Response of Experts from the Non-Basin Countries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'Summary of Response '!$M$1</c:f>
              <c:strCache>
                <c:ptCount val="1"/>
                <c:pt idx="0">
                  <c:v>neutral</c:v>
                </c:pt>
              </c:strCache>
            </c:strRef>
          </c:tx>
          <c:spPr>
            <a:solidFill>
              <a:sysClr val="windowText" lastClr="000000">
                <a:lumMod val="50000"/>
                <a:lumOff val="50000"/>
              </a:sysClr>
            </a:solidFill>
            <a:ln w="3175">
              <a:solidFill>
                <a:sysClr val="windowText" lastClr="000000">
                  <a:lumMod val="50000"/>
                  <a:lumOff val="50000"/>
                </a:sysClr>
              </a:solidFill>
            </a:ln>
            <a:effectLst/>
          </c:spPr>
          <c:invertIfNegative val="0"/>
          <c:cat>
            <c:strRef>
              <c:f>'Summary of Response '!$L$2:$L$76</c:f>
              <c:strCache>
                <c:ptCount val="75"/>
                <c:pt idx="0">
                  <c:v>Basin area in each country [Km2]</c:v>
                </c:pt>
                <c:pt idx="1">
                  <c:v>The whole area  in each country [Km2]</c:v>
                </c:pt>
                <c:pt idx="2">
                  <c:v>River length in each country [Km]</c:v>
                </c:pt>
                <c:pt idx="3">
                  <c:v>Köppen Aridity Index (Precipitation/Temperature+33) in each country</c:v>
                </c:pt>
                <c:pt idx="4">
                  <c:v>Drought vulnerability index </c:v>
                </c:pt>
                <c:pt idx="5">
                  <c:v>Average drought affected people per year in each country [No] </c:v>
                </c:pt>
                <c:pt idx="6">
                  <c:v>Water-food-enery risk index or [Resilience Index]</c:v>
                </c:pt>
                <c:pt idx="7">
                  <c:v>Annual surface water contribution of each countries [Bm3/year]</c:v>
                </c:pt>
                <c:pt idx="8">
                  <c:v>Water stress index[%] in each country</c:v>
                </c:pt>
                <c:pt idx="9">
                  <c:v>Minimum environmental flow meeting [Mm3/year]</c:v>
                </c:pt>
                <c:pt idx="10">
                  <c:v>Red List Index value in each country</c:v>
                </c:pt>
                <c:pt idx="11">
                  <c:v>Total greenhouse gas emissions (kt of CO2 equivalent) in each country</c:v>
                </c:pt>
                <c:pt idx="12">
                  <c:v>Environmental performance index in each country</c:v>
                </c:pt>
                <c:pt idx="13">
                  <c:v>GDP  per capita in each country [Current $]</c:v>
                </c:pt>
                <c:pt idx="14">
                  <c:v>Gross National income  per capita in each country [$]</c:v>
                </c:pt>
                <c:pt idx="15">
                  <c:v>Exports and imports trade (% of GDP)</c:v>
                </c:pt>
                <c:pt idx="16">
                  <c:v>Income index </c:v>
                </c:pt>
                <c:pt idx="17">
                  <c:v>Unemployment in the basin in each country [%]</c:v>
                </c:pt>
                <c:pt idx="18">
                  <c:v>Vulnerable employment (% of total employment)</c:v>
                </c:pt>
                <c:pt idx="19">
                  <c:v>Population with access to electricity [%]</c:v>
                </c:pt>
                <c:pt idx="20">
                  <c:v>Relative significance of hydropower in each nile basin countries[%]</c:v>
                </c:pt>
                <c:pt idx="21">
                  <c:v>Population using basic drinking-water supply [%]</c:v>
                </c:pt>
                <c:pt idx="22">
                  <c:v>People with access to clean cooking [%]</c:v>
                </c:pt>
                <c:pt idx="23">
                  <c:v>Water supply and sanitation index </c:v>
                </c:pt>
                <c:pt idx="24">
                  <c:v>Infrastructure development index</c:v>
                </c:pt>
                <c:pt idx="25">
                  <c:v>Transport Index</c:v>
                </c:pt>
                <c:pt idx="26">
                  <c:v>ICT index</c:v>
                </c:pt>
                <c:pt idx="27">
                  <c:v>Human Development Index (HDI) in each country [%]</c:v>
                </c:pt>
                <c:pt idx="28">
                  <c:v>Multidimensional Poverty index</c:v>
                </c:pt>
                <c:pt idx="29">
                  <c:v>Population living below income poverty line [%]</c:v>
                </c:pt>
                <c:pt idx="30">
                  <c:v>Hunger Index</c:v>
                </c:pt>
                <c:pt idx="31">
                  <c:v>Education index</c:v>
                </c:pt>
                <c:pt idx="32">
                  <c:v>Infant mortality rate [per 1000 live births]</c:v>
                </c:pt>
                <c:pt idx="33">
                  <c:v>Life expectancy Index</c:v>
                </c:pt>
                <c:pt idx="34">
                  <c:v>Gender Development Index (GDI) in each country [%]</c:v>
                </c:pt>
                <c:pt idx="35">
                  <c:v>Population in the nile basin countries [in millions]</c:v>
                </c:pt>
                <c:pt idx="36">
                  <c:v>Population living only in the river basin in each country [%]</c:v>
                </c:pt>
                <c:pt idx="37">
                  <c:v>Population growth rate [%]</c:v>
                </c:pt>
                <c:pt idx="38">
                  <c:v>Employment in agriculture (% of total employment)</c:v>
                </c:pt>
                <c:pt idx="39">
                  <c:v>Employment in marine and inland fisheries [No]</c:v>
                </c:pt>
                <c:pt idx="40">
                  <c:v>Agriculture, forestry, and fishing, value added (% of GDP)</c:v>
                </c:pt>
                <c:pt idx="41">
                  <c:v>Fertile soil loss by erosion or sediment yield per year [Million tons/year]</c:v>
                </c:pt>
                <c:pt idx="42">
                  <c:v>Average annual surface water volumetric reliability index [%]</c:v>
                </c:pt>
                <c:pt idx="43">
                  <c:v>Water quality index </c:v>
                </c:pt>
                <c:pt idx="44">
                  <c:v>Gross Irrigation water demand in each basin countires [Bm3/yr]</c:v>
                </c:pt>
                <c:pt idx="45">
                  <c:v>Potential irrigation area in each basin country [Hectare]</c:v>
                </c:pt>
                <c:pt idx="46">
                  <c:v>Existing domestic water demand  in each basin countries [Bm3/year]</c:v>
                </c:pt>
                <c:pt idx="47">
                  <c:v>Projected domestic water demand by 2050 in each basin countires [Bm3/year]</c:v>
                </c:pt>
                <c:pt idx="48">
                  <c:v>Energy consumption per Capita (Kg of oil equivalent per capita)</c:v>
                </c:pt>
                <c:pt idx="49">
                  <c:v>Existing hydropower production in the basin in each country[MW]</c:v>
                </c:pt>
                <c:pt idx="50">
                  <c:v>Remaining potential hydropower production in the basin in each country[MW]</c:v>
                </c:pt>
                <c:pt idx="51">
                  <c:v>Areas exposed for severe soil erosion in each country with a rate of             (&gt;80kg/ha/yr) [Km2]</c:v>
                </c:pt>
                <c:pt idx="52">
                  <c:v>Protected forest area [Km2]</c:v>
                </c:pt>
                <c:pt idx="53">
                  <c:v>Loss of water by evaporation from dams in each basin countries [BCM/year]</c:v>
                </c:pt>
                <c:pt idx="54">
                  <c:v>Water use efficiency [USD/m3]</c:v>
                </c:pt>
                <c:pt idx="55">
                  <c:v>Wetland area [Km2]</c:v>
                </c:pt>
                <c:pt idx="56">
                  <c:v>Cereal yield (kg per hectare)</c:v>
                </c:pt>
                <c:pt idx="57">
                  <c:v>Estimated cost to conserve erosion hot spot areas [Million USD]</c:v>
                </c:pt>
                <c:pt idx="58">
                  <c:v>Gross investment made on Dams [million USD]</c:v>
                </c:pt>
                <c:pt idx="59">
                  <c:v>Total agricultural export value (1000)</c:v>
                </c:pt>
                <c:pt idx="60">
                  <c:v>Water Economy Index /Vitual water</c:v>
                </c:pt>
                <c:pt idx="61">
                  <c:v>Alternative energy source from Solar(both PV and CSP) [TWh/year]</c:v>
                </c:pt>
                <c:pt idx="62">
                  <c:v>Alternative energy source from Wind [TWh/year]</c:v>
                </c:pt>
                <c:pt idx="63">
                  <c:v>Alternative energy source from Geothermal [MW]</c:v>
                </c:pt>
                <c:pt idx="64">
                  <c:v>Alternative energy source from oil [proved oil reserves in thousand million barrels]</c:v>
                </c:pt>
                <c:pt idx="65">
                  <c:v>Alternative energy source from natural gas [proved reserves trillion cubic metres]</c:v>
                </c:pt>
                <c:pt idx="66">
                  <c:v>Alternative energy source from generated waste via incineration method [GWh]</c:v>
                </c:pt>
                <c:pt idx="67">
                  <c:v>Total Renewable ground water resource[BCM/yr]</c:v>
                </c:pt>
                <c:pt idx="68">
                  <c:v>Average income from Tourism [Million US$]</c:v>
                </c:pt>
                <c:pt idx="69">
                  <c:v>Alternative source of food and income from Livestook resource </c:v>
                </c:pt>
                <c:pt idx="70">
                  <c:v>Average fish and aquaculture production [metric ton/yr]</c:v>
                </c:pt>
                <c:pt idx="71">
                  <c:v>Industry value added (%GDP)- including construction industry</c:v>
                </c:pt>
                <c:pt idx="72">
                  <c:v>Employment in service provision sector [% of total employment]</c:v>
                </c:pt>
                <c:pt idx="73">
                  <c:v>Revenue and job opportunity from ports</c:v>
                </c:pt>
                <c:pt idx="74">
                  <c:v>Water conservation by crop pattern modification [Mm3/yr]</c:v>
                </c:pt>
              </c:strCache>
            </c:strRef>
          </c:cat>
          <c:val>
            <c:numRef>
              <c:f>'Summary of Response '!$M$2:$M$76</c:f>
              <c:numCache>
                <c:formatCode>General</c:formatCode>
                <c:ptCount val="75"/>
                <c:pt idx="0">
                  <c:v>-1.5</c:v>
                </c:pt>
                <c:pt idx="1">
                  <c:v>0</c:v>
                </c:pt>
                <c:pt idx="2">
                  <c:v>-4</c:v>
                </c:pt>
                <c:pt idx="3">
                  <c:v>-9</c:v>
                </c:pt>
                <c:pt idx="4">
                  <c:v>-1</c:v>
                </c:pt>
                <c:pt idx="5">
                  <c:v>-3</c:v>
                </c:pt>
                <c:pt idx="6">
                  <c:v>-1</c:v>
                </c:pt>
                <c:pt idx="7">
                  <c:v>-1.5</c:v>
                </c:pt>
                <c:pt idx="8">
                  <c:v>0</c:v>
                </c:pt>
                <c:pt idx="9">
                  <c:v>-1</c:v>
                </c:pt>
                <c:pt idx="10">
                  <c:v>-14.5</c:v>
                </c:pt>
                <c:pt idx="11">
                  <c:v>-2</c:v>
                </c:pt>
                <c:pt idx="12">
                  <c:v>-4.5</c:v>
                </c:pt>
                <c:pt idx="13">
                  <c:v>0</c:v>
                </c:pt>
                <c:pt idx="14">
                  <c:v>-0.5</c:v>
                </c:pt>
                <c:pt idx="15">
                  <c:v>-5.5</c:v>
                </c:pt>
                <c:pt idx="16">
                  <c:v>-3</c:v>
                </c:pt>
                <c:pt idx="17">
                  <c:v>-8.5</c:v>
                </c:pt>
                <c:pt idx="18">
                  <c:v>-9.5</c:v>
                </c:pt>
                <c:pt idx="19">
                  <c:v>0</c:v>
                </c:pt>
                <c:pt idx="20">
                  <c:v>-4.5</c:v>
                </c:pt>
                <c:pt idx="21">
                  <c:v>0</c:v>
                </c:pt>
                <c:pt idx="22">
                  <c:v>-1.5</c:v>
                </c:pt>
                <c:pt idx="23">
                  <c:v>-0.5</c:v>
                </c:pt>
                <c:pt idx="24">
                  <c:v>-5.5</c:v>
                </c:pt>
                <c:pt idx="25">
                  <c:v>-12</c:v>
                </c:pt>
                <c:pt idx="26">
                  <c:v>-10.5</c:v>
                </c:pt>
                <c:pt idx="27">
                  <c:v>-4.5</c:v>
                </c:pt>
                <c:pt idx="28">
                  <c:v>0</c:v>
                </c:pt>
                <c:pt idx="29">
                  <c:v>-7</c:v>
                </c:pt>
                <c:pt idx="30">
                  <c:v>0</c:v>
                </c:pt>
                <c:pt idx="31">
                  <c:v>-9.5</c:v>
                </c:pt>
                <c:pt idx="32">
                  <c:v>-9.5</c:v>
                </c:pt>
                <c:pt idx="33">
                  <c:v>-8</c:v>
                </c:pt>
                <c:pt idx="34">
                  <c:v>-10</c:v>
                </c:pt>
                <c:pt idx="35">
                  <c:v>-0.5</c:v>
                </c:pt>
                <c:pt idx="36">
                  <c:v>-1</c:v>
                </c:pt>
                <c:pt idx="37">
                  <c:v>-14</c:v>
                </c:pt>
                <c:pt idx="38">
                  <c:v>-2.5</c:v>
                </c:pt>
                <c:pt idx="39">
                  <c:v>-4</c:v>
                </c:pt>
                <c:pt idx="40">
                  <c:v>-1.5</c:v>
                </c:pt>
                <c:pt idx="41">
                  <c:v>-5.5</c:v>
                </c:pt>
                <c:pt idx="42">
                  <c:v>-8.5</c:v>
                </c:pt>
                <c:pt idx="43">
                  <c:v>-7.5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-4.5</c:v>
                </c:pt>
                <c:pt idx="49">
                  <c:v>0</c:v>
                </c:pt>
                <c:pt idx="50">
                  <c:v>-0.5</c:v>
                </c:pt>
                <c:pt idx="51">
                  <c:v>-4</c:v>
                </c:pt>
                <c:pt idx="52">
                  <c:v>-5.5</c:v>
                </c:pt>
                <c:pt idx="53">
                  <c:v>-9</c:v>
                </c:pt>
                <c:pt idx="54">
                  <c:v>-0.5</c:v>
                </c:pt>
                <c:pt idx="55">
                  <c:v>-6</c:v>
                </c:pt>
                <c:pt idx="56">
                  <c:v>-8</c:v>
                </c:pt>
                <c:pt idx="57">
                  <c:v>-7.5</c:v>
                </c:pt>
                <c:pt idx="58">
                  <c:v>-11</c:v>
                </c:pt>
                <c:pt idx="59">
                  <c:v>-10.5</c:v>
                </c:pt>
                <c:pt idx="60">
                  <c:v>-11</c:v>
                </c:pt>
                <c:pt idx="61">
                  <c:v>-0.5</c:v>
                </c:pt>
                <c:pt idx="62">
                  <c:v>-0.5</c:v>
                </c:pt>
                <c:pt idx="63">
                  <c:v>-0.5</c:v>
                </c:pt>
                <c:pt idx="64">
                  <c:v>-3.5</c:v>
                </c:pt>
                <c:pt idx="65">
                  <c:v>-1</c:v>
                </c:pt>
                <c:pt idx="66">
                  <c:v>-2.5</c:v>
                </c:pt>
                <c:pt idx="67">
                  <c:v>-1</c:v>
                </c:pt>
                <c:pt idx="68">
                  <c:v>-7</c:v>
                </c:pt>
                <c:pt idx="69">
                  <c:v>-11.5</c:v>
                </c:pt>
                <c:pt idx="70">
                  <c:v>-5</c:v>
                </c:pt>
                <c:pt idx="71">
                  <c:v>-11.5</c:v>
                </c:pt>
                <c:pt idx="72">
                  <c:v>-7</c:v>
                </c:pt>
                <c:pt idx="73">
                  <c:v>-12.5</c:v>
                </c:pt>
                <c:pt idx="74">
                  <c:v>-8.5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A01-499E-B437-D00D9E7BD2E5}"/>
            </c:ext>
          </c:extLst>
        </c:ser>
        <c:ser>
          <c:idx val="1"/>
          <c:order val="1"/>
          <c:tx>
            <c:strRef>
              <c:f>'Summary of Response '!$N$1</c:f>
              <c:strCache>
                <c:ptCount val="1"/>
                <c:pt idx="0">
                  <c:v>less important </c:v>
                </c:pt>
              </c:strCache>
            </c:strRef>
          </c:tx>
          <c:spPr>
            <a:solidFill>
              <a:srgbClr val="ED7D31">
                <a:lumMod val="75000"/>
              </a:srgbClr>
            </a:solidFill>
            <a:ln w="3175">
              <a:solidFill>
                <a:srgbClr val="ED7D31">
                  <a:lumMod val="75000"/>
                </a:srgbClr>
              </a:solidFill>
            </a:ln>
            <a:effectLst/>
          </c:spPr>
          <c:invertIfNegative val="0"/>
          <c:cat>
            <c:strRef>
              <c:f>'Summary of Response '!$L$2:$L$76</c:f>
              <c:strCache>
                <c:ptCount val="75"/>
                <c:pt idx="0">
                  <c:v>Basin area in each country [Km2]</c:v>
                </c:pt>
                <c:pt idx="1">
                  <c:v>The whole area  in each country [Km2]</c:v>
                </c:pt>
                <c:pt idx="2">
                  <c:v>River length in each country [Km]</c:v>
                </c:pt>
                <c:pt idx="3">
                  <c:v>Köppen Aridity Index (Precipitation/Temperature+33) in each country</c:v>
                </c:pt>
                <c:pt idx="4">
                  <c:v>Drought vulnerability index </c:v>
                </c:pt>
                <c:pt idx="5">
                  <c:v>Average drought affected people per year in each country [No] </c:v>
                </c:pt>
                <c:pt idx="6">
                  <c:v>Water-food-enery risk index or [Resilience Index]</c:v>
                </c:pt>
                <c:pt idx="7">
                  <c:v>Annual surface water contribution of each countries [Bm3/year]</c:v>
                </c:pt>
                <c:pt idx="8">
                  <c:v>Water stress index[%] in each country</c:v>
                </c:pt>
                <c:pt idx="9">
                  <c:v>Minimum environmental flow meeting [Mm3/year]</c:v>
                </c:pt>
                <c:pt idx="10">
                  <c:v>Red List Index value in each country</c:v>
                </c:pt>
                <c:pt idx="11">
                  <c:v>Total greenhouse gas emissions (kt of CO2 equivalent) in each country</c:v>
                </c:pt>
                <c:pt idx="12">
                  <c:v>Environmental performance index in each country</c:v>
                </c:pt>
                <c:pt idx="13">
                  <c:v>GDP  per capita in each country [Current $]</c:v>
                </c:pt>
                <c:pt idx="14">
                  <c:v>Gross National income  per capita in each country [$]</c:v>
                </c:pt>
                <c:pt idx="15">
                  <c:v>Exports and imports trade (% of GDP)</c:v>
                </c:pt>
                <c:pt idx="16">
                  <c:v>Income index </c:v>
                </c:pt>
                <c:pt idx="17">
                  <c:v>Unemployment in the basin in each country [%]</c:v>
                </c:pt>
                <c:pt idx="18">
                  <c:v>Vulnerable employment (% of total employment)</c:v>
                </c:pt>
                <c:pt idx="19">
                  <c:v>Population with access to electricity [%]</c:v>
                </c:pt>
                <c:pt idx="20">
                  <c:v>Relative significance of hydropower in each nile basin countries[%]</c:v>
                </c:pt>
                <c:pt idx="21">
                  <c:v>Population using basic drinking-water supply [%]</c:v>
                </c:pt>
                <c:pt idx="22">
                  <c:v>People with access to clean cooking [%]</c:v>
                </c:pt>
                <c:pt idx="23">
                  <c:v>Water supply and sanitation index </c:v>
                </c:pt>
                <c:pt idx="24">
                  <c:v>Infrastructure development index</c:v>
                </c:pt>
                <c:pt idx="25">
                  <c:v>Transport Index</c:v>
                </c:pt>
                <c:pt idx="26">
                  <c:v>ICT index</c:v>
                </c:pt>
                <c:pt idx="27">
                  <c:v>Human Development Index (HDI) in each country [%]</c:v>
                </c:pt>
                <c:pt idx="28">
                  <c:v>Multidimensional Poverty index</c:v>
                </c:pt>
                <c:pt idx="29">
                  <c:v>Population living below income poverty line [%]</c:v>
                </c:pt>
                <c:pt idx="30">
                  <c:v>Hunger Index</c:v>
                </c:pt>
                <c:pt idx="31">
                  <c:v>Education index</c:v>
                </c:pt>
                <c:pt idx="32">
                  <c:v>Infant mortality rate [per 1000 live births]</c:v>
                </c:pt>
                <c:pt idx="33">
                  <c:v>Life expectancy Index</c:v>
                </c:pt>
                <c:pt idx="34">
                  <c:v>Gender Development Index (GDI) in each country [%]</c:v>
                </c:pt>
                <c:pt idx="35">
                  <c:v>Population in the nile basin countries [in millions]</c:v>
                </c:pt>
                <c:pt idx="36">
                  <c:v>Population living only in the river basin in each country [%]</c:v>
                </c:pt>
                <c:pt idx="37">
                  <c:v>Population growth rate [%]</c:v>
                </c:pt>
                <c:pt idx="38">
                  <c:v>Employment in agriculture (% of total employment)</c:v>
                </c:pt>
                <c:pt idx="39">
                  <c:v>Employment in marine and inland fisheries [No]</c:v>
                </c:pt>
                <c:pt idx="40">
                  <c:v>Agriculture, forestry, and fishing, value added (% of GDP)</c:v>
                </c:pt>
                <c:pt idx="41">
                  <c:v>Fertile soil loss by erosion or sediment yield per year [Million tons/year]</c:v>
                </c:pt>
                <c:pt idx="42">
                  <c:v>Average annual surface water volumetric reliability index [%]</c:v>
                </c:pt>
                <c:pt idx="43">
                  <c:v>Water quality index </c:v>
                </c:pt>
                <c:pt idx="44">
                  <c:v>Gross Irrigation water demand in each basin countires [Bm3/yr]</c:v>
                </c:pt>
                <c:pt idx="45">
                  <c:v>Potential irrigation area in each basin country [Hectare]</c:v>
                </c:pt>
                <c:pt idx="46">
                  <c:v>Existing domestic water demand  in each basin countries [Bm3/year]</c:v>
                </c:pt>
                <c:pt idx="47">
                  <c:v>Projected domestic water demand by 2050 in each basin countires [Bm3/year]</c:v>
                </c:pt>
                <c:pt idx="48">
                  <c:v>Energy consumption per Capita (Kg of oil equivalent per capita)</c:v>
                </c:pt>
                <c:pt idx="49">
                  <c:v>Existing hydropower production in the basin in each country[MW]</c:v>
                </c:pt>
                <c:pt idx="50">
                  <c:v>Remaining potential hydropower production in the basin in each country[MW]</c:v>
                </c:pt>
                <c:pt idx="51">
                  <c:v>Areas exposed for severe soil erosion in each country with a rate of             (&gt;80kg/ha/yr) [Km2]</c:v>
                </c:pt>
                <c:pt idx="52">
                  <c:v>Protected forest area [Km2]</c:v>
                </c:pt>
                <c:pt idx="53">
                  <c:v>Loss of water by evaporation from dams in each basin countries [BCM/year]</c:v>
                </c:pt>
                <c:pt idx="54">
                  <c:v>Water use efficiency [USD/m3]</c:v>
                </c:pt>
                <c:pt idx="55">
                  <c:v>Wetland area [Km2]</c:v>
                </c:pt>
                <c:pt idx="56">
                  <c:v>Cereal yield (kg per hectare)</c:v>
                </c:pt>
                <c:pt idx="57">
                  <c:v>Estimated cost to conserve erosion hot spot areas [Million USD]</c:v>
                </c:pt>
                <c:pt idx="58">
                  <c:v>Gross investment made on Dams [million USD]</c:v>
                </c:pt>
                <c:pt idx="59">
                  <c:v>Total agricultural export value (1000)</c:v>
                </c:pt>
                <c:pt idx="60">
                  <c:v>Water Economy Index /Vitual water</c:v>
                </c:pt>
                <c:pt idx="61">
                  <c:v>Alternative energy source from Solar(both PV and CSP) [TWh/year]</c:v>
                </c:pt>
                <c:pt idx="62">
                  <c:v>Alternative energy source from Wind [TWh/year]</c:v>
                </c:pt>
                <c:pt idx="63">
                  <c:v>Alternative energy source from Geothermal [MW]</c:v>
                </c:pt>
                <c:pt idx="64">
                  <c:v>Alternative energy source from oil [proved oil reserves in thousand million barrels]</c:v>
                </c:pt>
                <c:pt idx="65">
                  <c:v>Alternative energy source from natural gas [proved reserves trillion cubic metres]</c:v>
                </c:pt>
                <c:pt idx="66">
                  <c:v>Alternative energy source from generated waste via incineration method [GWh]</c:v>
                </c:pt>
                <c:pt idx="67">
                  <c:v>Total Renewable ground water resource[BCM/yr]</c:v>
                </c:pt>
                <c:pt idx="68">
                  <c:v>Average income from Tourism [Million US$]</c:v>
                </c:pt>
                <c:pt idx="69">
                  <c:v>Alternative source of food and income from Livestook resource </c:v>
                </c:pt>
                <c:pt idx="70">
                  <c:v>Average fish and aquaculture production [metric ton/yr]</c:v>
                </c:pt>
                <c:pt idx="71">
                  <c:v>Industry value added (%GDP)- including construction industry</c:v>
                </c:pt>
                <c:pt idx="72">
                  <c:v>Employment in service provision sector [% of total employment]</c:v>
                </c:pt>
                <c:pt idx="73">
                  <c:v>Revenue and job opportunity from ports</c:v>
                </c:pt>
                <c:pt idx="74">
                  <c:v>Water conservation by crop pattern modification [Mm3/yr]</c:v>
                </c:pt>
              </c:strCache>
            </c:strRef>
          </c:cat>
          <c:val>
            <c:numRef>
              <c:f>'Summary of Response '!$N$2:$N$76</c:f>
              <c:numCache>
                <c:formatCode>General</c:formatCode>
                <c:ptCount val="75"/>
                <c:pt idx="0">
                  <c:v>0</c:v>
                </c:pt>
                <c:pt idx="1">
                  <c:v>0</c:v>
                </c:pt>
                <c:pt idx="2">
                  <c:v>-7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-2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-10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-8</c:v>
                </c:pt>
                <c:pt idx="25">
                  <c:v>-2</c:v>
                </c:pt>
                <c:pt idx="26">
                  <c:v>-9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-9</c:v>
                </c:pt>
                <c:pt idx="33">
                  <c:v>-28</c:v>
                </c:pt>
                <c:pt idx="34">
                  <c:v>-3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-1</c:v>
                </c:pt>
                <c:pt idx="41">
                  <c:v>-4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-1</c:v>
                </c:pt>
                <c:pt idx="56">
                  <c:v>-13</c:v>
                </c:pt>
                <c:pt idx="57">
                  <c:v>-10</c:v>
                </c:pt>
                <c:pt idx="58">
                  <c:v>0</c:v>
                </c:pt>
                <c:pt idx="59">
                  <c:v>0</c:v>
                </c:pt>
                <c:pt idx="60">
                  <c:v>-3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-3</c:v>
                </c:pt>
                <c:pt idx="69">
                  <c:v>0</c:v>
                </c:pt>
                <c:pt idx="70">
                  <c:v>0</c:v>
                </c:pt>
                <c:pt idx="71">
                  <c:v>-11</c:v>
                </c:pt>
                <c:pt idx="72">
                  <c:v>-1</c:v>
                </c:pt>
                <c:pt idx="73">
                  <c:v>-7</c:v>
                </c:pt>
                <c:pt idx="74">
                  <c:v>-7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A01-499E-B437-D00D9E7BD2E5}"/>
            </c:ext>
          </c:extLst>
        </c:ser>
        <c:ser>
          <c:idx val="2"/>
          <c:order val="2"/>
          <c:tx>
            <c:strRef>
              <c:f>'Summary of Response '!$O$1</c:f>
              <c:strCache>
                <c:ptCount val="1"/>
                <c:pt idx="0">
                  <c:v>Not Important</c:v>
                </c:pt>
              </c:strCache>
            </c:strRef>
          </c:tx>
          <c:spPr>
            <a:pattFill prst="lgCheck">
              <a:fgClr>
                <a:srgbClr val="FF0000"/>
              </a:fgClr>
              <a:bgClr>
                <a:sysClr val="window" lastClr="FFFFFF"/>
              </a:bgClr>
            </a:pattFill>
            <a:ln w="3175">
              <a:solidFill>
                <a:srgbClr val="C00000"/>
              </a:solidFill>
            </a:ln>
            <a:effectLst/>
          </c:spPr>
          <c:invertIfNegative val="0"/>
          <c:cat>
            <c:strRef>
              <c:f>'Summary of Response '!$L$2:$L$76</c:f>
              <c:strCache>
                <c:ptCount val="75"/>
                <c:pt idx="0">
                  <c:v>Basin area in each country [Km2]</c:v>
                </c:pt>
                <c:pt idx="1">
                  <c:v>The whole area  in each country [Km2]</c:v>
                </c:pt>
                <c:pt idx="2">
                  <c:v>River length in each country [Km]</c:v>
                </c:pt>
                <c:pt idx="3">
                  <c:v>Köppen Aridity Index (Precipitation/Temperature+33) in each country</c:v>
                </c:pt>
                <c:pt idx="4">
                  <c:v>Drought vulnerability index </c:v>
                </c:pt>
                <c:pt idx="5">
                  <c:v>Average drought affected people per year in each country [No] </c:v>
                </c:pt>
                <c:pt idx="6">
                  <c:v>Water-food-enery risk index or [Resilience Index]</c:v>
                </c:pt>
                <c:pt idx="7">
                  <c:v>Annual surface water contribution of each countries [Bm3/year]</c:v>
                </c:pt>
                <c:pt idx="8">
                  <c:v>Water stress index[%] in each country</c:v>
                </c:pt>
                <c:pt idx="9">
                  <c:v>Minimum environmental flow meeting [Mm3/year]</c:v>
                </c:pt>
                <c:pt idx="10">
                  <c:v>Red List Index value in each country</c:v>
                </c:pt>
                <c:pt idx="11">
                  <c:v>Total greenhouse gas emissions (kt of CO2 equivalent) in each country</c:v>
                </c:pt>
                <c:pt idx="12">
                  <c:v>Environmental performance index in each country</c:v>
                </c:pt>
                <c:pt idx="13">
                  <c:v>GDP  per capita in each country [Current $]</c:v>
                </c:pt>
                <c:pt idx="14">
                  <c:v>Gross National income  per capita in each country [$]</c:v>
                </c:pt>
                <c:pt idx="15">
                  <c:v>Exports and imports trade (% of GDP)</c:v>
                </c:pt>
                <c:pt idx="16">
                  <c:v>Income index </c:v>
                </c:pt>
                <c:pt idx="17">
                  <c:v>Unemployment in the basin in each country [%]</c:v>
                </c:pt>
                <c:pt idx="18">
                  <c:v>Vulnerable employment (% of total employment)</c:v>
                </c:pt>
                <c:pt idx="19">
                  <c:v>Population with access to electricity [%]</c:v>
                </c:pt>
                <c:pt idx="20">
                  <c:v>Relative significance of hydropower in each nile basin countries[%]</c:v>
                </c:pt>
                <c:pt idx="21">
                  <c:v>Population using basic drinking-water supply [%]</c:v>
                </c:pt>
                <c:pt idx="22">
                  <c:v>People with access to clean cooking [%]</c:v>
                </c:pt>
                <c:pt idx="23">
                  <c:v>Water supply and sanitation index </c:v>
                </c:pt>
                <c:pt idx="24">
                  <c:v>Infrastructure development index</c:v>
                </c:pt>
                <c:pt idx="25">
                  <c:v>Transport Index</c:v>
                </c:pt>
                <c:pt idx="26">
                  <c:v>ICT index</c:v>
                </c:pt>
                <c:pt idx="27">
                  <c:v>Human Development Index (HDI) in each country [%]</c:v>
                </c:pt>
                <c:pt idx="28">
                  <c:v>Multidimensional Poverty index</c:v>
                </c:pt>
                <c:pt idx="29">
                  <c:v>Population living below income poverty line [%]</c:v>
                </c:pt>
                <c:pt idx="30">
                  <c:v>Hunger Index</c:v>
                </c:pt>
                <c:pt idx="31">
                  <c:v>Education index</c:v>
                </c:pt>
                <c:pt idx="32">
                  <c:v>Infant mortality rate [per 1000 live births]</c:v>
                </c:pt>
                <c:pt idx="33">
                  <c:v>Life expectancy Index</c:v>
                </c:pt>
                <c:pt idx="34">
                  <c:v>Gender Development Index (GDI) in each country [%]</c:v>
                </c:pt>
                <c:pt idx="35">
                  <c:v>Population in the nile basin countries [in millions]</c:v>
                </c:pt>
                <c:pt idx="36">
                  <c:v>Population living only in the river basin in each country [%]</c:v>
                </c:pt>
                <c:pt idx="37">
                  <c:v>Population growth rate [%]</c:v>
                </c:pt>
                <c:pt idx="38">
                  <c:v>Employment in agriculture (% of total employment)</c:v>
                </c:pt>
                <c:pt idx="39">
                  <c:v>Employment in marine and inland fisheries [No]</c:v>
                </c:pt>
                <c:pt idx="40">
                  <c:v>Agriculture, forestry, and fishing, value added (% of GDP)</c:v>
                </c:pt>
                <c:pt idx="41">
                  <c:v>Fertile soil loss by erosion or sediment yield per year [Million tons/year]</c:v>
                </c:pt>
                <c:pt idx="42">
                  <c:v>Average annual surface water volumetric reliability index [%]</c:v>
                </c:pt>
                <c:pt idx="43">
                  <c:v>Water quality index </c:v>
                </c:pt>
                <c:pt idx="44">
                  <c:v>Gross Irrigation water demand in each basin countires [Bm3/yr]</c:v>
                </c:pt>
                <c:pt idx="45">
                  <c:v>Potential irrigation area in each basin country [Hectare]</c:v>
                </c:pt>
                <c:pt idx="46">
                  <c:v>Existing domestic water demand  in each basin countries [Bm3/year]</c:v>
                </c:pt>
                <c:pt idx="47">
                  <c:v>Projected domestic water demand by 2050 in each basin countires [Bm3/year]</c:v>
                </c:pt>
                <c:pt idx="48">
                  <c:v>Energy consumption per Capita (Kg of oil equivalent per capita)</c:v>
                </c:pt>
                <c:pt idx="49">
                  <c:v>Existing hydropower production in the basin in each country[MW]</c:v>
                </c:pt>
                <c:pt idx="50">
                  <c:v>Remaining potential hydropower production in the basin in each country[MW]</c:v>
                </c:pt>
                <c:pt idx="51">
                  <c:v>Areas exposed for severe soil erosion in each country with a rate of             (&gt;80kg/ha/yr) [Km2]</c:v>
                </c:pt>
                <c:pt idx="52">
                  <c:v>Protected forest area [Km2]</c:v>
                </c:pt>
                <c:pt idx="53">
                  <c:v>Loss of water by evaporation from dams in each basin countries [BCM/year]</c:v>
                </c:pt>
                <c:pt idx="54">
                  <c:v>Water use efficiency [USD/m3]</c:v>
                </c:pt>
                <c:pt idx="55">
                  <c:v>Wetland area [Km2]</c:v>
                </c:pt>
                <c:pt idx="56">
                  <c:v>Cereal yield (kg per hectare)</c:v>
                </c:pt>
                <c:pt idx="57">
                  <c:v>Estimated cost to conserve erosion hot spot areas [Million USD]</c:v>
                </c:pt>
                <c:pt idx="58">
                  <c:v>Gross investment made on Dams [million USD]</c:v>
                </c:pt>
                <c:pt idx="59">
                  <c:v>Total agricultural export value (1000)</c:v>
                </c:pt>
                <c:pt idx="60">
                  <c:v>Water Economy Index /Vitual water</c:v>
                </c:pt>
                <c:pt idx="61">
                  <c:v>Alternative energy source from Solar(both PV and CSP) [TWh/year]</c:v>
                </c:pt>
                <c:pt idx="62">
                  <c:v>Alternative energy source from Wind [TWh/year]</c:v>
                </c:pt>
                <c:pt idx="63">
                  <c:v>Alternative energy source from Geothermal [MW]</c:v>
                </c:pt>
                <c:pt idx="64">
                  <c:v>Alternative energy source from oil [proved oil reserves in thousand million barrels]</c:v>
                </c:pt>
                <c:pt idx="65">
                  <c:v>Alternative energy source from natural gas [proved reserves trillion cubic metres]</c:v>
                </c:pt>
                <c:pt idx="66">
                  <c:v>Alternative energy source from generated waste via incineration method [GWh]</c:v>
                </c:pt>
                <c:pt idx="67">
                  <c:v>Total Renewable ground water resource[BCM/yr]</c:v>
                </c:pt>
                <c:pt idx="68">
                  <c:v>Average income from Tourism [Million US$]</c:v>
                </c:pt>
                <c:pt idx="69">
                  <c:v>Alternative source of food and income from Livestook resource </c:v>
                </c:pt>
                <c:pt idx="70">
                  <c:v>Average fish and aquaculture production [metric ton/yr]</c:v>
                </c:pt>
                <c:pt idx="71">
                  <c:v>Industry value added (%GDP)- including construction industry</c:v>
                </c:pt>
                <c:pt idx="72">
                  <c:v>Employment in service provision sector [% of total employment]</c:v>
                </c:pt>
                <c:pt idx="73">
                  <c:v>Revenue and job opportunity from ports</c:v>
                </c:pt>
                <c:pt idx="74">
                  <c:v>Water conservation by crop pattern modification [Mm3/yr]</c:v>
                </c:pt>
              </c:strCache>
            </c:strRef>
          </c:cat>
          <c:val>
            <c:numRef>
              <c:f>'Summary of Response '!$O$2:$O$76</c:f>
              <c:numCache>
                <c:formatCode>General</c:formatCode>
                <c:ptCount val="7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-3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A01-499E-B437-D00D9E7BD2E5}"/>
            </c:ext>
          </c:extLst>
        </c:ser>
        <c:ser>
          <c:idx val="3"/>
          <c:order val="3"/>
          <c:tx>
            <c:strRef>
              <c:f>'Summary of Response '!$P$1</c:f>
              <c:strCache>
                <c:ptCount val="1"/>
                <c:pt idx="0">
                  <c:v>Less Important </c:v>
                </c:pt>
              </c:strCache>
            </c:strRef>
          </c:tx>
          <c:spPr>
            <a:pattFill prst="zigZag">
              <a:fgClr>
                <a:srgbClr val="ED7D31">
                  <a:lumMod val="60000"/>
                  <a:lumOff val="40000"/>
                </a:srgbClr>
              </a:fgClr>
              <a:bgClr>
                <a:sysClr val="window" lastClr="FFFFFF"/>
              </a:bgClr>
            </a:pattFill>
            <a:ln w="3175">
              <a:solidFill>
                <a:srgbClr val="ED7D31">
                  <a:lumMod val="60000"/>
                  <a:lumOff val="40000"/>
                </a:srgbClr>
              </a:solidFill>
            </a:ln>
            <a:effectLst/>
          </c:spPr>
          <c:invertIfNegative val="0"/>
          <c:cat>
            <c:strRef>
              <c:f>'Summary of Response '!$L$2:$L$76</c:f>
              <c:strCache>
                <c:ptCount val="75"/>
                <c:pt idx="0">
                  <c:v>Basin area in each country [Km2]</c:v>
                </c:pt>
                <c:pt idx="1">
                  <c:v>The whole area  in each country [Km2]</c:v>
                </c:pt>
                <c:pt idx="2">
                  <c:v>River length in each country [Km]</c:v>
                </c:pt>
                <c:pt idx="3">
                  <c:v>Köppen Aridity Index (Precipitation/Temperature+33) in each country</c:v>
                </c:pt>
                <c:pt idx="4">
                  <c:v>Drought vulnerability index </c:v>
                </c:pt>
                <c:pt idx="5">
                  <c:v>Average drought affected people per year in each country [No] </c:v>
                </c:pt>
                <c:pt idx="6">
                  <c:v>Water-food-enery risk index or [Resilience Index]</c:v>
                </c:pt>
                <c:pt idx="7">
                  <c:v>Annual surface water contribution of each countries [Bm3/year]</c:v>
                </c:pt>
                <c:pt idx="8">
                  <c:v>Water stress index[%] in each country</c:v>
                </c:pt>
                <c:pt idx="9">
                  <c:v>Minimum environmental flow meeting [Mm3/year]</c:v>
                </c:pt>
                <c:pt idx="10">
                  <c:v>Red List Index value in each country</c:v>
                </c:pt>
                <c:pt idx="11">
                  <c:v>Total greenhouse gas emissions (kt of CO2 equivalent) in each country</c:v>
                </c:pt>
                <c:pt idx="12">
                  <c:v>Environmental performance index in each country</c:v>
                </c:pt>
                <c:pt idx="13">
                  <c:v>GDP  per capita in each country [Current $]</c:v>
                </c:pt>
                <c:pt idx="14">
                  <c:v>Gross National income  per capita in each country [$]</c:v>
                </c:pt>
                <c:pt idx="15">
                  <c:v>Exports and imports trade (% of GDP)</c:v>
                </c:pt>
                <c:pt idx="16">
                  <c:v>Income index </c:v>
                </c:pt>
                <c:pt idx="17">
                  <c:v>Unemployment in the basin in each country [%]</c:v>
                </c:pt>
                <c:pt idx="18">
                  <c:v>Vulnerable employment (% of total employment)</c:v>
                </c:pt>
                <c:pt idx="19">
                  <c:v>Population with access to electricity [%]</c:v>
                </c:pt>
                <c:pt idx="20">
                  <c:v>Relative significance of hydropower in each nile basin countries[%]</c:v>
                </c:pt>
                <c:pt idx="21">
                  <c:v>Population using basic drinking-water supply [%]</c:v>
                </c:pt>
                <c:pt idx="22">
                  <c:v>People with access to clean cooking [%]</c:v>
                </c:pt>
                <c:pt idx="23">
                  <c:v>Water supply and sanitation index </c:v>
                </c:pt>
                <c:pt idx="24">
                  <c:v>Infrastructure development index</c:v>
                </c:pt>
                <c:pt idx="25">
                  <c:v>Transport Index</c:v>
                </c:pt>
                <c:pt idx="26">
                  <c:v>ICT index</c:v>
                </c:pt>
                <c:pt idx="27">
                  <c:v>Human Development Index (HDI) in each country [%]</c:v>
                </c:pt>
                <c:pt idx="28">
                  <c:v>Multidimensional Poverty index</c:v>
                </c:pt>
                <c:pt idx="29">
                  <c:v>Population living below income poverty line [%]</c:v>
                </c:pt>
                <c:pt idx="30">
                  <c:v>Hunger Index</c:v>
                </c:pt>
                <c:pt idx="31">
                  <c:v>Education index</c:v>
                </c:pt>
                <c:pt idx="32">
                  <c:v>Infant mortality rate [per 1000 live births]</c:v>
                </c:pt>
                <c:pt idx="33">
                  <c:v>Life expectancy Index</c:v>
                </c:pt>
                <c:pt idx="34">
                  <c:v>Gender Development Index (GDI) in each country [%]</c:v>
                </c:pt>
                <c:pt idx="35">
                  <c:v>Population in the nile basin countries [in millions]</c:v>
                </c:pt>
                <c:pt idx="36">
                  <c:v>Population living only in the river basin in each country [%]</c:v>
                </c:pt>
                <c:pt idx="37">
                  <c:v>Population growth rate [%]</c:v>
                </c:pt>
                <c:pt idx="38">
                  <c:v>Employment in agriculture (% of total employment)</c:v>
                </c:pt>
                <c:pt idx="39">
                  <c:v>Employment in marine and inland fisheries [No]</c:v>
                </c:pt>
                <c:pt idx="40">
                  <c:v>Agriculture, forestry, and fishing, value added (% of GDP)</c:v>
                </c:pt>
                <c:pt idx="41">
                  <c:v>Fertile soil loss by erosion or sediment yield per year [Million tons/year]</c:v>
                </c:pt>
                <c:pt idx="42">
                  <c:v>Average annual surface water volumetric reliability index [%]</c:v>
                </c:pt>
                <c:pt idx="43">
                  <c:v>Water quality index </c:v>
                </c:pt>
                <c:pt idx="44">
                  <c:v>Gross Irrigation water demand in each basin countires [Bm3/yr]</c:v>
                </c:pt>
                <c:pt idx="45">
                  <c:v>Potential irrigation area in each basin country [Hectare]</c:v>
                </c:pt>
                <c:pt idx="46">
                  <c:v>Existing domestic water demand  in each basin countries [Bm3/year]</c:v>
                </c:pt>
                <c:pt idx="47">
                  <c:v>Projected domestic water demand by 2050 in each basin countires [Bm3/year]</c:v>
                </c:pt>
                <c:pt idx="48">
                  <c:v>Energy consumption per Capita (Kg of oil equivalent per capita)</c:v>
                </c:pt>
                <c:pt idx="49">
                  <c:v>Existing hydropower production in the basin in each country[MW]</c:v>
                </c:pt>
                <c:pt idx="50">
                  <c:v>Remaining potential hydropower production in the basin in each country[MW]</c:v>
                </c:pt>
                <c:pt idx="51">
                  <c:v>Areas exposed for severe soil erosion in each country with a rate of             (&gt;80kg/ha/yr) [Km2]</c:v>
                </c:pt>
                <c:pt idx="52">
                  <c:v>Protected forest area [Km2]</c:v>
                </c:pt>
                <c:pt idx="53">
                  <c:v>Loss of water by evaporation from dams in each basin countries [BCM/year]</c:v>
                </c:pt>
                <c:pt idx="54">
                  <c:v>Water use efficiency [USD/m3]</c:v>
                </c:pt>
                <c:pt idx="55">
                  <c:v>Wetland area [Km2]</c:v>
                </c:pt>
                <c:pt idx="56">
                  <c:v>Cereal yield (kg per hectare)</c:v>
                </c:pt>
                <c:pt idx="57">
                  <c:v>Estimated cost to conserve erosion hot spot areas [Million USD]</c:v>
                </c:pt>
                <c:pt idx="58">
                  <c:v>Gross investment made on Dams [million USD]</c:v>
                </c:pt>
                <c:pt idx="59">
                  <c:v>Total agricultural export value (1000)</c:v>
                </c:pt>
                <c:pt idx="60">
                  <c:v>Water Economy Index /Vitual water</c:v>
                </c:pt>
                <c:pt idx="61">
                  <c:v>Alternative energy source from Solar(both PV and CSP) [TWh/year]</c:v>
                </c:pt>
                <c:pt idx="62">
                  <c:v>Alternative energy source from Wind [TWh/year]</c:v>
                </c:pt>
                <c:pt idx="63">
                  <c:v>Alternative energy source from Geothermal [MW]</c:v>
                </c:pt>
                <c:pt idx="64">
                  <c:v>Alternative energy source from oil [proved oil reserves in thousand million barrels]</c:v>
                </c:pt>
                <c:pt idx="65">
                  <c:v>Alternative energy source from natural gas [proved reserves trillion cubic metres]</c:v>
                </c:pt>
                <c:pt idx="66">
                  <c:v>Alternative energy source from generated waste via incineration method [GWh]</c:v>
                </c:pt>
                <c:pt idx="67">
                  <c:v>Total Renewable ground water resource[BCM/yr]</c:v>
                </c:pt>
                <c:pt idx="68">
                  <c:v>Average income from Tourism [Million US$]</c:v>
                </c:pt>
                <c:pt idx="69">
                  <c:v>Alternative source of food and income from Livestook resource </c:v>
                </c:pt>
                <c:pt idx="70">
                  <c:v>Average fish and aquaculture production [metric ton/yr]</c:v>
                </c:pt>
                <c:pt idx="71">
                  <c:v>Industry value added (%GDP)- including construction industry</c:v>
                </c:pt>
                <c:pt idx="72">
                  <c:v>Employment in service provision sector [% of total employment]</c:v>
                </c:pt>
                <c:pt idx="73">
                  <c:v>Revenue and job opportunity from ports</c:v>
                </c:pt>
                <c:pt idx="74">
                  <c:v>Water conservation by crop pattern modification [Mm3/yr]</c:v>
                </c:pt>
              </c:strCache>
            </c:strRef>
          </c:cat>
          <c:val>
            <c:numRef>
              <c:f>'Summary of Response '!$P$2:$P$76</c:f>
              <c:numCache>
                <c:formatCode>General</c:formatCode>
                <c:ptCount val="75"/>
              </c:numCache>
            </c:numRef>
          </c:val>
          <c:extLst>
            <c:ext xmlns:c16="http://schemas.microsoft.com/office/drawing/2014/chart" uri="{C3380CC4-5D6E-409C-BE32-E72D297353CC}">
              <c16:uniqueId val="{00000003-2A01-499E-B437-D00D9E7BD2E5}"/>
            </c:ext>
          </c:extLst>
        </c:ser>
        <c:ser>
          <c:idx val="4"/>
          <c:order val="4"/>
          <c:tx>
            <c:strRef>
              <c:f>'Summary of Response '!$Q$1</c:f>
              <c:strCache>
                <c:ptCount val="1"/>
                <c:pt idx="0">
                  <c:v>Neutral</c:v>
                </c:pt>
              </c:strCache>
            </c:strRef>
          </c:tx>
          <c:spPr>
            <a:solidFill>
              <a:sysClr val="windowText" lastClr="000000">
                <a:lumMod val="50000"/>
                <a:lumOff val="50000"/>
              </a:sysClr>
            </a:solidFill>
            <a:ln w="3175">
              <a:solidFill>
                <a:sysClr val="windowText" lastClr="000000">
                  <a:lumMod val="50000"/>
                  <a:lumOff val="50000"/>
                </a:sysClr>
              </a:solidFill>
            </a:ln>
            <a:effectLst/>
          </c:spPr>
          <c:invertIfNegative val="0"/>
          <c:cat>
            <c:strRef>
              <c:f>'Summary of Response '!$L$2:$L$76</c:f>
              <c:strCache>
                <c:ptCount val="75"/>
                <c:pt idx="0">
                  <c:v>Basin area in each country [Km2]</c:v>
                </c:pt>
                <c:pt idx="1">
                  <c:v>The whole area  in each country [Km2]</c:v>
                </c:pt>
                <c:pt idx="2">
                  <c:v>River length in each country [Km]</c:v>
                </c:pt>
                <c:pt idx="3">
                  <c:v>Köppen Aridity Index (Precipitation/Temperature+33) in each country</c:v>
                </c:pt>
                <c:pt idx="4">
                  <c:v>Drought vulnerability index </c:v>
                </c:pt>
                <c:pt idx="5">
                  <c:v>Average drought affected people per year in each country [No] </c:v>
                </c:pt>
                <c:pt idx="6">
                  <c:v>Water-food-enery risk index or [Resilience Index]</c:v>
                </c:pt>
                <c:pt idx="7">
                  <c:v>Annual surface water contribution of each countries [Bm3/year]</c:v>
                </c:pt>
                <c:pt idx="8">
                  <c:v>Water stress index[%] in each country</c:v>
                </c:pt>
                <c:pt idx="9">
                  <c:v>Minimum environmental flow meeting [Mm3/year]</c:v>
                </c:pt>
                <c:pt idx="10">
                  <c:v>Red List Index value in each country</c:v>
                </c:pt>
                <c:pt idx="11">
                  <c:v>Total greenhouse gas emissions (kt of CO2 equivalent) in each country</c:v>
                </c:pt>
                <c:pt idx="12">
                  <c:v>Environmental performance index in each country</c:v>
                </c:pt>
                <c:pt idx="13">
                  <c:v>GDP  per capita in each country [Current $]</c:v>
                </c:pt>
                <c:pt idx="14">
                  <c:v>Gross National income  per capita in each country [$]</c:v>
                </c:pt>
                <c:pt idx="15">
                  <c:v>Exports and imports trade (% of GDP)</c:v>
                </c:pt>
                <c:pt idx="16">
                  <c:v>Income index </c:v>
                </c:pt>
                <c:pt idx="17">
                  <c:v>Unemployment in the basin in each country [%]</c:v>
                </c:pt>
                <c:pt idx="18">
                  <c:v>Vulnerable employment (% of total employment)</c:v>
                </c:pt>
                <c:pt idx="19">
                  <c:v>Population with access to electricity [%]</c:v>
                </c:pt>
                <c:pt idx="20">
                  <c:v>Relative significance of hydropower in each nile basin countries[%]</c:v>
                </c:pt>
                <c:pt idx="21">
                  <c:v>Population using basic drinking-water supply [%]</c:v>
                </c:pt>
                <c:pt idx="22">
                  <c:v>People with access to clean cooking [%]</c:v>
                </c:pt>
                <c:pt idx="23">
                  <c:v>Water supply and sanitation index </c:v>
                </c:pt>
                <c:pt idx="24">
                  <c:v>Infrastructure development index</c:v>
                </c:pt>
                <c:pt idx="25">
                  <c:v>Transport Index</c:v>
                </c:pt>
                <c:pt idx="26">
                  <c:v>ICT index</c:v>
                </c:pt>
                <c:pt idx="27">
                  <c:v>Human Development Index (HDI) in each country [%]</c:v>
                </c:pt>
                <c:pt idx="28">
                  <c:v>Multidimensional Poverty index</c:v>
                </c:pt>
                <c:pt idx="29">
                  <c:v>Population living below income poverty line [%]</c:v>
                </c:pt>
                <c:pt idx="30">
                  <c:v>Hunger Index</c:v>
                </c:pt>
                <c:pt idx="31">
                  <c:v>Education index</c:v>
                </c:pt>
                <c:pt idx="32">
                  <c:v>Infant mortality rate [per 1000 live births]</c:v>
                </c:pt>
                <c:pt idx="33">
                  <c:v>Life expectancy Index</c:v>
                </c:pt>
                <c:pt idx="34">
                  <c:v>Gender Development Index (GDI) in each country [%]</c:v>
                </c:pt>
                <c:pt idx="35">
                  <c:v>Population in the nile basin countries [in millions]</c:v>
                </c:pt>
                <c:pt idx="36">
                  <c:v>Population living only in the river basin in each country [%]</c:v>
                </c:pt>
                <c:pt idx="37">
                  <c:v>Population growth rate [%]</c:v>
                </c:pt>
                <c:pt idx="38">
                  <c:v>Employment in agriculture (% of total employment)</c:v>
                </c:pt>
                <c:pt idx="39">
                  <c:v>Employment in marine and inland fisheries [No]</c:v>
                </c:pt>
                <c:pt idx="40">
                  <c:v>Agriculture, forestry, and fishing, value added (% of GDP)</c:v>
                </c:pt>
                <c:pt idx="41">
                  <c:v>Fertile soil loss by erosion or sediment yield per year [Million tons/year]</c:v>
                </c:pt>
                <c:pt idx="42">
                  <c:v>Average annual surface water volumetric reliability index [%]</c:v>
                </c:pt>
                <c:pt idx="43">
                  <c:v>Water quality index </c:v>
                </c:pt>
                <c:pt idx="44">
                  <c:v>Gross Irrigation water demand in each basin countires [Bm3/yr]</c:v>
                </c:pt>
                <c:pt idx="45">
                  <c:v>Potential irrigation area in each basin country [Hectare]</c:v>
                </c:pt>
                <c:pt idx="46">
                  <c:v>Existing domestic water demand  in each basin countries [Bm3/year]</c:v>
                </c:pt>
                <c:pt idx="47">
                  <c:v>Projected domestic water demand by 2050 in each basin countires [Bm3/year]</c:v>
                </c:pt>
                <c:pt idx="48">
                  <c:v>Energy consumption per Capita (Kg of oil equivalent per capita)</c:v>
                </c:pt>
                <c:pt idx="49">
                  <c:v>Existing hydropower production in the basin in each country[MW]</c:v>
                </c:pt>
                <c:pt idx="50">
                  <c:v>Remaining potential hydropower production in the basin in each country[MW]</c:v>
                </c:pt>
                <c:pt idx="51">
                  <c:v>Areas exposed for severe soil erosion in each country with a rate of             (&gt;80kg/ha/yr) [Km2]</c:v>
                </c:pt>
                <c:pt idx="52">
                  <c:v>Protected forest area [Km2]</c:v>
                </c:pt>
                <c:pt idx="53">
                  <c:v>Loss of water by evaporation from dams in each basin countries [BCM/year]</c:v>
                </c:pt>
                <c:pt idx="54">
                  <c:v>Water use efficiency [USD/m3]</c:v>
                </c:pt>
                <c:pt idx="55">
                  <c:v>Wetland area [Km2]</c:v>
                </c:pt>
                <c:pt idx="56">
                  <c:v>Cereal yield (kg per hectare)</c:v>
                </c:pt>
                <c:pt idx="57">
                  <c:v>Estimated cost to conserve erosion hot spot areas [Million USD]</c:v>
                </c:pt>
                <c:pt idx="58">
                  <c:v>Gross investment made on Dams [million USD]</c:v>
                </c:pt>
                <c:pt idx="59">
                  <c:v>Total agricultural export value (1000)</c:v>
                </c:pt>
                <c:pt idx="60">
                  <c:v>Water Economy Index /Vitual water</c:v>
                </c:pt>
                <c:pt idx="61">
                  <c:v>Alternative energy source from Solar(both PV and CSP) [TWh/year]</c:v>
                </c:pt>
                <c:pt idx="62">
                  <c:v>Alternative energy source from Wind [TWh/year]</c:v>
                </c:pt>
                <c:pt idx="63">
                  <c:v>Alternative energy source from Geothermal [MW]</c:v>
                </c:pt>
                <c:pt idx="64">
                  <c:v>Alternative energy source from oil [proved oil reserves in thousand million barrels]</c:v>
                </c:pt>
                <c:pt idx="65">
                  <c:v>Alternative energy source from natural gas [proved reserves trillion cubic metres]</c:v>
                </c:pt>
                <c:pt idx="66">
                  <c:v>Alternative energy source from generated waste via incineration method [GWh]</c:v>
                </c:pt>
                <c:pt idx="67">
                  <c:v>Total Renewable ground water resource[BCM/yr]</c:v>
                </c:pt>
                <c:pt idx="68">
                  <c:v>Average income from Tourism [Million US$]</c:v>
                </c:pt>
                <c:pt idx="69">
                  <c:v>Alternative source of food and income from Livestook resource </c:v>
                </c:pt>
                <c:pt idx="70">
                  <c:v>Average fish and aquaculture production [metric ton/yr]</c:v>
                </c:pt>
                <c:pt idx="71">
                  <c:v>Industry value added (%GDP)- including construction industry</c:v>
                </c:pt>
                <c:pt idx="72">
                  <c:v>Employment in service provision sector [% of total employment]</c:v>
                </c:pt>
                <c:pt idx="73">
                  <c:v>Revenue and job opportunity from ports</c:v>
                </c:pt>
                <c:pt idx="74">
                  <c:v>Water conservation by crop pattern modification [Mm3/yr]</c:v>
                </c:pt>
              </c:strCache>
            </c:strRef>
          </c:cat>
          <c:val>
            <c:numRef>
              <c:f>'Summary of Response '!$Q$2:$Q$76</c:f>
              <c:numCache>
                <c:formatCode>General</c:formatCode>
                <c:ptCount val="75"/>
                <c:pt idx="0">
                  <c:v>1.5</c:v>
                </c:pt>
                <c:pt idx="1">
                  <c:v>0</c:v>
                </c:pt>
                <c:pt idx="2">
                  <c:v>4</c:v>
                </c:pt>
                <c:pt idx="3">
                  <c:v>9</c:v>
                </c:pt>
                <c:pt idx="4">
                  <c:v>1</c:v>
                </c:pt>
                <c:pt idx="5">
                  <c:v>3</c:v>
                </c:pt>
                <c:pt idx="6">
                  <c:v>1</c:v>
                </c:pt>
                <c:pt idx="7">
                  <c:v>1.5</c:v>
                </c:pt>
                <c:pt idx="8">
                  <c:v>0</c:v>
                </c:pt>
                <c:pt idx="9">
                  <c:v>1</c:v>
                </c:pt>
                <c:pt idx="10">
                  <c:v>14.5</c:v>
                </c:pt>
                <c:pt idx="11">
                  <c:v>2</c:v>
                </c:pt>
                <c:pt idx="12">
                  <c:v>4.5</c:v>
                </c:pt>
                <c:pt idx="13">
                  <c:v>0</c:v>
                </c:pt>
                <c:pt idx="14">
                  <c:v>0.5</c:v>
                </c:pt>
                <c:pt idx="15">
                  <c:v>5.5</c:v>
                </c:pt>
                <c:pt idx="16">
                  <c:v>3</c:v>
                </c:pt>
                <c:pt idx="17">
                  <c:v>8.5</c:v>
                </c:pt>
                <c:pt idx="18">
                  <c:v>9.5</c:v>
                </c:pt>
                <c:pt idx="19">
                  <c:v>0</c:v>
                </c:pt>
                <c:pt idx="20">
                  <c:v>4.5</c:v>
                </c:pt>
                <c:pt idx="21">
                  <c:v>0</c:v>
                </c:pt>
                <c:pt idx="22">
                  <c:v>1.5</c:v>
                </c:pt>
                <c:pt idx="23">
                  <c:v>0.5</c:v>
                </c:pt>
                <c:pt idx="24">
                  <c:v>5.5</c:v>
                </c:pt>
                <c:pt idx="25">
                  <c:v>12</c:v>
                </c:pt>
                <c:pt idx="26">
                  <c:v>10.5</c:v>
                </c:pt>
                <c:pt idx="27">
                  <c:v>4.5</c:v>
                </c:pt>
                <c:pt idx="28">
                  <c:v>0</c:v>
                </c:pt>
                <c:pt idx="29">
                  <c:v>7</c:v>
                </c:pt>
                <c:pt idx="30">
                  <c:v>0</c:v>
                </c:pt>
                <c:pt idx="31">
                  <c:v>9.5</c:v>
                </c:pt>
                <c:pt idx="32">
                  <c:v>9.5</c:v>
                </c:pt>
                <c:pt idx="33">
                  <c:v>8</c:v>
                </c:pt>
                <c:pt idx="34">
                  <c:v>10</c:v>
                </c:pt>
                <c:pt idx="35">
                  <c:v>0.5</c:v>
                </c:pt>
                <c:pt idx="36">
                  <c:v>1</c:v>
                </c:pt>
                <c:pt idx="37">
                  <c:v>14</c:v>
                </c:pt>
                <c:pt idx="38">
                  <c:v>2.5</c:v>
                </c:pt>
                <c:pt idx="39">
                  <c:v>4</c:v>
                </c:pt>
                <c:pt idx="40">
                  <c:v>1.5</c:v>
                </c:pt>
                <c:pt idx="41">
                  <c:v>5.5</c:v>
                </c:pt>
                <c:pt idx="42">
                  <c:v>8.5</c:v>
                </c:pt>
                <c:pt idx="43">
                  <c:v>7.5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4.5</c:v>
                </c:pt>
                <c:pt idx="49">
                  <c:v>0</c:v>
                </c:pt>
                <c:pt idx="50">
                  <c:v>0.5</c:v>
                </c:pt>
                <c:pt idx="51">
                  <c:v>4</c:v>
                </c:pt>
                <c:pt idx="52">
                  <c:v>5.5</c:v>
                </c:pt>
                <c:pt idx="53">
                  <c:v>9</c:v>
                </c:pt>
                <c:pt idx="54">
                  <c:v>0.5</c:v>
                </c:pt>
                <c:pt idx="55">
                  <c:v>6</c:v>
                </c:pt>
                <c:pt idx="56">
                  <c:v>8</c:v>
                </c:pt>
                <c:pt idx="57">
                  <c:v>7.5</c:v>
                </c:pt>
                <c:pt idx="58">
                  <c:v>11</c:v>
                </c:pt>
                <c:pt idx="59">
                  <c:v>10.5</c:v>
                </c:pt>
                <c:pt idx="60">
                  <c:v>11</c:v>
                </c:pt>
                <c:pt idx="61">
                  <c:v>0.5</c:v>
                </c:pt>
                <c:pt idx="62">
                  <c:v>0.5</c:v>
                </c:pt>
                <c:pt idx="63">
                  <c:v>0.5</c:v>
                </c:pt>
                <c:pt idx="64">
                  <c:v>3.5</c:v>
                </c:pt>
                <c:pt idx="65">
                  <c:v>1</c:v>
                </c:pt>
                <c:pt idx="66">
                  <c:v>2.5</c:v>
                </c:pt>
                <c:pt idx="67">
                  <c:v>1</c:v>
                </c:pt>
                <c:pt idx="68">
                  <c:v>7</c:v>
                </c:pt>
                <c:pt idx="69">
                  <c:v>11.5</c:v>
                </c:pt>
                <c:pt idx="70">
                  <c:v>5</c:v>
                </c:pt>
                <c:pt idx="71">
                  <c:v>11.5</c:v>
                </c:pt>
                <c:pt idx="72">
                  <c:v>7</c:v>
                </c:pt>
                <c:pt idx="73">
                  <c:v>12.5</c:v>
                </c:pt>
                <c:pt idx="74">
                  <c:v>8.5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A01-499E-B437-D00D9E7BD2E5}"/>
            </c:ext>
          </c:extLst>
        </c:ser>
        <c:ser>
          <c:idx val="5"/>
          <c:order val="5"/>
          <c:tx>
            <c:strRef>
              <c:f>'Summary of Response '!$R$1</c:f>
              <c:strCache>
                <c:ptCount val="1"/>
                <c:pt idx="0">
                  <c:v>Moderately important </c:v>
                </c:pt>
              </c:strCache>
            </c:strRef>
          </c:tx>
          <c:spPr>
            <a:solidFill>
              <a:srgbClr val="4472C4">
                <a:lumMod val="60000"/>
                <a:lumOff val="40000"/>
              </a:srgbClr>
            </a:solidFill>
            <a:ln w="3175">
              <a:solidFill>
                <a:srgbClr val="4472C4">
                  <a:lumMod val="60000"/>
                  <a:lumOff val="40000"/>
                </a:srgbClr>
              </a:solidFill>
            </a:ln>
            <a:effectLst/>
          </c:spPr>
          <c:invertIfNegative val="0"/>
          <c:cat>
            <c:strRef>
              <c:f>'Summary of Response '!$L$2:$L$76</c:f>
              <c:strCache>
                <c:ptCount val="75"/>
                <c:pt idx="0">
                  <c:v>Basin area in each country [Km2]</c:v>
                </c:pt>
                <c:pt idx="1">
                  <c:v>The whole area  in each country [Km2]</c:v>
                </c:pt>
                <c:pt idx="2">
                  <c:v>River length in each country [Km]</c:v>
                </c:pt>
                <c:pt idx="3">
                  <c:v>Köppen Aridity Index (Precipitation/Temperature+33) in each country</c:v>
                </c:pt>
                <c:pt idx="4">
                  <c:v>Drought vulnerability index </c:v>
                </c:pt>
                <c:pt idx="5">
                  <c:v>Average drought affected people per year in each country [No] </c:v>
                </c:pt>
                <c:pt idx="6">
                  <c:v>Water-food-enery risk index or [Resilience Index]</c:v>
                </c:pt>
                <c:pt idx="7">
                  <c:v>Annual surface water contribution of each countries [Bm3/year]</c:v>
                </c:pt>
                <c:pt idx="8">
                  <c:v>Water stress index[%] in each country</c:v>
                </c:pt>
                <c:pt idx="9">
                  <c:v>Minimum environmental flow meeting [Mm3/year]</c:v>
                </c:pt>
                <c:pt idx="10">
                  <c:v>Red List Index value in each country</c:v>
                </c:pt>
                <c:pt idx="11">
                  <c:v>Total greenhouse gas emissions (kt of CO2 equivalent) in each country</c:v>
                </c:pt>
                <c:pt idx="12">
                  <c:v>Environmental performance index in each country</c:v>
                </c:pt>
                <c:pt idx="13">
                  <c:v>GDP  per capita in each country [Current $]</c:v>
                </c:pt>
                <c:pt idx="14">
                  <c:v>Gross National income  per capita in each country [$]</c:v>
                </c:pt>
                <c:pt idx="15">
                  <c:v>Exports and imports trade (% of GDP)</c:v>
                </c:pt>
                <c:pt idx="16">
                  <c:v>Income index </c:v>
                </c:pt>
                <c:pt idx="17">
                  <c:v>Unemployment in the basin in each country [%]</c:v>
                </c:pt>
                <c:pt idx="18">
                  <c:v>Vulnerable employment (% of total employment)</c:v>
                </c:pt>
                <c:pt idx="19">
                  <c:v>Population with access to electricity [%]</c:v>
                </c:pt>
                <c:pt idx="20">
                  <c:v>Relative significance of hydropower in each nile basin countries[%]</c:v>
                </c:pt>
                <c:pt idx="21">
                  <c:v>Population using basic drinking-water supply [%]</c:v>
                </c:pt>
                <c:pt idx="22">
                  <c:v>People with access to clean cooking [%]</c:v>
                </c:pt>
                <c:pt idx="23">
                  <c:v>Water supply and sanitation index </c:v>
                </c:pt>
                <c:pt idx="24">
                  <c:v>Infrastructure development index</c:v>
                </c:pt>
                <c:pt idx="25">
                  <c:v>Transport Index</c:v>
                </c:pt>
                <c:pt idx="26">
                  <c:v>ICT index</c:v>
                </c:pt>
                <c:pt idx="27">
                  <c:v>Human Development Index (HDI) in each country [%]</c:v>
                </c:pt>
                <c:pt idx="28">
                  <c:v>Multidimensional Poverty index</c:v>
                </c:pt>
                <c:pt idx="29">
                  <c:v>Population living below income poverty line [%]</c:v>
                </c:pt>
                <c:pt idx="30">
                  <c:v>Hunger Index</c:v>
                </c:pt>
                <c:pt idx="31">
                  <c:v>Education index</c:v>
                </c:pt>
                <c:pt idx="32">
                  <c:v>Infant mortality rate [per 1000 live births]</c:v>
                </c:pt>
                <c:pt idx="33">
                  <c:v>Life expectancy Index</c:v>
                </c:pt>
                <c:pt idx="34">
                  <c:v>Gender Development Index (GDI) in each country [%]</c:v>
                </c:pt>
                <c:pt idx="35">
                  <c:v>Population in the nile basin countries [in millions]</c:v>
                </c:pt>
                <c:pt idx="36">
                  <c:v>Population living only in the river basin in each country [%]</c:v>
                </c:pt>
                <c:pt idx="37">
                  <c:v>Population growth rate [%]</c:v>
                </c:pt>
                <c:pt idx="38">
                  <c:v>Employment in agriculture (% of total employment)</c:v>
                </c:pt>
                <c:pt idx="39">
                  <c:v>Employment in marine and inland fisheries [No]</c:v>
                </c:pt>
                <c:pt idx="40">
                  <c:v>Agriculture, forestry, and fishing, value added (% of GDP)</c:v>
                </c:pt>
                <c:pt idx="41">
                  <c:v>Fertile soil loss by erosion or sediment yield per year [Million tons/year]</c:v>
                </c:pt>
                <c:pt idx="42">
                  <c:v>Average annual surface water volumetric reliability index [%]</c:v>
                </c:pt>
                <c:pt idx="43">
                  <c:v>Water quality index </c:v>
                </c:pt>
                <c:pt idx="44">
                  <c:v>Gross Irrigation water demand in each basin countires [Bm3/yr]</c:v>
                </c:pt>
                <c:pt idx="45">
                  <c:v>Potential irrigation area in each basin country [Hectare]</c:v>
                </c:pt>
                <c:pt idx="46">
                  <c:v>Existing domestic water demand  in each basin countries [Bm3/year]</c:v>
                </c:pt>
                <c:pt idx="47">
                  <c:v>Projected domestic water demand by 2050 in each basin countires [Bm3/year]</c:v>
                </c:pt>
                <c:pt idx="48">
                  <c:v>Energy consumption per Capita (Kg of oil equivalent per capita)</c:v>
                </c:pt>
                <c:pt idx="49">
                  <c:v>Existing hydropower production in the basin in each country[MW]</c:v>
                </c:pt>
                <c:pt idx="50">
                  <c:v>Remaining potential hydropower production in the basin in each country[MW]</c:v>
                </c:pt>
                <c:pt idx="51">
                  <c:v>Areas exposed for severe soil erosion in each country with a rate of             (&gt;80kg/ha/yr) [Km2]</c:v>
                </c:pt>
                <c:pt idx="52">
                  <c:v>Protected forest area [Km2]</c:v>
                </c:pt>
                <c:pt idx="53">
                  <c:v>Loss of water by evaporation from dams in each basin countries [BCM/year]</c:v>
                </c:pt>
                <c:pt idx="54">
                  <c:v>Water use efficiency [USD/m3]</c:v>
                </c:pt>
                <c:pt idx="55">
                  <c:v>Wetland area [Km2]</c:v>
                </c:pt>
                <c:pt idx="56">
                  <c:v>Cereal yield (kg per hectare)</c:v>
                </c:pt>
                <c:pt idx="57">
                  <c:v>Estimated cost to conserve erosion hot spot areas [Million USD]</c:v>
                </c:pt>
                <c:pt idx="58">
                  <c:v>Gross investment made on Dams [million USD]</c:v>
                </c:pt>
                <c:pt idx="59">
                  <c:v>Total agricultural export value (1000)</c:v>
                </c:pt>
                <c:pt idx="60">
                  <c:v>Water Economy Index /Vitual water</c:v>
                </c:pt>
                <c:pt idx="61">
                  <c:v>Alternative energy source from Solar(both PV and CSP) [TWh/year]</c:v>
                </c:pt>
                <c:pt idx="62">
                  <c:v>Alternative energy source from Wind [TWh/year]</c:v>
                </c:pt>
                <c:pt idx="63">
                  <c:v>Alternative energy source from Geothermal [MW]</c:v>
                </c:pt>
                <c:pt idx="64">
                  <c:v>Alternative energy source from oil [proved oil reserves in thousand million barrels]</c:v>
                </c:pt>
                <c:pt idx="65">
                  <c:v>Alternative energy source from natural gas [proved reserves trillion cubic metres]</c:v>
                </c:pt>
                <c:pt idx="66">
                  <c:v>Alternative energy source from generated waste via incineration method [GWh]</c:v>
                </c:pt>
                <c:pt idx="67">
                  <c:v>Total Renewable ground water resource[BCM/yr]</c:v>
                </c:pt>
                <c:pt idx="68">
                  <c:v>Average income from Tourism [Million US$]</c:v>
                </c:pt>
                <c:pt idx="69">
                  <c:v>Alternative source of food and income from Livestook resource </c:v>
                </c:pt>
                <c:pt idx="70">
                  <c:v>Average fish and aquaculture production [metric ton/yr]</c:v>
                </c:pt>
                <c:pt idx="71">
                  <c:v>Industry value added (%GDP)- including construction industry</c:v>
                </c:pt>
                <c:pt idx="72">
                  <c:v>Employment in service provision sector [% of total employment]</c:v>
                </c:pt>
                <c:pt idx="73">
                  <c:v>Revenue and job opportunity from ports</c:v>
                </c:pt>
                <c:pt idx="74">
                  <c:v>Water conservation by crop pattern modification [Mm3/yr]</c:v>
                </c:pt>
              </c:strCache>
            </c:strRef>
          </c:cat>
          <c:val>
            <c:numRef>
              <c:f>'Summary of Response '!$R$2:$R$76</c:f>
              <c:numCache>
                <c:formatCode>General</c:formatCode>
                <c:ptCount val="75"/>
                <c:pt idx="0">
                  <c:v>40</c:v>
                </c:pt>
                <c:pt idx="1">
                  <c:v>38</c:v>
                </c:pt>
                <c:pt idx="2">
                  <c:v>21</c:v>
                </c:pt>
                <c:pt idx="3">
                  <c:v>15</c:v>
                </c:pt>
                <c:pt idx="4">
                  <c:v>15</c:v>
                </c:pt>
                <c:pt idx="5">
                  <c:v>31</c:v>
                </c:pt>
                <c:pt idx="6">
                  <c:v>19</c:v>
                </c:pt>
                <c:pt idx="7">
                  <c:v>25</c:v>
                </c:pt>
                <c:pt idx="8">
                  <c:v>27</c:v>
                </c:pt>
                <c:pt idx="9">
                  <c:v>24</c:v>
                </c:pt>
                <c:pt idx="10">
                  <c:v>15</c:v>
                </c:pt>
                <c:pt idx="11">
                  <c:v>25</c:v>
                </c:pt>
                <c:pt idx="12">
                  <c:v>22</c:v>
                </c:pt>
                <c:pt idx="13">
                  <c:v>29</c:v>
                </c:pt>
                <c:pt idx="14">
                  <c:v>34</c:v>
                </c:pt>
                <c:pt idx="15">
                  <c:v>25</c:v>
                </c:pt>
                <c:pt idx="16">
                  <c:v>25</c:v>
                </c:pt>
                <c:pt idx="17">
                  <c:v>24</c:v>
                </c:pt>
                <c:pt idx="18">
                  <c:v>18</c:v>
                </c:pt>
                <c:pt idx="19">
                  <c:v>23</c:v>
                </c:pt>
                <c:pt idx="20">
                  <c:v>25</c:v>
                </c:pt>
                <c:pt idx="21">
                  <c:v>8</c:v>
                </c:pt>
                <c:pt idx="22">
                  <c:v>30</c:v>
                </c:pt>
                <c:pt idx="23">
                  <c:v>28</c:v>
                </c:pt>
                <c:pt idx="24">
                  <c:v>18</c:v>
                </c:pt>
                <c:pt idx="25">
                  <c:v>20</c:v>
                </c:pt>
                <c:pt idx="26">
                  <c:v>16</c:v>
                </c:pt>
                <c:pt idx="27">
                  <c:v>24</c:v>
                </c:pt>
                <c:pt idx="28">
                  <c:v>22</c:v>
                </c:pt>
                <c:pt idx="29">
                  <c:v>15</c:v>
                </c:pt>
                <c:pt idx="30">
                  <c:v>13</c:v>
                </c:pt>
                <c:pt idx="31">
                  <c:v>7</c:v>
                </c:pt>
                <c:pt idx="32">
                  <c:v>13</c:v>
                </c:pt>
                <c:pt idx="33">
                  <c:v>9</c:v>
                </c:pt>
                <c:pt idx="34">
                  <c:v>8</c:v>
                </c:pt>
                <c:pt idx="35">
                  <c:v>20</c:v>
                </c:pt>
                <c:pt idx="36">
                  <c:v>24</c:v>
                </c:pt>
                <c:pt idx="37">
                  <c:v>7</c:v>
                </c:pt>
                <c:pt idx="38">
                  <c:v>24</c:v>
                </c:pt>
                <c:pt idx="39">
                  <c:v>20</c:v>
                </c:pt>
                <c:pt idx="40">
                  <c:v>29</c:v>
                </c:pt>
                <c:pt idx="41">
                  <c:v>24</c:v>
                </c:pt>
                <c:pt idx="42">
                  <c:v>16</c:v>
                </c:pt>
                <c:pt idx="43">
                  <c:v>21</c:v>
                </c:pt>
                <c:pt idx="44">
                  <c:v>18</c:v>
                </c:pt>
                <c:pt idx="45">
                  <c:v>21</c:v>
                </c:pt>
                <c:pt idx="46">
                  <c:v>7</c:v>
                </c:pt>
                <c:pt idx="47">
                  <c:v>24</c:v>
                </c:pt>
                <c:pt idx="48">
                  <c:v>30</c:v>
                </c:pt>
                <c:pt idx="49">
                  <c:v>32</c:v>
                </c:pt>
                <c:pt idx="50">
                  <c:v>29</c:v>
                </c:pt>
                <c:pt idx="51">
                  <c:v>17</c:v>
                </c:pt>
                <c:pt idx="52">
                  <c:v>24</c:v>
                </c:pt>
                <c:pt idx="53">
                  <c:v>16</c:v>
                </c:pt>
                <c:pt idx="54">
                  <c:v>29</c:v>
                </c:pt>
                <c:pt idx="55">
                  <c:v>22</c:v>
                </c:pt>
                <c:pt idx="56">
                  <c:v>16</c:v>
                </c:pt>
                <c:pt idx="57">
                  <c:v>27</c:v>
                </c:pt>
                <c:pt idx="58">
                  <c:v>9</c:v>
                </c:pt>
                <c:pt idx="59">
                  <c:v>14</c:v>
                </c:pt>
                <c:pt idx="60">
                  <c:v>33</c:v>
                </c:pt>
                <c:pt idx="61">
                  <c:v>29</c:v>
                </c:pt>
                <c:pt idx="62">
                  <c:v>29</c:v>
                </c:pt>
                <c:pt idx="63">
                  <c:v>30</c:v>
                </c:pt>
                <c:pt idx="64">
                  <c:v>22</c:v>
                </c:pt>
                <c:pt idx="65">
                  <c:v>25</c:v>
                </c:pt>
                <c:pt idx="66">
                  <c:v>23</c:v>
                </c:pt>
                <c:pt idx="67">
                  <c:v>16</c:v>
                </c:pt>
                <c:pt idx="68">
                  <c:v>18</c:v>
                </c:pt>
                <c:pt idx="69">
                  <c:v>14</c:v>
                </c:pt>
                <c:pt idx="70">
                  <c:v>21</c:v>
                </c:pt>
                <c:pt idx="71">
                  <c:v>11</c:v>
                </c:pt>
                <c:pt idx="72">
                  <c:v>15</c:v>
                </c:pt>
                <c:pt idx="73">
                  <c:v>24</c:v>
                </c:pt>
                <c:pt idx="74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A01-499E-B437-D00D9E7BD2E5}"/>
            </c:ext>
          </c:extLst>
        </c:ser>
        <c:ser>
          <c:idx val="6"/>
          <c:order val="6"/>
          <c:tx>
            <c:strRef>
              <c:f>'Summary of Response '!$S$1</c:f>
              <c:strCache>
                <c:ptCount val="1"/>
                <c:pt idx="0">
                  <c:v>Very important </c:v>
                </c:pt>
              </c:strCache>
            </c:strRef>
          </c:tx>
          <c:spPr>
            <a:solidFill>
              <a:srgbClr val="7030A0"/>
            </a:solidFill>
            <a:ln w="3175">
              <a:solidFill>
                <a:srgbClr val="7030A0"/>
              </a:solidFill>
            </a:ln>
            <a:effectLst/>
          </c:spPr>
          <c:invertIfNegative val="0"/>
          <c:cat>
            <c:strRef>
              <c:f>'Summary of Response '!$L$2:$L$76</c:f>
              <c:strCache>
                <c:ptCount val="75"/>
                <c:pt idx="0">
                  <c:v>Basin area in each country [Km2]</c:v>
                </c:pt>
                <c:pt idx="1">
                  <c:v>The whole area  in each country [Km2]</c:v>
                </c:pt>
                <c:pt idx="2">
                  <c:v>River length in each country [Km]</c:v>
                </c:pt>
                <c:pt idx="3">
                  <c:v>Köppen Aridity Index (Precipitation/Temperature+33) in each country</c:v>
                </c:pt>
                <c:pt idx="4">
                  <c:v>Drought vulnerability index </c:v>
                </c:pt>
                <c:pt idx="5">
                  <c:v>Average drought affected people per year in each country [No] </c:v>
                </c:pt>
                <c:pt idx="6">
                  <c:v>Water-food-enery risk index or [Resilience Index]</c:v>
                </c:pt>
                <c:pt idx="7">
                  <c:v>Annual surface water contribution of each countries [Bm3/year]</c:v>
                </c:pt>
                <c:pt idx="8">
                  <c:v>Water stress index[%] in each country</c:v>
                </c:pt>
                <c:pt idx="9">
                  <c:v>Minimum environmental flow meeting [Mm3/year]</c:v>
                </c:pt>
                <c:pt idx="10">
                  <c:v>Red List Index value in each country</c:v>
                </c:pt>
                <c:pt idx="11">
                  <c:v>Total greenhouse gas emissions (kt of CO2 equivalent) in each country</c:v>
                </c:pt>
                <c:pt idx="12">
                  <c:v>Environmental performance index in each country</c:v>
                </c:pt>
                <c:pt idx="13">
                  <c:v>GDP  per capita in each country [Current $]</c:v>
                </c:pt>
                <c:pt idx="14">
                  <c:v>Gross National income  per capita in each country [$]</c:v>
                </c:pt>
                <c:pt idx="15">
                  <c:v>Exports and imports trade (% of GDP)</c:v>
                </c:pt>
                <c:pt idx="16">
                  <c:v>Income index </c:v>
                </c:pt>
                <c:pt idx="17">
                  <c:v>Unemployment in the basin in each country [%]</c:v>
                </c:pt>
                <c:pt idx="18">
                  <c:v>Vulnerable employment (% of total employment)</c:v>
                </c:pt>
                <c:pt idx="19">
                  <c:v>Population with access to electricity [%]</c:v>
                </c:pt>
                <c:pt idx="20">
                  <c:v>Relative significance of hydropower in each nile basin countries[%]</c:v>
                </c:pt>
                <c:pt idx="21">
                  <c:v>Population using basic drinking-water supply [%]</c:v>
                </c:pt>
                <c:pt idx="22">
                  <c:v>People with access to clean cooking [%]</c:v>
                </c:pt>
                <c:pt idx="23">
                  <c:v>Water supply and sanitation index </c:v>
                </c:pt>
                <c:pt idx="24">
                  <c:v>Infrastructure development index</c:v>
                </c:pt>
                <c:pt idx="25">
                  <c:v>Transport Index</c:v>
                </c:pt>
                <c:pt idx="26">
                  <c:v>ICT index</c:v>
                </c:pt>
                <c:pt idx="27">
                  <c:v>Human Development Index (HDI) in each country [%]</c:v>
                </c:pt>
                <c:pt idx="28">
                  <c:v>Multidimensional Poverty index</c:v>
                </c:pt>
                <c:pt idx="29">
                  <c:v>Population living below income poverty line [%]</c:v>
                </c:pt>
                <c:pt idx="30">
                  <c:v>Hunger Index</c:v>
                </c:pt>
                <c:pt idx="31">
                  <c:v>Education index</c:v>
                </c:pt>
                <c:pt idx="32">
                  <c:v>Infant mortality rate [per 1000 live births]</c:v>
                </c:pt>
                <c:pt idx="33">
                  <c:v>Life expectancy Index</c:v>
                </c:pt>
                <c:pt idx="34">
                  <c:v>Gender Development Index (GDI) in each country [%]</c:v>
                </c:pt>
                <c:pt idx="35">
                  <c:v>Population in the nile basin countries [in millions]</c:v>
                </c:pt>
                <c:pt idx="36">
                  <c:v>Population living only in the river basin in each country [%]</c:v>
                </c:pt>
                <c:pt idx="37">
                  <c:v>Population growth rate [%]</c:v>
                </c:pt>
                <c:pt idx="38">
                  <c:v>Employment in agriculture (% of total employment)</c:v>
                </c:pt>
                <c:pt idx="39">
                  <c:v>Employment in marine and inland fisheries [No]</c:v>
                </c:pt>
                <c:pt idx="40">
                  <c:v>Agriculture, forestry, and fishing, value added (% of GDP)</c:v>
                </c:pt>
                <c:pt idx="41">
                  <c:v>Fertile soil loss by erosion or sediment yield per year [Million tons/year]</c:v>
                </c:pt>
                <c:pt idx="42">
                  <c:v>Average annual surface water volumetric reliability index [%]</c:v>
                </c:pt>
                <c:pt idx="43">
                  <c:v>Water quality index </c:v>
                </c:pt>
                <c:pt idx="44">
                  <c:v>Gross Irrigation water demand in each basin countires [Bm3/yr]</c:v>
                </c:pt>
                <c:pt idx="45">
                  <c:v>Potential irrigation area in each basin country [Hectare]</c:v>
                </c:pt>
                <c:pt idx="46">
                  <c:v>Existing domestic water demand  in each basin countries [Bm3/year]</c:v>
                </c:pt>
                <c:pt idx="47">
                  <c:v>Projected domestic water demand by 2050 in each basin countires [Bm3/year]</c:v>
                </c:pt>
                <c:pt idx="48">
                  <c:v>Energy consumption per Capita (Kg of oil equivalent per capita)</c:v>
                </c:pt>
                <c:pt idx="49">
                  <c:v>Existing hydropower production in the basin in each country[MW]</c:v>
                </c:pt>
                <c:pt idx="50">
                  <c:v>Remaining potential hydropower production in the basin in each country[MW]</c:v>
                </c:pt>
                <c:pt idx="51">
                  <c:v>Areas exposed for severe soil erosion in each country with a rate of             (&gt;80kg/ha/yr) [Km2]</c:v>
                </c:pt>
                <c:pt idx="52">
                  <c:v>Protected forest area [Km2]</c:v>
                </c:pt>
                <c:pt idx="53">
                  <c:v>Loss of water by evaporation from dams in each basin countries [BCM/year]</c:v>
                </c:pt>
                <c:pt idx="54">
                  <c:v>Water use efficiency [USD/m3]</c:v>
                </c:pt>
                <c:pt idx="55">
                  <c:v>Wetland area [Km2]</c:v>
                </c:pt>
                <c:pt idx="56">
                  <c:v>Cereal yield (kg per hectare)</c:v>
                </c:pt>
                <c:pt idx="57">
                  <c:v>Estimated cost to conserve erosion hot spot areas [Million USD]</c:v>
                </c:pt>
                <c:pt idx="58">
                  <c:v>Gross investment made on Dams [million USD]</c:v>
                </c:pt>
                <c:pt idx="59">
                  <c:v>Total agricultural export value (1000)</c:v>
                </c:pt>
                <c:pt idx="60">
                  <c:v>Water Economy Index /Vitual water</c:v>
                </c:pt>
                <c:pt idx="61">
                  <c:v>Alternative energy source from Solar(both PV and CSP) [TWh/year]</c:v>
                </c:pt>
                <c:pt idx="62">
                  <c:v>Alternative energy source from Wind [TWh/year]</c:v>
                </c:pt>
                <c:pt idx="63">
                  <c:v>Alternative energy source from Geothermal [MW]</c:v>
                </c:pt>
                <c:pt idx="64">
                  <c:v>Alternative energy source from oil [proved oil reserves in thousand million barrels]</c:v>
                </c:pt>
                <c:pt idx="65">
                  <c:v>Alternative energy source from natural gas [proved reserves trillion cubic metres]</c:v>
                </c:pt>
                <c:pt idx="66">
                  <c:v>Alternative energy source from generated waste via incineration method [GWh]</c:v>
                </c:pt>
                <c:pt idx="67">
                  <c:v>Total Renewable ground water resource[BCM/yr]</c:v>
                </c:pt>
                <c:pt idx="68">
                  <c:v>Average income from Tourism [Million US$]</c:v>
                </c:pt>
                <c:pt idx="69">
                  <c:v>Alternative source of food and income from Livestook resource </c:v>
                </c:pt>
                <c:pt idx="70">
                  <c:v>Average fish and aquaculture production [metric ton/yr]</c:v>
                </c:pt>
                <c:pt idx="71">
                  <c:v>Industry value added (%GDP)- including construction industry</c:v>
                </c:pt>
                <c:pt idx="72">
                  <c:v>Employment in service provision sector [% of total employment]</c:v>
                </c:pt>
                <c:pt idx="73">
                  <c:v>Revenue and job opportunity from ports</c:v>
                </c:pt>
                <c:pt idx="74">
                  <c:v>Water conservation by crop pattern modification [Mm3/yr]</c:v>
                </c:pt>
              </c:strCache>
            </c:strRef>
          </c:cat>
          <c:val>
            <c:numRef>
              <c:f>'Summary of Response '!$S$2:$S$76</c:f>
              <c:numCache>
                <c:formatCode>General</c:formatCode>
                <c:ptCount val="75"/>
                <c:pt idx="0">
                  <c:v>38</c:v>
                </c:pt>
                <c:pt idx="1">
                  <c:v>43</c:v>
                </c:pt>
                <c:pt idx="2">
                  <c:v>45</c:v>
                </c:pt>
                <c:pt idx="3">
                  <c:v>48</c:v>
                </c:pt>
                <c:pt idx="4">
                  <c:v>64</c:v>
                </c:pt>
                <c:pt idx="5">
                  <c:v>44</c:v>
                </c:pt>
                <c:pt idx="6">
                  <c:v>60</c:v>
                </c:pt>
                <c:pt idx="7">
                  <c:v>53</c:v>
                </c:pt>
                <c:pt idx="8">
                  <c:v>54</c:v>
                </c:pt>
                <c:pt idx="9">
                  <c:v>55</c:v>
                </c:pt>
                <c:pt idx="10">
                  <c:v>37</c:v>
                </c:pt>
                <c:pt idx="11">
                  <c:v>50</c:v>
                </c:pt>
                <c:pt idx="12">
                  <c:v>50</c:v>
                </c:pt>
                <c:pt idx="13">
                  <c:v>52</c:v>
                </c:pt>
                <c:pt idx="14">
                  <c:v>46</c:v>
                </c:pt>
                <c:pt idx="15">
                  <c:v>45</c:v>
                </c:pt>
                <c:pt idx="16">
                  <c:v>50</c:v>
                </c:pt>
                <c:pt idx="17">
                  <c:v>40</c:v>
                </c:pt>
                <c:pt idx="18">
                  <c:v>34</c:v>
                </c:pt>
                <c:pt idx="19">
                  <c:v>58</c:v>
                </c:pt>
                <c:pt idx="20">
                  <c:v>47</c:v>
                </c:pt>
                <c:pt idx="21">
                  <c:v>73</c:v>
                </c:pt>
                <c:pt idx="22">
                  <c:v>48</c:v>
                </c:pt>
                <c:pt idx="23">
                  <c:v>52</c:v>
                </c:pt>
                <c:pt idx="24">
                  <c:v>44</c:v>
                </c:pt>
                <c:pt idx="25">
                  <c:v>35</c:v>
                </c:pt>
                <c:pt idx="26">
                  <c:v>32</c:v>
                </c:pt>
                <c:pt idx="27">
                  <c:v>48</c:v>
                </c:pt>
                <c:pt idx="28">
                  <c:v>59</c:v>
                </c:pt>
                <c:pt idx="29">
                  <c:v>52</c:v>
                </c:pt>
                <c:pt idx="30">
                  <c:v>68</c:v>
                </c:pt>
                <c:pt idx="31">
                  <c:v>55</c:v>
                </c:pt>
                <c:pt idx="32">
                  <c:v>40</c:v>
                </c:pt>
                <c:pt idx="33">
                  <c:v>28</c:v>
                </c:pt>
                <c:pt idx="34">
                  <c:v>50</c:v>
                </c:pt>
                <c:pt idx="35">
                  <c:v>60</c:v>
                </c:pt>
                <c:pt idx="36">
                  <c:v>55</c:v>
                </c:pt>
                <c:pt idx="37">
                  <c:v>46</c:v>
                </c:pt>
                <c:pt idx="38">
                  <c:v>52</c:v>
                </c:pt>
                <c:pt idx="39">
                  <c:v>53</c:v>
                </c:pt>
                <c:pt idx="40">
                  <c:v>48</c:v>
                </c:pt>
                <c:pt idx="41">
                  <c:v>42</c:v>
                </c:pt>
                <c:pt idx="42">
                  <c:v>48</c:v>
                </c:pt>
                <c:pt idx="43">
                  <c:v>45</c:v>
                </c:pt>
                <c:pt idx="44">
                  <c:v>63</c:v>
                </c:pt>
                <c:pt idx="45">
                  <c:v>60</c:v>
                </c:pt>
                <c:pt idx="46">
                  <c:v>74</c:v>
                </c:pt>
                <c:pt idx="47">
                  <c:v>57</c:v>
                </c:pt>
                <c:pt idx="48">
                  <c:v>42</c:v>
                </c:pt>
                <c:pt idx="49">
                  <c:v>49</c:v>
                </c:pt>
                <c:pt idx="50">
                  <c:v>51</c:v>
                </c:pt>
                <c:pt idx="51">
                  <c:v>56</c:v>
                </c:pt>
                <c:pt idx="52">
                  <c:v>46</c:v>
                </c:pt>
                <c:pt idx="53">
                  <c:v>47</c:v>
                </c:pt>
                <c:pt idx="54">
                  <c:v>51</c:v>
                </c:pt>
                <c:pt idx="55">
                  <c:v>46</c:v>
                </c:pt>
                <c:pt idx="56">
                  <c:v>36</c:v>
                </c:pt>
                <c:pt idx="57">
                  <c:v>29</c:v>
                </c:pt>
                <c:pt idx="58">
                  <c:v>50</c:v>
                </c:pt>
                <c:pt idx="59">
                  <c:v>46</c:v>
                </c:pt>
                <c:pt idx="60">
                  <c:v>23</c:v>
                </c:pt>
                <c:pt idx="61">
                  <c:v>51</c:v>
                </c:pt>
                <c:pt idx="62">
                  <c:v>51</c:v>
                </c:pt>
                <c:pt idx="63">
                  <c:v>50</c:v>
                </c:pt>
                <c:pt idx="64">
                  <c:v>52</c:v>
                </c:pt>
                <c:pt idx="65">
                  <c:v>54</c:v>
                </c:pt>
                <c:pt idx="66">
                  <c:v>53</c:v>
                </c:pt>
                <c:pt idx="67">
                  <c:v>63</c:v>
                </c:pt>
                <c:pt idx="68">
                  <c:v>46</c:v>
                </c:pt>
                <c:pt idx="69">
                  <c:v>44</c:v>
                </c:pt>
                <c:pt idx="70">
                  <c:v>50</c:v>
                </c:pt>
                <c:pt idx="71">
                  <c:v>36</c:v>
                </c:pt>
                <c:pt idx="72">
                  <c:v>51</c:v>
                </c:pt>
                <c:pt idx="73">
                  <c:v>25</c:v>
                </c:pt>
                <c:pt idx="74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A01-499E-B437-D00D9E7BD2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171313824"/>
        <c:axId val="-1171319264"/>
      </c:barChart>
      <c:catAx>
        <c:axId val="-117131382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171319264"/>
        <c:crosses val="autoZero"/>
        <c:auto val="1"/>
        <c:lblAlgn val="ctr"/>
        <c:lblOffset val="100"/>
        <c:noMultiLvlLbl val="0"/>
      </c:catAx>
      <c:valAx>
        <c:axId val="-1171319264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;#;0" sourceLinked="0"/>
        <c:majorTickMark val="none"/>
        <c:minorTickMark val="none"/>
        <c:tickLblPos val="high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1713138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egendEntry>
        <c:idx val="0"/>
        <c:delete val="1"/>
      </c:legendEntry>
      <c:legendEntry>
        <c:idx val="1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ysClr val="window" lastClr="FFFFFF"/>
    </a:solidFill>
    <a:ln w="12700" cap="flat" cmpd="sng" algn="ctr">
      <a:solidFill>
        <a:srgbClr val="57903F"/>
      </a:solidFill>
      <a:prstDash val="solid"/>
      <a:miter lim="800000"/>
    </a:ln>
    <a:effectLst/>
  </c:spPr>
  <c:txPr>
    <a:bodyPr/>
    <a:lstStyle/>
    <a:p>
      <a:pPr>
        <a:defRPr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en-U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b="1"/>
              <a:t>Response of Experts from the Basin Countries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'Summary of Response '!$L$1</c:f>
              <c:strCache>
                <c:ptCount val="1"/>
                <c:pt idx="0">
                  <c:v>neutral</c:v>
                </c:pt>
              </c:strCache>
            </c:strRef>
          </c:tx>
          <c:spPr>
            <a:solidFill>
              <a:sysClr val="windowText" lastClr="000000">
                <a:lumMod val="50000"/>
                <a:lumOff val="50000"/>
              </a:sysClr>
            </a:solidFill>
            <a:ln w="3175">
              <a:solidFill>
                <a:sysClr val="windowText" lastClr="000000">
                  <a:lumMod val="50000"/>
                  <a:lumOff val="50000"/>
                </a:sysClr>
              </a:solidFill>
            </a:ln>
            <a:effectLst/>
          </c:spPr>
          <c:invertIfNegative val="0"/>
          <c:cat>
            <c:strRef>
              <c:f>'Summary of Response '!$K$2:$K$76</c:f>
              <c:strCache>
                <c:ptCount val="75"/>
                <c:pt idx="0">
                  <c:v>Basin area in each country [Km2]</c:v>
                </c:pt>
                <c:pt idx="1">
                  <c:v>The whole area  in each country [Km2]</c:v>
                </c:pt>
                <c:pt idx="2">
                  <c:v>River length in each country [Km]</c:v>
                </c:pt>
                <c:pt idx="3">
                  <c:v>Köppen Aridity Index (Precipitation/Temperature+33) in each country</c:v>
                </c:pt>
                <c:pt idx="4">
                  <c:v>Drought vulnerability index </c:v>
                </c:pt>
                <c:pt idx="5">
                  <c:v>Average drought affected people per year in each country [No] </c:v>
                </c:pt>
                <c:pt idx="6">
                  <c:v>Water-food-enery risk index or [Resilience Index]</c:v>
                </c:pt>
                <c:pt idx="7">
                  <c:v>Annual surface water contribution of each countries [Bm3/year]</c:v>
                </c:pt>
                <c:pt idx="8">
                  <c:v>Water stress index[%] in each country</c:v>
                </c:pt>
                <c:pt idx="9">
                  <c:v>Minimum environmental flow meeting [Mm3/year]</c:v>
                </c:pt>
                <c:pt idx="10">
                  <c:v>Red List Index value in each country</c:v>
                </c:pt>
                <c:pt idx="11">
                  <c:v>Total greenhouse gas emissions (kt of CO2 equivalent) in each country</c:v>
                </c:pt>
                <c:pt idx="12">
                  <c:v>Environmental performance index in each country</c:v>
                </c:pt>
                <c:pt idx="13">
                  <c:v>GDP  per capita in each country [Current $]</c:v>
                </c:pt>
                <c:pt idx="14">
                  <c:v>Gross National income  per capita in each country [$]</c:v>
                </c:pt>
                <c:pt idx="15">
                  <c:v>Exports and imports trade (% of GDP)</c:v>
                </c:pt>
                <c:pt idx="16">
                  <c:v>Income index </c:v>
                </c:pt>
                <c:pt idx="17">
                  <c:v>Unemployment in the basin in each country [%]</c:v>
                </c:pt>
                <c:pt idx="18">
                  <c:v>Vulnerable employment (% of total employment)</c:v>
                </c:pt>
                <c:pt idx="19">
                  <c:v>Population with access to electricity [%]</c:v>
                </c:pt>
                <c:pt idx="20">
                  <c:v>Relative significance of hydropower in each nile basin countries[%]</c:v>
                </c:pt>
                <c:pt idx="21">
                  <c:v>Population using basic drinking-water supply [%]</c:v>
                </c:pt>
                <c:pt idx="22">
                  <c:v>People with access to clean cooking [%]</c:v>
                </c:pt>
                <c:pt idx="23">
                  <c:v>Water supply and sanitation index </c:v>
                </c:pt>
                <c:pt idx="24">
                  <c:v>Infrastructure development index</c:v>
                </c:pt>
                <c:pt idx="25">
                  <c:v>Transport Index</c:v>
                </c:pt>
                <c:pt idx="26">
                  <c:v>ICT index</c:v>
                </c:pt>
                <c:pt idx="27">
                  <c:v>Human Development Index (HDI) in each country [%]</c:v>
                </c:pt>
                <c:pt idx="28">
                  <c:v>Multidimensional Poverty index</c:v>
                </c:pt>
                <c:pt idx="29">
                  <c:v>Population living below income poverty line [%]</c:v>
                </c:pt>
                <c:pt idx="30">
                  <c:v>Hunger Index</c:v>
                </c:pt>
                <c:pt idx="31">
                  <c:v>Education index</c:v>
                </c:pt>
                <c:pt idx="32">
                  <c:v>Infant mortality rate [per 1000 live births]</c:v>
                </c:pt>
                <c:pt idx="33">
                  <c:v>Life expectancy Index</c:v>
                </c:pt>
                <c:pt idx="34">
                  <c:v>Gender Development Index (GDI) in each country [%]</c:v>
                </c:pt>
                <c:pt idx="35">
                  <c:v>Population in the nile basin countries [in millions]</c:v>
                </c:pt>
                <c:pt idx="36">
                  <c:v>Population living only in the river basin in each country [%]</c:v>
                </c:pt>
                <c:pt idx="37">
                  <c:v>Population growth rate [%]</c:v>
                </c:pt>
                <c:pt idx="38">
                  <c:v>Employment in agriculture (% of total employment)</c:v>
                </c:pt>
                <c:pt idx="39">
                  <c:v>Employment in marine and inland fisheries [No]</c:v>
                </c:pt>
                <c:pt idx="40">
                  <c:v>Agriculture, forestry, and fishing, value added (% of GDP)</c:v>
                </c:pt>
                <c:pt idx="41">
                  <c:v>Fertile soil loss by erosion or sediment yield per year [Million tons/year]</c:v>
                </c:pt>
                <c:pt idx="42">
                  <c:v>Average annual surface water volumetric reliability index [%]</c:v>
                </c:pt>
                <c:pt idx="43">
                  <c:v>Water quality index </c:v>
                </c:pt>
                <c:pt idx="44">
                  <c:v>Gross Irrigation water demand in each basin countires [Bm3/yr]</c:v>
                </c:pt>
                <c:pt idx="45">
                  <c:v>Potential irrigation area in each basin country [Hectare]</c:v>
                </c:pt>
                <c:pt idx="46">
                  <c:v>Existing domestic water demand  in each basin countries [Bm3/year]</c:v>
                </c:pt>
                <c:pt idx="47">
                  <c:v>Projected domestic water demand by 2050 in each basin countires [Bm3/year]</c:v>
                </c:pt>
                <c:pt idx="48">
                  <c:v>Energy consumption per Capita (Kg of oil equivalent per capita)</c:v>
                </c:pt>
                <c:pt idx="49">
                  <c:v>Existing hydropower production in the basin in each country[MW]</c:v>
                </c:pt>
                <c:pt idx="50">
                  <c:v>Remaining potential hydropower production in the basin in each country[MW]</c:v>
                </c:pt>
                <c:pt idx="51">
                  <c:v>Areas exposed for severe soil erosion in each country with a rate of             (&gt;80kg/ha/yr) [Km2]</c:v>
                </c:pt>
                <c:pt idx="52">
                  <c:v>Protected forest area [Km2]</c:v>
                </c:pt>
                <c:pt idx="53">
                  <c:v>Loss of water by evaporation from dams in each basin countries [BCM/year]</c:v>
                </c:pt>
                <c:pt idx="54">
                  <c:v>Water use efficiency [USD/m3]</c:v>
                </c:pt>
                <c:pt idx="55">
                  <c:v>Wetland area [Km2]</c:v>
                </c:pt>
                <c:pt idx="56">
                  <c:v>Cereal yield (kg per hectare)</c:v>
                </c:pt>
                <c:pt idx="57">
                  <c:v>Estimated cost to conserve erosion hot spot areas [Million USD]</c:v>
                </c:pt>
                <c:pt idx="58">
                  <c:v>Gross investment made on Dams [million USD]</c:v>
                </c:pt>
                <c:pt idx="59">
                  <c:v>Total agricultural export value (1000)</c:v>
                </c:pt>
                <c:pt idx="60">
                  <c:v>Water Economy Index /Vitual water</c:v>
                </c:pt>
                <c:pt idx="61">
                  <c:v>Alternative energy source from Solar(both PV and CSP) [TWh/year]</c:v>
                </c:pt>
                <c:pt idx="62">
                  <c:v>Alternative energy source from Wind [TWh/year]</c:v>
                </c:pt>
                <c:pt idx="63">
                  <c:v>Alternative energy source from Geothermal [MW]</c:v>
                </c:pt>
                <c:pt idx="64">
                  <c:v>Alternative energy source from oil [proved oil reserves in thousand million barrels]</c:v>
                </c:pt>
                <c:pt idx="65">
                  <c:v>Alternative energy source from natural gas [proved reserves trillion cubic metres]</c:v>
                </c:pt>
                <c:pt idx="66">
                  <c:v>Alternative energy source from generated waste via incineration method [GWh]</c:v>
                </c:pt>
                <c:pt idx="67">
                  <c:v>Total Renewable ground water resource[BCM/yr]</c:v>
                </c:pt>
                <c:pt idx="68">
                  <c:v>Average income from Tourism [Million US$]</c:v>
                </c:pt>
                <c:pt idx="69">
                  <c:v>Alternative source of food and income from Livestook resource </c:v>
                </c:pt>
                <c:pt idx="70">
                  <c:v>Average fish and aquaculture production [metric ton/yr]</c:v>
                </c:pt>
                <c:pt idx="71">
                  <c:v>Industry value added (%GDP)- including construction industry</c:v>
                </c:pt>
                <c:pt idx="72">
                  <c:v>Employment in service provision sector [% of total employment]</c:v>
                </c:pt>
                <c:pt idx="73">
                  <c:v>Revenue and job opportunity from ports</c:v>
                </c:pt>
                <c:pt idx="74">
                  <c:v>Water conservation by crop pattern modification [Mm3/yr]</c:v>
                </c:pt>
              </c:strCache>
            </c:strRef>
          </c:cat>
          <c:val>
            <c:numRef>
              <c:f>'Summary of Response '!$L$2:$L$76</c:f>
              <c:numCache>
                <c:formatCode>General</c:formatCode>
                <c:ptCount val="75"/>
                <c:pt idx="0">
                  <c:v>-4</c:v>
                </c:pt>
                <c:pt idx="1">
                  <c:v>-3</c:v>
                </c:pt>
                <c:pt idx="2">
                  <c:v>-4</c:v>
                </c:pt>
                <c:pt idx="3">
                  <c:v>-3.5</c:v>
                </c:pt>
                <c:pt idx="4">
                  <c:v>-1</c:v>
                </c:pt>
                <c:pt idx="5">
                  <c:v>-2.5</c:v>
                </c:pt>
                <c:pt idx="6">
                  <c:v>0</c:v>
                </c:pt>
                <c:pt idx="7">
                  <c:v>-4</c:v>
                </c:pt>
                <c:pt idx="8">
                  <c:v>-0.5</c:v>
                </c:pt>
                <c:pt idx="9">
                  <c:v>-1</c:v>
                </c:pt>
                <c:pt idx="10">
                  <c:v>-5.5</c:v>
                </c:pt>
                <c:pt idx="11">
                  <c:v>-2</c:v>
                </c:pt>
                <c:pt idx="12">
                  <c:v>-1.5</c:v>
                </c:pt>
                <c:pt idx="13">
                  <c:v>-3</c:v>
                </c:pt>
                <c:pt idx="14">
                  <c:v>-3</c:v>
                </c:pt>
                <c:pt idx="15">
                  <c:v>0</c:v>
                </c:pt>
                <c:pt idx="16">
                  <c:v>-2.5</c:v>
                </c:pt>
                <c:pt idx="17">
                  <c:v>-3.5</c:v>
                </c:pt>
                <c:pt idx="18">
                  <c:v>-5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-4</c:v>
                </c:pt>
                <c:pt idx="25">
                  <c:v>-4</c:v>
                </c:pt>
                <c:pt idx="26">
                  <c:v>-5.5</c:v>
                </c:pt>
                <c:pt idx="27">
                  <c:v>-0.5</c:v>
                </c:pt>
                <c:pt idx="28">
                  <c:v>0</c:v>
                </c:pt>
                <c:pt idx="29">
                  <c:v>-0.5</c:v>
                </c:pt>
                <c:pt idx="30">
                  <c:v>0</c:v>
                </c:pt>
                <c:pt idx="31">
                  <c:v>-1.5</c:v>
                </c:pt>
                <c:pt idx="32">
                  <c:v>-4</c:v>
                </c:pt>
                <c:pt idx="33">
                  <c:v>-7.5</c:v>
                </c:pt>
                <c:pt idx="34">
                  <c:v>-4.5</c:v>
                </c:pt>
                <c:pt idx="35">
                  <c:v>0</c:v>
                </c:pt>
                <c:pt idx="36">
                  <c:v>0</c:v>
                </c:pt>
                <c:pt idx="37">
                  <c:v>-3</c:v>
                </c:pt>
                <c:pt idx="38">
                  <c:v>-1.5</c:v>
                </c:pt>
                <c:pt idx="39">
                  <c:v>-3.5</c:v>
                </c:pt>
                <c:pt idx="40">
                  <c:v>-2.5</c:v>
                </c:pt>
                <c:pt idx="41">
                  <c:v>-2.5</c:v>
                </c:pt>
                <c:pt idx="42">
                  <c:v>-2</c:v>
                </c:pt>
                <c:pt idx="43">
                  <c:v>-2.5</c:v>
                </c:pt>
                <c:pt idx="44">
                  <c:v>0</c:v>
                </c:pt>
                <c:pt idx="45">
                  <c:v>-1</c:v>
                </c:pt>
                <c:pt idx="46">
                  <c:v>-1</c:v>
                </c:pt>
                <c:pt idx="47">
                  <c:v>0</c:v>
                </c:pt>
                <c:pt idx="48">
                  <c:v>-4.5</c:v>
                </c:pt>
                <c:pt idx="49">
                  <c:v>-0.5</c:v>
                </c:pt>
                <c:pt idx="50">
                  <c:v>-1</c:v>
                </c:pt>
                <c:pt idx="51">
                  <c:v>-5</c:v>
                </c:pt>
                <c:pt idx="52">
                  <c:v>-3</c:v>
                </c:pt>
                <c:pt idx="53">
                  <c:v>-3</c:v>
                </c:pt>
                <c:pt idx="54">
                  <c:v>-2.5</c:v>
                </c:pt>
                <c:pt idx="55">
                  <c:v>-2</c:v>
                </c:pt>
                <c:pt idx="56">
                  <c:v>-6</c:v>
                </c:pt>
                <c:pt idx="57">
                  <c:v>-6.5</c:v>
                </c:pt>
                <c:pt idx="58">
                  <c:v>-3.5</c:v>
                </c:pt>
                <c:pt idx="59">
                  <c:v>0</c:v>
                </c:pt>
                <c:pt idx="60">
                  <c:v>-10</c:v>
                </c:pt>
                <c:pt idx="61">
                  <c:v>-2.5</c:v>
                </c:pt>
                <c:pt idx="62">
                  <c:v>-2.5</c:v>
                </c:pt>
                <c:pt idx="63">
                  <c:v>-2.5</c:v>
                </c:pt>
                <c:pt idx="64">
                  <c:v>-2.5</c:v>
                </c:pt>
                <c:pt idx="65">
                  <c:v>-2.5</c:v>
                </c:pt>
                <c:pt idx="66">
                  <c:v>-2.5</c:v>
                </c:pt>
                <c:pt idx="67">
                  <c:v>-1</c:v>
                </c:pt>
                <c:pt idx="68">
                  <c:v>-4.5</c:v>
                </c:pt>
                <c:pt idx="69">
                  <c:v>-2</c:v>
                </c:pt>
                <c:pt idx="70">
                  <c:v>-3</c:v>
                </c:pt>
                <c:pt idx="71">
                  <c:v>-4</c:v>
                </c:pt>
                <c:pt idx="72">
                  <c:v>-5.5</c:v>
                </c:pt>
                <c:pt idx="73">
                  <c:v>-9</c:v>
                </c:pt>
                <c:pt idx="74">
                  <c:v>-7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13-47FC-9F32-A389EEA72471}"/>
            </c:ext>
          </c:extLst>
        </c:ser>
        <c:ser>
          <c:idx val="1"/>
          <c:order val="1"/>
          <c:tx>
            <c:strRef>
              <c:f>'Summary of Response '!$M$1</c:f>
              <c:strCache>
                <c:ptCount val="1"/>
                <c:pt idx="0">
                  <c:v>less important </c:v>
                </c:pt>
              </c:strCache>
            </c:strRef>
          </c:tx>
          <c:spPr>
            <a:solidFill>
              <a:srgbClr val="ED7D31">
                <a:lumMod val="75000"/>
              </a:srgbClr>
            </a:solidFill>
            <a:ln w="3175">
              <a:solidFill>
                <a:srgbClr val="ED7D31">
                  <a:lumMod val="75000"/>
                </a:srgbClr>
              </a:solidFill>
            </a:ln>
            <a:effectLst/>
          </c:spPr>
          <c:invertIfNegative val="0"/>
          <c:cat>
            <c:strRef>
              <c:f>'Summary of Response '!$K$2:$K$76</c:f>
              <c:strCache>
                <c:ptCount val="75"/>
                <c:pt idx="0">
                  <c:v>Basin area in each country [Km2]</c:v>
                </c:pt>
                <c:pt idx="1">
                  <c:v>The whole area  in each country [Km2]</c:v>
                </c:pt>
                <c:pt idx="2">
                  <c:v>River length in each country [Km]</c:v>
                </c:pt>
                <c:pt idx="3">
                  <c:v>Köppen Aridity Index (Precipitation/Temperature+33) in each country</c:v>
                </c:pt>
                <c:pt idx="4">
                  <c:v>Drought vulnerability index </c:v>
                </c:pt>
                <c:pt idx="5">
                  <c:v>Average drought affected people per year in each country [No] </c:v>
                </c:pt>
                <c:pt idx="6">
                  <c:v>Water-food-enery risk index or [Resilience Index]</c:v>
                </c:pt>
                <c:pt idx="7">
                  <c:v>Annual surface water contribution of each countries [Bm3/year]</c:v>
                </c:pt>
                <c:pt idx="8">
                  <c:v>Water stress index[%] in each country</c:v>
                </c:pt>
                <c:pt idx="9">
                  <c:v>Minimum environmental flow meeting [Mm3/year]</c:v>
                </c:pt>
                <c:pt idx="10">
                  <c:v>Red List Index value in each country</c:v>
                </c:pt>
                <c:pt idx="11">
                  <c:v>Total greenhouse gas emissions (kt of CO2 equivalent) in each country</c:v>
                </c:pt>
                <c:pt idx="12">
                  <c:v>Environmental performance index in each country</c:v>
                </c:pt>
                <c:pt idx="13">
                  <c:v>GDP  per capita in each country [Current $]</c:v>
                </c:pt>
                <c:pt idx="14">
                  <c:v>Gross National income  per capita in each country [$]</c:v>
                </c:pt>
                <c:pt idx="15">
                  <c:v>Exports and imports trade (% of GDP)</c:v>
                </c:pt>
                <c:pt idx="16">
                  <c:v>Income index </c:v>
                </c:pt>
                <c:pt idx="17">
                  <c:v>Unemployment in the basin in each country [%]</c:v>
                </c:pt>
                <c:pt idx="18">
                  <c:v>Vulnerable employment (% of total employment)</c:v>
                </c:pt>
                <c:pt idx="19">
                  <c:v>Population with access to electricity [%]</c:v>
                </c:pt>
                <c:pt idx="20">
                  <c:v>Relative significance of hydropower in each nile basin countries[%]</c:v>
                </c:pt>
                <c:pt idx="21">
                  <c:v>Population using basic drinking-water supply [%]</c:v>
                </c:pt>
                <c:pt idx="22">
                  <c:v>People with access to clean cooking [%]</c:v>
                </c:pt>
                <c:pt idx="23">
                  <c:v>Water supply and sanitation index </c:v>
                </c:pt>
                <c:pt idx="24">
                  <c:v>Infrastructure development index</c:v>
                </c:pt>
                <c:pt idx="25">
                  <c:v>Transport Index</c:v>
                </c:pt>
                <c:pt idx="26">
                  <c:v>ICT index</c:v>
                </c:pt>
                <c:pt idx="27">
                  <c:v>Human Development Index (HDI) in each country [%]</c:v>
                </c:pt>
                <c:pt idx="28">
                  <c:v>Multidimensional Poverty index</c:v>
                </c:pt>
                <c:pt idx="29">
                  <c:v>Population living below income poverty line [%]</c:v>
                </c:pt>
                <c:pt idx="30">
                  <c:v>Hunger Index</c:v>
                </c:pt>
                <c:pt idx="31">
                  <c:v>Education index</c:v>
                </c:pt>
                <c:pt idx="32">
                  <c:v>Infant mortality rate [per 1000 live births]</c:v>
                </c:pt>
                <c:pt idx="33">
                  <c:v>Life expectancy Index</c:v>
                </c:pt>
                <c:pt idx="34">
                  <c:v>Gender Development Index (GDI) in each country [%]</c:v>
                </c:pt>
                <c:pt idx="35">
                  <c:v>Population in the nile basin countries [in millions]</c:v>
                </c:pt>
                <c:pt idx="36">
                  <c:v>Population living only in the river basin in each country [%]</c:v>
                </c:pt>
                <c:pt idx="37">
                  <c:v>Population growth rate [%]</c:v>
                </c:pt>
                <c:pt idx="38">
                  <c:v>Employment in agriculture (% of total employment)</c:v>
                </c:pt>
                <c:pt idx="39">
                  <c:v>Employment in marine and inland fisheries [No]</c:v>
                </c:pt>
                <c:pt idx="40">
                  <c:v>Agriculture, forestry, and fishing, value added (% of GDP)</c:v>
                </c:pt>
                <c:pt idx="41">
                  <c:v>Fertile soil loss by erosion or sediment yield per year [Million tons/year]</c:v>
                </c:pt>
                <c:pt idx="42">
                  <c:v>Average annual surface water volumetric reliability index [%]</c:v>
                </c:pt>
                <c:pt idx="43">
                  <c:v>Water quality index </c:v>
                </c:pt>
                <c:pt idx="44">
                  <c:v>Gross Irrigation water demand in each basin countires [Bm3/yr]</c:v>
                </c:pt>
                <c:pt idx="45">
                  <c:v>Potential irrigation area in each basin country [Hectare]</c:v>
                </c:pt>
                <c:pt idx="46">
                  <c:v>Existing domestic water demand  in each basin countries [Bm3/year]</c:v>
                </c:pt>
                <c:pt idx="47">
                  <c:v>Projected domestic water demand by 2050 in each basin countires [Bm3/year]</c:v>
                </c:pt>
                <c:pt idx="48">
                  <c:v>Energy consumption per Capita (Kg of oil equivalent per capita)</c:v>
                </c:pt>
                <c:pt idx="49">
                  <c:v>Existing hydropower production in the basin in each country[MW]</c:v>
                </c:pt>
                <c:pt idx="50">
                  <c:v>Remaining potential hydropower production in the basin in each country[MW]</c:v>
                </c:pt>
                <c:pt idx="51">
                  <c:v>Areas exposed for severe soil erosion in each country with a rate of             (&gt;80kg/ha/yr) [Km2]</c:v>
                </c:pt>
                <c:pt idx="52">
                  <c:v>Protected forest area [Km2]</c:v>
                </c:pt>
                <c:pt idx="53">
                  <c:v>Loss of water by evaporation from dams in each basin countries [BCM/year]</c:v>
                </c:pt>
                <c:pt idx="54">
                  <c:v>Water use efficiency [USD/m3]</c:v>
                </c:pt>
                <c:pt idx="55">
                  <c:v>Wetland area [Km2]</c:v>
                </c:pt>
                <c:pt idx="56">
                  <c:v>Cereal yield (kg per hectare)</c:v>
                </c:pt>
                <c:pt idx="57">
                  <c:v>Estimated cost to conserve erosion hot spot areas [Million USD]</c:v>
                </c:pt>
                <c:pt idx="58">
                  <c:v>Gross investment made on Dams [million USD]</c:v>
                </c:pt>
                <c:pt idx="59">
                  <c:v>Total agricultural export value (1000)</c:v>
                </c:pt>
                <c:pt idx="60">
                  <c:v>Water Economy Index /Vitual water</c:v>
                </c:pt>
                <c:pt idx="61">
                  <c:v>Alternative energy source from Solar(both PV and CSP) [TWh/year]</c:v>
                </c:pt>
                <c:pt idx="62">
                  <c:v>Alternative energy source from Wind [TWh/year]</c:v>
                </c:pt>
                <c:pt idx="63">
                  <c:v>Alternative energy source from Geothermal [MW]</c:v>
                </c:pt>
                <c:pt idx="64">
                  <c:v>Alternative energy source from oil [proved oil reserves in thousand million barrels]</c:v>
                </c:pt>
                <c:pt idx="65">
                  <c:v>Alternative energy source from natural gas [proved reserves trillion cubic metres]</c:v>
                </c:pt>
                <c:pt idx="66">
                  <c:v>Alternative energy source from generated waste via incineration method [GWh]</c:v>
                </c:pt>
                <c:pt idx="67">
                  <c:v>Total Renewable ground water resource[BCM/yr]</c:v>
                </c:pt>
                <c:pt idx="68">
                  <c:v>Average income from Tourism [Million US$]</c:v>
                </c:pt>
                <c:pt idx="69">
                  <c:v>Alternative source of food and income from Livestook resource </c:v>
                </c:pt>
                <c:pt idx="70">
                  <c:v>Average fish and aquaculture production [metric ton/yr]</c:v>
                </c:pt>
                <c:pt idx="71">
                  <c:v>Industry value added (%GDP)- including construction industry</c:v>
                </c:pt>
                <c:pt idx="72">
                  <c:v>Employment in service provision sector [% of total employment]</c:v>
                </c:pt>
                <c:pt idx="73">
                  <c:v>Revenue and job opportunity from ports</c:v>
                </c:pt>
                <c:pt idx="74">
                  <c:v>Water conservation by crop pattern modification [Mm3/yr]</c:v>
                </c:pt>
              </c:strCache>
            </c:strRef>
          </c:cat>
          <c:val>
            <c:numRef>
              <c:f>'Summary of Response '!$M$2:$M$76</c:f>
              <c:numCache>
                <c:formatCode>General</c:formatCode>
                <c:ptCount val="75"/>
                <c:pt idx="0">
                  <c:v>0</c:v>
                </c:pt>
                <c:pt idx="1">
                  <c:v>0</c:v>
                </c:pt>
                <c:pt idx="2">
                  <c:v>-5</c:v>
                </c:pt>
                <c:pt idx="3">
                  <c:v>-4</c:v>
                </c:pt>
                <c:pt idx="4">
                  <c:v>0</c:v>
                </c:pt>
                <c:pt idx="5">
                  <c:v>-22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-11</c:v>
                </c:pt>
                <c:pt idx="11">
                  <c:v>-12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-7</c:v>
                </c:pt>
                <c:pt idx="16">
                  <c:v>0</c:v>
                </c:pt>
                <c:pt idx="17">
                  <c:v>-10</c:v>
                </c:pt>
                <c:pt idx="18">
                  <c:v>-14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-5</c:v>
                </c:pt>
                <c:pt idx="24">
                  <c:v>-14</c:v>
                </c:pt>
                <c:pt idx="25">
                  <c:v>-17</c:v>
                </c:pt>
                <c:pt idx="26">
                  <c:v>-7</c:v>
                </c:pt>
                <c:pt idx="27">
                  <c:v>-2</c:v>
                </c:pt>
                <c:pt idx="28">
                  <c:v>0</c:v>
                </c:pt>
                <c:pt idx="29">
                  <c:v>-7</c:v>
                </c:pt>
                <c:pt idx="30">
                  <c:v>0</c:v>
                </c:pt>
                <c:pt idx="31">
                  <c:v>-4</c:v>
                </c:pt>
                <c:pt idx="32">
                  <c:v>-4</c:v>
                </c:pt>
                <c:pt idx="33">
                  <c:v>0</c:v>
                </c:pt>
                <c:pt idx="34">
                  <c:v>-9</c:v>
                </c:pt>
                <c:pt idx="35">
                  <c:v>0</c:v>
                </c:pt>
                <c:pt idx="36">
                  <c:v>0</c:v>
                </c:pt>
                <c:pt idx="37">
                  <c:v>-13</c:v>
                </c:pt>
                <c:pt idx="38">
                  <c:v>0</c:v>
                </c:pt>
                <c:pt idx="39">
                  <c:v>0</c:v>
                </c:pt>
                <c:pt idx="40">
                  <c:v>-2</c:v>
                </c:pt>
                <c:pt idx="41">
                  <c:v>-12</c:v>
                </c:pt>
                <c:pt idx="42">
                  <c:v>-10</c:v>
                </c:pt>
                <c:pt idx="43">
                  <c:v>-10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-7</c:v>
                </c:pt>
                <c:pt idx="50">
                  <c:v>0</c:v>
                </c:pt>
                <c:pt idx="51">
                  <c:v>-4</c:v>
                </c:pt>
                <c:pt idx="52">
                  <c:v>-6</c:v>
                </c:pt>
                <c:pt idx="53">
                  <c:v>-10</c:v>
                </c:pt>
                <c:pt idx="54">
                  <c:v>0</c:v>
                </c:pt>
                <c:pt idx="55">
                  <c:v>-6</c:v>
                </c:pt>
                <c:pt idx="56">
                  <c:v>-10</c:v>
                </c:pt>
                <c:pt idx="57">
                  <c:v>-15</c:v>
                </c:pt>
                <c:pt idx="58">
                  <c:v>-6</c:v>
                </c:pt>
                <c:pt idx="59">
                  <c:v>-6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-4</c:v>
                </c:pt>
                <c:pt idx="69">
                  <c:v>0</c:v>
                </c:pt>
                <c:pt idx="70">
                  <c:v>0</c:v>
                </c:pt>
                <c:pt idx="71">
                  <c:v>-8</c:v>
                </c:pt>
                <c:pt idx="72">
                  <c:v>-10</c:v>
                </c:pt>
                <c:pt idx="73">
                  <c:v>-14</c:v>
                </c:pt>
                <c:pt idx="7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C13-47FC-9F32-A389EEA72471}"/>
            </c:ext>
          </c:extLst>
        </c:ser>
        <c:ser>
          <c:idx val="2"/>
          <c:order val="2"/>
          <c:tx>
            <c:strRef>
              <c:f>'Summary of Response '!$N$1</c:f>
              <c:strCache>
                <c:ptCount val="1"/>
                <c:pt idx="0">
                  <c:v>Not Important</c:v>
                </c:pt>
              </c:strCache>
            </c:strRef>
          </c:tx>
          <c:spPr>
            <a:solidFill>
              <a:srgbClr val="C00000"/>
            </a:solidFill>
            <a:ln w="3175">
              <a:solidFill>
                <a:srgbClr val="C00000"/>
              </a:solidFill>
            </a:ln>
            <a:effectLst/>
          </c:spPr>
          <c:invertIfNegative val="0"/>
          <c:cat>
            <c:strRef>
              <c:f>'Summary of Response '!$K$2:$K$76</c:f>
              <c:strCache>
                <c:ptCount val="75"/>
                <c:pt idx="0">
                  <c:v>Basin area in each country [Km2]</c:v>
                </c:pt>
                <c:pt idx="1">
                  <c:v>The whole area  in each country [Km2]</c:v>
                </c:pt>
                <c:pt idx="2">
                  <c:v>River length in each country [Km]</c:v>
                </c:pt>
                <c:pt idx="3">
                  <c:v>Köppen Aridity Index (Precipitation/Temperature+33) in each country</c:v>
                </c:pt>
                <c:pt idx="4">
                  <c:v>Drought vulnerability index </c:v>
                </c:pt>
                <c:pt idx="5">
                  <c:v>Average drought affected people per year in each country [No] </c:v>
                </c:pt>
                <c:pt idx="6">
                  <c:v>Water-food-enery risk index or [Resilience Index]</c:v>
                </c:pt>
                <c:pt idx="7">
                  <c:v>Annual surface water contribution of each countries [Bm3/year]</c:v>
                </c:pt>
                <c:pt idx="8">
                  <c:v>Water stress index[%] in each country</c:v>
                </c:pt>
                <c:pt idx="9">
                  <c:v>Minimum environmental flow meeting [Mm3/year]</c:v>
                </c:pt>
                <c:pt idx="10">
                  <c:v>Red List Index value in each country</c:v>
                </c:pt>
                <c:pt idx="11">
                  <c:v>Total greenhouse gas emissions (kt of CO2 equivalent) in each country</c:v>
                </c:pt>
                <c:pt idx="12">
                  <c:v>Environmental performance index in each country</c:v>
                </c:pt>
                <c:pt idx="13">
                  <c:v>GDP  per capita in each country [Current $]</c:v>
                </c:pt>
                <c:pt idx="14">
                  <c:v>Gross National income  per capita in each country [$]</c:v>
                </c:pt>
                <c:pt idx="15">
                  <c:v>Exports and imports trade (% of GDP)</c:v>
                </c:pt>
                <c:pt idx="16">
                  <c:v>Income index </c:v>
                </c:pt>
                <c:pt idx="17">
                  <c:v>Unemployment in the basin in each country [%]</c:v>
                </c:pt>
                <c:pt idx="18">
                  <c:v>Vulnerable employment (% of total employment)</c:v>
                </c:pt>
                <c:pt idx="19">
                  <c:v>Population with access to electricity [%]</c:v>
                </c:pt>
                <c:pt idx="20">
                  <c:v>Relative significance of hydropower in each nile basin countries[%]</c:v>
                </c:pt>
                <c:pt idx="21">
                  <c:v>Population using basic drinking-water supply [%]</c:v>
                </c:pt>
                <c:pt idx="22">
                  <c:v>People with access to clean cooking [%]</c:v>
                </c:pt>
                <c:pt idx="23">
                  <c:v>Water supply and sanitation index </c:v>
                </c:pt>
                <c:pt idx="24">
                  <c:v>Infrastructure development index</c:v>
                </c:pt>
                <c:pt idx="25">
                  <c:v>Transport Index</c:v>
                </c:pt>
                <c:pt idx="26">
                  <c:v>ICT index</c:v>
                </c:pt>
                <c:pt idx="27">
                  <c:v>Human Development Index (HDI) in each country [%]</c:v>
                </c:pt>
                <c:pt idx="28">
                  <c:v>Multidimensional Poverty index</c:v>
                </c:pt>
                <c:pt idx="29">
                  <c:v>Population living below income poverty line [%]</c:v>
                </c:pt>
                <c:pt idx="30">
                  <c:v>Hunger Index</c:v>
                </c:pt>
                <c:pt idx="31">
                  <c:v>Education index</c:v>
                </c:pt>
                <c:pt idx="32">
                  <c:v>Infant mortality rate [per 1000 live births]</c:v>
                </c:pt>
                <c:pt idx="33">
                  <c:v>Life expectancy Index</c:v>
                </c:pt>
                <c:pt idx="34">
                  <c:v>Gender Development Index (GDI) in each country [%]</c:v>
                </c:pt>
                <c:pt idx="35">
                  <c:v>Population in the nile basin countries [in millions]</c:v>
                </c:pt>
                <c:pt idx="36">
                  <c:v>Population living only in the river basin in each country [%]</c:v>
                </c:pt>
                <c:pt idx="37">
                  <c:v>Population growth rate [%]</c:v>
                </c:pt>
                <c:pt idx="38">
                  <c:v>Employment in agriculture (% of total employment)</c:v>
                </c:pt>
                <c:pt idx="39">
                  <c:v>Employment in marine and inland fisheries [No]</c:v>
                </c:pt>
                <c:pt idx="40">
                  <c:v>Agriculture, forestry, and fishing, value added (% of GDP)</c:v>
                </c:pt>
                <c:pt idx="41">
                  <c:v>Fertile soil loss by erosion or sediment yield per year [Million tons/year]</c:v>
                </c:pt>
                <c:pt idx="42">
                  <c:v>Average annual surface water volumetric reliability index [%]</c:v>
                </c:pt>
                <c:pt idx="43">
                  <c:v>Water quality index </c:v>
                </c:pt>
                <c:pt idx="44">
                  <c:v>Gross Irrigation water demand in each basin countires [Bm3/yr]</c:v>
                </c:pt>
                <c:pt idx="45">
                  <c:v>Potential irrigation area in each basin country [Hectare]</c:v>
                </c:pt>
                <c:pt idx="46">
                  <c:v>Existing domestic water demand  in each basin countries [Bm3/year]</c:v>
                </c:pt>
                <c:pt idx="47">
                  <c:v>Projected domestic water demand by 2050 in each basin countires [Bm3/year]</c:v>
                </c:pt>
                <c:pt idx="48">
                  <c:v>Energy consumption per Capita (Kg of oil equivalent per capita)</c:v>
                </c:pt>
                <c:pt idx="49">
                  <c:v>Existing hydropower production in the basin in each country[MW]</c:v>
                </c:pt>
                <c:pt idx="50">
                  <c:v>Remaining potential hydropower production in the basin in each country[MW]</c:v>
                </c:pt>
                <c:pt idx="51">
                  <c:v>Areas exposed for severe soil erosion in each country with a rate of             (&gt;80kg/ha/yr) [Km2]</c:v>
                </c:pt>
                <c:pt idx="52">
                  <c:v>Protected forest area [Km2]</c:v>
                </c:pt>
                <c:pt idx="53">
                  <c:v>Loss of water by evaporation from dams in each basin countries [BCM/year]</c:v>
                </c:pt>
                <c:pt idx="54">
                  <c:v>Water use efficiency [USD/m3]</c:v>
                </c:pt>
                <c:pt idx="55">
                  <c:v>Wetland area [Km2]</c:v>
                </c:pt>
                <c:pt idx="56">
                  <c:v>Cereal yield (kg per hectare)</c:v>
                </c:pt>
                <c:pt idx="57">
                  <c:v>Estimated cost to conserve erosion hot spot areas [Million USD]</c:v>
                </c:pt>
                <c:pt idx="58">
                  <c:v>Gross investment made on Dams [million USD]</c:v>
                </c:pt>
                <c:pt idx="59">
                  <c:v>Total agricultural export value (1000)</c:v>
                </c:pt>
                <c:pt idx="60">
                  <c:v>Water Economy Index /Vitual water</c:v>
                </c:pt>
                <c:pt idx="61">
                  <c:v>Alternative energy source from Solar(both PV and CSP) [TWh/year]</c:v>
                </c:pt>
                <c:pt idx="62">
                  <c:v>Alternative energy source from Wind [TWh/year]</c:v>
                </c:pt>
                <c:pt idx="63">
                  <c:v>Alternative energy source from Geothermal [MW]</c:v>
                </c:pt>
                <c:pt idx="64">
                  <c:v>Alternative energy source from oil [proved oil reserves in thousand million barrels]</c:v>
                </c:pt>
                <c:pt idx="65">
                  <c:v>Alternative energy source from natural gas [proved reserves trillion cubic metres]</c:v>
                </c:pt>
                <c:pt idx="66">
                  <c:v>Alternative energy source from generated waste via incineration method [GWh]</c:v>
                </c:pt>
                <c:pt idx="67">
                  <c:v>Total Renewable ground water resource[BCM/yr]</c:v>
                </c:pt>
                <c:pt idx="68">
                  <c:v>Average income from Tourism [Million US$]</c:v>
                </c:pt>
                <c:pt idx="69">
                  <c:v>Alternative source of food and income from Livestook resource </c:v>
                </c:pt>
                <c:pt idx="70">
                  <c:v>Average fish and aquaculture production [metric ton/yr]</c:v>
                </c:pt>
                <c:pt idx="71">
                  <c:v>Industry value added (%GDP)- including construction industry</c:v>
                </c:pt>
                <c:pt idx="72">
                  <c:v>Employment in service provision sector [% of total employment]</c:v>
                </c:pt>
                <c:pt idx="73">
                  <c:v>Revenue and job opportunity from ports</c:v>
                </c:pt>
                <c:pt idx="74">
                  <c:v>Water conservation by crop pattern modification [Mm3/yr]</c:v>
                </c:pt>
              </c:strCache>
            </c:strRef>
          </c:cat>
          <c:val>
            <c:numRef>
              <c:f>'Summary of Response '!$N$2:$N$76</c:f>
              <c:numCache>
                <c:formatCode>General</c:formatCode>
                <c:ptCount val="7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-5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-5</c:v>
                </c:pt>
                <c:pt idx="11">
                  <c:v>-10</c:v>
                </c:pt>
                <c:pt idx="12">
                  <c:v>-15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-16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-17</c:v>
                </c:pt>
                <c:pt idx="32">
                  <c:v>-20</c:v>
                </c:pt>
                <c:pt idx="33">
                  <c:v>-23</c:v>
                </c:pt>
                <c:pt idx="34">
                  <c:v>-10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-3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-6</c:v>
                </c:pt>
                <c:pt idx="52">
                  <c:v>-10</c:v>
                </c:pt>
                <c:pt idx="53">
                  <c:v>0</c:v>
                </c:pt>
                <c:pt idx="54">
                  <c:v>0</c:v>
                </c:pt>
                <c:pt idx="55">
                  <c:v>-3</c:v>
                </c:pt>
                <c:pt idx="56">
                  <c:v>-6</c:v>
                </c:pt>
                <c:pt idx="57">
                  <c:v>-10</c:v>
                </c:pt>
                <c:pt idx="58">
                  <c:v>0</c:v>
                </c:pt>
                <c:pt idx="59">
                  <c:v>-6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-3</c:v>
                </c:pt>
                <c:pt idx="69">
                  <c:v>-10</c:v>
                </c:pt>
                <c:pt idx="70">
                  <c:v>0</c:v>
                </c:pt>
                <c:pt idx="71">
                  <c:v>-12</c:v>
                </c:pt>
                <c:pt idx="72">
                  <c:v>-5</c:v>
                </c:pt>
                <c:pt idx="73">
                  <c:v>-7</c:v>
                </c:pt>
                <c:pt idx="7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C13-47FC-9F32-A389EEA72471}"/>
            </c:ext>
          </c:extLst>
        </c:ser>
        <c:ser>
          <c:idx val="3"/>
          <c:order val="3"/>
          <c:tx>
            <c:strRef>
              <c:f>'Summary of Response '!$O$1</c:f>
              <c:strCache>
                <c:ptCount val="1"/>
                <c:pt idx="0">
                  <c:v>Less important </c:v>
                </c:pt>
              </c:strCache>
            </c:strRef>
          </c:tx>
          <c:spPr>
            <a:pattFill prst="zigZag">
              <a:fgClr>
                <a:srgbClr val="ED7D31">
                  <a:lumMod val="60000"/>
                  <a:lumOff val="40000"/>
                </a:srgbClr>
              </a:fgClr>
              <a:bgClr>
                <a:sysClr val="window" lastClr="FFFFFF"/>
              </a:bgClr>
            </a:pattFill>
            <a:ln w="3175">
              <a:solidFill>
                <a:srgbClr val="ED7D31">
                  <a:lumMod val="75000"/>
                </a:srgbClr>
              </a:solidFill>
            </a:ln>
            <a:effectLst/>
          </c:spPr>
          <c:invertIfNegative val="0"/>
          <c:cat>
            <c:strRef>
              <c:f>'Summary of Response '!$K$2:$K$76</c:f>
              <c:strCache>
                <c:ptCount val="75"/>
                <c:pt idx="0">
                  <c:v>Basin area in each country [Km2]</c:v>
                </c:pt>
                <c:pt idx="1">
                  <c:v>The whole area  in each country [Km2]</c:v>
                </c:pt>
                <c:pt idx="2">
                  <c:v>River length in each country [Km]</c:v>
                </c:pt>
                <c:pt idx="3">
                  <c:v>Köppen Aridity Index (Precipitation/Temperature+33) in each country</c:v>
                </c:pt>
                <c:pt idx="4">
                  <c:v>Drought vulnerability index </c:v>
                </c:pt>
                <c:pt idx="5">
                  <c:v>Average drought affected people per year in each country [No] </c:v>
                </c:pt>
                <c:pt idx="6">
                  <c:v>Water-food-enery risk index or [Resilience Index]</c:v>
                </c:pt>
                <c:pt idx="7">
                  <c:v>Annual surface water contribution of each countries [Bm3/year]</c:v>
                </c:pt>
                <c:pt idx="8">
                  <c:v>Water stress index[%] in each country</c:v>
                </c:pt>
                <c:pt idx="9">
                  <c:v>Minimum environmental flow meeting [Mm3/year]</c:v>
                </c:pt>
                <c:pt idx="10">
                  <c:v>Red List Index value in each country</c:v>
                </c:pt>
                <c:pt idx="11">
                  <c:v>Total greenhouse gas emissions (kt of CO2 equivalent) in each country</c:v>
                </c:pt>
                <c:pt idx="12">
                  <c:v>Environmental performance index in each country</c:v>
                </c:pt>
                <c:pt idx="13">
                  <c:v>GDP  per capita in each country [Current $]</c:v>
                </c:pt>
                <c:pt idx="14">
                  <c:v>Gross National income  per capita in each country [$]</c:v>
                </c:pt>
                <c:pt idx="15">
                  <c:v>Exports and imports trade (% of GDP)</c:v>
                </c:pt>
                <c:pt idx="16">
                  <c:v>Income index </c:v>
                </c:pt>
                <c:pt idx="17">
                  <c:v>Unemployment in the basin in each country [%]</c:v>
                </c:pt>
                <c:pt idx="18">
                  <c:v>Vulnerable employment (% of total employment)</c:v>
                </c:pt>
                <c:pt idx="19">
                  <c:v>Population with access to electricity [%]</c:v>
                </c:pt>
                <c:pt idx="20">
                  <c:v>Relative significance of hydropower in each nile basin countries[%]</c:v>
                </c:pt>
                <c:pt idx="21">
                  <c:v>Population using basic drinking-water supply [%]</c:v>
                </c:pt>
                <c:pt idx="22">
                  <c:v>People with access to clean cooking [%]</c:v>
                </c:pt>
                <c:pt idx="23">
                  <c:v>Water supply and sanitation index </c:v>
                </c:pt>
                <c:pt idx="24">
                  <c:v>Infrastructure development index</c:v>
                </c:pt>
                <c:pt idx="25">
                  <c:v>Transport Index</c:v>
                </c:pt>
                <c:pt idx="26">
                  <c:v>ICT index</c:v>
                </c:pt>
                <c:pt idx="27">
                  <c:v>Human Development Index (HDI) in each country [%]</c:v>
                </c:pt>
                <c:pt idx="28">
                  <c:v>Multidimensional Poverty index</c:v>
                </c:pt>
                <c:pt idx="29">
                  <c:v>Population living below income poverty line [%]</c:v>
                </c:pt>
                <c:pt idx="30">
                  <c:v>Hunger Index</c:v>
                </c:pt>
                <c:pt idx="31">
                  <c:v>Education index</c:v>
                </c:pt>
                <c:pt idx="32">
                  <c:v>Infant mortality rate [per 1000 live births]</c:v>
                </c:pt>
                <c:pt idx="33">
                  <c:v>Life expectancy Index</c:v>
                </c:pt>
                <c:pt idx="34">
                  <c:v>Gender Development Index (GDI) in each country [%]</c:v>
                </c:pt>
                <c:pt idx="35">
                  <c:v>Population in the nile basin countries [in millions]</c:v>
                </c:pt>
                <c:pt idx="36">
                  <c:v>Population living only in the river basin in each country [%]</c:v>
                </c:pt>
                <c:pt idx="37">
                  <c:v>Population growth rate [%]</c:v>
                </c:pt>
                <c:pt idx="38">
                  <c:v>Employment in agriculture (% of total employment)</c:v>
                </c:pt>
                <c:pt idx="39">
                  <c:v>Employment in marine and inland fisheries [No]</c:v>
                </c:pt>
                <c:pt idx="40">
                  <c:v>Agriculture, forestry, and fishing, value added (% of GDP)</c:v>
                </c:pt>
                <c:pt idx="41">
                  <c:v>Fertile soil loss by erosion or sediment yield per year [Million tons/year]</c:v>
                </c:pt>
                <c:pt idx="42">
                  <c:v>Average annual surface water volumetric reliability index [%]</c:v>
                </c:pt>
                <c:pt idx="43">
                  <c:v>Water quality index </c:v>
                </c:pt>
                <c:pt idx="44">
                  <c:v>Gross Irrigation water demand in each basin countires [Bm3/yr]</c:v>
                </c:pt>
                <c:pt idx="45">
                  <c:v>Potential irrigation area in each basin country [Hectare]</c:v>
                </c:pt>
                <c:pt idx="46">
                  <c:v>Existing domestic water demand  in each basin countries [Bm3/year]</c:v>
                </c:pt>
                <c:pt idx="47">
                  <c:v>Projected domestic water demand by 2050 in each basin countires [Bm3/year]</c:v>
                </c:pt>
                <c:pt idx="48">
                  <c:v>Energy consumption per Capita (Kg of oil equivalent per capita)</c:v>
                </c:pt>
                <c:pt idx="49">
                  <c:v>Existing hydropower production in the basin in each country[MW]</c:v>
                </c:pt>
                <c:pt idx="50">
                  <c:v>Remaining potential hydropower production in the basin in each country[MW]</c:v>
                </c:pt>
                <c:pt idx="51">
                  <c:v>Areas exposed for severe soil erosion in each country with a rate of             (&gt;80kg/ha/yr) [Km2]</c:v>
                </c:pt>
                <c:pt idx="52">
                  <c:v>Protected forest area [Km2]</c:v>
                </c:pt>
                <c:pt idx="53">
                  <c:v>Loss of water by evaporation from dams in each basin countries [BCM/year]</c:v>
                </c:pt>
                <c:pt idx="54">
                  <c:v>Water use efficiency [USD/m3]</c:v>
                </c:pt>
                <c:pt idx="55">
                  <c:v>Wetland area [Km2]</c:v>
                </c:pt>
                <c:pt idx="56">
                  <c:v>Cereal yield (kg per hectare)</c:v>
                </c:pt>
                <c:pt idx="57">
                  <c:v>Estimated cost to conserve erosion hot spot areas [Million USD]</c:v>
                </c:pt>
                <c:pt idx="58">
                  <c:v>Gross investment made on Dams [million USD]</c:v>
                </c:pt>
                <c:pt idx="59">
                  <c:v>Total agricultural export value (1000)</c:v>
                </c:pt>
                <c:pt idx="60">
                  <c:v>Water Economy Index /Vitual water</c:v>
                </c:pt>
                <c:pt idx="61">
                  <c:v>Alternative energy source from Solar(both PV and CSP) [TWh/year]</c:v>
                </c:pt>
                <c:pt idx="62">
                  <c:v>Alternative energy source from Wind [TWh/year]</c:v>
                </c:pt>
                <c:pt idx="63">
                  <c:v>Alternative energy source from Geothermal [MW]</c:v>
                </c:pt>
                <c:pt idx="64">
                  <c:v>Alternative energy source from oil [proved oil reserves in thousand million barrels]</c:v>
                </c:pt>
                <c:pt idx="65">
                  <c:v>Alternative energy source from natural gas [proved reserves trillion cubic metres]</c:v>
                </c:pt>
                <c:pt idx="66">
                  <c:v>Alternative energy source from generated waste via incineration method [GWh]</c:v>
                </c:pt>
                <c:pt idx="67">
                  <c:v>Total Renewable ground water resource[BCM/yr]</c:v>
                </c:pt>
                <c:pt idx="68">
                  <c:v>Average income from Tourism [Million US$]</c:v>
                </c:pt>
                <c:pt idx="69">
                  <c:v>Alternative source of food and income from Livestook resource </c:v>
                </c:pt>
                <c:pt idx="70">
                  <c:v>Average fish and aquaculture production [metric ton/yr]</c:v>
                </c:pt>
                <c:pt idx="71">
                  <c:v>Industry value added (%GDP)- including construction industry</c:v>
                </c:pt>
                <c:pt idx="72">
                  <c:v>Employment in service provision sector [% of total employment]</c:v>
                </c:pt>
                <c:pt idx="73">
                  <c:v>Revenue and job opportunity from ports</c:v>
                </c:pt>
                <c:pt idx="74">
                  <c:v>Water conservation by crop pattern modification [Mm3/yr]</c:v>
                </c:pt>
              </c:strCache>
            </c:strRef>
          </c:cat>
          <c:val>
            <c:numRef>
              <c:f>'Summary of Response '!$O$2:$O$76</c:f>
              <c:numCache>
                <c:formatCode>General</c:formatCode>
                <c:ptCount val="75"/>
              </c:numCache>
            </c:numRef>
          </c:val>
          <c:extLst>
            <c:ext xmlns:c16="http://schemas.microsoft.com/office/drawing/2014/chart" uri="{C3380CC4-5D6E-409C-BE32-E72D297353CC}">
              <c16:uniqueId val="{00000003-FC13-47FC-9F32-A389EEA72471}"/>
            </c:ext>
          </c:extLst>
        </c:ser>
        <c:ser>
          <c:idx val="4"/>
          <c:order val="4"/>
          <c:tx>
            <c:strRef>
              <c:f>'Summary of Response '!$P$1</c:f>
              <c:strCache>
                <c:ptCount val="1"/>
                <c:pt idx="0">
                  <c:v>Neutral</c:v>
                </c:pt>
              </c:strCache>
            </c:strRef>
          </c:tx>
          <c:spPr>
            <a:solidFill>
              <a:sysClr val="windowText" lastClr="000000">
                <a:lumMod val="50000"/>
                <a:lumOff val="50000"/>
              </a:sysClr>
            </a:solidFill>
            <a:ln w="3175">
              <a:solidFill>
                <a:sysClr val="windowText" lastClr="000000">
                  <a:lumMod val="50000"/>
                  <a:lumOff val="50000"/>
                </a:sysClr>
              </a:solidFill>
            </a:ln>
            <a:effectLst/>
          </c:spPr>
          <c:invertIfNegative val="0"/>
          <c:cat>
            <c:strRef>
              <c:f>'Summary of Response '!$K$2:$K$76</c:f>
              <c:strCache>
                <c:ptCount val="75"/>
                <c:pt idx="0">
                  <c:v>Basin area in each country [Km2]</c:v>
                </c:pt>
                <c:pt idx="1">
                  <c:v>The whole area  in each country [Km2]</c:v>
                </c:pt>
                <c:pt idx="2">
                  <c:v>River length in each country [Km]</c:v>
                </c:pt>
                <c:pt idx="3">
                  <c:v>Köppen Aridity Index (Precipitation/Temperature+33) in each country</c:v>
                </c:pt>
                <c:pt idx="4">
                  <c:v>Drought vulnerability index </c:v>
                </c:pt>
                <c:pt idx="5">
                  <c:v>Average drought affected people per year in each country [No] </c:v>
                </c:pt>
                <c:pt idx="6">
                  <c:v>Water-food-enery risk index or [Resilience Index]</c:v>
                </c:pt>
                <c:pt idx="7">
                  <c:v>Annual surface water contribution of each countries [Bm3/year]</c:v>
                </c:pt>
                <c:pt idx="8">
                  <c:v>Water stress index[%] in each country</c:v>
                </c:pt>
                <c:pt idx="9">
                  <c:v>Minimum environmental flow meeting [Mm3/year]</c:v>
                </c:pt>
                <c:pt idx="10">
                  <c:v>Red List Index value in each country</c:v>
                </c:pt>
                <c:pt idx="11">
                  <c:v>Total greenhouse gas emissions (kt of CO2 equivalent) in each country</c:v>
                </c:pt>
                <c:pt idx="12">
                  <c:v>Environmental performance index in each country</c:v>
                </c:pt>
                <c:pt idx="13">
                  <c:v>GDP  per capita in each country [Current $]</c:v>
                </c:pt>
                <c:pt idx="14">
                  <c:v>Gross National income  per capita in each country [$]</c:v>
                </c:pt>
                <c:pt idx="15">
                  <c:v>Exports and imports trade (% of GDP)</c:v>
                </c:pt>
                <c:pt idx="16">
                  <c:v>Income index </c:v>
                </c:pt>
                <c:pt idx="17">
                  <c:v>Unemployment in the basin in each country [%]</c:v>
                </c:pt>
                <c:pt idx="18">
                  <c:v>Vulnerable employment (% of total employment)</c:v>
                </c:pt>
                <c:pt idx="19">
                  <c:v>Population with access to electricity [%]</c:v>
                </c:pt>
                <c:pt idx="20">
                  <c:v>Relative significance of hydropower in each nile basin countries[%]</c:v>
                </c:pt>
                <c:pt idx="21">
                  <c:v>Population using basic drinking-water supply [%]</c:v>
                </c:pt>
                <c:pt idx="22">
                  <c:v>People with access to clean cooking [%]</c:v>
                </c:pt>
                <c:pt idx="23">
                  <c:v>Water supply and sanitation index </c:v>
                </c:pt>
                <c:pt idx="24">
                  <c:v>Infrastructure development index</c:v>
                </c:pt>
                <c:pt idx="25">
                  <c:v>Transport Index</c:v>
                </c:pt>
                <c:pt idx="26">
                  <c:v>ICT index</c:v>
                </c:pt>
                <c:pt idx="27">
                  <c:v>Human Development Index (HDI) in each country [%]</c:v>
                </c:pt>
                <c:pt idx="28">
                  <c:v>Multidimensional Poverty index</c:v>
                </c:pt>
                <c:pt idx="29">
                  <c:v>Population living below income poverty line [%]</c:v>
                </c:pt>
                <c:pt idx="30">
                  <c:v>Hunger Index</c:v>
                </c:pt>
                <c:pt idx="31">
                  <c:v>Education index</c:v>
                </c:pt>
                <c:pt idx="32">
                  <c:v>Infant mortality rate [per 1000 live births]</c:v>
                </c:pt>
                <c:pt idx="33">
                  <c:v>Life expectancy Index</c:v>
                </c:pt>
                <c:pt idx="34">
                  <c:v>Gender Development Index (GDI) in each country [%]</c:v>
                </c:pt>
                <c:pt idx="35">
                  <c:v>Population in the nile basin countries [in millions]</c:v>
                </c:pt>
                <c:pt idx="36">
                  <c:v>Population living only in the river basin in each country [%]</c:v>
                </c:pt>
                <c:pt idx="37">
                  <c:v>Population growth rate [%]</c:v>
                </c:pt>
                <c:pt idx="38">
                  <c:v>Employment in agriculture (% of total employment)</c:v>
                </c:pt>
                <c:pt idx="39">
                  <c:v>Employment in marine and inland fisheries [No]</c:v>
                </c:pt>
                <c:pt idx="40">
                  <c:v>Agriculture, forestry, and fishing, value added (% of GDP)</c:v>
                </c:pt>
                <c:pt idx="41">
                  <c:v>Fertile soil loss by erosion or sediment yield per year [Million tons/year]</c:v>
                </c:pt>
                <c:pt idx="42">
                  <c:v>Average annual surface water volumetric reliability index [%]</c:v>
                </c:pt>
                <c:pt idx="43">
                  <c:v>Water quality index </c:v>
                </c:pt>
                <c:pt idx="44">
                  <c:v>Gross Irrigation water demand in each basin countires [Bm3/yr]</c:v>
                </c:pt>
                <c:pt idx="45">
                  <c:v>Potential irrigation area in each basin country [Hectare]</c:v>
                </c:pt>
                <c:pt idx="46">
                  <c:v>Existing domestic water demand  in each basin countries [Bm3/year]</c:v>
                </c:pt>
                <c:pt idx="47">
                  <c:v>Projected domestic water demand by 2050 in each basin countires [Bm3/year]</c:v>
                </c:pt>
                <c:pt idx="48">
                  <c:v>Energy consumption per Capita (Kg of oil equivalent per capita)</c:v>
                </c:pt>
                <c:pt idx="49">
                  <c:v>Existing hydropower production in the basin in each country[MW]</c:v>
                </c:pt>
                <c:pt idx="50">
                  <c:v>Remaining potential hydropower production in the basin in each country[MW]</c:v>
                </c:pt>
                <c:pt idx="51">
                  <c:v>Areas exposed for severe soil erosion in each country with a rate of             (&gt;80kg/ha/yr) [Km2]</c:v>
                </c:pt>
                <c:pt idx="52">
                  <c:v>Protected forest area [Km2]</c:v>
                </c:pt>
                <c:pt idx="53">
                  <c:v>Loss of water by evaporation from dams in each basin countries [BCM/year]</c:v>
                </c:pt>
                <c:pt idx="54">
                  <c:v>Water use efficiency [USD/m3]</c:v>
                </c:pt>
                <c:pt idx="55">
                  <c:v>Wetland area [Km2]</c:v>
                </c:pt>
                <c:pt idx="56">
                  <c:v>Cereal yield (kg per hectare)</c:v>
                </c:pt>
                <c:pt idx="57">
                  <c:v>Estimated cost to conserve erosion hot spot areas [Million USD]</c:v>
                </c:pt>
                <c:pt idx="58">
                  <c:v>Gross investment made on Dams [million USD]</c:v>
                </c:pt>
                <c:pt idx="59">
                  <c:v>Total agricultural export value (1000)</c:v>
                </c:pt>
                <c:pt idx="60">
                  <c:v>Water Economy Index /Vitual water</c:v>
                </c:pt>
                <c:pt idx="61">
                  <c:v>Alternative energy source from Solar(both PV and CSP) [TWh/year]</c:v>
                </c:pt>
                <c:pt idx="62">
                  <c:v>Alternative energy source from Wind [TWh/year]</c:v>
                </c:pt>
                <c:pt idx="63">
                  <c:v>Alternative energy source from Geothermal [MW]</c:v>
                </c:pt>
                <c:pt idx="64">
                  <c:v>Alternative energy source from oil [proved oil reserves in thousand million barrels]</c:v>
                </c:pt>
                <c:pt idx="65">
                  <c:v>Alternative energy source from natural gas [proved reserves trillion cubic metres]</c:v>
                </c:pt>
                <c:pt idx="66">
                  <c:v>Alternative energy source from generated waste via incineration method [GWh]</c:v>
                </c:pt>
                <c:pt idx="67">
                  <c:v>Total Renewable ground water resource[BCM/yr]</c:v>
                </c:pt>
                <c:pt idx="68">
                  <c:v>Average income from Tourism [Million US$]</c:v>
                </c:pt>
                <c:pt idx="69">
                  <c:v>Alternative source of food and income from Livestook resource </c:v>
                </c:pt>
                <c:pt idx="70">
                  <c:v>Average fish and aquaculture production [metric ton/yr]</c:v>
                </c:pt>
                <c:pt idx="71">
                  <c:v>Industry value added (%GDP)- including construction industry</c:v>
                </c:pt>
                <c:pt idx="72">
                  <c:v>Employment in service provision sector [% of total employment]</c:v>
                </c:pt>
                <c:pt idx="73">
                  <c:v>Revenue and job opportunity from ports</c:v>
                </c:pt>
                <c:pt idx="74">
                  <c:v>Water conservation by crop pattern modification [Mm3/yr]</c:v>
                </c:pt>
              </c:strCache>
            </c:strRef>
          </c:cat>
          <c:val>
            <c:numRef>
              <c:f>'Summary of Response '!$P$2:$P$76</c:f>
              <c:numCache>
                <c:formatCode>General</c:formatCode>
                <c:ptCount val="75"/>
                <c:pt idx="0">
                  <c:v>4</c:v>
                </c:pt>
                <c:pt idx="1">
                  <c:v>3</c:v>
                </c:pt>
                <c:pt idx="2">
                  <c:v>4</c:v>
                </c:pt>
                <c:pt idx="3">
                  <c:v>3.5</c:v>
                </c:pt>
                <c:pt idx="4">
                  <c:v>1</c:v>
                </c:pt>
                <c:pt idx="5">
                  <c:v>2.5</c:v>
                </c:pt>
                <c:pt idx="6">
                  <c:v>0</c:v>
                </c:pt>
                <c:pt idx="7">
                  <c:v>4</c:v>
                </c:pt>
                <c:pt idx="8">
                  <c:v>0.5</c:v>
                </c:pt>
                <c:pt idx="9">
                  <c:v>1</c:v>
                </c:pt>
                <c:pt idx="10">
                  <c:v>5.5</c:v>
                </c:pt>
                <c:pt idx="11">
                  <c:v>2</c:v>
                </c:pt>
                <c:pt idx="12">
                  <c:v>1.5</c:v>
                </c:pt>
                <c:pt idx="13">
                  <c:v>3</c:v>
                </c:pt>
                <c:pt idx="14">
                  <c:v>3</c:v>
                </c:pt>
                <c:pt idx="15">
                  <c:v>0</c:v>
                </c:pt>
                <c:pt idx="16">
                  <c:v>2.5</c:v>
                </c:pt>
                <c:pt idx="17">
                  <c:v>3.5</c:v>
                </c:pt>
                <c:pt idx="18">
                  <c:v>5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4</c:v>
                </c:pt>
                <c:pt idx="25">
                  <c:v>4</c:v>
                </c:pt>
                <c:pt idx="26">
                  <c:v>5.5</c:v>
                </c:pt>
                <c:pt idx="27">
                  <c:v>0.5</c:v>
                </c:pt>
                <c:pt idx="28">
                  <c:v>0</c:v>
                </c:pt>
                <c:pt idx="29">
                  <c:v>0.5</c:v>
                </c:pt>
                <c:pt idx="30">
                  <c:v>0</c:v>
                </c:pt>
                <c:pt idx="31">
                  <c:v>1.5</c:v>
                </c:pt>
                <c:pt idx="32">
                  <c:v>4</c:v>
                </c:pt>
                <c:pt idx="33">
                  <c:v>7.5</c:v>
                </c:pt>
                <c:pt idx="34">
                  <c:v>4.5</c:v>
                </c:pt>
                <c:pt idx="35">
                  <c:v>0</c:v>
                </c:pt>
                <c:pt idx="36">
                  <c:v>0</c:v>
                </c:pt>
                <c:pt idx="37">
                  <c:v>3</c:v>
                </c:pt>
                <c:pt idx="38">
                  <c:v>1.5</c:v>
                </c:pt>
                <c:pt idx="39">
                  <c:v>3.5</c:v>
                </c:pt>
                <c:pt idx="40">
                  <c:v>2.5</c:v>
                </c:pt>
                <c:pt idx="41">
                  <c:v>2.5</c:v>
                </c:pt>
                <c:pt idx="42">
                  <c:v>2</c:v>
                </c:pt>
                <c:pt idx="43">
                  <c:v>2.5</c:v>
                </c:pt>
                <c:pt idx="44">
                  <c:v>0</c:v>
                </c:pt>
                <c:pt idx="45">
                  <c:v>1</c:v>
                </c:pt>
                <c:pt idx="46">
                  <c:v>1</c:v>
                </c:pt>
                <c:pt idx="47">
                  <c:v>0</c:v>
                </c:pt>
                <c:pt idx="48">
                  <c:v>4.5</c:v>
                </c:pt>
                <c:pt idx="49">
                  <c:v>0.5</c:v>
                </c:pt>
                <c:pt idx="50">
                  <c:v>1</c:v>
                </c:pt>
                <c:pt idx="51">
                  <c:v>5</c:v>
                </c:pt>
                <c:pt idx="52">
                  <c:v>3</c:v>
                </c:pt>
                <c:pt idx="53">
                  <c:v>3</c:v>
                </c:pt>
                <c:pt idx="54">
                  <c:v>2.5</c:v>
                </c:pt>
                <c:pt idx="55">
                  <c:v>2</c:v>
                </c:pt>
                <c:pt idx="56">
                  <c:v>6</c:v>
                </c:pt>
                <c:pt idx="57">
                  <c:v>6.5</c:v>
                </c:pt>
                <c:pt idx="58">
                  <c:v>3.5</c:v>
                </c:pt>
                <c:pt idx="59">
                  <c:v>0</c:v>
                </c:pt>
                <c:pt idx="60">
                  <c:v>10</c:v>
                </c:pt>
                <c:pt idx="61">
                  <c:v>2.5</c:v>
                </c:pt>
                <c:pt idx="62">
                  <c:v>2.5</c:v>
                </c:pt>
                <c:pt idx="63">
                  <c:v>2.5</c:v>
                </c:pt>
                <c:pt idx="64">
                  <c:v>2.5</c:v>
                </c:pt>
                <c:pt idx="65">
                  <c:v>2.5</c:v>
                </c:pt>
                <c:pt idx="66">
                  <c:v>2.5</c:v>
                </c:pt>
                <c:pt idx="67">
                  <c:v>1</c:v>
                </c:pt>
                <c:pt idx="68">
                  <c:v>4.5</c:v>
                </c:pt>
                <c:pt idx="69">
                  <c:v>2</c:v>
                </c:pt>
                <c:pt idx="70">
                  <c:v>3</c:v>
                </c:pt>
                <c:pt idx="71">
                  <c:v>4</c:v>
                </c:pt>
                <c:pt idx="72">
                  <c:v>5.5</c:v>
                </c:pt>
                <c:pt idx="73">
                  <c:v>9</c:v>
                </c:pt>
                <c:pt idx="74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C13-47FC-9F32-A389EEA72471}"/>
            </c:ext>
          </c:extLst>
        </c:ser>
        <c:ser>
          <c:idx val="5"/>
          <c:order val="5"/>
          <c:tx>
            <c:strRef>
              <c:f>'Summary of Response '!$Q$1</c:f>
              <c:strCache>
                <c:ptCount val="1"/>
                <c:pt idx="0">
                  <c:v>Moderately important </c:v>
                </c:pt>
              </c:strCache>
            </c:strRef>
          </c:tx>
          <c:spPr>
            <a:solidFill>
              <a:srgbClr val="4472C4"/>
            </a:solidFill>
            <a:ln w="3175">
              <a:solidFill>
                <a:srgbClr val="4472C4"/>
              </a:solidFill>
            </a:ln>
            <a:effectLst/>
          </c:spPr>
          <c:invertIfNegative val="0"/>
          <c:cat>
            <c:strRef>
              <c:f>'Summary of Response '!$K$2:$K$76</c:f>
              <c:strCache>
                <c:ptCount val="75"/>
                <c:pt idx="0">
                  <c:v>Basin area in each country [Km2]</c:v>
                </c:pt>
                <c:pt idx="1">
                  <c:v>The whole area  in each country [Km2]</c:v>
                </c:pt>
                <c:pt idx="2">
                  <c:v>River length in each country [Km]</c:v>
                </c:pt>
                <c:pt idx="3">
                  <c:v>Köppen Aridity Index (Precipitation/Temperature+33) in each country</c:v>
                </c:pt>
                <c:pt idx="4">
                  <c:v>Drought vulnerability index </c:v>
                </c:pt>
                <c:pt idx="5">
                  <c:v>Average drought affected people per year in each country [No] </c:v>
                </c:pt>
                <c:pt idx="6">
                  <c:v>Water-food-enery risk index or [Resilience Index]</c:v>
                </c:pt>
                <c:pt idx="7">
                  <c:v>Annual surface water contribution of each countries [Bm3/year]</c:v>
                </c:pt>
                <c:pt idx="8">
                  <c:v>Water stress index[%] in each country</c:v>
                </c:pt>
                <c:pt idx="9">
                  <c:v>Minimum environmental flow meeting [Mm3/year]</c:v>
                </c:pt>
                <c:pt idx="10">
                  <c:v>Red List Index value in each country</c:v>
                </c:pt>
                <c:pt idx="11">
                  <c:v>Total greenhouse gas emissions (kt of CO2 equivalent) in each country</c:v>
                </c:pt>
                <c:pt idx="12">
                  <c:v>Environmental performance index in each country</c:v>
                </c:pt>
                <c:pt idx="13">
                  <c:v>GDP  per capita in each country [Current $]</c:v>
                </c:pt>
                <c:pt idx="14">
                  <c:v>Gross National income  per capita in each country [$]</c:v>
                </c:pt>
                <c:pt idx="15">
                  <c:v>Exports and imports trade (% of GDP)</c:v>
                </c:pt>
                <c:pt idx="16">
                  <c:v>Income index </c:v>
                </c:pt>
                <c:pt idx="17">
                  <c:v>Unemployment in the basin in each country [%]</c:v>
                </c:pt>
                <c:pt idx="18">
                  <c:v>Vulnerable employment (% of total employment)</c:v>
                </c:pt>
                <c:pt idx="19">
                  <c:v>Population with access to electricity [%]</c:v>
                </c:pt>
                <c:pt idx="20">
                  <c:v>Relative significance of hydropower in each nile basin countries[%]</c:v>
                </c:pt>
                <c:pt idx="21">
                  <c:v>Population using basic drinking-water supply [%]</c:v>
                </c:pt>
                <c:pt idx="22">
                  <c:v>People with access to clean cooking [%]</c:v>
                </c:pt>
                <c:pt idx="23">
                  <c:v>Water supply and sanitation index </c:v>
                </c:pt>
                <c:pt idx="24">
                  <c:v>Infrastructure development index</c:v>
                </c:pt>
                <c:pt idx="25">
                  <c:v>Transport Index</c:v>
                </c:pt>
                <c:pt idx="26">
                  <c:v>ICT index</c:v>
                </c:pt>
                <c:pt idx="27">
                  <c:v>Human Development Index (HDI) in each country [%]</c:v>
                </c:pt>
                <c:pt idx="28">
                  <c:v>Multidimensional Poverty index</c:v>
                </c:pt>
                <c:pt idx="29">
                  <c:v>Population living below income poverty line [%]</c:v>
                </c:pt>
                <c:pt idx="30">
                  <c:v>Hunger Index</c:v>
                </c:pt>
                <c:pt idx="31">
                  <c:v>Education index</c:v>
                </c:pt>
                <c:pt idx="32">
                  <c:v>Infant mortality rate [per 1000 live births]</c:v>
                </c:pt>
                <c:pt idx="33">
                  <c:v>Life expectancy Index</c:v>
                </c:pt>
                <c:pt idx="34">
                  <c:v>Gender Development Index (GDI) in each country [%]</c:v>
                </c:pt>
                <c:pt idx="35">
                  <c:v>Population in the nile basin countries [in millions]</c:v>
                </c:pt>
                <c:pt idx="36">
                  <c:v>Population living only in the river basin in each country [%]</c:v>
                </c:pt>
                <c:pt idx="37">
                  <c:v>Population growth rate [%]</c:v>
                </c:pt>
                <c:pt idx="38">
                  <c:v>Employment in agriculture (% of total employment)</c:v>
                </c:pt>
                <c:pt idx="39">
                  <c:v>Employment in marine and inland fisheries [No]</c:v>
                </c:pt>
                <c:pt idx="40">
                  <c:v>Agriculture, forestry, and fishing, value added (% of GDP)</c:v>
                </c:pt>
                <c:pt idx="41">
                  <c:v>Fertile soil loss by erosion or sediment yield per year [Million tons/year]</c:v>
                </c:pt>
                <c:pt idx="42">
                  <c:v>Average annual surface water volumetric reliability index [%]</c:v>
                </c:pt>
                <c:pt idx="43">
                  <c:v>Water quality index </c:v>
                </c:pt>
                <c:pt idx="44">
                  <c:v>Gross Irrigation water demand in each basin countires [Bm3/yr]</c:v>
                </c:pt>
                <c:pt idx="45">
                  <c:v>Potential irrigation area in each basin country [Hectare]</c:v>
                </c:pt>
                <c:pt idx="46">
                  <c:v>Existing domestic water demand  in each basin countries [Bm3/year]</c:v>
                </c:pt>
                <c:pt idx="47">
                  <c:v>Projected domestic water demand by 2050 in each basin countires [Bm3/year]</c:v>
                </c:pt>
                <c:pt idx="48">
                  <c:v>Energy consumption per Capita (Kg of oil equivalent per capita)</c:v>
                </c:pt>
                <c:pt idx="49">
                  <c:v>Existing hydropower production in the basin in each country[MW]</c:v>
                </c:pt>
                <c:pt idx="50">
                  <c:v>Remaining potential hydropower production in the basin in each country[MW]</c:v>
                </c:pt>
                <c:pt idx="51">
                  <c:v>Areas exposed for severe soil erosion in each country with a rate of             (&gt;80kg/ha/yr) [Km2]</c:v>
                </c:pt>
                <c:pt idx="52">
                  <c:v>Protected forest area [Km2]</c:v>
                </c:pt>
                <c:pt idx="53">
                  <c:v>Loss of water by evaporation from dams in each basin countries [BCM/year]</c:v>
                </c:pt>
                <c:pt idx="54">
                  <c:v>Water use efficiency [USD/m3]</c:v>
                </c:pt>
                <c:pt idx="55">
                  <c:v>Wetland area [Km2]</c:v>
                </c:pt>
                <c:pt idx="56">
                  <c:v>Cereal yield (kg per hectare)</c:v>
                </c:pt>
                <c:pt idx="57">
                  <c:v>Estimated cost to conserve erosion hot spot areas [Million USD]</c:v>
                </c:pt>
                <c:pt idx="58">
                  <c:v>Gross investment made on Dams [million USD]</c:v>
                </c:pt>
                <c:pt idx="59">
                  <c:v>Total agricultural export value (1000)</c:v>
                </c:pt>
                <c:pt idx="60">
                  <c:v>Water Economy Index /Vitual water</c:v>
                </c:pt>
                <c:pt idx="61">
                  <c:v>Alternative energy source from Solar(both PV and CSP) [TWh/year]</c:v>
                </c:pt>
                <c:pt idx="62">
                  <c:v>Alternative energy source from Wind [TWh/year]</c:v>
                </c:pt>
                <c:pt idx="63">
                  <c:v>Alternative energy source from Geothermal [MW]</c:v>
                </c:pt>
                <c:pt idx="64">
                  <c:v>Alternative energy source from oil [proved oil reserves in thousand million barrels]</c:v>
                </c:pt>
                <c:pt idx="65">
                  <c:v>Alternative energy source from natural gas [proved reserves trillion cubic metres]</c:v>
                </c:pt>
                <c:pt idx="66">
                  <c:v>Alternative energy source from generated waste via incineration method [GWh]</c:v>
                </c:pt>
                <c:pt idx="67">
                  <c:v>Total Renewable ground water resource[BCM/yr]</c:v>
                </c:pt>
                <c:pt idx="68">
                  <c:v>Average income from Tourism [Million US$]</c:v>
                </c:pt>
                <c:pt idx="69">
                  <c:v>Alternative source of food and income from Livestook resource </c:v>
                </c:pt>
                <c:pt idx="70">
                  <c:v>Average fish and aquaculture production [metric ton/yr]</c:v>
                </c:pt>
                <c:pt idx="71">
                  <c:v>Industry value added (%GDP)- including construction industry</c:v>
                </c:pt>
                <c:pt idx="72">
                  <c:v>Employment in service provision sector [% of total employment]</c:v>
                </c:pt>
                <c:pt idx="73">
                  <c:v>Revenue and job opportunity from ports</c:v>
                </c:pt>
                <c:pt idx="74">
                  <c:v>Water conservation by crop pattern modification [Mm3/yr]</c:v>
                </c:pt>
              </c:strCache>
            </c:strRef>
          </c:cat>
          <c:val>
            <c:numRef>
              <c:f>'Summary of Response '!$Q$2:$Q$76</c:f>
              <c:numCache>
                <c:formatCode>General</c:formatCode>
                <c:ptCount val="75"/>
                <c:pt idx="0">
                  <c:v>24</c:v>
                </c:pt>
                <c:pt idx="1">
                  <c:v>29</c:v>
                </c:pt>
                <c:pt idx="2">
                  <c:v>27</c:v>
                </c:pt>
                <c:pt idx="3">
                  <c:v>25</c:v>
                </c:pt>
                <c:pt idx="4">
                  <c:v>14</c:v>
                </c:pt>
                <c:pt idx="5">
                  <c:v>10</c:v>
                </c:pt>
                <c:pt idx="6">
                  <c:v>11</c:v>
                </c:pt>
                <c:pt idx="7">
                  <c:v>18</c:v>
                </c:pt>
                <c:pt idx="8">
                  <c:v>18</c:v>
                </c:pt>
                <c:pt idx="9">
                  <c:v>10</c:v>
                </c:pt>
                <c:pt idx="10">
                  <c:v>14</c:v>
                </c:pt>
                <c:pt idx="11">
                  <c:v>15</c:v>
                </c:pt>
                <c:pt idx="12">
                  <c:v>20</c:v>
                </c:pt>
                <c:pt idx="13">
                  <c:v>13</c:v>
                </c:pt>
                <c:pt idx="14">
                  <c:v>14</c:v>
                </c:pt>
                <c:pt idx="15">
                  <c:v>31</c:v>
                </c:pt>
                <c:pt idx="16">
                  <c:v>16</c:v>
                </c:pt>
                <c:pt idx="17">
                  <c:v>13</c:v>
                </c:pt>
                <c:pt idx="18">
                  <c:v>23</c:v>
                </c:pt>
                <c:pt idx="19">
                  <c:v>15</c:v>
                </c:pt>
                <c:pt idx="20">
                  <c:v>25</c:v>
                </c:pt>
                <c:pt idx="21">
                  <c:v>4</c:v>
                </c:pt>
                <c:pt idx="22">
                  <c:v>21</c:v>
                </c:pt>
                <c:pt idx="23">
                  <c:v>24</c:v>
                </c:pt>
                <c:pt idx="24">
                  <c:v>13</c:v>
                </c:pt>
                <c:pt idx="25">
                  <c:v>22</c:v>
                </c:pt>
                <c:pt idx="26">
                  <c:v>14</c:v>
                </c:pt>
                <c:pt idx="27">
                  <c:v>29</c:v>
                </c:pt>
                <c:pt idx="28">
                  <c:v>13</c:v>
                </c:pt>
                <c:pt idx="29">
                  <c:v>29</c:v>
                </c:pt>
                <c:pt idx="30">
                  <c:v>7</c:v>
                </c:pt>
                <c:pt idx="31">
                  <c:v>19</c:v>
                </c:pt>
                <c:pt idx="32">
                  <c:v>18</c:v>
                </c:pt>
                <c:pt idx="33">
                  <c:v>11</c:v>
                </c:pt>
                <c:pt idx="34">
                  <c:v>13</c:v>
                </c:pt>
                <c:pt idx="35">
                  <c:v>17</c:v>
                </c:pt>
                <c:pt idx="36">
                  <c:v>21</c:v>
                </c:pt>
                <c:pt idx="37">
                  <c:v>19</c:v>
                </c:pt>
                <c:pt idx="38">
                  <c:v>22</c:v>
                </c:pt>
                <c:pt idx="39">
                  <c:v>14</c:v>
                </c:pt>
                <c:pt idx="40">
                  <c:v>14</c:v>
                </c:pt>
                <c:pt idx="41">
                  <c:v>18</c:v>
                </c:pt>
                <c:pt idx="42">
                  <c:v>21</c:v>
                </c:pt>
                <c:pt idx="43">
                  <c:v>18</c:v>
                </c:pt>
                <c:pt idx="44">
                  <c:v>9</c:v>
                </c:pt>
                <c:pt idx="45">
                  <c:v>11</c:v>
                </c:pt>
                <c:pt idx="46">
                  <c:v>4</c:v>
                </c:pt>
                <c:pt idx="47">
                  <c:v>16</c:v>
                </c:pt>
                <c:pt idx="48">
                  <c:v>23</c:v>
                </c:pt>
                <c:pt idx="49">
                  <c:v>14</c:v>
                </c:pt>
                <c:pt idx="50">
                  <c:v>16</c:v>
                </c:pt>
                <c:pt idx="51">
                  <c:v>27</c:v>
                </c:pt>
                <c:pt idx="52">
                  <c:v>21</c:v>
                </c:pt>
                <c:pt idx="53">
                  <c:v>20</c:v>
                </c:pt>
                <c:pt idx="54">
                  <c:v>25</c:v>
                </c:pt>
                <c:pt idx="55">
                  <c:v>12</c:v>
                </c:pt>
                <c:pt idx="56">
                  <c:v>20</c:v>
                </c:pt>
                <c:pt idx="57">
                  <c:v>18</c:v>
                </c:pt>
                <c:pt idx="58">
                  <c:v>28</c:v>
                </c:pt>
                <c:pt idx="59">
                  <c:v>25</c:v>
                </c:pt>
                <c:pt idx="60">
                  <c:v>24</c:v>
                </c:pt>
                <c:pt idx="61">
                  <c:v>16</c:v>
                </c:pt>
                <c:pt idx="62">
                  <c:v>16</c:v>
                </c:pt>
                <c:pt idx="63">
                  <c:v>16</c:v>
                </c:pt>
                <c:pt idx="64">
                  <c:v>16</c:v>
                </c:pt>
                <c:pt idx="65">
                  <c:v>16</c:v>
                </c:pt>
                <c:pt idx="66">
                  <c:v>16</c:v>
                </c:pt>
                <c:pt idx="67">
                  <c:v>15</c:v>
                </c:pt>
                <c:pt idx="68">
                  <c:v>22</c:v>
                </c:pt>
                <c:pt idx="69">
                  <c:v>23</c:v>
                </c:pt>
                <c:pt idx="70">
                  <c:v>32</c:v>
                </c:pt>
                <c:pt idx="71">
                  <c:v>11</c:v>
                </c:pt>
                <c:pt idx="72">
                  <c:v>17</c:v>
                </c:pt>
                <c:pt idx="73">
                  <c:v>17</c:v>
                </c:pt>
                <c:pt idx="74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C13-47FC-9F32-A389EEA72471}"/>
            </c:ext>
          </c:extLst>
        </c:ser>
        <c:ser>
          <c:idx val="6"/>
          <c:order val="6"/>
          <c:tx>
            <c:strRef>
              <c:f>'Summary of Response '!$R$1</c:f>
              <c:strCache>
                <c:ptCount val="1"/>
                <c:pt idx="0">
                  <c:v>Very important </c:v>
                </c:pt>
              </c:strCache>
            </c:strRef>
          </c:tx>
          <c:spPr>
            <a:solidFill>
              <a:srgbClr val="7030A0"/>
            </a:solidFill>
            <a:ln w="3175">
              <a:solidFill>
                <a:srgbClr val="7030A0"/>
              </a:solidFill>
            </a:ln>
            <a:effectLst/>
          </c:spPr>
          <c:invertIfNegative val="0"/>
          <c:cat>
            <c:strRef>
              <c:f>'Summary of Response '!$K$2:$K$76</c:f>
              <c:strCache>
                <c:ptCount val="75"/>
                <c:pt idx="0">
                  <c:v>Basin area in each country [Km2]</c:v>
                </c:pt>
                <c:pt idx="1">
                  <c:v>The whole area  in each country [Km2]</c:v>
                </c:pt>
                <c:pt idx="2">
                  <c:v>River length in each country [Km]</c:v>
                </c:pt>
                <c:pt idx="3">
                  <c:v>Köppen Aridity Index (Precipitation/Temperature+33) in each country</c:v>
                </c:pt>
                <c:pt idx="4">
                  <c:v>Drought vulnerability index </c:v>
                </c:pt>
                <c:pt idx="5">
                  <c:v>Average drought affected people per year in each country [No] </c:v>
                </c:pt>
                <c:pt idx="6">
                  <c:v>Water-food-enery risk index or [Resilience Index]</c:v>
                </c:pt>
                <c:pt idx="7">
                  <c:v>Annual surface water contribution of each countries [Bm3/year]</c:v>
                </c:pt>
                <c:pt idx="8">
                  <c:v>Water stress index[%] in each country</c:v>
                </c:pt>
                <c:pt idx="9">
                  <c:v>Minimum environmental flow meeting [Mm3/year]</c:v>
                </c:pt>
                <c:pt idx="10">
                  <c:v>Red List Index value in each country</c:v>
                </c:pt>
                <c:pt idx="11">
                  <c:v>Total greenhouse gas emissions (kt of CO2 equivalent) in each country</c:v>
                </c:pt>
                <c:pt idx="12">
                  <c:v>Environmental performance index in each country</c:v>
                </c:pt>
                <c:pt idx="13">
                  <c:v>GDP  per capita in each country [Current $]</c:v>
                </c:pt>
                <c:pt idx="14">
                  <c:v>Gross National income  per capita in each country [$]</c:v>
                </c:pt>
                <c:pt idx="15">
                  <c:v>Exports and imports trade (% of GDP)</c:v>
                </c:pt>
                <c:pt idx="16">
                  <c:v>Income index </c:v>
                </c:pt>
                <c:pt idx="17">
                  <c:v>Unemployment in the basin in each country [%]</c:v>
                </c:pt>
                <c:pt idx="18">
                  <c:v>Vulnerable employment (% of total employment)</c:v>
                </c:pt>
                <c:pt idx="19">
                  <c:v>Population with access to electricity [%]</c:v>
                </c:pt>
                <c:pt idx="20">
                  <c:v>Relative significance of hydropower in each nile basin countries[%]</c:v>
                </c:pt>
                <c:pt idx="21">
                  <c:v>Population using basic drinking-water supply [%]</c:v>
                </c:pt>
                <c:pt idx="22">
                  <c:v>People with access to clean cooking [%]</c:v>
                </c:pt>
                <c:pt idx="23">
                  <c:v>Water supply and sanitation index </c:v>
                </c:pt>
                <c:pt idx="24">
                  <c:v>Infrastructure development index</c:v>
                </c:pt>
                <c:pt idx="25">
                  <c:v>Transport Index</c:v>
                </c:pt>
                <c:pt idx="26">
                  <c:v>ICT index</c:v>
                </c:pt>
                <c:pt idx="27">
                  <c:v>Human Development Index (HDI) in each country [%]</c:v>
                </c:pt>
                <c:pt idx="28">
                  <c:v>Multidimensional Poverty index</c:v>
                </c:pt>
                <c:pt idx="29">
                  <c:v>Population living below income poverty line [%]</c:v>
                </c:pt>
                <c:pt idx="30">
                  <c:v>Hunger Index</c:v>
                </c:pt>
                <c:pt idx="31">
                  <c:v>Education index</c:v>
                </c:pt>
                <c:pt idx="32">
                  <c:v>Infant mortality rate [per 1000 live births]</c:v>
                </c:pt>
                <c:pt idx="33">
                  <c:v>Life expectancy Index</c:v>
                </c:pt>
                <c:pt idx="34">
                  <c:v>Gender Development Index (GDI) in each country [%]</c:v>
                </c:pt>
                <c:pt idx="35">
                  <c:v>Population in the nile basin countries [in millions]</c:v>
                </c:pt>
                <c:pt idx="36">
                  <c:v>Population living only in the river basin in each country [%]</c:v>
                </c:pt>
                <c:pt idx="37">
                  <c:v>Population growth rate [%]</c:v>
                </c:pt>
                <c:pt idx="38">
                  <c:v>Employment in agriculture (% of total employment)</c:v>
                </c:pt>
                <c:pt idx="39">
                  <c:v>Employment in marine and inland fisheries [No]</c:v>
                </c:pt>
                <c:pt idx="40">
                  <c:v>Agriculture, forestry, and fishing, value added (% of GDP)</c:v>
                </c:pt>
                <c:pt idx="41">
                  <c:v>Fertile soil loss by erosion or sediment yield per year [Million tons/year]</c:v>
                </c:pt>
                <c:pt idx="42">
                  <c:v>Average annual surface water volumetric reliability index [%]</c:v>
                </c:pt>
                <c:pt idx="43">
                  <c:v>Water quality index </c:v>
                </c:pt>
                <c:pt idx="44">
                  <c:v>Gross Irrigation water demand in each basin countires [Bm3/yr]</c:v>
                </c:pt>
                <c:pt idx="45">
                  <c:v>Potential irrigation area in each basin country [Hectare]</c:v>
                </c:pt>
                <c:pt idx="46">
                  <c:v>Existing domestic water demand  in each basin countries [Bm3/year]</c:v>
                </c:pt>
                <c:pt idx="47">
                  <c:v>Projected domestic water demand by 2050 in each basin countires [Bm3/year]</c:v>
                </c:pt>
                <c:pt idx="48">
                  <c:v>Energy consumption per Capita (Kg of oil equivalent per capita)</c:v>
                </c:pt>
                <c:pt idx="49">
                  <c:v>Existing hydropower production in the basin in each country[MW]</c:v>
                </c:pt>
                <c:pt idx="50">
                  <c:v>Remaining potential hydropower production in the basin in each country[MW]</c:v>
                </c:pt>
                <c:pt idx="51">
                  <c:v>Areas exposed for severe soil erosion in each country with a rate of             (&gt;80kg/ha/yr) [Km2]</c:v>
                </c:pt>
                <c:pt idx="52">
                  <c:v>Protected forest area [Km2]</c:v>
                </c:pt>
                <c:pt idx="53">
                  <c:v>Loss of water by evaporation from dams in each basin countries [BCM/year]</c:v>
                </c:pt>
                <c:pt idx="54">
                  <c:v>Water use efficiency [USD/m3]</c:v>
                </c:pt>
                <c:pt idx="55">
                  <c:v>Wetland area [Km2]</c:v>
                </c:pt>
                <c:pt idx="56">
                  <c:v>Cereal yield (kg per hectare)</c:v>
                </c:pt>
                <c:pt idx="57">
                  <c:v>Estimated cost to conserve erosion hot spot areas [Million USD]</c:v>
                </c:pt>
                <c:pt idx="58">
                  <c:v>Gross investment made on Dams [million USD]</c:v>
                </c:pt>
                <c:pt idx="59">
                  <c:v>Total agricultural export value (1000)</c:v>
                </c:pt>
                <c:pt idx="60">
                  <c:v>Water Economy Index /Vitual water</c:v>
                </c:pt>
                <c:pt idx="61">
                  <c:v>Alternative energy source from Solar(both PV and CSP) [TWh/year]</c:v>
                </c:pt>
                <c:pt idx="62">
                  <c:v>Alternative energy source from Wind [TWh/year]</c:v>
                </c:pt>
                <c:pt idx="63">
                  <c:v>Alternative energy source from Geothermal [MW]</c:v>
                </c:pt>
                <c:pt idx="64">
                  <c:v>Alternative energy source from oil [proved oil reserves in thousand million barrels]</c:v>
                </c:pt>
                <c:pt idx="65">
                  <c:v>Alternative energy source from natural gas [proved reserves trillion cubic metres]</c:v>
                </c:pt>
                <c:pt idx="66">
                  <c:v>Alternative energy source from generated waste via incineration method [GWh]</c:v>
                </c:pt>
                <c:pt idx="67">
                  <c:v>Total Renewable ground water resource[BCM/yr]</c:v>
                </c:pt>
                <c:pt idx="68">
                  <c:v>Average income from Tourism [Million US$]</c:v>
                </c:pt>
                <c:pt idx="69">
                  <c:v>Alternative source of food and income from Livestook resource </c:v>
                </c:pt>
                <c:pt idx="70">
                  <c:v>Average fish and aquaculture production [metric ton/yr]</c:v>
                </c:pt>
                <c:pt idx="71">
                  <c:v>Industry value added (%GDP)- including construction industry</c:v>
                </c:pt>
                <c:pt idx="72">
                  <c:v>Employment in service provision sector [% of total employment]</c:v>
                </c:pt>
                <c:pt idx="73">
                  <c:v>Revenue and job opportunity from ports</c:v>
                </c:pt>
                <c:pt idx="74">
                  <c:v>Water conservation by crop pattern modification [Mm3/yr]</c:v>
                </c:pt>
              </c:strCache>
            </c:strRef>
          </c:cat>
          <c:val>
            <c:numRef>
              <c:f>'Summary of Response '!$R$2:$R$76</c:f>
              <c:numCache>
                <c:formatCode>General</c:formatCode>
                <c:ptCount val="75"/>
                <c:pt idx="0">
                  <c:v>37</c:v>
                </c:pt>
                <c:pt idx="1">
                  <c:v>34</c:v>
                </c:pt>
                <c:pt idx="2">
                  <c:v>29</c:v>
                </c:pt>
                <c:pt idx="3">
                  <c:v>33</c:v>
                </c:pt>
                <c:pt idx="4">
                  <c:v>53</c:v>
                </c:pt>
                <c:pt idx="5">
                  <c:v>27</c:v>
                </c:pt>
                <c:pt idx="6">
                  <c:v>58</c:v>
                </c:pt>
                <c:pt idx="7">
                  <c:v>43</c:v>
                </c:pt>
                <c:pt idx="8">
                  <c:v>50</c:v>
                </c:pt>
                <c:pt idx="9">
                  <c:v>57</c:v>
                </c:pt>
                <c:pt idx="10">
                  <c:v>28</c:v>
                </c:pt>
                <c:pt idx="11">
                  <c:v>28</c:v>
                </c:pt>
                <c:pt idx="12">
                  <c:v>31</c:v>
                </c:pt>
                <c:pt idx="13">
                  <c:v>50</c:v>
                </c:pt>
                <c:pt idx="14">
                  <c:v>49</c:v>
                </c:pt>
                <c:pt idx="15">
                  <c:v>31</c:v>
                </c:pt>
                <c:pt idx="16">
                  <c:v>48</c:v>
                </c:pt>
                <c:pt idx="17">
                  <c:v>39</c:v>
                </c:pt>
                <c:pt idx="18">
                  <c:v>22</c:v>
                </c:pt>
                <c:pt idx="19">
                  <c:v>54</c:v>
                </c:pt>
                <c:pt idx="20">
                  <c:v>44</c:v>
                </c:pt>
                <c:pt idx="21">
                  <c:v>65</c:v>
                </c:pt>
                <c:pt idx="22">
                  <c:v>48</c:v>
                </c:pt>
                <c:pt idx="23">
                  <c:v>40</c:v>
                </c:pt>
                <c:pt idx="24">
                  <c:v>34</c:v>
                </c:pt>
                <c:pt idx="25">
                  <c:v>22</c:v>
                </c:pt>
                <c:pt idx="26">
                  <c:v>21</c:v>
                </c:pt>
                <c:pt idx="27">
                  <c:v>37</c:v>
                </c:pt>
                <c:pt idx="28">
                  <c:v>56</c:v>
                </c:pt>
                <c:pt idx="29">
                  <c:v>32</c:v>
                </c:pt>
                <c:pt idx="30">
                  <c:v>62</c:v>
                </c:pt>
                <c:pt idx="31">
                  <c:v>26</c:v>
                </c:pt>
                <c:pt idx="32">
                  <c:v>19</c:v>
                </c:pt>
                <c:pt idx="33">
                  <c:v>20</c:v>
                </c:pt>
                <c:pt idx="34">
                  <c:v>28</c:v>
                </c:pt>
                <c:pt idx="35">
                  <c:v>52</c:v>
                </c:pt>
                <c:pt idx="36">
                  <c:v>48</c:v>
                </c:pt>
                <c:pt idx="37">
                  <c:v>31</c:v>
                </c:pt>
                <c:pt idx="38">
                  <c:v>41</c:v>
                </c:pt>
                <c:pt idx="39">
                  <c:v>48</c:v>
                </c:pt>
                <c:pt idx="40">
                  <c:v>48</c:v>
                </c:pt>
                <c:pt idx="41">
                  <c:v>34</c:v>
                </c:pt>
                <c:pt idx="42">
                  <c:v>34</c:v>
                </c:pt>
                <c:pt idx="43">
                  <c:v>36</c:v>
                </c:pt>
                <c:pt idx="44">
                  <c:v>60</c:v>
                </c:pt>
                <c:pt idx="45">
                  <c:v>56</c:v>
                </c:pt>
                <c:pt idx="46">
                  <c:v>63</c:v>
                </c:pt>
                <c:pt idx="47">
                  <c:v>53</c:v>
                </c:pt>
                <c:pt idx="48">
                  <c:v>37</c:v>
                </c:pt>
                <c:pt idx="49">
                  <c:v>47</c:v>
                </c:pt>
                <c:pt idx="50">
                  <c:v>51</c:v>
                </c:pt>
                <c:pt idx="51">
                  <c:v>22</c:v>
                </c:pt>
                <c:pt idx="52">
                  <c:v>26</c:v>
                </c:pt>
                <c:pt idx="53">
                  <c:v>33</c:v>
                </c:pt>
                <c:pt idx="54">
                  <c:v>39</c:v>
                </c:pt>
                <c:pt idx="55">
                  <c:v>44</c:v>
                </c:pt>
                <c:pt idx="56">
                  <c:v>21</c:v>
                </c:pt>
                <c:pt idx="57">
                  <c:v>13</c:v>
                </c:pt>
                <c:pt idx="58">
                  <c:v>28</c:v>
                </c:pt>
                <c:pt idx="59">
                  <c:v>32</c:v>
                </c:pt>
                <c:pt idx="60">
                  <c:v>25</c:v>
                </c:pt>
                <c:pt idx="61">
                  <c:v>48</c:v>
                </c:pt>
                <c:pt idx="62">
                  <c:v>48</c:v>
                </c:pt>
                <c:pt idx="63">
                  <c:v>48</c:v>
                </c:pt>
                <c:pt idx="64">
                  <c:v>48</c:v>
                </c:pt>
                <c:pt idx="65">
                  <c:v>48</c:v>
                </c:pt>
                <c:pt idx="66">
                  <c:v>48</c:v>
                </c:pt>
                <c:pt idx="67">
                  <c:v>52</c:v>
                </c:pt>
                <c:pt idx="68">
                  <c:v>31</c:v>
                </c:pt>
                <c:pt idx="69">
                  <c:v>32</c:v>
                </c:pt>
                <c:pt idx="70">
                  <c:v>31</c:v>
                </c:pt>
                <c:pt idx="71">
                  <c:v>30</c:v>
                </c:pt>
                <c:pt idx="72">
                  <c:v>26</c:v>
                </c:pt>
                <c:pt idx="73">
                  <c:v>13</c:v>
                </c:pt>
                <c:pt idx="74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FC13-47FC-9F32-A389EEA724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171327424"/>
        <c:axId val="-1171317088"/>
      </c:barChart>
      <c:catAx>
        <c:axId val="-117132742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171317088"/>
        <c:crosses val="autoZero"/>
        <c:auto val="1"/>
        <c:lblAlgn val="ctr"/>
        <c:lblOffset val="100"/>
        <c:noMultiLvlLbl val="0"/>
      </c:catAx>
      <c:valAx>
        <c:axId val="-1171317088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;#;0" sourceLinked="0"/>
        <c:majorTickMark val="none"/>
        <c:minorTickMark val="none"/>
        <c:tickLblPos val="high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171327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egendEntry>
        <c:idx val="0"/>
        <c:delete val="1"/>
      </c:legendEntry>
      <c:legendEntry>
        <c:idx val="1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ysClr val="window" lastClr="FFFFFF"/>
    </a:solidFill>
    <a:ln w="12700" cap="flat" cmpd="sng" algn="ctr">
      <a:solidFill>
        <a:srgbClr val="57903F"/>
      </a:solidFill>
      <a:prstDash val="solid"/>
      <a:miter lim="800000"/>
    </a:ln>
    <a:effectLst/>
  </c:spPr>
  <c:txPr>
    <a:bodyPr/>
    <a:lstStyle/>
    <a:p>
      <a:pPr>
        <a:defRPr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en-US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Weight of Relevant factors </a:t>
            </a:r>
          </a:p>
        </c:rich>
      </c:tx>
      <c:layout>
        <c:manualLayout>
          <c:xMode val="edge"/>
          <c:yMode val="edge"/>
          <c:x val="0.45840803373762046"/>
          <c:y val="2.061855670103092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FAHP</c:v>
                </c:pt>
              </c:strCache>
            </c:strRef>
          </c:tx>
          <c:spPr>
            <a:pattFill prst="pct20">
              <a:fgClr>
                <a:srgbClr val="92D050"/>
              </a:fgClr>
              <a:bgClr>
                <a:srgbClr val="0054A8"/>
              </a:bgClr>
            </a:pattFill>
            <a:ln>
              <a:solidFill>
                <a:schemeClr val="bg2">
                  <a:lumMod val="75000"/>
                  <a:alpha val="20000"/>
                </a:scheme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Natural features</c:v>
                </c:pt>
                <c:pt idx="1">
                  <c:v>Social and economic needs </c:v>
                </c:pt>
                <c:pt idx="2">
                  <c:v>The population dependent on the watercourse</c:v>
                </c:pt>
                <c:pt idx="3">
                  <c:v>The effects of the use on other states</c:v>
                </c:pt>
                <c:pt idx="4">
                  <c:v>Existing and potential uses </c:v>
                </c:pt>
                <c:pt idx="5">
                  <c:v>Conservation, protection, and economy of uses</c:v>
                </c:pt>
                <c:pt idx="6">
                  <c:v>Availability of alternatives, of comparable value</c:v>
                </c:pt>
              </c:strCache>
            </c:strRef>
          </c:cat>
          <c:val>
            <c:numRef>
              <c:f>Sheet1!$B$2:$B$8</c:f>
              <c:numCache>
                <c:formatCode>0.00%</c:formatCode>
                <c:ptCount val="7"/>
                <c:pt idx="0">
                  <c:v>0.24924285695147411</c:v>
                </c:pt>
                <c:pt idx="1">
                  <c:v>0.15569106818922043</c:v>
                </c:pt>
                <c:pt idx="2">
                  <c:v>0.11209579587758256</c:v>
                </c:pt>
                <c:pt idx="3">
                  <c:v>0.25619627747776796</c:v>
                </c:pt>
                <c:pt idx="4">
                  <c:v>0.10569920739144183</c:v>
                </c:pt>
                <c:pt idx="5">
                  <c:v>8.1568732007798336E-2</c:v>
                </c:pt>
                <c:pt idx="6">
                  <c:v>3.950606210471478E-2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7C3-4B9B-B7B8-D47E7ECC2D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-1181190464"/>
        <c:axId val="-1181189920"/>
      </c:barChart>
      <c:catAx>
        <c:axId val="-118119046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181189920"/>
        <c:crosses val="autoZero"/>
        <c:auto val="1"/>
        <c:lblAlgn val="ctr"/>
        <c:lblOffset val="100"/>
        <c:noMultiLvlLbl val="0"/>
      </c:catAx>
      <c:valAx>
        <c:axId val="-1181189920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in"/>
        <c:tickLblPos val="high"/>
        <c:spPr>
          <a:noFill/>
          <a:ln>
            <a:solidFill>
              <a:schemeClr val="bg2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181190464"/>
        <c:crosses val="autoZero"/>
        <c:crossBetween val="between"/>
        <c:minorUnit val="2.0000000000000004E-2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49479490544451177"/>
          <c:y val="0.11895236639565326"/>
          <c:w val="0.26105327111888793"/>
          <c:h val="5.96309828517092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ysClr val="window" lastClr="FFFFFF"/>
    </a:solidFill>
    <a:ln w="12700" cap="flat" cmpd="sng" algn="ctr">
      <a:solidFill>
        <a:srgbClr val="F03F2B"/>
      </a:solidFill>
      <a:prstDash val="solid"/>
      <a:miter lim="800000"/>
    </a:ln>
    <a:effectLst/>
  </c:spPr>
  <c:txPr>
    <a:bodyPr/>
    <a:lstStyle/>
    <a:p>
      <a:pPr>
        <a:defRPr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0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9FEB590-2ED4-4C21-86FC-4991C453AE4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44C91A-132A-40F9-B264-47796D7EE37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90B5FA-82B7-4156-BA01-EE44B9462DC6}" type="datetimeFigureOut">
              <a:rPr lang="en-US" smtClean="0"/>
              <a:t>8/17/2020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21D2652-FFDB-4180-A977-D0C85901FB0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4BAADF9-AE2E-4706-863C-08F0F4CFEB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617694-A49B-4423-B2EA-DD98C86A409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AA5C11-6398-41D5-9453-EE9F6DEA19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E51B0B-BA94-4BA1-81F3-83662B371C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0404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899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293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980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331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611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2808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771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701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302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826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2359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46659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94574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43434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99735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96212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75099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78974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8/17/2020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95152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6014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6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8/17/2020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431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4.png"/><Relationship Id="rId18" Type="http://schemas.openxmlformats.org/officeDocument/2006/relationships/image" Target="../media/image19.svg"/><Relationship Id="rId26" Type="http://schemas.openxmlformats.org/officeDocument/2006/relationships/image" Target="../media/image27.svg"/><Relationship Id="rId3" Type="http://schemas.openxmlformats.org/officeDocument/2006/relationships/image" Target="../media/image4.png"/><Relationship Id="rId21" Type="http://schemas.openxmlformats.org/officeDocument/2006/relationships/image" Target="../media/image22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17" Type="http://schemas.openxmlformats.org/officeDocument/2006/relationships/image" Target="../media/image18.png"/><Relationship Id="rId25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7.svg"/><Relationship Id="rId20" Type="http://schemas.openxmlformats.org/officeDocument/2006/relationships/image" Target="../media/image21.svg"/><Relationship Id="rId29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24" Type="http://schemas.openxmlformats.org/officeDocument/2006/relationships/image" Target="../media/image25.svg"/><Relationship Id="rId32" Type="http://schemas.openxmlformats.org/officeDocument/2006/relationships/image" Target="../media/image33.sv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23" Type="http://schemas.openxmlformats.org/officeDocument/2006/relationships/image" Target="../media/image24.png"/><Relationship Id="rId28" Type="http://schemas.openxmlformats.org/officeDocument/2006/relationships/image" Target="../media/image29.svg"/><Relationship Id="rId10" Type="http://schemas.openxmlformats.org/officeDocument/2006/relationships/image" Target="../media/image11.svg"/><Relationship Id="rId19" Type="http://schemas.openxmlformats.org/officeDocument/2006/relationships/image" Target="../media/image20.png"/><Relationship Id="rId31" Type="http://schemas.openxmlformats.org/officeDocument/2006/relationships/image" Target="../media/image32.png"/><Relationship Id="rId4" Type="http://schemas.openxmlformats.org/officeDocument/2006/relationships/image" Target="../media/image5.svg"/><Relationship Id="rId9" Type="http://schemas.openxmlformats.org/officeDocument/2006/relationships/image" Target="../media/image10.png"/><Relationship Id="rId14" Type="http://schemas.openxmlformats.org/officeDocument/2006/relationships/image" Target="../media/image15.svg"/><Relationship Id="rId22" Type="http://schemas.openxmlformats.org/officeDocument/2006/relationships/image" Target="../media/image23.svg"/><Relationship Id="rId27" Type="http://schemas.openxmlformats.org/officeDocument/2006/relationships/image" Target="../media/image28.png"/><Relationship Id="rId30" Type="http://schemas.openxmlformats.org/officeDocument/2006/relationships/image" Target="../media/image31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svg"/><Relationship Id="rId7" Type="http://schemas.openxmlformats.org/officeDocument/2006/relationships/image" Target="../media/image40.svg"/><Relationship Id="rId12" Type="http://schemas.openxmlformats.org/officeDocument/2006/relationships/image" Target="../media/image4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4.svg"/><Relationship Id="rId5" Type="http://schemas.openxmlformats.org/officeDocument/2006/relationships/image" Target="../media/image38.sv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sv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sv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tif"/><Relationship Id="rId2" Type="http://schemas.openxmlformats.org/officeDocument/2006/relationships/image" Target="../media/image49.tif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53.tiff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4.tmp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sv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F452A527-3631-41ED-858D-3777A7D14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peak Pro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B2EA78-AEB3-469B-9025-3B17201A45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13222" y="558887"/>
            <a:ext cx="8678778" cy="3494791"/>
          </a:xfrm>
        </p:spPr>
        <p:txBody>
          <a:bodyPr>
            <a:noAutofit/>
          </a:bodyPr>
          <a:lstStyle/>
          <a:p>
            <a:r>
              <a:rPr lang="en-US" sz="4000" dirty="0">
                <a:solidFill>
                  <a:srgbClr val="002060"/>
                </a:solidFill>
                <a:latin typeface="Agency FB" panose="020B0503020202020204" pitchFamily="34" charset="0"/>
              </a:rPr>
              <a:t>Enumerating the principle of equitable and reasonable water utilization of international rivers: Application to the Nile River basin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05725" y="4604083"/>
            <a:ext cx="8486273" cy="1090153"/>
          </a:xfrm>
        </p:spPr>
        <p:txBody>
          <a:bodyPr>
            <a:normAutofit/>
          </a:bodyPr>
          <a:lstStyle/>
          <a:p>
            <a:r>
              <a:rPr lang="en-US" sz="2000" cap="none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 Condensed" panose="020B0806030504020204"/>
              </a:rPr>
              <a:t>Yared G., Paul B, Getachew A, Muluneh M, Seifu A.(2020)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40CBE3-3F91-419A-A649-32AB388ECA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0"/>
            <a:ext cx="3080081" cy="6857990"/>
          </a:xfrm>
          <a:prstGeom prst="rect">
            <a:avLst/>
          </a:prstGeom>
        </p:spPr>
      </p:pic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28A9C89-B313-458F-9C85-515930A51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805053" y="4294754"/>
            <a:ext cx="43891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25186FF4-0D0D-4FED-B8C5-EE7426350C2C}"/>
              </a:ext>
            </a:extLst>
          </p:cNvPr>
          <p:cNvSpPr/>
          <p:nvPr/>
        </p:nvSpPr>
        <p:spPr>
          <a:xfrm>
            <a:off x="3866147" y="4278712"/>
            <a:ext cx="7700211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215B203-378B-49F6-82FA-D095FD0861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4063" y="16043"/>
            <a:ext cx="1414711" cy="1395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915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93937-4D4F-405D-A76E-75762B210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119299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  <a:latin typeface="Agency FB" panose="020B0503020202020204" pitchFamily="34" charset="0"/>
              </a:rPr>
              <a:t>Key Findings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3A3986-5A20-4C4B-8EF2-CB11126C59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799" y="1491916"/>
            <a:ext cx="10374351" cy="436024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The broad factors in the UN water convention for assigning equitable apportionment of states have been defined and applied on the Nile river. </a:t>
            </a:r>
          </a:p>
          <a:p>
            <a:endParaRPr lang="en-US" sz="2000" dirty="0"/>
          </a:p>
          <a:p>
            <a:r>
              <a:rPr lang="en-US" sz="2000" dirty="0"/>
              <a:t>Priority of these defined factors were determined based on multi-disciplinary experts judgment </a:t>
            </a:r>
          </a:p>
          <a:p>
            <a:endParaRPr lang="en-US" sz="2000" dirty="0"/>
          </a:p>
          <a:p>
            <a:r>
              <a:rPr lang="en-US" sz="2000" dirty="0"/>
              <a:t>Equitable and reasonable water share of riparian countries have been quantified based on Article 5 and 6 of the convention. </a:t>
            </a:r>
          </a:p>
        </p:txBody>
      </p:sp>
    </p:spTree>
    <p:extLst>
      <p:ext uri="{BB962C8B-B14F-4D97-AF65-F5344CB8AC3E}">
        <p14:creationId xmlns:p14="http://schemas.microsoft.com/office/powerpoint/2010/main" val="3580510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angle 5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pattFill prst="smGrid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BDC6CB">
                  <a:alpha val="77000"/>
                </a:srgbClr>
              </a:gs>
              <a:gs pos="100000">
                <a:srgbClr val="EEEFF1">
                  <a:alpha val="77000"/>
                </a:srgbClr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ln>
                <a:solidFill>
                  <a:srgbClr val="F2F3F4"/>
                </a:solidFill>
              </a:ln>
            </a:endParaRPr>
          </a:p>
        </p:txBody>
      </p:sp>
      <p:grpSp>
        <p:nvGrpSpPr>
          <p:cNvPr id="110" name="Group 109"/>
          <p:cNvGrpSpPr/>
          <p:nvPr/>
        </p:nvGrpSpPr>
        <p:grpSpPr>
          <a:xfrm>
            <a:off x="998554" y="356839"/>
            <a:ext cx="11024752" cy="5813928"/>
            <a:chOff x="1478383" y="794467"/>
            <a:chExt cx="10194893" cy="5376300"/>
          </a:xfrm>
        </p:grpSpPr>
        <p:sp>
          <p:nvSpPr>
            <p:cNvPr id="56" name="Oval 55"/>
            <p:cNvSpPr/>
            <p:nvPr/>
          </p:nvSpPr>
          <p:spPr>
            <a:xfrm>
              <a:off x="1478383" y="1277371"/>
              <a:ext cx="4446163" cy="4446163"/>
            </a:xfrm>
            <a:prstGeom prst="ellipse">
              <a:avLst/>
            </a:prstGeom>
            <a:pattFill prst="smGrid">
              <a:fgClr>
                <a:schemeClr val="bg1">
                  <a:lumMod val="95000"/>
                </a:schemeClr>
              </a:fgClr>
              <a:bgClr>
                <a:srgbClr val="DDE1E2"/>
              </a:bgClr>
            </a:pattFill>
            <a:ln>
              <a:noFill/>
            </a:ln>
            <a:effectLst>
              <a:innerShdw blurRad="952500">
                <a:schemeClr val="tx1">
                  <a:lumMod val="50000"/>
                  <a:lumOff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4" name="Oval 53"/>
            <p:cNvSpPr/>
            <p:nvPr/>
          </p:nvSpPr>
          <p:spPr>
            <a:xfrm>
              <a:off x="1850758" y="1649746"/>
              <a:ext cx="3701413" cy="3701413"/>
            </a:xfrm>
            <a:prstGeom prst="ellipse">
              <a:avLst/>
            </a:prstGeom>
            <a:gradFill flip="none" rotWithShape="1">
              <a:gsLst>
                <a:gs pos="0">
                  <a:srgbClr val="DDE1E2"/>
                </a:gs>
                <a:gs pos="100000">
                  <a:srgbClr val="FFFFFF"/>
                </a:gs>
              </a:gsLst>
              <a:lin ang="16200000" scaled="1"/>
              <a:tileRect/>
            </a:gradFill>
            <a:ln w="558800">
              <a:noFill/>
            </a:ln>
            <a:effectLst>
              <a:outerShdw blurRad="508000" dist="76200" dir="2700000" sx="102000" sy="102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scene3d>
              <a:camera prst="orthographicFront"/>
              <a:lightRig rig="threePt" dir="t"/>
            </a:scene3d>
            <a:sp3d extrusionH="152400" prstMaterial="matte">
              <a:bevelT w="101600" h="12700" prst="softRound"/>
              <a:contourClr>
                <a:schemeClr val="bg1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0" name="Rectangle: Rounded Corners 19"/>
            <p:cNvSpPr/>
            <p:nvPr/>
          </p:nvSpPr>
          <p:spPr>
            <a:xfrm>
              <a:off x="7062594" y="1036078"/>
              <a:ext cx="3691885" cy="803545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CB117"/>
                </a:gs>
                <a:gs pos="100000">
                  <a:srgbClr val="FFDB3F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254000" dist="381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1" name="Rectangle: Rounded Corners 20"/>
            <p:cNvSpPr/>
            <p:nvPr/>
          </p:nvSpPr>
          <p:spPr>
            <a:xfrm>
              <a:off x="7601616" y="2058461"/>
              <a:ext cx="3691885" cy="803545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F05222"/>
                </a:gs>
                <a:gs pos="100000">
                  <a:srgbClr val="FBA31A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254000" dist="381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2" name="Rectangle: Rounded Corners 21"/>
            <p:cNvSpPr/>
            <p:nvPr/>
          </p:nvSpPr>
          <p:spPr>
            <a:xfrm>
              <a:off x="7981391" y="3080845"/>
              <a:ext cx="3691885" cy="803545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A6228F"/>
                </a:gs>
                <a:gs pos="100000">
                  <a:srgbClr val="D3509D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254000" dist="381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3" name="Rectangle: Rounded Corners 22"/>
            <p:cNvSpPr/>
            <p:nvPr/>
          </p:nvSpPr>
          <p:spPr>
            <a:xfrm>
              <a:off x="7601615" y="4103228"/>
              <a:ext cx="3691885" cy="803545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73E8F"/>
                </a:gs>
                <a:gs pos="100000">
                  <a:srgbClr val="6957A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254000" dist="381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24" name="Rectangle: Rounded Corners 23"/>
            <p:cNvSpPr/>
            <p:nvPr/>
          </p:nvSpPr>
          <p:spPr>
            <a:xfrm>
              <a:off x="7062594" y="5125612"/>
              <a:ext cx="3691885" cy="803545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00AAA9"/>
                </a:gs>
                <a:gs pos="100000">
                  <a:srgbClr val="00AED0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254000" dist="381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3885125" y="794467"/>
              <a:ext cx="2688152" cy="5376300"/>
            </a:xfrm>
            <a:custGeom>
              <a:avLst/>
              <a:gdLst>
                <a:gd name="connsiteX0" fmla="*/ 0 w 2688152"/>
                <a:gd name="connsiteY0" fmla="*/ 0 h 5376300"/>
                <a:gd name="connsiteX1" fmla="*/ 2 w 2688152"/>
                <a:gd name="connsiteY1" fmla="*/ 0 h 5376300"/>
                <a:gd name="connsiteX2" fmla="*/ 2688152 w 2688152"/>
                <a:gd name="connsiteY2" fmla="*/ 2688150 h 5376300"/>
                <a:gd name="connsiteX3" fmla="*/ 2 w 2688152"/>
                <a:gd name="connsiteY3" fmla="*/ 5376300 h 5376300"/>
                <a:gd name="connsiteX4" fmla="*/ 0 w 2688152"/>
                <a:gd name="connsiteY4" fmla="*/ 5376300 h 5376300"/>
                <a:gd name="connsiteX5" fmla="*/ 0 w 2688152"/>
                <a:gd name="connsiteY5" fmla="*/ 5268071 h 5376300"/>
                <a:gd name="connsiteX6" fmla="*/ 186213 w 2688152"/>
                <a:gd name="connsiteY6" fmla="*/ 5258902 h 5376300"/>
                <a:gd name="connsiteX7" fmla="*/ 2565270 w 2688152"/>
                <a:gd name="connsiteY7" fmla="*/ 2688151 h 5376300"/>
                <a:gd name="connsiteX8" fmla="*/ 186213 w 2688152"/>
                <a:gd name="connsiteY8" fmla="*/ 117401 h 5376300"/>
                <a:gd name="connsiteX9" fmla="*/ 0 w 2688152"/>
                <a:gd name="connsiteY9" fmla="*/ 108231 h 5376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688152" h="5376300">
                  <a:moveTo>
                    <a:pt x="0" y="0"/>
                  </a:moveTo>
                  <a:lnTo>
                    <a:pt x="2" y="0"/>
                  </a:lnTo>
                  <a:cubicBezTo>
                    <a:pt x="1484626" y="0"/>
                    <a:pt x="2688152" y="1203526"/>
                    <a:pt x="2688152" y="2688150"/>
                  </a:cubicBezTo>
                  <a:cubicBezTo>
                    <a:pt x="2688152" y="4172775"/>
                    <a:pt x="1484626" y="5376300"/>
                    <a:pt x="2" y="5376300"/>
                  </a:cubicBezTo>
                  <a:lnTo>
                    <a:pt x="0" y="5376300"/>
                  </a:lnTo>
                  <a:lnTo>
                    <a:pt x="0" y="5268071"/>
                  </a:lnTo>
                  <a:lnTo>
                    <a:pt x="186213" y="5258902"/>
                  </a:lnTo>
                  <a:cubicBezTo>
                    <a:pt x="1522494" y="5126571"/>
                    <a:pt x="2565270" y="4026109"/>
                    <a:pt x="2565270" y="2688151"/>
                  </a:cubicBezTo>
                  <a:cubicBezTo>
                    <a:pt x="2565270" y="1350193"/>
                    <a:pt x="1522494" y="249732"/>
                    <a:pt x="186213" y="117401"/>
                  </a:cubicBezTo>
                  <a:lnTo>
                    <a:pt x="0" y="108231"/>
                  </a:lnTo>
                  <a:close/>
                </a:path>
              </a:pathLst>
            </a:custGeom>
            <a:gradFill flip="none" rotWithShape="1">
              <a:gsLst>
                <a:gs pos="75000">
                  <a:srgbClr val="60509C"/>
                </a:gs>
                <a:gs pos="50000">
                  <a:srgbClr val="C74399"/>
                </a:gs>
                <a:gs pos="25000">
                  <a:srgbClr val="F4941D"/>
                </a:gs>
                <a:gs pos="0">
                  <a:srgbClr val="FFD63A"/>
                </a:gs>
                <a:gs pos="100000">
                  <a:srgbClr val="00ACBE"/>
                </a:gs>
              </a:gsLst>
              <a:lin ang="5400000" scaled="1"/>
              <a:tileRect/>
            </a:gradFill>
            <a:ln w="82550">
              <a:solidFill>
                <a:schemeClr val="bg1">
                  <a:lumMod val="95000"/>
                </a:schemeClr>
              </a:solidFill>
            </a:ln>
            <a:effectLst>
              <a:glow rad="76200">
                <a:schemeClr val="accent5">
                  <a:satMod val="175000"/>
                  <a:alpha val="9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schemeClr val="tx1"/>
                </a:solidFill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310723" y="1261625"/>
              <a:ext cx="352449" cy="352449"/>
            </a:xfrm>
            <a:prstGeom prst="ellipse">
              <a:avLst/>
            </a:prstGeom>
            <a:solidFill>
              <a:srgbClr val="FFD539"/>
            </a:solidFill>
            <a:ln>
              <a:noFill/>
            </a:ln>
            <a:effectLst>
              <a:outerShdw blurRad="254000" dist="38100" dir="2700000" sx="102000" sy="102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35" name="Oval 34"/>
            <p:cNvSpPr/>
            <p:nvPr/>
          </p:nvSpPr>
          <p:spPr>
            <a:xfrm>
              <a:off x="6122131" y="2284009"/>
              <a:ext cx="352449" cy="352449"/>
            </a:xfrm>
            <a:prstGeom prst="ellipse">
              <a:avLst/>
            </a:prstGeom>
            <a:solidFill>
              <a:srgbClr val="F9951F"/>
            </a:solidFill>
            <a:ln>
              <a:noFill/>
            </a:ln>
            <a:effectLst>
              <a:outerShdw blurRad="254000" dist="38100" dir="2700000" sx="102000" sy="102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36" name="Oval 35"/>
            <p:cNvSpPr/>
            <p:nvPr/>
          </p:nvSpPr>
          <p:spPr>
            <a:xfrm>
              <a:off x="6317588" y="3306392"/>
              <a:ext cx="352449" cy="352449"/>
            </a:xfrm>
            <a:prstGeom prst="ellipse">
              <a:avLst/>
            </a:prstGeom>
            <a:solidFill>
              <a:srgbClr val="CC499B"/>
            </a:solidFill>
            <a:ln>
              <a:noFill/>
            </a:ln>
            <a:effectLst>
              <a:outerShdw blurRad="254000" dist="38100" dir="2700000" sx="102000" sy="102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37" name="Oval 36"/>
            <p:cNvSpPr/>
            <p:nvPr/>
          </p:nvSpPr>
          <p:spPr>
            <a:xfrm>
              <a:off x="6138006" y="4328776"/>
              <a:ext cx="352449" cy="352449"/>
            </a:xfrm>
            <a:prstGeom prst="ellipse">
              <a:avLst/>
            </a:prstGeom>
            <a:solidFill>
              <a:srgbClr val="64539E"/>
            </a:solidFill>
            <a:ln>
              <a:noFill/>
            </a:ln>
            <a:effectLst>
              <a:outerShdw blurRad="254000" dist="38100" dir="2700000" sx="102000" sy="102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38" name="Oval 37"/>
            <p:cNvSpPr/>
            <p:nvPr/>
          </p:nvSpPr>
          <p:spPr>
            <a:xfrm>
              <a:off x="5310723" y="5351159"/>
              <a:ext cx="352449" cy="352449"/>
            </a:xfrm>
            <a:prstGeom prst="ellipse">
              <a:avLst/>
            </a:prstGeom>
            <a:solidFill>
              <a:srgbClr val="00AECD"/>
            </a:solidFill>
            <a:ln>
              <a:noFill/>
            </a:ln>
            <a:effectLst>
              <a:outerShdw blurRad="254000" dist="38100" dir="2700000" sx="102000" sy="102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41" name="Straight Connector 40"/>
            <p:cNvCxnSpPr>
              <a:stCxn id="34" idx="6"/>
              <a:endCxn id="20" idx="1"/>
            </p:cNvCxnSpPr>
            <p:nvPr/>
          </p:nvCxnSpPr>
          <p:spPr>
            <a:xfrm>
              <a:off x="5663172" y="1437850"/>
              <a:ext cx="1399422" cy="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olid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>
              <a:cxnSpLocks/>
              <a:stCxn id="35" idx="6"/>
              <a:endCxn id="21" idx="1"/>
            </p:cNvCxnSpPr>
            <p:nvPr/>
          </p:nvCxnSpPr>
          <p:spPr>
            <a:xfrm>
              <a:off x="6474580" y="2460234"/>
              <a:ext cx="112703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olid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>
              <a:cxnSpLocks/>
              <a:stCxn id="36" idx="6"/>
              <a:endCxn id="22" idx="1"/>
            </p:cNvCxnSpPr>
            <p:nvPr/>
          </p:nvCxnSpPr>
          <p:spPr>
            <a:xfrm>
              <a:off x="6670037" y="3482617"/>
              <a:ext cx="1311354" cy="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olid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>
              <a:cxnSpLocks/>
              <a:stCxn id="37" idx="6"/>
              <a:endCxn id="23" idx="1"/>
            </p:cNvCxnSpPr>
            <p:nvPr/>
          </p:nvCxnSpPr>
          <p:spPr>
            <a:xfrm>
              <a:off x="6490455" y="4505001"/>
              <a:ext cx="1111160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olid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>
              <a:cxnSpLocks/>
              <a:stCxn id="38" idx="6"/>
              <a:endCxn id="24" idx="1"/>
            </p:cNvCxnSpPr>
            <p:nvPr/>
          </p:nvCxnSpPr>
          <p:spPr>
            <a:xfrm>
              <a:off x="5663172" y="5527384"/>
              <a:ext cx="1399422" cy="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olid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/>
            <p:cNvSpPr/>
            <p:nvPr/>
          </p:nvSpPr>
          <p:spPr>
            <a:xfrm>
              <a:off x="7137466" y="1115905"/>
              <a:ext cx="643888" cy="643888"/>
            </a:xfrm>
            <a:prstGeom prst="ellipse">
              <a:avLst/>
            </a:prstGeom>
            <a:gradFill flip="none" rotWithShape="1">
              <a:gsLst>
                <a:gs pos="0">
                  <a:srgbClr val="DDE1E2"/>
                </a:gs>
                <a:gs pos="100000">
                  <a:srgbClr val="FFFFFF"/>
                </a:gs>
              </a:gsLst>
              <a:lin ang="16200000" scaled="1"/>
              <a:tileRect/>
            </a:gradFill>
            <a:ln w="558800">
              <a:noFill/>
            </a:ln>
            <a:effectLst>
              <a:outerShdw blurRad="330200" dist="63500" dir="2700000" sx="106000" sy="106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scene3d>
              <a:camera prst="orthographicFront"/>
              <a:lightRig rig="threePt" dir="t"/>
            </a:scene3d>
            <a:sp3d extrusionH="152400" prstMaterial="matte">
              <a:bevelT w="101600" h="12700" prst="softRound"/>
              <a:contourClr>
                <a:schemeClr val="bg1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0" name="Oval 59"/>
            <p:cNvSpPr/>
            <p:nvPr/>
          </p:nvSpPr>
          <p:spPr>
            <a:xfrm>
              <a:off x="7676634" y="2138287"/>
              <a:ext cx="643888" cy="643888"/>
            </a:xfrm>
            <a:prstGeom prst="ellipse">
              <a:avLst/>
            </a:prstGeom>
            <a:gradFill flip="none" rotWithShape="1">
              <a:gsLst>
                <a:gs pos="0">
                  <a:srgbClr val="DDE1E2"/>
                </a:gs>
                <a:gs pos="100000">
                  <a:srgbClr val="FFFFFF"/>
                </a:gs>
              </a:gsLst>
              <a:lin ang="16200000" scaled="1"/>
              <a:tileRect/>
            </a:gradFill>
            <a:ln w="558800">
              <a:noFill/>
            </a:ln>
            <a:effectLst>
              <a:outerShdw blurRad="330200" dist="63500" dir="2700000" sx="106000" sy="106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scene3d>
              <a:camera prst="orthographicFront"/>
              <a:lightRig rig="threePt" dir="t"/>
            </a:scene3d>
            <a:sp3d extrusionH="152400" prstMaterial="matte">
              <a:bevelT w="101600" h="12700" prst="softRound"/>
              <a:contourClr>
                <a:schemeClr val="bg1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1" name="Oval 60"/>
            <p:cNvSpPr/>
            <p:nvPr/>
          </p:nvSpPr>
          <p:spPr>
            <a:xfrm>
              <a:off x="8050386" y="3161920"/>
              <a:ext cx="643888" cy="643888"/>
            </a:xfrm>
            <a:prstGeom prst="ellipse">
              <a:avLst/>
            </a:prstGeom>
            <a:gradFill flip="none" rotWithShape="1">
              <a:gsLst>
                <a:gs pos="0">
                  <a:srgbClr val="DDE1E2"/>
                </a:gs>
                <a:gs pos="100000">
                  <a:srgbClr val="FFFFFF"/>
                </a:gs>
              </a:gsLst>
              <a:lin ang="16200000" scaled="1"/>
              <a:tileRect/>
            </a:gradFill>
            <a:ln w="558800">
              <a:noFill/>
            </a:ln>
            <a:effectLst>
              <a:outerShdw blurRad="330200" dist="63500" dir="2700000" sx="106000" sy="106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scene3d>
              <a:camera prst="orthographicFront"/>
              <a:lightRig rig="threePt" dir="t"/>
            </a:scene3d>
            <a:sp3d extrusionH="152400" prstMaterial="matte">
              <a:bevelT w="101600" h="12700" prst="softRound"/>
              <a:contourClr>
                <a:schemeClr val="bg1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2" name="Oval 61"/>
            <p:cNvSpPr/>
            <p:nvPr/>
          </p:nvSpPr>
          <p:spPr>
            <a:xfrm>
              <a:off x="7676634" y="4183056"/>
              <a:ext cx="643888" cy="643888"/>
            </a:xfrm>
            <a:prstGeom prst="ellipse">
              <a:avLst/>
            </a:prstGeom>
            <a:gradFill flip="none" rotWithShape="1">
              <a:gsLst>
                <a:gs pos="0">
                  <a:srgbClr val="DDE1E2"/>
                </a:gs>
                <a:gs pos="100000">
                  <a:srgbClr val="FFFFFF"/>
                </a:gs>
              </a:gsLst>
              <a:lin ang="16200000" scaled="1"/>
              <a:tileRect/>
            </a:gradFill>
            <a:ln w="558800">
              <a:noFill/>
            </a:ln>
            <a:effectLst>
              <a:outerShdw blurRad="330200" dist="63500" dir="2700000" sx="106000" sy="106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scene3d>
              <a:camera prst="orthographicFront"/>
              <a:lightRig rig="threePt" dir="t"/>
            </a:scene3d>
            <a:sp3d extrusionH="152400" prstMaterial="matte">
              <a:bevelT w="101600" h="12700" prst="softRound"/>
              <a:contourClr>
                <a:schemeClr val="bg1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3" name="Oval 62"/>
            <p:cNvSpPr/>
            <p:nvPr/>
          </p:nvSpPr>
          <p:spPr>
            <a:xfrm>
              <a:off x="7137466" y="5205439"/>
              <a:ext cx="643888" cy="643888"/>
            </a:xfrm>
            <a:prstGeom prst="ellipse">
              <a:avLst/>
            </a:prstGeom>
            <a:gradFill flip="none" rotWithShape="1">
              <a:gsLst>
                <a:gs pos="0">
                  <a:srgbClr val="DDE1E2"/>
                </a:gs>
                <a:gs pos="100000">
                  <a:srgbClr val="FFFFFF"/>
                </a:gs>
              </a:gsLst>
              <a:lin ang="16200000" scaled="1"/>
              <a:tileRect/>
            </a:gradFill>
            <a:ln w="558800">
              <a:noFill/>
            </a:ln>
            <a:effectLst>
              <a:outerShdw blurRad="330200" dist="63500" dir="2700000" sx="106000" sy="106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scene3d>
              <a:camera prst="orthographicFront"/>
              <a:lightRig rig="threePt" dir="t"/>
            </a:scene3d>
            <a:sp3d extrusionH="152400" prstMaterial="matte">
              <a:bevelT w="101600" h="12700" prst="softRound"/>
              <a:contourClr>
                <a:schemeClr val="bg1">
                  <a:lumMod val="75000"/>
                </a:schemeClr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4" name="Oval 63"/>
            <p:cNvSpPr/>
            <p:nvPr/>
          </p:nvSpPr>
          <p:spPr>
            <a:xfrm>
              <a:off x="1964415" y="1740532"/>
              <a:ext cx="3474097" cy="3474097"/>
            </a:xfrm>
            <a:prstGeom prst="ellipse">
              <a:avLst/>
            </a:prstGeom>
            <a:noFill/>
            <a:ln w="15875"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5" name="Oval 64"/>
            <p:cNvSpPr/>
            <p:nvPr/>
          </p:nvSpPr>
          <p:spPr>
            <a:xfrm>
              <a:off x="2018723" y="1793986"/>
              <a:ext cx="3367188" cy="3367188"/>
            </a:xfrm>
            <a:prstGeom prst="ellipse">
              <a:avLst/>
            </a:prstGeom>
            <a:noFill/>
            <a:ln w="15875">
              <a:solidFill>
                <a:schemeClr val="bg1">
                  <a:lumMod val="75000"/>
                </a:schemeClr>
              </a:solidFill>
              <a:prstDash val="lg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6" name="Oval 65"/>
            <p:cNvSpPr/>
            <p:nvPr/>
          </p:nvSpPr>
          <p:spPr>
            <a:xfrm>
              <a:off x="3642887" y="1712814"/>
              <a:ext cx="112102" cy="112102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7" name="Oval 66"/>
            <p:cNvSpPr/>
            <p:nvPr/>
          </p:nvSpPr>
          <p:spPr>
            <a:xfrm>
              <a:off x="3642887" y="5128127"/>
              <a:ext cx="112102" cy="112102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8" name="Oval 67"/>
            <p:cNvSpPr/>
            <p:nvPr/>
          </p:nvSpPr>
          <p:spPr>
            <a:xfrm>
              <a:off x="5364358" y="3421529"/>
              <a:ext cx="112102" cy="112102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9" name="Oval 68"/>
            <p:cNvSpPr/>
            <p:nvPr/>
          </p:nvSpPr>
          <p:spPr>
            <a:xfrm>
              <a:off x="1949728" y="3421529"/>
              <a:ext cx="112102" cy="112102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pic>
          <p:nvPicPr>
            <p:cNvPr id="71" name="Graphic 70" descr="Laptop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174330" y="3279580"/>
              <a:ext cx="396000" cy="396000"/>
            </a:xfrm>
            <a:prstGeom prst="rect">
              <a:avLst/>
            </a:prstGeom>
          </p:spPr>
        </p:pic>
        <p:pic>
          <p:nvPicPr>
            <p:cNvPr id="73" name="Graphic 72" descr="Monitor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799272" y="4307000"/>
              <a:ext cx="396000" cy="396000"/>
            </a:xfrm>
            <a:prstGeom prst="rect">
              <a:avLst/>
            </a:prstGeom>
          </p:spPr>
        </p:pic>
        <p:pic>
          <p:nvPicPr>
            <p:cNvPr id="75" name="Graphic 74" descr="Smart Phone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261410" y="1239381"/>
              <a:ext cx="396000" cy="396000"/>
            </a:xfrm>
            <a:prstGeom prst="rect">
              <a:avLst/>
            </a:prstGeom>
          </p:spPr>
        </p:pic>
        <p:pic>
          <p:nvPicPr>
            <p:cNvPr id="77" name="Graphic 76" descr="Tablet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7799272" y="2262231"/>
              <a:ext cx="396000" cy="396000"/>
            </a:xfrm>
            <a:prstGeom prst="rect">
              <a:avLst/>
            </a:prstGeom>
          </p:spPr>
        </p:pic>
        <p:pic>
          <p:nvPicPr>
            <p:cNvPr id="79" name="Graphic 78" descr="Computer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7261410" y="5334674"/>
              <a:ext cx="396000" cy="396000"/>
            </a:xfrm>
            <a:prstGeom prst="rect">
              <a:avLst/>
            </a:prstGeom>
          </p:spPr>
        </p:pic>
        <p:pic>
          <p:nvPicPr>
            <p:cNvPr id="81" name="Graphic 80" descr="Single gear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2565919" y="4359281"/>
              <a:ext cx="360000" cy="360000"/>
            </a:xfrm>
            <a:prstGeom prst="rect">
              <a:avLst/>
            </a:prstGeom>
          </p:spPr>
        </p:pic>
        <p:pic>
          <p:nvPicPr>
            <p:cNvPr id="83" name="Graphic 82" descr="Stopwatch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2207528" y="3954903"/>
              <a:ext cx="360000" cy="360000"/>
            </a:xfrm>
            <a:prstGeom prst="rect">
              <a:avLst/>
            </a:prstGeom>
          </p:spPr>
        </p:pic>
        <p:pic>
          <p:nvPicPr>
            <p:cNvPr id="85" name="Graphic 84" descr="Lightbulb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3520599" y="4701357"/>
              <a:ext cx="360000" cy="360000"/>
            </a:xfrm>
            <a:prstGeom prst="rect">
              <a:avLst/>
            </a:prstGeom>
          </p:spPr>
        </p:pic>
        <p:pic>
          <p:nvPicPr>
            <p:cNvPr id="87" name="Graphic 86" descr="Head with Gears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3010956" y="4633974"/>
              <a:ext cx="360000" cy="360000"/>
            </a:xfrm>
            <a:prstGeom prst="rect">
              <a:avLst/>
            </a:prstGeom>
          </p:spPr>
        </p:pic>
        <p:sp>
          <p:nvSpPr>
            <p:cNvPr id="88" name="Oval 87"/>
            <p:cNvSpPr/>
            <p:nvPr/>
          </p:nvSpPr>
          <p:spPr>
            <a:xfrm>
              <a:off x="4041120" y="4826944"/>
              <a:ext cx="112102" cy="112102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89" name="Oval 88"/>
            <p:cNvSpPr/>
            <p:nvPr/>
          </p:nvSpPr>
          <p:spPr>
            <a:xfrm>
              <a:off x="4333200" y="4709737"/>
              <a:ext cx="112102" cy="112102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90" name="Oval 89"/>
            <p:cNvSpPr/>
            <p:nvPr/>
          </p:nvSpPr>
          <p:spPr>
            <a:xfrm>
              <a:off x="4591554" y="4545692"/>
              <a:ext cx="112102" cy="112102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pic>
          <p:nvPicPr>
            <p:cNvPr id="92" name="Graphic 91" descr="Teacher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3238822" y="1826809"/>
              <a:ext cx="914400" cy="914400"/>
            </a:xfrm>
            <a:prstGeom prst="rect">
              <a:avLst/>
            </a:prstGeom>
          </p:spPr>
        </p:pic>
        <p:sp>
          <p:nvSpPr>
            <p:cNvPr id="93" name="TextBox 92"/>
            <p:cNvSpPr txBox="1"/>
            <p:nvPr/>
          </p:nvSpPr>
          <p:spPr>
            <a:xfrm>
              <a:off x="2543497" y="3183756"/>
              <a:ext cx="2310881" cy="5407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3200" b="1" spc="300" dirty="0">
                  <a:solidFill>
                    <a:srgbClr val="002060"/>
                  </a:solidFill>
                  <a:latin typeface="Agency FB" panose="020B0503020202020204" pitchFamily="34" charset="0"/>
                  <a:ea typeface="Open Sans Condensed" panose="020B0806030504020204" pitchFamily="34" charset="0"/>
                  <a:cs typeface="Open Sans Condensed" panose="020B0806030504020204" pitchFamily="34" charset="0"/>
                </a:rPr>
                <a:t>OUTLINES</a:t>
              </a: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7842507" y="1237130"/>
              <a:ext cx="2610317" cy="398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2200" dirty="0">
                  <a:solidFill>
                    <a:schemeClr val="bg1"/>
                  </a:solidFill>
                  <a:latin typeface="Open Sans Condensed" panose="020B0806030504020204" pitchFamily="34" charset="0"/>
                  <a:ea typeface="Open Sans Condensed" panose="020B0806030504020204" pitchFamily="34" charset="0"/>
                  <a:cs typeface="Open Sans Condensed" panose="020B0806030504020204" pitchFamily="34" charset="0"/>
                </a:rPr>
                <a:t>Introduction</a:t>
              </a:r>
              <a:r>
                <a:rPr lang="en-IN" sz="2200" dirty="0">
                  <a:solidFill>
                    <a:schemeClr val="bg1"/>
                  </a:solidFill>
                  <a:latin typeface="Open Sans Condensed Light" panose="020B0306030504020204" pitchFamily="34" charset="0"/>
                  <a:ea typeface="Open Sans Condensed Light" panose="020B0306030504020204" pitchFamily="34" charset="0"/>
                  <a:cs typeface="Open Sans Condensed Light" panose="020B0306030504020204" pitchFamily="34" charset="0"/>
                </a:rPr>
                <a:t>.</a:t>
              </a: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8395539" y="2290956"/>
              <a:ext cx="2532688" cy="398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2200" dirty="0">
                  <a:solidFill>
                    <a:schemeClr val="bg1"/>
                  </a:solidFill>
                  <a:latin typeface="Open Sans Condensed" panose="020B0806030504020204" pitchFamily="34" charset="0"/>
                  <a:ea typeface="Open Sans Condensed" panose="020B0806030504020204" pitchFamily="34" charset="0"/>
                  <a:cs typeface="Open Sans Condensed" panose="020B0806030504020204" pitchFamily="34" charset="0"/>
                </a:rPr>
                <a:t>Study Objective</a:t>
              </a:r>
              <a:endParaRPr lang="en-IN" sz="2200" dirty="0">
                <a:solidFill>
                  <a:schemeClr val="bg1"/>
                </a:solidFill>
                <a:latin typeface="Open Sans Condensed Light" panose="020B0306030504020204" pitchFamily="34" charset="0"/>
                <a:ea typeface="Open Sans Condensed Light" panose="020B0306030504020204" pitchFamily="34" charset="0"/>
                <a:cs typeface="Open Sans Condensed Light" panose="020B0306030504020204" pitchFamily="34" charset="0"/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8818218" y="3287953"/>
              <a:ext cx="2610317" cy="398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2200" dirty="0">
                  <a:solidFill>
                    <a:schemeClr val="bg1"/>
                  </a:solidFill>
                  <a:latin typeface="Open Sans Condensed" panose="020B0806030504020204" pitchFamily="34" charset="0"/>
                  <a:ea typeface="Open Sans Condensed" panose="020B0806030504020204" pitchFamily="34" charset="0"/>
                  <a:cs typeface="Open Sans Condensed" panose="020B0806030504020204" pitchFamily="34" charset="0"/>
                </a:rPr>
                <a:t>Method</a:t>
              </a:r>
              <a:endParaRPr lang="en-IN" sz="2200" dirty="0">
                <a:solidFill>
                  <a:schemeClr val="bg1"/>
                </a:solidFill>
                <a:latin typeface="Open Sans Condensed Light" panose="020B0306030504020204" pitchFamily="34" charset="0"/>
                <a:ea typeface="Open Sans Condensed Light" panose="020B0306030504020204" pitchFamily="34" charset="0"/>
                <a:cs typeface="Open Sans Condensed Light" panose="020B0306030504020204" pitchFamily="34" charset="0"/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8395540" y="4307883"/>
              <a:ext cx="2610317" cy="3984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2200" dirty="0">
                  <a:solidFill>
                    <a:schemeClr val="bg1"/>
                  </a:solidFill>
                  <a:latin typeface="Open Sans Condensed" panose="020B0806030504020204" pitchFamily="34" charset="0"/>
                  <a:ea typeface="Open Sans Condensed" panose="020B0806030504020204" pitchFamily="34" charset="0"/>
                  <a:cs typeface="Open Sans Condensed" panose="020B0806030504020204" pitchFamily="34" charset="0"/>
                </a:rPr>
                <a:t>Findings</a:t>
              </a:r>
              <a:endParaRPr lang="en-IN" sz="2200" dirty="0">
                <a:solidFill>
                  <a:schemeClr val="bg1"/>
                </a:solidFill>
                <a:latin typeface="Open Sans Condensed Light" panose="020B0306030504020204" pitchFamily="34" charset="0"/>
                <a:ea typeface="Open Sans Condensed Light" panose="020B0306030504020204" pitchFamily="34" charset="0"/>
                <a:cs typeface="Open Sans Condensed Light" panose="020B0306030504020204" pitchFamily="34" charset="0"/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7890875" y="5143159"/>
              <a:ext cx="2610317" cy="7115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2200" dirty="0">
                  <a:solidFill>
                    <a:schemeClr val="bg1"/>
                  </a:solidFill>
                  <a:latin typeface="Open Sans Condensed" panose="020B0806030504020204" pitchFamily="34" charset="0"/>
                  <a:ea typeface="Open Sans Condensed" panose="020B0806030504020204" pitchFamily="34" charset="0"/>
                  <a:cs typeface="Open Sans Condensed" panose="020B0806030504020204" pitchFamily="34" charset="0"/>
                </a:rPr>
                <a:t>Conclusion and recommendation</a:t>
              </a:r>
              <a:endParaRPr lang="en-IN" sz="2200" dirty="0">
                <a:solidFill>
                  <a:schemeClr val="bg1"/>
                </a:solidFill>
                <a:latin typeface="Open Sans Condensed Light" panose="020B0306030504020204" pitchFamily="34" charset="0"/>
                <a:ea typeface="Open Sans Condensed Light" panose="020B0306030504020204" pitchFamily="34" charset="0"/>
                <a:cs typeface="Open Sans Condensed Light" panose="020B0306030504020204" pitchFamily="34" charset="0"/>
              </a:endParaRPr>
            </a:p>
          </p:txBody>
        </p:sp>
        <p:pic>
          <p:nvPicPr>
            <p:cNvPr id="101" name="Graphic 100" descr="Optical disc"/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p:blipFill>
          <p:spPr>
            <a:xfrm>
              <a:off x="10673954" y="4321451"/>
              <a:ext cx="432000" cy="432000"/>
            </a:xfrm>
            <a:prstGeom prst="rect">
              <a:avLst/>
            </a:prstGeom>
          </p:spPr>
        </p:pic>
        <p:pic>
          <p:nvPicPr>
            <p:cNvPr id="103" name="Graphic 102" descr="Projector"/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>
              <a:off x="10115438" y="1229373"/>
              <a:ext cx="432000" cy="432000"/>
            </a:xfrm>
            <a:prstGeom prst="rect">
              <a:avLst/>
            </a:prstGeom>
          </p:spPr>
        </p:pic>
        <p:pic>
          <p:nvPicPr>
            <p:cNvPr id="105" name="Graphic 104" descr="Camera"/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p:blipFill>
          <p:spPr>
            <a:xfrm>
              <a:off x="10673954" y="2244230"/>
              <a:ext cx="432000" cy="432000"/>
            </a:xfrm>
            <a:prstGeom prst="rect">
              <a:avLst/>
            </a:prstGeom>
          </p:spPr>
        </p:pic>
        <p:pic>
          <p:nvPicPr>
            <p:cNvPr id="107" name="Graphic 106" descr="Web cam"/>
            <p:cNvPicPr>
              <a:picLocks noChangeAspect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10160962" y="5316674"/>
              <a:ext cx="432000" cy="432000"/>
            </a:xfrm>
            <a:prstGeom prst="rect">
              <a:avLst/>
            </a:prstGeom>
          </p:spPr>
        </p:pic>
        <p:pic>
          <p:nvPicPr>
            <p:cNvPr id="109" name="Graphic 108" descr="Game controller"/>
            <p:cNvPicPr>
              <a:picLocks noChangeAspect="1"/>
            </p:cNvPicPr>
            <p:nvPr/>
          </p:nvPicPr>
          <p:blipFill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11033660" y="3268841"/>
              <a:ext cx="432000" cy="432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64347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919D0-F177-4BBA-9A0B-DBA69E2E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2166" y="408423"/>
            <a:ext cx="5174165" cy="818211"/>
          </a:xfrm>
        </p:spPr>
        <p:txBody>
          <a:bodyPr>
            <a:normAutofit/>
          </a:bodyPr>
          <a:lstStyle/>
          <a:p>
            <a:r>
              <a:rPr lang="en-US" b="1" u="sng" dirty="0">
                <a:solidFill>
                  <a:srgbClr val="002060"/>
                </a:solidFill>
                <a:latin typeface="Agency FB" panose="020B0503020202020204" pitchFamily="34" charset="0"/>
              </a:rPr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383FF-5EFC-40F9-9D85-9CD9A30705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166" y="1304693"/>
            <a:ext cx="6021658" cy="4995746"/>
          </a:xfrm>
        </p:spPr>
        <p:txBody>
          <a:bodyPr>
            <a:normAutofit/>
          </a:bodyPr>
          <a:lstStyle/>
          <a:p>
            <a:r>
              <a:rPr lang="en-US" sz="2200" dirty="0">
                <a:latin typeface="Open Sans Condensed" panose="020B0806030504020204"/>
              </a:rPr>
              <a:t>The Nile basin is one of longest river in the world traversing 6800km S-N.</a:t>
            </a:r>
          </a:p>
          <a:p>
            <a:endParaRPr lang="en-US" sz="2200" dirty="0">
              <a:latin typeface="Open Sans Condensed" panose="020B0806030504020204"/>
            </a:endParaRPr>
          </a:p>
          <a:p>
            <a:r>
              <a:rPr lang="en-US" sz="2200" dirty="0">
                <a:latin typeface="Open Sans Condensed" panose="020B0806030504020204"/>
              </a:rPr>
              <a:t>Originates from Ethiopian highlands and equatorial African countries. </a:t>
            </a:r>
          </a:p>
          <a:p>
            <a:endParaRPr lang="en-US" sz="2200" dirty="0">
              <a:latin typeface="Open Sans Condensed" panose="020B0806030504020204"/>
            </a:endParaRPr>
          </a:p>
          <a:p>
            <a:r>
              <a:rPr lang="en-US" sz="2200" dirty="0">
                <a:latin typeface="Open Sans Condensed" panose="020B0806030504020204"/>
              </a:rPr>
              <a:t>From 4 main sub-basins: Blue Nile, White Nile, Tekeze-Atbara and Baro-Sobat.</a:t>
            </a:r>
          </a:p>
          <a:p>
            <a:endParaRPr lang="en-US" sz="2200" dirty="0">
              <a:latin typeface="Open Sans Condensed" panose="020B0806030504020204"/>
            </a:endParaRPr>
          </a:p>
          <a:p>
            <a:r>
              <a:rPr lang="en-US" sz="2200" dirty="0">
                <a:latin typeface="Open Sans Condensed" panose="020B0806030504020204"/>
              </a:rPr>
              <a:t>Consists of 11 riparian countries</a:t>
            </a:r>
            <a:r>
              <a:rPr lang="en-US" sz="2200" dirty="0"/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BA1F24-1150-4030-82E8-458CC58B42E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898" y="356490"/>
            <a:ext cx="4569319" cy="64620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243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Rectangle 156">
            <a:extLst>
              <a:ext uri="{FF2B5EF4-FFF2-40B4-BE49-F238E27FC236}">
                <a16:creationId xmlns:a16="http://schemas.microsoft.com/office/drawing/2014/main" id="{E4A52D97-BAB4-4D77-BEF8-820CB45AE1C0}"/>
              </a:ext>
            </a:extLst>
          </p:cNvPr>
          <p:cNvSpPr/>
          <p:nvPr/>
        </p:nvSpPr>
        <p:spPr>
          <a:xfrm>
            <a:off x="102000" y="81000"/>
            <a:ext cx="11988000" cy="6696000"/>
          </a:xfrm>
          <a:prstGeom prst="rect">
            <a:avLst/>
          </a:prstGeom>
          <a:gradFill flip="none" rotWithShape="1">
            <a:gsLst>
              <a:gs pos="100000">
                <a:schemeClr val="bg2">
                  <a:lumMod val="75000"/>
                </a:schemeClr>
              </a:gs>
              <a:gs pos="0">
                <a:schemeClr val="bg1"/>
              </a:gs>
            </a:gsLst>
            <a:lin ang="13500000" scaled="1"/>
            <a:tileRect/>
          </a:gradFill>
          <a:ln>
            <a:noFill/>
          </a:ln>
          <a:effectLst>
            <a:innerShdw blurRad="304800">
              <a:prstClr val="black">
                <a:alpha val="36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5553217-F578-477E-984A-6ECC82C5468C}"/>
              </a:ext>
            </a:extLst>
          </p:cNvPr>
          <p:cNvSpPr/>
          <p:nvPr/>
        </p:nvSpPr>
        <p:spPr>
          <a:xfrm>
            <a:off x="1070183" y="2097057"/>
            <a:ext cx="8732758" cy="4625943"/>
          </a:xfrm>
          <a:custGeom>
            <a:avLst/>
            <a:gdLst>
              <a:gd name="connsiteX0" fmla="*/ 0 w 1175657"/>
              <a:gd name="connsiteY0" fmla="*/ 0 h 6596743"/>
              <a:gd name="connsiteX1" fmla="*/ 1175657 w 1175657"/>
              <a:gd name="connsiteY1" fmla="*/ 0 h 6596743"/>
              <a:gd name="connsiteX2" fmla="*/ 1175657 w 1175657"/>
              <a:gd name="connsiteY2" fmla="*/ 6596743 h 6596743"/>
              <a:gd name="connsiteX3" fmla="*/ 0 w 1175657"/>
              <a:gd name="connsiteY3" fmla="*/ 6596743 h 6596743"/>
              <a:gd name="connsiteX4" fmla="*/ 0 w 1175657"/>
              <a:gd name="connsiteY4" fmla="*/ 0 h 6596743"/>
              <a:gd name="connsiteX0" fmla="*/ 0 w 1175657"/>
              <a:gd name="connsiteY0" fmla="*/ 0 h 6596743"/>
              <a:gd name="connsiteX1" fmla="*/ 1175657 w 1175657"/>
              <a:gd name="connsiteY1" fmla="*/ 0 h 6596743"/>
              <a:gd name="connsiteX2" fmla="*/ 1159329 w 1175657"/>
              <a:gd name="connsiteY2" fmla="*/ 5388429 h 6596743"/>
              <a:gd name="connsiteX3" fmla="*/ 1175657 w 1175657"/>
              <a:gd name="connsiteY3" fmla="*/ 6596743 h 6596743"/>
              <a:gd name="connsiteX4" fmla="*/ 0 w 1175657"/>
              <a:gd name="connsiteY4" fmla="*/ 6596743 h 6596743"/>
              <a:gd name="connsiteX5" fmla="*/ 0 w 1175657"/>
              <a:gd name="connsiteY5" fmla="*/ 0 h 6596743"/>
              <a:gd name="connsiteX0" fmla="*/ 32657 w 1208314"/>
              <a:gd name="connsiteY0" fmla="*/ 0 h 6596743"/>
              <a:gd name="connsiteX1" fmla="*/ 1208314 w 1208314"/>
              <a:gd name="connsiteY1" fmla="*/ 0 h 6596743"/>
              <a:gd name="connsiteX2" fmla="*/ 1191986 w 1208314"/>
              <a:gd name="connsiteY2" fmla="*/ 5388429 h 6596743"/>
              <a:gd name="connsiteX3" fmla="*/ 1208314 w 1208314"/>
              <a:gd name="connsiteY3" fmla="*/ 6596743 h 6596743"/>
              <a:gd name="connsiteX4" fmla="*/ 32657 w 1208314"/>
              <a:gd name="connsiteY4" fmla="*/ 6596743 h 6596743"/>
              <a:gd name="connsiteX5" fmla="*/ 0 w 1208314"/>
              <a:gd name="connsiteY5" fmla="*/ 5404757 h 6596743"/>
              <a:gd name="connsiteX6" fmla="*/ 32657 w 1208314"/>
              <a:gd name="connsiteY6" fmla="*/ 0 h 6596743"/>
              <a:gd name="connsiteX0" fmla="*/ 32657 w 1290711"/>
              <a:gd name="connsiteY0" fmla="*/ 0 h 6596743"/>
              <a:gd name="connsiteX1" fmla="*/ 1208314 w 1290711"/>
              <a:gd name="connsiteY1" fmla="*/ 0 h 6596743"/>
              <a:gd name="connsiteX2" fmla="*/ 1191986 w 1290711"/>
              <a:gd name="connsiteY2" fmla="*/ 2922814 h 6596743"/>
              <a:gd name="connsiteX3" fmla="*/ 1191986 w 1290711"/>
              <a:gd name="connsiteY3" fmla="*/ 5388429 h 6596743"/>
              <a:gd name="connsiteX4" fmla="*/ 1208314 w 1290711"/>
              <a:gd name="connsiteY4" fmla="*/ 6596743 h 6596743"/>
              <a:gd name="connsiteX5" fmla="*/ 32657 w 1290711"/>
              <a:gd name="connsiteY5" fmla="*/ 6596743 h 6596743"/>
              <a:gd name="connsiteX6" fmla="*/ 0 w 1290711"/>
              <a:gd name="connsiteY6" fmla="*/ 5404757 h 6596743"/>
              <a:gd name="connsiteX7" fmla="*/ 32657 w 1290711"/>
              <a:gd name="connsiteY7" fmla="*/ 0 h 6596743"/>
              <a:gd name="connsiteX0" fmla="*/ 32657 w 1290711"/>
              <a:gd name="connsiteY0" fmla="*/ 0 h 6596743"/>
              <a:gd name="connsiteX1" fmla="*/ 1208314 w 1290711"/>
              <a:gd name="connsiteY1" fmla="*/ 0 h 6596743"/>
              <a:gd name="connsiteX2" fmla="*/ 1191986 w 1290711"/>
              <a:gd name="connsiteY2" fmla="*/ 2922814 h 6596743"/>
              <a:gd name="connsiteX3" fmla="*/ 1191986 w 1290711"/>
              <a:gd name="connsiteY3" fmla="*/ 5388429 h 6596743"/>
              <a:gd name="connsiteX4" fmla="*/ 1208314 w 1290711"/>
              <a:gd name="connsiteY4" fmla="*/ 6596743 h 6596743"/>
              <a:gd name="connsiteX5" fmla="*/ 32657 w 1290711"/>
              <a:gd name="connsiteY5" fmla="*/ 6596743 h 6596743"/>
              <a:gd name="connsiteX6" fmla="*/ 0 w 1290711"/>
              <a:gd name="connsiteY6" fmla="*/ 5404757 h 6596743"/>
              <a:gd name="connsiteX7" fmla="*/ 16328 w 1290711"/>
              <a:gd name="connsiteY7" fmla="*/ 2922814 h 6596743"/>
              <a:gd name="connsiteX8" fmla="*/ 32657 w 1290711"/>
              <a:gd name="connsiteY8" fmla="*/ 0 h 6596743"/>
              <a:gd name="connsiteX0" fmla="*/ 32657 w 1314515"/>
              <a:gd name="connsiteY0" fmla="*/ 0 h 6596743"/>
              <a:gd name="connsiteX1" fmla="*/ 1208314 w 1314515"/>
              <a:gd name="connsiteY1" fmla="*/ 0 h 6596743"/>
              <a:gd name="connsiteX2" fmla="*/ 1257300 w 1314515"/>
              <a:gd name="connsiteY2" fmla="*/ 1632857 h 6596743"/>
              <a:gd name="connsiteX3" fmla="*/ 1191986 w 1314515"/>
              <a:gd name="connsiteY3" fmla="*/ 2922814 h 6596743"/>
              <a:gd name="connsiteX4" fmla="*/ 1191986 w 1314515"/>
              <a:gd name="connsiteY4" fmla="*/ 5388429 h 6596743"/>
              <a:gd name="connsiteX5" fmla="*/ 1208314 w 1314515"/>
              <a:gd name="connsiteY5" fmla="*/ 6596743 h 6596743"/>
              <a:gd name="connsiteX6" fmla="*/ 32657 w 1314515"/>
              <a:gd name="connsiteY6" fmla="*/ 6596743 h 6596743"/>
              <a:gd name="connsiteX7" fmla="*/ 0 w 1314515"/>
              <a:gd name="connsiteY7" fmla="*/ 5404757 h 6596743"/>
              <a:gd name="connsiteX8" fmla="*/ 16328 w 1314515"/>
              <a:gd name="connsiteY8" fmla="*/ 2922814 h 6596743"/>
              <a:gd name="connsiteX9" fmla="*/ 32657 w 1314515"/>
              <a:gd name="connsiteY9" fmla="*/ 0 h 6596743"/>
              <a:gd name="connsiteX0" fmla="*/ 32657 w 1314515"/>
              <a:gd name="connsiteY0" fmla="*/ 0 h 6596743"/>
              <a:gd name="connsiteX1" fmla="*/ 1208314 w 1314515"/>
              <a:gd name="connsiteY1" fmla="*/ 0 h 6596743"/>
              <a:gd name="connsiteX2" fmla="*/ 1257300 w 1314515"/>
              <a:gd name="connsiteY2" fmla="*/ 1632857 h 6596743"/>
              <a:gd name="connsiteX3" fmla="*/ 1191986 w 1314515"/>
              <a:gd name="connsiteY3" fmla="*/ 2922814 h 6596743"/>
              <a:gd name="connsiteX4" fmla="*/ 1191986 w 1314515"/>
              <a:gd name="connsiteY4" fmla="*/ 5388429 h 6596743"/>
              <a:gd name="connsiteX5" fmla="*/ 1208314 w 1314515"/>
              <a:gd name="connsiteY5" fmla="*/ 6596743 h 6596743"/>
              <a:gd name="connsiteX6" fmla="*/ 32657 w 1314515"/>
              <a:gd name="connsiteY6" fmla="*/ 6596743 h 6596743"/>
              <a:gd name="connsiteX7" fmla="*/ 0 w 1314515"/>
              <a:gd name="connsiteY7" fmla="*/ 5404757 h 6596743"/>
              <a:gd name="connsiteX8" fmla="*/ 16328 w 1314515"/>
              <a:gd name="connsiteY8" fmla="*/ 2922814 h 6596743"/>
              <a:gd name="connsiteX9" fmla="*/ 0 w 1314515"/>
              <a:gd name="connsiteY9" fmla="*/ 1632857 h 6596743"/>
              <a:gd name="connsiteX10" fmla="*/ 32657 w 1314515"/>
              <a:gd name="connsiteY10" fmla="*/ 0 h 6596743"/>
              <a:gd name="connsiteX0" fmla="*/ 32657 w 1334104"/>
              <a:gd name="connsiteY0" fmla="*/ 0 h 6596743"/>
              <a:gd name="connsiteX1" fmla="*/ 1208314 w 1334104"/>
              <a:gd name="connsiteY1" fmla="*/ 0 h 6596743"/>
              <a:gd name="connsiteX2" fmla="*/ 1306286 w 1334104"/>
              <a:gd name="connsiteY2" fmla="*/ 751114 h 6596743"/>
              <a:gd name="connsiteX3" fmla="*/ 1257300 w 1334104"/>
              <a:gd name="connsiteY3" fmla="*/ 1632857 h 6596743"/>
              <a:gd name="connsiteX4" fmla="*/ 1191986 w 1334104"/>
              <a:gd name="connsiteY4" fmla="*/ 2922814 h 6596743"/>
              <a:gd name="connsiteX5" fmla="*/ 1191986 w 1334104"/>
              <a:gd name="connsiteY5" fmla="*/ 5388429 h 6596743"/>
              <a:gd name="connsiteX6" fmla="*/ 1208314 w 1334104"/>
              <a:gd name="connsiteY6" fmla="*/ 6596743 h 6596743"/>
              <a:gd name="connsiteX7" fmla="*/ 32657 w 1334104"/>
              <a:gd name="connsiteY7" fmla="*/ 6596743 h 6596743"/>
              <a:gd name="connsiteX8" fmla="*/ 0 w 1334104"/>
              <a:gd name="connsiteY8" fmla="*/ 5404757 h 6596743"/>
              <a:gd name="connsiteX9" fmla="*/ 16328 w 1334104"/>
              <a:gd name="connsiteY9" fmla="*/ 2922814 h 6596743"/>
              <a:gd name="connsiteX10" fmla="*/ 0 w 1334104"/>
              <a:gd name="connsiteY10" fmla="*/ 1632857 h 6596743"/>
              <a:gd name="connsiteX11" fmla="*/ 32657 w 1334104"/>
              <a:gd name="connsiteY11" fmla="*/ 0 h 6596743"/>
              <a:gd name="connsiteX0" fmla="*/ 32658 w 1334105"/>
              <a:gd name="connsiteY0" fmla="*/ 0 h 6596743"/>
              <a:gd name="connsiteX1" fmla="*/ 1208315 w 1334105"/>
              <a:gd name="connsiteY1" fmla="*/ 0 h 6596743"/>
              <a:gd name="connsiteX2" fmla="*/ 1306287 w 1334105"/>
              <a:gd name="connsiteY2" fmla="*/ 751114 h 6596743"/>
              <a:gd name="connsiteX3" fmla="*/ 1257301 w 1334105"/>
              <a:gd name="connsiteY3" fmla="*/ 1632857 h 6596743"/>
              <a:gd name="connsiteX4" fmla="*/ 1191987 w 1334105"/>
              <a:gd name="connsiteY4" fmla="*/ 2922814 h 6596743"/>
              <a:gd name="connsiteX5" fmla="*/ 1191987 w 1334105"/>
              <a:gd name="connsiteY5" fmla="*/ 5388429 h 6596743"/>
              <a:gd name="connsiteX6" fmla="*/ 1208315 w 1334105"/>
              <a:gd name="connsiteY6" fmla="*/ 6596743 h 6596743"/>
              <a:gd name="connsiteX7" fmla="*/ 32658 w 1334105"/>
              <a:gd name="connsiteY7" fmla="*/ 6596743 h 6596743"/>
              <a:gd name="connsiteX8" fmla="*/ 1 w 1334105"/>
              <a:gd name="connsiteY8" fmla="*/ 5404757 h 6596743"/>
              <a:gd name="connsiteX9" fmla="*/ 16329 w 1334105"/>
              <a:gd name="connsiteY9" fmla="*/ 2922814 h 6596743"/>
              <a:gd name="connsiteX10" fmla="*/ 1 w 1334105"/>
              <a:gd name="connsiteY10" fmla="*/ 1632857 h 6596743"/>
              <a:gd name="connsiteX11" fmla="*/ 0 w 1334105"/>
              <a:gd name="connsiteY11" fmla="*/ 783772 h 6596743"/>
              <a:gd name="connsiteX12" fmla="*/ 32658 w 1334105"/>
              <a:gd name="connsiteY12" fmla="*/ 0 h 6596743"/>
              <a:gd name="connsiteX0" fmla="*/ 1061357 w 2362804"/>
              <a:gd name="connsiteY0" fmla="*/ 0 h 6596743"/>
              <a:gd name="connsiteX1" fmla="*/ 2237014 w 2362804"/>
              <a:gd name="connsiteY1" fmla="*/ 0 h 6596743"/>
              <a:gd name="connsiteX2" fmla="*/ 2334986 w 2362804"/>
              <a:gd name="connsiteY2" fmla="*/ 751114 h 6596743"/>
              <a:gd name="connsiteX3" fmla="*/ 2286000 w 2362804"/>
              <a:gd name="connsiteY3" fmla="*/ 1632857 h 6596743"/>
              <a:gd name="connsiteX4" fmla="*/ 2220686 w 2362804"/>
              <a:gd name="connsiteY4" fmla="*/ 2922814 h 6596743"/>
              <a:gd name="connsiteX5" fmla="*/ 2220686 w 2362804"/>
              <a:gd name="connsiteY5" fmla="*/ 5388429 h 6596743"/>
              <a:gd name="connsiteX6" fmla="*/ 2237014 w 2362804"/>
              <a:gd name="connsiteY6" fmla="*/ 6596743 h 6596743"/>
              <a:gd name="connsiteX7" fmla="*/ 1061357 w 2362804"/>
              <a:gd name="connsiteY7" fmla="*/ 6596743 h 6596743"/>
              <a:gd name="connsiteX8" fmla="*/ 0 w 2362804"/>
              <a:gd name="connsiteY8" fmla="*/ 5208815 h 6596743"/>
              <a:gd name="connsiteX9" fmla="*/ 1045028 w 2362804"/>
              <a:gd name="connsiteY9" fmla="*/ 2922814 h 6596743"/>
              <a:gd name="connsiteX10" fmla="*/ 1028700 w 2362804"/>
              <a:gd name="connsiteY10" fmla="*/ 1632857 h 6596743"/>
              <a:gd name="connsiteX11" fmla="*/ 1028699 w 2362804"/>
              <a:gd name="connsiteY11" fmla="*/ 783772 h 6596743"/>
              <a:gd name="connsiteX12" fmla="*/ 1061357 w 2362804"/>
              <a:gd name="connsiteY12" fmla="*/ 0 h 6596743"/>
              <a:gd name="connsiteX0" fmla="*/ 1061357 w 2362804"/>
              <a:gd name="connsiteY0" fmla="*/ 0 h 6596743"/>
              <a:gd name="connsiteX1" fmla="*/ 2237014 w 2362804"/>
              <a:gd name="connsiteY1" fmla="*/ 0 h 6596743"/>
              <a:gd name="connsiteX2" fmla="*/ 2334986 w 2362804"/>
              <a:gd name="connsiteY2" fmla="*/ 751114 h 6596743"/>
              <a:gd name="connsiteX3" fmla="*/ 2286000 w 2362804"/>
              <a:gd name="connsiteY3" fmla="*/ 1632857 h 6596743"/>
              <a:gd name="connsiteX4" fmla="*/ 2220686 w 2362804"/>
              <a:gd name="connsiteY4" fmla="*/ 2922814 h 6596743"/>
              <a:gd name="connsiteX5" fmla="*/ 783772 w 2362804"/>
              <a:gd name="connsiteY5" fmla="*/ 5176158 h 6596743"/>
              <a:gd name="connsiteX6" fmla="*/ 2237014 w 2362804"/>
              <a:gd name="connsiteY6" fmla="*/ 6596743 h 6596743"/>
              <a:gd name="connsiteX7" fmla="*/ 1061357 w 2362804"/>
              <a:gd name="connsiteY7" fmla="*/ 6596743 h 6596743"/>
              <a:gd name="connsiteX8" fmla="*/ 0 w 2362804"/>
              <a:gd name="connsiteY8" fmla="*/ 5208815 h 6596743"/>
              <a:gd name="connsiteX9" fmla="*/ 1045028 w 2362804"/>
              <a:gd name="connsiteY9" fmla="*/ 2922814 h 6596743"/>
              <a:gd name="connsiteX10" fmla="*/ 1028700 w 2362804"/>
              <a:gd name="connsiteY10" fmla="*/ 1632857 h 6596743"/>
              <a:gd name="connsiteX11" fmla="*/ 1028699 w 2362804"/>
              <a:gd name="connsiteY11" fmla="*/ 783772 h 6596743"/>
              <a:gd name="connsiteX12" fmla="*/ 1061357 w 2362804"/>
              <a:gd name="connsiteY12" fmla="*/ 0 h 6596743"/>
              <a:gd name="connsiteX0" fmla="*/ 1061357 w 6645749"/>
              <a:gd name="connsiteY0" fmla="*/ 0 h 6596743"/>
              <a:gd name="connsiteX1" fmla="*/ 2237014 w 6645749"/>
              <a:gd name="connsiteY1" fmla="*/ 0 h 6596743"/>
              <a:gd name="connsiteX2" fmla="*/ 2334986 w 6645749"/>
              <a:gd name="connsiteY2" fmla="*/ 751114 h 6596743"/>
              <a:gd name="connsiteX3" fmla="*/ 2286000 w 6645749"/>
              <a:gd name="connsiteY3" fmla="*/ 1632857 h 6596743"/>
              <a:gd name="connsiteX4" fmla="*/ 6645729 w 6645749"/>
              <a:gd name="connsiteY4" fmla="*/ 2596242 h 6596743"/>
              <a:gd name="connsiteX5" fmla="*/ 783772 w 6645749"/>
              <a:gd name="connsiteY5" fmla="*/ 5176158 h 6596743"/>
              <a:gd name="connsiteX6" fmla="*/ 2237014 w 6645749"/>
              <a:gd name="connsiteY6" fmla="*/ 6596743 h 6596743"/>
              <a:gd name="connsiteX7" fmla="*/ 1061357 w 6645749"/>
              <a:gd name="connsiteY7" fmla="*/ 6596743 h 6596743"/>
              <a:gd name="connsiteX8" fmla="*/ 0 w 6645749"/>
              <a:gd name="connsiteY8" fmla="*/ 5208815 h 6596743"/>
              <a:gd name="connsiteX9" fmla="*/ 1045028 w 6645749"/>
              <a:gd name="connsiteY9" fmla="*/ 2922814 h 6596743"/>
              <a:gd name="connsiteX10" fmla="*/ 1028700 w 6645749"/>
              <a:gd name="connsiteY10" fmla="*/ 1632857 h 6596743"/>
              <a:gd name="connsiteX11" fmla="*/ 1028699 w 6645749"/>
              <a:gd name="connsiteY11" fmla="*/ 783772 h 6596743"/>
              <a:gd name="connsiteX12" fmla="*/ 1061357 w 6645749"/>
              <a:gd name="connsiteY12" fmla="*/ 0 h 6596743"/>
              <a:gd name="connsiteX0" fmla="*/ 1061357 w 6645749"/>
              <a:gd name="connsiteY0" fmla="*/ 0 h 6596743"/>
              <a:gd name="connsiteX1" fmla="*/ 2237014 w 6645749"/>
              <a:gd name="connsiteY1" fmla="*/ 0 h 6596743"/>
              <a:gd name="connsiteX2" fmla="*/ 2334986 w 6645749"/>
              <a:gd name="connsiteY2" fmla="*/ 751114 h 6596743"/>
              <a:gd name="connsiteX3" fmla="*/ 2286000 w 6645749"/>
              <a:gd name="connsiteY3" fmla="*/ 1632857 h 6596743"/>
              <a:gd name="connsiteX4" fmla="*/ 6645729 w 6645749"/>
              <a:gd name="connsiteY4" fmla="*/ 2596242 h 6596743"/>
              <a:gd name="connsiteX5" fmla="*/ 783772 w 6645749"/>
              <a:gd name="connsiteY5" fmla="*/ 5176158 h 6596743"/>
              <a:gd name="connsiteX6" fmla="*/ 2237014 w 6645749"/>
              <a:gd name="connsiteY6" fmla="*/ 6596743 h 6596743"/>
              <a:gd name="connsiteX7" fmla="*/ 1061357 w 6645749"/>
              <a:gd name="connsiteY7" fmla="*/ 6596743 h 6596743"/>
              <a:gd name="connsiteX8" fmla="*/ 0 w 6645749"/>
              <a:gd name="connsiteY8" fmla="*/ 5208815 h 6596743"/>
              <a:gd name="connsiteX9" fmla="*/ 6204856 w 6645749"/>
              <a:gd name="connsiteY9" fmla="*/ 2579914 h 6596743"/>
              <a:gd name="connsiteX10" fmla="*/ 1028700 w 6645749"/>
              <a:gd name="connsiteY10" fmla="*/ 1632857 h 6596743"/>
              <a:gd name="connsiteX11" fmla="*/ 1028699 w 6645749"/>
              <a:gd name="connsiteY11" fmla="*/ 783772 h 6596743"/>
              <a:gd name="connsiteX12" fmla="*/ 1061357 w 6645749"/>
              <a:gd name="connsiteY12" fmla="*/ 0 h 6596743"/>
              <a:gd name="connsiteX0" fmla="*/ 1061357 w 6645777"/>
              <a:gd name="connsiteY0" fmla="*/ 0 h 6596743"/>
              <a:gd name="connsiteX1" fmla="*/ 2237014 w 6645777"/>
              <a:gd name="connsiteY1" fmla="*/ 0 h 6596743"/>
              <a:gd name="connsiteX2" fmla="*/ 2334986 w 6645777"/>
              <a:gd name="connsiteY2" fmla="*/ 751114 h 6596743"/>
              <a:gd name="connsiteX3" fmla="*/ 4833257 w 6645777"/>
              <a:gd name="connsiteY3" fmla="*/ 1616528 h 6596743"/>
              <a:gd name="connsiteX4" fmla="*/ 6645729 w 6645777"/>
              <a:gd name="connsiteY4" fmla="*/ 2596242 h 6596743"/>
              <a:gd name="connsiteX5" fmla="*/ 783772 w 6645777"/>
              <a:gd name="connsiteY5" fmla="*/ 5176158 h 6596743"/>
              <a:gd name="connsiteX6" fmla="*/ 2237014 w 6645777"/>
              <a:gd name="connsiteY6" fmla="*/ 6596743 h 6596743"/>
              <a:gd name="connsiteX7" fmla="*/ 1061357 w 6645777"/>
              <a:gd name="connsiteY7" fmla="*/ 6596743 h 6596743"/>
              <a:gd name="connsiteX8" fmla="*/ 0 w 6645777"/>
              <a:gd name="connsiteY8" fmla="*/ 5208815 h 6596743"/>
              <a:gd name="connsiteX9" fmla="*/ 6204856 w 6645777"/>
              <a:gd name="connsiteY9" fmla="*/ 2579914 h 6596743"/>
              <a:gd name="connsiteX10" fmla="*/ 1028700 w 6645777"/>
              <a:gd name="connsiteY10" fmla="*/ 1632857 h 6596743"/>
              <a:gd name="connsiteX11" fmla="*/ 1028699 w 6645777"/>
              <a:gd name="connsiteY11" fmla="*/ 783772 h 6596743"/>
              <a:gd name="connsiteX12" fmla="*/ 1061357 w 6645777"/>
              <a:gd name="connsiteY12" fmla="*/ 0 h 6596743"/>
              <a:gd name="connsiteX0" fmla="*/ 1061357 w 6645777"/>
              <a:gd name="connsiteY0" fmla="*/ 0 h 6596743"/>
              <a:gd name="connsiteX1" fmla="*/ 2237014 w 6645777"/>
              <a:gd name="connsiteY1" fmla="*/ 0 h 6596743"/>
              <a:gd name="connsiteX2" fmla="*/ 2334986 w 6645777"/>
              <a:gd name="connsiteY2" fmla="*/ 751114 h 6596743"/>
              <a:gd name="connsiteX3" fmla="*/ 4833257 w 6645777"/>
              <a:gd name="connsiteY3" fmla="*/ 1616528 h 6596743"/>
              <a:gd name="connsiteX4" fmla="*/ 6645729 w 6645777"/>
              <a:gd name="connsiteY4" fmla="*/ 2596242 h 6596743"/>
              <a:gd name="connsiteX5" fmla="*/ 783772 w 6645777"/>
              <a:gd name="connsiteY5" fmla="*/ 5176158 h 6596743"/>
              <a:gd name="connsiteX6" fmla="*/ 2237014 w 6645777"/>
              <a:gd name="connsiteY6" fmla="*/ 6596743 h 6596743"/>
              <a:gd name="connsiteX7" fmla="*/ 1061357 w 6645777"/>
              <a:gd name="connsiteY7" fmla="*/ 6596743 h 6596743"/>
              <a:gd name="connsiteX8" fmla="*/ 0 w 6645777"/>
              <a:gd name="connsiteY8" fmla="*/ 5208815 h 6596743"/>
              <a:gd name="connsiteX9" fmla="*/ 6204856 w 6645777"/>
              <a:gd name="connsiteY9" fmla="*/ 2579914 h 6596743"/>
              <a:gd name="connsiteX10" fmla="*/ 4327071 w 6645777"/>
              <a:gd name="connsiteY10" fmla="*/ 1714500 h 6596743"/>
              <a:gd name="connsiteX11" fmla="*/ 1028699 w 6645777"/>
              <a:gd name="connsiteY11" fmla="*/ 783772 h 6596743"/>
              <a:gd name="connsiteX12" fmla="*/ 1061357 w 6645777"/>
              <a:gd name="connsiteY12" fmla="*/ 0 h 6596743"/>
              <a:gd name="connsiteX0" fmla="*/ 1061357 w 6743726"/>
              <a:gd name="connsiteY0" fmla="*/ 0 h 6596743"/>
              <a:gd name="connsiteX1" fmla="*/ 2237014 w 6743726"/>
              <a:gd name="connsiteY1" fmla="*/ 0 h 6596743"/>
              <a:gd name="connsiteX2" fmla="*/ 6743700 w 6743726"/>
              <a:gd name="connsiteY2" fmla="*/ 881743 h 6596743"/>
              <a:gd name="connsiteX3" fmla="*/ 4833257 w 6743726"/>
              <a:gd name="connsiteY3" fmla="*/ 1616528 h 6596743"/>
              <a:gd name="connsiteX4" fmla="*/ 6645729 w 6743726"/>
              <a:gd name="connsiteY4" fmla="*/ 2596242 h 6596743"/>
              <a:gd name="connsiteX5" fmla="*/ 783772 w 6743726"/>
              <a:gd name="connsiteY5" fmla="*/ 5176158 h 6596743"/>
              <a:gd name="connsiteX6" fmla="*/ 2237014 w 6743726"/>
              <a:gd name="connsiteY6" fmla="*/ 6596743 h 6596743"/>
              <a:gd name="connsiteX7" fmla="*/ 1061357 w 6743726"/>
              <a:gd name="connsiteY7" fmla="*/ 6596743 h 6596743"/>
              <a:gd name="connsiteX8" fmla="*/ 0 w 6743726"/>
              <a:gd name="connsiteY8" fmla="*/ 5208815 h 6596743"/>
              <a:gd name="connsiteX9" fmla="*/ 6204856 w 6743726"/>
              <a:gd name="connsiteY9" fmla="*/ 2579914 h 6596743"/>
              <a:gd name="connsiteX10" fmla="*/ 4327071 w 6743726"/>
              <a:gd name="connsiteY10" fmla="*/ 1714500 h 6596743"/>
              <a:gd name="connsiteX11" fmla="*/ 1028699 w 6743726"/>
              <a:gd name="connsiteY11" fmla="*/ 783772 h 6596743"/>
              <a:gd name="connsiteX12" fmla="*/ 1061357 w 6743726"/>
              <a:gd name="connsiteY12" fmla="*/ 0 h 6596743"/>
              <a:gd name="connsiteX0" fmla="*/ 1061357 w 6743726"/>
              <a:gd name="connsiteY0" fmla="*/ 0 h 6596743"/>
              <a:gd name="connsiteX1" fmla="*/ 2237014 w 6743726"/>
              <a:gd name="connsiteY1" fmla="*/ 0 h 6596743"/>
              <a:gd name="connsiteX2" fmla="*/ 6743700 w 6743726"/>
              <a:gd name="connsiteY2" fmla="*/ 881743 h 6596743"/>
              <a:gd name="connsiteX3" fmla="*/ 4833257 w 6743726"/>
              <a:gd name="connsiteY3" fmla="*/ 1616528 h 6596743"/>
              <a:gd name="connsiteX4" fmla="*/ 6645729 w 6743726"/>
              <a:gd name="connsiteY4" fmla="*/ 2596242 h 6596743"/>
              <a:gd name="connsiteX5" fmla="*/ 783772 w 6743726"/>
              <a:gd name="connsiteY5" fmla="*/ 5176158 h 6596743"/>
              <a:gd name="connsiteX6" fmla="*/ 2237014 w 6743726"/>
              <a:gd name="connsiteY6" fmla="*/ 6596743 h 6596743"/>
              <a:gd name="connsiteX7" fmla="*/ 1061357 w 6743726"/>
              <a:gd name="connsiteY7" fmla="*/ 6596743 h 6596743"/>
              <a:gd name="connsiteX8" fmla="*/ 0 w 6743726"/>
              <a:gd name="connsiteY8" fmla="*/ 5208815 h 6596743"/>
              <a:gd name="connsiteX9" fmla="*/ 6204856 w 6743726"/>
              <a:gd name="connsiteY9" fmla="*/ 2579914 h 6596743"/>
              <a:gd name="connsiteX10" fmla="*/ 4327071 w 6743726"/>
              <a:gd name="connsiteY10" fmla="*/ 1714500 h 6596743"/>
              <a:gd name="connsiteX11" fmla="*/ 6384470 w 6743726"/>
              <a:gd name="connsiteY11" fmla="*/ 832757 h 6596743"/>
              <a:gd name="connsiteX12" fmla="*/ 1061357 w 6743726"/>
              <a:gd name="connsiteY12" fmla="*/ 0 h 6596743"/>
              <a:gd name="connsiteX0" fmla="*/ 1061357 w 6743726"/>
              <a:gd name="connsiteY0" fmla="*/ 0 h 6596743"/>
              <a:gd name="connsiteX1" fmla="*/ 5421086 w 6743726"/>
              <a:gd name="connsiteY1" fmla="*/ 391885 h 6596743"/>
              <a:gd name="connsiteX2" fmla="*/ 6743700 w 6743726"/>
              <a:gd name="connsiteY2" fmla="*/ 881743 h 6596743"/>
              <a:gd name="connsiteX3" fmla="*/ 4833257 w 6743726"/>
              <a:gd name="connsiteY3" fmla="*/ 1616528 h 6596743"/>
              <a:gd name="connsiteX4" fmla="*/ 6645729 w 6743726"/>
              <a:gd name="connsiteY4" fmla="*/ 2596242 h 6596743"/>
              <a:gd name="connsiteX5" fmla="*/ 783772 w 6743726"/>
              <a:gd name="connsiteY5" fmla="*/ 5176158 h 6596743"/>
              <a:gd name="connsiteX6" fmla="*/ 2237014 w 6743726"/>
              <a:gd name="connsiteY6" fmla="*/ 6596743 h 6596743"/>
              <a:gd name="connsiteX7" fmla="*/ 1061357 w 6743726"/>
              <a:gd name="connsiteY7" fmla="*/ 6596743 h 6596743"/>
              <a:gd name="connsiteX8" fmla="*/ 0 w 6743726"/>
              <a:gd name="connsiteY8" fmla="*/ 5208815 h 6596743"/>
              <a:gd name="connsiteX9" fmla="*/ 6204856 w 6743726"/>
              <a:gd name="connsiteY9" fmla="*/ 2579914 h 6596743"/>
              <a:gd name="connsiteX10" fmla="*/ 4327071 w 6743726"/>
              <a:gd name="connsiteY10" fmla="*/ 1714500 h 6596743"/>
              <a:gd name="connsiteX11" fmla="*/ 6384470 w 6743726"/>
              <a:gd name="connsiteY11" fmla="*/ 832757 h 6596743"/>
              <a:gd name="connsiteX12" fmla="*/ 1061357 w 6743726"/>
              <a:gd name="connsiteY12" fmla="*/ 0 h 6596743"/>
              <a:gd name="connsiteX0" fmla="*/ 4343400 w 6743726"/>
              <a:gd name="connsiteY0" fmla="*/ 0 h 6221186"/>
              <a:gd name="connsiteX1" fmla="*/ 5421086 w 6743726"/>
              <a:gd name="connsiteY1" fmla="*/ 16328 h 6221186"/>
              <a:gd name="connsiteX2" fmla="*/ 6743700 w 6743726"/>
              <a:gd name="connsiteY2" fmla="*/ 506186 h 6221186"/>
              <a:gd name="connsiteX3" fmla="*/ 4833257 w 6743726"/>
              <a:gd name="connsiteY3" fmla="*/ 1240971 h 6221186"/>
              <a:gd name="connsiteX4" fmla="*/ 6645729 w 6743726"/>
              <a:gd name="connsiteY4" fmla="*/ 2220685 h 6221186"/>
              <a:gd name="connsiteX5" fmla="*/ 783772 w 6743726"/>
              <a:gd name="connsiteY5" fmla="*/ 4800601 h 6221186"/>
              <a:gd name="connsiteX6" fmla="*/ 2237014 w 6743726"/>
              <a:gd name="connsiteY6" fmla="*/ 6221186 h 6221186"/>
              <a:gd name="connsiteX7" fmla="*/ 1061357 w 6743726"/>
              <a:gd name="connsiteY7" fmla="*/ 6221186 h 6221186"/>
              <a:gd name="connsiteX8" fmla="*/ 0 w 6743726"/>
              <a:gd name="connsiteY8" fmla="*/ 4833258 h 6221186"/>
              <a:gd name="connsiteX9" fmla="*/ 6204856 w 6743726"/>
              <a:gd name="connsiteY9" fmla="*/ 2204357 h 6221186"/>
              <a:gd name="connsiteX10" fmla="*/ 4327071 w 6743726"/>
              <a:gd name="connsiteY10" fmla="*/ 1338943 h 6221186"/>
              <a:gd name="connsiteX11" fmla="*/ 6384470 w 6743726"/>
              <a:gd name="connsiteY11" fmla="*/ 457200 h 6221186"/>
              <a:gd name="connsiteX12" fmla="*/ 4343400 w 6743726"/>
              <a:gd name="connsiteY12" fmla="*/ 0 h 6221186"/>
              <a:gd name="connsiteX0" fmla="*/ 3722915 w 6743726"/>
              <a:gd name="connsiteY0" fmla="*/ 0 h 6841671"/>
              <a:gd name="connsiteX1" fmla="*/ 5421086 w 6743726"/>
              <a:gd name="connsiteY1" fmla="*/ 636813 h 6841671"/>
              <a:gd name="connsiteX2" fmla="*/ 6743700 w 6743726"/>
              <a:gd name="connsiteY2" fmla="*/ 1126671 h 6841671"/>
              <a:gd name="connsiteX3" fmla="*/ 4833257 w 6743726"/>
              <a:gd name="connsiteY3" fmla="*/ 1861456 h 6841671"/>
              <a:gd name="connsiteX4" fmla="*/ 6645729 w 6743726"/>
              <a:gd name="connsiteY4" fmla="*/ 2841170 h 6841671"/>
              <a:gd name="connsiteX5" fmla="*/ 783772 w 6743726"/>
              <a:gd name="connsiteY5" fmla="*/ 5421086 h 6841671"/>
              <a:gd name="connsiteX6" fmla="*/ 2237014 w 6743726"/>
              <a:gd name="connsiteY6" fmla="*/ 6841671 h 6841671"/>
              <a:gd name="connsiteX7" fmla="*/ 1061357 w 6743726"/>
              <a:gd name="connsiteY7" fmla="*/ 6841671 h 6841671"/>
              <a:gd name="connsiteX8" fmla="*/ 0 w 6743726"/>
              <a:gd name="connsiteY8" fmla="*/ 5453743 h 6841671"/>
              <a:gd name="connsiteX9" fmla="*/ 6204856 w 6743726"/>
              <a:gd name="connsiteY9" fmla="*/ 2824842 h 6841671"/>
              <a:gd name="connsiteX10" fmla="*/ 4327071 w 6743726"/>
              <a:gd name="connsiteY10" fmla="*/ 1959428 h 6841671"/>
              <a:gd name="connsiteX11" fmla="*/ 6384470 w 6743726"/>
              <a:gd name="connsiteY11" fmla="*/ 1077685 h 6841671"/>
              <a:gd name="connsiteX12" fmla="*/ 3722915 w 6743726"/>
              <a:gd name="connsiteY12" fmla="*/ 0 h 6841671"/>
              <a:gd name="connsiteX0" fmla="*/ 3722915 w 6743726"/>
              <a:gd name="connsiteY0" fmla="*/ 16330 h 6858001"/>
              <a:gd name="connsiteX1" fmla="*/ 4343400 w 6743726"/>
              <a:gd name="connsiteY1" fmla="*/ 0 h 6858001"/>
              <a:gd name="connsiteX2" fmla="*/ 6743700 w 6743726"/>
              <a:gd name="connsiteY2" fmla="*/ 1143001 h 6858001"/>
              <a:gd name="connsiteX3" fmla="*/ 4833257 w 6743726"/>
              <a:gd name="connsiteY3" fmla="*/ 1877786 h 6858001"/>
              <a:gd name="connsiteX4" fmla="*/ 6645729 w 6743726"/>
              <a:gd name="connsiteY4" fmla="*/ 2857500 h 6858001"/>
              <a:gd name="connsiteX5" fmla="*/ 783772 w 6743726"/>
              <a:gd name="connsiteY5" fmla="*/ 5437416 h 6858001"/>
              <a:gd name="connsiteX6" fmla="*/ 2237014 w 6743726"/>
              <a:gd name="connsiteY6" fmla="*/ 6858001 h 6858001"/>
              <a:gd name="connsiteX7" fmla="*/ 1061357 w 6743726"/>
              <a:gd name="connsiteY7" fmla="*/ 6858001 h 6858001"/>
              <a:gd name="connsiteX8" fmla="*/ 0 w 6743726"/>
              <a:gd name="connsiteY8" fmla="*/ 5470073 h 6858001"/>
              <a:gd name="connsiteX9" fmla="*/ 6204856 w 6743726"/>
              <a:gd name="connsiteY9" fmla="*/ 2841172 h 6858001"/>
              <a:gd name="connsiteX10" fmla="*/ 4327071 w 6743726"/>
              <a:gd name="connsiteY10" fmla="*/ 1975758 h 6858001"/>
              <a:gd name="connsiteX11" fmla="*/ 6384470 w 6743726"/>
              <a:gd name="connsiteY11" fmla="*/ 1094015 h 6858001"/>
              <a:gd name="connsiteX12" fmla="*/ 3722915 w 6743726"/>
              <a:gd name="connsiteY12" fmla="*/ 16330 h 6858001"/>
              <a:gd name="connsiteX0" fmla="*/ 4229101 w 6743726"/>
              <a:gd name="connsiteY0" fmla="*/ 16330 h 6858001"/>
              <a:gd name="connsiteX1" fmla="*/ 4343400 w 6743726"/>
              <a:gd name="connsiteY1" fmla="*/ 0 h 6858001"/>
              <a:gd name="connsiteX2" fmla="*/ 6743700 w 6743726"/>
              <a:gd name="connsiteY2" fmla="*/ 1143001 h 6858001"/>
              <a:gd name="connsiteX3" fmla="*/ 4833257 w 6743726"/>
              <a:gd name="connsiteY3" fmla="*/ 1877786 h 6858001"/>
              <a:gd name="connsiteX4" fmla="*/ 6645729 w 6743726"/>
              <a:gd name="connsiteY4" fmla="*/ 2857500 h 6858001"/>
              <a:gd name="connsiteX5" fmla="*/ 783772 w 6743726"/>
              <a:gd name="connsiteY5" fmla="*/ 5437416 h 6858001"/>
              <a:gd name="connsiteX6" fmla="*/ 2237014 w 6743726"/>
              <a:gd name="connsiteY6" fmla="*/ 6858001 h 6858001"/>
              <a:gd name="connsiteX7" fmla="*/ 1061357 w 6743726"/>
              <a:gd name="connsiteY7" fmla="*/ 6858001 h 6858001"/>
              <a:gd name="connsiteX8" fmla="*/ 0 w 6743726"/>
              <a:gd name="connsiteY8" fmla="*/ 5470073 h 6858001"/>
              <a:gd name="connsiteX9" fmla="*/ 6204856 w 6743726"/>
              <a:gd name="connsiteY9" fmla="*/ 2841172 h 6858001"/>
              <a:gd name="connsiteX10" fmla="*/ 4327071 w 6743726"/>
              <a:gd name="connsiteY10" fmla="*/ 1975758 h 6858001"/>
              <a:gd name="connsiteX11" fmla="*/ 6384470 w 6743726"/>
              <a:gd name="connsiteY11" fmla="*/ 1094015 h 6858001"/>
              <a:gd name="connsiteX12" fmla="*/ 4229101 w 6743726"/>
              <a:gd name="connsiteY12" fmla="*/ 16330 h 6858001"/>
              <a:gd name="connsiteX0" fmla="*/ 4229101 w 6743726"/>
              <a:gd name="connsiteY0" fmla="*/ 0 h 6858340"/>
              <a:gd name="connsiteX1" fmla="*/ 4343400 w 6743726"/>
              <a:gd name="connsiteY1" fmla="*/ 339 h 6858340"/>
              <a:gd name="connsiteX2" fmla="*/ 6743700 w 6743726"/>
              <a:gd name="connsiteY2" fmla="*/ 1143340 h 6858340"/>
              <a:gd name="connsiteX3" fmla="*/ 4833257 w 6743726"/>
              <a:gd name="connsiteY3" fmla="*/ 1878125 h 6858340"/>
              <a:gd name="connsiteX4" fmla="*/ 6645729 w 6743726"/>
              <a:gd name="connsiteY4" fmla="*/ 2857839 h 6858340"/>
              <a:gd name="connsiteX5" fmla="*/ 783772 w 6743726"/>
              <a:gd name="connsiteY5" fmla="*/ 5437755 h 6858340"/>
              <a:gd name="connsiteX6" fmla="*/ 2237014 w 6743726"/>
              <a:gd name="connsiteY6" fmla="*/ 6858340 h 6858340"/>
              <a:gd name="connsiteX7" fmla="*/ 1061357 w 6743726"/>
              <a:gd name="connsiteY7" fmla="*/ 6858340 h 6858340"/>
              <a:gd name="connsiteX8" fmla="*/ 0 w 6743726"/>
              <a:gd name="connsiteY8" fmla="*/ 5470412 h 6858340"/>
              <a:gd name="connsiteX9" fmla="*/ 6204856 w 6743726"/>
              <a:gd name="connsiteY9" fmla="*/ 2841511 h 6858340"/>
              <a:gd name="connsiteX10" fmla="*/ 4327071 w 6743726"/>
              <a:gd name="connsiteY10" fmla="*/ 1976097 h 6858340"/>
              <a:gd name="connsiteX11" fmla="*/ 6384470 w 6743726"/>
              <a:gd name="connsiteY11" fmla="*/ 1094354 h 6858340"/>
              <a:gd name="connsiteX12" fmla="*/ 4229101 w 6743726"/>
              <a:gd name="connsiteY12" fmla="*/ 0 h 6858340"/>
              <a:gd name="connsiteX0" fmla="*/ 4229101 w 6743726"/>
              <a:gd name="connsiteY0" fmla="*/ 2043 h 6860383"/>
              <a:gd name="connsiteX1" fmla="*/ 4345781 w 6743726"/>
              <a:gd name="connsiteY1" fmla="*/ 0 h 6860383"/>
              <a:gd name="connsiteX2" fmla="*/ 6743700 w 6743726"/>
              <a:gd name="connsiteY2" fmla="*/ 1145383 h 6860383"/>
              <a:gd name="connsiteX3" fmla="*/ 4833257 w 6743726"/>
              <a:gd name="connsiteY3" fmla="*/ 1880168 h 6860383"/>
              <a:gd name="connsiteX4" fmla="*/ 6645729 w 6743726"/>
              <a:gd name="connsiteY4" fmla="*/ 2859882 h 6860383"/>
              <a:gd name="connsiteX5" fmla="*/ 783772 w 6743726"/>
              <a:gd name="connsiteY5" fmla="*/ 5439798 h 6860383"/>
              <a:gd name="connsiteX6" fmla="*/ 2237014 w 6743726"/>
              <a:gd name="connsiteY6" fmla="*/ 6860383 h 6860383"/>
              <a:gd name="connsiteX7" fmla="*/ 1061357 w 6743726"/>
              <a:gd name="connsiteY7" fmla="*/ 6860383 h 6860383"/>
              <a:gd name="connsiteX8" fmla="*/ 0 w 6743726"/>
              <a:gd name="connsiteY8" fmla="*/ 5472455 h 6860383"/>
              <a:gd name="connsiteX9" fmla="*/ 6204856 w 6743726"/>
              <a:gd name="connsiteY9" fmla="*/ 2843554 h 6860383"/>
              <a:gd name="connsiteX10" fmla="*/ 4327071 w 6743726"/>
              <a:gd name="connsiteY10" fmla="*/ 1978140 h 6860383"/>
              <a:gd name="connsiteX11" fmla="*/ 6384470 w 6743726"/>
              <a:gd name="connsiteY11" fmla="*/ 1096397 h 6860383"/>
              <a:gd name="connsiteX12" fmla="*/ 4229101 w 6743726"/>
              <a:gd name="connsiteY12" fmla="*/ 2043 h 6860383"/>
              <a:gd name="connsiteX0" fmla="*/ 4229101 w 6743726"/>
              <a:gd name="connsiteY0" fmla="*/ 0 h 6858340"/>
              <a:gd name="connsiteX1" fmla="*/ 4348162 w 6743726"/>
              <a:gd name="connsiteY1" fmla="*/ 339 h 6858340"/>
              <a:gd name="connsiteX2" fmla="*/ 6743700 w 6743726"/>
              <a:gd name="connsiteY2" fmla="*/ 1143340 h 6858340"/>
              <a:gd name="connsiteX3" fmla="*/ 4833257 w 6743726"/>
              <a:gd name="connsiteY3" fmla="*/ 1878125 h 6858340"/>
              <a:gd name="connsiteX4" fmla="*/ 6645729 w 6743726"/>
              <a:gd name="connsiteY4" fmla="*/ 2857839 h 6858340"/>
              <a:gd name="connsiteX5" fmla="*/ 783772 w 6743726"/>
              <a:gd name="connsiteY5" fmla="*/ 5437755 h 6858340"/>
              <a:gd name="connsiteX6" fmla="*/ 2237014 w 6743726"/>
              <a:gd name="connsiteY6" fmla="*/ 6858340 h 6858340"/>
              <a:gd name="connsiteX7" fmla="*/ 1061357 w 6743726"/>
              <a:gd name="connsiteY7" fmla="*/ 6858340 h 6858340"/>
              <a:gd name="connsiteX8" fmla="*/ 0 w 6743726"/>
              <a:gd name="connsiteY8" fmla="*/ 5470412 h 6858340"/>
              <a:gd name="connsiteX9" fmla="*/ 6204856 w 6743726"/>
              <a:gd name="connsiteY9" fmla="*/ 2841511 h 6858340"/>
              <a:gd name="connsiteX10" fmla="*/ 4327071 w 6743726"/>
              <a:gd name="connsiteY10" fmla="*/ 1976097 h 6858340"/>
              <a:gd name="connsiteX11" fmla="*/ 6384470 w 6743726"/>
              <a:gd name="connsiteY11" fmla="*/ 1094354 h 6858340"/>
              <a:gd name="connsiteX12" fmla="*/ 4229101 w 6743726"/>
              <a:gd name="connsiteY12" fmla="*/ 0 h 6858340"/>
              <a:gd name="connsiteX0" fmla="*/ 4229101 w 6743726"/>
              <a:gd name="connsiteY0" fmla="*/ 0 h 6858340"/>
              <a:gd name="connsiteX1" fmla="*/ 4348162 w 6743726"/>
              <a:gd name="connsiteY1" fmla="*/ 339 h 6858340"/>
              <a:gd name="connsiteX2" fmla="*/ 6743700 w 6743726"/>
              <a:gd name="connsiteY2" fmla="*/ 1143340 h 6858340"/>
              <a:gd name="connsiteX3" fmla="*/ 4833257 w 6743726"/>
              <a:gd name="connsiteY3" fmla="*/ 1878125 h 6858340"/>
              <a:gd name="connsiteX4" fmla="*/ 6645729 w 6743726"/>
              <a:gd name="connsiteY4" fmla="*/ 2857839 h 6858340"/>
              <a:gd name="connsiteX5" fmla="*/ 783772 w 6743726"/>
              <a:gd name="connsiteY5" fmla="*/ 5437755 h 6858340"/>
              <a:gd name="connsiteX6" fmla="*/ 2237014 w 6743726"/>
              <a:gd name="connsiteY6" fmla="*/ 6858340 h 6858340"/>
              <a:gd name="connsiteX7" fmla="*/ 1061357 w 6743726"/>
              <a:gd name="connsiteY7" fmla="*/ 6858340 h 6858340"/>
              <a:gd name="connsiteX8" fmla="*/ 0 w 6743726"/>
              <a:gd name="connsiteY8" fmla="*/ 5470412 h 6858340"/>
              <a:gd name="connsiteX9" fmla="*/ 6204856 w 6743726"/>
              <a:gd name="connsiteY9" fmla="*/ 2841511 h 6858340"/>
              <a:gd name="connsiteX10" fmla="*/ 4327071 w 6743726"/>
              <a:gd name="connsiteY10" fmla="*/ 1976097 h 6858340"/>
              <a:gd name="connsiteX11" fmla="*/ 6384470 w 6743726"/>
              <a:gd name="connsiteY11" fmla="*/ 1094354 h 6858340"/>
              <a:gd name="connsiteX12" fmla="*/ 4229101 w 6743726"/>
              <a:gd name="connsiteY12" fmla="*/ 0 h 6858340"/>
              <a:gd name="connsiteX0" fmla="*/ 4081502 w 6596127"/>
              <a:gd name="connsiteY0" fmla="*/ 0 h 6858340"/>
              <a:gd name="connsiteX1" fmla="*/ 4200563 w 6596127"/>
              <a:gd name="connsiteY1" fmla="*/ 339 h 6858340"/>
              <a:gd name="connsiteX2" fmla="*/ 6596101 w 6596127"/>
              <a:gd name="connsiteY2" fmla="*/ 1143340 h 6858340"/>
              <a:gd name="connsiteX3" fmla="*/ 4685658 w 6596127"/>
              <a:gd name="connsiteY3" fmla="*/ 1878125 h 6858340"/>
              <a:gd name="connsiteX4" fmla="*/ 6498130 w 6596127"/>
              <a:gd name="connsiteY4" fmla="*/ 2857839 h 6858340"/>
              <a:gd name="connsiteX5" fmla="*/ 636173 w 6596127"/>
              <a:gd name="connsiteY5" fmla="*/ 5437755 h 6858340"/>
              <a:gd name="connsiteX6" fmla="*/ 2089415 w 6596127"/>
              <a:gd name="connsiteY6" fmla="*/ 6858340 h 6858340"/>
              <a:gd name="connsiteX7" fmla="*/ 913758 w 6596127"/>
              <a:gd name="connsiteY7" fmla="*/ 6858340 h 6858340"/>
              <a:gd name="connsiteX8" fmla="*/ 0 w 6596127"/>
              <a:gd name="connsiteY8" fmla="*/ 5708951 h 6858340"/>
              <a:gd name="connsiteX9" fmla="*/ 6057257 w 6596127"/>
              <a:gd name="connsiteY9" fmla="*/ 2841511 h 6858340"/>
              <a:gd name="connsiteX10" fmla="*/ 4179472 w 6596127"/>
              <a:gd name="connsiteY10" fmla="*/ 1976097 h 6858340"/>
              <a:gd name="connsiteX11" fmla="*/ 6236871 w 6596127"/>
              <a:gd name="connsiteY11" fmla="*/ 1094354 h 6858340"/>
              <a:gd name="connsiteX12" fmla="*/ 4081502 w 6596127"/>
              <a:gd name="connsiteY12" fmla="*/ 0 h 6858340"/>
              <a:gd name="connsiteX0" fmla="*/ 4081502 w 6596127"/>
              <a:gd name="connsiteY0" fmla="*/ 0 h 6858340"/>
              <a:gd name="connsiteX1" fmla="*/ 4200563 w 6596127"/>
              <a:gd name="connsiteY1" fmla="*/ 339 h 6858340"/>
              <a:gd name="connsiteX2" fmla="*/ 6596101 w 6596127"/>
              <a:gd name="connsiteY2" fmla="*/ 1143340 h 6858340"/>
              <a:gd name="connsiteX3" fmla="*/ 4685658 w 6596127"/>
              <a:gd name="connsiteY3" fmla="*/ 1878125 h 6858340"/>
              <a:gd name="connsiteX4" fmla="*/ 6498130 w 6596127"/>
              <a:gd name="connsiteY4" fmla="*/ 2857839 h 6858340"/>
              <a:gd name="connsiteX5" fmla="*/ 636173 w 6596127"/>
              <a:gd name="connsiteY5" fmla="*/ 5437755 h 6858340"/>
              <a:gd name="connsiteX6" fmla="*/ 2089415 w 6596127"/>
              <a:gd name="connsiteY6" fmla="*/ 6858340 h 6858340"/>
              <a:gd name="connsiteX7" fmla="*/ 913758 w 6596127"/>
              <a:gd name="connsiteY7" fmla="*/ 6858340 h 6858340"/>
              <a:gd name="connsiteX8" fmla="*/ 0 w 6596127"/>
              <a:gd name="connsiteY8" fmla="*/ 5708951 h 6858340"/>
              <a:gd name="connsiteX9" fmla="*/ 6057257 w 6596127"/>
              <a:gd name="connsiteY9" fmla="*/ 2841511 h 6858340"/>
              <a:gd name="connsiteX10" fmla="*/ 4179472 w 6596127"/>
              <a:gd name="connsiteY10" fmla="*/ 1976097 h 6858340"/>
              <a:gd name="connsiteX11" fmla="*/ 6236871 w 6596127"/>
              <a:gd name="connsiteY11" fmla="*/ 1094354 h 6858340"/>
              <a:gd name="connsiteX12" fmla="*/ 4081502 w 6596127"/>
              <a:gd name="connsiteY12" fmla="*/ 0 h 6858340"/>
              <a:gd name="connsiteX0" fmla="*/ 4081502 w 6596127"/>
              <a:gd name="connsiteY0" fmla="*/ 0 h 6858340"/>
              <a:gd name="connsiteX1" fmla="*/ 4200563 w 6596127"/>
              <a:gd name="connsiteY1" fmla="*/ 339 h 6858340"/>
              <a:gd name="connsiteX2" fmla="*/ 6596101 w 6596127"/>
              <a:gd name="connsiteY2" fmla="*/ 1143340 h 6858340"/>
              <a:gd name="connsiteX3" fmla="*/ 4685658 w 6596127"/>
              <a:gd name="connsiteY3" fmla="*/ 1878125 h 6858340"/>
              <a:gd name="connsiteX4" fmla="*/ 6498130 w 6596127"/>
              <a:gd name="connsiteY4" fmla="*/ 2857839 h 6858340"/>
              <a:gd name="connsiteX5" fmla="*/ 636173 w 6596127"/>
              <a:gd name="connsiteY5" fmla="*/ 5437755 h 6858340"/>
              <a:gd name="connsiteX6" fmla="*/ 2089415 w 6596127"/>
              <a:gd name="connsiteY6" fmla="*/ 6858340 h 6858340"/>
              <a:gd name="connsiteX7" fmla="*/ 913758 w 6596127"/>
              <a:gd name="connsiteY7" fmla="*/ 6858340 h 6858340"/>
              <a:gd name="connsiteX8" fmla="*/ 0 w 6596127"/>
              <a:gd name="connsiteY8" fmla="*/ 5708951 h 6858340"/>
              <a:gd name="connsiteX9" fmla="*/ 6057257 w 6596127"/>
              <a:gd name="connsiteY9" fmla="*/ 2841511 h 6858340"/>
              <a:gd name="connsiteX10" fmla="*/ 4179472 w 6596127"/>
              <a:gd name="connsiteY10" fmla="*/ 1976097 h 6858340"/>
              <a:gd name="connsiteX11" fmla="*/ 6236871 w 6596127"/>
              <a:gd name="connsiteY11" fmla="*/ 1094354 h 6858340"/>
              <a:gd name="connsiteX12" fmla="*/ 4081502 w 6596127"/>
              <a:gd name="connsiteY12" fmla="*/ 0 h 6858340"/>
              <a:gd name="connsiteX0" fmla="*/ 4081502 w 6596127"/>
              <a:gd name="connsiteY0" fmla="*/ 0 h 6858340"/>
              <a:gd name="connsiteX1" fmla="*/ 4200563 w 6596127"/>
              <a:gd name="connsiteY1" fmla="*/ 339 h 6858340"/>
              <a:gd name="connsiteX2" fmla="*/ 6596101 w 6596127"/>
              <a:gd name="connsiteY2" fmla="*/ 1143340 h 6858340"/>
              <a:gd name="connsiteX3" fmla="*/ 4685658 w 6596127"/>
              <a:gd name="connsiteY3" fmla="*/ 1878125 h 6858340"/>
              <a:gd name="connsiteX4" fmla="*/ 6498130 w 6596127"/>
              <a:gd name="connsiteY4" fmla="*/ 2857839 h 6858340"/>
              <a:gd name="connsiteX5" fmla="*/ 636173 w 6596127"/>
              <a:gd name="connsiteY5" fmla="*/ 5437755 h 6858340"/>
              <a:gd name="connsiteX6" fmla="*/ 2089415 w 6596127"/>
              <a:gd name="connsiteY6" fmla="*/ 6858340 h 6858340"/>
              <a:gd name="connsiteX7" fmla="*/ 913758 w 6596127"/>
              <a:gd name="connsiteY7" fmla="*/ 6858340 h 6858340"/>
              <a:gd name="connsiteX8" fmla="*/ 0 w 6596127"/>
              <a:gd name="connsiteY8" fmla="*/ 5708951 h 6858340"/>
              <a:gd name="connsiteX9" fmla="*/ 6057257 w 6596127"/>
              <a:gd name="connsiteY9" fmla="*/ 2841511 h 6858340"/>
              <a:gd name="connsiteX10" fmla="*/ 4179472 w 6596127"/>
              <a:gd name="connsiteY10" fmla="*/ 1976097 h 6858340"/>
              <a:gd name="connsiteX11" fmla="*/ 6236871 w 6596127"/>
              <a:gd name="connsiteY11" fmla="*/ 1094354 h 6858340"/>
              <a:gd name="connsiteX12" fmla="*/ 4081502 w 6596127"/>
              <a:gd name="connsiteY12" fmla="*/ 0 h 6858340"/>
              <a:gd name="connsiteX0" fmla="*/ 4081502 w 6596127"/>
              <a:gd name="connsiteY0" fmla="*/ 0 h 6858340"/>
              <a:gd name="connsiteX1" fmla="*/ 4200563 w 6596127"/>
              <a:gd name="connsiteY1" fmla="*/ 339 h 6858340"/>
              <a:gd name="connsiteX2" fmla="*/ 6596101 w 6596127"/>
              <a:gd name="connsiteY2" fmla="*/ 1143340 h 6858340"/>
              <a:gd name="connsiteX3" fmla="*/ 4685658 w 6596127"/>
              <a:gd name="connsiteY3" fmla="*/ 1878125 h 6858340"/>
              <a:gd name="connsiteX4" fmla="*/ 6498130 w 6596127"/>
              <a:gd name="connsiteY4" fmla="*/ 2857839 h 6858340"/>
              <a:gd name="connsiteX5" fmla="*/ 636173 w 6596127"/>
              <a:gd name="connsiteY5" fmla="*/ 5437755 h 6858340"/>
              <a:gd name="connsiteX6" fmla="*/ 2089415 w 6596127"/>
              <a:gd name="connsiteY6" fmla="*/ 6858340 h 6858340"/>
              <a:gd name="connsiteX7" fmla="*/ 913758 w 6596127"/>
              <a:gd name="connsiteY7" fmla="*/ 6858340 h 6858340"/>
              <a:gd name="connsiteX8" fmla="*/ 0 w 6596127"/>
              <a:gd name="connsiteY8" fmla="*/ 5708951 h 6858340"/>
              <a:gd name="connsiteX9" fmla="*/ 6057257 w 6596127"/>
              <a:gd name="connsiteY9" fmla="*/ 2841511 h 6858340"/>
              <a:gd name="connsiteX10" fmla="*/ 4179472 w 6596127"/>
              <a:gd name="connsiteY10" fmla="*/ 1976097 h 6858340"/>
              <a:gd name="connsiteX11" fmla="*/ 6236871 w 6596127"/>
              <a:gd name="connsiteY11" fmla="*/ 1094354 h 6858340"/>
              <a:gd name="connsiteX12" fmla="*/ 4081502 w 6596127"/>
              <a:gd name="connsiteY12" fmla="*/ 0 h 6858340"/>
              <a:gd name="connsiteX0" fmla="*/ 4081502 w 6596127"/>
              <a:gd name="connsiteY0" fmla="*/ 0 h 6858340"/>
              <a:gd name="connsiteX1" fmla="*/ 4200563 w 6596127"/>
              <a:gd name="connsiteY1" fmla="*/ 339 h 6858340"/>
              <a:gd name="connsiteX2" fmla="*/ 6596101 w 6596127"/>
              <a:gd name="connsiteY2" fmla="*/ 1143340 h 6858340"/>
              <a:gd name="connsiteX3" fmla="*/ 4685658 w 6596127"/>
              <a:gd name="connsiteY3" fmla="*/ 1878125 h 6858340"/>
              <a:gd name="connsiteX4" fmla="*/ 6498130 w 6596127"/>
              <a:gd name="connsiteY4" fmla="*/ 2857839 h 6858340"/>
              <a:gd name="connsiteX5" fmla="*/ 636173 w 6596127"/>
              <a:gd name="connsiteY5" fmla="*/ 5437755 h 6858340"/>
              <a:gd name="connsiteX6" fmla="*/ 2089415 w 6596127"/>
              <a:gd name="connsiteY6" fmla="*/ 6858340 h 6858340"/>
              <a:gd name="connsiteX7" fmla="*/ 913758 w 6596127"/>
              <a:gd name="connsiteY7" fmla="*/ 6858340 h 6858340"/>
              <a:gd name="connsiteX8" fmla="*/ 0 w 6596127"/>
              <a:gd name="connsiteY8" fmla="*/ 5708951 h 6858340"/>
              <a:gd name="connsiteX9" fmla="*/ 6057257 w 6596127"/>
              <a:gd name="connsiteY9" fmla="*/ 2841511 h 6858340"/>
              <a:gd name="connsiteX10" fmla="*/ 4179472 w 6596127"/>
              <a:gd name="connsiteY10" fmla="*/ 1976097 h 6858340"/>
              <a:gd name="connsiteX11" fmla="*/ 6236871 w 6596127"/>
              <a:gd name="connsiteY11" fmla="*/ 1094354 h 6858340"/>
              <a:gd name="connsiteX12" fmla="*/ 4081502 w 6596127"/>
              <a:gd name="connsiteY12" fmla="*/ 0 h 6858340"/>
              <a:gd name="connsiteX0" fmla="*/ 4081502 w 6596127"/>
              <a:gd name="connsiteY0" fmla="*/ 0 h 6858340"/>
              <a:gd name="connsiteX1" fmla="*/ 4200563 w 6596127"/>
              <a:gd name="connsiteY1" fmla="*/ 339 h 6858340"/>
              <a:gd name="connsiteX2" fmla="*/ 6596101 w 6596127"/>
              <a:gd name="connsiteY2" fmla="*/ 1143340 h 6858340"/>
              <a:gd name="connsiteX3" fmla="*/ 4685658 w 6596127"/>
              <a:gd name="connsiteY3" fmla="*/ 1878125 h 6858340"/>
              <a:gd name="connsiteX4" fmla="*/ 6498130 w 6596127"/>
              <a:gd name="connsiteY4" fmla="*/ 2857839 h 6858340"/>
              <a:gd name="connsiteX5" fmla="*/ 636173 w 6596127"/>
              <a:gd name="connsiteY5" fmla="*/ 5437755 h 6858340"/>
              <a:gd name="connsiteX6" fmla="*/ 2089415 w 6596127"/>
              <a:gd name="connsiteY6" fmla="*/ 6858340 h 6858340"/>
              <a:gd name="connsiteX7" fmla="*/ 913758 w 6596127"/>
              <a:gd name="connsiteY7" fmla="*/ 6858340 h 6858340"/>
              <a:gd name="connsiteX8" fmla="*/ 0 w 6596127"/>
              <a:gd name="connsiteY8" fmla="*/ 5708951 h 6858340"/>
              <a:gd name="connsiteX9" fmla="*/ 6057257 w 6596127"/>
              <a:gd name="connsiteY9" fmla="*/ 2841511 h 6858340"/>
              <a:gd name="connsiteX10" fmla="*/ 4179472 w 6596127"/>
              <a:gd name="connsiteY10" fmla="*/ 1976097 h 6858340"/>
              <a:gd name="connsiteX11" fmla="*/ 6236871 w 6596127"/>
              <a:gd name="connsiteY11" fmla="*/ 1094354 h 6858340"/>
              <a:gd name="connsiteX12" fmla="*/ 4081502 w 6596127"/>
              <a:gd name="connsiteY12" fmla="*/ 0 h 6858340"/>
              <a:gd name="connsiteX0" fmla="*/ 4081502 w 6596127"/>
              <a:gd name="connsiteY0" fmla="*/ 0 h 6858340"/>
              <a:gd name="connsiteX1" fmla="*/ 4200563 w 6596127"/>
              <a:gd name="connsiteY1" fmla="*/ 339 h 6858340"/>
              <a:gd name="connsiteX2" fmla="*/ 6596101 w 6596127"/>
              <a:gd name="connsiteY2" fmla="*/ 1143340 h 6858340"/>
              <a:gd name="connsiteX3" fmla="*/ 4685658 w 6596127"/>
              <a:gd name="connsiteY3" fmla="*/ 1878125 h 6858340"/>
              <a:gd name="connsiteX4" fmla="*/ 6498130 w 6596127"/>
              <a:gd name="connsiteY4" fmla="*/ 2857839 h 6858340"/>
              <a:gd name="connsiteX5" fmla="*/ 636173 w 6596127"/>
              <a:gd name="connsiteY5" fmla="*/ 5437755 h 6858340"/>
              <a:gd name="connsiteX6" fmla="*/ 2089415 w 6596127"/>
              <a:gd name="connsiteY6" fmla="*/ 6858340 h 6858340"/>
              <a:gd name="connsiteX7" fmla="*/ 913758 w 6596127"/>
              <a:gd name="connsiteY7" fmla="*/ 6858340 h 6858340"/>
              <a:gd name="connsiteX8" fmla="*/ 0 w 6596127"/>
              <a:gd name="connsiteY8" fmla="*/ 5708951 h 6858340"/>
              <a:gd name="connsiteX9" fmla="*/ 6057257 w 6596127"/>
              <a:gd name="connsiteY9" fmla="*/ 2841511 h 6858340"/>
              <a:gd name="connsiteX10" fmla="*/ 4179472 w 6596127"/>
              <a:gd name="connsiteY10" fmla="*/ 1976097 h 6858340"/>
              <a:gd name="connsiteX11" fmla="*/ 6236871 w 6596127"/>
              <a:gd name="connsiteY11" fmla="*/ 1094354 h 6858340"/>
              <a:gd name="connsiteX12" fmla="*/ 4081502 w 6596127"/>
              <a:gd name="connsiteY12" fmla="*/ 0 h 6858340"/>
              <a:gd name="connsiteX0" fmla="*/ 4081502 w 6596127"/>
              <a:gd name="connsiteY0" fmla="*/ 0 h 6858340"/>
              <a:gd name="connsiteX1" fmla="*/ 4200563 w 6596127"/>
              <a:gd name="connsiteY1" fmla="*/ 339 h 6858340"/>
              <a:gd name="connsiteX2" fmla="*/ 6596101 w 6596127"/>
              <a:gd name="connsiteY2" fmla="*/ 1143340 h 6858340"/>
              <a:gd name="connsiteX3" fmla="*/ 4685658 w 6596127"/>
              <a:gd name="connsiteY3" fmla="*/ 1878125 h 6858340"/>
              <a:gd name="connsiteX4" fmla="*/ 6498130 w 6596127"/>
              <a:gd name="connsiteY4" fmla="*/ 2857839 h 6858340"/>
              <a:gd name="connsiteX5" fmla="*/ 636173 w 6596127"/>
              <a:gd name="connsiteY5" fmla="*/ 5437755 h 6858340"/>
              <a:gd name="connsiteX6" fmla="*/ 2089415 w 6596127"/>
              <a:gd name="connsiteY6" fmla="*/ 6858340 h 6858340"/>
              <a:gd name="connsiteX7" fmla="*/ 913758 w 6596127"/>
              <a:gd name="connsiteY7" fmla="*/ 6858340 h 6858340"/>
              <a:gd name="connsiteX8" fmla="*/ 0 w 6596127"/>
              <a:gd name="connsiteY8" fmla="*/ 5708951 h 6858340"/>
              <a:gd name="connsiteX9" fmla="*/ 6057257 w 6596127"/>
              <a:gd name="connsiteY9" fmla="*/ 2841511 h 6858340"/>
              <a:gd name="connsiteX10" fmla="*/ 4179472 w 6596127"/>
              <a:gd name="connsiteY10" fmla="*/ 1976097 h 6858340"/>
              <a:gd name="connsiteX11" fmla="*/ 6236871 w 6596127"/>
              <a:gd name="connsiteY11" fmla="*/ 1094354 h 6858340"/>
              <a:gd name="connsiteX12" fmla="*/ 4081502 w 6596127"/>
              <a:gd name="connsiteY12" fmla="*/ 0 h 6858340"/>
              <a:gd name="connsiteX0" fmla="*/ 4081502 w 6596127"/>
              <a:gd name="connsiteY0" fmla="*/ 0 h 6858340"/>
              <a:gd name="connsiteX1" fmla="*/ 4200563 w 6596127"/>
              <a:gd name="connsiteY1" fmla="*/ 339 h 6858340"/>
              <a:gd name="connsiteX2" fmla="*/ 6596101 w 6596127"/>
              <a:gd name="connsiteY2" fmla="*/ 1143340 h 6858340"/>
              <a:gd name="connsiteX3" fmla="*/ 4685658 w 6596127"/>
              <a:gd name="connsiteY3" fmla="*/ 1878125 h 6858340"/>
              <a:gd name="connsiteX4" fmla="*/ 6498130 w 6596127"/>
              <a:gd name="connsiteY4" fmla="*/ 2857839 h 6858340"/>
              <a:gd name="connsiteX5" fmla="*/ 636173 w 6596127"/>
              <a:gd name="connsiteY5" fmla="*/ 5437755 h 6858340"/>
              <a:gd name="connsiteX6" fmla="*/ 2089415 w 6596127"/>
              <a:gd name="connsiteY6" fmla="*/ 6858340 h 6858340"/>
              <a:gd name="connsiteX7" fmla="*/ 913758 w 6596127"/>
              <a:gd name="connsiteY7" fmla="*/ 6858340 h 6858340"/>
              <a:gd name="connsiteX8" fmla="*/ 0 w 6596127"/>
              <a:gd name="connsiteY8" fmla="*/ 5708951 h 6858340"/>
              <a:gd name="connsiteX9" fmla="*/ 6057257 w 6596127"/>
              <a:gd name="connsiteY9" fmla="*/ 2841511 h 6858340"/>
              <a:gd name="connsiteX10" fmla="*/ 4179472 w 6596127"/>
              <a:gd name="connsiteY10" fmla="*/ 1976097 h 6858340"/>
              <a:gd name="connsiteX11" fmla="*/ 6236871 w 6596127"/>
              <a:gd name="connsiteY11" fmla="*/ 1094354 h 6858340"/>
              <a:gd name="connsiteX12" fmla="*/ 4081502 w 6596127"/>
              <a:gd name="connsiteY12" fmla="*/ 0 h 6858340"/>
              <a:gd name="connsiteX0" fmla="*/ 4081502 w 6596127"/>
              <a:gd name="connsiteY0" fmla="*/ 0 h 6858340"/>
              <a:gd name="connsiteX1" fmla="*/ 4200563 w 6596127"/>
              <a:gd name="connsiteY1" fmla="*/ 339 h 6858340"/>
              <a:gd name="connsiteX2" fmla="*/ 6596101 w 6596127"/>
              <a:gd name="connsiteY2" fmla="*/ 1143340 h 6858340"/>
              <a:gd name="connsiteX3" fmla="*/ 4685658 w 6596127"/>
              <a:gd name="connsiteY3" fmla="*/ 1878125 h 6858340"/>
              <a:gd name="connsiteX4" fmla="*/ 6498130 w 6596127"/>
              <a:gd name="connsiteY4" fmla="*/ 2857839 h 6858340"/>
              <a:gd name="connsiteX5" fmla="*/ 636173 w 6596127"/>
              <a:gd name="connsiteY5" fmla="*/ 5437755 h 6858340"/>
              <a:gd name="connsiteX6" fmla="*/ 2089415 w 6596127"/>
              <a:gd name="connsiteY6" fmla="*/ 6858340 h 6858340"/>
              <a:gd name="connsiteX7" fmla="*/ 913758 w 6596127"/>
              <a:gd name="connsiteY7" fmla="*/ 6858340 h 6858340"/>
              <a:gd name="connsiteX8" fmla="*/ 0 w 6596127"/>
              <a:gd name="connsiteY8" fmla="*/ 5708951 h 6858340"/>
              <a:gd name="connsiteX9" fmla="*/ 6057257 w 6596127"/>
              <a:gd name="connsiteY9" fmla="*/ 2841511 h 6858340"/>
              <a:gd name="connsiteX10" fmla="*/ 4179472 w 6596127"/>
              <a:gd name="connsiteY10" fmla="*/ 1976097 h 6858340"/>
              <a:gd name="connsiteX11" fmla="*/ 6236871 w 6596127"/>
              <a:gd name="connsiteY11" fmla="*/ 1094354 h 6858340"/>
              <a:gd name="connsiteX12" fmla="*/ 4081502 w 6596127"/>
              <a:gd name="connsiteY12" fmla="*/ 0 h 6858340"/>
              <a:gd name="connsiteX0" fmla="*/ 4081502 w 6596127"/>
              <a:gd name="connsiteY0" fmla="*/ 0 h 6858340"/>
              <a:gd name="connsiteX1" fmla="*/ 4200563 w 6596127"/>
              <a:gd name="connsiteY1" fmla="*/ 339 h 6858340"/>
              <a:gd name="connsiteX2" fmla="*/ 6596101 w 6596127"/>
              <a:gd name="connsiteY2" fmla="*/ 1143340 h 6858340"/>
              <a:gd name="connsiteX3" fmla="*/ 4685658 w 6596127"/>
              <a:gd name="connsiteY3" fmla="*/ 1878125 h 6858340"/>
              <a:gd name="connsiteX4" fmla="*/ 6498130 w 6596127"/>
              <a:gd name="connsiteY4" fmla="*/ 2857839 h 6858340"/>
              <a:gd name="connsiteX5" fmla="*/ 636173 w 6596127"/>
              <a:gd name="connsiteY5" fmla="*/ 5437755 h 6858340"/>
              <a:gd name="connsiteX6" fmla="*/ 2089415 w 6596127"/>
              <a:gd name="connsiteY6" fmla="*/ 6858340 h 6858340"/>
              <a:gd name="connsiteX7" fmla="*/ 913758 w 6596127"/>
              <a:gd name="connsiteY7" fmla="*/ 6858340 h 6858340"/>
              <a:gd name="connsiteX8" fmla="*/ 0 w 6596127"/>
              <a:gd name="connsiteY8" fmla="*/ 5708951 h 6858340"/>
              <a:gd name="connsiteX9" fmla="*/ 6057257 w 6596127"/>
              <a:gd name="connsiteY9" fmla="*/ 2841511 h 6858340"/>
              <a:gd name="connsiteX10" fmla="*/ 4179472 w 6596127"/>
              <a:gd name="connsiteY10" fmla="*/ 1976097 h 6858340"/>
              <a:gd name="connsiteX11" fmla="*/ 6236871 w 6596127"/>
              <a:gd name="connsiteY11" fmla="*/ 1094354 h 6858340"/>
              <a:gd name="connsiteX12" fmla="*/ 4081502 w 6596127"/>
              <a:gd name="connsiteY12" fmla="*/ 0 h 6858340"/>
              <a:gd name="connsiteX0" fmla="*/ 4081502 w 6596127"/>
              <a:gd name="connsiteY0" fmla="*/ 0 h 6858340"/>
              <a:gd name="connsiteX1" fmla="*/ 4200563 w 6596127"/>
              <a:gd name="connsiteY1" fmla="*/ 339 h 6858340"/>
              <a:gd name="connsiteX2" fmla="*/ 6596101 w 6596127"/>
              <a:gd name="connsiteY2" fmla="*/ 1143340 h 6858340"/>
              <a:gd name="connsiteX3" fmla="*/ 4685658 w 6596127"/>
              <a:gd name="connsiteY3" fmla="*/ 1878125 h 6858340"/>
              <a:gd name="connsiteX4" fmla="*/ 6498130 w 6596127"/>
              <a:gd name="connsiteY4" fmla="*/ 2857839 h 6858340"/>
              <a:gd name="connsiteX5" fmla="*/ 636173 w 6596127"/>
              <a:gd name="connsiteY5" fmla="*/ 5437755 h 6858340"/>
              <a:gd name="connsiteX6" fmla="*/ 2089415 w 6596127"/>
              <a:gd name="connsiteY6" fmla="*/ 6858340 h 6858340"/>
              <a:gd name="connsiteX7" fmla="*/ 913758 w 6596127"/>
              <a:gd name="connsiteY7" fmla="*/ 6858340 h 6858340"/>
              <a:gd name="connsiteX8" fmla="*/ 0 w 6596127"/>
              <a:gd name="connsiteY8" fmla="*/ 5708951 h 6858340"/>
              <a:gd name="connsiteX9" fmla="*/ 6057257 w 6596127"/>
              <a:gd name="connsiteY9" fmla="*/ 2841511 h 6858340"/>
              <a:gd name="connsiteX10" fmla="*/ 4179472 w 6596127"/>
              <a:gd name="connsiteY10" fmla="*/ 1976097 h 6858340"/>
              <a:gd name="connsiteX11" fmla="*/ 6236871 w 6596127"/>
              <a:gd name="connsiteY11" fmla="*/ 1094354 h 6858340"/>
              <a:gd name="connsiteX12" fmla="*/ 4081502 w 6596127"/>
              <a:gd name="connsiteY12" fmla="*/ 0 h 6858340"/>
              <a:gd name="connsiteX0" fmla="*/ 4081502 w 6596127"/>
              <a:gd name="connsiteY0" fmla="*/ 0 h 6858340"/>
              <a:gd name="connsiteX1" fmla="*/ 4200563 w 6596127"/>
              <a:gd name="connsiteY1" fmla="*/ 339 h 6858340"/>
              <a:gd name="connsiteX2" fmla="*/ 6596101 w 6596127"/>
              <a:gd name="connsiteY2" fmla="*/ 1143340 h 6858340"/>
              <a:gd name="connsiteX3" fmla="*/ 4685658 w 6596127"/>
              <a:gd name="connsiteY3" fmla="*/ 1878125 h 6858340"/>
              <a:gd name="connsiteX4" fmla="*/ 6498130 w 6596127"/>
              <a:gd name="connsiteY4" fmla="*/ 2857839 h 6858340"/>
              <a:gd name="connsiteX5" fmla="*/ 636173 w 6596127"/>
              <a:gd name="connsiteY5" fmla="*/ 5437755 h 6858340"/>
              <a:gd name="connsiteX6" fmla="*/ 2089415 w 6596127"/>
              <a:gd name="connsiteY6" fmla="*/ 6858340 h 6858340"/>
              <a:gd name="connsiteX7" fmla="*/ 913758 w 6596127"/>
              <a:gd name="connsiteY7" fmla="*/ 6858340 h 6858340"/>
              <a:gd name="connsiteX8" fmla="*/ 0 w 6596127"/>
              <a:gd name="connsiteY8" fmla="*/ 5708951 h 6858340"/>
              <a:gd name="connsiteX9" fmla="*/ 6057257 w 6596127"/>
              <a:gd name="connsiteY9" fmla="*/ 2841511 h 6858340"/>
              <a:gd name="connsiteX10" fmla="*/ 4179472 w 6596127"/>
              <a:gd name="connsiteY10" fmla="*/ 1976097 h 6858340"/>
              <a:gd name="connsiteX11" fmla="*/ 6236871 w 6596127"/>
              <a:gd name="connsiteY11" fmla="*/ 1094354 h 6858340"/>
              <a:gd name="connsiteX12" fmla="*/ 4081502 w 6596127"/>
              <a:gd name="connsiteY12" fmla="*/ 0 h 6858340"/>
              <a:gd name="connsiteX0" fmla="*/ 4081502 w 6596127"/>
              <a:gd name="connsiteY0" fmla="*/ 0 h 6858340"/>
              <a:gd name="connsiteX1" fmla="*/ 4200563 w 6596127"/>
              <a:gd name="connsiteY1" fmla="*/ 339 h 6858340"/>
              <a:gd name="connsiteX2" fmla="*/ 6596101 w 6596127"/>
              <a:gd name="connsiteY2" fmla="*/ 1143340 h 6858340"/>
              <a:gd name="connsiteX3" fmla="*/ 4685658 w 6596127"/>
              <a:gd name="connsiteY3" fmla="*/ 1878125 h 6858340"/>
              <a:gd name="connsiteX4" fmla="*/ 6498130 w 6596127"/>
              <a:gd name="connsiteY4" fmla="*/ 2857839 h 6858340"/>
              <a:gd name="connsiteX5" fmla="*/ 636173 w 6596127"/>
              <a:gd name="connsiteY5" fmla="*/ 5437755 h 6858340"/>
              <a:gd name="connsiteX6" fmla="*/ 2089415 w 6596127"/>
              <a:gd name="connsiteY6" fmla="*/ 6858340 h 6858340"/>
              <a:gd name="connsiteX7" fmla="*/ 913758 w 6596127"/>
              <a:gd name="connsiteY7" fmla="*/ 6858340 h 6858340"/>
              <a:gd name="connsiteX8" fmla="*/ 0 w 6596127"/>
              <a:gd name="connsiteY8" fmla="*/ 5708951 h 6858340"/>
              <a:gd name="connsiteX9" fmla="*/ 6057257 w 6596127"/>
              <a:gd name="connsiteY9" fmla="*/ 2841511 h 6858340"/>
              <a:gd name="connsiteX10" fmla="*/ 4179472 w 6596127"/>
              <a:gd name="connsiteY10" fmla="*/ 1976097 h 6858340"/>
              <a:gd name="connsiteX11" fmla="*/ 6236871 w 6596127"/>
              <a:gd name="connsiteY11" fmla="*/ 1094354 h 6858340"/>
              <a:gd name="connsiteX12" fmla="*/ 4081502 w 6596127"/>
              <a:gd name="connsiteY12" fmla="*/ 0 h 6858340"/>
              <a:gd name="connsiteX0" fmla="*/ 4081502 w 6596127"/>
              <a:gd name="connsiteY0" fmla="*/ 0 h 6858340"/>
              <a:gd name="connsiteX1" fmla="*/ 4200563 w 6596127"/>
              <a:gd name="connsiteY1" fmla="*/ 339 h 6858340"/>
              <a:gd name="connsiteX2" fmla="*/ 6596101 w 6596127"/>
              <a:gd name="connsiteY2" fmla="*/ 1143340 h 6858340"/>
              <a:gd name="connsiteX3" fmla="*/ 4685658 w 6596127"/>
              <a:gd name="connsiteY3" fmla="*/ 1878125 h 6858340"/>
              <a:gd name="connsiteX4" fmla="*/ 6498130 w 6596127"/>
              <a:gd name="connsiteY4" fmla="*/ 2857839 h 6858340"/>
              <a:gd name="connsiteX5" fmla="*/ 636173 w 6596127"/>
              <a:gd name="connsiteY5" fmla="*/ 5437755 h 6858340"/>
              <a:gd name="connsiteX6" fmla="*/ 2089415 w 6596127"/>
              <a:gd name="connsiteY6" fmla="*/ 6858340 h 6858340"/>
              <a:gd name="connsiteX7" fmla="*/ 913758 w 6596127"/>
              <a:gd name="connsiteY7" fmla="*/ 6858340 h 6858340"/>
              <a:gd name="connsiteX8" fmla="*/ 0 w 6596127"/>
              <a:gd name="connsiteY8" fmla="*/ 5708951 h 6858340"/>
              <a:gd name="connsiteX9" fmla="*/ 6057257 w 6596127"/>
              <a:gd name="connsiteY9" fmla="*/ 2841511 h 6858340"/>
              <a:gd name="connsiteX10" fmla="*/ 4179472 w 6596127"/>
              <a:gd name="connsiteY10" fmla="*/ 1976097 h 6858340"/>
              <a:gd name="connsiteX11" fmla="*/ 6236871 w 6596127"/>
              <a:gd name="connsiteY11" fmla="*/ 1094354 h 6858340"/>
              <a:gd name="connsiteX12" fmla="*/ 4081502 w 6596127"/>
              <a:gd name="connsiteY12" fmla="*/ 0 h 6858340"/>
              <a:gd name="connsiteX0" fmla="*/ 4081502 w 6596127"/>
              <a:gd name="connsiteY0" fmla="*/ 0 h 6858340"/>
              <a:gd name="connsiteX1" fmla="*/ 4200563 w 6596127"/>
              <a:gd name="connsiteY1" fmla="*/ 339 h 6858340"/>
              <a:gd name="connsiteX2" fmla="*/ 6596101 w 6596127"/>
              <a:gd name="connsiteY2" fmla="*/ 1143340 h 6858340"/>
              <a:gd name="connsiteX3" fmla="*/ 4685658 w 6596127"/>
              <a:gd name="connsiteY3" fmla="*/ 1878125 h 6858340"/>
              <a:gd name="connsiteX4" fmla="*/ 6498130 w 6596127"/>
              <a:gd name="connsiteY4" fmla="*/ 2857839 h 6858340"/>
              <a:gd name="connsiteX5" fmla="*/ 636173 w 6596127"/>
              <a:gd name="connsiteY5" fmla="*/ 5437755 h 6858340"/>
              <a:gd name="connsiteX6" fmla="*/ 2089415 w 6596127"/>
              <a:gd name="connsiteY6" fmla="*/ 6858340 h 6858340"/>
              <a:gd name="connsiteX7" fmla="*/ 913758 w 6596127"/>
              <a:gd name="connsiteY7" fmla="*/ 6858340 h 6858340"/>
              <a:gd name="connsiteX8" fmla="*/ 0 w 6596127"/>
              <a:gd name="connsiteY8" fmla="*/ 5708951 h 6858340"/>
              <a:gd name="connsiteX9" fmla="*/ 6057257 w 6596127"/>
              <a:gd name="connsiteY9" fmla="*/ 2841511 h 6858340"/>
              <a:gd name="connsiteX10" fmla="*/ 4179472 w 6596127"/>
              <a:gd name="connsiteY10" fmla="*/ 1976097 h 6858340"/>
              <a:gd name="connsiteX11" fmla="*/ 6236871 w 6596127"/>
              <a:gd name="connsiteY11" fmla="*/ 1094354 h 6858340"/>
              <a:gd name="connsiteX12" fmla="*/ 4081502 w 6596127"/>
              <a:gd name="connsiteY12" fmla="*/ 0 h 6858340"/>
              <a:gd name="connsiteX0" fmla="*/ 4110792 w 6625417"/>
              <a:gd name="connsiteY0" fmla="*/ 0 h 6858340"/>
              <a:gd name="connsiteX1" fmla="*/ 4229853 w 6625417"/>
              <a:gd name="connsiteY1" fmla="*/ 339 h 6858340"/>
              <a:gd name="connsiteX2" fmla="*/ 6625391 w 6625417"/>
              <a:gd name="connsiteY2" fmla="*/ 1143340 h 6858340"/>
              <a:gd name="connsiteX3" fmla="*/ 4714948 w 6625417"/>
              <a:gd name="connsiteY3" fmla="*/ 1878125 h 6858340"/>
              <a:gd name="connsiteX4" fmla="*/ 6527420 w 6625417"/>
              <a:gd name="connsiteY4" fmla="*/ 2857839 h 6858340"/>
              <a:gd name="connsiteX5" fmla="*/ 665463 w 6625417"/>
              <a:gd name="connsiteY5" fmla="*/ 5437755 h 6858340"/>
              <a:gd name="connsiteX6" fmla="*/ 2118705 w 6625417"/>
              <a:gd name="connsiteY6" fmla="*/ 6858340 h 6858340"/>
              <a:gd name="connsiteX7" fmla="*/ 943048 w 6625417"/>
              <a:gd name="connsiteY7" fmla="*/ 6858340 h 6858340"/>
              <a:gd name="connsiteX8" fmla="*/ 29290 w 6625417"/>
              <a:gd name="connsiteY8" fmla="*/ 5708951 h 6858340"/>
              <a:gd name="connsiteX9" fmla="*/ 6086547 w 6625417"/>
              <a:gd name="connsiteY9" fmla="*/ 2841511 h 6858340"/>
              <a:gd name="connsiteX10" fmla="*/ 4208762 w 6625417"/>
              <a:gd name="connsiteY10" fmla="*/ 1976097 h 6858340"/>
              <a:gd name="connsiteX11" fmla="*/ 6266161 w 6625417"/>
              <a:gd name="connsiteY11" fmla="*/ 1094354 h 6858340"/>
              <a:gd name="connsiteX12" fmla="*/ 4110792 w 6625417"/>
              <a:gd name="connsiteY12" fmla="*/ 0 h 6858340"/>
              <a:gd name="connsiteX0" fmla="*/ 4110792 w 6625417"/>
              <a:gd name="connsiteY0" fmla="*/ 0 h 6858340"/>
              <a:gd name="connsiteX1" fmla="*/ 4229853 w 6625417"/>
              <a:gd name="connsiteY1" fmla="*/ 339 h 6858340"/>
              <a:gd name="connsiteX2" fmla="*/ 6625391 w 6625417"/>
              <a:gd name="connsiteY2" fmla="*/ 1143340 h 6858340"/>
              <a:gd name="connsiteX3" fmla="*/ 4714948 w 6625417"/>
              <a:gd name="connsiteY3" fmla="*/ 1878125 h 6858340"/>
              <a:gd name="connsiteX4" fmla="*/ 6527420 w 6625417"/>
              <a:gd name="connsiteY4" fmla="*/ 2857839 h 6858340"/>
              <a:gd name="connsiteX5" fmla="*/ 665463 w 6625417"/>
              <a:gd name="connsiteY5" fmla="*/ 5437755 h 6858340"/>
              <a:gd name="connsiteX6" fmla="*/ 2118705 w 6625417"/>
              <a:gd name="connsiteY6" fmla="*/ 6858340 h 6858340"/>
              <a:gd name="connsiteX7" fmla="*/ 943048 w 6625417"/>
              <a:gd name="connsiteY7" fmla="*/ 6858340 h 6858340"/>
              <a:gd name="connsiteX8" fmla="*/ 29290 w 6625417"/>
              <a:gd name="connsiteY8" fmla="*/ 5708951 h 6858340"/>
              <a:gd name="connsiteX9" fmla="*/ 6086547 w 6625417"/>
              <a:gd name="connsiteY9" fmla="*/ 2841511 h 6858340"/>
              <a:gd name="connsiteX10" fmla="*/ 4208762 w 6625417"/>
              <a:gd name="connsiteY10" fmla="*/ 1976097 h 6858340"/>
              <a:gd name="connsiteX11" fmla="*/ 6266161 w 6625417"/>
              <a:gd name="connsiteY11" fmla="*/ 1094354 h 6858340"/>
              <a:gd name="connsiteX12" fmla="*/ 4110792 w 6625417"/>
              <a:gd name="connsiteY12" fmla="*/ 0 h 6858340"/>
              <a:gd name="connsiteX0" fmla="*/ 4110792 w 6625417"/>
              <a:gd name="connsiteY0" fmla="*/ 0 h 6858340"/>
              <a:gd name="connsiteX1" fmla="*/ 4229853 w 6625417"/>
              <a:gd name="connsiteY1" fmla="*/ 339 h 6858340"/>
              <a:gd name="connsiteX2" fmla="*/ 6625391 w 6625417"/>
              <a:gd name="connsiteY2" fmla="*/ 1143340 h 6858340"/>
              <a:gd name="connsiteX3" fmla="*/ 4714948 w 6625417"/>
              <a:gd name="connsiteY3" fmla="*/ 1878125 h 6858340"/>
              <a:gd name="connsiteX4" fmla="*/ 6527420 w 6625417"/>
              <a:gd name="connsiteY4" fmla="*/ 2857839 h 6858340"/>
              <a:gd name="connsiteX5" fmla="*/ 665463 w 6625417"/>
              <a:gd name="connsiteY5" fmla="*/ 5437755 h 6858340"/>
              <a:gd name="connsiteX6" fmla="*/ 2118705 w 6625417"/>
              <a:gd name="connsiteY6" fmla="*/ 6858340 h 6858340"/>
              <a:gd name="connsiteX7" fmla="*/ 943048 w 6625417"/>
              <a:gd name="connsiteY7" fmla="*/ 6858340 h 6858340"/>
              <a:gd name="connsiteX8" fmla="*/ 29290 w 6625417"/>
              <a:gd name="connsiteY8" fmla="*/ 5708951 h 6858340"/>
              <a:gd name="connsiteX9" fmla="*/ 6086547 w 6625417"/>
              <a:gd name="connsiteY9" fmla="*/ 2841511 h 6858340"/>
              <a:gd name="connsiteX10" fmla="*/ 4208762 w 6625417"/>
              <a:gd name="connsiteY10" fmla="*/ 1976097 h 6858340"/>
              <a:gd name="connsiteX11" fmla="*/ 6266161 w 6625417"/>
              <a:gd name="connsiteY11" fmla="*/ 1094354 h 6858340"/>
              <a:gd name="connsiteX12" fmla="*/ 4110792 w 6625417"/>
              <a:gd name="connsiteY12" fmla="*/ 0 h 6858340"/>
              <a:gd name="connsiteX0" fmla="*/ 4110792 w 6625417"/>
              <a:gd name="connsiteY0" fmla="*/ 0 h 6858340"/>
              <a:gd name="connsiteX1" fmla="*/ 4229853 w 6625417"/>
              <a:gd name="connsiteY1" fmla="*/ 339 h 6858340"/>
              <a:gd name="connsiteX2" fmla="*/ 6625391 w 6625417"/>
              <a:gd name="connsiteY2" fmla="*/ 1143340 h 6858340"/>
              <a:gd name="connsiteX3" fmla="*/ 4714948 w 6625417"/>
              <a:gd name="connsiteY3" fmla="*/ 1878125 h 6858340"/>
              <a:gd name="connsiteX4" fmla="*/ 6527420 w 6625417"/>
              <a:gd name="connsiteY4" fmla="*/ 2857839 h 6858340"/>
              <a:gd name="connsiteX5" fmla="*/ 651318 w 6625417"/>
              <a:gd name="connsiteY5" fmla="*/ 5523480 h 6858340"/>
              <a:gd name="connsiteX6" fmla="*/ 2118705 w 6625417"/>
              <a:gd name="connsiteY6" fmla="*/ 6858340 h 6858340"/>
              <a:gd name="connsiteX7" fmla="*/ 943048 w 6625417"/>
              <a:gd name="connsiteY7" fmla="*/ 6858340 h 6858340"/>
              <a:gd name="connsiteX8" fmla="*/ 29290 w 6625417"/>
              <a:gd name="connsiteY8" fmla="*/ 5708951 h 6858340"/>
              <a:gd name="connsiteX9" fmla="*/ 6086547 w 6625417"/>
              <a:gd name="connsiteY9" fmla="*/ 2841511 h 6858340"/>
              <a:gd name="connsiteX10" fmla="*/ 4208762 w 6625417"/>
              <a:gd name="connsiteY10" fmla="*/ 1976097 h 6858340"/>
              <a:gd name="connsiteX11" fmla="*/ 6266161 w 6625417"/>
              <a:gd name="connsiteY11" fmla="*/ 1094354 h 6858340"/>
              <a:gd name="connsiteX12" fmla="*/ 4110792 w 6625417"/>
              <a:gd name="connsiteY12" fmla="*/ 0 h 6858340"/>
              <a:gd name="connsiteX0" fmla="*/ 4110792 w 6625417"/>
              <a:gd name="connsiteY0" fmla="*/ 0 h 6858340"/>
              <a:gd name="connsiteX1" fmla="*/ 4229853 w 6625417"/>
              <a:gd name="connsiteY1" fmla="*/ 339 h 6858340"/>
              <a:gd name="connsiteX2" fmla="*/ 6625391 w 6625417"/>
              <a:gd name="connsiteY2" fmla="*/ 1143340 h 6858340"/>
              <a:gd name="connsiteX3" fmla="*/ 4714948 w 6625417"/>
              <a:gd name="connsiteY3" fmla="*/ 1878125 h 6858340"/>
              <a:gd name="connsiteX4" fmla="*/ 6527420 w 6625417"/>
              <a:gd name="connsiteY4" fmla="*/ 2857839 h 6858340"/>
              <a:gd name="connsiteX5" fmla="*/ 651318 w 6625417"/>
              <a:gd name="connsiteY5" fmla="*/ 5523480 h 6858340"/>
              <a:gd name="connsiteX6" fmla="*/ 2118705 w 6625417"/>
              <a:gd name="connsiteY6" fmla="*/ 6858340 h 6858340"/>
              <a:gd name="connsiteX7" fmla="*/ 943048 w 6625417"/>
              <a:gd name="connsiteY7" fmla="*/ 6858340 h 6858340"/>
              <a:gd name="connsiteX8" fmla="*/ 29290 w 6625417"/>
              <a:gd name="connsiteY8" fmla="*/ 5708951 h 6858340"/>
              <a:gd name="connsiteX9" fmla="*/ 6086547 w 6625417"/>
              <a:gd name="connsiteY9" fmla="*/ 2841511 h 6858340"/>
              <a:gd name="connsiteX10" fmla="*/ 4208762 w 6625417"/>
              <a:gd name="connsiteY10" fmla="*/ 1976097 h 6858340"/>
              <a:gd name="connsiteX11" fmla="*/ 6266161 w 6625417"/>
              <a:gd name="connsiteY11" fmla="*/ 1094354 h 6858340"/>
              <a:gd name="connsiteX12" fmla="*/ 4110792 w 6625417"/>
              <a:gd name="connsiteY12" fmla="*/ 0 h 6858340"/>
              <a:gd name="connsiteX0" fmla="*/ 4110792 w 6625417"/>
              <a:gd name="connsiteY0" fmla="*/ 0 h 6858340"/>
              <a:gd name="connsiteX1" fmla="*/ 4229853 w 6625417"/>
              <a:gd name="connsiteY1" fmla="*/ 339 h 6858340"/>
              <a:gd name="connsiteX2" fmla="*/ 6625391 w 6625417"/>
              <a:gd name="connsiteY2" fmla="*/ 1143340 h 6858340"/>
              <a:gd name="connsiteX3" fmla="*/ 4714948 w 6625417"/>
              <a:gd name="connsiteY3" fmla="*/ 1878125 h 6858340"/>
              <a:gd name="connsiteX4" fmla="*/ 6527420 w 6625417"/>
              <a:gd name="connsiteY4" fmla="*/ 2857839 h 6858340"/>
              <a:gd name="connsiteX5" fmla="*/ 651318 w 6625417"/>
              <a:gd name="connsiteY5" fmla="*/ 5523480 h 6858340"/>
              <a:gd name="connsiteX6" fmla="*/ 2118705 w 6625417"/>
              <a:gd name="connsiteY6" fmla="*/ 6858340 h 6858340"/>
              <a:gd name="connsiteX7" fmla="*/ 943048 w 6625417"/>
              <a:gd name="connsiteY7" fmla="*/ 6858340 h 6858340"/>
              <a:gd name="connsiteX8" fmla="*/ 29290 w 6625417"/>
              <a:gd name="connsiteY8" fmla="*/ 5708951 h 6858340"/>
              <a:gd name="connsiteX9" fmla="*/ 6086547 w 6625417"/>
              <a:gd name="connsiteY9" fmla="*/ 2841511 h 6858340"/>
              <a:gd name="connsiteX10" fmla="*/ 4208762 w 6625417"/>
              <a:gd name="connsiteY10" fmla="*/ 1976097 h 6858340"/>
              <a:gd name="connsiteX11" fmla="*/ 6266161 w 6625417"/>
              <a:gd name="connsiteY11" fmla="*/ 1094354 h 6858340"/>
              <a:gd name="connsiteX12" fmla="*/ 4110792 w 6625417"/>
              <a:gd name="connsiteY12" fmla="*/ 0 h 6858340"/>
              <a:gd name="connsiteX0" fmla="*/ 4110792 w 6625417"/>
              <a:gd name="connsiteY0" fmla="*/ 0 h 6858340"/>
              <a:gd name="connsiteX1" fmla="*/ 4229853 w 6625417"/>
              <a:gd name="connsiteY1" fmla="*/ 339 h 6858340"/>
              <a:gd name="connsiteX2" fmla="*/ 6625391 w 6625417"/>
              <a:gd name="connsiteY2" fmla="*/ 1143340 h 6858340"/>
              <a:gd name="connsiteX3" fmla="*/ 4714948 w 6625417"/>
              <a:gd name="connsiteY3" fmla="*/ 1878125 h 6858340"/>
              <a:gd name="connsiteX4" fmla="*/ 6527420 w 6625417"/>
              <a:gd name="connsiteY4" fmla="*/ 2857839 h 6858340"/>
              <a:gd name="connsiteX5" fmla="*/ 651318 w 6625417"/>
              <a:gd name="connsiteY5" fmla="*/ 5523480 h 6858340"/>
              <a:gd name="connsiteX6" fmla="*/ 2118705 w 6625417"/>
              <a:gd name="connsiteY6" fmla="*/ 6858340 h 6858340"/>
              <a:gd name="connsiteX7" fmla="*/ 943048 w 6625417"/>
              <a:gd name="connsiteY7" fmla="*/ 6858340 h 6858340"/>
              <a:gd name="connsiteX8" fmla="*/ 29290 w 6625417"/>
              <a:gd name="connsiteY8" fmla="*/ 5708951 h 6858340"/>
              <a:gd name="connsiteX9" fmla="*/ 6086547 w 6625417"/>
              <a:gd name="connsiteY9" fmla="*/ 2841511 h 6858340"/>
              <a:gd name="connsiteX10" fmla="*/ 4208762 w 6625417"/>
              <a:gd name="connsiteY10" fmla="*/ 1976097 h 6858340"/>
              <a:gd name="connsiteX11" fmla="*/ 6266161 w 6625417"/>
              <a:gd name="connsiteY11" fmla="*/ 1094354 h 6858340"/>
              <a:gd name="connsiteX12" fmla="*/ 4110792 w 6625417"/>
              <a:gd name="connsiteY12" fmla="*/ 0 h 6858340"/>
              <a:gd name="connsiteX0" fmla="*/ 4111651 w 6626276"/>
              <a:gd name="connsiteY0" fmla="*/ 0 h 6858340"/>
              <a:gd name="connsiteX1" fmla="*/ 4230712 w 6626276"/>
              <a:gd name="connsiteY1" fmla="*/ 339 h 6858340"/>
              <a:gd name="connsiteX2" fmla="*/ 6626250 w 6626276"/>
              <a:gd name="connsiteY2" fmla="*/ 1143340 h 6858340"/>
              <a:gd name="connsiteX3" fmla="*/ 4715807 w 6626276"/>
              <a:gd name="connsiteY3" fmla="*/ 1878125 h 6858340"/>
              <a:gd name="connsiteX4" fmla="*/ 6528279 w 6626276"/>
              <a:gd name="connsiteY4" fmla="*/ 2857839 h 6858340"/>
              <a:gd name="connsiteX5" fmla="*/ 652177 w 6626276"/>
              <a:gd name="connsiteY5" fmla="*/ 5523480 h 6858340"/>
              <a:gd name="connsiteX6" fmla="*/ 2119564 w 6626276"/>
              <a:gd name="connsiteY6" fmla="*/ 6858340 h 6858340"/>
              <a:gd name="connsiteX7" fmla="*/ 943907 w 6626276"/>
              <a:gd name="connsiteY7" fmla="*/ 6858340 h 6858340"/>
              <a:gd name="connsiteX8" fmla="*/ 30149 w 6626276"/>
              <a:gd name="connsiteY8" fmla="*/ 5708951 h 6858340"/>
              <a:gd name="connsiteX9" fmla="*/ 6087406 w 6626276"/>
              <a:gd name="connsiteY9" fmla="*/ 2841511 h 6858340"/>
              <a:gd name="connsiteX10" fmla="*/ 4209621 w 6626276"/>
              <a:gd name="connsiteY10" fmla="*/ 1976097 h 6858340"/>
              <a:gd name="connsiteX11" fmla="*/ 6267020 w 6626276"/>
              <a:gd name="connsiteY11" fmla="*/ 1094354 h 6858340"/>
              <a:gd name="connsiteX12" fmla="*/ 4111651 w 6626276"/>
              <a:gd name="connsiteY12" fmla="*/ 0 h 6858340"/>
              <a:gd name="connsiteX0" fmla="*/ 4101800 w 6616425"/>
              <a:gd name="connsiteY0" fmla="*/ 0 h 6858340"/>
              <a:gd name="connsiteX1" fmla="*/ 4220861 w 6616425"/>
              <a:gd name="connsiteY1" fmla="*/ 339 h 6858340"/>
              <a:gd name="connsiteX2" fmla="*/ 6616399 w 6616425"/>
              <a:gd name="connsiteY2" fmla="*/ 1143340 h 6858340"/>
              <a:gd name="connsiteX3" fmla="*/ 4705956 w 6616425"/>
              <a:gd name="connsiteY3" fmla="*/ 1878125 h 6858340"/>
              <a:gd name="connsiteX4" fmla="*/ 6518428 w 6616425"/>
              <a:gd name="connsiteY4" fmla="*/ 2857839 h 6858340"/>
              <a:gd name="connsiteX5" fmla="*/ 642326 w 6616425"/>
              <a:gd name="connsiteY5" fmla="*/ 5523480 h 6858340"/>
              <a:gd name="connsiteX6" fmla="*/ 2109713 w 6616425"/>
              <a:gd name="connsiteY6" fmla="*/ 6858340 h 6858340"/>
              <a:gd name="connsiteX7" fmla="*/ 934056 w 6616425"/>
              <a:gd name="connsiteY7" fmla="*/ 6858340 h 6858340"/>
              <a:gd name="connsiteX8" fmla="*/ 20298 w 6616425"/>
              <a:gd name="connsiteY8" fmla="*/ 5708951 h 6858340"/>
              <a:gd name="connsiteX9" fmla="*/ 6077555 w 6616425"/>
              <a:gd name="connsiteY9" fmla="*/ 2841511 h 6858340"/>
              <a:gd name="connsiteX10" fmla="*/ 4199770 w 6616425"/>
              <a:gd name="connsiteY10" fmla="*/ 1976097 h 6858340"/>
              <a:gd name="connsiteX11" fmla="*/ 6257169 w 6616425"/>
              <a:gd name="connsiteY11" fmla="*/ 1094354 h 6858340"/>
              <a:gd name="connsiteX12" fmla="*/ 4101800 w 6616425"/>
              <a:gd name="connsiteY12" fmla="*/ 0 h 6858340"/>
              <a:gd name="connsiteX0" fmla="*/ 4139855 w 6654480"/>
              <a:gd name="connsiteY0" fmla="*/ 0 h 6858340"/>
              <a:gd name="connsiteX1" fmla="*/ 4258916 w 6654480"/>
              <a:gd name="connsiteY1" fmla="*/ 339 h 6858340"/>
              <a:gd name="connsiteX2" fmla="*/ 6654454 w 6654480"/>
              <a:gd name="connsiteY2" fmla="*/ 1143340 h 6858340"/>
              <a:gd name="connsiteX3" fmla="*/ 4744011 w 6654480"/>
              <a:gd name="connsiteY3" fmla="*/ 1878125 h 6858340"/>
              <a:gd name="connsiteX4" fmla="*/ 6556483 w 6654480"/>
              <a:gd name="connsiteY4" fmla="*/ 2857839 h 6858340"/>
              <a:gd name="connsiteX5" fmla="*/ 680381 w 6654480"/>
              <a:gd name="connsiteY5" fmla="*/ 5523480 h 6858340"/>
              <a:gd name="connsiteX6" fmla="*/ 2147768 w 6654480"/>
              <a:gd name="connsiteY6" fmla="*/ 6858340 h 6858340"/>
              <a:gd name="connsiteX7" fmla="*/ 972111 w 6654480"/>
              <a:gd name="connsiteY7" fmla="*/ 6858340 h 6858340"/>
              <a:gd name="connsiteX8" fmla="*/ 58353 w 6654480"/>
              <a:gd name="connsiteY8" fmla="*/ 5708951 h 6858340"/>
              <a:gd name="connsiteX9" fmla="*/ 6115610 w 6654480"/>
              <a:gd name="connsiteY9" fmla="*/ 2841511 h 6858340"/>
              <a:gd name="connsiteX10" fmla="*/ 4237825 w 6654480"/>
              <a:gd name="connsiteY10" fmla="*/ 1976097 h 6858340"/>
              <a:gd name="connsiteX11" fmla="*/ 6295224 w 6654480"/>
              <a:gd name="connsiteY11" fmla="*/ 1094354 h 6858340"/>
              <a:gd name="connsiteX12" fmla="*/ 4139855 w 6654480"/>
              <a:gd name="connsiteY12" fmla="*/ 0 h 6858340"/>
              <a:gd name="connsiteX0" fmla="*/ 4144570 w 6659195"/>
              <a:gd name="connsiteY0" fmla="*/ 0 h 6858340"/>
              <a:gd name="connsiteX1" fmla="*/ 4263631 w 6659195"/>
              <a:gd name="connsiteY1" fmla="*/ 339 h 6858340"/>
              <a:gd name="connsiteX2" fmla="*/ 6659169 w 6659195"/>
              <a:gd name="connsiteY2" fmla="*/ 1143340 h 6858340"/>
              <a:gd name="connsiteX3" fmla="*/ 4748726 w 6659195"/>
              <a:gd name="connsiteY3" fmla="*/ 1878125 h 6858340"/>
              <a:gd name="connsiteX4" fmla="*/ 6561198 w 6659195"/>
              <a:gd name="connsiteY4" fmla="*/ 2857839 h 6858340"/>
              <a:gd name="connsiteX5" fmla="*/ 685096 w 6659195"/>
              <a:gd name="connsiteY5" fmla="*/ 5523480 h 6858340"/>
              <a:gd name="connsiteX6" fmla="*/ 2152483 w 6659195"/>
              <a:gd name="connsiteY6" fmla="*/ 6858340 h 6858340"/>
              <a:gd name="connsiteX7" fmla="*/ 976826 w 6659195"/>
              <a:gd name="connsiteY7" fmla="*/ 6858340 h 6858340"/>
              <a:gd name="connsiteX8" fmla="*/ 63068 w 6659195"/>
              <a:gd name="connsiteY8" fmla="*/ 5708951 h 6858340"/>
              <a:gd name="connsiteX9" fmla="*/ 6120325 w 6659195"/>
              <a:gd name="connsiteY9" fmla="*/ 2841511 h 6858340"/>
              <a:gd name="connsiteX10" fmla="*/ 4242540 w 6659195"/>
              <a:gd name="connsiteY10" fmla="*/ 1976097 h 6858340"/>
              <a:gd name="connsiteX11" fmla="*/ 6299939 w 6659195"/>
              <a:gd name="connsiteY11" fmla="*/ 1094354 h 6858340"/>
              <a:gd name="connsiteX12" fmla="*/ 4144570 w 6659195"/>
              <a:gd name="connsiteY12" fmla="*/ 0 h 6858340"/>
              <a:gd name="connsiteX0" fmla="*/ 4144570 w 6659195"/>
              <a:gd name="connsiteY0" fmla="*/ 0 h 6858340"/>
              <a:gd name="connsiteX1" fmla="*/ 4263631 w 6659195"/>
              <a:gd name="connsiteY1" fmla="*/ 339 h 6858340"/>
              <a:gd name="connsiteX2" fmla="*/ 6659169 w 6659195"/>
              <a:gd name="connsiteY2" fmla="*/ 1143340 h 6858340"/>
              <a:gd name="connsiteX3" fmla="*/ 4748726 w 6659195"/>
              <a:gd name="connsiteY3" fmla="*/ 1878125 h 6858340"/>
              <a:gd name="connsiteX4" fmla="*/ 6561198 w 6659195"/>
              <a:gd name="connsiteY4" fmla="*/ 2857839 h 6858340"/>
              <a:gd name="connsiteX5" fmla="*/ 685096 w 6659195"/>
              <a:gd name="connsiteY5" fmla="*/ 5523480 h 6858340"/>
              <a:gd name="connsiteX6" fmla="*/ 2152483 w 6659195"/>
              <a:gd name="connsiteY6" fmla="*/ 6858340 h 6858340"/>
              <a:gd name="connsiteX7" fmla="*/ 976826 w 6659195"/>
              <a:gd name="connsiteY7" fmla="*/ 6858340 h 6858340"/>
              <a:gd name="connsiteX8" fmla="*/ 63068 w 6659195"/>
              <a:gd name="connsiteY8" fmla="*/ 5708951 h 6858340"/>
              <a:gd name="connsiteX9" fmla="*/ 6120325 w 6659195"/>
              <a:gd name="connsiteY9" fmla="*/ 2841511 h 6858340"/>
              <a:gd name="connsiteX10" fmla="*/ 4242540 w 6659195"/>
              <a:gd name="connsiteY10" fmla="*/ 1976097 h 6858340"/>
              <a:gd name="connsiteX11" fmla="*/ 6299939 w 6659195"/>
              <a:gd name="connsiteY11" fmla="*/ 1094354 h 6858340"/>
              <a:gd name="connsiteX12" fmla="*/ 4144570 w 6659195"/>
              <a:gd name="connsiteY12" fmla="*/ 0 h 6858340"/>
              <a:gd name="connsiteX0" fmla="*/ 4144570 w 6659195"/>
              <a:gd name="connsiteY0" fmla="*/ 0 h 6858340"/>
              <a:gd name="connsiteX1" fmla="*/ 4263631 w 6659195"/>
              <a:gd name="connsiteY1" fmla="*/ 339 h 6858340"/>
              <a:gd name="connsiteX2" fmla="*/ 6659169 w 6659195"/>
              <a:gd name="connsiteY2" fmla="*/ 1143340 h 6858340"/>
              <a:gd name="connsiteX3" fmla="*/ 4748726 w 6659195"/>
              <a:gd name="connsiteY3" fmla="*/ 1878125 h 6858340"/>
              <a:gd name="connsiteX4" fmla="*/ 6561198 w 6659195"/>
              <a:gd name="connsiteY4" fmla="*/ 2857839 h 6858340"/>
              <a:gd name="connsiteX5" fmla="*/ 685096 w 6659195"/>
              <a:gd name="connsiteY5" fmla="*/ 5523480 h 6858340"/>
              <a:gd name="connsiteX6" fmla="*/ 2152483 w 6659195"/>
              <a:gd name="connsiteY6" fmla="*/ 6858340 h 6858340"/>
              <a:gd name="connsiteX7" fmla="*/ 976826 w 6659195"/>
              <a:gd name="connsiteY7" fmla="*/ 6858340 h 6858340"/>
              <a:gd name="connsiteX8" fmla="*/ 63068 w 6659195"/>
              <a:gd name="connsiteY8" fmla="*/ 5708951 h 6858340"/>
              <a:gd name="connsiteX9" fmla="*/ 6120325 w 6659195"/>
              <a:gd name="connsiteY9" fmla="*/ 2841511 h 6858340"/>
              <a:gd name="connsiteX10" fmla="*/ 4242540 w 6659195"/>
              <a:gd name="connsiteY10" fmla="*/ 1976097 h 6858340"/>
              <a:gd name="connsiteX11" fmla="*/ 6299939 w 6659195"/>
              <a:gd name="connsiteY11" fmla="*/ 1094354 h 6858340"/>
              <a:gd name="connsiteX12" fmla="*/ 4144570 w 6659195"/>
              <a:gd name="connsiteY12" fmla="*/ 0 h 6858340"/>
              <a:gd name="connsiteX0" fmla="*/ 4144570 w 6659195"/>
              <a:gd name="connsiteY0" fmla="*/ 0 h 6858340"/>
              <a:gd name="connsiteX1" fmla="*/ 4263631 w 6659195"/>
              <a:gd name="connsiteY1" fmla="*/ 339 h 6858340"/>
              <a:gd name="connsiteX2" fmla="*/ 6659169 w 6659195"/>
              <a:gd name="connsiteY2" fmla="*/ 1143340 h 6858340"/>
              <a:gd name="connsiteX3" fmla="*/ 4748726 w 6659195"/>
              <a:gd name="connsiteY3" fmla="*/ 1878125 h 6858340"/>
              <a:gd name="connsiteX4" fmla="*/ 6561198 w 6659195"/>
              <a:gd name="connsiteY4" fmla="*/ 2857839 h 6858340"/>
              <a:gd name="connsiteX5" fmla="*/ 685096 w 6659195"/>
              <a:gd name="connsiteY5" fmla="*/ 5523480 h 6858340"/>
              <a:gd name="connsiteX6" fmla="*/ 2152483 w 6659195"/>
              <a:gd name="connsiteY6" fmla="*/ 6858340 h 6858340"/>
              <a:gd name="connsiteX7" fmla="*/ 976826 w 6659195"/>
              <a:gd name="connsiteY7" fmla="*/ 6858340 h 6858340"/>
              <a:gd name="connsiteX8" fmla="*/ 63068 w 6659195"/>
              <a:gd name="connsiteY8" fmla="*/ 5708951 h 6858340"/>
              <a:gd name="connsiteX9" fmla="*/ 6120325 w 6659195"/>
              <a:gd name="connsiteY9" fmla="*/ 2841511 h 6858340"/>
              <a:gd name="connsiteX10" fmla="*/ 4242540 w 6659195"/>
              <a:gd name="connsiteY10" fmla="*/ 1976097 h 6858340"/>
              <a:gd name="connsiteX11" fmla="*/ 6299939 w 6659195"/>
              <a:gd name="connsiteY11" fmla="*/ 1094354 h 6858340"/>
              <a:gd name="connsiteX12" fmla="*/ 4144570 w 6659195"/>
              <a:gd name="connsiteY12" fmla="*/ 0 h 6858340"/>
              <a:gd name="connsiteX0" fmla="*/ 4144570 w 6659195"/>
              <a:gd name="connsiteY0" fmla="*/ 0 h 6858340"/>
              <a:gd name="connsiteX1" fmla="*/ 4263631 w 6659195"/>
              <a:gd name="connsiteY1" fmla="*/ 339 h 6858340"/>
              <a:gd name="connsiteX2" fmla="*/ 6659169 w 6659195"/>
              <a:gd name="connsiteY2" fmla="*/ 1143340 h 6858340"/>
              <a:gd name="connsiteX3" fmla="*/ 4748726 w 6659195"/>
              <a:gd name="connsiteY3" fmla="*/ 1878125 h 6858340"/>
              <a:gd name="connsiteX4" fmla="*/ 6561198 w 6659195"/>
              <a:gd name="connsiteY4" fmla="*/ 2857839 h 6858340"/>
              <a:gd name="connsiteX5" fmla="*/ 685096 w 6659195"/>
              <a:gd name="connsiteY5" fmla="*/ 5523480 h 6858340"/>
              <a:gd name="connsiteX6" fmla="*/ 2152483 w 6659195"/>
              <a:gd name="connsiteY6" fmla="*/ 6858340 h 6858340"/>
              <a:gd name="connsiteX7" fmla="*/ 976826 w 6659195"/>
              <a:gd name="connsiteY7" fmla="*/ 6858340 h 6858340"/>
              <a:gd name="connsiteX8" fmla="*/ 63068 w 6659195"/>
              <a:gd name="connsiteY8" fmla="*/ 5708951 h 6858340"/>
              <a:gd name="connsiteX9" fmla="*/ 6120325 w 6659195"/>
              <a:gd name="connsiteY9" fmla="*/ 2841511 h 6858340"/>
              <a:gd name="connsiteX10" fmla="*/ 4242540 w 6659195"/>
              <a:gd name="connsiteY10" fmla="*/ 1976097 h 6858340"/>
              <a:gd name="connsiteX11" fmla="*/ 6299939 w 6659195"/>
              <a:gd name="connsiteY11" fmla="*/ 1094354 h 6858340"/>
              <a:gd name="connsiteX12" fmla="*/ 4144570 w 6659195"/>
              <a:gd name="connsiteY12" fmla="*/ 0 h 6858340"/>
              <a:gd name="connsiteX0" fmla="*/ 4142750 w 6657375"/>
              <a:gd name="connsiteY0" fmla="*/ 0 h 6858340"/>
              <a:gd name="connsiteX1" fmla="*/ 4261811 w 6657375"/>
              <a:gd name="connsiteY1" fmla="*/ 339 h 6858340"/>
              <a:gd name="connsiteX2" fmla="*/ 6657349 w 6657375"/>
              <a:gd name="connsiteY2" fmla="*/ 1143340 h 6858340"/>
              <a:gd name="connsiteX3" fmla="*/ 4746906 w 6657375"/>
              <a:gd name="connsiteY3" fmla="*/ 1878125 h 6858340"/>
              <a:gd name="connsiteX4" fmla="*/ 6559378 w 6657375"/>
              <a:gd name="connsiteY4" fmla="*/ 2857839 h 6858340"/>
              <a:gd name="connsiteX5" fmla="*/ 683276 w 6657375"/>
              <a:gd name="connsiteY5" fmla="*/ 5523480 h 6858340"/>
              <a:gd name="connsiteX6" fmla="*/ 2150663 w 6657375"/>
              <a:gd name="connsiteY6" fmla="*/ 6858340 h 6858340"/>
              <a:gd name="connsiteX7" fmla="*/ 975006 w 6657375"/>
              <a:gd name="connsiteY7" fmla="*/ 6858340 h 6858340"/>
              <a:gd name="connsiteX8" fmla="*/ 61248 w 6657375"/>
              <a:gd name="connsiteY8" fmla="*/ 5708951 h 6858340"/>
              <a:gd name="connsiteX9" fmla="*/ 6118505 w 6657375"/>
              <a:gd name="connsiteY9" fmla="*/ 2841511 h 6858340"/>
              <a:gd name="connsiteX10" fmla="*/ 4240720 w 6657375"/>
              <a:gd name="connsiteY10" fmla="*/ 1976097 h 6858340"/>
              <a:gd name="connsiteX11" fmla="*/ 6298119 w 6657375"/>
              <a:gd name="connsiteY11" fmla="*/ 1094354 h 6858340"/>
              <a:gd name="connsiteX12" fmla="*/ 4142750 w 6657375"/>
              <a:gd name="connsiteY12" fmla="*/ 0 h 6858340"/>
              <a:gd name="connsiteX0" fmla="*/ 4142750 w 6657375"/>
              <a:gd name="connsiteY0" fmla="*/ 0 h 6858340"/>
              <a:gd name="connsiteX1" fmla="*/ 4261811 w 6657375"/>
              <a:gd name="connsiteY1" fmla="*/ 339 h 6858340"/>
              <a:gd name="connsiteX2" fmla="*/ 6657349 w 6657375"/>
              <a:gd name="connsiteY2" fmla="*/ 1143340 h 6858340"/>
              <a:gd name="connsiteX3" fmla="*/ 4746906 w 6657375"/>
              <a:gd name="connsiteY3" fmla="*/ 1878125 h 6858340"/>
              <a:gd name="connsiteX4" fmla="*/ 6559378 w 6657375"/>
              <a:gd name="connsiteY4" fmla="*/ 2857839 h 6858340"/>
              <a:gd name="connsiteX5" fmla="*/ 683276 w 6657375"/>
              <a:gd name="connsiteY5" fmla="*/ 5523480 h 6858340"/>
              <a:gd name="connsiteX6" fmla="*/ 2150663 w 6657375"/>
              <a:gd name="connsiteY6" fmla="*/ 6858340 h 6858340"/>
              <a:gd name="connsiteX7" fmla="*/ 975006 w 6657375"/>
              <a:gd name="connsiteY7" fmla="*/ 6858340 h 6858340"/>
              <a:gd name="connsiteX8" fmla="*/ 61248 w 6657375"/>
              <a:gd name="connsiteY8" fmla="*/ 5708951 h 6858340"/>
              <a:gd name="connsiteX9" fmla="*/ 6118505 w 6657375"/>
              <a:gd name="connsiteY9" fmla="*/ 2841511 h 6858340"/>
              <a:gd name="connsiteX10" fmla="*/ 4240720 w 6657375"/>
              <a:gd name="connsiteY10" fmla="*/ 1976097 h 6858340"/>
              <a:gd name="connsiteX11" fmla="*/ 6298119 w 6657375"/>
              <a:gd name="connsiteY11" fmla="*/ 1094354 h 6858340"/>
              <a:gd name="connsiteX12" fmla="*/ 4142750 w 6657375"/>
              <a:gd name="connsiteY12" fmla="*/ 0 h 6858340"/>
              <a:gd name="connsiteX0" fmla="*/ 4141903 w 6656528"/>
              <a:gd name="connsiteY0" fmla="*/ 0 h 6858340"/>
              <a:gd name="connsiteX1" fmla="*/ 4260964 w 6656528"/>
              <a:gd name="connsiteY1" fmla="*/ 339 h 6858340"/>
              <a:gd name="connsiteX2" fmla="*/ 6656502 w 6656528"/>
              <a:gd name="connsiteY2" fmla="*/ 1143340 h 6858340"/>
              <a:gd name="connsiteX3" fmla="*/ 4746059 w 6656528"/>
              <a:gd name="connsiteY3" fmla="*/ 1878125 h 6858340"/>
              <a:gd name="connsiteX4" fmla="*/ 6558531 w 6656528"/>
              <a:gd name="connsiteY4" fmla="*/ 2857839 h 6858340"/>
              <a:gd name="connsiteX5" fmla="*/ 682429 w 6656528"/>
              <a:gd name="connsiteY5" fmla="*/ 5523480 h 6858340"/>
              <a:gd name="connsiteX6" fmla="*/ 2149816 w 6656528"/>
              <a:gd name="connsiteY6" fmla="*/ 6858340 h 6858340"/>
              <a:gd name="connsiteX7" fmla="*/ 974159 w 6656528"/>
              <a:gd name="connsiteY7" fmla="*/ 6858340 h 6858340"/>
              <a:gd name="connsiteX8" fmla="*/ 60401 w 6656528"/>
              <a:gd name="connsiteY8" fmla="*/ 5708951 h 6858340"/>
              <a:gd name="connsiteX9" fmla="*/ 6217505 w 6656528"/>
              <a:gd name="connsiteY9" fmla="*/ 2801170 h 6858340"/>
              <a:gd name="connsiteX10" fmla="*/ 4239873 w 6656528"/>
              <a:gd name="connsiteY10" fmla="*/ 1976097 h 6858340"/>
              <a:gd name="connsiteX11" fmla="*/ 6297272 w 6656528"/>
              <a:gd name="connsiteY11" fmla="*/ 1094354 h 6858340"/>
              <a:gd name="connsiteX12" fmla="*/ 4141903 w 6656528"/>
              <a:gd name="connsiteY12" fmla="*/ 0 h 6858340"/>
              <a:gd name="connsiteX0" fmla="*/ 4141903 w 6656528"/>
              <a:gd name="connsiteY0" fmla="*/ 0 h 6858340"/>
              <a:gd name="connsiteX1" fmla="*/ 4260964 w 6656528"/>
              <a:gd name="connsiteY1" fmla="*/ 339 h 6858340"/>
              <a:gd name="connsiteX2" fmla="*/ 6656502 w 6656528"/>
              <a:gd name="connsiteY2" fmla="*/ 1143340 h 6858340"/>
              <a:gd name="connsiteX3" fmla="*/ 4746059 w 6656528"/>
              <a:gd name="connsiteY3" fmla="*/ 1878125 h 6858340"/>
              <a:gd name="connsiteX4" fmla="*/ 6558531 w 6656528"/>
              <a:gd name="connsiteY4" fmla="*/ 2857839 h 6858340"/>
              <a:gd name="connsiteX5" fmla="*/ 682429 w 6656528"/>
              <a:gd name="connsiteY5" fmla="*/ 5523480 h 6858340"/>
              <a:gd name="connsiteX6" fmla="*/ 2149816 w 6656528"/>
              <a:gd name="connsiteY6" fmla="*/ 6858340 h 6858340"/>
              <a:gd name="connsiteX7" fmla="*/ 974159 w 6656528"/>
              <a:gd name="connsiteY7" fmla="*/ 6858340 h 6858340"/>
              <a:gd name="connsiteX8" fmla="*/ 60401 w 6656528"/>
              <a:gd name="connsiteY8" fmla="*/ 5708951 h 6858340"/>
              <a:gd name="connsiteX9" fmla="*/ 6217505 w 6656528"/>
              <a:gd name="connsiteY9" fmla="*/ 2801170 h 6858340"/>
              <a:gd name="connsiteX10" fmla="*/ 4239873 w 6656528"/>
              <a:gd name="connsiteY10" fmla="*/ 1976097 h 6858340"/>
              <a:gd name="connsiteX11" fmla="*/ 6297272 w 6656528"/>
              <a:gd name="connsiteY11" fmla="*/ 1094354 h 6858340"/>
              <a:gd name="connsiteX12" fmla="*/ 4141903 w 6656528"/>
              <a:gd name="connsiteY12" fmla="*/ 0 h 6858340"/>
              <a:gd name="connsiteX0" fmla="*/ 4141903 w 6656528"/>
              <a:gd name="connsiteY0" fmla="*/ 0 h 6858340"/>
              <a:gd name="connsiteX1" fmla="*/ 4260964 w 6656528"/>
              <a:gd name="connsiteY1" fmla="*/ 339 h 6858340"/>
              <a:gd name="connsiteX2" fmla="*/ 6656502 w 6656528"/>
              <a:gd name="connsiteY2" fmla="*/ 1143340 h 6858340"/>
              <a:gd name="connsiteX3" fmla="*/ 4746059 w 6656528"/>
              <a:gd name="connsiteY3" fmla="*/ 1878125 h 6858340"/>
              <a:gd name="connsiteX4" fmla="*/ 6558531 w 6656528"/>
              <a:gd name="connsiteY4" fmla="*/ 2857839 h 6858340"/>
              <a:gd name="connsiteX5" fmla="*/ 682429 w 6656528"/>
              <a:gd name="connsiteY5" fmla="*/ 5523480 h 6858340"/>
              <a:gd name="connsiteX6" fmla="*/ 2149816 w 6656528"/>
              <a:gd name="connsiteY6" fmla="*/ 6858340 h 6858340"/>
              <a:gd name="connsiteX7" fmla="*/ 974159 w 6656528"/>
              <a:gd name="connsiteY7" fmla="*/ 6858340 h 6858340"/>
              <a:gd name="connsiteX8" fmla="*/ 60401 w 6656528"/>
              <a:gd name="connsiteY8" fmla="*/ 5708951 h 6858340"/>
              <a:gd name="connsiteX9" fmla="*/ 6217505 w 6656528"/>
              <a:gd name="connsiteY9" fmla="*/ 2801170 h 6858340"/>
              <a:gd name="connsiteX10" fmla="*/ 4239873 w 6656528"/>
              <a:gd name="connsiteY10" fmla="*/ 1976097 h 6858340"/>
              <a:gd name="connsiteX11" fmla="*/ 6297272 w 6656528"/>
              <a:gd name="connsiteY11" fmla="*/ 1094354 h 6858340"/>
              <a:gd name="connsiteX12" fmla="*/ 4141903 w 6656528"/>
              <a:gd name="connsiteY12" fmla="*/ 0 h 6858340"/>
              <a:gd name="connsiteX0" fmla="*/ 4141903 w 6656528"/>
              <a:gd name="connsiteY0" fmla="*/ 0 h 6858340"/>
              <a:gd name="connsiteX1" fmla="*/ 4260964 w 6656528"/>
              <a:gd name="connsiteY1" fmla="*/ 339 h 6858340"/>
              <a:gd name="connsiteX2" fmla="*/ 6656502 w 6656528"/>
              <a:gd name="connsiteY2" fmla="*/ 1143340 h 6858340"/>
              <a:gd name="connsiteX3" fmla="*/ 4746059 w 6656528"/>
              <a:gd name="connsiteY3" fmla="*/ 1878125 h 6858340"/>
              <a:gd name="connsiteX4" fmla="*/ 6448700 w 6656528"/>
              <a:gd name="connsiteY4" fmla="*/ 2790603 h 6858340"/>
              <a:gd name="connsiteX5" fmla="*/ 682429 w 6656528"/>
              <a:gd name="connsiteY5" fmla="*/ 5523480 h 6858340"/>
              <a:gd name="connsiteX6" fmla="*/ 2149816 w 6656528"/>
              <a:gd name="connsiteY6" fmla="*/ 6858340 h 6858340"/>
              <a:gd name="connsiteX7" fmla="*/ 974159 w 6656528"/>
              <a:gd name="connsiteY7" fmla="*/ 6858340 h 6858340"/>
              <a:gd name="connsiteX8" fmla="*/ 60401 w 6656528"/>
              <a:gd name="connsiteY8" fmla="*/ 5708951 h 6858340"/>
              <a:gd name="connsiteX9" fmla="*/ 6217505 w 6656528"/>
              <a:gd name="connsiteY9" fmla="*/ 2801170 h 6858340"/>
              <a:gd name="connsiteX10" fmla="*/ 4239873 w 6656528"/>
              <a:gd name="connsiteY10" fmla="*/ 1976097 h 6858340"/>
              <a:gd name="connsiteX11" fmla="*/ 6297272 w 6656528"/>
              <a:gd name="connsiteY11" fmla="*/ 1094354 h 6858340"/>
              <a:gd name="connsiteX12" fmla="*/ 4141903 w 6656528"/>
              <a:gd name="connsiteY12" fmla="*/ 0 h 6858340"/>
              <a:gd name="connsiteX0" fmla="*/ 4141903 w 6656528"/>
              <a:gd name="connsiteY0" fmla="*/ 0 h 6858340"/>
              <a:gd name="connsiteX1" fmla="*/ 4260964 w 6656528"/>
              <a:gd name="connsiteY1" fmla="*/ 339 h 6858340"/>
              <a:gd name="connsiteX2" fmla="*/ 6656502 w 6656528"/>
              <a:gd name="connsiteY2" fmla="*/ 1143340 h 6858340"/>
              <a:gd name="connsiteX3" fmla="*/ 4746059 w 6656528"/>
              <a:gd name="connsiteY3" fmla="*/ 1878125 h 6858340"/>
              <a:gd name="connsiteX4" fmla="*/ 6448700 w 6656528"/>
              <a:gd name="connsiteY4" fmla="*/ 2790603 h 6858340"/>
              <a:gd name="connsiteX5" fmla="*/ 682429 w 6656528"/>
              <a:gd name="connsiteY5" fmla="*/ 5523480 h 6858340"/>
              <a:gd name="connsiteX6" fmla="*/ 2149816 w 6656528"/>
              <a:gd name="connsiteY6" fmla="*/ 6858340 h 6858340"/>
              <a:gd name="connsiteX7" fmla="*/ 974159 w 6656528"/>
              <a:gd name="connsiteY7" fmla="*/ 6858340 h 6858340"/>
              <a:gd name="connsiteX8" fmla="*/ 60401 w 6656528"/>
              <a:gd name="connsiteY8" fmla="*/ 5708951 h 6858340"/>
              <a:gd name="connsiteX9" fmla="*/ 6217505 w 6656528"/>
              <a:gd name="connsiteY9" fmla="*/ 2801170 h 6858340"/>
              <a:gd name="connsiteX10" fmla="*/ 4239873 w 6656528"/>
              <a:gd name="connsiteY10" fmla="*/ 1976097 h 6858340"/>
              <a:gd name="connsiteX11" fmla="*/ 6297272 w 6656528"/>
              <a:gd name="connsiteY11" fmla="*/ 1094354 h 6858340"/>
              <a:gd name="connsiteX12" fmla="*/ 4141903 w 6656528"/>
              <a:gd name="connsiteY12" fmla="*/ 0 h 6858340"/>
              <a:gd name="connsiteX0" fmla="*/ 4141903 w 6656528"/>
              <a:gd name="connsiteY0" fmla="*/ 0 h 6858340"/>
              <a:gd name="connsiteX1" fmla="*/ 4260964 w 6656528"/>
              <a:gd name="connsiteY1" fmla="*/ 339 h 6858340"/>
              <a:gd name="connsiteX2" fmla="*/ 6656502 w 6656528"/>
              <a:gd name="connsiteY2" fmla="*/ 1143340 h 6858340"/>
              <a:gd name="connsiteX3" fmla="*/ 4746059 w 6656528"/>
              <a:gd name="connsiteY3" fmla="*/ 1878125 h 6858340"/>
              <a:gd name="connsiteX4" fmla="*/ 6448700 w 6656528"/>
              <a:gd name="connsiteY4" fmla="*/ 2790603 h 6858340"/>
              <a:gd name="connsiteX5" fmla="*/ 682429 w 6656528"/>
              <a:gd name="connsiteY5" fmla="*/ 5523480 h 6858340"/>
              <a:gd name="connsiteX6" fmla="*/ 2149816 w 6656528"/>
              <a:gd name="connsiteY6" fmla="*/ 6858340 h 6858340"/>
              <a:gd name="connsiteX7" fmla="*/ 974159 w 6656528"/>
              <a:gd name="connsiteY7" fmla="*/ 6858340 h 6858340"/>
              <a:gd name="connsiteX8" fmla="*/ 60401 w 6656528"/>
              <a:gd name="connsiteY8" fmla="*/ 5708951 h 6858340"/>
              <a:gd name="connsiteX9" fmla="*/ 6217505 w 6656528"/>
              <a:gd name="connsiteY9" fmla="*/ 2801170 h 6858340"/>
              <a:gd name="connsiteX10" fmla="*/ 4239873 w 6656528"/>
              <a:gd name="connsiteY10" fmla="*/ 1976097 h 6858340"/>
              <a:gd name="connsiteX11" fmla="*/ 6297272 w 6656528"/>
              <a:gd name="connsiteY11" fmla="*/ 1094354 h 6858340"/>
              <a:gd name="connsiteX12" fmla="*/ 4141903 w 6656528"/>
              <a:gd name="connsiteY12" fmla="*/ 0 h 6858340"/>
              <a:gd name="connsiteX0" fmla="*/ 4171606 w 6686231"/>
              <a:gd name="connsiteY0" fmla="*/ 0 h 6858340"/>
              <a:gd name="connsiteX1" fmla="*/ 4290667 w 6686231"/>
              <a:gd name="connsiteY1" fmla="*/ 339 h 6858340"/>
              <a:gd name="connsiteX2" fmla="*/ 6686205 w 6686231"/>
              <a:gd name="connsiteY2" fmla="*/ 1143340 h 6858340"/>
              <a:gd name="connsiteX3" fmla="*/ 4775762 w 6686231"/>
              <a:gd name="connsiteY3" fmla="*/ 1878125 h 6858340"/>
              <a:gd name="connsiteX4" fmla="*/ 6478403 w 6686231"/>
              <a:gd name="connsiteY4" fmla="*/ 2790603 h 6858340"/>
              <a:gd name="connsiteX5" fmla="*/ 712132 w 6686231"/>
              <a:gd name="connsiteY5" fmla="*/ 5523480 h 6858340"/>
              <a:gd name="connsiteX6" fmla="*/ 2179519 w 6686231"/>
              <a:gd name="connsiteY6" fmla="*/ 6858340 h 6858340"/>
              <a:gd name="connsiteX7" fmla="*/ 1003862 w 6686231"/>
              <a:gd name="connsiteY7" fmla="*/ 6858340 h 6858340"/>
              <a:gd name="connsiteX8" fmla="*/ 60150 w 6686231"/>
              <a:gd name="connsiteY8" fmla="*/ 5682057 h 6858340"/>
              <a:gd name="connsiteX9" fmla="*/ 6247208 w 6686231"/>
              <a:gd name="connsiteY9" fmla="*/ 2801170 h 6858340"/>
              <a:gd name="connsiteX10" fmla="*/ 4269576 w 6686231"/>
              <a:gd name="connsiteY10" fmla="*/ 1976097 h 6858340"/>
              <a:gd name="connsiteX11" fmla="*/ 6326975 w 6686231"/>
              <a:gd name="connsiteY11" fmla="*/ 1094354 h 6858340"/>
              <a:gd name="connsiteX12" fmla="*/ 4171606 w 6686231"/>
              <a:gd name="connsiteY12" fmla="*/ 0 h 6858340"/>
              <a:gd name="connsiteX0" fmla="*/ 4154145 w 6668770"/>
              <a:gd name="connsiteY0" fmla="*/ 0 h 6858340"/>
              <a:gd name="connsiteX1" fmla="*/ 4273206 w 6668770"/>
              <a:gd name="connsiteY1" fmla="*/ 339 h 6858340"/>
              <a:gd name="connsiteX2" fmla="*/ 6668744 w 6668770"/>
              <a:gd name="connsiteY2" fmla="*/ 1143340 h 6858340"/>
              <a:gd name="connsiteX3" fmla="*/ 4758301 w 6668770"/>
              <a:gd name="connsiteY3" fmla="*/ 1878125 h 6858340"/>
              <a:gd name="connsiteX4" fmla="*/ 6460942 w 6668770"/>
              <a:gd name="connsiteY4" fmla="*/ 2790603 h 6858340"/>
              <a:gd name="connsiteX5" fmla="*/ 694671 w 6668770"/>
              <a:gd name="connsiteY5" fmla="*/ 5523480 h 6858340"/>
              <a:gd name="connsiteX6" fmla="*/ 2162058 w 6668770"/>
              <a:gd name="connsiteY6" fmla="*/ 6858340 h 6858340"/>
              <a:gd name="connsiteX7" fmla="*/ 986401 w 6668770"/>
              <a:gd name="connsiteY7" fmla="*/ 6858340 h 6858340"/>
              <a:gd name="connsiteX8" fmla="*/ 42689 w 6668770"/>
              <a:gd name="connsiteY8" fmla="*/ 5682057 h 6858340"/>
              <a:gd name="connsiteX9" fmla="*/ 6229747 w 6668770"/>
              <a:gd name="connsiteY9" fmla="*/ 2801170 h 6858340"/>
              <a:gd name="connsiteX10" fmla="*/ 4252115 w 6668770"/>
              <a:gd name="connsiteY10" fmla="*/ 1976097 h 6858340"/>
              <a:gd name="connsiteX11" fmla="*/ 6309514 w 6668770"/>
              <a:gd name="connsiteY11" fmla="*/ 1094354 h 6858340"/>
              <a:gd name="connsiteX12" fmla="*/ 4154145 w 6668770"/>
              <a:gd name="connsiteY12" fmla="*/ 0 h 6858340"/>
              <a:gd name="connsiteX0" fmla="*/ 4183917 w 6698542"/>
              <a:gd name="connsiteY0" fmla="*/ 0 h 6858340"/>
              <a:gd name="connsiteX1" fmla="*/ 4302978 w 6698542"/>
              <a:gd name="connsiteY1" fmla="*/ 339 h 6858340"/>
              <a:gd name="connsiteX2" fmla="*/ 6698516 w 6698542"/>
              <a:gd name="connsiteY2" fmla="*/ 1143340 h 6858340"/>
              <a:gd name="connsiteX3" fmla="*/ 4788073 w 6698542"/>
              <a:gd name="connsiteY3" fmla="*/ 1878125 h 6858340"/>
              <a:gd name="connsiteX4" fmla="*/ 6490714 w 6698542"/>
              <a:gd name="connsiteY4" fmla="*/ 2790603 h 6858340"/>
              <a:gd name="connsiteX5" fmla="*/ 724443 w 6698542"/>
              <a:gd name="connsiteY5" fmla="*/ 5523480 h 6858340"/>
              <a:gd name="connsiteX6" fmla="*/ 2191830 w 6698542"/>
              <a:gd name="connsiteY6" fmla="*/ 6858340 h 6858340"/>
              <a:gd name="connsiteX7" fmla="*/ 1016173 w 6698542"/>
              <a:gd name="connsiteY7" fmla="*/ 6858340 h 6858340"/>
              <a:gd name="connsiteX8" fmla="*/ 42507 w 6698542"/>
              <a:gd name="connsiteY8" fmla="*/ 5682057 h 6858340"/>
              <a:gd name="connsiteX9" fmla="*/ 6259519 w 6698542"/>
              <a:gd name="connsiteY9" fmla="*/ 2801170 h 6858340"/>
              <a:gd name="connsiteX10" fmla="*/ 4281887 w 6698542"/>
              <a:gd name="connsiteY10" fmla="*/ 1976097 h 6858340"/>
              <a:gd name="connsiteX11" fmla="*/ 6339286 w 6698542"/>
              <a:gd name="connsiteY11" fmla="*/ 1094354 h 6858340"/>
              <a:gd name="connsiteX12" fmla="*/ 4183917 w 6698542"/>
              <a:gd name="connsiteY12" fmla="*/ 0 h 6858340"/>
              <a:gd name="connsiteX0" fmla="*/ 4183917 w 6698542"/>
              <a:gd name="connsiteY0" fmla="*/ 0 h 6858340"/>
              <a:gd name="connsiteX1" fmla="*/ 4302978 w 6698542"/>
              <a:gd name="connsiteY1" fmla="*/ 339 h 6858340"/>
              <a:gd name="connsiteX2" fmla="*/ 6698516 w 6698542"/>
              <a:gd name="connsiteY2" fmla="*/ 1143340 h 6858340"/>
              <a:gd name="connsiteX3" fmla="*/ 4788073 w 6698542"/>
              <a:gd name="connsiteY3" fmla="*/ 1878125 h 6858340"/>
              <a:gd name="connsiteX4" fmla="*/ 6490714 w 6698542"/>
              <a:gd name="connsiteY4" fmla="*/ 2790603 h 6858340"/>
              <a:gd name="connsiteX5" fmla="*/ 724443 w 6698542"/>
              <a:gd name="connsiteY5" fmla="*/ 5523480 h 6858340"/>
              <a:gd name="connsiteX6" fmla="*/ 2191830 w 6698542"/>
              <a:gd name="connsiteY6" fmla="*/ 6858340 h 6858340"/>
              <a:gd name="connsiteX7" fmla="*/ 1016173 w 6698542"/>
              <a:gd name="connsiteY7" fmla="*/ 6858340 h 6858340"/>
              <a:gd name="connsiteX8" fmla="*/ 42507 w 6698542"/>
              <a:gd name="connsiteY8" fmla="*/ 5682057 h 6858340"/>
              <a:gd name="connsiteX9" fmla="*/ 6259519 w 6698542"/>
              <a:gd name="connsiteY9" fmla="*/ 2801170 h 6858340"/>
              <a:gd name="connsiteX10" fmla="*/ 4281887 w 6698542"/>
              <a:gd name="connsiteY10" fmla="*/ 1976097 h 6858340"/>
              <a:gd name="connsiteX11" fmla="*/ 6339286 w 6698542"/>
              <a:gd name="connsiteY11" fmla="*/ 1094354 h 6858340"/>
              <a:gd name="connsiteX12" fmla="*/ 4183917 w 6698542"/>
              <a:gd name="connsiteY12" fmla="*/ 0 h 6858340"/>
              <a:gd name="connsiteX0" fmla="*/ 4183917 w 6698542"/>
              <a:gd name="connsiteY0" fmla="*/ 0 h 6858340"/>
              <a:gd name="connsiteX1" fmla="*/ 4302978 w 6698542"/>
              <a:gd name="connsiteY1" fmla="*/ 339 h 6858340"/>
              <a:gd name="connsiteX2" fmla="*/ 6698516 w 6698542"/>
              <a:gd name="connsiteY2" fmla="*/ 1143340 h 6858340"/>
              <a:gd name="connsiteX3" fmla="*/ 4788073 w 6698542"/>
              <a:gd name="connsiteY3" fmla="*/ 1878125 h 6858340"/>
              <a:gd name="connsiteX4" fmla="*/ 6490714 w 6698542"/>
              <a:gd name="connsiteY4" fmla="*/ 2790603 h 6858340"/>
              <a:gd name="connsiteX5" fmla="*/ 724443 w 6698542"/>
              <a:gd name="connsiteY5" fmla="*/ 5523480 h 6858340"/>
              <a:gd name="connsiteX6" fmla="*/ 2191830 w 6698542"/>
              <a:gd name="connsiteY6" fmla="*/ 6858340 h 6858340"/>
              <a:gd name="connsiteX7" fmla="*/ 1016173 w 6698542"/>
              <a:gd name="connsiteY7" fmla="*/ 6858340 h 6858340"/>
              <a:gd name="connsiteX8" fmla="*/ 42507 w 6698542"/>
              <a:gd name="connsiteY8" fmla="*/ 5682057 h 6858340"/>
              <a:gd name="connsiteX9" fmla="*/ 6259519 w 6698542"/>
              <a:gd name="connsiteY9" fmla="*/ 2801170 h 6858340"/>
              <a:gd name="connsiteX10" fmla="*/ 4281887 w 6698542"/>
              <a:gd name="connsiteY10" fmla="*/ 1976097 h 6858340"/>
              <a:gd name="connsiteX11" fmla="*/ 6339286 w 6698542"/>
              <a:gd name="connsiteY11" fmla="*/ 1094354 h 6858340"/>
              <a:gd name="connsiteX12" fmla="*/ 4183917 w 6698542"/>
              <a:gd name="connsiteY12" fmla="*/ 0 h 6858340"/>
              <a:gd name="connsiteX0" fmla="*/ 4183917 w 6698542"/>
              <a:gd name="connsiteY0" fmla="*/ 0 h 6858340"/>
              <a:gd name="connsiteX1" fmla="*/ 4302978 w 6698542"/>
              <a:gd name="connsiteY1" fmla="*/ 339 h 6858340"/>
              <a:gd name="connsiteX2" fmla="*/ 6698516 w 6698542"/>
              <a:gd name="connsiteY2" fmla="*/ 1143340 h 6858340"/>
              <a:gd name="connsiteX3" fmla="*/ 4788073 w 6698542"/>
              <a:gd name="connsiteY3" fmla="*/ 1878125 h 6858340"/>
              <a:gd name="connsiteX4" fmla="*/ 6490714 w 6698542"/>
              <a:gd name="connsiteY4" fmla="*/ 2790603 h 6858340"/>
              <a:gd name="connsiteX5" fmla="*/ 724443 w 6698542"/>
              <a:gd name="connsiteY5" fmla="*/ 5523480 h 6858340"/>
              <a:gd name="connsiteX6" fmla="*/ 2191830 w 6698542"/>
              <a:gd name="connsiteY6" fmla="*/ 6858340 h 6858340"/>
              <a:gd name="connsiteX7" fmla="*/ 1016173 w 6698542"/>
              <a:gd name="connsiteY7" fmla="*/ 6858340 h 6858340"/>
              <a:gd name="connsiteX8" fmla="*/ 42507 w 6698542"/>
              <a:gd name="connsiteY8" fmla="*/ 5682057 h 6858340"/>
              <a:gd name="connsiteX9" fmla="*/ 6259519 w 6698542"/>
              <a:gd name="connsiteY9" fmla="*/ 2801170 h 6858340"/>
              <a:gd name="connsiteX10" fmla="*/ 4281887 w 6698542"/>
              <a:gd name="connsiteY10" fmla="*/ 1976097 h 6858340"/>
              <a:gd name="connsiteX11" fmla="*/ 6339286 w 6698542"/>
              <a:gd name="connsiteY11" fmla="*/ 1094354 h 6858340"/>
              <a:gd name="connsiteX12" fmla="*/ 4183917 w 6698542"/>
              <a:gd name="connsiteY12" fmla="*/ 0 h 6858340"/>
              <a:gd name="connsiteX0" fmla="*/ 4217886 w 6732511"/>
              <a:gd name="connsiteY0" fmla="*/ 0 h 6858340"/>
              <a:gd name="connsiteX1" fmla="*/ 4336947 w 6732511"/>
              <a:gd name="connsiteY1" fmla="*/ 339 h 6858340"/>
              <a:gd name="connsiteX2" fmla="*/ 6732485 w 6732511"/>
              <a:gd name="connsiteY2" fmla="*/ 1143340 h 6858340"/>
              <a:gd name="connsiteX3" fmla="*/ 4822042 w 6732511"/>
              <a:gd name="connsiteY3" fmla="*/ 1878125 h 6858340"/>
              <a:gd name="connsiteX4" fmla="*/ 6524683 w 6732511"/>
              <a:gd name="connsiteY4" fmla="*/ 2790603 h 6858340"/>
              <a:gd name="connsiteX5" fmla="*/ 758412 w 6732511"/>
              <a:gd name="connsiteY5" fmla="*/ 5523480 h 6858340"/>
              <a:gd name="connsiteX6" fmla="*/ 2225799 w 6732511"/>
              <a:gd name="connsiteY6" fmla="*/ 6858340 h 6858340"/>
              <a:gd name="connsiteX7" fmla="*/ 1050142 w 6732511"/>
              <a:gd name="connsiteY7" fmla="*/ 6858340 h 6858340"/>
              <a:gd name="connsiteX8" fmla="*/ 76476 w 6732511"/>
              <a:gd name="connsiteY8" fmla="*/ 5682057 h 6858340"/>
              <a:gd name="connsiteX9" fmla="*/ 6293488 w 6732511"/>
              <a:gd name="connsiteY9" fmla="*/ 2801170 h 6858340"/>
              <a:gd name="connsiteX10" fmla="*/ 4315856 w 6732511"/>
              <a:gd name="connsiteY10" fmla="*/ 1976097 h 6858340"/>
              <a:gd name="connsiteX11" fmla="*/ 6373255 w 6732511"/>
              <a:gd name="connsiteY11" fmla="*/ 1094354 h 6858340"/>
              <a:gd name="connsiteX12" fmla="*/ 4217886 w 6732511"/>
              <a:gd name="connsiteY12" fmla="*/ 0 h 6858340"/>
              <a:gd name="connsiteX0" fmla="*/ 4217886 w 6732511"/>
              <a:gd name="connsiteY0" fmla="*/ 0 h 6858340"/>
              <a:gd name="connsiteX1" fmla="*/ 4336947 w 6732511"/>
              <a:gd name="connsiteY1" fmla="*/ 339 h 6858340"/>
              <a:gd name="connsiteX2" fmla="*/ 6732485 w 6732511"/>
              <a:gd name="connsiteY2" fmla="*/ 1143340 h 6858340"/>
              <a:gd name="connsiteX3" fmla="*/ 4822042 w 6732511"/>
              <a:gd name="connsiteY3" fmla="*/ 1878125 h 6858340"/>
              <a:gd name="connsiteX4" fmla="*/ 6524683 w 6732511"/>
              <a:gd name="connsiteY4" fmla="*/ 2790603 h 6858340"/>
              <a:gd name="connsiteX5" fmla="*/ 758412 w 6732511"/>
              <a:gd name="connsiteY5" fmla="*/ 5523480 h 6858340"/>
              <a:gd name="connsiteX6" fmla="*/ 2225799 w 6732511"/>
              <a:gd name="connsiteY6" fmla="*/ 6858340 h 6858340"/>
              <a:gd name="connsiteX7" fmla="*/ 1050142 w 6732511"/>
              <a:gd name="connsiteY7" fmla="*/ 6858340 h 6858340"/>
              <a:gd name="connsiteX8" fmla="*/ 76476 w 6732511"/>
              <a:gd name="connsiteY8" fmla="*/ 5682057 h 6858340"/>
              <a:gd name="connsiteX9" fmla="*/ 6293488 w 6732511"/>
              <a:gd name="connsiteY9" fmla="*/ 2801170 h 6858340"/>
              <a:gd name="connsiteX10" fmla="*/ 4575458 w 6732511"/>
              <a:gd name="connsiteY10" fmla="*/ 1935755 h 6858340"/>
              <a:gd name="connsiteX11" fmla="*/ 6373255 w 6732511"/>
              <a:gd name="connsiteY11" fmla="*/ 1094354 h 6858340"/>
              <a:gd name="connsiteX12" fmla="*/ 4217886 w 6732511"/>
              <a:gd name="connsiteY12" fmla="*/ 0 h 6858340"/>
              <a:gd name="connsiteX0" fmla="*/ 4217886 w 6732511"/>
              <a:gd name="connsiteY0" fmla="*/ 0 h 6858340"/>
              <a:gd name="connsiteX1" fmla="*/ 4336947 w 6732511"/>
              <a:gd name="connsiteY1" fmla="*/ 339 h 6858340"/>
              <a:gd name="connsiteX2" fmla="*/ 6732485 w 6732511"/>
              <a:gd name="connsiteY2" fmla="*/ 1143340 h 6858340"/>
              <a:gd name="connsiteX3" fmla="*/ 4822042 w 6732511"/>
              <a:gd name="connsiteY3" fmla="*/ 1878125 h 6858340"/>
              <a:gd name="connsiteX4" fmla="*/ 6524683 w 6732511"/>
              <a:gd name="connsiteY4" fmla="*/ 2790603 h 6858340"/>
              <a:gd name="connsiteX5" fmla="*/ 758412 w 6732511"/>
              <a:gd name="connsiteY5" fmla="*/ 5523480 h 6858340"/>
              <a:gd name="connsiteX6" fmla="*/ 2225799 w 6732511"/>
              <a:gd name="connsiteY6" fmla="*/ 6858340 h 6858340"/>
              <a:gd name="connsiteX7" fmla="*/ 1050142 w 6732511"/>
              <a:gd name="connsiteY7" fmla="*/ 6858340 h 6858340"/>
              <a:gd name="connsiteX8" fmla="*/ 76476 w 6732511"/>
              <a:gd name="connsiteY8" fmla="*/ 5682057 h 6858340"/>
              <a:gd name="connsiteX9" fmla="*/ 6293488 w 6732511"/>
              <a:gd name="connsiteY9" fmla="*/ 2801170 h 6858340"/>
              <a:gd name="connsiteX10" fmla="*/ 4575458 w 6732511"/>
              <a:gd name="connsiteY10" fmla="*/ 1935755 h 6858340"/>
              <a:gd name="connsiteX11" fmla="*/ 6373255 w 6732511"/>
              <a:gd name="connsiteY11" fmla="*/ 1094354 h 6858340"/>
              <a:gd name="connsiteX12" fmla="*/ 4217886 w 6732511"/>
              <a:gd name="connsiteY12" fmla="*/ 0 h 6858340"/>
              <a:gd name="connsiteX0" fmla="*/ 4217886 w 6732511"/>
              <a:gd name="connsiteY0" fmla="*/ 0 h 6858340"/>
              <a:gd name="connsiteX1" fmla="*/ 4336947 w 6732511"/>
              <a:gd name="connsiteY1" fmla="*/ 339 h 6858340"/>
              <a:gd name="connsiteX2" fmla="*/ 6732485 w 6732511"/>
              <a:gd name="connsiteY2" fmla="*/ 1143340 h 6858340"/>
              <a:gd name="connsiteX3" fmla="*/ 4822042 w 6732511"/>
              <a:gd name="connsiteY3" fmla="*/ 1878125 h 6858340"/>
              <a:gd name="connsiteX4" fmla="*/ 6524683 w 6732511"/>
              <a:gd name="connsiteY4" fmla="*/ 2790603 h 6858340"/>
              <a:gd name="connsiteX5" fmla="*/ 758412 w 6732511"/>
              <a:gd name="connsiteY5" fmla="*/ 5523480 h 6858340"/>
              <a:gd name="connsiteX6" fmla="*/ 2225799 w 6732511"/>
              <a:gd name="connsiteY6" fmla="*/ 6858340 h 6858340"/>
              <a:gd name="connsiteX7" fmla="*/ 1050142 w 6732511"/>
              <a:gd name="connsiteY7" fmla="*/ 6858340 h 6858340"/>
              <a:gd name="connsiteX8" fmla="*/ 76476 w 6732511"/>
              <a:gd name="connsiteY8" fmla="*/ 5682057 h 6858340"/>
              <a:gd name="connsiteX9" fmla="*/ 6293488 w 6732511"/>
              <a:gd name="connsiteY9" fmla="*/ 2801170 h 6858340"/>
              <a:gd name="connsiteX10" fmla="*/ 4575458 w 6732511"/>
              <a:gd name="connsiteY10" fmla="*/ 1935755 h 6858340"/>
              <a:gd name="connsiteX11" fmla="*/ 6373255 w 6732511"/>
              <a:gd name="connsiteY11" fmla="*/ 1094354 h 6858340"/>
              <a:gd name="connsiteX12" fmla="*/ 4217886 w 6732511"/>
              <a:gd name="connsiteY12" fmla="*/ 0 h 6858340"/>
              <a:gd name="connsiteX0" fmla="*/ 4217886 w 6732511"/>
              <a:gd name="connsiteY0" fmla="*/ 0 h 6858340"/>
              <a:gd name="connsiteX1" fmla="*/ 4336947 w 6732511"/>
              <a:gd name="connsiteY1" fmla="*/ 339 h 6858340"/>
              <a:gd name="connsiteX2" fmla="*/ 6732485 w 6732511"/>
              <a:gd name="connsiteY2" fmla="*/ 1143340 h 6858340"/>
              <a:gd name="connsiteX3" fmla="*/ 4822042 w 6732511"/>
              <a:gd name="connsiteY3" fmla="*/ 1878125 h 6858340"/>
              <a:gd name="connsiteX4" fmla="*/ 6524683 w 6732511"/>
              <a:gd name="connsiteY4" fmla="*/ 2790603 h 6858340"/>
              <a:gd name="connsiteX5" fmla="*/ 758412 w 6732511"/>
              <a:gd name="connsiteY5" fmla="*/ 5523480 h 6858340"/>
              <a:gd name="connsiteX6" fmla="*/ 2225799 w 6732511"/>
              <a:gd name="connsiteY6" fmla="*/ 6858340 h 6858340"/>
              <a:gd name="connsiteX7" fmla="*/ 1050142 w 6732511"/>
              <a:gd name="connsiteY7" fmla="*/ 6858340 h 6858340"/>
              <a:gd name="connsiteX8" fmla="*/ 76476 w 6732511"/>
              <a:gd name="connsiteY8" fmla="*/ 5682057 h 6858340"/>
              <a:gd name="connsiteX9" fmla="*/ 6293488 w 6732511"/>
              <a:gd name="connsiteY9" fmla="*/ 2801170 h 6858340"/>
              <a:gd name="connsiteX10" fmla="*/ 4575458 w 6732511"/>
              <a:gd name="connsiteY10" fmla="*/ 1935755 h 6858340"/>
              <a:gd name="connsiteX11" fmla="*/ 6373255 w 6732511"/>
              <a:gd name="connsiteY11" fmla="*/ 1094354 h 6858340"/>
              <a:gd name="connsiteX12" fmla="*/ 4217886 w 6732511"/>
              <a:gd name="connsiteY12" fmla="*/ 0 h 6858340"/>
              <a:gd name="connsiteX0" fmla="*/ 4217886 w 6732511"/>
              <a:gd name="connsiteY0" fmla="*/ 0 h 6858340"/>
              <a:gd name="connsiteX1" fmla="*/ 4336947 w 6732511"/>
              <a:gd name="connsiteY1" fmla="*/ 339 h 6858340"/>
              <a:gd name="connsiteX2" fmla="*/ 6732485 w 6732511"/>
              <a:gd name="connsiteY2" fmla="*/ 1143340 h 6858340"/>
              <a:gd name="connsiteX3" fmla="*/ 4822042 w 6732511"/>
              <a:gd name="connsiteY3" fmla="*/ 1878125 h 6858340"/>
              <a:gd name="connsiteX4" fmla="*/ 6524683 w 6732511"/>
              <a:gd name="connsiteY4" fmla="*/ 2790603 h 6858340"/>
              <a:gd name="connsiteX5" fmla="*/ 758412 w 6732511"/>
              <a:gd name="connsiteY5" fmla="*/ 5523480 h 6858340"/>
              <a:gd name="connsiteX6" fmla="*/ 2225799 w 6732511"/>
              <a:gd name="connsiteY6" fmla="*/ 6858340 h 6858340"/>
              <a:gd name="connsiteX7" fmla="*/ 1050142 w 6732511"/>
              <a:gd name="connsiteY7" fmla="*/ 6858340 h 6858340"/>
              <a:gd name="connsiteX8" fmla="*/ 76476 w 6732511"/>
              <a:gd name="connsiteY8" fmla="*/ 5682057 h 6858340"/>
              <a:gd name="connsiteX9" fmla="*/ 6293488 w 6732511"/>
              <a:gd name="connsiteY9" fmla="*/ 2801170 h 6858340"/>
              <a:gd name="connsiteX10" fmla="*/ 4575458 w 6732511"/>
              <a:gd name="connsiteY10" fmla="*/ 1935755 h 6858340"/>
              <a:gd name="connsiteX11" fmla="*/ 6373255 w 6732511"/>
              <a:gd name="connsiteY11" fmla="*/ 1094354 h 6858340"/>
              <a:gd name="connsiteX12" fmla="*/ 4217886 w 6732511"/>
              <a:gd name="connsiteY12" fmla="*/ 0 h 6858340"/>
              <a:gd name="connsiteX0" fmla="*/ 4217886 w 6732511"/>
              <a:gd name="connsiteY0" fmla="*/ 0 h 6858340"/>
              <a:gd name="connsiteX1" fmla="*/ 4336947 w 6732511"/>
              <a:gd name="connsiteY1" fmla="*/ 339 h 6858340"/>
              <a:gd name="connsiteX2" fmla="*/ 6732485 w 6732511"/>
              <a:gd name="connsiteY2" fmla="*/ 1143340 h 6858340"/>
              <a:gd name="connsiteX3" fmla="*/ 4822042 w 6732511"/>
              <a:gd name="connsiteY3" fmla="*/ 1878125 h 6858340"/>
              <a:gd name="connsiteX4" fmla="*/ 6524683 w 6732511"/>
              <a:gd name="connsiteY4" fmla="*/ 2790603 h 6858340"/>
              <a:gd name="connsiteX5" fmla="*/ 758412 w 6732511"/>
              <a:gd name="connsiteY5" fmla="*/ 5523480 h 6858340"/>
              <a:gd name="connsiteX6" fmla="*/ 2225799 w 6732511"/>
              <a:gd name="connsiteY6" fmla="*/ 6858340 h 6858340"/>
              <a:gd name="connsiteX7" fmla="*/ 1050142 w 6732511"/>
              <a:gd name="connsiteY7" fmla="*/ 6858340 h 6858340"/>
              <a:gd name="connsiteX8" fmla="*/ 76476 w 6732511"/>
              <a:gd name="connsiteY8" fmla="*/ 5682057 h 6858340"/>
              <a:gd name="connsiteX9" fmla="*/ 6293488 w 6732511"/>
              <a:gd name="connsiteY9" fmla="*/ 2801170 h 6858340"/>
              <a:gd name="connsiteX10" fmla="*/ 4575458 w 6732511"/>
              <a:gd name="connsiteY10" fmla="*/ 1935755 h 6858340"/>
              <a:gd name="connsiteX11" fmla="*/ 6373255 w 6732511"/>
              <a:gd name="connsiteY11" fmla="*/ 1094354 h 6858340"/>
              <a:gd name="connsiteX12" fmla="*/ 4217886 w 6732511"/>
              <a:gd name="connsiteY12" fmla="*/ 0 h 6858340"/>
              <a:gd name="connsiteX0" fmla="*/ 4217886 w 6732510"/>
              <a:gd name="connsiteY0" fmla="*/ 0 h 6858340"/>
              <a:gd name="connsiteX1" fmla="*/ 4336947 w 6732510"/>
              <a:gd name="connsiteY1" fmla="*/ 339 h 6858340"/>
              <a:gd name="connsiteX2" fmla="*/ 6732485 w 6732510"/>
              <a:gd name="connsiteY2" fmla="*/ 1143340 h 6858340"/>
              <a:gd name="connsiteX3" fmla="*/ 4772119 w 6732510"/>
              <a:gd name="connsiteY3" fmla="*/ 1878125 h 6858340"/>
              <a:gd name="connsiteX4" fmla="*/ 6524683 w 6732510"/>
              <a:gd name="connsiteY4" fmla="*/ 2790603 h 6858340"/>
              <a:gd name="connsiteX5" fmla="*/ 758412 w 6732510"/>
              <a:gd name="connsiteY5" fmla="*/ 5523480 h 6858340"/>
              <a:gd name="connsiteX6" fmla="*/ 2225799 w 6732510"/>
              <a:gd name="connsiteY6" fmla="*/ 6858340 h 6858340"/>
              <a:gd name="connsiteX7" fmla="*/ 1050142 w 6732510"/>
              <a:gd name="connsiteY7" fmla="*/ 6858340 h 6858340"/>
              <a:gd name="connsiteX8" fmla="*/ 76476 w 6732510"/>
              <a:gd name="connsiteY8" fmla="*/ 5682057 h 6858340"/>
              <a:gd name="connsiteX9" fmla="*/ 6293488 w 6732510"/>
              <a:gd name="connsiteY9" fmla="*/ 2801170 h 6858340"/>
              <a:gd name="connsiteX10" fmla="*/ 4575458 w 6732510"/>
              <a:gd name="connsiteY10" fmla="*/ 1935755 h 6858340"/>
              <a:gd name="connsiteX11" fmla="*/ 6373255 w 6732510"/>
              <a:gd name="connsiteY11" fmla="*/ 1094354 h 6858340"/>
              <a:gd name="connsiteX12" fmla="*/ 4217886 w 6732510"/>
              <a:gd name="connsiteY12" fmla="*/ 0 h 6858340"/>
              <a:gd name="connsiteX0" fmla="*/ 4217886 w 6732510"/>
              <a:gd name="connsiteY0" fmla="*/ 0 h 6858340"/>
              <a:gd name="connsiteX1" fmla="*/ 4336947 w 6732510"/>
              <a:gd name="connsiteY1" fmla="*/ 339 h 6858340"/>
              <a:gd name="connsiteX2" fmla="*/ 6732485 w 6732510"/>
              <a:gd name="connsiteY2" fmla="*/ 1143340 h 6858340"/>
              <a:gd name="connsiteX3" fmla="*/ 4732181 w 6732510"/>
              <a:gd name="connsiteY3" fmla="*/ 1905019 h 6858340"/>
              <a:gd name="connsiteX4" fmla="*/ 6524683 w 6732510"/>
              <a:gd name="connsiteY4" fmla="*/ 2790603 h 6858340"/>
              <a:gd name="connsiteX5" fmla="*/ 758412 w 6732510"/>
              <a:gd name="connsiteY5" fmla="*/ 5523480 h 6858340"/>
              <a:gd name="connsiteX6" fmla="*/ 2225799 w 6732510"/>
              <a:gd name="connsiteY6" fmla="*/ 6858340 h 6858340"/>
              <a:gd name="connsiteX7" fmla="*/ 1050142 w 6732510"/>
              <a:gd name="connsiteY7" fmla="*/ 6858340 h 6858340"/>
              <a:gd name="connsiteX8" fmla="*/ 76476 w 6732510"/>
              <a:gd name="connsiteY8" fmla="*/ 5682057 h 6858340"/>
              <a:gd name="connsiteX9" fmla="*/ 6293488 w 6732510"/>
              <a:gd name="connsiteY9" fmla="*/ 2801170 h 6858340"/>
              <a:gd name="connsiteX10" fmla="*/ 4575458 w 6732510"/>
              <a:gd name="connsiteY10" fmla="*/ 1935755 h 6858340"/>
              <a:gd name="connsiteX11" fmla="*/ 6373255 w 6732510"/>
              <a:gd name="connsiteY11" fmla="*/ 1094354 h 6858340"/>
              <a:gd name="connsiteX12" fmla="*/ 4217886 w 6732510"/>
              <a:gd name="connsiteY12" fmla="*/ 0 h 6858340"/>
              <a:gd name="connsiteX0" fmla="*/ 4217886 w 6530113"/>
              <a:gd name="connsiteY0" fmla="*/ 0 h 6858340"/>
              <a:gd name="connsiteX1" fmla="*/ 4336947 w 6530113"/>
              <a:gd name="connsiteY1" fmla="*/ 339 h 6858340"/>
              <a:gd name="connsiteX2" fmla="*/ 6512822 w 6530113"/>
              <a:gd name="connsiteY2" fmla="*/ 1102999 h 6858340"/>
              <a:gd name="connsiteX3" fmla="*/ 4732181 w 6530113"/>
              <a:gd name="connsiteY3" fmla="*/ 1905019 h 6858340"/>
              <a:gd name="connsiteX4" fmla="*/ 6524683 w 6530113"/>
              <a:gd name="connsiteY4" fmla="*/ 2790603 h 6858340"/>
              <a:gd name="connsiteX5" fmla="*/ 758412 w 6530113"/>
              <a:gd name="connsiteY5" fmla="*/ 5523480 h 6858340"/>
              <a:gd name="connsiteX6" fmla="*/ 2225799 w 6530113"/>
              <a:gd name="connsiteY6" fmla="*/ 6858340 h 6858340"/>
              <a:gd name="connsiteX7" fmla="*/ 1050142 w 6530113"/>
              <a:gd name="connsiteY7" fmla="*/ 6858340 h 6858340"/>
              <a:gd name="connsiteX8" fmla="*/ 76476 w 6530113"/>
              <a:gd name="connsiteY8" fmla="*/ 5682057 h 6858340"/>
              <a:gd name="connsiteX9" fmla="*/ 6293488 w 6530113"/>
              <a:gd name="connsiteY9" fmla="*/ 2801170 h 6858340"/>
              <a:gd name="connsiteX10" fmla="*/ 4575458 w 6530113"/>
              <a:gd name="connsiteY10" fmla="*/ 1935755 h 6858340"/>
              <a:gd name="connsiteX11" fmla="*/ 6373255 w 6530113"/>
              <a:gd name="connsiteY11" fmla="*/ 1094354 h 6858340"/>
              <a:gd name="connsiteX12" fmla="*/ 4217886 w 6530113"/>
              <a:gd name="connsiteY12" fmla="*/ 0 h 6858340"/>
              <a:gd name="connsiteX0" fmla="*/ 4217886 w 6530113"/>
              <a:gd name="connsiteY0" fmla="*/ 0 h 6858340"/>
              <a:gd name="connsiteX1" fmla="*/ 4336947 w 6530113"/>
              <a:gd name="connsiteY1" fmla="*/ 339 h 6858340"/>
              <a:gd name="connsiteX2" fmla="*/ 6512822 w 6530113"/>
              <a:gd name="connsiteY2" fmla="*/ 1102999 h 6858340"/>
              <a:gd name="connsiteX3" fmla="*/ 4732181 w 6530113"/>
              <a:gd name="connsiteY3" fmla="*/ 1905019 h 6858340"/>
              <a:gd name="connsiteX4" fmla="*/ 6524683 w 6530113"/>
              <a:gd name="connsiteY4" fmla="*/ 2790603 h 6858340"/>
              <a:gd name="connsiteX5" fmla="*/ 758412 w 6530113"/>
              <a:gd name="connsiteY5" fmla="*/ 5523480 h 6858340"/>
              <a:gd name="connsiteX6" fmla="*/ 2225799 w 6530113"/>
              <a:gd name="connsiteY6" fmla="*/ 6858340 h 6858340"/>
              <a:gd name="connsiteX7" fmla="*/ 1050142 w 6530113"/>
              <a:gd name="connsiteY7" fmla="*/ 6858340 h 6858340"/>
              <a:gd name="connsiteX8" fmla="*/ 76476 w 6530113"/>
              <a:gd name="connsiteY8" fmla="*/ 5682057 h 6858340"/>
              <a:gd name="connsiteX9" fmla="*/ 6293488 w 6530113"/>
              <a:gd name="connsiteY9" fmla="*/ 2801170 h 6858340"/>
              <a:gd name="connsiteX10" fmla="*/ 4575458 w 6530113"/>
              <a:gd name="connsiteY10" fmla="*/ 1935755 h 6858340"/>
              <a:gd name="connsiteX11" fmla="*/ 6373255 w 6530113"/>
              <a:gd name="connsiteY11" fmla="*/ 1094354 h 6858340"/>
              <a:gd name="connsiteX12" fmla="*/ 4217886 w 6530113"/>
              <a:gd name="connsiteY12" fmla="*/ 0 h 6858340"/>
              <a:gd name="connsiteX0" fmla="*/ 4217886 w 6530113"/>
              <a:gd name="connsiteY0" fmla="*/ 0 h 6858340"/>
              <a:gd name="connsiteX1" fmla="*/ 4336947 w 6530113"/>
              <a:gd name="connsiteY1" fmla="*/ 339 h 6858340"/>
              <a:gd name="connsiteX2" fmla="*/ 6512822 w 6530113"/>
              <a:gd name="connsiteY2" fmla="*/ 1102999 h 6858340"/>
              <a:gd name="connsiteX3" fmla="*/ 4732181 w 6530113"/>
              <a:gd name="connsiteY3" fmla="*/ 1905019 h 6858340"/>
              <a:gd name="connsiteX4" fmla="*/ 6524683 w 6530113"/>
              <a:gd name="connsiteY4" fmla="*/ 2790603 h 6858340"/>
              <a:gd name="connsiteX5" fmla="*/ 758412 w 6530113"/>
              <a:gd name="connsiteY5" fmla="*/ 5523480 h 6858340"/>
              <a:gd name="connsiteX6" fmla="*/ 2225799 w 6530113"/>
              <a:gd name="connsiteY6" fmla="*/ 6858340 h 6858340"/>
              <a:gd name="connsiteX7" fmla="*/ 1050142 w 6530113"/>
              <a:gd name="connsiteY7" fmla="*/ 6858340 h 6858340"/>
              <a:gd name="connsiteX8" fmla="*/ 76476 w 6530113"/>
              <a:gd name="connsiteY8" fmla="*/ 5682057 h 6858340"/>
              <a:gd name="connsiteX9" fmla="*/ 6293488 w 6530113"/>
              <a:gd name="connsiteY9" fmla="*/ 2801170 h 6858340"/>
              <a:gd name="connsiteX10" fmla="*/ 4575458 w 6530113"/>
              <a:gd name="connsiteY10" fmla="*/ 1935755 h 6858340"/>
              <a:gd name="connsiteX11" fmla="*/ 6413194 w 6530113"/>
              <a:gd name="connsiteY11" fmla="*/ 1094354 h 6858340"/>
              <a:gd name="connsiteX12" fmla="*/ 4217886 w 6530113"/>
              <a:gd name="connsiteY12" fmla="*/ 0 h 6858340"/>
              <a:gd name="connsiteX0" fmla="*/ 4217886 w 6530113"/>
              <a:gd name="connsiteY0" fmla="*/ 0 h 6858340"/>
              <a:gd name="connsiteX1" fmla="*/ 4336947 w 6530113"/>
              <a:gd name="connsiteY1" fmla="*/ 339 h 6858340"/>
              <a:gd name="connsiteX2" fmla="*/ 6512822 w 6530113"/>
              <a:gd name="connsiteY2" fmla="*/ 1102999 h 6858340"/>
              <a:gd name="connsiteX3" fmla="*/ 4732181 w 6530113"/>
              <a:gd name="connsiteY3" fmla="*/ 1905019 h 6858340"/>
              <a:gd name="connsiteX4" fmla="*/ 6524683 w 6530113"/>
              <a:gd name="connsiteY4" fmla="*/ 2790603 h 6858340"/>
              <a:gd name="connsiteX5" fmla="*/ 758412 w 6530113"/>
              <a:gd name="connsiteY5" fmla="*/ 5523480 h 6858340"/>
              <a:gd name="connsiteX6" fmla="*/ 2225799 w 6530113"/>
              <a:gd name="connsiteY6" fmla="*/ 6858340 h 6858340"/>
              <a:gd name="connsiteX7" fmla="*/ 1050142 w 6530113"/>
              <a:gd name="connsiteY7" fmla="*/ 6858340 h 6858340"/>
              <a:gd name="connsiteX8" fmla="*/ 76476 w 6530113"/>
              <a:gd name="connsiteY8" fmla="*/ 5682057 h 6858340"/>
              <a:gd name="connsiteX9" fmla="*/ 6293488 w 6530113"/>
              <a:gd name="connsiteY9" fmla="*/ 2801170 h 6858340"/>
              <a:gd name="connsiteX10" fmla="*/ 4575458 w 6530113"/>
              <a:gd name="connsiteY10" fmla="*/ 1935755 h 6858340"/>
              <a:gd name="connsiteX11" fmla="*/ 6413194 w 6530113"/>
              <a:gd name="connsiteY11" fmla="*/ 1094354 h 6858340"/>
              <a:gd name="connsiteX12" fmla="*/ 4217886 w 6530113"/>
              <a:gd name="connsiteY12" fmla="*/ 0 h 6858340"/>
              <a:gd name="connsiteX0" fmla="*/ 4217886 w 6530113"/>
              <a:gd name="connsiteY0" fmla="*/ 0 h 6858340"/>
              <a:gd name="connsiteX1" fmla="*/ 4336947 w 6530113"/>
              <a:gd name="connsiteY1" fmla="*/ 339 h 6858340"/>
              <a:gd name="connsiteX2" fmla="*/ 6512822 w 6530113"/>
              <a:gd name="connsiteY2" fmla="*/ 1102999 h 6858340"/>
              <a:gd name="connsiteX3" fmla="*/ 4732181 w 6530113"/>
              <a:gd name="connsiteY3" fmla="*/ 1905019 h 6858340"/>
              <a:gd name="connsiteX4" fmla="*/ 6524683 w 6530113"/>
              <a:gd name="connsiteY4" fmla="*/ 2790603 h 6858340"/>
              <a:gd name="connsiteX5" fmla="*/ 758412 w 6530113"/>
              <a:gd name="connsiteY5" fmla="*/ 5523480 h 6858340"/>
              <a:gd name="connsiteX6" fmla="*/ 2225799 w 6530113"/>
              <a:gd name="connsiteY6" fmla="*/ 6858340 h 6858340"/>
              <a:gd name="connsiteX7" fmla="*/ 1050142 w 6530113"/>
              <a:gd name="connsiteY7" fmla="*/ 6858340 h 6858340"/>
              <a:gd name="connsiteX8" fmla="*/ 76476 w 6530113"/>
              <a:gd name="connsiteY8" fmla="*/ 5682057 h 6858340"/>
              <a:gd name="connsiteX9" fmla="*/ 6293488 w 6530113"/>
              <a:gd name="connsiteY9" fmla="*/ 2801170 h 6858340"/>
              <a:gd name="connsiteX10" fmla="*/ 4575458 w 6530113"/>
              <a:gd name="connsiteY10" fmla="*/ 1935755 h 6858340"/>
              <a:gd name="connsiteX11" fmla="*/ 6413194 w 6530113"/>
              <a:gd name="connsiteY11" fmla="*/ 1094354 h 6858340"/>
              <a:gd name="connsiteX12" fmla="*/ 4217886 w 6530113"/>
              <a:gd name="connsiteY12" fmla="*/ 0 h 6858340"/>
              <a:gd name="connsiteX0" fmla="*/ 4217886 w 6530113"/>
              <a:gd name="connsiteY0" fmla="*/ 0 h 6858340"/>
              <a:gd name="connsiteX1" fmla="*/ 4336947 w 6530113"/>
              <a:gd name="connsiteY1" fmla="*/ 339 h 6858340"/>
              <a:gd name="connsiteX2" fmla="*/ 6512822 w 6530113"/>
              <a:gd name="connsiteY2" fmla="*/ 1102999 h 6858340"/>
              <a:gd name="connsiteX3" fmla="*/ 4732181 w 6530113"/>
              <a:gd name="connsiteY3" fmla="*/ 1905019 h 6858340"/>
              <a:gd name="connsiteX4" fmla="*/ 6524683 w 6530113"/>
              <a:gd name="connsiteY4" fmla="*/ 2790603 h 6858340"/>
              <a:gd name="connsiteX5" fmla="*/ 758412 w 6530113"/>
              <a:gd name="connsiteY5" fmla="*/ 5523480 h 6858340"/>
              <a:gd name="connsiteX6" fmla="*/ 2225799 w 6530113"/>
              <a:gd name="connsiteY6" fmla="*/ 6858340 h 6858340"/>
              <a:gd name="connsiteX7" fmla="*/ 1050142 w 6530113"/>
              <a:gd name="connsiteY7" fmla="*/ 6858340 h 6858340"/>
              <a:gd name="connsiteX8" fmla="*/ 76476 w 6530113"/>
              <a:gd name="connsiteY8" fmla="*/ 5682057 h 6858340"/>
              <a:gd name="connsiteX9" fmla="*/ 6293488 w 6530113"/>
              <a:gd name="connsiteY9" fmla="*/ 2801170 h 6858340"/>
              <a:gd name="connsiteX10" fmla="*/ 4575458 w 6530113"/>
              <a:gd name="connsiteY10" fmla="*/ 1935755 h 6858340"/>
              <a:gd name="connsiteX11" fmla="*/ 6413194 w 6530113"/>
              <a:gd name="connsiteY11" fmla="*/ 1094354 h 6858340"/>
              <a:gd name="connsiteX12" fmla="*/ 4217886 w 6530113"/>
              <a:gd name="connsiteY12" fmla="*/ 0 h 6858340"/>
              <a:gd name="connsiteX0" fmla="*/ 4217886 w 6530113"/>
              <a:gd name="connsiteY0" fmla="*/ 0 h 6858340"/>
              <a:gd name="connsiteX1" fmla="*/ 4336947 w 6530113"/>
              <a:gd name="connsiteY1" fmla="*/ 339 h 6858340"/>
              <a:gd name="connsiteX2" fmla="*/ 6512822 w 6530113"/>
              <a:gd name="connsiteY2" fmla="*/ 1102999 h 6858340"/>
              <a:gd name="connsiteX3" fmla="*/ 4732181 w 6530113"/>
              <a:gd name="connsiteY3" fmla="*/ 1905019 h 6858340"/>
              <a:gd name="connsiteX4" fmla="*/ 6524683 w 6530113"/>
              <a:gd name="connsiteY4" fmla="*/ 2790603 h 6858340"/>
              <a:gd name="connsiteX5" fmla="*/ 758412 w 6530113"/>
              <a:gd name="connsiteY5" fmla="*/ 5523480 h 6858340"/>
              <a:gd name="connsiteX6" fmla="*/ 2225799 w 6530113"/>
              <a:gd name="connsiteY6" fmla="*/ 6858340 h 6858340"/>
              <a:gd name="connsiteX7" fmla="*/ 1050142 w 6530113"/>
              <a:gd name="connsiteY7" fmla="*/ 6858340 h 6858340"/>
              <a:gd name="connsiteX8" fmla="*/ 76476 w 6530113"/>
              <a:gd name="connsiteY8" fmla="*/ 5682057 h 6858340"/>
              <a:gd name="connsiteX9" fmla="*/ 6293488 w 6530113"/>
              <a:gd name="connsiteY9" fmla="*/ 2801170 h 6858340"/>
              <a:gd name="connsiteX10" fmla="*/ 4575458 w 6530113"/>
              <a:gd name="connsiteY10" fmla="*/ 1935755 h 6858340"/>
              <a:gd name="connsiteX11" fmla="*/ 6413194 w 6530113"/>
              <a:gd name="connsiteY11" fmla="*/ 1094354 h 6858340"/>
              <a:gd name="connsiteX12" fmla="*/ 4217886 w 6530113"/>
              <a:gd name="connsiteY12" fmla="*/ 0 h 6858340"/>
              <a:gd name="connsiteX0" fmla="*/ 4217886 w 6530113"/>
              <a:gd name="connsiteY0" fmla="*/ 0 h 6858340"/>
              <a:gd name="connsiteX1" fmla="*/ 4336947 w 6530113"/>
              <a:gd name="connsiteY1" fmla="*/ 339 h 6858340"/>
              <a:gd name="connsiteX2" fmla="*/ 6512822 w 6530113"/>
              <a:gd name="connsiteY2" fmla="*/ 1102999 h 6858340"/>
              <a:gd name="connsiteX3" fmla="*/ 4732181 w 6530113"/>
              <a:gd name="connsiteY3" fmla="*/ 1905019 h 6858340"/>
              <a:gd name="connsiteX4" fmla="*/ 6524683 w 6530113"/>
              <a:gd name="connsiteY4" fmla="*/ 2790603 h 6858340"/>
              <a:gd name="connsiteX5" fmla="*/ 758412 w 6530113"/>
              <a:gd name="connsiteY5" fmla="*/ 5523480 h 6858340"/>
              <a:gd name="connsiteX6" fmla="*/ 2225799 w 6530113"/>
              <a:gd name="connsiteY6" fmla="*/ 6858340 h 6858340"/>
              <a:gd name="connsiteX7" fmla="*/ 1050142 w 6530113"/>
              <a:gd name="connsiteY7" fmla="*/ 6858340 h 6858340"/>
              <a:gd name="connsiteX8" fmla="*/ 76476 w 6530113"/>
              <a:gd name="connsiteY8" fmla="*/ 5682057 h 6858340"/>
              <a:gd name="connsiteX9" fmla="*/ 6293488 w 6530113"/>
              <a:gd name="connsiteY9" fmla="*/ 2801170 h 6858340"/>
              <a:gd name="connsiteX10" fmla="*/ 4575458 w 6530113"/>
              <a:gd name="connsiteY10" fmla="*/ 1935755 h 6858340"/>
              <a:gd name="connsiteX11" fmla="*/ 6413194 w 6530113"/>
              <a:gd name="connsiteY11" fmla="*/ 1094354 h 6858340"/>
              <a:gd name="connsiteX12" fmla="*/ 4217886 w 6530113"/>
              <a:gd name="connsiteY12" fmla="*/ 0 h 6858340"/>
              <a:gd name="connsiteX0" fmla="*/ 4217886 w 6530113"/>
              <a:gd name="connsiteY0" fmla="*/ 0 h 6858340"/>
              <a:gd name="connsiteX1" fmla="*/ 4336947 w 6530113"/>
              <a:gd name="connsiteY1" fmla="*/ 339 h 6858340"/>
              <a:gd name="connsiteX2" fmla="*/ 6512822 w 6530113"/>
              <a:gd name="connsiteY2" fmla="*/ 1102999 h 6858340"/>
              <a:gd name="connsiteX3" fmla="*/ 4732181 w 6530113"/>
              <a:gd name="connsiteY3" fmla="*/ 1905019 h 6858340"/>
              <a:gd name="connsiteX4" fmla="*/ 6524683 w 6530113"/>
              <a:gd name="connsiteY4" fmla="*/ 2790603 h 6858340"/>
              <a:gd name="connsiteX5" fmla="*/ 758412 w 6530113"/>
              <a:gd name="connsiteY5" fmla="*/ 5523480 h 6858340"/>
              <a:gd name="connsiteX6" fmla="*/ 2225799 w 6530113"/>
              <a:gd name="connsiteY6" fmla="*/ 6858340 h 6858340"/>
              <a:gd name="connsiteX7" fmla="*/ 1050142 w 6530113"/>
              <a:gd name="connsiteY7" fmla="*/ 6858340 h 6858340"/>
              <a:gd name="connsiteX8" fmla="*/ 76476 w 6530113"/>
              <a:gd name="connsiteY8" fmla="*/ 5682057 h 6858340"/>
              <a:gd name="connsiteX9" fmla="*/ 6293488 w 6530113"/>
              <a:gd name="connsiteY9" fmla="*/ 2801170 h 6858340"/>
              <a:gd name="connsiteX10" fmla="*/ 4575458 w 6530113"/>
              <a:gd name="connsiteY10" fmla="*/ 1935755 h 6858340"/>
              <a:gd name="connsiteX11" fmla="*/ 6413194 w 6530113"/>
              <a:gd name="connsiteY11" fmla="*/ 1094354 h 6858340"/>
              <a:gd name="connsiteX12" fmla="*/ 4217886 w 6530113"/>
              <a:gd name="connsiteY12" fmla="*/ 0 h 6858340"/>
              <a:gd name="connsiteX0" fmla="*/ 4217886 w 6524683"/>
              <a:gd name="connsiteY0" fmla="*/ 0 h 6858340"/>
              <a:gd name="connsiteX1" fmla="*/ 4336947 w 6524683"/>
              <a:gd name="connsiteY1" fmla="*/ 339 h 6858340"/>
              <a:gd name="connsiteX2" fmla="*/ 6512822 w 6524683"/>
              <a:gd name="connsiteY2" fmla="*/ 1102999 h 6858340"/>
              <a:gd name="connsiteX3" fmla="*/ 4732181 w 6524683"/>
              <a:gd name="connsiteY3" fmla="*/ 1905019 h 6858340"/>
              <a:gd name="connsiteX4" fmla="*/ 6524683 w 6524683"/>
              <a:gd name="connsiteY4" fmla="*/ 2790603 h 6858340"/>
              <a:gd name="connsiteX5" fmla="*/ 758412 w 6524683"/>
              <a:gd name="connsiteY5" fmla="*/ 5523480 h 6858340"/>
              <a:gd name="connsiteX6" fmla="*/ 2225799 w 6524683"/>
              <a:gd name="connsiteY6" fmla="*/ 6858340 h 6858340"/>
              <a:gd name="connsiteX7" fmla="*/ 1050142 w 6524683"/>
              <a:gd name="connsiteY7" fmla="*/ 6858340 h 6858340"/>
              <a:gd name="connsiteX8" fmla="*/ 76476 w 6524683"/>
              <a:gd name="connsiteY8" fmla="*/ 5682057 h 6858340"/>
              <a:gd name="connsiteX9" fmla="*/ 6293488 w 6524683"/>
              <a:gd name="connsiteY9" fmla="*/ 2801170 h 6858340"/>
              <a:gd name="connsiteX10" fmla="*/ 4575458 w 6524683"/>
              <a:gd name="connsiteY10" fmla="*/ 1935755 h 6858340"/>
              <a:gd name="connsiteX11" fmla="*/ 6413194 w 6524683"/>
              <a:gd name="connsiteY11" fmla="*/ 1094354 h 6858340"/>
              <a:gd name="connsiteX12" fmla="*/ 4217886 w 6524683"/>
              <a:gd name="connsiteY12" fmla="*/ 0 h 6858340"/>
              <a:gd name="connsiteX0" fmla="*/ 4217886 w 6525856"/>
              <a:gd name="connsiteY0" fmla="*/ 0 h 6858340"/>
              <a:gd name="connsiteX1" fmla="*/ 4336947 w 6525856"/>
              <a:gd name="connsiteY1" fmla="*/ 339 h 6858340"/>
              <a:gd name="connsiteX2" fmla="*/ 6512822 w 6525856"/>
              <a:gd name="connsiteY2" fmla="*/ 1102999 h 6858340"/>
              <a:gd name="connsiteX3" fmla="*/ 4732181 w 6525856"/>
              <a:gd name="connsiteY3" fmla="*/ 1905019 h 6858340"/>
              <a:gd name="connsiteX4" fmla="*/ 6524683 w 6525856"/>
              <a:gd name="connsiteY4" fmla="*/ 2790603 h 6858340"/>
              <a:gd name="connsiteX5" fmla="*/ 758412 w 6525856"/>
              <a:gd name="connsiteY5" fmla="*/ 5523480 h 6858340"/>
              <a:gd name="connsiteX6" fmla="*/ 2225799 w 6525856"/>
              <a:gd name="connsiteY6" fmla="*/ 6858340 h 6858340"/>
              <a:gd name="connsiteX7" fmla="*/ 1050142 w 6525856"/>
              <a:gd name="connsiteY7" fmla="*/ 6858340 h 6858340"/>
              <a:gd name="connsiteX8" fmla="*/ 76476 w 6525856"/>
              <a:gd name="connsiteY8" fmla="*/ 5682057 h 6858340"/>
              <a:gd name="connsiteX9" fmla="*/ 6293488 w 6525856"/>
              <a:gd name="connsiteY9" fmla="*/ 2801170 h 6858340"/>
              <a:gd name="connsiteX10" fmla="*/ 4575458 w 6525856"/>
              <a:gd name="connsiteY10" fmla="*/ 1935755 h 6858340"/>
              <a:gd name="connsiteX11" fmla="*/ 6413194 w 6525856"/>
              <a:gd name="connsiteY11" fmla="*/ 1094354 h 6858340"/>
              <a:gd name="connsiteX12" fmla="*/ 4217886 w 6525856"/>
              <a:gd name="connsiteY12" fmla="*/ 0 h 6858340"/>
              <a:gd name="connsiteX0" fmla="*/ 4217886 w 6525856"/>
              <a:gd name="connsiteY0" fmla="*/ 0 h 6858340"/>
              <a:gd name="connsiteX1" fmla="*/ 4336947 w 6525856"/>
              <a:gd name="connsiteY1" fmla="*/ 339 h 6858340"/>
              <a:gd name="connsiteX2" fmla="*/ 6512822 w 6525856"/>
              <a:gd name="connsiteY2" fmla="*/ 1102999 h 6858340"/>
              <a:gd name="connsiteX3" fmla="*/ 4732181 w 6525856"/>
              <a:gd name="connsiteY3" fmla="*/ 1905019 h 6858340"/>
              <a:gd name="connsiteX4" fmla="*/ 6524683 w 6525856"/>
              <a:gd name="connsiteY4" fmla="*/ 2790603 h 6858340"/>
              <a:gd name="connsiteX5" fmla="*/ 758412 w 6525856"/>
              <a:gd name="connsiteY5" fmla="*/ 5523480 h 6858340"/>
              <a:gd name="connsiteX6" fmla="*/ 2225799 w 6525856"/>
              <a:gd name="connsiteY6" fmla="*/ 6858340 h 6858340"/>
              <a:gd name="connsiteX7" fmla="*/ 1050142 w 6525856"/>
              <a:gd name="connsiteY7" fmla="*/ 6858340 h 6858340"/>
              <a:gd name="connsiteX8" fmla="*/ 76476 w 6525856"/>
              <a:gd name="connsiteY8" fmla="*/ 5682057 h 6858340"/>
              <a:gd name="connsiteX9" fmla="*/ 6293488 w 6525856"/>
              <a:gd name="connsiteY9" fmla="*/ 2801170 h 6858340"/>
              <a:gd name="connsiteX10" fmla="*/ 4575458 w 6525856"/>
              <a:gd name="connsiteY10" fmla="*/ 1935755 h 6858340"/>
              <a:gd name="connsiteX11" fmla="*/ 6413194 w 6525856"/>
              <a:gd name="connsiteY11" fmla="*/ 1094354 h 6858340"/>
              <a:gd name="connsiteX12" fmla="*/ 4217886 w 6525856"/>
              <a:gd name="connsiteY12" fmla="*/ 0 h 6858340"/>
              <a:gd name="connsiteX0" fmla="*/ 4217886 w 6525856"/>
              <a:gd name="connsiteY0" fmla="*/ 0 h 6858340"/>
              <a:gd name="connsiteX1" fmla="*/ 4336947 w 6525856"/>
              <a:gd name="connsiteY1" fmla="*/ 339 h 6858340"/>
              <a:gd name="connsiteX2" fmla="*/ 6512822 w 6525856"/>
              <a:gd name="connsiteY2" fmla="*/ 1102999 h 6858340"/>
              <a:gd name="connsiteX3" fmla="*/ 4732181 w 6525856"/>
              <a:gd name="connsiteY3" fmla="*/ 1905019 h 6858340"/>
              <a:gd name="connsiteX4" fmla="*/ 6524683 w 6525856"/>
              <a:gd name="connsiteY4" fmla="*/ 2790603 h 6858340"/>
              <a:gd name="connsiteX5" fmla="*/ 758412 w 6525856"/>
              <a:gd name="connsiteY5" fmla="*/ 5523480 h 6858340"/>
              <a:gd name="connsiteX6" fmla="*/ 2225799 w 6525856"/>
              <a:gd name="connsiteY6" fmla="*/ 6858340 h 6858340"/>
              <a:gd name="connsiteX7" fmla="*/ 1050142 w 6525856"/>
              <a:gd name="connsiteY7" fmla="*/ 6858340 h 6858340"/>
              <a:gd name="connsiteX8" fmla="*/ 76476 w 6525856"/>
              <a:gd name="connsiteY8" fmla="*/ 5682057 h 6858340"/>
              <a:gd name="connsiteX9" fmla="*/ 6293488 w 6525856"/>
              <a:gd name="connsiteY9" fmla="*/ 2801170 h 6858340"/>
              <a:gd name="connsiteX10" fmla="*/ 4575458 w 6525856"/>
              <a:gd name="connsiteY10" fmla="*/ 1935755 h 6858340"/>
              <a:gd name="connsiteX11" fmla="*/ 6413194 w 6525856"/>
              <a:gd name="connsiteY11" fmla="*/ 1094354 h 6858340"/>
              <a:gd name="connsiteX12" fmla="*/ 4217886 w 6525856"/>
              <a:gd name="connsiteY12" fmla="*/ 0 h 6858340"/>
              <a:gd name="connsiteX0" fmla="*/ 4217886 w 6525856"/>
              <a:gd name="connsiteY0" fmla="*/ 0 h 6858340"/>
              <a:gd name="connsiteX1" fmla="*/ 4336947 w 6525856"/>
              <a:gd name="connsiteY1" fmla="*/ 339 h 6858340"/>
              <a:gd name="connsiteX2" fmla="*/ 6512822 w 6525856"/>
              <a:gd name="connsiteY2" fmla="*/ 1102999 h 6858340"/>
              <a:gd name="connsiteX3" fmla="*/ 4732181 w 6525856"/>
              <a:gd name="connsiteY3" fmla="*/ 1905019 h 6858340"/>
              <a:gd name="connsiteX4" fmla="*/ 6524683 w 6525856"/>
              <a:gd name="connsiteY4" fmla="*/ 2790603 h 6858340"/>
              <a:gd name="connsiteX5" fmla="*/ 758412 w 6525856"/>
              <a:gd name="connsiteY5" fmla="*/ 5523480 h 6858340"/>
              <a:gd name="connsiteX6" fmla="*/ 2225799 w 6525856"/>
              <a:gd name="connsiteY6" fmla="*/ 6858340 h 6858340"/>
              <a:gd name="connsiteX7" fmla="*/ 1050142 w 6525856"/>
              <a:gd name="connsiteY7" fmla="*/ 6858340 h 6858340"/>
              <a:gd name="connsiteX8" fmla="*/ 76476 w 6525856"/>
              <a:gd name="connsiteY8" fmla="*/ 5682057 h 6858340"/>
              <a:gd name="connsiteX9" fmla="*/ 6293488 w 6525856"/>
              <a:gd name="connsiteY9" fmla="*/ 2801170 h 6858340"/>
              <a:gd name="connsiteX10" fmla="*/ 4575458 w 6525856"/>
              <a:gd name="connsiteY10" fmla="*/ 1935755 h 6858340"/>
              <a:gd name="connsiteX11" fmla="*/ 6413194 w 6525856"/>
              <a:gd name="connsiteY11" fmla="*/ 1094354 h 6858340"/>
              <a:gd name="connsiteX12" fmla="*/ 4217886 w 6525856"/>
              <a:gd name="connsiteY12" fmla="*/ 0 h 6858340"/>
              <a:gd name="connsiteX0" fmla="*/ 4217886 w 6525856"/>
              <a:gd name="connsiteY0" fmla="*/ 0 h 6858340"/>
              <a:gd name="connsiteX1" fmla="*/ 4336947 w 6525856"/>
              <a:gd name="connsiteY1" fmla="*/ 339 h 6858340"/>
              <a:gd name="connsiteX2" fmla="*/ 6512822 w 6525856"/>
              <a:gd name="connsiteY2" fmla="*/ 1102999 h 6858340"/>
              <a:gd name="connsiteX3" fmla="*/ 4732181 w 6525856"/>
              <a:gd name="connsiteY3" fmla="*/ 1905019 h 6858340"/>
              <a:gd name="connsiteX4" fmla="*/ 6524683 w 6525856"/>
              <a:gd name="connsiteY4" fmla="*/ 2790603 h 6858340"/>
              <a:gd name="connsiteX5" fmla="*/ 758412 w 6525856"/>
              <a:gd name="connsiteY5" fmla="*/ 5523480 h 6858340"/>
              <a:gd name="connsiteX6" fmla="*/ 2225799 w 6525856"/>
              <a:gd name="connsiteY6" fmla="*/ 6858340 h 6858340"/>
              <a:gd name="connsiteX7" fmla="*/ 1050142 w 6525856"/>
              <a:gd name="connsiteY7" fmla="*/ 6858340 h 6858340"/>
              <a:gd name="connsiteX8" fmla="*/ 76476 w 6525856"/>
              <a:gd name="connsiteY8" fmla="*/ 5682057 h 6858340"/>
              <a:gd name="connsiteX9" fmla="*/ 6293488 w 6525856"/>
              <a:gd name="connsiteY9" fmla="*/ 2801170 h 6858340"/>
              <a:gd name="connsiteX10" fmla="*/ 4575458 w 6525856"/>
              <a:gd name="connsiteY10" fmla="*/ 1935755 h 6858340"/>
              <a:gd name="connsiteX11" fmla="*/ 6413194 w 6525856"/>
              <a:gd name="connsiteY11" fmla="*/ 1094354 h 6858340"/>
              <a:gd name="connsiteX12" fmla="*/ 4217886 w 6525856"/>
              <a:gd name="connsiteY12" fmla="*/ 0 h 6858340"/>
              <a:gd name="connsiteX0" fmla="*/ 4173979 w 6481949"/>
              <a:gd name="connsiteY0" fmla="*/ 0 h 6858340"/>
              <a:gd name="connsiteX1" fmla="*/ 4293040 w 6481949"/>
              <a:gd name="connsiteY1" fmla="*/ 339 h 6858340"/>
              <a:gd name="connsiteX2" fmla="*/ 6468915 w 6481949"/>
              <a:gd name="connsiteY2" fmla="*/ 1102999 h 6858340"/>
              <a:gd name="connsiteX3" fmla="*/ 4688274 w 6481949"/>
              <a:gd name="connsiteY3" fmla="*/ 1905019 h 6858340"/>
              <a:gd name="connsiteX4" fmla="*/ 6480776 w 6481949"/>
              <a:gd name="connsiteY4" fmla="*/ 2790603 h 6858340"/>
              <a:gd name="connsiteX5" fmla="*/ 714505 w 6481949"/>
              <a:gd name="connsiteY5" fmla="*/ 5523480 h 6858340"/>
              <a:gd name="connsiteX6" fmla="*/ 2181892 w 6481949"/>
              <a:gd name="connsiteY6" fmla="*/ 6858340 h 6858340"/>
              <a:gd name="connsiteX7" fmla="*/ 1006235 w 6481949"/>
              <a:gd name="connsiteY7" fmla="*/ 6858340 h 6858340"/>
              <a:gd name="connsiteX8" fmla="*/ 32569 w 6481949"/>
              <a:gd name="connsiteY8" fmla="*/ 5682057 h 6858340"/>
              <a:gd name="connsiteX9" fmla="*/ 6249581 w 6481949"/>
              <a:gd name="connsiteY9" fmla="*/ 2801170 h 6858340"/>
              <a:gd name="connsiteX10" fmla="*/ 4531551 w 6481949"/>
              <a:gd name="connsiteY10" fmla="*/ 1935755 h 6858340"/>
              <a:gd name="connsiteX11" fmla="*/ 6369287 w 6481949"/>
              <a:gd name="connsiteY11" fmla="*/ 1094354 h 6858340"/>
              <a:gd name="connsiteX12" fmla="*/ 4173979 w 6481949"/>
              <a:gd name="connsiteY12" fmla="*/ 0 h 6858340"/>
              <a:gd name="connsiteX0" fmla="*/ 4174197 w 6482167"/>
              <a:gd name="connsiteY0" fmla="*/ 0 h 6858340"/>
              <a:gd name="connsiteX1" fmla="*/ 4293258 w 6482167"/>
              <a:gd name="connsiteY1" fmla="*/ 339 h 6858340"/>
              <a:gd name="connsiteX2" fmla="*/ 6469133 w 6482167"/>
              <a:gd name="connsiteY2" fmla="*/ 1102999 h 6858340"/>
              <a:gd name="connsiteX3" fmla="*/ 4688492 w 6482167"/>
              <a:gd name="connsiteY3" fmla="*/ 1905019 h 6858340"/>
              <a:gd name="connsiteX4" fmla="*/ 6480994 w 6482167"/>
              <a:gd name="connsiteY4" fmla="*/ 2790603 h 6858340"/>
              <a:gd name="connsiteX5" fmla="*/ 714723 w 6482167"/>
              <a:gd name="connsiteY5" fmla="*/ 5523480 h 6858340"/>
              <a:gd name="connsiteX6" fmla="*/ 2182110 w 6482167"/>
              <a:gd name="connsiteY6" fmla="*/ 6858340 h 6858340"/>
              <a:gd name="connsiteX7" fmla="*/ 1006453 w 6482167"/>
              <a:gd name="connsiteY7" fmla="*/ 6858340 h 6858340"/>
              <a:gd name="connsiteX8" fmla="*/ 32787 w 6482167"/>
              <a:gd name="connsiteY8" fmla="*/ 5682057 h 6858340"/>
              <a:gd name="connsiteX9" fmla="*/ 6203506 w 6482167"/>
              <a:gd name="connsiteY9" fmla="*/ 2801170 h 6858340"/>
              <a:gd name="connsiteX10" fmla="*/ 4531769 w 6482167"/>
              <a:gd name="connsiteY10" fmla="*/ 1935755 h 6858340"/>
              <a:gd name="connsiteX11" fmla="*/ 6369505 w 6482167"/>
              <a:gd name="connsiteY11" fmla="*/ 1094354 h 6858340"/>
              <a:gd name="connsiteX12" fmla="*/ 4174197 w 6482167"/>
              <a:gd name="connsiteY12" fmla="*/ 0 h 6858340"/>
              <a:gd name="connsiteX0" fmla="*/ 4174197 w 6482167"/>
              <a:gd name="connsiteY0" fmla="*/ 0 h 6858340"/>
              <a:gd name="connsiteX1" fmla="*/ 4293258 w 6482167"/>
              <a:gd name="connsiteY1" fmla="*/ 339 h 6858340"/>
              <a:gd name="connsiteX2" fmla="*/ 6469133 w 6482167"/>
              <a:gd name="connsiteY2" fmla="*/ 1102999 h 6858340"/>
              <a:gd name="connsiteX3" fmla="*/ 4765646 w 6482167"/>
              <a:gd name="connsiteY3" fmla="*/ 1884237 h 6858340"/>
              <a:gd name="connsiteX4" fmla="*/ 6480994 w 6482167"/>
              <a:gd name="connsiteY4" fmla="*/ 2790603 h 6858340"/>
              <a:gd name="connsiteX5" fmla="*/ 714723 w 6482167"/>
              <a:gd name="connsiteY5" fmla="*/ 5523480 h 6858340"/>
              <a:gd name="connsiteX6" fmla="*/ 2182110 w 6482167"/>
              <a:gd name="connsiteY6" fmla="*/ 6858340 h 6858340"/>
              <a:gd name="connsiteX7" fmla="*/ 1006453 w 6482167"/>
              <a:gd name="connsiteY7" fmla="*/ 6858340 h 6858340"/>
              <a:gd name="connsiteX8" fmla="*/ 32787 w 6482167"/>
              <a:gd name="connsiteY8" fmla="*/ 5682057 h 6858340"/>
              <a:gd name="connsiteX9" fmla="*/ 6203506 w 6482167"/>
              <a:gd name="connsiteY9" fmla="*/ 2801170 h 6858340"/>
              <a:gd name="connsiteX10" fmla="*/ 4531769 w 6482167"/>
              <a:gd name="connsiteY10" fmla="*/ 1935755 h 6858340"/>
              <a:gd name="connsiteX11" fmla="*/ 6369505 w 6482167"/>
              <a:gd name="connsiteY11" fmla="*/ 1094354 h 6858340"/>
              <a:gd name="connsiteX12" fmla="*/ 4174197 w 6482167"/>
              <a:gd name="connsiteY12" fmla="*/ 0 h 6858340"/>
              <a:gd name="connsiteX0" fmla="*/ 4174052 w 6482022"/>
              <a:gd name="connsiteY0" fmla="*/ 0 h 6858340"/>
              <a:gd name="connsiteX1" fmla="*/ 4293113 w 6482022"/>
              <a:gd name="connsiteY1" fmla="*/ 339 h 6858340"/>
              <a:gd name="connsiteX2" fmla="*/ 6468988 w 6482022"/>
              <a:gd name="connsiteY2" fmla="*/ 1102999 h 6858340"/>
              <a:gd name="connsiteX3" fmla="*/ 4765501 w 6482022"/>
              <a:gd name="connsiteY3" fmla="*/ 1884237 h 6858340"/>
              <a:gd name="connsiteX4" fmla="*/ 6480849 w 6482022"/>
              <a:gd name="connsiteY4" fmla="*/ 2790603 h 6858340"/>
              <a:gd name="connsiteX5" fmla="*/ 714578 w 6482022"/>
              <a:gd name="connsiteY5" fmla="*/ 5523480 h 6858340"/>
              <a:gd name="connsiteX6" fmla="*/ 2181965 w 6482022"/>
              <a:gd name="connsiteY6" fmla="*/ 6858340 h 6858340"/>
              <a:gd name="connsiteX7" fmla="*/ 1006308 w 6482022"/>
              <a:gd name="connsiteY7" fmla="*/ 6858340 h 6858340"/>
              <a:gd name="connsiteX8" fmla="*/ 32642 w 6482022"/>
              <a:gd name="connsiteY8" fmla="*/ 5682057 h 6858340"/>
              <a:gd name="connsiteX9" fmla="*/ 6234224 w 6482022"/>
              <a:gd name="connsiteY9" fmla="*/ 2759607 h 6858340"/>
              <a:gd name="connsiteX10" fmla="*/ 4531624 w 6482022"/>
              <a:gd name="connsiteY10" fmla="*/ 1935755 h 6858340"/>
              <a:gd name="connsiteX11" fmla="*/ 6369360 w 6482022"/>
              <a:gd name="connsiteY11" fmla="*/ 1094354 h 6858340"/>
              <a:gd name="connsiteX12" fmla="*/ 4174052 w 6482022"/>
              <a:gd name="connsiteY12" fmla="*/ 0 h 6858340"/>
              <a:gd name="connsiteX0" fmla="*/ 4174052 w 6480849"/>
              <a:gd name="connsiteY0" fmla="*/ 0 h 6858340"/>
              <a:gd name="connsiteX1" fmla="*/ 4293113 w 6480849"/>
              <a:gd name="connsiteY1" fmla="*/ 339 h 6858340"/>
              <a:gd name="connsiteX2" fmla="*/ 6468988 w 6480849"/>
              <a:gd name="connsiteY2" fmla="*/ 1102999 h 6858340"/>
              <a:gd name="connsiteX3" fmla="*/ 4765501 w 6480849"/>
              <a:gd name="connsiteY3" fmla="*/ 1884237 h 6858340"/>
              <a:gd name="connsiteX4" fmla="*/ 6480849 w 6480849"/>
              <a:gd name="connsiteY4" fmla="*/ 2790603 h 6858340"/>
              <a:gd name="connsiteX5" fmla="*/ 714578 w 6480849"/>
              <a:gd name="connsiteY5" fmla="*/ 5523480 h 6858340"/>
              <a:gd name="connsiteX6" fmla="*/ 2181965 w 6480849"/>
              <a:gd name="connsiteY6" fmla="*/ 6858340 h 6858340"/>
              <a:gd name="connsiteX7" fmla="*/ 1006308 w 6480849"/>
              <a:gd name="connsiteY7" fmla="*/ 6858340 h 6858340"/>
              <a:gd name="connsiteX8" fmla="*/ 32642 w 6480849"/>
              <a:gd name="connsiteY8" fmla="*/ 5682057 h 6858340"/>
              <a:gd name="connsiteX9" fmla="*/ 6234224 w 6480849"/>
              <a:gd name="connsiteY9" fmla="*/ 2759607 h 6858340"/>
              <a:gd name="connsiteX10" fmla="*/ 4531624 w 6480849"/>
              <a:gd name="connsiteY10" fmla="*/ 1935755 h 6858340"/>
              <a:gd name="connsiteX11" fmla="*/ 6369360 w 6480849"/>
              <a:gd name="connsiteY11" fmla="*/ 1094354 h 6858340"/>
              <a:gd name="connsiteX12" fmla="*/ 4174052 w 6480849"/>
              <a:gd name="connsiteY12" fmla="*/ 0 h 6858340"/>
              <a:gd name="connsiteX0" fmla="*/ 4174052 w 6480849"/>
              <a:gd name="connsiteY0" fmla="*/ 0 h 6858340"/>
              <a:gd name="connsiteX1" fmla="*/ 4293113 w 6480849"/>
              <a:gd name="connsiteY1" fmla="*/ 339 h 6858340"/>
              <a:gd name="connsiteX2" fmla="*/ 6468988 w 6480849"/>
              <a:gd name="connsiteY2" fmla="*/ 1102999 h 6858340"/>
              <a:gd name="connsiteX3" fmla="*/ 4765501 w 6480849"/>
              <a:gd name="connsiteY3" fmla="*/ 1884237 h 6858340"/>
              <a:gd name="connsiteX4" fmla="*/ 6480849 w 6480849"/>
              <a:gd name="connsiteY4" fmla="*/ 2790603 h 6858340"/>
              <a:gd name="connsiteX5" fmla="*/ 714578 w 6480849"/>
              <a:gd name="connsiteY5" fmla="*/ 5523480 h 6858340"/>
              <a:gd name="connsiteX6" fmla="*/ 2181965 w 6480849"/>
              <a:gd name="connsiteY6" fmla="*/ 6858340 h 6858340"/>
              <a:gd name="connsiteX7" fmla="*/ 1006308 w 6480849"/>
              <a:gd name="connsiteY7" fmla="*/ 6858340 h 6858340"/>
              <a:gd name="connsiteX8" fmla="*/ 32642 w 6480849"/>
              <a:gd name="connsiteY8" fmla="*/ 5682057 h 6858340"/>
              <a:gd name="connsiteX9" fmla="*/ 6234224 w 6480849"/>
              <a:gd name="connsiteY9" fmla="*/ 2759607 h 6858340"/>
              <a:gd name="connsiteX10" fmla="*/ 4531624 w 6480849"/>
              <a:gd name="connsiteY10" fmla="*/ 1935755 h 6858340"/>
              <a:gd name="connsiteX11" fmla="*/ 6369360 w 6480849"/>
              <a:gd name="connsiteY11" fmla="*/ 1094354 h 6858340"/>
              <a:gd name="connsiteX12" fmla="*/ 4174052 w 6480849"/>
              <a:gd name="connsiteY12" fmla="*/ 0 h 6858340"/>
              <a:gd name="connsiteX0" fmla="*/ 4174052 w 6484234"/>
              <a:gd name="connsiteY0" fmla="*/ 0 h 6858340"/>
              <a:gd name="connsiteX1" fmla="*/ 4293113 w 6484234"/>
              <a:gd name="connsiteY1" fmla="*/ 339 h 6858340"/>
              <a:gd name="connsiteX2" fmla="*/ 6468988 w 6484234"/>
              <a:gd name="connsiteY2" fmla="*/ 1102999 h 6858340"/>
              <a:gd name="connsiteX3" fmla="*/ 4765501 w 6484234"/>
              <a:gd name="connsiteY3" fmla="*/ 1884237 h 6858340"/>
              <a:gd name="connsiteX4" fmla="*/ 6480849 w 6484234"/>
              <a:gd name="connsiteY4" fmla="*/ 2790603 h 6858340"/>
              <a:gd name="connsiteX5" fmla="*/ 714578 w 6484234"/>
              <a:gd name="connsiteY5" fmla="*/ 5523480 h 6858340"/>
              <a:gd name="connsiteX6" fmla="*/ 2181965 w 6484234"/>
              <a:gd name="connsiteY6" fmla="*/ 6858340 h 6858340"/>
              <a:gd name="connsiteX7" fmla="*/ 1006308 w 6484234"/>
              <a:gd name="connsiteY7" fmla="*/ 6858340 h 6858340"/>
              <a:gd name="connsiteX8" fmla="*/ 32642 w 6484234"/>
              <a:gd name="connsiteY8" fmla="*/ 5682057 h 6858340"/>
              <a:gd name="connsiteX9" fmla="*/ 6234224 w 6484234"/>
              <a:gd name="connsiteY9" fmla="*/ 2759607 h 6858340"/>
              <a:gd name="connsiteX10" fmla="*/ 4531624 w 6484234"/>
              <a:gd name="connsiteY10" fmla="*/ 1935755 h 6858340"/>
              <a:gd name="connsiteX11" fmla="*/ 6369360 w 6484234"/>
              <a:gd name="connsiteY11" fmla="*/ 1094354 h 6858340"/>
              <a:gd name="connsiteX12" fmla="*/ 4174052 w 6484234"/>
              <a:gd name="connsiteY12" fmla="*/ 0 h 6858340"/>
              <a:gd name="connsiteX0" fmla="*/ 4174052 w 6484234"/>
              <a:gd name="connsiteY0" fmla="*/ 0 h 6858340"/>
              <a:gd name="connsiteX1" fmla="*/ 4293113 w 6484234"/>
              <a:gd name="connsiteY1" fmla="*/ 339 h 6858340"/>
              <a:gd name="connsiteX2" fmla="*/ 6468988 w 6484234"/>
              <a:gd name="connsiteY2" fmla="*/ 1102999 h 6858340"/>
              <a:gd name="connsiteX3" fmla="*/ 4708921 w 6484234"/>
              <a:gd name="connsiteY3" fmla="*/ 1874712 h 6858340"/>
              <a:gd name="connsiteX4" fmla="*/ 6480849 w 6484234"/>
              <a:gd name="connsiteY4" fmla="*/ 2790603 h 6858340"/>
              <a:gd name="connsiteX5" fmla="*/ 714578 w 6484234"/>
              <a:gd name="connsiteY5" fmla="*/ 5523480 h 6858340"/>
              <a:gd name="connsiteX6" fmla="*/ 2181965 w 6484234"/>
              <a:gd name="connsiteY6" fmla="*/ 6858340 h 6858340"/>
              <a:gd name="connsiteX7" fmla="*/ 1006308 w 6484234"/>
              <a:gd name="connsiteY7" fmla="*/ 6858340 h 6858340"/>
              <a:gd name="connsiteX8" fmla="*/ 32642 w 6484234"/>
              <a:gd name="connsiteY8" fmla="*/ 5682057 h 6858340"/>
              <a:gd name="connsiteX9" fmla="*/ 6234224 w 6484234"/>
              <a:gd name="connsiteY9" fmla="*/ 2759607 h 6858340"/>
              <a:gd name="connsiteX10" fmla="*/ 4531624 w 6484234"/>
              <a:gd name="connsiteY10" fmla="*/ 1935755 h 6858340"/>
              <a:gd name="connsiteX11" fmla="*/ 6369360 w 6484234"/>
              <a:gd name="connsiteY11" fmla="*/ 1094354 h 6858340"/>
              <a:gd name="connsiteX12" fmla="*/ 4174052 w 6484234"/>
              <a:gd name="connsiteY12" fmla="*/ 0 h 6858340"/>
              <a:gd name="connsiteX0" fmla="*/ 4174052 w 6484234"/>
              <a:gd name="connsiteY0" fmla="*/ 0 h 6858340"/>
              <a:gd name="connsiteX1" fmla="*/ 4293113 w 6484234"/>
              <a:gd name="connsiteY1" fmla="*/ 339 h 6858340"/>
              <a:gd name="connsiteX2" fmla="*/ 6468988 w 6484234"/>
              <a:gd name="connsiteY2" fmla="*/ 1102999 h 6858340"/>
              <a:gd name="connsiteX3" fmla="*/ 4708921 w 6484234"/>
              <a:gd name="connsiteY3" fmla="*/ 1874712 h 6858340"/>
              <a:gd name="connsiteX4" fmla="*/ 6480849 w 6484234"/>
              <a:gd name="connsiteY4" fmla="*/ 2790603 h 6858340"/>
              <a:gd name="connsiteX5" fmla="*/ 714578 w 6484234"/>
              <a:gd name="connsiteY5" fmla="*/ 5523480 h 6858340"/>
              <a:gd name="connsiteX6" fmla="*/ 2181965 w 6484234"/>
              <a:gd name="connsiteY6" fmla="*/ 6858340 h 6858340"/>
              <a:gd name="connsiteX7" fmla="*/ 1006308 w 6484234"/>
              <a:gd name="connsiteY7" fmla="*/ 6858340 h 6858340"/>
              <a:gd name="connsiteX8" fmla="*/ 32642 w 6484234"/>
              <a:gd name="connsiteY8" fmla="*/ 5682057 h 6858340"/>
              <a:gd name="connsiteX9" fmla="*/ 6234224 w 6484234"/>
              <a:gd name="connsiteY9" fmla="*/ 2759607 h 6858340"/>
              <a:gd name="connsiteX10" fmla="*/ 4531624 w 6484234"/>
              <a:gd name="connsiteY10" fmla="*/ 1935755 h 6858340"/>
              <a:gd name="connsiteX11" fmla="*/ 6411795 w 6484234"/>
              <a:gd name="connsiteY11" fmla="*/ 1075304 h 6858340"/>
              <a:gd name="connsiteX12" fmla="*/ 4174052 w 6484234"/>
              <a:gd name="connsiteY12" fmla="*/ 0 h 6858340"/>
              <a:gd name="connsiteX0" fmla="*/ 4174052 w 6484234"/>
              <a:gd name="connsiteY0" fmla="*/ 0 h 6858340"/>
              <a:gd name="connsiteX1" fmla="*/ 4264823 w 6484234"/>
              <a:gd name="connsiteY1" fmla="*/ 9864 h 6858340"/>
              <a:gd name="connsiteX2" fmla="*/ 6468988 w 6484234"/>
              <a:gd name="connsiteY2" fmla="*/ 1102999 h 6858340"/>
              <a:gd name="connsiteX3" fmla="*/ 4708921 w 6484234"/>
              <a:gd name="connsiteY3" fmla="*/ 1874712 h 6858340"/>
              <a:gd name="connsiteX4" fmla="*/ 6480849 w 6484234"/>
              <a:gd name="connsiteY4" fmla="*/ 2790603 h 6858340"/>
              <a:gd name="connsiteX5" fmla="*/ 714578 w 6484234"/>
              <a:gd name="connsiteY5" fmla="*/ 5523480 h 6858340"/>
              <a:gd name="connsiteX6" fmla="*/ 2181965 w 6484234"/>
              <a:gd name="connsiteY6" fmla="*/ 6858340 h 6858340"/>
              <a:gd name="connsiteX7" fmla="*/ 1006308 w 6484234"/>
              <a:gd name="connsiteY7" fmla="*/ 6858340 h 6858340"/>
              <a:gd name="connsiteX8" fmla="*/ 32642 w 6484234"/>
              <a:gd name="connsiteY8" fmla="*/ 5682057 h 6858340"/>
              <a:gd name="connsiteX9" fmla="*/ 6234224 w 6484234"/>
              <a:gd name="connsiteY9" fmla="*/ 2759607 h 6858340"/>
              <a:gd name="connsiteX10" fmla="*/ 4531624 w 6484234"/>
              <a:gd name="connsiteY10" fmla="*/ 1935755 h 6858340"/>
              <a:gd name="connsiteX11" fmla="*/ 6411795 w 6484234"/>
              <a:gd name="connsiteY11" fmla="*/ 1075304 h 6858340"/>
              <a:gd name="connsiteX12" fmla="*/ 4174052 w 6484234"/>
              <a:gd name="connsiteY12" fmla="*/ 0 h 6858340"/>
              <a:gd name="connsiteX0" fmla="*/ 4174052 w 6484234"/>
              <a:gd name="connsiteY0" fmla="*/ 0 h 6858340"/>
              <a:gd name="connsiteX1" fmla="*/ 4245375 w 6484234"/>
              <a:gd name="connsiteY1" fmla="*/ 339 h 6858340"/>
              <a:gd name="connsiteX2" fmla="*/ 6468988 w 6484234"/>
              <a:gd name="connsiteY2" fmla="*/ 1102999 h 6858340"/>
              <a:gd name="connsiteX3" fmla="*/ 4708921 w 6484234"/>
              <a:gd name="connsiteY3" fmla="*/ 1874712 h 6858340"/>
              <a:gd name="connsiteX4" fmla="*/ 6480849 w 6484234"/>
              <a:gd name="connsiteY4" fmla="*/ 2790603 h 6858340"/>
              <a:gd name="connsiteX5" fmla="*/ 714578 w 6484234"/>
              <a:gd name="connsiteY5" fmla="*/ 5523480 h 6858340"/>
              <a:gd name="connsiteX6" fmla="*/ 2181965 w 6484234"/>
              <a:gd name="connsiteY6" fmla="*/ 6858340 h 6858340"/>
              <a:gd name="connsiteX7" fmla="*/ 1006308 w 6484234"/>
              <a:gd name="connsiteY7" fmla="*/ 6858340 h 6858340"/>
              <a:gd name="connsiteX8" fmla="*/ 32642 w 6484234"/>
              <a:gd name="connsiteY8" fmla="*/ 5682057 h 6858340"/>
              <a:gd name="connsiteX9" fmla="*/ 6234224 w 6484234"/>
              <a:gd name="connsiteY9" fmla="*/ 2759607 h 6858340"/>
              <a:gd name="connsiteX10" fmla="*/ 4531624 w 6484234"/>
              <a:gd name="connsiteY10" fmla="*/ 1935755 h 6858340"/>
              <a:gd name="connsiteX11" fmla="*/ 6411795 w 6484234"/>
              <a:gd name="connsiteY11" fmla="*/ 1075304 h 6858340"/>
              <a:gd name="connsiteX12" fmla="*/ 4174052 w 6484234"/>
              <a:gd name="connsiteY12" fmla="*/ 0 h 6858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84234" h="6858340">
                <a:moveTo>
                  <a:pt x="4174052" y="0"/>
                </a:moveTo>
                <a:lnTo>
                  <a:pt x="4245375" y="339"/>
                </a:lnTo>
                <a:cubicBezTo>
                  <a:pt x="5416178" y="528936"/>
                  <a:pt x="6350992" y="682938"/>
                  <a:pt x="6468988" y="1102999"/>
                </a:cubicBezTo>
                <a:cubicBezTo>
                  <a:pt x="6557029" y="1428930"/>
                  <a:pt x="4727971" y="1512762"/>
                  <a:pt x="4708921" y="1874712"/>
                </a:cubicBezTo>
                <a:cubicBezTo>
                  <a:pt x="4701937" y="2115638"/>
                  <a:pt x="6312010" y="1882285"/>
                  <a:pt x="6480849" y="2790603"/>
                </a:cubicBezTo>
                <a:cubicBezTo>
                  <a:pt x="6650520" y="3577335"/>
                  <a:pt x="385599" y="4141704"/>
                  <a:pt x="714578" y="5523480"/>
                </a:cubicBezTo>
                <a:cubicBezTo>
                  <a:pt x="794323" y="5878568"/>
                  <a:pt x="1791030" y="6638674"/>
                  <a:pt x="2181965" y="6858340"/>
                </a:cubicBezTo>
                <a:lnTo>
                  <a:pt x="1006308" y="6858340"/>
                </a:lnTo>
                <a:cubicBezTo>
                  <a:pt x="717405" y="6667367"/>
                  <a:pt x="222031" y="6109569"/>
                  <a:pt x="32642" y="5682057"/>
                </a:cubicBezTo>
                <a:cubicBezTo>
                  <a:pt x="-515243" y="3750636"/>
                  <a:pt x="6012382" y="3379244"/>
                  <a:pt x="6234224" y="2759607"/>
                </a:cubicBezTo>
                <a:cubicBezTo>
                  <a:pt x="6337180" y="2134960"/>
                  <a:pt x="4538501" y="2237673"/>
                  <a:pt x="4531624" y="1935755"/>
                </a:cubicBezTo>
                <a:cubicBezTo>
                  <a:pt x="4501670" y="1437575"/>
                  <a:pt x="6411795" y="1358332"/>
                  <a:pt x="6411795" y="1075304"/>
                </a:cubicBezTo>
                <a:cubicBezTo>
                  <a:pt x="6249153" y="697073"/>
                  <a:pt x="4905821" y="364785"/>
                  <a:pt x="4174052" y="0"/>
                </a:cubicBezTo>
                <a:close/>
              </a:path>
            </a:pathLst>
          </a:custGeom>
          <a:gradFill flip="none" rotWithShape="1">
            <a:gsLst>
              <a:gs pos="53000">
                <a:schemeClr val="accent1">
                  <a:lumMod val="50000"/>
                </a:schemeClr>
              </a:gs>
              <a:gs pos="0">
                <a:schemeClr val="bg2">
                  <a:lumMod val="90000"/>
                  <a:alpha val="12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pSp>
        <p:nvGrpSpPr>
          <p:cNvPr id="90" name="Group 89">
            <a:extLst>
              <a:ext uri="{FF2B5EF4-FFF2-40B4-BE49-F238E27FC236}">
                <a16:creationId xmlns:a16="http://schemas.microsoft.com/office/drawing/2014/main" id="{CFBAA84B-501B-4074-96CB-13531E6499C7}"/>
              </a:ext>
            </a:extLst>
          </p:cNvPr>
          <p:cNvGrpSpPr/>
          <p:nvPr/>
        </p:nvGrpSpPr>
        <p:grpSpPr>
          <a:xfrm>
            <a:off x="1283641" y="5178697"/>
            <a:ext cx="1551458" cy="1028701"/>
            <a:chOff x="2846368" y="2914649"/>
            <a:chExt cx="1551458" cy="1028701"/>
          </a:xfrm>
        </p:grpSpPr>
        <p:sp>
          <p:nvSpPr>
            <p:cNvPr id="89" name="Isosceles Triangle 88">
              <a:extLst>
                <a:ext uri="{FF2B5EF4-FFF2-40B4-BE49-F238E27FC236}">
                  <a16:creationId xmlns:a16="http://schemas.microsoft.com/office/drawing/2014/main" id="{DB0FA8A6-B51C-4B49-9B80-5CF42A4A5F15}"/>
                </a:ext>
              </a:extLst>
            </p:cNvPr>
            <p:cNvSpPr/>
            <p:nvPr/>
          </p:nvSpPr>
          <p:spPr>
            <a:xfrm rot="5400000">
              <a:off x="3853479" y="3399002"/>
              <a:ext cx="115208" cy="973487"/>
            </a:xfrm>
            <a:prstGeom prst="triangle">
              <a:avLst/>
            </a:prstGeom>
            <a:gradFill flip="none" rotWithShape="1">
              <a:gsLst>
                <a:gs pos="100000">
                  <a:schemeClr val="tx1">
                    <a:alpha val="44000"/>
                  </a:schemeClr>
                </a:gs>
                <a:gs pos="0">
                  <a:schemeClr val="tx1">
                    <a:lumMod val="65000"/>
                    <a:lumOff val="35000"/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602F9719-7418-44B7-9701-5D27CAF8BE72}"/>
                </a:ext>
              </a:extLst>
            </p:cNvPr>
            <p:cNvGrpSpPr/>
            <p:nvPr/>
          </p:nvGrpSpPr>
          <p:grpSpPr>
            <a:xfrm>
              <a:off x="2893292" y="3257549"/>
              <a:ext cx="591952" cy="685800"/>
              <a:chOff x="4110677" y="3252106"/>
              <a:chExt cx="591952" cy="685800"/>
            </a:xfrm>
          </p:grpSpPr>
          <p:sp>
            <p:nvSpPr>
              <p:cNvPr id="86" name="Isosceles Triangle 85">
                <a:extLst>
                  <a:ext uri="{FF2B5EF4-FFF2-40B4-BE49-F238E27FC236}">
                    <a16:creationId xmlns:a16="http://schemas.microsoft.com/office/drawing/2014/main" id="{A253FC7A-1A65-4B94-975C-A9C49BEC9891}"/>
                  </a:ext>
                </a:extLst>
              </p:cNvPr>
              <p:cNvSpPr/>
              <p:nvPr/>
            </p:nvSpPr>
            <p:spPr>
              <a:xfrm>
                <a:off x="4406653" y="3252106"/>
                <a:ext cx="295976" cy="685800"/>
              </a:xfrm>
              <a:prstGeom prst="triangle">
                <a:avLst>
                  <a:gd name="adj" fmla="val 0"/>
                </a:avLst>
              </a:prstGeom>
              <a:solidFill>
                <a:srgbClr val="0033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87" name="Isosceles Triangle 86">
                <a:extLst>
                  <a:ext uri="{FF2B5EF4-FFF2-40B4-BE49-F238E27FC236}">
                    <a16:creationId xmlns:a16="http://schemas.microsoft.com/office/drawing/2014/main" id="{D8DA3374-3894-4EC9-9E22-3FC21008E942}"/>
                  </a:ext>
                </a:extLst>
              </p:cNvPr>
              <p:cNvSpPr/>
              <p:nvPr/>
            </p:nvSpPr>
            <p:spPr>
              <a:xfrm flipH="1">
                <a:off x="4110677" y="3252106"/>
                <a:ext cx="295976" cy="685800"/>
              </a:xfrm>
              <a:prstGeom prst="triangle">
                <a:avLst>
                  <a:gd name="adj" fmla="val 0"/>
                </a:avLst>
              </a:prstGeom>
              <a:solidFill>
                <a:srgbClr val="0066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5E5E3E98-176C-490D-9128-7471CBA267BA}"/>
                </a:ext>
              </a:extLst>
            </p:cNvPr>
            <p:cNvGrpSpPr/>
            <p:nvPr/>
          </p:nvGrpSpPr>
          <p:grpSpPr>
            <a:xfrm>
              <a:off x="2846368" y="2914649"/>
              <a:ext cx="685800" cy="685800"/>
              <a:chOff x="2389059" y="3298371"/>
              <a:chExt cx="685800" cy="685800"/>
            </a:xfrm>
          </p:grpSpPr>
          <p:sp>
            <p:nvSpPr>
              <p:cNvPr id="80" name="Circle: Hollow 79">
                <a:extLst>
                  <a:ext uri="{FF2B5EF4-FFF2-40B4-BE49-F238E27FC236}">
                    <a16:creationId xmlns:a16="http://schemas.microsoft.com/office/drawing/2014/main" id="{EF4C9E56-29BD-4090-961A-6F1B1E6D0D20}"/>
                  </a:ext>
                </a:extLst>
              </p:cNvPr>
              <p:cNvSpPr/>
              <p:nvPr/>
            </p:nvSpPr>
            <p:spPr>
              <a:xfrm>
                <a:off x="2389059" y="3298371"/>
                <a:ext cx="685800" cy="685800"/>
              </a:xfrm>
              <a:prstGeom prst="donut">
                <a:avLst>
                  <a:gd name="adj" fmla="val 5888"/>
                </a:avLst>
              </a:prstGeom>
              <a:solidFill>
                <a:srgbClr val="0033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>
                  <a:solidFill>
                    <a:schemeClr val="tx1"/>
                  </a:solidFill>
                </a:endParaRPr>
              </a:p>
            </p:txBody>
          </p:sp>
          <p:sp>
            <p:nvSpPr>
              <p:cNvPr id="84" name="Oval 83">
                <a:extLst>
                  <a:ext uri="{FF2B5EF4-FFF2-40B4-BE49-F238E27FC236}">
                    <a16:creationId xmlns:a16="http://schemas.microsoft.com/office/drawing/2014/main" id="{B37B4823-DF30-4F30-9681-38F25EA4ED88}"/>
                  </a:ext>
                </a:extLst>
              </p:cNvPr>
              <p:cNvSpPr/>
              <p:nvPr/>
            </p:nvSpPr>
            <p:spPr>
              <a:xfrm>
                <a:off x="2462538" y="3371850"/>
                <a:ext cx="538842" cy="53884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77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73B42CD4-A264-4326-9913-9747354CB225}"/>
              </a:ext>
            </a:extLst>
          </p:cNvPr>
          <p:cNvGrpSpPr/>
          <p:nvPr/>
        </p:nvGrpSpPr>
        <p:grpSpPr>
          <a:xfrm>
            <a:off x="3597087" y="3836306"/>
            <a:ext cx="1551458" cy="1028701"/>
            <a:chOff x="2846368" y="2914649"/>
            <a:chExt cx="1551458" cy="1028701"/>
          </a:xfrm>
        </p:grpSpPr>
        <p:sp>
          <p:nvSpPr>
            <p:cNvPr id="92" name="Isosceles Triangle 91">
              <a:extLst>
                <a:ext uri="{FF2B5EF4-FFF2-40B4-BE49-F238E27FC236}">
                  <a16:creationId xmlns:a16="http://schemas.microsoft.com/office/drawing/2014/main" id="{9694EEC7-A72F-479F-811E-CBD1C4B193DA}"/>
                </a:ext>
              </a:extLst>
            </p:cNvPr>
            <p:cNvSpPr/>
            <p:nvPr/>
          </p:nvSpPr>
          <p:spPr>
            <a:xfrm rot="5400000">
              <a:off x="3853479" y="3399002"/>
              <a:ext cx="115208" cy="973487"/>
            </a:xfrm>
            <a:prstGeom prst="triangle">
              <a:avLst/>
            </a:prstGeom>
            <a:gradFill flip="none" rotWithShape="1">
              <a:gsLst>
                <a:gs pos="100000">
                  <a:schemeClr val="tx1">
                    <a:alpha val="44000"/>
                  </a:schemeClr>
                </a:gs>
                <a:gs pos="0">
                  <a:schemeClr val="tx1">
                    <a:lumMod val="65000"/>
                    <a:lumOff val="35000"/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grpSp>
          <p:nvGrpSpPr>
            <p:cNvPr id="93" name="Group 92">
              <a:extLst>
                <a:ext uri="{FF2B5EF4-FFF2-40B4-BE49-F238E27FC236}">
                  <a16:creationId xmlns:a16="http://schemas.microsoft.com/office/drawing/2014/main" id="{B5BB4C1C-FA7D-4166-BE3D-CBF3424810C9}"/>
                </a:ext>
              </a:extLst>
            </p:cNvPr>
            <p:cNvGrpSpPr/>
            <p:nvPr/>
          </p:nvGrpSpPr>
          <p:grpSpPr>
            <a:xfrm>
              <a:off x="2893292" y="3257549"/>
              <a:ext cx="591952" cy="685800"/>
              <a:chOff x="4110677" y="3252106"/>
              <a:chExt cx="591952" cy="685800"/>
            </a:xfrm>
          </p:grpSpPr>
          <p:sp>
            <p:nvSpPr>
              <p:cNvPr id="97" name="Isosceles Triangle 96">
                <a:extLst>
                  <a:ext uri="{FF2B5EF4-FFF2-40B4-BE49-F238E27FC236}">
                    <a16:creationId xmlns:a16="http://schemas.microsoft.com/office/drawing/2014/main" id="{4588C378-C8F1-4E16-ABE2-388E76223E28}"/>
                  </a:ext>
                </a:extLst>
              </p:cNvPr>
              <p:cNvSpPr/>
              <p:nvPr/>
            </p:nvSpPr>
            <p:spPr>
              <a:xfrm>
                <a:off x="4406653" y="3252106"/>
                <a:ext cx="295976" cy="685800"/>
              </a:xfrm>
              <a:prstGeom prst="triangle">
                <a:avLst>
                  <a:gd name="adj" fmla="val 0"/>
                </a:avLst>
              </a:prstGeom>
              <a:solidFill>
                <a:srgbClr val="008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98" name="Isosceles Triangle 97">
                <a:extLst>
                  <a:ext uri="{FF2B5EF4-FFF2-40B4-BE49-F238E27FC236}">
                    <a16:creationId xmlns:a16="http://schemas.microsoft.com/office/drawing/2014/main" id="{51B56A15-9D71-48A0-A355-2367D556FF28}"/>
                  </a:ext>
                </a:extLst>
              </p:cNvPr>
              <p:cNvSpPr/>
              <p:nvPr/>
            </p:nvSpPr>
            <p:spPr>
              <a:xfrm flipH="1">
                <a:off x="4110677" y="3252106"/>
                <a:ext cx="295976" cy="685800"/>
              </a:xfrm>
              <a:prstGeom prst="triangle">
                <a:avLst>
                  <a:gd name="adj" fmla="val 0"/>
                </a:avLst>
              </a:prstGeom>
              <a:solidFill>
                <a:srgbClr val="33CC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3072B053-EF43-4AF4-AE89-BA06B440375C}"/>
                </a:ext>
              </a:extLst>
            </p:cNvPr>
            <p:cNvGrpSpPr/>
            <p:nvPr/>
          </p:nvGrpSpPr>
          <p:grpSpPr>
            <a:xfrm>
              <a:off x="2846368" y="2914649"/>
              <a:ext cx="685800" cy="685800"/>
              <a:chOff x="2389059" y="3298371"/>
              <a:chExt cx="685800" cy="685800"/>
            </a:xfrm>
          </p:grpSpPr>
          <p:sp>
            <p:nvSpPr>
              <p:cNvPr id="95" name="Circle: Hollow 94">
                <a:extLst>
                  <a:ext uri="{FF2B5EF4-FFF2-40B4-BE49-F238E27FC236}">
                    <a16:creationId xmlns:a16="http://schemas.microsoft.com/office/drawing/2014/main" id="{EA20425C-DAB8-4287-ADD8-BE5B88D31A31}"/>
                  </a:ext>
                </a:extLst>
              </p:cNvPr>
              <p:cNvSpPr/>
              <p:nvPr/>
            </p:nvSpPr>
            <p:spPr>
              <a:xfrm>
                <a:off x="2389059" y="3298371"/>
                <a:ext cx="685800" cy="685800"/>
              </a:xfrm>
              <a:prstGeom prst="donut">
                <a:avLst>
                  <a:gd name="adj" fmla="val 5888"/>
                </a:avLst>
              </a:prstGeom>
              <a:solidFill>
                <a:srgbClr val="008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>
                  <a:solidFill>
                    <a:schemeClr val="tx1"/>
                  </a:solidFill>
                </a:endParaRPr>
              </a:p>
            </p:txBody>
          </p:sp>
          <p:sp>
            <p:nvSpPr>
              <p:cNvPr id="96" name="Oval 95">
                <a:extLst>
                  <a:ext uri="{FF2B5EF4-FFF2-40B4-BE49-F238E27FC236}">
                    <a16:creationId xmlns:a16="http://schemas.microsoft.com/office/drawing/2014/main" id="{45652C4D-2463-4C92-9D39-6BBB4CBFA9E2}"/>
                  </a:ext>
                </a:extLst>
              </p:cNvPr>
              <p:cNvSpPr/>
              <p:nvPr/>
            </p:nvSpPr>
            <p:spPr>
              <a:xfrm>
                <a:off x="2462538" y="3371850"/>
                <a:ext cx="538842" cy="53884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77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</p:grpSp>
      <p:grpSp>
        <p:nvGrpSpPr>
          <p:cNvPr id="99" name="Group 98">
            <a:extLst>
              <a:ext uri="{FF2B5EF4-FFF2-40B4-BE49-F238E27FC236}">
                <a16:creationId xmlns:a16="http://schemas.microsoft.com/office/drawing/2014/main" id="{EB339D6F-450E-4FEA-8EDD-5594006F8668}"/>
              </a:ext>
            </a:extLst>
          </p:cNvPr>
          <p:cNvGrpSpPr/>
          <p:nvPr/>
        </p:nvGrpSpPr>
        <p:grpSpPr>
          <a:xfrm>
            <a:off x="6540658" y="3460969"/>
            <a:ext cx="1551458" cy="1028701"/>
            <a:chOff x="2846368" y="2914649"/>
            <a:chExt cx="1551458" cy="1028701"/>
          </a:xfrm>
        </p:grpSpPr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2D79CCD2-0226-4D9C-B3EC-28FF1FAB8929}"/>
                </a:ext>
              </a:extLst>
            </p:cNvPr>
            <p:cNvSpPr/>
            <p:nvPr/>
          </p:nvSpPr>
          <p:spPr>
            <a:xfrm rot="5400000">
              <a:off x="3853479" y="3399002"/>
              <a:ext cx="115208" cy="973487"/>
            </a:xfrm>
            <a:prstGeom prst="triangle">
              <a:avLst/>
            </a:prstGeom>
            <a:gradFill flip="none" rotWithShape="1">
              <a:gsLst>
                <a:gs pos="100000">
                  <a:schemeClr val="tx1">
                    <a:alpha val="44000"/>
                  </a:schemeClr>
                </a:gs>
                <a:gs pos="0">
                  <a:schemeClr val="tx1">
                    <a:lumMod val="65000"/>
                    <a:lumOff val="35000"/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grpSp>
          <p:nvGrpSpPr>
            <p:cNvPr id="101" name="Group 100">
              <a:extLst>
                <a:ext uri="{FF2B5EF4-FFF2-40B4-BE49-F238E27FC236}">
                  <a16:creationId xmlns:a16="http://schemas.microsoft.com/office/drawing/2014/main" id="{BA2185B4-4666-4802-A423-D885B7117775}"/>
                </a:ext>
              </a:extLst>
            </p:cNvPr>
            <p:cNvGrpSpPr/>
            <p:nvPr/>
          </p:nvGrpSpPr>
          <p:grpSpPr>
            <a:xfrm>
              <a:off x="2893292" y="3257549"/>
              <a:ext cx="591952" cy="685800"/>
              <a:chOff x="4110677" y="3252106"/>
              <a:chExt cx="591952" cy="685800"/>
            </a:xfrm>
          </p:grpSpPr>
          <p:sp>
            <p:nvSpPr>
              <p:cNvPr id="105" name="Isosceles Triangle 104">
                <a:extLst>
                  <a:ext uri="{FF2B5EF4-FFF2-40B4-BE49-F238E27FC236}">
                    <a16:creationId xmlns:a16="http://schemas.microsoft.com/office/drawing/2014/main" id="{35D63672-51B1-4A0F-8EB6-B2E2B7AFD3A1}"/>
                  </a:ext>
                </a:extLst>
              </p:cNvPr>
              <p:cNvSpPr/>
              <p:nvPr/>
            </p:nvSpPr>
            <p:spPr>
              <a:xfrm>
                <a:off x="4406653" y="3252106"/>
                <a:ext cx="295976" cy="685800"/>
              </a:xfrm>
              <a:prstGeom prst="triangle">
                <a:avLst>
                  <a:gd name="adj" fmla="val 0"/>
                </a:avLst>
              </a:prstGeom>
              <a:solidFill>
                <a:srgbClr val="CC33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106" name="Isosceles Triangle 105">
                <a:extLst>
                  <a:ext uri="{FF2B5EF4-FFF2-40B4-BE49-F238E27FC236}">
                    <a16:creationId xmlns:a16="http://schemas.microsoft.com/office/drawing/2014/main" id="{B57B7F37-AF4A-4864-BD74-41D5EDCB06A9}"/>
                  </a:ext>
                </a:extLst>
              </p:cNvPr>
              <p:cNvSpPr/>
              <p:nvPr/>
            </p:nvSpPr>
            <p:spPr>
              <a:xfrm flipH="1">
                <a:off x="4110677" y="3252106"/>
                <a:ext cx="295976" cy="685800"/>
              </a:xfrm>
              <a:prstGeom prst="triangle">
                <a:avLst>
                  <a:gd name="adj" fmla="val 0"/>
                </a:avLst>
              </a:prstGeom>
              <a:solidFill>
                <a:srgbClr val="FFCC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grpSp>
          <p:nvGrpSpPr>
            <p:cNvPr id="102" name="Group 101">
              <a:extLst>
                <a:ext uri="{FF2B5EF4-FFF2-40B4-BE49-F238E27FC236}">
                  <a16:creationId xmlns:a16="http://schemas.microsoft.com/office/drawing/2014/main" id="{E229C826-CA29-4BF0-9621-9CD0308CF590}"/>
                </a:ext>
              </a:extLst>
            </p:cNvPr>
            <p:cNvGrpSpPr/>
            <p:nvPr/>
          </p:nvGrpSpPr>
          <p:grpSpPr>
            <a:xfrm>
              <a:off x="2846368" y="2914649"/>
              <a:ext cx="685800" cy="685800"/>
              <a:chOff x="2389059" y="3298371"/>
              <a:chExt cx="685800" cy="685800"/>
            </a:xfrm>
          </p:grpSpPr>
          <p:sp>
            <p:nvSpPr>
              <p:cNvPr id="103" name="Circle: Hollow 102">
                <a:extLst>
                  <a:ext uri="{FF2B5EF4-FFF2-40B4-BE49-F238E27FC236}">
                    <a16:creationId xmlns:a16="http://schemas.microsoft.com/office/drawing/2014/main" id="{61A705E4-A4D4-453E-89CE-B382903AE954}"/>
                  </a:ext>
                </a:extLst>
              </p:cNvPr>
              <p:cNvSpPr/>
              <p:nvPr/>
            </p:nvSpPr>
            <p:spPr>
              <a:xfrm>
                <a:off x="2389059" y="3298371"/>
                <a:ext cx="685800" cy="685800"/>
              </a:xfrm>
              <a:prstGeom prst="donut">
                <a:avLst>
                  <a:gd name="adj" fmla="val 5888"/>
                </a:avLst>
              </a:prstGeom>
              <a:solidFill>
                <a:srgbClr val="CC33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>
                  <a:solidFill>
                    <a:schemeClr val="tx1"/>
                  </a:solidFill>
                </a:endParaRPr>
              </a:p>
            </p:txBody>
          </p:sp>
          <p:sp>
            <p:nvSpPr>
              <p:cNvPr id="104" name="Oval 103">
                <a:extLst>
                  <a:ext uri="{FF2B5EF4-FFF2-40B4-BE49-F238E27FC236}">
                    <a16:creationId xmlns:a16="http://schemas.microsoft.com/office/drawing/2014/main" id="{DC5EB5CA-F348-4FE4-8DEB-E8C2DD35CFBE}"/>
                  </a:ext>
                </a:extLst>
              </p:cNvPr>
              <p:cNvSpPr/>
              <p:nvPr/>
            </p:nvSpPr>
            <p:spPr>
              <a:xfrm>
                <a:off x="2462538" y="3371850"/>
                <a:ext cx="538842" cy="53884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77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6762C0CB-2279-42B0-8AC7-E96D13CEFEBA}"/>
              </a:ext>
            </a:extLst>
          </p:cNvPr>
          <p:cNvGrpSpPr/>
          <p:nvPr/>
        </p:nvGrpSpPr>
        <p:grpSpPr>
          <a:xfrm>
            <a:off x="9242773" y="2890184"/>
            <a:ext cx="1551458" cy="1028701"/>
            <a:chOff x="2846368" y="2914649"/>
            <a:chExt cx="1551458" cy="1028701"/>
          </a:xfrm>
        </p:grpSpPr>
        <p:sp>
          <p:nvSpPr>
            <p:cNvPr id="108" name="Isosceles Triangle 107">
              <a:extLst>
                <a:ext uri="{FF2B5EF4-FFF2-40B4-BE49-F238E27FC236}">
                  <a16:creationId xmlns:a16="http://schemas.microsoft.com/office/drawing/2014/main" id="{64EDD915-8D84-4636-A584-E4026278701A}"/>
                </a:ext>
              </a:extLst>
            </p:cNvPr>
            <p:cNvSpPr/>
            <p:nvPr/>
          </p:nvSpPr>
          <p:spPr>
            <a:xfrm rot="5400000">
              <a:off x="3853479" y="3399002"/>
              <a:ext cx="115208" cy="973487"/>
            </a:xfrm>
            <a:prstGeom prst="triangle">
              <a:avLst/>
            </a:prstGeom>
            <a:gradFill flip="none" rotWithShape="1">
              <a:gsLst>
                <a:gs pos="100000">
                  <a:schemeClr val="tx1">
                    <a:alpha val="44000"/>
                  </a:schemeClr>
                </a:gs>
                <a:gs pos="0">
                  <a:schemeClr val="tx1">
                    <a:lumMod val="65000"/>
                    <a:lumOff val="35000"/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grpSp>
          <p:nvGrpSpPr>
            <p:cNvPr id="109" name="Group 108">
              <a:extLst>
                <a:ext uri="{FF2B5EF4-FFF2-40B4-BE49-F238E27FC236}">
                  <a16:creationId xmlns:a16="http://schemas.microsoft.com/office/drawing/2014/main" id="{B6CFF2C1-0227-4C14-B2DF-5285FBB8989C}"/>
                </a:ext>
              </a:extLst>
            </p:cNvPr>
            <p:cNvGrpSpPr/>
            <p:nvPr/>
          </p:nvGrpSpPr>
          <p:grpSpPr>
            <a:xfrm>
              <a:off x="2893292" y="3257549"/>
              <a:ext cx="591952" cy="685800"/>
              <a:chOff x="4110677" y="3252106"/>
              <a:chExt cx="591952" cy="685800"/>
            </a:xfrm>
          </p:grpSpPr>
          <p:sp>
            <p:nvSpPr>
              <p:cNvPr id="113" name="Isosceles Triangle 112">
                <a:extLst>
                  <a:ext uri="{FF2B5EF4-FFF2-40B4-BE49-F238E27FC236}">
                    <a16:creationId xmlns:a16="http://schemas.microsoft.com/office/drawing/2014/main" id="{697C2922-82A2-45C2-A650-057722AD6400}"/>
                  </a:ext>
                </a:extLst>
              </p:cNvPr>
              <p:cNvSpPr/>
              <p:nvPr/>
            </p:nvSpPr>
            <p:spPr>
              <a:xfrm>
                <a:off x="4406653" y="3252106"/>
                <a:ext cx="295976" cy="685800"/>
              </a:xfrm>
              <a:prstGeom prst="triangle">
                <a:avLst>
                  <a:gd name="adj" fmla="val 0"/>
                </a:avLst>
              </a:prstGeom>
              <a:solidFill>
                <a:srgbClr val="CC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114" name="Isosceles Triangle 113">
                <a:extLst>
                  <a:ext uri="{FF2B5EF4-FFF2-40B4-BE49-F238E27FC236}">
                    <a16:creationId xmlns:a16="http://schemas.microsoft.com/office/drawing/2014/main" id="{5AB8C4D0-3DE9-4B9F-A0D4-9281C9D6B010}"/>
                  </a:ext>
                </a:extLst>
              </p:cNvPr>
              <p:cNvSpPr/>
              <p:nvPr/>
            </p:nvSpPr>
            <p:spPr>
              <a:xfrm flipH="1">
                <a:off x="4110677" y="3252106"/>
                <a:ext cx="295976" cy="685800"/>
              </a:xfrm>
              <a:prstGeom prst="triangle">
                <a:avLst>
                  <a:gd name="adj" fmla="val 0"/>
                </a:avLst>
              </a:prstGeom>
              <a:solidFill>
                <a:srgbClr val="FF5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grpSp>
          <p:nvGrpSpPr>
            <p:cNvPr id="110" name="Group 109">
              <a:extLst>
                <a:ext uri="{FF2B5EF4-FFF2-40B4-BE49-F238E27FC236}">
                  <a16:creationId xmlns:a16="http://schemas.microsoft.com/office/drawing/2014/main" id="{F41359E0-2610-474B-A73C-2C7BCAD749BB}"/>
                </a:ext>
              </a:extLst>
            </p:cNvPr>
            <p:cNvGrpSpPr/>
            <p:nvPr/>
          </p:nvGrpSpPr>
          <p:grpSpPr>
            <a:xfrm>
              <a:off x="2846368" y="2914649"/>
              <a:ext cx="685800" cy="685800"/>
              <a:chOff x="2389059" y="3298371"/>
              <a:chExt cx="685800" cy="685800"/>
            </a:xfrm>
          </p:grpSpPr>
          <p:sp>
            <p:nvSpPr>
              <p:cNvPr id="111" name="Circle: Hollow 110">
                <a:extLst>
                  <a:ext uri="{FF2B5EF4-FFF2-40B4-BE49-F238E27FC236}">
                    <a16:creationId xmlns:a16="http://schemas.microsoft.com/office/drawing/2014/main" id="{132277AF-7BAC-4043-A8D9-CAD11292FCD2}"/>
                  </a:ext>
                </a:extLst>
              </p:cNvPr>
              <p:cNvSpPr/>
              <p:nvPr/>
            </p:nvSpPr>
            <p:spPr>
              <a:xfrm>
                <a:off x="2389059" y="3298371"/>
                <a:ext cx="685800" cy="685800"/>
              </a:xfrm>
              <a:prstGeom prst="donut">
                <a:avLst>
                  <a:gd name="adj" fmla="val 5888"/>
                </a:avLst>
              </a:prstGeom>
              <a:solidFill>
                <a:srgbClr val="CC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>
                  <a:solidFill>
                    <a:schemeClr val="tx1"/>
                  </a:solidFill>
                </a:endParaRPr>
              </a:p>
            </p:txBody>
          </p:sp>
          <p:sp>
            <p:nvSpPr>
              <p:cNvPr id="112" name="Oval 111">
                <a:extLst>
                  <a:ext uri="{FF2B5EF4-FFF2-40B4-BE49-F238E27FC236}">
                    <a16:creationId xmlns:a16="http://schemas.microsoft.com/office/drawing/2014/main" id="{B27437B1-0C5A-4C53-BAAA-EB11E8864E97}"/>
                  </a:ext>
                </a:extLst>
              </p:cNvPr>
              <p:cNvSpPr/>
              <p:nvPr/>
            </p:nvSpPr>
            <p:spPr>
              <a:xfrm>
                <a:off x="2462538" y="3371850"/>
                <a:ext cx="538842" cy="53884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77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</p:grpSp>
      <p:grpSp>
        <p:nvGrpSpPr>
          <p:cNvPr id="115" name="Group 114">
            <a:extLst>
              <a:ext uri="{FF2B5EF4-FFF2-40B4-BE49-F238E27FC236}">
                <a16:creationId xmlns:a16="http://schemas.microsoft.com/office/drawing/2014/main" id="{62E95B0D-D32E-4815-BCBF-F487D42AD653}"/>
              </a:ext>
            </a:extLst>
          </p:cNvPr>
          <p:cNvGrpSpPr/>
          <p:nvPr/>
        </p:nvGrpSpPr>
        <p:grpSpPr>
          <a:xfrm>
            <a:off x="7843525" y="1402090"/>
            <a:ext cx="1551458" cy="1028701"/>
            <a:chOff x="2846368" y="2914649"/>
            <a:chExt cx="1551458" cy="1028701"/>
          </a:xfrm>
        </p:grpSpPr>
        <p:sp>
          <p:nvSpPr>
            <p:cNvPr id="116" name="Isosceles Triangle 115">
              <a:extLst>
                <a:ext uri="{FF2B5EF4-FFF2-40B4-BE49-F238E27FC236}">
                  <a16:creationId xmlns:a16="http://schemas.microsoft.com/office/drawing/2014/main" id="{FA22ADD4-93CE-46F0-8E55-F363B8E8E73D}"/>
                </a:ext>
              </a:extLst>
            </p:cNvPr>
            <p:cNvSpPr/>
            <p:nvPr/>
          </p:nvSpPr>
          <p:spPr>
            <a:xfrm rot="5400000">
              <a:off x="3853479" y="3399002"/>
              <a:ext cx="115208" cy="973487"/>
            </a:xfrm>
            <a:prstGeom prst="triangle">
              <a:avLst/>
            </a:prstGeom>
            <a:gradFill flip="none" rotWithShape="1">
              <a:gsLst>
                <a:gs pos="100000">
                  <a:schemeClr val="tx1">
                    <a:alpha val="44000"/>
                  </a:schemeClr>
                </a:gs>
                <a:gs pos="0">
                  <a:schemeClr val="tx1">
                    <a:lumMod val="65000"/>
                    <a:lumOff val="35000"/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grpSp>
          <p:nvGrpSpPr>
            <p:cNvPr id="117" name="Group 116">
              <a:extLst>
                <a:ext uri="{FF2B5EF4-FFF2-40B4-BE49-F238E27FC236}">
                  <a16:creationId xmlns:a16="http://schemas.microsoft.com/office/drawing/2014/main" id="{EE7A4E2A-E765-47B4-AC14-D2D902CFE220}"/>
                </a:ext>
              </a:extLst>
            </p:cNvPr>
            <p:cNvGrpSpPr/>
            <p:nvPr/>
          </p:nvGrpSpPr>
          <p:grpSpPr>
            <a:xfrm>
              <a:off x="2893292" y="3257549"/>
              <a:ext cx="591952" cy="685800"/>
              <a:chOff x="4110677" y="3252106"/>
              <a:chExt cx="591952" cy="685800"/>
            </a:xfrm>
          </p:grpSpPr>
          <p:sp>
            <p:nvSpPr>
              <p:cNvPr id="121" name="Isosceles Triangle 120">
                <a:extLst>
                  <a:ext uri="{FF2B5EF4-FFF2-40B4-BE49-F238E27FC236}">
                    <a16:creationId xmlns:a16="http://schemas.microsoft.com/office/drawing/2014/main" id="{5A66B926-ECAF-496B-A764-FB3397B460BB}"/>
                  </a:ext>
                </a:extLst>
              </p:cNvPr>
              <p:cNvSpPr/>
              <p:nvPr/>
            </p:nvSpPr>
            <p:spPr>
              <a:xfrm>
                <a:off x="4406653" y="3252106"/>
                <a:ext cx="295976" cy="685800"/>
              </a:xfrm>
              <a:prstGeom prst="triangle">
                <a:avLst>
                  <a:gd name="adj" fmla="val 0"/>
                </a:avLst>
              </a:prstGeom>
              <a:solidFill>
                <a:srgbClr val="66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122" name="Isosceles Triangle 121">
                <a:extLst>
                  <a:ext uri="{FF2B5EF4-FFF2-40B4-BE49-F238E27FC236}">
                    <a16:creationId xmlns:a16="http://schemas.microsoft.com/office/drawing/2014/main" id="{37606100-80BF-4FC0-B1FE-2563F38A4191}"/>
                  </a:ext>
                </a:extLst>
              </p:cNvPr>
              <p:cNvSpPr/>
              <p:nvPr/>
            </p:nvSpPr>
            <p:spPr>
              <a:xfrm flipH="1">
                <a:off x="4110677" y="3252106"/>
                <a:ext cx="295976" cy="685800"/>
              </a:xfrm>
              <a:prstGeom prst="triangle">
                <a:avLst>
                  <a:gd name="adj" fmla="val 0"/>
                </a:avLst>
              </a:prstGeom>
              <a:solidFill>
                <a:srgbClr val="CC00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grpSp>
          <p:nvGrpSpPr>
            <p:cNvPr id="118" name="Group 117">
              <a:extLst>
                <a:ext uri="{FF2B5EF4-FFF2-40B4-BE49-F238E27FC236}">
                  <a16:creationId xmlns:a16="http://schemas.microsoft.com/office/drawing/2014/main" id="{FE39FA55-E424-47AC-BAFE-1A69F271CBBE}"/>
                </a:ext>
              </a:extLst>
            </p:cNvPr>
            <p:cNvGrpSpPr/>
            <p:nvPr/>
          </p:nvGrpSpPr>
          <p:grpSpPr>
            <a:xfrm>
              <a:off x="2846368" y="2914649"/>
              <a:ext cx="685800" cy="685800"/>
              <a:chOff x="2389059" y="3298371"/>
              <a:chExt cx="685800" cy="685800"/>
            </a:xfrm>
          </p:grpSpPr>
          <p:sp>
            <p:nvSpPr>
              <p:cNvPr id="119" name="Circle: Hollow 118">
                <a:extLst>
                  <a:ext uri="{FF2B5EF4-FFF2-40B4-BE49-F238E27FC236}">
                    <a16:creationId xmlns:a16="http://schemas.microsoft.com/office/drawing/2014/main" id="{776898CD-7CB9-46D1-93B2-0E5942AF0EB7}"/>
                  </a:ext>
                </a:extLst>
              </p:cNvPr>
              <p:cNvSpPr/>
              <p:nvPr/>
            </p:nvSpPr>
            <p:spPr>
              <a:xfrm>
                <a:off x="2389059" y="3298371"/>
                <a:ext cx="685800" cy="685800"/>
              </a:xfrm>
              <a:prstGeom prst="donut">
                <a:avLst>
                  <a:gd name="adj" fmla="val 5888"/>
                </a:avLst>
              </a:prstGeom>
              <a:solidFill>
                <a:srgbClr val="66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>
                  <a:solidFill>
                    <a:schemeClr val="tx1"/>
                  </a:solidFill>
                </a:endParaRPr>
              </a:p>
            </p:txBody>
          </p:sp>
          <p:sp>
            <p:nvSpPr>
              <p:cNvPr id="120" name="Oval 119">
                <a:extLst>
                  <a:ext uri="{FF2B5EF4-FFF2-40B4-BE49-F238E27FC236}">
                    <a16:creationId xmlns:a16="http://schemas.microsoft.com/office/drawing/2014/main" id="{13CEDD98-8954-4818-B42A-317D10D03614}"/>
                  </a:ext>
                </a:extLst>
              </p:cNvPr>
              <p:cNvSpPr/>
              <p:nvPr/>
            </p:nvSpPr>
            <p:spPr>
              <a:xfrm>
                <a:off x="2462538" y="3371850"/>
                <a:ext cx="538842" cy="53884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177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</p:grpSp>
      <p:pic>
        <p:nvPicPr>
          <p:cNvPr id="124" name="Graphic 123" descr="Link">
            <a:extLst>
              <a:ext uri="{FF2B5EF4-FFF2-40B4-BE49-F238E27FC236}">
                <a16:creationId xmlns:a16="http://schemas.microsoft.com/office/drawing/2014/main" id="{1CEA2ECA-0DC9-4F5F-9802-8BF969970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03681" y="1538803"/>
            <a:ext cx="360000" cy="360000"/>
          </a:xfrm>
          <a:prstGeom prst="rect">
            <a:avLst/>
          </a:prstGeom>
        </p:spPr>
      </p:pic>
      <p:pic>
        <p:nvPicPr>
          <p:cNvPr id="126" name="Graphic 125" descr="Newspaper">
            <a:extLst>
              <a:ext uri="{FF2B5EF4-FFF2-40B4-BE49-F238E27FC236}">
                <a16:creationId xmlns:a16="http://schemas.microsoft.com/office/drawing/2014/main" id="{38EF010A-34A2-4C9A-9472-05FD0B0E4F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01662" y="3062984"/>
            <a:ext cx="360000" cy="360000"/>
          </a:xfrm>
          <a:prstGeom prst="rect">
            <a:avLst/>
          </a:prstGeom>
        </p:spPr>
      </p:pic>
      <p:pic>
        <p:nvPicPr>
          <p:cNvPr id="128" name="Graphic 127" descr="Monthly calendar">
            <a:extLst>
              <a:ext uri="{FF2B5EF4-FFF2-40B4-BE49-F238E27FC236}">
                <a16:creationId xmlns:a16="http://schemas.microsoft.com/office/drawing/2014/main" id="{C23FC130-D17D-43CC-AB22-3D14F3A84A5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709216" y="3623868"/>
            <a:ext cx="360000" cy="360000"/>
          </a:xfrm>
          <a:prstGeom prst="rect">
            <a:avLst/>
          </a:prstGeom>
        </p:spPr>
      </p:pic>
      <p:pic>
        <p:nvPicPr>
          <p:cNvPr id="130" name="Graphic 129" descr="Hourglass">
            <a:extLst>
              <a:ext uri="{FF2B5EF4-FFF2-40B4-BE49-F238E27FC236}">
                <a16:creationId xmlns:a16="http://schemas.microsoft.com/office/drawing/2014/main" id="{1F5ECF37-030E-4ACF-B257-32C4AA12BF7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773265" y="3999205"/>
            <a:ext cx="360000" cy="360000"/>
          </a:xfrm>
          <a:prstGeom prst="rect">
            <a:avLst/>
          </a:prstGeom>
        </p:spPr>
      </p:pic>
      <p:pic>
        <p:nvPicPr>
          <p:cNvPr id="132" name="Graphic 131" descr="Lightbulb">
            <a:extLst>
              <a:ext uri="{FF2B5EF4-FFF2-40B4-BE49-F238E27FC236}">
                <a16:creationId xmlns:a16="http://schemas.microsoft.com/office/drawing/2014/main" id="{08B92661-8BA2-4662-9627-4FD3E577A56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446547" y="5341596"/>
            <a:ext cx="360000" cy="360000"/>
          </a:xfrm>
          <a:prstGeom prst="rect">
            <a:avLst/>
          </a:prstGeom>
        </p:spPr>
      </p:pic>
      <p:grpSp>
        <p:nvGrpSpPr>
          <p:cNvPr id="136" name="Group 135">
            <a:extLst>
              <a:ext uri="{FF2B5EF4-FFF2-40B4-BE49-F238E27FC236}">
                <a16:creationId xmlns:a16="http://schemas.microsoft.com/office/drawing/2014/main" id="{D6957F8E-D003-42FA-B522-9D9E31C9A963}"/>
              </a:ext>
            </a:extLst>
          </p:cNvPr>
          <p:cNvGrpSpPr/>
          <p:nvPr/>
        </p:nvGrpSpPr>
        <p:grpSpPr>
          <a:xfrm>
            <a:off x="223610" y="3952728"/>
            <a:ext cx="2771240" cy="1128724"/>
            <a:chOff x="569291" y="3685104"/>
            <a:chExt cx="2771240" cy="1128724"/>
          </a:xfrm>
        </p:grpSpPr>
        <p:sp>
          <p:nvSpPr>
            <p:cNvPr id="133" name="TextBox 132">
              <a:extLst>
                <a:ext uri="{FF2B5EF4-FFF2-40B4-BE49-F238E27FC236}">
                  <a16:creationId xmlns:a16="http://schemas.microsoft.com/office/drawing/2014/main" id="{1D8E3F0C-7AD8-4C5B-92BF-B6ED4C65E6BD}"/>
                </a:ext>
              </a:extLst>
            </p:cNvPr>
            <p:cNvSpPr txBox="1"/>
            <p:nvPr/>
          </p:nvSpPr>
          <p:spPr>
            <a:xfrm>
              <a:off x="592521" y="3685104"/>
              <a:ext cx="20036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2400" b="1" dirty="0">
                  <a:solidFill>
                    <a:srgbClr val="0033CC"/>
                  </a:solidFill>
                  <a:latin typeface="Agency FB" panose="020B0503020202020204" pitchFamily="34" charset="0"/>
                </a:rPr>
                <a:t>Pre-colonial era</a:t>
              </a:r>
            </a:p>
          </p:txBody>
        </p:sp>
        <p:sp>
          <p:nvSpPr>
            <p:cNvPr id="134" name="TextBox 133">
              <a:extLst>
                <a:ext uri="{FF2B5EF4-FFF2-40B4-BE49-F238E27FC236}">
                  <a16:creationId xmlns:a16="http://schemas.microsoft.com/office/drawing/2014/main" id="{517FB429-36AE-4C2C-A6F1-089A0E78F67D}"/>
                </a:ext>
              </a:extLst>
            </p:cNvPr>
            <p:cNvSpPr txBox="1"/>
            <p:nvPr/>
          </p:nvSpPr>
          <p:spPr>
            <a:xfrm>
              <a:off x="592520" y="4099311"/>
              <a:ext cx="27480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dirty="0">
                  <a:solidFill>
                    <a:srgbClr val="0033CC"/>
                  </a:solidFill>
                  <a:latin typeface="Agency FB" panose="020B0503020202020204" pitchFamily="34" charset="0"/>
                </a:rPr>
                <a:t>No quantitative water share treaty </a:t>
              </a:r>
            </a:p>
          </p:txBody>
        </p:sp>
        <p:sp>
          <p:nvSpPr>
            <p:cNvPr id="135" name="TextBox 134">
              <a:extLst>
                <a:ext uri="{FF2B5EF4-FFF2-40B4-BE49-F238E27FC236}">
                  <a16:creationId xmlns:a16="http://schemas.microsoft.com/office/drawing/2014/main" id="{C70324A7-D7B8-4826-8263-0E6DC51397D3}"/>
                </a:ext>
              </a:extLst>
            </p:cNvPr>
            <p:cNvSpPr txBox="1"/>
            <p:nvPr/>
          </p:nvSpPr>
          <p:spPr>
            <a:xfrm>
              <a:off x="569291" y="4444496"/>
              <a:ext cx="26518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I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gency FB" panose="020B0503020202020204" pitchFamily="34" charset="0"/>
                </a:rPr>
                <a:t>Hydro-hegemony of u/s states </a:t>
              </a:r>
            </a:p>
          </p:txBody>
        </p:sp>
      </p:grpSp>
      <p:grpSp>
        <p:nvGrpSpPr>
          <p:cNvPr id="137" name="Group 136">
            <a:extLst>
              <a:ext uri="{FF2B5EF4-FFF2-40B4-BE49-F238E27FC236}">
                <a16:creationId xmlns:a16="http://schemas.microsoft.com/office/drawing/2014/main" id="{7C91DE82-5AF1-4814-81ED-EA59BC39519B}"/>
              </a:ext>
            </a:extLst>
          </p:cNvPr>
          <p:cNvGrpSpPr/>
          <p:nvPr/>
        </p:nvGrpSpPr>
        <p:grpSpPr>
          <a:xfrm>
            <a:off x="3313508" y="2226998"/>
            <a:ext cx="2430938" cy="1705022"/>
            <a:chOff x="592522" y="3540141"/>
            <a:chExt cx="2430938" cy="1705022"/>
          </a:xfrm>
        </p:grpSpPr>
        <p:sp>
          <p:nvSpPr>
            <p:cNvPr id="138" name="TextBox 137">
              <a:extLst>
                <a:ext uri="{FF2B5EF4-FFF2-40B4-BE49-F238E27FC236}">
                  <a16:creationId xmlns:a16="http://schemas.microsoft.com/office/drawing/2014/main" id="{D9FDED5E-31D1-4EFE-BFDC-0AE05A45564F}"/>
                </a:ext>
              </a:extLst>
            </p:cNvPr>
            <p:cNvSpPr txBox="1"/>
            <p:nvPr/>
          </p:nvSpPr>
          <p:spPr>
            <a:xfrm>
              <a:off x="592522" y="3540141"/>
              <a:ext cx="14750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2400" b="1" dirty="0">
                  <a:solidFill>
                    <a:srgbClr val="008000"/>
                  </a:solidFill>
                  <a:latin typeface="Agency FB" panose="020B0503020202020204" pitchFamily="34" charset="0"/>
                </a:rPr>
                <a:t>1929</a:t>
              </a:r>
            </a:p>
          </p:txBody>
        </p:sp>
        <p:sp>
          <p:nvSpPr>
            <p:cNvPr id="139" name="TextBox 138">
              <a:extLst>
                <a:ext uri="{FF2B5EF4-FFF2-40B4-BE49-F238E27FC236}">
                  <a16:creationId xmlns:a16="http://schemas.microsoft.com/office/drawing/2014/main" id="{9723F93D-C1D9-4C51-BEEE-BC304B4F4F85}"/>
                </a:ext>
              </a:extLst>
            </p:cNvPr>
            <p:cNvSpPr txBox="1"/>
            <p:nvPr/>
          </p:nvSpPr>
          <p:spPr>
            <a:xfrm>
              <a:off x="592522" y="3932043"/>
              <a:ext cx="147509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2000" dirty="0">
                  <a:solidFill>
                    <a:srgbClr val="008000"/>
                  </a:solidFill>
                  <a:latin typeface="Agency FB" panose="020B0503020202020204" pitchFamily="34" charset="0"/>
                </a:rPr>
                <a:t>Anglo-Egyptian </a:t>
              </a:r>
            </a:p>
          </p:txBody>
        </p:sp>
        <p:sp>
          <p:nvSpPr>
            <p:cNvPr id="140" name="TextBox 139">
              <a:extLst>
                <a:ext uri="{FF2B5EF4-FFF2-40B4-BE49-F238E27FC236}">
                  <a16:creationId xmlns:a16="http://schemas.microsoft.com/office/drawing/2014/main" id="{1A306737-3467-4837-9CCE-CC386667217F}"/>
                </a:ext>
              </a:extLst>
            </p:cNvPr>
            <p:cNvSpPr txBox="1"/>
            <p:nvPr/>
          </p:nvSpPr>
          <p:spPr>
            <a:xfrm>
              <a:off x="592522" y="4321833"/>
              <a:ext cx="243093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I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gency FB" panose="020B0503020202020204" pitchFamily="34" charset="0"/>
                </a:rPr>
                <a:t>Out of 84bcm, 48bcm allotted for Egypt, 4bcm for Sudan &amp; 32bcm left without allocation</a:t>
              </a:r>
            </a:p>
          </p:txBody>
        </p:sp>
      </p:grpSp>
      <p:grpSp>
        <p:nvGrpSpPr>
          <p:cNvPr id="141" name="Group 140">
            <a:extLst>
              <a:ext uri="{FF2B5EF4-FFF2-40B4-BE49-F238E27FC236}">
                <a16:creationId xmlns:a16="http://schemas.microsoft.com/office/drawing/2014/main" id="{96278AA6-6531-455F-898D-9F01BE161BF4}"/>
              </a:ext>
            </a:extLst>
          </p:cNvPr>
          <p:cNvGrpSpPr/>
          <p:nvPr/>
        </p:nvGrpSpPr>
        <p:grpSpPr>
          <a:xfrm>
            <a:off x="6413024" y="4687924"/>
            <a:ext cx="2942032" cy="1461476"/>
            <a:chOff x="592522" y="3685104"/>
            <a:chExt cx="2942032" cy="1461476"/>
          </a:xfrm>
        </p:grpSpPr>
        <p:sp>
          <p:nvSpPr>
            <p:cNvPr id="142" name="TextBox 141">
              <a:extLst>
                <a:ext uri="{FF2B5EF4-FFF2-40B4-BE49-F238E27FC236}">
                  <a16:creationId xmlns:a16="http://schemas.microsoft.com/office/drawing/2014/main" id="{4EE904FF-A888-46AD-BFB8-130653B662CF}"/>
                </a:ext>
              </a:extLst>
            </p:cNvPr>
            <p:cNvSpPr txBox="1"/>
            <p:nvPr/>
          </p:nvSpPr>
          <p:spPr>
            <a:xfrm>
              <a:off x="592522" y="3685104"/>
              <a:ext cx="14750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2400" b="1" dirty="0">
                  <a:solidFill>
                    <a:srgbClr val="CC3300"/>
                  </a:solidFill>
                  <a:latin typeface="Agency FB" panose="020B0503020202020204" pitchFamily="34" charset="0"/>
                </a:rPr>
                <a:t>1959</a:t>
              </a:r>
            </a:p>
          </p:txBody>
        </p:sp>
        <p:sp>
          <p:nvSpPr>
            <p:cNvPr id="143" name="TextBox 142">
              <a:extLst>
                <a:ext uri="{FF2B5EF4-FFF2-40B4-BE49-F238E27FC236}">
                  <a16:creationId xmlns:a16="http://schemas.microsoft.com/office/drawing/2014/main" id="{001EC604-1AA8-4894-ABA8-F9B9D066F96E}"/>
                </a:ext>
              </a:extLst>
            </p:cNvPr>
            <p:cNvSpPr txBox="1"/>
            <p:nvPr/>
          </p:nvSpPr>
          <p:spPr>
            <a:xfrm>
              <a:off x="592522" y="4155066"/>
              <a:ext cx="147509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2000" dirty="0">
                  <a:solidFill>
                    <a:srgbClr val="CC3300"/>
                  </a:solidFill>
                  <a:latin typeface="Agency FB" panose="020B0503020202020204" pitchFamily="34" charset="0"/>
                </a:rPr>
                <a:t>Egypt Vs Sudan</a:t>
              </a:r>
            </a:p>
          </p:txBody>
        </p:sp>
        <p:sp>
          <p:nvSpPr>
            <p:cNvPr id="144" name="TextBox 143">
              <a:extLst>
                <a:ext uri="{FF2B5EF4-FFF2-40B4-BE49-F238E27FC236}">
                  <a16:creationId xmlns:a16="http://schemas.microsoft.com/office/drawing/2014/main" id="{06307386-DC02-4529-8996-209E46D79DC7}"/>
                </a:ext>
              </a:extLst>
            </p:cNvPr>
            <p:cNvSpPr txBox="1"/>
            <p:nvPr/>
          </p:nvSpPr>
          <p:spPr>
            <a:xfrm>
              <a:off x="592522" y="4500249"/>
              <a:ext cx="294203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I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gency FB" panose="020B0503020202020204" pitchFamily="34" charset="0"/>
                </a:rPr>
                <a:t>Out of 84bcm, 55.5bcm for Egypt and 18.5bcm for Sudan and 10bcm.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560F3472-34FE-4B55-8335-2E90C9A3449C}"/>
              </a:ext>
            </a:extLst>
          </p:cNvPr>
          <p:cNvGrpSpPr/>
          <p:nvPr/>
        </p:nvGrpSpPr>
        <p:grpSpPr>
          <a:xfrm>
            <a:off x="9976077" y="3807248"/>
            <a:ext cx="1707673" cy="1627131"/>
            <a:chOff x="592522" y="3685104"/>
            <a:chExt cx="1707673" cy="1627131"/>
          </a:xfrm>
        </p:grpSpPr>
        <p:sp>
          <p:nvSpPr>
            <p:cNvPr id="146" name="TextBox 145">
              <a:extLst>
                <a:ext uri="{FF2B5EF4-FFF2-40B4-BE49-F238E27FC236}">
                  <a16:creationId xmlns:a16="http://schemas.microsoft.com/office/drawing/2014/main" id="{A0ACB674-9B18-4809-8AF0-7D607A226BC3}"/>
                </a:ext>
              </a:extLst>
            </p:cNvPr>
            <p:cNvSpPr txBox="1"/>
            <p:nvPr/>
          </p:nvSpPr>
          <p:spPr>
            <a:xfrm>
              <a:off x="592522" y="3685104"/>
              <a:ext cx="14750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2400" b="1" dirty="0">
                  <a:solidFill>
                    <a:srgbClr val="CC0000"/>
                  </a:solidFill>
                  <a:latin typeface="Agency FB" panose="020B0503020202020204" pitchFamily="34" charset="0"/>
                </a:rPr>
                <a:t>2010</a:t>
              </a:r>
            </a:p>
          </p:txBody>
        </p:sp>
        <p:sp>
          <p:nvSpPr>
            <p:cNvPr id="147" name="TextBox 146">
              <a:extLst>
                <a:ext uri="{FF2B5EF4-FFF2-40B4-BE49-F238E27FC236}">
                  <a16:creationId xmlns:a16="http://schemas.microsoft.com/office/drawing/2014/main" id="{7E7BCFC6-C2DD-4FD1-9D1D-6A21750B9DAB}"/>
                </a:ext>
              </a:extLst>
            </p:cNvPr>
            <p:cNvSpPr txBox="1"/>
            <p:nvPr/>
          </p:nvSpPr>
          <p:spPr>
            <a:xfrm>
              <a:off x="592522" y="4099311"/>
              <a:ext cx="147509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2000" dirty="0">
                  <a:solidFill>
                    <a:srgbClr val="CC0000"/>
                  </a:solidFill>
                  <a:latin typeface="Agency FB" panose="020B0503020202020204" pitchFamily="34" charset="0"/>
                </a:rPr>
                <a:t>CFA</a:t>
              </a:r>
            </a:p>
          </p:txBody>
        </p:sp>
        <p:sp>
          <p:nvSpPr>
            <p:cNvPr id="148" name="TextBox 147">
              <a:extLst>
                <a:ext uri="{FF2B5EF4-FFF2-40B4-BE49-F238E27FC236}">
                  <a16:creationId xmlns:a16="http://schemas.microsoft.com/office/drawing/2014/main" id="{F968FEF4-6B16-4641-8DE5-6176BBE73038}"/>
                </a:ext>
              </a:extLst>
            </p:cNvPr>
            <p:cNvSpPr txBox="1"/>
            <p:nvPr/>
          </p:nvSpPr>
          <p:spPr>
            <a:xfrm>
              <a:off x="592522" y="4388905"/>
              <a:ext cx="170767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I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gency FB" panose="020B0503020202020204" pitchFamily="34" charset="0"/>
                </a:rPr>
                <a:t>Principle of equitable sharing agreed by 6 u/s countries. </a:t>
              </a:r>
            </a:p>
          </p:txBody>
        </p:sp>
      </p:grpSp>
      <p:grpSp>
        <p:nvGrpSpPr>
          <p:cNvPr id="149" name="Group 148">
            <a:extLst>
              <a:ext uri="{FF2B5EF4-FFF2-40B4-BE49-F238E27FC236}">
                <a16:creationId xmlns:a16="http://schemas.microsoft.com/office/drawing/2014/main" id="{766E8E3F-595A-4011-AFEF-564AA44B457A}"/>
              </a:ext>
            </a:extLst>
          </p:cNvPr>
          <p:cNvGrpSpPr/>
          <p:nvPr/>
        </p:nvGrpSpPr>
        <p:grpSpPr>
          <a:xfrm>
            <a:off x="9056171" y="488628"/>
            <a:ext cx="2696077" cy="1859360"/>
            <a:chOff x="592522" y="3662802"/>
            <a:chExt cx="2696077" cy="1859360"/>
          </a:xfrm>
        </p:grpSpPr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id="{0504A9AC-C123-4BBB-AEB2-09062C17A495}"/>
                </a:ext>
              </a:extLst>
            </p:cNvPr>
            <p:cNvSpPr txBox="1"/>
            <p:nvPr/>
          </p:nvSpPr>
          <p:spPr>
            <a:xfrm>
              <a:off x="592522" y="3662802"/>
              <a:ext cx="14750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2400" b="1" dirty="0">
                  <a:solidFill>
                    <a:srgbClr val="660066"/>
                  </a:solidFill>
                  <a:latin typeface="Agency FB" panose="020B0503020202020204" pitchFamily="34" charset="0"/>
                </a:rPr>
                <a:t>2015</a:t>
              </a:r>
            </a:p>
          </p:txBody>
        </p:sp>
        <p:sp>
          <p:nvSpPr>
            <p:cNvPr id="151" name="TextBox 150">
              <a:extLst>
                <a:ext uri="{FF2B5EF4-FFF2-40B4-BE49-F238E27FC236}">
                  <a16:creationId xmlns:a16="http://schemas.microsoft.com/office/drawing/2014/main" id="{933C2815-9023-4861-B0BB-DD6412A3C4F3}"/>
                </a:ext>
              </a:extLst>
            </p:cNvPr>
            <p:cNvSpPr txBox="1"/>
            <p:nvPr/>
          </p:nvSpPr>
          <p:spPr>
            <a:xfrm>
              <a:off x="592522" y="3998952"/>
              <a:ext cx="147509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2000" dirty="0">
                  <a:solidFill>
                    <a:srgbClr val="660066"/>
                  </a:solidFill>
                  <a:latin typeface="Agency FB" panose="020B0503020202020204" pitchFamily="34" charset="0"/>
                </a:rPr>
                <a:t>DoP</a:t>
              </a:r>
            </a:p>
          </p:txBody>
        </p:sp>
        <p:sp>
          <p:nvSpPr>
            <p:cNvPr id="152" name="TextBox 151">
              <a:extLst>
                <a:ext uri="{FF2B5EF4-FFF2-40B4-BE49-F238E27FC236}">
                  <a16:creationId xmlns:a16="http://schemas.microsoft.com/office/drawing/2014/main" id="{EE4936B4-AFF5-41C3-B435-0786E2361B3D}"/>
                </a:ext>
              </a:extLst>
            </p:cNvPr>
            <p:cNvSpPr txBox="1"/>
            <p:nvPr/>
          </p:nvSpPr>
          <p:spPr>
            <a:xfrm>
              <a:off x="592522" y="4321833"/>
              <a:ext cx="269607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I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gency FB" panose="020B0503020202020204" pitchFamily="34" charset="0"/>
                </a:rPr>
                <a:t>Ethiopia, Sudan &amp; Egypt agreed to utilize the water particularly in relation to GERD based on equitable and reasonable sharing.</a:t>
              </a:r>
            </a:p>
          </p:txBody>
        </p:sp>
      </p:grpSp>
      <p:sp>
        <p:nvSpPr>
          <p:cNvPr id="153" name="TextBox 152">
            <a:extLst>
              <a:ext uri="{FF2B5EF4-FFF2-40B4-BE49-F238E27FC236}">
                <a16:creationId xmlns:a16="http://schemas.microsoft.com/office/drawing/2014/main" id="{490031D1-42B9-453A-A9DF-9872FDD3A8E2}"/>
              </a:ext>
            </a:extLst>
          </p:cNvPr>
          <p:cNvSpPr txBox="1"/>
          <p:nvPr/>
        </p:nvSpPr>
        <p:spPr>
          <a:xfrm>
            <a:off x="478971" y="261257"/>
            <a:ext cx="52654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600" b="1" dirty="0">
                <a:solidFill>
                  <a:srgbClr val="002060"/>
                </a:solidFill>
                <a:latin typeface="Agency FB" panose="020B0503020202020204" pitchFamily="34" charset="0"/>
              </a:rPr>
              <a:t>Historic cooperation of riparian countries on Nile water</a:t>
            </a:r>
          </a:p>
        </p:txBody>
      </p:sp>
      <p:sp>
        <p:nvSpPr>
          <p:cNvPr id="156" name="Frame 155">
            <a:extLst>
              <a:ext uri="{FF2B5EF4-FFF2-40B4-BE49-F238E27FC236}">
                <a16:creationId xmlns:a16="http://schemas.microsoft.com/office/drawing/2014/main" id="{E0A9FBD6-2007-4680-B9EF-3336FECA31B5}"/>
              </a:ext>
            </a:extLst>
          </p:cNvPr>
          <p:cNvSpPr/>
          <p:nvPr/>
        </p:nvSpPr>
        <p:spPr>
          <a:xfrm>
            <a:off x="0" y="-1"/>
            <a:ext cx="12192000" cy="6857999"/>
          </a:xfrm>
          <a:prstGeom prst="frame">
            <a:avLst>
              <a:gd name="adj1" fmla="val 1272"/>
            </a:avLst>
          </a:prstGeom>
          <a:gradFill flip="none" rotWithShape="1">
            <a:gsLst>
              <a:gs pos="86000">
                <a:schemeClr val="bg1">
                  <a:lumMod val="75000"/>
                </a:schemeClr>
              </a:gs>
              <a:gs pos="70000">
                <a:schemeClr val="bg1"/>
              </a:gs>
              <a:gs pos="35000">
                <a:schemeClr val="bg1">
                  <a:lumMod val="95000"/>
                </a:schemeClr>
              </a:gs>
              <a:gs pos="16800">
                <a:schemeClr val="bg1">
                  <a:lumMod val="75000"/>
                </a:schemeClr>
              </a:gs>
              <a:gs pos="100000">
                <a:schemeClr val="bg1">
                  <a:lumMod val="95000"/>
                </a:schemeClr>
              </a:gs>
              <a:gs pos="0">
                <a:schemeClr val="bg1">
                  <a:lumMod val="9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  <p:sp>
        <p:nvSpPr>
          <p:cNvPr id="160" name="Freeform: Shape 159">
            <a:extLst>
              <a:ext uri="{FF2B5EF4-FFF2-40B4-BE49-F238E27FC236}">
                <a16:creationId xmlns:a16="http://schemas.microsoft.com/office/drawing/2014/main" id="{225016FB-0238-43AB-93D2-7C6B6212E9FC}"/>
              </a:ext>
            </a:extLst>
          </p:cNvPr>
          <p:cNvSpPr/>
          <p:nvPr/>
        </p:nvSpPr>
        <p:spPr>
          <a:xfrm flipH="1">
            <a:off x="52575" y="107709"/>
            <a:ext cx="6045730" cy="4865005"/>
          </a:xfrm>
          <a:custGeom>
            <a:avLst/>
            <a:gdLst>
              <a:gd name="connsiteX0" fmla="*/ 0 w 6857067"/>
              <a:gd name="connsiteY0" fmla="*/ 0 h 6857999"/>
              <a:gd name="connsiteX1" fmla="*/ 6857067 w 6857067"/>
              <a:gd name="connsiteY1" fmla="*/ 0 h 6857999"/>
              <a:gd name="connsiteX2" fmla="*/ 6857067 w 6857067"/>
              <a:gd name="connsiteY2" fmla="*/ 6857999 h 6857999"/>
              <a:gd name="connsiteX3" fmla="*/ 2492951 w 6857067"/>
              <a:gd name="connsiteY3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57067" h="6857999">
                <a:moveTo>
                  <a:pt x="0" y="0"/>
                </a:moveTo>
                <a:lnTo>
                  <a:pt x="6857067" y="0"/>
                </a:lnTo>
                <a:lnTo>
                  <a:pt x="6857067" y="6857999"/>
                </a:lnTo>
                <a:lnTo>
                  <a:pt x="2492951" y="6857999"/>
                </a:lnTo>
                <a:close/>
              </a:path>
            </a:pathLst>
          </a:custGeom>
          <a:gradFill flip="none" rotWithShape="1">
            <a:gsLst>
              <a:gs pos="85000">
                <a:schemeClr val="bg1">
                  <a:alpha val="0"/>
                </a:schemeClr>
              </a:gs>
              <a:gs pos="0">
                <a:schemeClr val="bg1">
                  <a:alpha val="4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79" name="Isosceles Triangle 78">
            <a:extLst>
              <a:ext uri="{FF2B5EF4-FFF2-40B4-BE49-F238E27FC236}">
                <a16:creationId xmlns:a16="http://schemas.microsoft.com/office/drawing/2014/main" id="{85013A76-58B8-49FE-9713-561FD74D432C}"/>
              </a:ext>
            </a:extLst>
          </p:cNvPr>
          <p:cNvSpPr/>
          <p:nvPr/>
        </p:nvSpPr>
        <p:spPr>
          <a:xfrm rot="5400000">
            <a:off x="7776223" y="2781910"/>
            <a:ext cx="115208" cy="973487"/>
          </a:xfrm>
          <a:prstGeom prst="triangle">
            <a:avLst/>
          </a:prstGeom>
          <a:gradFill flip="none" rotWithShape="1">
            <a:gsLst>
              <a:gs pos="100000">
                <a:schemeClr val="tx1">
                  <a:alpha val="44000"/>
                </a:schemeClr>
              </a:gs>
              <a:gs pos="0">
                <a:schemeClr val="tx1">
                  <a:lumMod val="65000"/>
                  <a:lumOff val="3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090F3922-296D-4104-965C-C19104E3E0C6}"/>
              </a:ext>
            </a:extLst>
          </p:cNvPr>
          <p:cNvGrpSpPr/>
          <p:nvPr/>
        </p:nvGrpSpPr>
        <p:grpSpPr>
          <a:xfrm>
            <a:off x="6816036" y="2640457"/>
            <a:ext cx="591952" cy="685800"/>
            <a:chOff x="4110677" y="3252106"/>
            <a:chExt cx="591952" cy="685800"/>
          </a:xfrm>
        </p:grpSpPr>
        <p:sp>
          <p:nvSpPr>
            <p:cNvPr id="125" name="Isosceles Triangle 124">
              <a:extLst>
                <a:ext uri="{FF2B5EF4-FFF2-40B4-BE49-F238E27FC236}">
                  <a16:creationId xmlns:a16="http://schemas.microsoft.com/office/drawing/2014/main" id="{9CA464F5-5002-43B7-9FCB-F5B508820F4B}"/>
                </a:ext>
              </a:extLst>
            </p:cNvPr>
            <p:cNvSpPr/>
            <p:nvPr/>
          </p:nvSpPr>
          <p:spPr>
            <a:xfrm>
              <a:off x="4406653" y="3252106"/>
              <a:ext cx="295976" cy="685800"/>
            </a:xfrm>
            <a:prstGeom prst="triangle">
              <a:avLst>
                <a:gd name="adj" fmla="val 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27" name="Isosceles Triangle 126">
              <a:extLst>
                <a:ext uri="{FF2B5EF4-FFF2-40B4-BE49-F238E27FC236}">
                  <a16:creationId xmlns:a16="http://schemas.microsoft.com/office/drawing/2014/main" id="{25ADA09D-5223-47C0-A2F5-5D98964B98AF}"/>
                </a:ext>
              </a:extLst>
            </p:cNvPr>
            <p:cNvSpPr/>
            <p:nvPr/>
          </p:nvSpPr>
          <p:spPr>
            <a:xfrm flipH="1">
              <a:off x="4110677" y="3252106"/>
              <a:ext cx="295976" cy="685800"/>
            </a:xfrm>
            <a:prstGeom prst="triangle">
              <a:avLst>
                <a:gd name="adj" fmla="val 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C3350AA8-2BAD-4CA6-B242-5BA601F84748}"/>
              </a:ext>
            </a:extLst>
          </p:cNvPr>
          <p:cNvGrpSpPr/>
          <p:nvPr/>
        </p:nvGrpSpPr>
        <p:grpSpPr>
          <a:xfrm>
            <a:off x="6769112" y="2297557"/>
            <a:ext cx="685800" cy="685800"/>
            <a:chOff x="2389059" y="3298371"/>
            <a:chExt cx="685800" cy="685800"/>
          </a:xfrm>
          <a:solidFill>
            <a:srgbClr val="002060"/>
          </a:solidFill>
        </p:grpSpPr>
        <p:sp>
          <p:nvSpPr>
            <p:cNvPr id="83" name="Circle: Hollow 82">
              <a:extLst>
                <a:ext uri="{FF2B5EF4-FFF2-40B4-BE49-F238E27FC236}">
                  <a16:creationId xmlns:a16="http://schemas.microsoft.com/office/drawing/2014/main" id="{5F21B15F-E520-4B2B-8AA5-E67BDECE622F}"/>
                </a:ext>
              </a:extLst>
            </p:cNvPr>
            <p:cNvSpPr/>
            <p:nvPr/>
          </p:nvSpPr>
          <p:spPr>
            <a:xfrm>
              <a:off x="2389059" y="3298371"/>
              <a:ext cx="685800" cy="685800"/>
            </a:xfrm>
            <a:prstGeom prst="donut">
              <a:avLst>
                <a:gd name="adj" fmla="val 5888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schemeClr val="tx1"/>
                </a:solidFill>
              </a:endParaRPr>
            </a:p>
          </p:txBody>
        </p:sp>
        <p:sp>
          <p:nvSpPr>
            <p:cNvPr id="123" name="Oval 122">
              <a:extLst>
                <a:ext uri="{FF2B5EF4-FFF2-40B4-BE49-F238E27FC236}">
                  <a16:creationId xmlns:a16="http://schemas.microsoft.com/office/drawing/2014/main" id="{C61B49E4-23E4-4E00-BC3D-7A6E4D213C02}"/>
                </a:ext>
              </a:extLst>
            </p:cNvPr>
            <p:cNvSpPr/>
            <p:nvPr/>
          </p:nvSpPr>
          <p:spPr>
            <a:xfrm>
              <a:off x="2462538" y="3371850"/>
              <a:ext cx="538842" cy="538842"/>
            </a:xfrm>
            <a:prstGeom prst="ellipse">
              <a:avLst/>
            </a:prstGeom>
            <a:grpFill/>
            <a:ln>
              <a:noFill/>
            </a:ln>
            <a:effectLst>
              <a:outerShdw blurRad="177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91B466E1-27A4-4177-A25D-07AC14DC018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877108" y="2364188"/>
            <a:ext cx="463336" cy="469433"/>
          </a:xfrm>
          <a:prstGeom prst="rect">
            <a:avLst/>
          </a:prstGeom>
          <a:ln>
            <a:noFill/>
          </a:ln>
        </p:spPr>
      </p:pic>
      <p:grpSp>
        <p:nvGrpSpPr>
          <p:cNvPr id="129" name="Group 128">
            <a:extLst>
              <a:ext uri="{FF2B5EF4-FFF2-40B4-BE49-F238E27FC236}">
                <a16:creationId xmlns:a16="http://schemas.microsoft.com/office/drawing/2014/main" id="{21A0B400-1F8F-466D-BA1A-537A7543601E}"/>
              </a:ext>
            </a:extLst>
          </p:cNvPr>
          <p:cNvGrpSpPr/>
          <p:nvPr/>
        </p:nvGrpSpPr>
        <p:grpSpPr>
          <a:xfrm>
            <a:off x="6063928" y="2146431"/>
            <a:ext cx="1600209" cy="1028363"/>
            <a:chOff x="592522" y="3662802"/>
            <a:chExt cx="2696077" cy="1028363"/>
          </a:xfrm>
        </p:grpSpPr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DD73390E-8671-4663-A64E-B1C76826C6B7}"/>
                </a:ext>
              </a:extLst>
            </p:cNvPr>
            <p:cNvSpPr txBox="1"/>
            <p:nvPr/>
          </p:nvSpPr>
          <p:spPr>
            <a:xfrm>
              <a:off x="592522" y="3662802"/>
              <a:ext cx="14750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2400" b="1" dirty="0">
                  <a:solidFill>
                    <a:srgbClr val="002060"/>
                  </a:solidFill>
                  <a:latin typeface="Agency FB" panose="020B0503020202020204" pitchFamily="34" charset="0"/>
                </a:rPr>
                <a:t>2011</a:t>
              </a:r>
            </a:p>
          </p:txBody>
        </p:sp>
        <p:sp>
          <p:nvSpPr>
            <p:cNvPr id="158" name="TextBox 157">
              <a:extLst>
                <a:ext uri="{FF2B5EF4-FFF2-40B4-BE49-F238E27FC236}">
                  <a16:creationId xmlns:a16="http://schemas.microsoft.com/office/drawing/2014/main" id="{4B9757EC-E3BA-4FAD-952A-6897283CC512}"/>
                </a:ext>
              </a:extLst>
            </p:cNvPr>
            <p:cNvSpPr txBox="1"/>
            <p:nvPr/>
          </p:nvSpPr>
          <p:spPr>
            <a:xfrm>
              <a:off x="592522" y="3998952"/>
              <a:ext cx="147509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2000" dirty="0">
                  <a:solidFill>
                    <a:srgbClr val="002060"/>
                  </a:solidFill>
                  <a:latin typeface="Agency FB" panose="020B0503020202020204" pitchFamily="34" charset="0"/>
                </a:rPr>
                <a:t>GERD</a:t>
              </a:r>
            </a:p>
          </p:txBody>
        </p:sp>
        <p:sp>
          <p:nvSpPr>
            <p:cNvPr id="159" name="TextBox 158">
              <a:extLst>
                <a:ext uri="{FF2B5EF4-FFF2-40B4-BE49-F238E27FC236}">
                  <a16:creationId xmlns:a16="http://schemas.microsoft.com/office/drawing/2014/main" id="{28AF1DA4-45DB-45FE-B462-D1FE2966F32B}"/>
                </a:ext>
              </a:extLst>
            </p:cNvPr>
            <p:cNvSpPr txBox="1"/>
            <p:nvPr/>
          </p:nvSpPr>
          <p:spPr>
            <a:xfrm>
              <a:off x="592522" y="4321833"/>
              <a:ext cx="26960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I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gency FB" panose="020B0503020202020204" pitchFamily="34" charset="0"/>
                </a:rPr>
                <a:t>Started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75070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xagon 7">
            <a:extLst>
              <a:ext uri="{FF2B5EF4-FFF2-40B4-BE49-F238E27FC236}">
                <a16:creationId xmlns:a16="http://schemas.microsoft.com/office/drawing/2014/main" id="{9F601B4A-1E91-40D7-B2A9-51014D630E12}"/>
              </a:ext>
            </a:extLst>
          </p:cNvPr>
          <p:cNvSpPr/>
          <p:nvPr/>
        </p:nvSpPr>
        <p:spPr>
          <a:xfrm>
            <a:off x="3700078" y="5602277"/>
            <a:ext cx="1434058" cy="1091444"/>
          </a:xfrm>
          <a:prstGeom prst="hexagon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Famine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&amp;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Hunger  </a:t>
            </a:r>
          </a:p>
        </p:txBody>
      </p:sp>
      <p:sp>
        <p:nvSpPr>
          <p:cNvPr id="14" name="Hexagon 13">
            <a:extLst>
              <a:ext uri="{FF2B5EF4-FFF2-40B4-BE49-F238E27FC236}">
                <a16:creationId xmlns:a16="http://schemas.microsoft.com/office/drawing/2014/main" id="{208015BA-D38A-4758-A8BC-D91BC472E47D}"/>
              </a:ext>
            </a:extLst>
          </p:cNvPr>
          <p:cNvSpPr/>
          <p:nvPr/>
        </p:nvSpPr>
        <p:spPr>
          <a:xfrm>
            <a:off x="3207901" y="1768493"/>
            <a:ext cx="1434058" cy="1091444"/>
          </a:xfrm>
          <a:prstGeom prst="hexagon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Life in darkness </a:t>
            </a:r>
          </a:p>
        </p:txBody>
      </p:sp>
      <p:sp>
        <p:nvSpPr>
          <p:cNvPr id="20" name="Hexagon 19">
            <a:extLst>
              <a:ext uri="{FF2B5EF4-FFF2-40B4-BE49-F238E27FC236}">
                <a16:creationId xmlns:a16="http://schemas.microsoft.com/office/drawing/2014/main" id="{F83E1415-5905-4431-9815-F64068028944}"/>
              </a:ext>
            </a:extLst>
          </p:cNvPr>
          <p:cNvSpPr/>
          <p:nvPr/>
        </p:nvSpPr>
        <p:spPr>
          <a:xfrm>
            <a:off x="5199094" y="1765309"/>
            <a:ext cx="1936231" cy="1091444"/>
          </a:xfrm>
          <a:prstGeom prst="hexagon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Deforestation </a:t>
            </a:r>
          </a:p>
        </p:txBody>
      </p:sp>
      <p:cxnSp>
        <p:nvCxnSpPr>
          <p:cNvPr id="22" name="Connector: Elbow 21">
            <a:extLst>
              <a:ext uri="{FF2B5EF4-FFF2-40B4-BE49-F238E27FC236}">
                <a16:creationId xmlns:a16="http://schemas.microsoft.com/office/drawing/2014/main" id="{9218EA04-6A0C-4A42-869F-7A8F75B207AE}"/>
              </a:ext>
            </a:extLst>
          </p:cNvPr>
          <p:cNvCxnSpPr>
            <a:cxnSpLocks/>
          </p:cNvCxnSpPr>
          <p:nvPr/>
        </p:nvCxnSpPr>
        <p:spPr>
          <a:xfrm flipV="1">
            <a:off x="1249189" y="2314215"/>
            <a:ext cx="1958710" cy="1598112"/>
          </a:xfrm>
          <a:prstGeom prst="bentConnector3">
            <a:avLst/>
          </a:prstGeom>
          <a:ln w="28575">
            <a:solidFill>
              <a:srgbClr val="858585"/>
            </a:solidFill>
            <a:prstDash val="lgDashDot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or: Elbow 27">
            <a:extLst>
              <a:ext uri="{FF2B5EF4-FFF2-40B4-BE49-F238E27FC236}">
                <a16:creationId xmlns:a16="http://schemas.microsoft.com/office/drawing/2014/main" id="{ADF4E8CE-4E90-4F9C-A73A-084CF3267913}"/>
              </a:ext>
            </a:extLst>
          </p:cNvPr>
          <p:cNvCxnSpPr>
            <a:cxnSpLocks/>
          </p:cNvCxnSpPr>
          <p:nvPr/>
        </p:nvCxnSpPr>
        <p:spPr>
          <a:xfrm>
            <a:off x="1234199" y="3912326"/>
            <a:ext cx="2470929" cy="2233645"/>
          </a:xfrm>
          <a:prstGeom prst="bentConnector3">
            <a:avLst>
              <a:gd name="adj1" fmla="val 40294"/>
            </a:avLst>
          </a:prstGeom>
          <a:ln w="28575">
            <a:solidFill>
              <a:srgbClr val="858585"/>
            </a:solidFill>
            <a:prstDash val="lgDashDot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Hexagon 34">
            <a:extLst>
              <a:ext uri="{FF2B5EF4-FFF2-40B4-BE49-F238E27FC236}">
                <a16:creationId xmlns:a16="http://schemas.microsoft.com/office/drawing/2014/main" id="{5CABD7EE-10B2-4D2E-A6FA-0EA048FCFEA9}"/>
              </a:ext>
            </a:extLst>
          </p:cNvPr>
          <p:cNvSpPr/>
          <p:nvPr/>
        </p:nvSpPr>
        <p:spPr>
          <a:xfrm>
            <a:off x="6866747" y="3745346"/>
            <a:ext cx="1644184" cy="1091444"/>
          </a:xfrm>
          <a:prstGeom prst="hexagon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Poor Life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&amp; economy</a:t>
            </a:r>
          </a:p>
        </p:txBody>
      </p:sp>
      <p:sp>
        <p:nvSpPr>
          <p:cNvPr id="36" name="Hexagon 35">
            <a:extLst>
              <a:ext uri="{FF2B5EF4-FFF2-40B4-BE49-F238E27FC236}">
                <a16:creationId xmlns:a16="http://schemas.microsoft.com/office/drawing/2014/main" id="{493A9C4E-8815-4599-AD6A-F50C5716F789}"/>
              </a:ext>
            </a:extLst>
          </p:cNvPr>
          <p:cNvSpPr/>
          <p:nvPr/>
        </p:nvSpPr>
        <p:spPr>
          <a:xfrm>
            <a:off x="7752420" y="1765309"/>
            <a:ext cx="1936231" cy="1091444"/>
          </a:xfrm>
          <a:prstGeom prst="hexagon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Excessive Erosion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6FB6E97F-9109-4419-AC31-3981F86C6D92}"/>
              </a:ext>
            </a:extLst>
          </p:cNvPr>
          <p:cNvCxnSpPr>
            <a:cxnSpLocks/>
          </p:cNvCxnSpPr>
          <p:nvPr/>
        </p:nvCxnSpPr>
        <p:spPr>
          <a:xfrm flipV="1">
            <a:off x="4611979" y="2311031"/>
            <a:ext cx="617095" cy="3184"/>
          </a:xfrm>
          <a:prstGeom prst="straightConnector1">
            <a:avLst/>
          </a:prstGeom>
          <a:ln w="28575">
            <a:solidFill>
              <a:srgbClr val="858585"/>
            </a:solidFill>
            <a:prstDash val="lgDashDot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264FF2E4-01CF-4833-85CE-2B5DC3D13AA4}"/>
              </a:ext>
            </a:extLst>
          </p:cNvPr>
          <p:cNvCxnSpPr>
            <a:cxnSpLocks/>
          </p:cNvCxnSpPr>
          <p:nvPr/>
        </p:nvCxnSpPr>
        <p:spPr>
          <a:xfrm flipV="1">
            <a:off x="7135325" y="2311031"/>
            <a:ext cx="617095" cy="3184"/>
          </a:xfrm>
          <a:prstGeom prst="straightConnector1">
            <a:avLst/>
          </a:prstGeom>
          <a:ln w="28575">
            <a:solidFill>
              <a:srgbClr val="858585"/>
            </a:solidFill>
            <a:prstDash val="lgDashDot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Hexagon 39">
            <a:extLst>
              <a:ext uri="{FF2B5EF4-FFF2-40B4-BE49-F238E27FC236}">
                <a16:creationId xmlns:a16="http://schemas.microsoft.com/office/drawing/2014/main" id="{B45F4DAE-3136-4B24-8A8D-0745827ADEE9}"/>
              </a:ext>
            </a:extLst>
          </p:cNvPr>
          <p:cNvSpPr/>
          <p:nvPr/>
        </p:nvSpPr>
        <p:spPr>
          <a:xfrm>
            <a:off x="10094639" y="1066646"/>
            <a:ext cx="1997172" cy="1040930"/>
          </a:xfrm>
          <a:prstGeom prst="hexagon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Reservoir sedimentation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2" name="Hexagon 41">
            <a:extLst>
              <a:ext uri="{FF2B5EF4-FFF2-40B4-BE49-F238E27FC236}">
                <a16:creationId xmlns:a16="http://schemas.microsoft.com/office/drawing/2014/main" id="{5C6E65E0-8E14-4366-8A94-15E73F697EF3}"/>
              </a:ext>
            </a:extLst>
          </p:cNvPr>
          <p:cNvSpPr/>
          <p:nvPr/>
        </p:nvSpPr>
        <p:spPr>
          <a:xfrm>
            <a:off x="10104621" y="2311031"/>
            <a:ext cx="1434058" cy="1091444"/>
          </a:xfrm>
          <a:prstGeom prst="hexagon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Land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Fertility loss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3" name="Left Brace 42">
            <a:extLst>
              <a:ext uri="{FF2B5EF4-FFF2-40B4-BE49-F238E27FC236}">
                <a16:creationId xmlns:a16="http://schemas.microsoft.com/office/drawing/2014/main" id="{4F3BFC0D-A203-45D8-9E89-9306F5636CA2}"/>
              </a:ext>
            </a:extLst>
          </p:cNvPr>
          <p:cNvSpPr/>
          <p:nvPr/>
        </p:nvSpPr>
        <p:spPr>
          <a:xfrm>
            <a:off x="9688651" y="1662924"/>
            <a:ext cx="415970" cy="1221119"/>
          </a:xfrm>
          <a:prstGeom prst="leftBrace">
            <a:avLst>
              <a:gd name="adj1" fmla="val 0"/>
              <a:gd name="adj2" fmla="val 50000"/>
            </a:avLst>
          </a:prstGeom>
          <a:ln w="28575">
            <a:solidFill>
              <a:srgbClr val="858585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5" name="Connector: Elbow 44">
            <a:extLst>
              <a:ext uri="{FF2B5EF4-FFF2-40B4-BE49-F238E27FC236}">
                <a16:creationId xmlns:a16="http://schemas.microsoft.com/office/drawing/2014/main" id="{EE928CAF-8671-4C62-A08E-348EB0DEB681}"/>
              </a:ext>
            </a:extLst>
          </p:cNvPr>
          <p:cNvCxnSpPr>
            <a:stCxn id="42" idx="0"/>
            <a:endCxn id="8" idx="0"/>
          </p:cNvCxnSpPr>
          <p:nvPr/>
        </p:nvCxnSpPr>
        <p:spPr>
          <a:xfrm flipH="1">
            <a:off x="5134136" y="2856753"/>
            <a:ext cx="6404543" cy="3291246"/>
          </a:xfrm>
          <a:prstGeom prst="bentConnector3">
            <a:avLst>
              <a:gd name="adj1" fmla="val -3569"/>
            </a:avLst>
          </a:prstGeom>
          <a:ln w="28575">
            <a:solidFill>
              <a:srgbClr val="858585"/>
            </a:solidFill>
            <a:prstDash val="lgDashDot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66114451-ACDE-4A0C-8037-4FD25D271E64}"/>
              </a:ext>
            </a:extLst>
          </p:cNvPr>
          <p:cNvCxnSpPr>
            <a:cxnSpLocks/>
            <a:stCxn id="8" idx="5"/>
            <a:endCxn id="35" idx="3"/>
          </p:cNvCxnSpPr>
          <p:nvPr/>
        </p:nvCxnSpPr>
        <p:spPr>
          <a:xfrm flipV="1">
            <a:off x="4861275" y="4291068"/>
            <a:ext cx="2005472" cy="1311209"/>
          </a:xfrm>
          <a:prstGeom prst="straightConnector1">
            <a:avLst/>
          </a:prstGeom>
          <a:ln w="28575">
            <a:solidFill>
              <a:srgbClr val="858585"/>
            </a:solidFill>
            <a:prstDash val="lgDashDot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393567EB-647F-4690-87CF-68DB810FE7FC}"/>
              </a:ext>
            </a:extLst>
          </p:cNvPr>
          <p:cNvCxnSpPr>
            <a:cxnSpLocks/>
            <a:stCxn id="14" idx="1"/>
            <a:endCxn id="35" idx="3"/>
          </p:cNvCxnSpPr>
          <p:nvPr/>
        </p:nvCxnSpPr>
        <p:spPr>
          <a:xfrm>
            <a:off x="4369098" y="2859937"/>
            <a:ext cx="2497649" cy="1431131"/>
          </a:xfrm>
          <a:prstGeom prst="straightConnector1">
            <a:avLst/>
          </a:prstGeom>
          <a:ln w="28575">
            <a:solidFill>
              <a:srgbClr val="858585"/>
            </a:solidFill>
            <a:prstDash val="lgDashDot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8F4CB783-60EA-4D20-B04E-6676FD61E08E}"/>
              </a:ext>
            </a:extLst>
          </p:cNvPr>
          <p:cNvCxnSpPr>
            <a:cxnSpLocks/>
          </p:cNvCxnSpPr>
          <p:nvPr/>
        </p:nvCxnSpPr>
        <p:spPr>
          <a:xfrm flipV="1">
            <a:off x="8360803" y="4291068"/>
            <a:ext cx="906024" cy="2"/>
          </a:xfrm>
          <a:prstGeom prst="straightConnector1">
            <a:avLst/>
          </a:prstGeom>
          <a:ln w="28575">
            <a:solidFill>
              <a:srgbClr val="858585"/>
            </a:solidFill>
            <a:prstDash val="lgDashDot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0DDE4C43-D33C-41C4-A423-E2A6CEFB0A31}"/>
              </a:ext>
            </a:extLst>
          </p:cNvPr>
          <p:cNvSpPr txBox="1"/>
          <p:nvPr/>
        </p:nvSpPr>
        <p:spPr>
          <a:xfrm>
            <a:off x="369569" y="3466188"/>
            <a:ext cx="18261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Effect on u/s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Countries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331766D8-979C-423F-AE31-522AC615C43E}"/>
              </a:ext>
            </a:extLst>
          </p:cNvPr>
          <p:cNvSpPr txBox="1"/>
          <p:nvPr/>
        </p:nvSpPr>
        <p:spPr>
          <a:xfrm>
            <a:off x="1386590" y="16384"/>
            <a:ext cx="2604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(Black (2016); NBI (2016)) 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A39F101B-6948-44A0-B966-C1BAE811BEE7}"/>
              </a:ext>
            </a:extLst>
          </p:cNvPr>
          <p:cNvCxnSpPr>
            <a:cxnSpLocks/>
          </p:cNvCxnSpPr>
          <p:nvPr/>
        </p:nvCxnSpPr>
        <p:spPr>
          <a:xfrm>
            <a:off x="1416573" y="385716"/>
            <a:ext cx="191124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692C86EC-0854-4B7D-861F-C54323FB1E99}"/>
              </a:ext>
            </a:extLst>
          </p:cNvPr>
          <p:cNvCxnSpPr/>
          <p:nvPr/>
        </p:nvCxnSpPr>
        <p:spPr>
          <a:xfrm>
            <a:off x="2387186" y="385716"/>
            <a:ext cx="0" cy="19253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2E79734E-D39E-42FD-9242-7F2C92269921}"/>
              </a:ext>
            </a:extLst>
          </p:cNvPr>
          <p:cNvSpPr txBox="1"/>
          <p:nvPr/>
        </p:nvSpPr>
        <p:spPr>
          <a:xfrm>
            <a:off x="-93085" y="6069014"/>
            <a:ext cx="2480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dirty="0">
                <a:solidFill>
                  <a:srgbClr val="4472C4"/>
                </a:solidFill>
                <a:latin typeface="Agency FB" panose="020B0503020202020204" pitchFamily="34" charset="0"/>
              </a:rPr>
              <a:t>(Patrick W.et al(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2016);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 NBI (2007);  </a:t>
            </a:r>
          </a:p>
        </p:txBody>
      </p:sp>
      <p:cxnSp>
        <p:nvCxnSpPr>
          <p:cNvPr id="61" name="Connector: Elbow 60">
            <a:extLst>
              <a:ext uri="{FF2B5EF4-FFF2-40B4-BE49-F238E27FC236}">
                <a16:creationId xmlns:a16="http://schemas.microsoft.com/office/drawing/2014/main" id="{ABCDBC93-31A1-4111-9679-1C655994D46A}"/>
              </a:ext>
            </a:extLst>
          </p:cNvPr>
          <p:cNvCxnSpPr>
            <a:cxnSpLocks/>
          </p:cNvCxnSpPr>
          <p:nvPr/>
        </p:nvCxnSpPr>
        <p:spPr>
          <a:xfrm flipV="1">
            <a:off x="106463" y="5871297"/>
            <a:ext cx="2086778" cy="896973"/>
          </a:xfrm>
          <a:prstGeom prst="bentConnector3">
            <a:avLst>
              <a:gd name="adj1" fmla="val 93819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:a16="http://schemas.microsoft.com/office/drawing/2014/main" id="{52536AB0-DC50-4986-937E-55D6D1CE27BF}"/>
              </a:ext>
            </a:extLst>
          </p:cNvPr>
          <p:cNvSpPr txBox="1"/>
          <p:nvPr/>
        </p:nvSpPr>
        <p:spPr>
          <a:xfrm>
            <a:off x="4069823" y="16384"/>
            <a:ext cx="14915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(Williams 2009)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F6B9D35D-8C12-4FDE-A971-83D7633C69D3}"/>
              </a:ext>
            </a:extLst>
          </p:cNvPr>
          <p:cNvSpPr txBox="1"/>
          <p:nvPr/>
        </p:nvSpPr>
        <p:spPr>
          <a:xfrm>
            <a:off x="10494989" y="51782"/>
            <a:ext cx="2087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(Gismalla 2009).</a:t>
            </a:r>
          </a:p>
        </p:txBody>
      </p: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BE6F5431-CDBC-482B-8164-18A0DA86955A}"/>
              </a:ext>
            </a:extLst>
          </p:cNvPr>
          <p:cNvCxnSpPr>
            <a:cxnSpLocks/>
          </p:cNvCxnSpPr>
          <p:nvPr/>
        </p:nvCxnSpPr>
        <p:spPr>
          <a:xfrm>
            <a:off x="4066701" y="416494"/>
            <a:ext cx="134225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>
            <a:extLst>
              <a:ext uri="{FF2B5EF4-FFF2-40B4-BE49-F238E27FC236}">
                <a16:creationId xmlns:a16="http://schemas.microsoft.com/office/drawing/2014/main" id="{25E43A55-6055-40CA-97F0-FB1FA1C0FD93}"/>
              </a:ext>
            </a:extLst>
          </p:cNvPr>
          <p:cNvSpPr txBox="1"/>
          <p:nvPr/>
        </p:nvSpPr>
        <p:spPr>
          <a:xfrm>
            <a:off x="7425748" y="51782"/>
            <a:ext cx="26045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(Kassa, Dondeyne et al. 2017)</a:t>
            </a:r>
          </a:p>
        </p:txBody>
      </p: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55B94F18-2E55-4A23-8381-D39C656FF523}"/>
              </a:ext>
            </a:extLst>
          </p:cNvPr>
          <p:cNvCxnSpPr/>
          <p:nvPr/>
        </p:nvCxnSpPr>
        <p:spPr>
          <a:xfrm>
            <a:off x="7572526" y="482678"/>
            <a:ext cx="234096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7304B942-D2FC-4D95-989B-C74E50DAF6B6}"/>
              </a:ext>
            </a:extLst>
          </p:cNvPr>
          <p:cNvCxnSpPr>
            <a:cxnSpLocks/>
          </p:cNvCxnSpPr>
          <p:nvPr/>
        </p:nvCxnSpPr>
        <p:spPr>
          <a:xfrm>
            <a:off x="10368512" y="460376"/>
            <a:ext cx="177820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Connector: Elbow 76">
            <a:extLst>
              <a:ext uri="{FF2B5EF4-FFF2-40B4-BE49-F238E27FC236}">
                <a16:creationId xmlns:a16="http://schemas.microsoft.com/office/drawing/2014/main" id="{5D5FA958-4289-4382-B8B7-248D3589209E}"/>
              </a:ext>
            </a:extLst>
          </p:cNvPr>
          <p:cNvCxnSpPr>
            <a:cxnSpLocks/>
          </p:cNvCxnSpPr>
          <p:nvPr/>
        </p:nvCxnSpPr>
        <p:spPr>
          <a:xfrm rot="16200000" flipV="1">
            <a:off x="8456756" y="1295829"/>
            <a:ext cx="2386688" cy="760386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75A7112F-AE2F-4F75-8D1E-5650223F789A}"/>
              </a:ext>
            </a:extLst>
          </p:cNvPr>
          <p:cNvCxnSpPr/>
          <p:nvPr/>
        </p:nvCxnSpPr>
        <p:spPr>
          <a:xfrm flipV="1">
            <a:off x="11138327" y="513465"/>
            <a:ext cx="0" cy="5347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>
            <a:extLst>
              <a:ext uri="{FF2B5EF4-FFF2-40B4-BE49-F238E27FC236}">
                <a16:creationId xmlns:a16="http://schemas.microsoft.com/office/drawing/2014/main" id="{F0ED0F10-857A-4CBF-B0BE-F51781A32C85}"/>
              </a:ext>
            </a:extLst>
          </p:cNvPr>
          <p:cNvSpPr txBox="1"/>
          <p:nvPr/>
        </p:nvSpPr>
        <p:spPr>
          <a:xfrm>
            <a:off x="2275114" y="5334028"/>
            <a:ext cx="16401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 1974 &amp; 1985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5063ED11-5BCE-4373-8352-AA1A2DD2FE43}"/>
              </a:ext>
            </a:extLst>
          </p:cNvPr>
          <p:cNvSpPr txBox="1"/>
          <p:nvPr/>
        </p:nvSpPr>
        <p:spPr>
          <a:xfrm>
            <a:off x="2130849" y="5578298"/>
            <a:ext cx="1928733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&gt;1M pop</a:t>
            </a:r>
            <a:r>
              <a:rPr kumimoji="0" 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died in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Ethiopia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0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In1944, &gt;50k,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in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Rwanda and Burundi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75FAB60C-5A4B-40EC-9A64-B95D77832E9E}"/>
              </a:ext>
            </a:extLst>
          </p:cNvPr>
          <p:cNvSpPr txBox="1"/>
          <p:nvPr/>
        </p:nvSpPr>
        <p:spPr>
          <a:xfrm>
            <a:off x="2364009" y="784098"/>
            <a:ext cx="14670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&lt;36%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electrification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C2775DD2-07BF-48FF-A768-9D226ED1516C}"/>
              </a:ext>
            </a:extLst>
          </p:cNvPr>
          <p:cNvSpPr txBox="1"/>
          <p:nvPr/>
        </p:nvSpPr>
        <p:spPr>
          <a:xfrm>
            <a:off x="920119" y="834324"/>
            <a:ext cx="14670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noProof="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&gt;50,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000MW Hp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otential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D953C291-58A5-4797-9C3B-6F3CAFA433DB}"/>
              </a:ext>
            </a:extLst>
          </p:cNvPr>
          <p:cNvCxnSpPr/>
          <p:nvPr/>
        </p:nvCxnSpPr>
        <p:spPr>
          <a:xfrm flipV="1">
            <a:off x="4920526" y="513465"/>
            <a:ext cx="0" cy="17975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tangle 89">
            <a:extLst>
              <a:ext uri="{FF2B5EF4-FFF2-40B4-BE49-F238E27FC236}">
                <a16:creationId xmlns:a16="http://schemas.microsoft.com/office/drawing/2014/main" id="{69B20951-DB02-493C-B1F1-FF72DFD99A08}"/>
              </a:ext>
            </a:extLst>
          </p:cNvPr>
          <p:cNvSpPr/>
          <p:nvPr/>
        </p:nvSpPr>
        <p:spPr>
          <a:xfrm>
            <a:off x="3957471" y="4109586"/>
            <a:ext cx="13211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gency FB" panose="020B0503020202020204" pitchFamily="34" charset="0"/>
                <a:ea typeface="+mn-ea"/>
                <a:cs typeface="+mn-cs"/>
              </a:rPr>
              <a:t>(Patricia, 2017).</a:t>
            </a: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E1560F88-9BB5-4531-9CC8-7EC4398AE994}"/>
              </a:ext>
            </a:extLst>
          </p:cNvPr>
          <p:cNvSpPr/>
          <p:nvPr/>
        </p:nvSpPr>
        <p:spPr>
          <a:xfrm>
            <a:off x="9266827" y="3777915"/>
            <a:ext cx="2152022" cy="97677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Ambitious unilateral plan to use Nile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1DB3197-CD8A-4366-9F90-C7A85385F111}"/>
              </a:ext>
            </a:extLst>
          </p:cNvPr>
          <p:cNvGrpSpPr/>
          <p:nvPr/>
        </p:nvGrpSpPr>
        <p:grpSpPr>
          <a:xfrm>
            <a:off x="11412933" y="3841004"/>
            <a:ext cx="859531" cy="425298"/>
            <a:chOff x="11412933" y="3841004"/>
            <a:chExt cx="859531" cy="425298"/>
          </a:xfrm>
        </p:grpSpPr>
        <p:cxnSp>
          <p:nvCxnSpPr>
            <p:cNvPr id="95" name="Straight Arrow Connector 94">
              <a:extLst>
                <a:ext uri="{FF2B5EF4-FFF2-40B4-BE49-F238E27FC236}">
                  <a16:creationId xmlns:a16="http://schemas.microsoft.com/office/drawing/2014/main" id="{E1FC0C43-274D-428A-BDE8-837D9DE207FC}"/>
                </a:ext>
              </a:extLst>
            </p:cNvPr>
            <p:cNvCxnSpPr>
              <a:cxnSpLocks/>
              <a:stCxn id="93" idx="6"/>
            </p:cNvCxnSpPr>
            <p:nvPr/>
          </p:nvCxnSpPr>
          <p:spPr>
            <a:xfrm>
              <a:off x="11418849" y="4266302"/>
              <a:ext cx="727869" cy="0"/>
            </a:xfrm>
            <a:prstGeom prst="straightConnector1">
              <a:avLst/>
            </a:prstGeom>
            <a:ln w="28575">
              <a:solidFill>
                <a:srgbClr val="C00000"/>
              </a:solidFill>
              <a:prstDash val="lgDash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3ADBE90-84A4-47CC-B3CC-D1771E8C7163}"/>
                </a:ext>
              </a:extLst>
            </p:cNvPr>
            <p:cNvSpPr txBox="1"/>
            <p:nvPr/>
          </p:nvSpPr>
          <p:spPr>
            <a:xfrm>
              <a:off x="11412933" y="3841004"/>
              <a:ext cx="85953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600" dirty="0">
                  <a:solidFill>
                    <a:schemeClr val="accent2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Conflict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13969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 animBg="1"/>
      <p:bldP spid="20" grpId="0" animBg="1"/>
      <p:bldP spid="35" grpId="0" animBg="1"/>
      <p:bldP spid="36" grpId="0" animBg="1"/>
      <p:bldP spid="40" grpId="0" animBg="1"/>
      <p:bldP spid="42" grpId="0" animBg="1"/>
      <p:bldP spid="43" grpId="0" animBg="1"/>
      <p:bldP spid="53" grpId="0"/>
      <p:bldP spid="59" grpId="0"/>
      <p:bldP spid="65" grpId="0"/>
      <p:bldP spid="68" grpId="0"/>
      <p:bldP spid="71" grpId="0"/>
      <p:bldP spid="84" grpId="0"/>
      <p:bldP spid="85" grpId="0"/>
      <p:bldP spid="86" grpId="0"/>
      <p:bldP spid="87" grpId="0"/>
      <p:bldP spid="90" grpId="0"/>
      <p:bldP spid="9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0E425-3F74-4199-8C29-0ECA756DF4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798" y="397267"/>
            <a:ext cx="10058400" cy="717855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  <a:latin typeface="Agency FB" panose="020B0503020202020204" pitchFamily="34" charset="0"/>
              </a:rPr>
              <a:t>What has been done so far and gaps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B3E701-23CA-4CCD-A47F-089A40DA5D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47854" y="1115122"/>
            <a:ext cx="10861287" cy="511841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1900" dirty="0">
                <a:latin typeface="Open Sans Condensed"/>
              </a:rPr>
              <a:t>A lot of multi-objective simulation and optimization models have been employed to inform how the Nile water can be utilized and benefit can be shared among states (</a:t>
            </a:r>
            <a:r>
              <a:rPr lang="en-US" sz="1900" dirty="0">
                <a:solidFill>
                  <a:srgbClr val="CC3399"/>
                </a:solidFill>
                <a:latin typeface="Open Sans Condensed"/>
              </a:rPr>
              <a:t>technical solutions</a:t>
            </a:r>
            <a:r>
              <a:rPr lang="en-US" sz="1900" dirty="0">
                <a:latin typeface="Open Sans Condensed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sz="1900" dirty="0">
                <a:latin typeface="Open Sans Condensed"/>
              </a:rPr>
              <a:t>However, since a small amount of water allocation for upstream states contradicts with the colonial treaty, it is challenging to implement them. </a:t>
            </a:r>
          </a:p>
          <a:p>
            <a:pPr>
              <a:lnSpc>
                <a:spcPct val="150000"/>
              </a:lnSpc>
            </a:pPr>
            <a:r>
              <a:rPr lang="en-US" sz="1900" dirty="0">
                <a:latin typeface="Open Sans Condensed"/>
              </a:rPr>
              <a:t>Moreover, even to </a:t>
            </a:r>
            <a:r>
              <a:rPr lang="en-US" sz="1900" dirty="0">
                <a:solidFill>
                  <a:srgbClr val="C00000"/>
                </a:solidFill>
                <a:latin typeface="Open Sans Condensed"/>
              </a:rPr>
              <a:t>distribute the benefits </a:t>
            </a:r>
            <a:r>
              <a:rPr lang="en-US" sz="1900" dirty="0">
                <a:latin typeface="Open Sans Condensed"/>
              </a:rPr>
              <a:t>optimized water allocation among countries there a need to </a:t>
            </a:r>
            <a:r>
              <a:rPr lang="en-US" sz="1900" dirty="0">
                <a:solidFill>
                  <a:srgbClr val="0070C0"/>
                </a:solidFill>
                <a:latin typeface="Open Sans Condensed"/>
              </a:rPr>
              <a:t>know who owns what/how much quota </a:t>
            </a:r>
            <a:r>
              <a:rPr lang="en-US" sz="1900" dirty="0">
                <a:latin typeface="Open Sans Condensed"/>
              </a:rPr>
              <a:t>from the Nile river. </a:t>
            </a:r>
          </a:p>
          <a:p>
            <a:pPr>
              <a:lnSpc>
                <a:spcPct val="150000"/>
              </a:lnSpc>
            </a:pPr>
            <a:r>
              <a:rPr lang="en-US" sz="1900" dirty="0">
                <a:latin typeface="Open Sans Condensed"/>
              </a:rPr>
              <a:t>No research attempts done to quantify the fair apportionment of states based on International laws (beyond explaining the principle of equitable and reasonable sharing). 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Open Sans Condensed"/>
              </a:rPr>
              <a:t>This is also mainly due to </a:t>
            </a:r>
            <a:r>
              <a:rPr lang="en-US" sz="2000" dirty="0" err="1">
                <a:latin typeface="Open Sans Condensed"/>
              </a:rPr>
              <a:t>i</a:t>
            </a:r>
            <a:r>
              <a:rPr lang="en-US" sz="2000" dirty="0">
                <a:latin typeface="Open Sans Condensed"/>
              </a:rPr>
              <a:t>)The </a:t>
            </a:r>
            <a:r>
              <a:rPr lang="en-US" sz="2000" dirty="0">
                <a:solidFill>
                  <a:srgbClr val="C00000"/>
                </a:solidFill>
                <a:latin typeface="Open Sans Condensed"/>
              </a:rPr>
              <a:t>immeasurability</a:t>
            </a:r>
            <a:r>
              <a:rPr lang="en-US" sz="2000" dirty="0">
                <a:latin typeface="Open Sans Condensed"/>
              </a:rPr>
              <a:t> </a:t>
            </a:r>
            <a:r>
              <a:rPr lang="en-US" sz="2000" dirty="0">
                <a:solidFill>
                  <a:srgbClr val="C00000"/>
                </a:solidFill>
                <a:latin typeface="Open Sans Condensed"/>
              </a:rPr>
              <a:t>broad factors </a:t>
            </a:r>
            <a:r>
              <a:rPr lang="en-US" sz="2000" dirty="0">
                <a:latin typeface="Open Sans Condensed"/>
              </a:rPr>
              <a:t>stated under international laws to implement the principle of equitable and reasonable share (</a:t>
            </a:r>
            <a:r>
              <a:rPr lang="en-US" sz="2000" i="1" dirty="0">
                <a:latin typeface="Open Sans Condensed"/>
              </a:rPr>
              <a:t>T. M. Franck, 1995</a:t>
            </a:r>
            <a:r>
              <a:rPr lang="en-US" sz="2000" dirty="0">
                <a:latin typeface="Open Sans Condensed"/>
              </a:rPr>
              <a:t>).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Open Sans Condensed"/>
              </a:rPr>
              <a:t>       ii) As per art 6(2), the absence of </a:t>
            </a:r>
            <a:r>
              <a:rPr lang="en-US" sz="2000" dirty="0">
                <a:solidFill>
                  <a:srgbClr val="7030A0"/>
                </a:solidFill>
                <a:latin typeface="Open Sans Condensed"/>
              </a:rPr>
              <a:t>priority(weight) </a:t>
            </a:r>
            <a:r>
              <a:rPr lang="en-US" sz="2000" dirty="0">
                <a:latin typeface="Open Sans Condensed"/>
              </a:rPr>
              <a:t>of these factors has not been determined. 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Open Sans Condensed"/>
            </a:endParaRPr>
          </a:p>
          <a:p>
            <a:pPr>
              <a:lnSpc>
                <a:spcPct val="150000"/>
              </a:lnSpc>
            </a:pPr>
            <a:endParaRPr lang="en-US" sz="1900" dirty="0">
              <a:latin typeface="Open Sans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1085211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E079535-E924-40CB-A155-620C438534E2}"/>
              </a:ext>
            </a:extLst>
          </p:cNvPr>
          <p:cNvSpPr/>
          <p:nvPr/>
        </p:nvSpPr>
        <p:spPr>
          <a:xfrm>
            <a:off x="0" y="0"/>
            <a:ext cx="12192000" cy="6411951"/>
          </a:xfrm>
          <a:prstGeom prst="rect">
            <a:avLst/>
          </a:prstGeom>
          <a:solidFill>
            <a:schemeClr val="bg1">
              <a:lumMod val="50000"/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ACDD5F4-92AC-4B0C-8A0F-21F17DC3A5F4}"/>
              </a:ext>
            </a:extLst>
          </p:cNvPr>
          <p:cNvGrpSpPr/>
          <p:nvPr/>
        </p:nvGrpSpPr>
        <p:grpSpPr>
          <a:xfrm>
            <a:off x="9108241" y="2703571"/>
            <a:ext cx="2636526" cy="2636526"/>
            <a:chOff x="5108758" y="534572"/>
            <a:chExt cx="2636526" cy="2636526"/>
          </a:xfrm>
          <a:scene3d>
            <a:camera prst="perspectiveLeft">
              <a:rot lat="212007" lon="3893446" rev="21387576"/>
            </a:camera>
            <a:lightRig rig="threePt" dir="t"/>
          </a:scene3d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5E93948-991A-4AAA-BF34-A0163C731317}"/>
                </a:ext>
              </a:extLst>
            </p:cNvPr>
            <p:cNvSpPr/>
            <p:nvPr/>
          </p:nvSpPr>
          <p:spPr>
            <a:xfrm>
              <a:off x="5108758" y="534572"/>
              <a:ext cx="2636526" cy="2636526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sp3d extrusionH="146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BA088A79-372C-4B26-8410-4B3CD5052BC5}"/>
                </a:ext>
              </a:extLst>
            </p:cNvPr>
            <p:cNvSpPr/>
            <p:nvPr/>
          </p:nvSpPr>
          <p:spPr>
            <a:xfrm>
              <a:off x="5397732" y="823546"/>
              <a:ext cx="2058578" cy="205857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sp3d extrusionH="146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9B5C475F-27B4-41CE-971D-1FCF407C2BA1}"/>
                </a:ext>
              </a:extLst>
            </p:cNvPr>
            <p:cNvSpPr/>
            <p:nvPr/>
          </p:nvSpPr>
          <p:spPr>
            <a:xfrm>
              <a:off x="5839840" y="1265654"/>
              <a:ext cx="1174362" cy="1174362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sp3d extrusionH="146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A063E46-68F6-4F86-9978-93FD1C10206F}"/>
                </a:ext>
              </a:extLst>
            </p:cNvPr>
            <p:cNvSpPr/>
            <p:nvPr/>
          </p:nvSpPr>
          <p:spPr>
            <a:xfrm>
              <a:off x="6256229" y="1682043"/>
              <a:ext cx="341585" cy="34158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sp3d extrusionH="146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7F8989E1-3F32-455B-8DB4-1A0D19C22EAD}"/>
              </a:ext>
            </a:extLst>
          </p:cNvPr>
          <p:cNvGrpSpPr/>
          <p:nvPr/>
        </p:nvGrpSpPr>
        <p:grpSpPr>
          <a:xfrm>
            <a:off x="4418287" y="2476848"/>
            <a:ext cx="1075882" cy="1431682"/>
            <a:chOff x="4004558" y="1886003"/>
            <a:chExt cx="1075882" cy="1431682"/>
          </a:xfrm>
        </p:grpSpPr>
        <p:sp>
          <p:nvSpPr>
            <p:cNvPr id="2" name="Rectangle: Top Corners Rounded 1">
              <a:extLst>
                <a:ext uri="{FF2B5EF4-FFF2-40B4-BE49-F238E27FC236}">
                  <a16:creationId xmlns:a16="http://schemas.microsoft.com/office/drawing/2014/main" id="{506B784E-6683-41A8-8B6E-73A307C01DE3}"/>
                </a:ext>
              </a:extLst>
            </p:cNvPr>
            <p:cNvSpPr/>
            <p:nvPr/>
          </p:nvSpPr>
          <p:spPr>
            <a:xfrm>
              <a:off x="4004558" y="1886003"/>
              <a:ext cx="1075881" cy="143168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CC00C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2" name="Graphic 11" descr="Lightbulb">
              <a:extLst>
                <a:ext uri="{FF2B5EF4-FFF2-40B4-BE49-F238E27FC236}">
                  <a16:creationId xmlns:a16="http://schemas.microsoft.com/office/drawing/2014/main" id="{C64D26DA-D450-4D30-BF10-9FABB1B484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4284032" y="2016341"/>
              <a:ext cx="457200" cy="457200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073F5166-0281-408B-9137-3386E23D700A}"/>
                </a:ext>
              </a:extLst>
            </p:cNvPr>
            <p:cNvSpPr txBox="1"/>
            <p:nvPr/>
          </p:nvSpPr>
          <p:spPr>
            <a:xfrm>
              <a:off x="4004558" y="2632883"/>
              <a:ext cx="10758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Objective 1</a:t>
              </a: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C865C82F-35F9-4CCF-BFEC-1A68FEEB8AC6}"/>
              </a:ext>
            </a:extLst>
          </p:cNvPr>
          <p:cNvSpPr txBox="1"/>
          <p:nvPr/>
        </p:nvSpPr>
        <p:spPr>
          <a:xfrm>
            <a:off x="2652674" y="1079548"/>
            <a:ext cx="73253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Open Sans Condensed" panose="020B0806030504020204"/>
              </a:rPr>
              <a:t>To quantify equitable &amp; reasonable water share of riparian countries using appropriate indicators that best describes the UN convention’s factors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EE0AAD8-FCC4-48CE-B813-9996F5CAB9AB}"/>
              </a:ext>
            </a:extLst>
          </p:cNvPr>
          <p:cNvSpPr txBox="1"/>
          <p:nvPr/>
        </p:nvSpPr>
        <p:spPr>
          <a:xfrm>
            <a:off x="134851" y="28406"/>
            <a:ext cx="68584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2060"/>
                </a:solidFill>
                <a:latin typeface="Agency FB" panose="020B0503020202020204" pitchFamily="34" charset="0"/>
              </a:rPr>
              <a:t>The main objectives 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D0224907-A9E5-40E0-8137-29D55C155436}"/>
              </a:ext>
            </a:extLst>
          </p:cNvPr>
          <p:cNvGrpSpPr/>
          <p:nvPr/>
        </p:nvGrpSpPr>
        <p:grpSpPr>
          <a:xfrm>
            <a:off x="1091519" y="2728311"/>
            <a:ext cx="9277806" cy="2579807"/>
            <a:chOff x="1091519" y="2137466"/>
            <a:chExt cx="9277806" cy="2579807"/>
          </a:xfrm>
          <a:effectLst/>
        </p:grpSpPr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ABDFF7DE-3909-4DA7-8D08-806829F2B108}"/>
                </a:ext>
              </a:extLst>
            </p:cNvPr>
            <p:cNvSpPr/>
            <p:nvPr/>
          </p:nvSpPr>
          <p:spPr>
            <a:xfrm rot="5400000">
              <a:off x="9679757" y="2780107"/>
              <a:ext cx="118052" cy="1261084"/>
            </a:xfrm>
            <a:prstGeom prst="triangle">
              <a:avLst/>
            </a:prstGeom>
            <a:gradFill>
              <a:gsLst>
                <a:gs pos="0">
                  <a:schemeClr val="tx1">
                    <a:lumMod val="50000"/>
                    <a:lumOff val="50000"/>
                  </a:schemeClr>
                </a:gs>
                <a:gs pos="41000">
                  <a:schemeClr val="bg1">
                    <a:lumMod val="9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B441DB0-6D1D-4AEA-83D2-8A85691B7DD2}"/>
                </a:ext>
              </a:extLst>
            </p:cNvPr>
            <p:cNvSpPr/>
            <p:nvPr/>
          </p:nvSpPr>
          <p:spPr>
            <a:xfrm rot="18335724">
              <a:off x="1496800" y="2492412"/>
              <a:ext cx="565878" cy="1376439"/>
            </a:xfrm>
            <a:custGeom>
              <a:avLst/>
              <a:gdLst>
                <a:gd name="connsiteX0" fmla="*/ 711555 w 833638"/>
                <a:gd name="connsiteY0" fmla="*/ 122083 h 1749864"/>
                <a:gd name="connsiteX1" fmla="*/ 833638 w 833638"/>
                <a:gd name="connsiteY1" fmla="*/ 416819 h 1749864"/>
                <a:gd name="connsiteX2" fmla="*/ 833638 w 833638"/>
                <a:gd name="connsiteY2" fmla="*/ 1749864 h 1749864"/>
                <a:gd name="connsiteX3" fmla="*/ 0 w 833638"/>
                <a:gd name="connsiteY3" fmla="*/ 942909 h 1749864"/>
                <a:gd name="connsiteX4" fmla="*/ 0 w 833638"/>
                <a:gd name="connsiteY4" fmla="*/ 416819 h 1749864"/>
                <a:gd name="connsiteX5" fmla="*/ 416819 w 833638"/>
                <a:gd name="connsiteY5" fmla="*/ 0 h 1749864"/>
                <a:gd name="connsiteX6" fmla="*/ 711555 w 833638"/>
                <a:gd name="connsiteY6" fmla="*/ 122083 h 1749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638" h="1749864">
                  <a:moveTo>
                    <a:pt x="711555" y="122083"/>
                  </a:moveTo>
                  <a:cubicBezTo>
                    <a:pt x="786984" y="197513"/>
                    <a:pt x="833638" y="301718"/>
                    <a:pt x="833638" y="416819"/>
                  </a:cubicBezTo>
                  <a:lnTo>
                    <a:pt x="833638" y="1749864"/>
                  </a:lnTo>
                  <a:lnTo>
                    <a:pt x="0" y="942909"/>
                  </a:lnTo>
                  <a:lnTo>
                    <a:pt x="0" y="416819"/>
                  </a:lnTo>
                  <a:cubicBezTo>
                    <a:pt x="0" y="186616"/>
                    <a:pt x="186616" y="0"/>
                    <a:pt x="416819" y="0"/>
                  </a:cubicBezTo>
                  <a:cubicBezTo>
                    <a:pt x="531921" y="0"/>
                    <a:pt x="636125" y="46654"/>
                    <a:pt x="711555" y="122083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AEE84396-0B61-404E-B843-C690FDF79788}"/>
                </a:ext>
              </a:extLst>
            </p:cNvPr>
            <p:cNvSpPr/>
            <p:nvPr/>
          </p:nvSpPr>
          <p:spPr>
            <a:xfrm>
              <a:off x="1500350" y="3318445"/>
              <a:ext cx="6400800" cy="1844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1">
                    <a:lumMod val="50000"/>
                    <a:lumOff val="50000"/>
                  </a:schemeClr>
                </a:gs>
                <a:gs pos="41000">
                  <a:schemeClr val="bg1"/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0E19EE43-525B-4165-BC2E-FA792208C221}"/>
                </a:ext>
              </a:extLst>
            </p:cNvPr>
            <p:cNvSpPr/>
            <p:nvPr/>
          </p:nvSpPr>
          <p:spPr>
            <a:xfrm rot="18955908">
              <a:off x="1468516" y="2137466"/>
              <a:ext cx="833638" cy="1749864"/>
            </a:xfrm>
            <a:custGeom>
              <a:avLst/>
              <a:gdLst>
                <a:gd name="connsiteX0" fmla="*/ 711555 w 833638"/>
                <a:gd name="connsiteY0" fmla="*/ 122083 h 1749864"/>
                <a:gd name="connsiteX1" fmla="*/ 833638 w 833638"/>
                <a:gd name="connsiteY1" fmla="*/ 416819 h 1749864"/>
                <a:gd name="connsiteX2" fmla="*/ 833638 w 833638"/>
                <a:gd name="connsiteY2" fmla="*/ 1749864 h 1749864"/>
                <a:gd name="connsiteX3" fmla="*/ 0 w 833638"/>
                <a:gd name="connsiteY3" fmla="*/ 942909 h 1749864"/>
                <a:gd name="connsiteX4" fmla="*/ 0 w 833638"/>
                <a:gd name="connsiteY4" fmla="*/ 416819 h 1749864"/>
                <a:gd name="connsiteX5" fmla="*/ 416819 w 833638"/>
                <a:gd name="connsiteY5" fmla="*/ 0 h 1749864"/>
                <a:gd name="connsiteX6" fmla="*/ 711555 w 833638"/>
                <a:gd name="connsiteY6" fmla="*/ 122083 h 1749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638" h="1749864">
                  <a:moveTo>
                    <a:pt x="711555" y="122083"/>
                  </a:moveTo>
                  <a:cubicBezTo>
                    <a:pt x="786984" y="197513"/>
                    <a:pt x="833638" y="301718"/>
                    <a:pt x="833638" y="416819"/>
                  </a:cubicBezTo>
                  <a:lnTo>
                    <a:pt x="833638" y="1749864"/>
                  </a:lnTo>
                  <a:lnTo>
                    <a:pt x="0" y="942909"/>
                  </a:lnTo>
                  <a:lnTo>
                    <a:pt x="0" y="416819"/>
                  </a:lnTo>
                  <a:cubicBezTo>
                    <a:pt x="0" y="186616"/>
                    <a:pt x="186616" y="0"/>
                    <a:pt x="416819" y="0"/>
                  </a:cubicBezTo>
                  <a:cubicBezTo>
                    <a:pt x="531921" y="0"/>
                    <a:pt x="636125" y="46654"/>
                    <a:pt x="711555" y="122083"/>
                  </a:cubicBezTo>
                  <a:close/>
                </a:path>
              </a:pathLst>
            </a:custGeom>
            <a:solidFill>
              <a:srgbClr val="3197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3786ED3-E4AF-48F7-B065-E11D15635B10}"/>
                </a:ext>
              </a:extLst>
            </p:cNvPr>
            <p:cNvSpPr/>
            <p:nvPr/>
          </p:nvSpPr>
          <p:spPr>
            <a:xfrm rot="2644092" flipV="1">
              <a:off x="1468517" y="2967409"/>
              <a:ext cx="833638" cy="1749864"/>
            </a:xfrm>
            <a:custGeom>
              <a:avLst/>
              <a:gdLst>
                <a:gd name="connsiteX0" fmla="*/ 711555 w 833638"/>
                <a:gd name="connsiteY0" fmla="*/ 122083 h 1749864"/>
                <a:gd name="connsiteX1" fmla="*/ 833638 w 833638"/>
                <a:gd name="connsiteY1" fmla="*/ 416819 h 1749864"/>
                <a:gd name="connsiteX2" fmla="*/ 833638 w 833638"/>
                <a:gd name="connsiteY2" fmla="*/ 1749864 h 1749864"/>
                <a:gd name="connsiteX3" fmla="*/ 0 w 833638"/>
                <a:gd name="connsiteY3" fmla="*/ 942909 h 1749864"/>
                <a:gd name="connsiteX4" fmla="*/ 0 w 833638"/>
                <a:gd name="connsiteY4" fmla="*/ 416819 h 1749864"/>
                <a:gd name="connsiteX5" fmla="*/ 416819 w 833638"/>
                <a:gd name="connsiteY5" fmla="*/ 0 h 1749864"/>
                <a:gd name="connsiteX6" fmla="*/ 711555 w 833638"/>
                <a:gd name="connsiteY6" fmla="*/ 122083 h 1749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638" h="1749864">
                  <a:moveTo>
                    <a:pt x="711555" y="122083"/>
                  </a:moveTo>
                  <a:cubicBezTo>
                    <a:pt x="786984" y="197513"/>
                    <a:pt x="833638" y="301718"/>
                    <a:pt x="833638" y="416819"/>
                  </a:cubicBezTo>
                  <a:lnTo>
                    <a:pt x="833638" y="1749864"/>
                  </a:lnTo>
                  <a:lnTo>
                    <a:pt x="0" y="942909"/>
                  </a:lnTo>
                  <a:lnTo>
                    <a:pt x="0" y="416819"/>
                  </a:lnTo>
                  <a:cubicBezTo>
                    <a:pt x="0" y="186616"/>
                    <a:pt x="186616" y="0"/>
                    <a:pt x="416819" y="0"/>
                  </a:cubicBezTo>
                  <a:cubicBezTo>
                    <a:pt x="531921" y="0"/>
                    <a:pt x="636125" y="46654"/>
                    <a:pt x="711555" y="122083"/>
                  </a:cubicBezTo>
                  <a:close/>
                </a:path>
              </a:pathLst>
            </a:custGeom>
            <a:solidFill>
              <a:srgbClr val="3484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: Top Corners Rounded 13">
              <a:extLst>
                <a:ext uri="{FF2B5EF4-FFF2-40B4-BE49-F238E27FC236}">
                  <a16:creationId xmlns:a16="http://schemas.microsoft.com/office/drawing/2014/main" id="{2B163307-C6F7-44CB-9406-98BE9CE45E0C}"/>
                </a:ext>
              </a:extLst>
            </p:cNvPr>
            <p:cNvSpPr/>
            <p:nvPr/>
          </p:nvSpPr>
          <p:spPr>
            <a:xfrm flipV="1">
              <a:off x="1366303" y="3091834"/>
              <a:ext cx="1286372" cy="100716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72B2D8"/>
            </a:solidFill>
            <a:ln>
              <a:noFill/>
            </a:ln>
            <a:scene3d>
              <a:camera prst="isometricOffAxis2Top">
                <a:rot lat="18075715" lon="3207254" rev="18741448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Trapezoid 16">
              <a:extLst>
                <a:ext uri="{FF2B5EF4-FFF2-40B4-BE49-F238E27FC236}">
                  <a16:creationId xmlns:a16="http://schemas.microsoft.com/office/drawing/2014/main" id="{BFB30248-EF96-4446-BB37-930B700ECD59}"/>
                </a:ext>
              </a:extLst>
            </p:cNvPr>
            <p:cNvSpPr/>
            <p:nvPr/>
          </p:nvSpPr>
          <p:spPr>
            <a:xfrm rot="16200000">
              <a:off x="7598683" y="3270209"/>
              <a:ext cx="479102" cy="280881"/>
            </a:xfrm>
            <a:prstGeom prst="trapezoid">
              <a:avLst>
                <a:gd name="adj" fmla="val 3764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7CED3A4D-9292-40F9-8C84-76FE97AEBF25}"/>
                </a:ext>
              </a:extLst>
            </p:cNvPr>
            <p:cNvSpPr/>
            <p:nvPr/>
          </p:nvSpPr>
          <p:spPr>
            <a:xfrm>
              <a:off x="7978675" y="3171098"/>
              <a:ext cx="1075881" cy="479103"/>
            </a:xfrm>
            <a:prstGeom prst="rect">
              <a:avLst/>
            </a:prstGeom>
            <a:pattFill prst="openDmnd">
              <a:fgClr>
                <a:schemeClr val="bg1">
                  <a:lumMod val="50000"/>
                </a:schemeClr>
              </a:fgClr>
              <a:bgClr>
                <a:schemeClr val="bg1">
                  <a:lumMod val="8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Trapezoid 18">
              <a:extLst>
                <a:ext uri="{FF2B5EF4-FFF2-40B4-BE49-F238E27FC236}">
                  <a16:creationId xmlns:a16="http://schemas.microsoft.com/office/drawing/2014/main" id="{B049C6AE-BCFD-4B0C-9E41-712D0D02CFAB}"/>
                </a:ext>
              </a:extLst>
            </p:cNvPr>
            <p:cNvSpPr/>
            <p:nvPr/>
          </p:nvSpPr>
          <p:spPr>
            <a:xfrm rot="5400000" flipH="1">
              <a:off x="8955446" y="3262409"/>
              <a:ext cx="479102" cy="280881"/>
            </a:xfrm>
            <a:prstGeom prst="trapezoid">
              <a:avLst>
                <a:gd name="adj" fmla="val 3764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71458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7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8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7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7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9B6805-A65F-48C5-83FC-4826DF8B13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825988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  <a:latin typeface="Agency FB" panose="020B0503020202020204" pitchFamily="34" charset="0"/>
              </a:rPr>
              <a:t>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721B24-6377-425C-810A-F7A1E8506E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1634836"/>
            <a:ext cx="5029200" cy="4217324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Open Sans Condensed"/>
              </a:rPr>
              <a:t>The </a:t>
            </a:r>
            <a:r>
              <a:rPr lang="en-US" sz="2000" dirty="0">
                <a:solidFill>
                  <a:srgbClr val="00B0F0"/>
                </a:solidFill>
                <a:latin typeface="Open Sans Condensed"/>
              </a:rPr>
              <a:t>UN water convention </a:t>
            </a:r>
            <a:r>
              <a:rPr lang="en-US" sz="2000" dirty="0">
                <a:latin typeface="Open Sans Condensed"/>
              </a:rPr>
              <a:t>that came into force in </a:t>
            </a:r>
            <a:r>
              <a:rPr lang="en-US" sz="2000" dirty="0">
                <a:solidFill>
                  <a:srgbClr val="C00000"/>
                </a:solidFill>
                <a:latin typeface="Open Sans Condensed"/>
              </a:rPr>
              <a:t>2014</a:t>
            </a:r>
            <a:r>
              <a:rPr lang="en-US" sz="2000" dirty="0">
                <a:latin typeface="Open Sans Condensed"/>
              </a:rPr>
              <a:t> is used as a legal instrument.  </a:t>
            </a:r>
          </a:p>
          <a:p>
            <a:r>
              <a:rPr lang="en-US" sz="2000" dirty="0">
                <a:latin typeface="Open Sans Condensed"/>
              </a:rPr>
              <a:t>In its part II: art- 5&amp;6 although the convention states the principle an detail factors, however factors are immeasurable.</a:t>
            </a:r>
          </a:p>
          <a:p>
            <a:r>
              <a:rPr lang="en-US" sz="2000" dirty="0">
                <a:latin typeface="Open Sans Condensed"/>
              </a:rPr>
              <a:t>DoP and CFA are also fully adopted this principle and factors.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4BC803-B699-41C8-83BB-19D396A2E2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61759" y="1634836"/>
            <a:ext cx="5300750" cy="4217324"/>
          </a:xfrm>
        </p:spPr>
        <p:txBody>
          <a:bodyPr/>
          <a:lstStyle/>
          <a:p>
            <a:r>
              <a:rPr lang="en-U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These immeasurable factors under (art-6) are;</a:t>
            </a:r>
          </a:p>
          <a:p>
            <a:pPr>
              <a:buFontTx/>
              <a:buChar char="-"/>
            </a:pPr>
            <a:r>
              <a:rPr lang="en-US" dirty="0"/>
              <a:t>Natural features </a:t>
            </a:r>
          </a:p>
          <a:p>
            <a:pPr>
              <a:buFontTx/>
              <a:buChar char="-"/>
            </a:pPr>
            <a:r>
              <a:rPr lang="en-US" dirty="0"/>
              <a:t>Socio-economic need of states </a:t>
            </a:r>
          </a:p>
          <a:p>
            <a:pPr>
              <a:buFontTx/>
              <a:buChar char="-"/>
            </a:pPr>
            <a:r>
              <a:rPr lang="en-US" dirty="0"/>
              <a:t>Population dependent on watercourse</a:t>
            </a:r>
          </a:p>
          <a:p>
            <a:pPr>
              <a:buFontTx/>
              <a:buChar char="-"/>
            </a:pPr>
            <a:r>
              <a:rPr lang="en-US" dirty="0"/>
              <a:t>Effect of water use of one state on the other</a:t>
            </a:r>
          </a:p>
          <a:p>
            <a:pPr>
              <a:buFontTx/>
              <a:buChar char="-"/>
            </a:pPr>
            <a:r>
              <a:rPr lang="en-US" dirty="0"/>
              <a:t>Existing and future uses </a:t>
            </a:r>
          </a:p>
          <a:p>
            <a:pPr>
              <a:buFontTx/>
              <a:buChar char="-"/>
            </a:pPr>
            <a:r>
              <a:rPr lang="en-US" dirty="0"/>
              <a:t>Conservation, protection, devt,  &amp; economy of uses </a:t>
            </a:r>
          </a:p>
          <a:p>
            <a:pPr>
              <a:buFontTx/>
              <a:buChar char="-"/>
            </a:pPr>
            <a:r>
              <a:rPr lang="en-US" dirty="0"/>
              <a:t>Availability of alternative uses </a:t>
            </a:r>
          </a:p>
          <a:p>
            <a:pPr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92039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17A230-E36A-4C81-A819-4B3920A634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71056"/>
            <a:ext cx="10058400" cy="1025236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  <a:latin typeface="Agency FB" panose="020B0503020202020204" pitchFamily="34" charset="0"/>
              </a:rPr>
              <a:t>Methodology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613CFF-8D78-4464-AAC9-74DA40A975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799" y="1496292"/>
            <a:ext cx="10196945" cy="4355868"/>
          </a:xfrm>
        </p:spPr>
        <p:txBody>
          <a:bodyPr>
            <a:normAutofit/>
          </a:bodyPr>
          <a:lstStyle/>
          <a:p>
            <a:r>
              <a:rPr lang="en-US" sz="2000" dirty="0"/>
              <a:t>For this purpose, we compiled </a:t>
            </a:r>
            <a:r>
              <a:rPr lang="en-US" sz="2000" dirty="0">
                <a:solidFill>
                  <a:srgbClr val="00B0F0"/>
                </a:solidFill>
              </a:rPr>
              <a:t>75 indicators </a:t>
            </a:r>
            <a:r>
              <a:rPr lang="en-US" sz="2000" dirty="0"/>
              <a:t>which are applied in different previous studies and used by international organizations as a measure of these factors. </a:t>
            </a:r>
          </a:p>
          <a:p>
            <a:endParaRPr lang="en-US" sz="2000" dirty="0"/>
          </a:p>
          <a:p>
            <a:r>
              <a:rPr lang="en-US" sz="2000" dirty="0"/>
              <a:t>Since the level of consensus among experts on these indicators were not evaluated till now, </a:t>
            </a:r>
            <a:r>
              <a:rPr lang="en-US" sz="2000" dirty="0">
                <a:solidFill>
                  <a:srgbClr val="7030A0"/>
                </a:solidFill>
              </a:rPr>
              <a:t>we also attempted to consult multidisciplinary </a:t>
            </a:r>
            <a:r>
              <a:rPr lang="en-US" sz="2000" dirty="0"/>
              <a:t>experts in 5 profession living in 5 continents through survey. </a:t>
            </a:r>
          </a:p>
          <a:p>
            <a:endParaRPr lang="en-US" sz="2000" dirty="0"/>
          </a:p>
          <a:p>
            <a:r>
              <a:rPr lang="en-US" sz="2000" dirty="0"/>
              <a:t>So that </a:t>
            </a:r>
            <a:r>
              <a:rPr lang="en-US" sz="2000" dirty="0">
                <a:solidFill>
                  <a:srgbClr val="00B050"/>
                </a:solidFill>
              </a:rPr>
              <a:t>a cross-sectional analytical research design </a:t>
            </a:r>
            <a:r>
              <a:rPr lang="en-US" sz="2000" dirty="0"/>
              <a:t>is employed. </a:t>
            </a:r>
          </a:p>
        </p:txBody>
      </p:sp>
    </p:spTree>
    <p:extLst>
      <p:ext uri="{BB962C8B-B14F-4D97-AF65-F5344CB8AC3E}">
        <p14:creationId xmlns:p14="http://schemas.microsoft.com/office/powerpoint/2010/main" val="16068259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4968D3D-54E9-46FC-91B5-88FE2F16E38F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F272CB9A-11DA-403F-8A2C-8ACABB9E55E3}"/>
              </a:ext>
            </a:extLst>
          </p:cNvPr>
          <p:cNvCxnSpPr/>
          <p:nvPr/>
        </p:nvCxnSpPr>
        <p:spPr>
          <a:xfrm>
            <a:off x="6175088" y="3995319"/>
            <a:ext cx="225287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67E87360-F24A-47BA-928F-2F0179FA8620}"/>
              </a:ext>
            </a:extLst>
          </p:cNvPr>
          <p:cNvCxnSpPr/>
          <p:nvPr/>
        </p:nvCxnSpPr>
        <p:spPr>
          <a:xfrm>
            <a:off x="8413015" y="3995319"/>
            <a:ext cx="225287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08346D99-21A2-4F27-AB30-6BF25A60C3AC}"/>
              </a:ext>
            </a:extLst>
          </p:cNvPr>
          <p:cNvCxnSpPr>
            <a:cxnSpLocks/>
          </p:cNvCxnSpPr>
          <p:nvPr/>
        </p:nvCxnSpPr>
        <p:spPr>
          <a:xfrm>
            <a:off x="10665885" y="3995319"/>
            <a:ext cx="153851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892DD698-41EA-44B3-A338-53428D7D5050}"/>
              </a:ext>
            </a:extLst>
          </p:cNvPr>
          <p:cNvCxnSpPr/>
          <p:nvPr/>
        </p:nvCxnSpPr>
        <p:spPr>
          <a:xfrm>
            <a:off x="3911339" y="3995319"/>
            <a:ext cx="225287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141C71E-E08E-4C35-AF33-12A46FFB4E28}"/>
              </a:ext>
            </a:extLst>
          </p:cNvPr>
          <p:cNvCxnSpPr/>
          <p:nvPr/>
        </p:nvCxnSpPr>
        <p:spPr>
          <a:xfrm>
            <a:off x="1657906" y="3995319"/>
            <a:ext cx="225287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Arc 10">
            <a:extLst>
              <a:ext uri="{FF2B5EF4-FFF2-40B4-BE49-F238E27FC236}">
                <a16:creationId xmlns:a16="http://schemas.microsoft.com/office/drawing/2014/main" id="{AF54DAFC-72BF-4C18-B451-30110FC8EBCC}"/>
              </a:ext>
            </a:extLst>
          </p:cNvPr>
          <p:cNvSpPr/>
          <p:nvPr/>
        </p:nvSpPr>
        <p:spPr>
          <a:xfrm>
            <a:off x="1150597" y="3535738"/>
            <a:ext cx="919162" cy="919162"/>
          </a:xfrm>
          <a:prstGeom prst="arc">
            <a:avLst>
              <a:gd name="adj1" fmla="val 5420354"/>
              <a:gd name="adj2" fmla="val 10853341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AB54977-33F8-4105-824C-3D0C493D5B00}"/>
              </a:ext>
            </a:extLst>
          </p:cNvPr>
          <p:cNvCxnSpPr>
            <a:cxnSpLocks/>
          </p:cNvCxnSpPr>
          <p:nvPr/>
        </p:nvCxnSpPr>
        <p:spPr>
          <a:xfrm>
            <a:off x="0" y="3995319"/>
            <a:ext cx="153851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>
            <a:extLst>
              <a:ext uri="{FF2B5EF4-FFF2-40B4-BE49-F238E27FC236}">
                <a16:creationId xmlns:a16="http://schemas.microsoft.com/office/drawing/2014/main" id="{BADB8234-7655-4312-99D5-ACC91B4B894B}"/>
              </a:ext>
            </a:extLst>
          </p:cNvPr>
          <p:cNvSpPr/>
          <p:nvPr/>
        </p:nvSpPr>
        <p:spPr>
          <a:xfrm>
            <a:off x="1514928" y="3900069"/>
            <a:ext cx="190500" cy="190500"/>
          </a:xfrm>
          <a:prstGeom prst="ellipse">
            <a:avLst/>
          </a:prstGeom>
          <a:solidFill>
            <a:srgbClr val="03A1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ircle: Hollow 8">
            <a:extLst>
              <a:ext uri="{FF2B5EF4-FFF2-40B4-BE49-F238E27FC236}">
                <a16:creationId xmlns:a16="http://schemas.microsoft.com/office/drawing/2014/main" id="{868629C6-9D56-44C4-A90C-D16F2E7AA94B}"/>
              </a:ext>
            </a:extLst>
          </p:cNvPr>
          <p:cNvSpPr/>
          <p:nvPr/>
        </p:nvSpPr>
        <p:spPr>
          <a:xfrm>
            <a:off x="1395865" y="3781006"/>
            <a:ext cx="428626" cy="428626"/>
          </a:xfrm>
          <a:prstGeom prst="donut">
            <a:avLst>
              <a:gd name="adj" fmla="val 5281"/>
            </a:avLst>
          </a:prstGeom>
          <a:solidFill>
            <a:srgbClr val="03A1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Circle: Hollow 9">
            <a:extLst>
              <a:ext uri="{FF2B5EF4-FFF2-40B4-BE49-F238E27FC236}">
                <a16:creationId xmlns:a16="http://schemas.microsoft.com/office/drawing/2014/main" id="{1E0E5245-3E9D-45CB-A2A2-78E37536928E}"/>
              </a:ext>
            </a:extLst>
          </p:cNvPr>
          <p:cNvSpPr/>
          <p:nvPr/>
        </p:nvSpPr>
        <p:spPr>
          <a:xfrm>
            <a:off x="1262993" y="3648134"/>
            <a:ext cx="694370" cy="694370"/>
          </a:xfrm>
          <a:prstGeom prst="donut">
            <a:avLst>
              <a:gd name="adj" fmla="val 2879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B8353AA-1A28-4FAD-AF44-130B899BAAE4}"/>
              </a:ext>
            </a:extLst>
          </p:cNvPr>
          <p:cNvCxnSpPr>
            <a:cxnSpLocks/>
          </p:cNvCxnSpPr>
          <p:nvPr/>
        </p:nvCxnSpPr>
        <p:spPr>
          <a:xfrm flipV="1">
            <a:off x="1610179" y="4342505"/>
            <a:ext cx="0" cy="1033387"/>
          </a:xfrm>
          <a:prstGeom prst="line">
            <a:avLst/>
          </a:prstGeom>
          <a:ln w="19050">
            <a:solidFill>
              <a:srgbClr val="03A1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>
            <a:extLst>
              <a:ext uri="{FF2B5EF4-FFF2-40B4-BE49-F238E27FC236}">
                <a16:creationId xmlns:a16="http://schemas.microsoft.com/office/drawing/2014/main" id="{36B49B4F-63E8-4430-9059-553CBCA3AB43}"/>
              </a:ext>
            </a:extLst>
          </p:cNvPr>
          <p:cNvSpPr/>
          <p:nvPr/>
        </p:nvSpPr>
        <p:spPr>
          <a:xfrm>
            <a:off x="1548058" y="5350759"/>
            <a:ext cx="124240" cy="124240"/>
          </a:xfrm>
          <a:prstGeom prst="ellipse">
            <a:avLst/>
          </a:prstGeom>
          <a:solidFill>
            <a:srgbClr val="03A1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959B938-7387-4E6C-B81C-CA1B61488588}"/>
              </a:ext>
            </a:extLst>
          </p:cNvPr>
          <p:cNvSpPr txBox="1"/>
          <p:nvPr/>
        </p:nvSpPr>
        <p:spPr>
          <a:xfrm>
            <a:off x="852485" y="2961830"/>
            <a:ext cx="1515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03A1A4"/>
                </a:solidFill>
                <a:latin typeface="Century Gothic" panose="020B0502020202020204" pitchFamily="34" charset="0"/>
              </a:rPr>
              <a:t>step1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623F98E-5FFF-4701-A99F-87B202C66033}"/>
              </a:ext>
            </a:extLst>
          </p:cNvPr>
          <p:cNvSpPr txBox="1"/>
          <p:nvPr/>
        </p:nvSpPr>
        <p:spPr>
          <a:xfrm>
            <a:off x="228913" y="5409018"/>
            <a:ext cx="36818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 Likert scale questionnaire was designed &amp; distributed  for 215 multi-disciplinary experts  </a:t>
            </a:r>
          </a:p>
        </p:txBody>
      </p:sp>
      <p:sp>
        <p:nvSpPr>
          <p:cNvPr id="18" name="Arc 17">
            <a:extLst>
              <a:ext uri="{FF2B5EF4-FFF2-40B4-BE49-F238E27FC236}">
                <a16:creationId xmlns:a16="http://schemas.microsoft.com/office/drawing/2014/main" id="{B54B9C7B-4DA7-40E1-B723-68758EB971FE}"/>
              </a:ext>
            </a:extLst>
          </p:cNvPr>
          <p:cNvSpPr/>
          <p:nvPr/>
        </p:nvSpPr>
        <p:spPr>
          <a:xfrm rot="5400000">
            <a:off x="3389075" y="3535738"/>
            <a:ext cx="919162" cy="919162"/>
          </a:xfrm>
          <a:prstGeom prst="arc">
            <a:avLst>
              <a:gd name="adj1" fmla="val 5420354"/>
              <a:gd name="adj2" fmla="val 10853341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37A3CB3-AA60-41C6-B92B-B84EC0A87E61}"/>
              </a:ext>
            </a:extLst>
          </p:cNvPr>
          <p:cNvSpPr/>
          <p:nvPr/>
        </p:nvSpPr>
        <p:spPr>
          <a:xfrm>
            <a:off x="3753406" y="3900069"/>
            <a:ext cx="190500" cy="190500"/>
          </a:xfrm>
          <a:prstGeom prst="ellipse">
            <a:avLst/>
          </a:prstGeom>
          <a:solidFill>
            <a:srgbClr val="EE9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Circle: Hollow 20">
            <a:extLst>
              <a:ext uri="{FF2B5EF4-FFF2-40B4-BE49-F238E27FC236}">
                <a16:creationId xmlns:a16="http://schemas.microsoft.com/office/drawing/2014/main" id="{5AB77009-91CD-4089-A339-205E1FD860BA}"/>
              </a:ext>
            </a:extLst>
          </p:cNvPr>
          <p:cNvSpPr/>
          <p:nvPr/>
        </p:nvSpPr>
        <p:spPr>
          <a:xfrm>
            <a:off x="3634343" y="3781006"/>
            <a:ext cx="428626" cy="428626"/>
          </a:xfrm>
          <a:prstGeom prst="donut">
            <a:avLst>
              <a:gd name="adj" fmla="val 5281"/>
            </a:avLst>
          </a:prstGeom>
          <a:solidFill>
            <a:srgbClr val="EE9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2" name="Circle: Hollow 21">
            <a:extLst>
              <a:ext uri="{FF2B5EF4-FFF2-40B4-BE49-F238E27FC236}">
                <a16:creationId xmlns:a16="http://schemas.microsoft.com/office/drawing/2014/main" id="{EB4F978A-6973-4038-9D44-C992F6903D28}"/>
              </a:ext>
            </a:extLst>
          </p:cNvPr>
          <p:cNvSpPr/>
          <p:nvPr/>
        </p:nvSpPr>
        <p:spPr>
          <a:xfrm>
            <a:off x="3501471" y="3648134"/>
            <a:ext cx="694370" cy="694370"/>
          </a:xfrm>
          <a:prstGeom prst="donut">
            <a:avLst>
              <a:gd name="adj" fmla="val 2879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982AF7D-7FF0-494C-891D-C601C69FAD64}"/>
              </a:ext>
            </a:extLst>
          </p:cNvPr>
          <p:cNvCxnSpPr>
            <a:cxnSpLocks/>
          </p:cNvCxnSpPr>
          <p:nvPr/>
        </p:nvCxnSpPr>
        <p:spPr>
          <a:xfrm flipV="1">
            <a:off x="3848657" y="2614747"/>
            <a:ext cx="0" cy="1033387"/>
          </a:xfrm>
          <a:prstGeom prst="line">
            <a:avLst/>
          </a:prstGeom>
          <a:ln w="19050">
            <a:solidFill>
              <a:srgbClr val="EE95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23">
            <a:extLst>
              <a:ext uri="{FF2B5EF4-FFF2-40B4-BE49-F238E27FC236}">
                <a16:creationId xmlns:a16="http://schemas.microsoft.com/office/drawing/2014/main" id="{D26033AC-E99E-4309-BD9B-47A98BA0DEA7}"/>
              </a:ext>
            </a:extLst>
          </p:cNvPr>
          <p:cNvSpPr/>
          <p:nvPr/>
        </p:nvSpPr>
        <p:spPr>
          <a:xfrm>
            <a:off x="3786536" y="2568391"/>
            <a:ext cx="124240" cy="124240"/>
          </a:xfrm>
          <a:prstGeom prst="ellipse">
            <a:avLst/>
          </a:prstGeom>
          <a:solidFill>
            <a:srgbClr val="EE9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297ECE7-7E0E-48D0-9C27-6FB0E3DB79DD}"/>
              </a:ext>
            </a:extLst>
          </p:cNvPr>
          <p:cNvSpPr txBox="1"/>
          <p:nvPr/>
        </p:nvSpPr>
        <p:spPr>
          <a:xfrm>
            <a:off x="3090963" y="4382611"/>
            <a:ext cx="1515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EE9524"/>
                </a:solidFill>
                <a:latin typeface="Century Gothic" panose="020B0502020202020204" pitchFamily="34" charset="0"/>
              </a:rPr>
              <a:t>Step2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DEA27D8-0CF3-496D-AD7D-2076231DE52C}"/>
              </a:ext>
            </a:extLst>
          </p:cNvPr>
          <p:cNvSpPr txBox="1"/>
          <p:nvPr/>
        </p:nvSpPr>
        <p:spPr>
          <a:xfrm>
            <a:off x="2456543" y="1455038"/>
            <a:ext cx="34312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Designed &amp; distributed a pairwise comparison of factors to determine their weight.</a:t>
            </a:r>
          </a:p>
        </p:txBody>
      </p:sp>
      <p:sp>
        <p:nvSpPr>
          <p:cNvPr id="27" name="Arc 26">
            <a:extLst>
              <a:ext uri="{FF2B5EF4-FFF2-40B4-BE49-F238E27FC236}">
                <a16:creationId xmlns:a16="http://schemas.microsoft.com/office/drawing/2014/main" id="{A2636062-43D3-463C-B6BD-741D547DE965}"/>
              </a:ext>
            </a:extLst>
          </p:cNvPr>
          <p:cNvSpPr/>
          <p:nvPr/>
        </p:nvSpPr>
        <p:spPr>
          <a:xfrm>
            <a:off x="5642508" y="3535738"/>
            <a:ext cx="919162" cy="919162"/>
          </a:xfrm>
          <a:prstGeom prst="arc">
            <a:avLst>
              <a:gd name="adj1" fmla="val 5420354"/>
              <a:gd name="adj2" fmla="val 10853341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CDCB9A2B-6699-4804-99AE-7A924FDA4340}"/>
              </a:ext>
            </a:extLst>
          </p:cNvPr>
          <p:cNvSpPr/>
          <p:nvPr/>
        </p:nvSpPr>
        <p:spPr>
          <a:xfrm>
            <a:off x="6006839" y="3900069"/>
            <a:ext cx="190500" cy="190500"/>
          </a:xfrm>
          <a:prstGeom prst="ellipse">
            <a:avLst/>
          </a:prstGeom>
          <a:solidFill>
            <a:srgbClr val="EF30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Circle: Hollow 29">
            <a:extLst>
              <a:ext uri="{FF2B5EF4-FFF2-40B4-BE49-F238E27FC236}">
                <a16:creationId xmlns:a16="http://schemas.microsoft.com/office/drawing/2014/main" id="{3A6CDF07-EF0B-4379-8FBF-3718BD896047}"/>
              </a:ext>
            </a:extLst>
          </p:cNvPr>
          <p:cNvSpPr/>
          <p:nvPr/>
        </p:nvSpPr>
        <p:spPr>
          <a:xfrm>
            <a:off x="5887776" y="3781006"/>
            <a:ext cx="428626" cy="428626"/>
          </a:xfrm>
          <a:prstGeom prst="donut">
            <a:avLst>
              <a:gd name="adj" fmla="val 5281"/>
            </a:avLst>
          </a:prstGeom>
          <a:solidFill>
            <a:srgbClr val="EF30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1" name="Circle: Hollow 30">
            <a:extLst>
              <a:ext uri="{FF2B5EF4-FFF2-40B4-BE49-F238E27FC236}">
                <a16:creationId xmlns:a16="http://schemas.microsoft.com/office/drawing/2014/main" id="{FB3E2DCF-4068-4715-BD27-13370B541EAC}"/>
              </a:ext>
            </a:extLst>
          </p:cNvPr>
          <p:cNvSpPr/>
          <p:nvPr/>
        </p:nvSpPr>
        <p:spPr>
          <a:xfrm>
            <a:off x="5754904" y="3648134"/>
            <a:ext cx="694370" cy="694370"/>
          </a:xfrm>
          <a:prstGeom prst="donut">
            <a:avLst>
              <a:gd name="adj" fmla="val 2879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EA49CDC4-E9AD-4789-BEA6-BFF07A73111B}"/>
              </a:ext>
            </a:extLst>
          </p:cNvPr>
          <p:cNvCxnSpPr>
            <a:cxnSpLocks/>
          </p:cNvCxnSpPr>
          <p:nvPr/>
        </p:nvCxnSpPr>
        <p:spPr>
          <a:xfrm flipV="1">
            <a:off x="6102090" y="4342505"/>
            <a:ext cx="0" cy="1033387"/>
          </a:xfrm>
          <a:prstGeom prst="line">
            <a:avLst/>
          </a:prstGeom>
          <a:ln w="19050">
            <a:solidFill>
              <a:srgbClr val="EF30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>
            <a:extLst>
              <a:ext uri="{FF2B5EF4-FFF2-40B4-BE49-F238E27FC236}">
                <a16:creationId xmlns:a16="http://schemas.microsoft.com/office/drawing/2014/main" id="{DD4A8794-EADF-4527-95C6-C9D6781E9C8E}"/>
              </a:ext>
            </a:extLst>
          </p:cNvPr>
          <p:cNvSpPr/>
          <p:nvPr/>
        </p:nvSpPr>
        <p:spPr>
          <a:xfrm>
            <a:off x="6039969" y="5350759"/>
            <a:ext cx="124240" cy="124240"/>
          </a:xfrm>
          <a:prstGeom prst="ellipse">
            <a:avLst/>
          </a:prstGeom>
          <a:solidFill>
            <a:srgbClr val="EF30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BE7D141-E60D-4B00-AA4B-1F588212DCAD}"/>
              </a:ext>
            </a:extLst>
          </p:cNvPr>
          <p:cNvSpPr txBox="1"/>
          <p:nvPr/>
        </p:nvSpPr>
        <p:spPr>
          <a:xfrm>
            <a:off x="5344396" y="2961830"/>
            <a:ext cx="1515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EF3078"/>
                </a:solidFill>
                <a:latin typeface="Century Gothic" panose="020B0502020202020204" pitchFamily="34" charset="0"/>
              </a:rPr>
              <a:t>Step3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A5C5A36-EC92-462F-BB70-6A797D63B1DD}"/>
              </a:ext>
            </a:extLst>
          </p:cNvPr>
          <p:cNvSpPr txBox="1"/>
          <p:nvPr/>
        </p:nvSpPr>
        <p:spPr>
          <a:xfrm>
            <a:off x="4308237" y="5436728"/>
            <a:ext cx="40576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Relevant indicators on which experts agreed and factors weight have been determined(FAHP). </a:t>
            </a:r>
          </a:p>
        </p:txBody>
      </p:sp>
      <p:sp>
        <p:nvSpPr>
          <p:cNvPr id="45" name="Arc 44">
            <a:extLst>
              <a:ext uri="{FF2B5EF4-FFF2-40B4-BE49-F238E27FC236}">
                <a16:creationId xmlns:a16="http://schemas.microsoft.com/office/drawing/2014/main" id="{E3730103-7F8D-4792-83EE-5FFC4A5D2274}"/>
              </a:ext>
            </a:extLst>
          </p:cNvPr>
          <p:cNvSpPr/>
          <p:nvPr/>
        </p:nvSpPr>
        <p:spPr>
          <a:xfrm rot="5400000">
            <a:off x="7906257" y="3535738"/>
            <a:ext cx="919162" cy="919162"/>
          </a:xfrm>
          <a:prstGeom prst="arc">
            <a:avLst>
              <a:gd name="adj1" fmla="val 5420354"/>
              <a:gd name="adj2" fmla="val 10853341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86694F26-80D5-467D-94C4-C9C860517F5F}"/>
              </a:ext>
            </a:extLst>
          </p:cNvPr>
          <p:cNvSpPr/>
          <p:nvPr/>
        </p:nvSpPr>
        <p:spPr>
          <a:xfrm>
            <a:off x="8270588" y="3900069"/>
            <a:ext cx="190500" cy="190500"/>
          </a:xfrm>
          <a:prstGeom prst="ellipse">
            <a:avLst/>
          </a:prstGeom>
          <a:solidFill>
            <a:srgbClr val="1C7C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Circle: Hollow 46">
            <a:extLst>
              <a:ext uri="{FF2B5EF4-FFF2-40B4-BE49-F238E27FC236}">
                <a16:creationId xmlns:a16="http://schemas.microsoft.com/office/drawing/2014/main" id="{B0789B4A-0620-4211-9109-6DBE9A07FE51}"/>
              </a:ext>
            </a:extLst>
          </p:cNvPr>
          <p:cNvSpPr/>
          <p:nvPr/>
        </p:nvSpPr>
        <p:spPr>
          <a:xfrm>
            <a:off x="8151525" y="3781006"/>
            <a:ext cx="428626" cy="428626"/>
          </a:xfrm>
          <a:prstGeom prst="donut">
            <a:avLst>
              <a:gd name="adj" fmla="val 5281"/>
            </a:avLst>
          </a:prstGeom>
          <a:solidFill>
            <a:srgbClr val="1C7C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8" name="Circle: Hollow 47">
            <a:extLst>
              <a:ext uri="{FF2B5EF4-FFF2-40B4-BE49-F238E27FC236}">
                <a16:creationId xmlns:a16="http://schemas.microsoft.com/office/drawing/2014/main" id="{9C63B36C-028C-4461-9179-02E81EA9B830}"/>
              </a:ext>
            </a:extLst>
          </p:cNvPr>
          <p:cNvSpPr/>
          <p:nvPr/>
        </p:nvSpPr>
        <p:spPr>
          <a:xfrm>
            <a:off x="8018653" y="3648134"/>
            <a:ext cx="694370" cy="694370"/>
          </a:xfrm>
          <a:prstGeom prst="donut">
            <a:avLst>
              <a:gd name="adj" fmla="val 2879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15E6C7CE-0DCB-4A82-B08E-519AC3270B85}"/>
              </a:ext>
            </a:extLst>
          </p:cNvPr>
          <p:cNvCxnSpPr>
            <a:cxnSpLocks/>
          </p:cNvCxnSpPr>
          <p:nvPr/>
        </p:nvCxnSpPr>
        <p:spPr>
          <a:xfrm flipV="1">
            <a:off x="8365839" y="2614747"/>
            <a:ext cx="0" cy="1033387"/>
          </a:xfrm>
          <a:prstGeom prst="line">
            <a:avLst/>
          </a:prstGeom>
          <a:ln w="19050">
            <a:solidFill>
              <a:srgbClr val="1C7CB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:a16="http://schemas.microsoft.com/office/drawing/2014/main" id="{4CFE38F3-7830-46D8-95EE-69DB62ED465D}"/>
              </a:ext>
            </a:extLst>
          </p:cNvPr>
          <p:cNvSpPr/>
          <p:nvPr/>
        </p:nvSpPr>
        <p:spPr>
          <a:xfrm>
            <a:off x="8303718" y="2568391"/>
            <a:ext cx="124240" cy="124240"/>
          </a:xfrm>
          <a:prstGeom prst="ellipse">
            <a:avLst/>
          </a:prstGeom>
          <a:solidFill>
            <a:srgbClr val="1C7C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5F62DC2-C651-4B22-B4CB-1846861868F6}"/>
              </a:ext>
            </a:extLst>
          </p:cNvPr>
          <p:cNvSpPr txBox="1"/>
          <p:nvPr/>
        </p:nvSpPr>
        <p:spPr>
          <a:xfrm>
            <a:off x="7608145" y="4382611"/>
            <a:ext cx="1515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1C7CBB"/>
                </a:solidFill>
                <a:latin typeface="Century Gothic" panose="020B0502020202020204" pitchFamily="34" charset="0"/>
              </a:rPr>
              <a:t>step4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4337E62-7F21-4CD3-9B0D-507A64DF7728}"/>
              </a:ext>
            </a:extLst>
          </p:cNvPr>
          <p:cNvSpPr txBox="1"/>
          <p:nvPr/>
        </p:nvSpPr>
        <p:spPr>
          <a:xfrm>
            <a:off x="6859782" y="1482752"/>
            <a:ext cx="33967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Equitable and reasonable water sharing model is developed. </a:t>
            </a:r>
          </a:p>
        </p:txBody>
      </p:sp>
      <p:sp>
        <p:nvSpPr>
          <p:cNvPr id="53" name="Arc 52">
            <a:extLst>
              <a:ext uri="{FF2B5EF4-FFF2-40B4-BE49-F238E27FC236}">
                <a16:creationId xmlns:a16="http://schemas.microsoft.com/office/drawing/2014/main" id="{FC85B459-7BA2-4C61-9178-E1CE5EFAEC56}"/>
              </a:ext>
            </a:extLst>
          </p:cNvPr>
          <p:cNvSpPr/>
          <p:nvPr/>
        </p:nvSpPr>
        <p:spPr>
          <a:xfrm>
            <a:off x="10144184" y="3535738"/>
            <a:ext cx="919162" cy="919162"/>
          </a:xfrm>
          <a:prstGeom prst="arc">
            <a:avLst>
              <a:gd name="adj1" fmla="val 5420354"/>
              <a:gd name="adj2" fmla="val 10853341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4A6EEA54-5314-432F-B5DF-B223248AB8AA}"/>
              </a:ext>
            </a:extLst>
          </p:cNvPr>
          <p:cNvSpPr/>
          <p:nvPr/>
        </p:nvSpPr>
        <p:spPr>
          <a:xfrm>
            <a:off x="10508515" y="3900069"/>
            <a:ext cx="190500" cy="19050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Circle: Hollow 55">
            <a:extLst>
              <a:ext uri="{FF2B5EF4-FFF2-40B4-BE49-F238E27FC236}">
                <a16:creationId xmlns:a16="http://schemas.microsoft.com/office/drawing/2014/main" id="{0C983C23-7914-456E-AA37-90FEEBD851C0}"/>
              </a:ext>
            </a:extLst>
          </p:cNvPr>
          <p:cNvSpPr/>
          <p:nvPr/>
        </p:nvSpPr>
        <p:spPr>
          <a:xfrm>
            <a:off x="10389452" y="3781006"/>
            <a:ext cx="428626" cy="428626"/>
          </a:xfrm>
          <a:prstGeom prst="donut">
            <a:avLst>
              <a:gd name="adj" fmla="val 5281"/>
            </a:avLst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7" name="Circle: Hollow 56">
            <a:extLst>
              <a:ext uri="{FF2B5EF4-FFF2-40B4-BE49-F238E27FC236}">
                <a16:creationId xmlns:a16="http://schemas.microsoft.com/office/drawing/2014/main" id="{CD810234-B3DF-4AE8-B7F5-9B91C3FEE8A3}"/>
              </a:ext>
            </a:extLst>
          </p:cNvPr>
          <p:cNvSpPr/>
          <p:nvPr/>
        </p:nvSpPr>
        <p:spPr>
          <a:xfrm>
            <a:off x="10256580" y="3648134"/>
            <a:ext cx="694370" cy="694370"/>
          </a:xfrm>
          <a:prstGeom prst="donut">
            <a:avLst>
              <a:gd name="adj" fmla="val 2879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A61A79A1-830D-43A5-991E-41089FE309F5}"/>
              </a:ext>
            </a:extLst>
          </p:cNvPr>
          <p:cNvCxnSpPr>
            <a:cxnSpLocks/>
          </p:cNvCxnSpPr>
          <p:nvPr/>
        </p:nvCxnSpPr>
        <p:spPr>
          <a:xfrm flipV="1">
            <a:off x="10603766" y="4342505"/>
            <a:ext cx="0" cy="1033387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Oval 58">
            <a:extLst>
              <a:ext uri="{FF2B5EF4-FFF2-40B4-BE49-F238E27FC236}">
                <a16:creationId xmlns:a16="http://schemas.microsoft.com/office/drawing/2014/main" id="{91D217BA-6735-41FC-ADDE-ADA84BF5E891}"/>
              </a:ext>
            </a:extLst>
          </p:cNvPr>
          <p:cNvSpPr/>
          <p:nvPr/>
        </p:nvSpPr>
        <p:spPr>
          <a:xfrm>
            <a:off x="10541645" y="5350759"/>
            <a:ext cx="124240" cy="12424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93BBA26-6FB6-4EDA-AE7C-332D388F6619}"/>
              </a:ext>
            </a:extLst>
          </p:cNvPr>
          <p:cNvSpPr txBox="1"/>
          <p:nvPr/>
        </p:nvSpPr>
        <p:spPr>
          <a:xfrm>
            <a:off x="9846072" y="2961830"/>
            <a:ext cx="1515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</a:rPr>
              <a:t>Step5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710CEB2-4E11-44C6-A201-5DCB3EA9A265}"/>
              </a:ext>
            </a:extLst>
          </p:cNvPr>
          <p:cNvSpPr txBox="1"/>
          <p:nvPr/>
        </p:nvSpPr>
        <p:spPr>
          <a:xfrm>
            <a:off x="8963970" y="5450580"/>
            <a:ext cx="33789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States water apportionment from the 4 sub-basin have been computed </a:t>
            </a: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5CE23E97-80CA-4DCE-905B-0371552128FB}"/>
              </a:ext>
            </a:extLst>
          </p:cNvPr>
          <p:cNvCxnSpPr>
            <a:cxnSpLocks/>
          </p:cNvCxnSpPr>
          <p:nvPr/>
        </p:nvCxnSpPr>
        <p:spPr>
          <a:xfrm>
            <a:off x="651657" y="6364781"/>
            <a:ext cx="2048865" cy="0"/>
          </a:xfrm>
          <a:prstGeom prst="line">
            <a:avLst/>
          </a:prstGeom>
          <a:ln w="19050">
            <a:solidFill>
              <a:srgbClr val="03A1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36AF9195-D1C7-4EAB-9766-CBBD5AC04E3E}"/>
              </a:ext>
            </a:extLst>
          </p:cNvPr>
          <p:cNvCxnSpPr>
            <a:cxnSpLocks/>
          </p:cNvCxnSpPr>
          <p:nvPr/>
        </p:nvCxnSpPr>
        <p:spPr>
          <a:xfrm>
            <a:off x="5131605" y="6378635"/>
            <a:ext cx="2048865" cy="0"/>
          </a:xfrm>
          <a:prstGeom prst="line">
            <a:avLst/>
          </a:prstGeom>
          <a:ln w="19050">
            <a:solidFill>
              <a:srgbClr val="EF30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E7FD0854-B613-4503-8F9F-7EBA21977DB6}"/>
              </a:ext>
            </a:extLst>
          </p:cNvPr>
          <p:cNvCxnSpPr>
            <a:cxnSpLocks/>
          </p:cNvCxnSpPr>
          <p:nvPr/>
        </p:nvCxnSpPr>
        <p:spPr>
          <a:xfrm>
            <a:off x="9655100" y="6378636"/>
            <a:ext cx="2048865" cy="0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267D5D77-7183-46A2-913A-91854EB46B5B}"/>
              </a:ext>
            </a:extLst>
          </p:cNvPr>
          <p:cNvCxnSpPr>
            <a:cxnSpLocks/>
          </p:cNvCxnSpPr>
          <p:nvPr/>
        </p:nvCxnSpPr>
        <p:spPr>
          <a:xfrm>
            <a:off x="2807969" y="1461227"/>
            <a:ext cx="2048865" cy="0"/>
          </a:xfrm>
          <a:prstGeom prst="line">
            <a:avLst/>
          </a:prstGeom>
          <a:ln w="19050">
            <a:solidFill>
              <a:srgbClr val="EE952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3FE4C8AC-856E-47A1-86C3-D3143F6DF56B}"/>
              </a:ext>
            </a:extLst>
          </p:cNvPr>
          <p:cNvCxnSpPr>
            <a:cxnSpLocks/>
          </p:cNvCxnSpPr>
          <p:nvPr/>
        </p:nvCxnSpPr>
        <p:spPr>
          <a:xfrm>
            <a:off x="7328027" y="1461230"/>
            <a:ext cx="2048865" cy="0"/>
          </a:xfrm>
          <a:prstGeom prst="line">
            <a:avLst/>
          </a:prstGeom>
          <a:ln w="19050">
            <a:solidFill>
              <a:srgbClr val="1C7CB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:a16="http://schemas.microsoft.com/office/drawing/2014/main" id="{AC17817C-AF36-4468-94FC-44DCFF825290}"/>
              </a:ext>
            </a:extLst>
          </p:cNvPr>
          <p:cNvSpPr txBox="1"/>
          <p:nvPr/>
        </p:nvSpPr>
        <p:spPr>
          <a:xfrm>
            <a:off x="2456543" y="131812"/>
            <a:ext cx="72789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rgbClr val="002060"/>
                </a:solidFill>
                <a:latin typeface="Agency FB" panose="020B0503020202020204" pitchFamily="34" charset="0"/>
              </a:rPr>
              <a:t>Steps of the study </a:t>
            </a:r>
          </a:p>
        </p:txBody>
      </p:sp>
    </p:spTree>
    <p:extLst>
      <p:ext uri="{BB962C8B-B14F-4D97-AF65-F5344CB8AC3E}">
        <p14:creationId xmlns:p14="http://schemas.microsoft.com/office/powerpoint/2010/main" val="146543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9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5500"/>
                            </p:stCondLst>
                            <p:childTnLst>
                              <p:par>
                                <p:cTn id="20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16500"/>
                            </p:stCondLst>
                            <p:childTnLst>
                              <p:par>
                                <p:cTn id="2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2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7500"/>
                            </p:stCondLst>
                            <p:childTnLst>
                              <p:par>
                                <p:cTn id="2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18500"/>
                            </p:stCondLst>
                            <p:childTnLst>
                              <p:par>
                                <p:cTn id="2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19000"/>
                            </p:stCondLst>
                            <p:childTnLst>
                              <p:par>
                                <p:cTn id="2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20500"/>
                            </p:stCondLst>
                            <p:childTnLst>
                              <p:par>
                                <p:cTn id="2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9" grpId="0" animBg="1"/>
      <p:bldP spid="10" grpId="0" animBg="1"/>
      <p:bldP spid="14" grpId="0" animBg="1"/>
      <p:bldP spid="16" grpId="0"/>
      <p:bldP spid="17" grpId="0"/>
      <p:bldP spid="18" grpId="0" animBg="1"/>
      <p:bldP spid="20" grpId="0" animBg="1"/>
      <p:bldP spid="21" grpId="0" animBg="1"/>
      <p:bldP spid="22" grpId="0" animBg="1"/>
      <p:bldP spid="24" grpId="0" animBg="1"/>
      <p:bldP spid="25" grpId="0"/>
      <p:bldP spid="26" grpId="0"/>
      <p:bldP spid="27" grpId="0" animBg="1"/>
      <p:bldP spid="29" grpId="0" animBg="1"/>
      <p:bldP spid="30" grpId="0" animBg="1"/>
      <p:bldP spid="31" grpId="0" animBg="1"/>
      <p:bldP spid="33" grpId="0" animBg="1"/>
      <p:bldP spid="34" grpId="0"/>
      <p:bldP spid="35" grpId="0"/>
      <p:bldP spid="45" grpId="0" animBg="1"/>
      <p:bldP spid="46" grpId="0" animBg="1"/>
      <p:bldP spid="47" grpId="0" animBg="1"/>
      <p:bldP spid="48" grpId="0" animBg="1"/>
      <p:bldP spid="50" grpId="0" animBg="1"/>
      <p:bldP spid="51" grpId="0"/>
      <p:bldP spid="52" grpId="0"/>
      <p:bldP spid="53" grpId="0" animBg="1"/>
      <p:bldP spid="55" grpId="0" animBg="1"/>
      <p:bldP spid="56" grpId="0" animBg="1"/>
      <p:bldP spid="57" grpId="0" animBg="1"/>
      <p:bldP spid="59" grpId="0" animBg="1"/>
      <p:bldP spid="60" grpId="0"/>
      <p:bldP spid="6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E31AD-7C28-409A-825F-CE96F9C9C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08418"/>
            <a:ext cx="10058400" cy="706704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  <a:latin typeface="Agency FB" panose="020B0503020202020204" pitchFamily="34" charset="0"/>
              </a:rPr>
              <a:t>Findings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1A3496-033A-432D-8D8F-93ED89975D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1304693"/>
            <a:ext cx="10720614" cy="706705"/>
          </a:xfrm>
        </p:spPr>
        <p:txBody>
          <a:bodyPr>
            <a:normAutofit/>
          </a:bodyPr>
          <a:lstStyle/>
          <a:p>
            <a:r>
              <a:rPr lang="en-US" sz="2000" dirty="0"/>
              <a:t>Survey result =151/215 response was collected.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A45BB9-C678-4DDF-933C-E790CEB8988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13" y="2251839"/>
            <a:ext cx="5615940" cy="39706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9ABE2A73-4FC4-4A54-A00D-E640D058E89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7901270"/>
              </p:ext>
            </p:extLst>
          </p:nvPr>
        </p:nvGraphicFramePr>
        <p:xfrm>
          <a:off x="6033272" y="2251839"/>
          <a:ext cx="5767997" cy="3948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797085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B41E8BB-A9BB-41C8-BBF2-C4988A70E6B4}"/>
              </a:ext>
            </a:extLst>
          </p:cNvPr>
          <p:cNvSpPr/>
          <p:nvPr/>
        </p:nvSpPr>
        <p:spPr>
          <a:xfrm>
            <a:off x="0" y="-15971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  <a:alpha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E23C9636-4D4B-491F-8F46-3813321D96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33254214"/>
              </p:ext>
            </p:extLst>
          </p:nvPr>
        </p:nvGraphicFramePr>
        <p:xfrm>
          <a:off x="6836195" y="0"/>
          <a:ext cx="4974356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EB6776B1-BC07-4135-B74F-2C8A4CCC4E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50752672"/>
              </p:ext>
            </p:extLst>
          </p:nvPr>
        </p:nvGraphicFramePr>
        <p:xfrm>
          <a:off x="362399" y="-15971"/>
          <a:ext cx="4908388" cy="68580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2291386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9C6F6-2230-4276-9D44-F667765F10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05AE57CE-F81F-4B08-9131-452D403B8B6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90137" y="685654"/>
            <a:ext cx="6026647" cy="41722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E48A573-1587-4D9F-B059-3062B7552BE8}"/>
              </a:ext>
            </a:extLst>
          </p:cNvPr>
          <p:cNvSpPr txBox="1"/>
          <p:nvPr/>
        </p:nvSpPr>
        <p:spPr>
          <a:xfrm>
            <a:off x="2651041" y="3925955"/>
            <a:ext cx="3422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latin typeface="Open Sans Condensed"/>
              </a:rPr>
              <a:t>A Cluster Based on basin vs non-basin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D31AAA0-41D5-460A-AC69-87789D464D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0455" y="682263"/>
            <a:ext cx="6031545" cy="417568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7B89673-1F2A-48FC-88F8-401FB4806FEC}"/>
              </a:ext>
            </a:extLst>
          </p:cNvPr>
          <p:cNvSpPr txBox="1"/>
          <p:nvPr/>
        </p:nvSpPr>
        <p:spPr>
          <a:xfrm>
            <a:off x="8548255" y="4119924"/>
            <a:ext cx="35515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latin typeface="Open Sans Condensed"/>
              </a:rPr>
              <a:t>A Cluster Based on profession</a:t>
            </a:r>
          </a:p>
        </p:txBody>
      </p:sp>
    </p:spTree>
    <p:extLst>
      <p:ext uri="{BB962C8B-B14F-4D97-AF65-F5344CB8AC3E}">
        <p14:creationId xmlns:p14="http://schemas.microsoft.com/office/powerpoint/2010/main" val="35736799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17D2D-614A-4533-9BD0-4B1C597FC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2D9588-4ECE-4A86-A0EF-41AACA88C1C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B9F4F3-2CF1-439A-A954-B9CF2F65BCE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3E08D7-29EE-41F0-A66D-CEC7C21740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2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10135" y="0"/>
            <a:ext cx="4748785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FEF698F-ED8D-4B39-90D4-25EBF1BA6F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334" y="0"/>
            <a:ext cx="4748785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2133AC6-1567-4B13-88A2-FEF0DBAAFAAC}"/>
              </a:ext>
            </a:extLst>
          </p:cNvPr>
          <p:cNvSpPr txBox="1"/>
          <p:nvPr/>
        </p:nvSpPr>
        <p:spPr>
          <a:xfrm>
            <a:off x="3532930" y="5777351"/>
            <a:ext cx="20654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latin typeface="Open Sans Condensed"/>
              </a:rPr>
              <a:t>A Cluster Based on hydrologic position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8D7901-924C-4531-A7C7-F91288E643CB}"/>
              </a:ext>
            </a:extLst>
          </p:cNvPr>
          <p:cNvSpPr txBox="1"/>
          <p:nvPr/>
        </p:nvSpPr>
        <p:spPr>
          <a:xfrm>
            <a:off x="9011653" y="5810595"/>
            <a:ext cx="22520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>
                <a:latin typeface="Open Sans Condensed"/>
              </a:rPr>
              <a:t>Number of experts grouped in each cluster </a:t>
            </a:r>
          </a:p>
        </p:txBody>
      </p:sp>
    </p:spTree>
    <p:extLst>
      <p:ext uri="{BB962C8B-B14F-4D97-AF65-F5344CB8AC3E}">
        <p14:creationId xmlns:p14="http://schemas.microsoft.com/office/powerpoint/2010/main" val="5976159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AB87E-1160-454F-8B2D-1EE628AF3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15636"/>
            <a:ext cx="10058400" cy="706582"/>
          </a:xfrm>
        </p:spPr>
        <p:txBody>
          <a:bodyPr/>
          <a:lstStyle/>
          <a:p>
            <a:r>
              <a:rPr lang="en-US" dirty="0">
                <a:solidFill>
                  <a:srgbClr val="002060"/>
                </a:solidFill>
                <a:latin typeface="Agency FB" panose="020B0503020202020204" pitchFamily="34" charset="0"/>
              </a:rPr>
              <a:t>Findings….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8269E1-6650-4A56-83F8-83BBA63A53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58254" y="1299411"/>
            <a:ext cx="10852484" cy="455274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Open Sans Condensed"/>
              </a:rPr>
              <a:t>Therefore, based on ANOVA and t-test, experts had no significant difference on </a:t>
            </a:r>
            <a:r>
              <a:rPr lang="en-US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Condensed"/>
              </a:rPr>
              <a:t>56 of 75 </a:t>
            </a:r>
            <a:r>
              <a:rPr lang="en-US" sz="2400" dirty="0">
                <a:latin typeface="Open Sans Condensed"/>
              </a:rPr>
              <a:t>indicators within, between and among basin and non basin states.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Open Sans Condensed"/>
              </a:rPr>
              <a:t>So that </a:t>
            </a:r>
            <a:r>
              <a:rPr lang="en-US" sz="2400" dirty="0">
                <a:solidFill>
                  <a:srgbClr val="7030A0"/>
                </a:solidFill>
                <a:latin typeface="Open Sans Condensed"/>
              </a:rPr>
              <a:t>56</a:t>
            </a:r>
            <a:r>
              <a:rPr lang="en-US" sz="2400" dirty="0">
                <a:latin typeface="Open Sans Condensed"/>
              </a:rPr>
              <a:t> indicators were labeled as very important indicators.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Condensed"/>
              </a:rPr>
              <a:t>9</a:t>
            </a:r>
            <a:r>
              <a:rPr lang="en-US" sz="2400" dirty="0">
                <a:latin typeface="Open Sans Condensed"/>
              </a:rPr>
              <a:t> indicators was labeled as moderately important and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Condensed"/>
              </a:rPr>
              <a:t>10</a:t>
            </a:r>
            <a:r>
              <a:rPr lang="en-US" sz="2400" dirty="0">
                <a:latin typeface="Open Sans Condensed"/>
              </a:rPr>
              <a:t> indicators was categorized as less important.</a:t>
            </a:r>
          </a:p>
        </p:txBody>
      </p:sp>
    </p:spTree>
    <p:extLst>
      <p:ext uri="{BB962C8B-B14F-4D97-AF65-F5344CB8AC3E}">
        <p14:creationId xmlns:p14="http://schemas.microsoft.com/office/powerpoint/2010/main" val="41515833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88016-56DB-45C8-AAEF-4600DA4B2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596659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2060"/>
                </a:solidFill>
                <a:latin typeface="Agency FB" panose="020B0503020202020204" pitchFamily="34" charset="0"/>
              </a:rPr>
              <a:t>Results of the pairwise comparison survey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ACEC37-5E25-4BFF-86DC-EC300E9CEF8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49F388-6E86-4AA5-85B2-777B05D9015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656" y="2103120"/>
            <a:ext cx="5943600" cy="334391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C5675AC7-B6F6-4311-85D1-F0E7B7B95D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63218744"/>
              </p:ext>
            </p:extLst>
          </p:nvPr>
        </p:nvGraphicFramePr>
        <p:xfrm>
          <a:off x="6346256" y="2103120"/>
          <a:ext cx="5625165" cy="33439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1066895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201E6-F32C-4437-AC16-FB2D2B5CF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20915"/>
            <a:ext cx="10058400" cy="584926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2060"/>
                </a:solidFill>
                <a:latin typeface="Agency FB" panose="020B0503020202020204" pitchFamily="34" charset="0"/>
              </a:rPr>
              <a:t>Sample Analysis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129EE-D47F-40EA-9D0F-FC60284CB3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1260088"/>
            <a:ext cx="4663440" cy="4592072"/>
          </a:xfrm>
        </p:spPr>
        <p:txBody>
          <a:bodyPr/>
          <a:lstStyle/>
          <a:p>
            <a:r>
              <a:rPr lang="en-US" dirty="0" err="1">
                <a:latin typeface="Open Sans Condensed"/>
              </a:rPr>
              <a:t>hhh</a:t>
            </a:r>
            <a:endParaRPr lang="en-US" dirty="0">
              <a:latin typeface="Open Sans Condensed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525C2A-A573-4E7D-997A-8A35B64B58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61760" y="1260088"/>
            <a:ext cx="4663440" cy="4592072"/>
          </a:xfrm>
        </p:spPr>
        <p:txBody>
          <a:bodyPr/>
          <a:lstStyle/>
          <a:p>
            <a:r>
              <a:rPr lang="en-US" dirty="0" err="1">
                <a:latin typeface="Open Sans Condensed"/>
              </a:rPr>
              <a:t>llll</a:t>
            </a:r>
            <a:endParaRPr lang="en-US" dirty="0">
              <a:latin typeface="Open Sans Condensed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60CB74-467C-4A72-BC9A-2C88B53BA9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30506"/>
            <a:ext cx="12192000" cy="431665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04B4F82A-F0D3-4417-A79C-1D72F64E8F42}"/>
                  </a:ext>
                </a:extLst>
              </p:cNvPr>
              <p:cNvSpPr/>
              <p:nvPr/>
            </p:nvSpPr>
            <p:spPr>
              <a:xfrm>
                <a:off x="8952827" y="383479"/>
                <a:ext cx="2852832" cy="8470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𝑐𝑗</m:t>
                          </m:r>
                        </m:sub>
                      </m:sSub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𝑖𝑗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f>
                                        <m:fPr>
                                          <m:ctrlPr>
                                            <a:rPr lang="en-US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sSub>
                                            <m:sSubPr>
                                              <m:ctrlPr>
                                                <a:rPr lang="en-US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US" i="1">
                                                  <a:latin typeface="Cambria Math" panose="02040503050406030204" pitchFamily="18" charset="0"/>
                                                </a:rPr>
                                                <m:t>𝑆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i="1">
                                                  <a:latin typeface="Cambria Math" panose="02040503050406030204" pitchFamily="18" charset="0"/>
                                                </a:rPr>
                                                <m:t>𝑐𝑖</m:t>
                                              </m:r>
                                            </m:sub>
                                          </m:sSub>
                                        </m:num>
                                        <m:den>
                                          <m:nary>
                                            <m:naryPr>
                                              <m:chr m:val="∑"/>
                                              <m:subHide m:val="on"/>
                                              <m:supHide m:val="on"/>
                                              <m:ctrlPr>
                                                <a:rPr lang="en-US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naryPr>
                                            <m:sub/>
                                            <m:sup/>
                                            <m:e>
                                              <m:sSub>
                                                <m:sSubPr>
                                                  <m:ctrlPr>
                                                    <a:rPr lang="en-US" i="1">
                                                      <a:latin typeface="Cambria Math" panose="02040503050406030204" pitchFamily="18" charset="0"/>
                                                    </a:rPr>
                                                  </m:ctrlPr>
                                                </m:sSubPr>
                                                <m:e>
                                                  <m:r>
                                                    <a:rPr lang="en-US" i="1">
                                                      <a:latin typeface="Cambria Math" panose="02040503050406030204" pitchFamily="18" charset="0"/>
                                                    </a:rPr>
                                                    <m:t>𝑆</m:t>
                                                  </m:r>
                                                </m:e>
                                                <m:sub>
                                                  <m:r>
                                                    <a:rPr lang="en-US" i="1">
                                                      <a:latin typeface="Cambria Math" panose="02040503050406030204" pitchFamily="18" charset="0"/>
                                                    </a:rPr>
                                                    <m:t>𝑇𝑖</m:t>
                                                  </m:r>
                                                </m:sub>
                                              </m:sSub>
                                            </m:e>
                                          </m:nary>
                                        </m:den>
                                      </m:f>
                                    </m:e>
                                  </m:d>
                                </m:e>
                                <m:sup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±1</m:t>
                                  </m:r>
                                </m:sup>
                              </m:sSup>
                            </m:e>
                          </m:d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04B4F82A-F0D3-4417-A79C-1D72F64E8F4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52827" y="383479"/>
                <a:ext cx="2852832" cy="84702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>
            <a:extLst>
              <a:ext uri="{FF2B5EF4-FFF2-40B4-BE49-F238E27FC236}">
                <a16:creationId xmlns:a16="http://schemas.microsoft.com/office/drawing/2014/main" id="{0D676BCB-CF67-4FBB-9B6F-62A8098B52FD}"/>
              </a:ext>
            </a:extLst>
          </p:cNvPr>
          <p:cNvSpPr/>
          <p:nvPr/>
        </p:nvSpPr>
        <p:spPr>
          <a:xfrm>
            <a:off x="6116928" y="5514993"/>
            <a:ext cx="62440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r>
              <a:rPr lang="en-US" u="sng" dirty="0"/>
              <a:t> </a:t>
            </a:r>
            <a:r>
              <a:rPr lang="en-US" sz="1000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r>
              <a:rPr lang="en-US" u="sng" dirty="0"/>
              <a:t> </a:t>
            </a:r>
            <a:r>
              <a:rPr lang="en-US" sz="1000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r>
              <a:rPr lang="en-US" u="sng" dirty="0"/>
              <a:t> </a:t>
            </a:r>
            <a:r>
              <a:rPr lang="en-US" sz="1000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r>
              <a:rPr lang="en-US" u="sng" dirty="0"/>
              <a:t> </a:t>
            </a:r>
            <a:r>
              <a:rPr lang="en-US" sz="1000" b="1" u="sng" dirty="0">
                <a:solidFill>
                  <a:srgbClr val="00B0F0"/>
                </a:solidFill>
                <a:latin typeface="Times New Roman" panose="02020603050405020304" pitchFamily="18" charset="0"/>
              </a:rPr>
              <a:t>100%</a:t>
            </a:r>
            <a:r>
              <a:rPr lang="en-US" u="sng" dirty="0"/>
              <a:t> </a:t>
            </a:r>
            <a:r>
              <a:rPr lang="en-US" sz="10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r>
              <a:rPr lang="en-US" u="sng" dirty="0"/>
              <a:t> </a:t>
            </a:r>
            <a:r>
              <a:rPr lang="en-US" sz="10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r>
              <a:rPr lang="en-US" u="sng" dirty="0"/>
              <a:t> </a:t>
            </a:r>
            <a:r>
              <a:rPr lang="en-US" sz="10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r>
              <a:rPr lang="en-US" u="sng" dirty="0"/>
              <a:t>                                           </a:t>
            </a:r>
            <a:r>
              <a:rPr lang="en-US" sz="10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0.295          </a:t>
            </a:r>
            <a:r>
              <a:rPr lang="en-US" u="sng" dirty="0"/>
              <a:t> </a:t>
            </a:r>
            <a:r>
              <a:rPr lang="en-US" sz="10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0.430</a:t>
            </a:r>
            <a:r>
              <a:rPr lang="en-US" u="sng" dirty="0"/>
              <a:t>       </a:t>
            </a:r>
            <a:r>
              <a:rPr lang="en-US" sz="10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0.270</a:t>
            </a:r>
            <a:r>
              <a:rPr lang="en-US" u="sng" dirty="0"/>
              <a:t>    </a:t>
            </a:r>
            <a:r>
              <a:rPr lang="en-US" sz="10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1.00</a:t>
            </a:r>
            <a:r>
              <a:rPr lang="en-US" u="sng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586015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Rectangle 116">
            <a:extLst>
              <a:ext uri="{FF2B5EF4-FFF2-40B4-BE49-F238E27FC236}">
                <a16:creationId xmlns:a16="http://schemas.microsoft.com/office/drawing/2014/main" id="{A1FF3922-6D80-48AE-A750-2048645673DF}"/>
              </a:ext>
            </a:extLst>
          </p:cNvPr>
          <p:cNvSpPr/>
          <p:nvPr/>
        </p:nvSpPr>
        <p:spPr>
          <a:xfrm>
            <a:off x="1093747" y="471427"/>
            <a:ext cx="9621180" cy="6025907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tx1">
                  <a:alpha val="39000"/>
                </a:schemeClr>
              </a:gs>
            </a:gsLst>
            <a:lin ang="10800000" scaled="1"/>
            <a:tileRect/>
          </a:gradFill>
          <a:effectLst>
            <a:softEdge rad="190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2093D0-AA71-41D5-8DCD-C07631B4E8EE}"/>
              </a:ext>
            </a:extLst>
          </p:cNvPr>
          <p:cNvSpPr txBox="1"/>
          <p:nvPr/>
        </p:nvSpPr>
        <p:spPr>
          <a:xfrm>
            <a:off x="1458023" y="-271"/>
            <a:ext cx="93061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rgbClr val="002060"/>
                </a:solidFill>
                <a:latin typeface="Agency FB" panose="020B0503020202020204" pitchFamily="34" charset="0"/>
              </a:rPr>
              <a:t>The outcomes of water apportionment  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330EEDE8-1E1A-4A37-895D-6D422AAD9EF9}"/>
              </a:ext>
            </a:extLst>
          </p:cNvPr>
          <p:cNvGrpSpPr/>
          <p:nvPr/>
        </p:nvGrpSpPr>
        <p:grpSpPr>
          <a:xfrm>
            <a:off x="1458023" y="766202"/>
            <a:ext cx="2319131" cy="5844209"/>
            <a:chOff x="543339" y="715617"/>
            <a:chExt cx="2319131" cy="5844209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26A7C35-BA8B-488B-B025-A307B76CCA23}"/>
                </a:ext>
              </a:extLst>
            </p:cNvPr>
            <p:cNvSpPr/>
            <p:nvPr/>
          </p:nvSpPr>
          <p:spPr>
            <a:xfrm>
              <a:off x="543339" y="715617"/>
              <a:ext cx="2319131" cy="5844209"/>
            </a:xfrm>
            <a:prstGeom prst="rect">
              <a:avLst/>
            </a:prstGeom>
            <a:gradFill flip="none" rotWithShape="1">
              <a:gsLst>
                <a:gs pos="0">
                  <a:srgbClr val="017CA6"/>
                </a:gs>
                <a:gs pos="100000">
                  <a:srgbClr val="006F9A"/>
                </a:gs>
              </a:gsLst>
              <a:lin ang="5400000" scaled="1"/>
              <a:tileRect/>
            </a:gradFill>
            <a:ln>
              <a:solidFill>
                <a:srgbClr val="004D6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FD22B5B7-4F8A-4A79-8F6D-DD68E2C9DBA5}"/>
                </a:ext>
              </a:extLst>
            </p:cNvPr>
            <p:cNvSpPr/>
            <p:nvPr/>
          </p:nvSpPr>
          <p:spPr>
            <a:xfrm>
              <a:off x="733859" y="1037230"/>
              <a:ext cx="1842449" cy="531484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100000">
                  <a:schemeClr val="tx1">
                    <a:lumMod val="75000"/>
                    <a:lumOff val="25000"/>
                  </a:schemeClr>
                </a:gs>
              </a:gsLst>
              <a:lin ang="0" scaled="1"/>
              <a:tileRect/>
            </a:gradFill>
            <a:ln>
              <a:noFill/>
            </a:ln>
            <a:effectLst>
              <a:innerShdw blurRad="38100" dist="355600" dir="13500000">
                <a:schemeClr val="tx1">
                  <a:alpha val="5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97B6523-BA12-4F8D-A28F-1F4A27E377D7}"/>
                </a:ext>
              </a:extLst>
            </p:cNvPr>
            <p:cNvSpPr/>
            <p:nvPr/>
          </p:nvSpPr>
          <p:spPr>
            <a:xfrm rot="5400000" flipV="1">
              <a:off x="2468315" y="1702411"/>
              <a:ext cx="229947" cy="80502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65000"/>
                    <a:lumOff val="35000"/>
                  </a:schemeClr>
                </a:gs>
                <a:gs pos="46000">
                  <a:srgbClr val="006288"/>
                </a:gs>
                <a:gs pos="84000">
                  <a:schemeClr val="tx1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63500" dist="50800" dir="5400000">
                <a:srgbClr val="004D6C">
                  <a:alpha val="50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3BD905D3-FF7D-4D2C-A9F1-C8BEB5D6873B}"/>
                </a:ext>
              </a:extLst>
            </p:cNvPr>
            <p:cNvSpPr/>
            <p:nvPr/>
          </p:nvSpPr>
          <p:spPr>
            <a:xfrm rot="5400000" flipV="1">
              <a:off x="2460052" y="3842317"/>
              <a:ext cx="229947" cy="80502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65000"/>
                    <a:lumOff val="35000"/>
                  </a:schemeClr>
                </a:gs>
                <a:gs pos="46000">
                  <a:srgbClr val="006288"/>
                </a:gs>
                <a:gs pos="84000">
                  <a:schemeClr val="tx1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63500" dist="50800" dir="5400000">
                <a:srgbClr val="004D6C">
                  <a:alpha val="50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2A6FE4B-36B2-4872-9DC4-050B49DCD41B}"/>
                </a:ext>
              </a:extLst>
            </p:cNvPr>
            <p:cNvSpPr/>
            <p:nvPr/>
          </p:nvSpPr>
          <p:spPr>
            <a:xfrm rot="5400000" flipV="1">
              <a:off x="2460052" y="5613733"/>
              <a:ext cx="229947" cy="80502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65000"/>
                    <a:lumOff val="35000"/>
                  </a:schemeClr>
                </a:gs>
                <a:gs pos="46000">
                  <a:srgbClr val="006288"/>
                </a:gs>
                <a:gs pos="84000">
                  <a:schemeClr val="tx1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63500" dist="50800" dir="5400000">
                <a:srgbClr val="004D6C">
                  <a:alpha val="50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96047538-69DE-4BFF-BCEE-D0CF395EDCC5}"/>
                </a:ext>
              </a:extLst>
            </p:cNvPr>
            <p:cNvSpPr/>
            <p:nvPr/>
          </p:nvSpPr>
          <p:spPr>
            <a:xfrm>
              <a:off x="2450123" y="1023706"/>
              <a:ext cx="120511" cy="5314840"/>
            </a:xfrm>
            <a:custGeom>
              <a:avLst/>
              <a:gdLst>
                <a:gd name="connsiteX0" fmla="*/ 0 w 391922"/>
                <a:gd name="connsiteY0" fmla="*/ 0 h 5511223"/>
                <a:gd name="connsiteX1" fmla="*/ 391922 w 391922"/>
                <a:gd name="connsiteY1" fmla="*/ 0 h 5511223"/>
                <a:gd name="connsiteX2" fmla="*/ 391922 w 391922"/>
                <a:gd name="connsiteY2" fmla="*/ 5511223 h 5511223"/>
                <a:gd name="connsiteX3" fmla="*/ 0 w 391922"/>
                <a:gd name="connsiteY3" fmla="*/ 5511223 h 5511223"/>
                <a:gd name="connsiteX4" fmla="*/ 0 w 391922"/>
                <a:gd name="connsiteY4" fmla="*/ 0 h 5511223"/>
                <a:gd name="connsiteX0" fmla="*/ 58616 w 391922"/>
                <a:gd name="connsiteY0" fmla="*/ 117231 h 5511223"/>
                <a:gd name="connsiteX1" fmla="*/ 391922 w 391922"/>
                <a:gd name="connsiteY1" fmla="*/ 0 h 5511223"/>
                <a:gd name="connsiteX2" fmla="*/ 391922 w 391922"/>
                <a:gd name="connsiteY2" fmla="*/ 5511223 h 5511223"/>
                <a:gd name="connsiteX3" fmla="*/ 0 w 391922"/>
                <a:gd name="connsiteY3" fmla="*/ 5511223 h 5511223"/>
                <a:gd name="connsiteX4" fmla="*/ 58616 w 391922"/>
                <a:gd name="connsiteY4" fmla="*/ 117231 h 5511223"/>
                <a:gd name="connsiteX0" fmla="*/ 58616 w 391922"/>
                <a:gd name="connsiteY0" fmla="*/ 117231 h 5511223"/>
                <a:gd name="connsiteX1" fmla="*/ 391922 w 391922"/>
                <a:gd name="connsiteY1" fmla="*/ 0 h 5511223"/>
                <a:gd name="connsiteX2" fmla="*/ 391922 w 391922"/>
                <a:gd name="connsiteY2" fmla="*/ 5511223 h 5511223"/>
                <a:gd name="connsiteX3" fmla="*/ 0 w 391922"/>
                <a:gd name="connsiteY3" fmla="*/ 5405715 h 5511223"/>
                <a:gd name="connsiteX4" fmla="*/ 58616 w 391922"/>
                <a:gd name="connsiteY4" fmla="*/ 117231 h 5511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1922" h="5511223">
                  <a:moveTo>
                    <a:pt x="58616" y="117231"/>
                  </a:moveTo>
                  <a:lnTo>
                    <a:pt x="391922" y="0"/>
                  </a:lnTo>
                  <a:lnTo>
                    <a:pt x="391922" y="5511223"/>
                  </a:lnTo>
                  <a:lnTo>
                    <a:pt x="0" y="5405715"/>
                  </a:lnTo>
                  <a:lnTo>
                    <a:pt x="58616" y="117231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17CA6"/>
                </a:gs>
                <a:gs pos="100000">
                  <a:srgbClr val="003C54"/>
                </a:gs>
              </a:gsLst>
              <a:lin ang="0" scaled="1"/>
              <a:tileRect/>
            </a:gradFill>
            <a:ln>
              <a:solidFill>
                <a:srgbClr val="004D6C"/>
              </a:solidFill>
            </a:ln>
            <a:effectLst>
              <a:outerShdw blurRad="25400" sx="101000" sy="101000" algn="ctr" rotWithShape="0">
                <a:prstClr val="black">
                  <a:alpha val="1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7187BA50-19DF-4F20-8E8B-D9BF0A9A56C0}"/>
              </a:ext>
            </a:extLst>
          </p:cNvPr>
          <p:cNvSpPr txBox="1"/>
          <p:nvPr/>
        </p:nvSpPr>
        <p:spPr>
          <a:xfrm>
            <a:off x="1928606" y="1564533"/>
            <a:ext cx="1408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Blue Nile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7F9CD78-80F7-4A84-A3DE-B3EBD89100BF}"/>
              </a:ext>
            </a:extLst>
          </p:cNvPr>
          <p:cNvSpPr txBox="1"/>
          <p:nvPr/>
        </p:nvSpPr>
        <p:spPr>
          <a:xfrm>
            <a:off x="1807772" y="3470958"/>
            <a:ext cx="15489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</a:rPr>
              <a:t>ETH = 43.0%</a:t>
            </a:r>
          </a:p>
          <a:p>
            <a:pPr algn="ctr"/>
            <a:r>
              <a:rPr lang="en-US" dirty="0">
                <a:latin typeface="Century Gothic" panose="020B0502020202020204" pitchFamily="34" charset="0"/>
              </a:rPr>
              <a:t>EGY =29.5%</a:t>
            </a:r>
          </a:p>
          <a:p>
            <a:pPr algn="ctr"/>
            <a:r>
              <a:rPr lang="en-US" dirty="0">
                <a:latin typeface="Century Gothic" panose="020B0502020202020204" pitchFamily="34" charset="0"/>
              </a:rPr>
              <a:t>SUD = 27.5%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6C70E26-AEE6-4556-9CF9-920C2F952E96}"/>
              </a:ext>
            </a:extLst>
          </p:cNvPr>
          <p:cNvGrpSpPr/>
          <p:nvPr/>
        </p:nvGrpSpPr>
        <p:grpSpPr>
          <a:xfrm>
            <a:off x="3786874" y="766202"/>
            <a:ext cx="2319131" cy="5844209"/>
            <a:chOff x="543339" y="715617"/>
            <a:chExt cx="2319131" cy="5844209"/>
          </a:xfrm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3CDCDD32-3350-4846-B9B0-AEE6EB0689D4}"/>
                </a:ext>
              </a:extLst>
            </p:cNvPr>
            <p:cNvSpPr/>
            <p:nvPr/>
          </p:nvSpPr>
          <p:spPr>
            <a:xfrm>
              <a:off x="543339" y="715617"/>
              <a:ext cx="2319131" cy="5844209"/>
            </a:xfrm>
            <a:prstGeom prst="rect">
              <a:avLst/>
            </a:prstGeom>
            <a:gradFill flip="none" rotWithShape="1">
              <a:gsLst>
                <a:gs pos="0">
                  <a:srgbClr val="A78000"/>
                </a:gs>
                <a:gs pos="100000">
                  <a:srgbClr val="8E6C00"/>
                </a:gs>
              </a:gsLst>
              <a:lin ang="0" scaled="1"/>
              <a:tileRect/>
            </a:gradFill>
            <a:ln>
              <a:solidFill>
                <a:srgbClr val="584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441FB5A0-97D4-4C6A-9220-29FF33EF43B2}"/>
                </a:ext>
              </a:extLst>
            </p:cNvPr>
            <p:cNvSpPr/>
            <p:nvPr/>
          </p:nvSpPr>
          <p:spPr>
            <a:xfrm>
              <a:off x="733859" y="1037230"/>
              <a:ext cx="1842449" cy="531484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100000">
                  <a:schemeClr val="tx1">
                    <a:lumMod val="75000"/>
                    <a:lumOff val="25000"/>
                  </a:schemeClr>
                </a:gs>
              </a:gsLst>
              <a:lin ang="0" scaled="1"/>
              <a:tileRect/>
            </a:gradFill>
            <a:ln>
              <a:noFill/>
            </a:ln>
            <a:effectLst>
              <a:innerShdw blurRad="38100" dist="355600" dir="13500000">
                <a:schemeClr val="tx1">
                  <a:alpha val="5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09D60218-76A9-4271-A618-8EE52C1C781A}"/>
                </a:ext>
              </a:extLst>
            </p:cNvPr>
            <p:cNvSpPr/>
            <p:nvPr/>
          </p:nvSpPr>
          <p:spPr>
            <a:xfrm rot="5400000" flipV="1">
              <a:off x="2468315" y="1702411"/>
              <a:ext cx="229947" cy="80502"/>
            </a:xfrm>
            <a:prstGeom prst="rect">
              <a:avLst/>
            </a:prstGeom>
            <a:gradFill flip="none" rotWithShape="1">
              <a:gsLst>
                <a:gs pos="0">
                  <a:srgbClr val="584300"/>
                </a:gs>
                <a:gs pos="46000">
                  <a:srgbClr val="FABE00"/>
                </a:gs>
                <a:gs pos="84000">
                  <a:schemeClr val="tx1"/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DBB465D5-1C39-4C8A-8293-9195D01D92CD}"/>
                </a:ext>
              </a:extLst>
            </p:cNvPr>
            <p:cNvSpPr/>
            <p:nvPr/>
          </p:nvSpPr>
          <p:spPr>
            <a:xfrm rot="5400000" flipV="1">
              <a:off x="2460052" y="3842317"/>
              <a:ext cx="229947" cy="80502"/>
            </a:xfrm>
            <a:prstGeom prst="rect">
              <a:avLst/>
            </a:prstGeom>
            <a:gradFill flip="none" rotWithShape="1">
              <a:gsLst>
                <a:gs pos="0">
                  <a:srgbClr val="584300"/>
                </a:gs>
                <a:gs pos="46000">
                  <a:srgbClr val="FABE00"/>
                </a:gs>
                <a:gs pos="84000">
                  <a:schemeClr val="tx1"/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F5C60123-13A5-4C93-B081-B9EB74324F18}"/>
                </a:ext>
              </a:extLst>
            </p:cNvPr>
            <p:cNvSpPr/>
            <p:nvPr/>
          </p:nvSpPr>
          <p:spPr>
            <a:xfrm rot="5400000" flipV="1">
              <a:off x="2460052" y="5613733"/>
              <a:ext cx="229947" cy="80502"/>
            </a:xfrm>
            <a:prstGeom prst="rect">
              <a:avLst/>
            </a:prstGeom>
            <a:gradFill flip="none" rotWithShape="1">
              <a:gsLst>
                <a:gs pos="0">
                  <a:srgbClr val="584300"/>
                </a:gs>
                <a:gs pos="46000">
                  <a:srgbClr val="FABE00"/>
                </a:gs>
                <a:gs pos="84000">
                  <a:schemeClr val="tx1"/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2" name="Rectangle 31">
              <a:extLst>
                <a:ext uri="{FF2B5EF4-FFF2-40B4-BE49-F238E27FC236}">
                  <a16:creationId xmlns:a16="http://schemas.microsoft.com/office/drawing/2014/main" id="{8DBB2171-0737-4FF2-8A7B-CFF9300E858E}"/>
                </a:ext>
              </a:extLst>
            </p:cNvPr>
            <p:cNvSpPr/>
            <p:nvPr/>
          </p:nvSpPr>
          <p:spPr>
            <a:xfrm>
              <a:off x="2450123" y="1023706"/>
              <a:ext cx="120511" cy="5314840"/>
            </a:xfrm>
            <a:custGeom>
              <a:avLst/>
              <a:gdLst>
                <a:gd name="connsiteX0" fmla="*/ 0 w 391922"/>
                <a:gd name="connsiteY0" fmla="*/ 0 h 5511223"/>
                <a:gd name="connsiteX1" fmla="*/ 391922 w 391922"/>
                <a:gd name="connsiteY1" fmla="*/ 0 h 5511223"/>
                <a:gd name="connsiteX2" fmla="*/ 391922 w 391922"/>
                <a:gd name="connsiteY2" fmla="*/ 5511223 h 5511223"/>
                <a:gd name="connsiteX3" fmla="*/ 0 w 391922"/>
                <a:gd name="connsiteY3" fmla="*/ 5511223 h 5511223"/>
                <a:gd name="connsiteX4" fmla="*/ 0 w 391922"/>
                <a:gd name="connsiteY4" fmla="*/ 0 h 5511223"/>
                <a:gd name="connsiteX0" fmla="*/ 58616 w 391922"/>
                <a:gd name="connsiteY0" fmla="*/ 117231 h 5511223"/>
                <a:gd name="connsiteX1" fmla="*/ 391922 w 391922"/>
                <a:gd name="connsiteY1" fmla="*/ 0 h 5511223"/>
                <a:gd name="connsiteX2" fmla="*/ 391922 w 391922"/>
                <a:gd name="connsiteY2" fmla="*/ 5511223 h 5511223"/>
                <a:gd name="connsiteX3" fmla="*/ 0 w 391922"/>
                <a:gd name="connsiteY3" fmla="*/ 5511223 h 5511223"/>
                <a:gd name="connsiteX4" fmla="*/ 58616 w 391922"/>
                <a:gd name="connsiteY4" fmla="*/ 117231 h 5511223"/>
                <a:gd name="connsiteX0" fmla="*/ 58616 w 391922"/>
                <a:gd name="connsiteY0" fmla="*/ 117231 h 5511223"/>
                <a:gd name="connsiteX1" fmla="*/ 391922 w 391922"/>
                <a:gd name="connsiteY1" fmla="*/ 0 h 5511223"/>
                <a:gd name="connsiteX2" fmla="*/ 391922 w 391922"/>
                <a:gd name="connsiteY2" fmla="*/ 5511223 h 5511223"/>
                <a:gd name="connsiteX3" fmla="*/ 0 w 391922"/>
                <a:gd name="connsiteY3" fmla="*/ 5405715 h 5511223"/>
                <a:gd name="connsiteX4" fmla="*/ 58616 w 391922"/>
                <a:gd name="connsiteY4" fmla="*/ 117231 h 5511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1922" h="5511223">
                  <a:moveTo>
                    <a:pt x="58616" y="117231"/>
                  </a:moveTo>
                  <a:lnTo>
                    <a:pt x="391922" y="0"/>
                  </a:lnTo>
                  <a:lnTo>
                    <a:pt x="391922" y="5511223"/>
                  </a:lnTo>
                  <a:lnTo>
                    <a:pt x="0" y="5405715"/>
                  </a:lnTo>
                  <a:lnTo>
                    <a:pt x="58616" y="117231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A78000"/>
                </a:gs>
                <a:gs pos="100000">
                  <a:srgbClr val="584300"/>
                </a:gs>
              </a:gsLst>
              <a:lin ang="0" scaled="1"/>
              <a:tileRect/>
            </a:gradFill>
            <a:ln>
              <a:solidFill>
                <a:srgbClr val="584300"/>
              </a:solidFill>
            </a:ln>
            <a:effectLst>
              <a:outerShdw blurRad="25400" sx="101000" sy="101000" algn="ctr" rotWithShape="0">
                <a:prstClr val="black">
                  <a:alpha val="1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4EBE0073-B1D8-48BA-AF9A-9AB0E7DDD26C}"/>
              </a:ext>
            </a:extLst>
          </p:cNvPr>
          <p:cNvSpPr txBox="1"/>
          <p:nvPr/>
        </p:nvSpPr>
        <p:spPr>
          <a:xfrm>
            <a:off x="4257457" y="1564533"/>
            <a:ext cx="1408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996600"/>
                </a:solidFill>
                <a:latin typeface="Century Gothic" panose="020B0502020202020204" pitchFamily="34" charset="0"/>
              </a:rPr>
              <a:t>White Nile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C420D4E-38E6-4B59-A239-A31518F7792D}"/>
              </a:ext>
            </a:extLst>
          </p:cNvPr>
          <p:cNvSpPr txBox="1"/>
          <p:nvPr/>
        </p:nvSpPr>
        <p:spPr>
          <a:xfrm>
            <a:off x="4109942" y="3470958"/>
            <a:ext cx="16855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</a:rPr>
              <a:t>EQ = 38.8% BSUD=32.80% EGY = 28.50%  </a:t>
            </a:r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C355035F-D4BC-433B-8812-560F44ABA4F8}"/>
              </a:ext>
            </a:extLst>
          </p:cNvPr>
          <p:cNvGrpSpPr/>
          <p:nvPr/>
        </p:nvGrpSpPr>
        <p:grpSpPr>
          <a:xfrm>
            <a:off x="6116198" y="766202"/>
            <a:ext cx="2319131" cy="5844209"/>
            <a:chOff x="543339" y="715617"/>
            <a:chExt cx="2319131" cy="5844209"/>
          </a:xfrm>
        </p:grpSpPr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8482BBAA-F419-488B-B971-60C6E00CAEA1}"/>
                </a:ext>
              </a:extLst>
            </p:cNvPr>
            <p:cNvSpPr/>
            <p:nvPr/>
          </p:nvSpPr>
          <p:spPr>
            <a:xfrm>
              <a:off x="543339" y="715617"/>
              <a:ext cx="2319131" cy="5844209"/>
            </a:xfrm>
            <a:prstGeom prst="rect">
              <a:avLst/>
            </a:prstGeom>
            <a:gradFill flip="none" rotWithShape="1">
              <a:gsLst>
                <a:gs pos="1000">
                  <a:srgbClr val="BD1401"/>
                </a:gs>
                <a:gs pos="100000">
                  <a:srgbClr val="B21600"/>
                </a:gs>
              </a:gsLst>
              <a:lin ang="5400000" scaled="1"/>
              <a:tileRect/>
            </a:gradFill>
            <a:ln>
              <a:solidFill>
                <a:srgbClr val="8E11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38DC7904-27E8-4492-8E54-F5998F40A743}"/>
                </a:ext>
              </a:extLst>
            </p:cNvPr>
            <p:cNvSpPr/>
            <p:nvPr/>
          </p:nvSpPr>
          <p:spPr>
            <a:xfrm>
              <a:off x="733859" y="1037230"/>
              <a:ext cx="1842449" cy="531484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100000">
                  <a:schemeClr val="tx1">
                    <a:lumMod val="75000"/>
                    <a:lumOff val="25000"/>
                  </a:schemeClr>
                </a:gs>
              </a:gsLst>
              <a:lin ang="0" scaled="1"/>
              <a:tileRect/>
            </a:gradFill>
            <a:ln>
              <a:solidFill>
                <a:srgbClr val="8E1100"/>
              </a:solidFill>
            </a:ln>
            <a:effectLst>
              <a:innerShdw blurRad="38100" dist="355600" dir="13500000">
                <a:schemeClr val="tx1">
                  <a:alpha val="5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295D50B4-B94A-4320-8670-A0617EB80003}"/>
                </a:ext>
              </a:extLst>
            </p:cNvPr>
            <p:cNvSpPr/>
            <p:nvPr/>
          </p:nvSpPr>
          <p:spPr>
            <a:xfrm rot="5400000" flipV="1">
              <a:off x="2468315" y="1702411"/>
              <a:ext cx="229947" cy="80502"/>
            </a:xfrm>
            <a:prstGeom prst="rect">
              <a:avLst/>
            </a:prstGeom>
            <a:gradFill flip="none" rotWithShape="1">
              <a:gsLst>
                <a:gs pos="0">
                  <a:srgbClr val="BD1401"/>
                </a:gs>
                <a:gs pos="46000">
                  <a:srgbClr val="8E1100"/>
                </a:gs>
                <a:gs pos="84000">
                  <a:schemeClr val="tx1"/>
                </a:gs>
              </a:gsLst>
              <a:lin ang="5400000" scaled="1"/>
              <a:tileRect/>
            </a:gradFill>
            <a:ln>
              <a:solidFill>
                <a:srgbClr val="8E110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89301303-559C-43D2-B1DF-97AD8FB313CD}"/>
                </a:ext>
              </a:extLst>
            </p:cNvPr>
            <p:cNvSpPr/>
            <p:nvPr/>
          </p:nvSpPr>
          <p:spPr>
            <a:xfrm rot="5400000" flipV="1">
              <a:off x="2460052" y="3842317"/>
              <a:ext cx="229947" cy="80502"/>
            </a:xfrm>
            <a:prstGeom prst="rect">
              <a:avLst/>
            </a:prstGeom>
            <a:gradFill flip="none" rotWithShape="1">
              <a:gsLst>
                <a:gs pos="0">
                  <a:srgbClr val="BD1401"/>
                </a:gs>
                <a:gs pos="46000">
                  <a:srgbClr val="8E1100"/>
                </a:gs>
                <a:gs pos="84000">
                  <a:schemeClr val="tx1"/>
                </a:gs>
              </a:gsLst>
              <a:lin ang="5400000" scaled="1"/>
              <a:tileRect/>
            </a:gradFill>
            <a:ln>
              <a:solidFill>
                <a:srgbClr val="8E110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E5AF4CC4-1A3F-49F3-9D34-433059746E21}"/>
                </a:ext>
              </a:extLst>
            </p:cNvPr>
            <p:cNvSpPr/>
            <p:nvPr/>
          </p:nvSpPr>
          <p:spPr>
            <a:xfrm rot="5400000" flipV="1">
              <a:off x="2460052" y="5613733"/>
              <a:ext cx="229947" cy="80502"/>
            </a:xfrm>
            <a:prstGeom prst="rect">
              <a:avLst/>
            </a:prstGeom>
            <a:gradFill flip="none" rotWithShape="1">
              <a:gsLst>
                <a:gs pos="0">
                  <a:srgbClr val="BD1401"/>
                </a:gs>
                <a:gs pos="46000">
                  <a:srgbClr val="8E1100"/>
                </a:gs>
                <a:gs pos="84000">
                  <a:schemeClr val="tx1"/>
                </a:gs>
              </a:gsLst>
              <a:lin ang="5400000" scaled="1"/>
              <a:tileRect/>
            </a:gradFill>
            <a:ln>
              <a:solidFill>
                <a:srgbClr val="8E110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9" name="Rectangle 31">
              <a:extLst>
                <a:ext uri="{FF2B5EF4-FFF2-40B4-BE49-F238E27FC236}">
                  <a16:creationId xmlns:a16="http://schemas.microsoft.com/office/drawing/2014/main" id="{712E028F-47D4-4E35-A4D5-B465299FAFFF}"/>
                </a:ext>
              </a:extLst>
            </p:cNvPr>
            <p:cNvSpPr/>
            <p:nvPr/>
          </p:nvSpPr>
          <p:spPr>
            <a:xfrm>
              <a:off x="2450123" y="1023706"/>
              <a:ext cx="120511" cy="5314840"/>
            </a:xfrm>
            <a:custGeom>
              <a:avLst/>
              <a:gdLst>
                <a:gd name="connsiteX0" fmla="*/ 0 w 391922"/>
                <a:gd name="connsiteY0" fmla="*/ 0 h 5511223"/>
                <a:gd name="connsiteX1" fmla="*/ 391922 w 391922"/>
                <a:gd name="connsiteY1" fmla="*/ 0 h 5511223"/>
                <a:gd name="connsiteX2" fmla="*/ 391922 w 391922"/>
                <a:gd name="connsiteY2" fmla="*/ 5511223 h 5511223"/>
                <a:gd name="connsiteX3" fmla="*/ 0 w 391922"/>
                <a:gd name="connsiteY3" fmla="*/ 5511223 h 5511223"/>
                <a:gd name="connsiteX4" fmla="*/ 0 w 391922"/>
                <a:gd name="connsiteY4" fmla="*/ 0 h 5511223"/>
                <a:gd name="connsiteX0" fmla="*/ 58616 w 391922"/>
                <a:gd name="connsiteY0" fmla="*/ 117231 h 5511223"/>
                <a:gd name="connsiteX1" fmla="*/ 391922 w 391922"/>
                <a:gd name="connsiteY1" fmla="*/ 0 h 5511223"/>
                <a:gd name="connsiteX2" fmla="*/ 391922 w 391922"/>
                <a:gd name="connsiteY2" fmla="*/ 5511223 h 5511223"/>
                <a:gd name="connsiteX3" fmla="*/ 0 w 391922"/>
                <a:gd name="connsiteY3" fmla="*/ 5511223 h 5511223"/>
                <a:gd name="connsiteX4" fmla="*/ 58616 w 391922"/>
                <a:gd name="connsiteY4" fmla="*/ 117231 h 5511223"/>
                <a:gd name="connsiteX0" fmla="*/ 58616 w 391922"/>
                <a:gd name="connsiteY0" fmla="*/ 117231 h 5511223"/>
                <a:gd name="connsiteX1" fmla="*/ 391922 w 391922"/>
                <a:gd name="connsiteY1" fmla="*/ 0 h 5511223"/>
                <a:gd name="connsiteX2" fmla="*/ 391922 w 391922"/>
                <a:gd name="connsiteY2" fmla="*/ 5511223 h 5511223"/>
                <a:gd name="connsiteX3" fmla="*/ 0 w 391922"/>
                <a:gd name="connsiteY3" fmla="*/ 5405715 h 5511223"/>
                <a:gd name="connsiteX4" fmla="*/ 58616 w 391922"/>
                <a:gd name="connsiteY4" fmla="*/ 117231 h 5511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1922" h="5511223">
                  <a:moveTo>
                    <a:pt x="58616" y="117231"/>
                  </a:moveTo>
                  <a:lnTo>
                    <a:pt x="391922" y="0"/>
                  </a:lnTo>
                  <a:lnTo>
                    <a:pt x="391922" y="5511223"/>
                  </a:lnTo>
                  <a:lnTo>
                    <a:pt x="0" y="5405715"/>
                  </a:lnTo>
                  <a:lnTo>
                    <a:pt x="58616" y="117231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BD1401"/>
                </a:gs>
                <a:gs pos="100000">
                  <a:srgbClr val="8E1100"/>
                </a:gs>
              </a:gsLst>
              <a:lin ang="0" scaled="1"/>
              <a:tileRect/>
            </a:gradFill>
            <a:ln>
              <a:solidFill>
                <a:srgbClr val="8E1100"/>
              </a:solidFill>
            </a:ln>
            <a:effectLst>
              <a:outerShdw blurRad="25400" sx="101000" sy="101000" algn="ctr" rotWithShape="0">
                <a:prstClr val="black">
                  <a:alpha val="1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20FBE176-6969-4B2E-B723-8D7050557A6E}"/>
              </a:ext>
            </a:extLst>
          </p:cNvPr>
          <p:cNvSpPr txBox="1"/>
          <p:nvPr/>
        </p:nvSpPr>
        <p:spPr>
          <a:xfrm>
            <a:off x="6586781" y="1564533"/>
            <a:ext cx="1408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Tekeze Atbara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C801F65E-3749-43CC-8AC4-33AEC1D02507}"/>
              </a:ext>
            </a:extLst>
          </p:cNvPr>
          <p:cNvSpPr txBox="1"/>
          <p:nvPr/>
        </p:nvSpPr>
        <p:spPr>
          <a:xfrm>
            <a:off x="6488012" y="3470958"/>
            <a:ext cx="15551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</a:rPr>
              <a:t>ETH =38.60%</a:t>
            </a:r>
          </a:p>
          <a:p>
            <a:pPr algn="ctr"/>
            <a:r>
              <a:rPr lang="en-US" dirty="0">
                <a:latin typeface="Century Gothic" panose="020B0502020202020204" pitchFamily="34" charset="0"/>
              </a:rPr>
              <a:t>EGY=32.50% SUD=28.80% </a:t>
            </a:r>
          </a:p>
        </p:txBody>
      </p:sp>
      <p:grpSp>
        <p:nvGrpSpPr>
          <p:cNvPr id="90" name="Group 89">
            <a:extLst>
              <a:ext uri="{FF2B5EF4-FFF2-40B4-BE49-F238E27FC236}">
                <a16:creationId xmlns:a16="http://schemas.microsoft.com/office/drawing/2014/main" id="{FB385149-09E0-4B55-B553-CD7DEA0F141A}"/>
              </a:ext>
            </a:extLst>
          </p:cNvPr>
          <p:cNvGrpSpPr/>
          <p:nvPr/>
        </p:nvGrpSpPr>
        <p:grpSpPr>
          <a:xfrm>
            <a:off x="8445049" y="766202"/>
            <a:ext cx="2319131" cy="5844209"/>
            <a:chOff x="543339" y="715617"/>
            <a:chExt cx="2319131" cy="5844209"/>
          </a:xfrm>
        </p:grpSpPr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C8BC7744-1120-47E6-8089-2BF12F20B96F}"/>
                </a:ext>
              </a:extLst>
            </p:cNvPr>
            <p:cNvSpPr/>
            <p:nvPr/>
          </p:nvSpPr>
          <p:spPr>
            <a:xfrm>
              <a:off x="543339" y="715617"/>
              <a:ext cx="2319131" cy="5844209"/>
            </a:xfrm>
            <a:prstGeom prst="rect">
              <a:avLst/>
            </a:prstGeom>
            <a:gradFill flip="none" rotWithShape="1">
              <a:gsLst>
                <a:gs pos="0">
                  <a:srgbClr val="808080"/>
                </a:gs>
                <a:gs pos="100000">
                  <a:srgbClr val="333333"/>
                </a:gs>
              </a:gsLst>
              <a:lin ang="0" scaled="1"/>
              <a:tileRect/>
            </a:gradFill>
            <a:ln>
              <a:solidFill>
                <a:srgbClr val="3333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9D3B9091-A364-4443-84E8-5C7AE3264B95}"/>
                </a:ext>
              </a:extLst>
            </p:cNvPr>
            <p:cNvSpPr/>
            <p:nvPr/>
          </p:nvSpPr>
          <p:spPr>
            <a:xfrm>
              <a:off x="733859" y="1037230"/>
              <a:ext cx="1842449" cy="531484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100000">
                  <a:schemeClr val="tx1">
                    <a:lumMod val="75000"/>
                    <a:lumOff val="25000"/>
                  </a:schemeClr>
                </a:gs>
              </a:gsLst>
              <a:lin ang="0" scaled="1"/>
              <a:tileRect/>
            </a:gradFill>
            <a:ln>
              <a:noFill/>
            </a:ln>
            <a:effectLst>
              <a:innerShdw blurRad="38100" dist="355600" dir="13500000">
                <a:schemeClr val="tx1">
                  <a:alpha val="5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B175A866-2571-40FD-B15D-B6E7DC5528FB}"/>
                </a:ext>
              </a:extLst>
            </p:cNvPr>
            <p:cNvSpPr/>
            <p:nvPr/>
          </p:nvSpPr>
          <p:spPr>
            <a:xfrm rot="5400000" flipV="1">
              <a:off x="2468315" y="1702411"/>
              <a:ext cx="229947" cy="80502"/>
            </a:xfrm>
            <a:prstGeom prst="rect">
              <a:avLst/>
            </a:prstGeom>
            <a:gradFill flip="none" rotWithShape="1">
              <a:gsLst>
                <a:gs pos="0">
                  <a:srgbClr val="333333"/>
                </a:gs>
                <a:gs pos="46000">
                  <a:srgbClr val="808080"/>
                </a:gs>
                <a:gs pos="84000">
                  <a:schemeClr val="tx1"/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3AD8045D-6B45-457A-86FA-958A42C6918A}"/>
                </a:ext>
              </a:extLst>
            </p:cNvPr>
            <p:cNvSpPr/>
            <p:nvPr/>
          </p:nvSpPr>
          <p:spPr>
            <a:xfrm rot="5400000" flipV="1">
              <a:off x="2460052" y="3842317"/>
              <a:ext cx="229947" cy="80502"/>
            </a:xfrm>
            <a:prstGeom prst="rect">
              <a:avLst/>
            </a:prstGeom>
            <a:gradFill flip="none" rotWithShape="1">
              <a:gsLst>
                <a:gs pos="0">
                  <a:srgbClr val="333333"/>
                </a:gs>
                <a:gs pos="46000">
                  <a:srgbClr val="808080"/>
                </a:gs>
                <a:gs pos="84000">
                  <a:schemeClr val="tx1"/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8EA70F8B-F718-42C9-9CA3-FB9051989889}"/>
                </a:ext>
              </a:extLst>
            </p:cNvPr>
            <p:cNvSpPr/>
            <p:nvPr/>
          </p:nvSpPr>
          <p:spPr>
            <a:xfrm rot="5400000" flipV="1">
              <a:off x="2460052" y="5613733"/>
              <a:ext cx="229947" cy="80502"/>
            </a:xfrm>
            <a:prstGeom prst="rect">
              <a:avLst/>
            </a:prstGeom>
            <a:gradFill flip="none" rotWithShape="1">
              <a:gsLst>
                <a:gs pos="0">
                  <a:srgbClr val="333333"/>
                </a:gs>
                <a:gs pos="46000">
                  <a:srgbClr val="808080"/>
                </a:gs>
                <a:gs pos="84000">
                  <a:schemeClr val="tx1"/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6" name="Rectangle 31">
              <a:extLst>
                <a:ext uri="{FF2B5EF4-FFF2-40B4-BE49-F238E27FC236}">
                  <a16:creationId xmlns:a16="http://schemas.microsoft.com/office/drawing/2014/main" id="{C3968308-5770-457F-AED0-11A77D08C5C0}"/>
                </a:ext>
              </a:extLst>
            </p:cNvPr>
            <p:cNvSpPr/>
            <p:nvPr/>
          </p:nvSpPr>
          <p:spPr>
            <a:xfrm>
              <a:off x="2450123" y="1023706"/>
              <a:ext cx="120511" cy="5314840"/>
            </a:xfrm>
            <a:custGeom>
              <a:avLst/>
              <a:gdLst>
                <a:gd name="connsiteX0" fmla="*/ 0 w 391922"/>
                <a:gd name="connsiteY0" fmla="*/ 0 h 5511223"/>
                <a:gd name="connsiteX1" fmla="*/ 391922 w 391922"/>
                <a:gd name="connsiteY1" fmla="*/ 0 h 5511223"/>
                <a:gd name="connsiteX2" fmla="*/ 391922 w 391922"/>
                <a:gd name="connsiteY2" fmla="*/ 5511223 h 5511223"/>
                <a:gd name="connsiteX3" fmla="*/ 0 w 391922"/>
                <a:gd name="connsiteY3" fmla="*/ 5511223 h 5511223"/>
                <a:gd name="connsiteX4" fmla="*/ 0 w 391922"/>
                <a:gd name="connsiteY4" fmla="*/ 0 h 5511223"/>
                <a:gd name="connsiteX0" fmla="*/ 58616 w 391922"/>
                <a:gd name="connsiteY0" fmla="*/ 117231 h 5511223"/>
                <a:gd name="connsiteX1" fmla="*/ 391922 w 391922"/>
                <a:gd name="connsiteY1" fmla="*/ 0 h 5511223"/>
                <a:gd name="connsiteX2" fmla="*/ 391922 w 391922"/>
                <a:gd name="connsiteY2" fmla="*/ 5511223 h 5511223"/>
                <a:gd name="connsiteX3" fmla="*/ 0 w 391922"/>
                <a:gd name="connsiteY3" fmla="*/ 5511223 h 5511223"/>
                <a:gd name="connsiteX4" fmla="*/ 58616 w 391922"/>
                <a:gd name="connsiteY4" fmla="*/ 117231 h 5511223"/>
                <a:gd name="connsiteX0" fmla="*/ 58616 w 391922"/>
                <a:gd name="connsiteY0" fmla="*/ 117231 h 5511223"/>
                <a:gd name="connsiteX1" fmla="*/ 391922 w 391922"/>
                <a:gd name="connsiteY1" fmla="*/ 0 h 5511223"/>
                <a:gd name="connsiteX2" fmla="*/ 391922 w 391922"/>
                <a:gd name="connsiteY2" fmla="*/ 5511223 h 5511223"/>
                <a:gd name="connsiteX3" fmla="*/ 0 w 391922"/>
                <a:gd name="connsiteY3" fmla="*/ 5405715 h 5511223"/>
                <a:gd name="connsiteX4" fmla="*/ 58616 w 391922"/>
                <a:gd name="connsiteY4" fmla="*/ 117231 h 5511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1922" h="5511223">
                  <a:moveTo>
                    <a:pt x="58616" y="117231"/>
                  </a:moveTo>
                  <a:lnTo>
                    <a:pt x="391922" y="0"/>
                  </a:lnTo>
                  <a:lnTo>
                    <a:pt x="391922" y="5511223"/>
                  </a:lnTo>
                  <a:lnTo>
                    <a:pt x="0" y="5405715"/>
                  </a:lnTo>
                  <a:lnTo>
                    <a:pt x="58616" y="117231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808080"/>
                </a:gs>
                <a:gs pos="100000">
                  <a:srgbClr val="333333"/>
                </a:gs>
              </a:gsLst>
              <a:lin ang="5400000" scaled="1"/>
              <a:tileRect/>
            </a:gradFill>
            <a:ln>
              <a:solidFill>
                <a:srgbClr val="333333"/>
              </a:solidFill>
            </a:ln>
            <a:effectLst>
              <a:outerShdw blurRad="25400" sx="101000" sy="101000" algn="ctr" rotWithShape="0">
                <a:prstClr val="black">
                  <a:alpha val="1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7" name="TextBox 96">
            <a:extLst>
              <a:ext uri="{FF2B5EF4-FFF2-40B4-BE49-F238E27FC236}">
                <a16:creationId xmlns:a16="http://schemas.microsoft.com/office/drawing/2014/main" id="{04A7DF67-72BB-4CE0-8B29-6CB4902F7EC1}"/>
              </a:ext>
            </a:extLst>
          </p:cNvPr>
          <p:cNvSpPr txBox="1"/>
          <p:nvPr/>
        </p:nvSpPr>
        <p:spPr>
          <a:xfrm>
            <a:off x="8915632" y="1564533"/>
            <a:ext cx="1408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latin typeface="Century Gothic" panose="020B0502020202020204" pitchFamily="34" charset="0"/>
              </a:rPr>
              <a:t>Baro</a:t>
            </a:r>
            <a:r>
              <a:rPr lang="en-US" sz="2400" b="1" dirty="0">
                <a:latin typeface="Century Gothic" panose="020B0502020202020204" pitchFamily="34" charset="0"/>
              </a:rPr>
              <a:t> Sobat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41D07250-E6C5-4BA9-AFA5-F91F1FE9E1B9}"/>
              </a:ext>
            </a:extLst>
          </p:cNvPr>
          <p:cNvSpPr txBox="1"/>
          <p:nvPr/>
        </p:nvSpPr>
        <p:spPr>
          <a:xfrm>
            <a:off x="8802354" y="3470958"/>
            <a:ext cx="15951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entury Gothic" panose="020B0502020202020204" pitchFamily="34" charset="0"/>
              </a:rPr>
              <a:t>ETH= 36.00% Both=34.20%</a:t>
            </a:r>
          </a:p>
          <a:p>
            <a:pPr algn="ctr"/>
            <a:r>
              <a:rPr lang="en-US" dirty="0">
                <a:latin typeface="Century Gothic" panose="020B0502020202020204" pitchFamily="34" charset="0"/>
              </a:rPr>
              <a:t>EGY= 29.80%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A21A2CC-15F9-49AA-A393-858DBE53D11C}"/>
              </a:ext>
            </a:extLst>
          </p:cNvPr>
          <p:cNvGrpSpPr/>
          <p:nvPr/>
        </p:nvGrpSpPr>
        <p:grpSpPr>
          <a:xfrm>
            <a:off x="1531536" y="929501"/>
            <a:ext cx="2143674" cy="5511223"/>
            <a:chOff x="1579649" y="929501"/>
            <a:chExt cx="2143678" cy="5511223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AA5EF392-90BC-4EF1-97D8-66B6261C2D7B}"/>
                </a:ext>
              </a:extLst>
            </p:cNvPr>
            <p:cNvGrpSpPr/>
            <p:nvPr/>
          </p:nvGrpSpPr>
          <p:grpSpPr>
            <a:xfrm>
              <a:off x="1579649" y="929501"/>
              <a:ext cx="2143678" cy="5511223"/>
              <a:chOff x="678422" y="786796"/>
              <a:chExt cx="2143678" cy="5511223"/>
            </a:xfrm>
          </p:grpSpPr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BC9F0801-4EBD-4EBB-8C44-061B105181C1}"/>
                  </a:ext>
                </a:extLst>
              </p:cNvPr>
              <p:cNvSpPr/>
              <p:nvPr/>
            </p:nvSpPr>
            <p:spPr>
              <a:xfrm>
                <a:off x="678422" y="786796"/>
                <a:ext cx="2098198" cy="5511223"/>
              </a:xfrm>
              <a:prstGeom prst="rect">
                <a:avLst/>
              </a:prstGeom>
              <a:gradFill flip="none" rotWithShape="1">
                <a:gsLst>
                  <a:gs pos="0">
                    <a:srgbClr val="017CA6"/>
                  </a:gs>
                  <a:gs pos="100000">
                    <a:srgbClr val="006F9A"/>
                  </a:gs>
                </a:gsLst>
                <a:lin ang="5400000" scaled="1"/>
                <a:tileRect/>
              </a:gradFill>
              <a:ln>
                <a:solidFill>
                  <a:srgbClr val="004D6C"/>
                </a:solidFill>
              </a:ln>
              <a:effectLst>
                <a:outerShdw blurRad="25400" sx="101000" sy="101000" algn="ctr" rotWithShape="0">
                  <a:prstClr val="black">
                    <a:alpha val="1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95559857-C1CC-4808-A409-F3E06C6CC285}"/>
                  </a:ext>
                </a:extLst>
              </p:cNvPr>
              <p:cNvSpPr/>
              <p:nvPr/>
            </p:nvSpPr>
            <p:spPr>
              <a:xfrm flipV="1">
                <a:off x="992126" y="1532374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017CA6"/>
                  </a:gs>
                  <a:gs pos="100000">
                    <a:srgbClr val="00456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innerShdw blurRad="63500" dist="50800" dir="5400000">
                  <a:srgbClr val="004D6C">
                    <a:alpha val="50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889B7EF6-E1C6-4076-92A4-00A58085FF2E}"/>
                  </a:ext>
                </a:extLst>
              </p:cNvPr>
              <p:cNvSpPr/>
              <p:nvPr/>
            </p:nvSpPr>
            <p:spPr>
              <a:xfrm flipV="1">
                <a:off x="992126" y="1674729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017CA6"/>
                  </a:gs>
                  <a:gs pos="100000">
                    <a:srgbClr val="00456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innerShdw blurRad="63500" dist="50800" dir="5400000">
                  <a:srgbClr val="004D6C">
                    <a:alpha val="50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ACAF6360-023D-4931-9F69-C93DECC8AE72}"/>
                  </a:ext>
                </a:extLst>
              </p:cNvPr>
              <p:cNvSpPr/>
              <p:nvPr/>
            </p:nvSpPr>
            <p:spPr>
              <a:xfrm flipV="1">
                <a:off x="992126" y="1817084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017CA6"/>
                  </a:gs>
                  <a:gs pos="100000">
                    <a:srgbClr val="00456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innerShdw blurRad="63500" dist="50800" dir="5400000">
                  <a:srgbClr val="004D6C">
                    <a:alpha val="50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2FD279A5-3236-4830-B9E3-1EFB35C0FC45}"/>
                  </a:ext>
                </a:extLst>
              </p:cNvPr>
              <p:cNvSpPr/>
              <p:nvPr/>
            </p:nvSpPr>
            <p:spPr>
              <a:xfrm flipV="1">
                <a:off x="992126" y="1959439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017CA6"/>
                  </a:gs>
                  <a:gs pos="100000">
                    <a:srgbClr val="00456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innerShdw blurRad="63500" dist="50800" dir="5400000">
                  <a:srgbClr val="004D6C">
                    <a:alpha val="50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28793C3-DC3A-4F46-81ED-5A7D995596AB}"/>
                  </a:ext>
                </a:extLst>
              </p:cNvPr>
              <p:cNvSpPr/>
              <p:nvPr/>
            </p:nvSpPr>
            <p:spPr>
              <a:xfrm flipV="1">
                <a:off x="992126" y="2101794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017CA6"/>
                  </a:gs>
                  <a:gs pos="100000">
                    <a:srgbClr val="00456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innerShdw blurRad="63500" dist="50800" dir="5400000">
                  <a:srgbClr val="004D6C">
                    <a:alpha val="50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A81AB77F-DE9C-4122-9323-C1A5594AA3E2}"/>
                  </a:ext>
                </a:extLst>
              </p:cNvPr>
              <p:cNvSpPr/>
              <p:nvPr/>
            </p:nvSpPr>
            <p:spPr>
              <a:xfrm rot="5400000" flipV="1">
                <a:off x="2647049" y="1589823"/>
                <a:ext cx="229947" cy="115050"/>
              </a:xfrm>
              <a:prstGeom prst="rect">
                <a:avLst/>
              </a:prstGeom>
              <a:gradFill flip="none" rotWithShape="1">
                <a:gsLst>
                  <a:gs pos="0">
                    <a:srgbClr val="004D6C"/>
                  </a:gs>
                  <a:gs pos="61900">
                    <a:srgbClr val="006288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4F8C485B-8E5E-44B3-853B-5532DCEFEC05}"/>
                  </a:ext>
                </a:extLst>
              </p:cNvPr>
              <p:cNvSpPr/>
              <p:nvPr/>
            </p:nvSpPr>
            <p:spPr>
              <a:xfrm rot="5400000" flipV="1">
                <a:off x="2648325" y="3729730"/>
                <a:ext cx="229947" cy="115050"/>
              </a:xfrm>
              <a:prstGeom prst="rect">
                <a:avLst/>
              </a:prstGeom>
              <a:gradFill flip="none" rotWithShape="1">
                <a:gsLst>
                  <a:gs pos="0">
                    <a:srgbClr val="004D6C"/>
                  </a:gs>
                  <a:gs pos="61900">
                    <a:srgbClr val="006288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9546B951-D352-4F51-A77A-4543CEF63C4D}"/>
                  </a:ext>
                </a:extLst>
              </p:cNvPr>
              <p:cNvSpPr/>
              <p:nvPr/>
            </p:nvSpPr>
            <p:spPr>
              <a:xfrm rot="5400000" flipV="1">
                <a:off x="2649601" y="5501145"/>
                <a:ext cx="229947" cy="115050"/>
              </a:xfrm>
              <a:prstGeom prst="rect">
                <a:avLst/>
              </a:prstGeom>
              <a:gradFill flip="none" rotWithShape="1">
                <a:gsLst>
                  <a:gs pos="0">
                    <a:srgbClr val="004D6C"/>
                  </a:gs>
                  <a:gs pos="61900">
                    <a:srgbClr val="006288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21" name="Group 20">
                <a:extLst>
                  <a:ext uri="{FF2B5EF4-FFF2-40B4-BE49-F238E27FC236}">
                    <a16:creationId xmlns:a16="http://schemas.microsoft.com/office/drawing/2014/main" id="{7A5D3191-C5E3-4313-9B7E-058C5E21659C}"/>
                  </a:ext>
                </a:extLst>
              </p:cNvPr>
              <p:cNvGrpSpPr/>
              <p:nvPr/>
            </p:nvGrpSpPr>
            <p:grpSpPr>
              <a:xfrm>
                <a:off x="825689" y="3080875"/>
                <a:ext cx="166437" cy="821354"/>
                <a:chOff x="3585410" y="2887981"/>
                <a:chExt cx="166437" cy="821354"/>
              </a:xfrm>
            </p:grpSpPr>
            <p:sp>
              <p:nvSpPr>
                <p:cNvPr id="18" name="Rectangle 17">
                  <a:extLst>
                    <a:ext uri="{FF2B5EF4-FFF2-40B4-BE49-F238E27FC236}">
                      <a16:creationId xmlns:a16="http://schemas.microsoft.com/office/drawing/2014/main" id="{8745D119-2ED6-4C6C-97F0-1ACD49E034C7}"/>
                    </a:ext>
                  </a:extLst>
                </p:cNvPr>
                <p:cNvSpPr/>
                <p:nvPr/>
              </p:nvSpPr>
              <p:spPr>
                <a:xfrm>
                  <a:off x="3613484" y="2971800"/>
                  <a:ext cx="108284" cy="653716"/>
                </a:xfrm>
                <a:prstGeom prst="rect">
                  <a:avLst/>
                </a:prstGeom>
                <a:gradFill flip="none" rotWithShape="1">
                  <a:gsLst>
                    <a:gs pos="13000">
                      <a:schemeClr val="bg1"/>
                    </a:gs>
                    <a:gs pos="41000">
                      <a:schemeClr val="bg1">
                        <a:lumMod val="50000"/>
                      </a:schemeClr>
                    </a:gs>
                    <a:gs pos="86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1"/>
                  <a:tileRect/>
                </a:gra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9" name="Rectangle 18">
                  <a:extLst>
                    <a:ext uri="{FF2B5EF4-FFF2-40B4-BE49-F238E27FC236}">
                      <a16:creationId xmlns:a16="http://schemas.microsoft.com/office/drawing/2014/main" id="{DF976908-017B-4920-940D-2F5D7FE53F0B}"/>
                    </a:ext>
                  </a:extLst>
                </p:cNvPr>
                <p:cNvSpPr/>
                <p:nvPr/>
              </p:nvSpPr>
              <p:spPr>
                <a:xfrm>
                  <a:off x="3585410" y="2887981"/>
                  <a:ext cx="164432" cy="83819"/>
                </a:xfrm>
                <a:prstGeom prst="rect">
                  <a:avLst/>
                </a:prstGeom>
                <a:solidFill>
                  <a:schemeClr val="tx1">
                    <a:lumMod val="95000"/>
                    <a:lumOff val="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0" name="Rectangle 19">
                  <a:extLst>
                    <a:ext uri="{FF2B5EF4-FFF2-40B4-BE49-F238E27FC236}">
                      <a16:creationId xmlns:a16="http://schemas.microsoft.com/office/drawing/2014/main" id="{F1D807B0-D71F-4DA7-A698-4A2ECD9CC5F1}"/>
                    </a:ext>
                  </a:extLst>
                </p:cNvPr>
                <p:cNvSpPr/>
                <p:nvPr/>
              </p:nvSpPr>
              <p:spPr>
                <a:xfrm>
                  <a:off x="3587415" y="3625516"/>
                  <a:ext cx="164432" cy="83819"/>
                </a:xfrm>
                <a:prstGeom prst="rect">
                  <a:avLst/>
                </a:prstGeom>
                <a:solidFill>
                  <a:schemeClr val="tx1">
                    <a:lumMod val="95000"/>
                    <a:lumOff val="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26" name="Group 25">
                <a:extLst>
                  <a:ext uri="{FF2B5EF4-FFF2-40B4-BE49-F238E27FC236}">
                    <a16:creationId xmlns:a16="http://schemas.microsoft.com/office/drawing/2014/main" id="{3789BF3B-4053-42C3-A990-F5F401945169}"/>
                  </a:ext>
                </a:extLst>
              </p:cNvPr>
              <p:cNvGrpSpPr/>
              <p:nvPr/>
            </p:nvGrpSpPr>
            <p:grpSpPr>
              <a:xfrm>
                <a:off x="825689" y="2735429"/>
                <a:ext cx="183194" cy="244548"/>
                <a:chOff x="825689" y="2735429"/>
                <a:chExt cx="183194" cy="244548"/>
              </a:xfrm>
            </p:grpSpPr>
            <p:sp>
              <p:nvSpPr>
                <p:cNvPr id="23" name="Rectangle 22">
                  <a:extLst>
                    <a:ext uri="{FF2B5EF4-FFF2-40B4-BE49-F238E27FC236}">
                      <a16:creationId xmlns:a16="http://schemas.microsoft.com/office/drawing/2014/main" id="{262D62DF-9966-4BBC-8035-42594912C82A}"/>
                    </a:ext>
                  </a:extLst>
                </p:cNvPr>
                <p:cNvSpPr/>
                <p:nvPr/>
              </p:nvSpPr>
              <p:spPr>
                <a:xfrm>
                  <a:off x="889669" y="2833859"/>
                  <a:ext cx="54136" cy="146118"/>
                </a:xfrm>
                <a:prstGeom prst="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2" name="Oval 21">
                  <a:extLst>
                    <a:ext uri="{FF2B5EF4-FFF2-40B4-BE49-F238E27FC236}">
                      <a16:creationId xmlns:a16="http://schemas.microsoft.com/office/drawing/2014/main" id="{FEF4DB53-7854-4C62-A6A6-3B257D826E72}"/>
                    </a:ext>
                  </a:extLst>
                </p:cNvPr>
                <p:cNvSpPr/>
                <p:nvPr/>
              </p:nvSpPr>
              <p:spPr>
                <a:xfrm>
                  <a:off x="825689" y="2735429"/>
                  <a:ext cx="183194" cy="183194"/>
                </a:xfrm>
                <a:prstGeom prst="ellipse">
                  <a:avLst/>
                </a:prstGeom>
                <a:gradFill>
                  <a:gsLst>
                    <a:gs pos="13000">
                      <a:schemeClr val="bg1"/>
                    </a:gs>
                    <a:gs pos="41000">
                      <a:schemeClr val="bg1">
                        <a:lumMod val="50000"/>
                      </a:schemeClr>
                    </a:gs>
                    <a:gs pos="86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4" name="Oval 23">
                  <a:extLst>
                    <a:ext uri="{FF2B5EF4-FFF2-40B4-BE49-F238E27FC236}">
                      <a16:creationId xmlns:a16="http://schemas.microsoft.com/office/drawing/2014/main" id="{A1F2DE55-371A-4C95-A5AF-8636E0CC6DFF}"/>
                    </a:ext>
                  </a:extLst>
                </p:cNvPr>
                <p:cNvSpPr/>
                <p:nvPr/>
              </p:nvSpPr>
              <p:spPr>
                <a:xfrm>
                  <a:off x="871896" y="2778217"/>
                  <a:ext cx="91597" cy="91596"/>
                </a:xfrm>
                <a:prstGeom prst="ellipse">
                  <a:avLst/>
                </a:pr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7D5D54D-D5C2-4A3B-90A8-B53906647BC0}"/>
                </a:ext>
              </a:extLst>
            </p:cNvPr>
            <p:cNvSpPr txBox="1"/>
            <p:nvPr/>
          </p:nvSpPr>
          <p:spPr>
            <a:xfrm>
              <a:off x="2359143" y="1040069"/>
              <a:ext cx="5567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DECABD0-9704-4D3A-A070-1FDD5239806B}"/>
              </a:ext>
            </a:extLst>
          </p:cNvPr>
          <p:cNvGrpSpPr/>
          <p:nvPr/>
        </p:nvGrpSpPr>
        <p:grpSpPr>
          <a:xfrm>
            <a:off x="3848929" y="929501"/>
            <a:ext cx="2143674" cy="5511223"/>
            <a:chOff x="3909068" y="929501"/>
            <a:chExt cx="2143674" cy="5511223"/>
          </a:xfrm>
        </p:grpSpPr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F21328CF-8996-4239-9AEF-F45CC35DECB8}"/>
                </a:ext>
              </a:extLst>
            </p:cNvPr>
            <p:cNvGrpSpPr/>
            <p:nvPr/>
          </p:nvGrpSpPr>
          <p:grpSpPr>
            <a:xfrm>
              <a:off x="3909068" y="929501"/>
              <a:ext cx="2143674" cy="5511223"/>
              <a:chOff x="678426" y="786796"/>
              <a:chExt cx="2143674" cy="5511223"/>
            </a:xfrm>
          </p:grpSpPr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8DA196A8-DEC0-4576-978B-42EB068A3CA2}"/>
                  </a:ext>
                </a:extLst>
              </p:cNvPr>
              <p:cNvSpPr/>
              <p:nvPr/>
            </p:nvSpPr>
            <p:spPr>
              <a:xfrm>
                <a:off x="678426" y="786796"/>
                <a:ext cx="2098198" cy="5511223"/>
              </a:xfrm>
              <a:prstGeom prst="rect">
                <a:avLst/>
              </a:prstGeom>
              <a:gradFill flip="none" rotWithShape="1">
                <a:gsLst>
                  <a:gs pos="0">
                    <a:srgbClr val="A78000"/>
                  </a:gs>
                  <a:gs pos="100000">
                    <a:srgbClr val="9B7700"/>
                  </a:gs>
                </a:gsLst>
                <a:lin ang="0" scaled="1"/>
                <a:tileRect/>
              </a:gradFill>
              <a:ln>
                <a:solidFill>
                  <a:srgbClr val="584300"/>
                </a:solidFill>
              </a:ln>
              <a:effectLst>
                <a:outerShdw blurRad="25400" sx="101000" sy="101000" algn="ctr" rotWithShape="0">
                  <a:prstClr val="black">
                    <a:alpha val="1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8ABA0487-642F-43F4-93BF-21BAAA908B54}"/>
                  </a:ext>
                </a:extLst>
              </p:cNvPr>
              <p:cNvSpPr/>
              <p:nvPr/>
            </p:nvSpPr>
            <p:spPr>
              <a:xfrm flipV="1">
                <a:off x="992126" y="1532374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A78000"/>
                  </a:gs>
                  <a:gs pos="100000">
                    <a:srgbClr val="58430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innerShdw blurRad="63500" dist="50800" dir="5400000">
                  <a:srgbClr val="584300">
                    <a:alpha val="50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84CB4015-303E-4FEF-A11D-008073094C11}"/>
                  </a:ext>
                </a:extLst>
              </p:cNvPr>
              <p:cNvSpPr/>
              <p:nvPr/>
            </p:nvSpPr>
            <p:spPr>
              <a:xfrm flipV="1">
                <a:off x="992126" y="1674729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A78000"/>
                  </a:gs>
                  <a:gs pos="100000">
                    <a:srgbClr val="58430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innerShdw blurRad="63500" dist="50800" dir="5400000">
                  <a:srgbClr val="584300">
                    <a:alpha val="50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6D5D14D3-49F7-4D05-AD58-1426A44320F5}"/>
                  </a:ext>
                </a:extLst>
              </p:cNvPr>
              <p:cNvSpPr/>
              <p:nvPr/>
            </p:nvSpPr>
            <p:spPr>
              <a:xfrm flipV="1">
                <a:off x="992126" y="1817084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A78000"/>
                  </a:gs>
                  <a:gs pos="100000">
                    <a:srgbClr val="58430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innerShdw blurRad="63500" dist="50800" dir="5400000">
                  <a:srgbClr val="584300">
                    <a:alpha val="50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49" name="Rectangle 48">
                <a:extLst>
                  <a:ext uri="{FF2B5EF4-FFF2-40B4-BE49-F238E27FC236}">
                    <a16:creationId xmlns:a16="http://schemas.microsoft.com/office/drawing/2014/main" id="{ABD84839-CAD4-4184-94A7-D37AD00D5E68}"/>
                  </a:ext>
                </a:extLst>
              </p:cNvPr>
              <p:cNvSpPr/>
              <p:nvPr/>
            </p:nvSpPr>
            <p:spPr>
              <a:xfrm flipV="1">
                <a:off x="992126" y="1959439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A78000"/>
                  </a:gs>
                  <a:gs pos="100000">
                    <a:srgbClr val="58430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innerShdw blurRad="63500" dist="50800" dir="5400000">
                  <a:srgbClr val="584300">
                    <a:alpha val="50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1E4A784D-04C1-4222-9994-4EA8225989D6}"/>
                  </a:ext>
                </a:extLst>
              </p:cNvPr>
              <p:cNvSpPr/>
              <p:nvPr/>
            </p:nvSpPr>
            <p:spPr>
              <a:xfrm flipV="1">
                <a:off x="992126" y="2101794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A78000"/>
                  </a:gs>
                  <a:gs pos="100000">
                    <a:srgbClr val="58430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innerShdw blurRad="63500" dist="50800" dir="5400000">
                  <a:srgbClr val="584300">
                    <a:alpha val="50000"/>
                  </a:srgb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B133E107-E6DA-41E0-8D88-C566AF64D671}"/>
                  </a:ext>
                </a:extLst>
              </p:cNvPr>
              <p:cNvSpPr/>
              <p:nvPr/>
            </p:nvSpPr>
            <p:spPr>
              <a:xfrm rot="5400000" flipV="1">
                <a:off x="2647049" y="1589823"/>
                <a:ext cx="229947" cy="115050"/>
              </a:xfrm>
              <a:prstGeom prst="rect">
                <a:avLst/>
              </a:prstGeom>
              <a:gradFill flip="none" rotWithShape="1">
                <a:gsLst>
                  <a:gs pos="0">
                    <a:srgbClr val="584300"/>
                  </a:gs>
                  <a:gs pos="61900">
                    <a:srgbClr val="A78000"/>
                  </a:gs>
                  <a:gs pos="100000">
                    <a:srgbClr val="FABE0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D434DA5E-3601-4B80-9415-F85FCC875548}"/>
                  </a:ext>
                </a:extLst>
              </p:cNvPr>
              <p:cNvSpPr/>
              <p:nvPr/>
            </p:nvSpPr>
            <p:spPr>
              <a:xfrm rot="5400000" flipV="1">
                <a:off x="2648325" y="3729730"/>
                <a:ext cx="229947" cy="115050"/>
              </a:xfrm>
              <a:prstGeom prst="rect">
                <a:avLst/>
              </a:prstGeom>
              <a:gradFill flip="none" rotWithShape="1">
                <a:gsLst>
                  <a:gs pos="0">
                    <a:srgbClr val="584300"/>
                  </a:gs>
                  <a:gs pos="61900">
                    <a:srgbClr val="A78000"/>
                  </a:gs>
                  <a:gs pos="100000">
                    <a:srgbClr val="FABE00"/>
                  </a:gs>
                </a:gsLst>
                <a:lin ang="5400000" scaled="1"/>
                <a:tileRect/>
              </a:gradFill>
              <a:ln>
                <a:solidFill>
                  <a:srgbClr val="584300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277F5BF9-2A2C-48E3-B4D1-E3694A80E6FE}"/>
                  </a:ext>
                </a:extLst>
              </p:cNvPr>
              <p:cNvSpPr/>
              <p:nvPr/>
            </p:nvSpPr>
            <p:spPr>
              <a:xfrm rot="5400000" flipV="1">
                <a:off x="2649601" y="5501145"/>
                <a:ext cx="229947" cy="115050"/>
              </a:xfrm>
              <a:prstGeom prst="rect">
                <a:avLst/>
              </a:prstGeom>
              <a:gradFill flip="none" rotWithShape="1">
                <a:gsLst>
                  <a:gs pos="0">
                    <a:srgbClr val="584300"/>
                  </a:gs>
                  <a:gs pos="61900">
                    <a:srgbClr val="A78000"/>
                  </a:gs>
                  <a:gs pos="100000">
                    <a:srgbClr val="FABE00"/>
                  </a:gs>
                </a:gsLst>
                <a:lin ang="5400000" scaled="1"/>
                <a:tileRect/>
              </a:gradFill>
              <a:ln>
                <a:solidFill>
                  <a:srgbClr val="584300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grpSp>
            <p:nvGrpSpPr>
              <p:cNvPr id="54" name="Group 53">
                <a:extLst>
                  <a:ext uri="{FF2B5EF4-FFF2-40B4-BE49-F238E27FC236}">
                    <a16:creationId xmlns:a16="http://schemas.microsoft.com/office/drawing/2014/main" id="{B43DAEA4-6804-4FD2-88D8-F46C575180D9}"/>
                  </a:ext>
                </a:extLst>
              </p:cNvPr>
              <p:cNvGrpSpPr/>
              <p:nvPr/>
            </p:nvGrpSpPr>
            <p:grpSpPr>
              <a:xfrm>
                <a:off x="825689" y="3080875"/>
                <a:ext cx="166437" cy="821354"/>
                <a:chOff x="3585410" y="2887981"/>
                <a:chExt cx="166437" cy="821354"/>
              </a:xfrm>
            </p:grpSpPr>
            <p:sp>
              <p:nvSpPr>
                <p:cNvPr id="59" name="Rectangle 58">
                  <a:extLst>
                    <a:ext uri="{FF2B5EF4-FFF2-40B4-BE49-F238E27FC236}">
                      <a16:creationId xmlns:a16="http://schemas.microsoft.com/office/drawing/2014/main" id="{1B0E663D-A9F7-4FBE-821C-3888AD39326D}"/>
                    </a:ext>
                  </a:extLst>
                </p:cNvPr>
                <p:cNvSpPr/>
                <p:nvPr/>
              </p:nvSpPr>
              <p:spPr>
                <a:xfrm>
                  <a:off x="3613484" y="2971800"/>
                  <a:ext cx="108284" cy="653716"/>
                </a:xfrm>
                <a:prstGeom prst="rect">
                  <a:avLst/>
                </a:prstGeom>
                <a:gradFill flip="none" rotWithShape="1">
                  <a:gsLst>
                    <a:gs pos="13000">
                      <a:schemeClr val="bg1"/>
                    </a:gs>
                    <a:gs pos="41000">
                      <a:schemeClr val="bg1">
                        <a:lumMod val="50000"/>
                      </a:schemeClr>
                    </a:gs>
                    <a:gs pos="86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1"/>
                  <a:tileRect/>
                </a:gradFill>
                <a:ln>
                  <a:solidFill>
                    <a:srgbClr val="584300"/>
                  </a:solidFill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0" name="Rectangle 59">
                  <a:extLst>
                    <a:ext uri="{FF2B5EF4-FFF2-40B4-BE49-F238E27FC236}">
                      <a16:creationId xmlns:a16="http://schemas.microsoft.com/office/drawing/2014/main" id="{4E158127-84AD-4257-BDED-C9323510774D}"/>
                    </a:ext>
                  </a:extLst>
                </p:cNvPr>
                <p:cNvSpPr/>
                <p:nvPr/>
              </p:nvSpPr>
              <p:spPr>
                <a:xfrm>
                  <a:off x="3585410" y="2887981"/>
                  <a:ext cx="164432" cy="83819"/>
                </a:xfrm>
                <a:prstGeom prst="rect">
                  <a:avLst/>
                </a:prstGeom>
                <a:solidFill>
                  <a:schemeClr val="tx1">
                    <a:lumMod val="95000"/>
                    <a:lumOff val="5000"/>
                  </a:schemeClr>
                </a:solidFill>
                <a:ln>
                  <a:solidFill>
                    <a:srgbClr val="5843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1" name="Rectangle 60">
                  <a:extLst>
                    <a:ext uri="{FF2B5EF4-FFF2-40B4-BE49-F238E27FC236}">
                      <a16:creationId xmlns:a16="http://schemas.microsoft.com/office/drawing/2014/main" id="{A2CA7A5F-157F-49F5-B8BC-47F09370A6C2}"/>
                    </a:ext>
                  </a:extLst>
                </p:cNvPr>
                <p:cNvSpPr/>
                <p:nvPr/>
              </p:nvSpPr>
              <p:spPr>
                <a:xfrm>
                  <a:off x="3587415" y="3625516"/>
                  <a:ext cx="164432" cy="83819"/>
                </a:xfrm>
                <a:prstGeom prst="rect">
                  <a:avLst/>
                </a:prstGeom>
                <a:solidFill>
                  <a:schemeClr val="tx1">
                    <a:lumMod val="95000"/>
                    <a:lumOff val="5000"/>
                  </a:schemeClr>
                </a:solidFill>
                <a:ln>
                  <a:solidFill>
                    <a:srgbClr val="5843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55" name="Group 54">
                <a:extLst>
                  <a:ext uri="{FF2B5EF4-FFF2-40B4-BE49-F238E27FC236}">
                    <a16:creationId xmlns:a16="http://schemas.microsoft.com/office/drawing/2014/main" id="{17238AE4-89E1-4131-978B-40B0A552E988}"/>
                  </a:ext>
                </a:extLst>
              </p:cNvPr>
              <p:cNvGrpSpPr/>
              <p:nvPr/>
            </p:nvGrpSpPr>
            <p:grpSpPr>
              <a:xfrm>
                <a:off x="825689" y="2735429"/>
                <a:ext cx="183194" cy="244548"/>
                <a:chOff x="825689" y="2735429"/>
                <a:chExt cx="183194" cy="244548"/>
              </a:xfrm>
            </p:grpSpPr>
            <p:sp>
              <p:nvSpPr>
                <p:cNvPr id="56" name="Rectangle 55">
                  <a:extLst>
                    <a:ext uri="{FF2B5EF4-FFF2-40B4-BE49-F238E27FC236}">
                      <a16:creationId xmlns:a16="http://schemas.microsoft.com/office/drawing/2014/main" id="{25F70E94-9060-4278-BBC8-A04C73B88D25}"/>
                    </a:ext>
                  </a:extLst>
                </p:cNvPr>
                <p:cNvSpPr/>
                <p:nvPr/>
              </p:nvSpPr>
              <p:spPr>
                <a:xfrm>
                  <a:off x="889669" y="2833859"/>
                  <a:ext cx="54136" cy="146118"/>
                </a:xfrm>
                <a:prstGeom prst="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rgbClr val="5843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7" name="Oval 56">
                  <a:extLst>
                    <a:ext uri="{FF2B5EF4-FFF2-40B4-BE49-F238E27FC236}">
                      <a16:creationId xmlns:a16="http://schemas.microsoft.com/office/drawing/2014/main" id="{4294A7BF-C24F-48B8-BB0B-50E660F7FA5B}"/>
                    </a:ext>
                  </a:extLst>
                </p:cNvPr>
                <p:cNvSpPr/>
                <p:nvPr/>
              </p:nvSpPr>
              <p:spPr>
                <a:xfrm>
                  <a:off x="825689" y="2735429"/>
                  <a:ext cx="183194" cy="183194"/>
                </a:xfrm>
                <a:prstGeom prst="ellipse">
                  <a:avLst/>
                </a:prstGeom>
                <a:gradFill>
                  <a:gsLst>
                    <a:gs pos="13000">
                      <a:schemeClr val="bg1"/>
                    </a:gs>
                    <a:gs pos="41000">
                      <a:schemeClr val="bg1">
                        <a:lumMod val="50000"/>
                      </a:schemeClr>
                    </a:gs>
                    <a:gs pos="86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1"/>
                </a:gradFill>
                <a:ln>
                  <a:solidFill>
                    <a:srgbClr val="5843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8" name="Oval 57">
                  <a:extLst>
                    <a:ext uri="{FF2B5EF4-FFF2-40B4-BE49-F238E27FC236}">
                      <a16:creationId xmlns:a16="http://schemas.microsoft.com/office/drawing/2014/main" id="{88530560-9472-4618-9964-E54FF109C9B6}"/>
                    </a:ext>
                  </a:extLst>
                </p:cNvPr>
                <p:cNvSpPr/>
                <p:nvPr/>
              </p:nvSpPr>
              <p:spPr>
                <a:xfrm>
                  <a:off x="871896" y="2778217"/>
                  <a:ext cx="91597" cy="91596"/>
                </a:xfrm>
                <a:prstGeom prst="ellipse">
                  <a:avLst/>
                </a:prstGeom>
                <a:solidFill>
                  <a:schemeClr val="bg1">
                    <a:lumMod val="50000"/>
                  </a:schemeClr>
                </a:solidFill>
                <a:ln>
                  <a:solidFill>
                    <a:srgbClr val="584300"/>
                  </a:solidFill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63CBA898-0861-4F9D-941D-2CD120D14268}"/>
                </a:ext>
              </a:extLst>
            </p:cNvPr>
            <p:cNvSpPr txBox="1"/>
            <p:nvPr/>
          </p:nvSpPr>
          <p:spPr>
            <a:xfrm>
              <a:off x="4667576" y="1040069"/>
              <a:ext cx="5567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3056104D-75C4-4434-8C9B-038AD8E44AB3}"/>
              </a:ext>
            </a:extLst>
          </p:cNvPr>
          <p:cNvGrpSpPr/>
          <p:nvPr/>
        </p:nvGrpSpPr>
        <p:grpSpPr>
          <a:xfrm>
            <a:off x="6179732" y="929501"/>
            <a:ext cx="2143674" cy="5511223"/>
            <a:chOff x="6239869" y="929501"/>
            <a:chExt cx="2143674" cy="5511223"/>
          </a:xfrm>
        </p:grpSpPr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63E9F698-EF66-44CA-BE7A-2A2CBB1B3072}"/>
                </a:ext>
              </a:extLst>
            </p:cNvPr>
            <p:cNvGrpSpPr/>
            <p:nvPr/>
          </p:nvGrpSpPr>
          <p:grpSpPr>
            <a:xfrm>
              <a:off x="6239869" y="929501"/>
              <a:ext cx="2143674" cy="5511223"/>
              <a:chOff x="678426" y="786796"/>
              <a:chExt cx="2143674" cy="5511223"/>
            </a:xfrm>
          </p:grpSpPr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F8712EE2-4BB9-42BE-B252-DE1CC0D90846}"/>
                  </a:ext>
                </a:extLst>
              </p:cNvPr>
              <p:cNvSpPr/>
              <p:nvPr/>
            </p:nvSpPr>
            <p:spPr>
              <a:xfrm>
                <a:off x="678426" y="786796"/>
                <a:ext cx="2098198" cy="5511223"/>
              </a:xfrm>
              <a:prstGeom prst="rect">
                <a:avLst/>
              </a:prstGeom>
              <a:gradFill flip="none" rotWithShape="1">
                <a:gsLst>
                  <a:gs pos="1000">
                    <a:srgbClr val="BD1401"/>
                  </a:gs>
                  <a:gs pos="100000">
                    <a:srgbClr val="8E1100"/>
                  </a:gs>
                </a:gsLst>
                <a:lin ang="5400000" scaled="1"/>
                <a:tileRect/>
              </a:gradFill>
              <a:ln>
                <a:solidFill>
                  <a:srgbClr val="480900"/>
                </a:solidFill>
              </a:ln>
              <a:effectLst>
                <a:outerShdw blurRad="25400" sx="101000" sy="101000" algn="ctr" rotWithShape="0">
                  <a:prstClr val="black">
                    <a:alpha val="1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2F84768A-8475-4B0B-9FAC-D8905F04CFC8}"/>
                  </a:ext>
                </a:extLst>
              </p:cNvPr>
              <p:cNvSpPr/>
              <p:nvPr/>
            </p:nvSpPr>
            <p:spPr>
              <a:xfrm flipV="1">
                <a:off x="992126" y="1532374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BD1401"/>
                  </a:gs>
                  <a:gs pos="100000">
                    <a:srgbClr val="6C0D00"/>
                  </a:gs>
                </a:gsLst>
                <a:lin ang="54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CB4D963F-7BF9-41E1-8692-C2FD3130481B}"/>
                  </a:ext>
                </a:extLst>
              </p:cNvPr>
              <p:cNvSpPr/>
              <p:nvPr/>
            </p:nvSpPr>
            <p:spPr>
              <a:xfrm flipV="1">
                <a:off x="992126" y="1674729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BD1401"/>
                  </a:gs>
                  <a:gs pos="100000">
                    <a:srgbClr val="6C0D00"/>
                  </a:gs>
                </a:gsLst>
                <a:lin ang="54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F6468773-2903-41E2-B30D-A2D777851D06}"/>
                  </a:ext>
                </a:extLst>
              </p:cNvPr>
              <p:cNvSpPr/>
              <p:nvPr/>
            </p:nvSpPr>
            <p:spPr>
              <a:xfrm flipV="1">
                <a:off x="992126" y="1817084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BD1401"/>
                  </a:gs>
                  <a:gs pos="100000">
                    <a:srgbClr val="6C0D00"/>
                  </a:gs>
                </a:gsLst>
                <a:lin ang="54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145FC7E5-EBDD-474B-B64C-638C710098F9}"/>
                  </a:ext>
                </a:extLst>
              </p:cNvPr>
              <p:cNvSpPr/>
              <p:nvPr/>
            </p:nvSpPr>
            <p:spPr>
              <a:xfrm flipV="1">
                <a:off x="992126" y="1959439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BD1401"/>
                  </a:gs>
                  <a:gs pos="100000">
                    <a:srgbClr val="6C0D00"/>
                  </a:gs>
                </a:gsLst>
                <a:lin ang="54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4998E8E0-9712-499F-9BBF-F6083527AC89}"/>
                  </a:ext>
                </a:extLst>
              </p:cNvPr>
              <p:cNvSpPr/>
              <p:nvPr/>
            </p:nvSpPr>
            <p:spPr>
              <a:xfrm flipV="1">
                <a:off x="992126" y="2101794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BD1401"/>
                  </a:gs>
                  <a:gs pos="100000">
                    <a:srgbClr val="6C0D00"/>
                  </a:gs>
                </a:gsLst>
                <a:lin ang="54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C86538DB-654F-4E4B-BAAF-17E4EDB60A62}"/>
                  </a:ext>
                </a:extLst>
              </p:cNvPr>
              <p:cNvSpPr/>
              <p:nvPr/>
            </p:nvSpPr>
            <p:spPr>
              <a:xfrm rot="5400000" flipV="1">
                <a:off x="2647049" y="1589823"/>
                <a:ext cx="229947" cy="115050"/>
              </a:xfrm>
              <a:prstGeom prst="rect">
                <a:avLst/>
              </a:prstGeom>
              <a:gradFill flip="none" rotWithShape="1">
                <a:gsLst>
                  <a:gs pos="0">
                    <a:srgbClr val="8E1100"/>
                  </a:gs>
                  <a:gs pos="61900">
                    <a:srgbClr val="BD1401"/>
                  </a:gs>
                  <a:gs pos="100000">
                    <a:srgbClr val="FE5D4C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>
                <a:extLst>
                  <a:ext uri="{FF2B5EF4-FFF2-40B4-BE49-F238E27FC236}">
                    <a16:creationId xmlns:a16="http://schemas.microsoft.com/office/drawing/2014/main" id="{1F19AA35-36CF-4FF6-A760-F3D900E6DE12}"/>
                  </a:ext>
                </a:extLst>
              </p:cNvPr>
              <p:cNvSpPr/>
              <p:nvPr/>
            </p:nvSpPr>
            <p:spPr>
              <a:xfrm rot="5400000" flipV="1">
                <a:off x="2648325" y="3729730"/>
                <a:ext cx="229947" cy="115050"/>
              </a:xfrm>
              <a:prstGeom prst="rect">
                <a:avLst/>
              </a:prstGeom>
              <a:gradFill flip="none" rotWithShape="1">
                <a:gsLst>
                  <a:gs pos="0">
                    <a:srgbClr val="8E1100"/>
                  </a:gs>
                  <a:gs pos="61900">
                    <a:srgbClr val="BD1401"/>
                  </a:gs>
                  <a:gs pos="100000">
                    <a:srgbClr val="FE5D4C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>
                <a:extLst>
                  <a:ext uri="{FF2B5EF4-FFF2-40B4-BE49-F238E27FC236}">
                    <a16:creationId xmlns:a16="http://schemas.microsoft.com/office/drawing/2014/main" id="{8105AA59-E6B4-40E4-8D1E-F161415DB22F}"/>
                  </a:ext>
                </a:extLst>
              </p:cNvPr>
              <p:cNvSpPr/>
              <p:nvPr/>
            </p:nvSpPr>
            <p:spPr>
              <a:xfrm rot="5400000" flipV="1">
                <a:off x="2649601" y="5501145"/>
                <a:ext cx="229947" cy="115050"/>
              </a:xfrm>
              <a:prstGeom prst="rect">
                <a:avLst/>
              </a:prstGeom>
              <a:gradFill flip="none" rotWithShape="1">
                <a:gsLst>
                  <a:gs pos="0">
                    <a:srgbClr val="8E1100"/>
                  </a:gs>
                  <a:gs pos="61900">
                    <a:srgbClr val="BD1401"/>
                  </a:gs>
                  <a:gs pos="100000">
                    <a:srgbClr val="FE5D4C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grpSp>
            <p:nvGrpSpPr>
              <p:cNvPr id="81" name="Group 80">
                <a:extLst>
                  <a:ext uri="{FF2B5EF4-FFF2-40B4-BE49-F238E27FC236}">
                    <a16:creationId xmlns:a16="http://schemas.microsoft.com/office/drawing/2014/main" id="{ACB048FA-036E-4D54-9FF5-118C8773933C}"/>
                  </a:ext>
                </a:extLst>
              </p:cNvPr>
              <p:cNvGrpSpPr/>
              <p:nvPr/>
            </p:nvGrpSpPr>
            <p:grpSpPr>
              <a:xfrm>
                <a:off x="825689" y="3080875"/>
                <a:ext cx="166437" cy="821354"/>
                <a:chOff x="3585410" y="2887981"/>
                <a:chExt cx="166437" cy="821354"/>
              </a:xfrm>
            </p:grpSpPr>
            <p:sp>
              <p:nvSpPr>
                <p:cNvPr id="86" name="Rectangle 85">
                  <a:extLst>
                    <a:ext uri="{FF2B5EF4-FFF2-40B4-BE49-F238E27FC236}">
                      <a16:creationId xmlns:a16="http://schemas.microsoft.com/office/drawing/2014/main" id="{5D505D38-D94B-45E0-B092-32A73990E58E}"/>
                    </a:ext>
                  </a:extLst>
                </p:cNvPr>
                <p:cNvSpPr/>
                <p:nvPr/>
              </p:nvSpPr>
              <p:spPr>
                <a:xfrm>
                  <a:off x="3613484" y="2971800"/>
                  <a:ext cx="108284" cy="653716"/>
                </a:xfrm>
                <a:prstGeom prst="rect">
                  <a:avLst/>
                </a:prstGeom>
                <a:gradFill flip="none" rotWithShape="1">
                  <a:gsLst>
                    <a:gs pos="13000">
                      <a:schemeClr val="bg1"/>
                    </a:gs>
                    <a:gs pos="41000">
                      <a:schemeClr val="bg1">
                        <a:lumMod val="50000"/>
                      </a:schemeClr>
                    </a:gs>
                    <a:gs pos="86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1"/>
                  <a:tileRect/>
                </a:gra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7" name="Rectangle 86">
                  <a:extLst>
                    <a:ext uri="{FF2B5EF4-FFF2-40B4-BE49-F238E27FC236}">
                      <a16:creationId xmlns:a16="http://schemas.microsoft.com/office/drawing/2014/main" id="{E72A3613-A162-4EDE-B6E9-D206F4E33EDA}"/>
                    </a:ext>
                  </a:extLst>
                </p:cNvPr>
                <p:cNvSpPr/>
                <p:nvPr/>
              </p:nvSpPr>
              <p:spPr>
                <a:xfrm>
                  <a:off x="3585410" y="2887981"/>
                  <a:ext cx="164432" cy="83819"/>
                </a:xfrm>
                <a:prstGeom prst="rect">
                  <a:avLst/>
                </a:prstGeom>
                <a:solidFill>
                  <a:schemeClr val="tx1">
                    <a:lumMod val="95000"/>
                    <a:lumOff val="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87">
                  <a:extLst>
                    <a:ext uri="{FF2B5EF4-FFF2-40B4-BE49-F238E27FC236}">
                      <a16:creationId xmlns:a16="http://schemas.microsoft.com/office/drawing/2014/main" id="{B1C08033-C405-4896-A4D0-0D68DF8E3A3B}"/>
                    </a:ext>
                  </a:extLst>
                </p:cNvPr>
                <p:cNvSpPr/>
                <p:nvPr/>
              </p:nvSpPr>
              <p:spPr>
                <a:xfrm>
                  <a:off x="3587415" y="3625516"/>
                  <a:ext cx="164432" cy="83819"/>
                </a:xfrm>
                <a:prstGeom prst="rect">
                  <a:avLst/>
                </a:prstGeom>
                <a:solidFill>
                  <a:schemeClr val="tx1">
                    <a:lumMod val="95000"/>
                    <a:lumOff val="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82" name="Group 81">
                <a:extLst>
                  <a:ext uri="{FF2B5EF4-FFF2-40B4-BE49-F238E27FC236}">
                    <a16:creationId xmlns:a16="http://schemas.microsoft.com/office/drawing/2014/main" id="{2B292E1D-D1E5-4068-8A42-A205B6B41B6B}"/>
                  </a:ext>
                </a:extLst>
              </p:cNvPr>
              <p:cNvGrpSpPr/>
              <p:nvPr/>
            </p:nvGrpSpPr>
            <p:grpSpPr>
              <a:xfrm>
                <a:off x="825689" y="2735429"/>
                <a:ext cx="183194" cy="244548"/>
                <a:chOff x="825689" y="2735429"/>
                <a:chExt cx="183194" cy="244548"/>
              </a:xfrm>
            </p:grpSpPr>
            <p:sp>
              <p:nvSpPr>
                <p:cNvPr id="83" name="Rectangle 82">
                  <a:extLst>
                    <a:ext uri="{FF2B5EF4-FFF2-40B4-BE49-F238E27FC236}">
                      <a16:creationId xmlns:a16="http://schemas.microsoft.com/office/drawing/2014/main" id="{D0F03E96-DC0F-4E7D-9C5A-B54482F7D626}"/>
                    </a:ext>
                  </a:extLst>
                </p:cNvPr>
                <p:cNvSpPr/>
                <p:nvPr/>
              </p:nvSpPr>
              <p:spPr>
                <a:xfrm>
                  <a:off x="889669" y="2833859"/>
                  <a:ext cx="54136" cy="146118"/>
                </a:xfrm>
                <a:prstGeom prst="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4" name="Oval 83">
                  <a:extLst>
                    <a:ext uri="{FF2B5EF4-FFF2-40B4-BE49-F238E27FC236}">
                      <a16:creationId xmlns:a16="http://schemas.microsoft.com/office/drawing/2014/main" id="{41AEFDD5-C226-4210-9451-D8A9B6D09130}"/>
                    </a:ext>
                  </a:extLst>
                </p:cNvPr>
                <p:cNvSpPr/>
                <p:nvPr/>
              </p:nvSpPr>
              <p:spPr>
                <a:xfrm>
                  <a:off x="825689" y="2735429"/>
                  <a:ext cx="183194" cy="183194"/>
                </a:xfrm>
                <a:prstGeom prst="ellipse">
                  <a:avLst/>
                </a:prstGeom>
                <a:gradFill>
                  <a:gsLst>
                    <a:gs pos="13000">
                      <a:schemeClr val="bg1"/>
                    </a:gs>
                    <a:gs pos="41000">
                      <a:schemeClr val="bg1">
                        <a:lumMod val="50000"/>
                      </a:schemeClr>
                    </a:gs>
                    <a:gs pos="86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Oval 84">
                  <a:extLst>
                    <a:ext uri="{FF2B5EF4-FFF2-40B4-BE49-F238E27FC236}">
                      <a16:creationId xmlns:a16="http://schemas.microsoft.com/office/drawing/2014/main" id="{86151CD5-611A-4487-9649-635711FBC4C4}"/>
                    </a:ext>
                  </a:extLst>
                </p:cNvPr>
                <p:cNvSpPr/>
                <p:nvPr/>
              </p:nvSpPr>
              <p:spPr>
                <a:xfrm>
                  <a:off x="871896" y="2778217"/>
                  <a:ext cx="91597" cy="91596"/>
                </a:xfrm>
                <a:prstGeom prst="ellipse">
                  <a:avLst/>
                </a:pr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121" name="TextBox 120">
              <a:extLst>
                <a:ext uri="{FF2B5EF4-FFF2-40B4-BE49-F238E27FC236}">
                  <a16:creationId xmlns:a16="http://schemas.microsoft.com/office/drawing/2014/main" id="{E3A43437-DF0A-44F5-890A-A96729B8EC90}"/>
                </a:ext>
              </a:extLst>
            </p:cNvPr>
            <p:cNvSpPr txBox="1"/>
            <p:nvPr/>
          </p:nvSpPr>
          <p:spPr>
            <a:xfrm>
              <a:off x="6988464" y="1040069"/>
              <a:ext cx="5567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02289812-CB25-45D1-B07A-3F097EABD147}"/>
              </a:ext>
            </a:extLst>
          </p:cNvPr>
          <p:cNvGrpSpPr/>
          <p:nvPr/>
        </p:nvGrpSpPr>
        <p:grpSpPr>
          <a:xfrm>
            <a:off x="8532158" y="929501"/>
            <a:ext cx="2143674" cy="5511223"/>
            <a:chOff x="8520117" y="929501"/>
            <a:chExt cx="2143674" cy="5511223"/>
          </a:xfrm>
        </p:grpSpPr>
        <p:grpSp>
          <p:nvGrpSpPr>
            <p:cNvPr id="98" name="Group 97">
              <a:extLst>
                <a:ext uri="{FF2B5EF4-FFF2-40B4-BE49-F238E27FC236}">
                  <a16:creationId xmlns:a16="http://schemas.microsoft.com/office/drawing/2014/main" id="{16112CC6-BDFD-464A-899E-0863E32A335C}"/>
                </a:ext>
              </a:extLst>
            </p:cNvPr>
            <p:cNvGrpSpPr/>
            <p:nvPr/>
          </p:nvGrpSpPr>
          <p:grpSpPr>
            <a:xfrm>
              <a:off x="8520117" y="929501"/>
              <a:ext cx="2143674" cy="5511223"/>
              <a:chOff x="678426" y="786796"/>
              <a:chExt cx="2143674" cy="5511223"/>
            </a:xfrm>
          </p:grpSpPr>
          <p:sp>
            <p:nvSpPr>
              <p:cNvPr id="99" name="Rectangle 98">
                <a:extLst>
                  <a:ext uri="{FF2B5EF4-FFF2-40B4-BE49-F238E27FC236}">
                    <a16:creationId xmlns:a16="http://schemas.microsoft.com/office/drawing/2014/main" id="{C831E6A2-8ACB-4BB2-A867-B0DF3E57207A}"/>
                  </a:ext>
                </a:extLst>
              </p:cNvPr>
              <p:cNvSpPr/>
              <p:nvPr/>
            </p:nvSpPr>
            <p:spPr>
              <a:xfrm>
                <a:off x="678426" y="786796"/>
                <a:ext cx="2098198" cy="5511223"/>
              </a:xfrm>
              <a:prstGeom prst="rect">
                <a:avLst/>
              </a:prstGeom>
              <a:gradFill flip="none" rotWithShape="1">
                <a:gsLst>
                  <a:gs pos="0">
                    <a:srgbClr val="808080"/>
                  </a:gs>
                  <a:gs pos="100000">
                    <a:srgbClr val="333333"/>
                  </a:gs>
                </a:gsLst>
                <a:lin ang="0" scaled="1"/>
                <a:tileRect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outerShdw blurRad="25400" sx="101000" sy="101000" algn="ctr" rotWithShape="0">
                  <a:prstClr val="black">
                    <a:alpha val="1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0" name="Rectangle 99">
                <a:extLst>
                  <a:ext uri="{FF2B5EF4-FFF2-40B4-BE49-F238E27FC236}">
                    <a16:creationId xmlns:a16="http://schemas.microsoft.com/office/drawing/2014/main" id="{C3D88BDD-510D-444C-B525-8BFBD2B462EA}"/>
                  </a:ext>
                </a:extLst>
              </p:cNvPr>
              <p:cNvSpPr/>
              <p:nvPr/>
            </p:nvSpPr>
            <p:spPr>
              <a:xfrm flipV="1">
                <a:off x="992126" y="1532374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808080"/>
                  </a:gs>
                  <a:gs pos="100000">
                    <a:srgbClr val="292929"/>
                  </a:gs>
                </a:gsLst>
                <a:lin ang="54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1" name="Rectangle 100">
                <a:extLst>
                  <a:ext uri="{FF2B5EF4-FFF2-40B4-BE49-F238E27FC236}">
                    <a16:creationId xmlns:a16="http://schemas.microsoft.com/office/drawing/2014/main" id="{F4AA4782-8EE3-491A-A674-239D6D64D720}"/>
                  </a:ext>
                </a:extLst>
              </p:cNvPr>
              <p:cNvSpPr/>
              <p:nvPr/>
            </p:nvSpPr>
            <p:spPr>
              <a:xfrm flipV="1">
                <a:off x="992126" y="1674729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808080"/>
                  </a:gs>
                  <a:gs pos="100000">
                    <a:srgbClr val="292929"/>
                  </a:gs>
                </a:gsLst>
                <a:lin ang="54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2" name="Rectangle 101">
                <a:extLst>
                  <a:ext uri="{FF2B5EF4-FFF2-40B4-BE49-F238E27FC236}">
                    <a16:creationId xmlns:a16="http://schemas.microsoft.com/office/drawing/2014/main" id="{358D09FD-F163-4C34-8767-6CBF6626C5E7}"/>
                  </a:ext>
                </a:extLst>
              </p:cNvPr>
              <p:cNvSpPr/>
              <p:nvPr/>
            </p:nvSpPr>
            <p:spPr>
              <a:xfrm flipV="1">
                <a:off x="992126" y="1817084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808080"/>
                  </a:gs>
                  <a:gs pos="100000">
                    <a:srgbClr val="292929"/>
                  </a:gs>
                </a:gsLst>
                <a:lin ang="54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7CEB9455-7DEF-4B1F-9214-6C96EB276F3D}"/>
                  </a:ext>
                </a:extLst>
              </p:cNvPr>
              <p:cNvSpPr/>
              <p:nvPr/>
            </p:nvSpPr>
            <p:spPr>
              <a:xfrm flipV="1">
                <a:off x="992126" y="1959439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808080"/>
                  </a:gs>
                  <a:gs pos="100000">
                    <a:srgbClr val="292929"/>
                  </a:gs>
                </a:gsLst>
                <a:lin ang="54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id="{259E86CC-A058-41C1-8034-019FCE3D68AF}"/>
                  </a:ext>
                </a:extLst>
              </p:cNvPr>
              <p:cNvSpPr/>
              <p:nvPr/>
            </p:nvSpPr>
            <p:spPr>
              <a:xfrm flipV="1">
                <a:off x="992126" y="2101794"/>
                <a:ext cx="1334068" cy="105506"/>
              </a:xfrm>
              <a:prstGeom prst="rect">
                <a:avLst/>
              </a:prstGeom>
              <a:gradFill flip="none" rotWithShape="1">
                <a:gsLst>
                  <a:gs pos="0">
                    <a:srgbClr val="808080"/>
                  </a:gs>
                  <a:gs pos="100000">
                    <a:srgbClr val="292929"/>
                  </a:gs>
                </a:gsLst>
                <a:lin ang="54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>
                <a:extLst>
                  <a:ext uri="{FF2B5EF4-FFF2-40B4-BE49-F238E27FC236}">
                    <a16:creationId xmlns:a16="http://schemas.microsoft.com/office/drawing/2014/main" id="{2E2E798F-4F66-4A42-B328-3C6AA06F08B3}"/>
                  </a:ext>
                </a:extLst>
              </p:cNvPr>
              <p:cNvSpPr/>
              <p:nvPr/>
            </p:nvSpPr>
            <p:spPr>
              <a:xfrm rot="5400000" flipV="1">
                <a:off x="2647049" y="1589823"/>
                <a:ext cx="229947" cy="115050"/>
              </a:xfrm>
              <a:prstGeom prst="rect">
                <a:avLst/>
              </a:prstGeom>
              <a:gradFill flip="none" rotWithShape="1">
                <a:gsLst>
                  <a:gs pos="0">
                    <a:srgbClr val="292929"/>
                  </a:gs>
                  <a:gs pos="61900">
                    <a:srgbClr val="808080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id="{66D28254-D8FF-4157-87E7-497BFEE15D65}"/>
                  </a:ext>
                </a:extLst>
              </p:cNvPr>
              <p:cNvSpPr/>
              <p:nvPr/>
            </p:nvSpPr>
            <p:spPr>
              <a:xfrm rot="5400000" flipV="1">
                <a:off x="2648325" y="3729730"/>
                <a:ext cx="229947" cy="115050"/>
              </a:xfrm>
              <a:prstGeom prst="rect">
                <a:avLst/>
              </a:prstGeom>
              <a:gradFill flip="none" rotWithShape="1">
                <a:gsLst>
                  <a:gs pos="0">
                    <a:srgbClr val="292929"/>
                  </a:gs>
                  <a:gs pos="61900">
                    <a:srgbClr val="808080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07" name="Rectangle 106">
                <a:extLst>
                  <a:ext uri="{FF2B5EF4-FFF2-40B4-BE49-F238E27FC236}">
                    <a16:creationId xmlns:a16="http://schemas.microsoft.com/office/drawing/2014/main" id="{2F9EA53D-4842-40C8-BBDF-1A68E1A55E04}"/>
                  </a:ext>
                </a:extLst>
              </p:cNvPr>
              <p:cNvSpPr/>
              <p:nvPr/>
            </p:nvSpPr>
            <p:spPr>
              <a:xfrm rot="5400000" flipV="1">
                <a:off x="2649601" y="5501145"/>
                <a:ext cx="229947" cy="115050"/>
              </a:xfrm>
              <a:prstGeom prst="rect">
                <a:avLst/>
              </a:prstGeom>
              <a:gradFill flip="none" rotWithShape="1">
                <a:gsLst>
                  <a:gs pos="0">
                    <a:srgbClr val="292929"/>
                  </a:gs>
                  <a:gs pos="61900">
                    <a:srgbClr val="808080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/>
              </a:p>
            </p:txBody>
          </p:sp>
          <p:grpSp>
            <p:nvGrpSpPr>
              <p:cNvPr id="108" name="Group 107">
                <a:extLst>
                  <a:ext uri="{FF2B5EF4-FFF2-40B4-BE49-F238E27FC236}">
                    <a16:creationId xmlns:a16="http://schemas.microsoft.com/office/drawing/2014/main" id="{E7FBA7C8-B84B-4EAB-9A2E-BDCE9CBAFB45}"/>
                  </a:ext>
                </a:extLst>
              </p:cNvPr>
              <p:cNvGrpSpPr/>
              <p:nvPr/>
            </p:nvGrpSpPr>
            <p:grpSpPr>
              <a:xfrm>
                <a:off x="825689" y="3080875"/>
                <a:ext cx="166437" cy="821354"/>
                <a:chOff x="3585410" y="2887981"/>
                <a:chExt cx="166437" cy="821354"/>
              </a:xfrm>
            </p:grpSpPr>
            <p:sp>
              <p:nvSpPr>
                <p:cNvPr id="113" name="Rectangle 112">
                  <a:extLst>
                    <a:ext uri="{FF2B5EF4-FFF2-40B4-BE49-F238E27FC236}">
                      <a16:creationId xmlns:a16="http://schemas.microsoft.com/office/drawing/2014/main" id="{9819A051-920D-416A-A18B-909812BCE48F}"/>
                    </a:ext>
                  </a:extLst>
                </p:cNvPr>
                <p:cNvSpPr/>
                <p:nvPr/>
              </p:nvSpPr>
              <p:spPr>
                <a:xfrm>
                  <a:off x="3613484" y="2971800"/>
                  <a:ext cx="108284" cy="653716"/>
                </a:xfrm>
                <a:prstGeom prst="rect">
                  <a:avLst/>
                </a:prstGeom>
                <a:gradFill flip="none" rotWithShape="1">
                  <a:gsLst>
                    <a:gs pos="13000">
                      <a:schemeClr val="bg1"/>
                    </a:gs>
                    <a:gs pos="41000">
                      <a:schemeClr val="bg1">
                        <a:lumMod val="50000"/>
                      </a:schemeClr>
                    </a:gs>
                    <a:gs pos="86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1"/>
                  <a:tileRect/>
                </a:gra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>
                  <a:extLst>
                    <a:ext uri="{FF2B5EF4-FFF2-40B4-BE49-F238E27FC236}">
                      <a16:creationId xmlns:a16="http://schemas.microsoft.com/office/drawing/2014/main" id="{6C478318-119C-4254-BFFF-A1CFFFFC3853}"/>
                    </a:ext>
                  </a:extLst>
                </p:cNvPr>
                <p:cNvSpPr/>
                <p:nvPr/>
              </p:nvSpPr>
              <p:spPr>
                <a:xfrm>
                  <a:off x="3585410" y="2887981"/>
                  <a:ext cx="164432" cy="83819"/>
                </a:xfrm>
                <a:prstGeom prst="rect">
                  <a:avLst/>
                </a:prstGeom>
                <a:solidFill>
                  <a:schemeClr val="tx1">
                    <a:lumMod val="95000"/>
                    <a:lumOff val="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114">
                  <a:extLst>
                    <a:ext uri="{FF2B5EF4-FFF2-40B4-BE49-F238E27FC236}">
                      <a16:creationId xmlns:a16="http://schemas.microsoft.com/office/drawing/2014/main" id="{5D0CF24A-001A-4930-B140-7E2124CA8C4C}"/>
                    </a:ext>
                  </a:extLst>
                </p:cNvPr>
                <p:cNvSpPr/>
                <p:nvPr/>
              </p:nvSpPr>
              <p:spPr>
                <a:xfrm>
                  <a:off x="3587415" y="3625516"/>
                  <a:ext cx="164432" cy="83819"/>
                </a:xfrm>
                <a:prstGeom prst="rect">
                  <a:avLst/>
                </a:prstGeom>
                <a:solidFill>
                  <a:schemeClr val="tx1">
                    <a:lumMod val="95000"/>
                    <a:lumOff val="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9" name="Group 108">
                <a:extLst>
                  <a:ext uri="{FF2B5EF4-FFF2-40B4-BE49-F238E27FC236}">
                    <a16:creationId xmlns:a16="http://schemas.microsoft.com/office/drawing/2014/main" id="{95B13927-0D10-44A5-A52D-17A7614C9E2A}"/>
                  </a:ext>
                </a:extLst>
              </p:cNvPr>
              <p:cNvGrpSpPr/>
              <p:nvPr/>
            </p:nvGrpSpPr>
            <p:grpSpPr>
              <a:xfrm>
                <a:off x="825689" y="2735429"/>
                <a:ext cx="183194" cy="244548"/>
                <a:chOff x="825689" y="2735429"/>
                <a:chExt cx="183194" cy="244548"/>
              </a:xfrm>
            </p:grpSpPr>
            <p:sp>
              <p:nvSpPr>
                <p:cNvPr id="110" name="Rectangle 109">
                  <a:extLst>
                    <a:ext uri="{FF2B5EF4-FFF2-40B4-BE49-F238E27FC236}">
                      <a16:creationId xmlns:a16="http://schemas.microsoft.com/office/drawing/2014/main" id="{56E65B9E-54D7-4324-A51D-679C9A065205}"/>
                    </a:ext>
                  </a:extLst>
                </p:cNvPr>
                <p:cNvSpPr/>
                <p:nvPr/>
              </p:nvSpPr>
              <p:spPr>
                <a:xfrm>
                  <a:off x="889669" y="2833859"/>
                  <a:ext cx="54136" cy="146118"/>
                </a:xfrm>
                <a:prstGeom prst="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Oval 110">
                  <a:extLst>
                    <a:ext uri="{FF2B5EF4-FFF2-40B4-BE49-F238E27FC236}">
                      <a16:creationId xmlns:a16="http://schemas.microsoft.com/office/drawing/2014/main" id="{0AA8646A-4434-4822-8055-27C73D0A5F16}"/>
                    </a:ext>
                  </a:extLst>
                </p:cNvPr>
                <p:cNvSpPr/>
                <p:nvPr/>
              </p:nvSpPr>
              <p:spPr>
                <a:xfrm>
                  <a:off x="825689" y="2735429"/>
                  <a:ext cx="183194" cy="183194"/>
                </a:xfrm>
                <a:prstGeom prst="ellipse">
                  <a:avLst/>
                </a:prstGeom>
                <a:gradFill>
                  <a:gsLst>
                    <a:gs pos="13000">
                      <a:schemeClr val="bg1"/>
                    </a:gs>
                    <a:gs pos="41000">
                      <a:schemeClr val="bg1">
                        <a:lumMod val="50000"/>
                      </a:schemeClr>
                    </a:gs>
                    <a:gs pos="86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Oval 111">
                  <a:extLst>
                    <a:ext uri="{FF2B5EF4-FFF2-40B4-BE49-F238E27FC236}">
                      <a16:creationId xmlns:a16="http://schemas.microsoft.com/office/drawing/2014/main" id="{9F648240-5A34-41E0-A348-6BBA44C66854}"/>
                    </a:ext>
                  </a:extLst>
                </p:cNvPr>
                <p:cNvSpPr/>
                <p:nvPr/>
              </p:nvSpPr>
              <p:spPr>
                <a:xfrm>
                  <a:off x="871896" y="2778217"/>
                  <a:ext cx="91597" cy="91596"/>
                </a:xfrm>
                <a:prstGeom prst="ellipse">
                  <a:avLst/>
                </a:pr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44792677-E24B-497E-8A23-602F6D31FA08}"/>
                </a:ext>
              </a:extLst>
            </p:cNvPr>
            <p:cNvSpPr txBox="1"/>
            <p:nvPr/>
          </p:nvSpPr>
          <p:spPr>
            <a:xfrm>
              <a:off x="9309352" y="1040069"/>
              <a:ext cx="5567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</p:grpSp>
      <p:sp>
        <p:nvSpPr>
          <p:cNvPr id="118" name="Rectangle 117">
            <a:extLst>
              <a:ext uri="{FF2B5EF4-FFF2-40B4-BE49-F238E27FC236}">
                <a16:creationId xmlns:a16="http://schemas.microsoft.com/office/drawing/2014/main" id="{54221C47-0E82-448D-9573-BBF36A8C8246}"/>
              </a:ext>
            </a:extLst>
          </p:cNvPr>
          <p:cNvSpPr/>
          <p:nvPr/>
        </p:nvSpPr>
        <p:spPr>
          <a:xfrm>
            <a:off x="1527507" y="295475"/>
            <a:ext cx="1005840" cy="45719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5D4739B8-C244-4DA7-B985-3DC88C131EF0}"/>
              </a:ext>
            </a:extLst>
          </p:cNvPr>
          <p:cNvSpPr/>
          <p:nvPr/>
        </p:nvSpPr>
        <p:spPr>
          <a:xfrm>
            <a:off x="9737256" y="284148"/>
            <a:ext cx="1005840" cy="45719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72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Rectangle 126">
            <a:extLst>
              <a:ext uri="{FF2B5EF4-FFF2-40B4-BE49-F238E27FC236}">
                <a16:creationId xmlns:a16="http://schemas.microsoft.com/office/drawing/2014/main" id="{D063BFC9-F74A-47DD-9241-0F56525552ED}"/>
              </a:ext>
            </a:extLst>
          </p:cNvPr>
          <p:cNvSpPr/>
          <p:nvPr/>
        </p:nvSpPr>
        <p:spPr>
          <a:xfrm>
            <a:off x="0" y="-36987"/>
            <a:ext cx="12192000" cy="6894987"/>
          </a:xfrm>
          <a:prstGeom prst="rect">
            <a:avLst/>
          </a:prstGeom>
          <a:gradFill>
            <a:gsLst>
              <a:gs pos="0">
                <a:srgbClr val="C4C9CC">
                  <a:alpha val="80000"/>
                </a:srgbClr>
              </a:gs>
              <a:gs pos="52000">
                <a:schemeClr val="bg1">
                  <a:lumMod val="95000"/>
                  <a:alpha val="90000"/>
                </a:schemeClr>
              </a:gs>
              <a:gs pos="100000">
                <a:srgbClr val="707C8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2505EEB-1FDD-4DDB-9AC9-F79CA4BF2DCC}"/>
              </a:ext>
            </a:extLst>
          </p:cNvPr>
          <p:cNvSpPr/>
          <p:nvPr/>
        </p:nvSpPr>
        <p:spPr>
          <a:xfrm rot="10800000">
            <a:off x="8574141" y="4342828"/>
            <a:ext cx="989351" cy="200835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00000">
                <a:srgbClr val="00A249"/>
              </a:gs>
            </a:gsLst>
            <a:lin ang="5400000" scaled="1"/>
            <a:tileRect/>
          </a:gradFill>
          <a:ln>
            <a:noFill/>
          </a:ln>
          <a:effectLst>
            <a:innerShdw blurRad="76200" dist="50800" dir="13500000">
              <a:schemeClr val="tx1">
                <a:lumMod val="75000"/>
                <a:lumOff val="2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N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0402B72D-FE61-407A-9630-A85A5DCD5C73}"/>
              </a:ext>
            </a:extLst>
          </p:cNvPr>
          <p:cNvSpPr/>
          <p:nvPr/>
        </p:nvSpPr>
        <p:spPr>
          <a:xfrm rot="10800000">
            <a:off x="8574141" y="4577135"/>
            <a:ext cx="989351" cy="200835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00000">
                <a:srgbClr val="00A249"/>
              </a:gs>
            </a:gsLst>
            <a:lin ang="5400000" scaled="1"/>
            <a:tileRect/>
          </a:gradFill>
          <a:ln>
            <a:noFill/>
          </a:ln>
          <a:effectLst>
            <a:innerShdw blurRad="76200" dist="50800" dir="13500000">
              <a:schemeClr val="tx1">
                <a:lumMod val="75000"/>
                <a:lumOff val="2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N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8E5A9FBD-8CC3-422B-9B47-AA2813D6C2F2}"/>
              </a:ext>
            </a:extLst>
          </p:cNvPr>
          <p:cNvSpPr/>
          <p:nvPr/>
        </p:nvSpPr>
        <p:spPr>
          <a:xfrm rot="10800000">
            <a:off x="8020677" y="4811443"/>
            <a:ext cx="989351" cy="200835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00000">
                <a:srgbClr val="00A249"/>
              </a:gs>
            </a:gsLst>
            <a:lin ang="5400000" scaled="1"/>
            <a:tileRect/>
          </a:gradFill>
          <a:ln>
            <a:noFill/>
          </a:ln>
          <a:effectLst>
            <a:innerShdw blurRad="76200" dist="50800" dir="13500000">
              <a:schemeClr val="tx1">
                <a:lumMod val="75000"/>
                <a:lumOff val="2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N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6B8CBB4C-E929-434C-9223-E7AFB4EB1BB8}"/>
              </a:ext>
            </a:extLst>
          </p:cNvPr>
          <p:cNvSpPr/>
          <p:nvPr/>
        </p:nvSpPr>
        <p:spPr>
          <a:xfrm rot="10800000">
            <a:off x="8574141" y="4296127"/>
            <a:ext cx="989351" cy="200835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100000">
                <a:srgbClr val="00A249"/>
              </a:gs>
            </a:gsLst>
            <a:lin ang="5400000" scaled="1"/>
            <a:tileRect/>
          </a:gradFill>
          <a:ln>
            <a:noFill/>
          </a:ln>
          <a:effectLst>
            <a:innerShdw blurRad="76200" dist="50800" dir="13500000">
              <a:schemeClr val="tx1">
                <a:lumMod val="75000"/>
                <a:lumOff val="2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N"/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D8476BB8-AFE3-4D5B-B61C-DD7400942B25}"/>
              </a:ext>
            </a:extLst>
          </p:cNvPr>
          <p:cNvGrpSpPr/>
          <p:nvPr/>
        </p:nvGrpSpPr>
        <p:grpSpPr>
          <a:xfrm rot="10800000">
            <a:off x="8574139" y="2719789"/>
            <a:ext cx="989351" cy="461178"/>
            <a:chOff x="7998159" y="1407837"/>
            <a:chExt cx="989351" cy="619595"/>
          </a:xfrm>
        </p:grpSpPr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06568F4F-0DE8-46F9-9DFB-79A75406228A}"/>
                </a:ext>
              </a:extLst>
            </p:cNvPr>
            <p:cNvGrpSpPr/>
            <p:nvPr/>
          </p:nvGrpSpPr>
          <p:grpSpPr>
            <a:xfrm>
              <a:off x="7998159" y="1407837"/>
              <a:ext cx="989351" cy="619595"/>
              <a:chOff x="3298754" y="1509027"/>
              <a:chExt cx="989351" cy="619595"/>
            </a:xfrm>
          </p:grpSpPr>
          <p:sp>
            <p:nvSpPr>
              <p:cNvPr id="84" name="Oval 83">
                <a:extLst>
                  <a:ext uri="{FF2B5EF4-FFF2-40B4-BE49-F238E27FC236}">
                    <a16:creationId xmlns:a16="http://schemas.microsoft.com/office/drawing/2014/main" id="{6DC60AFE-C5C1-4E1B-8167-7ACD8F9467C0}"/>
                  </a:ext>
                </a:extLst>
              </p:cNvPr>
              <p:cNvSpPr/>
              <p:nvPr/>
            </p:nvSpPr>
            <p:spPr>
              <a:xfrm>
                <a:off x="3298754" y="1509027"/>
                <a:ext cx="989351" cy="619595"/>
              </a:xfrm>
              <a:prstGeom prst="ellipse">
                <a:avLst/>
              </a:prstGeom>
              <a:solidFill>
                <a:srgbClr val="00AB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85" name="Oval 84">
                <a:extLst>
                  <a:ext uri="{FF2B5EF4-FFF2-40B4-BE49-F238E27FC236}">
                    <a16:creationId xmlns:a16="http://schemas.microsoft.com/office/drawing/2014/main" id="{11F50231-0D5F-4EA4-B213-B2AD4B56A85B}"/>
                  </a:ext>
                </a:extLst>
              </p:cNvPr>
              <p:cNvSpPr/>
              <p:nvPr/>
            </p:nvSpPr>
            <p:spPr>
              <a:xfrm>
                <a:off x="3334851" y="1541505"/>
                <a:ext cx="905126" cy="554637"/>
              </a:xfrm>
              <a:prstGeom prst="ellipse">
                <a:avLst/>
              </a:prstGeom>
              <a:solidFill>
                <a:srgbClr val="ECECE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A85C4E2C-BEB7-472C-A740-6A6AA19B5727}"/>
                </a:ext>
              </a:extLst>
            </p:cNvPr>
            <p:cNvSpPr txBox="1"/>
            <p:nvPr/>
          </p:nvSpPr>
          <p:spPr>
            <a:xfrm rot="10800000">
              <a:off x="8021938" y="1488379"/>
              <a:ext cx="850065" cy="4548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Eurostile BQ" pitchFamily="50" charset="0"/>
                </a:rPr>
                <a:t>27.5-32%</a:t>
              </a:r>
            </a:p>
          </p:txBody>
        </p:sp>
      </p:grpSp>
      <p:sp>
        <p:nvSpPr>
          <p:cNvPr id="7" name="Rectangle 6">
            <a:extLst>
              <a:ext uri="{FF2B5EF4-FFF2-40B4-BE49-F238E27FC236}">
                <a16:creationId xmlns:a16="http://schemas.microsoft.com/office/drawing/2014/main" id="{827BC0FA-EB58-4A1E-AF09-68A215D8AEF0}"/>
              </a:ext>
            </a:extLst>
          </p:cNvPr>
          <p:cNvSpPr/>
          <p:nvPr/>
        </p:nvSpPr>
        <p:spPr>
          <a:xfrm>
            <a:off x="-1" y="3537046"/>
            <a:ext cx="12192000" cy="206413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95300" dist="177800" dir="5400000" algn="t" rotWithShape="0">
              <a:schemeClr val="tx1">
                <a:lumMod val="85000"/>
                <a:lumOff val="15000"/>
                <a:alpha val="40000"/>
              </a:schemeClr>
            </a:outerShdw>
            <a:reflection blurRad="6350" stA="50000" endA="300" endPos="55000" dir="5400000" sy="-100000" algn="bl" rotWithShape="0"/>
          </a:effectLst>
          <a:scene3d>
            <a:camera prst="perspectiveRelaxedModerately">
              <a:rot lat="17690631" lon="0" rev="0"/>
            </a:camera>
            <a:lightRig rig="threePt" dir="t">
              <a:rot lat="0" lon="0" rev="12000000"/>
            </a:lightRig>
          </a:scene3d>
          <a:sp3d extrusionH="298450"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C589BF79-53F6-4281-BD8C-16C01AA2FAE1}"/>
              </a:ext>
            </a:extLst>
          </p:cNvPr>
          <p:cNvGrpSpPr/>
          <p:nvPr/>
        </p:nvGrpSpPr>
        <p:grpSpPr>
          <a:xfrm>
            <a:off x="5202344" y="3460030"/>
            <a:ext cx="989351" cy="903894"/>
            <a:chOff x="3013023" y="3807320"/>
            <a:chExt cx="989351" cy="1214386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8606C5F4-A87C-4B05-A83B-79F4C9D4540F}"/>
                </a:ext>
              </a:extLst>
            </p:cNvPr>
            <p:cNvGrpSpPr/>
            <p:nvPr/>
          </p:nvGrpSpPr>
          <p:grpSpPr>
            <a:xfrm>
              <a:off x="3013023" y="4437089"/>
              <a:ext cx="989351" cy="584617"/>
              <a:chOff x="3013023" y="4437089"/>
              <a:chExt cx="989351" cy="584617"/>
            </a:xfrm>
            <a:effectLst>
              <a:reflection blurRad="6350" stA="52000" endA="300" endPos="16000" dir="5400000" sy="-100000" algn="bl" rotWithShape="0"/>
            </a:effectLst>
          </p:grpSpPr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0CACC1D7-080E-4F14-95DA-B359A254971D}"/>
                  </a:ext>
                </a:extLst>
              </p:cNvPr>
              <p:cNvSpPr/>
              <p:nvPr/>
            </p:nvSpPr>
            <p:spPr>
              <a:xfrm>
                <a:off x="3013023" y="4751883"/>
                <a:ext cx="989351" cy="269823"/>
              </a:xfrm>
              <a:prstGeom prst="rect">
                <a:avLst/>
              </a:prstGeom>
              <a:gradFill flip="none" rotWithShape="1">
                <a:gsLst>
                  <a:gs pos="0">
                    <a:srgbClr val="E99345"/>
                  </a:gs>
                  <a:gs pos="100000">
                    <a:srgbClr val="D27319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innerShdw blurRad="76200" dist="50800" dir="13500000">
                  <a:schemeClr val="tx1">
                    <a:lumMod val="75000"/>
                    <a:lumOff val="25000"/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IN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DC9C549E-9F2B-42C6-9491-38B431B73C3E}"/>
                  </a:ext>
                </a:extLst>
              </p:cNvPr>
              <p:cNvSpPr/>
              <p:nvPr/>
            </p:nvSpPr>
            <p:spPr>
              <a:xfrm>
                <a:off x="3013023" y="4437089"/>
                <a:ext cx="989351" cy="269823"/>
              </a:xfrm>
              <a:prstGeom prst="rect">
                <a:avLst/>
              </a:prstGeom>
              <a:gradFill flip="none" rotWithShape="1">
                <a:gsLst>
                  <a:gs pos="0">
                    <a:srgbClr val="E99345"/>
                  </a:gs>
                  <a:gs pos="100000">
                    <a:srgbClr val="D27319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innerShdw blurRad="76200" dist="50800" dir="13500000">
                  <a:schemeClr val="tx1">
                    <a:lumMod val="75000"/>
                    <a:lumOff val="25000"/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IN"/>
              </a:p>
            </p:txBody>
          </p:sp>
        </p:grpSp>
        <p:grpSp>
          <p:nvGrpSpPr>
            <p:cNvPr id="100" name="Group 99">
              <a:extLst>
                <a:ext uri="{FF2B5EF4-FFF2-40B4-BE49-F238E27FC236}">
                  <a16:creationId xmlns:a16="http://schemas.microsoft.com/office/drawing/2014/main" id="{FBCE3EA4-FB0D-46A3-9F16-E385FD8CE9C7}"/>
                </a:ext>
              </a:extLst>
            </p:cNvPr>
            <p:cNvGrpSpPr/>
            <p:nvPr/>
          </p:nvGrpSpPr>
          <p:grpSpPr>
            <a:xfrm>
              <a:off x="3118760" y="3807320"/>
              <a:ext cx="850065" cy="619593"/>
              <a:chOff x="3118758" y="3742362"/>
              <a:chExt cx="850065" cy="619593"/>
            </a:xfrm>
          </p:grpSpPr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E1EF3283-54F8-4241-BFD8-5F95EB7E2B61}"/>
                  </a:ext>
                </a:extLst>
              </p:cNvPr>
              <p:cNvGrpSpPr/>
              <p:nvPr/>
            </p:nvGrpSpPr>
            <p:grpSpPr>
              <a:xfrm>
                <a:off x="3197897" y="3742362"/>
                <a:ext cx="619595" cy="619593"/>
                <a:chOff x="3507696" y="3173990"/>
                <a:chExt cx="619595" cy="619593"/>
              </a:xfrm>
            </p:grpSpPr>
            <p:sp>
              <p:nvSpPr>
                <p:cNvPr id="66" name="Oval 65">
                  <a:extLst>
                    <a:ext uri="{FF2B5EF4-FFF2-40B4-BE49-F238E27FC236}">
                      <a16:creationId xmlns:a16="http://schemas.microsoft.com/office/drawing/2014/main" id="{A345526C-4C9F-46B8-967E-E8C8B9A512A5}"/>
                    </a:ext>
                  </a:extLst>
                </p:cNvPr>
                <p:cNvSpPr/>
                <p:nvPr/>
              </p:nvSpPr>
              <p:spPr>
                <a:xfrm>
                  <a:off x="3507696" y="3173990"/>
                  <a:ext cx="619595" cy="619593"/>
                </a:xfrm>
                <a:prstGeom prst="ellipse">
                  <a:avLst/>
                </a:prstGeom>
                <a:solidFill>
                  <a:srgbClr val="E1883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N"/>
                </a:p>
              </p:txBody>
            </p:sp>
            <p:sp>
              <p:nvSpPr>
                <p:cNvPr id="65" name="Oval 64">
                  <a:extLst>
                    <a:ext uri="{FF2B5EF4-FFF2-40B4-BE49-F238E27FC236}">
                      <a16:creationId xmlns:a16="http://schemas.microsoft.com/office/drawing/2014/main" id="{0508CA64-674B-419D-8944-7D1FE75C8633}"/>
                    </a:ext>
                  </a:extLst>
                </p:cNvPr>
                <p:cNvSpPr/>
                <p:nvPr/>
              </p:nvSpPr>
              <p:spPr>
                <a:xfrm>
                  <a:off x="3540174" y="3206464"/>
                  <a:ext cx="554637" cy="554636"/>
                </a:xfrm>
                <a:prstGeom prst="ellipse">
                  <a:avLst/>
                </a:prstGeom>
                <a:solidFill>
                  <a:srgbClr val="ECECE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N"/>
                </a:p>
              </p:txBody>
            </p:sp>
          </p:grp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1E49C895-7FF9-4404-A377-040CFF1DA9AD}"/>
                  </a:ext>
                </a:extLst>
              </p:cNvPr>
              <p:cNvSpPr txBox="1"/>
              <p:nvPr/>
            </p:nvSpPr>
            <p:spPr>
              <a:xfrm>
                <a:off x="3118758" y="3816667"/>
                <a:ext cx="850065" cy="4961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N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Eurostile BQ" pitchFamily="50" charset="0"/>
                  </a:rPr>
                  <a:t>22%</a:t>
                </a:r>
              </a:p>
            </p:txBody>
          </p:sp>
        </p:grp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40B8541-A940-45A3-98CF-40C8284D4006}"/>
              </a:ext>
            </a:extLst>
          </p:cNvPr>
          <p:cNvGrpSpPr/>
          <p:nvPr/>
        </p:nvGrpSpPr>
        <p:grpSpPr>
          <a:xfrm>
            <a:off x="6311193" y="3676518"/>
            <a:ext cx="989351" cy="669450"/>
            <a:chOff x="3013023" y="4122296"/>
            <a:chExt cx="989351" cy="899409"/>
          </a:xfrm>
          <a:effectLst>
            <a:reflection blurRad="6350" stA="52000" endA="300" endPos="16000" dir="5400000" sy="-100000" algn="bl" rotWithShape="0"/>
          </a:effectLst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1B585483-B04A-4E3E-A53E-AAACD7329E05}"/>
                </a:ext>
              </a:extLst>
            </p:cNvPr>
            <p:cNvSpPr/>
            <p:nvPr/>
          </p:nvSpPr>
          <p:spPr>
            <a:xfrm>
              <a:off x="3013023" y="4751882"/>
              <a:ext cx="989351" cy="269823"/>
            </a:xfrm>
            <a:prstGeom prst="rect">
              <a:avLst/>
            </a:prstGeom>
            <a:gradFill flip="none" rotWithShape="1">
              <a:gsLst>
                <a:gs pos="0">
                  <a:srgbClr val="645195"/>
                </a:gs>
                <a:gs pos="100000">
                  <a:srgbClr val="5B4987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94054999-FA70-42CC-B6E8-7E00AF5524E2}"/>
                </a:ext>
              </a:extLst>
            </p:cNvPr>
            <p:cNvSpPr/>
            <p:nvPr/>
          </p:nvSpPr>
          <p:spPr>
            <a:xfrm>
              <a:off x="3013023" y="4437089"/>
              <a:ext cx="989351" cy="269823"/>
            </a:xfrm>
            <a:prstGeom prst="rect">
              <a:avLst/>
            </a:prstGeom>
            <a:gradFill flip="none" rotWithShape="1">
              <a:gsLst>
                <a:gs pos="0">
                  <a:srgbClr val="645195"/>
                </a:gs>
                <a:gs pos="100000">
                  <a:srgbClr val="5B4987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4E54D04-3EB2-41BA-9F01-6E9DDDB06317}"/>
                </a:ext>
              </a:extLst>
            </p:cNvPr>
            <p:cNvSpPr/>
            <p:nvPr/>
          </p:nvSpPr>
          <p:spPr>
            <a:xfrm>
              <a:off x="3013023" y="4122296"/>
              <a:ext cx="989351" cy="269823"/>
            </a:xfrm>
            <a:prstGeom prst="rect">
              <a:avLst/>
            </a:prstGeom>
            <a:gradFill flip="none" rotWithShape="1">
              <a:gsLst>
                <a:gs pos="0">
                  <a:srgbClr val="645195"/>
                </a:gs>
                <a:gs pos="100000">
                  <a:srgbClr val="5B4987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</p:grpSp>
      <p:grpSp>
        <p:nvGrpSpPr>
          <p:cNvPr id="93" name="Group 92">
            <a:extLst>
              <a:ext uri="{FF2B5EF4-FFF2-40B4-BE49-F238E27FC236}">
                <a16:creationId xmlns:a16="http://schemas.microsoft.com/office/drawing/2014/main" id="{25A106E4-887B-4DF2-B87F-E0EFF2FD3848}"/>
              </a:ext>
            </a:extLst>
          </p:cNvPr>
          <p:cNvGrpSpPr/>
          <p:nvPr/>
        </p:nvGrpSpPr>
        <p:grpSpPr>
          <a:xfrm>
            <a:off x="6066972" y="3038012"/>
            <a:ext cx="1460168" cy="461177"/>
            <a:chOff x="5588742" y="1715122"/>
            <a:chExt cx="850065" cy="619595"/>
          </a:xfrm>
        </p:grpSpPr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E3819099-BE88-4963-B34E-DBA3CFA860C2}"/>
                </a:ext>
              </a:extLst>
            </p:cNvPr>
            <p:cNvGrpSpPr/>
            <p:nvPr/>
          </p:nvGrpSpPr>
          <p:grpSpPr>
            <a:xfrm>
              <a:off x="5702501" y="1715122"/>
              <a:ext cx="619595" cy="619595"/>
              <a:chOff x="3507696" y="1783832"/>
              <a:chExt cx="619595" cy="619595"/>
            </a:xfrm>
          </p:grpSpPr>
          <p:sp>
            <p:nvSpPr>
              <p:cNvPr id="75" name="Oval 74">
                <a:extLst>
                  <a:ext uri="{FF2B5EF4-FFF2-40B4-BE49-F238E27FC236}">
                    <a16:creationId xmlns:a16="http://schemas.microsoft.com/office/drawing/2014/main" id="{8012B599-5AAE-4CB7-895D-29055B3603B7}"/>
                  </a:ext>
                </a:extLst>
              </p:cNvPr>
              <p:cNvSpPr/>
              <p:nvPr/>
            </p:nvSpPr>
            <p:spPr>
              <a:xfrm>
                <a:off x="3507696" y="1783832"/>
                <a:ext cx="619595" cy="619595"/>
              </a:xfrm>
              <a:prstGeom prst="ellipse">
                <a:avLst/>
              </a:prstGeom>
              <a:solidFill>
                <a:srgbClr val="624F9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76" name="Oval 75">
                <a:extLst>
                  <a:ext uri="{FF2B5EF4-FFF2-40B4-BE49-F238E27FC236}">
                    <a16:creationId xmlns:a16="http://schemas.microsoft.com/office/drawing/2014/main" id="{E95A6FD2-37D8-40CA-9E05-4F8C0220D7EB}"/>
                  </a:ext>
                </a:extLst>
              </p:cNvPr>
              <p:cNvSpPr/>
              <p:nvPr/>
            </p:nvSpPr>
            <p:spPr>
              <a:xfrm>
                <a:off x="3540174" y="1816310"/>
                <a:ext cx="554637" cy="554637"/>
              </a:xfrm>
              <a:prstGeom prst="ellipse">
                <a:avLst/>
              </a:prstGeom>
              <a:solidFill>
                <a:srgbClr val="ECECE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29B4F9A5-0F41-405C-BE20-AFEB260F1392}"/>
                </a:ext>
              </a:extLst>
            </p:cNvPr>
            <p:cNvSpPr txBox="1"/>
            <p:nvPr/>
          </p:nvSpPr>
          <p:spPr>
            <a:xfrm>
              <a:off x="5588742" y="1773265"/>
              <a:ext cx="850065" cy="4961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Eurostile BQ" pitchFamily="50" charset="0"/>
                </a:rPr>
                <a:t>27.5-28.5%</a:t>
              </a:r>
            </a:p>
          </p:txBody>
        </p:sp>
      </p:grpSp>
      <p:grpSp>
        <p:nvGrpSpPr>
          <p:cNvPr id="102" name="Group 101">
            <a:extLst>
              <a:ext uri="{FF2B5EF4-FFF2-40B4-BE49-F238E27FC236}">
                <a16:creationId xmlns:a16="http://schemas.microsoft.com/office/drawing/2014/main" id="{2FA1E433-6D2C-4D07-8EF2-0F8C6989A50E}"/>
              </a:ext>
            </a:extLst>
          </p:cNvPr>
          <p:cNvGrpSpPr/>
          <p:nvPr/>
        </p:nvGrpSpPr>
        <p:grpSpPr>
          <a:xfrm>
            <a:off x="4048244" y="2176762"/>
            <a:ext cx="989352" cy="2169206"/>
            <a:chOff x="4265323" y="2107367"/>
            <a:chExt cx="989352" cy="2914338"/>
          </a:xfrm>
        </p:grpSpPr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EF5628B0-4D05-417B-ABC5-70E6520B8261}"/>
                </a:ext>
              </a:extLst>
            </p:cNvPr>
            <p:cNvGrpSpPr/>
            <p:nvPr/>
          </p:nvGrpSpPr>
          <p:grpSpPr>
            <a:xfrm>
              <a:off x="4265323" y="2836888"/>
              <a:ext cx="989352" cy="2184817"/>
              <a:chOff x="4254706" y="2836888"/>
              <a:chExt cx="989352" cy="2184817"/>
            </a:xfrm>
            <a:effectLst>
              <a:reflection blurRad="6350" stA="52000" endA="300" endPos="16000" dir="5400000" sy="-100000" algn="bl" rotWithShape="0"/>
            </a:effectLst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382A5C4-446C-4675-B185-9B41F2B29B1D}"/>
                  </a:ext>
                </a:extLst>
              </p:cNvPr>
              <p:cNvSpPr/>
              <p:nvPr/>
            </p:nvSpPr>
            <p:spPr>
              <a:xfrm>
                <a:off x="4254707" y="4751882"/>
                <a:ext cx="989351" cy="269823"/>
              </a:xfrm>
              <a:prstGeom prst="rect">
                <a:avLst/>
              </a:prstGeom>
              <a:gradFill flip="none" rotWithShape="1">
                <a:gsLst>
                  <a:gs pos="0">
                    <a:srgbClr val="BA4A8F"/>
                  </a:gs>
                  <a:gs pos="100000">
                    <a:srgbClr val="AD4285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innerShdw blurRad="76200" dist="50800" dir="13500000">
                  <a:schemeClr val="tx1">
                    <a:lumMod val="75000"/>
                    <a:lumOff val="25000"/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IN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E2C2615B-F37A-49F0-8E6D-5F9777D0512D}"/>
                  </a:ext>
                </a:extLst>
              </p:cNvPr>
              <p:cNvSpPr/>
              <p:nvPr/>
            </p:nvSpPr>
            <p:spPr>
              <a:xfrm>
                <a:off x="4254707" y="4437089"/>
                <a:ext cx="989351" cy="269823"/>
              </a:xfrm>
              <a:prstGeom prst="rect">
                <a:avLst/>
              </a:prstGeom>
              <a:gradFill flip="none" rotWithShape="1">
                <a:gsLst>
                  <a:gs pos="0">
                    <a:srgbClr val="BA4A8F"/>
                  </a:gs>
                  <a:gs pos="100000">
                    <a:srgbClr val="AD4285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innerShdw blurRad="76200" dist="50800" dir="13500000">
                  <a:schemeClr val="tx1">
                    <a:lumMod val="75000"/>
                    <a:lumOff val="25000"/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IN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35FB2D69-0654-435F-8702-1F3768F3D0F9}"/>
                  </a:ext>
                </a:extLst>
              </p:cNvPr>
              <p:cNvSpPr/>
              <p:nvPr/>
            </p:nvSpPr>
            <p:spPr>
              <a:xfrm>
                <a:off x="4254707" y="4122296"/>
                <a:ext cx="989351" cy="269823"/>
              </a:xfrm>
              <a:prstGeom prst="rect">
                <a:avLst/>
              </a:prstGeom>
              <a:gradFill flip="none" rotWithShape="1">
                <a:gsLst>
                  <a:gs pos="0">
                    <a:srgbClr val="BA4A8F"/>
                  </a:gs>
                  <a:gs pos="100000">
                    <a:srgbClr val="AD4285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innerShdw blurRad="76200" dist="50800" dir="13500000">
                  <a:schemeClr val="tx1">
                    <a:lumMod val="75000"/>
                    <a:lumOff val="25000"/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IN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1693535A-03B1-4088-8C8A-D3A14C892CDC}"/>
                  </a:ext>
                </a:extLst>
              </p:cNvPr>
              <p:cNvSpPr/>
              <p:nvPr/>
            </p:nvSpPr>
            <p:spPr>
              <a:xfrm>
                <a:off x="4254707" y="3796260"/>
                <a:ext cx="989351" cy="269823"/>
              </a:xfrm>
              <a:prstGeom prst="rect">
                <a:avLst/>
              </a:prstGeom>
              <a:gradFill flip="none" rotWithShape="1">
                <a:gsLst>
                  <a:gs pos="0">
                    <a:srgbClr val="BA4A8F"/>
                  </a:gs>
                  <a:gs pos="100000">
                    <a:srgbClr val="AD4285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innerShdw blurRad="76200" dist="50800" dir="13500000">
                  <a:schemeClr val="tx1">
                    <a:lumMod val="75000"/>
                    <a:lumOff val="25000"/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IN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B1DF1600-5F92-4BE2-AAFE-A786911BD139}"/>
                  </a:ext>
                </a:extLst>
              </p:cNvPr>
              <p:cNvSpPr/>
              <p:nvPr/>
            </p:nvSpPr>
            <p:spPr>
              <a:xfrm>
                <a:off x="4254706" y="3470223"/>
                <a:ext cx="989351" cy="269823"/>
              </a:xfrm>
              <a:prstGeom prst="rect">
                <a:avLst/>
              </a:prstGeom>
              <a:gradFill flip="none" rotWithShape="1">
                <a:gsLst>
                  <a:gs pos="0">
                    <a:srgbClr val="BA4A8F"/>
                  </a:gs>
                  <a:gs pos="100000">
                    <a:srgbClr val="AD4285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innerShdw blurRad="76200" dist="50800" dir="13500000">
                  <a:schemeClr val="tx1">
                    <a:lumMod val="75000"/>
                    <a:lumOff val="25000"/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IN"/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15309C66-9383-4A37-8A34-CDC7437A4DDC}"/>
                  </a:ext>
                </a:extLst>
              </p:cNvPr>
              <p:cNvSpPr/>
              <p:nvPr/>
            </p:nvSpPr>
            <p:spPr>
              <a:xfrm>
                <a:off x="4254707" y="3151681"/>
                <a:ext cx="989351" cy="269823"/>
              </a:xfrm>
              <a:prstGeom prst="rect">
                <a:avLst/>
              </a:prstGeom>
              <a:gradFill flip="none" rotWithShape="1">
                <a:gsLst>
                  <a:gs pos="0">
                    <a:srgbClr val="BA4A8F"/>
                  </a:gs>
                  <a:gs pos="100000">
                    <a:srgbClr val="AD4285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innerShdw blurRad="76200" dist="50800" dir="13500000">
                  <a:schemeClr val="tx1">
                    <a:lumMod val="75000"/>
                    <a:lumOff val="25000"/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IN"/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A2EB8F2B-5DFF-4149-993D-C15ED6A05B98}"/>
                  </a:ext>
                </a:extLst>
              </p:cNvPr>
              <p:cNvSpPr/>
              <p:nvPr/>
            </p:nvSpPr>
            <p:spPr>
              <a:xfrm>
                <a:off x="4254707" y="2836888"/>
                <a:ext cx="989351" cy="269823"/>
              </a:xfrm>
              <a:prstGeom prst="rect">
                <a:avLst/>
              </a:prstGeom>
              <a:gradFill flip="none" rotWithShape="1">
                <a:gsLst>
                  <a:gs pos="0">
                    <a:srgbClr val="BA4A8F"/>
                  </a:gs>
                  <a:gs pos="100000">
                    <a:srgbClr val="AD4285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innerShdw blurRad="76200" dist="50800" dir="13500000">
                  <a:schemeClr val="tx1">
                    <a:lumMod val="75000"/>
                    <a:lumOff val="25000"/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IN"/>
              </a:p>
            </p:txBody>
          </p:sp>
        </p:grpSp>
        <p:grpSp>
          <p:nvGrpSpPr>
            <p:cNvPr id="99" name="Group 98">
              <a:extLst>
                <a:ext uri="{FF2B5EF4-FFF2-40B4-BE49-F238E27FC236}">
                  <a16:creationId xmlns:a16="http://schemas.microsoft.com/office/drawing/2014/main" id="{2BC31170-7CE6-40B1-8B26-4CE792F4906B}"/>
                </a:ext>
              </a:extLst>
            </p:cNvPr>
            <p:cNvGrpSpPr/>
            <p:nvPr/>
          </p:nvGrpSpPr>
          <p:grpSpPr>
            <a:xfrm>
              <a:off x="4328168" y="2107367"/>
              <a:ext cx="862097" cy="635759"/>
              <a:chOff x="4351207" y="2074884"/>
              <a:chExt cx="862097" cy="635759"/>
            </a:xfrm>
          </p:grpSpPr>
          <p:grpSp>
            <p:nvGrpSpPr>
              <p:cNvPr id="71" name="Group 70">
                <a:extLst>
                  <a:ext uri="{FF2B5EF4-FFF2-40B4-BE49-F238E27FC236}">
                    <a16:creationId xmlns:a16="http://schemas.microsoft.com/office/drawing/2014/main" id="{6A91C116-696F-4891-949C-71195645CFAE}"/>
                  </a:ext>
                </a:extLst>
              </p:cNvPr>
              <p:cNvGrpSpPr/>
              <p:nvPr/>
            </p:nvGrpSpPr>
            <p:grpSpPr>
              <a:xfrm>
                <a:off x="4466442" y="2074884"/>
                <a:ext cx="619595" cy="619595"/>
                <a:chOff x="3507696" y="1783832"/>
                <a:chExt cx="619595" cy="619595"/>
              </a:xfrm>
            </p:grpSpPr>
            <p:sp>
              <p:nvSpPr>
                <p:cNvPr id="72" name="Oval 71">
                  <a:extLst>
                    <a:ext uri="{FF2B5EF4-FFF2-40B4-BE49-F238E27FC236}">
                      <a16:creationId xmlns:a16="http://schemas.microsoft.com/office/drawing/2014/main" id="{3C8B9B4E-9935-4CBE-A461-888E1A974111}"/>
                    </a:ext>
                  </a:extLst>
                </p:cNvPr>
                <p:cNvSpPr/>
                <p:nvPr/>
              </p:nvSpPr>
              <p:spPr>
                <a:xfrm>
                  <a:off x="3507696" y="1783832"/>
                  <a:ext cx="619595" cy="619595"/>
                </a:xfrm>
                <a:prstGeom prst="ellipse">
                  <a:avLst/>
                </a:prstGeom>
                <a:solidFill>
                  <a:srgbClr val="B7488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N"/>
                </a:p>
              </p:txBody>
            </p:sp>
            <p:sp>
              <p:nvSpPr>
                <p:cNvPr id="73" name="Oval 72">
                  <a:extLst>
                    <a:ext uri="{FF2B5EF4-FFF2-40B4-BE49-F238E27FC236}">
                      <a16:creationId xmlns:a16="http://schemas.microsoft.com/office/drawing/2014/main" id="{17607C88-4F95-4919-A91E-63633AF4698E}"/>
                    </a:ext>
                  </a:extLst>
                </p:cNvPr>
                <p:cNvSpPr/>
                <p:nvPr/>
              </p:nvSpPr>
              <p:spPr>
                <a:xfrm>
                  <a:off x="3540174" y="1816310"/>
                  <a:ext cx="554637" cy="554637"/>
                </a:xfrm>
                <a:prstGeom prst="ellipse">
                  <a:avLst/>
                </a:prstGeom>
                <a:solidFill>
                  <a:srgbClr val="ECECE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IN"/>
                </a:p>
              </p:txBody>
            </p:sp>
          </p:grpSp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9312DE8B-1B21-4411-B597-582AB0366AA3}"/>
                  </a:ext>
                </a:extLst>
              </p:cNvPr>
              <p:cNvSpPr txBox="1"/>
              <p:nvPr/>
            </p:nvSpPr>
            <p:spPr>
              <a:xfrm>
                <a:off x="4351207" y="2246182"/>
                <a:ext cx="85006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N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Eurostile BQ" pitchFamily="50" charset="0"/>
                  </a:rPr>
                  <a:t>70</a:t>
                </a:r>
                <a:r>
                  <a:rPr lang="en-IN" sz="8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Eurostile BQ" pitchFamily="50" charset="0"/>
                  </a:rPr>
                  <a:t>%</a:t>
                </a:r>
                <a:endParaRPr lang="en-I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Eurostile BQ" pitchFamily="50" charset="0"/>
                </a:endParaRPr>
              </a:p>
            </p:txBody>
          </p:sp>
          <p:grpSp>
            <p:nvGrpSpPr>
              <p:cNvPr id="98" name="Group 97">
                <a:extLst>
                  <a:ext uri="{FF2B5EF4-FFF2-40B4-BE49-F238E27FC236}">
                    <a16:creationId xmlns:a16="http://schemas.microsoft.com/office/drawing/2014/main" id="{006C11BF-8A4D-4BB1-9F4A-F62151375E0F}"/>
                  </a:ext>
                </a:extLst>
              </p:cNvPr>
              <p:cNvGrpSpPr/>
              <p:nvPr/>
            </p:nvGrpSpPr>
            <p:grpSpPr>
              <a:xfrm>
                <a:off x="4363239" y="2091048"/>
                <a:ext cx="850065" cy="619595"/>
                <a:chOff x="4363239" y="2091048"/>
                <a:chExt cx="850065" cy="619595"/>
              </a:xfrm>
            </p:grpSpPr>
            <p:grpSp>
              <p:nvGrpSpPr>
                <p:cNvPr id="94" name="Group 93">
                  <a:extLst>
                    <a:ext uri="{FF2B5EF4-FFF2-40B4-BE49-F238E27FC236}">
                      <a16:creationId xmlns:a16="http://schemas.microsoft.com/office/drawing/2014/main" id="{86814492-E4F1-475B-A893-81FF0AEAE377}"/>
                    </a:ext>
                  </a:extLst>
                </p:cNvPr>
                <p:cNvGrpSpPr/>
                <p:nvPr/>
              </p:nvGrpSpPr>
              <p:grpSpPr>
                <a:xfrm>
                  <a:off x="4466442" y="2091048"/>
                  <a:ext cx="619595" cy="619595"/>
                  <a:chOff x="3507696" y="1799997"/>
                  <a:chExt cx="619595" cy="619595"/>
                </a:xfrm>
              </p:grpSpPr>
              <p:sp>
                <p:nvSpPr>
                  <p:cNvPr id="95" name="Oval 94">
                    <a:extLst>
                      <a:ext uri="{FF2B5EF4-FFF2-40B4-BE49-F238E27FC236}">
                        <a16:creationId xmlns:a16="http://schemas.microsoft.com/office/drawing/2014/main" id="{64A224EB-040F-4B9B-B3DB-2D387DB383F0}"/>
                      </a:ext>
                    </a:extLst>
                  </p:cNvPr>
                  <p:cNvSpPr/>
                  <p:nvPr/>
                </p:nvSpPr>
                <p:spPr>
                  <a:xfrm>
                    <a:off x="3507696" y="1799997"/>
                    <a:ext cx="619595" cy="619595"/>
                  </a:xfrm>
                  <a:prstGeom prst="ellipse">
                    <a:avLst/>
                  </a:prstGeom>
                  <a:solidFill>
                    <a:srgbClr val="B7488C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IN"/>
                  </a:p>
                </p:txBody>
              </p:sp>
              <p:sp>
                <p:nvSpPr>
                  <p:cNvPr id="96" name="Oval 95">
                    <a:extLst>
                      <a:ext uri="{FF2B5EF4-FFF2-40B4-BE49-F238E27FC236}">
                        <a16:creationId xmlns:a16="http://schemas.microsoft.com/office/drawing/2014/main" id="{59F9A391-E969-44BF-8A8B-9073CC109305}"/>
                      </a:ext>
                    </a:extLst>
                  </p:cNvPr>
                  <p:cNvSpPr/>
                  <p:nvPr/>
                </p:nvSpPr>
                <p:spPr>
                  <a:xfrm>
                    <a:off x="3540174" y="1832475"/>
                    <a:ext cx="554637" cy="554637"/>
                  </a:xfrm>
                  <a:prstGeom prst="ellipse">
                    <a:avLst/>
                  </a:prstGeom>
                  <a:solidFill>
                    <a:srgbClr val="ECECED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IN"/>
                  </a:p>
                </p:txBody>
              </p:sp>
            </p:grpSp>
            <p:sp>
              <p:nvSpPr>
                <p:cNvPr id="97" name="TextBox 96">
                  <a:extLst>
                    <a:ext uri="{FF2B5EF4-FFF2-40B4-BE49-F238E27FC236}">
                      <a16:creationId xmlns:a16="http://schemas.microsoft.com/office/drawing/2014/main" id="{147F7883-9F78-4DB0-AF6B-45E0AECA0FF1}"/>
                    </a:ext>
                  </a:extLst>
                </p:cNvPr>
                <p:cNvSpPr txBox="1"/>
                <p:nvPr/>
              </p:nvSpPr>
              <p:spPr>
                <a:xfrm>
                  <a:off x="4363239" y="2133026"/>
                  <a:ext cx="850065" cy="4961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IN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Eurostile BQ" pitchFamily="50" charset="0"/>
                    </a:rPr>
                    <a:t>38.8%</a:t>
                  </a:r>
                </a:p>
              </p:txBody>
            </p:sp>
          </p:grpSp>
        </p:grpSp>
      </p:grpSp>
      <p:sp>
        <p:nvSpPr>
          <p:cNvPr id="112" name="TextBox 111">
            <a:extLst>
              <a:ext uri="{FF2B5EF4-FFF2-40B4-BE49-F238E27FC236}">
                <a16:creationId xmlns:a16="http://schemas.microsoft.com/office/drawing/2014/main" id="{4CEFB5D7-8D1D-40FE-8C9C-96EA28DB8425}"/>
              </a:ext>
            </a:extLst>
          </p:cNvPr>
          <p:cNvSpPr txBox="1"/>
          <p:nvPr/>
        </p:nvSpPr>
        <p:spPr>
          <a:xfrm>
            <a:off x="649706" y="116290"/>
            <a:ext cx="102990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4000" spc="600" dirty="0">
                <a:solidFill>
                  <a:schemeClr val="tx2"/>
                </a:solidFill>
                <a:latin typeface="Agency FB" panose="020B0503020202020204" pitchFamily="34" charset="0"/>
              </a:rPr>
              <a:t>Comparison with colonial treaty </a:t>
            </a:r>
          </a:p>
        </p:txBody>
      </p:sp>
      <p:pic>
        <p:nvPicPr>
          <p:cNvPr id="116" name="Graphic 115" descr="Laptop">
            <a:extLst>
              <a:ext uri="{FF2B5EF4-FFF2-40B4-BE49-F238E27FC236}">
                <a16:creationId xmlns:a16="http://schemas.microsoft.com/office/drawing/2014/main" id="{20A2EFE3-40C8-42C7-9F9F-C294DB98AD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51520" y="4481741"/>
            <a:ext cx="468000" cy="374045"/>
          </a:xfrm>
          <a:prstGeom prst="rect">
            <a:avLst/>
          </a:prstGeom>
        </p:spPr>
      </p:pic>
      <p:sp>
        <p:nvSpPr>
          <p:cNvPr id="125" name="Rectangle 124">
            <a:extLst>
              <a:ext uri="{FF2B5EF4-FFF2-40B4-BE49-F238E27FC236}">
                <a16:creationId xmlns:a16="http://schemas.microsoft.com/office/drawing/2014/main" id="{AFC77867-EA60-48D1-AA11-F49377C9F077}"/>
              </a:ext>
            </a:extLst>
          </p:cNvPr>
          <p:cNvSpPr/>
          <p:nvPr/>
        </p:nvSpPr>
        <p:spPr>
          <a:xfrm>
            <a:off x="1840832" y="995686"/>
            <a:ext cx="7916779" cy="45719"/>
          </a:xfrm>
          <a:prstGeom prst="rect">
            <a:avLst/>
          </a:prstGeom>
          <a:gradFill flip="none" rotWithShape="1">
            <a:gsLst>
              <a:gs pos="75000">
                <a:srgbClr val="B5478B"/>
              </a:gs>
              <a:gs pos="25000">
                <a:srgbClr val="0190AB"/>
              </a:gs>
              <a:gs pos="0">
                <a:srgbClr val="00AD4E"/>
              </a:gs>
              <a:gs pos="50000">
                <a:srgbClr val="624F92"/>
              </a:gs>
              <a:gs pos="100000">
                <a:srgbClr val="DE8330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1E7BD4B-ECBA-4FA6-9FB0-B63B77402393}"/>
              </a:ext>
            </a:extLst>
          </p:cNvPr>
          <p:cNvGrpSpPr/>
          <p:nvPr/>
        </p:nvGrpSpPr>
        <p:grpSpPr>
          <a:xfrm>
            <a:off x="2288765" y="2137713"/>
            <a:ext cx="989352" cy="2305533"/>
            <a:chOff x="1903748" y="1848945"/>
            <a:chExt cx="989352" cy="2305533"/>
          </a:xfrm>
        </p:grpSpPr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5832379C-426F-4912-ACCB-EB2C0E2B2647}"/>
                </a:ext>
              </a:extLst>
            </p:cNvPr>
            <p:cNvSpPr/>
            <p:nvPr/>
          </p:nvSpPr>
          <p:spPr>
            <a:xfrm>
              <a:off x="1903749" y="3953643"/>
              <a:ext cx="989351" cy="200835"/>
            </a:xfrm>
            <a:prstGeom prst="rect">
              <a:avLst/>
            </a:prstGeom>
            <a:gradFill flip="none" rotWithShape="1">
              <a:gsLst>
                <a:gs pos="0">
                  <a:srgbClr val="0094B2"/>
                </a:gs>
                <a:gs pos="62800">
                  <a:srgbClr val="018BA5"/>
                </a:gs>
                <a:gs pos="100000">
                  <a:srgbClr val="01869E"/>
                </a:gs>
              </a:gsLst>
              <a:lin ang="6000000" scaled="0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72F8738E-3740-4A7A-A6FF-24FC3A238C1B}"/>
                </a:ext>
              </a:extLst>
            </p:cNvPr>
            <p:cNvSpPr/>
            <p:nvPr/>
          </p:nvSpPr>
          <p:spPr>
            <a:xfrm>
              <a:off x="1903749" y="3719336"/>
              <a:ext cx="989351" cy="200835"/>
            </a:xfrm>
            <a:prstGeom prst="rect">
              <a:avLst/>
            </a:prstGeom>
            <a:gradFill flip="none" rotWithShape="1">
              <a:gsLst>
                <a:gs pos="0">
                  <a:srgbClr val="0094B2"/>
                </a:gs>
                <a:gs pos="100000">
                  <a:srgbClr val="01869E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61413A8C-0EBC-4E46-AE6E-365924C504DF}"/>
                </a:ext>
              </a:extLst>
            </p:cNvPr>
            <p:cNvSpPr/>
            <p:nvPr/>
          </p:nvSpPr>
          <p:spPr>
            <a:xfrm>
              <a:off x="1903749" y="3485028"/>
              <a:ext cx="989351" cy="200835"/>
            </a:xfrm>
            <a:prstGeom prst="rect">
              <a:avLst/>
            </a:prstGeom>
            <a:gradFill flip="none" rotWithShape="1">
              <a:gsLst>
                <a:gs pos="0">
                  <a:srgbClr val="0094B2"/>
                </a:gs>
                <a:gs pos="100000">
                  <a:srgbClr val="01869E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3F460AF3-0C32-46FA-9C4F-9920CE160E9B}"/>
                </a:ext>
              </a:extLst>
            </p:cNvPr>
            <p:cNvSpPr/>
            <p:nvPr/>
          </p:nvSpPr>
          <p:spPr>
            <a:xfrm>
              <a:off x="1903749" y="3242353"/>
              <a:ext cx="989351" cy="200835"/>
            </a:xfrm>
            <a:prstGeom prst="rect">
              <a:avLst/>
            </a:prstGeom>
            <a:gradFill flip="none" rotWithShape="1">
              <a:gsLst>
                <a:gs pos="0">
                  <a:srgbClr val="0094B2"/>
                </a:gs>
                <a:gs pos="100000">
                  <a:srgbClr val="01869E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F6C6DC2C-154F-46A8-B2D8-15ABDE17F84C}"/>
                </a:ext>
              </a:extLst>
            </p:cNvPr>
            <p:cNvSpPr/>
            <p:nvPr/>
          </p:nvSpPr>
          <p:spPr>
            <a:xfrm>
              <a:off x="1903748" y="2999676"/>
              <a:ext cx="989351" cy="200835"/>
            </a:xfrm>
            <a:prstGeom prst="rect">
              <a:avLst/>
            </a:prstGeom>
            <a:gradFill flip="none" rotWithShape="1">
              <a:gsLst>
                <a:gs pos="0">
                  <a:srgbClr val="0094B2"/>
                </a:gs>
                <a:gs pos="100000">
                  <a:srgbClr val="01869E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5BB344CA-9FC0-48FF-898A-EB98B3CA1E13}"/>
                </a:ext>
              </a:extLst>
            </p:cNvPr>
            <p:cNvSpPr/>
            <p:nvPr/>
          </p:nvSpPr>
          <p:spPr>
            <a:xfrm>
              <a:off x="1903749" y="2762578"/>
              <a:ext cx="989351" cy="200835"/>
            </a:xfrm>
            <a:prstGeom prst="rect">
              <a:avLst/>
            </a:prstGeom>
            <a:gradFill flip="none" rotWithShape="1">
              <a:gsLst>
                <a:gs pos="0">
                  <a:srgbClr val="0094B2"/>
                </a:gs>
                <a:gs pos="100000">
                  <a:srgbClr val="01869E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0B0BD486-1E36-4BF5-A6E6-209441EF2EC6}"/>
                </a:ext>
              </a:extLst>
            </p:cNvPr>
            <p:cNvSpPr/>
            <p:nvPr/>
          </p:nvSpPr>
          <p:spPr>
            <a:xfrm>
              <a:off x="1903749" y="2528271"/>
              <a:ext cx="989351" cy="200835"/>
            </a:xfrm>
            <a:prstGeom prst="rect">
              <a:avLst/>
            </a:prstGeom>
            <a:gradFill flip="none" rotWithShape="1">
              <a:gsLst>
                <a:gs pos="0">
                  <a:srgbClr val="0094B2"/>
                </a:gs>
                <a:gs pos="100000">
                  <a:srgbClr val="01869E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48DE7C14-19CA-423E-9F2A-57488402F405}"/>
                </a:ext>
              </a:extLst>
            </p:cNvPr>
            <p:cNvSpPr/>
            <p:nvPr/>
          </p:nvSpPr>
          <p:spPr>
            <a:xfrm>
              <a:off x="1903749" y="2293964"/>
              <a:ext cx="989351" cy="200835"/>
            </a:xfrm>
            <a:prstGeom prst="rect">
              <a:avLst/>
            </a:prstGeom>
            <a:gradFill flip="none" rotWithShape="1">
              <a:gsLst>
                <a:gs pos="0">
                  <a:srgbClr val="0094B2"/>
                </a:gs>
                <a:gs pos="100000">
                  <a:srgbClr val="01869E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  <p:sp>
          <p:nvSpPr>
            <p:cNvPr id="148" name="Oval 147">
              <a:extLst>
                <a:ext uri="{FF2B5EF4-FFF2-40B4-BE49-F238E27FC236}">
                  <a16:creationId xmlns:a16="http://schemas.microsoft.com/office/drawing/2014/main" id="{EB4ABD07-3018-4D1B-AA89-F51735F8F690}"/>
                </a:ext>
              </a:extLst>
            </p:cNvPr>
            <p:cNvSpPr/>
            <p:nvPr/>
          </p:nvSpPr>
          <p:spPr>
            <a:xfrm>
              <a:off x="1903748" y="1848945"/>
              <a:ext cx="935943" cy="412828"/>
            </a:xfrm>
            <a:prstGeom prst="ellipse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149" name="TextBox 148">
              <a:extLst>
                <a:ext uri="{FF2B5EF4-FFF2-40B4-BE49-F238E27FC236}">
                  <a16:creationId xmlns:a16="http://schemas.microsoft.com/office/drawing/2014/main" id="{FE9B1E95-E932-4AB2-94E0-BF296A011A70}"/>
                </a:ext>
              </a:extLst>
            </p:cNvPr>
            <p:cNvSpPr txBox="1"/>
            <p:nvPr/>
          </p:nvSpPr>
          <p:spPr>
            <a:xfrm>
              <a:off x="1957148" y="1868048"/>
              <a:ext cx="8500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Eurostile BQ" pitchFamily="50" charset="0"/>
                </a:rPr>
                <a:t>36-43%</a:t>
              </a:r>
            </a:p>
          </p:txBody>
        </p:sp>
      </p:grpSp>
      <p:sp>
        <p:nvSpPr>
          <p:cNvPr id="150" name="TextBox 149">
            <a:extLst>
              <a:ext uri="{FF2B5EF4-FFF2-40B4-BE49-F238E27FC236}">
                <a16:creationId xmlns:a16="http://schemas.microsoft.com/office/drawing/2014/main" id="{F75EE456-B93E-4F37-BE08-8EB103EF313B}"/>
              </a:ext>
            </a:extLst>
          </p:cNvPr>
          <p:cNvSpPr txBox="1"/>
          <p:nvPr/>
        </p:nvSpPr>
        <p:spPr>
          <a:xfrm>
            <a:off x="1034727" y="4493803"/>
            <a:ext cx="2369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006666"/>
                </a:solidFill>
                <a:latin typeface="Oswald" panose="02000503000000000000" pitchFamily="2" charset="0"/>
              </a:rPr>
              <a:t>ETHIOPIA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A03E9B2A-1097-4AD2-B685-A8C27D9895BA}"/>
              </a:ext>
            </a:extLst>
          </p:cNvPr>
          <p:cNvSpPr txBox="1"/>
          <p:nvPr/>
        </p:nvSpPr>
        <p:spPr>
          <a:xfrm>
            <a:off x="3278116" y="4498079"/>
            <a:ext cx="17594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CC3399"/>
                </a:solidFill>
                <a:latin typeface="Oswald" panose="02000503000000000000" pitchFamily="2" charset="0"/>
              </a:rPr>
              <a:t>EQUATORIAL ST.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FD99622-0EC3-425B-BBD8-B76DCAF256D4}"/>
              </a:ext>
            </a:extLst>
          </p:cNvPr>
          <p:cNvGrpSpPr/>
          <p:nvPr/>
        </p:nvGrpSpPr>
        <p:grpSpPr>
          <a:xfrm>
            <a:off x="7442919" y="1502446"/>
            <a:ext cx="996901" cy="2840990"/>
            <a:chOff x="6889455" y="1213678"/>
            <a:chExt cx="996901" cy="2840990"/>
          </a:xfrm>
        </p:grpSpPr>
        <p:grpSp>
          <p:nvGrpSpPr>
            <p:cNvPr id="153" name="Group 152">
              <a:extLst>
                <a:ext uri="{FF2B5EF4-FFF2-40B4-BE49-F238E27FC236}">
                  <a16:creationId xmlns:a16="http://schemas.microsoft.com/office/drawing/2014/main" id="{A1E9CD02-1543-4BCF-AAF4-7821CFE8AA21}"/>
                </a:ext>
              </a:extLst>
            </p:cNvPr>
            <p:cNvGrpSpPr/>
            <p:nvPr/>
          </p:nvGrpSpPr>
          <p:grpSpPr>
            <a:xfrm>
              <a:off x="6897004" y="1213678"/>
              <a:ext cx="989352" cy="2840990"/>
              <a:chOff x="3013022" y="1204823"/>
              <a:chExt cx="989352" cy="3816883"/>
            </a:xfrm>
          </p:grpSpPr>
          <p:grpSp>
            <p:nvGrpSpPr>
              <p:cNvPr id="154" name="Group 153">
                <a:extLst>
                  <a:ext uri="{FF2B5EF4-FFF2-40B4-BE49-F238E27FC236}">
                    <a16:creationId xmlns:a16="http://schemas.microsoft.com/office/drawing/2014/main" id="{B6375C0A-191C-47E4-828B-E612DFF04DEA}"/>
                  </a:ext>
                </a:extLst>
              </p:cNvPr>
              <p:cNvGrpSpPr/>
              <p:nvPr/>
            </p:nvGrpSpPr>
            <p:grpSpPr>
              <a:xfrm>
                <a:off x="3013022" y="3151681"/>
                <a:ext cx="989352" cy="1870025"/>
                <a:chOff x="3013022" y="3151681"/>
                <a:chExt cx="989352" cy="1870025"/>
              </a:xfrm>
              <a:effectLst>
                <a:reflection blurRad="6350" stA="52000" endA="300" endPos="16000" dir="5400000" sy="-100000" algn="bl" rotWithShape="0"/>
              </a:effectLst>
            </p:grpSpPr>
            <p:sp>
              <p:nvSpPr>
                <p:cNvPr id="160" name="Rectangle 159">
                  <a:extLst>
                    <a:ext uri="{FF2B5EF4-FFF2-40B4-BE49-F238E27FC236}">
                      <a16:creationId xmlns:a16="http://schemas.microsoft.com/office/drawing/2014/main" id="{470EA1B1-7AA6-4ABA-8B95-CF36EDBCAF09}"/>
                    </a:ext>
                  </a:extLst>
                </p:cNvPr>
                <p:cNvSpPr/>
                <p:nvPr/>
              </p:nvSpPr>
              <p:spPr>
                <a:xfrm>
                  <a:off x="3013023" y="4751883"/>
                  <a:ext cx="989351" cy="269823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E99345"/>
                    </a:gs>
                    <a:gs pos="100000">
                      <a:srgbClr val="D27319"/>
                    </a:gs>
                  </a:gsLst>
                  <a:lin ang="5400000" scaled="1"/>
                  <a:tileRect/>
                </a:gradFill>
                <a:ln>
                  <a:noFill/>
                </a:ln>
                <a:effectLst>
                  <a:innerShdw blurRad="76200" dist="50800" dir="13500000">
                    <a:schemeClr val="tx1">
                      <a:lumMod val="75000"/>
                      <a:lumOff val="25000"/>
                      <a:alpha val="50000"/>
                    </a:scheme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IN"/>
                </a:p>
              </p:txBody>
            </p:sp>
            <p:sp>
              <p:nvSpPr>
                <p:cNvPr id="161" name="Rectangle 160">
                  <a:extLst>
                    <a:ext uri="{FF2B5EF4-FFF2-40B4-BE49-F238E27FC236}">
                      <a16:creationId xmlns:a16="http://schemas.microsoft.com/office/drawing/2014/main" id="{07CDDB98-499C-4773-8087-EAF69008BFD9}"/>
                    </a:ext>
                  </a:extLst>
                </p:cNvPr>
                <p:cNvSpPr/>
                <p:nvPr/>
              </p:nvSpPr>
              <p:spPr>
                <a:xfrm>
                  <a:off x="3013023" y="4437089"/>
                  <a:ext cx="989351" cy="269823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E99345"/>
                    </a:gs>
                    <a:gs pos="100000">
                      <a:srgbClr val="D27319"/>
                    </a:gs>
                  </a:gsLst>
                  <a:lin ang="5400000" scaled="1"/>
                  <a:tileRect/>
                </a:gradFill>
                <a:ln>
                  <a:noFill/>
                </a:ln>
                <a:effectLst>
                  <a:innerShdw blurRad="76200" dist="50800" dir="13500000">
                    <a:schemeClr val="tx1">
                      <a:lumMod val="75000"/>
                      <a:lumOff val="25000"/>
                      <a:alpha val="50000"/>
                    </a:scheme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IN"/>
                </a:p>
              </p:txBody>
            </p:sp>
            <p:sp>
              <p:nvSpPr>
                <p:cNvPr id="162" name="Rectangle 161">
                  <a:extLst>
                    <a:ext uri="{FF2B5EF4-FFF2-40B4-BE49-F238E27FC236}">
                      <a16:creationId xmlns:a16="http://schemas.microsoft.com/office/drawing/2014/main" id="{13ED6974-0048-4B36-B851-5ECB384FC1FA}"/>
                    </a:ext>
                  </a:extLst>
                </p:cNvPr>
                <p:cNvSpPr/>
                <p:nvPr/>
              </p:nvSpPr>
              <p:spPr>
                <a:xfrm>
                  <a:off x="3013023" y="4122295"/>
                  <a:ext cx="989351" cy="269823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E99345"/>
                    </a:gs>
                    <a:gs pos="100000">
                      <a:srgbClr val="D27319"/>
                    </a:gs>
                  </a:gsLst>
                  <a:lin ang="5400000" scaled="1"/>
                  <a:tileRect/>
                </a:gradFill>
                <a:ln>
                  <a:noFill/>
                </a:ln>
                <a:effectLst>
                  <a:innerShdw blurRad="76200" dist="50800" dir="13500000">
                    <a:schemeClr val="tx1">
                      <a:lumMod val="75000"/>
                      <a:lumOff val="25000"/>
                      <a:alpha val="50000"/>
                    </a:scheme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IN"/>
                </a:p>
              </p:txBody>
            </p:sp>
            <p:sp>
              <p:nvSpPr>
                <p:cNvPr id="163" name="Rectangle 162">
                  <a:extLst>
                    <a:ext uri="{FF2B5EF4-FFF2-40B4-BE49-F238E27FC236}">
                      <a16:creationId xmlns:a16="http://schemas.microsoft.com/office/drawing/2014/main" id="{D44FC4D0-5742-47E7-96F2-8D361F8E9595}"/>
                    </a:ext>
                  </a:extLst>
                </p:cNvPr>
                <p:cNvSpPr/>
                <p:nvPr/>
              </p:nvSpPr>
              <p:spPr>
                <a:xfrm>
                  <a:off x="3013023" y="3796261"/>
                  <a:ext cx="989351" cy="269823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E99345"/>
                    </a:gs>
                    <a:gs pos="100000">
                      <a:srgbClr val="D27319"/>
                    </a:gs>
                  </a:gsLst>
                  <a:lin ang="5400000" scaled="1"/>
                  <a:tileRect/>
                </a:gradFill>
                <a:ln>
                  <a:noFill/>
                </a:ln>
                <a:effectLst>
                  <a:innerShdw blurRad="76200" dist="50800" dir="13500000">
                    <a:schemeClr val="tx1">
                      <a:lumMod val="75000"/>
                      <a:lumOff val="25000"/>
                      <a:alpha val="50000"/>
                    </a:scheme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IN"/>
                </a:p>
              </p:txBody>
            </p:sp>
            <p:sp>
              <p:nvSpPr>
                <p:cNvPr id="164" name="Rectangle 163">
                  <a:extLst>
                    <a:ext uri="{FF2B5EF4-FFF2-40B4-BE49-F238E27FC236}">
                      <a16:creationId xmlns:a16="http://schemas.microsoft.com/office/drawing/2014/main" id="{041EE6C2-360A-40EB-B08C-33C5A808CD1D}"/>
                    </a:ext>
                  </a:extLst>
                </p:cNvPr>
                <p:cNvSpPr/>
                <p:nvPr/>
              </p:nvSpPr>
              <p:spPr>
                <a:xfrm>
                  <a:off x="3013022" y="3470223"/>
                  <a:ext cx="989351" cy="269823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E99345"/>
                    </a:gs>
                    <a:gs pos="100000">
                      <a:srgbClr val="D27319"/>
                    </a:gs>
                  </a:gsLst>
                  <a:lin ang="5400000" scaled="1"/>
                  <a:tileRect/>
                </a:gradFill>
                <a:ln>
                  <a:noFill/>
                </a:ln>
                <a:effectLst>
                  <a:innerShdw blurRad="76200" dist="50800" dir="13500000">
                    <a:schemeClr val="tx1">
                      <a:lumMod val="75000"/>
                      <a:lumOff val="25000"/>
                      <a:alpha val="50000"/>
                    </a:scheme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IN"/>
                </a:p>
              </p:txBody>
            </p:sp>
            <p:sp>
              <p:nvSpPr>
                <p:cNvPr id="165" name="Rectangle 164">
                  <a:extLst>
                    <a:ext uri="{FF2B5EF4-FFF2-40B4-BE49-F238E27FC236}">
                      <a16:creationId xmlns:a16="http://schemas.microsoft.com/office/drawing/2014/main" id="{1932E789-48C9-4A64-8609-FBC6032C9E36}"/>
                    </a:ext>
                  </a:extLst>
                </p:cNvPr>
                <p:cNvSpPr/>
                <p:nvPr/>
              </p:nvSpPr>
              <p:spPr>
                <a:xfrm>
                  <a:off x="3013023" y="3151681"/>
                  <a:ext cx="989351" cy="269823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E99345"/>
                    </a:gs>
                    <a:gs pos="100000">
                      <a:srgbClr val="D27319"/>
                    </a:gs>
                  </a:gsLst>
                  <a:lin ang="5400000" scaled="1"/>
                  <a:tileRect/>
                </a:gradFill>
                <a:ln>
                  <a:noFill/>
                </a:ln>
                <a:effectLst>
                  <a:innerShdw blurRad="76200" dist="50800" dir="13500000">
                    <a:schemeClr val="tx1">
                      <a:lumMod val="75000"/>
                      <a:lumOff val="25000"/>
                      <a:alpha val="50000"/>
                    </a:scheme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IN"/>
                </a:p>
              </p:txBody>
            </p:sp>
          </p:grpSp>
          <p:grpSp>
            <p:nvGrpSpPr>
              <p:cNvPr id="155" name="Group 154">
                <a:extLst>
                  <a:ext uri="{FF2B5EF4-FFF2-40B4-BE49-F238E27FC236}">
                    <a16:creationId xmlns:a16="http://schemas.microsoft.com/office/drawing/2014/main" id="{E191E946-A01A-41E0-8F13-77C23DF8F4E4}"/>
                  </a:ext>
                </a:extLst>
              </p:cNvPr>
              <p:cNvGrpSpPr/>
              <p:nvPr/>
            </p:nvGrpSpPr>
            <p:grpSpPr>
              <a:xfrm>
                <a:off x="3082664" y="1204823"/>
                <a:ext cx="850065" cy="619593"/>
                <a:chOff x="3082662" y="1139865"/>
                <a:chExt cx="850065" cy="619593"/>
              </a:xfrm>
            </p:grpSpPr>
            <p:grpSp>
              <p:nvGrpSpPr>
                <p:cNvPr id="156" name="Group 155">
                  <a:extLst>
                    <a:ext uri="{FF2B5EF4-FFF2-40B4-BE49-F238E27FC236}">
                      <a16:creationId xmlns:a16="http://schemas.microsoft.com/office/drawing/2014/main" id="{296E373A-5BC8-4DF2-B00D-0F03F6E635A4}"/>
                    </a:ext>
                  </a:extLst>
                </p:cNvPr>
                <p:cNvGrpSpPr/>
                <p:nvPr/>
              </p:nvGrpSpPr>
              <p:grpSpPr>
                <a:xfrm>
                  <a:off x="3197897" y="1139865"/>
                  <a:ext cx="619595" cy="619593"/>
                  <a:chOff x="3507696" y="571493"/>
                  <a:chExt cx="619595" cy="619593"/>
                </a:xfrm>
              </p:grpSpPr>
              <p:sp>
                <p:nvSpPr>
                  <p:cNvPr id="158" name="Oval 157">
                    <a:extLst>
                      <a:ext uri="{FF2B5EF4-FFF2-40B4-BE49-F238E27FC236}">
                        <a16:creationId xmlns:a16="http://schemas.microsoft.com/office/drawing/2014/main" id="{C139599D-7136-4A86-8F5F-BB740F183C3C}"/>
                      </a:ext>
                    </a:extLst>
                  </p:cNvPr>
                  <p:cNvSpPr/>
                  <p:nvPr/>
                </p:nvSpPr>
                <p:spPr>
                  <a:xfrm>
                    <a:off x="3507696" y="571493"/>
                    <a:ext cx="619595" cy="619593"/>
                  </a:xfrm>
                  <a:prstGeom prst="ellipse">
                    <a:avLst/>
                  </a:prstGeom>
                  <a:solidFill>
                    <a:srgbClr val="E1883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IN"/>
                  </a:p>
                </p:txBody>
              </p:sp>
              <p:sp>
                <p:nvSpPr>
                  <p:cNvPr id="159" name="Oval 158">
                    <a:extLst>
                      <a:ext uri="{FF2B5EF4-FFF2-40B4-BE49-F238E27FC236}">
                        <a16:creationId xmlns:a16="http://schemas.microsoft.com/office/drawing/2014/main" id="{FBEC21BE-D56B-48A1-86AE-D8A0A93B751A}"/>
                      </a:ext>
                    </a:extLst>
                  </p:cNvPr>
                  <p:cNvSpPr/>
                  <p:nvPr/>
                </p:nvSpPr>
                <p:spPr>
                  <a:xfrm>
                    <a:off x="3540174" y="603961"/>
                    <a:ext cx="554637" cy="554639"/>
                  </a:xfrm>
                  <a:prstGeom prst="ellipse">
                    <a:avLst/>
                  </a:prstGeom>
                  <a:solidFill>
                    <a:srgbClr val="ECECED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IN"/>
                  </a:p>
                </p:txBody>
              </p:sp>
            </p:grpSp>
            <p:sp>
              <p:nvSpPr>
                <p:cNvPr id="157" name="TextBox 156">
                  <a:extLst>
                    <a:ext uri="{FF2B5EF4-FFF2-40B4-BE49-F238E27FC236}">
                      <a16:creationId xmlns:a16="http://schemas.microsoft.com/office/drawing/2014/main" id="{BB0CDA70-CF1C-4BA7-B00B-400CB7045466}"/>
                    </a:ext>
                  </a:extLst>
                </p:cNvPr>
                <p:cNvSpPr txBox="1"/>
                <p:nvPr/>
              </p:nvSpPr>
              <p:spPr>
                <a:xfrm>
                  <a:off x="3082662" y="1246500"/>
                  <a:ext cx="850065" cy="4961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IN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Eurostile BQ" pitchFamily="50" charset="0"/>
                    </a:rPr>
                    <a:t>66%</a:t>
                  </a:r>
                </a:p>
              </p:txBody>
            </p:sp>
          </p:grpSp>
        </p:grp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EFCCC2C8-B5B4-44C9-838D-E20D5AAB7512}"/>
                </a:ext>
              </a:extLst>
            </p:cNvPr>
            <p:cNvSpPr/>
            <p:nvPr/>
          </p:nvSpPr>
          <p:spPr>
            <a:xfrm>
              <a:off x="6893190" y="2415429"/>
              <a:ext cx="989351" cy="200835"/>
            </a:xfrm>
            <a:prstGeom prst="rect">
              <a:avLst/>
            </a:prstGeom>
            <a:gradFill flip="none" rotWithShape="1">
              <a:gsLst>
                <a:gs pos="0">
                  <a:srgbClr val="E99345"/>
                </a:gs>
                <a:gs pos="100000">
                  <a:srgbClr val="D27319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F84181CB-FB5A-4B0B-8F28-B91868FFC968}"/>
                </a:ext>
              </a:extLst>
            </p:cNvPr>
            <p:cNvSpPr/>
            <p:nvPr/>
          </p:nvSpPr>
          <p:spPr>
            <a:xfrm>
              <a:off x="6893189" y="2172752"/>
              <a:ext cx="989351" cy="200835"/>
            </a:xfrm>
            <a:prstGeom prst="rect">
              <a:avLst/>
            </a:prstGeom>
            <a:gradFill flip="none" rotWithShape="1">
              <a:gsLst>
                <a:gs pos="0">
                  <a:srgbClr val="E99345"/>
                </a:gs>
                <a:gs pos="100000">
                  <a:srgbClr val="D27319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6FCA6783-25EB-498A-9192-179EE6DB7E89}"/>
                </a:ext>
              </a:extLst>
            </p:cNvPr>
            <p:cNvSpPr/>
            <p:nvPr/>
          </p:nvSpPr>
          <p:spPr>
            <a:xfrm>
              <a:off x="6893190" y="1935654"/>
              <a:ext cx="989351" cy="200835"/>
            </a:xfrm>
            <a:prstGeom prst="rect">
              <a:avLst/>
            </a:prstGeom>
            <a:gradFill flip="none" rotWithShape="1">
              <a:gsLst>
                <a:gs pos="0">
                  <a:srgbClr val="E99345"/>
                </a:gs>
                <a:gs pos="100000">
                  <a:srgbClr val="D27319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F338CEBC-A772-4A9F-A934-84C9E29FEA43}"/>
                </a:ext>
              </a:extLst>
            </p:cNvPr>
            <p:cNvSpPr/>
            <p:nvPr/>
          </p:nvSpPr>
          <p:spPr>
            <a:xfrm>
              <a:off x="6889455" y="1690794"/>
              <a:ext cx="989351" cy="200835"/>
            </a:xfrm>
            <a:prstGeom prst="rect">
              <a:avLst/>
            </a:prstGeom>
            <a:gradFill flip="none" rotWithShape="1">
              <a:gsLst>
                <a:gs pos="0">
                  <a:srgbClr val="E99345"/>
                </a:gs>
                <a:gs pos="100000">
                  <a:srgbClr val="D27319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</p:grpSp>
      <p:sp>
        <p:nvSpPr>
          <p:cNvPr id="187" name="Oval 186">
            <a:extLst>
              <a:ext uri="{FF2B5EF4-FFF2-40B4-BE49-F238E27FC236}">
                <a16:creationId xmlns:a16="http://schemas.microsoft.com/office/drawing/2014/main" id="{F851D32C-4B6B-49B6-B39E-47649CBDC00D}"/>
              </a:ext>
            </a:extLst>
          </p:cNvPr>
          <p:cNvSpPr/>
          <p:nvPr/>
        </p:nvSpPr>
        <p:spPr>
          <a:xfrm>
            <a:off x="1518638" y="4035997"/>
            <a:ext cx="554637" cy="412828"/>
          </a:xfrm>
          <a:prstGeom prst="ellipse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88" name="TextBox 187">
            <a:extLst>
              <a:ext uri="{FF2B5EF4-FFF2-40B4-BE49-F238E27FC236}">
                <a16:creationId xmlns:a16="http://schemas.microsoft.com/office/drawing/2014/main" id="{129E0B0B-82FC-4C69-9906-090F4D0CBBBC}"/>
              </a:ext>
            </a:extLst>
          </p:cNvPr>
          <p:cNvSpPr txBox="1"/>
          <p:nvPr/>
        </p:nvSpPr>
        <p:spPr>
          <a:xfrm>
            <a:off x="1387667" y="4041759"/>
            <a:ext cx="850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dirty="0">
                <a:solidFill>
                  <a:schemeClr val="tx1">
                    <a:lumMod val="65000"/>
                    <a:lumOff val="35000"/>
                  </a:schemeClr>
                </a:solidFill>
                <a:latin typeface="Eurostile BQ" pitchFamily="50" charset="0"/>
              </a:rPr>
              <a:t>0.0%</a:t>
            </a:r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7B50B8A1-E3E1-4DE5-80F8-605D6B6FCC0B}"/>
              </a:ext>
            </a:extLst>
          </p:cNvPr>
          <p:cNvSpPr/>
          <p:nvPr/>
        </p:nvSpPr>
        <p:spPr>
          <a:xfrm>
            <a:off x="3368902" y="3938426"/>
            <a:ext cx="619595" cy="461178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619B3FCB-4B1E-4F8D-8903-53406B450913}"/>
              </a:ext>
            </a:extLst>
          </p:cNvPr>
          <p:cNvSpPr/>
          <p:nvPr/>
        </p:nvSpPr>
        <p:spPr>
          <a:xfrm>
            <a:off x="3401380" y="3974631"/>
            <a:ext cx="554637" cy="412828"/>
          </a:xfrm>
          <a:prstGeom prst="ellipse">
            <a:avLst/>
          </a:prstGeom>
          <a:solidFill>
            <a:srgbClr val="ECEC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3C4209B5-0230-46A1-BE34-892C5205AFFB}"/>
              </a:ext>
            </a:extLst>
          </p:cNvPr>
          <p:cNvSpPr txBox="1"/>
          <p:nvPr/>
        </p:nvSpPr>
        <p:spPr>
          <a:xfrm>
            <a:off x="3262478" y="3982482"/>
            <a:ext cx="850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dirty="0">
                <a:solidFill>
                  <a:schemeClr val="tx1">
                    <a:lumMod val="65000"/>
                    <a:lumOff val="35000"/>
                  </a:schemeClr>
                </a:solidFill>
                <a:latin typeface="Eurostile BQ" pitchFamily="50" charset="0"/>
              </a:rPr>
              <a:t>0.0%</a:t>
            </a:r>
          </a:p>
        </p:txBody>
      </p:sp>
      <p:sp>
        <p:nvSpPr>
          <p:cNvPr id="194" name="TextBox 193">
            <a:extLst>
              <a:ext uri="{FF2B5EF4-FFF2-40B4-BE49-F238E27FC236}">
                <a16:creationId xmlns:a16="http://schemas.microsoft.com/office/drawing/2014/main" id="{4A54F45A-FDE0-4768-97FC-EFA8A2477EF4}"/>
              </a:ext>
            </a:extLst>
          </p:cNvPr>
          <p:cNvSpPr txBox="1"/>
          <p:nvPr/>
        </p:nvSpPr>
        <p:spPr>
          <a:xfrm>
            <a:off x="5202344" y="4493089"/>
            <a:ext cx="209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gradFill>
                  <a:gsLst>
                    <a:gs pos="44000">
                      <a:srgbClr val="FFC000"/>
                    </a:gs>
                    <a:gs pos="60000">
                      <a:srgbClr val="7030A0"/>
                    </a:gs>
                    <a:gs pos="100000">
                      <a:srgbClr val="7030A0"/>
                    </a:gs>
                  </a:gsLst>
                  <a:lin ang="0" scaled="0"/>
                </a:gradFill>
                <a:latin typeface="Oswald" panose="02000503000000000000" pitchFamily="2" charset="0"/>
              </a:rPr>
              <a:t>SUDANS</a:t>
            </a:r>
          </a:p>
        </p:txBody>
      </p:sp>
      <p:sp>
        <p:nvSpPr>
          <p:cNvPr id="195" name="TextBox 194">
            <a:extLst>
              <a:ext uri="{FF2B5EF4-FFF2-40B4-BE49-F238E27FC236}">
                <a16:creationId xmlns:a16="http://schemas.microsoft.com/office/drawing/2014/main" id="{27DC425F-97CB-45D9-B314-68775B98752D}"/>
              </a:ext>
            </a:extLst>
          </p:cNvPr>
          <p:cNvSpPr txBox="1"/>
          <p:nvPr/>
        </p:nvSpPr>
        <p:spPr>
          <a:xfrm>
            <a:off x="7450468" y="4486982"/>
            <a:ext cx="2124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gradFill>
                  <a:gsLst>
                    <a:gs pos="44000">
                      <a:srgbClr val="FFC000"/>
                    </a:gs>
                    <a:gs pos="60000">
                      <a:srgbClr val="00B050"/>
                    </a:gs>
                    <a:gs pos="100000">
                      <a:srgbClr val="00B050"/>
                    </a:gs>
                  </a:gsLst>
                  <a:lin ang="0" scaled="0"/>
                </a:gradFill>
                <a:latin typeface="Oswald" panose="02000503000000000000" pitchFamily="2" charset="0"/>
              </a:rPr>
              <a:t>EGYPT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77C50F4-739F-4B93-B5F1-F0399352366F}"/>
              </a:ext>
            </a:extLst>
          </p:cNvPr>
          <p:cNvGrpSpPr/>
          <p:nvPr/>
        </p:nvGrpSpPr>
        <p:grpSpPr>
          <a:xfrm rot="10800000">
            <a:off x="8585937" y="3215406"/>
            <a:ext cx="989353" cy="1154803"/>
            <a:chOff x="8020676" y="5008027"/>
            <a:chExt cx="989353" cy="1154803"/>
          </a:xfrm>
        </p:grpSpPr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A0B0D7E5-D579-4F81-9173-EB3253B091F0}"/>
                </a:ext>
              </a:extLst>
            </p:cNvPr>
            <p:cNvSpPr/>
            <p:nvPr/>
          </p:nvSpPr>
          <p:spPr>
            <a:xfrm rot="10800000">
              <a:off x="8020678" y="5008027"/>
              <a:ext cx="989351" cy="200835"/>
            </a:xfrm>
            <a:prstGeom prst="rect">
              <a:avLst/>
            </a:prstGeom>
            <a:gradFill flip="none" rotWithShape="1">
              <a:gsLst>
                <a:gs pos="0">
                  <a:srgbClr val="00B050"/>
                </a:gs>
                <a:gs pos="100000">
                  <a:srgbClr val="00A249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F6C2A38D-04BE-4FB7-A988-69F154A07DD4}"/>
                </a:ext>
              </a:extLst>
            </p:cNvPr>
            <p:cNvSpPr/>
            <p:nvPr/>
          </p:nvSpPr>
          <p:spPr>
            <a:xfrm rot="10800000">
              <a:off x="8020677" y="5245125"/>
              <a:ext cx="989351" cy="200835"/>
            </a:xfrm>
            <a:prstGeom prst="rect">
              <a:avLst/>
            </a:prstGeom>
            <a:gradFill flip="none" rotWithShape="1">
              <a:gsLst>
                <a:gs pos="0">
                  <a:srgbClr val="00B050"/>
                </a:gs>
                <a:gs pos="100000">
                  <a:srgbClr val="00A249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E43F18D4-6248-471C-A721-03372E0AED29}"/>
                </a:ext>
              </a:extLst>
            </p:cNvPr>
            <p:cNvSpPr/>
            <p:nvPr/>
          </p:nvSpPr>
          <p:spPr>
            <a:xfrm rot="10800000">
              <a:off x="8020677" y="5479432"/>
              <a:ext cx="989351" cy="200835"/>
            </a:xfrm>
            <a:prstGeom prst="rect">
              <a:avLst/>
            </a:prstGeom>
            <a:gradFill flip="none" rotWithShape="1">
              <a:gsLst>
                <a:gs pos="0">
                  <a:srgbClr val="00B050"/>
                </a:gs>
                <a:gs pos="100000">
                  <a:srgbClr val="00A249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BBB1516F-39E6-4393-8C81-AA44B0B55B70}"/>
                </a:ext>
              </a:extLst>
            </p:cNvPr>
            <p:cNvSpPr/>
            <p:nvPr/>
          </p:nvSpPr>
          <p:spPr>
            <a:xfrm rot="10800000">
              <a:off x="8020677" y="5713740"/>
              <a:ext cx="989351" cy="200835"/>
            </a:xfrm>
            <a:prstGeom prst="rect">
              <a:avLst/>
            </a:prstGeom>
            <a:gradFill flip="none" rotWithShape="1">
              <a:gsLst>
                <a:gs pos="0">
                  <a:srgbClr val="00B050"/>
                </a:gs>
                <a:gs pos="100000">
                  <a:srgbClr val="00A249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2E78E699-88F4-412E-B16C-AC5AB30F799C}"/>
                </a:ext>
              </a:extLst>
            </p:cNvPr>
            <p:cNvSpPr/>
            <p:nvPr/>
          </p:nvSpPr>
          <p:spPr>
            <a:xfrm rot="10800000">
              <a:off x="8020676" y="5961995"/>
              <a:ext cx="989351" cy="200835"/>
            </a:xfrm>
            <a:prstGeom prst="rect">
              <a:avLst/>
            </a:prstGeom>
            <a:gradFill flip="none" rotWithShape="1">
              <a:gsLst>
                <a:gs pos="0">
                  <a:srgbClr val="00B050"/>
                </a:gs>
                <a:gs pos="100000">
                  <a:srgbClr val="00A249"/>
                </a:gs>
              </a:gsLst>
              <a:lin ang="5400000" scaled="1"/>
              <a:tileRect/>
            </a:gradFill>
            <a:ln>
              <a:noFill/>
            </a:ln>
            <a:effectLst>
              <a:innerShdw blurRad="76200" dist="50800" dir="13500000">
                <a:schemeClr val="tx1">
                  <a:lumMod val="75000"/>
                  <a:lumOff val="25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IN"/>
            </a:p>
          </p:txBody>
        </p:sp>
      </p:grpSp>
      <p:sp>
        <p:nvSpPr>
          <p:cNvPr id="196" name="Rectangle 195">
            <a:extLst>
              <a:ext uri="{FF2B5EF4-FFF2-40B4-BE49-F238E27FC236}">
                <a16:creationId xmlns:a16="http://schemas.microsoft.com/office/drawing/2014/main" id="{4591BCBC-16BF-47BF-B6FB-AEFE4C73E29F}"/>
              </a:ext>
            </a:extLst>
          </p:cNvPr>
          <p:cNvSpPr/>
          <p:nvPr/>
        </p:nvSpPr>
        <p:spPr>
          <a:xfrm>
            <a:off x="1034727" y="5661789"/>
            <a:ext cx="483911" cy="158104"/>
          </a:xfrm>
          <a:prstGeom prst="rect">
            <a:avLst/>
          </a:prstGeom>
          <a:gradFill flip="none" rotWithShape="1">
            <a:gsLst>
              <a:gs pos="0">
                <a:srgbClr val="E99345"/>
              </a:gs>
              <a:gs pos="100000">
                <a:srgbClr val="D27319"/>
              </a:gs>
            </a:gsLst>
            <a:lin ang="5400000" scaled="1"/>
            <a:tileRect/>
          </a:gradFill>
          <a:ln>
            <a:noFill/>
          </a:ln>
          <a:effectLst>
            <a:innerShdw blurRad="76200" dist="50800" dir="13500000">
              <a:schemeClr val="tx1">
                <a:lumMod val="75000"/>
                <a:lumOff val="2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IN"/>
          </a:p>
        </p:txBody>
      </p:sp>
      <p:sp>
        <p:nvSpPr>
          <p:cNvPr id="197" name="TextBox 196">
            <a:extLst>
              <a:ext uri="{FF2B5EF4-FFF2-40B4-BE49-F238E27FC236}">
                <a16:creationId xmlns:a16="http://schemas.microsoft.com/office/drawing/2014/main" id="{5E7A438B-5B76-443C-8E8C-3B0669F57814}"/>
              </a:ext>
            </a:extLst>
          </p:cNvPr>
          <p:cNvSpPr txBox="1"/>
          <p:nvPr/>
        </p:nvSpPr>
        <p:spPr>
          <a:xfrm>
            <a:off x="1484188" y="5548777"/>
            <a:ext cx="2638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  <a:latin typeface="Eurostile BQ" pitchFamily="50" charset="0"/>
              </a:rPr>
              <a:t>Colonial treaty apportionment </a:t>
            </a:r>
          </a:p>
        </p:txBody>
      </p:sp>
    </p:spTree>
    <p:extLst>
      <p:ext uri="{BB962C8B-B14F-4D97-AF65-F5344CB8AC3E}">
        <p14:creationId xmlns:p14="http://schemas.microsoft.com/office/powerpoint/2010/main" val="3196692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" grpId="0"/>
      <p:bldP spid="151" grpId="0"/>
      <p:bldP spid="194" grpId="0"/>
      <p:bldP spid="19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4935B-718D-46C0-908E-899F64B32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19573"/>
            <a:ext cx="10058400" cy="572889"/>
          </a:xfrm>
        </p:spPr>
        <p:txBody>
          <a:bodyPr>
            <a:noAutofit/>
          </a:bodyPr>
          <a:lstStyle/>
          <a:p>
            <a:r>
              <a:rPr lang="en-US" dirty="0">
                <a:solidFill>
                  <a:srgbClr val="002060"/>
                </a:solidFill>
                <a:latin typeface="Agency FB" panose="020B0503020202020204" pitchFamily="34" charset="0"/>
              </a:rPr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9AE598-374B-4DA0-BF2A-D26B47115D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799" y="1215483"/>
            <a:ext cx="10692063" cy="4636677"/>
          </a:xfrm>
        </p:spPr>
        <p:txBody>
          <a:bodyPr>
            <a:normAutofit lnSpcReduction="10000"/>
          </a:bodyPr>
          <a:lstStyle/>
          <a:p>
            <a:r>
              <a:rPr lang="en-US" sz="2000" dirty="0"/>
              <a:t>From the above analysis two challenges were observed, </a:t>
            </a:r>
          </a:p>
          <a:p>
            <a:pPr marL="0" indent="0">
              <a:buNone/>
            </a:pPr>
            <a:endParaRPr lang="en-US" sz="2000" dirty="0"/>
          </a:p>
          <a:p>
            <a:pPr marL="617220" lvl="1" indent="-342900">
              <a:buFont typeface="+mj-lt"/>
              <a:buAutoNum type="arabicPeriod"/>
            </a:pPr>
            <a:r>
              <a:rPr lang="en-US" sz="2000" dirty="0"/>
              <a:t>The existing water allocation (colonial treaty) is definitely unfair to upstream countries,</a:t>
            </a:r>
          </a:p>
          <a:p>
            <a:pPr marL="617220" lvl="1" indent="-342900">
              <a:buFont typeface="+mj-lt"/>
              <a:buAutoNum type="arabicPeriod"/>
            </a:pPr>
            <a:endParaRPr lang="en-US" sz="1800" dirty="0"/>
          </a:p>
          <a:p>
            <a:pPr marL="0" indent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dirty="0">
                <a:solidFill>
                  <a:srgbClr val="7030A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        “</a:t>
            </a:r>
            <a:r>
              <a:rPr lang="en-US" dirty="0">
                <a:solidFill>
                  <a:srgbClr val="CC3399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The refusal or unwillingness either to amend (i.e. reduce) the existing use or to enter into</a:t>
            </a:r>
          </a:p>
          <a:p>
            <a:pPr marL="0" indent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dirty="0">
                <a:solidFill>
                  <a:srgbClr val="CC3399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           negotiations with a genuine view to achieve an equitable result may be interpreted as</a:t>
            </a:r>
          </a:p>
          <a:p>
            <a:pPr marL="0" indent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dirty="0">
                <a:solidFill>
                  <a:srgbClr val="CC3399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           a breach of its international legal obligations”(UNWC guide, pp115</a:t>
            </a:r>
            <a:r>
              <a:rPr lang="en-US" dirty="0">
                <a:solidFill>
                  <a:srgbClr val="7030A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)</a:t>
            </a:r>
            <a:endParaRPr lang="en-US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4320" lvl="1" indent="0">
              <a:buNone/>
            </a:pPr>
            <a:endParaRPr lang="en-US" sz="1800" dirty="0"/>
          </a:p>
          <a:p>
            <a:pPr marL="617220" lvl="1" indent="-342900">
              <a:buFont typeface="+mj-lt"/>
              <a:buAutoNum type="arabicPeriod"/>
            </a:pPr>
            <a:endParaRPr lang="en-US" sz="1800" dirty="0"/>
          </a:p>
          <a:p>
            <a:pPr marL="617220" lvl="1" indent="-342900">
              <a:buFont typeface="+mj-lt"/>
              <a:buAutoNum type="arabicPeriod"/>
            </a:pPr>
            <a:endParaRPr lang="en-US" dirty="0"/>
          </a:p>
          <a:p>
            <a:pPr marL="0" indent="0">
              <a:buNone/>
            </a:pP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089361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136C90-A979-477E-B585-77B8E32892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799" y="1239253"/>
            <a:ext cx="10724147" cy="461290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2. Although the principle of equitable &amp; reasonable water sharing is expected to redistribute the monopolized water quota to all states, however, as compared to a </a:t>
            </a:r>
            <a:r>
              <a:rPr lang="en-US" dirty="0">
                <a:solidFill>
                  <a:srgbClr val="00B0F0"/>
                </a:solidFill>
              </a:rPr>
              <a:t>55 </a:t>
            </a:r>
            <a:r>
              <a:rPr lang="en-US" dirty="0" err="1">
                <a:solidFill>
                  <a:srgbClr val="00B0F0"/>
                </a:solidFill>
              </a:rPr>
              <a:t>bcm</a:t>
            </a:r>
            <a:r>
              <a:rPr lang="en-US" dirty="0">
                <a:solidFill>
                  <a:srgbClr val="00B0F0"/>
                </a:solidFill>
              </a:rPr>
              <a:t> irrigation plus 10cm for Industrial and municipal use</a:t>
            </a:r>
            <a:r>
              <a:rPr lang="en-US" dirty="0"/>
              <a:t>, cutting the Nile water by </a:t>
            </a:r>
            <a:r>
              <a:rPr lang="en-US" u="sng" dirty="0"/>
              <a:t>more than half </a:t>
            </a:r>
            <a:r>
              <a:rPr lang="en-US" dirty="0"/>
              <a:t>of its previous share can cause an of  extreme water stress.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For this reason, since it is </a:t>
            </a:r>
            <a:r>
              <a:rPr lang="en-US" dirty="0">
                <a:solidFill>
                  <a:srgbClr val="C00000"/>
                </a:solidFill>
              </a:rPr>
              <a:t>illegal to ban upstream countries for the benefit of one country</a:t>
            </a:r>
            <a:r>
              <a:rPr lang="en-US" dirty="0"/>
              <a:t>, and it also </a:t>
            </a:r>
            <a:r>
              <a:rPr lang="en-US" dirty="0">
                <a:solidFill>
                  <a:srgbClr val="00B050"/>
                </a:solidFill>
              </a:rPr>
              <a:t>not acceptable to significantly cut the river flow that goes to downstream</a:t>
            </a:r>
            <a:r>
              <a:rPr lang="en-US" dirty="0"/>
              <a:t>,  states should enter into negotiation in the following way; 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877130C-8617-44F7-BE82-B2F31FBD6159}"/>
              </a:ext>
            </a:extLst>
          </p:cNvPr>
          <p:cNvSpPr txBox="1">
            <a:spLocks/>
          </p:cNvSpPr>
          <p:nvPr/>
        </p:nvSpPr>
        <p:spPr>
          <a:xfrm>
            <a:off x="1066800" y="419573"/>
            <a:ext cx="10058400" cy="57288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i="0" kern="1200" cap="none" spc="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>
                <a:solidFill>
                  <a:srgbClr val="002060"/>
                </a:solidFill>
                <a:latin typeface="Agency FB" panose="020B0503020202020204" pitchFamily="34" charset="0"/>
              </a:rPr>
              <a:t>Conclusion </a:t>
            </a:r>
          </a:p>
        </p:txBody>
      </p:sp>
    </p:spTree>
    <p:extLst>
      <p:ext uri="{BB962C8B-B14F-4D97-AF65-F5344CB8AC3E}">
        <p14:creationId xmlns:p14="http://schemas.microsoft.com/office/powerpoint/2010/main" val="12324814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7323F042-0E28-41C3-9550-AFB58E484722}"/>
              </a:ext>
            </a:extLst>
          </p:cNvPr>
          <p:cNvSpPr/>
          <p:nvPr/>
        </p:nvSpPr>
        <p:spPr>
          <a:xfrm rot="17281152" flipH="1">
            <a:off x="6668381" y="1845275"/>
            <a:ext cx="176862" cy="1162847"/>
          </a:xfrm>
          <a:custGeom>
            <a:avLst/>
            <a:gdLst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3419 h 853419"/>
              <a:gd name="connsiteX1" fmla="*/ 141051 w 141735"/>
              <a:gd name="connsiteY1" fmla="*/ 430266 h 853419"/>
              <a:gd name="connsiteX2" fmla="*/ 0 w 141735"/>
              <a:gd name="connsiteY2" fmla="*/ 2249 h 853419"/>
              <a:gd name="connsiteX0" fmla="*/ 43775 w 141735"/>
              <a:gd name="connsiteY0" fmla="*/ 853419 h 853419"/>
              <a:gd name="connsiteX1" fmla="*/ 141051 w 141735"/>
              <a:gd name="connsiteY1" fmla="*/ 430266 h 853419"/>
              <a:gd name="connsiteX2" fmla="*/ 0 w 141735"/>
              <a:gd name="connsiteY2" fmla="*/ 2249 h 853419"/>
              <a:gd name="connsiteX0" fmla="*/ 43775 w 143910"/>
              <a:gd name="connsiteY0" fmla="*/ 853419 h 853419"/>
              <a:gd name="connsiteX1" fmla="*/ 141051 w 143910"/>
              <a:gd name="connsiteY1" fmla="*/ 430266 h 853419"/>
              <a:gd name="connsiteX2" fmla="*/ 0 w 143910"/>
              <a:gd name="connsiteY2" fmla="*/ 2249 h 853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3910" h="853419">
                <a:moveTo>
                  <a:pt x="43775" y="853419"/>
                </a:moveTo>
                <a:cubicBezTo>
                  <a:pt x="149563" y="824642"/>
                  <a:pt x="148347" y="572128"/>
                  <a:pt x="141051" y="430266"/>
                </a:cubicBezTo>
                <a:cubicBezTo>
                  <a:pt x="133755" y="288404"/>
                  <a:pt x="115516" y="-29772"/>
                  <a:pt x="0" y="2249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id="{B960B0BD-06DB-4F30-9FB7-944F6933A88D}"/>
              </a:ext>
            </a:extLst>
          </p:cNvPr>
          <p:cNvGrpSpPr/>
          <p:nvPr/>
        </p:nvGrpSpPr>
        <p:grpSpPr>
          <a:xfrm rot="20790163">
            <a:off x="6925683" y="1994623"/>
            <a:ext cx="5227577" cy="1330010"/>
            <a:chOff x="6964423" y="2954207"/>
            <a:chExt cx="3152338" cy="1143317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2D035277-4B88-4039-8E4B-FBC0C0714B68}"/>
                </a:ext>
              </a:extLst>
            </p:cNvPr>
            <p:cNvSpPr/>
            <p:nvPr/>
          </p:nvSpPr>
          <p:spPr>
            <a:xfrm rot="17169580">
              <a:off x="7969602" y="1949028"/>
              <a:ext cx="1141980" cy="3152338"/>
            </a:xfrm>
            <a:custGeom>
              <a:avLst/>
              <a:gdLst>
                <a:gd name="connsiteX0" fmla="*/ 570990 w 1141980"/>
                <a:gd name="connsiteY0" fmla="*/ 176910 h 3152338"/>
                <a:gd name="connsiteX1" fmla="*/ 433104 w 1141980"/>
                <a:gd name="connsiteY1" fmla="*/ 314796 h 3152338"/>
                <a:gd name="connsiteX2" fmla="*/ 570990 w 1141980"/>
                <a:gd name="connsiteY2" fmla="*/ 452682 h 3152338"/>
                <a:gd name="connsiteX3" fmla="*/ 708876 w 1141980"/>
                <a:gd name="connsiteY3" fmla="*/ 314796 h 3152338"/>
                <a:gd name="connsiteX4" fmla="*/ 570990 w 1141980"/>
                <a:gd name="connsiteY4" fmla="*/ 176910 h 3152338"/>
                <a:gd name="connsiteX5" fmla="*/ 570990 w 1141980"/>
                <a:gd name="connsiteY5" fmla="*/ 0 h 3152338"/>
                <a:gd name="connsiteX6" fmla="*/ 1141980 w 1141980"/>
                <a:gd name="connsiteY6" fmla="*/ 570990 h 3152338"/>
                <a:gd name="connsiteX7" fmla="*/ 1141979 w 1141980"/>
                <a:gd name="connsiteY7" fmla="*/ 2581348 h 3152338"/>
                <a:gd name="connsiteX8" fmla="*/ 570989 w 1141980"/>
                <a:gd name="connsiteY8" fmla="*/ 3152338 h 3152338"/>
                <a:gd name="connsiteX9" fmla="*/ 570990 w 1141980"/>
                <a:gd name="connsiteY9" fmla="*/ 3152337 h 3152338"/>
                <a:gd name="connsiteX10" fmla="*/ 0 w 1141980"/>
                <a:gd name="connsiteY10" fmla="*/ 2581347 h 3152338"/>
                <a:gd name="connsiteX11" fmla="*/ 0 w 1141980"/>
                <a:gd name="connsiteY11" fmla="*/ 570990 h 3152338"/>
                <a:gd name="connsiteX12" fmla="*/ 570990 w 1141980"/>
                <a:gd name="connsiteY12" fmla="*/ 0 h 3152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41980" h="3152338">
                  <a:moveTo>
                    <a:pt x="570990" y="176910"/>
                  </a:moveTo>
                  <a:cubicBezTo>
                    <a:pt x="494838" y="176910"/>
                    <a:pt x="433104" y="238644"/>
                    <a:pt x="433104" y="314796"/>
                  </a:cubicBezTo>
                  <a:cubicBezTo>
                    <a:pt x="433104" y="390948"/>
                    <a:pt x="494838" y="452682"/>
                    <a:pt x="570990" y="452682"/>
                  </a:cubicBezTo>
                  <a:cubicBezTo>
                    <a:pt x="647142" y="452682"/>
                    <a:pt x="708876" y="390948"/>
                    <a:pt x="708876" y="314796"/>
                  </a:cubicBezTo>
                  <a:cubicBezTo>
                    <a:pt x="708876" y="238644"/>
                    <a:pt x="647142" y="176910"/>
                    <a:pt x="570990" y="176910"/>
                  </a:cubicBezTo>
                  <a:close/>
                  <a:moveTo>
                    <a:pt x="570990" y="0"/>
                  </a:moveTo>
                  <a:cubicBezTo>
                    <a:pt x="886339" y="0"/>
                    <a:pt x="1141980" y="255641"/>
                    <a:pt x="1141980" y="570990"/>
                  </a:cubicBezTo>
                  <a:cubicBezTo>
                    <a:pt x="1141980" y="1241109"/>
                    <a:pt x="1141979" y="1911229"/>
                    <a:pt x="1141979" y="2581348"/>
                  </a:cubicBezTo>
                  <a:cubicBezTo>
                    <a:pt x="1141979" y="2896697"/>
                    <a:pt x="886338" y="3152338"/>
                    <a:pt x="570989" y="3152338"/>
                  </a:cubicBezTo>
                  <a:lnTo>
                    <a:pt x="570990" y="3152337"/>
                  </a:lnTo>
                  <a:cubicBezTo>
                    <a:pt x="255641" y="3152337"/>
                    <a:pt x="0" y="2896696"/>
                    <a:pt x="0" y="2581347"/>
                  </a:cubicBezTo>
                  <a:lnTo>
                    <a:pt x="0" y="570990"/>
                  </a:lnTo>
                  <a:cubicBezTo>
                    <a:pt x="0" y="255641"/>
                    <a:pt x="255641" y="0"/>
                    <a:pt x="570990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ffectLst>
              <a:outerShdw blurRad="50800" dist="1016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C9064F3F-835C-473A-9099-CA4DD3CAFFA7}"/>
                </a:ext>
              </a:extLst>
            </p:cNvPr>
            <p:cNvGrpSpPr/>
            <p:nvPr/>
          </p:nvGrpSpPr>
          <p:grpSpPr>
            <a:xfrm rot="1361608">
              <a:off x="7452784" y="3185996"/>
              <a:ext cx="2661127" cy="911528"/>
              <a:chOff x="2343163" y="3133277"/>
              <a:chExt cx="2661127" cy="911528"/>
            </a:xfrm>
          </p:grpSpPr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480232B2-BBFD-43DC-9F11-EE9584B0CFFD}"/>
                  </a:ext>
                </a:extLst>
              </p:cNvPr>
              <p:cNvSpPr/>
              <p:nvPr/>
            </p:nvSpPr>
            <p:spPr>
              <a:xfrm rot="21245637">
                <a:off x="2387033" y="3140026"/>
                <a:ext cx="2207163" cy="90477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innerShdw blurRad="635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385A5DB3-C044-4688-B6E8-3DF57245AA40}"/>
                  </a:ext>
                </a:extLst>
              </p:cNvPr>
              <p:cNvSpPr txBox="1"/>
              <p:nvPr/>
            </p:nvSpPr>
            <p:spPr>
              <a:xfrm rot="21320082">
                <a:off x="4578967" y="3136728"/>
                <a:ext cx="425323" cy="5026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05</a:t>
                </a:r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638B0C3B-799D-40E3-AE72-A748939AFD89}"/>
                  </a:ext>
                </a:extLst>
              </p:cNvPr>
              <p:cNvSpPr txBox="1"/>
              <p:nvPr/>
            </p:nvSpPr>
            <p:spPr>
              <a:xfrm rot="21235010">
                <a:off x="2343163" y="3133277"/>
                <a:ext cx="2308626" cy="8730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/>
                  <a:t>The filling and operation of dams should be in accordance with equitable and reasonable principle.</a:t>
                </a:r>
              </a:p>
            </p:txBody>
          </p:sp>
        </p:grpSp>
      </p:grp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FA236EA-52CA-48C3-B255-3278E4D9389B}"/>
              </a:ext>
            </a:extLst>
          </p:cNvPr>
          <p:cNvSpPr/>
          <p:nvPr/>
        </p:nvSpPr>
        <p:spPr>
          <a:xfrm rot="19492854" flipH="1">
            <a:off x="6414618" y="2232586"/>
            <a:ext cx="176862" cy="1016557"/>
          </a:xfrm>
          <a:custGeom>
            <a:avLst/>
            <a:gdLst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3419 h 853419"/>
              <a:gd name="connsiteX1" fmla="*/ 141051 w 141735"/>
              <a:gd name="connsiteY1" fmla="*/ 430266 h 853419"/>
              <a:gd name="connsiteX2" fmla="*/ 0 w 141735"/>
              <a:gd name="connsiteY2" fmla="*/ 2249 h 853419"/>
              <a:gd name="connsiteX0" fmla="*/ 43775 w 141735"/>
              <a:gd name="connsiteY0" fmla="*/ 853419 h 853419"/>
              <a:gd name="connsiteX1" fmla="*/ 141051 w 141735"/>
              <a:gd name="connsiteY1" fmla="*/ 430266 h 853419"/>
              <a:gd name="connsiteX2" fmla="*/ 0 w 141735"/>
              <a:gd name="connsiteY2" fmla="*/ 2249 h 853419"/>
              <a:gd name="connsiteX0" fmla="*/ 43775 w 143910"/>
              <a:gd name="connsiteY0" fmla="*/ 853419 h 853419"/>
              <a:gd name="connsiteX1" fmla="*/ 141051 w 143910"/>
              <a:gd name="connsiteY1" fmla="*/ 430266 h 853419"/>
              <a:gd name="connsiteX2" fmla="*/ 0 w 143910"/>
              <a:gd name="connsiteY2" fmla="*/ 2249 h 853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3910" h="853419">
                <a:moveTo>
                  <a:pt x="43775" y="853419"/>
                </a:moveTo>
                <a:cubicBezTo>
                  <a:pt x="149563" y="824642"/>
                  <a:pt x="148347" y="572128"/>
                  <a:pt x="141051" y="430266"/>
                </a:cubicBezTo>
                <a:cubicBezTo>
                  <a:pt x="133755" y="288404"/>
                  <a:pt x="115516" y="-29772"/>
                  <a:pt x="0" y="2249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E9FEFBE2-B41B-4717-98A2-17AE14955A62}"/>
              </a:ext>
            </a:extLst>
          </p:cNvPr>
          <p:cNvGrpSpPr/>
          <p:nvPr/>
        </p:nvGrpSpPr>
        <p:grpSpPr>
          <a:xfrm>
            <a:off x="7187225" y="2489765"/>
            <a:ext cx="1273548" cy="4084111"/>
            <a:chOff x="7098040" y="3236314"/>
            <a:chExt cx="1200913" cy="3152338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EFE5F97-0212-42C2-8898-D0A82A6D1B60}"/>
                </a:ext>
              </a:extLst>
            </p:cNvPr>
            <p:cNvSpPr/>
            <p:nvPr/>
          </p:nvSpPr>
          <p:spPr>
            <a:xfrm rot="19357199">
              <a:off x="7098040" y="3236314"/>
              <a:ext cx="1141980" cy="3152338"/>
            </a:xfrm>
            <a:custGeom>
              <a:avLst/>
              <a:gdLst>
                <a:gd name="connsiteX0" fmla="*/ 570990 w 1141980"/>
                <a:gd name="connsiteY0" fmla="*/ 176910 h 3152338"/>
                <a:gd name="connsiteX1" fmla="*/ 433104 w 1141980"/>
                <a:gd name="connsiteY1" fmla="*/ 314796 h 3152338"/>
                <a:gd name="connsiteX2" fmla="*/ 570990 w 1141980"/>
                <a:gd name="connsiteY2" fmla="*/ 452682 h 3152338"/>
                <a:gd name="connsiteX3" fmla="*/ 708876 w 1141980"/>
                <a:gd name="connsiteY3" fmla="*/ 314796 h 3152338"/>
                <a:gd name="connsiteX4" fmla="*/ 570990 w 1141980"/>
                <a:gd name="connsiteY4" fmla="*/ 176910 h 3152338"/>
                <a:gd name="connsiteX5" fmla="*/ 570990 w 1141980"/>
                <a:gd name="connsiteY5" fmla="*/ 0 h 3152338"/>
                <a:gd name="connsiteX6" fmla="*/ 1141980 w 1141980"/>
                <a:gd name="connsiteY6" fmla="*/ 570990 h 3152338"/>
                <a:gd name="connsiteX7" fmla="*/ 1141979 w 1141980"/>
                <a:gd name="connsiteY7" fmla="*/ 2581348 h 3152338"/>
                <a:gd name="connsiteX8" fmla="*/ 570989 w 1141980"/>
                <a:gd name="connsiteY8" fmla="*/ 3152338 h 3152338"/>
                <a:gd name="connsiteX9" fmla="*/ 570990 w 1141980"/>
                <a:gd name="connsiteY9" fmla="*/ 3152337 h 3152338"/>
                <a:gd name="connsiteX10" fmla="*/ 0 w 1141980"/>
                <a:gd name="connsiteY10" fmla="*/ 2581347 h 3152338"/>
                <a:gd name="connsiteX11" fmla="*/ 0 w 1141980"/>
                <a:gd name="connsiteY11" fmla="*/ 570990 h 3152338"/>
                <a:gd name="connsiteX12" fmla="*/ 570990 w 1141980"/>
                <a:gd name="connsiteY12" fmla="*/ 0 h 3152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41980" h="3152338">
                  <a:moveTo>
                    <a:pt x="570990" y="176910"/>
                  </a:moveTo>
                  <a:cubicBezTo>
                    <a:pt x="494838" y="176910"/>
                    <a:pt x="433104" y="238644"/>
                    <a:pt x="433104" y="314796"/>
                  </a:cubicBezTo>
                  <a:cubicBezTo>
                    <a:pt x="433104" y="390948"/>
                    <a:pt x="494838" y="452682"/>
                    <a:pt x="570990" y="452682"/>
                  </a:cubicBezTo>
                  <a:cubicBezTo>
                    <a:pt x="647142" y="452682"/>
                    <a:pt x="708876" y="390948"/>
                    <a:pt x="708876" y="314796"/>
                  </a:cubicBezTo>
                  <a:cubicBezTo>
                    <a:pt x="708876" y="238644"/>
                    <a:pt x="647142" y="176910"/>
                    <a:pt x="570990" y="176910"/>
                  </a:cubicBezTo>
                  <a:close/>
                  <a:moveTo>
                    <a:pt x="570990" y="0"/>
                  </a:moveTo>
                  <a:cubicBezTo>
                    <a:pt x="886339" y="0"/>
                    <a:pt x="1141980" y="255641"/>
                    <a:pt x="1141980" y="570990"/>
                  </a:cubicBezTo>
                  <a:cubicBezTo>
                    <a:pt x="1141980" y="1241109"/>
                    <a:pt x="1141979" y="1911229"/>
                    <a:pt x="1141979" y="2581348"/>
                  </a:cubicBezTo>
                  <a:cubicBezTo>
                    <a:pt x="1141979" y="2896697"/>
                    <a:pt x="886338" y="3152338"/>
                    <a:pt x="570989" y="3152338"/>
                  </a:cubicBezTo>
                  <a:lnTo>
                    <a:pt x="570990" y="3152337"/>
                  </a:lnTo>
                  <a:cubicBezTo>
                    <a:pt x="255641" y="3152337"/>
                    <a:pt x="0" y="2896696"/>
                    <a:pt x="0" y="2581347"/>
                  </a:cubicBezTo>
                  <a:lnTo>
                    <a:pt x="0" y="570990"/>
                  </a:lnTo>
                  <a:cubicBezTo>
                    <a:pt x="0" y="255641"/>
                    <a:pt x="255641" y="0"/>
                    <a:pt x="570990" y="0"/>
                  </a:cubicBezTo>
                  <a:close/>
                </a:path>
              </a:pathLst>
            </a:custGeom>
            <a:solidFill>
              <a:srgbClr val="CC0099"/>
            </a:solidFill>
            <a:ln>
              <a:noFill/>
            </a:ln>
            <a:effectLst>
              <a:outerShdw blurRad="50800" dist="1016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C2FED356-66C7-442B-9DCD-5470F217A76F}"/>
                </a:ext>
              </a:extLst>
            </p:cNvPr>
            <p:cNvGrpSpPr/>
            <p:nvPr/>
          </p:nvGrpSpPr>
          <p:grpSpPr>
            <a:xfrm rot="14320385">
              <a:off x="6645246" y="4598763"/>
              <a:ext cx="2402636" cy="904779"/>
              <a:chOff x="2188379" y="3119619"/>
              <a:chExt cx="2402636" cy="904779"/>
            </a:xfrm>
          </p:grpSpPr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B61D7246-B92A-4FE0-9A1C-7D6478829A43}"/>
                  </a:ext>
                </a:extLst>
              </p:cNvPr>
              <p:cNvSpPr/>
              <p:nvPr/>
            </p:nvSpPr>
            <p:spPr>
              <a:xfrm rot="21245637">
                <a:off x="2711147" y="3119619"/>
                <a:ext cx="1879868" cy="90477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innerShdw blurRad="635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7CA497E1-DAC3-445D-BC98-C70175B33E1D}"/>
                  </a:ext>
                </a:extLst>
              </p:cNvPr>
              <p:cNvSpPr txBox="1"/>
              <p:nvPr/>
            </p:nvSpPr>
            <p:spPr>
              <a:xfrm rot="21416926">
                <a:off x="2188379" y="3404350"/>
                <a:ext cx="523494" cy="5514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04</a:t>
                </a: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F13AA786-C5D4-428B-A0D8-9E13646EB557}"/>
                  </a:ext>
                </a:extLst>
              </p:cNvPr>
              <p:cNvSpPr txBox="1"/>
              <p:nvPr/>
            </p:nvSpPr>
            <p:spPr>
              <a:xfrm rot="10425652">
                <a:off x="2732745" y="3200305"/>
                <a:ext cx="1857741" cy="6675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/>
                  <a:t>Balance socio-economic status</a:t>
                </a:r>
              </a:p>
            </p:txBody>
          </p:sp>
        </p:grpSp>
      </p:grp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05FDEEFD-4ADF-4332-948C-9745B6F8F0BC}"/>
              </a:ext>
            </a:extLst>
          </p:cNvPr>
          <p:cNvSpPr/>
          <p:nvPr/>
        </p:nvSpPr>
        <p:spPr>
          <a:xfrm rot="1646982" flipH="1">
            <a:off x="5522617" y="2292529"/>
            <a:ext cx="176862" cy="1016557"/>
          </a:xfrm>
          <a:custGeom>
            <a:avLst/>
            <a:gdLst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3419 h 853419"/>
              <a:gd name="connsiteX1" fmla="*/ 141051 w 141735"/>
              <a:gd name="connsiteY1" fmla="*/ 430266 h 853419"/>
              <a:gd name="connsiteX2" fmla="*/ 0 w 141735"/>
              <a:gd name="connsiteY2" fmla="*/ 2249 h 853419"/>
              <a:gd name="connsiteX0" fmla="*/ 43775 w 141735"/>
              <a:gd name="connsiteY0" fmla="*/ 853419 h 853419"/>
              <a:gd name="connsiteX1" fmla="*/ 141051 w 141735"/>
              <a:gd name="connsiteY1" fmla="*/ 430266 h 853419"/>
              <a:gd name="connsiteX2" fmla="*/ 0 w 141735"/>
              <a:gd name="connsiteY2" fmla="*/ 2249 h 853419"/>
              <a:gd name="connsiteX0" fmla="*/ 43775 w 143910"/>
              <a:gd name="connsiteY0" fmla="*/ 853419 h 853419"/>
              <a:gd name="connsiteX1" fmla="*/ 141051 w 143910"/>
              <a:gd name="connsiteY1" fmla="*/ 430266 h 853419"/>
              <a:gd name="connsiteX2" fmla="*/ 0 w 143910"/>
              <a:gd name="connsiteY2" fmla="*/ 2249 h 853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3910" h="853419">
                <a:moveTo>
                  <a:pt x="43775" y="853419"/>
                </a:moveTo>
                <a:cubicBezTo>
                  <a:pt x="149563" y="824642"/>
                  <a:pt x="148347" y="572128"/>
                  <a:pt x="141051" y="430266"/>
                </a:cubicBezTo>
                <a:cubicBezTo>
                  <a:pt x="133755" y="288404"/>
                  <a:pt x="115516" y="-29772"/>
                  <a:pt x="0" y="2249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2564555B-F9EA-4754-8C9D-58F08F0D499F}"/>
              </a:ext>
            </a:extLst>
          </p:cNvPr>
          <p:cNvSpPr/>
          <p:nvPr/>
        </p:nvSpPr>
        <p:spPr>
          <a:xfrm rot="4473217" flipH="1">
            <a:off x="5288063" y="1896866"/>
            <a:ext cx="176862" cy="1162847"/>
          </a:xfrm>
          <a:custGeom>
            <a:avLst/>
            <a:gdLst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3419 h 853419"/>
              <a:gd name="connsiteX1" fmla="*/ 141051 w 141735"/>
              <a:gd name="connsiteY1" fmla="*/ 430266 h 853419"/>
              <a:gd name="connsiteX2" fmla="*/ 0 w 141735"/>
              <a:gd name="connsiteY2" fmla="*/ 2249 h 853419"/>
              <a:gd name="connsiteX0" fmla="*/ 43775 w 141735"/>
              <a:gd name="connsiteY0" fmla="*/ 853419 h 853419"/>
              <a:gd name="connsiteX1" fmla="*/ 141051 w 141735"/>
              <a:gd name="connsiteY1" fmla="*/ 430266 h 853419"/>
              <a:gd name="connsiteX2" fmla="*/ 0 w 141735"/>
              <a:gd name="connsiteY2" fmla="*/ 2249 h 853419"/>
              <a:gd name="connsiteX0" fmla="*/ 43775 w 143910"/>
              <a:gd name="connsiteY0" fmla="*/ 853419 h 853419"/>
              <a:gd name="connsiteX1" fmla="*/ 141051 w 143910"/>
              <a:gd name="connsiteY1" fmla="*/ 430266 h 853419"/>
              <a:gd name="connsiteX2" fmla="*/ 0 w 143910"/>
              <a:gd name="connsiteY2" fmla="*/ 2249 h 853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3910" h="853419">
                <a:moveTo>
                  <a:pt x="43775" y="853419"/>
                </a:moveTo>
                <a:cubicBezTo>
                  <a:pt x="149563" y="824642"/>
                  <a:pt x="148347" y="572128"/>
                  <a:pt x="141051" y="430266"/>
                </a:cubicBezTo>
                <a:cubicBezTo>
                  <a:pt x="133755" y="288404"/>
                  <a:pt x="115516" y="-29772"/>
                  <a:pt x="0" y="2249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BD62EDE0-893F-4D49-BD2B-AAEC96A57BF4}"/>
              </a:ext>
            </a:extLst>
          </p:cNvPr>
          <p:cNvSpPr/>
          <p:nvPr/>
        </p:nvSpPr>
        <p:spPr>
          <a:xfrm rot="21225324" flipH="1">
            <a:off x="5973240" y="2421283"/>
            <a:ext cx="147969" cy="851170"/>
          </a:xfrm>
          <a:custGeom>
            <a:avLst/>
            <a:gdLst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7969"/>
              <a:gd name="connsiteY0" fmla="*/ 851170 h 851170"/>
              <a:gd name="connsiteX1" fmla="*/ 141051 w 147969"/>
              <a:gd name="connsiteY1" fmla="*/ 428017 h 851170"/>
              <a:gd name="connsiteX2" fmla="*/ 0 w 147969"/>
              <a:gd name="connsiteY2" fmla="*/ 0 h 851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7969" h="851170">
                <a:moveTo>
                  <a:pt x="43775" y="851170"/>
                </a:moveTo>
                <a:cubicBezTo>
                  <a:pt x="173803" y="794982"/>
                  <a:pt x="148347" y="569879"/>
                  <a:pt x="141051" y="428017"/>
                </a:cubicBezTo>
                <a:cubicBezTo>
                  <a:pt x="133755" y="286155"/>
                  <a:pt x="142723" y="76064"/>
                  <a:pt x="0" y="0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0D9CE95-A3D6-4AA8-9433-BFE0A74C559E}"/>
              </a:ext>
            </a:extLst>
          </p:cNvPr>
          <p:cNvSpPr/>
          <p:nvPr/>
        </p:nvSpPr>
        <p:spPr>
          <a:xfrm>
            <a:off x="5553221" y="392695"/>
            <a:ext cx="1085558" cy="2434720"/>
          </a:xfrm>
          <a:custGeom>
            <a:avLst/>
            <a:gdLst>
              <a:gd name="connsiteX0" fmla="*/ 542779 w 1085558"/>
              <a:gd name="connsiteY0" fmla="*/ 2314981 h 3152337"/>
              <a:gd name="connsiteX1" fmla="*/ 248202 w 1085558"/>
              <a:gd name="connsiteY1" fmla="*/ 2609558 h 3152337"/>
              <a:gd name="connsiteX2" fmla="*/ 542779 w 1085558"/>
              <a:gd name="connsiteY2" fmla="*/ 2904135 h 3152337"/>
              <a:gd name="connsiteX3" fmla="*/ 837356 w 1085558"/>
              <a:gd name="connsiteY3" fmla="*/ 2609558 h 3152337"/>
              <a:gd name="connsiteX4" fmla="*/ 542779 w 1085558"/>
              <a:gd name="connsiteY4" fmla="*/ 2314981 h 3152337"/>
              <a:gd name="connsiteX5" fmla="*/ 542779 w 1085558"/>
              <a:gd name="connsiteY5" fmla="*/ 0 h 3152337"/>
              <a:gd name="connsiteX6" fmla="*/ 654623 w 1085558"/>
              <a:gd name="connsiteY6" fmla="*/ 111844 h 3152337"/>
              <a:gd name="connsiteX7" fmla="*/ 654622 w 1085558"/>
              <a:gd name="connsiteY7" fmla="*/ 2078568 h 3152337"/>
              <a:gd name="connsiteX8" fmla="*/ 754054 w 1085558"/>
              <a:gd name="connsiteY8" fmla="*/ 2109433 h 3152337"/>
              <a:gd name="connsiteX9" fmla="*/ 1085558 w 1085558"/>
              <a:gd name="connsiteY9" fmla="*/ 2609558 h 3152337"/>
              <a:gd name="connsiteX10" fmla="*/ 542779 w 1085558"/>
              <a:gd name="connsiteY10" fmla="*/ 3152337 h 3152337"/>
              <a:gd name="connsiteX11" fmla="*/ 0 w 1085558"/>
              <a:gd name="connsiteY11" fmla="*/ 2609558 h 3152337"/>
              <a:gd name="connsiteX12" fmla="*/ 331505 w 1085558"/>
              <a:gd name="connsiteY12" fmla="*/ 2109433 h 3152337"/>
              <a:gd name="connsiteX13" fmla="*/ 430935 w 1085558"/>
              <a:gd name="connsiteY13" fmla="*/ 2078568 h 3152337"/>
              <a:gd name="connsiteX14" fmla="*/ 430935 w 1085558"/>
              <a:gd name="connsiteY14" fmla="*/ 733243 h 3152337"/>
              <a:gd name="connsiteX15" fmla="*/ 210016 w 1085558"/>
              <a:gd name="connsiteY15" fmla="*/ 733243 h 3152337"/>
              <a:gd name="connsiteX16" fmla="*/ 210016 w 1085558"/>
              <a:gd name="connsiteY16" fmla="*/ 614047 h 3152337"/>
              <a:gd name="connsiteX17" fmla="*/ 430935 w 1085558"/>
              <a:gd name="connsiteY17" fmla="*/ 614047 h 3152337"/>
              <a:gd name="connsiteX18" fmla="*/ 430935 w 1085558"/>
              <a:gd name="connsiteY18" fmla="*/ 564707 h 3152337"/>
              <a:gd name="connsiteX19" fmla="*/ 253425 w 1085558"/>
              <a:gd name="connsiteY19" fmla="*/ 564707 h 3152337"/>
              <a:gd name="connsiteX20" fmla="*/ 253425 w 1085558"/>
              <a:gd name="connsiteY20" fmla="*/ 445511 h 3152337"/>
              <a:gd name="connsiteX21" fmla="*/ 430935 w 1085558"/>
              <a:gd name="connsiteY21" fmla="*/ 445511 h 3152337"/>
              <a:gd name="connsiteX22" fmla="*/ 430935 w 1085558"/>
              <a:gd name="connsiteY22" fmla="*/ 396171 h 3152337"/>
              <a:gd name="connsiteX23" fmla="*/ 110679 w 1085558"/>
              <a:gd name="connsiteY23" fmla="*/ 396171 h 3152337"/>
              <a:gd name="connsiteX24" fmla="*/ 110679 w 1085558"/>
              <a:gd name="connsiteY24" fmla="*/ 276975 h 3152337"/>
              <a:gd name="connsiteX25" fmla="*/ 430935 w 1085558"/>
              <a:gd name="connsiteY25" fmla="*/ 276975 h 3152337"/>
              <a:gd name="connsiteX26" fmla="*/ 430935 w 1085558"/>
              <a:gd name="connsiteY26" fmla="*/ 111844 h 3152337"/>
              <a:gd name="connsiteX27" fmla="*/ 542779 w 1085558"/>
              <a:gd name="connsiteY27" fmla="*/ 0 h 3152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085558" h="3152337">
                <a:moveTo>
                  <a:pt x="542779" y="2314981"/>
                </a:moveTo>
                <a:cubicBezTo>
                  <a:pt x="380089" y="2314981"/>
                  <a:pt x="248202" y="2446868"/>
                  <a:pt x="248202" y="2609558"/>
                </a:cubicBezTo>
                <a:cubicBezTo>
                  <a:pt x="248202" y="2772248"/>
                  <a:pt x="380089" y="2904135"/>
                  <a:pt x="542779" y="2904135"/>
                </a:cubicBezTo>
                <a:cubicBezTo>
                  <a:pt x="705469" y="2904135"/>
                  <a:pt x="837356" y="2772248"/>
                  <a:pt x="837356" y="2609558"/>
                </a:cubicBezTo>
                <a:cubicBezTo>
                  <a:pt x="837356" y="2446868"/>
                  <a:pt x="705469" y="2314981"/>
                  <a:pt x="542779" y="2314981"/>
                </a:cubicBezTo>
                <a:close/>
                <a:moveTo>
                  <a:pt x="542779" y="0"/>
                </a:moveTo>
                <a:cubicBezTo>
                  <a:pt x="604549" y="0"/>
                  <a:pt x="654623" y="50074"/>
                  <a:pt x="654623" y="111844"/>
                </a:cubicBezTo>
                <a:lnTo>
                  <a:pt x="654622" y="2078568"/>
                </a:lnTo>
                <a:lnTo>
                  <a:pt x="754054" y="2109433"/>
                </a:lnTo>
                <a:cubicBezTo>
                  <a:pt x="948865" y="2191832"/>
                  <a:pt x="1085558" y="2384731"/>
                  <a:pt x="1085558" y="2609558"/>
                </a:cubicBezTo>
                <a:cubicBezTo>
                  <a:pt x="1085558" y="2909327"/>
                  <a:pt x="842548" y="3152337"/>
                  <a:pt x="542779" y="3152337"/>
                </a:cubicBezTo>
                <a:cubicBezTo>
                  <a:pt x="243010" y="3152337"/>
                  <a:pt x="0" y="2909327"/>
                  <a:pt x="0" y="2609558"/>
                </a:cubicBezTo>
                <a:cubicBezTo>
                  <a:pt x="0" y="2384731"/>
                  <a:pt x="136693" y="2191832"/>
                  <a:pt x="331505" y="2109433"/>
                </a:cubicBezTo>
                <a:lnTo>
                  <a:pt x="430935" y="2078568"/>
                </a:lnTo>
                <a:lnTo>
                  <a:pt x="430935" y="733243"/>
                </a:lnTo>
                <a:lnTo>
                  <a:pt x="210016" y="733243"/>
                </a:lnTo>
                <a:lnTo>
                  <a:pt x="210016" y="614047"/>
                </a:lnTo>
                <a:lnTo>
                  <a:pt x="430935" y="614047"/>
                </a:lnTo>
                <a:lnTo>
                  <a:pt x="430935" y="564707"/>
                </a:lnTo>
                <a:lnTo>
                  <a:pt x="253425" y="564707"/>
                </a:lnTo>
                <a:lnTo>
                  <a:pt x="253425" y="445511"/>
                </a:lnTo>
                <a:lnTo>
                  <a:pt x="430935" y="445511"/>
                </a:lnTo>
                <a:lnTo>
                  <a:pt x="430935" y="396171"/>
                </a:lnTo>
                <a:lnTo>
                  <a:pt x="110679" y="396171"/>
                </a:lnTo>
                <a:lnTo>
                  <a:pt x="110679" y="276975"/>
                </a:lnTo>
                <a:lnTo>
                  <a:pt x="430935" y="276975"/>
                </a:lnTo>
                <a:lnTo>
                  <a:pt x="430935" y="111844"/>
                </a:lnTo>
                <a:cubicBezTo>
                  <a:pt x="430935" y="50074"/>
                  <a:pt x="481009" y="0"/>
                  <a:pt x="542779" y="0"/>
                </a:cubicBezTo>
                <a:close/>
              </a:path>
            </a:pathLst>
          </a:custGeom>
          <a:gradFill flip="none" rotWithShape="1">
            <a:gsLst>
              <a:gs pos="93000">
                <a:srgbClr val="804518"/>
              </a:gs>
              <a:gs pos="37152">
                <a:srgbClr val="C38724"/>
              </a:gs>
              <a:gs pos="26000">
                <a:srgbClr val="804518"/>
              </a:gs>
              <a:gs pos="48000">
                <a:srgbClr val="804518"/>
              </a:gs>
              <a:gs pos="69000">
                <a:srgbClr val="C38724"/>
              </a:gs>
              <a:gs pos="6000">
                <a:srgbClr val="C38724"/>
              </a:gs>
              <a:gs pos="16000">
                <a:srgbClr val="804518"/>
              </a:gs>
              <a:gs pos="59000">
                <a:srgbClr val="FAFF8B"/>
              </a:gs>
            </a:gsLst>
            <a:lin ang="5400000" scaled="1"/>
            <a:tileRect/>
          </a:gradFill>
          <a:ln>
            <a:noFill/>
          </a:ln>
          <a:effectLst>
            <a:outerShdw blurRad="114300" dist="76200" dir="8100000" algn="tr" rotWithShape="0">
              <a:prstClr val="black">
                <a:alpha val="40000"/>
              </a:prstClr>
            </a:outerShdw>
          </a:effectLst>
          <a:scene3d>
            <a:camera prst="perspectiveRight">
              <a:rot lat="0" lon="20400000" rev="0"/>
            </a:camera>
            <a:lightRig rig="glow" dir="t"/>
          </a:scene3d>
          <a:sp3d extrusionH="336550" prstMaterial="plastic">
            <a:extrusionClr>
              <a:srgbClr val="AC7F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02E2E06D-F748-4DEA-966A-FA841B7A1365}"/>
              </a:ext>
            </a:extLst>
          </p:cNvPr>
          <p:cNvGrpSpPr/>
          <p:nvPr/>
        </p:nvGrpSpPr>
        <p:grpSpPr>
          <a:xfrm rot="1356191">
            <a:off x="4951628" y="2898962"/>
            <a:ext cx="1141980" cy="3862782"/>
            <a:chOff x="5553220" y="3596803"/>
            <a:chExt cx="1141980" cy="3152338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35B8066A-82E1-4E17-9650-A446F270449F}"/>
                </a:ext>
              </a:extLst>
            </p:cNvPr>
            <p:cNvSpPr/>
            <p:nvPr/>
          </p:nvSpPr>
          <p:spPr>
            <a:xfrm>
              <a:off x="5553220" y="3596803"/>
              <a:ext cx="1141980" cy="3152338"/>
            </a:xfrm>
            <a:custGeom>
              <a:avLst/>
              <a:gdLst>
                <a:gd name="connsiteX0" fmla="*/ 570990 w 1141980"/>
                <a:gd name="connsiteY0" fmla="*/ 176910 h 3152338"/>
                <a:gd name="connsiteX1" fmla="*/ 433104 w 1141980"/>
                <a:gd name="connsiteY1" fmla="*/ 314796 h 3152338"/>
                <a:gd name="connsiteX2" fmla="*/ 570990 w 1141980"/>
                <a:gd name="connsiteY2" fmla="*/ 452682 h 3152338"/>
                <a:gd name="connsiteX3" fmla="*/ 708876 w 1141980"/>
                <a:gd name="connsiteY3" fmla="*/ 314796 h 3152338"/>
                <a:gd name="connsiteX4" fmla="*/ 570990 w 1141980"/>
                <a:gd name="connsiteY4" fmla="*/ 176910 h 3152338"/>
                <a:gd name="connsiteX5" fmla="*/ 570990 w 1141980"/>
                <a:gd name="connsiteY5" fmla="*/ 0 h 3152338"/>
                <a:gd name="connsiteX6" fmla="*/ 1141980 w 1141980"/>
                <a:gd name="connsiteY6" fmla="*/ 570990 h 3152338"/>
                <a:gd name="connsiteX7" fmla="*/ 1141979 w 1141980"/>
                <a:gd name="connsiteY7" fmla="*/ 2581348 h 3152338"/>
                <a:gd name="connsiteX8" fmla="*/ 570989 w 1141980"/>
                <a:gd name="connsiteY8" fmla="*/ 3152338 h 3152338"/>
                <a:gd name="connsiteX9" fmla="*/ 570990 w 1141980"/>
                <a:gd name="connsiteY9" fmla="*/ 3152337 h 3152338"/>
                <a:gd name="connsiteX10" fmla="*/ 0 w 1141980"/>
                <a:gd name="connsiteY10" fmla="*/ 2581347 h 3152338"/>
                <a:gd name="connsiteX11" fmla="*/ 0 w 1141980"/>
                <a:gd name="connsiteY11" fmla="*/ 570990 h 3152338"/>
                <a:gd name="connsiteX12" fmla="*/ 570990 w 1141980"/>
                <a:gd name="connsiteY12" fmla="*/ 0 h 3152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41980" h="3152338">
                  <a:moveTo>
                    <a:pt x="570990" y="176910"/>
                  </a:moveTo>
                  <a:cubicBezTo>
                    <a:pt x="494838" y="176910"/>
                    <a:pt x="433104" y="238644"/>
                    <a:pt x="433104" y="314796"/>
                  </a:cubicBezTo>
                  <a:cubicBezTo>
                    <a:pt x="433104" y="390948"/>
                    <a:pt x="494838" y="452682"/>
                    <a:pt x="570990" y="452682"/>
                  </a:cubicBezTo>
                  <a:cubicBezTo>
                    <a:pt x="647142" y="452682"/>
                    <a:pt x="708876" y="390948"/>
                    <a:pt x="708876" y="314796"/>
                  </a:cubicBezTo>
                  <a:cubicBezTo>
                    <a:pt x="708876" y="238644"/>
                    <a:pt x="647142" y="176910"/>
                    <a:pt x="570990" y="176910"/>
                  </a:cubicBezTo>
                  <a:close/>
                  <a:moveTo>
                    <a:pt x="570990" y="0"/>
                  </a:moveTo>
                  <a:cubicBezTo>
                    <a:pt x="886339" y="0"/>
                    <a:pt x="1141980" y="255641"/>
                    <a:pt x="1141980" y="570990"/>
                  </a:cubicBezTo>
                  <a:cubicBezTo>
                    <a:pt x="1141980" y="1241109"/>
                    <a:pt x="1141979" y="1911229"/>
                    <a:pt x="1141979" y="2581348"/>
                  </a:cubicBezTo>
                  <a:cubicBezTo>
                    <a:pt x="1141979" y="2896697"/>
                    <a:pt x="886338" y="3152338"/>
                    <a:pt x="570989" y="3152338"/>
                  </a:cubicBezTo>
                  <a:lnTo>
                    <a:pt x="570990" y="3152337"/>
                  </a:lnTo>
                  <a:cubicBezTo>
                    <a:pt x="255641" y="3152337"/>
                    <a:pt x="0" y="2896696"/>
                    <a:pt x="0" y="2581347"/>
                  </a:cubicBezTo>
                  <a:lnTo>
                    <a:pt x="0" y="570990"/>
                  </a:lnTo>
                  <a:cubicBezTo>
                    <a:pt x="0" y="255641"/>
                    <a:pt x="255641" y="0"/>
                    <a:pt x="570990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ffectLst>
              <a:outerShdw blurRad="50800" dist="1016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55578CC4-258B-4F6E-8BEA-C951316EF511}"/>
                </a:ext>
              </a:extLst>
            </p:cNvPr>
            <p:cNvGrpSpPr/>
            <p:nvPr/>
          </p:nvGrpSpPr>
          <p:grpSpPr>
            <a:xfrm rot="16486797">
              <a:off x="4916528" y="5037779"/>
              <a:ext cx="2383645" cy="904779"/>
              <a:chOff x="2074905" y="3093861"/>
              <a:chExt cx="2383645" cy="904779"/>
            </a:xfrm>
          </p:grpSpPr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1A8B6128-D087-4FCD-939C-DF02CC30F407}"/>
                  </a:ext>
                </a:extLst>
              </p:cNvPr>
              <p:cNvSpPr/>
              <p:nvPr/>
            </p:nvSpPr>
            <p:spPr>
              <a:xfrm rot="21245637">
                <a:off x="2667332" y="3093861"/>
                <a:ext cx="1767430" cy="90477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innerShdw blurRad="635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64210D5E-C294-4044-AFFB-6D6C2E8A3933}"/>
                  </a:ext>
                </a:extLst>
              </p:cNvPr>
              <p:cNvSpPr txBox="1"/>
              <p:nvPr/>
            </p:nvSpPr>
            <p:spPr>
              <a:xfrm rot="21416926">
                <a:off x="2074905" y="3359150"/>
                <a:ext cx="64312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2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03</a:t>
                </a: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9799515A-8A2F-449B-8F2E-9C27248EF9C4}"/>
                  </a:ext>
                </a:extLst>
              </p:cNvPr>
              <p:cNvSpPr txBox="1"/>
              <p:nvPr/>
            </p:nvSpPr>
            <p:spPr>
              <a:xfrm rot="21235010">
                <a:off x="2606289" y="3200311"/>
                <a:ext cx="185226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/>
                  <a:t>Cooperate on water saving strategies </a:t>
                </a:r>
              </a:p>
            </p:txBody>
          </p:sp>
        </p:grp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E61D2E04-01A3-4A55-8680-4ABF8D971217}"/>
              </a:ext>
            </a:extLst>
          </p:cNvPr>
          <p:cNvGrpSpPr/>
          <p:nvPr/>
        </p:nvGrpSpPr>
        <p:grpSpPr>
          <a:xfrm rot="1895920">
            <a:off x="2391503" y="1459785"/>
            <a:ext cx="1371699" cy="5716398"/>
            <a:chOff x="3854607" y="3364211"/>
            <a:chExt cx="1371699" cy="3152338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AF069EA-C9BF-4C00-B3A9-0517A87F12E7}"/>
                </a:ext>
              </a:extLst>
            </p:cNvPr>
            <p:cNvSpPr/>
            <p:nvPr/>
          </p:nvSpPr>
          <p:spPr>
            <a:xfrm rot="1903039">
              <a:off x="4084326" y="3364211"/>
              <a:ext cx="1141980" cy="3152338"/>
            </a:xfrm>
            <a:custGeom>
              <a:avLst/>
              <a:gdLst>
                <a:gd name="connsiteX0" fmla="*/ 570990 w 1141980"/>
                <a:gd name="connsiteY0" fmla="*/ 176910 h 3152338"/>
                <a:gd name="connsiteX1" fmla="*/ 433104 w 1141980"/>
                <a:gd name="connsiteY1" fmla="*/ 314796 h 3152338"/>
                <a:gd name="connsiteX2" fmla="*/ 570990 w 1141980"/>
                <a:gd name="connsiteY2" fmla="*/ 452682 h 3152338"/>
                <a:gd name="connsiteX3" fmla="*/ 708876 w 1141980"/>
                <a:gd name="connsiteY3" fmla="*/ 314796 h 3152338"/>
                <a:gd name="connsiteX4" fmla="*/ 570990 w 1141980"/>
                <a:gd name="connsiteY4" fmla="*/ 176910 h 3152338"/>
                <a:gd name="connsiteX5" fmla="*/ 570990 w 1141980"/>
                <a:gd name="connsiteY5" fmla="*/ 0 h 3152338"/>
                <a:gd name="connsiteX6" fmla="*/ 1141980 w 1141980"/>
                <a:gd name="connsiteY6" fmla="*/ 570990 h 3152338"/>
                <a:gd name="connsiteX7" fmla="*/ 1141979 w 1141980"/>
                <a:gd name="connsiteY7" fmla="*/ 2581348 h 3152338"/>
                <a:gd name="connsiteX8" fmla="*/ 570989 w 1141980"/>
                <a:gd name="connsiteY8" fmla="*/ 3152338 h 3152338"/>
                <a:gd name="connsiteX9" fmla="*/ 570990 w 1141980"/>
                <a:gd name="connsiteY9" fmla="*/ 3152337 h 3152338"/>
                <a:gd name="connsiteX10" fmla="*/ 0 w 1141980"/>
                <a:gd name="connsiteY10" fmla="*/ 2581347 h 3152338"/>
                <a:gd name="connsiteX11" fmla="*/ 0 w 1141980"/>
                <a:gd name="connsiteY11" fmla="*/ 570990 h 3152338"/>
                <a:gd name="connsiteX12" fmla="*/ 570990 w 1141980"/>
                <a:gd name="connsiteY12" fmla="*/ 0 h 3152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41980" h="3152338">
                  <a:moveTo>
                    <a:pt x="570990" y="176910"/>
                  </a:moveTo>
                  <a:cubicBezTo>
                    <a:pt x="494838" y="176910"/>
                    <a:pt x="433104" y="238644"/>
                    <a:pt x="433104" y="314796"/>
                  </a:cubicBezTo>
                  <a:cubicBezTo>
                    <a:pt x="433104" y="390948"/>
                    <a:pt x="494838" y="452682"/>
                    <a:pt x="570990" y="452682"/>
                  </a:cubicBezTo>
                  <a:cubicBezTo>
                    <a:pt x="647142" y="452682"/>
                    <a:pt x="708876" y="390948"/>
                    <a:pt x="708876" y="314796"/>
                  </a:cubicBezTo>
                  <a:cubicBezTo>
                    <a:pt x="708876" y="238644"/>
                    <a:pt x="647142" y="176910"/>
                    <a:pt x="570990" y="176910"/>
                  </a:cubicBezTo>
                  <a:close/>
                  <a:moveTo>
                    <a:pt x="570990" y="0"/>
                  </a:moveTo>
                  <a:cubicBezTo>
                    <a:pt x="886339" y="0"/>
                    <a:pt x="1141980" y="255641"/>
                    <a:pt x="1141980" y="570990"/>
                  </a:cubicBezTo>
                  <a:cubicBezTo>
                    <a:pt x="1141980" y="1241109"/>
                    <a:pt x="1141979" y="1911229"/>
                    <a:pt x="1141979" y="2581348"/>
                  </a:cubicBezTo>
                  <a:cubicBezTo>
                    <a:pt x="1141979" y="2896697"/>
                    <a:pt x="886338" y="3152338"/>
                    <a:pt x="570989" y="3152338"/>
                  </a:cubicBezTo>
                  <a:lnTo>
                    <a:pt x="570990" y="3152337"/>
                  </a:lnTo>
                  <a:cubicBezTo>
                    <a:pt x="255641" y="3152337"/>
                    <a:pt x="0" y="2896696"/>
                    <a:pt x="0" y="2581347"/>
                  </a:cubicBezTo>
                  <a:lnTo>
                    <a:pt x="0" y="570990"/>
                  </a:lnTo>
                  <a:cubicBezTo>
                    <a:pt x="0" y="255641"/>
                    <a:pt x="255641" y="0"/>
                    <a:pt x="570990" y="0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  <a:effectLst>
              <a:outerShdw blurRad="50800" dist="1016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913C7FF8-1797-4D11-BA39-2C06FF6354E3}"/>
                </a:ext>
              </a:extLst>
            </p:cNvPr>
            <p:cNvGrpSpPr/>
            <p:nvPr/>
          </p:nvGrpSpPr>
          <p:grpSpPr>
            <a:xfrm rot="18488871">
              <a:off x="3245383" y="4555518"/>
              <a:ext cx="2267880" cy="1049432"/>
              <a:chOff x="2074906" y="2894494"/>
              <a:chExt cx="2267880" cy="1049432"/>
            </a:xfrm>
          </p:grpSpPr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10CB5B66-F216-4DA0-8A2E-02E2CD853D9E}"/>
                  </a:ext>
                </a:extLst>
              </p:cNvPr>
              <p:cNvSpPr/>
              <p:nvPr/>
            </p:nvSpPr>
            <p:spPr>
              <a:xfrm rot="21167638">
                <a:off x="2663733" y="2991807"/>
                <a:ext cx="1647811" cy="90477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innerShdw blurRad="635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321ED8FB-8373-490E-8651-BAA7844BECB2}"/>
                  </a:ext>
                </a:extLst>
              </p:cNvPr>
              <p:cNvSpPr txBox="1"/>
              <p:nvPr/>
            </p:nvSpPr>
            <p:spPr>
              <a:xfrm rot="21416926">
                <a:off x="2074906" y="3359151"/>
                <a:ext cx="64312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2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02</a:t>
                </a: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D2A37D05-271E-46A9-B83E-4C82C13CE811}"/>
                  </a:ext>
                </a:extLst>
              </p:cNvPr>
              <p:cNvSpPr txBox="1"/>
              <p:nvPr/>
            </p:nvSpPr>
            <p:spPr>
              <a:xfrm rot="21235010">
                <a:off x="2700185" y="2894494"/>
                <a:ext cx="1642601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/>
                  <a:t>Cooperation on U/s Watershed mgt to improve the water yield </a:t>
                </a:r>
              </a:p>
            </p:txBody>
          </p:sp>
        </p:grpSp>
      </p:grp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94AB77BC-4179-41D0-A9C7-5E8DF6C6538C}"/>
              </a:ext>
            </a:extLst>
          </p:cNvPr>
          <p:cNvSpPr/>
          <p:nvPr/>
        </p:nvSpPr>
        <p:spPr>
          <a:xfrm>
            <a:off x="6074402" y="2418693"/>
            <a:ext cx="143910" cy="853419"/>
          </a:xfrm>
          <a:custGeom>
            <a:avLst/>
            <a:gdLst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3419 h 853419"/>
              <a:gd name="connsiteX1" fmla="*/ 141051 w 141735"/>
              <a:gd name="connsiteY1" fmla="*/ 430266 h 853419"/>
              <a:gd name="connsiteX2" fmla="*/ 0 w 141735"/>
              <a:gd name="connsiteY2" fmla="*/ 2249 h 853419"/>
              <a:gd name="connsiteX0" fmla="*/ 43775 w 141735"/>
              <a:gd name="connsiteY0" fmla="*/ 853419 h 853419"/>
              <a:gd name="connsiteX1" fmla="*/ 141051 w 141735"/>
              <a:gd name="connsiteY1" fmla="*/ 430266 h 853419"/>
              <a:gd name="connsiteX2" fmla="*/ 0 w 141735"/>
              <a:gd name="connsiteY2" fmla="*/ 2249 h 853419"/>
              <a:gd name="connsiteX0" fmla="*/ 43775 w 143910"/>
              <a:gd name="connsiteY0" fmla="*/ 853419 h 853419"/>
              <a:gd name="connsiteX1" fmla="*/ 141051 w 143910"/>
              <a:gd name="connsiteY1" fmla="*/ 430266 h 853419"/>
              <a:gd name="connsiteX2" fmla="*/ 0 w 143910"/>
              <a:gd name="connsiteY2" fmla="*/ 2249 h 853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3910" h="853419">
                <a:moveTo>
                  <a:pt x="43775" y="853419"/>
                </a:moveTo>
                <a:cubicBezTo>
                  <a:pt x="149563" y="824642"/>
                  <a:pt x="148347" y="572128"/>
                  <a:pt x="141051" y="430266"/>
                </a:cubicBezTo>
                <a:cubicBezTo>
                  <a:pt x="133755" y="288404"/>
                  <a:pt x="115516" y="-29772"/>
                  <a:pt x="0" y="2249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3D5DA2B6-B180-4F18-901D-68D1F8B7ECF5}"/>
              </a:ext>
            </a:extLst>
          </p:cNvPr>
          <p:cNvSpPr/>
          <p:nvPr/>
        </p:nvSpPr>
        <p:spPr>
          <a:xfrm rot="1925404">
            <a:off x="5585329" y="2339211"/>
            <a:ext cx="204799" cy="1016557"/>
          </a:xfrm>
          <a:custGeom>
            <a:avLst/>
            <a:gdLst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3419 h 853419"/>
              <a:gd name="connsiteX1" fmla="*/ 141051 w 141735"/>
              <a:gd name="connsiteY1" fmla="*/ 430266 h 853419"/>
              <a:gd name="connsiteX2" fmla="*/ 0 w 141735"/>
              <a:gd name="connsiteY2" fmla="*/ 2249 h 853419"/>
              <a:gd name="connsiteX0" fmla="*/ 43775 w 141735"/>
              <a:gd name="connsiteY0" fmla="*/ 853419 h 853419"/>
              <a:gd name="connsiteX1" fmla="*/ 141051 w 141735"/>
              <a:gd name="connsiteY1" fmla="*/ 430266 h 853419"/>
              <a:gd name="connsiteX2" fmla="*/ 0 w 141735"/>
              <a:gd name="connsiteY2" fmla="*/ 2249 h 853419"/>
              <a:gd name="connsiteX0" fmla="*/ 43775 w 143910"/>
              <a:gd name="connsiteY0" fmla="*/ 853419 h 853419"/>
              <a:gd name="connsiteX1" fmla="*/ 141051 w 143910"/>
              <a:gd name="connsiteY1" fmla="*/ 430266 h 853419"/>
              <a:gd name="connsiteX2" fmla="*/ 0 w 143910"/>
              <a:gd name="connsiteY2" fmla="*/ 2249 h 853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3910" h="853419">
                <a:moveTo>
                  <a:pt x="43775" y="853419"/>
                </a:moveTo>
                <a:cubicBezTo>
                  <a:pt x="149563" y="824642"/>
                  <a:pt x="148347" y="572128"/>
                  <a:pt x="141051" y="430266"/>
                </a:cubicBezTo>
                <a:cubicBezTo>
                  <a:pt x="133755" y="288404"/>
                  <a:pt x="115516" y="-29772"/>
                  <a:pt x="0" y="2249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B358345F-AA3D-4489-85AF-9DD10D105B18}"/>
              </a:ext>
            </a:extLst>
          </p:cNvPr>
          <p:cNvSpPr/>
          <p:nvPr/>
        </p:nvSpPr>
        <p:spPr>
          <a:xfrm rot="17559574">
            <a:off x="6694526" y="1760881"/>
            <a:ext cx="204799" cy="1162847"/>
          </a:xfrm>
          <a:custGeom>
            <a:avLst/>
            <a:gdLst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3419 h 853419"/>
              <a:gd name="connsiteX1" fmla="*/ 141051 w 141735"/>
              <a:gd name="connsiteY1" fmla="*/ 430266 h 853419"/>
              <a:gd name="connsiteX2" fmla="*/ 0 w 141735"/>
              <a:gd name="connsiteY2" fmla="*/ 2249 h 853419"/>
              <a:gd name="connsiteX0" fmla="*/ 43775 w 141735"/>
              <a:gd name="connsiteY0" fmla="*/ 853419 h 853419"/>
              <a:gd name="connsiteX1" fmla="*/ 141051 w 141735"/>
              <a:gd name="connsiteY1" fmla="*/ 430266 h 853419"/>
              <a:gd name="connsiteX2" fmla="*/ 0 w 141735"/>
              <a:gd name="connsiteY2" fmla="*/ 2249 h 853419"/>
              <a:gd name="connsiteX0" fmla="*/ 43775 w 143910"/>
              <a:gd name="connsiteY0" fmla="*/ 853419 h 853419"/>
              <a:gd name="connsiteX1" fmla="*/ 141051 w 143910"/>
              <a:gd name="connsiteY1" fmla="*/ 430266 h 853419"/>
              <a:gd name="connsiteX2" fmla="*/ 0 w 143910"/>
              <a:gd name="connsiteY2" fmla="*/ 2249 h 853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3910" h="853419">
                <a:moveTo>
                  <a:pt x="43775" y="853419"/>
                </a:moveTo>
                <a:cubicBezTo>
                  <a:pt x="149563" y="824642"/>
                  <a:pt x="148347" y="572128"/>
                  <a:pt x="141051" y="430266"/>
                </a:cubicBezTo>
                <a:cubicBezTo>
                  <a:pt x="133755" y="288404"/>
                  <a:pt x="115516" y="-29772"/>
                  <a:pt x="0" y="2249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CDBE1FD1-10CB-44A6-A2E4-03D024E680FC}"/>
              </a:ext>
            </a:extLst>
          </p:cNvPr>
          <p:cNvGrpSpPr/>
          <p:nvPr/>
        </p:nvGrpSpPr>
        <p:grpSpPr>
          <a:xfrm>
            <a:off x="-175033" y="2176132"/>
            <a:ext cx="5421464" cy="1141980"/>
            <a:chOff x="1990882" y="2957011"/>
            <a:chExt cx="3152338" cy="1141980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068EFA1-0A40-40CE-9E0C-D9BC824D7CD6}"/>
                </a:ext>
              </a:extLst>
            </p:cNvPr>
            <p:cNvSpPr/>
            <p:nvPr/>
          </p:nvSpPr>
          <p:spPr>
            <a:xfrm rot="5063968">
              <a:off x="2996061" y="1951832"/>
              <a:ext cx="1141980" cy="3152338"/>
            </a:xfrm>
            <a:custGeom>
              <a:avLst/>
              <a:gdLst>
                <a:gd name="connsiteX0" fmla="*/ 570990 w 1141980"/>
                <a:gd name="connsiteY0" fmla="*/ 176910 h 3152338"/>
                <a:gd name="connsiteX1" fmla="*/ 433104 w 1141980"/>
                <a:gd name="connsiteY1" fmla="*/ 314796 h 3152338"/>
                <a:gd name="connsiteX2" fmla="*/ 570990 w 1141980"/>
                <a:gd name="connsiteY2" fmla="*/ 452682 h 3152338"/>
                <a:gd name="connsiteX3" fmla="*/ 708876 w 1141980"/>
                <a:gd name="connsiteY3" fmla="*/ 314796 h 3152338"/>
                <a:gd name="connsiteX4" fmla="*/ 570990 w 1141980"/>
                <a:gd name="connsiteY4" fmla="*/ 176910 h 3152338"/>
                <a:gd name="connsiteX5" fmla="*/ 570990 w 1141980"/>
                <a:gd name="connsiteY5" fmla="*/ 0 h 3152338"/>
                <a:gd name="connsiteX6" fmla="*/ 1141980 w 1141980"/>
                <a:gd name="connsiteY6" fmla="*/ 570990 h 3152338"/>
                <a:gd name="connsiteX7" fmla="*/ 1141979 w 1141980"/>
                <a:gd name="connsiteY7" fmla="*/ 2581348 h 3152338"/>
                <a:gd name="connsiteX8" fmla="*/ 570989 w 1141980"/>
                <a:gd name="connsiteY8" fmla="*/ 3152338 h 3152338"/>
                <a:gd name="connsiteX9" fmla="*/ 570990 w 1141980"/>
                <a:gd name="connsiteY9" fmla="*/ 3152337 h 3152338"/>
                <a:gd name="connsiteX10" fmla="*/ 0 w 1141980"/>
                <a:gd name="connsiteY10" fmla="*/ 2581347 h 3152338"/>
                <a:gd name="connsiteX11" fmla="*/ 0 w 1141980"/>
                <a:gd name="connsiteY11" fmla="*/ 570990 h 3152338"/>
                <a:gd name="connsiteX12" fmla="*/ 570990 w 1141980"/>
                <a:gd name="connsiteY12" fmla="*/ 0 h 3152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41980" h="3152338">
                  <a:moveTo>
                    <a:pt x="570990" y="176910"/>
                  </a:moveTo>
                  <a:cubicBezTo>
                    <a:pt x="494838" y="176910"/>
                    <a:pt x="433104" y="238644"/>
                    <a:pt x="433104" y="314796"/>
                  </a:cubicBezTo>
                  <a:cubicBezTo>
                    <a:pt x="433104" y="390948"/>
                    <a:pt x="494838" y="452682"/>
                    <a:pt x="570990" y="452682"/>
                  </a:cubicBezTo>
                  <a:cubicBezTo>
                    <a:pt x="647142" y="452682"/>
                    <a:pt x="708876" y="390948"/>
                    <a:pt x="708876" y="314796"/>
                  </a:cubicBezTo>
                  <a:cubicBezTo>
                    <a:pt x="708876" y="238644"/>
                    <a:pt x="647142" y="176910"/>
                    <a:pt x="570990" y="176910"/>
                  </a:cubicBezTo>
                  <a:close/>
                  <a:moveTo>
                    <a:pt x="570990" y="0"/>
                  </a:moveTo>
                  <a:cubicBezTo>
                    <a:pt x="886339" y="0"/>
                    <a:pt x="1141980" y="255641"/>
                    <a:pt x="1141980" y="570990"/>
                  </a:cubicBezTo>
                  <a:cubicBezTo>
                    <a:pt x="1141980" y="1241109"/>
                    <a:pt x="1141979" y="1911229"/>
                    <a:pt x="1141979" y="2581348"/>
                  </a:cubicBezTo>
                  <a:cubicBezTo>
                    <a:pt x="1141979" y="2896697"/>
                    <a:pt x="886338" y="3152338"/>
                    <a:pt x="570989" y="3152338"/>
                  </a:cubicBezTo>
                  <a:lnTo>
                    <a:pt x="570990" y="3152337"/>
                  </a:lnTo>
                  <a:cubicBezTo>
                    <a:pt x="255641" y="3152337"/>
                    <a:pt x="0" y="2896696"/>
                    <a:pt x="0" y="2581347"/>
                  </a:cubicBezTo>
                  <a:lnTo>
                    <a:pt x="0" y="570990"/>
                  </a:lnTo>
                  <a:cubicBezTo>
                    <a:pt x="0" y="255641"/>
                    <a:pt x="255641" y="0"/>
                    <a:pt x="570990" y="0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  <a:effectLst>
              <a:outerShdw blurRad="50800" dist="1016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A43155B9-C96D-4685-B511-62B89B3313DD}"/>
                </a:ext>
              </a:extLst>
            </p:cNvPr>
            <p:cNvGrpSpPr/>
            <p:nvPr/>
          </p:nvGrpSpPr>
          <p:grpSpPr>
            <a:xfrm>
              <a:off x="2074907" y="3101402"/>
              <a:ext cx="2242663" cy="904779"/>
              <a:chOff x="2074907" y="3101402"/>
              <a:chExt cx="2242663" cy="904779"/>
            </a:xfrm>
          </p:grpSpPr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4EFBE2F5-B6B4-4ACD-B7D4-560565F295A8}"/>
                  </a:ext>
                </a:extLst>
              </p:cNvPr>
              <p:cNvSpPr/>
              <p:nvPr/>
            </p:nvSpPr>
            <p:spPr>
              <a:xfrm rot="21245637">
                <a:off x="2667649" y="3101402"/>
                <a:ext cx="1647811" cy="904779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innerShdw blurRad="63500" dist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B05AA8A6-834C-4DC0-8DC4-05F764ADFBB5}"/>
                  </a:ext>
                </a:extLst>
              </p:cNvPr>
              <p:cNvSpPr txBox="1"/>
              <p:nvPr/>
            </p:nvSpPr>
            <p:spPr>
              <a:xfrm rot="21416926">
                <a:off x="2074907" y="3359151"/>
                <a:ext cx="64312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2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01</a:t>
                </a: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4DF61B30-C562-47FD-AF3F-94F4E20B3B77}"/>
                  </a:ext>
                </a:extLst>
              </p:cNvPr>
              <p:cNvSpPr txBox="1"/>
              <p:nvPr/>
            </p:nvSpPr>
            <p:spPr>
              <a:xfrm rot="21235010">
                <a:off x="2636944" y="3398310"/>
                <a:ext cx="168062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/>
                  <a:t>Compensation strategies  </a:t>
                </a:r>
              </a:p>
            </p:txBody>
          </p:sp>
        </p:grpSp>
      </p:grpSp>
      <p:sp>
        <p:nvSpPr>
          <p:cNvPr id="61" name="TextBox 60">
            <a:extLst>
              <a:ext uri="{FF2B5EF4-FFF2-40B4-BE49-F238E27FC236}">
                <a16:creationId xmlns:a16="http://schemas.microsoft.com/office/drawing/2014/main" id="{1AD57625-403F-45DD-BFB7-27C76F9136C2}"/>
              </a:ext>
            </a:extLst>
          </p:cNvPr>
          <p:cNvSpPr txBox="1"/>
          <p:nvPr/>
        </p:nvSpPr>
        <p:spPr>
          <a:xfrm>
            <a:off x="65605" y="-55303"/>
            <a:ext cx="5745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002060"/>
                </a:solidFill>
                <a:latin typeface="Agency FB" panose="020B0503020202020204" pitchFamily="34" charset="0"/>
              </a:rPr>
              <a:t>What countries can do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1028459E-8939-46BC-ADEB-E87CE6C4BF0F}"/>
              </a:ext>
            </a:extLst>
          </p:cNvPr>
          <p:cNvSpPr/>
          <p:nvPr/>
        </p:nvSpPr>
        <p:spPr>
          <a:xfrm rot="4559312">
            <a:off x="5313424" y="1981628"/>
            <a:ext cx="204799" cy="1162847"/>
          </a:xfrm>
          <a:custGeom>
            <a:avLst/>
            <a:gdLst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3419 h 853419"/>
              <a:gd name="connsiteX1" fmla="*/ 141051 w 141735"/>
              <a:gd name="connsiteY1" fmla="*/ 430266 h 853419"/>
              <a:gd name="connsiteX2" fmla="*/ 0 w 141735"/>
              <a:gd name="connsiteY2" fmla="*/ 2249 h 853419"/>
              <a:gd name="connsiteX0" fmla="*/ 43775 w 141735"/>
              <a:gd name="connsiteY0" fmla="*/ 853419 h 853419"/>
              <a:gd name="connsiteX1" fmla="*/ 141051 w 141735"/>
              <a:gd name="connsiteY1" fmla="*/ 430266 h 853419"/>
              <a:gd name="connsiteX2" fmla="*/ 0 w 141735"/>
              <a:gd name="connsiteY2" fmla="*/ 2249 h 853419"/>
              <a:gd name="connsiteX0" fmla="*/ 43775 w 143910"/>
              <a:gd name="connsiteY0" fmla="*/ 853419 h 853419"/>
              <a:gd name="connsiteX1" fmla="*/ 141051 w 143910"/>
              <a:gd name="connsiteY1" fmla="*/ 430266 h 853419"/>
              <a:gd name="connsiteX2" fmla="*/ 0 w 143910"/>
              <a:gd name="connsiteY2" fmla="*/ 2249 h 853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3910" h="853419">
                <a:moveTo>
                  <a:pt x="43775" y="853419"/>
                </a:moveTo>
                <a:cubicBezTo>
                  <a:pt x="149563" y="824642"/>
                  <a:pt x="148347" y="572128"/>
                  <a:pt x="141051" y="430266"/>
                </a:cubicBezTo>
                <a:cubicBezTo>
                  <a:pt x="133755" y="288404"/>
                  <a:pt x="115516" y="-29772"/>
                  <a:pt x="0" y="2249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855B3EFC-5E87-4247-B6CC-1F90B524BD76}"/>
              </a:ext>
            </a:extLst>
          </p:cNvPr>
          <p:cNvSpPr/>
          <p:nvPr/>
        </p:nvSpPr>
        <p:spPr>
          <a:xfrm rot="19771276">
            <a:off x="6477408" y="2186033"/>
            <a:ext cx="204799" cy="1016557"/>
          </a:xfrm>
          <a:custGeom>
            <a:avLst/>
            <a:gdLst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1170 h 851170"/>
              <a:gd name="connsiteX1" fmla="*/ 141051 w 141735"/>
              <a:gd name="connsiteY1" fmla="*/ 428017 h 851170"/>
              <a:gd name="connsiteX2" fmla="*/ 0 w 141735"/>
              <a:gd name="connsiteY2" fmla="*/ 0 h 851170"/>
              <a:gd name="connsiteX0" fmla="*/ 43775 w 141735"/>
              <a:gd name="connsiteY0" fmla="*/ 853419 h 853419"/>
              <a:gd name="connsiteX1" fmla="*/ 141051 w 141735"/>
              <a:gd name="connsiteY1" fmla="*/ 430266 h 853419"/>
              <a:gd name="connsiteX2" fmla="*/ 0 w 141735"/>
              <a:gd name="connsiteY2" fmla="*/ 2249 h 853419"/>
              <a:gd name="connsiteX0" fmla="*/ 43775 w 141735"/>
              <a:gd name="connsiteY0" fmla="*/ 853419 h 853419"/>
              <a:gd name="connsiteX1" fmla="*/ 141051 w 141735"/>
              <a:gd name="connsiteY1" fmla="*/ 430266 h 853419"/>
              <a:gd name="connsiteX2" fmla="*/ 0 w 141735"/>
              <a:gd name="connsiteY2" fmla="*/ 2249 h 853419"/>
              <a:gd name="connsiteX0" fmla="*/ 43775 w 143910"/>
              <a:gd name="connsiteY0" fmla="*/ 853419 h 853419"/>
              <a:gd name="connsiteX1" fmla="*/ 141051 w 143910"/>
              <a:gd name="connsiteY1" fmla="*/ 430266 h 853419"/>
              <a:gd name="connsiteX2" fmla="*/ 0 w 143910"/>
              <a:gd name="connsiteY2" fmla="*/ 2249 h 853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3910" h="853419">
                <a:moveTo>
                  <a:pt x="43775" y="853419"/>
                </a:moveTo>
                <a:cubicBezTo>
                  <a:pt x="149563" y="824642"/>
                  <a:pt x="148347" y="572128"/>
                  <a:pt x="141051" y="430266"/>
                </a:cubicBezTo>
                <a:cubicBezTo>
                  <a:pt x="133755" y="288404"/>
                  <a:pt x="115516" y="-29772"/>
                  <a:pt x="0" y="2249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720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20000" fill="hold" grpId="0" nodeType="click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0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9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1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3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7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9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2" presetClass="entr" presetSubtype="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7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2" presetClass="entr" presetSubtype="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22" grpId="0" animBg="1"/>
          <p:bldP spid="23" grpId="0" animBg="1"/>
          <p:bldP spid="26" grpId="0" animBg="1"/>
          <p:bldP spid="20" grpId="0" animBg="1"/>
          <p:bldP spid="9" grpId="0" animBg="1"/>
          <p:bldP spid="19" grpId="0" animBg="1"/>
          <p:bldP spid="24" grpId="0" animBg="1"/>
          <p:bldP spid="34" grpId="0" animBg="1"/>
          <p:bldP spid="27" grpId="0" animBg="1"/>
          <p:bldP spid="2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2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0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9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1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3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7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9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2" presetClass="entr" presetSubtype="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7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6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2" presetClass="entr" presetSubtype="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7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22" grpId="0" animBg="1"/>
          <p:bldP spid="23" grpId="0" animBg="1"/>
          <p:bldP spid="26" grpId="0" animBg="1"/>
          <p:bldP spid="20" grpId="0" animBg="1"/>
          <p:bldP spid="9" grpId="0" animBg="1"/>
          <p:bldP spid="19" grpId="0" animBg="1"/>
          <p:bldP spid="24" grpId="0" animBg="1"/>
          <p:bldP spid="34" grpId="0" animBg="1"/>
          <p:bldP spid="27" grpId="0" animBg="1"/>
          <p:bldP spid="21" grpId="0" animBg="1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FA8C6E50-2FAF-4BFB-AF19-9C3A9BE8455D}"/>
              </a:ext>
            </a:extLst>
          </p:cNvPr>
          <p:cNvSpPr/>
          <p:nvPr/>
        </p:nvSpPr>
        <p:spPr>
          <a:xfrm>
            <a:off x="-309489" y="4581378"/>
            <a:ext cx="12501489" cy="3094893"/>
          </a:xfrm>
          <a:prstGeom prst="ellipse">
            <a:avLst/>
          </a:prstGeom>
          <a:gradFill flip="none" rotWithShape="1">
            <a:gsLst>
              <a:gs pos="0">
                <a:sysClr val="windowText" lastClr="000000">
                  <a:lumMod val="50000"/>
                  <a:lumOff val="50000"/>
                  <a:alpha val="70000"/>
                </a:sys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EA1EE3CD-59BD-47A2-BC44-3575E0C9439D}"/>
              </a:ext>
            </a:extLst>
          </p:cNvPr>
          <p:cNvSpPr/>
          <p:nvPr/>
        </p:nvSpPr>
        <p:spPr>
          <a:xfrm>
            <a:off x="1749593" y="1730325"/>
            <a:ext cx="8692814" cy="4164037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  <a:scene3d>
            <a:camera prst="perspectiveAbove" fov="7200000">
              <a:rot lat="17100000" lon="0" rev="0"/>
            </a:camera>
            <a:lightRig rig="twoPt" dir="t"/>
          </a:scene3d>
          <a:sp3d extrusionH="76200" prstMaterial="plastic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5864F5C-3957-42DB-8FB0-0FDFEC7D02A5}"/>
              </a:ext>
            </a:extLst>
          </p:cNvPr>
          <p:cNvGrpSpPr/>
          <p:nvPr/>
        </p:nvGrpSpPr>
        <p:grpSpPr>
          <a:xfrm>
            <a:off x="4354204" y="715456"/>
            <a:ext cx="3483592" cy="3865922"/>
            <a:chOff x="4354204" y="715456"/>
            <a:chExt cx="3483592" cy="3865922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6409A940-C7B7-4084-85D1-956F710D7B7E}"/>
                </a:ext>
              </a:extLst>
            </p:cNvPr>
            <p:cNvGrpSpPr/>
            <p:nvPr/>
          </p:nvGrpSpPr>
          <p:grpSpPr>
            <a:xfrm>
              <a:off x="4354204" y="715456"/>
              <a:ext cx="3483592" cy="3865922"/>
              <a:chOff x="4354204" y="715456"/>
              <a:chExt cx="3483592" cy="3865922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9FF7776C-708E-4F71-8D89-2AFA7E2203FF}"/>
                  </a:ext>
                </a:extLst>
              </p:cNvPr>
              <p:cNvGrpSpPr/>
              <p:nvPr/>
            </p:nvGrpSpPr>
            <p:grpSpPr>
              <a:xfrm>
                <a:off x="4354204" y="715456"/>
                <a:ext cx="3483592" cy="3865922"/>
                <a:chOff x="4427489" y="715456"/>
                <a:chExt cx="3027530" cy="3865922"/>
              </a:xfrm>
              <a:effectLst>
                <a:reflection blurRad="6350" stA="52000" endA="300" endPos="13000" dir="5400000" sy="-100000" algn="bl" rotWithShape="0"/>
              </a:effectLst>
            </p:grpSpPr>
            <p:sp>
              <p:nvSpPr>
                <p:cNvPr id="6" name="Rectangle 5">
                  <a:extLst>
                    <a:ext uri="{FF2B5EF4-FFF2-40B4-BE49-F238E27FC236}">
                      <a16:creationId xmlns:a16="http://schemas.microsoft.com/office/drawing/2014/main" id="{9487DD0F-B068-46FD-8A77-2B93E6249F31}"/>
                    </a:ext>
                  </a:extLst>
                </p:cNvPr>
                <p:cNvSpPr/>
                <p:nvPr/>
              </p:nvSpPr>
              <p:spPr>
                <a:xfrm>
                  <a:off x="4427490" y="1319563"/>
                  <a:ext cx="3027529" cy="326181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9" name="Group 8">
                  <a:extLst>
                    <a:ext uri="{FF2B5EF4-FFF2-40B4-BE49-F238E27FC236}">
                      <a16:creationId xmlns:a16="http://schemas.microsoft.com/office/drawing/2014/main" id="{41C0800B-EBF1-48B6-8714-665D06805C29}"/>
                    </a:ext>
                  </a:extLst>
                </p:cNvPr>
                <p:cNvGrpSpPr/>
                <p:nvPr/>
              </p:nvGrpSpPr>
              <p:grpSpPr>
                <a:xfrm>
                  <a:off x="4427489" y="715456"/>
                  <a:ext cx="3027529" cy="1085932"/>
                  <a:chOff x="4427489" y="715456"/>
                  <a:chExt cx="3027529" cy="1085932"/>
                </a:xfrm>
              </p:grpSpPr>
              <p:sp>
                <p:nvSpPr>
                  <p:cNvPr id="7" name="Rectangle 6">
                    <a:extLst>
                      <a:ext uri="{FF2B5EF4-FFF2-40B4-BE49-F238E27FC236}">
                        <a16:creationId xmlns:a16="http://schemas.microsoft.com/office/drawing/2014/main" id="{B6088CCB-C0BA-46D1-B691-7E5939FA17AC}"/>
                      </a:ext>
                    </a:extLst>
                  </p:cNvPr>
                  <p:cNvSpPr/>
                  <p:nvPr/>
                </p:nvSpPr>
                <p:spPr>
                  <a:xfrm>
                    <a:off x="4427489" y="715456"/>
                    <a:ext cx="3027529" cy="809488"/>
                  </a:xfrm>
                  <a:prstGeom prst="rect">
                    <a:avLst/>
                  </a:prstGeom>
                  <a:solidFill>
                    <a:srgbClr val="CC00CC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8" name="Isosceles Triangle 7">
                    <a:extLst>
                      <a:ext uri="{FF2B5EF4-FFF2-40B4-BE49-F238E27FC236}">
                        <a16:creationId xmlns:a16="http://schemas.microsoft.com/office/drawing/2014/main" id="{5409353A-5843-4D8F-A312-3C6FBB7CD6B0}"/>
                      </a:ext>
                    </a:extLst>
                  </p:cNvPr>
                  <p:cNvSpPr/>
                  <p:nvPr/>
                </p:nvSpPr>
                <p:spPr>
                  <a:xfrm flipV="1">
                    <a:off x="5763832" y="1495490"/>
                    <a:ext cx="354842" cy="305898"/>
                  </a:xfrm>
                  <a:prstGeom prst="triangle">
                    <a:avLst/>
                  </a:prstGeom>
                  <a:solidFill>
                    <a:srgbClr val="CC00CC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</p:grp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5A4EF73-306B-4C1B-B519-D4591928C949}"/>
                  </a:ext>
                </a:extLst>
              </p:cNvPr>
              <p:cNvSpPr txBox="1"/>
              <p:nvPr/>
            </p:nvSpPr>
            <p:spPr>
              <a:xfrm>
                <a:off x="5207960" y="939237"/>
                <a:ext cx="185796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latin typeface="Helvetica" panose="020B0604020202020204" pitchFamily="34" charset="0"/>
                  </a:rPr>
                  <a:t>The end </a:t>
                </a:r>
              </a:p>
            </p:txBody>
          </p:sp>
        </p:grp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23552A27-B176-45B8-A5BA-584D39FE073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5688" y="2212150"/>
              <a:ext cx="2772803" cy="20300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78289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etrospectVTI">
  <a:themeElements>
    <a:clrScheme name="">
      <a:dk1>
        <a:srgbClr val="000000"/>
      </a:dk1>
      <a:lt1>
        <a:srgbClr val="FFFFFF"/>
      </a:lt1>
      <a:dk2>
        <a:srgbClr val="243541"/>
      </a:dk2>
      <a:lt2>
        <a:srgbClr val="E2E5E8"/>
      </a:lt2>
      <a:accent1>
        <a:srgbClr val="E88B33"/>
      </a:accent1>
      <a:accent2>
        <a:srgbClr val="AEA33A"/>
      </a:accent2>
      <a:accent3>
        <a:srgbClr val="8CAB4A"/>
      </a:accent3>
      <a:accent4>
        <a:srgbClr val="57B636"/>
      </a:accent4>
      <a:accent5>
        <a:srgbClr val="2EBA43"/>
      </a:accent5>
      <a:accent6>
        <a:srgbClr val="33B67D"/>
      </a:accent6>
      <a:hlink>
        <a:srgbClr val="5F84A8"/>
      </a:hlink>
      <a:folHlink>
        <a:srgbClr val="7F7F7F"/>
      </a:folHlink>
    </a:clrScheme>
    <a:fontScheme name="Retrospect">
      <a:majorFont>
        <a:latin typeface="Georgia Pro Cond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Speak Pro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2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ustom 40">
    <a:dk1>
      <a:sysClr val="windowText" lastClr="000000"/>
    </a:dk1>
    <a:lt1>
      <a:sysClr val="window" lastClr="FFFFFF"/>
    </a:lt1>
    <a:dk2>
      <a:srgbClr val="545D57"/>
    </a:dk2>
    <a:lt2>
      <a:srgbClr val="EBEBE8"/>
    </a:lt2>
    <a:accent1>
      <a:srgbClr val="579858"/>
    </a:accent1>
    <a:accent2>
      <a:srgbClr val="ED583E"/>
    </a:accent2>
    <a:accent3>
      <a:srgbClr val="D3BA59"/>
    </a:accent3>
    <a:accent4>
      <a:srgbClr val="4C94AC"/>
    </a:accent4>
    <a:accent5>
      <a:srgbClr val="A09E84"/>
    </a:accent5>
    <a:accent6>
      <a:srgbClr val="FC7D4A"/>
    </a:accent6>
    <a:hlink>
      <a:srgbClr val="04A2DA"/>
    </a:hlink>
    <a:folHlink>
      <a:srgbClr val="808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16377351-63A1-4C2E-8C9A-66CDD70F16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1F006B4-A9E1-4F39-85C8-FB836F9193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F3CD65D-61A5-43C9-A837-6EC73C7DA8A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{48F03590-EDA9-4F1B-9F4B-5A5B2630DC0F}tf11437505</Template>
  <TotalTime>0</TotalTime>
  <Words>1275</Words>
  <Application>Microsoft Office PowerPoint</Application>
  <PresentationFormat>Widescreen</PresentationFormat>
  <Paragraphs>199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41" baseType="lpstr">
      <vt:lpstr>Agency FB</vt:lpstr>
      <vt:lpstr>Arial</vt:lpstr>
      <vt:lpstr>Calibri</vt:lpstr>
      <vt:lpstr>Cambria Math</vt:lpstr>
      <vt:lpstr>Century Gothic</vt:lpstr>
      <vt:lpstr>Eurostile BQ</vt:lpstr>
      <vt:lpstr>Garamond</vt:lpstr>
      <vt:lpstr>Georgia Pro Cond Light</vt:lpstr>
      <vt:lpstr>Helvetica</vt:lpstr>
      <vt:lpstr>Impact</vt:lpstr>
      <vt:lpstr>Open Sans Condensed</vt:lpstr>
      <vt:lpstr>Open Sans Condensed Light</vt:lpstr>
      <vt:lpstr>Oswald</vt:lpstr>
      <vt:lpstr>Speak Pro</vt:lpstr>
      <vt:lpstr>Times New Roman</vt:lpstr>
      <vt:lpstr>RetrospectVTI</vt:lpstr>
      <vt:lpstr>SavonVTI</vt:lpstr>
      <vt:lpstr>Enumerating the principle of equitable and reasonable water utilization of international rivers: Application to the Nile River basin</vt:lpstr>
      <vt:lpstr>Key Findings</vt:lpstr>
      <vt:lpstr>PowerPoint Presentation</vt:lpstr>
      <vt:lpstr>Introduction </vt:lpstr>
      <vt:lpstr>PowerPoint Presentation</vt:lpstr>
      <vt:lpstr>PowerPoint Presentation</vt:lpstr>
      <vt:lpstr>What has been done so far and gaps</vt:lpstr>
      <vt:lpstr>PowerPoint Presentation</vt:lpstr>
      <vt:lpstr>Methodology</vt:lpstr>
      <vt:lpstr>Methodology</vt:lpstr>
      <vt:lpstr>PowerPoint Presentation</vt:lpstr>
      <vt:lpstr>Findings </vt:lpstr>
      <vt:lpstr>PowerPoint Presentation</vt:lpstr>
      <vt:lpstr>PowerPoint Presentation</vt:lpstr>
      <vt:lpstr>PowerPoint Presentation</vt:lpstr>
      <vt:lpstr>Findings….</vt:lpstr>
      <vt:lpstr>Results of the pairwise comparison survey </vt:lpstr>
      <vt:lpstr>Sample Analysis </vt:lpstr>
      <vt:lpstr>PowerPoint Presentation</vt:lpstr>
      <vt:lpstr>PowerPoint Presentation</vt:lpstr>
      <vt:lpstr>Conclusion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2020-08-10T23:23:34Z</dcterms:created>
  <dcterms:modified xsi:type="dcterms:W3CDTF">2020-08-17T23:02:12Z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