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4"/>
    <p:sldMasterId id="2147483650" r:id="rId5"/>
    <p:sldMasterId id="2147483653" r:id="rId6"/>
    <p:sldMasterId id="2147483668" r:id="rId7"/>
  </p:sldMasterIdLst>
  <p:notesMasterIdLst>
    <p:notesMasterId r:id="rId19"/>
  </p:notesMasterIdLst>
  <p:handoutMasterIdLst>
    <p:handoutMasterId r:id="rId20"/>
  </p:handoutMasterIdLst>
  <p:sldIdLst>
    <p:sldId id="262" r:id="rId8"/>
    <p:sldId id="387" r:id="rId9"/>
    <p:sldId id="406" r:id="rId10"/>
    <p:sldId id="394" r:id="rId11"/>
    <p:sldId id="410" r:id="rId12"/>
    <p:sldId id="401" r:id="rId13"/>
    <p:sldId id="408" r:id="rId14"/>
    <p:sldId id="407" r:id="rId15"/>
    <p:sldId id="409" r:id="rId16"/>
    <p:sldId id="405" r:id="rId17"/>
    <p:sldId id="258" r:id="rId18"/>
  </p:sldIdLst>
  <p:sldSz cx="12192000" cy="6858000"/>
  <p:notesSz cx="6858000" cy="914400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A3C"/>
    <a:srgbClr val="BB3A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1604" autoAdjust="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71E611-6CCC-4DB6-BFCA-2E8066DE9807}" type="datetimeFigureOut">
              <a:rPr lang="es-CO"/>
              <a:pPr>
                <a:defRPr/>
              </a:pPr>
              <a:t>20/08/2020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s-CO"/>
              <a:t>CIAT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A94C335-2F32-48B5-9F88-FB773D960270}" type="slidenum">
              <a:rPr lang="es-CO"/>
              <a:pPr>
                <a:defRPr/>
              </a:pPr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886669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A2E55A-73DB-43EA-A98E-EB069AC9848A}" type="datetimeFigureOut">
              <a:rPr lang="es-CO"/>
              <a:pPr>
                <a:defRPr/>
              </a:pPr>
              <a:t>20/08/2020</a:t>
            </a:fld>
            <a:endParaRPr lang="es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s-CO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s-CO"/>
              <a:t>CIAT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0BF20FC-FB63-4733-8858-29739189710D}" type="slidenum">
              <a:rPr lang="es-CO"/>
              <a:pPr>
                <a:defRPr/>
              </a:pPr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2171569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God afternoon. My name is WA. I am part of ASL team – based in Ethiopia. I am hydrologist by profession but also working in geospatial science in general. Today I will present brief overview of some selected project activities that ASL team we are working in Ethiopia – and look forward to discuss with you in of these topics and related topics for collaboration – for paper – proposal development etc.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CIAT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BF20FC-FB63-4733-8858-29739189710D}" type="slidenum">
              <a:rPr lang="es-CO" smtClean="0"/>
              <a:pPr>
                <a:defRPr/>
              </a:pPr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075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CIAT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BF20FC-FB63-4733-8858-29739189710D}" type="slidenum">
              <a:rPr lang="es-CO" smtClean="0"/>
              <a:pPr>
                <a:defRPr/>
              </a:pPr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57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A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17691" y="4617521"/>
            <a:ext cx="5095557" cy="308047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200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17691" y="5182554"/>
            <a:ext cx="5785256" cy="308047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2000">
                <a:solidFill>
                  <a:srgbClr val="BB3A26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17690" y="5459731"/>
            <a:ext cx="6107493" cy="660653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317690" y="6328165"/>
            <a:ext cx="6857301" cy="287530"/>
          </a:xfrm>
          <a:prstGeom prst="rect">
            <a:avLst/>
          </a:prstGeom>
        </p:spPr>
        <p:txBody>
          <a:bodyPr anchor="ctr" anchorCtr="0"/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E-mail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17690" y="2059813"/>
            <a:ext cx="5400358" cy="2349927"/>
          </a:xfrm>
          <a:prstGeom prst="rect">
            <a:avLst/>
          </a:prstGeom>
        </p:spPr>
        <p:txBody>
          <a:bodyPr/>
          <a:lstStyle>
            <a:lvl1pPr>
              <a:defRPr sz="3200" b="1" baseline="0">
                <a:solidFill>
                  <a:srgbClr val="BB3A26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1225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 hasCustomPrompt="1"/>
          </p:nvPr>
        </p:nvSpPr>
        <p:spPr>
          <a:xfrm>
            <a:off x="296005" y="273685"/>
            <a:ext cx="11599990" cy="470027"/>
          </a:xfrm>
          <a:prstGeom prst="rect">
            <a:avLst/>
          </a:prstGeom>
        </p:spPr>
        <p:txBody>
          <a:bodyPr/>
          <a:lstStyle>
            <a:lvl1pPr>
              <a:defRPr sz="3200" b="1" baseline="0">
                <a:solidFill>
                  <a:srgbClr val="BB3A26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96005" y="987552"/>
            <a:ext cx="11599990" cy="4962143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300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4111449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0"/>
          <p:cNvSpPr>
            <a:spLocks noChangeArrowheads="1"/>
          </p:cNvSpPr>
          <p:nvPr userDrawn="1"/>
        </p:nvSpPr>
        <p:spPr bwMode="auto">
          <a:xfrm>
            <a:off x="10931084" y="6481334"/>
            <a:ext cx="175251" cy="178676"/>
          </a:xfrm>
          <a:custGeom>
            <a:avLst/>
            <a:gdLst>
              <a:gd name="T0" fmla="*/ 222 w 444"/>
              <a:gd name="T1" fmla="*/ 0 h 454"/>
              <a:gd name="T2" fmla="*/ 222 w 444"/>
              <a:gd name="T3" fmla="*/ 0 h 454"/>
              <a:gd name="T4" fmla="*/ 0 w 444"/>
              <a:gd name="T5" fmla="*/ 222 h 454"/>
              <a:gd name="T6" fmla="*/ 222 w 444"/>
              <a:gd name="T7" fmla="*/ 453 h 454"/>
              <a:gd name="T8" fmla="*/ 443 w 444"/>
              <a:gd name="T9" fmla="*/ 222 h 454"/>
              <a:gd name="T10" fmla="*/ 222 w 444"/>
              <a:gd name="T11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4" h="454">
                <a:moveTo>
                  <a:pt x="222" y="0"/>
                </a:moveTo>
                <a:lnTo>
                  <a:pt x="222" y="0"/>
                </a:lnTo>
                <a:cubicBezTo>
                  <a:pt x="35" y="0"/>
                  <a:pt x="0" y="45"/>
                  <a:pt x="0" y="222"/>
                </a:cubicBezTo>
                <a:cubicBezTo>
                  <a:pt x="0" y="408"/>
                  <a:pt x="35" y="453"/>
                  <a:pt x="222" y="453"/>
                </a:cubicBezTo>
                <a:cubicBezTo>
                  <a:pt x="407" y="453"/>
                  <a:pt x="443" y="408"/>
                  <a:pt x="443" y="222"/>
                </a:cubicBezTo>
                <a:cubicBezTo>
                  <a:pt x="443" y="45"/>
                  <a:pt x="407" y="0"/>
                  <a:pt x="222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sz="675" dirty="0">
              <a:latin typeface="Calibri Light"/>
            </a:endParaRPr>
          </a:p>
        </p:txBody>
      </p:sp>
      <p:sp>
        <p:nvSpPr>
          <p:cNvPr id="6" name="Freeform 38"/>
          <p:cNvSpPr>
            <a:spLocks noChangeArrowheads="1"/>
          </p:cNvSpPr>
          <p:nvPr userDrawn="1"/>
        </p:nvSpPr>
        <p:spPr bwMode="auto">
          <a:xfrm>
            <a:off x="10981569" y="6519434"/>
            <a:ext cx="62548" cy="108388"/>
          </a:xfrm>
          <a:custGeom>
            <a:avLst/>
            <a:gdLst>
              <a:gd name="T0" fmla="*/ 124 w 133"/>
              <a:gd name="T1" fmla="*/ 204 h 231"/>
              <a:gd name="T2" fmla="*/ 124 w 133"/>
              <a:gd name="T3" fmla="*/ 204 h 231"/>
              <a:gd name="T4" fmla="*/ 124 w 133"/>
              <a:gd name="T5" fmla="*/ 230 h 231"/>
              <a:gd name="T6" fmla="*/ 97 w 133"/>
              <a:gd name="T7" fmla="*/ 230 h 231"/>
              <a:gd name="T8" fmla="*/ 0 w 133"/>
              <a:gd name="T9" fmla="*/ 133 h 231"/>
              <a:gd name="T10" fmla="*/ 0 w 133"/>
              <a:gd name="T11" fmla="*/ 107 h 231"/>
              <a:gd name="T12" fmla="*/ 97 w 133"/>
              <a:gd name="T13" fmla="*/ 9 h 231"/>
              <a:gd name="T14" fmla="*/ 124 w 133"/>
              <a:gd name="T15" fmla="*/ 9 h 231"/>
              <a:gd name="T16" fmla="*/ 124 w 133"/>
              <a:gd name="T17" fmla="*/ 35 h 231"/>
              <a:gd name="T18" fmla="*/ 44 w 133"/>
              <a:gd name="T19" fmla="*/ 115 h 231"/>
              <a:gd name="T20" fmla="*/ 124 w 133"/>
              <a:gd name="T21" fmla="*/ 20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3" h="231">
                <a:moveTo>
                  <a:pt x="124" y="204"/>
                </a:moveTo>
                <a:lnTo>
                  <a:pt x="124" y="204"/>
                </a:lnTo>
                <a:cubicBezTo>
                  <a:pt x="132" y="213"/>
                  <a:pt x="132" y="221"/>
                  <a:pt x="124" y="230"/>
                </a:cubicBezTo>
                <a:cubicBezTo>
                  <a:pt x="115" y="230"/>
                  <a:pt x="106" y="230"/>
                  <a:pt x="97" y="230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24"/>
                  <a:pt x="0" y="115"/>
                  <a:pt x="0" y="107"/>
                </a:cubicBezTo>
                <a:cubicBezTo>
                  <a:pt x="97" y="9"/>
                  <a:pt x="97" y="9"/>
                  <a:pt x="97" y="9"/>
                </a:cubicBezTo>
                <a:cubicBezTo>
                  <a:pt x="106" y="0"/>
                  <a:pt x="115" y="0"/>
                  <a:pt x="124" y="9"/>
                </a:cubicBezTo>
                <a:cubicBezTo>
                  <a:pt x="132" y="17"/>
                  <a:pt x="132" y="26"/>
                  <a:pt x="124" y="35"/>
                </a:cubicBezTo>
                <a:cubicBezTo>
                  <a:pt x="44" y="115"/>
                  <a:pt x="44" y="115"/>
                  <a:pt x="44" y="115"/>
                </a:cubicBezTo>
                <a:lnTo>
                  <a:pt x="124" y="20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sz="675" dirty="0">
              <a:latin typeface="Calibri Light"/>
            </a:endParaRPr>
          </a:p>
        </p:txBody>
      </p:sp>
      <p:sp>
        <p:nvSpPr>
          <p:cNvPr id="10" name="Freeform 30"/>
          <p:cNvSpPr>
            <a:spLocks noChangeArrowheads="1"/>
          </p:cNvSpPr>
          <p:nvPr userDrawn="1"/>
        </p:nvSpPr>
        <p:spPr bwMode="auto">
          <a:xfrm>
            <a:off x="11139160" y="6481115"/>
            <a:ext cx="175251" cy="178676"/>
          </a:xfrm>
          <a:custGeom>
            <a:avLst/>
            <a:gdLst>
              <a:gd name="T0" fmla="*/ 222 w 444"/>
              <a:gd name="T1" fmla="*/ 0 h 454"/>
              <a:gd name="T2" fmla="*/ 222 w 444"/>
              <a:gd name="T3" fmla="*/ 0 h 454"/>
              <a:gd name="T4" fmla="*/ 0 w 444"/>
              <a:gd name="T5" fmla="*/ 222 h 454"/>
              <a:gd name="T6" fmla="*/ 222 w 444"/>
              <a:gd name="T7" fmla="*/ 453 h 454"/>
              <a:gd name="T8" fmla="*/ 443 w 444"/>
              <a:gd name="T9" fmla="*/ 222 h 454"/>
              <a:gd name="T10" fmla="*/ 222 w 444"/>
              <a:gd name="T11" fmla="*/ 0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4" h="454">
                <a:moveTo>
                  <a:pt x="222" y="0"/>
                </a:moveTo>
                <a:lnTo>
                  <a:pt x="222" y="0"/>
                </a:lnTo>
                <a:cubicBezTo>
                  <a:pt x="35" y="0"/>
                  <a:pt x="0" y="45"/>
                  <a:pt x="0" y="222"/>
                </a:cubicBezTo>
                <a:cubicBezTo>
                  <a:pt x="0" y="408"/>
                  <a:pt x="35" y="453"/>
                  <a:pt x="222" y="453"/>
                </a:cubicBezTo>
                <a:cubicBezTo>
                  <a:pt x="407" y="453"/>
                  <a:pt x="443" y="408"/>
                  <a:pt x="443" y="222"/>
                </a:cubicBezTo>
                <a:cubicBezTo>
                  <a:pt x="443" y="45"/>
                  <a:pt x="407" y="0"/>
                  <a:pt x="222" y="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sz="675" dirty="0">
              <a:latin typeface="Calibri Light"/>
            </a:endParaRPr>
          </a:p>
        </p:txBody>
      </p:sp>
      <p:sp>
        <p:nvSpPr>
          <p:cNvPr id="11" name="Freeform 38"/>
          <p:cNvSpPr>
            <a:spLocks noChangeArrowheads="1"/>
          </p:cNvSpPr>
          <p:nvPr userDrawn="1"/>
        </p:nvSpPr>
        <p:spPr bwMode="auto">
          <a:xfrm flipH="1">
            <a:off x="11185500" y="6519215"/>
            <a:ext cx="62219" cy="108388"/>
          </a:xfrm>
          <a:custGeom>
            <a:avLst/>
            <a:gdLst>
              <a:gd name="T0" fmla="*/ 124 w 133"/>
              <a:gd name="T1" fmla="*/ 204 h 231"/>
              <a:gd name="T2" fmla="*/ 124 w 133"/>
              <a:gd name="T3" fmla="*/ 204 h 231"/>
              <a:gd name="T4" fmla="*/ 124 w 133"/>
              <a:gd name="T5" fmla="*/ 230 h 231"/>
              <a:gd name="T6" fmla="*/ 97 w 133"/>
              <a:gd name="T7" fmla="*/ 230 h 231"/>
              <a:gd name="T8" fmla="*/ 0 w 133"/>
              <a:gd name="T9" fmla="*/ 133 h 231"/>
              <a:gd name="T10" fmla="*/ 0 w 133"/>
              <a:gd name="T11" fmla="*/ 107 h 231"/>
              <a:gd name="T12" fmla="*/ 97 w 133"/>
              <a:gd name="T13" fmla="*/ 9 h 231"/>
              <a:gd name="T14" fmla="*/ 124 w 133"/>
              <a:gd name="T15" fmla="*/ 9 h 231"/>
              <a:gd name="T16" fmla="*/ 124 w 133"/>
              <a:gd name="T17" fmla="*/ 35 h 231"/>
              <a:gd name="T18" fmla="*/ 44 w 133"/>
              <a:gd name="T19" fmla="*/ 115 h 231"/>
              <a:gd name="T20" fmla="*/ 124 w 133"/>
              <a:gd name="T21" fmla="*/ 204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3" h="231">
                <a:moveTo>
                  <a:pt x="124" y="204"/>
                </a:moveTo>
                <a:lnTo>
                  <a:pt x="124" y="204"/>
                </a:lnTo>
                <a:cubicBezTo>
                  <a:pt x="132" y="213"/>
                  <a:pt x="132" y="221"/>
                  <a:pt x="124" y="230"/>
                </a:cubicBezTo>
                <a:cubicBezTo>
                  <a:pt x="115" y="230"/>
                  <a:pt x="106" y="230"/>
                  <a:pt x="97" y="230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24"/>
                  <a:pt x="0" y="115"/>
                  <a:pt x="0" y="107"/>
                </a:cubicBezTo>
                <a:cubicBezTo>
                  <a:pt x="97" y="9"/>
                  <a:pt x="97" y="9"/>
                  <a:pt x="97" y="9"/>
                </a:cubicBezTo>
                <a:cubicBezTo>
                  <a:pt x="106" y="0"/>
                  <a:pt x="115" y="0"/>
                  <a:pt x="124" y="9"/>
                </a:cubicBezTo>
                <a:cubicBezTo>
                  <a:pt x="132" y="17"/>
                  <a:pt x="132" y="26"/>
                  <a:pt x="124" y="35"/>
                </a:cubicBezTo>
                <a:cubicBezTo>
                  <a:pt x="44" y="115"/>
                  <a:pt x="44" y="115"/>
                  <a:pt x="44" y="115"/>
                </a:cubicBezTo>
                <a:lnTo>
                  <a:pt x="124" y="20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sz="675" dirty="0">
              <a:latin typeface="Calibri Light"/>
            </a:endParaRPr>
          </a:p>
        </p:txBody>
      </p:sp>
      <p:sp>
        <p:nvSpPr>
          <p:cNvPr id="12" name="Teardrop 11"/>
          <p:cNvSpPr/>
          <p:nvPr userDrawn="1"/>
        </p:nvSpPr>
        <p:spPr>
          <a:xfrm>
            <a:off x="11541411" y="405700"/>
            <a:ext cx="356581" cy="356477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>
              <a:latin typeface="Calibri Light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582403" y="409839"/>
            <a:ext cx="293998" cy="230836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  <a:latin typeface="Calibri Light"/>
                <a:cs typeface="Calibri Light"/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4399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21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4B19-9BEA-49FE-ABCD-AF68541FA7A8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4E656-FFE9-4DD1-B12A-6CC7B6841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40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4B19-9BEA-49FE-ABCD-AF68541FA7A8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4E656-FFE9-4DD1-B12A-6CC7B6841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8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4B19-9BEA-49FE-ABCD-AF68541FA7A8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4E656-FFE9-4DD1-B12A-6CC7B6841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80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296005" y="273685"/>
            <a:ext cx="11599990" cy="470027"/>
          </a:xfrm>
          <a:prstGeom prst="rect">
            <a:avLst/>
          </a:prstGeom>
        </p:spPr>
        <p:txBody>
          <a:bodyPr/>
          <a:lstStyle>
            <a:lvl1pPr>
              <a:defRPr sz="3200" b="1" baseline="0">
                <a:solidFill>
                  <a:srgbClr val="BB3A26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43155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83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65"/>
          <a:stretch/>
        </p:blipFill>
        <p:spPr>
          <a:xfrm>
            <a:off x="0" y="6073796"/>
            <a:ext cx="12192000" cy="78420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3" r:id="rId2"/>
    <p:sldLayoutId id="2147483674" r:id="rId3"/>
    <p:sldLayoutId id="2147483675" r:id="rId4"/>
    <p:sldLayoutId id="2147483677" r:id="rId5"/>
    <p:sldLayoutId id="2147483679" r:id="rId6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2"/>
          <p:cNvSpPr>
            <a:spLocks noGrp="1"/>
          </p:cNvSpPr>
          <p:nvPr>
            <p:ph type="title"/>
          </p:nvPr>
        </p:nvSpPr>
        <p:spPr bwMode="auto">
          <a:xfrm>
            <a:off x="0" y="1769811"/>
            <a:ext cx="6612835" cy="156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GERD and </a:t>
            </a:r>
            <a:r>
              <a:rPr lang="en-US" dirty="0" err="1"/>
              <a:t>Abay</a:t>
            </a:r>
            <a:r>
              <a:rPr lang="en-US" dirty="0"/>
              <a:t> basin:  a review using text mining and natural language processing techniques </a:t>
            </a:r>
            <a:endParaRPr lang="en-US" altLang="en-US" dirty="0"/>
          </a:p>
        </p:txBody>
      </p:sp>
      <p:sp>
        <p:nvSpPr>
          <p:cNvPr id="6147" name="Text Placeholder 3"/>
          <p:cNvSpPr>
            <a:spLocks noGrp="1"/>
          </p:cNvSpPr>
          <p:nvPr>
            <p:ph type="body" sz="quarter" idx="16"/>
          </p:nvPr>
        </p:nvSpPr>
        <p:spPr bwMode="auto">
          <a:xfrm>
            <a:off x="865383" y="5952313"/>
            <a:ext cx="2256381" cy="3109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21 August 2020</a:t>
            </a:r>
          </a:p>
        </p:txBody>
      </p:sp>
      <p:sp>
        <p:nvSpPr>
          <p:cNvPr id="6150" name="Text Placeholder 11"/>
          <p:cNvSpPr>
            <a:spLocks noGrp="1"/>
          </p:cNvSpPr>
          <p:nvPr>
            <p:ph type="body" sz="quarter" idx="20"/>
          </p:nvPr>
        </p:nvSpPr>
        <p:spPr bwMode="auto">
          <a:xfrm>
            <a:off x="467817" y="6372854"/>
            <a:ext cx="3312804" cy="4005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/>
              <a:t>Wuletawu.abera@cgiar.org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8E4C6A-8462-40A0-AE47-D6FC1DFD4A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3915976"/>
            <a:ext cx="5883965" cy="1595748"/>
          </a:xfrm>
        </p:spPr>
        <p:txBody>
          <a:bodyPr/>
          <a:lstStyle/>
          <a:p>
            <a:pPr algn="ctr"/>
            <a:r>
              <a:rPr lang="en-US" dirty="0"/>
              <a:t>Wuletawu Abera, Lulseged Tamene, Melkamu Beyene, Bryce Gallant, Nigussie Haregeweyn, Yihun Dile, Ayele A. Fenta, Hailemariam Meaza, Kifle Woldearegay, Biadgilgn Demissie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3243" y="641728"/>
            <a:ext cx="1151216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More bibliometric analysis including author(s), countries, institutions, cooperation among authors…..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Identify research gaps in each topic and suggestion research topic for collaboration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Identify and suggest researchers for future collaborations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Connecting with social media such as sentiment analysis on Twitter to see if there is any correlation with the scientific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sp>
        <p:nvSpPr>
          <p:cNvPr id="7" name="Rectangle 6"/>
          <p:cNvSpPr/>
          <p:nvPr/>
        </p:nvSpPr>
        <p:spPr>
          <a:xfrm>
            <a:off x="0" y="-31058"/>
            <a:ext cx="12192000" cy="4247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BB3A26"/>
                </a:solidFill>
                <a:latin typeface="+mj-lt"/>
                <a:ea typeface="+mj-ea"/>
                <a:cs typeface="+mj-cs"/>
              </a:rPr>
              <a:t>The Way Forward</a:t>
            </a:r>
          </a:p>
        </p:txBody>
      </p:sp>
    </p:spTree>
    <p:extLst>
      <p:ext uri="{BB962C8B-B14F-4D97-AF65-F5344CB8AC3E}">
        <p14:creationId xmlns:p14="http://schemas.microsoft.com/office/powerpoint/2010/main" val="299856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878350" y="2608481"/>
            <a:ext cx="4890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8000" dirty="0">
                <a:solidFill>
                  <a:schemeClr val="bg1"/>
                </a:solidFill>
              </a:rPr>
              <a:t>Thank you!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31058"/>
            <a:ext cx="12192000" cy="4247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BB3A26"/>
                </a:solidFill>
                <a:latin typeface="+mj-lt"/>
                <a:ea typeface="+mj-ea"/>
                <a:cs typeface="+mj-cs"/>
              </a:rPr>
              <a:t>Introduction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93495" y="698941"/>
            <a:ext cx="4094921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Once completed, the GERD will be one of the </a:t>
            </a:r>
            <a:r>
              <a:rPr lang="en-US" sz="2000" b="1" dirty="0"/>
              <a:t>largest</a:t>
            </a:r>
            <a:r>
              <a:rPr lang="en-US" sz="2000" dirty="0"/>
              <a:t> hydroelectric power dams in the world, with a generation capacity of 6,450 megawatts per year.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Attract attention from both the </a:t>
            </a:r>
            <a:r>
              <a:rPr lang="en-US" b="1" dirty="0"/>
              <a:t>political and scientific </a:t>
            </a:r>
            <a:r>
              <a:rPr lang="en-US" dirty="0"/>
              <a:t>communities thus many studies are conducted considering its different aspects in the last 9 years.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250 per-reviewed papers and more than 150 gray literature (thesis and reports) are published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8956B314-8D88-4F00-9184-452619733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728"/>
            <a:ext cx="714375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5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31058"/>
            <a:ext cx="12192000" cy="4247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BB3A26"/>
                </a:solidFill>
                <a:latin typeface="+mj-lt"/>
                <a:ea typeface="+mj-ea"/>
                <a:cs typeface="+mj-cs"/>
              </a:rPr>
              <a:t>Stock take and assess the knowledge and information generated by scientific community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0CF7C55-52B0-483F-8713-9996C1EFB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" y="393674"/>
            <a:ext cx="11501438" cy="457286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2BC70BB-193F-4AAA-AFAC-2C219EE6F860}"/>
              </a:ext>
            </a:extLst>
          </p:cNvPr>
          <p:cNvSpPr/>
          <p:nvPr/>
        </p:nvSpPr>
        <p:spPr>
          <a:xfrm>
            <a:off x="-50006" y="4945159"/>
            <a:ext cx="20288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250 peer review paper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BD6071-551A-4E8C-8A5F-B7C3A4A2AF5C}"/>
              </a:ext>
            </a:extLst>
          </p:cNvPr>
          <p:cNvSpPr/>
          <p:nvPr/>
        </p:nvSpPr>
        <p:spPr>
          <a:xfrm>
            <a:off x="1978820" y="4975768"/>
            <a:ext cx="2686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convert to text; indexing </a:t>
            </a:r>
            <a:r>
              <a:rPr lang="en-US" sz="2400" dirty="0" err="1"/>
              <a:t>etc</a:t>
            </a:r>
            <a:endParaRPr lang="en-US" sz="2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9F7032-47B9-4B33-8FF3-6F510F0E52DA}"/>
              </a:ext>
            </a:extLst>
          </p:cNvPr>
          <p:cNvSpPr/>
          <p:nvPr/>
        </p:nvSpPr>
        <p:spPr>
          <a:xfrm>
            <a:off x="7417595" y="4966535"/>
            <a:ext cx="2686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Word frequency; correlation; topic modelling; sentiment  </a:t>
            </a:r>
            <a:r>
              <a:rPr lang="en-US" sz="2400" dirty="0" err="1"/>
              <a:t>etc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850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BB3A26"/>
                </a:solidFill>
                <a:latin typeface="+mj-lt"/>
                <a:ea typeface="+mj-ea"/>
                <a:cs typeface="+mj-cs"/>
              </a:rPr>
              <a:t>Extraction of the most informative word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12370" y="866952"/>
            <a:ext cx="2269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most commonly used words (&gt;5000)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12C44A-7F9F-4500-8878-EBD838D12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8" y="753637"/>
            <a:ext cx="8447976" cy="610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72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BB3A26"/>
                </a:solidFill>
                <a:latin typeface="+mj-lt"/>
                <a:ea typeface="+mj-ea"/>
                <a:cs typeface="+mj-cs"/>
              </a:rPr>
              <a:t>Extraction of the most informative word pairs…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12370" y="866953"/>
            <a:ext cx="2979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 group of words can be more informative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DE5786-49AA-4B2E-9E13-F5AF4C634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39" y="585500"/>
            <a:ext cx="8396395" cy="606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7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68FF9F-656E-4212-A107-C17641A28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70027"/>
          </a:xfrm>
          <a:solidFill>
            <a:schemeClr val="accent6">
              <a:lumMod val="40000"/>
              <a:lumOff val="6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Sentiment analysis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0ED3D9-BA27-46FE-8926-156B61709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75" y="470027"/>
            <a:ext cx="8425242" cy="60879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7A9929B-D1C5-4BCD-A048-FC26C05A5287}"/>
              </a:ext>
            </a:extLst>
          </p:cNvPr>
          <p:cNvSpPr txBox="1"/>
          <p:nvPr/>
        </p:nvSpPr>
        <p:spPr>
          <a:xfrm>
            <a:off x="9024730" y="866952"/>
            <a:ext cx="31672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Emotional intent of words to infer whether a document  is positive or negative, or neutral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About 20% of the papers have overall negative sentiments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Small/large negative – implication for dialogues </a:t>
            </a:r>
          </a:p>
        </p:txBody>
      </p:sp>
    </p:spTree>
    <p:extLst>
      <p:ext uri="{BB962C8B-B14F-4D97-AF65-F5344CB8AC3E}">
        <p14:creationId xmlns:p14="http://schemas.microsoft.com/office/powerpoint/2010/main" val="313231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68FF9F-656E-4212-A107-C17641A28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70027"/>
          </a:xfrm>
          <a:solidFill>
            <a:schemeClr val="accent6">
              <a:lumMod val="40000"/>
              <a:lumOff val="6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sentiment analysis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D63CFB-0B83-40E5-96F8-1A757FEC2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3" y="668981"/>
            <a:ext cx="8363392" cy="60432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E8235B-D231-485C-A07B-2B7D3296DAB9}"/>
              </a:ext>
            </a:extLst>
          </p:cNvPr>
          <p:cNvSpPr txBox="1"/>
          <p:nvPr/>
        </p:nvSpPr>
        <p:spPr>
          <a:xfrm>
            <a:off x="9024730" y="866952"/>
            <a:ext cx="31672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Erosion, conflict, hegemony, waste, degradation </a:t>
            </a:r>
            <a:r>
              <a:rPr lang="en-US" sz="2000" dirty="0" err="1"/>
              <a:t>etc</a:t>
            </a:r>
            <a:r>
              <a:rPr lang="en-US" sz="2000" dirty="0"/>
              <a:t> – are the cause of negative intent  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Sustainable, right, improved, recommendation </a:t>
            </a:r>
            <a:r>
              <a:rPr lang="en-US" sz="2000" dirty="0" err="1"/>
              <a:t>etc</a:t>
            </a:r>
            <a:r>
              <a:rPr lang="en-US" sz="2000" dirty="0"/>
              <a:t> are positive emotion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667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68FF9F-656E-4212-A107-C17641A28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70027"/>
          </a:xfrm>
          <a:solidFill>
            <a:schemeClr val="accent6">
              <a:lumMod val="40000"/>
              <a:lumOff val="6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Word correlation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1470FE-1535-45FB-9F46-0C2D5661E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16" y="814583"/>
            <a:ext cx="7451006" cy="5531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0E3671-5A1B-4249-9B73-513922689330}"/>
              </a:ext>
            </a:extLst>
          </p:cNvPr>
          <p:cNvSpPr txBox="1"/>
          <p:nvPr/>
        </p:nvSpPr>
        <p:spPr>
          <a:xfrm>
            <a:off x="7964557" y="814583"/>
            <a:ext cx="38961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Correlation between “GERD”, “Ethiopia”, “Sudan”, “Egypt” to see how those appear or not together.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Not that in all papers, the term GERD is there as binding node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highest correlation is between Egypt and </a:t>
            </a:r>
            <a:r>
              <a:rPr lang="en-US" sz="2000" dirty="0" err="1"/>
              <a:t>sudan</a:t>
            </a:r>
            <a:r>
              <a:rPr lang="en-US" sz="2000" dirty="0"/>
              <a:t>, followed by “GERD and </a:t>
            </a:r>
            <a:r>
              <a:rPr lang="en-US" sz="2000" dirty="0" err="1"/>
              <a:t>sudan</a:t>
            </a:r>
            <a:r>
              <a:rPr lang="en-US" sz="2000" dirty="0"/>
              <a:t>”, “GERD and Egypt”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The correlation between “GERD” and “Ethiopia” is the lowest</a:t>
            </a:r>
          </a:p>
        </p:txBody>
      </p:sp>
    </p:spTree>
    <p:extLst>
      <p:ext uri="{BB962C8B-B14F-4D97-AF65-F5344CB8AC3E}">
        <p14:creationId xmlns:p14="http://schemas.microsoft.com/office/powerpoint/2010/main" val="214147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BB3A26"/>
                </a:solidFill>
                <a:latin typeface="+mj-lt"/>
                <a:ea typeface="+mj-ea"/>
                <a:cs typeface="+mj-cs"/>
              </a:rPr>
              <a:t>Topic modelling…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12370" y="866952"/>
            <a:ext cx="2269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unsupervised classification of all article into topics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B7BF6-E2A6-4056-BFD0-09216DD7B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17" y="615161"/>
            <a:ext cx="8309872" cy="599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29859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CIAT">
      <a:dk1>
        <a:sysClr val="windowText" lastClr="000000"/>
      </a:dk1>
      <a:lt1>
        <a:sysClr val="window" lastClr="FFFFFF"/>
      </a:lt1>
      <a:dk2>
        <a:srgbClr val="323232"/>
      </a:dk2>
      <a:lt2>
        <a:srgbClr val="FFFFFF"/>
      </a:lt2>
      <a:accent1>
        <a:srgbClr val="3F3F3F"/>
      </a:accent1>
      <a:accent2>
        <a:srgbClr val="3F3F3F"/>
      </a:accent2>
      <a:accent3>
        <a:srgbClr val="3F3F3F"/>
      </a:accent3>
      <a:accent4>
        <a:srgbClr val="3F3F3F"/>
      </a:accent4>
      <a:accent5>
        <a:srgbClr val="3F3F3F"/>
      </a:accent5>
      <a:accent6>
        <a:srgbClr val="3F3F3F"/>
      </a:accent6>
      <a:hlink>
        <a:srgbClr val="3F3F3F"/>
      </a:hlink>
      <a:folHlink>
        <a:srgbClr val="3F3F3F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0A68893-479A-4B24-825F-45C31C2EA46F}" vid="{D674A57F-CB63-4D84-84A0-E0354BB110C5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0A68893-479A-4B24-825F-45C31C2EA46F}" vid="{622BCA31-480C-4ED4-8DA2-18571A0C3B96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0A68893-479A-4B24-825F-45C31C2EA46F}" vid="{22F151CF-4F9C-4AA7-94FC-F4713CB1BE20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0A68893-479A-4B24-825F-45C31C2EA46F}" vid="{A4655B39-478A-4633-8326-537A98C4254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CCE13634503544802E82050425161A" ma:contentTypeVersion="1" ma:contentTypeDescription="Create a new document." ma:contentTypeScope="" ma:versionID="83c9f07e070c4866dc8f9013fef3f0ca">
  <xsd:schema xmlns:xsd="http://www.w3.org/2001/XMLSchema" xmlns:xs="http://www.w3.org/2001/XMLSchema" xmlns:p="http://schemas.microsoft.com/office/2006/metadata/properties" xmlns:ns2="e8d75344-758f-4099-8b96-254d9b2933f5" targetNamespace="http://schemas.microsoft.com/office/2006/metadata/properties" ma:root="true" ma:fieldsID="20a77a42957a06ca9de43b3ff7bdccf2" ns2:_="">
    <xsd:import namespace="e8d75344-758f-4099-8b96-254d9b2933f5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75344-758f-4099-8b96-254d9b2933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A93833-60E3-4A1D-A08C-4C03A3E018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d75344-758f-4099-8b96-254d9b2933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326E29-B62B-4780-9A15-03CA2FAE3FB5}">
  <ds:schemaRefs>
    <ds:schemaRef ds:uri="http://schemas.openxmlformats.org/package/2006/metadata/core-properties"/>
    <ds:schemaRef ds:uri="e8d75344-758f-4099-8b96-254d9b2933f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0EDE300-30C4-4BBE-9E90-FA538F2594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CIAT_2018_PPT Generic</Template>
  <TotalTime>31122</TotalTime>
  <Words>450</Words>
  <Application>Microsoft Office PowerPoint</Application>
  <PresentationFormat>Widescreen</PresentationFormat>
  <Paragraphs>54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3_Office Theme</vt:lpstr>
      <vt:lpstr>1_Office Theme</vt:lpstr>
      <vt:lpstr>2_Office Theme</vt:lpstr>
      <vt:lpstr>6_Office Theme</vt:lpstr>
      <vt:lpstr>GERD and Abay basin:  a review using text mining and natural language processing techniques </vt:lpstr>
      <vt:lpstr>PowerPoint Presentation</vt:lpstr>
      <vt:lpstr>PowerPoint Presentation</vt:lpstr>
      <vt:lpstr>PowerPoint Presentation</vt:lpstr>
      <vt:lpstr>PowerPoint Presentation</vt:lpstr>
      <vt:lpstr>Sentiment analysis </vt:lpstr>
      <vt:lpstr>sentiment analysis </vt:lpstr>
      <vt:lpstr>Word correlation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WORKSHOP   Types of Agreements</dc:title>
  <dc:creator>Arango, Sara (CIAT)</dc:creator>
  <cp:lastModifiedBy>Abera, Wuletawu (Alliance Bioversity-CIAT)</cp:lastModifiedBy>
  <cp:revision>208</cp:revision>
  <dcterms:created xsi:type="dcterms:W3CDTF">2018-08-29T16:45:50Z</dcterms:created>
  <dcterms:modified xsi:type="dcterms:W3CDTF">2020-08-19T22:12:26Z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0x0101001CCCE13634503544802E82050425161A</vt:lpwstr>
  </property>
</Properties>
</file>