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7" r:id="rId1"/>
  </p:sldMasterIdLst>
  <p:notesMasterIdLst>
    <p:notesMasterId r:id="rId23"/>
  </p:notesMasterIdLst>
  <p:handoutMasterIdLst>
    <p:handoutMasterId r:id="rId24"/>
  </p:handoutMasterIdLst>
  <p:sldIdLst>
    <p:sldId id="472" r:id="rId2"/>
    <p:sldId id="457" r:id="rId3"/>
    <p:sldId id="483" r:id="rId4"/>
    <p:sldId id="468" r:id="rId5"/>
    <p:sldId id="470" r:id="rId6"/>
    <p:sldId id="418" r:id="rId7"/>
    <p:sldId id="462" r:id="rId8"/>
    <p:sldId id="449" r:id="rId9"/>
    <p:sldId id="463" r:id="rId10"/>
    <p:sldId id="461" r:id="rId11"/>
    <p:sldId id="447" r:id="rId12"/>
    <p:sldId id="450" r:id="rId13"/>
    <p:sldId id="465" r:id="rId14"/>
    <p:sldId id="467" r:id="rId15"/>
    <p:sldId id="480" r:id="rId16"/>
    <p:sldId id="459" r:id="rId17"/>
    <p:sldId id="484" r:id="rId18"/>
    <p:sldId id="476" r:id="rId19"/>
    <p:sldId id="477" r:id="rId20"/>
    <p:sldId id="478" r:id="rId21"/>
    <p:sldId id="482" r:id="rId22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94471"/>
    <a:srgbClr val="6C5200"/>
    <a:srgbClr val="E2CC70"/>
    <a:srgbClr val="FFC000"/>
    <a:srgbClr val="003399"/>
    <a:srgbClr val="2F4E80"/>
    <a:srgbClr val="B48900"/>
    <a:srgbClr val="004F8A"/>
    <a:srgbClr val="3333FF"/>
    <a:srgbClr val="66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6296" autoAdjust="0"/>
  </p:normalViewPr>
  <p:slideViewPr>
    <p:cSldViewPr snapToGrid="0">
      <p:cViewPr varScale="1">
        <p:scale>
          <a:sx n="72" d="100"/>
          <a:sy n="72" d="100"/>
        </p:scale>
        <p:origin x="1350" y="54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49" d="100"/>
          <a:sy n="49" d="100"/>
        </p:scale>
        <p:origin x="-1926" y="-90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8145" cy="464205"/>
          </a:xfrm>
          <a:prstGeom prst="rect">
            <a:avLst/>
          </a:prstGeom>
        </p:spPr>
        <p:txBody>
          <a:bodyPr vert="horz" lIns="88139" tIns="44070" rIns="88139" bIns="4407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734" y="1"/>
            <a:ext cx="3038145" cy="464205"/>
          </a:xfrm>
          <a:prstGeom prst="rect">
            <a:avLst/>
          </a:prstGeom>
        </p:spPr>
        <p:txBody>
          <a:bodyPr vert="horz" lIns="88139" tIns="44070" rIns="88139" bIns="44070" rtlCol="0"/>
          <a:lstStyle>
            <a:lvl1pPr algn="r">
              <a:defRPr sz="1200"/>
            </a:lvl1pPr>
          </a:lstStyle>
          <a:p>
            <a:fld id="{3C0F6CDA-3A19-4D39-A022-77036DB320E1}" type="datetimeFigureOut">
              <a:rPr lang="en-US" smtClean="0"/>
              <a:pPr/>
              <a:t>8/18/2020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30659"/>
            <a:ext cx="3038145" cy="464205"/>
          </a:xfrm>
          <a:prstGeom prst="rect">
            <a:avLst/>
          </a:prstGeom>
        </p:spPr>
        <p:txBody>
          <a:bodyPr vert="horz" lIns="88139" tIns="44070" rIns="88139" bIns="4407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734" y="8830659"/>
            <a:ext cx="3038145" cy="464205"/>
          </a:xfrm>
          <a:prstGeom prst="rect">
            <a:avLst/>
          </a:prstGeom>
        </p:spPr>
        <p:txBody>
          <a:bodyPr vert="horz" lIns="88139" tIns="44070" rIns="88139" bIns="44070" rtlCol="0" anchor="b"/>
          <a:lstStyle>
            <a:lvl1pPr algn="r">
              <a:defRPr sz="1200"/>
            </a:lvl1pPr>
          </a:lstStyle>
          <a:p>
            <a:fld id="{B68B32EE-B619-4B9D-8C9B-E0FD3EA50B8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459113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2" tIns="46586" rIns="93172" bIns="46586" rtlCol="0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2" tIns="46586" rIns="93172" bIns="46586" rtlCol="0"/>
          <a:lstStyle>
            <a:lvl1pPr algn="r">
              <a:defRPr sz="1300"/>
            </a:lvl1pPr>
          </a:lstStyle>
          <a:p>
            <a:fld id="{250AE600-54EC-4981-8308-331BB11E5043}" type="datetimeFigureOut">
              <a:rPr lang="en-US" smtClean="0"/>
              <a:pPr/>
              <a:t>8/18/2020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8500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2" tIns="46586" rIns="93172" bIns="46586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2" tIns="46586" rIns="93172" bIns="4658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2" tIns="46586" rIns="93172" bIns="46586" rtlCol="0" anchor="b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2" tIns="46586" rIns="93172" bIns="46586" rtlCol="0" anchor="b"/>
          <a:lstStyle>
            <a:lvl1pPr algn="r">
              <a:defRPr sz="1300"/>
            </a:lvl1pPr>
          </a:lstStyle>
          <a:p>
            <a:fld id="{B5390D49-FE01-4E86-A5DA-BB0C8A16BA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19195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26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35" algn="l" defTabSz="91426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69" algn="l" defTabSz="91426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04" algn="l" defTabSz="91426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39" algn="l" defTabSz="91426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674" algn="l" defTabSz="91426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09" algn="l" defTabSz="91426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944" algn="l" defTabSz="91426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078" algn="l" defTabSz="91426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19000CA-D95A-4A12-A27F-57DC874AD0A8}" type="slidenum">
              <a:rPr lang="en-US"/>
              <a:pPr/>
              <a:t>1</a:t>
            </a:fld>
            <a:endParaRPr lang="en-US" dirty="0"/>
          </a:p>
        </p:txBody>
      </p:sp>
      <p:sp>
        <p:nvSpPr>
          <p:cNvPr id="96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19530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D05570-DB2D-4CE9-A12D-C76AC1BABB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45A466-DC51-42D7-ACFD-5BF9729029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91D442-9276-408E-9437-73DD6A7CC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8/18/2020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998813-4CEC-416E-BF58-8C1853B972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C4FCCF-2276-46C2-8F56-7572C78EBF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1822195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D3F17C-D963-4EE1-91CB-2DFF0DDA2A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D4E2E13-881A-4F3A-8DEE-9B9DADAB37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E347CD-07EC-4E62-9C91-95758C03FE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8/18/2020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F1DE84-B6C0-4AA4-853D-6925B7F8FB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80DC6C-1737-4A65-8D5D-11134DA7DE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4883503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D262A9A-F877-420B-B767-6E8463C3AFB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B316568-74BB-48B0-8CFF-49117E6D9D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E6952A-6962-4F1C-B3C9-BD9533C8CC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8/18/2020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463A44-DD36-40AC-9827-246599CEAB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21B565-24C7-46FA-9982-BDD6A1D00E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3643052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6286500"/>
            <a:ext cx="9144000" cy="571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9929538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88670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2B04D1-D4A6-4F96-A535-0CC8921FE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FB36AD-5E5A-4237-B481-F3A6D26CB3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194AE8-F470-4ADA-9A44-B886DEFD56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00969-988E-4D2C-9B93-DAEE8CB74DF7}" type="datetimeFigureOut">
              <a:rPr lang="en-US" smtClean="0"/>
              <a:t>8/18/2020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59931C-EA0D-4EB1-AF81-EED838E8D5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91BF72-C10A-4517-816F-1B767B6640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E3F4F-51B2-42EE-AFA2-40C4572185C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54E9A43-1938-417D-82A7-B87BC736169C}"/>
              </a:ext>
            </a:extLst>
          </p:cNvPr>
          <p:cNvSpPr/>
          <p:nvPr userDrawn="1"/>
        </p:nvSpPr>
        <p:spPr>
          <a:xfrm>
            <a:off x="0" y="6033154"/>
            <a:ext cx="9144000" cy="287518"/>
          </a:xfrm>
          <a:prstGeom prst="rect">
            <a:avLst/>
          </a:prstGeom>
          <a:solidFill>
            <a:srgbClr val="253E67"/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7" tIns="45713" rIns="91427" bIns="45713"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4859645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2850DD-FDBE-46C7-8840-BFAE65B067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641259-842C-4727-BDD8-405ADED7CC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4AA635-882A-4C96-81C8-B709FE9EBF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8/18/2020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42BED0-10F3-4AE5-B648-03E0107AB4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9382D2-6BA6-415D-A015-0F0852FEBF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780290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8B9468-F980-4829-97A0-F8A354DDC2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1AA02C-3E5D-44D3-851F-36145AC2C5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F4DB354-62E7-47C8-BCF0-CBC327D8B6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D16B31-C7BE-4A13-9BF7-577094DD44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8/18/2020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F4EC53-6839-4A4B-A3A0-CC41DFC9E5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46504B-7C5E-4B7F-A36C-6DBAC0E770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3836913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DCEF6D-E305-448F-B453-EF688BC2E2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D24DFD-86FA-408F-B416-F0CD6A071E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7260A9A-277E-4286-93F8-AC8B0BDEBC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963DBBD-D26F-4813-8EA4-2283666B2F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C69C20C-A2CD-4A9A-8787-A403CB763DC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D91F958-0332-47F6-BA55-DF27288D7E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8/18/2020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FA82B00-F216-41C0-9930-68C3FA3382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866EED8-0A11-4489-9A8C-7DDC61B04E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9887016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5FD35C-ADF6-414A-BAFF-6995D05221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8800A5E-5B5A-4153-93EE-E0C0E89B00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8/18/2020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436C390-1D58-48B3-83BD-1F33ECE290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50EC896-8D83-4D43-BE7A-2CB35B17FE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997860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5FA0B6-6C01-490B-8155-64DAB379B9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pPr/>
              <a:t>8/18/2020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6881237-16B7-4300-BBD1-5A8974BE66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F77582-3BCB-4A55-9938-5F8E30EE6D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1036065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227205-B335-4683-A322-56B2F6060A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8D55D9-C2B0-4EE8-9C70-07A5B8ADE8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4AD3EC6-A94C-49AB-8400-F9ADABA164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E1DBC4-855D-4EA5-BD04-B3C3A02537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pPr/>
              <a:t>8/18/2020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F57337-176D-4156-9BF5-4432265CEE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577392-C813-4657-885C-0CDFFE6A5D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360462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45C827-8481-4B3F-88B1-4C3CA0A082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3A7A1CC-D53E-46CA-A82D-F7907B3767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C4A84E-445C-4910-ADC3-979BAFDA57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38A8F1-5B25-4E32-A7F3-6C840D477F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8/18/2020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E2FBF8-DE60-440F-A0FC-3E9DA68D12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B8B614-F4CD-479D-8F77-3EAE578ABB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3433990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95C805E-9E3B-4E73-81DA-2CB1FFF7C8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AC3EC3-680D-4D3B-9256-E3D5A70F28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76D6D0-7A06-4183-A834-6399BE603D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DFF08F-DC6B-4601-B491-B0F83F6DD2DA}" type="datetimeFigureOut">
              <a:rPr lang="en-US" smtClean="0"/>
              <a:pPr/>
              <a:t>8/18/2020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20D6B4-B860-486E-B740-88756EBBEF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A8447A-5D57-4FCB-A5F7-D69691C711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20EDCF-B8AE-417F-840B-01E83572A03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F933E2D-5AFA-43A4-A1B1-850BA5B05A30}"/>
              </a:ext>
            </a:extLst>
          </p:cNvPr>
          <p:cNvSpPr/>
          <p:nvPr userDrawn="1"/>
        </p:nvSpPr>
        <p:spPr>
          <a:xfrm>
            <a:off x="0" y="6513922"/>
            <a:ext cx="9144000" cy="344078"/>
          </a:xfrm>
          <a:prstGeom prst="rect">
            <a:avLst/>
          </a:prstGeom>
          <a:solidFill>
            <a:srgbClr val="253E67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7" tIns="45713" rIns="91427" bIns="45713"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60998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1" r:id="rId4"/>
    <p:sldLayoutId id="2147483762" r:id="rId5"/>
    <p:sldLayoutId id="2147483763" r:id="rId6"/>
    <p:sldLayoutId id="2147483764" r:id="rId7"/>
    <p:sldLayoutId id="2147483765" r:id="rId8"/>
    <p:sldLayoutId id="2147483766" r:id="rId9"/>
    <p:sldLayoutId id="2147483767" r:id="rId10"/>
    <p:sldLayoutId id="2147483768" r:id="rId11"/>
    <p:sldLayoutId id="2147483769" r:id="rId12"/>
    <p:sldLayoutId id="2147483770" r:id="rId13"/>
  </p:sldLayoutIdLst>
  <p:transition>
    <p:fade/>
  </p:transition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4" Type="http://schemas.openxmlformats.org/officeDocument/2006/relationships/image" Target="http://www.sfwmd.gov/org/omd/ops/weather/precip/precip1998182.gif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url?sa=i&amp;url=https%3A%2F%2Fktla.com%2F2019%2F07%2F29%2Fethiopia-plants-more-than-350-million-trees-in-12-hours%2F&amp;psig=AOvVaw20LLo2wid_cp7V-1-jlvL3&amp;ust=1597431620582000&amp;source=images&amp;cd=vfe&amp;ved=0CA0QjhxqFwoTCNiLjdTumOsCFQAAAAAdAAAAABAl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s://sciprofiles.com/profile/11295" TargetMode="External"/><Relationship Id="rId3" Type="http://schemas.openxmlformats.org/officeDocument/2006/relationships/image" Target="../media/image1.png"/><Relationship Id="rId7" Type="http://schemas.openxmlformats.org/officeDocument/2006/relationships/hyperlink" Target="https://sciprofiles.com/profile/330635" TargetMode="External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sciprofiles.com/profile/73685" TargetMode="External"/><Relationship Id="rId5" Type="http://schemas.openxmlformats.org/officeDocument/2006/relationships/hyperlink" Target="https://sciprofiles.com/profile/author/KzJhcDd4cFRQWlpiQUt3bnJRWVlBRDFGUGw0MkhwbE1vZkxMdHFuaGZCND0=" TargetMode="External"/><Relationship Id="rId10" Type="http://schemas.openxmlformats.org/officeDocument/2006/relationships/hyperlink" Target="https://sciprofiles.com/profile/author/YVJqdEJEVDJjcjZZYUlxRmVPUDBDWmwrMkJjRk14NUtzQit1R2NuMnU3cz0=" TargetMode="External"/><Relationship Id="rId4" Type="http://schemas.openxmlformats.org/officeDocument/2006/relationships/image" Target="../media/image32.png"/><Relationship Id="rId9" Type="http://schemas.openxmlformats.org/officeDocument/2006/relationships/hyperlink" Target="https://sciprofiles.com/profile/80893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File:Soil_erosion,_Southfield_-_geograph.org.uk_-_367917.jpg" TargetMode="External"/><Relationship Id="rId7" Type="http://schemas.openxmlformats.org/officeDocument/2006/relationships/image" Target="../media/image7.jpeg"/><Relationship Id="rId2" Type="http://schemas.openxmlformats.org/officeDocument/2006/relationships/hyperlink" Target="https://earthsky.org/earth/sahara-desert-is-expanding" TargetMode="Externa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.pn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.png"/><Relationship Id="rId5" Type="http://schemas.openxmlformats.org/officeDocument/2006/relationships/image" Target="../media/image17.png"/><Relationship Id="rId4" Type="http://schemas.openxmlformats.org/officeDocument/2006/relationships/hyperlink" Target="http://www.southsudan.net/the-sudd-swamp-in-south-sudan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0" y="821302"/>
            <a:ext cx="9144000" cy="1533990"/>
          </a:xfrm>
          <a:prstGeom prst="rect">
            <a:avLst/>
          </a:prstGeom>
          <a:solidFill>
            <a:srgbClr val="294471"/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7" tIns="45713" rIns="91427" bIns="45713" rtlCol="0" anchor="ctr"/>
          <a:lstStyle/>
          <a:p>
            <a:pPr algn="r">
              <a:tabLst>
                <a:tab pos="8628063" algn="l"/>
              </a:tabLst>
            </a:pP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5524500"/>
            <a:ext cx="9144000" cy="1333500"/>
          </a:xfrm>
          <a:prstGeom prst="rect">
            <a:avLst/>
          </a:prstGeom>
          <a:solidFill>
            <a:srgbClr val="29447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7" tIns="45713" rIns="91427" bIns="45713" rtlCol="0" anchor="ctr"/>
          <a:lstStyle/>
          <a:p>
            <a:pPr algn="r">
              <a:tabLst>
                <a:tab pos="8628063" algn="l"/>
              </a:tabLst>
            </a:pP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0" y="5524500"/>
            <a:ext cx="9144000" cy="1333500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7" tIns="45713" rIns="91427" bIns="45713" rtlCol="0" anchor="ctr"/>
          <a:lstStyle/>
          <a:p>
            <a:pPr algn="r"/>
            <a:r>
              <a:rPr lang="en-US" dirty="0">
                <a:solidFill>
                  <a:srgbClr val="FFC000"/>
                </a:solidFill>
              </a:rPr>
              <a:t>2020 International Conference on the Nile and </a:t>
            </a:r>
          </a:p>
          <a:p>
            <a:pPr algn="r"/>
            <a:r>
              <a:rPr lang="en-US" dirty="0">
                <a:solidFill>
                  <a:srgbClr val="FFC000"/>
                </a:solidFill>
              </a:rPr>
              <a:t>Grand Ethiopian Renaissance Dam: Science, </a:t>
            </a:r>
          </a:p>
          <a:p>
            <a:pPr algn="r"/>
            <a:r>
              <a:rPr lang="en-US" dirty="0">
                <a:solidFill>
                  <a:srgbClr val="FFC000"/>
                </a:solidFill>
              </a:rPr>
              <a:t>Conflict Resolution and Cooperation</a:t>
            </a:r>
          </a:p>
          <a:p>
            <a:pPr algn="r"/>
            <a:r>
              <a:rPr lang="en-US" sz="2000" kern="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August 20-21, 2020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994611"/>
            <a:ext cx="9144000" cy="369332"/>
          </a:xfrm>
          <a:prstGeom prst="rect">
            <a:avLst/>
          </a:prstGeom>
          <a:noFill/>
        </p:spPr>
        <p:txBody>
          <a:bodyPr wrap="square" lIns="91427" tIns="45713" rIns="91427" bIns="45713" rtlCol="0">
            <a:spAutoFit/>
          </a:bodyPr>
          <a:lstStyle/>
          <a:p>
            <a:endParaRPr lang="en-US" dirty="0"/>
          </a:p>
        </p:txBody>
      </p:sp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5265" y="5699456"/>
            <a:ext cx="4185107" cy="1158544"/>
          </a:xfr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7" tIns="45713" rIns="91427" bIns="45713" rtlCol="0" anchor="ctr">
            <a:normAutofit fontScale="90000"/>
          </a:bodyPr>
          <a:lstStyle/>
          <a:p>
            <a:pPr defTabSz="914269" eaLnBrk="1" hangingPunct="1">
              <a:tabLst>
                <a:tab pos="8628063" algn="l"/>
              </a:tabLst>
            </a:pPr>
            <a:r>
              <a:rPr lang="en-US" sz="16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</a:rPr>
              <a:t>Wossenu Abtew, Ph.D., P.E., D.WRE</a:t>
            </a:r>
            <a:br>
              <a:rPr lang="en-US" sz="16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</a:rPr>
            </a:br>
            <a:r>
              <a:rPr lang="en-US" sz="16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</a:rPr>
              <a:t>Principal Civil Engineer</a:t>
            </a:r>
            <a:br>
              <a:rPr lang="en-US" sz="1800" b="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</a:br>
            <a:r>
              <a:rPr lang="en-US" sz="1800" b="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Water and Environment Consulting LLC, Affiliate, FIU</a:t>
            </a:r>
            <a:br>
              <a:rPr lang="en-US" sz="1800" b="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</a:br>
            <a:r>
              <a:rPr lang="pt-BR" sz="1800" b="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Assefa M. Melesse, Ph. D., P.E., D.WRE</a:t>
            </a:r>
            <a:br>
              <a:rPr lang="pt-BR" sz="1800" b="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</a:br>
            <a:r>
              <a:rPr lang="pt-BR" sz="1800" b="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Professor &amp; Graduate Program Director</a:t>
            </a:r>
            <a:r>
              <a:rPr lang="en-US" sz="18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</a:rPr>
              <a:t>,  FIU</a:t>
            </a:r>
            <a:endParaRPr lang="en-US" sz="1800" b="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5491741"/>
            <a:ext cx="9144000" cy="91440"/>
          </a:xfrm>
          <a:prstGeom prst="rect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18900000" scaled="1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 bwMode="auto">
          <a:xfrm>
            <a:off x="0" y="-44380"/>
            <a:ext cx="9144000" cy="990606"/>
          </a:xfrm>
          <a:prstGeom prst="rect">
            <a:avLst/>
          </a:prstGeom>
          <a:solidFill>
            <a:srgbClr val="0070C0"/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vert="horz" wrap="square" lIns="91427" tIns="45713" rIns="91427" bIns="45713" numCol="1" anchor="t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lnSpc>
                <a:spcPct val="80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Font typeface="Wingdings" pitchFamily="2" charset="2"/>
              <a:buNone/>
              <a:defRPr sz="3100" b="1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71419" indent="-228567" algn="l" rtl="0" eaLnBrk="0" fontAlgn="base" hangingPunct="0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3"/>
              </a:buBlip>
              <a:defRPr sz="2800">
                <a:solidFill>
                  <a:schemeClr val="tx1"/>
                </a:solidFill>
                <a:latin typeface="+mn-lt"/>
              </a:defRPr>
            </a:lvl2pPr>
            <a:lvl3pPr marL="914269" indent="-228567" algn="l" rtl="0" eaLnBrk="0" fontAlgn="base" hangingPunct="0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3"/>
              </a:buBlip>
              <a:defRPr sz="2600">
                <a:solidFill>
                  <a:schemeClr val="tx1"/>
                </a:solidFill>
                <a:latin typeface="+mn-lt"/>
              </a:defRPr>
            </a:lvl3pPr>
            <a:lvl4pPr marL="1257121" indent="-228567" algn="l" rtl="0" eaLnBrk="0" fontAlgn="base" hangingPunct="0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3"/>
              </a:buBlip>
              <a:defRPr sz="2400">
                <a:solidFill>
                  <a:schemeClr val="tx1"/>
                </a:solidFill>
                <a:latin typeface="+mn-lt"/>
              </a:defRPr>
            </a:lvl4pPr>
            <a:lvl5pPr marL="1599971" indent="-228567" algn="l" rtl="0" eaLnBrk="0" fontAlgn="base" hangingPunct="0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3"/>
              </a:buBlip>
              <a:defRPr sz="2200">
                <a:solidFill>
                  <a:schemeClr val="tx1"/>
                </a:solidFill>
                <a:latin typeface="+mn-lt"/>
              </a:defRPr>
            </a:lvl5pPr>
            <a:lvl6pPr marL="2057106" indent="-228567" algn="l" rtl="0" fontAlgn="base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3"/>
              </a:buBlip>
              <a:defRPr sz="2200">
                <a:solidFill>
                  <a:schemeClr val="tx1"/>
                </a:solidFill>
                <a:latin typeface="+mn-lt"/>
              </a:defRPr>
            </a:lvl6pPr>
            <a:lvl7pPr marL="2514241" indent="-228567" algn="l" rtl="0" fontAlgn="base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3"/>
              </a:buBlip>
              <a:defRPr sz="2200">
                <a:solidFill>
                  <a:schemeClr val="tx1"/>
                </a:solidFill>
                <a:latin typeface="+mn-lt"/>
              </a:defRPr>
            </a:lvl7pPr>
            <a:lvl8pPr marL="2971376" indent="-228567" algn="l" rtl="0" fontAlgn="base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3"/>
              </a:buBlip>
              <a:defRPr sz="2200">
                <a:solidFill>
                  <a:schemeClr val="tx1"/>
                </a:solidFill>
                <a:latin typeface="+mn-lt"/>
              </a:defRPr>
            </a:lvl8pPr>
            <a:lvl9pPr marL="3428511" indent="-228567" algn="l" rtl="0" fontAlgn="base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3"/>
              </a:buBlip>
              <a:defRPr sz="2200">
                <a:solidFill>
                  <a:schemeClr val="tx1"/>
                </a:solidFill>
                <a:latin typeface="+mn-lt"/>
              </a:defRPr>
            </a:lvl9pPr>
          </a:lstStyle>
          <a:p>
            <a:pPr algn="ctr">
              <a:lnSpc>
                <a:spcPct val="150000"/>
              </a:lnSpc>
              <a:spcBef>
                <a:spcPts val="0"/>
              </a:spcBef>
            </a:pPr>
            <a:r>
              <a:rPr lang="en-US" sz="2800" b="0" kern="0" dirty="0">
                <a:ln w="12700">
                  <a:noFill/>
                  <a:prstDash val="solid"/>
                </a:ln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Land Surface Dynamics and Hydrologic Connectivity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846757" y="4265691"/>
            <a:ext cx="1448982" cy="475866"/>
          </a:xfrm>
          <a:prstGeom prst="rect">
            <a:avLst/>
          </a:prstGeom>
          <a:noFill/>
        </p:spPr>
        <p:txBody>
          <a:bodyPr wrap="none" lIns="105503" tIns="52752" rIns="105503" bIns="52752" rtlCol="0">
            <a:spAutoFit/>
          </a:bodyPr>
          <a:lstStyle/>
          <a:p>
            <a:r>
              <a:rPr lang="en-US" sz="2400" b="1" dirty="0">
                <a:latin typeface="Calibri" panose="020F0502020204030204" pitchFamily="34" charset="0"/>
              </a:rPr>
              <a:t>The Sahel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66007" y="5026884"/>
            <a:ext cx="4975736" cy="383533"/>
          </a:xfrm>
          <a:prstGeom prst="rect">
            <a:avLst/>
          </a:prstGeom>
          <a:noFill/>
        </p:spPr>
        <p:txBody>
          <a:bodyPr wrap="square" lIns="105503" tIns="52752" rIns="105503" bIns="52752" rtlCol="0">
            <a:spAutoFit/>
          </a:bodyPr>
          <a:lstStyle/>
          <a:p>
            <a:pPr algn="r"/>
            <a:r>
              <a:rPr lang="en-US" sz="900" i="1" dirty="0">
                <a:latin typeface="Calibri" panose="020F0502020204030204" pitchFamily="34" charset="0"/>
              </a:rPr>
              <a:t>Photos from futurechallenges.org, Lusile17.centerblog.net, &amp; vega.isara.fr</a:t>
            </a:r>
          </a:p>
          <a:p>
            <a:pPr algn="r"/>
            <a:endParaRPr lang="en-US" sz="900" i="1" dirty="0">
              <a:latin typeface="Calibri" panose="020F050202020403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847509" y="4659389"/>
            <a:ext cx="1448982" cy="475866"/>
          </a:xfrm>
          <a:prstGeom prst="rect">
            <a:avLst/>
          </a:prstGeom>
          <a:noFill/>
        </p:spPr>
        <p:txBody>
          <a:bodyPr wrap="none" lIns="105503" tIns="52752" rIns="105503" bIns="52752" rtlCol="0">
            <a:spAutoFit/>
          </a:bodyPr>
          <a:lstStyle/>
          <a:p>
            <a:r>
              <a:rPr lang="en-US" sz="2400" b="1" dirty="0">
                <a:latin typeface="Calibri" panose="020F0502020204030204" pitchFamily="34" charset="0"/>
              </a:rPr>
              <a:t>The Sahel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75731FB-6A2B-4F31-9D3D-8ECCD5658F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089254"/>
            <a:ext cx="9144000" cy="2679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3404294"/>
      </p:ext>
    </p:extLst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humbnai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781" y="1204040"/>
            <a:ext cx="6079719" cy="4006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306738" y="1309037"/>
            <a:ext cx="1622939" cy="722087"/>
          </a:xfrm>
          <a:prstGeom prst="rect">
            <a:avLst/>
          </a:prstGeom>
          <a:noFill/>
        </p:spPr>
        <p:txBody>
          <a:bodyPr wrap="square" lIns="105503" tIns="52752" rIns="105503" bIns="52752" rtlCol="0">
            <a:spAutoFit/>
          </a:bodyPr>
          <a:lstStyle/>
          <a:p>
            <a:r>
              <a:rPr lang="en-US" sz="4000" b="1" dirty="0">
                <a:solidFill>
                  <a:srgbClr val="C00000"/>
                </a:solidFill>
                <a:latin typeface="Calibri" panose="020F0502020204030204" pitchFamily="34" charset="0"/>
              </a:rPr>
              <a:t>E &gt; H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0F6AC7AF-E564-489F-A40E-BC1EF7C596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-92764"/>
            <a:ext cx="9144000" cy="865682"/>
          </a:xfrm>
          <a:prstGeom prst="rect">
            <a:avLst/>
          </a:prstGeom>
          <a:solidFill>
            <a:srgbClr val="0070C0"/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vert="horz" wrap="square" lIns="91427" tIns="45713" rIns="91427" bIns="45713" numCol="1" anchor="t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lnSpc>
                <a:spcPct val="80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Font typeface="Wingdings" pitchFamily="2" charset="2"/>
              <a:buNone/>
              <a:defRPr sz="3100" b="1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71419" indent="-228567" algn="l" rtl="0" eaLnBrk="0" fontAlgn="base" hangingPunct="0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3"/>
              </a:buBlip>
              <a:defRPr sz="2800">
                <a:solidFill>
                  <a:schemeClr val="tx1"/>
                </a:solidFill>
                <a:latin typeface="+mn-lt"/>
              </a:defRPr>
            </a:lvl2pPr>
            <a:lvl3pPr marL="914269" indent="-228567" algn="l" rtl="0" eaLnBrk="0" fontAlgn="base" hangingPunct="0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3"/>
              </a:buBlip>
              <a:defRPr sz="2600">
                <a:solidFill>
                  <a:schemeClr val="tx1"/>
                </a:solidFill>
                <a:latin typeface="+mn-lt"/>
              </a:defRPr>
            </a:lvl3pPr>
            <a:lvl4pPr marL="1257121" indent="-228567" algn="l" rtl="0" eaLnBrk="0" fontAlgn="base" hangingPunct="0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3"/>
              </a:buBlip>
              <a:defRPr sz="2400">
                <a:solidFill>
                  <a:schemeClr val="tx1"/>
                </a:solidFill>
                <a:latin typeface="+mn-lt"/>
              </a:defRPr>
            </a:lvl4pPr>
            <a:lvl5pPr marL="1599971" indent="-228567" algn="l" rtl="0" eaLnBrk="0" fontAlgn="base" hangingPunct="0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3"/>
              </a:buBlip>
              <a:defRPr sz="2200">
                <a:solidFill>
                  <a:schemeClr val="tx1"/>
                </a:solidFill>
                <a:latin typeface="+mn-lt"/>
              </a:defRPr>
            </a:lvl5pPr>
            <a:lvl6pPr marL="2057106" indent="-228567" algn="l" rtl="0" fontAlgn="base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3"/>
              </a:buBlip>
              <a:defRPr sz="2200">
                <a:solidFill>
                  <a:schemeClr val="tx1"/>
                </a:solidFill>
                <a:latin typeface="+mn-lt"/>
              </a:defRPr>
            </a:lvl6pPr>
            <a:lvl7pPr marL="2514241" indent="-228567" algn="l" rtl="0" fontAlgn="base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3"/>
              </a:buBlip>
              <a:defRPr sz="2200">
                <a:solidFill>
                  <a:schemeClr val="tx1"/>
                </a:solidFill>
                <a:latin typeface="+mn-lt"/>
              </a:defRPr>
            </a:lvl7pPr>
            <a:lvl8pPr marL="2971376" indent="-228567" algn="l" rtl="0" fontAlgn="base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3"/>
              </a:buBlip>
              <a:defRPr sz="2200">
                <a:solidFill>
                  <a:schemeClr val="tx1"/>
                </a:solidFill>
                <a:latin typeface="+mn-lt"/>
              </a:defRPr>
            </a:lvl8pPr>
            <a:lvl9pPr marL="3428511" indent="-228567" algn="l" rtl="0" fontAlgn="base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3"/>
              </a:buBlip>
              <a:defRPr sz="2200">
                <a:solidFill>
                  <a:schemeClr val="tx1"/>
                </a:solidFill>
                <a:latin typeface="+mn-lt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2800" b="0" dirty="0"/>
              <a:t>Importance of Wetlands in Regional Hydrology and Wetland Restoration – The Everglades, Florida, USA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4A3FBA0-6527-4010-A939-95988B18921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987"/>
          <a:stretch/>
        </p:blipFill>
        <p:spPr>
          <a:xfrm>
            <a:off x="6278501" y="1204040"/>
            <a:ext cx="2865499" cy="4093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7827464"/>
      </p:ext>
    </p:ext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09" y="1447800"/>
            <a:ext cx="8938982" cy="4895850"/>
          </a:xfrm>
          <a:prstGeom prst="rect">
            <a:avLst/>
          </a:prstGeom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F7AADC4-1575-4C14-9ECB-6BEFF51946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-92764"/>
            <a:ext cx="9144000" cy="865682"/>
          </a:xfrm>
          <a:prstGeom prst="rect">
            <a:avLst/>
          </a:prstGeom>
          <a:solidFill>
            <a:srgbClr val="0070C0"/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vert="horz" wrap="square" lIns="91427" tIns="45713" rIns="91427" bIns="45713" numCol="1" anchor="t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lnSpc>
                <a:spcPct val="80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Font typeface="Wingdings" pitchFamily="2" charset="2"/>
              <a:buNone/>
              <a:defRPr sz="3100" b="1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71419" indent="-228567" algn="l" rtl="0" eaLnBrk="0" fontAlgn="base" hangingPunct="0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3"/>
              </a:buBlip>
              <a:defRPr sz="2800">
                <a:solidFill>
                  <a:schemeClr val="tx1"/>
                </a:solidFill>
                <a:latin typeface="+mn-lt"/>
              </a:defRPr>
            </a:lvl2pPr>
            <a:lvl3pPr marL="914269" indent="-228567" algn="l" rtl="0" eaLnBrk="0" fontAlgn="base" hangingPunct="0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3"/>
              </a:buBlip>
              <a:defRPr sz="2600">
                <a:solidFill>
                  <a:schemeClr val="tx1"/>
                </a:solidFill>
                <a:latin typeface="+mn-lt"/>
              </a:defRPr>
            </a:lvl3pPr>
            <a:lvl4pPr marL="1257121" indent="-228567" algn="l" rtl="0" eaLnBrk="0" fontAlgn="base" hangingPunct="0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3"/>
              </a:buBlip>
              <a:defRPr sz="2400">
                <a:solidFill>
                  <a:schemeClr val="tx1"/>
                </a:solidFill>
                <a:latin typeface="+mn-lt"/>
              </a:defRPr>
            </a:lvl4pPr>
            <a:lvl5pPr marL="1599971" indent="-228567" algn="l" rtl="0" eaLnBrk="0" fontAlgn="base" hangingPunct="0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3"/>
              </a:buBlip>
              <a:defRPr sz="2200">
                <a:solidFill>
                  <a:schemeClr val="tx1"/>
                </a:solidFill>
                <a:latin typeface="+mn-lt"/>
              </a:defRPr>
            </a:lvl5pPr>
            <a:lvl6pPr marL="2057106" indent="-228567" algn="l" rtl="0" fontAlgn="base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3"/>
              </a:buBlip>
              <a:defRPr sz="2200">
                <a:solidFill>
                  <a:schemeClr val="tx1"/>
                </a:solidFill>
                <a:latin typeface="+mn-lt"/>
              </a:defRPr>
            </a:lvl6pPr>
            <a:lvl7pPr marL="2514241" indent="-228567" algn="l" rtl="0" fontAlgn="base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3"/>
              </a:buBlip>
              <a:defRPr sz="2200">
                <a:solidFill>
                  <a:schemeClr val="tx1"/>
                </a:solidFill>
                <a:latin typeface="+mn-lt"/>
              </a:defRPr>
            </a:lvl7pPr>
            <a:lvl8pPr marL="2971376" indent="-228567" algn="l" rtl="0" fontAlgn="base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3"/>
              </a:buBlip>
              <a:defRPr sz="2200">
                <a:solidFill>
                  <a:schemeClr val="tx1"/>
                </a:solidFill>
                <a:latin typeface="+mn-lt"/>
              </a:defRPr>
            </a:lvl8pPr>
            <a:lvl9pPr marL="3428511" indent="-228567" algn="l" rtl="0" fontAlgn="base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3"/>
              </a:buBlip>
              <a:defRPr sz="2200">
                <a:solidFill>
                  <a:schemeClr val="tx1"/>
                </a:solidFill>
                <a:latin typeface="+mn-lt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2800" b="0" dirty="0"/>
              <a:t>Land-Cover Changes, Energy Fractionation and Regional Hydrology</a:t>
            </a:r>
          </a:p>
        </p:txBody>
      </p:sp>
    </p:spTree>
    <p:extLst>
      <p:ext uri="{BB962C8B-B14F-4D97-AF65-F5344CB8AC3E}">
        <p14:creationId xmlns:p14="http://schemas.microsoft.com/office/powerpoint/2010/main" val="3194253874"/>
      </p:ext>
    </p:extLst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9022" y="3758789"/>
            <a:ext cx="1708284" cy="383533"/>
          </a:xfrm>
          <a:prstGeom prst="rect">
            <a:avLst/>
          </a:prstGeom>
          <a:noFill/>
        </p:spPr>
        <p:txBody>
          <a:bodyPr wrap="none" lIns="105503" tIns="52752" rIns="105503" bIns="52752" rtlCol="0">
            <a:spAutoFit/>
          </a:bodyPr>
          <a:lstStyle/>
          <a:p>
            <a:r>
              <a:rPr lang="en-US" dirty="0">
                <a:latin typeface="Calibri" panose="020F0502020204030204" pitchFamily="34" charset="0"/>
              </a:rPr>
              <a:t>1993 land cover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47649" y="1382174"/>
            <a:ext cx="2072358" cy="383533"/>
          </a:xfrm>
          <a:prstGeom prst="rect">
            <a:avLst/>
          </a:prstGeom>
          <a:noFill/>
        </p:spPr>
        <p:txBody>
          <a:bodyPr wrap="none" lIns="105503" tIns="52752" rIns="105503" bIns="52752" rtlCol="0">
            <a:spAutoFit/>
          </a:bodyPr>
          <a:lstStyle/>
          <a:p>
            <a:r>
              <a:rPr lang="en-US" dirty="0">
                <a:latin typeface="Calibri" panose="020F0502020204030204" pitchFamily="34" charset="0"/>
              </a:rPr>
              <a:t>Pre 1900 land cover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839" y="5977423"/>
            <a:ext cx="8708492" cy="445089"/>
          </a:xfrm>
          <a:prstGeom prst="rect">
            <a:avLst/>
          </a:prstGeom>
          <a:noFill/>
        </p:spPr>
        <p:txBody>
          <a:bodyPr wrap="square" lIns="105503" tIns="52752" rIns="105503" bIns="52752" rtlCol="0">
            <a:spAutoFit/>
          </a:bodyPr>
          <a:lstStyle/>
          <a:p>
            <a:r>
              <a:rPr lang="en-US" sz="1050" i="1" dirty="0"/>
              <a:t>Source: Marshall, C.H, Pielke, R.A., Steyaert, L., Willard, D.A. 2004. The impact of anthropogenic land-cover change on the Florida Peninsula sea breezes and warm season sensible weather. Monthly Weather Review. 132:28-52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754013" y="1543362"/>
            <a:ext cx="1841718" cy="829809"/>
          </a:xfrm>
          <a:prstGeom prst="rect">
            <a:avLst/>
          </a:prstGeom>
          <a:noFill/>
        </p:spPr>
        <p:txBody>
          <a:bodyPr wrap="none" lIns="105503" tIns="52752" rIns="105503" bIns="52752" rtlCol="0">
            <a:spAutoFit/>
          </a:bodyPr>
          <a:lstStyle/>
          <a:p>
            <a:pPr algn="ctr"/>
            <a:r>
              <a:rPr lang="en-US" dirty="0"/>
              <a:t>Energy Balance</a:t>
            </a:r>
          </a:p>
          <a:p>
            <a:pPr algn="ctr"/>
            <a:endParaRPr lang="en-US" sz="1050" dirty="0"/>
          </a:p>
          <a:p>
            <a:pPr algn="ctr"/>
            <a:r>
              <a:rPr lang="en-US" dirty="0">
                <a:solidFill>
                  <a:srgbClr val="C00000"/>
                </a:solidFill>
              </a:rPr>
              <a:t>H</a:t>
            </a:r>
            <a:r>
              <a:rPr lang="en-US" dirty="0"/>
              <a:t> + </a:t>
            </a:r>
            <a:r>
              <a:rPr lang="en-US" dirty="0">
                <a:solidFill>
                  <a:srgbClr val="C00000"/>
                </a:solidFill>
              </a:rPr>
              <a:t>E</a:t>
            </a:r>
            <a:r>
              <a:rPr lang="en-US" dirty="0"/>
              <a:t> = R - G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155643" y="1745901"/>
            <a:ext cx="3905250" cy="3056165"/>
            <a:chOff x="0" y="1271180"/>
            <a:chExt cx="3905250" cy="3056165"/>
          </a:xfrm>
        </p:grpSpPr>
        <p:sp>
          <p:nvSpPr>
            <p:cNvPr id="6" name="TextBox 5"/>
            <p:cNvSpPr txBox="1"/>
            <p:nvPr/>
          </p:nvSpPr>
          <p:spPr>
            <a:xfrm>
              <a:off x="105088" y="1271180"/>
              <a:ext cx="1880643" cy="4247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US" sz="2400" dirty="0">
                  <a:solidFill>
                    <a:srgbClr val="FF0000"/>
                  </a:solidFill>
                </a:rPr>
                <a:t>H (Sensible)</a:t>
              </a:r>
              <a:endParaRPr lang="en-US" sz="2400" dirty="0">
                <a:effectLst>
                  <a:outerShdw blurRad="50800" dist="38100" dir="2700000" algn="tl">
                    <a:schemeClr val="bg2">
                      <a:lumMod val="50000"/>
                      <a:alpha val="43000"/>
                    </a:schemeClr>
                  </a:outerShdw>
                </a:effectLst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2178539" y="1290985"/>
              <a:ext cx="1535998" cy="4247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US" sz="2400" dirty="0">
                  <a:solidFill>
                    <a:srgbClr val="FF0000"/>
                  </a:solidFill>
                </a:rPr>
                <a:t>E (Latent)</a:t>
              </a:r>
              <a:endParaRPr lang="en-US" sz="2400" dirty="0">
                <a:effectLst>
                  <a:outerShdw blurRad="50800" dist="38100" dir="2700000" algn="tl">
                    <a:schemeClr val="bg2">
                      <a:lumMod val="50000"/>
                      <a:alpha val="43000"/>
                    </a:schemeClr>
                  </a:outerShdw>
                </a:effectLst>
              </a:endParaRPr>
            </a:p>
          </p:txBody>
        </p:sp>
        <p:pic>
          <p:nvPicPr>
            <p:cNvPr id="14" name="Picture 3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0106"/>
            <a:stretch/>
          </p:blipFill>
          <p:spPr bwMode="auto">
            <a:xfrm>
              <a:off x="0" y="1618756"/>
              <a:ext cx="3905250" cy="16680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" name="TextBox 14"/>
            <p:cNvSpPr txBox="1"/>
            <p:nvPr/>
          </p:nvSpPr>
          <p:spPr>
            <a:xfrm>
              <a:off x="1790477" y="2145085"/>
              <a:ext cx="324295" cy="383533"/>
            </a:xfrm>
            <a:prstGeom prst="rect">
              <a:avLst/>
            </a:prstGeom>
            <a:noFill/>
          </p:spPr>
          <p:txBody>
            <a:bodyPr wrap="square" lIns="105503" tIns="52752" rIns="105503" bIns="52752" rtlCol="0">
              <a:spAutoFit/>
            </a:bodyPr>
            <a:lstStyle/>
            <a:p>
              <a:r>
                <a:rPr lang="en-US" b="1" dirty="0">
                  <a:latin typeface="Calibri" panose="020F0502020204030204" pitchFamily="34" charset="0"/>
                </a:rPr>
                <a:t>A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783898" y="3943812"/>
              <a:ext cx="330874" cy="383533"/>
            </a:xfrm>
            <a:prstGeom prst="rect">
              <a:avLst/>
            </a:prstGeom>
            <a:noFill/>
          </p:spPr>
          <p:txBody>
            <a:bodyPr wrap="square" lIns="105503" tIns="52752" rIns="105503" bIns="52752" rtlCol="0">
              <a:spAutoFit/>
            </a:bodyPr>
            <a:lstStyle/>
            <a:p>
              <a:r>
                <a:rPr lang="en-US" b="1" dirty="0">
                  <a:latin typeface="Calibri" panose="020F0502020204030204" pitchFamily="34" charset="0"/>
                </a:rPr>
                <a:t>B</a:t>
              </a: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4150974" y="2903706"/>
            <a:ext cx="4993026" cy="2947443"/>
            <a:chOff x="3905250" y="3593085"/>
            <a:chExt cx="4993026" cy="2947443"/>
          </a:xfrm>
        </p:grpSpPr>
        <p:sp>
          <p:nvSpPr>
            <p:cNvPr id="17" name="TextBox 16"/>
            <p:cNvSpPr txBox="1"/>
            <p:nvPr/>
          </p:nvSpPr>
          <p:spPr>
            <a:xfrm>
              <a:off x="6152697" y="3593085"/>
              <a:ext cx="552903" cy="383533"/>
            </a:xfrm>
            <a:prstGeom prst="rect">
              <a:avLst/>
            </a:prstGeom>
            <a:noFill/>
          </p:spPr>
          <p:txBody>
            <a:bodyPr wrap="none" lIns="105503" tIns="52752" rIns="105503" bIns="52752" rtlCol="0">
              <a:spAutoFit/>
            </a:bodyPr>
            <a:lstStyle/>
            <a:p>
              <a:r>
                <a:rPr lang="en-US" b="1" dirty="0">
                  <a:latin typeface="Calibri" panose="020F0502020204030204" pitchFamily="34" charset="0"/>
                </a:rPr>
                <a:t>B-A</a:t>
              </a:r>
            </a:p>
          </p:txBody>
        </p:sp>
        <p:pic>
          <p:nvPicPr>
            <p:cNvPr id="18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05250" y="4225800"/>
              <a:ext cx="4993026" cy="23147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" name="TextBox 18"/>
            <p:cNvSpPr txBox="1"/>
            <p:nvPr/>
          </p:nvSpPr>
          <p:spPr>
            <a:xfrm>
              <a:off x="4747262" y="3842373"/>
              <a:ext cx="128451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H</a:t>
              </a:r>
              <a:r>
                <a:rPr lang="en-US" dirty="0"/>
                <a:t> increased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6705600" y="3856467"/>
              <a:ext cx="131497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E</a:t>
              </a:r>
              <a:r>
                <a:rPr lang="en-US" dirty="0"/>
                <a:t> decreased</a:t>
              </a:r>
            </a:p>
          </p:txBody>
        </p:sp>
      </p:grpSp>
      <p:pic>
        <p:nvPicPr>
          <p:cNvPr id="13005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831"/>
          <a:stretch/>
        </p:blipFill>
        <p:spPr bwMode="auto">
          <a:xfrm>
            <a:off x="169593" y="4187246"/>
            <a:ext cx="3902075" cy="1663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Rectangle 3">
            <a:extLst>
              <a:ext uri="{FF2B5EF4-FFF2-40B4-BE49-F238E27FC236}">
                <a16:creationId xmlns:a16="http://schemas.microsoft.com/office/drawing/2014/main" id="{C60EB213-8B18-4118-8CC6-6E2FE56710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-92764"/>
            <a:ext cx="9144000" cy="865682"/>
          </a:xfrm>
          <a:prstGeom prst="rect">
            <a:avLst/>
          </a:prstGeom>
          <a:solidFill>
            <a:srgbClr val="0070C0"/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vert="horz" wrap="square" lIns="91427" tIns="45713" rIns="91427" bIns="45713" numCol="1" anchor="t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lnSpc>
                <a:spcPct val="80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Font typeface="Wingdings" pitchFamily="2" charset="2"/>
              <a:buNone/>
              <a:defRPr sz="3100" b="1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71419" indent="-228567" algn="l" rtl="0" eaLnBrk="0" fontAlgn="base" hangingPunct="0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5"/>
              </a:buBlip>
              <a:defRPr sz="2800">
                <a:solidFill>
                  <a:schemeClr val="tx1"/>
                </a:solidFill>
                <a:latin typeface="+mn-lt"/>
              </a:defRPr>
            </a:lvl2pPr>
            <a:lvl3pPr marL="914269" indent="-228567" algn="l" rtl="0" eaLnBrk="0" fontAlgn="base" hangingPunct="0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5"/>
              </a:buBlip>
              <a:defRPr sz="2600">
                <a:solidFill>
                  <a:schemeClr val="tx1"/>
                </a:solidFill>
                <a:latin typeface="+mn-lt"/>
              </a:defRPr>
            </a:lvl3pPr>
            <a:lvl4pPr marL="1257121" indent="-228567" algn="l" rtl="0" eaLnBrk="0" fontAlgn="base" hangingPunct="0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5"/>
              </a:buBlip>
              <a:defRPr sz="2400">
                <a:solidFill>
                  <a:schemeClr val="tx1"/>
                </a:solidFill>
                <a:latin typeface="+mn-lt"/>
              </a:defRPr>
            </a:lvl4pPr>
            <a:lvl5pPr marL="1599971" indent="-228567" algn="l" rtl="0" eaLnBrk="0" fontAlgn="base" hangingPunct="0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5"/>
              </a:buBlip>
              <a:defRPr sz="2200">
                <a:solidFill>
                  <a:schemeClr val="tx1"/>
                </a:solidFill>
                <a:latin typeface="+mn-lt"/>
              </a:defRPr>
            </a:lvl5pPr>
            <a:lvl6pPr marL="2057106" indent="-228567" algn="l" rtl="0" fontAlgn="base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5"/>
              </a:buBlip>
              <a:defRPr sz="2200">
                <a:solidFill>
                  <a:schemeClr val="tx1"/>
                </a:solidFill>
                <a:latin typeface="+mn-lt"/>
              </a:defRPr>
            </a:lvl6pPr>
            <a:lvl7pPr marL="2514241" indent="-228567" algn="l" rtl="0" fontAlgn="base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5"/>
              </a:buBlip>
              <a:defRPr sz="2200">
                <a:solidFill>
                  <a:schemeClr val="tx1"/>
                </a:solidFill>
                <a:latin typeface="+mn-lt"/>
              </a:defRPr>
            </a:lvl7pPr>
            <a:lvl8pPr marL="2971376" indent="-228567" algn="l" rtl="0" fontAlgn="base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5"/>
              </a:buBlip>
              <a:defRPr sz="2200">
                <a:solidFill>
                  <a:schemeClr val="tx1"/>
                </a:solidFill>
                <a:latin typeface="+mn-lt"/>
              </a:defRPr>
            </a:lvl8pPr>
            <a:lvl9pPr marL="3428511" indent="-228567" algn="l" rtl="0" fontAlgn="base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5"/>
              </a:buBlip>
              <a:defRPr sz="2200">
                <a:solidFill>
                  <a:schemeClr val="tx1"/>
                </a:solidFill>
                <a:latin typeface="+mn-lt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2800" b="0" dirty="0"/>
              <a:t>Average Sensible Heat, H (left) and Latent Heat, E (right) Flux (w m</a:t>
            </a:r>
            <a:r>
              <a:rPr lang="en-US" sz="2800" b="0" baseline="30000" dirty="0"/>
              <a:t>-2</a:t>
            </a:r>
            <a:r>
              <a:rPr lang="en-US" sz="2800" b="0" dirty="0"/>
              <a:t>) for July – August</a:t>
            </a:r>
          </a:p>
        </p:txBody>
      </p:sp>
    </p:spTree>
    <p:extLst>
      <p:ext uri="{BB962C8B-B14F-4D97-AF65-F5344CB8AC3E}">
        <p14:creationId xmlns:p14="http://schemas.microsoft.com/office/powerpoint/2010/main" val="4030775073"/>
      </p:ext>
    </p:extLst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434" y="863819"/>
            <a:ext cx="8747771" cy="5007616"/>
          </a:xfrm>
          <a:prstGeom prst="rect">
            <a:avLst/>
          </a:prstGeom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36897" y="5924890"/>
            <a:ext cx="7404847" cy="445089"/>
          </a:xfrm>
          <a:prstGeom prst="rect">
            <a:avLst/>
          </a:prstGeom>
          <a:noFill/>
        </p:spPr>
        <p:txBody>
          <a:bodyPr wrap="square" lIns="105503" tIns="52752" rIns="105503" bIns="52752" rtlCol="0">
            <a:spAutoFit/>
          </a:bodyPr>
          <a:lstStyle/>
          <a:p>
            <a:r>
              <a:rPr lang="en-US" sz="1100" i="1" dirty="0"/>
              <a:t>Source: Marshall, C.H, Pielke, R.A., Steyaert, L., Willard, D.A. 2004. The impact of anthropogenic land-cover change on the Florida Peninsula sea breezes and warm season sensible weather. Monthly Weather Review. 132:28-52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53CA4B3B-461D-4448-B0F5-B839C4E37A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-55318"/>
            <a:ext cx="9144000" cy="865682"/>
          </a:xfrm>
          <a:prstGeom prst="rect">
            <a:avLst/>
          </a:prstGeom>
          <a:solidFill>
            <a:srgbClr val="0070C0"/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vert="horz" wrap="square" lIns="91427" tIns="45713" rIns="91427" bIns="45713" numCol="1" anchor="t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lnSpc>
                <a:spcPct val="80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Font typeface="Wingdings" pitchFamily="2" charset="2"/>
              <a:buNone/>
              <a:defRPr sz="3100" b="1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71419" indent="-228567" algn="l" rtl="0" eaLnBrk="0" fontAlgn="base" hangingPunct="0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3"/>
              </a:buBlip>
              <a:defRPr sz="2800">
                <a:solidFill>
                  <a:schemeClr val="tx1"/>
                </a:solidFill>
                <a:latin typeface="+mn-lt"/>
              </a:defRPr>
            </a:lvl2pPr>
            <a:lvl3pPr marL="914269" indent="-228567" algn="l" rtl="0" eaLnBrk="0" fontAlgn="base" hangingPunct="0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3"/>
              </a:buBlip>
              <a:defRPr sz="2600">
                <a:solidFill>
                  <a:schemeClr val="tx1"/>
                </a:solidFill>
                <a:latin typeface="+mn-lt"/>
              </a:defRPr>
            </a:lvl3pPr>
            <a:lvl4pPr marL="1257121" indent="-228567" algn="l" rtl="0" eaLnBrk="0" fontAlgn="base" hangingPunct="0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3"/>
              </a:buBlip>
              <a:defRPr sz="2400">
                <a:solidFill>
                  <a:schemeClr val="tx1"/>
                </a:solidFill>
                <a:latin typeface="+mn-lt"/>
              </a:defRPr>
            </a:lvl4pPr>
            <a:lvl5pPr marL="1599971" indent="-228567" algn="l" rtl="0" eaLnBrk="0" fontAlgn="base" hangingPunct="0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3"/>
              </a:buBlip>
              <a:defRPr sz="2200">
                <a:solidFill>
                  <a:schemeClr val="tx1"/>
                </a:solidFill>
                <a:latin typeface="+mn-lt"/>
              </a:defRPr>
            </a:lvl5pPr>
            <a:lvl6pPr marL="2057106" indent="-228567" algn="l" rtl="0" fontAlgn="base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3"/>
              </a:buBlip>
              <a:defRPr sz="2200">
                <a:solidFill>
                  <a:schemeClr val="tx1"/>
                </a:solidFill>
                <a:latin typeface="+mn-lt"/>
              </a:defRPr>
            </a:lvl6pPr>
            <a:lvl7pPr marL="2514241" indent="-228567" algn="l" rtl="0" fontAlgn="base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3"/>
              </a:buBlip>
              <a:defRPr sz="2200">
                <a:solidFill>
                  <a:schemeClr val="tx1"/>
                </a:solidFill>
                <a:latin typeface="+mn-lt"/>
              </a:defRPr>
            </a:lvl7pPr>
            <a:lvl8pPr marL="2971376" indent="-228567" algn="l" rtl="0" fontAlgn="base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3"/>
              </a:buBlip>
              <a:defRPr sz="2200">
                <a:solidFill>
                  <a:schemeClr val="tx1"/>
                </a:solidFill>
                <a:latin typeface="+mn-lt"/>
              </a:defRPr>
            </a:lvl8pPr>
            <a:lvl9pPr marL="3428511" indent="-228567" algn="l" rtl="0" fontAlgn="base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3"/>
              </a:buBlip>
              <a:defRPr sz="2200">
                <a:solidFill>
                  <a:schemeClr val="tx1"/>
                </a:solidFill>
                <a:latin typeface="+mn-lt"/>
              </a:defRPr>
            </a:lvl9pPr>
          </a:lstStyle>
          <a:p>
            <a:pPr algn="ctr">
              <a:lnSpc>
                <a:spcPct val="150000"/>
              </a:lnSpc>
              <a:spcBef>
                <a:spcPts val="0"/>
              </a:spcBef>
            </a:pPr>
            <a:r>
              <a:rPr lang="en-US" sz="2800" b="0" dirty="0"/>
              <a:t>July-August Convective Rainfall Declining Trend in Florida</a:t>
            </a:r>
          </a:p>
        </p:txBody>
      </p:sp>
    </p:spTree>
    <p:extLst>
      <p:ext uri="{BB962C8B-B14F-4D97-AF65-F5344CB8AC3E}">
        <p14:creationId xmlns:p14="http://schemas.microsoft.com/office/powerpoint/2010/main" val="3712479383"/>
      </p:ext>
    </p:extLst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946150" y="1753393"/>
            <a:ext cx="6978650" cy="3351213"/>
          </a:xfrm>
        </p:spPr>
        <p:txBody>
          <a:bodyPr>
            <a:noAutofit/>
          </a:bodyPr>
          <a:lstStyle/>
          <a:p>
            <a:pPr marL="0" indent="0">
              <a:spcAft>
                <a:spcPts val="1200"/>
              </a:spcAft>
              <a:buNone/>
            </a:pPr>
            <a:r>
              <a:rPr lang="en-US" b="1" dirty="0">
                <a:latin typeface="Calibri" panose="020F0502020204030204" pitchFamily="34" charset="0"/>
              </a:rPr>
              <a:t>When pre-1900 natural cover was replaced with 1993 land-use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2400" dirty="0">
                <a:latin typeface="Calibri" panose="020F0502020204030204" pitchFamily="34" charset="0"/>
              </a:rPr>
              <a:t>Spatial patterns of sensible and latent heat flux were altered significantly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2400" dirty="0">
                <a:latin typeface="Calibri" panose="020F0502020204030204" pitchFamily="34" charset="0"/>
              </a:rPr>
              <a:t>Drained and urbanized areas showed higher sensible and lower latent heat fluxes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2400" dirty="0">
                <a:latin typeface="Calibri" panose="020F0502020204030204" pitchFamily="34" charset="0"/>
              </a:rPr>
              <a:t>Land-cover change resulted in change in rainfall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9868" y="5727481"/>
            <a:ext cx="7584109" cy="445089"/>
          </a:xfrm>
          <a:prstGeom prst="rect">
            <a:avLst/>
          </a:prstGeom>
          <a:noFill/>
        </p:spPr>
        <p:txBody>
          <a:bodyPr wrap="square" lIns="105503" tIns="52752" rIns="105503" bIns="52752" rtlCol="0">
            <a:spAutoFit/>
          </a:bodyPr>
          <a:lstStyle/>
          <a:p>
            <a:r>
              <a:rPr lang="en-US" sz="1100" i="1" dirty="0"/>
              <a:t>Source: Marshall, C.H, Pielke, R.A., Steyaert, L., Willard, D.A. 2004. The impact of anthropogenic land-cover change on the Florida Peninsula sea breezes and warm season sensible weather. Monthly Weather Review. 132:28-52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CAA6FC1B-F16A-4E59-A3B6-7E17A89D05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-55319"/>
            <a:ext cx="9144000" cy="1404433"/>
          </a:xfrm>
          <a:prstGeom prst="rect">
            <a:avLst/>
          </a:prstGeom>
          <a:solidFill>
            <a:srgbClr val="0070C0"/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vert="horz" wrap="square" lIns="91427" tIns="45713" rIns="91427" bIns="45713" numCol="1" anchor="t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lnSpc>
                <a:spcPct val="80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Font typeface="Wingdings" pitchFamily="2" charset="2"/>
              <a:buNone/>
              <a:defRPr sz="3100" b="1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71419" indent="-228567" algn="l" rtl="0" eaLnBrk="0" fontAlgn="base" hangingPunct="0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2"/>
              </a:buBlip>
              <a:defRPr sz="2800">
                <a:solidFill>
                  <a:schemeClr val="tx1"/>
                </a:solidFill>
                <a:latin typeface="+mn-lt"/>
              </a:defRPr>
            </a:lvl2pPr>
            <a:lvl3pPr marL="914269" indent="-228567" algn="l" rtl="0" eaLnBrk="0" fontAlgn="base" hangingPunct="0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2"/>
              </a:buBlip>
              <a:defRPr sz="2600">
                <a:solidFill>
                  <a:schemeClr val="tx1"/>
                </a:solidFill>
                <a:latin typeface="+mn-lt"/>
              </a:defRPr>
            </a:lvl3pPr>
            <a:lvl4pPr marL="1257121" indent="-228567" algn="l" rtl="0" eaLnBrk="0" fontAlgn="base" hangingPunct="0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2"/>
              </a:buBlip>
              <a:defRPr sz="2400">
                <a:solidFill>
                  <a:schemeClr val="tx1"/>
                </a:solidFill>
                <a:latin typeface="+mn-lt"/>
              </a:defRPr>
            </a:lvl4pPr>
            <a:lvl5pPr marL="1599971" indent="-228567" algn="l" rtl="0" eaLnBrk="0" fontAlgn="base" hangingPunct="0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2"/>
              </a:buBlip>
              <a:defRPr sz="2200">
                <a:solidFill>
                  <a:schemeClr val="tx1"/>
                </a:solidFill>
                <a:latin typeface="+mn-lt"/>
              </a:defRPr>
            </a:lvl5pPr>
            <a:lvl6pPr marL="2057106" indent="-228567" algn="l" rtl="0" fontAlgn="base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2"/>
              </a:buBlip>
              <a:defRPr sz="2200">
                <a:solidFill>
                  <a:schemeClr val="tx1"/>
                </a:solidFill>
                <a:latin typeface="+mn-lt"/>
              </a:defRPr>
            </a:lvl6pPr>
            <a:lvl7pPr marL="2514241" indent="-228567" algn="l" rtl="0" fontAlgn="base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2"/>
              </a:buBlip>
              <a:defRPr sz="2200">
                <a:solidFill>
                  <a:schemeClr val="tx1"/>
                </a:solidFill>
                <a:latin typeface="+mn-lt"/>
              </a:defRPr>
            </a:lvl7pPr>
            <a:lvl8pPr marL="2971376" indent="-228567" algn="l" rtl="0" fontAlgn="base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2"/>
              </a:buBlip>
              <a:defRPr sz="2200">
                <a:solidFill>
                  <a:schemeClr val="tx1"/>
                </a:solidFill>
                <a:latin typeface="+mn-lt"/>
              </a:defRPr>
            </a:lvl8pPr>
            <a:lvl9pPr marL="3428511" indent="-228567" algn="l" rtl="0" fontAlgn="base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2"/>
              </a:buBlip>
              <a:defRPr sz="2200">
                <a:solidFill>
                  <a:schemeClr val="tx1"/>
                </a:solidFill>
                <a:latin typeface="+mn-lt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2800" b="0" dirty="0"/>
              <a:t>Summary Results of the Study </a:t>
            </a:r>
            <a:br>
              <a:rPr lang="en-US" sz="2800" b="0" dirty="0"/>
            </a:br>
            <a:r>
              <a:rPr lang="en-US" sz="2800" b="0" dirty="0"/>
              <a:t>which Applied Regional Atmospheric Modeling </a:t>
            </a:r>
            <a:br>
              <a:rPr lang="en-US" sz="2800" b="0" dirty="0"/>
            </a:br>
            <a:r>
              <a:rPr lang="en-US" sz="2800" b="0" dirty="0"/>
              <a:t>to the South Florida Region</a:t>
            </a:r>
          </a:p>
        </p:txBody>
      </p:sp>
    </p:spTree>
    <p:extLst>
      <p:ext uri="{BB962C8B-B14F-4D97-AF65-F5344CB8AC3E}">
        <p14:creationId xmlns:p14="http://schemas.microsoft.com/office/powerpoint/2010/main" val="3679175341"/>
      </p:ext>
    </p:extLst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C0EB283-C1CE-4D2A-92B7-EB9C2FD84D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-92764"/>
            <a:ext cx="9144000" cy="927651"/>
          </a:xfrm>
          <a:prstGeom prst="rect">
            <a:avLst/>
          </a:prstGeom>
          <a:solidFill>
            <a:srgbClr val="0070C0"/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vert="horz" wrap="square" lIns="91427" tIns="45713" rIns="91427" bIns="45713" numCol="1" anchor="t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lnSpc>
                <a:spcPct val="80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Font typeface="Wingdings" pitchFamily="2" charset="2"/>
              <a:buNone/>
              <a:defRPr sz="3100" b="1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71419" indent="-228567" algn="l" rtl="0" eaLnBrk="0" fontAlgn="base" hangingPunct="0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2"/>
              </a:buBlip>
              <a:defRPr sz="2800">
                <a:solidFill>
                  <a:schemeClr val="tx1"/>
                </a:solidFill>
                <a:latin typeface="+mn-lt"/>
              </a:defRPr>
            </a:lvl2pPr>
            <a:lvl3pPr marL="914269" indent="-228567" algn="l" rtl="0" eaLnBrk="0" fontAlgn="base" hangingPunct="0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2"/>
              </a:buBlip>
              <a:defRPr sz="2600">
                <a:solidFill>
                  <a:schemeClr val="tx1"/>
                </a:solidFill>
                <a:latin typeface="+mn-lt"/>
              </a:defRPr>
            </a:lvl3pPr>
            <a:lvl4pPr marL="1257121" indent="-228567" algn="l" rtl="0" eaLnBrk="0" fontAlgn="base" hangingPunct="0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2"/>
              </a:buBlip>
              <a:defRPr sz="2400">
                <a:solidFill>
                  <a:schemeClr val="tx1"/>
                </a:solidFill>
                <a:latin typeface="+mn-lt"/>
              </a:defRPr>
            </a:lvl4pPr>
            <a:lvl5pPr marL="1599971" indent="-228567" algn="l" rtl="0" eaLnBrk="0" fontAlgn="base" hangingPunct="0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2"/>
              </a:buBlip>
              <a:defRPr sz="2200">
                <a:solidFill>
                  <a:schemeClr val="tx1"/>
                </a:solidFill>
                <a:latin typeface="+mn-lt"/>
              </a:defRPr>
            </a:lvl5pPr>
            <a:lvl6pPr marL="2057106" indent="-228567" algn="l" rtl="0" fontAlgn="base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2"/>
              </a:buBlip>
              <a:defRPr sz="2200">
                <a:solidFill>
                  <a:schemeClr val="tx1"/>
                </a:solidFill>
                <a:latin typeface="+mn-lt"/>
              </a:defRPr>
            </a:lvl6pPr>
            <a:lvl7pPr marL="2514241" indent="-228567" algn="l" rtl="0" fontAlgn="base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2"/>
              </a:buBlip>
              <a:defRPr sz="2200">
                <a:solidFill>
                  <a:schemeClr val="tx1"/>
                </a:solidFill>
                <a:latin typeface="+mn-lt"/>
              </a:defRPr>
            </a:lvl7pPr>
            <a:lvl8pPr marL="2971376" indent="-228567" algn="l" rtl="0" fontAlgn="base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2"/>
              </a:buBlip>
              <a:defRPr sz="2200">
                <a:solidFill>
                  <a:schemeClr val="tx1"/>
                </a:solidFill>
                <a:latin typeface="+mn-lt"/>
              </a:defRPr>
            </a:lvl8pPr>
            <a:lvl9pPr marL="3428511" indent="-228567" algn="l" rtl="0" fontAlgn="base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2"/>
              </a:buBlip>
              <a:defRPr sz="2200">
                <a:solidFill>
                  <a:schemeClr val="tx1"/>
                </a:solidFill>
                <a:latin typeface="+mn-lt"/>
              </a:defRPr>
            </a:lvl9pPr>
          </a:lstStyle>
          <a:p>
            <a:pPr algn="ctr">
              <a:lnSpc>
                <a:spcPct val="150000"/>
              </a:lnSpc>
              <a:spcBef>
                <a:spcPts val="0"/>
              </a:spcBef>
            </a:pPr>
            <a:r>
              <a:rPr lang="en-US" sz="2800" b="0" dirty="0"/>
              <a:t> Convective Rainfall over South Florida (July 1-2, 1998)</a:t>
            </a:r>
          </a:p>
        </p:txBody>
      </p:sp>
      <p:pic>
        <p:nvPicPr>
          <p:cNvPr id="3" name="Picture 4" descr="http://www.sfwmd.gov/org/omd/ops/weather/precip/precip1998182.gif">
            <a:extLst>
              <a:ext uri="{FF2B5EF4-FFF2-40B4-BE49-F238E27FC236}">
                <a16:creationId xmlns:a16="http://schemas.microsoft.com/office/drawing/2014/main" id="{C52094BC-6B20-46AB-9478-B2447F4FA9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148" y="1202634"/>
            <a:ext cx="7620000" cy="4833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85473778"/>
      </p:ext>
    </p:extLst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457389" y="5691950"/>
            <a:ext cx="33978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en-US" sz="1400" b="1" dirty="0">
                <a:latin typeface="Calibri" panose="020F0502020204030204" pitchFamily="34" charset="0"/>
              </a:rPr>
              <a:t>Jojoba plantation to combat desertification</a:t>
            </a:r>
          </a:p>
          <a:p>
            <a:r>
              <a:rPr lang="en-US" altLang="en-US" sz="1400" b="1" dirty="0">
                <a:latin typeface="Calibri" panose="020F0502020204030204" pitchFamily="34" charset="0"/>
              </a:rPr>
              <a:t>Thar Desert, India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88843" y="6022836"/>
            <a:ext cx="2969531" cy="2862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i="1" dirty="0">
                <a:latin typeface="Calibri" panose="020F0502020204030204" pitchFamily="34" charset="0"/>
              </a:rPr>
              <a:t>Inner Mongolia, China; Source: Xinhua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0578" y="2871026"/>
            <a:ext cx="3991356" cy="2820924"/>
          </a:xfrm>
          <a:prstGeom prst="rect">
            <a:avLst/>
          </a:prstGeom>
        </p:spPr>
      </p:pic>
      <p:sp>
        <p:nvSpPr>
          <p:cNvPr id="10" name="Rectangle 15"/>
          <p:cNvSpPr>
            <a:spLocks noChangeArrowheads="1"/>
          </p:cNvSpPr>
          <p:nvPr/>
        </p:nvSpPr>
        <p:spPr bwMode="auto">
          <a:xfrm>
            <a:off x="5190680" y="6186036"/>
            <a:ext cx="4572001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000" dirty="0"/>
              <a:t>photograph by Terrence Moore</a:t>
            </a:r>
          </a:p>
        </p:txBody>
      </p:sp>
      <p:sp>
        <p:nvSpPr>
          <p:cNvPr id="11" name="Rectangle 3">
            <a:extLst>
              <a:ext uri="{FF2B5EF4-FFF2-40B4-BE49-F238E27FC236}">
                <a16:creationId xmlns:a16="http://schemas.microsoft.com/office/drawing/2014/main" id="{40278946-A408-4CB7-BEB6-24125B6A37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5284"/>
            <a:ext cx="9144000" cy="865682"/>
          </a:xfrm>
          <a:prstGeom prst="rect">
            <a:avLst/>
          </a:prstGeom>
          <a:solidFill>
            <a:srgbClr val="0070C0"/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vert="horz" wrap="square" lIns="91427" tIns="45713" rIns="91427" bIns="45713" numCol="1" anchor="t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lnSpc>
                <a:spcPct val="80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Font typeface="Wingdings" pitchFamily="2" charset="2"/>
              <a:buNone/>
              <a:defRPr sz="3100" b="1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71419" indent="-228567" algn="l" rtl="0" eaLnBrk="0" fontAlgn="base" hangingPunct="0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3"/>
              </a:buBlip>
              <a:defRPr sz="2800">
                <a:solidFill>
                  <a:schemeClr val="tx1"/>
                </a:solidFill>
                <a:latin typeface="+mn-lt"/>
              </a:defRPr>
            </a:lvl2pPr>
            <a:lvl3pPr marL="914269" indent="-228567" algn="l" rtl="0" eaLnBrk="0" fontAlgn="base" hangingPunct="0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3"/>
              </a:buBlip>
              <a:defRPr sz="2600">
                <a:solidFill>
                  <a:schemeClr val="tx1"/>
                </a:solidFill>
                <a:latin typeface="+mn-lt"/>
              </a:defRPr>
            </a:lvl3pPr>
            <a:lvl4pPr marL="1257121" indent="-228567" algn="l" rtl="0" eaLnBrk="0" fontAlgn="base" hangingPunct="0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3"/>
              </a:buBlip>
              <a:defRPr sz="2400">
                <a:solidFill>
                  <a:schemeClr val="tx1"/>
                </a:solidFill>
                <a:latin typeface="+mn-lt"/>
              </a:defRPr>
            </a:lvl4pPr>
            <a:lvl5pPr marL="1599971" indent="-228567" algn="l" rtl="0" eaLnBrk="0" fontAlgn="base" hangingPunct="0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3"/>
              </a:buBlip>
              <a:defRPr sz="2200">
                <a:solidFill>
                  <a:schemeClr val="tx1"/>
                </a:solidFill>
                <a:latin typeface="+mn-lt"/>
              </a:defRPr>
            </a:lvl5pPr>
            <a:lvl6pPr marL="2057106" indent="-228567" algn="l" rtl="0" fontAlgn="base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3"/>
              </a:buBlip>
              <a:defRPr sz="2200">
                <a:solidFill>
                  <a:schemeClr val="tx1"/>
                </a:solidFill>
                <a:latin typeface="+mn-lt"/>
              </a:defRPr>
            </a:lvl6pPr>
            <a:lvl7pPr marL="2514241" indent="-228567" algn="l" rtl="0" fontAlgn="base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3"/>
              </a:buBlip>
              <a:defRPr sz="2200">
                <a:solidFill>
                  <a:schemeClr val="tx1"/>
                </a:solidFill>
                <a:latin typeface="+mn-lt"/>
              </a:defRPr>
            </a:lvl7pPr>
            <a:lvl8pPr marL="2971376" indent="-228567" algn="l" rtl="0" fontAlgn="base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3"/>
              </a:buBlip>
              <a:defRPr sz="2200">
                <a:solidFill>
                  <a:schemeClr val="tx1"/>
                </a:solidFill>
                <a:latin typeface="+mn-lt"/>
              </a:defRPr>
            </a:lvl8pPr>
            <a:lvl9pPr marL="3428511" indent="-228567" algn="l" rtl="0" fontAlgn="base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3"/>
              </a:buBlip>
              <a:defRPr sz="2200">
                <a:solidFill>
                  <a:schemeClr val="tx1"/>
                </a:solidFill>
                <a:latin typeface="+mn-lt"/>
              </a:defRPr>
            </a:lvl9pPr>
          </a:lstStyle>
          <a:p>
            <a:pPr algn="ctr">
              <a:lnSpc>
                <a:spcPct val="150000"/>
              </a:lnSpc>
              <a:spcBef>
                <a:spcPts val="0"/>
              </a:spcBef>
            </a:pPr>
            <a:r>
              <a:rPr lang="en-US" sz="2800" b="0" dirty="0"/>
              <a:t>Combating Desertification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EB849A5-3A5F-414F-A63C-F0F8B6B14C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323716"/>
            <a:ext cx="4863465" cy="2343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5182707"/>
      </p:ext>
    </p:extLst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59AD5ED-C84D-4373-BD51-54FEDE24A7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252532"/>
            <a:ext cx="8192729" cy="521107"/>
          </a:xfrm>
          <a:prstGeom prst="rect">
            <a:avLst/>
          </a:prstGeom>
        </p:spPr>
        <p:txBody>
          <a:bodyPr vert="horz" lIns="91440" tIns="45720" rIns="91440" bIns="45720" numCol="1" rtlCol="0" anchor="b" anchorCtr="0" compatLnSpc="1">
            <a:prstTxWarp prst="textNoShape">
              <a:avLst/>
            </a:prstTxWarp>
            <a:normAutofit/>
          </a:bodyPr>
          <a:lstStyle>
            <a:lvl1pPr marL="0" indent="0" algn="l" rtl="0" eaLnBrk="0" fontAlgn="base" hangingPunct="0">
              <a:lnSpc>
                <a:spcPct val="80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Font typeface="Wingdings" pitchFamily="2" charset="2"/>
              <a:buNone/>
              <a:defRPr sz="3100" b="1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71419" indent="-228567" algn="l" rtl="0" eaLnBrk="0" fontAlgn="base" hangingPunct="0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2"/>
              </a:buBlip>
              <a:defRPr sz="2800">
                <a:solidFill>
                  <a:schemeClr val="tx1"/>
                </a:solidFill>
                <a:latin typeface="+mn-lt"/>
              </a:defRPr>
            </a:lvl2pPr>
            <a:lvl3pPr marL="914269" indent="-228567" algn="l" rtl="0" eaLnBrk="0" fontAlgn="base" hangingPunct="0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2"/>
              </a:buBlip>
              <a:defRPr sz="2600">
                <a:solidFill>
                  <a:schemeClr val="tx1"/>
                </a:solidFill>
                <a:latin typeface="+mn-lt"/>
              </a:defRPr>
            </a:lvl3pPr>
            <a:lvl4pPr marL="1257121" indent="-228567" algn="l" rtl="0" eaLnBrk="0" fontAlgn="base" hangingPunct="0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2"/>
              </a:buBlip>
              <a:defRPr sz="2400">
                <a:solidFill>
                  <a:schemeClr val="tx1"/>
                </a:solidFill>
                <a:latin typeface="+mn-lt"/>
              </a:defRPr>
            </a:lvl4pPr>
            <a:lvl5pPr marL="1599971" indent="-228567" algn="l" rtl="0" eaLnBrk="0" fontAlgn="base" hangingPunct="0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2"/>
              </a:buBlip>
              <a:defRPr sz="2200">
                <a:solidFill>
                  <a:schemeClr val="tx1"/>
                </a:solidFill>
                <a:latin typeface="+mn-lt"/>
              </a:defRPr>
            </a:lvl5pPr>
            <a:lvl6pPr marL="2057106" indent="-228567" algn="l" rtl="0" fontAlgn="base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2"/>
              </a:buBlip>
              <a:defRPr sz="2200">
                <a:solidFill>
                  <a:schemeClr val="tx1"/>
                </a:solidFill>
                <a:latin typeface="+mn-lt"/>
              </a:defRPr>
            </a:lvl6pPr>
            <a:lvl7pPr marL="2514241" indent="-228567" algn="l" rtl="0" fontAlgn="base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2"/>
              </a:buBlip>
              <a:defRPr sz="2200">
                <a:solidFill>
                  <a:schemeClr val="tx1"/>
                </a:solidFill>
                <a:latin typeface="+mn-lt"/>
              </a:defRPr>
            </a:lvl7pPr>
            <a:lvl8pPr marL="2971376" indent="-228567" algn="l" rtl="0" fontAlgn="base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2"/>
              </a:buBlip>
              <a:defRPr sz="2200">
                <a:solidFill>
                  <a:schemeClr val="tx1"/>
                </a:solidFill>
                <a:latin typeface="+mn-lt"/>
              </a:defRPr>
            </a:lvl8pPr>
            <a:lvl9pPr marL="3428511" indent="-228567" algn="l" rtl="0" fontAlgn="base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2"/>
              </a:buBlip>
              <a:defRPr sz="22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1200" b="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Ethiopia Tree Planting Program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1200" b="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(</a:t>
            </a:r>
            <a:r>
              <a:rPr lang="en-US" sz="1200" b="0" i="0" u="sng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KTLA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Creator: ChrisVanLennepPhoto | Credit: Getty Images/iStockphoto)</a:t>
            </a:r>
            <a:endParaRPr lang="en-US" sz="1200" b="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2050" name="Picture 2" descr="Ethiopia Plants More Than 350 Million Trees in 12 Hours | KTLA">
            <a:extLst>
              <a:ext uri="{FF2B5EF4-FFF2-40B4-BE49-F238E27FC236}">
                <a16:creationId xmlns:a16="http://schemas.microsoft.com/office/drawing/2014/main" id="{44B30873-1C2F-44AB-A604-DE3C5D6821D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69" r="26855" b="-1"/>
          <a:stretch/>
        </p:blipFill>
        <p:spPr bwMode="auto">
          <a:xfrm>
            <a:off x="20" y="10"/>
            <a:ext cx="4571975" cy="4252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Ethiopia to Plant 5 Billion Tree Seedlings in 2020 - EcoWatch">
            <a:extLst>
              <a:ext uri="{FF2B5EF4-FFF2-40B4-BE49-F238E27FC236}">
                <a16:creationId xmlns:a16="http://schemas.microsoft.com/office/drawing/2014/main" id="{AA37C14D-DEC4-4BA3-AF00-0A45519F6F0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53" r="14481" b="-1"/>
          <a:stretch/>
        </p:blipFill>
        <p:spPr bwMode="auto">
          <a:xfrm>
            <a:off x="4571999" y="-681"/>
            <a:ext cx="4572001" cy="4253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EBAD6A72-88E8-42F7-88B9-CAF744536B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572000" y="-680"/>
            <a:ext cx="0" cy="4242816"/>
          </a:xfrm>
          <a:prstGeom prst="line">
            <a:avLst/>
          </a:prstGeom>
          <a:ln w="1016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C800968E-0A99-46C4-A9B2-6A63AC66F4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-1" y="4242136"/>
            <a:ext cx="9144001" cy="0"/>
          </a:xfrm>
          <a:prstGeom prst="line">
            <a:avLst/>
          </a:prstGeom>
          <a:ln w="1016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0400ED3-98CE-42DD-AF99-977758B378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054502" y="6356350"/>
            <a:ext cx="460848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4FAB73BC-B049-4115-A692-8D63A059BFB8}" type="slidenum">
              <a:rPr lang="en-US" sz="1000">
                <a:solidFill>
                  <a:schemeClr val="tx1"/>
                </a:solidFill>
              </a:rPr>
              <a:pPr>
                <a:spcAft>
                  <a:spcPts val="600"/>
                </a:spcAft>
              </a:pPr>
              <a:t>17</a:t>
            </a:fld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8E2E599-11FF-4AF1-BDEC-393686CC0D8E}"/>
              </a:ext>
            </a:extLst>
          </p:cNvPr>
          <p:cNvSpPr txBox="1"/>
          <p:nvPr/>
        </p:nvSpPr>
        <p:spPr>
          <a:xfrm>
            <a:off x="6897006" y="4242136"/>
            <a:ext cx="19739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EcoWatch</a:t>
            </a:r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7ABE1488-9691-48B5-911E-FCD6422120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1403" y="5051068"/>
            <a:ext cx="9144000" cy="865682"/>
          </a:xfrm>
          <a:prstGeom prst="rect">
            <a:avLst/>
          </a:prstGeom>
          <a:solidFill>
            <a:srgbClr val="0070C0"/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vert="horz" wrap="square" lIns="91427" tIns="45713" rIns="91427" bIns="45713" numCol="1" anchor="t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lnSpc>
                <a:spcPct val="80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Font typeface="Wingdings" pitchFamily="2" charset="2"/>
              <a:buNone/>
              <a:defRPr sz="3100" b="1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71419" indent="-228567" algn="l" rtl="0" eaLnBrk="0" fontAlgn="base" hangingPunct="0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2"/>
              </a:buBlip>
              <a:defRPr sz="2800">
                <a:solidFill>
                  <a:schemeClr val="tx1"/>
                </a:solidFill>
                <a:latin typeface="+mn-lt"/>
              </a:defRPr>
            </a:lvl2pPr>
            <a:lvl3pPr marL="914269" indent="-228567" algn="l" rtl="0" eaLnBrk="0" fontAlgn="base" hangingPunct="0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2"/>
              </a:buBlip>
              <a:defRPr sz="2600">
                <a:solidFill>
                  <a:schemeClr val="tx1"/>
                </a:solidFill>
                <a:latin typeface="+mn-lt"/>
              </a:defRPr>
            </a:lvl3pPr>
            <a:lvl4pPr marL="1257121" indent="-228567" algn="l" rtl="0" eaLnBrk="0" fontAlgn="base" hangingPunct="0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2"/>
              </a:buBlip>
              <a:defRPr sz="2400">
                <a:solidFill>
                  <a:schemeClr val="tx1"/>
                </a:solidFill>
                <a:latin typeface="+mn-lt"/>
              </a:defRPr>
            </a:lvl4pPr>
            <a:lvl5pPr marL="1599971" indent="-228567" algn="l" rtl="0" eaLnBrk="0" fontAlgn="base" hangingPunct="0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2"/>
              </a:buBlip>
              <a:defRPr sz="2200">
                <a:solidFill>
                  <a:schemeClr val="tx1"/>
                </a:solidFill>
                <a:latin typeface="+mn-lt"/>
              </a:defRPr>
            </a:lvl5pPr>
            <a:lvl6pPr marL="2057106" indent="-228567" algn="l" rtl="0" fontAlgn="base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2"/>
              </a:buBlip>
              <a:defRPr sz="2200">
                <a:solidFill>
                  <a:schemeClr val="tx1"/>
                </a:solidFill>
                <a:latin typeface="+mn-lt"/>
              </a:defRPr>
            </a:lvl6pPr>
            <a:lvl7pPr marL="2514241" indent="-228567" algn="l" rtl="0" fontAlgn="base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2"/>
              </a:buBlip>
              <a:defRPr sz="2200">
                <a:solidFill>
                  <a:schemeClr val="tx1"/>
                </a:solidFill>
                <a:latin typeface="+mn-lt"/>
              </a:defRPr>
            </a:lvl7pPr>
            <a:lvl8pPr marL="2971376" indent="-228567" algn="l" rtl="0" fontAlgn="base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2"/>
              </a:buBlip>
              <a:defRPr sz="2200">
                <a:solidFill>
                  <a:schemeClr val="tx1"/>
                </a:solidFill>
                <a:latin typeface="+mn-lt"/>
              </a:defRPr>
            </a:lvl8pPr>
            <a:lvl9pPr marL="3428511" indent="-228567" algn="l" rtl="0" fontAlgn="base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2"/>
              </a:buBlip>
              <a:defRPr sz="2200">
                <a:solidFill>
                  <a:schemeClr val="tx1"/>
                </a:solidFill>
                <a:latin typeface="+mn-lt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2800" dirty="0">
                <a:solidFill>
                  <a:schemeClr val="tx1"/>
                </a:solidFill>
              </a:rPr>
              <a:t>Tree Planting Program in Ethiopia</a:t>
            </a:r>
            <a:endParaRPr lang="en-US" sz="2800" b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08721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Are South Sudan's wetlands in danger of drying up?">
            <a:extLst>
              <a:ext uri="{FF2B5EF4-FFF2-40B4-BE49-F238E27FC236}">
                <a16:creationId xmlns:a16="http://schemas.microsoft.com/office/drawing/2014/main" id="{49255D27-420D-494F-85DD-048A5C859EA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35"/>
          <a:stretch/>
        </p:blipFill>
        <p:spPr bwMode="auto">
          <a:xfrm>
            <a:off x="0" y="980661"/>
            <a:ext cx="9144000" cy="5877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888F44A-C839-46F8-9257-069CE0D856DF}"/>
              </a:ext>
            </a:extLst>
          </p:cNvPr>
          <p:cNvSpPr txBox="1"/>
          <p:nvPr/>
        </p:nvSpPr>
        <p:spPr>
          <a:xfrm>
            <a:off x="3306738" y="1309037"/>
            <a:ext cx="1622939" cy="722087"/>
          </a:xfrm>
          <a:prstGeom prst="rect">
            <a:avLst/>
          </a:prstGeom>
          <a:noFill/>
        </p:spPr>
        <p:txBody>
          <a:bodyPr wrap="square" lIns="105503" tIns="52752" rIns="105503" bIns="52752" rtlCol="0">
            <a:spAutoFit/>
          </a:bodyPr>
          <a:lstStyle/>
          <a:p>
            <a:r>
              <a:rPr lang="en-US" sz="4000" b="1" dirty="0">
                <a:solidFill>
                  <a:srgbClr val="C00000"/>
                </a:solidFill>
                <a:latin typeface="Calibri" panose="020F0502020204030204" pitchFamily="34" charset="0"/>
              </a:rPr>
              <a:t>E &gt; H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CF8D156F-2F76-47D7-9D2F-22E251B956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-92764"/>
            <a:ext cx="9144000" cy="865682"/>
          </a:xfrm>
          <a:prstGeom prst="rect">
            <a:avLst/>
          </a:prstGeom>
          <a:solidFill>
            <a:srgbClr val="0070C0"/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vert="horz" wrap="square" lIns="91427" tIns="45713" rIns="91427" bIns="45713" numCol="1" anchor="t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lnSpc>
                <a:spcPct val="80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Font typeface="Wingdings" pitchFamily="2" charset="2"/>
              <a:buNone/>
              <a:defRPr sz="3100" b="1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71419" indent="-228567" algn="l" rtl="0" eaLnBrk="0" fontAlgn="base" hangingPunct="0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3"/>
              </a:buBlip>
              <a:defRPr sz="2800">
                <a:solidFill>
                  <a:schemeClr val="tx1"/>
                </a:solidFill>
                <a:latin typeface="+mn-lt"/>
              </a:defRPr>
            </a:lvl2pPr>
            <a:lvl3pPr marL="914269" indent="-228567" algn="l" rtl="0" eaLnBrk="0" fontAlgn="base" hangingPunct="0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3"/>
              </a:buBlip>
              <a:defRPr sz="2600">
                <a:solidFill>
                  <a:schemeClr val="tx1"/>
                </a:solidFill>
                <a:latin typeface="+mn-lt"/>
              </a:defRPr>
            </a:lvl3pPr>
            <a:lvl4pPr marL="1257121" indent="-228567" algn="l" rtl="0" eaLnBrk="0" fontAlgn="base" hangingPunct="0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3"/>
              </a:buBlip>
              <a:defRPr sz="2400">
                <a:solidFill>
                  <a:schemeClr val="tx1"/>
                </a:solidFill>
                <a:latin typeface="+mn-lt"/>
              </a:defRPr>
            </a:lvl4pPr>
            <a:lvl5pPr marL="1599971" indent="-228567" algn="l" rtl="0" eaLnBrk="0" fontAlgn="base" hangingPunct="0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3"/>
              </a:buBlip>
              <a:defRPr sz="2200">
                <a:solidFill>
                  <a:schemeClr val="tx1"/>
                </a:solidFill>
                <a:latin typeface="+mn-lt"/>
              </a:defRPr>
            </a:lvl5pPr>
            <a:lvl6pPr marL="2057106" indent="-228567" algn="l" rtl="0" fontAlgn="base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3"/>
              </a:buBlip>
              <a:defRPr sz="2200">
                <a:solidFill>
                  <a:schemeClr val="tx1"/>
                </a:solidFill>
                <a:latin typeface="+mn-lt"/>
              </a:defRPr>
            </a:lvl6pPr>
            <a:lvl7pPr marL="2514241" indent="-228567" algn="l" rtl="0" fontAlgn="base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3"/>
              </a:buBlip>
              <a:defRPr sz="2200">
                <a:solidFill>
                  <a:schemeClr val="tx1"/>
                </a:solidFill>
                <a:latin typeface="+mn-lt"/>
              </a:defRPr>
            </a:lvl7pPr>
            <a:lvl8pPr marL="2971376" indent="-228567" algn="l" rtl="0" fontAlgn="base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3"/>
              </a:buBlip>
              <a:defRPr sz="2200">
                <a:solidFill>
                  <a:schemeClr val="tx1"/>
                </a:solidFill>
                <a:latin typeface="+mn-lt"/>
              </a:defRPr>
            </a:lvl8pPr>
            <a:lvl9pPr marL="3428511" indent="-228567" algn="l" rtl="0" fontAlgn="base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3"/>
              </a:buBlip>
              <a:defRPr sz="2200">
                <a:solidFill>
                  <a:schemeClr val="tx1"/>
                </a:solidFill>
                <a:latin typeface="+mn-lt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2800" dirty="0"/>
              <a:t>Importance of Wetlands in Regional Hydrology: The Sudd in the Nile Basin</a:t>
            </a:r>
            <a:endParaRPr lang="en-US" sz="2800" b="0" dirty="0"/>
          </a:p>
        </p:txBody>
      </p:sp>
    </p:spTree>
    <p:extLst>
      <p:ext uri="{BB962C8B-B14F-4D97-AF65-F5344CB8AC3E}">
        <p14:creationId xmlns:p14="http://schemas.microsoft.com/office/powerpoint/2010/main" val="3215964840"/>
      </p:ext>
    </p:extLst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C7B5F35-341C-44AE-AC6A-BDC4AB3C81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19</a:t>
            </a:fld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ECC0F9E-960C-4825-9806-975282BC09A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545" r="4545"/>
          <a:stretch/>
        </p:blipFill>
        <p:spPr>
          <a:xfrm>
            <a:off x="349055" y="810364"/>
            <a:ext cx="4572000" cy="4800600"/>
          </a:xfrm>
          <a:prstGeom prst="rect">
            <a:avLst/>
          </a:prstGeom>
        </p:spPr>
      </p:pic>
      <p:sp>
        <p:nvSpPr>
          <p:cNvPr id="5" name="Rectangle 3">
            <a:extLst>
              <a:ext uri="{FF2B5EF4-FFF2-40B4-BE49-F238E27FC236}">
                <a16:creationId xmlns:a16="http://schemas.microsoft.com/office/drawing/2014/main" id="{9A8087D3-AC2F-422E-9631-A4563146F0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-55318"/>
            <a:ext cx="9144000" cy="865682"/>
          </a:xfrm>
          <a:prstGeom prst="rect">
            <a:avLst/>
          </a:prstGeom>
          <a:solidFill>
            <a:srgbClr val="0070C0"/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vert="horz" wrap="square" lIns="91427" tIns="45713" rIns="91427" bIns="45713" numCol="1" anchor="t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lnSpc>
                <a:spcPct val="80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Font typeface="Wingdings" pitchFamily="2" charset="2"/>
              <a:buNone/>
              <a:defRPr sz="3100" b="1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71419" indent="-228567" algn="l" rtl="0" eaLnBrk="0" fontAlgn="base" hangingPunct="0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3"/>
              </a:buBlip>
              <a:defRPr sz="2800">
                <a:solidFill>
                  <a:schemeClr val="tx1"/>
                </a:solidFill>
                <a:latin typeface="+mn-lt"/>
              </a:defRPr>
            </a:lvl2pPr>
            <a:lvl3pPr marL="914269" indent="-228567" algn="l" rtl="0" eaLnBrk="0" fontAlgn="base" hangingPunct="0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3"/>
              </a:buBlip>
              <a:defRPr sz="2600">
                <a:solidFill>
                  <a:schemeClr val="tx1"/>
                </a:solidFill>
                <a:latin typeface="+mn-lt"/>
              </a:defRPr>
            </a:lvl3pPr>
            <a:lvl4pPr marL="1257121" indent="-228567" algn="l" rtl="0" eaLnBrk="0" fontAlgn="base" hangingPunct="0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3"/>
              </a:buBlip>
              <a:defRPr sz="2400">
                <a:solidFill>
                  <a:schemeClr val="tx1"/>
                </a:solidFill>
                <a:latin typeface="+mn-lt"/>
              </a:defRPr>
            </a:lvl4pPr>
            <a:lvl5pPr marL="1599971" indent="-228567" algn="l" rtl="0" eaLnBrk="0" fontAlgn="base" hangingPunct="0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3"/>
              </a:buBlip>
              <a:defRPr sz="2200">
                <a:solidFill>
                  <a:schemeClr val="tx1"/>
                </a:solidFill>
                <a:latin typeface="+mn-lt"/>
              </a:defRPr>
            </a:lvl5pPr>
            <a:lvl6pPr marL="2057106" indent="-228567" algn="l" rtl="0" fontAlgn="base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3"/>
              </a:buBlip>
              <a:defRPr sz="2200">
                <a:solidFill>
                  <a:schemeClr val="tx1"/>
                </a:solidFill>
                <a:latin typeface="+mn-lt"/>
              </a:defRPr>
            </a:lvl6pPr>
            <a:lvl7pPr marL="2514241" indent="-228567" algn="l" rtl="0" fontAlgn="base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3"/>
              </a:buBlip>
              <a:defRPr sz="2200">
                <a:solidFill>
                  <a:schemeClr val="tx1"/>
                </a:solidFill>
                <a:latin typeface="+mn-lt"/>
              </a:defRPr>
            </a:lvl7pPr>
            <a:lvl8pPr marL="2971376" indent="-228567" algn="l" rtl="0" fontAlgn="base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3"/>
              </a:buBlip>
              <a:defRPr sz="2200">
                <a:solidFill>
                  <a:schemeClr val="tx1"/>
                </a:solidFill>
                <a:latin typeface="+mn-lt"/>
              </a:defRPr>
            </a:lvl8pPr>
            <a:lvl9pPr marL="3428511" indent="-228567" algn="l" rtl="0" fontAlgn="base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3"/>
              </a:buBlip>
              <a:defRPr sz="2200">
                <a:solidFill>
                  <a:schemeClr val="tx1"/>
                </a:solidFill>
                <a:latin typeface="+mn-lt"/>
              </a:defRPr>
            </a:lvl9pPr>
          </a:lstStyle>
          <a:p>
            <a:pPr algn="ctr">
              <a:lnSpc>
                <a:spcPct val="150000"/>
              </a:lnSpc>
              <a:spcBef>
                <a:spcPts val="0"/>
              </a:spcBef>
            </a:pPr>
            <a:r>
              <a:rPr lang="en-US" sz="2800" dirty="0"/>
              <a:t>Wetlands in the Nile Basin – The Sudd</a:t>
            </a:r>
            <a:br>
              <a:rPr lang="en-US" sz="2800" b="0" dirty="0"/>
            </a:br>
            <a:endParaRPr lang="en-US" sz="2800" b="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58AECAC-1D97-4EFF-9102-E147A7B77DEE}"/>
              </a:ext>
            </a:extLst>
          </p:cNvPr>
          <p:cNvSpPr/>
          <p:nvPr/>
        </p:nvSpPr>
        <p:spPr>
          <a:xfrm>
            <a:off x="90287" y="5718586"/>
            <a:ext cx="4572000" cy="55399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 dirty="0"/>
              <a:t>Robelo and El-Mogharaby. 2016. The Sudd. Springer Science+Business Media Dordrecht 2016 C.M. Finlayson et al. (eds.), The Wetland Book, DOI 10.1007/978-94-007-6173-5_23-5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E7BB849-0BE5-4FE3-919A-56B6B9A914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21055" y="772291"/>
            <a:ext cx="4132658" cy="531341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08B227B-6DB2-42F1-87CB-BF2FD6683443}"/>
              </a:ext>
            </a:extLst>
          </p:cNvPr>
          <p:cNvSpPr/>
          <p:nvPr/>
        </p:nvSpPr>
        <p:spPr>
          <a:xfrm>
            <a:off x="4676767" y="5895673"/>
            <a:ext cx="4572000" cy="62818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</a:pPr>
            <a:r>
              <a:rPr lang="en-US" sz="800" kern="18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Earth Observation Based Assessment of the Water Production and Water Consumption of Nile Basin Agro-Ecosystems</a:t>
            </a:r>
            <a:endParaRPr lang="en-US" sz="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en-US" sz="8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by </a:t>
            </a:r>
            <a:r>
              <a:rPr lang="en-US" sz="800" u="sng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Wim G.M. Bastiaanssen</a:t>
            </a:r>
            <a:r>
              <a:rPr lang="en-US" sz="800" baseline="30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1,2,3,*</a:t>
            </a:r>
            <a:r>
              <a:rPr lang="en-US" sz="8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800" u="sng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Poolad Karimi</a:t>
            </a:r>
            <a:r>
              <a:rPr lang="en-US" sz="800" baseline="30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1,2,3</a:t>
            </a:r>
            <a:r>
              <a:rPr lang="en-US" sz="8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800" u="sng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Lisa-Maria Rebelo</a:t>
            </a:r>
            <a:r>
              <a:rPr lang="en-US" sz="800" baseline="30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1</a:t>
            </a:r>
            <a:r>
              <a:rPr lang="en-US" sz="8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800" u="sng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Zheng Duan</a:t>
            </a:r>
            <a:r>
              <a:rPr lang="en-US" sz="800" baseline="30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3</a:t>
            </a:r>
            <a:r>
              <a:rPr lang="en-US" sz="8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800" u="sng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Gabriel Senay</a:t>
            </a:r>
            <a:r>
              <a:rPr lang="en-US" sz="800" baseline="30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4</a:t>
            </a:r>
            <a:r>
              <a:rPr lang="en-US" sz="8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800" u="sng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Lal Muthuwatte</a:t>
            </a:r>
            <a:r>
              <a:rPr lang="en-US" sz="800" baseline="30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1</a:t>
            </a:r>
            <a:r>
              <a:rPr lang="en-US" sz="8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and</a:t>
            </a:r>
            <a:r>
              <a:rPr lang="en-US" sz="800" u="sng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Vladimir Smakhtin</a:t>
            </a:r>
            <a:r>
              <a:rPr lang="en-US" sz="800" baseline="30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1 </a:t>
            </a:r>
            <a:r>
              <a:rPr lang="en-US" sz="8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, Remote Sensing </a:t>
            </a:r>
            <a:r>
              <a:rPr lang="en-US" sz="9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MDPI</a:t>
            </a:r>
            <a:r>
              <a:rPr lang="en-US" sz="900" baseline="30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6892346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4294967295"/>
          </p:nvPr>
        </p:nvSpPr>
        <p:spPr>
          <a:xfrm>
            <a:off x="0" y="1449388"/>
            <a:ext cx="7496175" cy="4411662"/>
          </a:xfrm>
        </p:spPr>
        <p:txBody>
          <a:bodyPr/>
          <a:lstStyle/>
          <a:p>
            <a:r>
              <a:rPr lang="en-US" b="1" dirty="0">
                <a:latin typeface="Calibri" panose="020F0502020204030204" pitchFamily="34" charset="0"/>
              </a:rPr>
              <a:t>Landscape degradation and desertification</a:t>
            </a:r>
          </a:p>
          <a:p>
            <a:endParaRPr lang="en-US" b="1" dirty="0">
              <a:latin typeface="Calibri" panose="020F0502020204030204" pitchFamily="34" charset="0"/>
            </a:endParaRPr>
          </a:p>
          <a:p>
            <a:r>
              <a:rPr lang="en-US" b="1" dirty="0">
                <a:latin typeface="Calibri" panose="020F0502020204030204" pitchFamily="34" charset="0"/>
              </a:rPr>
              <a:t>What is the link between landscape dynamics, energy and mass, the hydrologic cycle </a:t>
            </a:r>
          </a:p>
          <a:p>
            <a:endParaRPr lang="en-US" b="1" dirty="0">
              <a:latin typeface="Calibri" panose="020F0502020204030204" pitchFamily="34" charset="0"/>
            </a:endParaRPr>
          </a:p>
          <a:p>
            <a:r>
              <a:rPr lang="en-US" b="1" dirty="0">
                <a:latin typeface="Calibri" panose="020F0502020204030204" pitchFamily="34" charset="0"/>
              </a:rPr>
              <a:t>The importance of wetlands, lakes, riverine, forests, green spaces and landscape management and restoration</a:t>
            </a:r>
          </a:p>
          <a:p>
            <a:endParaRPr lang="en-US" b="1" dirty="0">
              <a:latin typeface="Calibri" panose="020F0502020204030204" pitchFamily="34" charset="0"/>
            </a:endParaRP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E6DE04B2-C44D-4CCD-B76F-9E49B8BE81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865682"/>
          </a:xfrm>
          <a:prstGeom prst="rect">
            <a:avLst/>
          </a:prstGeom>
          <a:solidFill>
            <a:srgbClr val="0070C0"/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vert="horz" wrap="square" lIns="91427" tIns="45713" rIns="91427" bIns="45713" numCol="1" anchor="t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lnSpc>
                <a:spcPct val="80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Font typeface="Wingdings" pitchFamily="2" charset="2"/>
              <a:buNone/>
              <a:defRPr sz="3100" b="1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71419" indent="-228567" algn="l" rtl="0" eaLnBrk="0" fontAlgn="base" hangingPunct="0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2"/>
              </a:buBlip>
              <a:defRPr sz="2800">
                <a:solidFill>
                  <a:schemeClr val="tx1"/>
                </a:solidFill>
                <a:latin typeface="+mn-lt"/>
              </a:defRPr>
            </a:lvl2pPr>
            <a:lvl3pPr marL="914269" indent="-228567" algn="l" rtl="0" eaLnBrk="0" fontAlgn="base" hangingPunct="0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2"/>
              </a:buBlip>
              <a:defRPr sz="2600">
                <a:solidFill>
                  <a:schemeClr val="tx1"/>
                </a:solidFill>
                <a:latin typeface="+mn-lt"/>
              </a:defRPr>
            </a:lvl3pPr>
            <a:lvl4pPr marL="1257121" indent="-228567" algn="l" rtl="0" eaLnBrk="0" fontAlgn="base" hangingPunct="0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2"/>
              </a:buBlip>
              <a:defRPr sz="2400">
                <a:solidFill>
                  <a:schemeClr val="tx1"/>
                </a:solidFill>
                <a:latin typeface="+mn-lt"/>
              </a:defRPr>
            </a:lvl4pPr>
            <a:lvl5pPr marL="1599971" indent="-228567" algn="l" rtl="0" eaLnBrk="0" fontAlgn="base" hangingPunct="0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2"/>
              </a:buBlip>
              <a:defRPr sz="2200">
                <a:solidFill>
                  <a:schemeClr val="tx1"/>
                </a:solidFill>
                <a:latin typeface="+mn-lt"/>
              </a:defRPr>
            </a:lvl5pPr>
            <a:lvl6pPr marL="2057106" indent="-228567" algn="l" rtl="0" fontAlgn="base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2"/>
              </a:buBlip>
              <a:defRPr sz="2200">
                <a:solidFill>
                  <a:schemeClr val="tx1"/>
                </a:solidFill>
                <a:latin typeface="+mn-lt"/>
              </a:defRPr>
            </a:lvl6pPr>
            <a:lvl7pPr marL="2514241" indent="-228567" algn="l" rtl="0" fontAlgn="base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2"/>
              </a:buBlip>
              <a:defRPr sz="2200">
                <a:solidFill>
                  <a:schemeClr val="tx1"/>
                </a:solidFill>
                <a:latin typeface="+mn-lt"/>
              </a:defRPr>
            </a:lvl7pPr>
            <a:lvl8pPr marL="2971376" indent="-228567" algn="l" rtl="0" fontAlgn="base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2"/>
              </a:buBlip>
              <a:defRPr sz="2200">
                <a:solidFill>
                  <a:schemeClr val="tx1"/>
                </a:solidFill>
                <a:latin typeface="+mn-lt"/>
              </a:defRPr>
            </a:lvl8pPr>
            <a:lvl9pPr marL="3428511" indent="-228567" algn="l" rtl="0" fontAlgn="base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2"/>
              </a:buBlip>
              <a:defRPr sz="2200">
                <a:solidFill>
                  <a:schemeClr val="tx1"/>
                </a:solidFill>
                <a:latin typeface="+mn-lt"/>
              </a:defRPr>
            </a:lvl9pPr>
          </a:lstStyle>
          <a:p>
            <a:pPr algn="ctr" defTabSz="914400">
              <a:lnSpc>
                <a:spcPct val="150000"/>
              </a:lnSpc>
              <a:spcBef>
                <a:spcPts val="0"/>
              </a:spcBef>
            </a:pPr>
            <a:r>
              <a:rPr lang="en-US" sz="2800" b="0" kern="0" dirty="0">
                <a:ln w="12700">
                  <a:noFill/>
                  <a:prstDash val="solid"/>
                </a:ln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Topics</a:t>
            </a:r>
          </a:p>
        </p:txBody>
      </p:sp>
    </p:spTree>
    <p:extLst>
      <p:ext uri="{BB962C8B-B14F-4D97-AF65-F5344CB8AC3E}">
        <p14:creationId xmlns:p14="http://schemas.microsoft.com/office/powerpoint/2010/main" val="133718160"/>
      </p:ext>
    </p:extLst>
  </p:cSld>
  <p:clrMapOvr>
    <a:masterClrMapping/>
  </p:clrMapOvr>
  <p:transition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DFBA919-2855-4B0F-8988-4EF31750DF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20</a:t>
            </a:fld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3F9A015-0869-4497-B6E0-9C67373C0657}"/>
              </a:ext>
            </a:extLst>
          </p:cNvPr>
          <p:cNvSpPr/>
          <p:nvPr/>
        </p:nvSpPr>
        <p:spPr>
          <a:xfrm>
            <a:off x="145773" y="1904891"/>
            <a:ext cx="885245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0" i="0" dirty="0">
                <a:solidFill>
                  <a:srgbClr val="5F61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The Nile Basin Initiative (NBI) Secretariat on 15th July 2016 launched the Nile Basin Trans-boundary Wetlands Project and the inaugural Nile Basin Wetlands Forum. </a:t>
            </a:r>
          </a:p>
          <a:p>
            <a:endParaRPr lang="en-US" dirty="0">
              <a:solidFill>
                <a:srgbClr val="5F61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b="0" i="0" dirty="0">
                <a:solidFill>
                  <a:srgbClr val="5F61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The goal of the Euro 6 million project is to strengthen the technical and institutional capacities of the NBI and its 10 Member States for sustainable management of wetlands and wetlands of trans-boundary significance in the Nile Basin.</a:t>
            </a:r>
          </a:p>
          <a:p>
            <a:endParaRPr lang="en-US" b="0" i="0" dirty="0">
              <a:solidFill>
                <a:srgbClr val="5F616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b="0" i="0" dirty="0">
                <a:solidFill>
                  <a:srgbClr val="5F61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The launch ceremony held in Entebbe, Uganda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189F0A2F-27DB-431A-AB6F-8FAC99B633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-55318"/>
            <a:ext cx="9144000" cy="865682"/>
          </a:xfrm>
          <a:prstGeom prst="rect">
            <a:avLst/>
          </a:prstGeom>
          <a:solidFill>
            <a:srgbClr val="0070C0"/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vert="horz" wrap="square" lIns="91427" tIns="45713" rIns="91427" bIns="45713" numCol="1" anchor="t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lnSpc>
                <a:spcPct val="80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Font typeface="Wingdings" pitchFamily="2" charset="2"/>
              <a:buNone/>
              <a:defRPr sz="3100" b="1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71419" indent="-228567" algn="l" rtl="0" eaLnBrk="0" fontAlgn="base" hangingPunct="0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2"/>
              </a:buBlip>
              <a:defRPr sz="2800">
                <a:solidFill>
                  <a:schemeClr val="tx1"/>
                </a:solidFill>
                <a:latin typeface="+mn-lt"/>
              </a:defRPr>
            </a:lvl2pPr>
            <a:lvl3pPr marL="914269" indent="-228567" algn="l" rtl="0" eaLnBrk="0" fontAlgn="base" hangingPunct="0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2"/>
              </a:buBlip>
              <a:defRPr sz="2600">
                <a:solidFill>
                  <a:schemeClr val="tx1"/>
                </a:solidFill>
                <a:latin typeface="+mn-lt"/>
              </a:defRPr>
            </a:lvl3pPr>
            <a:lvl4pPr marL="1257121" indent="-228567" algn="l" rtl="0" eaLnBrk="0" fontAlgn="base" hangingPunct="0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2"/>
              </a:buBlip>
              <a:defRPr sz="2400">
                <a:solidFill>
                  <a:schemeClr val="tx1"/>
                </a:solidFill>
                <a:latin typeface="+mn-lt"/>
              </a:defRPr>
            </a:lvl4pPr>
            <a:lvl5pPr marL="1599971" indent="-228567" algn="l" rtl="0" eaLnBrk="0" fontAlgn="base" hangingPunct="0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2"/>
              </a:buBlip>
              <a:defRPr sz="2200">
                <a:solidFill>
                  <a:schemeClr val="tx1"/>
                </a:solidFill>
                <a:latin typeface="+mn-lt"/>
              </a:defRPr>
            </a:lvl5pPr>
            <a:lvl6pPr marL="2057106" indent="-228567" algn="l" rtl="0" fontAlgn="base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2"/>
              </a:buBlip>
              <a:defRPr sz="2200">
                <a:solidFill>
                  <a:schemeClr val="tx1"/>
                </a:solidFill>
                <a:latin typeface="+mn-lt"/>
              </a:defRPr>
            </a:lvl6pPr>
            <a:lvl7pPr marL="2514241" indent="-228567" algn="l" rtl="0" fontAlgn="base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2"/>
              </a:buBlip>
              <a:defRPr sz="2200">
                <a:solidFill>
                  <a:schemeClr val="tx1"/>
                </a:solidFill>
                <a:latin typeface="+mn-lt"/>
              </a:defRPr>
            </a:lvl7pPr>
            <a:lvl8pPr marL="2971376" indent="-228567" algn="l" rtl="0" fontAlgn="base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2"/>
              </a:buBlip>
              <a:defRPr sz="2200">
                <a:solidFill>
                  <a:schemeClr val="tx1"/>
                </a:solidFill>
                <a:latin typeface="+mn-lt"/>
              </a:defRPr>
            </a:lvl8pPr>
            <a:lvl9pPr marL="3428511" indent="-228567" algn="l" rtl="0" fontAlgn="base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2"/>
              </a:buBlip>
              <a:defRPr sz="2200">
                <a:solidFill>
                  <a:schemeClr val="tx1"/>
                </a:solidFill>
                <a:latin typeface="+mn-lt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2800" b="0" dirty="0"/>
              <a:t>NBI launches wetlands project and forum to protect wetlands in the Nile Basin</a:t>
            </a:r>
          </a:p>
        </p:txBody>
      </p:sp>
      <p:pic>
        <p:nvPicPr>
          <p:cNvPr id="130050" name="Picture 2" descr="Nile Basin Initiative (NBI)">
            <a:extLst>
              <a:ext uri="{FF2B5EF4-FFF2-40B4-BE49-F238E27FC236}">
                <a16:creationId xmlns:a16="http://schemas.microsoft.com/office/drawing/2014/main" id="{ACADE161-69BB-45C8-855B-3A9E9875AE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773" y="1238141"/>
            <a:ext cx="2076450" cy="66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6003838"/>
      </p:ext>
    </p:extLst>
  </p:cSld>
  <p:clrMapOvr>
    <a:masterClrMapping/>
  </p:clrMapOvr>
  <p:transition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6CCA5F87-1D1E-45CB-8D83-FC7EEFAD99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Picture 5" descr="A bird that is standing in the grass near a body of water&#10;&#10;Description automatically generated">
            <a:extLst>
              <a:ext uri="{FF2B5EF4-FFF2-40B4-BE49-F238E27FC236}">
                <a16:creationId xmlns:a16="http://schemas.microsoft.com/office/drawing/2014/main" id="{F054924F-BE5A-4C1B-9305-0C1CBDE3179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2" t="8260" r="28428" b="-1"/>
          <a:stretch/>
        </p:blipFill>
        <p:spPr>
          <a:xfrm>
            <a:off x="20" y="10"/>
            <a:ext cx="6501364" cy="685799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CCFC2C6-6238-4A2F-93DE-2ADF74AF63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783739" y="0"/>
            <a:ext cx="6360260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9A8087D3-AC2F-422E-9631-A4563146F0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02349" y="905403"/>
            <a:ext cx="3390294" cy="3204134"/>
          </a:xfrm>
          <a:prstGeom prst="rect">
            <a:avLst/>
          </a:prstGeom>
        </p:spPr>
        <p:txBody>
          <a:bodyPr vert="horz" lIns="91440" tIns="45720" rIns="91440" bIns="45720" numCol="1" rtlCol="0" anchor="b" anchorCtr="0" compatLnSpc="1">
            <a:prstTxWarp prst="textNoShape">
              <a:avLst/>
            </a:prstTxWarp>
            <a:normAutofit fontScale="55000" lnSpcReduction="20000"/>
          </a:bodyPr>
          <a:lstStyle>
            <a:lvl1pPr marL="0" indent="0" algn="l" rtl="0" eaLnBrk="0" fontAlgn="base" hangingPunct="0">
              <a:lnSpc>
                <a:spcPct val="80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Font typeface="Wingdings" pitchFamily="2" charset="2"/>
              <a:buNone/>
              <a:defRPr sz="3100" b="1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71419" indent="-228567" algn="l" rtl="0" eaLnBrk="0" fontAlgn="base" hangingPunct="0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3"/>
              </a:buBlip>
              <a:defRPr sz="2800">
                <a:solidFill>
                  <a:schemeClr val="tx1"/>
                </a:solidFill>
                <a:latin typeface="+mn-lt"/>
              </a:defRPr>
            </a:lvl2pPr>
            <a:lvl3pPr marL="914269" indent="-228567" algn="l" rtl="0" eaLnBrk="0" fontAlgn="base" hangingPunct="0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3"/>
              </a:buBlip>
              <a:defRPr sz="2600">
                <a:solidFill>
                  <a:schemeClr val="tx1"/>
                </a:solidFill>
                <a:latin typeface="+mn-lt"/>
              </a:defRPr>
            </a:lvl3pPr>
            <a:lvl4pPr marL="1257121" indent="-228567" algn="l" rtl="0" eaLnBrk="0" fontAlgn="base" hangingPunct="0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3"/>
              </a:buBlip>
              <a:defRPr sz="2400">
                <a:solidFill>
                  <a:schemeClr val="tx1"/>
                </a:solidFill>
                <a:latin typeface="+mn-lt"/>
              </a:defRPr>
            </a:lvl4pPr>
            <a:lvl5pPr marL="1599971" indent="-228567" algn="l" rtl="0" eaLnBrk="0" fontAlgn="base" hangingPunct="0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3"/>
              </a:buBlip>
              <a:defRPr sz="2200">
                <a:solidFill>
                  <a:schemeClr val="tx1"/>
                </a:solidFill>
                <a:latin typeface="+mn-lt"/>
              </a:defRPr>
            </a:lvl5pPr>
            <a:lvl6pPr marL="2057106" indent="-228567" algn="l" rtl="0" fontAlgn="base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3"/>
              </a:buBlip>
              <a:defRPr sz="2200">
                <a:solidFill>
                  <a:schemeClr val="tx1"/>
                </a:solidFill>
                <a:latin typeface="+mn-lt"/>
              </a:defRPr>
            </a:lvl6pPr>
            <a:lvl7pPr marL="2514241" indent="-228567" algn="l" rtl="0" fontAlgn="base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3"/>
              </a:buBlip>
              <a:defRPr sz="2200">
                <a:solidFill>
                  <a:schemeClr val="tx1"/>
                </a:solidFill>
                <a:latin typeface="+mn-lt"/>
              </a:defRPr>
            </a:lvl7pPr>
            <a:lvl8pPr marL="2971376" indent="-228567" algn="l" rtl="0" fontAlgn="base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3"/>
              </a:buBlip>
              <a:defRPr sz="2200">
                <a:solidFill>
                  <a:schemeClr val="tx1"/>
                </a:solidFill>
                <a:latin typeface="+mn-lt"/>
              </a:defRPr>
            </a:lvl8pPr>
            <a:lvl9pPr marL="3428511" indent="-228567" algn="l" rtl="0" fontAlgn="base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3"/>
              </a:buBlip>
              <a:defRPr sz="22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Summary</a:t>
            </a:r>
          </a:p>
          <a:p>
            <a:pPr marL="571500" indent="-571500" eaLnBrk="1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4200" b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Water, wetlands and forests modulate climate change and desertification</a:t>
            </a:r>
          </a:p>
          <a:p>
            <a:pPr marL="571500" indent="-571500" eaLnBrk="1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endParaRPr lang="en-US" sz="4200" b="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marL="571500" indent="-571500" eaLnBrk="1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4200" b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Restore and preserve wetlands, water bodies and forests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079617" y="434802"/>
            <a:ext cx="146304" cy="52806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88736" y="4546920"/>
            <a:ext cx="301752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C7B5F35-341C-44AE-AC6A-BDC4AB3C81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62603" y="6356350"/>
            <a:ext cx="541367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4FAB73BC-B049-4115-A692-8D63A059BFB8}" type="slidenum"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21</a:t>
            </a:fld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  <a:latin typeface="Calibri" panose="020F0502020204030204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293CEED-16C9-4386-9E68-321BC6ACBA2A}"/>
              </a:ext>
            </a:extLst>
          </p:cNvPr>
          <p:cNvSpPr txBox="1"/>
          <p:nvPr/>
        </p:nvSpPr>
        <p:spPr>
          <a:xfrm>
            <a:off x="-112542" y="6611779"/>
            <a:ext cx="170751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Photograph: Wossenu Abtew</a:t>
            </a:r>
          </a:p>
        </p:txBody>
      </p:sp>
    </p:spTree>
    <p:extLst>
      <p:ext uri="{BB962C8B-B14F-4D97-AF65-F5344CB8AC3E}">
        <p14:creationId xmlns:p14="http://schemas.microsoft.com/office/powerpoint/2010/main" val="3024807806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ABD110-1DBE-4043-9840-E8D9C6FB84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317588"/>
            <a:ext cx="9143980" cy="1237949"/>
          </a:xfrm>
          <a:solidFill>
            <a:srgbClr val="00B0F0"/>
          </a:solidFill>
        </p:spPr>
        <p:txBody>
          <a:bodyPr vert="horz" lIns="91440" tIns="45720" rIns="91440" bIns="45720" rtlCol="0" anchor="b">
            <a:normAutofit/>
          </a:bodyPr>
          <a:lstStyle/>
          <a:p>
            <a:pPr defTabSz="914400"/>
            <a:r>
              <a:rPr lang="en-US" sz="4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Overgrazing and Deforestation in Ethiopia</a:t>
            </a:r>
            <a:br>
              <a:rPr lang="en-US" sz="1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18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859DF67-E070-433A-9880-FF6195D6A94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821" r="25552" b="-1"/>
          <a:stretch/>
        </p:blipFill>
        <p:spPr>
          <a:xfrm>
            <a:off x="20" y="10"/>
            <a:ext cx="4571975" cy="4252522"/>
          </a:xfrm>
          <a:prstGeom prst="rect">
            <a:avLst/>
          </a:prstGeom>
        </p:spPr>
      </p:pic>
      <p:pic>
        <p:nvPicPr>
          <p:cNvPr id="1026" name="Picture 2" descr="Ethiopia to Plant 4 Billion Trees to Fight Deforestation - INSIDENE">
            <a:extLst>
              <a:ext uri="{FF2B5EF4-FFF2-40B4-BE49-F238E27FC236}">
                <a16:creationId xmlns:a16="http://schemas.microsoft.com/office/drawing/2014/main" id="{68879D2F-D637-4B2B-B31E-BD1CBD7C60C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06" r="30602" b="-2"/>
          <a:stretch/>
        </p:blipFill>
        <p:spPr bwMode="auto">
          <a:xfrm>
            <a:off x="4571999" y="-681"/>
            <a:ext cx="4572001" cy="4253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EBAD6A72-88E8-42F7-88B9-CAF744536B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572000" y="-680"/>
            <a:ext cx="0" cy="4242816"/>
          </a:xfrm>
          <a:prstGeom prst="line">
            <a:avLst/>
          </a:prstGeom>
          <a:ln w="1016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C800968E-0A99-46C4-A9B2-6A63AC66F4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-1" y="4242136"/>
            <a:ext cx="9144001" cy="0"/>
          </a:xfrm>
          <a:prstGeom prst="line">
            <a:avLst/>
          </a:prstGeom>
          <a:ln w="1016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1F318B1-E3BE-4C50-9D46-7330DD8313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054502" y="6356350"/>
            <a:ext cx="460848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4FAB73BC-B049-4115-A692-8D63A059BFB8}" type="slidenum">
              <a:rPr lang="en-US" sz="1000">
                <a:solidFill>
                  <a:schemeClr val="tx1"/>
                </a:solidFill>
              </a:rPr>
              <a:pPr>
                <a:spcAft>
                  <a:spcPts val="600"/>
                </a:spcAft>
              </a:pPr>
              <a:t>3</a:t>
            </a:fld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B333E0B-B2DE-4FF5-A814-23643861CA17}"/>
              </a:ext>
            </a:extLst>
          </p:cNvPr>
          <p:cNvSpPr txBox="1"/>
          <p:nvPr/>
        </p:nvSpPr>
        <p:spPr>
          <a:xfrm>
            <a:off x="-1" y="4270884"/>
            <a:ext cx="38933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(Lake Tana Watershed Regreening Ethiopia’s</a:t>
            </a:r>
          </a:p>
          <a:p>
            <a:r>
              <a:rPr lang="en-US" sz="1600" dirty="0"/>
              <a:t> highlands: A new hope for Africa)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5380FE3-90D4-49AA-8099-2D282BCDCF2F}"/>
              </a:ext>
            </a:extLst>
          </p:cNvPr>
          <p:cNvSpPr txBox="1"/>
          <p:nvPr/>
        </p:nvSpPr>
        <p:spPr>
          <a:xfrm>
            <a:off x="4571996" y="4270884"/>
            <a:ext cx="45719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Ethiopia: Source: Insidene.com</a:t>
            </a:r>
          </a:p>
        </p:txBody>
      </p:sp>
    </p:spTree>
    <p:extLst>
      <p:ext uri="{BB962C8B-B14F-4D97-AF65-F5344CB8AC3E}">
        <p14:creationId xmlns:p14="http://schemas.microsoft.com/office/powerpoint/2010/main" val="30367046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694384" y="1122234"/>
            <a:ext cx="425601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latin typeface="Calibri" panose="020F0502020204030204" pitchFamily="34" charset="0"/>
              </a:rPr>
              <a:t>The Sahara has Expanded by 10% since 1920 </a:t>
            </a:r>
            <a:r>
              <a:rPr lang="en-US" sz="1200" dirty="0">
                <a:hlinkClick r:id="rId2"/>
              </a:rPr>
              <a:t>https://earthsky.org/earth/sahara-desert-is-expanding</a:t>
            </a:r>
            <a:endParaRPr lang="en-US" sz="1200" b="1" dirty="0">
              <a:latin typeface="Calibri" panose="020F0502020204030204" pitchFamily="34" charset="0"/>
            </a:endParaRPr>
          </a:p>
        </p:txBody>
      </p:sp>
      <p:pic>
        <p:nvPicPr>
          <p:cNvPr id="130050" name="Picture 2" descr="http://upload.wikimedia.org/wikipedia/commons/thumb/9/95/Soil_erosion%2C_Southfield_-_geograph.org.uk_-_367917.jpg/220px-Soil_erosion%2C_Southfield_-_geograph.org.uk_-_367917.jp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3375" y="2958274"/>
            <a:ext cx="3960832" cy="3132660"/>
          </a:xfrm>
          <a:prstGeom prst="rect">
            <a:avLst/>
          </a:prstGeom>
          <a:ln>
            <a:solidFill>
              <a:schemeClr val="bg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001819" y="6078665"/>
            <a:ext cx="1543944" cy="383533"/>
          </a:xfrm>
          <a:prstGeom prst="rect">
            <a:avLst/>
          </a:prstGeom>
          <a:noFill/>
        </p:spPr>
        <p:txBody>
          <a:bodyPr wrap="none" lIns="105503" tIns="52752" rIns="105503" bIns="52752" rtlCol="0">
            <a:spAutoFit/>
          </a:bodyPr>
          <a:lstStyle/>
          <a:p>
            <a:r>
              <a:rPr lang="en-US" b="1" dirty="0">
                <a:latin typeface="Calibri" panose="020F0502020204030204" pitchFamily="34" charset="0"/>
              </a:rPr>
              <a:t>Wind Erosion 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1" y="624178"/>
            <a:ext cx="4432742" cy="2259636"/>
          </a:xfrm>
          <a:prstGeom prst="rect">
            <a:avLst/>
          </a:prstGeom>
          <a:ln w="9525">
            <a:solidFill>
              <a:schemeClr val="bg1"/>
            </a:solidFill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1" name="Rectangle 3">
            <a:extLst>
              <a:ext uri="{FF2B5EF4-FFF2-40B4-BE49-F238E27FC236}">
                <a16:creationId xmlns:a16="http://schemas.microsoft.com/office/drawing/2014/main" id="{0E4623A1-B7BE-4386-8EB7-950A7A9B53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-92764"/>
            <a:ext cx="9144000" cy="865682"/>
          </a:xfrm>
          <a:prstGeom prst="rect">
            <a:avLst/>
          </a:prstGeom>
          <a:solidFill>
            <a:srgbClr val="0070C0"/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vert="horz" wrap="square" lIns="91427" tIns="45713" rIns="91427" bIns="45713" numCol="1" anchor="t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lnSpc>
                <a:spcPct val="80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Font typeface="Wingdings" pitchFamily="2" charset="2"/>
              <a:buNone/>
              <a:defRPr sz="3100" b="1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71419" indent="-228567" algn="l" rtl="0" eaLnBrk="0" fontAlgn="base" hangingPunct="0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6"/>
              </a:buBlip>
              <a:defRPr sz="2800">
                <a:solidFill>
                  <a:schemeClr val="tx1"/>
                </a:solidFill>
                <a:latin typeface="+mn-lt"/>
              </a:defRPr>
            </a:lvl2pPr>
            <a:lvl3pPr marL="914269" indent="-228567" algn="l" rtl="0" eaLnBrk="0" fontAlgn="base" hangingPunct="0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6"/>
              </a:buBlip>
              <a:defRPr sz="2600">
                <a:solidFill>
                  <a:schemeClr val="tx1"/>
                </a:solidFill>
                <a:latin typeface="+mn-lt"/>
              </a:defRPr>
            </a:lvl3pPr>
            <a:lvl4pPr marL="1257121" indent="-228567" algn="l" rtl="0" eaLnBrk="0" fontAlgn="base" hangingPunct="0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6"/>
              </a:buBlip>
              <a:defRPr sz="2400">
                <a:solidFill>
                  <a:schemeClr val="tx1"/>
                </a:solidFill>
                <a:latin typeface="+mn-lt"/>
              </a:defRPr>
            </a:lvl4pPr>
            <a:lvl5pPr marL="1599971" indent="-228567" algn="l" rtl="0" eaLnBrk="0" fontAlgn="base" hangingPunct="0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6"/>
              </a:buBlip>
              <a:defRPr sz="2200">
                <a:solidFill>
                  <a:schemeClr val="tx1"/>
                </a:solidFill>
                <a:latin typeface="+mn-lt"/>
              </a:defRPr>
            </a:lvl5pPr>
            <a:lvl6pPr marL="2057106" indent="-228567" algn="l" rtl="0" fontAlgn="base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6"/>
              </a:buBlip>
              <a:defRPr sz="2200">
                <a:solidFill>
                  <a:schemeClr val="tx1"/>
                </a:solidFill>
                <a:latin typeface="+mn-lt"/>
              </a:defRPr>
            </a:lvl6pPr>
            <a:lvl7pPr marL="2514241" indent="-228567" algn="l" rtl="0" fontAlgn="base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6"/>
              </a:buBlip>
              <a:defRPr sz="2200">
                <a:solidFill>
                  <a:schemeClr val="tx1"/>
                </a:solidFill>
                <a:latin typeface="+mn-lt"/>
              </a:defRPr>
            </a:lvl7pPr>
            <a:lvl8pPr marL="2971376" indent="-228567" algn="l" rtl="0" fontAlgn="base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6"/>
              </a:buBlip>
              <a:defRPr sz="2200">
                <a:solidFill>
                  <a:schemeClr val="tx1"/>
                </a:solidFill>
                <a:latin typeface="+mn-lt"/>
              </a:defRPr>
            </a:lvl8pPr>
            <a:lvl9pPr marL="3428511" indent="-228567" algn="l" rtl="0" fontAlgn="base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6"/>
              </a:buBlip>
              <a:defRPr sz="2200">
                <a:solidFill>
                  <a:schemeClr val="tx1"/>
                </a:solidFill>
                <a:latin typeface="+mn-lt"/>
              </a:defRPr>
            </a:lvl9pPr>
          </a:lstStyle>
          <a:p>
            <a:pPr algn="ctr">
              <a:lnSpc>
                <a:spcPct val="150000"/>
              </a:lnSpc>
              <a:spcBef>
                <a:spcPts val="0"/>
              </a:spcBef>
            </a:pPr>
            <a:r>
              <a:rPr lang="en-US" sz="2800" b="0" dirty="0"/>
              <a:t>Desertification and Landscape Change</a:t>
            </a:r>
          </a:p>
        </p:txBody>
      </p:sp>
      <p:pic>
        <p:nvPicPr>
          <p:cNvPr id="2" name="Picture 2" descr="http://www4.uwsp.edu/geo/faculty/ritter/geog101/textbook/images/lithosphere/eolian/desertification_africa_fao_11638.jpg">
            <a:extLst>
              <a:ext uri="{FF2B5EF4-FFF2-40B4-BE49-F238E27FC236}">
                <a16:creationId xmlns:a16="http://schemas.microsoft.com/office/drawing/2014/main" id="{90892E5C-54A6-4732-97FD-2309D36819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1" y="3011197"/>
            <a:ext cx="4594058" cy="3026814"/>
          </a:xfrm>
          <a:prstGeom prst="rect">
            <a:avLst/>
          </a:prstGeom>
          <a:ln>
            <a:solidFill>
              <a:schemeClr val="bg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351C4B9-927D-45A9-B502-2F3E015AAD2D}"/>
              </a:ext>
            </a:extLst>
          </p:cNvPr>
          <p:cNvSpPr txBox="1"/>
          <p:nvPr/>
        </p:nvSpPr>
        <p:spPr>
          <a:xfrm>
            <a:off x="871397" y="6090934"/>
            <a:ext cx="2826030" cy="2862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i="1" dirty="0">
                <a:latin typeface="Calibri" panose="020F0502020204030204" pitchFamily="34" charset="0"/>
              </a:rPr>
              <a:t>Source: FAO; desertification in Africa</a:t>
            </a:r>
          </a:p>
        </p:txBody>
      </p:sp>
    </p:spTree>
    <p:extLst>
      <p:ext uri="{BB962C8B-B14F-4D97-AF65-F5344CB8AC3E}">
        <p14:creationId xmlns:p14="http://schemas.microsoft.com/office/powerpoint/2010/main" val="2645089085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050" name="Picture 2" descr="http://www.greenfacts.org/en/desertification/images/figure6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93563"/>
            <a:ext cx="6421484" cy="4857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549885" y="2266164"/>
            <a:ext cx="2327437" cy="3030412"/>
          </a:xfrm>
          <a:prstGeom prst="rect">
            <a:avLst/>
          </a:prstGeom>
          <a:noFill/>
        </p:spPr>
        <p:txBody>
          <a:bodyPr wrap="square" lIns="105503" tIns="52752" rIns="105503" bIns="52752" rtlCol="0">
            <a:spAutoFit/>
          </a:bodyPr>
          <a:lstStyle/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US" sz="2000" b="1" dirty="0">
                <a:latin typeface="Calibri" panose="020F0502020204030204" pitchFamily="34" charset="0"/>
              </a:rPr>
              <a:t>Overgrazing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US" sz="2000" b="1" dirty="0">
                <a:latin typeface="Calibri" panose="020F0502020204030204" pitchFamily="34" charset="0"/>
              </a:rPr>
              <a:t>Deforestation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US" sz="2000" b="1" dirty="0">
                <a:latin typeface="Calibri" panose="020F0502020204030204" pitchFamily="34" charset="0"/>
              </a:rPr>
              <a:t>Wetland loss</a:t>
            </a:r>
          </a:p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US" sz="2000" b="1" dirty="0">
                <a:latin typeface="Calibri" panose="020F0502020204030204" pitchFamily="34" charset="0"/>
              </a:rPr>
              <a:t>Soil loss by wind and water erosion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B9C5FFFF-E01E-4621-BC80-86571D8168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-92764"/>
            <a:ext cx="9144000" cy="865682"/>
          </a:xfrm>
          <a:prstGeom prst="rect">
            <a:avLst/>
          </a:prstGeom>
          <a:solidFill>
            <a:srgbClr val="0070C0"/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vert="horz" wrap="square" lIns="91427" tIns="45713" rIns="91427" bIns="45713" numCol="1" anchor="t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lnSpc>
                <a:spcPct val="80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Font typeface="Wingdings" pitchFamily="2" charset="2"/>
              <a:buNone/>
              <a:defRPr sz="3100" b="1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71419" indent="-228567" algn="l" rtl="0" eaLnBrk="0" fontAlgn="base" hangingPunct="0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3"/>
              </a:buBlip>
              <a:defRPr sz="2800">
                <a:solidFill>
                  <a:schemeClr val="tx1"/>
                </a:solidFill>
                <a:latin typeface="+mn-lt"/>
              </a:defRPr>
            </a:lvl2pPr>
            <a:lvl3pPr marL="914269" indent="-228567" algn="l" rtl="0" eaLnBrk="0" fontAlgn="base" hangingPunct="0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3"/>
              </a:buBlip>
              <a:defRPr sz="2600">
                <a:solidFill>
                  <a:schemeClr val="tx1"/>
                </a:solidFill>
                <a:latin typeface="+mn-lt"/>
              </a:defRPr>
            </a:lvl3pPr>
            <a:lvl4pPr marL="1257121" indent="-228567" algn="l" rtl="0" eaLnBrk="0" fontAlgn="base" hangingPunct="0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3"/>
              </a:buBlip>
              <a:defRPr sz="2400">
                <a:solidFill>
                  <a:schemeClr val="tx1"/>
                </a:solidFill>
                <a:latin typeface="+mn-lt"/>
              </a:defRPr>
            </a:lvl4pPr>
            <a:lvl5pPr marL="1599971" indent="-228567" algn="l" rtl="0" eaLnBrk="0" fontAlgn="base" hangingPunct="0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3"/>
              </a:buBlip>
              <a:defRPr sz="2200">
                <a:solidFill>
                  <a:schemeClr val="tx1"/>
                </a:solidFill>
                <a:latin typeface="+mn-lt"/>
              </a:defRPr>
            </a:lvl5pPr>
            <a:lvl6pPr marL="2057106" indent="-228567" algn="l" rtl="0" fontAlgn="base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3"/>
              </a:buBlip>
              <a:defRPr sz="2200">
                <a:solidFill>
                  <a:schemeClr val="tx1"/>
                </a:solidFill>
                <a:latin typeface="+mn-lt"/>
              </a:defRPr>
            </a:lvl6pPr>
            <a:lvl7pPr marL="2514241" indent="-228567" algn="l" rtl="0" fontAlgn="base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3"/>
              </a:buBlip>
              <a:defRPr sz="2200">
                <a:solidFill>
                  <a:schemeClr val="tx1"/>
                </a:solidFill>
                <a:latin typeface="+mn-lt"/>
              </a:defRPr>
            </a:lvl7pPr>
            <a:lvl8pPr marL="2971376" indent="-228567" algn="l" rtl="0" fontAlgn="base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3"/>
              </a:buBlip>
              <a:defRPr sz="2200">
                <a:solidFill>
                  <a:schemeClr val="tx1"/>
                </a:solidFill>
                <a:latin typeface="+mn-lt"/>
              </a:defRPr>
            </a:lvl8pPr>
            <a:lvl9pPr marL="3428511" indent="-228567" algn="l" rtl="0" fontAlgn="base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3"/>
              </a:buBlip>
              <a:defRPr sz="2200">
                <a:solidFill>
                  <a:schemeClr val="tx1"/>
                </a:solidFill>
                <a:latin typeface="+mn-lt"/>
              </a:defRPr>
            </a:lvl9pPr>
          </a:lstStyle>
          <a:p>
            <a:pPr algn="ctr">
              <a:lnSpc>
                <a:spcPct val="150000"/>
              </a:lnSpc>
              <a:spcBef>
                <a:spcPts val="0"/>
              </a:spcBef>
            </a:pPr>
            <a:r>
              <a:rPr lang="en-US" sz="2800" b="0" dirty="0"/>
              <a:t>Desertification</a:t>
            </a:r>
          </a:p>
        </p:txBody>
      </p:sp>
    </p:spTree>
    <p:extLst>
      <p:ext uri="{BB962C8B-B14F-4D97-AF65-F5344CB8AC3E}">
        <p14:creationId xmlns:p14="http://schemas.microsoft.com/office/powerpoint/2010/main" val="1733707132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4762" y="1335575"/>
            <a:ext cx="9144000" cy="54673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9094" name="Picture 6"/>
          <p:cNvPicPr>
            <a:picLocks noChangeAspect="1" noChangeArrowheads="1"/>
          </p:cNvPicPr>
          <p:nvPr/>
        </p:nvPicPr>
        <p:blipFill>
          <a:blip r:embed="rId2" cstate="print"/>
          <a:srcRect l="1829"/>
          <a:stretch>
            <a:fillRect/>
          </a:stretch>
        </p:blipFill>
        <p:spPr bwMode="auto">
          <a:xfrm>
            <a:off x="352425" y="2405025"/>
            <a:ext cx="7667625" cy="380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345" name="Rectangle 1"/>
          <p:cNvSpPr>
            <a:spLocks noChangeArrowheads="1"/>
          </p:cNvSpPr>
          <p:nvPr/>
        </p:nvSpPr>
        <p:spPr bwMode="auto">
          <a:xfrm>
            <a:off x="749764" y="1226415"/>
            <a:ext cx="7172325" cy="1012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ts val="1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itchFamily="18" charset="0"/>
              </a:rPr>
              <a:t>Water must be available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ts val="1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ts val="1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itchFamily="34" charset="0"/>
                <a:cs typeface="Times New Roman" pitchFamily="18" charset="0"/>
              </a:rPr>
              <a:t>Energy to detach water molecules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ts val="1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ts val="1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itchFamily="34" charset="0"/>
                <a:cs typeface="Times New Roman" pitchFamily="18" charset="0"/>
              </a:rPr>
              <a:t>Wind to carry out water molecules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ts val="1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ts val="1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itchFamily="34" charset="0"/>
                <a:cs typeface="Times New Roman" pitchFamily="18" charset="0"/>
              </a:rPr>
              <a:t>Atmosphere must have space to hold water molecule or release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911583" y="5020270"/>
            <a:ext cx="181331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Energy Balance</a:t>
            </a:r>
          </a:p>
          <a:p>
            <a:endParaRPr lang="en-US" dirty="0"/>
          </a:p>
          <a:p>
            <a:r>
              <a:rPr lang="en-US" dirty="0">
                <a:solidFill>
                  <a:srgbClr val="C00000"/>
                </a:solidFill>
              </a:rPr>
              <a:t>H</a:t>
            </a:r>
            <a:r>
              <a:rPr lang="en-US" dirty="0"/>
              <a:t> + </a:t>
            </a:r>
            <a:r>
              <a:rPr lang="en-US" dirty="0">
                <a:solidFill>
                  <a:srgbClr val="C00000"/>
                </a:solidFill>
              </a:rPr>
              <a:t>E</a:t>
            </a:r>
            <a:r>
              <a:rPr lang="en-US" dirty="0"/>
              <a:t> = R - G</a:t>
            </a:r>
          </a:p>
        </p:txBody>
      </p:sp>
      <p:pic>
        <p:nvPicPr>
          <p:cNvPr id="8909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67238" y="3419475"/>
            <a:ext cx="9525" cy="19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99824" y="6372038"/>
            <a:ext cx="8953877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050" dirty="0"/>
              <a:t>Abtew, W and A. Melesse. 2015. </a:t>
            </a:r>
            <a:r>
              <a:rPr lang="en-US" sz="1050" i="1" dirty="0"/>
              <a:t>Chapter 3: Landscape Impact on Regional Hydrology and Climate. </a:t>
            </a:r>
            <a:r>
              <a:rPr lang="en-US" sz="1050" dirty="0"/>
              <a:t>In: Melesse A. and W. Abtew (eds.). </a:t>
            </a:r>
            <a:r>
              <a:rPr lang="en-US" sz="1050" i="1" dirty="0"/>
              <a:t>Landscape Dynamics, Soil and Hydrological Processes in Varied Climates</a:t>
            </a:r>
            <a:r>
              <a:rPr lang="en-US" sz="1050" dirty="0"/>
              <a:t>, Springer.</a:t>
            </a:r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2DFF4874-A09B-4D9C-8333-29D6161657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-92764"/>
            <a:ext cx="9144000" cy="865682"/>
          </a:xfrm>
          <a:prstGeom prst="rect">
            <a:avLst/>
          </a:prstGeom>
          <a:solidFill>
            <a:srgbClr val="0070C0"/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vert="horz" wrap="square" lIns="91427" tIns="45713" rIns="91427" bIns="45713" numCol="1" anchor="t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lnSpc>
                <a:spcPct val="80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Font typeface="Wingdings" pitchFamily="2" charset="2"/>
              <a:buNone/>
              <a:defRPr sz="3100" b="1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71419" indent="-228567" algn="l" rtl="0" eaLnBrk="0" fontAlgn="base" hangingPunct="0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4"/>
              </a:buBlip>
              <a:defRPr sz="2800">
                <a:solidFill>
                  <a:schemeClr val="tx1"/>
                </a:solidFill>
                <a:latin typeface="+mn-lt"/>
              </a:defRPr>
            </a:lvl2pPr>
            <a:lvl3pPr marL="914269" indent="-228567" algn="l" rtl="0" eaLnBrk="0" fontAlgn="base" hangingPunct="0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4"/>
              </a:buBlip>
              <a:defRPr sz="2600">
                <a:solidFill>
                  <a:schemeClr val="tx1"/>
                </a:solidFill>
                <a:latin typeface="+mn-lt"/>
              </a:defRPr>
            </a:lvl3pPr>
            <a:lvl4pPr marL="1257121" indent="-228567" algn="l" rtl="0" eaLnBrk="0" fontAlgn="base" hangingPunct="0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4"/>
              </a:buBlip>
              <a:defRPr sz="2400">
                <a:solidFill>
                  <a:schemeClr val="tx1"/>
                </a:solidFill>
                <a:latin typeface="+mn-lt"/>
              </a:defRPr>
            </a:lvl4pPr>
            <a:lvl5pPr marL="1599971" indent="-228567" algn="l" rtl="0" eaLnBrk="0" fontAlgn="base" hangingPunct="0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4"/>
              </a:buBlip>
              <a:defRPr sz="2200">
                <a:solidFill>
                  <a:schemeClr val="tx1"/>
                </a:solidFill>
                <a:latin typeface="+mn-lt"/>
              </a:defRPr>
            </a:lvl5pPr>
            <a:lvl6pPr marL="2057106" indent="-228567" algn="l" rtl="0" fontAlgn="base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4"/>
              </a:buBlip>
              <a:defRPr sz="2200">
                <a:solidFill>
                  <a:schemeClr val="tx1"/>
                </a:solidFill>
                <a:latin typeface="+mn-lt"/>
              </a:defRPr>
            </a:lvl6pPr>
            <a:lvl7pPr marL="2514241" indent="-228567" algn="l" rtl="0" fontAlgn="base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4"/>
              </a:buBlip>
              <a:defRPr sz="2200">
                <a:solidFill>
                  <a:schemeClr val="tx1"/>
                </a:solidFill>
                <a:latin typeface="+mn-lt"/>
              </a:defRPr>
            </a:lvl7pPr>
            <a:lvl8pPr marL="2971376" indent="-228567" algn="l" rtl="0" fontAlgn="base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4"/>
              </a:buBlip>
              <a:defRPr sz="2200">
                <a:solidFill>
                  <a:schemeClr val="tx1"/>
                </a:solidFill>
                <a:latin typeface="+mn-lt"/>
              </a:defRPr>
            </a:lvl8pPr>
            <a:lvl9pPr marL="3428511" indent="-228567" algn="l" rtl="0" fontAlgn="base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4"/>
              </a:buBlip>
              <a:defRPr sz="2200">
                <a:solidFill>
                  <a:schemeClr val="tx1"/>
                </a:solidFill>
                <a:latin typeface="+mn-lt"/>
              </a:defRPr>
            </a:lvl9pPr>
          </a:lstStyle>
          <a:p>
            <a:pPr algn="ctr">
              <a:lnSpc>
                <a:spcPct val="150000"/>
              </a:lnSpc>
              <a:spcBef>
                <a:spcPts val="0"/>
              </a:spcBef>
            </a:pPr>
            <a:r>
              <a:rPr lang="en-US" sz="2800" b="0" dirty="0"/>
              <a:t>The Evaporation Process</a:t>
            </a:r>
            <a:endParaRPr lang="en-US" sz="2800" b="0" kern="0" dirty="0">
              <a:ln w="12700">
                <a:noFill/>
                <a:prstDash val="solid"/>
              </a:ln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056" name="Picture 8" descr="pi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568" y="3519633"/>
            <a:ext cx="3667125" cy="2933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08641" y="4444570"/>
            <a:ext cx="1905196" cy="660532"/>
          </a:xfrm>
          <a:prstGeom prst="rect">
            <a:avLst/>
          </a:prstGeom>
          <a:noFill/>
        </p:spPr>
        <p:txBody>
          <a:bodyPr wrap="none" lIns="105503" tIns="52752" rIns="105503" bIns="52752" rtlCol="0">
            <a:spAutoFit/>
          </a:bodyPr>
          <a:lstStyle/>
          <a:p>
            <a:r>
              <a:rPr lang="en-US" b="1" dirty="0">
                <a:latin typeface="Calibri" panose="020F0502020204030204" pitchFamily="34" charset="0"/>
              </a:rPr>
              <a:t>One liter of water</a:t>
            </a:r>
          </a:p>
          <a:p>
            <a:r>
              <a:rPr lang="en-US" b="1" dirty="0">
                <a:latin typeface="Calibri" panose="020F0502020204030204" pitchFamily="34" charset="0"/>
              </a:rPr>
              <a:t>One kg of water</a:t>
            </a:r>
          </a:p>
        </p:txBody>
      </p:sp>
      <p:pic>
        <p:nvPicPr>
          <p:cNvPr id="130057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2122" y="1467670"/>
            <a:ext cx="1057275" cy="116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0058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494" y="1326167"/>
            <a:ext cx="3067050" cy="1840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 flipH="1">
            <a:off x="2256282" y="2306961"/>
            <a:ext cx="2385292" cy="1904249"/>
          </a:xfrm>
          <a:prstGeom prst="straightConnector1">
            <a:avLst/>
          </a:prstGeom>
          <a:ln w="1270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V="1">
            <a:off x="726948" y="3208153"/>
            <a:ext cx="50292" cy="583176"/>
          </a:xfrm>
          <a:prstGeom prst="straightConnector1">
            <a:avLst/>
          </a:prstGeom>
          <a:ln w="12700">
            <a:solidFill>
              <a:srgbClr val="00339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V="1">
            <a:off x="935736" y="3181370"/>
            <a:ext cx="50292" cy="583176"/>
          </a:xfrm>
          <a:prstGeom prst="straightConnector1">
            <a:avLst/>
          </a:prstGeom>
          <a:ln w="12700">
            <a:solidFill>
              <a:srgbClr val="00339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V="1">
            <a:off x="1133856" y="3181370"/>
            <a:ext cx="50292" cy="583176"/>
          </a:xfrm>
          <a:prstGeom prst="straightConnector1">
            <a:avLst/>
          </a:prstGeom>
          <a:ln w="12700">
            <a:solidFill>
              <a:srgbClr val="00339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V="1">
            <a:off x="1258824" y="3220343"/>
            <a:ext cx="50292" cy="583176"/>
          </a:xfrm>
          <a:prstGeom prst="straightConnector1">
            <a:avLst/>
          </a:prstGeom>
          <a:ln w="12700">
            <a:solidFill>
              <a:srgbClr val="00339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V="1">
            <a:off x="1392936" y="3220343"/>
            <a:ext cx="50292" cy="583176"/>
          </a:xfrm>
          <a:prstGeom prst="straightConnector1">
            <a:avLst/>
          </a:prstGeom>
          <a:ln w="12700">
            <a:solidFill>
              <a:srgbClr val="00339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V="1">
            <a:off x="1591056" y="3220343"/>
            <a:ext cx="50292" cy="583176"/>
          </a:xfrm>
          <a:prstGeom prst="straightConnector1">
            <a:avLst/>
          </a:prstGeom>
          <a:ln w="12700">
            <a:solidFill>
              <a:srgbClr val="00339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V="1">
            <a:off x="1772793" y="3227076"/>
            <a:ext cx="50292" cy="583176"/>
          </a:xfrm>
          <a:prstGeom prst="straightConnector1">
            <a:avLst/>
          </a:prstGeom>
          <a:ln w="12700">
            <a:solidFill>
              <a:srgbClr val="00339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V="1">
            <a:off x="1592199" y="3388214"/>
            <a:ext cx="50292" cy="583176"/>
          </a:xfrm>
          <a:prstGeom prst="straightConnector1">
            <a:avLst/>
          </a:prstGeom>
          <a:ln w="12700">
            <a:solidFill>
              <a:srgbClr val="00339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V="1">
            <a:off x="2119884" y="3227076"/>
            <a:ext cx="50292" cy="583176"/>
          </a:xfrm>
          <a:prstGeom prst="straightConnector1">
            <a:avLst/>
          </a:prstGeom>
          <a:ln w="12700">
            <a:solidFill>
              <a:srgbClr val="00339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V="1">
            <a:off x="2256282" y="3164739"/>
            <a:ext cx="50292" cy="583176"/>
          </a:xfrm>
          <a:prstGeom prst="straightConnector1">
            <a:avLst/>
          </a:prstGeom>
          <a:ln w="12700">
            <a:solidFill>
              <a:srgbClr val="00339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flipV="1">
            <a:off x="2378202" y="3194199"/>
            <a:ext cx="50292" cy="583176"/>
          </a:xfrm>
          <a:prstGeom prst="straightConnector1">
            <a:avLst/>
          </a:prstGeom>
          <a:ln w="12700">
            <a:solidFill>
              <a:srgbClr val="00339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flipV="1">
            <a:off x="2494666" y="3192808"/>
            <a:ext cx="50292" cy="583176"/>
          </a:xfrm>
          <a:prstGeom prst="straightConnector1">
            <a:avLst/>
          </a:prstGeom>
          <a:ln w="12700">
            <a:solidFill>
              <a:srgbClr val="00339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flipV="1">
            <a:off x="2647188" y="3097404"/>
            <a:ext cx="50292" cy="583176"/>
          </a:xfrm>
          <a:prstGeom prst="straightConnector1">
            <a:avLst/>
          </a:prstGeom>
          <a:ln w="12700">
            <a:solidFill>
              <a:srgbClr val="00339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3909028" y="2890559"/>
            <a:ext cx="1911160" cy="383533"/>
          </a:xfrm>
          <a:prstGeom prst="rect">
            <a:avLst/>
          </a:prstGeom>
          <a:noFill/>
        </p:spPr>
        <p:txBody>
          <a:bodyPr wrap="none" lIns="105503" tIns="52752" rIns="105503" bIns="52752" rtlCol="0">
            <a:spAutoFit/>
          </a:bodyPr>
          <a:lstStyle/>
          <a:p>
            <a:r>
              <a:rPr lang="en-US" b="1" dirty="0">
                <a:latin typeface="Calibri" panose="020F0502020204030204" pitchFamily="34" charset="0"/>
              </a:rPr>
              <a:t>2.45 MJ of energy</a:t>
            </a:r>
          </a:p>
        </p:txBody>
      </p:sp>
      <p:pic>
        <p:nvPicPr>
          <p:cNvPr id="29" name="Picture 8" descr="pi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8876" y="3842376"/>
            <a:ext cx="3667125" cy="2933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7949" y="1403451"/>
            <a:ext cx="3067050" cy="1840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1" name="Straight Arrow Connector 30"/>
          <p:cNvCxnSpPr/>
          <p:nvPr/>
        </p:nvCxnSpPr>
        <p:spPr>
          <a:xfrm flipH="1">
            <a:off x="6531102" y="3290167"/>
            <a:ext cx="25146" cy="921043"/>
          </a:xfrm>
          <a:prstGeom prst="straightConnector1">
            <a:avLst/>
          </a:prstGeom>
          <a:ln w="12700">
            <a:solidFill>
              <a:srgbClr val="00339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 flipH="1">
            <a:off x="6756654" y="3227076"/>
            <a:ext cx="25146" cy="921043"/>
          </a:xfrm>
          <a:prstGeom prst="straightConnector1">
            <a:avLst/>
          </a:prstGeom>
          <a:ln w="12700">
            <a:solidFill>
              <a:srgbClr val="00339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flipH="1">
            <a:off x="7009638" y="3143397"/>
            <a:ext cx="25146" cy="921043"/>
          </a:xfrm>
          <a:prstGeom prst="straightConnector1">
            <a:avLst/>
          </a:prstGeom>
          <a:ln w="12700">
            <a:solidFill>
              <a:srgbClr val="00339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 flipH="1">
            <a:off x="7116318" y="3116257"/>
            <a:ext cx="25146" cy="921043"/>
          </a:xfrm>
          <a:prstGeom prst="straightConnector1">
            <a:avLst/>
          </a:prstGeom>
          <a:ln w="12700">
            <a:solidFill>
              <a:srgbClr val="00339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flipH="1">
            <a:off x="7250430" y="3116257"/>
            <a:ext cx="25146" cy="921043"/>
          </a:xfrm>
          <a:prstGeom prst="straightConnector1">
            <a:avLst/>
          </a:prstGeom>
          <a:ln w="12700">
            <a:solidFill>
              <a:srgbClr val="00339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 flipH="1">
            <a:off x="7442835" y="3130950"/>
            <a:ext cx="25146" cy="921043"/>
          </a:xfrm>
          <a:prstGeom prst="straightConnector1">
            <a:avLst/>
          </a:prstGeom>
          <a:ln w="12700">
            <a:solidFill>
              <a:srgbClr val="00339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 flipH="1">
            <a:off x="7637526" y="3156882"/>
            <a:ext cx="25146" cy="921043"/>
          </a:xfrm>
          <a:prstGeom prst="straightConnector1">
            <a:avLst/>
          </a:prstGeom>
          <a:ln w="12700">
            <a:solidFill>
              <a:srgbClr val="00339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 flipH="1">
            <a:off x="7917942" y="3164739"/>
            <a:ext cx="25146" cy="921043"/>
          </a:xfrm>
          <a:prstGeom prst="straightConnector1">
            <a:avLst/>
          </a:prstGeom>
          <a:ln w="12700">
            <a:solidFill>
              <a:srgbClr val="00339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 flipV="1">
            <a:off x="6236398" y="2306961"/>
            <a:ext cx="589407" cy="1580090"/>
          </a:xfrm>
          <a:prstGeom prst="straightConnector1">
            <a:avLst/>
          </a:prstGeom>
          <a:ln w="1270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4437665" y="3650586"/>
            <a:ext cx="1911160" cy="383533"/>
          </a:xfrm>
          <a:prstGeom prst="rect">
            <a:avLst/>
          </a:prstGeom>
          <a:noFill/>
        </p:spPr>
        <p:txBody>
          <a:bodyPr wrap="none" lIns="105503" tIns="52752" rIns="105503" bIns="52752" rtlCol="0">
            <a:spAutoFit/>
          </a:bodyPr>
          <a:lstStyle/>
          <a:p>
            <a:r>
              <a:rPr lang="en-US" b="1" dirty="0">
                <a:latin typeface="Calibri" panose="020F0502020204030204" pitchFamily="34" charset="0"/>
              </a:rPr>
              <a:t>2.45 MJ of energy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40841" y="2781206"/>
            <a:ext cx="1357098" cy="383533"/>
          </a:xfrm>
          <a:prstGeom prst="rect">
            <a:avLst/>
          </a:prstGeom>
          <a:noFill/>
        </p:spPr>
        <p:txBody>
          <a:bodyPr wrap="none" lIns="105503" tIns="52752" rIns="105503" bIns="52752" rtlCol="0">
            <a:spAutoFit/>
          </a:bodyPr>
          <a:lstStyle/>
          <a:p>
            <a:r>
              <a:rPr lang="en-US" b="1" dirty="0">
                <a:latin typeface="Calibri" panose="020F0502020204030204" pitchFamily="34" charset="0"/>
              </a:rPr>
              <a:t>Evaporation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897561" y="2843543"/>
            <a:ext cx="1530222" cy="383533"/>
          </a:xfrm>
          <a:prstGeom prst="rect">
            <a:avLst/>
          </a:prstGeom>
          <a:noFill/>
        </p:spPr>
        <p:txBody>
          <a:bodyPr wrap="none" lIns="105503" tIns="52752" rIns="105503" bIns="52752" rtlCol="0">
            <a:spAutoFit/>
          </a:bodyPr>
          <a:lstStyle/>
          <a:p>
            <a:r>
              <a:rPr lang="en-US" b="1" dirty="0">
                <a:latin typeface="Calibri" panose="020F0502020204030204" pitchFamily="34" charset="0"/>
              </a:rPr>
              <a:t>Condensation</a:t>
            </a:r>
          </a:p>
        </p:txBody>
      </p:sp>
      <p:sp>
        <p:nvSpPr>
          <p:cNvPr id="41" name="Rectangle 3">
            <a:extLst>
              <a:ext uri="{FF2B5EF4-FFF2-40B4-BE49-F238E27FC236}">
                <a16:creationId xmlns:a16="http://schemas.microsoft.com/office/drawing/2014/main" id="{093988EE-45C0-446C-8101-133086FA6B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-92764"/>
            <a:ext cx="9144000" cy="865682"/>
          </a:xfrm>
          <a:prstGeom prst="rect">
            <a:avLst/>
          </a:prstGeom>
          <a:solidFill>
            <a:srgbClr val="0070C0"/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vert="horz" wrap="square" lIns="91427" tIns="45713" rIns="91427" bIns="45713" numCol="1" anchor="t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lnSpc>
                <a:spcPct val="80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Font typeface="Wingdings" pitchFamily="2" charset="2"/>
              <a:buNone/>
              <a:defRPr sz="3100" b="1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71419" indent="-228567" algn="l" rtl="0" eaLnBrk="0" fontAlgn="base" hangingPunct="0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5"/>
              </a:buBlip>
              <a:defRPr sz="2800">
                <a:solidFill>
                  <a:schemeClr val="tx1"/>
                </a:solidFill>
                <a:latin typeface="+mn-lt"/>
              </a:defRPr>
            </a:lvl2pPr>
            <a:lvl3pPr marL="914269" indent="-228567" algn="l" rtl="0" eaLnBrk="0" fontAlgn="base" hangingPunct="0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5"/>
              </a:buBlip>
              <a:defRPr sz="2600">
                <a:solidFill>
                  <a:schemeClr val="tx1"/>
                </a:solidFill>
                <a:latin typeface="+mn-lt"/>
              </a:defRPr>
            </a:lvl3pPr>
            <a:lvl4pPr marL="1257121" indent="-228567" algn="l" rtl="0" eaLnBrk="0" fontAlgn="base" hangingPunct="0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5"/>
              </a:buBlip>
              <a:defRPr sz="2400">
                <a:solidFill>
                  <a:schemeClr val="tx1"/>
                </a:solidFill>
                <a:latin typeface="+mn-lt"/>
              </a:defRPr>
            </a:lvl4pPr>
            <a:lvl5pPr marL="1599971" indent="-228567" algn="l" rtl="0" eaLnBrk="0" fontAlgn="base" hangingPunct="0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5"/>
              </a:buBlip>
              <a:defRPr sz="2200">
                <a:solidFill>
                  <a:schemeClr val="tx1"/>
                </a:solidFill>
                <a:latin typeface="+mn-lt"/>
              </a:defRPr>
            </a:lvl5pPr>
            <a:lvl6pPr marL="2057106" indent="-228567" algn="l" rtl="0" fontAlgn="base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5"/>
              </a:buBlip>
              <a:defRPr sz="2200">
                <a:solidFill>
                  <a:schemeClr val="tx1"/>
                </a:solidFill>
                <a:latin typeface="+mn-lt"/>
              </a:defRPr>
            </a:lvl6pPr>
            <a:lvl7pPr marL="2514241" indent="-228567" algn="l" rtl="0" fontAlgn="base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5"/>
              </a:buBlip>
              <a:defRPr sz="2200">
                <a:solidFill>
                  <a:schemeClr val="tx1"/>
                </a:solidFill>
                <a:latin typeface="+mn-lt"/>
              </a:defRPr>
            </a:lvl7pPr>
            <a:lvl8pPr marL="2971376" indent="-228567" algn="l" rtl="0" fontAlgn="base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5"/>
              </a:buBlip>
              <a:defRPr sz="2200">
                <a:solidFill>
                  <a:schemeClr val="tx1"/>
                </a:solidFill>
                <a:latin typeface="+mn-lt"/>
              </a:defRPr>
            </a:lvl8pPr>
            <a:lvl9pPr marL="3428511" indent="-228567" algn="l" rtl="0" fontAlgn="base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5"/>
              </a:buBlip>
              <a:defRPr sz="2200">
                <a:solidFill>
                  <a:schemeClr val="tx1"/>
                </a:solidFill>
                <a:latin typeface="+mn-lt"/>
              </a:defRPr>
            </a:lvl9pPr>
          </a:lstStyle>
          <a:p>
            <a:pPr algn="ctr">
              <a:lnSpc>
                <a:spcPct val="150000"/>
              </a:lnSpc>
              <a:spcBef>
                <a:spcPts val="0"/>
              </a:spcBef>
            </a:pPr>
            <a:r>
              <a:rPr lang="en-US" sz="2800" b="0" dirty="0"/>
              <a:t>Energy and Mass of Water</a:t>
            </a:r>
            <a:endParaRPr lang="en-US" sz="2800" b="0" kern="0" dirty="0">
              <a:ln w="12700">
                <a:noFill/>
                <a:prstDash val="solid"/>
              </a:ln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7953500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837" y="2105019"/>
            <a:ext cx="3901440" cy="3394382"/>
          </a:xfrm>
          <a:prstGeom prst="rect">
            <a:avLst/>
          </a:prstGeom>
          <a:ln>
            <a:solidFill>
              <a:schemeClr val="bg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83048" y="5892882"/>
            <a:ext cx="8177902" cy="660532"/>
          </a:xfrm>
          <a:prstGeom prst="rect">
            <a:avLst/>
          </a:prstGeom>
          <a:noFill/>
        </p:spPr>
        <p:txBody>
          <a:bodyPr wrap="square" lIns="105503" tIns="52752" rIns="105503" bIns="52752" rtlCol="0">
            <a:spAutoFit/>
          </a:bodyPr>
          <a:lstStyle/>
          <a:p>
            <a:r>
              <a:rPr lang="en-US" sz="1200" i="1" dirty="0"/>
              <a:t>Modified from: Eiseltova, M., J. Pokorny, P. Hesslerova and W. Ripl. 2012. Chapter 14: Evapotranspiration - A driving force in landscape sustainability. Irmak A (ed.) Evapotranspiration Remote  Sensing and Modeling. InTech (open access book)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15697" y="1265759"/>
            <a:ext cx="181331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Energy Balance</a:t>
            </a:r>
          </a:p>
          <a:p>
            <a:pPr algn="ctr"/>
            <a:endParaRPr lang="en-US" sz="800" dirty="0">
              <a:solidFill>
                <a:srgbClr val="FFC000"/>
              </a:solidFill>
            </a:endParaRPr>
          </a:p>
          <a:p>
            <a:pPr algn="ctr"/>
            <a:r>
              <a:rPr lang="en-US" dirty="0">
                <a:solidFill>
                  <a:srgbClr val="FFC000"/>
                </a:solidFill>
              </a:rPr>
              <a:t>H + E = R - 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896203" y="1581848"/>
            <a:ext cx="3515189" cy="383533"/>
          </a:xfrm>
          <a:prstGeom prst="rect">
            <a:avLst/>
          </a:prstGeom>
          <a:noFill/>
        </p:spPr>
        <p:txBody>
          <a:bodyPr wrap="none" lIns="105503" tIns="52752" rIns="105503" bIns="52752" rtlCol="0">
            <a:spAutoFit/>
          </a:bodyPr>
          <a:lstStyle/>
          <a:p>
            <a:r>
              <a:rPr lang="en-US" b="1" dirty="0">
                <a:latin typeface="Calibri" panose="020F0502020204030204" pitchFamily="34" charset="0"/>
              </a:rPr>
              <a:t>Sensible Heat + Latent Heat = R - G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5152" y="2105019"/>
            <a:ext cx="4737965" cy="3394382"/>
          </a:xfrm>
          <a:prstGeom prst="rect">
            <a:avLst/>
          </a:prstGeom>
        </p:spPr>
      </p:pic>
      <p:sp>
        <p:nvSpPr>
          <p:cNvPr id="8" name="Rectangle 3">
            <a:extLst>
              <a:ext uri="{FF2B5EF4-FFF2-40B4-BE49-F238E27FC236}">
                <a16:creationId xmlns:a16="http://schemas.microsoft.com/office/drawing/2014/main" id="{E38378FA-362A-401C-A8A6-CE0E2BA3BD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-92764"/>
            <a:ext cx="9144000" cy="1238512"/>
          </a:xfrm>
          <a:prstGeom prst="rect">
            <a:avLst/>
          </a:prstGeom>
          <a:solidFill>
            <a:srgbClr val="0070C0"/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vert="horz" wrap="square" lIns="91427" tIns="45713" rIns="91427" bIns="45713" numCol="1" anchor="t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lnSpc>
                <a:spcPct val="80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Font typeface="Wingdings" pitchFamily="2" charset="2"/>
              <a:buNone/>
              <a:defRPr sz="3100" b="1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71419" indent="-228567" algn="l" rtl="0" eaLnBrk="0" fontAlgn="base" hangingPunct="0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4"/>
              </a:buBlip>
              <a:defRPr sz="2800">
                <a:solidFill>
                  <a:schemeClr val="tx1"/>
                </a:solidFill>
                <a:latin typeface="+mn-lt"/>
              </a:defRPr>
            </a:lvl2pPr>
            <a:lvl3pPr marL="914269" indent="-228567" algn="l" rtl="0" eaLnBrk="0" fontAlgn="base" hangingPunct="0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4"/>
              </a:buBlip>
              <a:defRPr sz="2600">
                <a:solidFill>
                  <a:schemeClr val="tx1"/>
                </a:solidFill>
                <a:latin typeface="+mn-lt"/>
              </a:defRPr>
            </a:lvl3pPr>
            <a:lvl4pPr marL="1257121" indent="-228567" algn="l" rtl="0" eaLnBrk="0" fontAlgn="base" hangingPunct="0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4"/>
              </a:buBlip>
              <a:defRPr sz="2400">
                <a:solidFill>
                  <a:schemeClr val="tx1"/>
                </a:solidFill>
                <a:latin typeface="+mn-lt"/>
              </a:defRPr>
            </a:lvl4pPr>
            <a:lvl5pPr marL="1599971" indent="-228567" algn="l" rtl="0" eaLnBrk="0" fontAlgn="base" hangingPunct="0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4"/>
              </a:buBlip>
              <a:defRPr sz="2200">
                <a:solidFill>
                  <a:schemeClr val="tx1"/>
                </a:solidFill>
                <a:latin typeface="+mn-lt"/>
              </a:defRPr>
            </a:lvl5pPr>
            <a:lvl6pPr marL="2057106" indent="-228567" algn="l" rtl="0" fontAlgn="base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4"/>
              </a:buBlip>
              <a:defRPr sz="2200">
                <a:solidFill>
                  <a:schemeClr val="tx1"/>
                </a:solidFill>
                <a:latin typeface="+mn-lt"/>
              </a:defRPr>
            </a:lvl6pPr>
            <a:lvl7pPr marL="2514241" indent="-228567" algn="l" rtl="0" fontAlgn="base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4"/>
              </a:buBlip>
              <a:defRPr sz="2200">
                <a:solidFill>
                  <a:schemeClr val="tx1"/>
                </a:solidFill>
                <a:latin typeface="+mn-lt"/>
              </a:defRPr>
            </a:lvl7pPr>
            <a:lvl8pPr marL="2971376" indent="-228567" algn="l" rtl="0" fontAlgn="base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4"/>
              </a:buBlip>
              <a:defRPr sz="2200">
                <a:solidFill>
                  <a:schemeClr val="tx1"/>
                </a:solidFill>
                <a:latin typeface="+mn-lt"/>
              </a:defRPr>
            </a:lvl8pPr>
            <a:lvl9pPr marL="3428511" indent="-228567" algn="l" rtl="0" fontAlgn="base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4"/>
              </a:buBlip>
              <a:defRPr sz="2200">
                <a:solidFill>
                  <a:schemeClr val="tx1"/>
                </a:solidFill>
                <a:latin typeface="+mn-lt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2800" b="0" dirty="0"/>
              <a:t>Surface Temperature of Forest and Drained Meadow with Road as seen by Thermovision Camera</a:t>
            </a:r>
          </a:p>
        </p:txBody>
      </p:sp>
    </p:spTree>
    <p:extLst>
      <p:ext uri="{BB962C8B-B14F-4D97-AF65-F5344CB8AC3E}">
        <p14:creationId xmlns:p14="http://schemas.microsoft.com/office/powerpoint/2010/main" val="735060494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www4.uwsp.edu/geo/faculty/ritter/geog101/textbook/images/lithosphere/eolian/desertification_africa_fao_116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7112" y="2510180"/>
            <a:ext cx="3901440" cy="2570480"/>
          </a:xfrm>
          <a:prstGeom prst="rect">
            <a:avLst/>
          </a:prstGeom>
          <a:ln>
            <a:solidFill>
              <a:schemeClr val="bg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4064" y="2322878"/>
            <a:ext cx="971346" cy="3710874"/>
          </a:xfrm>
          <a:prstGeom prst="rect">
            <a:avLst/>
          </a:prstGeom>
          <a:ln>
            <a:solidFill>
              <a:schemeClr val="bg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747650" y="6044389"/>
            <a:ext cx="1444173" cy="383533"/>
          </a:xfrm>
          <a:prstGeom prst="rect">
            <a:avLst/>
          </a:prstGeom>
          <a:noFill/>
        </p:spPr>
        <p:txBody>
          <a:bodyPr wrap="none" lIns="105503" tIns="52752" rIns="105503" bIns="52752" rtlCol="0">
            <a:spAutoFit/>
          </a:bodyPr>
          <a:lstStyle/>
          <a:p>
            <a:r>
              <a:rPr lang="en-US" b="1" dirty="0">
                <a:latin typeface="Calibri" panose="020F0502020204030204" pitchFamily="34" charset="0"/>
              </a:rPr>
              <a:t>Sahel (USGS)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025896" y="5404623"/>
            <a:ext cx="1354469" cy="383533"/>
          </a:xfrm>
          <a:prstGeom prst="rect">
            <a:avLst/>
          </a:prstGeom>
          <a:noFill/>
        </p:spPr>
        <p:txBody>
          <a:bodyPr wrap="none" lIns="105503" tIns="52752" rIns="105503" bIns="52752" rtlCol="0">
            <a:spAutoFit/>
          </a:bodyPr>
          <a:lstStyle/>
          <a:p>
            <a:r>
              <a:rPr lang="en-US" b="1" dirty="0">
                <a:latin typeface="Calibri" panose="020F0502020204030204" pitchFamily="34" charset="0"/>
              </a:rPr>
              <a:t>Africa (FAO)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742285" y="1341559"/>
            <a:ext cx="165942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Energy Balance</a:t>
            </a:r>
          </a:p>
          <a:p>
            <a:endParaRPr lang="en-US" dirty="0"/>
          </a:p>
          <a:p>
            <a:r>
              <a:rPr lang="en-US" dirty="0">
                <a:solidFill>
                  <a:srgbClr val="C00000"/>
                </a:solidFill>
              </a:rPr>
              <a:t>R ≈ H</a:t>
            </a:r>
            <a:r>
              <a:rPr lang="en-US" dirty="0"/>
              <a:t> + </a:t>
            </a:r>
            <a:r>
              <a:rPr lang="en-US" dirty="0">
                <a:solidFill>
                  <a:srgbClr val="C00000"/>
                </a:solidFill>
              </a:rPr>
              <a:t>E</a:t>
            </a:r>
            <a:r>
              <a:rPr lang="en-US" dirty="0"/>
              <a:t> + G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01330" y="2131110"/>
            <a:ext cx="692365" cy="383533"/>
          </a:xfrm>
          <a:prstGeom prst="rect">
            <a:avLst/>
          </a:prstGeom>
          <a:noFill/>
        </p:spPr>
        <p:txBody>
          <a:bodyPr wrap="none" lIns="105503" tIns="52752" rIns="105503" bIns="52752" rtlCol="0">
            <a:spAutoFit/>
          </a:bodyPr>
          <a:lstStyle/>
          <a:p>
            <a:r>
              <a:rPr lang="en-US" b="1" dirty="0">
                <a:latin typeface="Calibri" panose="020F0502020204030204" pitchFamily="34" charset="0"/>
              </a:rPr>
              <a:t>E &gt; H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940296" y="2131111"/>
            <a:ext cx="692365" cy="383533"/>
          </a:xfrm>
          <a:prstGeom prst="rect">
            <a:avLst/>
          </a:prstGeom>
          <a:noFill/>
        </p:spPr>
        <p:txBody>
          <a:bodyPr wrap="square" lIns="105503" tIns="52752" rIns="105503" bIns="52752" rtlCol="0">
            <a:spAutoFit/>
          </a:bodyPr>
          <a:lstStyle/>
          <a:p>
            <a:r>
              <a:rPr lang="en-US" b="1" dirty="0">
                <a:latin typeface="Calibri" panose="020F0502020204030204" pitchFamily="34" charset="0"/>
              </a:rPr>
              <a:t>H &gt; 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04392" y="5404623"/>
            <a:ext cx="2758956" cy="568199"/>
          </a:xfrm>
          <a:prstGeom prst="rect">
            <a:avLst/>
          </a:prstGeom>
          <a:noFill/>
        </p:spPr>
        <p:txBody>
          <a:bodyPr wrap="none" lIns="105503" tIns="52752" rIns="105503" bIns="52752" rtlCol="0">
            <a:spAutoFit/>
          </a:bodyPr>
          <a:lstStyle/>
          <a:p>
            <a:r>
              <a:rPr lang="en-US" b="1" dirty="0">
                <a:latin typeface="Calibri" panose="020F0502020204030204" pitchFamily="34" charset="0"/>
              </a:rPr>
              <a:t>The Sudd </a:t>
            </a:r>
            <a:r>
              <a:rPr lang="en-US" sz="1200" b="1" dirty="0">
                <a:latin typeface="Calibri" panose="020F0502020204030204" pitchFamily="34" charset="0"/>
              </a:rPr>
              <a:t>(</a:t>
            </a:r>
            <a:r>
              <a:rPr lang="en-US" sz="12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http://www.southsudan.</a:t>
            </a:r>
          </a:p>
          <a:p>
            <a:r>
              <a:rPr lang="en-US" sz="12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net/the-sudd-swamp-in-south-sudan/</a:t>
            </a:r>
            <a:r>
              <a:rPr lang="en-US" sz="1200" dirty="0"/>
              <a:t>)</a:t>
            </a:r>
            <a:endParaRPr lang="en-US" sz="1200" b="1" dirty="0">
              <a:latin typeface="Calibri" panose="020F0502020204030204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929326D-2716-43D4-884E-BD122DB11DD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5448" y="2922805"/>
            <a:ext cx="3810000" cy="2476500"/>
          </a:xfrm>
          <a:prstGeom prst="rect">
            <a:avLst/>
          </a:prstGeom>
        </p:spPr>
      </p:pic>
      <p:sp>
        <p:nvSpPr>
          <p:cNvPr id="13" name="Rectangle 3">
            <a:extLst>
              <a:ext uri="{FF2B5EF4-FFF2-40B4-BE49-F238E27FC236}">
                <a16:creationId xmlns:a16="http://schemas.microsoft.com/office/drawing/2014/main" id="{8491F86F-E1AE-4B5A-8D1B-7CDC455B24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-92764"/>
            <a:ext cx="9144000" cy="865682"/>
          </a:xfrm>
          <a:prstGeom prst="rect">
            <a:avLst/>
          </a:prstGeom>
          <a:solidFill>
            <a:srgbClr val="0070C0"/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vert="horz" wrap="square" lIns="91427" tIns="45713" rIns="91427" bIns="45713" numCol="1" anchor="t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lnSpc>
                <a:spcPct val="80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Font typeface="Wingdings" pitchFamily="2" charset="2"/>
              <a:buNone/>
              <a:defRPr sz="3100" b="1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71419" indent="-228567" algn="l" rtl="0" eaLnBrk="0" fontAlgn="base" hangingPunct="0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6"/>
              </a:buBlip>
              <a:defRPr sz="2800">
                <a:solidFill>
                  <a:schemeClr val="tx1"/>
                </a:solidFill>
                <a:latin typeface="+mn-lt"/>
              </a:defRPr>
            </a:lvl2pPr>
            <a:lvl3pPr marL="914269" indent="-228567" algn="l" rtl="0" eaLnBrk="0" fontAlgn="base" hangingPunct="0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6"/>
              </a:buBlip>
              <a:defRPr sz="2600">
                <a:solidFill>
                  <a:schemeClr val="tx1"/>
                </a:solidFill>
                <a:latin typeface="+mn-lt"/>
              </a:defRPr>
            </a:lvl3pPr>
            <a:lvl4pPr marL="1257121" indent="-228567" algn="l" rtl="0" eaLnBrk="0" fontAlgn="base" hangingPunct="0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6"/>
              </a:buBlip>
              <a:defRPr sz="2400">
                <a:solidFill>
                  <a:schemeClr val="tx1"/>
                </a:solidFill>
                <a:latin typeface="+mn-lt"/>
              </a:defRPr>
            </a:lvl4pPr>
            <a:lvl5pPr marL="1599971" indent="-228567" algn="l" rtl="0" eaLnBrk="0" fontAlgn="base" hangingPunct="0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6"/>
              </a:buBlip>
              <a:defRPr sz="2200">
                <a:solidFill>
                  <a:schemeClr val="tx1"/>
                </a:solidFill>
                <a:latin typeface="+mn-lt"/>
              </a:defRPr>
            </a:lvl5pPr>
            <a:lvl6pPr marL="2057106" indent="-228567" algn="l" rtl="0" fontAlgn="base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6"/>
              </a:buBlip>
              <a:defRPr sz="2200">
                <a:solidFill>
                  <a:schemeClr val="tx1"/>
                </a:solidFill>
                <a:latin typeface="+mn-lt"/>
              </a:defRPr>
            </a:lvl6pPr>
            <a:lvl7pPr marL="2514241" indent="-228567" algn="l" rtl="0" fontAlgn="base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6"/>
              </a:buBlip>
              <a:defRPr sz="2200">
                <a:solidFill>
                  <a:schemeClr val="tx1"/>
                </a:solidFill>
                <a:latin typeface="+mn-lt"/>
              </a:defRPr>
            </a:lvl7pPr>
            <a:lvl8pPr marL="2971376" indent="-228567" algn="l" rtl="0" fontAlgn="base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6"/>
              </a:buBlip>
              <a:defRPr sz="2200">
                <a:solidFill>
                  <a:schemeClr val="tx1"/>
                </a:solidFill>
                <a:latin typeface="+mn-lt"/>
              </a:defRPr>
            </a:lvl8pPr>
            <a:lvl9pPr marL="3428511" indent="-228567" algn="l" rtl="0" fontAlgn="base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6"/>
              </a:buBlip>
              <a:defRPr sz="2200">
                <a:solidFill>
                  <a:schemeClr val="tx1"/>
                </a:solidFill>
                <a:latin typeface="+mn-lt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2800" b="0" dirty="0"/>
              <a:t>Energy Partitioning and Landscape Changes (Latent and Sensible Heat)</a:t>
            </a:r>
            <a:endParaRPr lang="en-US" sz="2800" b="0" kern="0" dirty="0">
              <a:ln w="12700">
                <a:noFill/>
                <a:prstDash val="solid"/>
              </a:ln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7065700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4014</TotalTime>
  <Words>1023</Words>
  <Application>Microsoft Office PowerPoint</Application>
  <PresentationFormat>On-screen Show (4:3)</PresentationFormat>
  <Paragraphs>121</Paragraphs>
  <Slides>21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8" baseType="lpstr">
      <vt:lpstr>Arial</vt:lpstr>
      <vt:lpstr>Calibri</vt:lpstr>
      <vt:lpstr>Calibri Light</vt:lpstr>
      <vt:lpstr>Courier New</vt:lpstr>
      <vt:lpstr>Tahoma</vt:lpstr>
      <vt:lpstr>Wingdings</vt:lpstr>
      <vt:lpstr>Office Theme</vt:lpstr>
      <vt:lpstr>Wossenu Abtew, Ph.D., P.E., D.WRE Principal Civil Engineer Water and Environment Consulting LLC, Affiliate, FIU Assefa M. Melesse, Ph. D., P.E., D.WRE Professor &amp; Graduate Program Director,  FIU</vt:lpstr>
      <vt:lpstr>PowerPoint Presentation</vt:lpstr>
      <vt:lpstr>Overgrazing and Deforestation in Ethiopia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Wossenu Abtew Water and Environment Consulting LLC, FIU  Assefa Melesse, FIU</dc:title>
  <dc:creator>Wossenu Abtew</dc:creator>
  <cp:lastModifiedBy>Wossenu Abtew</cp:lastModifiedBy>
  <cp:revision>14</cp:revision>
  <dcterms:created xsi:type="dcterms:W3CDTF">2020-08-13T19:16:18Z</dcterms:created>
  <dcterms:modified xsi:type="dcterms:W3CDTF">2020-08-18T13:41:31Z</dcterms:modified>
</cp:coreProperties>
</file>