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754" r:id="rId1"/>
    <p:sldMasterId id="2147483767" r:id="rId2"/>
  </p:sldMasterIdLst>
  <p:notesMasterIdLst>
    <p:notesMasterId r:id="rId16"/>
  </p:notesMasterIdLst>
  <p:handoutMasterIdLst>
    <p:handoutMasterId r:id="rId17"/>
  </p:handoutMasterIdLst>
  <p:sldIdLst>
    <p:sldId id="519" r:id="rId3"/>
    <p:sldId id="418" r:id="rId4"/>
    <p:sldId id="515" r:id="rId5"/>
    <p:sldId id="542" r:id="rId6"/>
    <p:sldId id="528" r:id="rId7"/>
    <p:sldId id="535" r:id="rId8"/>
    <p:sldId id="540" r:id="rId9"/>
    <p:sldId id="525" r:id="rId10"/>
    <p:sldId id="536" r:id="rId11"/>
    <p:sldId id="531" r:id="rId12"/>
    <p:sldId id="538" r:id="rId13"/>
    <p:sldId id="529" r:id="rId14"/>
    <p:sldId id="475" r:id="rId15"/>
  </p:sldIdLst>
  <p:sldSz cx="9144000" cy="6858000" type="screen4x3"/>
  <p:notesSz cx="7010400" cy="92964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Tahoma" panose="020B0604030504040204" pitchFamily="34" charset="0"/>
      <p:regular r:id="rId24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D5D8"/>
    <a:srgbClr val="E7B67B"/>
    <a:srgbClr val="FFFF00"/>
    <a:srgbClr val="CC0000"/>
    <a:srgbClr val="6E4924"/>
    <a:srgbClr val="996633"/>
    <a:srgbClr val="99FF33"/>
    <a:srgbClr val="F2ECD0"/>
    <a:srgbClr val="FF9393"/>
    <a:srgbClr val="FFB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85" autoAdjust="0"/>
    <p:restoredTop sz="94249" autoAdjust="0"/>
  </p:normalViewPr>
  <p:slideViewPr>
    <p:cSldViewPr snapToGrid="0">
      <p:cViewPr varScale="1">
        <p:scale>
          <a:sx n="72" d="100"/>
          <a:sy n="72" d="100"/>
        </p:scale>
        <p:origin x="6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-1926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3C0F6CDA-3A19-4D39-A022-77036DB320E1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B68B32EE-B619-4B9D-8C9B-E0FD3EA50B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5911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250AE600-54EC-4981-8308-331BB11E5043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6" rIns="93172" bIns="4658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B5390D49-FE01-4E86-A5DA-BB0C8A16BA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1919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4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3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74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0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44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78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03B91-6783-41F7-B95A-70D4036EDD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606171-618C-4BF8-A0F1-6DAD373544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A74458-EA83-4A31-82D4-DDF43C64D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9FA7E-FD9B-4AEF-B0E9-AF5615230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F895D-C928-4BFF-9C39-E39FA812C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BC847D-39F4-48D3-A972-06DAA340BAC5}"/>
              </a:ext>
            </a:extLst>
          </p:cNvPr>
          <p:cNvSpPr/>
          <p:nvPr userDrawn="1"/>
        </p:nvSpPr>
        <p:spPr>
          <a:xfrm>
            <a:off x="4433455" y="0"/>
            <a:ext cx="591127" cy="6858000"/>
          </a:xfrm>
          <a:prstGeom prst="rect">
            <a:avLst/>
          </a:prstGeom>
          <a:solidFill>
            <a:srgbClr val="2F4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C29F1A-C7DD-48D3-8406-AC9868456A60}"/>
              </a:ext>
            </a:extLst>
          </p:cNvPr>
          <p:cNvSpPr/>
          <p:nvPr userDrawn="1"/>
        </p:nvSpPr>
        <p:spPr>
          <a:xfrm>
            <a:off x="0" y="0"/>
            <a:ext cx="4495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 descr="\\ad\dfsroot\data\water_resources\presentations_4_review\wrd_water_quality\CAR\Wossenu_Abtew\nile4.jpg">
            <a:extLst>
              <a:ext uri="{FF2B5EF4-FFF2-40B4-BE49-F238E27FC236}">
                <a16:creationId xmlns:a16="http://schemas.microsoft.com/office/drawing/2014/main" id="{A4DAC401-5405-4408-9BED-A109800E2E9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8696"/>
            <a:ext cx="4553712" cy="3048365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\\ad\dfsroot\data\water_resources\presentations_4_review\wrd_water_quality\CAR\Wossenu_Abtew\nile_cairo.jpg">
            <a:extLst>
              <a:ext uri="{FF2B5EF4-FFF2-40B4-BE49-F238E27FC236}">
                <a16:creationId xmlns:a16="http://schemas.microsoft.com/office/drawing/2014/main" id="{57B012D5-A4A4-43AC-945C-70F6BC4D6161}"/>
              </a:ext>
            </a:extLst>
          </p:cNvPr>
          <p:cNvPicPr>
            <a:picLocks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98696"/>
            <a:ext cx="4553712" cy="3044952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286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6AC7F-21E3-4DC8-BB40-B57753311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D1B14-D4BA-4832-B9D9-468FF759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F5AF0-B279-4263-9385-564CD16E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C0731-6D91-449A-B8F3-3AF2EA2E6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ADD25-D6F6-4270-AC58-18FC7FF3F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15102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60E153-B9D8-4DD9-976A-A6FB019E6B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C384A8-53A6-4A2F-A725-F292F8BC4C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309B5-29DB-4F20-9B02-3A62BB6F7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A5C4B-8496-4E54-97F7-7C2FDAA7F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4999F-226B-4D62-8165-D11308C28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58739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28601"/>
            <a:ext cx="8610600" cy="66198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12428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D3E5B-CC6F-436C-9008-A24E63FA9E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988F52-0B6A-44E8-ABEF-2664395DDE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99AA7-A005-41F4-9CDC-A509F5A9C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62B1-23B5-4291-9727-197780FEDA70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18CD0-C99F-4C4D-852B-454F15D9A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A99C9-5F0B-499F-A602-45A752AE3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2095-F4F9-4AA9-A82E-50F6F807BD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071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5035C-1DDC-4581-AC66-4CF588C9E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34AE0-2AB4-42CA-915B-680F54529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898F13-E8AC-43B4-87A5-7D0CA4F69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62B1-23B5-4291-9727-197780FEDA70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5EDC6-6758-48D9-86F8-A312C0458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80186-E6AE-482F-BB26-7219CCAE4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2095-F4F9-4AA9-A82E-50F6F807BD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2114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E457B-145F-4541-BDAC-C3EAEB530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F6B4F-EC68-41A9-9BD2-60A018D53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40E1D-3F6B-4115-920C-145F7771D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62B1-23B5-4291-9727-197780FEDA70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D2207-1A5C-4BB9-8920-BE865BBF6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B69DC-D9A9-430E-84BF-2B35C0535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2095-F4F9-4AA9-A82E-50F6F807BD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889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C94D5-1AC2-4001-B09F-1A940C2BD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D0853-A7CA-4D12-91D5-67B8C52CAD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A7A50-56D7-45BE-B5A6-046E388DC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F468D-1282-4C2B-9B4B-E7D4AA72E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62B1-23B5-4291-9727-197780FEDA70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EE49EB-4761-4917-9E3E-9A275F5C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F2D273-B923-436D-9205-163F8F58C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2095-F4F9-4AA9-A82E-50F6F807BD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279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9139F-871C-4AC8-9364-62847B1DE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63A29-3E28-4ECF-8B74-AEA7BE3CC1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A7B456-95E9-44BE-A2D2-0E82A1502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BA995-4EC6-490D-90B3-DD8DBF754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BD8F15-146B-4CD9-BB5C-7154F31921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494838-E21F-4198-87EB-390730F9F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62B1-23B5-4291-9727-197780FEDA70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21A4D6-5F79-47CF-84B1-21ABDCBFD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EBBA7F-832E-4F99-8F93-5C96A7767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2095-F4F9-4AA9-A82E-50F6F807BD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8502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31FF3-18AB-4B03-9151-0BCC2C227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CF3F06-18E3-4453-B06C-123175547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62B1-23B5-4291-9727-197780FEDA70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A5FAA-F91B-4BB0-A21D-91291B970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C3BDD-EF7B-4E0E-8460-3782F05A8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2095-F4F9-4AA9-A82E-50F6F807BD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863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85CBC4-CF51-4BCA-9E65-0DF22FA48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62B1-23B5-4291-9727-197780FEDA70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36691C-9D53-4E80-81A9-0E83EFAE0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A1B2EA-3916-416F-A7F6-CF97D866C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2095-F4F9-4AA9-A82E-50F6F807BD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8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F288-CCF9-4D11-9CD4-016471CAC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70727-9BB6-4AD2-8C2C-AC7C9B063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A666CB-62CA-4520-9425-637394C53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772FA-4B3E-4AB6-855E-0CB919E4A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7D5A3-85F6-46B1-8AC8-3BA6FF24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9403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63C69-D099-4D1B-846E-EBFA58DF0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AC254-145E-490C-AA80-600C4BE1D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A0B11D-F40B-471E-ADDA-795F0C071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025C5B-74DC-4696-ABC7-F6F785509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62B1-23B5-4291-9727-197780FEDA70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360E1F-8B65-496E-86E8-E6E9B43D3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1821AF-C1EE-4CA4-9CDA-DAE0D29B5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2095-F4F9-4AA9-A82E-50F6F807BD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00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FFF81-3D74-4753-BBD6-C8E7069B2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445294-2C79-4509-9464-6104805C74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C5FE7-A8D7-41EC-B1DD-B6FF1971B8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C03C91-5C91-4A88-BB8F-2F11A0604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62B1-23B5-4291-9727-197780FEDA70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135C9D-E49D-4166-BB2E-9641DFCE3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E53351-C5B8-4AED-A9B1-97AD14CF4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2095-F4F9-4AA9-A82E-50F6F807BD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3594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1E8B-EFC2-4D75-B28E-26F71DED7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184A7F-87FC-4451-9A6E-240F3CFCE0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473E5-F1C5-4286-B6EA-52DE0F3AC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62B1-23B5-4291-9727-197780FEDA70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892F93-C2FB-4B8C-809B-C09B96EE0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82462-D537-496C-AEC8-CFAEDB5FA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2095-F4F9-4AA9-A82E-50F6F807BD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2638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32AEFE-75E3-47BD-B1C5-3B3DFCC859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5B6482-5AD1-4DA8-B777-671B6E8B2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79113-3A27-4B42-B30C-AE6074293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62B1-23B5-4291-9727-197780FEDA70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DD05D-29DB-4E22-9252-35121F402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FF3B8-1986-409C-BFAA-1ABF6C4B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2095-F4F9-4AA9-A82E-50F6F807BD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255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9E29A-7235-4338-AE00-D2CE25764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D9DD3-0189-4916-A995-4911043BB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0E27C-31C6-4EB6-A290-C9F4CBBDA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01137-C44C-4EB6-9E61-359A7A9C6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46E64-3210-4CA2-BA65-A852E5EBC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1334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92584-8337-43B4-BA91-395EEB66C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866A8-020A-48D4-9074-9FF8E26382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2B2F8B-99E1-4A23-AB01-1E17BDF636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706074-DA6F-45F2-9312-A37C050A5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B93C42-61C9-4B79-AA5E-7AB7D0F72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457291-7331-4C91-B3E1-7A4694A4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DBE6B-D981-4AB1-ADAD-29179A075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7C9B8-B101-4DE9-A5F9-C0EE20AD4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E0C45D-B45E-4BF2-8185-7AAF05E70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4DBB40-8C28-4F2B-B735-D24F0FBCB7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358B8C-8477-4B2F-B63D-03BDC5786E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698233-044F-4C3C-87B3-3E67CC62B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7AD529-CD4E-406A-BD2C-7B988464F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BFFDCE-A627-4C19-B098-AF1698B03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462922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4CA86-4566-46DF-9DA0-7328093A3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5F0DD2-0F5D-47D0-AF67-C4A5E5B8D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FBF6A6-B8EE-4D6F-B1CF-E2FDEABA5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6BB677-147B-439E-8F45-1C1F9BF3C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293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1C837B-2E23-44F7-8718-F58CACBCE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0DF9F8-98FE-4198-A1D0-49EAF8FC4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42C57E-8B8B-436F-A88B-717CCE3C9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CEB1B3-F61E-46DE-B0C5-17DFE2469EEB}"/>
              </a:ext>
            </a:extLst>
          </p:cNvPr>
          <p:cNvSpPr/>
          <p:nvPr userDrawn="1"/>
        </p:nvSpPr>
        <p:spPr>
          <a:xfrm>
            <a:off x="0" y="228600"/>
            <a:ext cx="9144000" cy="6629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15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EDCB6-E87E-4C8D-A5F0-D7E17C481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08DB2-390D-4EF2-B970-DEDAAD8A6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51B3CC-CC56-4890-AC4E-787E8A6E59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40964-A5DF-47E0-B6A3-1AC06D60E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971948-0C79-478D-82E1-A2D66EF4E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CD1C19-1EDF-48A6-A6B1-62770D7E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1991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41F41-F79C-476F-BA6B-CF240C2E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27E867-4908-41F3-9C7C-607C1F08D9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EA9E6D-2B90-4AEB-B159-47226049B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A949FB-CE9C-4548-BE62-6F83BEAE1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C20927-0EBA-4A66-9FB8-8EB5E0CEB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714D10-7627-4851-B4DC-49B59EA8C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3097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01B2D6-072A-41EE-BDA6-265E0B781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272E85-3ED7-4128-838C-8FD9C12AE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CD2109-1DF5-4AC9-88C9-4FF2D7C859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BC193-C144-4C85-975D-3AB8F0977F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EADDE-2113-4901-9D7B-99620EADBE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ogoweb_big.gif">
            <a:extLst>
              <a:ext uri="{FF2B5EF4-FFF2-40B4-BE49-F238E27FC236}">
                <a16:creationId xmlns:a16="http://schemas.microsoft.com/office/drawing/2014/main" id="{24669361-56E6-4F20-835D-A3A89F92F1A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18854" y="6585996"/>
            <a:ext cx="1406914" cy="21031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6888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752AA3-D2B5-4756-8D19-2C374DB5A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DBB92-2503-4AC8-9014-8B87CC240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51EE5-4F93-4E15-AC8C-6A855A2600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D62B1-23B5-4291-9727-197780FEDA70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1020B-78AE-4F1F-8D25-49652FAAA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C917E-C445-4658-831C-EDFDA4CCEA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12095-F4F9-4AA9-A82E-50F6F807BD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157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ringer.com/la/book/9783319970936" TargetMode="External"/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africadreamsafaris.com/lemuta-hill-and-waterhole" TargetMode="Externa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forum.org/our-impact/closing-the-water-gap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springer.com/la/book/9783319970936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www.springer.com/la/book/9783319970936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543963-8AB0-4F93-BA53-CDCB4F48C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20078"/>
            <a:ext cx="2057400" cy="365125"/>
          </a:xfrm>
        </p:spPr>
        <p:txBody>
          <a:bodyPr/>
          <a:lstStyle/>
          <a:p>
            <a:fld id="{47333891-D5E7-4C7B-BF1D-E855E53CB5A8}" type="slidenum">
              <a:rPr lang="en-US" smtClean="0"/>
              <a:t>1</a:t>
            </a:fld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667E413-8FCE-4535-BD99-90790ACE33CA}"/>
              </a:ext>
            </a:extLst>
          </p:cNvPr>
          <p:cNvSpPr txBox="1">
            <a:spLocks noChangeArrowheads="1"/>
          </p:cNvSpPr>
          <p:nvPr/>
        </p:nvSpPr>
        <p:spPr>
          <a:xfrm>
            <a:off x="21142" y="-1"/>
            <a:ext cx="9144000" cy="1758843"/>
          </a:xfrm>
          <a:prstGeom prst="rect">
            <a:avLst/>
          </a:prstGeom>
          <a:solidFill>
            <a:srgbClr val="00B0F0"/>
          </a:solidFill>
          <a:effectLst/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200"/>
              </a:lnSpc>
              <a:spcBef>
                <a:spcPts val="0"/>
              </a:spcBef>
            </a:pPr>
            <a:r>
              <a:rPr lang="en-US" sz="44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 Water Condition </a:t>
            </a:r>
            <a:br>
              <a:rPr lang="en-US" sz="44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Transboundary Rivers</a:t>
            </a:r>
            <a:br>
              <a:rPr lang="en-US" sz="31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700" i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The Nile River Basin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81F53E8-631F-4E72-8944-1DA3C58FF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01784"/>
            <a:ext cx="4161314" cy="1956216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Tahoma" pitchFamily="34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Tahoma" pitchFamily="34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Tahoma" pitchFamily="34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Tahoma" pitchFamily="34" charset="0"/>
              </a:defRPr>
            </a:lvl5pPr>
            <a:lvl6pPr marL="457135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Tahoma" pitchFamily="34" charset="0"/>
              </a:defRPr>
            </a:lvl6pPr>
            <a:lvl7pPr marL="914269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Tahoma" pitchFamily="34" charset="0"/>
              </a:defRPr>
            </a:lvl7pPr>
            <a:lvl8pPr marL="1371404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Tahoma" pitchFamily="34" charset="0"/>
              </a:defRPr>
            </a:lvl8pPr>
            <a:lvl9pPr marL="1828539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Tahoma" pitchFamily="34" charset="0"/>
              </a:defRPr>
            </a:lvl9pPr>
          </a:lstStyle>
          <a:p>
            <a:pPr defTabSz="914400">
              <a:spcBef>
                <a:spcPts val="0"/>
              </a:spcBef>
            </a:pPr>
            <a:r>
              <a:rPr lang="en-US" sz="2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Wossenu Abtew, Ph.D., P.E., D.WRE</a:t>
            </a:r>
            <a:br>
              <a:rPr lang="en-US" sz="2000" b="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600" b="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Principal Civil Engineer</a:t>
            </a:r>
          </a:p>
          <a:p>
            <a:pPr defTabSz="914400">
              <a:spcBef>
                <a:spcPts val="0"/>
              </a:spcBef>
            </a:pPr>
            <a:r>
              <a:rPr lang="en-US" sz="1600" b="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Water and Environment Consulting LLC</a:t>
            </a:r>
            <a:br>
              <a:rPr lang="en-US" sz="1600" b="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en-US" sz="1600" b="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defTabSz="914400">
              <a:spcBef>
                <a:spcPts val="0"/>
              </a:spcBef>
            </a:pPr>
            <a:r>
              <a:rPr lang="en-US" sz="1600" b="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Affiliate Faculty, Florida International University</a:t>
            </a:r>
            <a:endParaRPr lang="en-US" sz="1800" b="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05670409-AD87-48D2-8E1F-9DE0BD257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1313" y="4910182"/>
            <a:ext cx="4961543" cy="1956216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Tahoma" pitchFamily="34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Tahoma" pitchFamily="34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Tahoma" pitchFamily="34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Tahoma" pitchFamily="34" charset="0"/>
              </a:defRPr>
            </a:lvl5pPr>
            <a:lvl6pPr marL="457135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Tahoma" pitchFamily="34" charset="0"/>
              </a:defRPr>
            </a:lvl6pPr>
            <a:lvl7pPr marL="914269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Tahoma" pitchFamily="34" charset="0"/>
              </a:defRPr>
            </a:lvl7pPr>
            <a:lvl8pPr marL="1371404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Tahoma" pitchFamily="34" charset="0"/>
              </a:defRPr>
            </a:lvl8pPr>
            <a:lvl9pPr marL="1828539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CC70"/>
                </a:solidFill>
                <a:latin typeface="Tahoma" pitchFamily="34" charset="0"/>
              </a:defRPr>
            </a:lvl9pPr>
          </a:lstStyle>
          <a:p>
            <a:pPr algn="r"/>
            <a:r>
              <a:rPr lang="en-US" sz="2000" dirty="0">
                <a:solidFill>
                  <a:schemeClr val="bg1"/>
                </a:solidFill>
              </a:rPr>
              <a:t>2020 International Conference on the Nile and Grand Ethiopian Renaissance Dam: Science, Conflict Resolution and Cooperation</a:t>
            </a:r>
          </a:p>
          <a:p>
            <a:pPr algn="r"/>
            <a:r>
              <a:rPr lang="en-US" sz="2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Keynote speech </a:t>
            </a:r>
          </a:p>
          <a:p>
            <a:pPr algn="r"/>
            <a:r>
              <a:rPr lang="en-US" sz="2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 20-21, 2020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5D8BD08-8B8F-4ECF-9999-808247774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557" y="1777437"/>
            <a:ext cx="4545585" cy="313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result for drought in ethiopia">
            <a:extLst>
              <a:ext uri="{FF2B5EF4-FFF2-40B4-BE49-F238E27FC236}">
                <a16:creationId xmlns:a16="http://schemas.microsoft.com/office/drawing/2014/main" id="{A2DD8148-E47C-4CA7-9B2A-54F2A5C2DF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2" r="-2" b="-2"/>
          <a:stretch/>
        </p:blipFill>
        <p:spPr bwMode="auto">
          <a:xfrm>
            <a:off x="-57149" y="1780322"/>
            <a:ext cx="4940402" cy="315133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202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26306-39FA-413C-A06B-19ABDB03E8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4536"/>
            <a:ext cx="9144000" cy="1577942"/>
          </a:xfrm>
          <a:solidFill>
            <a:srgbClr val="00B0F0"/>
          </a:solidFill>
        </p:spPr>
        <p:txBody>
          <a:bodyPr vert="horz" lIns="68580" tIns="34290" rIns="68580" bIns="34290" rtlCol="0" anchor="b">
            <a:normAutofit/>
          </a:bodyPr>
          <a:lstStyle/>
          <a:p>
            <a:pPr algn="ctr"/>
            <a:r>
              <a:rPr lang="en-US" sz="2700" dirty="0">
                <a:solidFill>
                  <a:schemeClr val="bg1"/>
                </a:solidFill>
              </a:rPr>
              <a:t>Dam Operation for Hydropower Generation with Downstream Constraint (Drought, Prolonged Drought, Prolonged Period of Dry Years) without Cooperation</a:t>
            </a:r>
            <a:br>
              <a:rPr lang="en-US" sz="1950" dirty="0"/>
            </a:br>
            <a:endParaRPr lang="en-US" sz="1950" dirty="0"/>
          </a:p>
        </p:txBody>
      </p:sp>
      <p:pic>
        <p:nvPicPr>
          <p:cNvPr id="6" name="Picture 5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FF369450-2690-48EC-A007-37260F065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" y="2063891"/>
            <a:ext cx="4014788" cy="3024188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F2846BB3-27E5-40CD-B7A8-4B92A23BAAD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440556"/>
            <a:ext cx="9144000" cy="411373"/>
          </a:xfrm>
          <a:prstGeom prst="rect">
            <a:avLst/>
          </a:prstGeom>
          <a:solidFill>
            <a:srgbClr val="00B0F0"/>
          </a:solidFill>
          <a:effectLst/>
        </p:spPr>
        <p:txBody>
          <a:bodyPr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240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Optimal power generation will be affected, refilling will create conflict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E5D249-AAC5-4331-A468-034488EAA009}"/>
              </a:ext>
            </a:extLst>
          </p:cNvPr>
          <p:cNvSpPr txBox="1"/>
          <p:nvPr/>
        </p:nvSpPr>
        <p:spPr>
          <a:xfrm>
            <a:off x="159026" y="5991716"/>
            <a:ext cx="7394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Abtew, W, Dessu S. 2018. </a:t>
            </a:r>
            <a:r>
              <a:rPr lang="en-US" sz="900" i="1" dirty="0"/>
              <a:t>The Grand Ethiopian Renaissance Dam on the Blue Nile River</a:t>
            </a:r>
            <a:r>
              <a:rPr lang="en-US" sz="900" dirty="0"/>
              <a:t>: </a:t>
            </a:r>
          </a:p>
          <a:p>
            <a:r>
              <a:rPr lang="en-US" sz="900" dirty="0"/>
              <a:t>Springer (</a:t>
            </a:r>
            <a:r>
              <a:rPr lang="en-US" sz="900" u="sng" dirty="0">
                <a:hlinkClick r:id="rId3"/>
              </a:rPr>
              <a:t>https://www.springer.com/la/book/9783319970936</a:t>
            </a:r>
            <a:r>
              <a:rPr lang="en-US" sz="900" dirty="0"/>
              <a:t>)</a:t>
            </a:r>
          </a:p>
          <a:p>
            <a:endParaRPr lang="en-US" dirty="0"/>
          </a:p>
        </p:txBody>
      </p:sp>
      <p:pic>
        <p:nvPicPr>
          <p:cNvPr id="2050" name="Picture 2" descr="Hydropower explained - U.S. Energy Information Administration (EIA)">
            <a:extLst>
              <a:ext uri="{FF2B5EF4-FFF2-40B4-BE49-F238E27FC236}">
                <a16:creationId xmlns:a16="http://schemas.microsoft.com/office/drawing/2014/main" id="{9F00CF9B-F0C6-482A-9AF4-543DA601C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095" y="1776801"/>
            <a:ext cx="4789742" cy="359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BF9B5F-1E5D-4D41-8E47-07EA773DC6A5}"/>
              </a:ext>
            </a:extLst>
          </p:cNvPr>
          <p:cNvSpPr txBox="1"/>
          <p:nvPr/>
        </p:nvSpPr>
        <p:spPr>
          <a:xfrm>
            <a:off x="4585252" y="5534516"/>
            <a:ext cx="3763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US Energy Information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761894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26306-39FA-413C-A06B-19ABDB03E8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2733" y="318052"/>
            <a:ext cx="2629122" cy="162232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defTabSz="914400"/>
            <a:r>
              <a:rPr lang="en-US" sz="3700" kern="1200" dirty="0">
                <a:ln w="12700">
                  <a:noFill/>
                  <a:prstDash val="solid"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Treaty on Dam Operation?</a:t>
            </a:r>
            <a:br>
              <a:rPr lang="en-US" sz="3700" kern="1200" dirty="0">
                <a:ln w="12700">
                  <a:noFill/>
                  <a:prstDash val="solid"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700" kern="1200" dirty="0">
                <a:ln w="12700">
                  <a:noFill/>
                  <a:prstDash val="solid"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is the Rush?</a:t>
            </a:r>
            <a:endParaRPr lang="en-US" sz="3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39E48EE5-29A7-4462-9372-8950DE06BB4E}"/>
              </a:ext>
            </a:extLst>
          </p:cNvPr>
          <p:cNvSpPr txBox="1">
            <a:spLocks/>
          </p:cNvSpPr>
          <p:nvPr/>
        </p:nvSpPr>
        <p:spPr>
          <a:xfrm>
            <a:off x="486698" y="2438400"/>
            <a:ext cx="2629120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/>
            <a:r>
              <a:rPr lang="en-US" sz="1700" dirty="0"/>
              <a:t>Dam operation pan takes time to develop</a:t>
            </a:r>
          </a:p>
          <a:p>
            <a:pPr indent="-228600" defTabSz="914400"/>
            <a:r>
              <a:rPr lang="en-US" sz="1700" dirty="0"/>
              <a:t>Dam operation plan has to be flexible</a:t>
            </a:r>
          </a:p>
          <a:p>
            <a:pPr indent="-228600" defTabSz="914400"/>
            <a:r>
              <a:rPr lang="en-US" sz="1700" dirty="0"/>
              <a:t>Use short and long-term climate prediction</a:t>
            </a:r>
          </a:p>
          <a:p>
            <a:pPr indent="-228600" defTabSz="914400"/>
            <a:r>
              <a:rPr lang="en-US" sz="1700" dirty="0"/>
              <a:t>Incorporate dam safety</a:t>
            </a:r>
          </a:p>
          <a:p>
            <a:pPr indent="-228600" defTabSz="914400"/>
            <a:r>
              <a:rPr lang="en-US" sz="1700" dirty="0"/>
              <a:t>Be flexible for maintenance work</a:t>
            </a:r>
          </a:p>
          <a:p>
            <a:pPr indent="-228600" defTabSz="914400"/>
            <a:r>
              <a:rPr lang="en-US" sz="1700" dirty="0"/>
              <a:t>Deviations from regular operation have to be part of the plan</a:t>
            </a:r>
          </a:p>
          <a:p>
            <a:pPr indent="-228600" defTabSz="914400"/>
            <a:r>
              <a:rPr lang="en-US" sz="1700" dirty="0"/>
              <a:t>Needs periodic update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292" y="0"/>
            <a:ext cx="5664708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2766" y="557784"/>
            <a:ext cx="4938073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FD38DA-5045-4904-AE02-72583E8702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48" r="10883"/>
          <a:stretch/>
        </p:blipFill>
        <p:spPr>
          <a:xfrm>
            <a:off x="4706729" y="848139"/>
            <a:ext cx="3164026" cy="3136124"/>
          </a:xfrm>
          <a:prstGeom prst="rect">
            <a:avLst/>
          </a:prstGeom>
          <a:effectLst/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F2846BB3-27E5-40CD-B7A8-4B92A23BAAD9}"/>
              </a:ext>
            </a:extLst>
          </p:cNvPr>
          <p:cNvSpPr txBox="1">
            <a:spLocks noChangeArrowheads="1"/>
          </p:cNvSpPr>
          <p:nvPr/>
        </p:nvSpPr>
        <p:spPr>
          <a:xfrm>
            <a:off x="3479291" y="30043"/>
            <a:ext cx="5664709" cy="818096"/>
          </a:xfrm>
          <a:prstGeom prst="rect">
            <a:avLst/>
          </a:prstGeom>
          <a:solidFill>
            <a:srgbClr val="00B0F0"/>
          </a:solidFill>
          <a:effectLst/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220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Lake Okeechobee – An Earth Dam</a:t>
            </a:r>
          </a:p>
          <a:p>
            <a:pPr algn="ctr">
              <a:spcAft>
                <a:spcPts val="600"/>
              </a:spcAft>
            </a:pPr>
            <a:r>
              <a:rPr lang="en-US" sz="2200" dirty="0"/>
              <a:t>Operation Schedule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95D9ED-9ADE-44BD-9BD4-8480982F6BA4}"/>
              </a:ext>
            </a:extLst>
          </p:cNvPr>
          <p:cNvSpPr txBox="1"/>
          <p:nvPr/>
        </p:nvSpPr>
        <p:spPr>
          <a:xfrm>
            <a:off x="4184671" y="6446017"/>
            <a:ext cx="425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Wossenu Abtew and Violeta Ciuca. 2014, 2017 https://apps.sfwmd.gov/sfwmd/SFER/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C7F7F4-2E5E-443F-B138-93BFB2D84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984" y="3674929"/>
            <a:ext cx="3703320" cy="254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066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F6A996-5BFD-4A30-94F9-897C732C8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72D419-DC3E-484F-8161-AABCB98397B8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44000" cy="1397674"/>
          </a:xfrm>
          <a:prstGeom prst="rect">
            <a:avLst/>
          </a:prstGeom>
          <a:solidFill>
            <a:srgbClr val="00B0F0"/>
          </a:solidFill>
          <a:effectLst/>
        </p:spPr>
        <p:txBody>
          <a:bodyPr>
            <a:normAutofit fontScale="4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endParaRPr lang="en-US" sz="5100" kern="0" dirty="0">
              <a:ln w="12700">
                <a:noFill/>
                <a:prstDash val="solid"/>
              </a:ln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5100" kern="0" dirty="0">
                <a:ln w="12700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GERD Negotiations – African Union Mediation </a:t>
            </a:r>
          </a:p>
          <a:p>
            <a:pPr algn="ctr">
              <a:spcAft>
                <a:spcPts val="600"/>
              </a:spcAft>
            </a:pPr>
            <a:endParaRPr lang="en-US" sz="2200" kern="0" dirty="0">
              <a:ln w="12700">
                <a:noFill/>
                <a:prstDash val="solid"/>
              </a:ln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220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(COMMUNIQUE OF THE 2nd EXTRAORDINARY AFRICAN UNION (AU) BUREAU OF THE ASSEMBLY OF HEADS OF STATE AND GOVERNMENT </a:t>
            </a:r>
          </a:p>
          <a:p>
            <a:pPr algn="ctr">
              <a:spcAft>
                <a:spcPts val="600"/>
              </a:spcAft>
            </a:pPr>
            <a:r>
              <a:rPr lang="en-US" sz="220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VIDEOTELECONFERENCE MEETING ON THE GRAND ETHIOPIAN RENAISSANCE DAM</a:t>
            </a:r>
          </a:p>
          <a:p>
            <a:pPr algn="ctr">
              <a:spcAft>
                <a:spcPts val="600"/>
              </a:spcAft>
            </a:pPr>
            <a:r>
              <a:rPr lang="en-US" sz="220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(GERD) HELD ON 21 JULY 2020)</a:t>
            </a:r>
            <a:endParaRPr lang="en-US" sz="2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FAEE63-3A79-4D8D-8C85-B0D78749F385}"/>
              </a:ext>
            </a:extLst>
          </p:cNvPr>
          <p:cNvSpPr txBox="1"/>
          <p:nvPr/>
        </p:nvSpPr>
        <p:spPr>
          <a:xfrm>
            <a:off x="410817" y="1397675"/>
            <a:ext cx="85293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…. a </a:t>
            </a:r>
            <a:r>
              <a:rPr lang="en-US" dirty="0">
                <a:highlight>
                  <a:srgbClr val="FFFF00"/>
                </a:highlight>
              </a:rPr>
              <a:t>binding Agreement on the Filling and Operation of the GERD</a:t>
            </a:r>
            <a:r>
              <a:rPr lang="en-US" dirty="0"/>
              <a:t>, which should </a:t>
            </a:r>
            <a:r>
              <a:rPr lang="en-US" dirty="0">
                <a:highlight>
                  <a:srgbClr val="00FFFF"/>
                </a:highlight>
              </a:rPr>
              <a:t>include a</a:t>
            </a:r>
          </a:p>
          <a:p>
            <a:r>
              <a:rPr lang="en-US" dirty="0">
                <a:highlight>
                  <a:srgbClr val="00FFFF"/>
                </a:highlight>
              </a:rPr>
              <a:t>Comprehensive Agreement on future developments on the Blue Nile River</a:t>
            </a:r>
            <a:r>
              <a:rPr lang="en-US" dirty="0"/>
              <a:t>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D87EE5F-8759-4A79-B40A-45F23C46EFC2}"/>
              </a:ext>
            </a:extLst>
          </p:cNvPr>
          <p:cNvSpPr/>
          <p:nvPr/>
        </p:nvSpPr>
        <p:spPr>
          <a:xfrm>
            <a:off x="407094" y="2732212"/>
            <a:ext cx="2690191" cy="7862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</a:rPr>
              <a:t>Egypt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EB19EE-40E8-442C-B724-A64CC0775C83}"/>
              </a:ext>
            </a:extLst>
          </p:cNvPr>
          <p:cNvSpPr/>
          <p:nvPr/>
        </p:nvSpPr>
        <p:spPr>
          <a:xfrm>
            <a:off x="5556169" y="2729807"/>
            <a:ext cx="2690191" cy="7235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rgbClr val="FF0000"/>
                  </a:solidFill>
                </a:ln>
                <a:solidFill>
                  <a:srgbClr val="CC0000"/>
                </a:solidFill>
                <a:highlight>
                  <a:srgbClr val="FFFF00"/>
                </a:highlight>
              </a:rPr>
              <a:t>Ethiopia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D8F0EA2-7C53-43E5-82F8-D36662DA9177}"/>
              </a:ext>
            </a:extLst>
          </p:cNvPr>
          <p:cNvCxnSpPr>
            <a:cxnSpLocks/>
          </p:cNvCxnSpPr>
          <p:nvPr/>
        </p:nvCxnSpPr>
        <p:spPr>
          <a:xfrm flipH="1">
            <a:off x="246721" y="3526751"/>
            <a:ext cx="496083" cy="10474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C828095-FBAF-458F-B246-4A49E35D144D}"/>
              </a:ext>
            </a:extLst>
          </p:cNvPr>
          <p:cNvSpPr txBox="1"/>
          <p:nvPr/>
        </p:nvSpPr>
        <p:spPr>
          <a:xfrm>
            <a:off x="-216325" y="4590051"/>
            <a:ext cx="2464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E7B67B"/>
                </a:highlight>
              </a:rPr>
              <a:t>Secure current water share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00C2726-F206-40A2-A0D7-E15CE2D90384}"/>
              </a:ext>
            </a:extLst>
          </p:cNvPr>
          <p:cNvCxnSpPr>
            <a:cxnSpLocks/>
          </p:cNvCxnSpPr>
          <p:nvPr/>
        </p:nvCxnSpPr>
        <p:spPr>
          <a:xfrm>
            <a:off x="2571397" y="3526751"/>
            <a:ext cx="314739" cy="11131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C99402A-C497-459F-ABE6-5BA04AC819E1}"/>
              </a:ext>
            </a:extLst>
          </p:cNvPr>
          <p:cNvSpPr txBox="1"/>
          <p:nvPr/>
        </p:nvSpPr>
        <p:spPr>
          <a:xfrm>
            <a:off x="2126146" y="4655812"/>
            <a:ext cx="24649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Inserts water guarantee into GERD negotiations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00FF00"/>
                </a:highlight>
              </a:rPr>
              <a:t>Achieve legally binding agreement </a:t>
            </a:r>
            <a:r>
              <a:rPr lang="en-US" b="1" dirty="0">
                <a:highlight>
                  <a:srgbClr val="00FF00"/>
                </a:highlight>
              </a:rPr>
              <a:t>swiftly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AC5074-CF06-457E-B350-3BEFD656B2A8}"/>
              </a:ext>
            </a:extLst>
          </p:cNvPr>
          <p:cNvSpPr txBox="1"/>
          <p:nvPr/>
        </p:nvSpPr>
        <p:spPr>
          <a:xfrm>
            <a:off x="5010361" y="4593507"/>
            <a:ext cx="40149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Fill GERD in a reasonably short period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Operate GERD to generate design power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00FF00"/>
                </a:highlight>
              </a:rPr>
              <a:t>Don’t want to loose future right of water share for consumptive use and hydropower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E7B67B"/>
                </a:highlight>
              </a:rPr>
              <a:t>No legally binding agreement on dam operation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7C9D910-8CF3-46D4-8F91-F30E7C958153}"/>
              </a:ext>
            </a:extLst>
          </p:cNvPr>
          <p:cNvCxnSpPr>
            <a:cxnSpLocks/>
          </p:cNvCxnSpPr>
          <p:nvPr/>
        </p:nvCxnSpPr>
        <p:spPr>
          <a:xfrm>
            <a:off x="6877361" y="3429000"/>
            <a:ext cx="0" cy="114517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" descr="African Union Commission calls for further financial input for the ...">
            <a:extLst>
              <a:ext uri="{FF2B5EF4-FFF2-40B4-BE49-F238E27FC236}">
                <a16:creationId xmlns:a16="http://schemas.microsoft.com/office/drawing/2014/main" id="{C46B204D-5D92-4825-8ED8-34CBA8D2B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208" y="2928568"/>
            <a:ext cx="1950698" cy="13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253A9FA-6006-4CD5-A2AD-E11B8618FD00}"/>
              </a:ext>
            </a:extLst>
          </p:cNvPr>
          <p:cNvSpPr txBox="1"/>
          <p:nvPr/>
        </p:nvSpPr>
        <p:spPr>
          <a:xfrm>
            <a:off x="225290" y="2080787"/>
            <a:ext cx="8693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can’t summarize Sudan’s position. Sudan is upstream and downstream of Nile water interests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68395EA-45AE-4507-864F-2553667CC8AA}"/>
              </a:ext>
            </a:extLst>
          </p:cNvPr>
          <p:cNvCxnSpPr>
            <a:cxnSpLocks/>
          </p:cNvCxnSpPr>
          <p:nvPr/>
        </p:nvCxnSpPr>
        <p:spPr>
          <a:xfrm flipH="1">
            <a:off x="4675478" y="2794882"/>
            <a:ext cx="98711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0CF5638-F829-4078-8CD2-88E16627BEBD}"/>
              </a:ext>
            </a:extLst>
          </p:cNvPr>
          <p:cNvCxnSpPr/>
          <p:nvPr/>
        </p:nvCxnSpPr>
        <p:spPr>
          <a:xfrm>
            <a:off x="3097285" y="2794882"/>
            <a:ext cx="78721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0355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39">
            <a:extLst>
              <a:ext uri="{FF2B5EF4-FFF2-40B4-BE49-F238E27FC236}">
                <a16:creationId xmlns:a16="http://schemas.microsoft.com/office/drawing/2014/main" id="{AE6CA01B-0DEB-4E9A-9768-B728DA42C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ED080D8-84D2-4494-822C-EC6D754E3EB8}"/>
              </a:ext>
            </a:extLst>
          </p:cNvPr>
          <p:cNvSpPr txBox="1">
            <a:spLocks noChangeArrowheads="1"/>
          </p:cNvSpPr>
          <p:nvPr/>
        </p:nvSpPr>
        <p:spPr>
          <a:xfrm>
            <a:off x="943105" y="-426381"/>
            <a:ext cx="4738986" cy="14540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</a:pPr>
            <a:endParaRPr lang="en-US" sz="2200" b="1" dirty="0">
              <a:solidFill>
                <a:schemeClr val="tx2"/>
              </a:solidFill>
            </a:endParaRPr>
          </a:p>
          <a:p>
            <a:pPr defTabSz="914400">
              <a:spcAft>
                <a:spcPts val="600"/>
              </a:spcAft>
            </a:pPr>
            <a:r>
              <a:rPr lang="en-US" sz="2200" b="1" dirty="0">
                <a:solidFill>
                  <a:schemeClr val="tx2"/>
                </a:solidFill>
              </a:rPr>
              <a:t>What is the Solution? Cooperation and Agreement or Join the Scramble for Water before it is too Late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57D8C8E-634E-4E83-9657-225A4DFE4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4155"/>
            <a:ext cx="1886211" cy="2174333"/>
            <a:chOff x="-305" y="-4155"/>
            <a:chExt cx="2514948" cy="2174333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D5D1578-BE90-4A7E-9856-BB4025E5A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8ADDDE1-EC05-4BE5-9866-89714E0B73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A118A52-E1FF-455C-B1A1-1CF50EE0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0E1677B-677B-48F1-971D-9E7F3CA512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961C1D1-3BC8-44A4-BA37-E6DC7BB78E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33" r="-5" b="4099"/>
          <a:stretch/>
        </p:blipFill>
        <p:spPr>
          <a:xfrm>
            <a:off x="6046076" y="535195"/>
            <a:ext cx="2831220" cy="1739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0695" y="1356715"/>
            <a:ext cx="4636153" cy="48373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85750" indent="-22860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Any draft agreement will benefit from independent review</a:t>
            </a:r>
          </a:p>
          <a:p>
            <a:pPr marL="28575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Replace hostility with cooperation and separate GERD from water sharing</a:t>
            </a:r>
          </a:p>
          <a:p>
            <a:pPr marL="28575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First, reach consensus on GERD filling plan</a:t>
            </a:r>
          </a:p>
          <a:p>
            <a:pPr marL="28575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Then reach consensus on GERD operation plan subject to changes as dam operation, the climate, and other factors bring new challenges</a:t>
            </a:r>
          </a:p>
          <a:p>
            <a:pPr marL="28575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Take sufficient time to reach basin water management and water sharing agreement based on percentage of prevailing flow and periodically reviewable agreements </a:t>
            </a:r>
          </a:p>
          <a:p>
            <a:pPr marL="28575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Cooperation between riparian countries in all areas including access to the sea, economic, water sale, power sale, and climate change adaptation</a:t>
            </a:r>
          </a:p>
          <a:p>
            <a:pPr marL="28575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Uniform water transfer right (Inter-basin, inter-country, inter-continental transfer of water share)</a:t>
            </a:r>
          </a:p>
          <a:p>
            <a:pPr marL="28575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 Collective ecological protection, watershed restoration/protection</a:t>
            </a:r>
          </a:p>
          <a:p>
            <a:pPr marL="28575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Efficient water use and water management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B07417F-42D7-4C1E-93A8-1151241882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4" r="6" b="6"/>
          <a:stretch/>
        </p:blipFill>
        <p:spPr bwMode="auto">
          <a:xfrm>
            <a:off x="6046076" y="2450996"/>
            <a:ext cx="2831220" cy="176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356E3E4-58BA-4F06-86AC-DBBC1C0F96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9" r="3581" b="-5"/>
          <a:stretch/>
        </p:blipFill>
        <p:spPr bwMode="auto">
          <a:xfrm>
            <a:off x="6046076" y="4396752"/>
            <a:ext cx="2831220" cy="173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6472719"/>
            <a:ext cx="2126751" cy="385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BF7FC0-43D7-4595-BAE7-EB28AEA2E9B9}"/>
              </a:ext>
            </a:extLst>
          </p:cNvPr>
          <p:cNvSpPr txBox="1"/>
          <p:nvPr/>
        </p:nvSpPr>
        <p:spPr>
          <a:xfrm>
            <a:off x="4976848" y="6306782"/>
            <a:ext cx="4167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dirty="0">
                <a:hlinkClick r:id="rId5"/>
              </a:rPr>
              <a:t>https://www.africadreamsafaris.com/lemuta-hill-and-waterhole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4861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7238" y="3419475"/>
            <a:ext cx="9525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6260" y="1154834"/>
            <a:ext cx="64631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“By 2030  water shortfall will reach 40%.”</a:t>
            </a:r>
          </a:p>
          <a:p>
            <a:endParaRPr lang="en-US" sz="1400" dirty="0"/>
          </a:p>
          <a:p>
            <a:r>
              <a:rPr lang="en-US" sz="1400" dirty="0"/>
              <a:t>World Economic Forum. 2017.</a:t>
            </a:r>
            <a:r>
              <a:rPr lang="en-US" sz="1400" dirty="0">
                <a:hlinkClick r:id="rId3"/>
              </a:rPr>
              <a:t> https://www.weforum.org/our-impact/closing-the-water-gap</a:t>
            </a:r>
            <a:endParaRPr lang="en-US" sz="14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BC7B7235-9B24-45F6-A45C-C64687054B4C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5072553" cy="1059543"/>
          </a:xfrm>
          <a:prstGeom prst="rect">
            <a:avLst/>
          </a:prstGeom>
          <a:solidFill>
            <a:srgbClr val="00B0F0"/>
          </a:solidFill>
          <a:effectLst/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Population, Water Demand, Water Value Keeps on Increasing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A47F921A-9BE6-4DD6-9B71-573F7B01D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957" y="0"/>
            <a:ext cx="3086303" cy="353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D91793-A726-43D3-942B-A9E7ED6C9F33}"/>
              </a:ext>
            </a:extLst>
          </p:cNvPr>
          <p:cNvSpPr txBox="1"/>
          <p:nvPr/>
        </p:nvSpPr>
        <p:spPr>
          <a:xfrm>
            <a:off x="7635295" y="6556742"/>
            <a:ext cx="10517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Pinterest.com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5F79BD-E317-49C5-8DD7-CDE3CE5ECB5B}"/>
              </a:ext>
            </a:extLst>
          </p:cNvPr>
          <p:cNvSpPr txBox="1"/>
          <p:nvPr/>
        </p:nvSpPr>
        <p:spPr>
          <a:xfrm>
            <a:off x="7878823" y="2563881"/>
            <a:ext cx="808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Wikipedia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C516D5-668C-4D7F-AFA2-A21085676D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3" y="3533816"/>
            <a:ext cx="9144000" cy="34575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75EF71-9652-436C-A2AB-C2DE8683C520}"/>
              </a:ext>
            </a:extLst>
          </p:cNvPr>
          <p:cNvSpPr txBox="1"/>
          <p:nvPr/>
        </p:nvSpPr>
        <p:spPr>
          <a:xfrm>
            <a:off x="3379304" y="5934670"/>
            <a:ext cx="5079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1.2 billion people face physical water scarcity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0.5 billion approaching scarcity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1.6 billion face economic water shortage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D82C99-69C5-4BE5-B411-7D002A9220EB}"/>
              </a:ext>
            </a:extLst>
          </p:cNvPr>
          <p:cNvSpPr txBox="1"/>
          <p:nvPr/>
        </p:nvSpPr>
        <p:spPr>
          <a:xfrm>
            <a:off x="-62789" y="2557996"/>
            <a:ext cx="58457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scramble for fresh water has started – Africa may be late to realize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3A05B5A7-CC4B-4591-8E4A-4959CAAF7152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25477" cy="829300"/>
          </a:xfrm>
          <a:prstGeom prst="rect">
            <a:avLst/>
          </a:prstGeom>
          <a:solidFill>
            <a:srgbClr val="00B0F0"/>
          </a:solidFill>
          <a:effectLst/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Eastern Nile Population Growth, Water Value and Water Conflict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5C9601-E180-4253-8DDB-D15C637704AD}"/>
              </a:ext>
            </a:extLst>
          </p:cNvPr>
          <p:cNvSpPr/>
          <p:nvPr/>
        </p:nvSpPr>
        <p:spPr>
          <a:xfrm>
            <a:off x="1089974" y="6488668"/>
            <a:ext cx="4572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900" dirty="0"/>
              <a:t>Abtew, W, Dessu S. 2018. </a:t>
            </a:r>
            <a:r>
              <a:rPr lang="en-US" sz="900" i="1" dirty="0"/>
              <a:t>The Grand Ethiopian Renaissance Dam on the Blue Nile River</a:t>
            </a:r>
            <a:r>
              <a:rPr lang="en-US" sz="900" dirty="0"/>
              <a:t>. Springer (</a:t>
            </a:r>
            <a:r>
              <a:rPr lang="en-US" sz="900" u="sng" dirty="0">
                <a:hlinkClick r:id="rId2"/>
              </a:rPr>
              <a:t>https://www.springer.com/la/book/9783319970936</a:t>
            </a:r>
            <a:r>
              <a:rPr lang="en-US" sz="900" dirty="0"/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7A0883-9FEE-4141-9FF4-A494D99D581F}"/>
              </a:ext>
            </a:extLst>
          </p:cNvPr>
          <p:cNvSpPr txBox="1"/>
          <p:nvPr/>
        </p:nvSpPr>
        <p:spPr>
          <a:xfrm>
            <a:off x="0" y="829300"/>
            <a:ext cx="824931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Price of Nile water has increased inviting</a:t>
            </a:r>
          </a:p>
          <a:p>
            <a:pPr marL="342900" indent="-342900">
              <a:buAutoNum type="arabicPeriod"/>
            </a:pPr>
            <a:r>
              <a:rPr lang="en-US" dirty="0"/>
              <a:t>Out of basin water transfer/sale (direct or indirect); Egypt is feeding the Gulf</a:t>
            </a:r>
          </a:p>
          <a:p>
            <a:pPr marL="342900" indent="-342900">
              <a:buAutoNum type="arabicPeriod"/>
            </a:pPr>
            <a:r>
              <a:rPr lang="en-US" dirty="0"/>
              <a:t>Political and economic bartering of water and internationalizing Nile water conflict</a:t>
            </a:r>
          </a:p>
          <a:p>
            <a:pPr marL="342900" indent="-342900">
              <a:buFontTx/>
              <a:buAutoNum type="arabicPeriod"/>
            </a:pPr>
            <a:r>
              <a:rPr lang="en-US" dirty="0"/>
              <a:t>It is drawing speculators attention</a:t>
            </a:r>
          </a:p>
          <a:p>
            <a:pPr marL="342900" indent="-342900">
              <a:buAutoNum type="arabicPeriod"/>
            </a:pPr>
            <a:r>
              <a:rPr lang="en-US" dirty="0"/>
              <a:t>Domestic political value of water keeps on increasing</a:t>
            </a:r>
          </a:p>
          <a:p>
            <a:pPr marL="342900" indent="-342900">
              <a:buAutoNum type="arabicPeriod"/>
            </a:pPr>
            <a:r>
              <a:rPr lang="en-US" dirty="0"/>
              <a:t>The Nile flow will likely decrease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450543-5DD1-4507-A5D9-3CBE0FEC01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38"/>
          <a:stretch/>
        </p:blipFill>
        <p:spPr>
          <a:xfrm>
            <a:off x="49678" y="3196989"/>
            <a:ext cx="4762790" cy="28651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5959ADF-9479-4BF1-B788-CDFD5B73CC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9972" y="2992368"/>
            <a:ext cx="4324350" cy="31384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2EF0D9-DCE3-4696-8D23-6CBA6EF8B767}"/>
              </a:ext>
            </a:extLst>
          </p:cNvPr>
          <p:cNvSpPr txBox="1"/>
          <p:nvPr/>
        </p:nvSpPr>
        <p:spPr>
          <a:xfrm>
            <a:off x="1549442" y="2872193"/>
            <a:ext cx="3376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Eastern Nile Countries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8B949E-46BF-44AC-9B5C-A3CFE8992B92}"/>
              </a:ext>
            </a:extLst>
          </p:cNvPr>
          <p:cNvSpPr txBox="1"/>
          <p:nvPr/>
        </p:nvSpPr>
        <p:spPr>
          <a:xfrm>
            <a:off x="5296638" y="2703801"/>
            <a:ext cx="3376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Nile Countries</a:t>
            </a:r>
          </a:p>
        </p:txBody>
      </p:sp>
    </p:spTree>
    <p:extLst>
      <p:ext uri="{BB962C8B-B14F-4D97-AF65-F5344CB8AC3E}">
        <p14:creationId xmlns:p14="http://schemas.microsoft.com/office/powerpoint/2010/main" val="2961630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3A05B5A7-CC4B-4591-8E4A-4959CAAF7152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25477" cy="829300"/>
          </a:xfrm>
          <a:prstGeom prst="rect">
            <a:avLst/>
          </a:prstGeom>
          <a:solidFill>
            <a:srgbClr val="00B0F0"/>
          </a:solidFill>
          <a:effectLst/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2400" kern="0" dirty="0">
                <a:ln w="12700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Upstream Water Right Affirmation - Institutional and Structural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97841F-5427-418D-B956-2439EA228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232" y="1392022"/>
            <a:ext cx="3038475" cy="13811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2B9FE7-66F9-4569-A3E8-68BD5E97A724}"/>
              </a:ext>
            </a:extLst>
          </p:cNvPr>
          <p:cNvSpPr txBox="1"/>
          <p:nvPr/>
        </p:nvSpPr>
        <p:spPr>
          <a:xfrm>
            <a:off x="1091232" y="3120173"/>
            <a:ext cx="2719519" cy="617654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rgbClr val="FFFFFF"/>
                </a:solidFill>
              </a:rPr>
              <a:t>Cooperative Framework Agreement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88204EA-9CD1-4276-86CB-D8A0751CF2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22" r="-3" b="-3"/>
          <a:stretch/>
        </p:blipFill>
        <p:spPr>
          <a:xfrm>
            <a:off x="471010" y="4084854"/>
            <a:ext cx="3344742" cy="24937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6023603-CD0B-4693-9C41-BCFC1280E0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70" r="-4" b="-4"/>
          <a:stretch/>
        </p:blipFill>
        <p:spPr>
          <a:xfrm>
            <a:off x="4707512" y="4084854"/>
            <a:ext cx="3659076" cy="272759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BDC029A-CB47-438E-A368-A4E6C14770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7" r="27634" b="4"/>
          <a:stretch/>
        </p:blipFill>
        <p:spPr bwMode="auto">
          <a:xfrm>
            <a:off x="5502247" y="988277"/>
            <a:ext cx="2441399" cy="29376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831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51E11D56-0F52-4164-A84F-19F725FD7508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44000" cy="1175658"/>
          </a:xfrm>
          <a:prstGeom prst="rect">
            <a:avLst/>
          </a:prstGeom>
          <a:solidFill>
            <a:srgbClr val="00B0F0"/>
          </a:solidFill>
          <a:effectLst/>
        </p:spPr>
        <p:txBody>
          <a:bodyPr>
            <a:normAutofit fontScale="77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3600" kern="0" dirty="0">
                <a:ln w="12700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Downstream Upstream or Upstream Downstream Relationship Models for Transboundary Basins</a:t>
            </a:r>
            <a:endParaRPr lang="en-US" sz="21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83A3EE7-EDD6-4B15-942C-EEAEAF97BF9B}"/>
              </a:ext>
            </a:extLst>
          </p:cNvPr>
          <p:cNvSpPr/>
          <p:nvPr/>
        </p:nvSpPr>
        <p:spPr>
          <a:xfrm>
            <a:off x="654800" y="1960467"/>
            <a:ext cx="2690191" cy="10336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</a:rPr>
              <a:t>Hostility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9F1C193-DC4A-4BB0-90E3-4A917535B5D2}"/>
              </a:ext>
            </a:extLst>
          </p:cNvPr>
          <p:cNvSpPr/>
          <p:nvPr/>
        </p:nvSpPr>
        <p:spPr>
          <a:xfrm>
            <a:off x="5799009" y="2095129"/>
            <a:ext cx="2690191" cy="10336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rgbClr val="FF0000"/>
                  </a:solidFill>
                </a:ln>
                <a:solidFill>
                  <a:srgbClr val="CC0000"/>
                </a:solidFill>
                <a:highlight>
                  <a:srgbClr val="FFFF00"/>
                </a:highlight>
              </a:rPr>
              <a:t>Cooperation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73252E0-CF54-4762-8F52-F7E26ED58581}"/>
              </a:ext>
            </a:extLst>
          </p:cNvPr>
          <p:cNvCxnSpPr>
            <a:cxnSpLocks/>
          </p:cNvCxnSpPr>
          <p:nvPr/>
        </p:nvCxnSpPr>
        <p:spPr>
          <a:xfrm flipH="1">
            <a:off x="799061" y="3007503"/>
            <a:ext cx="432245" cy="8636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40D73D1-FE96-4780-9F6A-F0B645E94DD3}"/>
              </a:ext>
            </a:extLst>
          </p:cNvPr>
          <p:cNvSpPr txBox="1"/>
          <p:nvPr/>
        </p:nvSpPr>
        <p:spPr>
          <a:xfrm>
            <a:off x="198786" y="3846027"/>
            <a:ext cx="24649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Undermine upstream security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Restrict sea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Undermine upstream development by blocking fund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Threaten militarily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Propaganda war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Diplomatic war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42AE902-8334-4204-B0B2-8BC825E3948A}"/>
              </a:ext>
            </a:extLst>
          </p:cNvPr>
          <p:cNvCxnSpPr>
            <a:cxnSpLocks/>
          </p:cNvCxnSpPr>
          <p:nvPr/>
        </p:nvCxnSpPr>
        <p:spPr>
          <a:xfrm>
            <a:off x="2966500" y="2750487"/>
            <a:ext cx="453890" cy="112064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80C7B2C-C2D5-4001-BC18-C66BBFD1888D}"/>
              </a:ext>
            </a:extLst>
          </p:cNvPr>
          <p:cNvSpPr txBox="1"/>
          <p:nvPr/>
        </p:nvSpPr>
        <p:spPr>
          <a:xfrm>
            <a:off x="2556002" y="3846027"/>
            <a:ext cx="24649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water sharing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Race for water use expansion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Undermine upstream water needs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Stick to colonial treaties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Internationalize water use and water conflict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0DB9870-1710-4EBE-81FF-A11F3622F364}"/>
              </a:ext>
            </a:extLst>
          </p:cNvPr>
          <p:cNvCxnSpPr>
            <a:cxnSpLocks/>
          </p:cNvCxnSpPr>
          <p:nvPr/>
        </p:nvCxnSpPr>
        <p:spPr>
          <a:xfrm>
            <a:off x="7015351" y="3073672"/>
            <a:ext cx="26506" cy="112064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84042C7-6916-49AA-9D2A-21080435F8AB}"/>
              </a:ext>
            </a:extLst>
          </p:cNvPr>
          <p:cNvSpPr txBox="1"/>
          <p:nvPr/>
        </p:nvSpPr>
        <p:spPr>
          <a:xfrm>
            <a:off x="5491368" y="4194314"/>
            <a:ext cx="32235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Fair water sharing agreement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Watershed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Economic cooperation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Support economic development and access to diverse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Trust and data sharing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Peace among neighbors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6CE2216-F53D-4E31-A03F-FA1532E4B7E2}"/>
              </a:ext>
            </a:extLst>
          </p:cNvPr>
          <p:cNvCxnSpPr/>
          <p:nvPr/>
        </p:nvCxnSpPr>
        <p:spPr>
          <a:xfrm>
            <a:off x="313082" y="6761815"/>
            <a:ext cx="3816626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242AB8A-7CB3-45EA-BA39-90A6E4692068}"/>
              </a:ext>
            </a:extLst>
          </p:cNvPr>
          <p:cNvCxnSpPr/>
          <p:nvPr/>
        </p:nvCxnSpPr>
        <p:spPr>
          <a:xfrm>
            <a:off x="5194849" y="6778273"/>
            <a:ext cx="3816626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A50CB9A-695F-4CE1-A47F-559BAEDA0965}"/>
              </a:ext>
            </a:extLst>
          </p:cNvPr>
          <p:cNvSpPr txBox="1"/>
          <p:nvPr/>
        </p:nvSpPr>
        <p:spPr>
          <a:xfrm>
            <a:off x="0" y="1237787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UN Resolution of 1997 “Affirming the importance of international </a:t>
            </a:r>
            <a:r>
              <a:rPr lang="en-US" sz="1600" dirty="0">
                <a:highlight>
                  <a:srgbClr val="00FFFF"/>
                </a:highlight>
              </a:rPr>
              <a:t>cooperation and good neighbourliness </a:t>
            </a:r>
            <a:r>
              <a:rPr lang="en-US" sz="1600" dirty="0"/>
              <a:t>in this field”</a:t>
            </a:r>
          </a:p>
        </p:txBody>
      </p:sp>
    </p:spTree>
    <p:extLst>
      <p:ext uri="{BB962C8B-B14F-4D97-AF65-F5344CB8AC3E}">
        <p14:creationId xmlns:p14="http://schemas.microsoft.com/office/powerpoint/2010/main" val="1596778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51E11D56-0F52-4164-A84F-19F725FD7508}"/>
              </a:ext>
            </a:extLst>
          </p:cNvPr>
          <p:cNvSpPr txBox="1">
            <a:spLocks noChangeArrowheads="1"/>
          </p:cNvSpPr>
          <p:nvPr/>
        </p:nvSpPr>
        <p:spPr>
          <a:xfrm>
            <a:off x="-198786" y="0"/>
            <a:ext cx="9144000" cy="1175658"/>
          </a:xfrm>
          <a:prstGeom prst="rect">
            <a:avLst/>
          </a:prstGeom>
          <a:solidFill>
            <a:srgbClr val="00B0F0"/>
          </a:solidFill>
          <a:effectLst/>
        </p:spPr>
        <p:txBody>
          <a:bodyPr>
            <a:normAutofit fontScale="925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2600" kern="0" dirty="0">
                <a:ln w="12700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GERD Negotiations</a:t>
            </a:r>
          </a:p>
          <a:p>
            <a:pPr algn="ctr">
              <a:spcAft>
                <a:spcPts val="600"/>
              </a:spcAft>
            </a:pPr>
            <a:r>
              <a:rPr lang="en-US" sz="2600" kern="0" dirty="0">
                <a:ln w="12700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not about GERD Filling and Operation Plans? </a:t>
            </a:r>
          </a:p>
          <a:p>
            <a:pPr algn="ctr">
              <a:spcAft>
                <a:spcPts val="600"/>
              </a:spcAft>
            </a:pPr>
            <a:r>
              <a:rPr lang="en-US" sz="2400" kern="0" dirty="0">
                <a:ln w="12700">
                  <a:noFill/>
                  <a:prstDash val="solid"/>
                </a:ln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two Agendas – Water Share and Dam Filling</a:t>
            </a:r>
            <a:r>
              <a:rPr lang="en-US" sz="2400" kern="0">
                <a:ln w="12700">
                  <a:noFill/>
                  <a:prstDash val="solid"/>
                </a:ln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/Operation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83A3EE7-EDD6-4B15-942C-EEAEAF97BF9B}"/>
              </a:ext>
            </a:extLst>
          </p:cNvPr>
          <p:cNvSpPr/>
          <p:nvPr/>
        </p:nvSpPr>
        <p:spPr>
          <a:xfrm>
            <a:off x="831051" y="1552336"/>
            <a:ext cx="2690191" cy="10336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</a:rPr>
              <a:t>Egypt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9F1C193-DC4A-4BB0-90E3-4A917535B5D2}"/>
              </a:ext>
            </a:extLst>
          </p:cNvPr>
          <p:cNvSpPr/>
          <p:nvPr/>
        </p:nvSpPr>
        <p:spPr>
          <a:xfrm>
            <a:off x="5771319" y="1630017"/>
            <a:ext cx="2690191" cy="10336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rgbClr val="FF0000"/>
                  </a:solidFill>
                </a:ln>
                <a:solidFill>
                  <a:srgbClr val="CC0000"/>
                </a:solidFill>
                <a:highlight>
                  <a:srgbClr val="FFFF00"/>
                </a:highlight>
              </a:rPr>
              <a:t>Ethiopia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73252E0-CF54-4762-8F52-F7E26ED58581}"/>
              </a:ext>
            </a:extLst>
          </p:cNvPr>
          <p:cNvCxnSpPr>
            <a:cxnSpLocks/>
          </p:cNvCxnSpPr>
          <p:nvPr/>
        </p:nvCxnSpPr>
        <p:spPr>
          <a:xfrm flipH="1">
            <a:off x="903541" y="2594474"/>
            <a:ext cx="496083" cy="10474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40D73D1-FE96-4780-9F6A-F0B645E94DD3}"/>
              </a:ext>
            </a:extLst>
          </p:cNvPr>
          <p:cNvSpPr txBox="1"/>
          <p:nvPr/>
        </p:nvSpPr>
        <p:spPr>
          <a:xfrm>
            <a:off x="205409" y="3652095"/>
            <a:ext cx="2726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Secure current water share including water for potential beneficiaries out of the Nile Basin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42AE902-8334-4204-B0B2-8BC825E3948A}"/>
              </a:ext>
            </a:extLst>
          </p:cNvPr>
          <p:cNvCxnSpPr>
            <a:cxnSpLocks/>
          </p:cNvCxnSpPr>
          <p:nvPr/>
        </p:nvCxnSpPr>
        <p:spPr>
          <a:xfrm>
            <a:off x="2931886" y="2570922"/>
            <a:ext cx="444110" cy="11367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80C7B2C-C2D5-4001-BC18-C66BBFD1888D}"/>
              </a:ext>
            </a:extLst>
          </p:cNvPr>
          <p:cNvSpPr txBox="1"/>
          <p:nvPr/>
        </p:nvSpPr>
        <p:spPr>
          <a:xfrm>
            <a:off x="2781159" y="3649319"/>
            <a:ext cx="29949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Insert water share guarantee into GERD negotiations in an ingenious 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GERD a water supply reservoir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Achieve legally binding agreement that hinders</a:t>
            </a:r>
          </a:p>
          <a:p>
            <a:r>
              <a:rPr lang="en-US" dirty="0"/>
              <a:t>      upstream water use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0DB9870-1710-4EBE-81FF-A11F3622F364}"/>
              </a:ext>
            </a:extLst>
          </p:cNvPr>
          <p:cNvCxnSpPr>
            <a:cxnSpLocks/>
          </p:cNvCxnSpPr>
          <p:nvPr/>
        </p:nvCxnSpPr>
        <p:spPr>
          <a:xfrm>
            <a:off x="7103162" y="2548378"/>
            <a:ext cx="26506" cy="112064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84042C7-6916-49AA-9D2A-21080435F8AB}"/>
              </a:ext>
            </a:extLst>
          </p:cNvPr>
          <p:cNvSpPr txBox="1"/>
          <p:nvPr/>
        </p:nvSpPr>
        <p:spPr>
          <a:xfrm>
            <a:off x="5721627" y="3669019"/>
            <a:ext cx="32235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Fill GERD in a reasonably short period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Operate GERD to generate design power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Don’t want to loose right of water share for consumptive use by signing legally binding agreement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Will not sign until its water use right is respected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6CE2216-F53D-4E31-A03F-FA1532E4B7E2}"/>
              </a:ext>
            </a:extLst>
          </p:cNvPr>
          <p:cNvCxnSpPr/>
          <p:nvPr/>
        </p:nvCxnSpPr>
        <p:spPr>
          <a:xfrm>
            <a:off x="450575" y="6701358"/>
            <a:ext cx="3816626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242AB8A-7CB3-45EA-BA39-90A6E4692068}"/>
              </a:ext>
            </a:extLst>
          </p:cNvPr>
          <p:cNvCxnSpPr/>
          <p:nvPr/>
        </p:nvCxnSpPr>
        <p:spPr>
          <a:xfrm>
            <a:off x="4916550" y="6710105"/>
            <a:ext cx="3816626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0260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26306-39FA-413C-A06B-19ABDB03E8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64786"/>
            <a:ext cx="9144000" cy="715317"/>
          </a:xfrm>
          <a:solidFill>
            <a:srgbClr val="00B0F0"/>
          </a:solidFill>
        </p:spPr>
        <p:txBody>
          <a:bodyPr vert="horz" lIns="68580" tIns="34290" rIns="68580" bIns="34290" rtlCol="0" anchor="b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2700" dirty="0">
                <a:solidFill>
                  <a:schemeClr val="bg1"/>
                </a:solidFill>
              </a:rPr>
              <a:t>GERD Filling Plans and implication to Ethiopia’s Water Share </a:t>
            </a:r>
            <a:r>
              <a:rPr lang="en-US" sz="2700" dirty="0">
                <a:solidFill>
                  <a:schemeClr val="bg1"/>
                </a:solidFill>
                <a:highlight>
                  <a:srgbClr val="000080"/>
                </a:highlight>
              </a:rPr>
              <a:t>(Does Ethiopia has 20% Water Share from its River?)</a:t>
            </a:r>
            <a:endParaRPr lang="en-US" sz="1950" dirty="0">
              <a:highlight>
                <a:srgbClr val="000080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E5D249-AAC5-4331-A468-034488EAA009}"/>
              </a:ext>
            </a:extLst>
          </p:cNvPr>
          <p:cNvSpPr txBox="1"/>
          <p:nvPr/>
        </p:nvSpPr>
        <p:spPr>
          <a:xfrm>
            <a:off x="159026" y="6361043"/>
            <a:ext cx="874643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Abtew, W, Dessu S. 2018. </a:t>
            </a:r>
            <a:r>
              <a:rPr lang="en-US" sz="900" i="1" dirty="0"/>
              <a:t>The Grand Ethiopian Renaissance Dam on the Blue Nile River</a:t>
            </a:r>
            <a:r>
              <a:rPr lang="en-US" sz="900" dirty="0"/>
              <a:t>:  Springer (</a:t>
            </a:r>
            <a:r>
              <a:rPr lang="en-US" sz="900" u="sng" dirty="0">
                <a:hlinkClick r:id="rId2"/>
              </a:rPr>
              <a:t>https://www.springer.com/la/book/9783319970936</a:t>
            </a:r>
            <a:r>
              <a:rPr lang="en-US" sz="900" dirty="0"/>
              <a:t>)</a:t>
            </a:r>
          </a:p>
          <a:p>
            <a:endParaRPr lang="en-US" dirty="0"/>
          </a:p>
        </p:txBody>
      </p:sp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0E528C7A-9463-4BDA-8CB2-3EDB162FC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3" y="793656"/>
            <a:ext cx="7262191" cy="527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738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C7A3AA1-44C4-4CBE-8808-D86A411AD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3032449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FDAB746-A9A3-4EC2-8997-5EB71BC96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16" b="33968"/>
          <a:stretch/>
        </p:blipFill>
        <p:spPr>
          <a:xfrm>
            <a:off x="0" y="1584458"/>
            <a:ext cx="9144000" cy="1393277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772D419-DC3E-484F-8161-AABCB98397B8}"/>
              </a:ext>
            </a:extLst>
          </p:cNvPr>
          <p:cNvSpPr txBox="1">
            <a:spLocks noChangeArrowheads="1"/>
          </p:cNvSpPr>
          <p:nvPr/>
        </p:nvSpPr>
        <p:spPr>
          <a:xfrm>
            <a:off x="279947" y="156590"/>
            <a:ext cx="3758604" cy="1773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</a:pPr>
            <a:r>
              <a:rPr lang="en-US" sz="3000" dirty="0">
                <a:ln w="12700">
                  <a:noFill/>
                  <a:prstDash val="solid"/>
                </a:ln>
                <a:solidFill>
                  <a:srgbClr val="FFFFFF"/>
                </a:solidFill>
              </a:rPr>
              <a:t>GERD Negotiations and the Question of Drought and Downstream Dams</a:t>
            </a:r>
            <a:endParaRPr lang="en-US" sz="3000" dirty="0">
              <a:solidFill>
                <a:srgbClr val="FFFFFF"/>
              </a:solidFill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3BC7EEA-6C9C-4C7C-8BB1-35137155A8AC}"/>
              </a:ext>
            </a:extLst>
          </p:cNvPr>
          <p:cNvSpPr txBox="1">
            <a:spLocks noChangeArrowheads="1"/>
          </p:cNvSpPr>
          <p:nvPr/>
        </p:nvSpPr>
        <p:spPr>
          <a:xfrm>
            <a:off x="4558748" y="-44540"/>
            <a:ext cx="4773465" cy="1773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n w="12700">
                <a:noFill/>
                <a:prstDash val="solid"/>
              </a:ln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n w="12700">
                  <a:noFill/>
                  <a:prstDash val="solid"/>
                </a:ln>
                <a:solidFill>
                  <a:srgbClr val="FFFFFF"/>
                </a:solidFill>
                <a:latin typeface="+mn-lt"/>
                <a:ea typeface="+mn-ea"/>
                <a:cs typeface="+mn-cs"/>
              </a:rPr>
              <a:t>USA and Mexico Colorado Water Agreement During Drought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91C9E05-1ED5-4438-8E0F-382199749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2805364"/>
            <a:ext cx="9141714" cy="40526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screen shot of a person&#10;&#10;Description automatically generated">
            <a:extLst>
              <a:ext uri="{FF2B5EF4-FFF2-40B4-BE49-F238E27FC236}">
                <a16:creationId xmlns:a16="http://schemas.microsoft.com/office/drawing/2014/main" id="{6B29FA7B-A9CB-47C7-9523-9EC02F10B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944" y="3299507"/>
            <a:ext cx="3874770" cy="276077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F6A996-5BFD-4A30-94F9-897C732C8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25187" y="6098591"/>
            <a:ext cx="2210429" cy="2889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000" dirty="0">
                <a:solidFill>
                  <a:srgbClr val="898989"/>
                </a:solidFill>
              </a:rPr>
              <a:t>Paul Block, University of Wisconsin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89010-FC5E-4B20-BF2F-4BC271AE75D5}"/>
              </a:ext>
            </a:extLst>
          </p:cNvPr>
          <p:cNvSpPr txBox="1"/>
          <p:nvPr/>
        </p:nvSpPr>
        <p:spPr>
          <a:xfrm>
            <a:off x="1073426" y="2468510"/>
            <a:ext cx="4773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Food insecurity in Ethiopia</a:t>
            </a:r>
          </a:p>
          <a:p>
            <a:r>
              <a:rPr lang="en-US" sz="2400" dirty="0"/>
              <a:t>70% of its water is in the Nile Basin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607970-DBA1-4F94-BF4C-0DE7830DE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895" y="3314589"/>
            <a:ext cx="4333875" cy="31575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6B044EF-BE5C-4089-9F99-B1EF83DA92AB}"/>
              </a:ext>
            </a:extLst>
          </p:cNvPr>
          <p:cNvSpPr txBox="1"/>
          <p:nvPr/>
        </p:nvSpPr>
        <p:spPr>
          <a:xfrm>
            <a:off x="1073426" y="6472127"/>
            <a:ext cx="34853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n w="12700">
                  <a:noFill/>
                  <a:prstDash val="solid"/>
                </a:ln>
              </a:rPr>
              <a:t>(Source: World Economic Forum)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90836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F6A996-5BFD-4A30-94F9-897C732C8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72D419-DC3E-484F-8161-AABCB98397B8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44000" cy="720718"/>
          </a:xfrm>
          <a:prstGeom prst="rect">
            <a:avLst/>
          </a:prstGeom>
          <a:solidFill>
            <a:srgbClr val="00B0F0"/>
          </a:solidFill>
          <a:effectLst/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2400" kern="0" dirty="0">
                <a:ln w="12700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GERD Negotiations – Washington DC, The Numbers Game, 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much is left for Ethiopia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D87EE5F-8759-4A79-B40A-45F23C46EFC2}"/>
              </a:ext>
            </a:extLst>
          </p:cNvPr>
          <p:cNvSpPr/>
          <p:nvPr/>
        </p:nvSpPr>
        <p:spPr>
          <a:xfrm>
            <a:off x="938882" y="3987385"/>
            <a:ext cx="2690191" cy="7235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</a:rPr>
              <a:t>Egypt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EB19EE-40E8-442C-B724-A64CC0775C83}"/>
              </a:ext>
            </a:extLst>
          </p:cNvPr>
          <p:cNvSpPr/>
          <p:nvPr/>
        </p:nvSpPr>
        <p:spPr>
          <a:xfrm>
            <a:off x="5552028" y="3987385"/>
            <a:ext cx="2690191" cy="7235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rgbClr val="FF0000"/>
                  </a:solidFill>
                </a:ln>
                <a:solidFill>
                  <a:srgbClr val="CC0000"/>
                </a:solidFill>
                <a:highlight>
                  <a:srgbClr val="FFFF00"/>
                </a:highlight>
              </a:rPr>
              <a:t>Ethiopia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D8F0EA2-7C53-43E5-82F8-D36662DA9177}"/>
              </a:ext>
            </a:extLst>
          </p:cNvPr>
          <p:cNvCxnSpPr>
            <a:cxnSpLocks/>
          </p:cNvCxnSpPr>
          <p:nvPr/>
        </p:nvCxnSpPr>
        <p:spPr>
          <a:xfrm flipH="1">
            <a:off x="781878" y="4564446"/>
            <a:ext cx="512677" cy="8968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C828095-FBAF-458F-B246-4A49E35D144D}"/>
              </a:ext>
            </a:extLst>
          </p:cNvPr>
          <p:cNvSpPr txBox="1"/>
          <p:nvPr/>
        </p:nvSpPr>
        <p:spPr>
          <a:xfrm>
            <a:off x="159059" y="5461266"/>
            <a:ext cx="2464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00FF00"/>
                </a:highlight>
              </a:rPr>
              <a:t>Secure current water share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00C2726-F206-40A2-A0D7-E15CE2D90384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3217509" y="4645779"/>
            <a:ext cx="492781" cy="7708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C99402A-C497-459F-ABE6-5BA04AC819E1}"/>
              </a:ext>
            </a:extLst>
          </p:cNvPr>
          <p:cNvSpPr txBox="1"/>
          <p:nvPr/>
        </p:nvSpPr>
        <p:spPr>
          <a:xfrm>
            <a:off x="2344994" y="5416591"/>
            <a:ext cx="2730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00FF00"/>
                </a:highlight>
              </a:rPr>
              <a:t>Inserts water share into GERD negotiations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00FF00"/>
                </a:highlight>
              </a:rPr>
              <a:t>Achieve legally binding agreement </a:t>
            </a:r>
            <a:r>
              <a:rPr lang="en-US" b="1" dirty="0">
                <a:highlight>
                  <a:srgbClr val="00FF00"/>
                </a:highlight>
              </a:rPr>
              <a:t>swiftly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AC5074-CF06-457E-B350-3BEFD656B2A8}"/>
              </a:ext>
            </a:extLst>
          </p:cNvPr>
          <p:cNvSpPr txBox="1"/>
          <p:nvPr/>
        </p:nvSpPr>
        <p:spPr>
          <a:xfrm>
            <a:off x="5075585" y="4859970"/>
            <a:ext cx="40149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E7B67B"/>
                </a:highlight>
              </a:rPr>
              <a:t>Fill GERD in a reasonably short period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E7B67B"/>
                </a:highlight>
              </a:rPr>
              <a:t>Operate GERD to generate design power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E7B67B"/>
                </a:highlight>
              </a:rPr>
              <a:t>Don’t want to loose future right of water share for consumptive use and hydropower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E7B67B"/>
                </a:highlight>
              </a:rPr>
              <a:t>No legally binding agreement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7C9D910-8CF3-46D4-8F91-F30E7C958153}"/>
              </a:ext>
            </a:extLst>
          </p:cNvPr>
          <p:cNvCxnSpPr>
            <a:cxnSpLocks/>
          </p:cNvCxnSpPr>
          <p:nvPr/>
        </p:nvCxnSpPr>
        <p:spPr>
          <a:xfrm>
            <a:off x="6869596" y="4669700"/>
            <a:ext cx="0" cy="2801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0C940430-291F-43A9-BCC2-8E586D20CCFB}"/>
              </a:ext>
            </a:extLst>
          </p:cNvPr>
          <p:cNvPicPr/>
          <p:nvPr/>
        </p:nvPicPr>
        <p:blipFill rotWithShape="1">
          <a:blip r:embed="rId2"/>
          <a:srcRect b="44596"/>
          <a:stretch/>
        </p:blipFill>
        <p:spPr bwMode="auto">
          <a:xfrm>
            <a:off x="7446" y="702284"/>
            <a:ext cx="8705752" cy="30107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1996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1070</Words>
  <Application>Microsoft Office PowerPoint</Application>
  <PresentationFormat>On-screen Show (4:3)</PresentationFormat>
  <Paragraphs>132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Calibri</vt:lpstr>
      <vt:lpstr>Tahoma</vt:lpstr>
      <vt:lpstr>Arial</vt:lpstr>
      <vt:lpstr>Calibri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GERD Filling Plans and implication to Ethiopia’s Water Share (Does Ethiopia has 20% Water Share from its River?)</vt:lpstr>
      <vt:lpstr>PowerPoint Presentation</vt:lpstr>
      <vt:lpstr>PowerPoint Presentation</vt:lpstr>
      <vt:lpstr>Dam Operation for Hydropower Generation with Downstream Constraint (Drought, Prolonged Drought, Prolonged Period of Dry Years) without Cooperation </vt:lpstr>
      <vt:lpstr>Treaty on Dam Operation? What is the Rush?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Wossenu Abtew</dc:creator>
  <cp:lastModifiedBy>Wossenu Abtew</cp:lastModifiedBy>
  <cp:revision>1</cp:revision>
  <dcterms:created xsi:type="dcterms:W3CDTF">2020-08-20T18:53:44Z</dcterms:created>
  <dcterms:modified xsi:type="dcterms:W3CDTF">2020-08-20T18:56:25Z</dcterms:modified>
</cp:coreProperties>
</file>