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7" r:id="rId1"/>
  </p:sldMasterIdLst>
  <p:notesMasterIdLst>
    <p:notesMasterId r:id="rId19"/>
  </p:notesMasterIdLst>
  <p:handoutMasterIdLst>
    <p:handoutMasterId r:id="rId20"/>
  </p:handoutMasterIdLst>
  <p:sldIdLst>
    <p:sldId id="472" r:id="rId2"/>
    <p:sldId id="498" r:id="rId3"/>
    <p:sldId id="457" r:id="rId4"/>
    <p:sldId id="482" r:id="rId5"/>
    <p:sldId id="481" r:id="rId6"/>
    <p:sldId id="499" r:id="rId7"/>
    <p:sldId id="490" r:id="rId8"/>
    <p:sldId id="492" r:id="rId9"/>
    <p:sldId id="491" r:id="rId10"/>
    <p:sldId id="484" r:id="rId11"/>
    <p:sldId id="485" r:id="rId12"/>
    <p:sldId id="483" r:id="rId13"/>
    <p:sldId id="487" r:id="rId14"/>
    <p:sldId id="489" r:id="rId15"/>
    <p:sldId id="493" r:id="rId16"/>
    <p:sldId id="496" r:id="rId17"/>
    <p:sldId id="497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4471"/>
    <a:srgbClr val="6C5200"/>
    <a:srgbClr val="E2CC70"/>
    <a:srgbClr val="FFC000"/>
    <a:srgbClr val="003399"/>
    <a:srgbClr val="2F4E80"/>
    <a:srgbClr val="B48900"/>
    <a:srgbClr val="004F8A"/>
    <a:srgbClr val="3333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74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192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3C0F6CDA-3A19-4D39-A022-77036DB320E1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B68B32EE-B619-4B9D-8C9B-E0FD3EA50B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5911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250AE600-54EC-4981-8308-331BB11E5043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B5390D49-FE01-4E86-A5DA-BB0C8A16B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1919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9000CA-D95A-4A12-A27F-57DC874AD0A8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5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05570-DB2D-4CE9-A12D-C76AC1BAB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5A466-DC51-42D7-ACFD-5BF972902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1D442-9276-408E-9437-73DD6A7CC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98813-4CEC-416E-BF58-8C1853B97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4FCCF-2276-46C2-8F56-7572C78E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2219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3F17C-D963-4EE1-91CB-2DFF0DDA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4E2E13-881A-4F3A-8DEE-9B9DADAB3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347CD-07EC-4E62-9C91-95758C03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1DE84-B6C0-4AA4-853D-6925B7F8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0DC6C-1737-4A65-8D5D-11134DA7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8350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262A9A-F877-420B-B767-6E8463C3AF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16568-74BB-48B0-8CFF-49117E6D9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6952A-6962-4F1C-B3C9-BD9533C8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3A44-DD36-40AC-9827-246599CE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1B565-24C7-46FA-9982-BDD6A1D0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64305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B04D1-D4A6-4F96-A535-0CC8921F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B36AD-5E5A-4237-B481-F3A6D26C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94AE8-F470-4ADA-9A44-B886DEFD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00969-988E-4D2C-9B93-DAEE8CB74DF7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9931C-EA0D-4EB1-AF81-EED838E8D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1BF72-C10A-4517-816F-1B767B66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4E9A43-1938-417D-82A7-B87BC736169C}"/>
              </a:ext>
            </a:extLst>
          </p:cNvPr>
          <p:cNvSpPr/>
          <p:nvPr userDrawn="1"/>
        </p:nvSpPr>
        <p:spPr>
          <a:xfrm>
            <a:off x="0" y="6033154"/>
            <a:ext cx="9144000" cy="287518"/>
          </a:xfrm>
          <a:prstGeom prst="rect">
            <a:avLst/>
          </a:prstGeom>
          <a:solidFill>
            <a:srgbClr val="253E67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85964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50DD-FDBE-46C7-8840-BFAE65B06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41259-842C-4727-BDD8-405ADED7C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AA635-882A-4C96-81C8-B709FE9EB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2BED0-10F3-4AE5-B648-03E0107A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382D2-6BA6-415D-A015-0F0852FE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802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B9468-F980-4829-97A0-F8A354DD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AA02C-3E5D-44D3-851F-36145AC2C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DB354-62E7-47C8-BCF0-CBC327D8B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16B31-C7BE-4A13-9BF7-577094DD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4EC53-6839-4A4B-A3A0-CC41DFC9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6504B-7C5E-4B7F-A36C-6DBAC0E7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3691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CEF6D-E305-448F-B453-EF688BC2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24DFD-86FA-408F-B416-F0CD6A071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260A9A-277E-4286-93F8-AC8B0BDEB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63DBBD-D26F-4813-8EA4-2283666B2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9C20C-A2CD-4A9A-8787-A403CB763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91F958-0332-47F6-BA55-DF27288D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A82B00-F216-41C0-9930-68C3FA33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66EED8-0A11-4489-9A8C-7DDC61B0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88701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D35C-ADF6-414A-BAFF-6995D0522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00A5E-5B5A-4153-93EE-E0C0E89B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36C390-1D58-48B3-83BD-1F33ECE2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EC896-8D83-4D43-BE7A-2CB35B17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9786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5FA0B6-6C01-490B-8155-64DAB379B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881237-16B7-4300-BBD1-5A8974BE6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77582-3BCB-4A55-9938-5F8E30EE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03606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7205-B335-4683-A322-56B2F6060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D55D9-C2B0-4EE8-9C70-07A5B8ADE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AD3EC6-A94C-49AB-8400-F9ADABA1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1DBC4-855D-4EA5-BD04-B3C3A0253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F57337-176D-4156-9BF5-4432265CE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7392-C813-4657-885C-0CDFFE6A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6046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5C827-8481-4B3F-88B1-4C3CA0A08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A7A1CC-D53E-46CA-A82D-F7907B3767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4A84E-445C-4910-ADC3-979BAFDA5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8A8F1-5B25-4E32-A7F3-6C840D47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E2FBF8-DE60-440F-A0FC-3E9DA68D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8B614-F4CD-479D-8F77-3EAE578A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3399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5C805E-9E3B-4E73-81DA-2CB1FFF7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C3EC3-680D-4D3B-9256-E3D5A70F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6D6D0-7A06-4183-A834-6399BE603D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0D6B4-B860-486E-B740-88756EBBE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8447A-5D57-4FCB-A5F7-D69691C71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0EDCF-B8AE-417F-840B-01E83572A03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33E2D-5AFA-43A4-A1B1-850BA5B05A30}"/>
              </a:ext>
            </a:extLst>
          </p:cNvPr>
          <p:cNvSpPr/>
          <p:nvPr userDrawn="1"/>
        </p:nvSpPr>
        <p:spPr>
          <a:xfrm>
            <a:off x="0" y="6513922"/>
            <a:ext cx="9144000" cy="344078"/>
          </a:xfrm>
          <a:prstGeom prst="rect">
            <a:avLst/>
          </a:prstGeom>
          <a:solidFill>
            <a:srgbClr val="253E6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09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>
    <p:fade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nilebdc/6874115788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821302"/>
            <a:ext cx="9144000" cy="453517"/>
          </a:xfrm>
          <a:prstGeom prst="rect">
            <a:avLst/>
          </a:prstGeom>
          <a:solidFill>
            <a:srgbClr val="00B0F0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Wossenu Abtew, Semu Moges, Menberu Meles, and Muluneh Imru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5524500"/>
            <a:ext cx="9144000" cy="1333500"/>
          </a:xfrm>
          <a:prstGeom prst="rect">
            <a:avLst/>
          </a:prstGeom>
          <a:solidFill>
            <a:srgbClr val="2944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r">
              <a:tabLst>
                <a:tab pos="8628063" algn="l"/>
              </a:tabLst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5524500"/>
            <a:ext cx="9144000" cy="13335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2020 International Conference on the Nile and </a:t>
            </a:r>
          </a:p>
          <a:p>
            <a:pPr algn="r"/>
            <a:r>
              <a:rPr lang="en-US" dirty="0">
                <a:solidFill>
                  <a:srgbClr val="FFC000"/>
                </a:solidFill>
              </a:rPr>
              <a:t>Grand Ethiopian Renaissance Dam: Science, </a:t>
            </a:r>
          </a:p>
          <a:p>
            <a:pPr algn="r"/>
            <a:r>
              <a:rPr lang="en-US" dirty="0">
                <a:solidFill>
                  <a:srgbClr val="FFC000"/>
                </a:solidFill>
              </a:rPr>
              <a:t>Conflict Resolution and Cooperation</a:t>
            </a:r>
          </a:p>
          <a:p>
            <a:pPr algn="r"/>
            <a:r>
              <a:rPr lang="en-US" sz="20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20-21, 2020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35494"/>
            <a:ext cx="9144000" cy="369332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endParaRPr lang="en-US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6785" y="5583181"/>
            <a:ext cx="4185107" cy="1226434"/>
          </a:xfr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>
            <a:normAutofit fontScale="90000"/>
          </a:bodyPr>
          <a:lstStyle/>
          <a:p>
            <a:pPr defTabSz="914269" eaLnBrk="1" hangingPunct="1">
              <a:tabLst>
                <a:tab pos="8628063" algn="l"/>
              </a:tabLst>
            </a:pPr>
            <a:r>
              <a:rPr lang="en-US" sz="1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Wossenu Abtew, Ph.D., P.E., D.WRE</a:t>
            </a:r>
            <a:br>
              <a:rPr lang="en-US" sz="1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</a:br>
            <a:r>
              <a:rPr lang="en-US" sz="1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Principal Civil Engineer</a:t>
            </a:r>
            <a:br>
              <a:rPr lang="en-US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Water and Environment Consulting LLC,  Affiliate faculty, FIU</a:t>
            </a:r>
            <a:br>
              <a:rPr lang="en-US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br>
              <a:rPr lang="en-US" sz="18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en-US" sz="2000" b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491741"/>
            <a:ext cx="9144000" cy="9144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0" y="-44380"/>
            <a:ext cx="9144000" cy="990606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River Flow Monitoring and Data Quality for Equitable Nile Water Sharing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B1D151-C6A3-4545-A359-3663A4A4A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80" y="1274819"/>
            <a:ext cx="9144000" cy="35356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3615EE-0A73-4008-B643-33F7E9B1A658}"/>
              </a:ext>
            </a:extLst>
          </p:cNvPr>
          <p:cNvSpPr txBox="1"/>
          <p:nvPr/>
        </p:nvSpPr>
        <p:spPr>
          <a:xfrm>
            <a:off x="13253" y="4769718"/>
            <a:ext cx="9144000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27" tIns="45713" rIns="91427" bIns="45713" rtlCol="0">
            <a:spAutoFit/>
          </a:bodyPr>
          <a:lstStyle/>
          <a:p>
            <a:pPr algn="ctr"/>
            <a:r>
              <a:rPr lang="en-US" dirty="0"/>
              <a:t>USGS – Water Science School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E02A23-37B8-4AB7-A6D7-B41C91E6D254}"/>
              </a:ext>
            </a:extLst>
          </p:cNvPr>
          <p:cNvSpPr txBox="1"/>
          <p:nvPr/>
        </p:nvSpPr>
        <p:spPr>
          <a:xfrm>
            <a:off x="13253" y="1329478"/>
            <a:ext cx="9144000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27" tIns="45713" rIns="91427" bIns="45713" rtlCol="0">
            <a:spAutoFit/>
          </a:bodyPr>
          <a:lstStyle/>
          <a:p>
            <a:pPr algn="ctr"/>
            <a:r>
              <a:rPr lang="en-US" dirty="0"/>
              <a:t>Stream Gauging</a:t>
            </a:r>
          </a:p>
        </p:txBody>
      </p:sp>
    </p:spTree>
    <p:extLst>
      <p:ext uri="{BB962C8B-B14F-4D97-AF65-F5344CB8AC3E}">
        <p14:creationId xmlns:p14="http://schemas.microsoft.com/office/powerpoint/2010/main" val="352340429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Flow Measurement and Sources of Errors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3F3E4-50EF-403A-81DE-B0FCB218B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1" y="1154846"/>
            <a:ext cx="4223657" cy="573157"/>
          </a:xfrm>
        </p:spPr>
        <p:txBody>
          <a:bodyPr/>
          <a:lstStyle/>
          <a:p>
            <a:pPr algn="ctr"/>
            <a:r>
              <a:rPr lang="en-US" b="1" dirty="0"/>
              <a:t>Sources of Errors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00FD3-9A25-49CB-9650-008904359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060711"/>
            <a:ext cx="4894290" cy="381158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Stream gauging errors (depth, width, velocity measurement errors)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Stage-Discharge equation 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Stage observation, recording 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Change in stream cross-section 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Unaccounted inflows and outflows</a:t>
            </a:r>
          </a:p>
          <a:p>
            <a:endParaRPr lang="en-US" dirty="0"/>
          </a:p>
        </p:txBody>
      </p:sp>
      <p:pic>
        <p:nvPicPr>
          <p:cNvPr id="6" name="Picture 5" descr="How Streamflow is Measured">
            <a:extLst>
              <a:ext uri="{FF2B5EF4-FFF2-40B4-BE49-F238E27FC236}">
                <a16:creationId xmlns:a16="http://schemas.microsoft.com/office/drawing/2014/main" id="{87231243-583E-4A44-AD77-612F25C2206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3"/>
          <a:stretch/>
        </p:blipFill>
        <p:spPr bwMode="auto">
          <a:xfrm>
            <a:off x="4731659" y="822139"/>
            <a:ext cx="4324985" cy="2808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79F118-F4F0-49F6-A112-E176C1D56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547" y="3631096"/>
            <a:ext cx="3291840" cy="28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5514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Stage Measurement and Sources of Errors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3F3E4-50EF-403A-81DE-B0FCB218B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86" y="1484242"/>
            <a:ext cx="4223657" cy="573157"/>
          </a:xfrm>
        </p:spPr>
        <p:txBody>
          <a:bodyPr/>
          <a:lstStyle/>
          <a:p>
            <a:pPr algn="ctr"/>
            <a:r>
              <a:rPr lang="en-US" b="1" dirty="0"/>
              <a:t>Errors in Stage Measurement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00FD3-9A25-49CB-9650-008904359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057399"/>
            <a:ext cx="4894290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Staff Gauge observation, recording, transmission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Automated stage recorder malfunction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5735BE-CA79-4253-95F9-0EC4225F599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12343" y="1484242"/>
            <a:ext cx="4653915" cy="309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4632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Acoustic Doppler Current Profiler (ADCP)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49EC58-16B4-4F83-AA65-CA050436CB9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71" y="925467"/>
            <a:ext cx="5943600" cy="2887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CFC6E8-B5F8-412E-B5CD-EEBF6DD2D5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468"/>
          <a:stretch/>
        </p:blipFill>
        <p:spPr>
          <a:xfrm>
            <a:off x="1073476" y="4301088"/>
            <a:ext cx="6238095" cy="21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4678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A8B9CA-0512-4DDA-ACCE-5E2783930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855390" cy="22280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500" dirty="0"/>
              <a:t>Radar – Noncontact Stream Flow Measurement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173C7-D23C-4560-8B23-3CAF076C6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21" y="2378332"/>
            <a:ext cx="3751968" cy="3143241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Wave formation on the water surface is the precondition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sensor measures the waves’ movement and therefore the surface velocity of the water.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single velocity is measured on the water surface. Model is used to convert to average velocity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extra level sensor, for depth and cross-section area measurement is needed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76BEF4-42E5-4D46-AD3A-D876B5ED12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8" r="38722" b="2"/>
          <a:stretch/>
        </p:blipFill>
        <p:spPr>
          <a:xfrm>
            <a:off x="3757789" y="10"/>
            <a:ext cx="5386210" cy="6857990"/>
          </a:xfrm>
          <a:prstGeom prst="rect">
            <a:avLst/>
          </a:prstGeom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452680-892A-44BB-8116-FECBC96C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50076" y="6356350"/>
            <a:ext cx="86527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FAB73BC-B049-4115-A692-8D63A059BFB8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1972FD6-B54A-4D52-9E36-B9329EC36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9072164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house instrumentation and provide power and telemetry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DDC06C57-9CD3-47B3-8AA5-941CDC26E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8993359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were located next to the field site, the stream gauge was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598923F-A7CD-450B-A2E5-4715426DE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8937127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located between Portland, OR, and Seattle, Washington,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510BB76-4199-4350-9965-26D36BCAB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9412898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where field personnel were located, and the flow history of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0459504F-0D9E-407D-9FD4-E890077FE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9002721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the river indicated a high probability of floods during the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D938215-2A55-4034-8203-928171A86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8914620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time of the experiment. The Cowlitz River at Castle Rock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EAECF2FF-CBF1-4FF9-81E4-EA63A9122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3679341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drains about 5,800 km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B5F5D601-2683-44F9-BAE8-4071EA2D3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640663" y="-369332"/>
            <a:ext cx="308098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2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7A1696CE-50AC-40B9-84F0-B5573798D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263700" y="-453970"/>
            <a:ext cx="5754589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in the Cascade Mountains in central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9268196F-2275-43AA-8286-745C3D515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9360126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Washington. The river is about 92 m wide and between 2 –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8BA60727-6EC2-4EA0-9122-021F825DB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5655394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7 m deep at the measurement site.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4997B1D4-DE15-4451-889E-13475D1F1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239838" y="-453970"/>
            <a:ext cx="303288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[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2F2521D5-AEB0-4B3C-A7CD-D2511E83B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108025" y="-453970"/>
            <a:ext cx="8505085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37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] Three organizations interested in noncontact mea-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49E8991C-658E-41BA-B55F-F1FA6F330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9006568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surement of streamflow participated in the Cowlitz River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4C0DDC99-74E0-4967-8194-3CD874007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06938" y="-453970"/>
            <a:ext cx="9233618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stream gauging station experiment: the USGS, the Applied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819E60F3-B7AF-4C76-A51A-FB21977D5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9116855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Physics Laboratory of the University of Washington (UW),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29B186ED-BFBF-4BE9-A3E6-A8A79332F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8466357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and CODAR Ocean Sensors, Ltd. Table 2 describes the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F796D2ED-E2A3-46AB-BB57-F59AED0AD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9079986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radar systems deployed by each organization. All systems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C80BADC2-0331-4A29-BC33-F0418B852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9013301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were installed and operational for the period 28 October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D76658ED-6ABF-4F15-8E40-E03EA3017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3722686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2003 to 4 March 2004.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0CB90E62-B6E9-414F-B9F2-74DEDD8BB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303288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[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9CF6DE1D-0032-4207-AE81-378EAD221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8300221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38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] The RiverRad system was deployed with two dish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E7597259-6218-4955-B48A-70F711218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8777467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antennas, one pointing up river and one pointing down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1DEDE469-1C36-4020-AF22-ABE380663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9371733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river, separated by an angle of about 23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6"/>
              </a:rPr>
              <a:t>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. A RiverScat array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CC50EAEA-D346-4BC4-8B15-D1F7D4370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8519705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of eight microwave antennas was mounted under the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727D7533-9C2C-4627-93C5-26E7625EF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8232510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highway bridge over the Cowlitz River at the stream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84D089F4-2275-4EA5-B867-FE1C0DC69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9103902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gauging station about 100 m downstream from the bank-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F4A80E0A-5D9B-4314-8B73-55BCE96D5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483647" y="-453970"/>
            <a:ext cx="7954935" cy="9079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operated cableway (Figure 7) [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4"/>
              </a:rPr>
              <a:t>Plant et al.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, 2005b].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1">
            <a:extLst>
              <a:ext uri="{FF2B5EF4-FFF2-40B4-BE49-F238E27FC236}">
                <a16:creationId xmlns:a16="http://schemas.microsoft.com/office/drawing/2014/main" id="{FAB3D223-254C-48D0-906B-8A6CBC268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13525" y="-276999"/>
            <a:ext cx="15556631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1"/>
              </a:rPr>
              <a:t>Figure 7. 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ff2"/>
              </a:rPr>
              <a:t>View under Cowlitz River bridge with four of eight RiverScat antennas visible and pointing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A06C8-1AE9-43EF-8444-F82A17E3FB33}"/>
              </a:ext>
            </a:extLst>
          </p:cNvPr>
          <p:cNvSpPr txBox="1"/>
          <p:nvPr/>
        </p:nvSpPr>
        <p:spPr>
          <a:xfrm flipH="1">
            <a:off x="5502622" y="6420406"/>
            <a:ext cx="214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Nivus.com</a:t>
            </a:r>
          </a:p>
        </p:txBody>
      </p:sp>
    </p:spTree>
    <p:extLst>
      <p:ext uri="{BB962C8B-B14F-4D97-AF65-F5344CB8AC3E}">
        <p14:creationId xmlns:p14="http://schemas.microsoft.com/office/powerpoint/2010/main" val="1660725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Accuracy of Stream Flow Data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41C9EEB-20BC-4E95-A875-49A9576505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90" y="1135209"/>
            <a:ext cx="3668823" cy="518755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E97A843-B190-4151-A822-D90CF262E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43992"/>
              </p:ext>
            </p:extLst>
          </p:nvPr>
        </p:nvGraphicFramePr>
        <p:xfrm>
          <a:off x="183146" y="3165879"/>
          <a:ext cx="4711144" cy="2884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7381">
                  <a:extLst>
                    <a:ext uri="{9D8B030D-6E8A-4147-A177-3AD203B41FA5}">
                      <a16:colId xmlns:a16="http://schemas.microsoft.com/office/drawing/2014/main" val="132849063"/>
                    </a:ext>
                  </a:extLst>
                </a:gridCol>
                <a:gridCol w="3083763">
                  <a:extLst>
                    <a:ext uri="{9D8B030D-6E8A-4147-A177-3AD203B41FA5}">
                      <a16:colId xmlns:a16="http://schemas.microsoft.com/office/drawing/2014/main" val="837647417"/>
                    </a:ext>
                  </a:extLst>
                </a:gridCol>
              </a:tblGrid>
              <a:tr h="9167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Rating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 Deviation from “True" flow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extLst>
                  <a:ext uri="{0D108BD9-81ED-4DB2-BD59-A6C34878D82A}">
                    <a16:rowId xmlns:a16="http://schemas.microsoft.com/office/drawing/2014/main" val="1899547118"/>
                  </a:ext>
                </a:extLst>
              </a:tr>
              <a:tr h="39010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Excellent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2%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extLst>
                  <a:ext uri="{0D108BD9-81ED-4DB2-BD59-A6C34878D82A}">
                    <a16:rowId xmlns:a16="http://schemas.microsoft.com/office/drawing/2014/main" val="3981531319"/>
                  </a:ext>
                </a:extLst>
              </a:tr>
              <a:tr h="39010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Good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5%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extLst>
                  <a:ext uri="{0D108BD9-81ED-4DB2-BD59-A6C34878D82A}">
                    <a16:rowId xmlns:a16="http://schemas.microsoft.com/office/drawing/2014/main" val="1810742478"/>
                  </a:ext>
                </a:extLst>
              </a:tr>
              <a:tr h="39010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Fair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8%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extLst>
                  <a:ext uri="{0D108BD9-81ED-4DB2-BD59-A6C34878D82A}">
                    <a16:rowId xmlns:a16="http://schemas.microsoft.com/office/drawing/2014/main" val="1935553223"/>
                  </a:ext>
                </a:extLst>
              </a:tr>
              <a:tr h="39010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Poor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</a:rPr>
                        <a:t>Greater or less than 8%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0437" marR="140437" marT="0" marB="0" anchor="b"/>
                </a:tc>
                <a:extLst>
                  <a:ext uri="{0D108BD9-81ED-4DB2-BD59-A6C34878D82A}">
                    <a16:rowId xmlns:a16="http://schemas.microsoft.com/office/drawing/2014/main" val="6511621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436A992-D6E7-4BB8-A3A0-7772C4432AA9}"/>
              </a:ext>
            </a:extLst>
          </p:cNvPr>
          <p:cNvSpPr txBox="1"/>
          <p:nvPr/>
        </p:nvSpPr>
        <p:spPr>
          <a:xfrm>
            <a:off x="183146" y="1652480"/>
            <a:ext cx="8415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cross-section (channel width and depth)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mean velocity (instrument error, pulsation </a:t>
            </a:r>
          </a:p>
          <a:p>
            <a:r>
              <a:rPr lang="en-US" dirty="0"/>
              <a:t>     error, vertical velocity distribution, oblique flow,</a:t>
            </a:r>
          </a:p>
          <a:p>
            <a:r>
              <a:rPr lang="en-US" dirty="0"/>
              <a:t>     stream turbulence)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F55AF-1C1A-4341-AB2F-ADEF22C25F64}"/>
              </a:ext>
            </a:extLst>
          </p:cNvPr>
          <p:cNvSpPr txBox="1"/>
          <p:nvPr/>
        </p:nvSpPr>
        <p:spPr>
          <a:xfrm>
            <a:off x="183146" y="899695"/>
            <a:ext cx="4865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study of errors in individual streamflow measurement</a:t>
            </a:r>
          </a:p>
        </p:txBody>
      </p:sp>
    </p:spTree>
    <p:extLst>
      <p:ext uri="{BB962C8B-B14F-4D97-AF65-F5344CB8AC3E}">
        <p14:creationId xmlns:p14="http://schemas.microsoft.com/office/powerpoint/2010/main" val="400380008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45" y="-99159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Blue Nile Basin and Surrounding Existing and Proposed Monitoring Network (green hydrometric and orange meteorological station) Riverside Technologies Inc 2010</a:t>
            </a:r>
            <a:endParaRPr lang="en-US" sz="2800" b="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BF6728-69EC-46BC-937A-0AD7177768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7" t="12448" r="5693"/>
          <a:stretch/>
        </p:blipFill>
        <p:spPr>
          <a:xfrm>
            <a:off x="182879" y="777074"/>
            <a:ext cx="8412480" cy="573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5768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5C8A40-213F-4428-8874-B0DEFCE9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167159-1B50-48DE-A7B0-046C9946F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33487"/>
            <a:ext cx="7924800" cy="4391025"/>
          </a:xfrm>
          <a:prstGeom prst="rect">
            <a:avLst/>
          </a:prstGeom>
        </p:spPr>
      </p:pic>
      <p:pic>
        <p:nvPicPr>
          <p:cNvPr id="9" name="Picture 8" descr="A close up of a map&#10;&#10;Description automatically generated">
            <a:extLst>
              <a:ext uri="{FF2B5EF4-FFF2-40B4-BE49-F238E27FC236}">
                <a16:creationId xmlns:a16="http://schemas.microsoft.com/office/drawing/2014/main" id="{5F1CFEFF-8451-4CB0-9C1D-825BE2AFE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798" y="4160838"/>
            <a:ext cx="2258568" cy="1296619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24D6F06-FFCB-4AF2-8EE2-7E4B74D37581}"/>
              </a:ext>
            </a:extLst>
          </p:cNvPr>
          <p:cNvCxnSpPr/>
          <p:nvPr/>
        </p:nvCxnSpPr>
        <p:spPr>
          <a:xfrm flipH="1">
            <a:off x="1959429" y="1400541"/>
            <a:ext cx="1001485" cy="7318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AEFFDDA8-AC06-4448-98BC-424AFE361D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366" y="2261882"/>
            <a:ext cx="2258568" cy="12966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1FB634-8169-44B7-BCF9-2CF585CBFFB3}"/>
              </a:ext>
            </a:extLst>
          </p:cNvPr>
          <p:cNvSpPr txBox="1"/>
          <p:nvPr/>
        </p:nvSpPr>
        <p:spPr>
          <a:xfrm>
            <a:off x="2868148" y="1397128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Outflow</a:t>
            </a:r>
          </a:p>
        </p:txBody>
      </p:sp>
    </p:spTree>
    <p:extLst>
      <p:ext uri="{BB962C8B-B14F-4D97-AF65-F5344CB8AC3E}">
        <p14:creationId xmlns:p14="http://schemas.microsoft.com/office/powerpoint/2010/main" val="299277013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3600" b="0" kern="0" dirty="0">
                <a:ln w="12700">
                  <a:noFill/>
                  <a:prstDash val="solid"/>
                </a:ln>
                <a:latin typeface="Times New Roman" panose="0202060305040502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US" sz="3600" b="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A4878-B2B3-4F9B-AA2A-593ED1781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Standardize flow measurement for good estimate of flow</a:t>
            </a:r>
          </a:p>
          <a:p>
            <a:endParaRPr lang="en-US" dirty="0"/>
          </a:p>
          <a:p>
            <a:r>
              <a:rPr lang="en-US" dirty="0"/>
              <a:t>Develop current baseline of flow at each reach of the Nile for water share agreement </a:t>
            </a:r>
          </a:p>
          <a:p>
            <a:endParaRPr lang="en-US" dirty="0"/>
          </a:p>
          <a:p>
            <a:r>
              <a:rPr lang="en-US" dirty="0"/>
              <a:t>Water share agreement should be based on percentage of current flow – agreement is for current and future generation (not the past)</a:t>
            </a:r>
          </a:p>
          <a:p>
            <a:endParaRPr lang="en-US" dirty="0"/>
          </a:p>
          <a:p>
            <a:r>
              <a:rPr lang="en-US" dirty="0"/>
              <a:t>Flow measurement integrity and data sharing is critical for water sharing</a:t>
            </a:r>
          </a:p>
          <a:p>
            <a:endParaRPr lang="en-US" dirty="0"/>
          </a:p>
          <a:p>
            <a:r>
              <a:rPr lang="en-US" dirty="0"/>
              <a:t>Flow data could be a source of conflict</a:t>
            </a:r>
          </a:p>
        </p:txBody>
      </p:sp>
    </p:spTree>
    <p:extLst>
      <p:ext uri="{BB962C8B-B14F-4D97-AF65-F5344CB8AC3E}">
        <p14:creationId xmlns:p14="http://schemas.microsoft.com/office/powerpoint/2010/main" val="395004079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Importance of Flow Measurement and Quality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BCCB9-0F9E-42E4-8D1F-CDA685677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363" y="1253330"/>
            <a:ext cx="7886700" cy="48520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Quality of flow data is not important when water is surplus</a:t>
            </a:r>
          </a:p>
          <a:p>
            <a:endParaRPr lang="en-US" dirty="0"/>
          </a:p>
          <a:p>
            <a:r>
              <a:rPr lang="en-US" dirty="0"/>
              <a:t>As water scarcity increases accurate flow measurement becomes more important</a:t>
            </a:r>
          </a:p>
          <a:p>
            <a:endParaRPr lang="en-US" dirty="0"/>
          </a:p>
          <a:p>
            <a:r>
              <a:rPr lang="en-US" dirty="0"/>
              <a:t>In water agreements clarity is needed on </a:t>
            </a:r>
          </a:p>
          <a:p>
            <a:pPr lvl="1"/>
            <a:r>
              <a:rPr lang="en-US" dirty="0"/>
              <a:t>What set of flow data is used for reference or baseline</a:t>
            </a:r>
          </a:p>
          <a:p>
            <a:pPr lvl="1"/>
            <a:r>
              <a:rPr lang="en-US" dirty="0"/>
              <a:t>Location of flow measurements</a:t>
            </a:r>
          </a:p>
          <a:p>
            <a:pPr lvl="1"/>
            <a:r>
              <a:rPr lang="en-US" dirty="0"/>
              <a:t>Who does the measurement (staff training and staff integrity)</a:t>
            </a:r>
          </a:p>
          <a:p>
            <a:pPr lvl="1"/>
            <a:r>
              <a:rPr lang="en-US" dirty="0"/>
              <a:t>How is flow measured?</a:t>
            </a:r>
          </a:p>
          <a:p>
            <a:pPr lvl="1"/>
            <a:endParaRPr lang="en-US" dirty="0"/>
          </a:p>
          <a:p>
            <a:r>
              <a:rPr lang="en-US" dirty="0"/>
              <a:t>A 5% error on Blue Nile flow is ±2.5 billion cubic meter</a:t>
            </a:r>
          </a:p>
          <a:p>
            <a:r>
              <a:rPr lang="en-US" dirty="0"/>
              <a:t>A 10% error is ±5 billion cubic meter</a:t>
            </a:r>
          </a:p>
          <a:p>
            <a:endParaRPr lang="en-US" dirty="0"/>
          </a:p>
          <a:p>
            <a:r>
              <a:rPr lang="en-US" dirty="0"/>
              <a:t>Flow monitoring and flow data could be a source of conflict</a:t>
            </a:r>
          </a:p>
        </p:txBody>
      </p:sp>
    </p:spTree>
    <p:extLst>
      <p:ext uri="{BB962C8B-B14F-4D97-AF65-F5344CB8AC3E}">
        <p14:creationId xmlns:p14="http://schemas.microsoft.com/office/powerpoint/2010/main" val="353060737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7282" y="635715"/>
            <a:ext cx="8356656" cy="2482136"/>
            <a:chOff x="409710" y="635715"/>
            <a:chExt cx="11142208" cy="2482136"/>
          </a:xfrm>
        </p:grpSpPr>
        <p:sp>
          <p:nvSpPr>
            <p:cNvPr id="15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" name="Rectangle 3">
            <a:extLst>
              <a:ext uri="{FF2B5EF4-FFF2-40B4-BE49-F238E27FC236}">
                <a16:creationId xmlns:a16="http://schemas.microsoft.com/office/drawing/2014/main" id="{E6DE04B2-C44D-4CCD-B76F-9E49B8BE8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460" y="759805"/>
            <a:ext cx="7729890" cy="1325563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0" dirty="0">
                <a:ln w="12700">
                  <a:noFill/>
                  <a:prstDash val="solid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Much is the River Flow?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10353" y="3172923"/>
            <a:ext cx="3658245" cy="356315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/>
            <a:r>
              <a:rPr lang="en-US" dirty="0"/>
              <a:t>Who does the stream gauging</a:t>
            </a:r>
          </a:p>
          <a:p>
            <a:pPr indent="-228600" defTabSz="914400"/>
            <a:r>
              <a:rPr lang="en-US" dirty="0"/>
              <a:t>Location of stream gauging</a:t>
            </a:r>
          </a:p>
          <a:p>
            <a:pPr indent="-228600" defTabSz="914400"/>
            <a:r>
              <a:rPr lang="en-US" dirty="0"/>
              <a:t>Method of stream gauging</a:t>
            </a:r>
          </a:p>
          <a:p>
            <a:pPr indent="-228600" defTabSz="914400"/>
            <a:r>
              <a:rPr lang="en-US" dirty="0"/>
              <a:t>Data acquisition</a:t>
            </a:r>
          </a:p>
          <a:p>
            <a:pPr indent="-228600" defTabSz="914400"/>
            <a:r>
              <a:rPr lang="en-US" dirty="0"/>
              <a:t>Data transmission</a:t>
            </a:r>
          </a:p>
          <a:p>
            <a:pPr indent="-228600" defTabSz="914400"/>
            <a:r>
              <a:rPr lang="en-US" dirty="0"/>
              <a:t>Data storage</a:t>
            </a:r>
          </a:p>
          <a:p>
            <a:pPr indent="-228600" defTabSz="914400"/>
            <a:r>
              <a:rPr lang="en-US" dirty="0"/>
              <a:t>Intentional Bias in data reporting</a:t>
            </a:r>
          </a:p>
        </p:txBody>
      </p:sp>
      <p:pic>
        <p:nvPicPr>
          <p:cNvPr id="3" name="Picture 2" descr="A bridge over a body of water&#10;&#10;Description automatically generated">
            <a:extLst>
              <a:ext uri="{FF2B5EF4-FFF2-40B4-BE49-F238E27FC236}">
                <a16:creationId xmlns:a16="http://schemas.microsoft.com/office/drawing/2014/main" id="{F02D47EB-6CF4-40A4-9517-83AF135B22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2" r="5050" b="1"/>
          <a:stretch/>
        </p:blipFill>
        <p:spPr>
          <a:xfrm>
            <a:off x="4569833" y="2376834"/>
            <a:ext cx="4463814" cy="4416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EC5D1B-AA3E-4DCC-9521-1B5E3E685240}"/>
              </a:ext>
            </a:extLst>
          </p:cNvPr>
          <p:cNvSpPr txBox="1"/>
          <p:nvPr/>
        </p:nvSpPr>
        <p:spPr>
          <a:xfrm>
            <a:off x="785461" y="2220009"/>
            <a:ext cx="3784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n w="12700">
                  <a:noFill/>
                  <a:prstDash val="solid"/>
                </a:ln>
                <a:latin typeface="+mj-lt"/>
                <a:ea typeface="+mj-ea"/>
                <a:cs typeface="+mj-cs"/>
              </a:rPr>
              <a:t>Stream Gauging Process and Data Quality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19221-6A50-4B09-BC7F-2F067BF1D0DA}"/>
              </a:ext>
            </a:extLst>
          </p:cNvPr>
          <p:cNvSpPr txBox="1"/>
          <p:nvPr/>
        </p:nvSpPr>
        <p:spPr>
          <a:xfrm>
            <a:off x="4569833" y="6487004"/>
            <a:ext cx="1235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Photo: W. Abtew</a:t>
            </a:r>
          </a:p>
        </p:txBody>
      </p:sp>
    </p:spTree>
    <p:extLst>
      <p:ext uri="{BB962C8B-B14F-4D97-AF65-F5344CB8AC3E}">
        <p14:creationId xmlns:p14="http://schemas.microsoft.com/office/powerpoint/2010/main" val="13371816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Flow Change with Time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41C9EEB-20BC-4E95-A875-49A9576505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90" y="1135209"/>
            <a:ext cx="3668823" cy="51875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3F3E4-50EF-403A-81DE-B0FCB218B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86" y="457200"/>
            <a:ext cx="4223657" cy="1600200"/>
          </a:xfrm>
        </p:spPr>
        <p:txBody>
          <a:bodyPr/>
          <a:lstStyle/>
          <a:p>
            <a:r>
              <a:rPr lang="en-US" dirty="0"/>
              <a:t>Nationalgeographic.com, August 3, 2020, Jon Heggie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00FD3-9A25-49CB-9650-008904359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4894290" cy="3811588"/>
          </a:xfrm>
        </p:spPr>
        <p:txBody>
          <a:bodyPr/>
          <a:lstStyle/>
          <a:p>
            <a:endParaRPr lang="en-US" sz="2000" dirty="0"/>
          </a:p>
          <a:p>
            <a:r>
              <a:rPr lang="en-US" sz="2000" dirty="0"/>
              <a:t>The Colorado River flow has decreased by 19% since the 20</a:t>
            </a:r>
            <a:r>
              <a:rPr lang="en-US" sz="2000" baseline="30000" dirty="0"/>
              <a:t>th</a:t>
            </a:r>
            <a:r>
              <a:rPr lang="en-US" sz="2000" dirty="0"/>
              <a:t> century average</a:t>
            </a:r>
          </a:p>
          <a:p>
            <a:endParaRPr lang="en-US" sz="2000" dirty="0"/>
          </a:p>
          <a:p>
            <a:r>
              <a:rPr lang="en-US" sz="2000" dirty="0"/>
              <a:t>Model predictions show 55% drop by 2100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5444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105970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Flow Change with Time – The Need for Baseline Flow for Water Agreements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41C9EEB-20BC-4E95-A875-49A9576505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231" y="1364033"/>
            <a:ext cx="3668823" cy="518755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0464F9C-8876-4D15-9368-892A2A5DE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554010"/>
              </p:ext>
            </p:extLst>
          </p:nvPr>
        </p:nvGraphicFramePr>
        <p:xfrm>
          <a:off x="111538" y="1639093"/>
          <a:ext cx="4180233" cy="1942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9219">
                  <a:extLst>
                    <a:ext uri="{9D8B030D-6E8A-4147-A177-3AD203B41FA5}">
                      <a16:colId xmlns:a16="http://schemas.microsoft.com/office/drawing/2014/main" val="1570170287"/>
                    </a:ext>
                  </a:extLst>
                </a:gridCol>
                <a:gridCol w="2551014">
                  <a:extLst>
                    <a:ext uri="{9D8B030D-6E8A-4147-A177-3AD203B41FA5}">
                      <a16:colId xmlns:a16="http://schemas.microsoft.com/office/drawing/2014/main" val="2838156091"/>
                    </a:ext>
                  </a:extLst>
                </a:gridCol>
              </a:tblGrid>
              <a:tr h="592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Period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Annual mean flow (BCM)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extLst>
                  <a:ext uri="{0D108BD9-81ED-4DB2-BD59-A6C34878D82A}">
                    <a16:rowId xmlns:a16="http://schemas.microsoft.com/office/drawing/2014/main" val="487851145"/>
                  </a:ext>
                </a:extLst>
              </a:tr>
              <a:tr h="337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1965-1987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43.22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extLst>
                  <a:ext uri="{0D108BD9-81ED-4DB2-BD59-A6C34878D82A}">
                    <a16:rowId xmlns:a16="http://schemas.microsoft.com/office/drawing/2014/main" val="3048157411"/>
                  </a:ext>
                </a:extLst>
              </a:tr>
              <a:tr h="337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1990-1996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47.05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extLst>
                  <a:ext uri="{0D108BD9-81ED-4DB2-BD59-A6C34878D82A}">
                    <a16:rowId xmlns:a16="http://schemas.microsoft.com/office/drawing/2014/main" val="3980055310"/>
                  </a:ext>
                </a:extLst>
              </a:tr>
              <a:tr h="337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2002-2009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50.85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extLst>
                  <a:ext uri="{0D108BD9-81ED-4DB2-BD59-A6C34878D82A}">
                    <a16:rowId xmlns:a16="http://schemas.microsoft.com/office/drawing/2014/main" val="1677780831"/>
                  </a:ext>
                </a:extLst>
              </a:tr>
              <a:tr h="3376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1999 - 2003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51.92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760" marR="115760" marT="0" marB="0" anchor="ctr"/>
                </a:tc>
                <a:extLst>
                  <a:ext uri="{0D108BD9-81ED-4DB2-BD59-A6C34878D82A}">
                    <a16:rowId xmlns:a16="http://schemas.microsoft.com/office/drawing/2014/main" val="112155383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0C99553-4CB0-49DB-99DA-203859AB6626}"/>
              </a:ext>
            </a:extLst>
          </p:cNvPr>
          <p:cNvSpPr txBox="1"/>
          <p:nvPr/>
        </p:nvSpPr>
        <p:spPr>
          <a:xfrm>
            <a:off x="1075208" y="1327085"/>
            <a:ext cx="204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Blue Nile at El Diem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700D9C-D4C7-4DC2-81A6-212B9B5072EC}"/>
              </a:ext>
            </a:extLst>
          </p:cNvPr>
          <p:cNvSpPr txBox="1"/>
          <p:nvPr/>
        </p:nvSpPr>
        <p:spPr>
          <a:xfrm>
            <a:off x="962879" y="3588480"/>
            <a:ext cx="204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Nile at Dongola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409001B-4B3B-4BEE-8448-CD849CF86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682970"/>
              </p:ext>
            </p:extLst>
          </p:nvPr>
        </p:nvGraphicFramePr>
        <p:xfrm>
          <a:off x="111538" y="4105886"/>
          <a:ext cx="4341192" cy="1059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3890">
                  <a:extLst>
                    <a:ext uri="{9D8B030D-6E8A-4147-A177-3AD203B41FA5}">
                      <a16:colId xmlns:a16="http://schemas.microsoft.com/office/drawing/2014/main" val="3938329437"/>
                    </a:ext>
                  </a:extLst>
                </a:gridCol>
                <a:gridCol w="2887302">
                  <a:extLst>
                    <a:ext uri="{9D8B030D-6E8A-4147-A177-3AD203B41FA5}">
                      <a16:colId xmlns:a16="http://schemas.microsoft.com/office/drawing/2014/main" val="2369624810"/>
                    </a:ext>
                  </a:extLst>
                </a:gridCol>
              </a:tblGrid>
              <a:tr h="4146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Period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577" marR="110577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Annual mean flow (BCM)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577" marR="110577" marT="0" marB="0" anchor="ctr"/>
                </a:tc>
                <a:extLst>
                  <a:ext uri="{0D108BD9-81ED-4DB2-BD59-A6C34878D82A}">
                    <a16:rowId xmlns:a16="http://schemas.microsoft.com/office/drawing/2014/main" val="1891136621"/>
                  </a:ext>
                </a:extLst>
              </a:tr>
              <a:tr h="3378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1933-1972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577" marR="1105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85.4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577" marR="110577" marT="0" marB="0" anchor="b"/>
                </a:tc>
                <a:extLst>
                  <a:ext uri="{0D108BD9-81ED-4DB2-BD59-A6C34878D82A}">
                    <a16:rowId xmlns:a16="http://schemas.microsoft.com/office/drawing/2014/main" val="618920941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1973-2012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577" marR="1105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70.01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0577" marR="110577" marT="0" marB="0" anchor="b"/>
                </a:tc>
                <a:extLst>
                  <a:ext uri="{0D108BD9-81ED-4DB2-BD59-A6C34878D82A}">
                    <a16:rowId xmlns:a16="http://schemas.microsoft.com/office/drawing/2014/main" val="337344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55620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Flow Measurement Methods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00FD3-9A25-49CB-9650-008904359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01" y="822139"/>
            <a:ext cx="7886700" cy="4351338"/>
          </a:xfrm>
        </p:spPr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Slope-Area Method</a:t>
            </a:r>
          </a:p>
          <a:p>
            <a:endParaRPr lang="en-US" sz="2000" dirty="0"/>
          </a:p>
          <a:p>
            <a:r>
              <a:rPr lang="en-US" sz="2000" dirty="0"/>
              <a:t>Stage-Discharge Method</a:t>
            </a:r>
          </a:p>
          <a:p>
            <a:endParaRPr lang="en-US" sz="2000" dirty="0"/>
          </a:p>
          <a:p>
            <a:r>
              <a:rPr lang="en-US" sz="2000" dirty="0"/>
              <a:t>Acoustic Doppler Current Profiler (ADCP)</a:t>
            </a:r>
          </a:p>
          <a:p>
            <a:endParaRPr lang="en-US" sz="2000" dirty="0"/>
          </a:p>
          <a:p>
            <a:r>
              <a:rPr lang="en-US" sz="2000" dirty="0"/>
              <a:t>Ultra Velocity Meter (UVM)</a:t>
            </a:r>
          </a:p>
          <a:p>
            <a:endParaRPr lang="en-US" sz="2000" dirty="0"/>
          </a:p>
          <a:p>
            <a:r>
              <a:rPr lang="en-US" sz="2000" dirty="0"/>
              <a:t>Radar Method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73537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CB66F-B7ED-494F-89EB-E1CAAB68A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2E5D53-8526-42BC-A0D2-0CD06A091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45"/>
          <a:stretch/>
        </p:blipFill>
        <p:spPr>
          <a:xfrm>
            <a:off x="0" y="742625"/>
            <a:ext cx="9144000" cy="3127431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90D3D48-EF41-4233-8672-B08A1FA8F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Flow Measurement Methods</a:t>
            </a:r>
          </a:p>
        </p:txBody>
      </p:sp>
      <p:pic>
        <p:nvPicPr>
          <p:cNvPr id="8" name="Picture 7" descr="How Streamflow is Measured">
            <a:extLst>
              <a:ext uri="{FF2B5EF4-FFF2-40B4-BE49-F238E27FC236}">
                <a16:creationId xmlns:a16="http://schemas.microsoft.com/office/drawing/2014/main" id="{5C66C8BB-F47D-41E4-8C92-D32360BE82D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3"/>
          <a:stretch/>
        </p:blipFill>
        <p:spPr bwMode="auto">
          <a:xfrm>
            <a:off x="2132965" y="3870056"/>
            <a:ext cx="4324985" cy="2808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790398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down a dirt road&#10;&#10;Description automatically generated">
            <a:extLst>
              <a:ext uri="{FF2B5EF4-FFF2-40B4-BE49-F238E27FC236}">
                <a16:creationId xmlns:a16="http://schemas.microsoft.com/office/drawing/2014/main" id="{25794B64-C5C1-4352-A4FA-1C2E6A14D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724652"/>
            <a:ext cx="9144000" cy="5858527"/>
          </a:xfrm>
          <a:prstGeom prst="rect">
            <a:avLst/>
          </a:prstGeom>
        </p:spPr>
      </p:pic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3252"/>
            <a:ext cx="9144000" cy="1073426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400" b="0" dirty="0">
                <a:ln w="12700">
                  <a:noFill/>
                  <a:prstDash val="solid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much is the Flow? Stream Gauging in the Blue Nile Basin</a:t>
            </a:r>
            <a:endParaRPr lang="en-US" sz="2400" b="0" kern="0" dirty="0">
              <a:ln w="12700">
                <a:noFill/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E7C5F5-09CD-4501-9ECD-A9A327B91F87}"/>
              </a:ext>
            </a:extLst>
          </p:cNvPr>
          <p:cNvSpPr txBox="1"/>
          <p:nvPr/>
        </p:nvSpPr>
        <p:spPr>
          <a:xfrm>
            <a:off x="0" y="6247656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hlinkClick r:id="rId3" tooltip="http://flickr.com/photos/nilebdc/68741157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900" dirty="0">
                <a:solidFill>
                  <a:schemeClr val="bg1"/>
                </a:solidFill>
              </a:rPr>
              <a:t> by Unknown Author is licensed under </a:t>
            </a:r>
            <a:r>
              <a:rPr lang="en-US" sz="900" dirty="0">
                <a:solidFill>
                  <a:schemeClr val="bg1"/>
                </a:solidFill>
                <a:hlinkClick r:id="rId5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26177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">
            <a:extLst>
              <a:ext uri="{FF2B5EF4-FFF2-40B4-BE49-F238E27FC236}">
                <a16:creationId xmlns:a16="http://schemas.microsoft.com/office/drawing/2014/main" id="{093988EE-45C0-446C-8101-133086FA6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43543"/>
            <a:ext cx="9144000" cy="865682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Font typeface="Wingdings" pitchFamily="2" charset="2"/>
              <a:buNone/>
              <a:defRPr sz="31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7141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914269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600">
                <a:solidFill>
                  <a:schemeClr val="tx1"/>
                </a:solidFill>
                <a:latin typeface="+mn-lt"/>
              </a:defRPr>
            </a:lvl3pPr>
            <a:lvl4pPr marL="125712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</a:defRPr>
            </a:lvl4pPr>
            <a:lvl5pPr marL="1599971" indent="-228567" algn="l" rtl="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5pPr>
            <a:lvl6pPr marL="205710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6pPr>
            <a:lvl7pPr marL="251424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7pPr>
            <a:lvl8pPr marL="2971376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8pPr>
            <a:lvl9pPr marL="3428511" indent="-228567" algn="l" rtl="0" fontAlgn="base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  <a:buClr>
                <a:srgbClr val="F1B409"/>
              </a:buClr>
              <a:buSzPct val="70000"/>
              <a:buBlip>
                <a:blip r:embed="rId2"/>
              </a:buBlip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sz="2800" b="0" kern="0" dirty="0">
                <a:ln w="12700">
                  <a:noFill/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Stream Flow Monitoring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3F3E4-50EF-403A-81DE-B0FCB218B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86" y="1108717"/>
            <a:ext cx="4223657" cy="573157"/>
          </a:xfrm>
        </p:spPr>
        <p:txBody>
          <a:bodyPr/>
          <a:lstStyle/>
          <a:p>
            <a:pPr algn="ctr"/>
            <a:r>
              <a:rPr lang="en-US" b="1" dirty="0"/>
              <a:t>Flow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40400FD3-9A25-49CB-9650-0089043598C9}"/>
                  </a:ext>
                </a:extLst>
              </p:cNvPr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0" y="2057399"/>
                <a:ext cx="4894290" cy="3811588"/>
              </a:xfrm>
            </p:spPr>
            <p:txBody>
              <a:bodyPr/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𝑉𝑚𝑒𝑎𝑛</m:t>
                    </m:r>
                  </m:oMath>
                </a14:m>
                <a:endParaRPr lang="en-US" sz="2000" baseline="-25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40400FD3-9A25-49CB-9650-0089043598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0" y="2057399"/>
                <a:ext cx="4894290" cy="3811588"/>
              </a:xfrm>
              <a:blipFill>
                <a:blip r:embed="rId3"/>
                <a:stretch>
                  <a:fillRect l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95735BE-CA79-4253-95F9-0EC4225F5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394" y="3815391"/>
            <a:ext cx="4135310" cy="27371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BE3C7C-58BA-4091-A98A-CC1876E65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6812" y="931543"/>
            <a:ext cx="3291840" cy="28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6203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925</Words>
  <Application>Microsoft Office PowerPoint</Application>
  <PresentationFormat>On-screen Show (4:3)</PresentationFormat>
  <Paragraphs>166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ff1</vt:lpstr>
      <vt:lpstr>ff2</vt:lpstr>
      <vt:lpstr>ff4</vt:lpstr>
      <vt:lpstr>ff6</vt:lpstr>
      <vt:lpstr>Tahoma</vt:lpstr>
      <vt:lpstr>Times New Roman</vt:lpstr>
      <vt:lpstr>Wingdings</vt:lpstr>
      <vt:lpstr>Office Theme</vt:lpstr>
      <vt:lpstr>Wossenu Abtew, Ph.D., P.E., D.WRE Principal Civil Engineer Water and Environment Consulting LLC,  Affiliate faculty, FIU  </vt:lpstr>
      <vt:lpstr>PowerPoint Presentation</vt:lpstr>
      <vt:lpstr>PowerPoint Presentation</vt:lpstr>
      <vt:lpstr>Nationalgeographic.com, August 3, 2020, Jon Heggie</vt:lpstr>
      <vt:lpstr>PowerPoint Presentation</vt:lpstr>
      <vt:lpstr>PowerPoint Presentation</vt:lpstr>
      <vt:lpstr>PowerPoint Presentation</vt:lpstr>
      <vt:lpstr>PowerPoint Presentation</vt:lpstr>
      <vt:lpstr>Flow Equation</vt:lpstr>
      <vt:lpstr>Sources of Errors</vt:lpstr>
      <vt:lpstr>Errors in Stage Measurement</vt:lpstr>
      <vt:lpstr>PowerPoint Presentation</vt:lpstr>
      <vt:lpstr>Radar – Noncontact Stream Flow Measurement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Wossenu Abtew, Ph.D., P.E., D.WRE Principal Civil Engineer Water and Environment Consulting LLC,  Affiliate faculty, FIU  </dc:title>
  <dc:creator>Wossenu Abtew</dc:creator>
  <cp:lastModifiedBy>Wossenu Abtew</cp:lastModifiedBy>
  <cp:revision>3</cp:revision>
  <dcterms:created xsi:type="dcterms:W3CDTF">2020-08-18T13:19:32Z</dcterms:created>
  <dcterms:modified xsi:type="dcterms:W3CDTF">2020-08-18T13:37:00Z</dcterms:modified>
</cp:coreProperties>
</file>