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6"/>
  </p:notesMasterIdLst>
  <p:handoutMasterIdLst>
    <p:handoutMasterId r:id="rId27"/>
  </p:handoutMasterIdLst>
  <p:sldIdLst>
    <p:sldId id="549" r:id="rId2"/>
    <p:sldId id="590" r:id="rId3"/>
    <p:sldId id="584" r:id="rId4"/>
    <p:sldId id="585" r:id="rId5"/>
    <p:sldId id="591" r:id="rId6"/>
    <p:sldId id="586" r:id="rId7"/>
    <p:sldId id="550" r:id="rId8"/>
    <p:sldId id="575" r:id="rId9"/>
    <p:sldId id="578" r:id="rId10"/>
    <p:sldId id="558" r:id="rId11"/>
    <p:sldId id="583" r:id="rId12"/>
    <p:sldId id="568" r:id="rId13"/>
    <p:sldId id="564" r:id="rId14"/>
    <p:sldId id="565" r:id="rId15"/>
    <p:sldId id="567" r:id="rId16"/>
    <p:sldId id="569" r:id="rId17"/>
    <p:sldId id="557" r:id="rId18"/>
    <p:sldId id="556" r:id="rId19"/>
    <p:sldId id="566" r:id="rId20"/>
    <p:sldId id="570" r:id="rId21"/>
    <p:sldId id="594" r:id="rId22"/>
    <p:sldId id="592" r:id="rId23"/>
    <p:sldId id="573" r:id="rId24"/>
    <p:sldId id="595" r:id="rId25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F9706C3-5453-4B1C-AFE2-CF247A8C626D}">
          <p14:sldIdLst>
            <p14:sldId id="549"/>
            <p14:sldId id="590"/>
            <p14:sldId id="584"/>
            <p14:sldId id="585"/>
            <p14:sldId id="591"/>
            <p14:sldId id="586"/>
            <p14:sldId id="550"/>
            <p14:sldId id="575"/>
            <p14:sldId id="578"/>
            <p14:sldId id="558"/>
            <p14:sldId id="583"/>
            <p14:sldId id="568"/>
            <p14:sldId id="564"/>
            <p14:sldId id="565"/>
            <p14:sldId id="567"/>
            <p14:sldId id="569"/>
            <p14:sldId id="557"/>
            <p14:sldId id="556"/>
            <p14:sldId id="566"/>
            <p14:sldId id="570"/>
          </p14:sldIdLst>
        </p14:section>
        <p14:section name="Untitled Section" id="{3DB6FE04-2405-4AA7-A4F7-24D79C9125D0}">
          <p14:sldIdLst>
            <p14:sldId id="594"/>
            <p14:sldId id="592"/>
            <p14:sldId id="573"/>
            <p14:sldId id="5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0IWRWSL" initials="WS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CC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0" autoAdjust="0"/>
    <p:restoredTop sz="94514" autoAdjust="0"/>
  </p:normalViewPr>
  <p:slideViewPr>
    <p:cSldViewPr>
      <p:cViewPr varScale="1">
        <p:scale>
          <a:sx n="87" d="100"/>
          <a:sy n="87" d="100"/>
        </p:scale>
        <p:origin x="83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553" y="2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17905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553" y="8817905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FB21FC4-D4DD-49C8-83A2-DADDDD3D6E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451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553" y="2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9759"/>
            <a:ext cx="5588000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17905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553" y="8817905"/>
            <a:ext cx="3026834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9" tIns="46500" rIns="92999" bIns="465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E6D1DD1-442C-4ADC-85DC-B342C8BB10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80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AED20-9C73-4572-B421-D3A1BBD00CA5}" type="slidenum">
              <a:rPr lang="en-US" smtClean="0">
                <a:latin typeface="Arial" pitchFamily="34" charset="0"/>
              </a:rPr>
              <a:pPr/>
              <a:t>1</a:t>
            </a:fld>
            <a:endParaRPr lang="en-US" dirty="0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295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centers are supposed to help UNESCO, not be a drain on its resources. The network provides openings to work with countries such as Iran and China.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6D1DD1-442C-4ADC-85DC-B342C8BB106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84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BF6757-79F1-4F72-8E61-0B15CC25BCA3}" type="slidenum">
              <a:rPr lang="en-US"/>
              <a:pPr/>
              <a:t>9</a:t>
            </a:fld>
            <a:endParaRPr 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79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</p:grpSp>
      <p:sp>
        <p:nvSpPr>
          <p:cNvPr id="7069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069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185B7-4AAD-465B-801F-BC3BEBAAC6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1BDD2-6626-463A-A86D-28A39FA0E9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B5A3D-BB90-4122-8DED-03D6B66418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6FD19-2851-4B16-8BE4-09D0574FA8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19CAC-F886-4F68-BE1C-A3E6DE59C8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5AE7F-9E7F-4F82-BB45-2FE4908089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B071E-3911-4B33-A250-8A62004E06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AEA7D-92A6-45B9-9BE1-319E5F7AE8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74B09-2CAD-4DDD-A1C1-89151FE15D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981FA-CF9C-4155-8ECE-D74B314111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B265B-BAF6-40D7-8A64-C911F1D391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6963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3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3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3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3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4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5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6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sp>
          <p:nvSpPr>
            <p:cNvPr id="6967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latin typeface="Arial" charset="0"/>
              </a:endParaRPr>
            </a:p>
          </p:txBody>
        </p:sp>
        <p:grpSp>
          <p:nvGrpSpPr>
            <p:cNvPr id="4140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6967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  <p:sp>
            <p:nvSpPr>
              <p:cNvPr id="6967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 dirty="0">
                  <a:latin typeface="Arial" charset="0"/>
                </a:endParaRPr>
              </a:p>
            </p:txBody>
          </p:sp>
        </p:grpSp>
      </p:grpSp>
      <p:sp>
        <p:nvSpPr>
          <p:cNvPr id="6967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967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967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7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7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5D9429B-F7EB-4A26-9C6D-493D15A592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gwadi.org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95300" y="5247037"/>
            <a:ext cx="4229100" cy="168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chemeClr val="tx2"/>
              </a:solidFill>
            </a:endParaRPr>
          </a:p>
          <a:p>
            <a:pPr algn="ctr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2"/>
                </a:solidFill>
              </a:rPr>
              <a:t> </a:t>
            </a:r>
          </a:p>
          <a:p>
            <a:pPr algn="ctr">
              <a:spcAft>
                <a:spcPts val="0"/>
              </a:spcAft>
              <a:defRPr/>
            </a:pPr>
            <a:endParaRPr lang="en-US" sz="2000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000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000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000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000" dirty="0" smtClean="0">
              <a:solidFill>
                <a:schemeClr val="tx2"/>
              </a:solidFill>
            </a:endParaRPr>
          </a:p>
          <a:p>
            <a:pPr lvl="0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>
                    <a:lumMod val="65000"/>
                  </a:schemeClr>
                </a:solidFill>
              </a:rPr>
              <a:t>Will Logan </a:t>
            </a:r>
          </a:p>
          <a:p>
            <a:pPr lvl="0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>
                    <a:lumMod val="65000"/>
                  </a:schemeClr>
                </a:solidFill>
              </a:rPr>
              <a:t>Director</a:t>
            </a:r>
          </a:p>
          <a:p>
            <a:pPr lvl="0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>
                    <a:lumMod val="65000"/>
                  </a:schemeClr>
                </a:solidFill>
              </a:rPr>
              <a:t>International Center for Integrated Water Resources Management</a:t>
            </a:r>
          </a:p>
          <a:p>
            <a:pPr lvl="0" algn="ctr">
              <a:spcAft>
                <a:spcPts val="0"/>
              </a:spcAft>
              <a:defRPr/>
            </a:pPr>
            <a:endParaRPr lang="en-US" sz="2000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dirty="0" smtClean="0">
              <a:solidFill>
                <a:schemeClr val="tx2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endParaRPr lang="en-US" sz="2400" dirty="0" smtClean="0">
              <a:solidFill>
                <a:srgbClr val="FFFF00"/>
              </a:solidFill>
            </a:endParaRPr>
          </a:p>
          <a:p>
            <a:pPr lvl="0" algn="ctr">
              <a:spcAft>
                <a:spcPts val="0"/>
              </a:spcAft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lang="en-US" sz="2400" kern="0" baseline="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0" cap="none" spc="0" normalizeH="0" noProof="0" dirty="0" smtClean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28600" y="2133600"/>
            <a:ext cx="8610600" cy="14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endParaRPr lang="en-US" sz="3200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r>
              <a:rPr lang="en-US" sz="28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How UNESCO IHP, Regional and Local UNESCO Offices, Category 2 Centers and Chairs, Universities and Governments Work Together for Water Security </a:t>
            </a:r>
          </a:p>
          <a:p>
            <a:pPr algn="ctr">
              <a:defRPr/>
            </a:pPr>
            <a:endParaRPr lang="en-US" sz="2800" dirty="0" smtClean="0">
              <a:solidFill>
                <a:srgbClr val="FFFF00"/>
              </a:solidFill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1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35814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0"/>
              </a:spcAft>
              <a:defRPr/>
            </a:pPr>
            <a:r>
              <a:rPr lang="en-US" sz="2000" dirty="0" smtClean="0"/>
              <a:t>2018 Water and Environmental Security Conference</a:t>
            </a:r>
          </a:p>
          <a:p>
            <a:pPr lvl="0" algn="ctr">
              <a:spcAft>
                <a:spcPts val="0"/>
              </a:spcAft>
              <a:defRPr/>
            </a:pPr>
            <a:r>
              <a:rPr lang="en-US" sz="2000" dirty="0" smtClean="0"/>
              <a:t>September 17-18, 2018 </a:t>
            </a:r>
          </a:p>
          <a:p>
            <a:pPr lvl="0" algn="ctr">
              <a:spcAft>
                <a:spcPts val="0"/>
              </a:spcAft>
              <a:defRPr/>
            </a:pPr>
            <a:r>
              <a:rPr lang="en-US" sz="2000" dirty="0" smtClean="0"/>
              <a:t>Florida International University, Miami, Florida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" y="228600"/>
            <a:ext cx="9115425" cy="914400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67494" y="5410200"/>
            <a:ext cx="3048000" cy="1199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20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4572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75" y="2466641"/>
            <a:ext cx="2905125" cy="41910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 bwMode="auto">
          <a:xfrm>
            <a:off x="3810000" y="5045833"/>
            <a:ext cx="2438400" cy="44210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924300" y="4683525"/>
            <a:ext cx="2438400" cy="4572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715110" y="5400082"/>
            <a:ext cx="2438400" cy="44210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076700" y="5754331"/>
            <a:ext cx="2438400" cy="44210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344269"/>
            <a:ext cx="5105400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G-WADI Networks Derive from, and then Expand on, Existing UNESCO IHP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4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6" y="-9939"/>
            <a:ext cx="2237385" cy="191493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5926"/>
            <a:ext cx="9105900" cy="4838700"/>
          </a:xfrm>
          <a:prstGeom prst="rect">
            <a:avLst/>
          </a:prstGeom>
        </p:spPr>
      </p:pic>
      <p:sp>
        <p:nvSpPr>
          <p:cNvPr id="8" name="Notched Right Arrow 7"/>
          <p:cNvSpPr/>
          <p:nvPr/>
        </p:nvSpPr>
        <p:spPr bwMode="auto">
          <a:xfrm>
            <a:off x="2819400" y="642730"/>
            <a:ext cx="2743200" cy="6096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506" y="-9939"/>
            <a:ext cx="3046494" cy="191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091268"/>
            <a:ext cx="6829425" cy="2762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99094" cy="365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37514"/>
            <a:ext cx="2477616" cy="331528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400" y="4191000"/>
            <a:ext cx="1905000" cy="1828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sz="3200" kern="0" dirty="0" smtClean="0">
                <a:solidFill>
                  <a:srgbClr val="FFFF00"/>
                </a:solidFill>
                <a:effectLst/>
                <a:latin typeface="Calibri" pitchFamily="34" charset="0"/>
                <a:cs typeface="Calibri" pitchFamily="34" charset="0"/>
              </a:rPr>
              <a:t>Stream. </a:t>
            </a:r>
            <a:r>
              <a:rPr lang="en-US" sz="3200" kern="0" dirty="0" err="1" smtClean="0">
                <a:solidFill>
                  <a:srgbClr val="FFFF00"/>
                </a:solidFill>
                <a:effectLst/>
                <a:latin typeface="Calibri" pitchFamily="34" charset="0"/>
                <a:cs typeface="Calibri" pitchFamily="34" charset="0"/>
              </a:rPr>
              <a:t>princeton</a:t>
            </a:r>
            <a:r>
              <a:rPr lang="en-US" sz="3200" kern="0" dirty="0" smtClean="0">
                <a:solidFill>
                  <a:srgbClr val="FFFF00"/>
                </a:solidFill>
                <a:effectLst/>
                <a:latin typeface="Calibri" pitchFamily="34" charset="0"/>
                <a:cs typeface="Calibri" pitchFamily="34" charset="0"/>
              </a:rPr>
              <a:t>. </a:t>
            </a:r>
            <a:r>
              <a:rPr lang="en-US" sz="3200" kern="0" dirty="0" err="1" smtClean="0">
                <a:solidFill>
                  <a:srgbClr val="FFFF00"/>
                </a:solidFill>
                <a:effectLst/>
                <a:latin typeface="Calibri" pitchFamily="34" charset="0"/>
                <a:cs typeface="Calibri" pitchFamily="34" charset="0"/>
              </a:rPr>
              <a:t>edu</a:t>
            </a:r>
            <a:endParaRPr lang="en-US" sz="3200" kern="0" dirty="0">
              <a:solidFill>
                <a:srgbClr val="FFFF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75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30552"/>
            <a:ext cx="7038926" cy="69069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9432" y="29720"/>
            <a:ext cx="2996968" cy="69079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967" y="857250"/>
            <a:ext cx="4978865" cy="2490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3200400"/>
            <a:ext cx="2971800" cy="2031325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Workshops held in Niamey, Nairobi, Windhoek and Harare with collaboration and support from UNESCO regional and field offices, AGRHYMET, ICPAC, SADC, </a:t>
            </a:r>
            <a:r>
              <a:rPr lang="en-US" dirty="0" err="1" smtClean="0">
                <a:solidFill>
                  <a:srgbClr val="000000"/>
                </a:solidFill>
              </a:rPr>
              <a:t>Govt</a:t>
            </a:r>
            <a:r>
              <a:rPr lang="en-US" dirty="0" smtClean="0">
                <a:solidFill>
                  <a:srgbClr val="000000"/>
                </a:solidFill>
              </a:rPr>
              <a:t> of Namibia…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0"/>
            <a:ext cx="8800354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56298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“We would also like to thank our collaborators…in particular…UNESCO International Hydrology Program [and] he International Center for Integrated Water Resources Management (ICIWaRM), with whom we have collaborated successfully …”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/>
                <a:latin typeface="Calibri" pitchFamily="34" charset="0"/>
                <a:cs typeface="Calibri" pitchFamily="34" charset="0"/>
              </a:rPr>
              <a:t>Connecting the G-WADI regional networks</a:t>
            </a:r>
            <a:endParaRPr lang="en-US" sz="4000" dirty="0">
              <a:solidFill>
                <a:srgbClr val="FFFF0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Content Placeholder 3" descr="gwadi_group - Beijing Sept 20 2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808645"/>
            <a:ext cx="9144000" cy="6049356"/>
          </a:xfrm>
        </p:spPr>
      </p:pic>
    </p:spTree>
    <p:extLst>
      <p:ext uri="{BB962C8B-B14F-4D97-AF65-F5344CB8AC3E}">
        <p14:creationId xmlns:p14="http://schemas.microsoft.com/office/powerpoint/2010/main" val="42035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9600"/>
            <a:ext cx="10191750" cy="57300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10451"/>
            <a:ext cx="2514600" cy="2089052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44223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4800"/>
            <a:ext cx="9382962" cy="624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348" y="2526631"/>
            <a:ext cx="3853281" cy="3631281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27723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8" y="457200"/>
            <a:ext cx="9106032" cy="571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2054921"/>
            <a:ext cx="3429000" cy="3621281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61013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150" y="33867"/>
            <a:ext cx="6572250" cy="257175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33" y="1905000"/>
            <a:ext cx="4724400" cy="36163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5925" y="3549171"/>
            <a:ext cx="6118075" cy="330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59470"/>
            <a:ext cx="9090213" cy="419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152400"/>
            <a:ext cx="54102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</a:rPr>
              <a:t>UNESCO-IHP’s </a:t>
            </a:r>
            <a:br>
              <a:rPr lang="en-US" sz="2800" dirty="0" smtClean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>“Category 2 Center” Network</a:t>
            </a:r>
          </a:p>
        </p:txBody>
      </p:sp>
      <p:sp>
        <p:nvSpPr>
          <p:cNvPr id="322564" name="Rectangle 4"/>
          <p:cNvSpPr>
            <a:spLocks noChangeArrowheads="1"/>
          </p:cNvSpPr>
          <p:nvPr/>
        </p:nvSpPr>
        <p:spPr bwMode="auto">
          <a:xfrm>
            <a:off x="304800" y="1371601"/>
            <a:ext cx="9144000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“Under </a:t>
            </a:r>
            <a:r>
              <a:rPr lang="en-US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the auspices of </a:t>
            </a:r>
            <a:r>
              <a:rPr lang="en-US" sz="2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UNESCO”,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Provided </a:t>
            </a:r>
            <a:r>
              <a:rPr lang="en-US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and funded by Member </a:t>
            </a:r>
            <a:r>
              <a:rPr lang="en-US" sz="2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States, and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Form a network to </a:t>
            </a:r>
            <a:r>
              <a:rPr lang="en-US" sz="22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complement </a:t>
            </a:r>
            <a:r>
              <a:rPr lang="en-US" sz="2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UNESCO’s programmes</a:t>
            </a:r>
            <a:endParaRPr lang="en-US" sz="2200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"/>
            <a:ext cx="3048000" cy="11992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Line 38"/>
          <p:cNvSpPr>
            <a:spLocks noChangeShapeType="1"/>
          </p:cNvSpPr>
          <p:nvPr/>
        </p:nvSpPr>
        <p:spPr bwMode="auto">
          <a:xfrm>
            <a:off x="0" y="1219200"/>
            <a:ext cx="9144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4648200"/>
            <a:ext cx="3832413" cy="217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6" y="-9939"/>
            <a:ext cx="2237385" cy="191493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25926"/>
            <a:ext cx="9105900" cy="4838700"/>
          </a:xfrm>
          <a:prstGeom prst="rect">
            <a:avLst/>
          </a:prstGeom>
        </p:spPr>
      </p:pic>
      <p:sp>
        <p:nvSpPr>
          <p:cNvPr id="8" name="Notched Right Arrow 7"/>
          <p:cNvSpPr/>
          <p:nvPr/>
        </p:nvSpPr>
        <p:spPr bwMode="auto">
          <a:xfrm>
            <a:off x="2819400" y="642730"/>
            <a:ext cx="2743200" cy="6096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506" y="-9939"/>
            <a:ext cx="3046494" cy="191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4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8" y="1055170"/>
            <a:ext cx="4690697" cy="26841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4400" y="259708"/>
            <a:ext cx="441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Regional 5km FDM for the Rio </a:t>
            </a:r>
            <a:r>
              <a:rPr lang="en-US" sz="3200" dirty="0" smtClean="0">
                <a:solidFill>
                  <a:srgbClr val="FFFF00"/>
                </a:solidFill>
              </a:rPr>
              <a:t>Salado, Argentina</a:t>
            </a:r>
            <a:endParaRPr lang="en-US" sz="3200" dirty="0">
              <a:solidFill>
                <a:srgbClr val="FFFF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9482" y="3836891"/>
            <a:ext cx="4840165" cy="3016140"/>
          </a:xfrm>
          <a:prstGeom prst="rect">
            <a:avLst/>
          </a:prstGeom>
        </p:spPr>
      </p:pic>
      <p:pic>
        <p:nvPicPr>
          <p:cNvPr id="8" name="Shape 240"/>
          <p:cNvPicPr preferRelativeResize="0"/>
          <p:nvPr/>
        </p:nvPicPr>
        <p:blipFill>
          <a:blip r:embed="rId4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6900" y="6197967"/>
            <a:ext cx="1387102" cy="6600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38553" y="684321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Precipitation from MSWEP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098072" y="3377722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SPI-based Drought Index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8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69305"/>
            <a:ext cx="9067800" cy="450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" y="218703"/>
            <a:ext cx="814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Regional 5km FDM for the </a:t>
            </a:r>
            <a:r>
              <a:rPr lang="en-US" sz="3200" dirty="0" smtClean="0">
                <a:solidFill>
                  <a:srgbClr val="FFFF00"/>
                </a:solidFill>
              </a:rPr>
              <a:t>Lake Chad basin, in collaboration with UNESCO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7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838201"/>
            <a:ext cx="9455989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End of Story(?) It involved…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763000" cy="4530725"/>
          </a:xfrm>
        </p:spPr>
        <p:txBody>
          <a:bodyPr/>
          <a:lstStyle/>
          <a:p>
            <a:r>
              <a:rPr lang="en-US" sz="2800" dirty="0" smtClean="0">
                <a:effectLst/>
              </a:rPr>
              <a:t>UNESCO IHP Paris</a:t>
            </a:r>
            <a:r>
              <a:rPr lang="en-US" sz="2800" dirty="0">
                <a:effectLst/>
              </a:rPr>
              <a:t>; </a:t>
            </a:r>
            <a:endParaRPr lang="en-US" sz="2800" dirty="0" smtClean="0">
              <a:effectLst/>
            </a:endParaRPr>
          </a:p>
          <a:p>
            <a:r>
              <a:rPr lang="en-US" sz="2800" dirty="0" smtClean="0">
                <a:effectLst/>
              </a:rPr>
              <a:t>at </a:t>
            </a:r>
            <a:r>
              <a:rPr lang="en-US" sz="2800" dirty="0">
                <a:effectLst/>
              </a:rPr>
              <a:t>least 7 UNESCO regional and country offices in Africa, Asia and LAC, </a:t>
            </a:r>
            <a:endParaRPr lang="en-US" sz="2800" dirty="0" smtClean="0">
              <a:effectLst/>
            </a:endParaRPr>
          </a:p>
          <a:p>
            <a:r>
              <a:rPr lang="en-US" sz="2800" dirty="0" smtClean="0">
                <a:effectLst/>
              </a:rPr>
              <a:t>at </a:t>
            </a:r>
            <a:r>
              <a:rPr lang="en-US" sz="2800" dirty="0">
                <a:effectLst/>
              </a:rPr>
              <a:t>least 3 category 2 centers and the four G-WADI secretariats (global, Asia, LAC, </a:t>
            </a:r>
            <a:r>
              <a:rPr lang="en-US" sz="2800" dirty="0" smtClean="0">
                <a:effectLst/>
              </a:rPr>
              <a:t>Africa</a:t>
            </a:r>
            <a:r>
              <a:rPr lang="en-US" sz="2800" dirty="0">
                <a:effectLst/>
              </a:rPr>
              <a:t>), </a:t>
            </a:r>
            <a:endParaRPr lang="en-US" sz="2800" dirty="0" smtClean="0">
              <a:effectLst/>
            </a:endParaRPr>
          </a:p>
          <a:p>
            <a:r>
              <a:rPr lang="en-US" sz="2800" dirty="0" smtClean="0">
                <a:effectLst/>
              </a:rPr>
              <a:t>a </a:t>
            </a:r>
            <a:r>
              <a:rPr lang="en-US" sz="2800" dirty="0">
                <a:effectLst/>
              </a:rPr>
              <a:t>collection of universities in the US, Chile, China..., </a:t>
            </a:r>
            <a:endParaRPr lang="en-US" sz="2800" dirty="0" smtClean="0">
              <a:effectLst/>
            </a:endParaRPr>
          </a:p>
          <a:p>
            <a:r>
              <a:rPr lang="en-US" sz="2800" dirty="0" smtClean="0">
                <a:effectLst/>
              </a:rPr>
              <a:t>Engagement of the </a:t>
            </a:r>
            <a:r>
              <a:rPr lang="en-US" sz="2800" dirty="0">
                <a:effectLst/>
              </a:rPr>
              <a:t>Flemish, the </a:t>
            </a:r>
            <a:r>
              <a:rPr lang="en-US" sz="2800" dirty="0" smtClean="0">
                <a:effectLst/>
              </a:rPr>
              <a:t>Swedes, </a:t>
            </a:r>
            <a:r>
              <a:rPr lang="en-US" sz="2800" dirty="0">
                <a:effectLst/>
              </a:rPr>
              <a:t>the US, </a:t>
            </a:r>
            <a:r>
              <a:rPr lang="en-US" sz="2800" dirty="0" smtClean="0">
                <a:effectLst/>
              </a:rPr>
              <a:t>Argentina &amp; </a:t>
            </a:r>
            <a:r>
              <a:rPr lang="en-US" sz="2800" dirty="0">
                <a:effectLst/>
              </a:rPr>
              <a:t>the World Bank</a:t>
            </a:r>
            <a:r>
              <a:rPr lang="en-US" sz="2800" dirty="0" smtClean="0">
                <a:effectLst/>
              </a:rPr>
              <a:t>.</a:t>
            </a:r>
          </a:p>
          <a:p>
            <a:r>
              <a:rPr lang="en-US" sz="2800" dirty="0" smtClean="0">
                <a:solidFill>
                  <a:srgbClr val="FFFF00"/>
                </a:solidFill>
                <a:effectLst/>
                <a:sym typeface="Wingdings" panose="05000000000000000000" pitchFamily="2" charset="2"/>
              </a:rPr>
              <a:t> One can’t do this alone…</a:t>
            </a:r>
            <a:r>
              <a:rPr lang="en-US" sz="2800" dirty="0" smtClean="0">
                <a:solidFill>
                  <a:srgbClr val="FFFF00"/>
                </a:solidFill>
                <a:effectLst/>
              </a:rPr>
              <a:t> </a:t>
            </a:r>
            <a:endParaRPr lang="en-US" sz="2800" dirty="0">
              <a:solidFill>
                <a:srgbClr val="FFFF00"/>
              </a:solidFill>
              <a:effectLst/>
            </a:endParaRP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095999" y="5635386"/>
            <a:ext cx="3012057" cy="1185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" y="0"/>
            <a:ext cx="91154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1447800" cy="208438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We need FIU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52400"/>
            <a:ext cx="6872288" cy="648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5672894"/>
            <a:ext cx="3012057" cy="1185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02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7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412" y="4567703"/>
            <a:ext cx="4464423" cy="226788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44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990600"/>
            <a:ext cx="4547286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84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6" y="0"/>
            <a:ext cx="6064624" cy="929930"/>
          </a:xfrm>
        </p:spPr>
        <p:txBody>
          <a:bodyPr>
            <a:noAutofit/>
          </a:bodyPr>
          <a:lstStyle/>
          <a:p>
            <a:pPr marL="285750" lvl="1"/>
            <a:r>
              <a:rPr lang="en-US" sz="2200" dirty="0" smtClean="0">
                <a:solidFill>
                  <a:srgbClr val="FFFF00"/>
                </a:solidFill>
              </a:rPr>
              <a:t>Modeling courses: </a:t>
            </a:r>
            <a:r>
              <a:rPr lang="en-US" sz="2200" dirty="0" smtClean="0"/>
              <a:t>Hydrologic, hydraulic, reservoir simulation, ecohydrologic…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47757" y="28755"/>
            <a:ext cx="2971801" cy="1285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Ressim group photo May 201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91000" y="4339431"/>
            <a:ext cx="4953000" cy="2518569"/>
          </a:xfrm>
          <a:prstGeom prst="rect">
            <a:avLst/>
          </a:prstGeom>
        </p:spPr>
      </p:pic>
      <p:pic>
        <p:nvPicPr>
          <p:cNvPr id="7" name="Picture 6" descr="C:\Users\Q0IWRWSL\AppData\Local\Microsoft\Windows\Temporary Internet Files\Content.Word\IMG_20140819_162929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8926" y="1371600"/>
            <a:ext cx="479267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Mendoza\My Documents\My Pictures\Paraguay\_IGP196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29930"/>
            <a:ext cx="4267200" cy="2575270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59" y="3810000"/>
            <a:ext cx="4948517" cy="256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1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07982" y="0"/>
            <a:ext cx="6136018" cy="4450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624" y="71791"/>
            <a:ext cx="2722576" cy="107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 descr="http://iciwarm.info/wp-content/uploads/2018/08/Phu-at-Kampala-meeting-July-201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2338" y="4343400"/>
            <a:ext cx="3601662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53" y="6050396"/>
            <a:ext cx="6895647" cy="78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19225"/>
            <a:ext cx="43338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94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3657600" y="762000"/>
            <a:ext cx="5105400" cy="9906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28600" y="381000"/>
            <a:ext cx="8686800" cy="66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ICIWaRM is the Global Technical Secretariat of IHP’s Drylands Water Resources Program, G-WADI (</a:t>
            </a:r>
            <a:r>
              <a:rPr lang="en-US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  <a:hlinkClick r:id="rId2"/>
              </a:rPr>
              <a:t>www.gwadi.org</a:t>
            </a:r>
            <a:r>
              <a:rPr lang="en-US" sz="2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7535695" cy="568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6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1" y="959036"/>
            <a:ext cx="9095950" cy="589896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5" name="Oval 4"/>
          <p:cNvSpPr/>
          <p:nvPr/>
        </p:nvSpPr>
        <p:spPr bwMode="auto">
          <a:xfrm>
            <a:off x="2057400" y="3352800"/>
            <a:ext cx="2276475" cy="9906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-304800" y="3505200"/>
            <a:ext cx="2276475" cy="9906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3444" y="3043535"/>
            <a:ext cx="2062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G-WADI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" y="0"/>
            <a:ext cx="91154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7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91780" y="1143000"/>
            <a:ext cx="6034024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buNone/>
            </a:pPr>
            <a:r>
              <a:rPr lang="en-US" b="1" dirty="0"/>
              <a:t>http://www.climatedatalibrary.cl/CAZALAC/maproom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50598-B683-4FF9-8C7B-54EC78B9381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303760" cy="5011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649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G-WADI LAC originally focused on Regional Frequency Analysis, and now Drought Monitoring and Forecasting</a:t>
            </a:r>
            <a:endParaRPr lang="en-US" sz="28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25907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8369</TotalTime>
  <Words>360</Words>
  <Application>Microsoft Office PowerPoint</Application>
  <PresentationFormat>On-screen Show (4:3)</PresentationFormat>
  <Paragraphs>57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Verdana</vt:lpstr>
      <vt:lpstr>Wingdings</vt:lpstr>
      <vt:lpstr>Beam</vt:lpstr>
      <vt:lpstr>PowerPoint Presentation</vt:lpstr>
      <vt:lpstr>UNESCO-IHP’s  “Category 2 Center” Network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Connecting the G-WADI regional networks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Story(?) It involved…</vt:lpstr>
      <vt:lpstr>We need FIU</vt:lpstr>
    </vt:vector>
  </TitlesOfParts>
  <Company>DOI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IHP Committee:  US Strategy for Engagement in IHP-VII Program 2008-2013</dc:title>
  <dc:creator>Verne R Schneider</dc:creator>
  <cp:lastModifiedBy>Logan, William S (Will) IV CIV USARMY CEIWR (US)</cp:lastModifiedBy>
  <cp:revision>362</cp:revision>
  <dcterms:created xsi:type="dcterms:W3CDTF">2008-05-14T16:04:08Z</dcterms:created>
  <dcterms:modified xsi:type="dcterms:W3CDTF">2018-09-15T23:59:51Z</dcterms:modified>
</cp:coreProperties>
</file>