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312" r:id="rId2"/>
    <p:sldId id="322" r:id="rId3"/>
    <p:sldId id="280" r:id="rId4"/>
    <p:sldId id="318" r:id="rId5"/>
    <p:sldId id="348" r:id="rId6"/>
    <p:sldId id="325" r:id="rId7"/>
    <p:sldId id="349" r:id="rId8"/>
    <p:sldId id="343" r:id="rId9"/>
    <p:sldId id="357" r:id="rId10"/>
    <p:sldId id="360" r:id="rId11"/>
    <p:sldId id="359" r:id="rId12"/>
    <p:sldId id="351" r:id="rId13"/>
    <p:sldId id="340" r:id="rId14"/>
    <p:sldId id="342" r:id="rId15"/>
    <p:sldId id="344" r:id="rId16"/>
    <p:sldId id="345" r:id="rId17"/>
    <p:sldId id="358" r:id="rId18"/>
    <p:sldId id="362" r:id="rId19"/>
    <p:sldId id="333" r:id="rId20"/>
    <p:sldId id="361" r:id="rId21"/>
    <p:sldId id="270" r:id="rId22"/>
    <p:sldId id="356" r:id="rId23"/>
    <p:sldId id="277" r:id="rId24"/>
    <p:sldId id="352" r:id="rId25"/>
    <p:sldId id="305" r:id="rId26"/>
    <p:sldId id="304" r:id="rId27"/>
    <p:sldId id="313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2" autoAdjust="0"/>
    <p:restoredTop sz="80627" autoAdjust="0"/>
  </p:normalViewPr>
  <p:slideViewPr>
    <p:cSldViewPr snapToGrid="0">
      <p:cViewPr varScale="1">
        <p:scale>
          <a:sx n="102" d="100"/>
          <a:sy n="102" d="100"/>
        </p:scale>
        <p:origin x="96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4640DB-FA05-4B6C-9A6F-0A997863C4A3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B201464B-38A2-4BBD-A920-306E0B57498F}">
      <dgm:prSet phldrT="[Texto]" custT="1"/>
      <dgm:spPr/>
      <dgm:t>
        <a:bodyPr/>
        <a:lstStyle/>
        <a:p>
          <a:r>
            <a:rPr lang="es-ES" sz="21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NATIONAL WATER EDUCATION</a:t>
          </a:r>
        </a:p>
      </dgm:t>
    </dgm:pt>
    <dgm:pt modelId="{B99C6469-B6A5-4929-91E0-FA5E7880F244}" type="parTrans" cxnId="{0AC201EB-97C6-49AC-B58B-6E701887DF18}">
      <dgm:prSet/>
      <dgm:spPr/>
      <dgm:t>
        <a:bodyPr/>
        <a:lstStyle/>
        <a:p>
          <a:endParaRPr lang="es-ES"/>
        </a:p>
      </dgm:t>
    </dgm:pt>
    <dgm:pt modelId="{FD22565C-411F-470A-9913-1A4DA8BE3F59}" type="sibTrans" cxnId="{0AC201EB-97C6-49AC-B58B-6E701887DF18}">
      <dgm:prSet/>
      <dgm:spPr/>
      <dgm:t>
        <a:bodyPr/>
        <a:lstStyle/>
        <a:p>
          <a:endParaRPr lang="es-ES"/>
        </a:p>
      </dgm:t>
    </dgm:pt>
    <dgm:pt modelId="{42A3A384-B095-40EA-B9BE-10BCCCB108F8}">
      <dgm:prSet phldrT="[Texto]" custT="1"/>
      <dgm:spPr/>
      <dgm:t>
        <a:bodyPr/>
        <a:lstStyle/>
        <a:p>
          <a:r>
            <a:rPr lang="es-ES" sz="21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GOVERNANCE AND WATER POLICY</a:t>
          </a:r>
        </a:p>
      </dgm:t>
    </dgm:pt>
    <dgm:pt modelId="{C5BE0E3E-98BF-4CF1-B379-97B935B69723}" type="parTrans" cxnId="{BE446A31-970A-43F7-8BF2-5B31571D7801}">
      <dgm:prSet/>
      <dgm:spPr/>
      <dgm:t>
        <a:bodyPr/>
        <a:lstStyle/>
        <a:p>
          <a:endParaRPr lang="es-ES"/>
        </a:p>
      </dgm:t>
    </dgm:pt>
    <dgm:pt modelId="{4025D3B3-89D2-449C-B99C-F1E3A07EDB93}" type="sibTrans" cxnId="{BE446A31-970A-43F7-8BF2-5B31571D7801}">
      <dgm:prSet/>
      <dgm:spPr/>
      <dgm:t>
        <a:bodyPr/>
        <a:lstStyle/>
        <a:p>
          <a:endParaRPr lang="es-ES"/>
        </a:p>
      </dgm:t>
    </dgm:pt>
    <dgm:pt modelId="{CF304868-8214-4D1F-A99C-567F2E61BAFB}">
      <dgm:prSet phldrT="[Texto]"/>
      <dgm:spPr/>
      <dgm:t>
        <a:bodyPr/>
        <a:lstStyle/>
        <a:p>
          <a:r>
            <a:rPr lang="es-DO" b="1" dirty="0"/>
            <a:t>PRIVATE-PUBLIC PARTNERSHIP ON WATER PROJECTS</a:t>
          </a:r>
          <a:endParaRPr lang="es-ES" dirty="0"/>
        </a:p>
      </dgm:t>
    </dgm:pt>
    <dgm:pt modelId="{DCBCB64C-89AC-43DE-A14E-BE55D0B3FC26}" type="parTrans" cxnId="{E8B8DC52-6A1A-4939-83C8-89AF561CCE41}">
      <dgm:prSet/>
      <dgm:spPr/>
      <dgm:t>
        <a:bodyPr/>
        <a:lstStyle/>
        <a:p>
          <a:endParaRPr lang="es-ES"/>
        </a:p>
      </dgm:t>
    </dgm:pt>
    <dgm:pt modelId="{A15AC230-EAF5-4A48-AE6A-9D846188B89A}" type="sibTrans" cxnId="{E8B8DC52-6A1A-4939-83C8-89AF561CCE41}">
      <dgm:prSet/>
      <dgm:spPr/>
      <dgm:t>
        <a:bodyPr/>
        <a:lstStyle/>
        <a:p>
          <a:endParaRPr lang="es-ES"/>
        </a:p>
      </dgm:t>
    </dgm:pt>
    <dgm:pt modelId="{E2BDA14E-B142-4435-8F04-6D8F9D984BA3}">
      <dgm:prSet phldrT="[Texto]"/>
      <dgm:spPr/>
      <dgm:t>
        <a:bodyPr/>
        <a:lstStyle/>
        <a:p>
          <a:r>
            <a:rPr lang="es-DO" b="1" dirty="0"/>
            <a:t>MORE FOOD WITH LESS WATER</a:t>
          </a:r>
          <a:endParaRPr lang="es-ES" dirty="0"/>
        </a:p>
      </dgm:t>
    </dgm:pt>
    <dgm:pt modelId="{F1169791-806E-42B5-865F-89BE31B4A996}" type="parTrans" cxnId="{6F61982C-9F07-4A9F-B4A1-CFADB389CD65}">
      <dgm:prSet/>
      <dgm:spPr/>
      <dgm:t>
        <a:bodyPr/>
        <a:lstStyle/>
        <a:p>
          <a:endParaRPr lang="es-ES"/>
        </a:p>
      </dgm:t>
    </dgm:pt>
    <dgm:pt modelId="{12C3B736-6F38-4EA6-9247-8EC3BC0059EF}" type="sibTrans" cxnId="{6F61982C-9F07-4A9F-B4A1-CFADB389CD65}">
      <dgm:prSet/>
      <dgm:spPr/>
      <dgm:t>
        <a:bodyPr/>
        <a:lstStyle/>
        <a:p>
          <a:endParaRPr lang="es-ES"/>
        </a:p>
      </dgm:t>
    </dgm:pt>
    <dgm:pt modelId="{52695AAA-44C2-4695-8CBE-CB2998432105}">
      <dgm:prSet phldrT="[Texto]"/>
      <dgm:spPr/>
      <dgm:t>
        <a:bodyPr/>
        <a:lstStyle/>
        <a:p>
          <a:r>
            <a:rPr lang="es-DO" b="1" dirty="0"/>
            <a:t>WATER PRICING TO ALL USERS</a:t>
          </a:r>
          <a:endParaRPr lang="es-ES" dirty="0"/>
        </a:p>
      </dgm:t>
    </dgm:pt>
    <dgm:pt modelId="{2C9A1AE7-6B92-4E94-9BCC-60D587CE8859}" type="parTrans" cxnId="{C6309198-842B-4E2E-BDD9-B807DDDC18E4}">
      <dgm:prSet/>
      <dgm:spPr/>
      <dgm:t>
        <a:bodyPr/>
        <a:lstStyle/>
        <a:p>
          <a:endParaRPr lang="es-ES"/>
        </a:p>
      </dgm:t>
    </dgm:pt>
    <dgm:pt modelId="{5B840E03-66EC-439C-BD5A-9445251516C5}" type="sibTrans" cxnId="{C6309198-842B-4E2E-BDD9-B807DDDC18E4}">
      <dgm:prSet/>
      <dgm:spPr/>
      <dgm:t>
        <a:bodyPr/>
        <a:lstStyle/>
        <a:p>
          <a:endParaRPr lang="es-ES"/>
        </a:p>
      </dgm:t>
    </dgm:pt>
    <dgm:pt modelId="{4CB3B801-2312-42C1-9678-FE31783996CC}" type="pres">
      <dgm:prSet presAssocID="{5A4640DB-FA05-4B6C-9A6F-0A997863C4A3}" presName="compositeShape" presStyleCnt="0">
        <dgm:presLayoutVars>
          <dgm:dir/>
          <dgm:resizeHandles/>
        </dgm:presLayoutVars>
      </dgm:prSet>
      <dgm:spPr/>
    </dgm:pt>
    <dgm:pt modelId="{7AB982CB-0668-4EC4-B7F9-3C0A4362CB4E}" type="pres">
      <dgm:prSet presAssocID="{5A4640DB-FA05-4B6C-9A6F-0A997863C4A3}" presName="pyramid" presStyleLbl="node1" presStyleIdx="0" presStyleCnt="1" custLinFactNeighborX="461" custLinFactNeighborY="-962"/>
      <dgm:spPr>
        <a:solidFill>
          <a:schemeClr val="accent1">
            <a:lumMod val="50000"/>
          </a:schemeClr>
        </a:solidFill>
      </dgm:spPr>
    </dgm:pt>
    <dgm:pt modelId="{6FBC3072-E971-4316-A0CD-DE4FFD89B1E7}" type="pres">
      <dgm:prSet presAssocID="{5A4640DB-FA05-4B6C-9A6F-0A997863C4A3}" presName="theList" presStyleCnt="0"/>
      <dgm:spPr/>
    </dgm:pt>
    <dgm:pt modelId="{3A533648-FC88-4A04-9DF5-1B6372777406}" type="pres">
      <dgm:prSet presAssocID="{B201464B-38A2-4BBD-A920-306E0B57498F}" presName="aNode" presStyleLbl="fgAcc1" presStyleIdx="0" presStyleCnt="5" custScaleY="101458" custLinFactNeighborX="3021" custLinFactNeighborY="10467">
        <dgm:presLayoutVars>
          <dgm:bulletEnabled val="1"/>
        </dgm:presLayoutVars>
      </dgm:prSet>
      <dgm:spPr/>
    </dgm:pt>
    <dgm:pt modelId="{78075D3C-711E-4BA7-9A86-7822FB297EBD}" type="pres">
      <dgm:prSet presAssocID="{B201464B-38A2-4BBD-A920-306E0B57498F}" presName="aSpace" presStyleCnt="0"/>
      <dgm:spPr/>
    </dgm:pt>
    <dgm:pt modelId="{0DE44284-3C3E-4236-97FE-248A6BB9DAA2}" type="pres">
      <dgm:prSet presAssocID="{42A3A384-B095-40EA-B9BE-10BCCCB108F8}" presName="aNode" presStyleLbl="fgAcc1" presStyleIdx="1" presStyleCnt="5" custLinFactNeighborX="2518" custLinFactNeighborY="53989">
        <dgm:presLayoutVars>
          <dgm:bulletEnabled val="1"/>
        </dgm:presLayoutVars>
      </dgm:prSet>
      <dgm:spPr/>
    </dgm:pt>
    <dgm:pt modelId="{66CB6A7D-188D-409E-B17E-D46695B695F7}" type="pres">
      <dgm:prSet presAssocID="{42A3A384-B095-40EA-B9BE-10BCCCB108F8}" presName="aSpace" presStyleCnt="0"/>
      <dgm:spPr/>
    </dgm:pt>
    <dgm:pt modelId="{362369E3-1F37-480A-A8E9-E103CB37F46E}" type="pres">
      <dgm:prSet presAssocID="{E2BDA14E-B142-4435-8F04-6D8F9D984BA3}" presName="aNode" presStyleLbl="fgAcc1" presStyleIdx="2" presStyleCnt="5" custLinFactY="210347" custLinFactNeighborX="755" custLinFactNeighborY="300000">
        <dgm:presLayoutVars>
          <dgm:bulletEnabled val="1"/>
        </dgm:presLayoutVars>
      </dgm:prSet>
      <dgm:spPr/>
    </dgm:pt>
    <dgm:pt modelId="{79827215-B2BF-491C-BC1C-D3038FB59052}" type="pres">
      <dgm:prSet presAssocID="{E2BDA14E-B142-4435-8F04-6D8F9D984BA3}" presName="aSpace" presStyleCnt="0"/>
      <dgm:spPr/>
    </dgm:pt>
    <dgm:pt modelId="{4D3F4624-858E-40D4-A2EB-2F999861F54A}" type="pres">
      <dgm:prSet presAssocID="{52695AAA-44C2-4695-8CBE-CB2998432105}" presName="aNode" presStyleLbl="fgAcc1" presStyleIdx="3" presStyleCnt="5" custLinFactY="6621" custLinFactNeighborX="1511" custLinFactNeighborY="100000">
        <dgm:presLayoutVars>
          <dgm:bulletEnabled val="1"/>
        </dgm:presLayoutVars>
      </dgm:prSet>
      <dgm:spPr/>
    </dgm:pt>
    <dgm:pt modelId="{4C28795F-9392-4F56-96D0-8D0A59349635}" type="pres">
      <dgm:prSet presAssocID="{52695AAA-44C2-4695-8CBE-CB2998432105}" presName="aSpace" presStyleCnt="0"/>
      <dgm:spPr/>
    </dgm:pt>
    <dgm:pt modelId="{DB32B73E-425A-408F-A28F-E85D19674DF8}" type="pres">
      <dgm:prSet presAssocID="{CF304868-8214-4D1F-A99C-567F2E61BAFB}" presName="aNode" presStyleLbl="fgAcc1" presStyleIdx="4" presStyleCnt="5" custLinFactY="-191274" custLinFactNeighborX="2169" custLinFactNeighborY="-200000">
        <dgm:presLayoutVars>
          <dgm:bulletEnabled val="1"/>
        </dgm:presLayoutVars>
      </dgm:prSet>
      <dgm:spPr/>
    </dgm:pt>
    <dgm:pt modelId="{A8C70A9B-5FAA-451D-9ACC-D5AF11A2A11C}" type="pres">
      <dgm:prSet presAssocID="{CF304868-8214-4D1F-A99C-567F2E61BAFB}" presName="aSpace" presStyleCnt="0"/>
      <dgm:spPr/>
    </dgm:pt>
  </dgm:ptLst>
  <dgm:cxnLst>
    <dgm:cxn modelId="{3179281A-28C1-4F39-B895-9242E9ACBABE}" type="presOf" srcId="{42A3A384-B095-40EA-B9BE-10BCCCB108F8}" destId="{0DE44284-3C3E-4236-97FE-248A6BB9DAA2}" srcOrd="0" destOrd="0" presId="urn:microsoft.com/office/officeart/2005/8/layout/pyramid2"/>
    <dgm:cxn modelId="{6F61982C-9F07-4A9F-B4A1-CFADB389CD65}" srcId="{5A4640DB-FA05-4B6C-9A6F-0A997863C4A3}" destId="{E2BDA14E-B142-4435-8F04-6D8F9D984BA3}" srcOrd="2" destOrd="0" parTransId="{F1169791-806E-42B5-865F-89BE31B4A996}" sibTransId="{12C3B736-6F38-4EA6-9247-8EC3BC0059EF}"/>
    <dgm:cxn modelId="{BE446A31-970A-43F7-8BF2-5B31571D7801}" srcId="{5A4640DB-FA05-4B6C-9A6F-0A997863C4A3}" destId="{42A3A384-B095-40EA-B9BE-10BCCCB108F8}" srcOrd="1" destOrd="0" parTransId="{C5BE0E3E-98BF-4CF1-B379-97B935B69723}" sibTransId="{4025D3B3-89D2-449C-B99C-F1E3A07EDB93}"/>
    <dgm:cxn modelId="{6883BB45-70D9-48A8-A966-DE2C697E6D53}" type="presOf" srcId="{5A4640DB-FA05-4B6C-9A6F-0A997863C4A3}" destId="{4CB3B801-2312-42C1-9678-FE31783996CC}" srcOrd="0" destOrd="0" presId="urn:microsoft.com/office/officeart/2005/8/layout/pyramid2"/>
    <dgm:cxn modelId="{1F78586A-A6FD-4DA8-9E82-3FB432DB854E}" type="presOf" srcId="{E2BDA14E-B142-4435-8F04-6D8F9D984BA3}" destId="{362369E3-1F37-480A-A8E9-E103CB37F46E}" srcOrd="0" destOrd="0" presId="urn:microsoft.com/office/officeart/2005/8/layout/pyramid2"/>
    <dgm:cxn modelId="{73B1B14B-483B-4ED3-B067-1D474717A667}" type="presOf" srcId="{CF304868-8214-4D1F-A99C-567F2E61BAFB}" destId="{DB32B73E-425A-408F-A28F-E85D19674DF8}" srcOrd="0" destOrd="0" presId="urn:microsoft.com/office/officeart/2005/8/layout/pyramid2"/>
    <dgm:cxn modelId="{E8B8DC52-6A1A-4939-83C8-89AF561CCE41}" srcId="{5A4640DB-FA05-4B6C-9A6F-0A997863C4A3}" destId="{CF304868-8214-4D1F-A99C-567F2E61BAFB}" srcOrd="4" destOrd="0" parTransId="{DCBCB64C-89AC-43DE-A14E-BE55D0B3FC26}" sibTransId="{A15AC230-EAF5-4A48-AE6A-9D846188B89A}"/>
    <dgm:cxn modelId="{EC502C88-4DCF-45FD-B47A-D33B2DB479D3}" type="presOf" srcId="{52695AAA-44C2-4695-8CBE-CB2998432105}" destId="{4D3F4624-858E-40D4-A2EB-2F999861F54A}" srcOrd="0" destOrd="0" presId="urn:microsoft.com/office/officeart/2005/8/layout/pyramid2"/>
    <dgm:cxn modelId="{C6309198-842B-4E2E-BDD9-B807DDDC18E4}" srcId="{5A4640DB-FA05-4B6C-9A6F-0A997863C4A3}" destId="{52695AAA-44C2-4695-8CBE-CB2998432105}" srcOrd="3" destOrd="0" parTransId="{2C9A1AE7-6B92-4E94-9BCC-60D587CE8859}" sibTransId="{5B840E03-66EC-439C-BD5A-9445251516C5}"/>
    <dgm:cxn modelId="{C5E826D4-4347-4F84-A87D-4A05B129BFF7}" type="presOf" srcId="{B201464B-38A2-4BBD-A920-306E0B57498F}" destId="{3A533648-FC88-4A04-9DF5-1B6372777406}" srcOrd="0" destOrd="0" presId="urn:microsoft.com/office/officeart/2005/8/layout/pyramid2"/>
    <dgm:cxn modelId="{0AC201EB-97C6-49AC-B58B-6E701887DF18}" srcId="{5A4640DB-FA05-4B6C-9A6F-0A997863C4A3}" destId="{B201464B-38A2-4BBD-A920-306E0B57498F}" srcOrd="0" destOrd="0" parTransId="{B99C6469-B6A5-4929-91E0-FA5E7880F244}" sibTransId="{FD22565C-411F-470A-9913-1A4DA8BE3F59}"/>
    <dgm:cxn modelId="{CF6A04FC-D70F-4BA1-90EF-3A8C97BFE175}" type="presParOf" srcId="{4CB3B801-2312-42C1-9678-FE31783996CC}" destId="{7AB982CB-0668-4EC4-B7F9-3C0A4362CB4E}" srcOrd="0" destOrd="0" presId="urn:microsoft.com/office/officeart/2005/8/layout/pyramid2"/>
    <dgm:cxn modelId="{FBF677F6-AEA8-49CD-9A7B-D9027BF7D2E2}" type="presParOf" srcId="{4CB3B801-2312-42C1-9678-FE31783996CC}" destId="{6FBC3072-E971-4316-A0CD-DE4FFD89B1E7}" srcOrd="1" destOrd="0" presId="urn:microsoft.com/office/officeart/2005/8/layout/pyramid2"/>
    <dgm:cxn modelId="{03455B34-CAD1-49B7-9763-400683CFEE1E}" type="presParOf" srcId="{6FBC3072-E971-4316-A0CD-DE4FFD89B1E7}" destId="{3A533648-FC88-4A04-9DF5-1B6372777406}" srcOrd="0" destOrd="0" presId="urn:microsoft.com/office/officeart/2005/8/layout/pyramid2"/>
    <dgm:cxn modelId="{957FFEA1-F219-404A-BB17-11048B0E12C8}" type="presParOf" srcId="{6FBC3072-E971-4316-A0CD-DE4FFD89B1E7}" destId="{78075D3C-711E-4BA7-9A86-7822FB297EBD}" srcOrd="1" destOrd="0" presId="urn:microsoft.com/office/officeart/2005/8/layout/pyramid2"/>
    <dgm:cxn modelId="{63E3AA03-8AFD-4653-A53C-74C9828224C6}" type="presParOf" srcId="{6FBC3072-E971-4316-A0CD-DE4FFD89B1E7}" destId="{0DE44284-3C3E-4236-97FE-248A6BB9DAA2}" srcOrd="2" destOrd="0" presId="urn:microsoft.com/office/officeart/2005/8/layout/pyramid2"/>
    <dgm:cxn modelId="{E81CD65F-7A69-4934-8AF9-2F4BB9F94279}" type="presParOf" srcId="{6FBC3072-E971-4316-A0CD-DE4FFD89B1E7}" destId="{66CB6A7D-188D-409E-B17E-D46695B695F7}" srcOrd="3" destOrd="0" presId="urn:microsoft.com/office/officeart/2005/8/layout/pyramid2"/>
    <dgm:cxn modelId="{69E1C1C4-F00C-43ED-B2BE-FE5D446BCABE}" type="presParOf" srcId="{6FBC3072-E971-4316-A0CD-DE4FFD89B1E7}" destId="{362369E3-1F37-480A-A8E9-E103CB37F46E}" srcOrd="4" destOrd="0" presId="urn:microsoft.com/office/officeart/2005/8/layout/pyramid2"/>
    <dgm:cxn modelId="{433AA2C4-90F8-4360-8A10-19964AF76945}" type="presParOf" srcId="{6FBC3072-E971-4316-A0CD-DE4FFD89B1E7}" destId="{79827215-B2BF-491C-BC1C-D3038FB59052}" srcOrd="5" destOrd="0" presId="urn:microsoft.com/office/officeart/2005/8/layout/pyramid2"/>
    <dgm:cxn modelId="{A47690E1-B76E-4628-A0A3-61CB240E8BC6}" type="presParOf" srcId="{6FBC3072-E971-4316-A0CD-DE4FFD89B1E7}" destId="{4D3F4624-858E-40D4-A2EB-2F999861F54A}" srcOrd="6" destOrd="0" presId="urn:microsoft.com/office/officeart/2005/8/layout/pyramid2"/>
    <dgm:cxn modelId="{10EDB674-4BE1-4900-828B-BEB0661E85FE}" type="presParOf" srcId="{6FBC3072-E971-4316-A0CD-DE4FFD89B1E7}" destId="{4C28795F-9392-4F56-96D0-8D0A59349635}" srcOrd="7" destOrd="0" presId="urn:microsoft.com/office/officeart/2005/8/layout/pyramid2"/>
    <dgm:cxn modelId="{C476ADE0-2463-4E20-98D9-3FCAF28EB9D9}" type="presParOf" srcId="{6FBC3072-E971-4316-A0CD-DE4FFD89B1E7}" destId="{DB32B73E-425A-408F-A28F-E85D19674DF8}" srcOrd="8" destOrd="0" presId="urn:microsoft.com/office/officeart/2005/8/layout/pyramid2"/>
    <dgm:cxn modelId="{8F041DC7-06C9-4CC3-A1D8-8A697A6D221C}" type="presParOf" srcId="{6FBC3072-E971-4316-A0CD-DE4FFD89B1E7}" destId="{A8C70A9B-5FAA-451D-9ACC-D5AF11A2A11C}" srcOrd="9" destOrd="0" presId="urn:microsoft.com/office/officeart/2005/8/layout/pyramid2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B982CB-0668-4EC4-B7F9-3C0A4362CB4E}">
      <dsp:nvSpPr>
        <dsp:cNvPr id="0" name=""/>
        <dsp:cNvSpPr/>
      </dsp:nvSpPr>
      <dsp:spPr>
        <a:xfrm>
          <a:off x="656473" y="0"/>
          <a:ext cx="5759938" cy="5759938"/>
        </a:xfrm>
        <a:prstGeom prst="triangle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533648-FC88-4A04-9DF5-1B6372777406}">
      <dsp:nvSpPr>
        <dsp:cNvPr id="0" name=""/>
        <dsp:cNvSpPr/>
      </dsp:nvSpPr>
      <dsp:spPr>
        <a:xfrm>
          <a:off x="3622994" y="587616"/>
          <a:ext cx="3743959" cy="82864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NATIONAL WATER EDUCATION</a:t>
          </a:r>
        </a:p>
      </dsp:txBody>
      <dsp:txXfrm>
        <a:off x="3663445" y="628067"/>
        <a:ext cx="3663057" cy="747747"/>
      </dsp:txXfrm>
    </dsp:sp>
    <dsp:sp modelId="{0DE44284-3C3E-4236-97FE-248A6BB9DAA2}">
      <dsp:nvSpPr>
        <dsp:cNvPr id="0" name=""/>
        <dsp:cNvSpPr/>
      </dsp:nvSpPr>
      <dsp:spPr>
        <a:xfrm>
          <a:off x="3604162" y="1562791"/>
          <a:ext cx="3743959" cy="81674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GOVERNANCE AND WATER POLICY</a:t>
          </a:r>
        </a:p>
      </dsp:txBody>
      <dsp:txXfrm>
        <a:off x="3644032" y="1602661"/>
        <a:ext cx="3664219" cy="737001"/>
      </dsp:txXfrm>
    </dsp:sp>
    <dsp:sp modelId="{362369E3-1F37-480A-A8E9-E103CB37F46E}">
      <dsp:nvSpPr>
        <dsp:cNvPr id="0" name=""/>
        <dsp:cNvSpPr/>
      </dsp:nvSpPr>
      <dsp:spPr>
        <a:xfrm>
          <a:off x="3538156" y="4450774"/>
          <a:ext cx="3743959" cy="81674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2000" b="1" kern="1200" dirty="0"/>
            <a:t>MORE FOOD WITH LESS WATER</a:t>
          </a:r>
          <a:endParaRPr lang="es-ES" sz="2000" kern="1200" dirty="0"/>
        </a:p>
      </dsp:txBody>
      <dsp:txXfrm>
        <a:off x="3578026" y="4490644"/>
        <a:ext cx="3664219" cy="737001"/>
      </dsp:txXfrm>
    </dsp:sp>
    <dsp:sp modelId="{4D3F4624-858E-40D4-A2EB-2F999861F54A}">
      <dsp:nvSpPr>
        <dsp:cNvPr id="0" name=""/>
        <dsp:cNvSpPr/>
      </dsp:nvSpPr>
      <dsp:spPr>
        <a:xfrm>
          <a:off x="3566460" y="3501509"/>
          <a:ext cx="3743959" cy="81674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2000" b="1" kern="1200" dirty="0"/>
            <a:t>WATER PRICING TO ALL USERS</a:t>
          </a:r>
          <a:endParaRPr lang="es-ES" sz="2000" kern="1200" dirty="0"/>
        </a:p>
      </dsp:txBody>
      <dsp:txXfrm>
        <a:off x="3606330" y="3541379"/>
        <a:ext cx="3664219" cy="737001"/>
      </dsp:txXfrm>
    </dsp:sp>
    <dsp:sp modelId="{DB32B73E-425A-408F-A28F-E85D19674DF8}">
      <dsp:nvSpPr>
        <dsp:cNvPr id="0" name=""/>
        <dsp:cNvSpPr/>
      </dsp:nvSpPr>
      <dsp:spPr>
        <a:xfrm>
          <a:off x="3591095" y="2497774"/>
          <a:ext cx="3743959" cy="81674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DO" sz="2000" b="1" kern="1200" dirty="0"/>
            <a:t>PRIVATE-PUBLIC PARTNERSHIP ON WATER PROJECTS</a:t>
          </a:r>
          <a:endParaRPr lang="es-ES" sz="2000" kern="1200" dirty="0"/>
        </a:p>
      </dsp:txBody>
      <dsp:txXfrm>
        <a:off x="3630965" y="2537644"/>
        <a:ext cx="3664219" cy="7370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D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29598B-4998-4F5E-8C46-250C2F8AB904}" type="datetimeFigureOut">
              <a:rPr lang="es-DO" smtClean="0"/>
              <a:t>13/9/2018</a:t>
            </a:fld>
            <a:endParaRPr lang="es-D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D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D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D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036381-5707-4DFB-BEE0-52DBD6B09842}" type="slidenum">
              <a:rPr lang="es-DO" smtClean="0"/>
              <a:t>‹#›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773955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D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36381-5707-4DFB-BEE0-52DBD6B09842}" type="slidenum">
              <a:rPr lang="es-DO" smtClean="0"/>
              <a:t>1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16970531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01ACB7-3C36-4EF6-A0B4-4837AB30284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0164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01ACB7-3C36-4EF6-A0B4-4837AB30284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886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36381-5707-4DFB-BEE0-52DBD6B09842}" type="slidenum">
              <a:rPr lang="es-DO" smtClean="0"/>
              <a:t>21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37712672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D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36381-5707-4DFB-BEE0-52DBD6B09842}" type="slidenum">
              <a:rPr lang="es-DO" smtClean="0"/>
              <a:t>22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2354041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D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36381-5707-4DFB-BEE0-52DBD6B09842}" type="slidenum">
              <a:rPr lang="es-DO" smtClean="0"/>
              <a:t>27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40804706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01ACB7-3C36-4EF6-A0B4-4837AB30284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2181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01ACB7-3C36-4EF6-A0B4-4837AB30284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1872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01ACB7-3C36-4EF6-A0B4-4837AB30284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9845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01ACB7-3C36-4EF6-A0B4-4837AB30284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6784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01ACB7-3C36-4EF6-A0B4-4837AB30284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9343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01ACB7-3C36-4EF6-A0B4-4837AB30284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3188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01ACB7-3C36-4EF6-A0B4-4837AB30284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1113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01ACB7-3C36-4EF6-A0B4-4837AB30284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0644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BA8EE-46B1-456E-AA88-F1BB0AF2B6DB}" type="datetimeFigureOut">
              <a:rPr lang="es-DO" smtClean="0"/>
              <a:t>13/9/2018</a:t>
            </a:fld>
            <a:endParaRPr lang="es-D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D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952F0-AA69-465C-B8FC-A524AA99479F}" type="slidenum">
              <a:rPr lang="es-DO" smtClean="0"/>
              <a:t>‹#›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176011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BA8EE-46B1-456E-AA88-F1BB0AF2B6DB}" type="datetimeFigureOut">
              <a:rPr lang="es-DO" smtClean="0"/>
              <a:t>13/9/2018</a:t>
            </a:fld>
            <a:endParaRPr lang="es-D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D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952F0-AA69-465C-B8FC-A524AA99479F}" type="slidenum">
              <a:rPr lang="es-DO" smtClean="0"/>
              <a:t>‹#›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1943597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BA8EE-46B1-456E-AA88-F1BB0AF2B6DB}" type="datetimeFigureOut">
              <a:rPr lang="es-DO" smtClean="0"/>
              <a:t>13/9/2018</a:t>
            </a:fld>
            <a:endParaRPr lang="es-D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D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952F0-AA69-465C-B8FC-A524AA99479F}" type="slidenum">
              <a:rPr lang="es-DO" smtClean="0"/>
              <a:t>‹#›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2122265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BA8EE-46B1-456E-AA88-F1BB0AF2B6DB}" type="datetimeFigureOut">
              <a:rPr lang="es-DO" smtClean="0"/>
              <a:t>13/9/2018</a:t>
            </a:fld>
            <a:endParaRPr lang="es-D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D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952F0-AA69-465C-B8FC-A524AA99479F}" type="slidenum">
              <a:rPr lang="es-DO" smtClean="0"/>
              <a:t>‹#›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1762182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BA8EE-46B1-456E-AA88-F1BB0AF2B6DB}" type="datetimeFigureOut">
              <a:rPr lang="es-DO" smtClean="0"/>
              <a:t>13/9/2018</a:t>
            </a:fld>
            <a:endParaRPr lang="es-D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D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952F0-AA69-465C-B8FC-A524AA99479F}" type="slidenum">
              <a:rPr lang="es-DO" smtClean="0"/>
              <a:t>‹#›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664546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BA8EE-46B1-456E-AA88-F1BB0AF2B6DB}" type="datetimeFigureOut">
              <a:rPr lang="es-DO" smtClean="0"/>
              <a:t>13/9/2018</a:t>
            </a:fld>
            <a:endParaRPr lang="es-D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D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952F0-AA69-465C-B8FC-A524AA99479F}" type="slidenum">
              <a:rPr lang="es-DO" smtClean="0"/>
              <a:t>‹#›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798994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BA8EE-46B1-456E-AA88-F1BB0AF2B6DB}" type="datetimeFigureOut">
              <a:rPr lang="es-DO" smtClean="0"/>
              <a:t>13/9/2018</a:t>
            </a:fld>
            <a:endParaRPr lang="es-D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D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952F0-AA69-465C-B8FC-A524AA99479F}" type="slidenum">
              <a:rPr lang="es-DO" smtClean="0"/>
              <a:t>‹#›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2556762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BA8EE-46B1-456E-AA88-F1BB0AF2B6DB}" type="datetimeFigureOut">
              <a:rPr lang="es-DO" smtClean="0"/>
              <a:t>13/9/2018</a:t>
            </a:fld>
            <a:endParaRPr lang="es-D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D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952F0-AA69-465C-B8FC-A524AA99479F}" type="slidenum">
              <a:rPr lang="es-DO" smtClean="0"/>
              <a:t>‹#›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3139409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BA8EE-46B1-456E-AA88-F1BB0AF2B6DB}" type="datetimeFigureOut">
              <a:rPr lang="es-DO" smtClean="0"/>
              <a:t>13/9/2018</a:t>
            </a:fld>
            <a:endParaRPr lang="es-D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D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952F0-AA69-465C-B8FC-A524AA99479F}" type="slidenum">
              <a:rPr lang="es-DO" smtClean="0"/>
              <a:t>‹#›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1923421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BA8EE-46B1-456E-AA88-F1BB0AF2B6DB}" type="datetimeFigureOut">
              <a:rPr lang="es-DO" smtClean="0"/>
              <a:t>13/9/2018</a:t>
            </a:fld>
            <a:endParaRPr lang="es-D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D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952F0-AA69-465C-B8FC-A524AA99479F}" type="slidenum">
              <a:rPr lang="es-DO" smtClean="0"/>
              <a:t>‹#›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2378965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BA8EE-46B1-456E-AA88-F1BB0AF2B6DB}" type="datetimeFigureOut">
              <a:rPr lang="es-DO" smtClean="0"/>
              <a:t>13/9/2018</a:t>
            </a:fld>
            <a:endParaRPr lang="es-D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D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952F0-AA69-465C-B8FC-A524AA99479F}" type="slidenum">
              <a:rPr lang="es-DO" smtClean="0"/>
              <a:t>‹#›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3320167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9BA8EE-46B1-456E-AA88-F1BB0AF2B6DB}" type="datetimeFigureOut">
              <a:rPr lang="es-DO" smtClean="0"/>
              <a:t>13/9/2018</a:t>
            </a:fld>
            <a:endParaRPr lang="es-D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D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D952F0-AA69-465C-B8FC-A524AA99479F}" type="slidenum">
              <a:rPr lang="es-DO" smtClean="0"/>
              <a:t>‹#›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3721320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866040" cy="952107"/>
          </a:xfrm>
          <a:prstGeom prst="rect">
            <a:avLst/>
          </a:prstGeom>
        </p:spPr>
      </p:pic>
      <p:sp>
        <p:nvSpPr>
          <p:cNvPr id="5" name="CuadroTexto 6"/>
          <p:cNvSpPr txBox="1"/>
          <p:nvPr/>
        </p:nvSpPr>
        <p:spPr>
          <a:xfrm>
            <a:off x="-527900" y="2304848"/>
            <a:ext cx="4081806" cy="181588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lvl="1" algn="r" defTabSz="539750"/>
            <a:r>
              <a:rPr lang="es-DO" sz="2800" b="1" dirty="0" err="1">
                <a:latin typeface="Arial Narrow" panose="020B0606020202030204" pitchFamily="34" charset="0"/>
              </a:rPr>
              <a:t>Impact</a:t>
            </a:r>
            <a:r>
              <a:rPr lang="es-DO" sz="2800" b="1" dirty="0">
                <a:latin typeface="Arial Narrow" panose="020B0606020202030204" pitchFamily="34" charset="0"/>
              </a:rPr>
              <a:t> </a:t>
            </a:r>
            <a:r>
              <a:rPr lang="es-DO" sz="2800" b="1" dirty="0" err="1">
                <a:latin typeface="Arial Narrow" panose="020B0606020202030204" pitchFamily="34" charset="0"/>
              </a:rPr>
              <a:t>of</a:t>
            </a:r>
            <a:r>
              <a:rPr lang="es-DO" sz="2800" b="1" dirty="0">
                <a:latin typeface="Arial Narrow" panose="020B0606020202030204" pitchFamily="34" charset="0"/>
              </a:rPr>
              <a:t> </a:t>
            </a:r>
            <a:r>
              <a:rPr lang="es-DO" sz="2800" b="1" dirty="0" err="1">
                <a:latin typeface="Arial Narrow" panose="020B0606020202030204" pitchFamily="34" charset="0"/>
              </a:rPr>
              <a:t>Water</a:t>
            </a:r>
            <a:r>
              <a:rPr lang="es-DO" sz="2800" b="1" dirty="0">
                <a:latin typeface="Arial Narrow" panose="020B0606020202030204" pitchFamily="34" charset="0"/>
              </a:rPr>
              <a:t> </a:t>
            </a:r>
            <a:r>
              <a:rPr lang="es-DO" sz="2800" b="1" dirty="0" err="1">
                <a:latin typeface="Arial Narrow" panose="020B0606020202030204" pitchFamily="34" charset="0"/>
              </a:rPr>
              <a:t>Education</a:t>
            </a:r>
            <a:r>
              <a:rPr lang="es-DO" sz="2800" b="1" dirty="0">
                <a:latin typeface="Arial Narrow" panose="020B0606020202030204" pitchFamily="34" charset="0"/>
              </a:rPr>
              <a:t> </a:t>
            </a:r>
            <a:r>
              <a:rPr lang="es-DO" sz="2800" b="1" dirty="0" err="1">
                <a:latin typeface="Arial Narrow" panose="020B0606020202030204" pitchFamily="34" charset="0"/>
              </a:rPr>
              <a:t>Programs</a:t>
            </a:r>
            <a:r>
              <a:rPr lang="es-DO" sz="2800" b="1" dirty="0">
                <a:latin typeface="Arial Narrow" panose="020B0606020202030204" pitchFamily="34" charset="0"/>
              </a:rPr>
              <a:t> in  </a:t>
            </a:r>
            <a:r>
              <a:rPr lang="es-DO" sz="2800" b="1" dirty="0" err="1">
                <a:latin typeface="Arial Narrow" panose="020B0606020202030204" pitchFamily="34" charset="0"/>
              </a:rPr>
              <a:t>Water</a:t>
            </a:r>
            <a:r>
              <a:rPr lang="es-DO" sz="2800" b="1" dirty="0">
                <a:latin typeface="Arial Narrow" panose="020B0606020202030204" pitchFamily="34" charset="0"/>
              </a:rPr>
              <a:t> Security in </a:t>
            </a:r>
            <a:r>
              <a:rPr lang="es-DO" sz="2800" b="1" dirty="0" err="1">
                <a:latin typeface="Arial Narrow" panose="020B0606020202030204" pitchFamily="34" charset="0"/>
              </a:rPr>
              <a:t>the</a:t>
            </a:r>
            <a:r>
              <a:rPr lang="es-DO" sz="2800" b="1" dirty="0">
                <a:latin typeface="Arial Narrow" panose="020B0606020202030204" pitchFamily="34" charset="0"/>
              </a:rPr>
              <a:t> </a:t>
            </a:r>
            <a:r>
              <a:rPr lang="es-DO" sz="2800" b="1" dirty="0" err="1">
                <a:latin typeface="Arial Narrow" panose="020B0606020202030204" pitchFamily="34" charset="0"/>
              </a:rPr>
              <a:t>Dominicnan</a:t>
            </a:r>
            <a:r>
              <a:rPr lang="es-DO" sz="2800" b="1" dirty="0">
                <a:latin typeface="Arial Narrow" panose="020B0606020202030204" pitchFamily="34" charset="0"/>
              </a:rPr>
              <a:t> </a:t>
            </a:r>
            <a:r>
              <a:rPr lang="es-DO" sz="2800" b="1" dirty="0" err="1">
                <a:latin typeface="Arial Narrow" panose="020B0606020202030204" pitchFamily="34" charset="0"/>
              </a:rPr>
              <a:t>Repubic</a:t>
            </a:r>
            <a:r>
              <a:rPr lang="es-DO" sz="2800" b="1" dirty="0">
                <a:latin typeface="Arial Narrow" panose="020B0606020202030204" pitchFamily="34" charset="0"/>
              </a:rPr>
              <a:t>.</a:t>
            </a:r>
            <a:endParaRPr lang="es-DO" sz="2800" b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68779" y="5423125"/>
            <a:ext cx="2418895" cy="954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chemeClr val="tx1"/>
                </a:solidFill>
                <a:latin typeface="Arial Black" panose="020B0A04020102020204" pitchFamily="34" charset="0"/>
              </a:rPr>
              <a:t>Silvio Carrasco</a:t>
            </a:r>
          </a:p>
          <a:p>
            <a:pPr algn="r"/>
            <a:r>
              <a:rPr lang="en-US" sz="1400" dirty="0">
                <a:solidFill>
                  <a:schemeClr val="tx1"/>
                </a:solidFill>
                <a:latin typeface="Arial Black" panose="020B0A04020102020204" pitchFamily="34" charset="0"/>
              </a:rPr>
              <a:t>Director </a:t>
            </a:r>
            <a:br>
              <a:rPr lang="en-US" sz="1400" dirty="0">
                <a:solidFill>
                  <a:schemeClr val="tx1"/>
                </a:solidFill>
                <a:latin typeface="Arial Black" panose="020B0A04020102020204" pitchFamily="34" charset="0"/>
              </a:rPr>
            </a:br>
            <a:r>
              <a:rPr lang="en-US" sz="1400" dirty="0">
                <a:solidFill>
                  <a:schemeClr val="tx1"/>
                </a:solidFill>
                <a:latin typeface="Arial Black" panose="020B0A04020102020204" pitchFamily="34" charset="0"/>
              </a:rPr>
              <a:t>  Water Education Unit PUCMM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CCB1B38-69F8-47E0-AF16-66162C8502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3908" y="2384982"/>
            <a:ext cx="5590092" cy="390269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6DBEB57-527E-4AC1-9208-107E39B0F7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2502" y="1"/>
            <a:ext cx="5731498" cy="1029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9462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74455" y="252012"/>
            <a:ext cx="695348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latin typeface="Arial Black" panose="020B0A04020102020204" pitchFamily="34" charset="0"/>
              </a:rPr>
              <a:t>TROPICAL STORM AND HURACAINES: NEDED O HAITED IN THE HISPANIOLA ISLAND?</a:t>
            </a:r>
          </a:p>
          <a:p>
            <a:pPr algn="ctr"/>
            <a:endParaRPr lang="en-US" sz="2100" dirty="0">
              <a:latin typeface="Arial Black" panose="020B0A04020102020204" pitchFamily="34" charset="0"/>
            </a:endParaRPr>
          </a:p>
          <a:p>
            <a:pPr algn="ctr"/>
            <a:endParaRPr lang="en-US" sz="2100" dirty="0">
              <a:latin typeface="Arial Black" panose="020B0A04020102020204" pitchFamily="34" charset="0"/>
            </a:endParaRPr>
          </a:p>
          <a:p>
            <a:pPr algn="ctr"/>
            <a:endParaRPr lang="en-US" sz="2100" dirty="0">
              <a:latin typeface="Arial Black" panose="020B0A04020102020204" pitchFamily="34" charset="0"/>
            </a:endParaRPr>
          </a:p>
          <a:p>
            <a:pPr algn="ctr"/>
            <a:r>
              <a:rPr lang="en-US" sz="2100" dirty="0">
                <a:latin typeface="Arial Black" panose="020B0A04020102020204" pitchFamily="34" charset="0"/>
              </a:rPr>
              <a:t>;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3577" y="6173014"/>
            <a:ext cx="1437917" cy="4776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156C77C-A93E-4F63-8CD0-A33709F716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743" y="1084082"/>
            <a:ext cx="8663008" cy="493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6439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66452" y="0"/>
            <a:ext cx="870213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 Black" panose="020B0A04020102020204" pitchFamily="34" charset="0"/>
              </a:rPr>
              <a:t>FRECUENCY OF BIG HURACAINES AND DRAWS IN THE DOMINICAN REPUBLIC 1960-2000</a:t>
            </a:r>
          </a:p>
          <a:p>
            <a:pPr algn="ctr"/>
            <a:r>
              <a:rPr lang="en-US" sz="2100" dirty="0">
                <a:latin typeface="Arial Black" panose="020B0A04020102020204" pitchFamily="34" charset="0"/>
              </a:rPr>
              <a:t> </a:t>
            </a:r>
          </a:p>
          <a:p>
            <a:pPr algn="ctr"/>
            <a:endParaRPr lang="en-US" sz="2100" dirty="0">
              <a:latin typeface="Arial Black" panose="020B0A040201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6126" y="6267282"/>
            <a:ext cx="1437917" cy="477680"/>
          </a:xfrm>
          <a:prstGeom prst="rect">
            <a:avLst/>
          </a:prstGeom>
        </p:spPr>
      </p:pic>
      <p:pic>
        <p:nvPicPr>
          <p:cNvPr id="5" name="Picture 4" descr="Regimen Pluviometrico">
            <a:extLst>
              <a:ext uri="{FF2B5EF4-FFF2-40B4-BE49-F238E27FC236}">
                <a16:creationId xmlns:a16="http://schemas.microsoft.com/office/drawing/2014/main" id="{EC3FA4F8-E493-484B-8B50-85D5E4FA7B7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70" b="9184"/>
          <a:stretch>
            <a:fillRect/>
          </a:stretch>
        </p:blipFill>
        <p:spPr bwMode="auto">
          <a:xfrm>
            <a:off x="75414" y="818419"/>
            <a:ext cx="9002598" cy="5299577"/>
          </a:xfrm>
          <a:prstGeom prst="rect">
            <a:avLst/>
          </a:prstGeom>
          <a:noFill/>
          <a:ln w="57150">
            <a:solidFill>
              <a:srgbClr val="FFC000"/>
            </a:solidFill>
            <a:miter lim="800000"/>
            <a:headEnd/>
            <a:tailEnd/>
          </a:ln>
          <a:extLst/>
        </p:spPr>
      </p:pic>
    </p:spTree>
    <p:extLst>
      <p:ext uri="{BB962C8B-B14F-4D97-AF65-F5344CB8AC3E}">
        <p14:creationId xmlns:p14="http://schemas.microsoft.com/office/powerpoint/2010/main" val="28588621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55603" y="223731"/>
            <a:ext cx="7405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Arial Black" panose="020B0A04020102020204" pitchFamily="34" charset="0"/>
              </a:rPr>
              <a:t>LAST BIG DAM BUILT IN THE D.R.: MONCION DAM- 2001</a:t>
            </a:r>
            <a:endParaRPr lang="en-US" sz="2800" dirty="0">
              <a:latin typeface="Arial Black" panose="020B0A04020102020204" pitchFamily="34" charset="0"/>
            </a:endParaRPr>
          </a:p>
        </p:txBody>
      </p:sp>
      <p:pic>
        <p:nvPicPr>
          <p:cNvPr id="7" name="Content Placeholder 10" descr="presa de  moncion 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47724"/>
            <a:ext cx="9144000" cy="4962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3577" y="6173014"/>
            <a:ext cx="1437917" cy="47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0937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74962" y="0"/>
            <a:ext cx="63940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latin typeface="Arial Black" panose="020B0A04020102020204" pitchFamily="34" charset="0"/>
              </a:rPr>
              <a:t>A HUGE  FLUSH FLOOD AT TAVERA’S DAM AFTER A TROPICAL STORM- 2007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2619"/>
            <a:ext cx="9144000" cy="515060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3577" y="6173014"/>
            <a:ext cx="1437917" cy="47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101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87756" y="0"/>
            <a:ext cx="713241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latin typeface="Arial Black" panose="020B0A04020102020204" pitchFamily="34" charset="0"/>
              </a:rPr>
              <a:t>IMPACT OF A FLOOD ON POOR COMUNITIES</a:t>
            </a:r>
          </a:p>
          <a:p>
            <a:pPr algn="ctr"/>
            <a:r>
              <a:rPr lang="en-US" sz="2100" dirty="0">
                <a:latin typeface="Arial Black" panose="020B0A04020102020204" pitchFamily="34" charset="0"/>
              </a:rPr>
              <a:t> IN THE DOMINICAN REPUBLIC</a:t>
            </a:r>
            <a:endParaRPr lang="en-US" sz="2400" dirty="0">
              <a:latin typeface="Arial Black" panose="020B0A04020102020204" pitchFamily="34" charset="0"/>
            </a:endParaRPr>
          </a:p>
        </p:txBody>
      </p:sp>
      <p:pic>
        <p:nvPicPr>
          <p:cNvPr id="7" name="Picture 6" descr="C:\Users\Silvio\Desktop\PRESENTACIONES DE AGUA\INUNDACION 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1452"/>
            <a:ext cx="9144000" cy="5545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600" y="6290839"/>
            <a:ext cx="1437917" cy="47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139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2E0213B-C139-4321-84C9-45EA7086D2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726" y="781797"/>
            <a:ext cx="8289274" cy="618932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3259" y="6474672"/>
            <a:ext cx="1437917" cy="47768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FC327C1-497A-4BBB-89A3-F2F1473C8A5A}"/>
              </a:ext>
            </a:extLst>
          </p:cNvPr>
          <p:cNvSpPr/>
          <p:nvPr/>
        </p:nvSpPr>
        <p:spPr>
          <a:xfrm>
            <a:off x="1191822" y="133489"/>
            <a:ext cx="73017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HILL FARMING INPACT ON WATERSHED DEGRADATION</a:t>
            </a:r>
          </a:p>
        </p:txBody>
      </p:sp>
    </p:spTree>
    <p:extLst>
      <p:ext uri="{BB962C8B-B14F-4D97-AF65-F5344CB8AC3E}">
        <p14:creationId xmlns:p14="http://schemas.microsoft.com/office/powerpoint/2010/main" val="21058807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3747FDC-E6B4-4796-B8D0-FAEBD5E4D1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216" y="869836"/>
            <a:ext cx="8012784" cy="59881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8992" y="6380320"/>
            <a:ext cx="1437917" cy="47768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5C62A10-01F8-4A94-A1C0-B3D97899758F}"/>
              </a:ext>
            </a:extLst>
          </p:cNvPr>
          <p:cNvSpPr/>
          <p:nvPr/>
        </p:nvSpPr>
        <p:spPr>
          <a:xfrm>
            <a:off x="1593129" y="169683"/>
            <a:ext cx="62405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AN EXAMPLE OF DEGRADATION  OF  A WATERSHEDS IN THE DOMINCIAN REPUBLIC</a:t>
            </a:r>
          </a:p>
        </p:txBody>
      </p:sp>
    </p:spTree>
    <p:extLst>
      <p:ext uri="{BB962C8B-B14F-4D97-AF65-F5344CB8AC3E}">
        <p14:creationId xmlns:p14="http://schemas.microsoft.com/office/powerpoint/2010/main" val="12432198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846" y="6441594"/>
            <a:ext cx="1437917" cy="47768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5C62A10-01F8-4A94-A1C0-B3D97899758F}"/>
              </a:ext>
            </a:extLst>
          </p:cNvPr>
          <p:cNvSpPr/>
          <p:nvPr/>
        </p:nvSpPr>
        <p:spPr>
          <a:xfrm>
            <a:off x="2526385" y="65988"/>
            <a:ext cx="43316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AN EXAMPLE OF DEGRADATION  OF A  WATERSHED IN HAITI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5ACC2A-2CA7-416C-86DA-E92E09F22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193" y="1178351"/>
            <a:ext cx="8239026" cy="5137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9287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37629" y="-99125"/>
            <a:ext cx="799732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latin typeface="Arial Black" panose="020B0A04020102020204" pitchFamily="34" charset="0"/>
              </a:rPr>
              <a:t>IMPACT A DEGRADATED  WATERSHED  IN </a:t>
            </a:r>
            <a:r>
              <a:rPr lang="en-US" sz="2400" dirty="0">
                <a:latin typeface="Arial Black" panose="020B0A04020102020204" pitchFamily="34" charset="0"/>
              </a:rPr>
              <a:t>THE  </a:t>
            </a:r>
            <a:r>
              <a:rPr lang="en-US" sz="2100" dirty="0">
                <a:latin typeface="Arial Black" panose="020B0A04020102020204" pitchFamily="34" charset="0"/>
              </a:rPr>
              <a:t>PELIGRE DAM OF HAITI</a:t>
            </a:r>
          </a:p>
        </p:txBody>
      </p:sp>
      <p:pic>
        <p:nvPicPr>
          <p:cNvPr id="4" name="Picture 3" descr="photo(2)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725864"/>
            <a:ext cx="9078012" cy="6132136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711" y="6380320"/>
            <a:ext cx="1437917" cy="47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3117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AAB1B45-C75E-4C76-BD8D-6655407A2FD6}"/>
              </a:ext>
            </a:extLst>
          </p:cNvPr>
          <p:cNvSpPr/>
          <p:nvPr/>
        </p:nvSpPr>
        <p:spPr>
          <a:xfrm>
            <a:off x="1762814" y="0"/>
            <a:ext cx="59388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AN EXAMPLE OF A WATER BI-NATIONAL PROJECT: HAITI AND DOMINICAN REPUBLIC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A1C6A2-4D89-4E71-B157-8FE86700F0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23" y="606100"/>
            <a:ext cx="7688114" cy="5940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405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 descr="imag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28794" cy="582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8835" y="6283182"/>
            <a:ext cx="1437917" cy="47768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489A64E-7EA5-4816-A185-05139680FC03}"/>
              </a:ext>
            </a:extLst>
          </p:cNvPr>
          <p:cNvSpPr/>
          <p:nvPr/>
        </p:nvSpPr>
        <p:spPr>
          <a:xfrm>
            <a:off x="5570653" y="165656"/>
            <a:ext cx="3271689" cy="14934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rrow: Left 3">
            <a:extLst>
              <a:ext uri="{FF2B5EF4-FFF2-40B4-BE49-F238E27FC236}">
                <a16:creationId xmlns:a16="http://schemas.microsoft.com/office/drawing/2014/main" id="{BCA941B4-A6D1-4555-B691-200FD200F381}"/>
              </a:ext>
            </a:extLst>
          </p:cNvPr>
          <p:cNvSpPr/>
          <p:nvPr/>
        </p:nvSpPr>
        <p:spPr>
          <a:xfrm>
            <a:off x="5722071" y="2903459"/>
            <a:ext cx="1451727" cy="678729"/>
          </a:xfrm>
          <a:prstGeom prst="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8B2165C-3AD0-4474-8A69-D34984B5C2DD}"/>
              </a:ext>
            </a:extLst>
          </p:cNvPr>
          <p:cNvSpPr/>
          <p:nvPr/>
        </p:nvSpPr>
        <p:spPr>
          <a:xfrm>
            <a:off x="5910606" y="3086982"/>
            <a:ext cx="13009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50" dirty="0">
                <a:latin typeface="Arial Black" panose="020B0A04020102020204" pitchFamily="34" charset="0"/>
              </a:rPr>
              <a:t>TRADE WINDS</a:t>
            </a:r>
          </a:p>
        </p:txBody>
      </p:sp>
      <p:sp>
        <p:nvSpPr>
          <p:cNvPr id="7" name="Arrow: Left 6">
            <a:extLst>
              <a:ext uri="{FF2B5EF4-FFF2-40B4-BE49-F238E27FC236}">
                <a16:creationId xmlns:a16="http://schemas.microsoft.com/office/drawing/2014/main" id="{BC2149FE-8F0B-4239-BBB3-B6413E75E351}"/>
              </a:ext>
            </a:extLst>
          </p:cNvPr>
          <p:cNvSpPr/>
          <p:nvPr/>
        </p:nvSpPr>
        <p:spPr>
          <a:xfrm>
            <a:off x="7565273" y="2876453"/>
            <a:ext cx="1578727" cy="678729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FDFC8EB-4D47-4304-B015-EC04B1E02B1B}"/>
              </a:ext>
            </a:extLst>
          </p:cNvPr>
          <p:cNvSpPr/>
          <p:nvPr/>
        </p:nvSpPr>
        <p:spPr>
          <a:xfrm>
            <a:off x="7673420" y="3082409"/>
            <a:ext cx="175751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latin typeface="Arial Black" panose="020B0A04020102020204" pitchFamily="34" charset="0"/>
              </a:rPr>
              <a:t>TROPICAL STORMS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C7D563D-267C-47CB-9E62-760921C9CAD4}"/>
              </a:ext>
            </a:extLst>
          </p:cNvPr>
          <p:cNvSpPr/>
          <p:nvPr/>
        </p:nvSpPr>
        <p:spPr>
          <a:xfrm>
            <a:off x="5467349" y="443984"/>
            <a:ext cx="328072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 CARIBEAN  ISLANDS RAINFALL GLOBAL SOURCES  </a:t>
            </a:r>
          </a:p>
        </p:txBody>
      </p:sp>
    </p:spTree>
    <p:extLst>
      <p:ext uri="{BB962C8B-B14F-4D97-AF65-F5344CB8AC3E}">
        <p14:creationId xmlns:p14="http://schemas.microsoft.com/office/powerpoint/2010/main" val="8456539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AAB1B45-C75E-4C76-BD8D-6655407A2FD6}"/>
              </a:ext>
            </a:extLst>
          </p:cNvPr>
          <p:cNvSpPr/>
          <p:nvPr/>
        </p:nvSpPr>
        <p:spPr>
          <a:xfrm>
            <a:off x="1654403" y="65988"/>
            <a:ext cx="61509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AN EXAMPLE OF A WATER BI-NATIONAL PROJECT: HAITI AND DOMINICAN REPUBLIC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ACB5DB-90D5-40AA-85BA-08C523EF19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705" y="828488"/>
            <a:ext cx="7802898" cy="6029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2029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4129776162"/>
              </p:ext>
            </p:extLst>
          </p:nvPr>
        </p:nvGraphicFramePr>
        <p:xfrm>
          <a:off x="433220" y="971240"/>
          <a:ext cx="7883769" cy="5759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245096" y="131975"/>
            <a:ext cx="79393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DO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CHALLENGES IN MEETING WATER SECURITY</a:t>
            </a:r>
          </a:p>
          <a:p>
            <a:pPr algn="ctr"/>
            <a:r>
              <a:rPr lang="es-DO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IN THE DOMINICAN REPUBLIC</a:t>
            </a:r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181" y="6253498"/>
            <a:ext cx="1437917" cy="47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4212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2418895" cy="803564"/>
          </a:xfrm>
          <a:prstGeom prst="rect">
            <a:avLst/>
          </a:prstGeom>
        </p:spPr>
      </p:pic>
      <p:sp>
        <p:nvSpPr>
          <p:cNvPr id="5" name="CuadroTexto 6"/>
          <p:cNvSpPr txBox="1"/>
          <p:nvPr/>
        </p:nvSpPr>
        <p:spPr>
          <a:xfrm>
            <a:off x="-509047" y="1692105"/>
            <a:ext cx="3366697" cy="240065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defTabSz="539750"/>
            <a:r>
              <a:rPr lang="es-DO" b="1" dirty="0">
                <a:latin typeface="Arial Narrow" panose="020B0606020202030204" pitchFamily="34" charset="0"/>
              </a:rPr>
              <a:t>CX</a:t>
            </a:r>
          </a:p>
          <a:p>
            <a:pPr lvl="1" algn="r" defTabSz="539750"/>
            <a:endParaRPr lang="es-DO" sz="2200" b="1" dirty="0">
              <a:latin typeface="Arial Narrow" panose="020B0606020202030204" pitchFamily="34" charset="0"/>
            </a:endParaRPr>
          </a:p>
          <a:p>
            <a:pPr lvl="1" algn="r" defTabSz="539750"/>
            <a:endParaRPr lang="es-DO" sz="2200" b="1" dirty="0">
              <a:latin typeface="Arial Narrow" panose="020B0606020202030204" pitchFamily="34" charset="0"/>
            </a:endParaRPr>
          </a:p>
          <a:p>
            <a:pPr lvl="1" algn="r" defTabSz="539750"/>
            <a:r>
              <a:rPr lang="es-DO" sz="2200" b="1" dirty="0" err="1">
                <a:latin typeface="Arial Narrow" panose="020B0606020202030204" pitchFamily="34" charset="0"/>
              </a:rPr>
              <a:t>Impact</a:t>
            </a:r>
            <a:r>
              <a:rPr lang="es-DO" sz="2200" b="1" dirty="0">
                <a:latin typeface="Arial Narrow" panose="020B0606020202030204" pitchFamily="34" charset="0"/>
              </a:rPr>
              <a:t> </a:t>
            </a:r>
            <a:r>
              <a:rPr lang="es-DO" sz="2200" b="1" dirty="0" err="1">
                <a:latin typeface="Arial Narrow" panose="020B0606020202030204" pitchFamily="34" charset="0"/>
              </a:rPr>
              <a:t>of</a:t>
            </a:r>
            <a:r>
              <a:rPr lang="es-DO" sz="2200" b="1" dirty="0">
                <a:latin typeface="Arial Narrow" panose="020B0606020202030204" pitchFamily="34" charset="0"/>
              </a:rPr>
              <a:t> </a:t>
            </a:r>
            <a:r>
              <a:rPr lang="es-DO" sz="2200" b="1" dirty="0" err="1">
                <a:latin typeface="Arial Narrow" panose="020B0606020202030204" pitchFamily="34" charset="0"/>
              </a:rPr>
              <a:t>the</a:t>
            </a:r>
            <a:r>
              <a:rPr lang="es-DO" sz="2200" b="1" dirty="0">
                <a:latin typeface="Arial Narrow" panose="020B0606020202030204" pitchFamily="34" charset="0"/>
              </a:rPr>
              <a:t> </a:t>
            </a:r>
            <a:r>
              <a:rPr lang="es-DO" sz="2200" b="1" dirty="0" err="1">
                <a:latin typeface="Arial Narrow" panose="020B0606020202030204" pitchFamily="34" charset="0"/>
              </a:rPr>
              <a:t>Education</a:t>
            </a:r>
            <a:r>
              <a:rPr lang="es-DO" sz="2200" b="1" dirty="0">
                <a:latin typeface="Arial Narrow" panose="020B0606020202030204" pitchFamily="34" charset="0"/>
              </a:rPr>
              <a:t> </a:t>
            </a:r>
            <a:r>
              <a:rPr lang="es-DO" sz="2200" b="1" dirty="0" err="1">
                <a:latin typeface="Arial Narrow" panose="020B0606020202030204" pitchFamily="34" charset="0"/>
              </a:rPr>
              <a:t>Programs</a:t>
            </a:r>
            <a:r>
              <a:rPr lang="es-DO" sz="2200" b="1" dirty="0">
                <a:latin typeface="Arial Narrow" panose="020B0606020202030204" pitchFamily="34" charset="0"/>
              </a:rPr>
              <a:t> in </a:t>
            </a:r>
            <a:r>
              <a:rPr lang="es-DO" sz="2200" b="1" dirty="0" err="1">
                <a:latin typeface="Arial Narrow" panose="020B0606020202030204" pitchFamily="34" charset="0"/>
              </a:rPr>
              <a:t>the</a:t>
            </a:r>
            <a:r>
              <a:rPr lang="es-DO" sz="2200" b="1" dirty="0">
                <a:latin typeface="Arial Narrow" panose="020B0606020202030204" pitchFamily="34" charset="0"/>
              </a:rPr>
              <a:t> </a:t>
            </a:r>
            <a:r>
              <a:rPr lang="es-DO" sz="2200" b="1" dirty="0" err="1">
                <a:latin typeface="Arial Narrow" panose="020B0606020202030204" pitchFamily="34" charset="0"/>
              </a:rPr>
              <a:t>Water</a:t>
            </a:r>
            <a:r>
              <a:rPr lang="es-DO" sz="2200" b="1" dirty="0">
                <a:latin typeface="Arial Narrow" panose="020B0606020202030204" pitchFamily="34" charset="0"/>
              </a:rPr>
              <a:t> </a:t>
            </a:r>
            <a:r>
              <a:rPr lang="es-DO" sz="2200" b="1" dirty="0" err="1">
                <a:latin typeface="Arial Narrow" panose="020B0606020202030204" pitchFamily="34" charset="0"/>
              </a:rPr>
              <a:t>Secrity</a:t>
            </a:r>
            <a:r>
              <a:rPr lang="es-DO" sz="2200" b="1" dirty="0">
                <a:latin typeface="Arial Narrow" panose="020B0606020202030204" pitchFamily="34" charset="0"/>
              </a:rPr>
              <a:t> </a:t>
            </a:r>
            <a:r>
              <a:rPr lang="es-DO" sz="2200" b="1" dirty="0" err="1">
                <a:latin typeface="Arial Narrow" panose="020B0606020202030204" pitchFamily="34" charset="0"/>
              </a:rPr>
              <a:t>of</a:t>
            </a:r>
            <a:r>
              <a:rPr lang="es-DO" sz="2200" b="1" dirty="0">
                <a:latin typeface="Arial Narrow" panose="020B0606020202030204" pitchFamily="34" charset="0"/>
              </a:rPr>
              <a:t> </a:t>
            </a:r>
            <a:r>
              <a:rPr lang="es-DO" sz="2200" b="1" dirty="0" err="1">
                <a:latin typeface="Arial Narrow" panose="020B0606020202030204" pitchFamily="34" charset="0"/>
              </a:rPr>
              <a:t>the</a:t>
            </a:r>
            <a:r>
              <a:rPr lang="es-DO" sz="2200" b="1" dirty="0">
                <a:latin typeface="Arial Narrow" panose="020B0606020202030204" pitchFamily="34" charset="0"/>
              </a:rPr>
              <a:t> </a:t>
            </a:r>
            <a:r>
              <a:rPr lang="es-DO" sz="2200" b="1" dirty="0" err="1">
                <a:latin typeface="Arial Narrow" panose="020B0606020202030204" pitchFamily="34" charset="0"/>
              </a:rPr>
              <a:t>Dominicnan</a:t>
            </a:r>
            <a:r>
              <a:rPr lang="es-DO" sz="2200" b="1" dirty="0">
                <a:latin typeface="Arial Narrow" panose="020B0606020202030204" pitchFamily="34" charset="0"/>
              </a:rPr>
              <a:t> </a:t>
            </a:r>
            <a:r>
              <a:rPr lang="es-DO" sz="2200" b="1" dirty="0" err="1">
                <a:latin typeface="Arial Narrow" panose="020B0606020202030204" pitchFamily="34" charset="0"/>
              </a:rPr>
              <a:t>Repubic</a:t>
            </a:r>
            <a:r>
              <a:rPr lang="es-DO" sz="2200" b="1" dirty="0">
                <a:latin typeface="Arial Narrow" panose="020B0606020202030204" pitchFamily="34" charset="0"/>
              </a:rPr>
              <a:t>.</a:t>
            </a:r>
            <a:endParaRPr lang="es-DO" sz="2200" b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0685" y="5903893"/>
            <a:ext cx="2418895" cy="954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chemeClr val="tx1"/>
                </a:solidFill>
                <a:latin typeface="Arial Black" panose="020B0A04020102020204" pitchFamily="34" charset="0"/>
              </a:rPr>
              <a:t>Silvio Carrasco</a:t>
            </a:r>
          </a:p>
          <a:p>
            <a:pPr algn="r"/>
            <a:r>
              <a:rPr lang="en-US" sz="1400" dirty="0">
                <a:solidFill>
                  <a:schemeClr val="tx1"/>
                </a:solidFill>
                <a:latin typeface="Arial Black" panose="020B0A04020102020204" pitchFamily="34" charset="0"/>
              </a:rPr>
              <a:t>Director of</a:t>
            </a:r>
            <a:br>
              <a:rPr lang="en-US" sz="1400" dirty="0">
                <a:solidFill>
                  <a:schemeClr val="tx1"/>
                </a:solidFill>
                <a:latin typeface="Arial Black" panose="020B0A04020102020204" pitchFamily="34" charset="0"/>
              </a:rPr>
            </a:br>
            <a:r>
              <a:rPr lang="en-US" sz="1400" dirty="0">
                <a:solidFill>
                  <a:schemeClr val="tx1"/>
                </a:solidFill>
                <a:latin typeface="Arial Black" panose="020B0A04020102020204" pitchFamily="34" charset="0"/>
              </a:rPr>
              <a:t>  </a:t>
            </a:r>
            <a:r>
              <a:rPr lang="en-US" sz="1400" dirty="0" err="1">
                <a:solidFill>
                  <a:schemeClr val="tx1"/>
                </a:solidFill>
                <a:latin typeface="Arial Black" panose="020B0A04020102020204" pitchFamily="34" charset="0"/>
              </a:rPr>
              <a:t>Unidad</a:t>
            </a:r>
            <a:r>
              <a:rPr lang="en-US" sz="1400" dirty="0">
                <a:solidFill>
                  <a:schemeClr val="tx1"/>
                </a:solidFill>
                <a:latin typeface="Arial Black" panose="020B0A04020102020204" pitchFamily="34" charset="0"/>
              </a:rPr>
              <a:t> de </a:t>
            </a:r>
            <a:r>
              <a:rPr lang="en-US" sz="1400" dirty="0" err="1">
                <a:solidFill>
                  <a:schemeClr val="tx1"/>
                </a:solidFill>
                <a:latin typeface="Arial Black" panose="020B0A04020102020204" pitchFamily="34" charset="0"/>
              </a:rPr>
              <a:t>Gestión</a:t>
            </a:r>
            <a:r>
              <a:rPr lang="en-US" sz="1400" dirty="0">
                <a:solidFill>
                  <a:schemeClr val="tx1"/>
                </a:solidFill>
                <a:latin typeface="Arial Black" panose="020B0A04020102020204" pitchFamily="34" charset="0"/>
              </a:rPr>
              <a:t> de Agua PUCMM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A98F2EC-E2E0-427E-8645-F4D0CE9BE8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492" y="1"/>
            <a:ext cx="6201508" cy="685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0140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5361" y="-12963"/>
            <a:ext cx="4974226" cy="68709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181" y="6220691"/>
            <a:ext cx="1437917" cy="510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8009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181" y="6220691"/>
            <a:ext cx="1437917" cy="51048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8281" y="502645"/>
            <a:ext cx="5781675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2585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0488" y="-152400"/>
            <a:ext cx="9324975" cy="716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5055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1450" y="-157163"/>
            <a:ext cx="9486900" cy="7172325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181" y="6220691"/>
            <a:ext cx="1437917" cy="510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0793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2418895" cy="80356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032567" y="141402"/>
            <a:ext cx="6111433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DO"/>
          </a:p>
        </p:txBody>
      </p:sp>
      <p:sp>
        <p:nvSpPr>
          <p:cNvPr id="7" name="CuadroTexto 6"/>
          <p:cNvSpPr txBox="1"/>
          <p:nvPr/>
        </p:nvSpPr>
        <p:spPr>
          <a:xfrm>
            <a:off x="169683" y="1748760"/>
            <a:ext cx="2381062" cy="341632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defTabSz="539750"/>
            <a:endParaRPr lang="es-DO" b="1" dirty="0">
              <a:latin typeface="Arial Narrow" panose="020B0606020202030204" pitchFamily="34" charset="0"/>
            </a:endParaRPr>
          </a:p>
          <a:p>
            <a:pPr lvl="1" algn="r" defTabSz="539750"/>
            <a:r>
              <a:rPr lang="es-DO" sz="2200" b="1" dirty="0">
                <a:latin typeface="Arial Narrow" panose="020B0606020202030204" pitchFamily="34" charset="0"/>
              </a:rPr>
              <a:t>IMPACT OF THE WATER EDUCATIONPROGRAMS OF PUCMM IN THE WATER SECURITY IN DOMINICAN REPUBLIC</a:t>
            </a:r>
            <a:endParaRPr lang="es-DO" sz="2200" b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0685" y="5903893"/>
            <a:ext cx="2418895" cy="954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chemeClr val="tx1"/>
                </a:solidFill>
                <a:latin typeface="Arial Black" panose="020B0A04020102020204" pitchFamily="34" charset="0"/>
              </a:rPr>
              <a:t>Silvio Carrasco</a:t>
            </a:r>
          </a:p>
          <a:p>
            <a:pPr algn="r"/>
            <a:r>
              <a:rPr lang="en-US" sz="1400" dirty="0">
                <a:solidFill>
                  <a:schemeClr val="tx1"/>
                </a:solidFill>
                <a:latin typeface="Arial Black" panose="020B0A04020102020204" pitchFamily="34" charset="0"/>
              </a:rPr>
              <a:t>Director of</a:t>
            </a:r>
            <a:br>
              <a:rPr lang="en-US" sz="1400" dirty="0">
                <a:solidFill>
                  <a:schemeClr val="tx1"/>
                </a:solidFill>
                <a:latin typeface="Arial Black" panose="020B0A04020102020204" pitchFamily="34" charset="0"/>
              </a:rPr>
            </a:br>
            <a:r>
              <a:rPr lang="en-US" sz="1400" dirty="0">
                <a:solidFill>
                  <a:schemeClr val="tx1"/>
                </a:solidFill>
                <a:latin typeface="Arial Black" panose="020B0A04020102020204" pitchFamily="34" charset="0"/>
              </a:rPr>
              <a:t>  </a:t>
            </a:r>
            <a:r>
              <a:rPr lang="en-US" sz="1400" dirty="0" err="1">
                <a:solidFill>
                  <a:schemeClr val="tx1"/>
                </a:solidFill>
                <a:latin typeface="Arial Black" panose="020B0A04020102020204" pitchFamily="34" charset="0"/>
              </a:rPr>
              <a:t>Unidad</a:t>
            </a:r>
            <a:r>
              <a:rPr lang="en-US" sz="1400" dirty="0">
                <a:solidFill>
                  <a:schemeClr val="tx1"/>
                </a:solidFill>
                <a:latin typeface="Arial Black" panose="020B0A04020102020204" pitchFamily="34" charset="0"/>
              </a:rPr>
              <a:t> de </a:t>
            </a:r>
            <a:r>
              <a:rPr lang="en-US" sz="1400" dirty="0" err="1">
                <a:solidFill>
                  <a:schemeClr val="tx1"/>
                </a:solidFill>
                <a:latin typeface="Arial Black" panose="020B0A04020102020204" pitchFamily="34" charset="0"/>
              </a:rPr>
              <a:t>Gestión</a:t>
            </a:r>
            <a:r>
              <a:rPr lang="en-US" sz="1400" dirty="0">
                <a:solidFill>
                  <a:schemeClr val="tx1"/>
                </a:solidFill>
                <a:latin typeface="Arial Black" panose="020B0A04020102020204" pitchFamily="34" charset="0"/>
              </a:rPr>
              <a:t> de Agua PUCMM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9EAF488-8574-4980-B2AB-30485511BC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0406" y="1234469"/>
            <a:ext cx="4901324" cy="4760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529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3">
            <a:extLst>
              <a:ext uri="{FF2B5EF4-FFF2-40B4-BE49-F238E27FC236}">
                <a16:creationId xmlns:a16="http://schemas.microsoft.com/office/drawing/2014/main" id="{9D096335-C86D-44BA-92D8-DADA5A6BC84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" y="980388"/>
            <a:ext cx="9002597" cy="526015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8138" y="6380320"/>
            <a:ext cx="1437917" cy="47768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65E257F-ABFD-42A3-9512-34B09024E167}"/>
              </a:ext>
            </a:extLst>
          </p:cNvPr>
          <p:cNvSpPr/>
          <p:nvPr/>
        </p:nvSpPr>
        <p:spPr>
          <a:xfrm>
            <a:off x="437364" y="207292"/>
            <a:ext cx="83637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Arial Black" panose="020B0A04020102020204" pitchFamily="34" charset="0"/>
              </a:rPr>
              <a:t>OROGRAPHIC MAP OF THE HISPANIOLA ISLAND</a:t>
            </a:r>
          </a:p>
        </p:txBody>
      </p:sp>
    </p:spTree>
    <p:extLst>
      <p:ext uri="{BB962C8B-B14F-4D97-AF65-F5344CB8AC3E}">
        <p14:creationId xmlns:p14="http://schemas.microsoft.com/office/powerpoint/2010/main" val="6803494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281" y="731471"/>
            <a:ext cx="7711125" cy="595859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06F9E11-5F9E-426E-830D-18DDEE50DACB}"/>
              </a:ext>
            </a:extLst>
          </p:cNvPr>
          <p:cNvSpPr/>
          <p:nvPr/>
        </p:nvSpPr>
        <p:spPr>
          <a:xfrm>
            <a:off x="1574276" y="117538"/>
            <a:ext cx="59388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HYDROLOGICAL REGIONAL DIVISION OF THE REPÚBLICA DOMINICANA</a:t>
            </a:r>
          </a:p>
        </p:txBody>
      </p:sp>
    </p:spTree>
    <p:extLst>
      <p:ext uri="{BB962C8B-B14F-4D97-AF65-F5344CB8AC3E}">
        <p14:creationId xmlns:p14="http://schemas.microsoft.com/office/powerpoint/2010/main" val="1974681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41023" y="77015"/>
            <a:ext cx="8210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MAIN HIDROLOGICAL DIVISION OF HAITI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BBE918-641A-4EC8-BDA6-18E8D15999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290" y="437703"/>
            <a:ext cx="7937370" cy="6133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700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6770" y="402854"/>
            <a:ext cx="86347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 Black" panose="020B0A04020102020204" pitchFamily="34" charset="0"/>
              </a:rPr>
              <a:t>ESTIMATED WATER STRESS IN THE DOMINICAN REPUPLIC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0" y="1006113"/>
            <a:ext cx="9122560" cy="48573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3577" y="6173014"/>
            <a:ext cx="1437917" cy="47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043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154079" y="309654"/>
            <a:ext cx="639407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latin typeface="Arial Black" panose="020B0A04020102020204" pitchFamily="34" charset="0"/>
              </a:rPr>
              <a:t>ESTIMATED WATER STRESS IN HAITI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08" y="952107"/>
            <a:ext cx="8734800" cy="48925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3577" y="6173014"/>
            <a:ext cx="1437917" cy="47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5797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24206" y="124470"/>
            <a:ext cx="838985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latin typeface="Arial Black" panose="020B0A04020102020204" pitchFamily="34" charset="0"/>
              </a:rPr>
              <a:t>TAVERA DAM: FIST BIG DAM BUILT IN THE D. R.- 1973 </a:t>
            </a:r>
            <a:endParaRPr lang="en-US" sz="2400" dirty="0">
              <a:latin typeface="Arial Black" panose="020B0A04020102020204" pitchFamily="34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4809"/>
            <a:ext cx="9144000" cy="53676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3577" y="6173014"/>
            <a:ext cx="1437917" cy="47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6530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95926" y="211959"/>
            <a:ext cx="81259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Arial Black" panose="020B0A04020102020204" pitchFamily="34" charset="0"/>
              </a:rPr>
              <a:t>PELIGRE DAM FIRST AN OLY BIG DAM BUILT IN HAITI- 1957</a:t>
            </a:r>
          </a:p>
        </p:txBody>
      </p:sp>
      <p:pic>
        <p:nvPicPr>
          <p:cNvPr id="4" name="Picture 3" descr="photo(2)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90313"/>
            <a:ext cx="9225023" cy="4916948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3577" y="6173014"/>
            <a:ext cx="1437917" cy="47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54258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10260</TotalTime>
  <Words>287</Words>
  <Application>Microsoft Office PowerPoint</Application>
  <PresentationFormat>On-screen Show (4:3)</PresentationFormat>
  <Paragraphs>61</Paragraphs>
  <Slides>27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Arial Black</vt:lpstr>
      <vt:lpstr>Arial Narrow</vt:lpstr>
      <vt:lpstr>Calibri</vt:lpstr>
      <vt:lpstr>Calibri Light</vt:lpstr>
      <vt:lpstr>Tema de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Isis Garcia</dc:creator>
  <cp:lastModifiedBy>Silvio Ignacio Carrasco Rodriguez</cp:lastModifiedBy>
  <cp:revision>118</cp:revision>
  <dcterms:created xsi:type="dcterms:W3CDTF">2017-05-23T16:12:59Z</dcterms:created>
  <dcterms:modified xsi:type="dcterms:W3CDTF">2018-09-16T20:06:51Z</dcterms:modified>
</cp:coreProperties>
</file>