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p:sldMasterIdLst>
    <p:sldMasterId id="2147483648" r:id="rId1"/>
    <p:sldMasterId id="2147483649" r:id="rId2"/>
    <p:sldMasterId id="2147483650" r:id="rId3"/>
    <p:sldMasterId id="2147483684" r:id="rId4"/>
    <p:sldMasterId id="2147483697" r:id="rId5"/>
  </p:sldMasterIdLst>
  <p:notesMasterIdLst>
    <p:notesMasterId r:id="rId47"/>
  </p:notesMasterIdLst>
  <p:sldIdLst>
    <p:sldId id="256" r:id="rId6"/>
    <p:sldId id="351" r:id="rId7"/>
    <p:sldId id="352" r:id="rId8"/>
    <p:sldId id="353" r:id="rId9"/>
    <p:sldId id="357" r:id="rId10"/>
    <p:sldId id="355" r:id="rId11"/>
    <p:sldId id="368" r:id="rId12"/>
    <p:sldId id="322" r:id="rId13"/>
    <p:sldId id="323" r:id="rId14"/>
    <p:sldId id="262" r:id="rId15"/>
    <p:sldId id="293" r:id="rId16"/>
    <p:sldId id="329" r:id="rId17"/>
    <p:sldId id="334" r:id="rId18"/>
    <p:sldId id="361" r:id="rId19"/>
    <p:sldId id="363" r:id="rId20"/>
    <p:sldId id="325" r:id="rId21"/>
    <p:sldId id="326" r:id="rId22"/>
    <p:sldId id="317" r:id="rId23"/>
    <p:sldId id="349" r:id="rId24"/>
    <p:sldId id="358" r:id="rId25"/>
    <p:sldId id="360" r:id="rId26"/>
    <p:sldId id="367" r:id="rId27"/>
    <p:sldId id="362" r:id="rId28"/>
    <p:sldId id="364" r:id="rId29"/>
    <p:sldId id="366" r:id="rId30"/>
    <p:sldId id="332" r:id="rId31"/>
    <p:sldId id="331" r:id="rId32"/>
    <p:sldId id="343" r:id="rId33"/>
    <p:sldId id="345" r:id="rId34"/>
    <p:sldId id="346" r:id="rId35"/>
    <p:sldId id="324" r:id="rId36"/>
    <p:sldId id="347" r:id="rId37"/>
    <p:sldId id="342" r:id="rId38"/>
    <p:sldId id="336" r:id="rId39"/>
    <p:sldId id="337" r:id="rId40"/>
    <p:sldId id="339" r:id="rId41"/>
    <p:sldId id="340" r:id="rId42"/>
    <p:sldId id="348" r:id="rId43"/>
    <p:sldId id="267" r:id="rId44"/>
    <p:sldId id="321" r:id="rId45"/>
    <p:sldId id="296" r:id="rId46"/>
  </p:sldIdLst>
  <p:sldSz cx="13004800" cy="9753600"/>
  <p:notesSz cx="6858000" cy="9144000"/>
  <p:defaultTextStyle>
    <a:defPPr>
      <a:defRPr lang="en-US"/>
    </a:defPPr>
    <a:lvl1pPr algn="ctr" defTabSz="584200" rtl="0" fontAlgn="base" hangingPunct="0">
      <a:spcBef>
        <a:spcPct val="0"/>
      </a:spcBef>
      <a:spcAft>
        <a:spcPct val="0"/>
      </a:spcAft>
      <a:defRPr sz="3600" kern="1200">
        <a:solidFill>
          <a:srgbClr val="FFFFFF"/>
        </a:solidFill>
        <a:latin typeface="Helvetica Light" charset="0"/>
        <a:ea typeface="Helvetica Light" charset="0"/>
        <a:cs typeface="Helvetica Light" charset="0"/>
        <a:sym typeface="Helvetica Light" charset="0"/>
      </a:defRPr>
    </a:lvl1pPr>
    <a:lvl2pPr marL="228600" algn="ctr" defTabSz="584200" rtl="0" fontAlgn="base" hangingPunct="0">
      <a:spcBef>
        <a:spcPct val="0"/>
      </a:spcBef>
      <a:spcAft>
        <a:spcPct val="0"/>
      </a:spcAft>
      <a:defRPr sz="3600" kern="1200">
        <a:solidFill>
          <a:srgbClr val="FFFFFF"/>
        </a:solidFill>
        <a:latin typeface="Helvetica Light" charset="0"/>
        <a:ea typeface="Helvetica Light" charset="0"/>
        <a:cs typeface="Helvetica Light" charset="0"/>
        <a:sym typeface="Helvetica Light" charset="0"/>
      </a:defRPr>
    </a:lvl2pPr>
    <a:lvl3pPr marL="457200" algn="ctr" defTabSz="584200" rtl="0" fontAlgn="base" hangingPunct="0">
      <a:spcBef>
        <a:spcPct val="0"/>
      </a:spcBef>
      <a:spcAft>
        <a:spcPct val="0"/>
      </a:spcAft>
      <a:defRPr sz="3600" kern="1200">
        <a:solidFill>
          <a:srgbClr val="FFFFFF"/>
        </a:solidFill>
        <a:latin typeface="Helvetica Light" charset="0"/>
        <a:ea typeface="Helvetica Light" charset="0"/>
        <a:cs typeface="Helvetica Light" charset="0"/>
        <a:sym typeface="Helvetica Light" charset="0"/>
      </a:defRPr>
    </a:lvl3pPr>
    <a:lvl4pPr marL="685800" algn="ctr" defTabSz="584200" rtl="0" fontAlgn="base" hangingPunct="0">
      <a:spcBef>
        <a:spcPct val="0"/>
      </a:spcBef>
      <a:spcAft>
        <a:spcPct val="0"/>
      </a:spcAft>
      <a:defRPr sz="3600" kern="1200">
        <a:solidFill>
          <a:srgbClr val="FFFFFF"/>
        </a:solidFill>
        <a:latin typeface="Helvetica Light" charset="0"/>
        <a:ea typeface="Helvetica Light" charset="0"/>
        <a:cs typeface="Helvetica Light" charset="0"/>
        <a:sym typeface="Helvetica Light" charset="0"/>
      </a:defRPr>
    </a:lvl4pPr>
    <a:lvl5pPr marL="914400" algn="ctr" defTabSz="584200" rtl="0" fontAlgn="base" hangingPunct="0">
      <a:spcBef>
        <a:spcPct val="0"/>
      </a:spcBef>
      <a:spcAft>
        <a:spcPct val="0"/>
      </a:spcAft>
      <a:defRPr sz="3600" kern="1200">
        <a:solidFill>
          <a:srgbClr val="FFFFFF"/>
        </a:solidFill>
        <a:latin typeface="Helvetica Light" charset="0"/>
        <a:ea typeface="Helvetica Light" charset="0"/>
        <a:cs typeface="Helvetica Light" charset="0"/>
        <a:sym typeface="Helvetica Light" charset="0"/>
      </a:defRPr>
    </a:lvl5pPr>
    <a:lvl6pPr marL="2286000" algn="l" defTabSz="914400" rtl="0" eaLnBrk="1" latinLnBrk="0" hangingPunct="1">
      <a:defRPr sz="3600" kern="1200">
        <a:solidFill>
          <a:srgbClr val="FFFFFF"/>
        </a:solidFill>
        <a:latin typeface="Helvetica Light" charset="0"/>
        <a:ea typeface="Helvetica Light" charset="0"/>
        <a:cs typeface="Helvetica Light" charset="0"/>
        <a:sym typeface="Helvetica Light" charset="0"/>
      </a:defRPr>
    </a:lvl6pPr>
    <a:lvl7pPr marL="2743200" algn="l" defTabSz="914400" rtl="0" eaLnBrk="1" latinLnBrk="0" hangingPunct="1">
      <a:defRPr sz="3600" kern="1200">
        <a:solidFill>
          <a:srgbClr val="FFFFFF"/>
        </a:solidFill>
        <a:latin typeface="Helvetica Light" charset="0"/>
        <a:ea typeface="Helvetica Light" charset="0"/>
        <a:cs typeface="Helvetica Light" charset="0"/>
        <a:sym typeface="Helvetica Light" charset="0"/>
      </a:defRPr>
    </a:lvl7pPr>
    <a:lvl8pPr marL="3200400" algn="l" defTabSz="914400" rtl="0" eaLnBrk="1" latinLnBrk="0" hangingPunct="1">
      <a:defRPr sz="3600" kern="1200">
        <a:solidFill>
          <a:srgbClr val="FFFFFF"/>
        </a:solidFill>
        <a:latin typeface="Helvetica Light" charset="0"/>
        <a:ea typeface="Helvetica Light" charset="0"/>
        <a:cs typeface="Helvetica Light" charset="0"/>
        <a:sym typeface="Helvetica Light" charset="0"/>
      </a:defRPr>
    </a:lvl8pPr>
    <a:lvl9pPr marL="3657600" algn="l" defTabSz="914400" rtl="0" eaLnBrk="1" latinLnBrk="0" hangingPunct="1">
      <a:defRPr sz="3600" kern="1200">
        <a:solidFill>
          <a:srgbClr val="FFFFFF"/>
        </a:solidFill>
        <a:latin typeface="Helvetica Light" charset="0"/>
        <a:ea typeface="Helvetica Light" charset="0"/>
        <a:cs typeface="Helvetica Light" charset="0"/>
        <a:sym typeface="Helvetica Light"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63" autoAdjust="0"/>
    <p:restoredTop sz="94311" autoAdjust="0"/>
  </p:normalViewPr>
  <p:slideViewPr>
    <p:cSldViewPr>
      <p:cViewPr>
        <p:scale>
          <a:sx n="83" d="100"/>
          <a:sy n="83" d="100"/>
        </p:scale>
        <p:origin x="376" y="-152"/>
      </p:cViewPr>
      <p:guideLst>
        <p:guide orient="horz" pos="3072"/>
        <p:guide pos="4096"/>
      </p:guideLst>
    </p:cSldViewPr>
  </p:slideViewPr>
  <p:outlineViewPr>
    <p:cViewPr>
      <p:scale>
        <a:sx n="33" d="100"/>
        <a:sy n="33" d="100"/>
      </p:scale>
      <p:origin x="0" y="11456"/>
    </p:cViewPr>
  </p:outlineViewPr>
  <p:notesTextViewPr>
    <p:cViewPr>
      <p:scale>
        <a:sx n="3" d="2"/>
        <a:sy n="3" d="2"/>
      </p:scale>
      <p:origin x="0" y="0"/>
    </p:cViewPr>
  </p:notesTextViewPr>
  <p:sorterViewPr>
    <p:cViewPr>
      <p:scale>
        <a:sx n="66" d="100"/>
        <a:sy n="66" d="100"/>
      </p:scale>
      <p:origin x="0" y="768"/>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slide" Target="slides/slide41.xml"/><Relationship Id="rId47" Type="http://schemas.openxmlformats.org/officeDocument/2006/relationships/notesMaster" Target="notesMasters/notesMaster1.xml"/><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idx="2"/>
          </p:nvPr>
        </p:nvSpPr>
        <p:spPr bwMode="auto">
          <a:xfrm>
            <a:off x="1143000" y="685800"/>
            <a:ext cx="4572000" cy="3429000"/>
          </a:xfrm>
          <a:prstGeom prst="rect">
            <a:avLst/>
          </a:prstGeom>
          <a:noFill/>
          <a:ln w="12700" cap="rnd" cmpd="sng">
            <a:noFill/>
            <a:prstDash val="solid"/>
            <a:round/>
            <a:headEnd type="none" w="med" len="med"/>
            <a:tailEnd type="none" w="med" len="med"/>
          </a:ln>
          <a:effectLst/>
        </p:spPr>
      </p:sp>
      <p:sp>
        <p:nvSpPr>
          <p:cNvPr id="4098" name="Rectangle 2"/>
          <p:cNvSpPr>
            <a:spLocks noGrp="1"/>
          </p:cNvSpPr>
          <p:nvPr>
            <p:ph type="body" sz="quarter" idx="3"/>
          </p:nvPr>
        </p:nvSpPr>
        <p:spPr bwMode="auto">
          <a:xfrm>
            <a:off x="914400" y="4343400"/>
            <a:ext cx="5029200" cy="4114800"/>
          </a:xfrm>
          <a:prstGeom prst="rect">
            <a:avLst/>
          </a:prstGeom>
          <a:noFill/>
          <a:ln w="12700" cap="rnd" cmpd="sng">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en-US" smtClean="0">
                <a:sym typeface="Avenir Roman" charset="0"/>
              </a:rPr>
              <a:t>Click to edit Master text styles</a:t>
            </a:r>
          </a:p>
          <a:p>
            <a:pPr lvl="1"/>
            <a:r>
              <a:rPr lang="en-US" smtClean="0">
                <a:sym typeface="Avenir Roman" charset="0"/>
              </a:rPr>
              <a:t>Second level</a:t>
            </a:r>
          </a:p>
          <a:p>
            <a:pPr lvl="2"/>
            <a:r>
              <a:rPr lang="en-US" smtClean="0">
                <a:sym typeface="Avenir Roman" charset="0"/>
              </a:rPr>
              <a:t>Third level</a:t>
            </a:r>
          </a:p>
          <a:p>
            <a:pPr lvl="3"/>
            <a:r>
              <a:rPr lang="en-US" smtClean="0">
                <a:sym typeface="Avenir Roman" charset="0"/>
              </a:rPr>
              <a:t>Fourth level</a:t>
            </a:r>
          </a:p>
          <a:p>
            <a:pPr lvl="4"/>
            <a:r>
              <a:rPr lang="en-US" smtClean="0">
                <a:sym typeface="Avenir Roman" charset="0"/>
              </a:rPr>
              <a:t>Fifth level</a:t>
            </a:r>
          </a:p>
        </p:txBody>
      </p:sp>
    </p:spTree>
    <p:extLst>
      <p:ext uri="{BB962C8B-B14F-4D97-AF65-F5344CB8AC3E}">
        <p14:creationId xmlns:p14="http://schemas.microsoft.com/office/powerpoint/2010/main" val="2327091347"/>
      </p:ext>
    </p:extLst>
  </p:cSld>
  <p:clrMap bg1="lt1" tx1="dk1" bg2="lt2" tx2="dk2" accent1="accent1" accent2="accent2" accent3="accent3" accent4="accent4" accent5="accent5" accent6="accent6" hlink="hlink" folHlink="folHlink"/>
  <p:notesStyle>
    <a:lvl1pPr algn="l" defTabSz="457200" rtl="0" fontAlgn="base" hangingPunct="0">
      <a:lnSpc>
        <a:spcPct val="125000"/>
      </a:lnSpc>
      <a:spcBef>
        <a:spcPct val="0"/>
      </a:spcBef>
      <a:spcAft>
        <a:spcPct val="0"/>
      </a:spcAft>
      <a:defRPr sz="2400" kern="1200">
        <a:solidFill>
          <a:srgbClr val="000000"/>
        </a:solidFill>
        <a:latin typeface="Avenir Roman" charset="0"/>
        <a:ea typeface="Avenir Roman" charset="0"/>
        <a:cs typeface="Avenir Roman" charset="0"/>
        <a:sym typeface="Avenir Roman" charset="0"/>
      </a:defRPr>
    </a:lvl1pPr>
    <a:lvl2pPr marL="228600" algn="l" defTabSz="457200" rtl="0" fontAlgn="base" hangingPunct="0">
      <a:lnSpc>
        <a:spcPct val="125000"/>
      </a:lnSpc>
      <a:spcBef>
        <a:spcPct val="0"/>
      </a:spcBef>
      <a:spcAft>
        <a:spcPct val="0"/>
      </a:spcAft>
      <a:defRPr sz="2400" kern="1200">
        <a:solidFill>
          <a:srgbClr val="000000"/>
        </a:solidFill>
        <a:latin typeface="Avenir Roman" charset="0"/>
        <a:ea typeface="Avenir Roman" charset="0"/>
        <a:cs typeface="Avenir Roman" charset="0"/>
        <a:sym typeface="Avenir Roman" charset="0"/>
      </a:defRPr>
    </a:lvl2pPr>
    <a:lvl3pPr marL="457200" algn="l" defTabSz="457200" rtl="0" fontAlgn="base" hangingPunct="0">
      <a:lnSpc>
        <a:spcPct val="125000"/>
      </a:lnSpc>
      <a:spcBef>
        <a:spcPct val="0"/>
      </a:spcBef>
      <a:spcAft>
        <a:spcPct val="0"/>
      </a:spcAft>
      <a:defRPr sz="2400" kern="1200">
        <a:solidFill>
          <a:srgbClr val="000000"/>
        </a:solidFill>
        <a:latin typeface="Avenir Roman" charset="0"/>
        <a:ea typeface="Avenir Roman" charset="0"/>
        <a:cs typeface="Avenir Roman" charset="0"/>
        <a:sym typeface="Avenir Roman" charset="0"/>
      </a:defRPr>
    </a:lvl3pPr>
    <a:lvl4pPr marL="685800" algn="l" defTabSz="457200" rtl="0" fontAlgn="base" hangingPunct="0">
      <a:lnSpc>
        <a:spcPct val="125000"/>
      </a:lnSpc>
      <a:spcBef>
        <a:spcPct val="0"/>
      </a:spcBef>
      <a:spcAft>
        <a:spcPct val="0"/>
      </a:spcAft>
      <a:defRPr sz="2400" kern="1200">
        <a:solidFill>
          <a:srgbClr val="000000"/>
        </a:solidFill>
        <a:latin typeface="Avenir Roman" charset="0"/>
        <a:ea typeface="Avenir Roman" charset="0"/>
        <a:cs typeface="Avenir Roman" charset="0"/>
        <a:sym typeface="Avenir Roman" charset="0"/>
      </a:defRPr>
    </a:lvl4pPr>
    <a:lvl5pPr marL="914400" algn="l" defTabSz="457200" rtl="0" fontAlgn="base" hangingPunct="0">
      <a:lnSpc>
        <a:spcPct val="125000"/>
      </a:lnSpc>
      <a:spcBef>
        <a:spcPct val="0"/>
      </a:spcBef>
      <a:spcAft>
        <a:spcPct val="0"/>
      </a:spcAft>
      <a:defRPr sz="2400" kern="1200">
        <a:solidFill>
          <a:srgbClr val="000000"/>
        </a:solidFill>
        <a:latin typeface="Avenir Roman" charset="0"/>
        <a:ea typeface="Avenir Roman" charset="0"/>
        <a:cs typeface="Avenir Roman" charset="0"/>
        <a:sym typeface="Avenir Roman"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Jambo</a:t>
            </a:r>
            <a:r>
              <a:rPr lang="en-US" dirty="0" smtClean="0"/>
              <a:t>.  I am pleased to be</a:t>
            </a:r>
            <a:r>
              <a:rPr lang="en-US" baseline="0" dirty="0" smtClean="0"/>
              <a:t> here to discuss AFRICOMs environmental Security program, but before that discussion I need to …</a:t>
            </a:r>
            <a:endParaRPr lang="en-US" dirty="0"/>
          </a:p>
        </p:txBody>
      </p:sp>
    </p:spTree>
    <p:extLst>
      <p:ext uri="{BB962C8B-B14F-4D97-AF65-F5344CB8AC3E}">
        <p14:creationId xmlns:p14="http://schemas.microsoft.com/office/powerpoint/2010/main" val="3153309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0">
              <a:lnSpc>
                <a:spcPct val="125000"/>
              </a:lnSpc>
              <a:spcBef>
                <a:spcPct val="0"/>
              </a:spcBef>
              <a:spcAft>
                <a:spcPct val="0"/>
              </a:spcAft>
              <a:buClrTx/>
              <a:buSzTx/>
              <a:buFontTx/>
              <a:buNone/>
              <a:tabLst/>
              <a:defRPr/>
            </a:pPr>
            <a:r>
              <a:rPr lang="en-US" dirty="0" smtClean="0"/>
              <a:t>Competing needs for </a:t>
            </a:r>
            <a:r>
              <a:rPr lang="en-US" sz="3200" dirty="0" smtClean="0">
                <a:solidFill>
                  <a:srgbClr val="FFC000"/>
                </a:solidFill>
              </a:rPr>
              <a:t>water resources </a:t>
            </a:r>
            <a:r>
              <a:rPr lang="en-US" dirty="0" smtClean="0"/>
              <a:t>are well documented as a key factor contributing to conflict and instability worldwide </a:t>
            </a:r>
          </a:p>
          <a:p>
            <a:endParaRPr lang="en-US" dirty="0" smtClean="0"/>
          </a:p>
          <a:p>
            <a:pPr marL="0" marR="0" indent="0" algn="l" defTabSz="457200" rtl="0" eaLnBrk="1" fontAlgn="base" latinLnBrk="0" hangingPunct="0">
              <a:lnSpc>
                <a:spcPct val="125000"/>
              </a:lnSpc>
              <a:spcBef>
                <a:spcPct val="0"/>
              </a:spcBef>
              <a:spcAft>
                <a:spcPct val="0"/>
              </a:spcAft>
              <a:buClrTx/>
              <a:buSzTx/>
              <a:buFontTx/>
              <a:buNone/>
              <a:tabLst/>
              <a:defRPr/>
            </a:pPr>
            <a:r>
              <a:rPr lang="en-US" dirty="0" smtClean="0"/>
              <a:t>The U.N. had identified </a:t>
            </a:r>
            <a:r>
              <a:rPr lang="en-US" sz="3200" dirty="0" smtClean="0">
                <a:solidFill>
                  <a:srgbClr val="FFC000"/>
                </a:solidFill>
              </a:rPr>
              <a:t>nine river basins </a:t>
            </a:r>
            <a:r>
              <a:rPr lang="en-US" dirty="0" smtClean="0"/>
              <a:t>in Africa that are at risk of the onset of tensions or conflict </a:t>
            </a:r>
          </a:p>
          <a:p>
            <a:endParaRPr lang="en-US" dirty="0" smtClean="0"/>
          </a:p>
          <a:p>
            <a:endParaRPr lang="en-US" dirty="0"/>
          </a:p>
        </p:txBody>
      </p:sp>
    </p:spTree>
    <p:extLst>
      <p:ext uri="{BB962C8B-B14F-4D97-AF65-F5344CB8AC3E}">
        <p14:creationId xmlns:p14="http://schemas.microsoft.com/office/powerpoint/2010/main" val="2417015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xfrm>
            <a:off x="3884027" y="8684926"/>
            <a:ext cx="2972421" cy="457513"/>
          </a:xfrm>
          <a:prstGeom prst="rect">
            <a:avLst/>
          </a:prstGeom>
          <a:noFill/>
        </p:spPr>
        <p:txBody>
          <a:bodyPr lIns="89730" tIns="44865" rIns="89730" bIns="44865"/>
          <a:lstStyle/>
          <a:p>
            <a:fld id="{AE86F821-9CBC-4C35-BDAB-B11CAA840D64}" type="slidenum">
              <a:rPr lang="en-US" smtClean="0">
                <a:latin typeface="Arial" charset="0"/>
              </a:rPr>
              <a:pPr/>
              <a:t>20</a:t>
            </a:fld>
            <a:endParaRPr lang="en-US" smtClean="0">
              <a:latin typeface="Arial" charset="0"/>
            </a:endParaRPr>
          </a:p>
        </p:txBody>
      </p:sp>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r>
              <a:rPr lang="en-US" sz="2400" kern="1200" dirty="0" smtClean="0">
                <a:solidFill>
                  <a:srgbClr val="000000"/>
                </a:solidFill>
                <a:effectLst/>
                <a:latin typeface="Avenir Roman" charset="0"/>
                <a:ea typeface="Avenir Roman" charset="0"/>
                <a:cs typeface="Avenir Roman" charset="0"/>
                <a:sym typeface="Avenir Roman" charset="0"/>
              </a:rPr>
              <a:t>Lake Chad was once Africa’s largest water reservoir in the Sahel region, covering an area of about 26,000 square </a:t>
            </a:r>
            <a:r>
              <a:rPr lang="en-US" sz="2400" kern="1200" dirty="0" err="1" smtClean="0">
                <a:solidFill>
                  <a:srgbClr val="000000"/>
                </a:solidFill>
                <a:effectLst/>
                <a:latin typeface="Avenir Roman" charset="0"/>
                <a:ea typeface="Avenir Roman" charset="0"/>
                <a:cs typeface="Avenir Roman" charset="0"/>
                <a:sym typeface="Avenir Roman" charset="0"/>
              </a:rPr>
              <a:t>kilometres</a:t>
            </a:r>
            <a:r>
              <a:rPr lang="en-US" sz="2400" kern="1200" dirty="0" smtClean="0">
                <a:solidFill>
                  <a:srgbClr val="000000"/>
                </a:solidFill>
                <a:effectLst/>
                <a:latin typeface="Avenir Roman" charset="0"/>
                <a:ea typeface="Avenir Roman" charset="0"/>
                <a:cs typeface="Avenir Roman" charset="0"/>
                <a:sym typeface="Avenir Roman" charset="0"/>
              </a:rPr>
              <a:t>, about the size of the US state of Maryland and bigger than Israel or Kuwait.  By 2001 the lake covered less than one-fifth of that area. “It may even be worse now,” says Abbas Mohammed, a climatologist at the University of Maiduguri, Nigeria.</a:t>
            </a:r>
          </a:p>
          <a:p>
            <a:r>
              <a:rPr lang="en-US" sz="2400" b="1" kern="1200" dirty="0" smtClean="0">
                <a:solidFill>
                  <a:srgbClr val="000000"/>
                </a:solidFill>
                <a:effectLst/>
                <a:latin typeface="Avenir Roman" charset="0"/>
                <a:ea typeface="Avenir Roman" charset="0"/>
                <a:cs typeface="Avenir Roman" charset="0"/>
                <a:sym typeface="Avenir Roman" charset="0"/>
              </a:rPr>
              <a:t>Dams and irrigation</a:t>
            </a:r>
            <a:endParaRPr lang="en-US" sz="2400" kern="1200" dirty="0" smtClean="0">
              <a:solidFill>
                <a:srgbClr val="000000"/>
              </a:solidFill>
              <a:effectLst/>
              <a:latin typeface="Avenir Roman" charset="0"/>
              <a:ea typeface="Avenir Roman" charset="0"/>
              <a:cs typeface="Avenir Roman" charset="0"/>
              <a:sym typeface="Avenir Roman" charset="0"/>
            </a:endParaRPr>
          </a:p>
          <a:p>
            <a:r>
              <a:rPr lang="en-US" sz="2400" kern="1200" dirty="0" smtClean="0">
                <a:solidFill>
                  <a:srgbClr val="000000"/>
                </a:solidFill>
                <a:effectLst/>
                <a:latin typeface="Avenir Roman" charset="0"/>
                <a:ea typeface="Avenir Roman" charset="0"/>
                <a:cs typeface="Avenir Roman" charset="0"/>
                <a:sym typeface="Avenir Roman" charset="0"/>
              </a:rPr>
              <a:t>The UN Environment </a:t>
            </a:r>
            <a:r>
              <a:rPr lang="en-US" sz="2400" kern="1200" dirty="0" err="1" smtClean="0">
                <a:solidFill>
                  <a:srgbClr val="000000"/>
                </a:solidFill>
                <a:effectLst/>
                <a:latin typeface="Avenir Roman" charset="0"/>
                <a:ea typeface="Avenir Roman" charset="0"/>
                <a:cs typeface="Avenir Roman" charset="0"/>
                <a:sym typeface="Avenir Roman" charset="0"/>
              </a:rPr>
              <a:t>Programme</a:t>
            </a:r>
            <a:r>
              <a:rPr lang="en-US" sz="2400" kern="1200" dirty="0" smtClean="0">
                <a:solidFill>
                  <a:srgbClr val="000000"/>
                </a:solidFill>
                <a:effectLst/>
                <a:latin typeface="Avenir Roman" charset="0"/>
                <a:ea typeface="Avenir Roman" charset="0"/>
                <a:cs typeface="Avenir Roman" charset="0"/>
                <a:sym typeface="Avenir Roman" charset="0"/>
              </a:rPr>
              <a:t> (UNEP) and the Lake Chad Basin Commission (LCBC), a regional body that regulates the use of the basin’s water and other natural resources, maintain that inefficient damming and irrigation methods on the part of the countries bordering the lake are partly responsible for its shrinkage. Emmanuel </a:t>
            </a:r>
            <a:r>
              <a:rPr lang="en-US" sz="2400" kern="1200" dirty="0" err="1" smtClean="0">
                <a:solidFill>
                  <a:srgbClr val="000000"/>
                </a:solidFill>
                <a:effectLst/>
                <a:latin typeface="Avenir Roman" charset="0"/>
                <a:ea typeface="Avenir Roman" charset="0"/>
                <a:cs typeface="Avenir Roman" charset="0"/>
                <a:sym typeface="Avenir Roman" charset="0"/>
              </a:rPr>
              <a:t>Asuquo-Obot</a:t>
            </a:r>
            <a:r>
              <a:rPr lang="en-US" sz="2400" kern="1200" dirty="0" smtClean="0">
                <a:solidFill>
                  <a:srgbClr val="000000"/>
                </a:solidFill>
                <a:effectLst/>
                <a:latin typeface="Avenir Roman" charset="0"/>
                <a:ea typeface="Avenir Roman" charset="0"/>
                <a:cs typeface="Avenir Roman" charset="0"/>
                <a:sym typeface="Avenir Roman" charset="0"/>
              </a:rPr>
              <a:t> of the World Wildlife Fund (WWF), an organization devoted to wildlife conservation, points to the diversion of water from the Chari River to irrigation projects and dams along the </a:t>
            </a:r>
            <a:r>
              <a:rPr lang="en-US" sz="2400" kern="1200" dirty="0" err="1" smtClean="0">
                <a:solidFill>
                  <a:srgbClr val="000000"/>
                </a:solidFill>
                <a:effectLst/>
                <a:latin typeface="Avenir Roman" charset="0"/>
                <a:ea typeface="Avenir Roman" charset="0"/>
                <a:cs typeface="Avenir Roman" charset="0"/>
                <a:sym typeface="Avenir Roman" charset="0"/>
              </a:rPr>
              <a:t>Jama’are</a:t>
            </a:r>
            <a:r>
              <a:rPr lang="en-US" sz="2400" kern="1200" dirty="0" smtClean="0">
                <a:solidFill>
                  <a:srgbClr val="000000"/>
                </a:solidFill>
                <a:effectLst/>
                <a:latin typeface="Avenir Roman" charset="0"/>
                <a:ea typeface="Avenir Roman" charset="0"/>
                <a:cs typeface="Avenir Roman" charset="0"/>
                <a:sym typeface="Avenir Roman" charset="0"/>
              </a:rPr>
              <a:t> and </a:t>
            </a:r>
            <a:r>
              <a:rPr lang="en-US" sz="2400" kern="1200" dirty="0" err="1" smtClean="0">
                <a:solidFill>
                  <a:srgbClr val="000000"/>
                </a:solidFill>
                <a:effectLst/>
                <a:latin typeface="Avenir Roman" charset="0"/>
                <a:ea typeface="Avenir Roman" charset="0"/>
                <a:cs typeface="Avenir Roman" charset="0"/>
                <a:sym typeface="Avenir Roman" charset="0"/>
              </a:rPr>
              <a:t>Hadejia</a:t>
            </a:r>
            <a:r>
              <a:rPr lang="en-US" sz="2400" kern="1200" dirty="0" smtClean="0">
                <a:solidFill>
                  <a:srgbClr val="000000"/>
                </a:solidFill>
                <a:effectLst/>
                <a:latin typeface="Avenir Roman" charset="0"/>
                <a:ea typeface="Avenir Roman" charset="0"/>
                <a:cs typeface="Avenir Roman" charset="0"/>
                <a:sym typeface="Avenir Roman" charset="0"/>
              </a:rPr>
              <a:t> Rivers in northeastern Nigeria.</a:t>
            </a:r>
          </a:p>
          <a:p>
            <a:r>
              <a:rPr lang="en-US" sz="2400" kern="1200" dirty="0" smtClean="0">
                <a:solidFill>
                  <a:srgbClr val="000000"/>
                </a:solidFill>
                <a:effectLst/>
                <a:latin typeface="Avenir Roman" charset="0"/>
                <a:ea typeface="Avenir Roman" charset="0"/>
                <a:cs typeface="Avenir Roman" charset="0"/>
                <a:sym typeface="Avenir Roman" charset="0"/>
              </a:rPr>
              <a:t>As parts of the lake dry up, most farmers and cattle herders have moved towards greener areas, where they compete for land resources with host communities. Others have gone to Kano, Abuja, Lagos and other big cities for menial jobs or to roam the streets as beggars.</a:t>
            </a:r>
          </a:p>
          <a:p>
            <a:endParaRPr lang="en-US" sz="2400" kern="1200" dirty="0" smtClean="0">
              <a:solidFill>
                <a:srgbClr val="000000"/>
              </a:solidFill>
              <a:effectLst/>
              <a:latin typeface="Avenir Roman" charset="0"/>
              <a:ea typeface="Avenir Roman" charset="0"/>
              <a:cs typeface="Avenir Roman" charset="0"/>
              <a:sym typeface="Avenir Roman" charset="0"/>
            </a:endParaRPr>
          </a:p>
          <a:p>
            <a:r>
              <a:rPr lang="en-US" sz="2400" b="1" kern="1200" dirty="0" smtClean="0">
                <a:solidFill>
                  <a:srgbClr val="000000"/>
                </a:solidFill>
                <a:effectLst/>
                <a:latin typeface="Avenir Roman" charset="0"/>
                <a:ea typeface="Avenir Roman" charset="0"/>
                <a:cs typeface="Avenir Roman" charset="0"/>
                <a:sym typeface="Avenir Roman" charset="0"/>
              </a:rPr>
              <a:t>Tensions rise</a:t>
            </a:r>
            <a:endParaRPr lang="en-US" sz="2400" kern="1200" dirty="0" smtClean="0">
              <a:solidFill>
                <a:srgbClr val="000000"/>
              </a:solidFill>
              <a:effectLst/>
              <a:latin typeface="Avenir Roman" charset="0"/>
              <a:ea typeface="Avenir Roman" charset="0"/>
              <a:cs typeface="Avenir Roman" charset="0"/>
              <a:sym typeface="Avenir Roman" charset="0"/>
            </a:endParaRPr>
          </a:p>
          <a:p>
            <a:r>
              <a:rPr lang="en-US" sz="2400" kern="1200" dirty="0" smtClean="0">
                <a:solidFill>
                  <a:srgbClr val="000000"/>
                </a:solidFill>
                <a:effectLst/>
                <a:latin typeface="Avenir Roman" charset="0"/>
                <a:ea typeface="Avenir Roman" charset="0"/>
                <a:cs typeface="Avenir Roman" charset="0"/>
                <a:sym typeface="Avenir Roman" charset="0"/>
              </a:rPr>
              <a:t>The impact of the drying lake is causing tensions among communities around Lake Chad. There are repeated conflicts among nationals of different countries over control of the remaining water. Cameroonians and Nigerians in </a:t>
            </a:r>
            <a:r>
              <a:rPr lang="en-US" sz="2400" kern="1200" dirty="0" err="1" smtClean="0">
                <a:solidFill>
                  <a:srgbClr val="000000"/>
                </a:solidFill>
                <a:effectLst/>
                <a:latin typeface="Avenir Roman" charset="0"/>
                <a:ea typeface="Avenir Roman" charset="0"/>
                <a:cs typeface="Avenir Roman" charset="0"/>
                <a:sym typeface="Avenir Roman" charset="0"/>
              </a:rPr>
              <a:t>Darak</a:t>
            </a:r>
            <a:r>
              <a:rPr lang="en-US" sz="2400" kern="1200" dirty="0" smtClean="0">
                <a:solidFill>
                  <a:srgbClr val="000000"/>
                </a:solidFill>
                <a:effectLst/>
                <a:latin typeface="Avenir Roman" charset="0"/>
                <a:ea typeface="Avenir Roman" charset="0"/>
                <a:cs typeface="Avenir Roman" charset="0"/>
                <a:sym typeface="Avenir Roman" charset="0"/>
              </a:rPr>
              <a:t> village, for example, constantly fight over the water. Nigerians claim to be the first settlers in the village, while Cameroonians invoke nationalistic sentiments, since the village is within Cameroonian territory. Fishermen also want farmers and herdsmen to cease diverting lake water to their farmlands and livestock.</a:t>
            </a:r>
          </a:p>
          <a:p>
            <a:r>
              <a:rPr lang="en-US" sz="2400" kern="1200" dirty="0" smtClean="0">
                <a:solidFill>
                  <a:srgbClr val="000000"/>
                </a:solidFill>
                <a:effectLst/>
                <a:latin typeface="Avenir Roman" charset="0"/>
                <a:ea typeface="Avenir Roman" charset="0"/>
                <a:cs typeface="Avenir Roman" charset="0"/>
                <a:sym typeface="Avenir Roman" charset="0"/>
              </a:rPr>
              <a:t>The LCBC — established by the leaders of Chad, Nigeria, Cameroon and Niger in 1964 and later joined by the Central Africa Republic in 1994 — and its partners continue to make efforts to save the lake or at least mitigate the impact of its shrinkage on people’s lives. In his book </a:t>
            </a:r>
            <a:r>
              <a:rPr lang="en-US" sz="2400" i="1" kern="1200" dirty="0" smtClean="0">
                <a:solidFill>
                  <a:srgbClr val="000000"/>
                </a:solidFill>
                <a:effectLst/>
                <a:latin typeface="Avenir Roman" charset="0"/>
                <a:ea typeface="Avenir Roman" charset="0"/>
                <a:cs typeface="Avenir Roman" charset="0"/>
                <a:sym typeface="Avenir Roman" charset="0"/>
              </a:rPr>
              <a:t>An Inconvenient Truth</a:t>
            </a:r>
            <a:r>
              <a:rPr lang="en-US" sz="2400" kern="1200" dirty="0" smtClean="0">
                <a:solidFill>
                  <a:srgbClr val="000000"/>
                </a:solidFill>
                <a:effectLst/>
                <a:latin typeface="Avenir Roman" charset="0"/>
                <a:ea typeface="Avenir Roman" charset="0"/>
                <a:cs typeface="Avenir Roman" charset="0"/>
                <a:sym typeface="Avenir Roman" charset="0"/>
              </a:rPr>
              <a:t>, former US Vice-President Al Gore shows several images of the lake shrinking from 25,000 square </a:t>
            </a:r>
            <a:r>
              <a:rPr lang="en-US" sz="2400" kern="1200" dirty="0" err="1" smtClean="0">
                <a:solidFill>
                  <a:srgbClr val="000000"/>
                </a:solidFill>
                <a:effectLst/>
                <a:latin typeface="Avenir Roman" charset="0"/>
                <a:ea typeface="Avenir Roman" charset="0"/>
                <a:cs typeface="Avenir Roman" charset="0"/>
                <a:sym typeface="Avenir Roman" charset="0"/>
              </a:rPr>
              <a:t>kilometres</a:t>
            </a:r>
            <a:r>
              <a:rPr lang="en-US" sz="2400" kern="1200" dirty="0" smtClean="0">
                <a:solidFill>
                  <a:srgbClr val="000000"/>
                </a:solidFill>
                <a:effectLst/>
                <a:latin typeface="Avenir Roman" charset="0"/>
                <a:ea typeface="Avenir Roman" charset="0"/>
                <a:cs typeface="Avenir Roman" charset="0"/>
                <a:sym typeface="Avenir Roman" charset="0"/>
              </a:rPr>
              <a:t> in 1963 to just 1,500 square km in 2001. However, a 2007 satellite image shows improvements from previous years.</a:t>
            </a:r>
          </a:p>
          <a:p>
            <a:r>
              <a:rPr lang="en-US" sz="2400" kern="1200" dirty="0" smtClean="0">
                <a:solidFill>
                  <a:srgbClr val="000000"/>
                </a:solidFill>
                <a:effectLst/>
                <a:latin typeface="Avenir Roman" charset="0"/>
                <a:ea typeface="Avenir Roman" charset="0"/>
                <a:cs typeface="Avenir Roman" charset="0"/>
                <a:sym typeface="Avenir Roman" charset="0"/>
              </a:rPr>
              <a:t>Recent drought may again have worsened the situation, says Professor Mohammed of the University of Maiduguri. He urges the LCBC and its partners to tackle the impact of climate change, as well as to control damming and irrigation by the LCBC countries.</a:t>
            </a:r>
          </a:p>
          <a:p>
            <a:pPr marL="0" marR="0" indent="0" algn="l" defTabSz="457200" rtl="0" eaLnBrk="1" fontAlgn="base" latinLnBrk="0" hangingPunct="0">
              <a:lnSpc>
                <a:spcPct val="125000"/>
              </a:lnSpc>
              <a:spcBef>
                <a:spcPct val="0"/>
              </a:spcBef>
              <a:spcAft>
                <a:spcPct val="0"/>
              </a:spcAft>
              <a:buClrTx/>
              <a:buSzTx/>
              <a:buFontTx/>
              <a:buNone/>
              <a:tabLst/>
              <a:defRPr/>
            </a:pPr>
            <a:endParaRPr lang="en-US" dirty="0" smtClean="0"/>
          </a:p>
          <a:p>
            <a:pPr eaLnBrk="1" hangingPunct="1"/>
            <a:endParaRPr lang="en-US" dirty="0" smtClean="0">
              <a:latin typeface="Arial" charset="0"/>
            </a:endParaRPr>
          </a:p>
        </p:txBody>
      </p:sp>
      <p:sp>
        <p:nvSpPr>
          <p:cNvPr id="46084" name="Slide Number Placeholder 3"/>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895370B-730A-4DFA-A317-D70F17EA193A}" type="slidenum">
              <a:rPr lang="en-US" sz="1200"/>
              <a:pPr algn="r" defTabSz="914437"/>
              <a:t>20</a:t>
            </a:fld>
            <a:endParaRPr lang="en-US" sz="1200"/>
          </a:p>
        </p:txBody>
      </p:sp>
    </p:spTree>
    <p:extLst>
      <p:ext uri="{BB962C8B-B14F-4D97-AF65-F5344CB8AC3E}">
        <p14:creationId xmlns:p14="http://schemas.microsoft.com/office/powerpoint/2010/main" val="623129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smtClean="0">
              <a:ea typeface="+mn-ea"/>
            </a:endParaRPr>
          </a:p>
        </p:txBody>
      </p:sp>
      <p:sp>
        <p:nvSpPr>
          <p:cNvPr id="60420" name="Slide Number Placeholder 3"/>
          <p:cNvSpPr txBox="1">
            <a:spLocks noGrp="1"/>
          </p:cNvSpPr>
          <p:nvPr/>
        </p:nvSpPr>
        <p:spPr bwMode="auto">
          <a:xfrm>
            <a:off x="3884027" y="8684926"/>
            <a:ext cx="2972421" cy="457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nchor="b"/>
          <a:lstStyle>
            <a:lvl1pPr defTabSz="931863" eaLnBrk="0" hangingPunct="0">
              <a:defRPr>
                <a:solidFill>
                  <a:schemeClr val="tx1"/>
                </a:solidFill>
                <a:latin typeface="Arial" charset="0"/>
                <a:ea typeface="ＭＳ Ｐゴシック" charset="0"/>
              </a:defRPr>
            </a:lvl1pPr>
            <a:lvl2pPr marL="742950" indent="-285750" defTabSz="931863" eaLnBrk="0" hangingPunct="0">
              <a:defRPr>
                <a:solidFill>
                  <a:schemeClr val="tx1"/>
                </a:solidFill>
                <a:latin typeface="Arial" charset="0"/>
                <a:ea typeface="ＭＳ Ｐゴシック" charset="0"/>
              </a:defRPr>
            </a:lvl2pPr>
            <a:lvl3pPr marL="1143000" indent="-228600" defTabSz="931863" eaLnBrk="0" hangingPunct="0">
              <a:defRPr>
                <a:solidFill>
                  <a:schemeClr val="tx1"/>
                </a:solidFill>
                <a:latin typeface="Arial" charset="0"/>
                <a:ea typeface="ＭＳ Ｐゴシック" charset="0"/>
              </a:defRPr>
            </a:lvl3pPr>
            <a:lvl4pPr marL="1600200" indent="-228600" defTabSz="931863" eaLnBrk="0" hangingPunct="0">
              <a:defRPr>
                <a:solidFill>
                  <a:schemeClr val="tx1"/>
                </a:solidFill>
                <a:latin typeface="Arial" charset="0"/>
                <a:ea typeface="ＭＳ Ｐゴシック" charset="0"/>
              </a:defRPr>
            </a:lvl4pPr>
            <a:lvl5pPr marL="2057400" indent="-228600" defTabSz="931863" eaLnBrk="0" hangingPunct="0">
              <a:defRPr>
                <a:solidFill>
                  <a:schemeClr val="tx1"/>
                </a:solidFill>
                <a:latin typeface="Arial" charset="0"/>
                <a:ea typeface="ＭＳ Ｐゴシック" charset="0"/>
              </a:defRPr>
            </a:lvl5pPr>
            <a:lvl6pPr marL="2514600" indent="-228600" defTabSz="931863" eaLnBrk="0" fontAlgn="base" hangingPunct="0">
              <a:spcBef>
                <a:spcPct val="0"/>
              </a:spcBef>
              <a:spcAft>
                <a:spcPct val="0"/>
              </a:spcAft>
              <a:defRPr>
                <a:solidFill>
                  <a:schemeClr val="tx1"/>
                </a:solidFill>
                <a:latin typeface="Arial" charset="0"/>
                <a:ea typeface="ＭＳ Ｐゴシック" charset="0"/>
              </a:defRPr>
            </a:lvl6pPr>
            <a:lvl7pPr marL="2971800" indent="-228600" defTabSz="931863" eaLnBrk="0" fontAlgn="base" hangingPunct="0">
              <a:spcBef>
                <a:spcPct val="0"/>
              </a:spcBef>
              <a:spcAft>
                <a:spcPct val="0"/>
              </a:spcAft>
              <a:defRPr>
                <a:solidFill>
                  <a:schemeClr val="tx1"/>
                </a:solidFill>
                <a:latin typeface="Arial" charset="0"/>
                <a:ea typeface="ＭＳ Ｐゴシック" charset="0"/>
              </a:defRPr>
            </a:lvl7pPr>
            <a:lvl8pPr marL="3429000" indent="-228600" defTabSz="931863" eaLnBrk="0" fontAlgn="base" hangingPunct="0">
              <a:spcBef>
                <a:spcPct val="0"/>
              </a:spcBef>
              <a:spcAft>
                <a:spcPct val="0"/>
              </a:spcAft>
              <a:defRPr>
                <a:solidFill>
                  <a:schemeClr val="tx1"/>
                </a:solidFill>
                <a:latin typeface="Arial" charset="0"/>
                <a:ea typeface="ＭＳ Ｐゴシック" charset="0"/>
              </a:defRPr>
            </a:lvl8pPr>
            <a:lvl9pPr marL="3886200" indent="-228600" defTabSz="931863"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fld id="{FD105178-33B5-9A43-AC96-FE1AB55AC4CD}" type="slidenum">
              <a:rPr lang="en-US" sz="1200"/>
              <a:pPr algn="r" eaLnBrk="1" hangingPunct="1"/>
              <a:t>25</a:t>
            </a:fld>
            <a:endParaRPr lang="en-US" sz="1200"/>
          </a:p>
        </p:txBody>
      </p:sp>
    </p:spTree>
    <p:extLst>
      <p:ext uri="{BB962C8B-B14F-4D97-AF65-F5344CB8AC3E}">
        <p14:creationId xmlns:p14="http://schemas.microsoft.com/office/powerpoint/2010/main" val="64212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kern="1200" dirty="0" smtClean="0">
                <a:solidFill>
                  <a:srgbClr val="000000"/>
                </a:solidFill>
                <a:latin typeface="Avenir Roman" charset="0"/>
                <a:ea typeface="Avenir Roman" charset="0"/>
                <a:cs typeface="Avenir Roman" charset="0"/>
                <a:sym typeface="Avenir Roman" charset="0"/>
              </a:rPr>
              <a:t>What is desertification:</a:t>
            </a:r>
            <a:r>
              <a:rPr lang="en-US" sz="2400" b="0" kern="1200" dirty="0" smtClean="0">
                <a:solidFill>
                  <a:srgbClr val="000000"/>
                </a:solidFill>
                <a:latin typeface="Avenir Roman" charset="0"/>
                <a:ea typeface="Avenir Roman" charset="0"/>
                <a:cs typeface="Avenir Roman" charset="0"/>
                <a:sym typeface="Avenir Roman" charset="0"/>
              </a:rPr>
              <a:t> It is the term used to describe the changing of semi arid (dry) areas into desert. It is severe in Sudan, Chad, Senegal and Burkina Faso</a:t>
            </a:r>
          </a:p>
          <a:p>
            <a:r>
              <a:rPr lang="en-US" sz="2400" b="1" kern="1200" dirty="0" smtClean="0">
                <a:solidFill>
                  <a:srgbClr val="000000"/>
                </a:solidFill>
                <a:latin typeface="Avenir Roman" charset="0"/>
                <a:ea typeface="Avenir Roman" charset="0"/>
                <a:cs typeface="Avenir Roman" charset="0"/>
                <a:sym typeface="Avenir Roman" charset="0"/>
              </a:rPr>
              <a:t>What are the causes:</a:t>
            </a:r>
            <a:endParaRPr lang="en-US" sz="2400" b="0" kern="1200" dirty="0" smtClean="0">
              <a:solidFill>
                <a:srgbClr val="000000"/>
              </a:solidFill>
              <a:latin typeface="Avenir Roman" charset="0"/>
              <a:ea typeface="Avenir Roman" charset="0"/>
              <a:cs typeface="Avenir Roman" charset="0"/>
              <a:sym typeface="Avenir Roman" charset="0"/>
            </a:endParaRPr>
          </a:p>
          <a:p>
            <a:r>
              <a:rPr lang="en-US" sz="2400" b="1" kern="1200" dirty="0" err="1" smtClean="0">
                <a:solidFill>
                  <a:srgbClr val="000000"/>
                </a:solidFill>
                <a:latin typeface="Avenir Roman" charset="0"/>
                <a:ea typeface="Avenir Roman" charset="0"/>
                <a:cs typeface="Avenir Roman" charset="0"/>
                <a:sym typeface="Avenir Roman" charset="0"/>
              </a:rPr>
              <a:t>Overcultivation</a:t>
            </a:r>
            <a:r>
              <a:rPr lang="en-US" sz="2400" b="1" kern="1200" dirty="0" smtClean="0">
                <a:solidFill>
                  <a:srgbClr val="000000"/>
                </a:solidFill>
                <a:latin typeface="Avenir Roman" charset="0"/>
                <a:ea typeface="Avenir Roman" charset="0"/>
                <a:cs typeface="Avenir Roman" charset="0"/>
                <a:sym typeface="Avenir Roman" charset="0"/>
              </a:rPr>
              <a:t>:</a:t>
            </a:r>
            <a:r>
              <a:rPr lang="en-US" sz="2400" b="0" kern="1200" dirty="0" smtClean="0">
                <a:solidFill>
                  <a:srgbClr val="000000"/>
                </a:solidFill>
                <a:latin typeface="Avenir Roman" charset="0"/>
                <a:ea typeface="Avenir Roman" charset="0"/>
                <a:cs typeface="Avenir Roman" charset="0"/>
                <a:sym typeface="Avenir Roman" charset="0"/>
              </a:rPr>
              <a:t> the land is continually used for crops and does not have time to recover eventually al the nutrients are depleted (taken out) and the ground eventually turns to dust.</a:t>
            </a:r>
          </a:p>
          <a:p>
            <a:r>
              <a:rPr lang="en-US" sz="2400" b="1" kern="1200" dirty="0" smtClean="0">
                <a:solidFill>
                  <a:srgbClr val="000000"/>
                </a:solidFill>
                <a:latin typeface="Avenir Roman" charset="0"/>
                <a:ea typeface="Avenir Roman" charset="0"/>
                <a:cs typeface="Avenir Roman" charset="0"/>
                <a:sym typeface="Avenir Roman" charset="0"/>
              </a:rPr>
              <a:t>Overgrazing:</a:t>
            </a:r>
            <a:r>
              <a:rPr lang="en-US" sz="2400" b="0" kern="1200" dirty="0" smtClean="0">
                <a:solidFill>
                  <a:srgbClr val="000000"/>
                </a:solidFill>
                <a:latin typeface="Avenir Roman" charset="0"/>
                <a:ea typeface="Avenir Roman" charset="0"/>
                <a:cs typeface="Avenir Roman" charset="0"/>
                <a:sym typeface="Avenir Roman" charset="0"/>
              </a:rPr>
              <a:t> In some areas animals have eaten all the vegetation leaving bare soil.</a:t>
            </a:r>
          </a:p>
          <a:p>
            <a:r>
              <a:rPr lang="en-US" sz="2400" b="1" kern="1200" dirty="0" smtClean="0">
                <a:solidFill>
                  <a:srgbClr val="000000"/>
                </a:solidFill>
                <a:latin typeface="Avenir Roman" charset="0"/>
                <a:ea typeface="Avenir Roman" charset="0"/>
                <a:cs typeface="Avenir Roman" charset="0"/>
                <a:sym typeface="Avenir Roman" charset="0"/>
              </a:rPr>
              <a:t>Deforestation:</a:t>
            </a:r>
            <a:r>
              <a:rPr lang="en-US" sz="2400" b="0" kern="1200" dirty="0" smtClean="0">
                <a:solidFill>
                  <a:srgbClr val="000000"/>
                </a:solidFill>
                <a:latin typeface="Avenir Roman" charset="0"/>
                <a:ea typeface="Avenir Roman" charset="0"/>
                <a:cs typeface="Avenir Roman" charset="0"/>
                <a:sym typeface="Avenir Roman" charset="0"/>
              </a:rPr>
              <a:t> Cutting down trees leaves soil open to erosion by wind and rain.</a:t>
            </a:r>
          </a:p>
          <a:p>
            <a:r>
              <a:rPr lang="en-US" sz="2400" b="1" kern="1200" dirty="0" smtClean="0">
                <a:solidFill>
                  <a:srgbClr val="000000"/>
                </a:solidFill>
                <a:latin typeface="Avenir Roman" charset="0"/>
                <a:ea typeface="Avenir Roman" charset="0"/>
                <a:cs typeface="Avenir Roman" charset="0"/>
                <a:sym typeface="Avenir Roman" charset="0"/>
              </a:rPr>
              <a:t>Climate Change:</a:t>
            </a:r>
            <a:r>
              <a:rPr lang="en-US" sz="2400" b="0" kern="1200" dirty="0" smtClean="0">
                <a:solidFill>
                  <a:srgbClr val="000000"/>
                </a:solidFill>
                <a:latin typeface="Avenir Roman" charset="0"/>
                <a:ea typeface="Avenir Roman" charset="0"/>
                <a:cs typeface="Avenir Roman" charset="0"/>
                <a:sym typeface="Avenir Roman" charset="0"/>
              </a:rPr>
              <a:t> Decrease in rainfall and rise in temperatures causes vegetation to die</a:t>
            </a:r>
          </a:p>
          <a:p>
            <a:r>
              <a:rPr lang="en-US" sz="2400" b="1" kern="1200" dirty="0" smtClean="0">
                <a:solidFill>
                  <a:srgbClr val="000000"/>
                </a:solidFill>
                <a:latin typeface="Avenir Roman" charset="0"/>
                <a:ea typeface="Avenir Roman" charset="0"/>
                <a:cs typeface="Avenir Roman" charset="0"/>
                <a:sym typeface="Avenir Roman" charset="0"/>
              </a:rPr>
              <a:t>What is being done to solve the problem?</a:t>
            </a:r>
            <a:endParaRPr lang="en-US" sz="2400" b="0" kern="1200" dirty="0" smtClean="0">
              <a:solidFill>
                <a:srgbClr val="000000"/>
              </a:solidFill>
              <a:latin typeface="Avenir Roman" charset="0"/>
              <a:ea typeface="Avenir Roman" charset="0"/>
              <a:cs typeface="Avenir Roman" charset="0"/>
              <a:sym typeface="Avenir Roman" charset="0"/>
            </a:endParaRPr>
          </a:p>
          <a:p>
            <a:r>
              <a:rPr lang="en-US" sz="2400" b="0" kern="1200" dirty="0" smtClean="0">
                <a:solidFill>
                  <a:srgbClr val="000000"/>
                </a:solidFill>
                <a:latin typeface="Avenir Roman" charset="0"/>
                <a:ea typeface="Avenir Roman" charset="0"/>
                <a:cs typeface="Avenir Roman" charset="0"/>
                <a:sym typeface="Avenir Roman" charset="0"/>
              </a:rPr>
              <a:t> Over the past twelve years Oxfam has worked with local villagers in </a:t>
            </a:r>
            <a:r>
              <a:rPr lang="en-US" sz="2400" b="0" kern="1200" dirty="0" err="1" smtClean="0">
                <a:solidFill>
                  <a:srgbClr val="000000"/>
                </a:solidFill>
                <a:latin typeface="Avenir Roman" charset="0"/>
                <a:ea typeface="Avenir Roman" charset="0"/>
                <a:cs typeface="Avenir Roman" charset="0"/>
                <a:sym typeface="Avenir Roman" charset="0"/>
              </a:rPr>
              <a:t>Yatenga</a:t>
            </a:r>
            <a:r>
              <a:rPr lang="en-US" sz="2400" b="0" kern="1200" dirty="0" smtClean="0">
                <a:solidFill>
                  <a:srgbClr val="000000"/>
                </a:solidFill>
                <a:latin typeface="Avenir Roman" charset="0"/>
                <a:ea typeface="Avenir Roman" charset="0"/>
                <a:cs typeface="Avenir Roman" charset="0"/>
                <a:sym typeface="Avenir Roman" charset="0"/>
              </a:rPr>
              <a:t> (Burkina Faso) training them in the process of BUNDING. This is building lines of stones across a slope to stop water and soil running away. This method preserves the topsoil and has improved farming and food production in the village.</a:t>
            </a:r>
          </a:p>
          <a:p>
            <a:r>
              <a:rPr lang="en-US" sz="2400" b="1" kern="1200" dirty="0" smtClean="0">
                <a:solidFill>
                  <a:srgbClr val="000000"/>
                </a:solidFill>
                <a:latin typeface="Avenir Roman" charset="0"/>
                <a:ea typeface="Avenir Roman" charset="0"/>
                <a:cs typeface="Avenir Roman" charset="0"/>
                <a:sym typeface="Avenir Roman" charset="0"/>
              </a:rPr>
              <a:t>Burkina Faso - desertification</a:t>
            </a:r>
            <a:endParaRPr lang="en-US" sz="2400" b="0" kern="1200" dirty="0" smtClean="0">
              <a:solidFill>
                <a:srgbClr val="000000"/>
              </a:solidFill>
              <a:latin typeface="Avenir Roman" charset="0"/>
              <a:ea typeface="Avenir Roman" charset="0"/>
              <a:cs typeface="Avenir Roman" charset="0"/>
              <a:sym typeface="Avenir Roman" charset="0"/>
            </a:endParaRPr>
          </a:p>
          <a:p>
            <a:r>
              <a:rPr lang="en-US" sz="2400" b="0" kern="1200" dirty="0" smtClean="0">
                <a:solidFill>
                  <a:srgbClr val="000000"/>
                </a:solidFill>
                <a:latin typeface="Avenir Roman" charset="0"/>
                <a:ea typeface="Avenir Roman" charset="0"/>
                <a:cs typeface="Avenir Roman" charset="0"/>
                <a:sym typeface="Avenir Roman" charset="0"/>
              </a:rPr>
              <a:t>This video shows the Sahel region south of the Sahara is at risk of becoming desert. Elders in a village in Burkina Faso describe how the area has changed from a fertile area to a drought-prone near-desert. The area experiences a dry season which can last up to eight or nine months. During this time rivers dry up and people, animals and crops are </a:t>
            </a:r>
            <a:r>
              <a:rPr lang="en-US" sz="2400" b="0" kern="1200" dirty="0" err="1" smtClean="0">
                <a:solidFill>
                  <a:srgbClr val="000000"/>
                </a:solidFill>
                <a:latin typeface="Avenir Roman" charset="0"/>
                <a:ea typeface="Avenir Roman" charset="0"/>
                <a:cs typeface="Avenir Roman" charset="0"/>
                <a:sym typeface="Avenir Roman" charset="0"/>
              </a:rPr>
              <a:t>jeopardised</a:t>
            </a:r>
            <a:r>
              <a:rPr lang="en-US" sz="2400" b="0" kern="1200" dirty="0" smtClean="0">
                <a:solidFill>
                  <a:srgbClr val="000000"/>
                </a:solidFill>
                <a:latin typeface="Avenir Roman" charset="0"/>
                <a:ea typeface="Avenir Roman" charset="0"/>
                <a:cs typeface="Avenir Roman" charset="0"/>
                <a:sym typeface="Avenir Roman" charset="0"/>
              </a:rPr>
              <a:t>.</a:t>
            </a:r>
          </a:p>
          <a:p>
            <a:r>
              <a:rPr lang="en-US" sz="2400" b="0" kern="1200" dirty="0" smtClean="0">
                <a:solidFill>
                  <a:srgbClr val="000000"/>
                </a:solidFill>
                <a:latin typeface="Avenir Roman" charset="0"/>
                <a:ea typeface="Avenir Roman" charset="0"/>
                <a:cs typeface="Avenir Roman" charset="0"/>
                <a:sym typeface="Avenir Roman" charset="0"/>
              </a:rPr>
              <a:t>- See more at: http://</a:t>
            </a:r>
            <a:r>
              <a:rPr lang="en-US" sz="2400" b="0" kern="1200" dirty="0" err="1" smtClean="0">
                <a:solidFill>
                  <a:srgbClr val="000000"/>
                </a:solidFill>
                <a:latin typeface="Avenir Roman" charset="0"/>
                <a:ea typeface="Avenir Roman" charset="0"/>
                <a:cs typeface="Avenir Roman" charset="0"/>
                <a:sym typeface="Avenir Roman" charset="0"/>
              </a:rPr>
              <a:t>www.revisionworld.com</a:t>
            </a:r>
            <a:r>
              <a:rPr lang="en-US" sz="2400" b="0" kern="1200" dirty="0" smtClean="0">
                <a:solidFill>
                  <a:srgbClr val="000000"/>
                </a:solidFill>
                <a:latin typeface="Avenir Roman" charset="0"/>
                <a:ea typeface="Avenir Roman" charset="0"/>
                <a:cs typeface="Avenir Roman" charset="0"/>
                <a:sym typeface="Avenir Roman" charset="0"/>
              </a:rPr>
              <a:t>/</a:t>
            </a:r>
            <a:r>
              <a:rPr lang="en-US" sz="2400" b="0" kern="1200" dirty="0" err="1" smtClean="0">
                <a:solidFill>
                  <a:srgbClr val="000000"/>
                </a:solidFill>
                <a:latin typeface="Avenir Roman" charset="0"/>
                <a:ea typeface="Avenir Roman" charset="0"/>
                <a:cs typeface="Avenir Roman" charset="0"/>
                <a:sym typeface="Avenir Roman" charset="0"/>
              </a:rPr>
              <a:t>gcse</a:t>
            </a:r>
            <a:r>
              <a:rPr lang="en-US" sz="2400" b="0" kern="1200" dirty="0" smtClean="0">
                <a:solidFill>
                  <a:srgbClr val="000000"/>
                </a:solidFill>
                <a:latin typeface="Avenir Roman" charset="0"/>
                <a:ea typeface="Avenir Roman" charset="0"/>
                <a:cs typeface="Avenir Roman" charset="0"/>
                <a:sym typeface="Avenir Roman" charset="0"/>
              </a:rPr>
              <a:t>-revision/geography/development/case-studies/case-study-sahel-desertification#sthash.a0dGPkre.dpuf</a:t>
            </a:r>
          </a:p>
          <a:p>
            <a:r>
              <a:rPr lang="en-US" sz="2400" b="0" kern="1200" dirty="0" smtClean="0">
                <a:solidFill>
                  <a:srgbClr val="000000"/>
                </a:solidFill>
                <a:latin typeface="Avenir Roman" charset="0"/>
                <a:ea typeface="Avenir Roman" charset="0"/>
                <a:cs typeface="Avenir Roman" charset="0"/>
                <a:sym typeface="Avenir Roman" charset="0"/>
              </a:rPr>
              <a:t>Read more at http://</a:t>
            </a:r>
            <a:r>
              <a:rPr lang="en-US" sz="2400" b="0" kern="1200" dirty="0" err="1" smtClean="0">
                <a:solidFill>
                  <a:srgbClr val="000000"/>
                </a:solidFill>
                <a:latin typeface="Avenir Roman" charset="0"/>
                <a:ea typeface="Avenir Roman" charset="0"/>
                <a:cs typeface="Avenir Roman" charset="0"/>
                <a:sym typeface="Avenir Roman" charset="0"/>
              </a:rPr>
              <a:t>www.revisionworld.com</a:t>
            </a:r>
            <a:r>
              <a:rPr lang="en-US" sz="2400" b="0" kern="1200" dirty="0" smtClean="0">
                <a:solidFill>
                  <a:srgbClr val="000000"/>
                </a:solidFill>
                <a:latin typeface="Avenir Roman" charset="0"/>
                <a:ea typeface="Avenir Roman" charset="0"/>
                <a:cs typeface="Avenir Roman" charset="0"/>
                <a:sym typeface="Avenir Roman" charset="0"/>
              </a:rPr>
              <a:t>/</a:t>
            </a:r>
            <a:r>
              <a:rPr lang="en-US" sz="2400" b="0" kern="1200" dirty="0" err="1" smtClean="0">
                <a:solidFill>
                  <a:srgbClr val="000000"/>
                </a:solidFill>
                <a:latin typeface="Avenir Roman" charset="0"/>
                <a:ea typeface="Avenir Roman" charset="0"/>
                <a:cs typeface="Avenir Roman" charset="0"/>
                <a:sym typeface="Avenir Roman" charset="0"/>
              </a:rPr>
              <a:t>gcse</a:t>
            </a:r>
            <a:r>
              <a:rPr lang="en-US" sz="2400" b="0" kern="1200" smtClean="0">
                <a:solidFill>
                  <a:srgbClr val="000000"/>
                </a:solidFill>
                <a:latin typeface="Avenir Roman" charset="0"/>
                <a:ea typeface="Avenir Roman" charset="0"/>
                <a:cs typeface="Avenir Roman" charset="0"/>
                <a:sym typeface="Avenir Roman" charset="0"/>
              </a:rPr>
              <a:t>-revision/geography/development/case-studies/case-study-sahel-desertification#CQfwrDDr8RVooweb.99</a:t>
            </a:r>
            <a:endParaRPr lang="en-US"/>
          </a:p>
        </p:txBody>
      </p:sp>
    </p:spTree>
    <p:extLst>
      <p:ext uri="{BB962C8B-B14F-4D97-AF65-F5344CB8AC3E}">
        <p14:creationId xmlns:p14="http://schemas.microsoft.com/office/powerpoint/2010/main" val="621345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kern="1200" dirty="0" smtClean="0">
              <a:solidFill>
                <a:srgbClr val="000000"/>
              </a:solidFill>
              <a:latin typeface="Avenir Roman" charset="0"/>
              <a:ea typeface="Avenir Roman" charset="0"/>
              <a:cs typeface="Avenir Roman" charset="0"/>
              <a:sym typeface="Avenir Roman" charset="0"/>
            </a:endParaRPr>
          </a:p>
        </p:txBody>
      </p:sp>
    </p:spTree>
    <p:extLst>
      <p:ext uri="{BB962C8B-B14F-4D97-AF65-F5344CB8AC3E}">
        <p14:creationId xmlns:p14="http://schemas.microsoft.com/office/powerpoint/2010/main" val="1699915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i="0" kern="1200" dirty="0" smtClean="0">
                <a:solidFill>
                  <a:srgbClr val="000000"/>
                </a:solidFill>
                <a:effectLst/>
                <a:latin typeface="Avenir Roman" charset="0"/>
                <a:ea typeface="Avenir Roman" charset="0"/>
                <a:cs typeface="Avenir Roman" charset="0"/>
                <a:sym typeface="Avenir Roman" charset="0"/>
              </a:rPr>
              <a:t>Togo  beach called </a:t>
            </a:r>
            <a:r>
              <a:rPr lang="en-US" sz="2400" b="0" i="0" kern="1200" dirty="0" err="1" smtClean="0">
                <a:solidFill>
                  <a:srgbClr val="000000"/>
                </a:solidFill>
                <a:effectLst/>
                <a:latin typeface="Avenir Roman" charset="0"/>
                <a:ea typeface="Avenir Roman" charset="0"/>
                <a:cs typeface="Avenir Roman" charset="0"/>
                <a:sym typeface="Avenir Roman" charset="0"/>
              </a:rPr>
              <a:t>Ramatou</a:t>
            </a:r>
            <a:r>
              <a:rPr lang="en-US" sz="2400" b="0" i="0" kern="1200" dirty="0" smtClean="0">
                <a:solidFill>
                  <a:srgbClr val="000000"/>
                </a:solidFill>
                <a:effectLst/>
                <a:latin typeface="Avenir Roman" charset="0"/>
                <a:ea typeface="Avenir Roman" charset="0"/>
                <a:cs typeface="Avenir Roman" charset="0"/>
                <a:sym typeface="Avenir Roman" charset="0"/>
              </a:rPr>
              <a:t> which was destroyed by the sea.</a:t>
            </a:r>
            <a:endParaRPr lang="en-US" dirty="0"/>
          </a:p>
        </p:txBody>
      </p:sp>
    </p:spTree>
    <p:extLst>
      <p:ext uri="{BB962C8B-B14F-4D97-AF65-F5344CB8AC3E}">
        <p14:creationId xmlns:p14="http://schemas.microsoft.com/office/powerpoint/2010/main" val="1187863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kern="1200" dirty="0" smtClean="0">
                <a:solidFill>
                  <a:srgbClr val="000000"/>
                </a:solidFill>
                <a:latin typeface="Avenir Roman" charset="0"/>
                <a:ea typeface="Avenir Roman" charset="0"/>
                <a:cs typeface="Avenir Roman" charset="0"/>
                <a:sym typeface="Avenir Roman" charset="0"/>
              </a:rPr>
              <a:t>What is desertification:</a:t>
            </a:r>
            <a:r>
              <a:rPr lang="en-US" sz="2400" b="0" kern="1200" dirty="0" smtClean="0">
                <a:solidFill>
                  <a:srgbClr val="000000"/>
                </a:solidFill>
                <a:latin typeface="Avenir Roman" charset="0"/>
                <a:ea typeface="Avenir Roman" charset="0"/>
                <a:cs typeface="Avenir Roman" charset="0"/>
                <a:sym typeface="Avenir Roman" charset="0"/>
              </a:rPr>
              <a:t> It is the term used to describe the changing of semi arid (dry) areas into desert. It is severe in Sudan, Chad, Senegal and Burkina Faso</a:t>
            </a:r>
          </a:p>
          <a:p>
            <a:r>
              <a:rPr lang="en-US" sz="2400" b="1" kern="1200" dirty="0" smtClean="0">
                <a:solidFill>
                  <a:srgbClr val="000000"/>
                </a:solidFill>
                <a:latin typeface="Avenir Roman" charset="0"/>
                <a:ea typeface="Avenir Roman" charset="0"/>
                <a:cs typeface="Avenir Roman" charset="0"/>
                <a:sym typeface="Avenir Roman" charset="0"/>
              </a:rPr>
              <a:t>What are the causes:</a:t>
            </a:r>
            <a:endParaRPr lang="en-US" sz="2400" b="0" kern="1200" dirty="0" smtClean="0">
              <a:solidFill>
                <a:srgbClr val="000000"/>
              </a:solidFill>
              <a:latin typeface="Avenir Roman" charset="0"/>
              <a:ea typeface="Avenir Roman" charset="0"/>
              <a:cs typeface="Avenir Roman" charset="0"/>
              <a:sym typeface="Avenir Roman" charset="0"/>
            </a:endParaRPr>
          </a:p>
          <a:p>
            <a:r>
              <a:rPr lang="en-US" sz="2400" b="1" kern="1200" dirty="0" err="1" smtClean="0">
                <a:solidFill>
                  <a:srgbClr val="000000"/>
                </a:solidFill>
                <a:latin typeface="Avenir Roman" charset="0"/>
                <a:ea typeface="Avenir Roman" charset="0"/>
                <a:cs typeface="Avenir Roman" charset="0"/>
                <a:sym typeface="Avenir Roman" charset="0"/>
              </a:rPr>
              <a:t>Overcultivation</a:t>
            </a:r>
            <a:r>
              <a:rPr lang="en-US" sz="2400" b="1" kern="1200" dirty="0" smtClean="0">
                <a:solidFill>
                  <a:srgbClr val="000000"/>
                </a:solidFill>
                <a:latin typeface="Avenir Roman" charset="0"/>
                <a:ea typeface="Avenir Roman" charset="0"/>
                <a:cs typeface="Avenir Roman" charset="0"/>
                <a:sym typeface="Avenir Roman" charset="0"/>
              </a:rPr>
              <a:t>:</a:t>
            </a:r>
            <a:r>
              <a:rPr lang="en-US" sz="2400" b="0" kern="1200" dirty="0" smtClean="0">
                <a:solidFill>
                  <a:srgbClr val="000000"/>
                </a:solidFill>
                <a:latin typeface="Avenir Roman" charset="0"/>
                <a:ea typeface="Avenir Roman" charset="0"/>
                <a:cs typeface="Avenir Roman" charset="0"/>
                <a:sym typeface="Avenir Roman" charset="0"/>
              </a:rPr>
              <a:t> the land is continually used for crops and does not have time to recover eventually al the nutrients are depleted (taken out) and the ground eventually turns to dust.</a:t>
            </a:r>
          </a:p>
          <a:p>
            <a:r>
              <a:rPr lang="en-US" sz="2400" b="1" kern="1200" dirty="0" smtClean="0">
                <a:solidFill>
                  <a:srgbClr val="000000"/>
                </a:solidFill>
                <a:latin typeface="Avenir Roman" charset="0"/>
                <a:ea typeface="Avenir Roman" charset="0"/>
                <a:cs typeface="Avenir Roman" charset="0"/>
                <a:sym typeface="Avenir Roman" charset="0"/>
              </a:rPr>
              <a:t>Overgrazing:</a:t>
            </a:r>
            <a:r>
              <a:rPr lang="en-US" sz="2400" b="0" kern="1200" dirty="0" smtClean="0">
                <a:solidFill>
                  <a:srgbClr val="000000"/>
                </a:solidFill>
                <a:latin typeface="Avenir Roman" charset="0"/>
                <a:ea typeface="Avenir Roman" charset="0"/>
                <a:cs typeface="Avenir Roman" charset="0"/>
                <a:sym typeface="Avenir Roman" charset="0"/>
              </a:rPr>
              <a:t> In some areas animals have eaten all the vegetation leaving bare soil.</a:t>
            </a:r>
          </a:p>
          <a:p>
            <a:r>
              <a:rPr lang="en-US" sz="2400" b="1" kern="1200" dirty="0" smtClean="0">
                <a:solidFill>
                  <a:srgbClr val="000000"/>
                </a:solidFill>
                <a:latin typeface="Avenir Roman" charset="0"/>
                <a:ea typeface="Avenir Roman" charset="0"/>
                <a:cs typeface="Avenir Roman" charset="0"/>
                <a:sym typeface="Avenir Roman" charset="0"/>
              </a:rPr>
              <a:t>Deforestation:</a:t>
            </a:r>
            <a:r>
              <a:rPr lang="en-US" sz="2400" b="0" kern="1200" dirty="0" smtClean="0">
                <a:solidFill>
                  <a:srgbClr val="000000"/>
                </a:solidFill>
                <a:latin typeface="Avenir Roman" charset="0"/>
                <a:ea typeface="Avenir Roman" charset="0"/>
                <a:cs typeface="Avenir Roman" charset="0"/>
                <a:sym typeface="Avenir Roman" charset="0"/>
              </a:rPr>
              <a:t> Cutting down trees leaves soil open to erosion by wind and rain.</a:t>
            </a:r>
          </a:p>
          <a:p>
            <a:r>
              <a:rPr lang="en-US" sz="2400" b="1" kern="1200" dirty="0" smtClean="0">
                <a:solidFill>
                  <a:srgbClr val="000000"/>
                </a:solidFill>
                <a:latin typeface="Avenir Roman" charset="0"/>
                <a:ea typeface="Avenir Roman" charset="0"/>
                <a:cs typeface="Avenir Roman" charset="0"/>
                <a:sym typeface="Avenir Roman" charset="0"/>
              </a:rPr>
              <a:t>Climate Change:</a:t>
            </a:r>
            <a:r>
              <a:rPr lang="en-US" sz="2400" b="0" kern="1200" dirty="0" smtClean="0">
                <a:solidFill>
                  <a:srgbClr val="000000"/>
                </a:solidFill>
                <a:latin typeface="Avenir Roman" charset="0"/>
                <a:ea typeface="Avenir Roman" charset="0"/>
                <a:cs typeface="Avenir Roman" charset="0"/>
                <a:sym typeface="Avenir Roman" charset="0"/>
              </a:rPr>
              <a:t> Decrease in rainfall and rise in temperatures causes vegetation to die</a:t>
            </a:r>
          </a:p>
          <a:p>
            <a:r>
              <a:rPr lang="en-US" sz="2400" b="1" kern="1200" dirty="0" smtClean="0">
                <a:solidFill>
                  <a:srgbClr val="000000"/>
                </a:solidFill>
                <a:latin typeface="Avenir Roman" charset="0"/>
                <a:ea typeface="Avenir Roman" charset="0"/>
                <a:cs typeface="Avenir Roman" charset="0"/>
                <a:sym typeface="Avenir Roman" charset="0"/>
              </a:rPr>
              <a:t>What is being done to solve the problem?</a:t>
            </a:r>
            <a:endParaRPr lang="en-US" sz="2400" b="0" kern="1200" dirty="0" smtClean="0">
              <a:solidFill>
                <a:srgbClr val="000000"/>
              </a:solidFill>
              <a:latin typeface="Avenir Roman" charset="0"/>
              <a:ea typeface="Avenir Roman" charset="0"/>
              <a:cs typeface="Avenir Roman" charset="0"/>
              <a:sym typeface="Avenir Roman" charset="0"/>
            </a:endParaRPr>
          </a:p>
          <a:p>
            <a:r>
              <a:rPr lang="en-US" sz="2400" b="0" kern="1200" dirty="0" smtClean="0">
                <a:solidFill>
                  <a:srgbClr val="000000"/>
                </a:solidFill>
                <a:latin typeface="Avenir Roman" charset="0"/>
                <a:ea typeface="Avenir Roman" charset="0"/>
                <a:cs typeface="Avenir Roman" charset="0"/>
                <a:sym typeface="Avenir Roman" charset="0"/>
              </a:rPr>
              <a:t> Over the past twelve years Oxfam has worked with local villagers in </a:t>
            </a:r>
            <a:r>
              <a:rPr lang="en-US" sz="2400" b="0" kern="1200" dirty="0" err="1" smtClean="0">
                <a:solidFill>
                  <a:srgbClr val="000000"/>
                </a:solidFill>
                <a:latin typeface="Avenir Roman" charset="0"/>
                <a:ea typeface="Avenir Roman" charset="0"/>
                <a:cs typeface="Avenir Roman" charset="0"/>
                <a:sym typeface="Avenir Roman" charset="0"/>
              </a:rPr>
              <a:t>Yatenga</a:t>
            </a:r>
            <a:r>
              <a:rPr lang="en-US" sz="2400" b="0" kern="1200" dirty="0" smtClean="0">
                <a:solidFill>
                  <a:srgbClr val="000000"/>
                </a:solidFill>
                <a:latin typeface="Avenir Roman" charset="0"/>
                <a:ea typeface="Avenir Roman" charset="0"/>
                <a:cs typeface="Avenir Roman" charset="0"/>
                <a:sym typeface="Avenir Roman" charset="0"/>
              </a:rPr>
              <a:t> (Burkina Faso) training them in the process of BUNDING. This is building lines of stones across a slope to stop water and soil running away. This method preserves the topsoil and has improved farming and food production in the village.</a:t>
            </a:r>
          </a:p>
          <a:p>
            <a:r>
              <a:rPr lang="en-US" sz="2400" b="1" kern="1200" dirty="0" smtClean="0">
                <a:solidFill>
                  <a:srgbClr val="000000"/>
                </a:solidFill>
                <a:latin typeface="Avenir Roman" charset="0"/>
                <a:ea typeface="Avenir Roman" charset="0"/>
                <a:cs typeface="Avenir Roman" charset="0"/>
                <a:sym typeface="Avenir Roman" charset="0"/>
              </a:rPr>
              <a:t>Burkina Faso - desertification</a:t>
            </a:r>
            <a:endParaRPr lang="en-US" sz="2400" b="0" kern="1200" dirty="0" smtClean="0">
              <a:solidFill>
                <a:srgbClr val="000000"/>
              </a:solidFill>
              <a:latin typeface="Avenir Roman" charset="0"/>
              <a:ea typeface="Avenir Roman" charset="0"/>
              <a:cs typeface="Avenir Roman" charset="0"/>
              <a:sym typeface="Avenir Roman" charset="0"/>
            </a:endParaRPr>
          </a:p>
          <a:p>
            <a:r>
              <a:rPr lang="en-US" sz="2400" b="0" kern="1200" dirty="0" smtClean="0">
                <a:solidFill>
                  <a:srgbClr val="000000"/>
                </a:solidFill>
                <a:latin typeface="Avenir Roman" charset="0"/>
                <a:ea typeface="Avenir Roman" charset="0"/>
                <a:cs typeface="Avenir Roman" charset="0"/>
                <a:sym typeface="Avenir Roman" charset="0"/>
              </a:rPr>
              <a:t>This video shows the Sahel region south of the Sahara is at risk of becoming desert. Elders in a village in Burkina Faso describe how the area has changed from a fertile area to a drought-prone near-desert. The area experiences a dry season which can last up to eight or nine months. During this time rivers dry up and people, animals and crops are </a:t>
            </a:r>
            <a:r>
              <a:rPr lang="en-US" sz="2400" b="0" kern="1200" dirty="0" err="1" smtClean="0">
                <a:solidFill>
                  <a:srgbClr val="000000"/>
                </a:solidFill>
                <a:latin typeface="Avenir Roman" charset="0"/>
                <a:ea typeface="Avenir Roman" charset="0"/>
                <a:cs typeface="Avenir Roman" charset="0"/>
                <a:sym typeface="Avenir Roman" charset="0"/>
              </a:rPr>
              <a:t>jeopardised</a:t>
            </a:r>
            <a:r>
              <a:rPr lang="en-US" sz="2400" b="0" kern="1200" dirty="0" smtClean="0">
                <a:solidFill>
                  <a:srgbClr val="000000"/>
                </a:solidFill>
                <a:latin typeface="Avenir Roman" charset="0"/>
                <a:ea typeface="Avenir Roman" charset="0"/>
                <a:cs typeface="Avenir Roman" charset="0"/>
                <a:sym typeface="Avenir Roman" charset="0"/>
              </a:rPr>
              <a:t>.</a:t>
            </a:r>
          </a:p>
          <a:p>
            <a:r>
              <a:rPr lang="en-US" sz="2400" b="0" kern="1200" dirty="0" smtClean="0">
                <a:solidFill>
                  <a:srgbClr val="000000"/>
                </a:solidFill>
                <a:latin typeface="Avenir Roman" charset="0"/>
                <a:ea typeface="Avenir Roman" charset="0"/>
                <a:cs typeface="Avenir Roman" charset="0"/>
                <a:sym typeface="Avenir Roman" charset="0"/>
              </a:rPr>
              <a:t>- See more at: http://</a:t>
            </a:r>
            <a:r>
              <a:rPr lang="en-US" sz="2400" b="0" kern="1200" dirty="0" err="1" smtClean="0">
                <a:solidFill>
                  <a:srgbClr val="000000"/>
                </a:solidFill>
                <a:latin typeface="Avenir Roman" charset="0"/>
                <a:ea typeface="Avenir Roman" charset="0"/>
                <a:cs typeface="Avenir Roman" charset="0"/>
                <a:sym typeface="Avenir Roman" charset="0"/>
              </a:rPr>
              <a:t>www.revisionworld.com</a:t>
            </a:r>
            <a:r>
              <a:rPr lang="en-US" sz="2400" b="0" kern="1200" dirty="0" smtClean="0">
                <a:solidFill>
                  <a:srgbClr val="000000"/>
                </a:solidFill>
                <a:latin typeface="Avenir Roman" charset="0"/>
                <a:ea typeface="Avenir Roman" charset="0"/>
                <a:cs typeface="Avenir Roman" charset="0"/>
                <a:sym typeface="Avenir Roman" charset="0"/>
              </a:rPr>
              <a:t>/</a:t>
            </a:r>
            <a:r>
              <a:rPr lang="en-US" sz="2400" b="0" kern="1200" dirty="0" err="1" smtClean="0">
                <a:solidFill>
                  <a:srgbClr val="000000"/>
                </a:solidFill>
                <a:latin typeface="Avenir Roman" charset="0"/>
                <a:ea typeface="Avenir Roman" charset="0"/>
                <a:cs typeface="Avenir Roman" charset="0"/>
                <a:sym typeface="Avenir Roman" charset="0"/>
              </a:rPr>
              <a:t>gcse</a:t>
            </a:r>
            <a:r>
              <a:rPr lang="en-US" sz="2400" b="0" kern="1200" dirty="0" smtClean="0">
                <a:solidFill>
                  <a:srgbClr val="000000"/>
                </a:solidFill>
                <a:latin typeface="Avenir Roman" charset="0"/>
                <a:ea typeface="Avenir Roman" charset="0"/>
                <a:cs typeface="Avenir Roman" charset="0"/>
                <a:sym typeface="Avenir Roman" charset="0"/>
              </a:rPr>
              <a:t>-revision/geography/development/case-studies/case-study-sahel-desertification#sthash.a0dGPkre.dpuf</a:t>
            </a:r>
          </a:p>
          <a:p>
            <a:r>
              <a:rPr lang="en-US" sz="2400" b="0" kern="1200" dirty="0" smtClean="0">
                <a:solidFill>
                  <a:srgbClr val="000000"/>
                </a:solidFill>
                <a:latin typeface="Avenir Roman" charset="0"/>
                <a:ea typeface="Avenir Roman" charset="0"/>
                <a:cs typeface="Avenir Roman" charset="0"/>
                <a:sym typeface="Avenir Roman" charset="0"/>
              </a:rPr>
              <a:t>Read more at http://</a:t>
            </a:r>
            <a:r>
              <a:rPr lang="en-US" sz="2400" b="0" kern="1200" dirty="0" err="1" smtClean="0">
                <a:solidFill>
                  <a:srgbClr val="000000"/>
                </a:solidFill>
                <a:latin typeface="Avenir Roman" charset="0"/>
                <a:ea typeface="Avenir Roman" charset="0"/>
                <a:cs typeface="Avenir Roman" charset="0"/>
                <a:sym typeface="Avenir Roman" charset="0"/>
              </a:rPr>
              <a:t>www.revisionworld.com</a:t>
            </a:r>
            <a:r>
              <a:rPr lang="en-US" sz="2400" b="0" kern="1200" dirty="0" smtClean="0">
                <a:solidFill>
                  <a:srgbClr val="000000"/>
                </a:solidFill>
                <a:latin typeface="Avenir Roman" charset="0"/>
                <a:ea typeface="Avenir Roman" charset="0"/>
                <a:cs typeface="Avenir Roman" charset="0"/>
                <a:sym typeface="Avenir Roman" charset="0"/>
              </a:rPr>
              <a:t>/</a:t>
            </a:r>
            <a:r>
              <a:rPr lang="en-US" sz="2400" b="0" kern="1200" dirty="0" err="1" smtClean="0">
                <a:solidFill>
                  <a:srgbClr val="000000"/>
                </a:solidFill>
                <a:latin typeface="Avenir Roman" charset="0"/>
                <a:ea typeface="Avenir Roman" charset="0"/>
                <a:cs typeface="Avenir Roman" charset="0"/>
                <a:sym typeface="Avenir Roman" charset="0"/>
              </a:rPr>
              <a:t>gcse</a:t>
            </a:r>
            <a:r>
              <a:rPr lang="en-US" sz="2400" b="0" kern="1200" smtClean="0">
                <a:solidFill>
                  <a:srgbClr val="000000"/>
                </a:solidFill>
                <a:latin typeface="Avenir Roman" charset="0"/>
                <a:ea typeface="Avenir Roman" charset="0"/>
                <a:cs typeface="Avenir Roman" charset="0"/>
                <a:sym typeface="Avenir Roman" charset="0"/>
              </a:rPr>
              <a:t>-revision/geography/development/case-studies/case-study-sahel-desertification#CQfwrDDr8RVooweb.99</a:t>
            </a:r>
            <a:endParaRPr lang="en-US"/>
          </a:p>
        </p:txBody>
      </p:sp>
    </p:spTree>
    <p:extLst>
      <p:ext uri="{BB962C8B-B14F-4D97-AF65-F5344CB8AC3E}">
        <p14:creationId xmlns:p14="http://schemas.microsoft.com/office/powerpoint/2010/main" val="621345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763045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0">
              <a:lnSpc>
                <a:spcPct val="125000"/>
              </a:lnSpc>
              <a:spcBef>
                <a:spcPct val="0"/>
              </a:spcBef>
              <a:spcAft>
                <a:spcPct val="0"/>
              </a:spcAft>
              <a:buClrTx/>
              <a:buSzTx/>
              <a:buFontTx/>
              <a:buNone/>
              <a:tabLst/>
              <a:defRPr/>
            </a:pPr>
            <a:r>
              <a:rPr lang="en-US" sz="2400" kern="1200" dirty="0" smtClean="0">
                <a:solidFill>
                  <a:srgbClr val="000000"/>
                </a:solidFill>
                <a:effectLst/>
                <a:latin typeface="Avenir Roman" charset="0"/>
                <a:ea typeface="Avenir Roman" charset="0"/>
                <a:cs typeface="Avenir Roman" charset="0"/>
                <a:sym typeface="Avenir Roman" charset="0"/>
              </a:rPr>
              <a:t>A view of the shore of the Atlantic ocean at </a:t>
            </a:r>
            <a:r>
              <a:rPr lang="en-US" sz="2400" kern="1200" dirty="0" err="1" smtClean="0">
                <a:solidFill>
                  <a:srgbClr val="000000"/>
                </a:solidFill>
                <a:effectLst/>
                <a:latin typeface="Avenir Roman" charset="0"/>
                <a:ea typeface="Avenir Roman" charset="0"/>
                <a:cs typeface="Avenir Roman" charset="0"/>
                <a:sym typeface="Avenir Roman" charset="0"/>
              </a:rPr>
              <a:t>Orobiri</a:t>
            </a:r>
            <a:r>
              <a:rPr lang="en-US" sz="2400" kern="1200" dirty="0" smtClean="0">
                <a:solidFill>
                  <a:srgbClr val="000000"/>
                </a:solidFill>
                <a:effectLst/>
                <a:latin typeface="Avenir Roman" charset="0"/>
                <a:ea typeface="Avenir Roman" charset="0"/>
                <a:cs typeface="Avenir Roman" charset="0"/>
                <a:sym typeface="Avenir Roman" charset="0"/>
              </a:rPr>
              <a:t> village</a:t>
            </a:r>
            <a:r>
              <a:rPr lang="en-US" sz="2400" kern="1200" baseline="0" dirty="0" smtClean="0">
                <a:solidFill>
                  <a:srgbClr val="000000"/>
                </a:solidFill>
                <a:effectLst/>
                <a:latin typeface="Avenir Roman" charset="0"/>
                <a:ea typeface="Avenir Roman" charset="0"/>
                <a:cs typeface="Avenir Roman" charset="0"/>
                <a:sym typeface="Avenir Roman" charset="0"/>
              </a:rPr>
              <a:t> </a:t>
            </a:r>
            <a:r>
              <a:rPr lang="en-US" sz="2400" kern="1200" dirty="0" smtClean="0">
                <a:solidFill>
                  <a:srgbClr val="000000"/>
                </a:solidFill>
                <a:effectLst/>
                <a:latin typeface="Avenir Roman" charset="0"/>
                <a:ea typeface="Avenir Roman" charset="0"/>
                <a:cs typeface="Avenir Roman" charset="0"/>
                <a:sym typeface="Avenir Roman" charset="0"/>
              </a:rPr>
              <a:t>days after Royal Dutch Shell’s </a:t>
            </a:r>
            <a:r>
              <a:rPr lang="en-US" sz="2400" kern="1200" dirty="0" err="1" smtClean="0">
                <a:solidFill>
                  <a:srgbClr val="000000"/>
                </a:solidFill>
                <a:effectLst/>
                <a:latin typeface="Avenir Roman" charset="0"/>
                <a:ea typeface="Avenir Roman" charset="0"/>
                <a:cs typeface="Avenir Roman" charset="0"/>
                <a:sym typeface="Avenir Roman" charset="0"/>
              </a:rPr>
              <a:t>Bonga</a:t>
            </a:r>
            <a:r>
              <a:rPr lang="en-US" sz="2400" kern="1200" dirty="0" smtClean="0">
                <a:solidFill>
                  <a:srgbClr val="000000"/>
                </a:solidFill>
                <a:effectLst/>
                <a:latin typeface="Avenir Roman" charset="0"/>
                <a:ea typeface="Avenir Roman" charset="0"/>
                <a:cs typeface="Avenir Roman" charset="0"/>
                <a:sym typeface="Avenir Roman" charset="0"/>
              </a:rPr>
              <a:t> off-shore oil spill, in Nigeria’s delta state December 31, 2011.</a:t>
            </a:r>
          </a:p>
          <a:p>
            <a:pPr marL="0" marR="0" indent="0" algn="l" defTabSz="457200" rtl="0" eaLnBrk="1" fontAlgn="base" latinLnBrk="0" hangingPunct="0">
              <a:lnSpc>
                <a:spcPct val="125000"/>
              </a:lnSpc>
              <a:spcBef>
                <a:spcPct val="0"/>
              </a:spcBef>
              <a:spcAft>
                <a:spcPct val="0"/>
              </a:spcAft>
              <a:buClrTx/>
              <a:buSzTx/>
              <a:buFontTx/>
              <a:buNone/>
              <a:tabLst/>
              <a:defRPr/>
            </a:pPr>
            <a:endParaRPr lang="en-US" dirty="0" smtClean="0"/>
          </a:p>
          <a:p>
            <a:pPr marL="0" marR="0" indent="0" algn="l" defTabSz="457200" rtl="0" eaLnBrk="1" fontAlgn="base" latinLnBrk="0" hangingPunct="0">
              <a:lnSpc>
                <a:spcPct val="125000"/>
              </a:lnSpc>
              <a:spcBef>
                <a:spcPct val="0"/>
              </a:spcBef>
              <a:spcAft>
                <a:spcPct val="0"/>
              </a:spcAft>
              <a:buClrTx/>
              <a:buSzTx/>
              <a:buFontTx/>
              <a:buNone/>
              <a:tabLst/>
              <a:defRPr/>
            </a:pPr>
            <a:r>
              <a:rPr lang="en-US" dirty="0" smtClean="0"/>
              <a:t>https://</a:t>
            </a:r>
            <a:r>
              <a:rPr lang="en-US" dirty="0" err="1" smtClean="0"/>
              <a:t>africajournalismtheworld.com</a:t>
            </a:r>
            <a:r>
              <a:rPr lang="en-US" dirty="0" smtClean="0"/>
              <a:t>/tag/</a:t>
            </a:r>
            <a:r>
              <a:rPr lang="en-US" dirty="0" err="1" smtClean="0"/>
              <a:t>nigeria</a:t>
            </a:r>
            <a:r>
              <a:rPr lang="en-US" dirty="0" smtClean="0"/>
              <a:t>-oil-spill/</a:t>
            </a:r>
            <a:endParaRPr lang="en-US" dirty="0"/>
          </a:p>
        </p:txBody>
      </p:sp>
    </p:spTree>
    <p:extLst>
      <p:ext uri="{BB962C8B-B14F-4D97-AF65-F5344CB8AC3E}">
        <p14:creationId xmlns:p14="http://schemas.microsoft.com/office/powerpoint/2010/main" val="2442304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txBox="1">
            <a:spLocks noGrp="1"/>
          </p:cNvSpPr>
          <p:nvPr>
            <p:ph type="body" idx="1"/>
          </p:nvPr>
        </p:nvSpPr>
        <p:spPr>
          <a:xfrm>
            <a:off x="685801" y="4343400"/>
            <a:ext cx="5486399" cy="4114800"/>
          </a:xfrm>
          <a:prstGeom prst="rect">
            <a:avLst/>
          </a:prstGeom>
        </p:spPr>
        <p:txBody>
          <a:bodyPr lIns="91420" tIns="91420" rIns="91420" bIns="91420" anchor="t" anchorCtr="0">
            <a:noAutofit/>
          </a:bodyPr>
          <a:lstStyle/>
          <a:p>
            <a:r>
              <a:rPr lang="en-US" sz="1200" b="1" i="0" u="sng" strike="noStrike" kern="1200" cap="none" baseline="0" dirty="0" smtClean="0">
                <a:solidFill>
                  <a:schemeClr val="dk1"/>
                </a:solidFill>
                <a:effectLst/>
                <a:latin typeface="Calibri"/>
                <a:ea typeface="Calibri"/>
                <a:cs typeface="Calibri"/>
                <a:sym typeface="Calibri"/>
              </a:rPr>
              <a:t>Opening</a:t>
            </a:r>
            <a:endParaRPr lang="en-US" sz="1200" b="0" i="0" u="none" strike="noStrike" kern="1200" cap="none" baseline="0" dirty="0" smtClean="0">
              <a:solidFill>
                <a:schemeClr val="dk1"/>
              </a:solidFill>
              <a:effectLst/>
              <a:latin typeface="Calibri"/>
              <a:ea typeface="Calibri"/>
              <a:cs typeface="Calibri"/>
              <a:sym typeface="Calibri"/>
            </a:endParaRPr>
          </a:p>
          <a:p>
            <a:r>
              <a:rPr lang="en-US" sz="1200" b="0" i="0" u="none" strike="noStrike" kern="1200" cap="none" baseline="0" dirty="0" smtClean="0">
                <a:solidFill>
                  <a:schemeClr val="dk1"/>
                </a:solidFill>
                <a:effectLst/>
                <a:latin typeface="Calibri"/>
                <a:ea typeface="Calibri"/>
                <a:cs typeface="Calibri"/>
                <a:sym typeface="Calibri"/>
              </a:rPr>
              <a:t>Bindu -Thank you for the opportunity. We’re really excited to be here! We are an </a:t>
            </a:r>
            <a:r>
              <a:rPr lang="en-US" sz="1200" b="0" i="1" u="none" strike="noStrike" kern="1200" cap="none" baseline="0" dirty="0" smtClean="0">
                <a:solidFill>
                  <a:schemeClr val="dk1"/>
                </a:solidFill>
                <a:effectLst/>
                <a:latin typeface="Calibri"/>
                <a:ea typeface="Calibri"/>
                <a:cs typeface="Calibri"/>
                <a:sym typeface="Calibri"/>
              </a:rPr>
              <a:t>interagency </a:t>
            </a:r>
            <a:r>
              <a:rPr lang="en-US" sz="1200" b="0" i="0" u="none" strike="noStrike" kern="1200" cap="none" baseline="0" dirty="0" smtClean="0">
                <a:solidFill>
                  <a:schemeClr val="dk1"/>
                </a:solidFill>
                <a:effectLst/>
                <a:latin typeface="Calibri"/>
                <a:ea typeface="Calibri"/>
                <a:cs typeface="Calibri"/>
                <a:sym typeface="Calibri"/>
              </a:rPr>
              <a:t>team here to pitch tech transfer to overcome energy poverty. </a:t>
            </a:r>
          </a:p>
          <a:p>
            <a:r>
              <a:rPr lang="en-US" sz="1200" b="0" i="0" u="none" strike="noStrike" kern="1200" cap="none" baseline="0" dirty="0" smtClean="0">
                <a:solidFill>
                  <a:schemeClr val="dk1"/>
                </a:solidFill>
                <a:effectLst/>
                <a:latin typeface="Calibri"/>
                <a:ea typeface="Calibri"/>
                <a:cs typeface="Calibri"/>
                <a:sym typeface="Calibri"/>
              </a:rPr>
              <a:t> </a:t>
            </a:r>
          </a:p>
          <a:p>
            <a:r>
              <a:rPr lang="en-US" sz="1200" b="1" i="0" u="sng" strike="noStrike" kern="1200" cap="none" baseline="0" dirty="0" smtClean="0">
                <a:solidFill>
                  <a:schemeClr val="dk1"/>
                </a:solidFill>
                <a:effectLst/>
                <a:latin typeface="Calibri"/>
                <a:ea typeface="Calibri"/>
                <a:cs typeface="Calibri"/>
                <a:sym typeface="Calibri"/>
              </a:rPr>
              <a:t>Slide 1: Title</a:t>
            </a:r>
            <a:endParaRPr lang="en-US" sz="1200" b="0" i="0" u="none" strike="noStrike" kern="1200" cap="none" baseline="0" dirty="0" smtClean="0">
              <a:solidFill>
                <a:schemeClr val="dk1"/>
              </a:solidFill>
              <a:effectLst/>
              <a:latin typeface="Calibri"/>
              <a:ea typeface="Calibri"/>
              <a:cs typeface="Calibri"/>
              <a:sym typeface="Calibri"/>
            </a:endParaRPr>
          </a:p>
          <a:p>
            <a:r>
              <a:rPr lang="en-US" sz="1200" b="0" i="0" u="none" strike="noStrike" kern="1200" cap="none" baseline="0" dirty="0" smtClean="0">
                <a:solidFill>
                  <a:schemeClr val="dk1"/>
                </a:solidFill>
                <a:effectLst/>
                <a:latin typeface="Calibri"/>
                <a:ea typeface="Calibri"/>
                <a:cs typeface="Calibri"/>
                <a:sym typeface="Calibri"/>
              </a:rPr>
              <a:t>Bindu - I’m Dr. Bindu Nair of the Department of Defense</a:t>
            </a:r>
          </a:p>
          <a:p>
            <a:r>
              <a:rPr lang="en-US" sz="1200" b="0" i="0" u="none" strike="noStrike" kern="1200" cap="none" baseline="0" dirty="0" smtClean="0">
                <a:solidFill>
                  <a:schemeClr val="dk1"/>
                </a:solidFill>
                <a:effectLst/>
                <a:latin typeface="Calibri"/>
                <a:ea typeface="Calibri"/>
                <a:cs typeface="Calibri"/>
                <a:sym typeface="Calibri"/>
              </a:rPr>
              <a:t>Troy - I’m Troy Warshel also from DoD</a:t>
            </a:r>
          </a:p>
          <a:p>
            <a:r>
              <a:rPr lang="en-US" sz="1200" b="0" i="0" u="none" strike="noStrike" kern="1200" cap="none" baseline="0" dirty="0" smtClean="0">
                <a:solidFill>
                  <a:schemeClr val="dk1"/>
                </a:solidFill>
                <a:effectLst/>
                <a:latin typeface="Calibri"/>
                <a:ea typeface="Calibri"/>
                <a:cs typeface="Calibri"/>
                <a:sym typeface="Calibri"/>
              </a:rPr>
              <a:t>Alexis - I’m Dr. Alexis Erwin from USAID</a:t>
            </a:r>
          </a:p>
          <a:p>
            <a:r>
              <a:rPr lang="en-US" sz="1200" b="0" i="0" u="none" strike="noStrike" kern="1200" cap="none" baseline="0" dirty="0" smtClean="0">
                <a:solidFill>
                  <a:schemeClr val="dk1"/>
                </a:solidFill>
                <a:effectLst/>
                <a:latin typeface="Calibri"/>
                <a:ea typeface="Calibri"/>
                <a:cs typeface="Calibri"/>
                <a:sym typeface="Calibri"/>
              </a:rPr>
              <a:t>Molly - I’m Molly Ward the State </a:t>
            </a:r>
            <a:r>
              <a:rPr lang="en-US" sz="1200" b="0" i="0" u="none" strike="noStrike" kern="1200" cap="none" baseline="0" dirty="0" err="1" smtClean="0">
                <a:solidFill>
                  <a:schemeClr val="dk1"/>
                </a:solidFill>
                <a:effectLst/>
                <a:latin typeface="Calibri"/>
                <a:ea typeface="Calibri"/>
                <a:cs typeface="Calibri"/>
                <a:sym typeface="Calibri"/>
              </a:rPr>
              <a:t>Dept</a:t>
            </a:r>
            <a:endParaRPr lang="en-US" sz="1200" b="0" i="0" u="none" strike="noStrike" kern="1200" cap="none" baseline="0" dirty="0" smtClean="0">
              <a:solidFill>
                <a:schemeClr val="dk1"/>
              </a:solidFill>
              <a:effectLst/>
              <a:latin typeface="Calibri"/>
              <a:ea typeface="Calibri"/>
              <a:cs typeface="Calibri"/>
              <a:sym typeface="Calibri"/>
            </a:endParaRPr>
          </a:p>
          <a:p>
            <a:endParaRPr dirty="0"/>
          </a:p>
        </p:txBody>
      </p:sp>
      <p:sp>
        <p:nvSpPr>
          <p:cNvPr id="75" name="Shape 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14325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981" marR="0" lvl="0" indent="-171981" algn="l" defTabSz="917235" rtl="0" eaLnBrk="1" fontAlgn="auto" latinLnBrk="0" hangingPunct="1">
              <a:lnSpc>
                <a:spcPct val="100000"/>
              </a:lnSpc>
              <a:spcBef>
                <a:spcPts val="0"/>
              </a:spcBef>
              <a:spcAft>
                <a:spcPts val="0"/>
              </a:spcAft>
              <a:buClrTx/>
              <a:buSzTx/>
              <a:buFontTx/>
              <a:buChar char="-"/>
              <a:tabLst/>
              <a:defRPr/>
            </a:pPr>
            <a:r>
              <a:rPr lang="en-US" sz="1200" b="1" dirty="0" smtClean="0">
                <a:latin typeface="Garamond" panose="02020404030301010803" pitchFamily="18" charset="0"/>
              </a:rPr>
              <a:t>Since 2000 the average life expectancy has increased by 9.4 years to 60 year</a:t>
            </a:r>
            <a:r>
              <a:rPr lang="en-US" sz="1200" b="1" baseline="0" dirty="0" smtClean="0">
                <a:latin typeface="+mn-lt"/>
              </a:rPr>
              <a:t> </a:t>
            </a:r>
            <a:r>
              <a:rPr lang="en-US" sz="1200" b="0" baseline="0" dirty="0" smtClean="0">
                <a:latin typeface="+mn-lt"/>
              </a:rPr>
              <a:t>(Source: http://www.who.int/mediacentre/news/releases/2016/health-inequalities-persist/en/)</a:t>
            </a:r>
            <a:endParaRPr lang="en-US" sz="1200" b="0" i="1" u="sng" dirty="0" smtClean="0">
              <a:latin typeface="Garamond" panose="02020404030301010803" pitchFamily="18" charset="0"/>
            </a:endParaRPr>
          </a:p>
          <a:p>
            <a:pPr marL="171981" indent="-171981" defTabSz="917235">
              <a:buFontTx/>
              <a:buChar char="-"/>
              <a:defRPr/>
            </a:pPr>
            <a:endParaRPr lang="en-US" b="1" dirty="0" smtClean="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CB6E448E-A7FF-4847-BA1A-8E495B6CF383}" type="slidenum">
              <a:rPr lang="en-US" smtClean="0"/>
              <a:pPr/>
              <a:t>2</a:t>
            </a:fld>
            <a:endParaRPr lang="en-US"/>
          </a:p>
        </p:txBody>
      </p:sp>
    </p:spTree>
    <p:extLst>
      <p:ext uri="{BB962C8B-B14F-4D97-AF65-F5344CB8AC3E}">
        <p14:creationId xmlns:p14="http://schemas.microsoft.com/office/powerpoint/2010/main" val="15022809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cap="none" baseline="0" dirty="0" smtClean="0">
                <a:solidFill>
                  <a:schemeClr val="dk1"/>
                </a:solidFill>
                <a:effectLst/>
                <a:latin typeface="Calibri"/>
                <a:ea typeface="Calibri"/>
                <a:cs typeface="Calibri"/>
                <a:sym typeface="Calibri"/>
              </a:rPr>
              <a:t>Molly - This is a composite of the world at night.  You can see that certain areas – notably the US and EU – are well lit, whereas other regions – particularly Africa and Asia – have very little light.</a:t>
            </a:r>
          </a:p>
          <a:p>
            <a:r>
              <a:rPr lang="en-US" sz="1200" b="0" i="0" u="none" strike="noStrike" kern="1200" cap="none" baseline="0" dirty="0" smtClean="0">
                <a:solidFill>
                  <a:schemeClr val="dk1"/>
                </a:solidFill>
                <a:effectLst/>
                <a:latin typeface="Calibri"/>
                <a:ea typeface="Calibri"/>
                <a:cs typeface="Calibri"/>
                <a:sym typeface="Calibri"/>
              </a:rPr>
              <a:t> </a:t>
            </a:r>
          </a:p>
          <a:p>
            <a:r>
              <a:rPr lang="en-US" sz="1200" b="0" i="0" u="none" strike="noStrike" kern="1200" cap="none" baseline="0" dirty="0" smtClean="0">
                <a:solidFill>
                  <a:schemeClr val="dk1"/>
                </a:solidFill>
                <a:effectLst/>
                <a:latin typeface="Calibri"/>
                <a:ea typeface="Calibri"/>
                <a:cs typeface="Calibri"/>
                <a:sym typeface="Calibri"/>
              </a:rPr>
              <a:t>Bindu -- We propose to overcome energy poverty by testing microgrids in US military bases overseas and then transferring the technology to local communities. </a:t>
            </a:r>
          </a:p>
          <a:p>
            <a:r>
              <a:rPr lang="en-US" sz="1200" b="0" i="0" u="none" strike="noStrike" kern="1200" cap="none" baseline="0" dirty="0" smtClean="0">
                <a:solidFill>
                  <a:schemeClr val="dk1"/>
                </a:solidFill>
                <a:effectLst/>
                <a:latin typeface="Calibri"/>
                <a:ea typeface="Calibri"/>
                <a:cs typeface="Calibri"/>
                <a:sym typeface="Calibri"/>
              </a:rPr>
              <a:t> </a:t>
            </a:r>
          </a:p>
          <a:p>
            <a:r>
              <a:rPr lang="en-US" sz="1200" b="0" i="0" u="none" strike="noStrike" kern="1200" cap="none" baseline="0" dirty="0" smtClean="0">
                <a:solidFill>
                  <a:schemeClr val="dk1"/>
                </a:solidFill>
                <a:effectLst/>
                <a:latin typeface="Calibri"/>
                <a:ea typeface="Calibri"/>
                <a:cs typeface="Calibri"/>
                <a:sym typeface="Calibri"/>
              </a:rPr>
              <a:t>Bindu - We can </a:t>
            </a:r>
            <a:r>
              <a:rPr lang="en-US" sz="1200" b="0" i="1" u="none" strike="noStrike" kern="1200" cap="none" baseline="0" dirty="0" smtClean="0">
                <a:solidFill>
                  <a:schemeClr val="dk1"/>
                </a:solidFill>
                <a:effectLst/>
                <a:latin typeface="Calibri"/>
                <a:ea typeface="Calibri"/>
                <a:cs typeface="Calibri"/>
                <a:sym typeface="Calibri"/>
              </a:rPr>
              <a:t>light up the world</a:t>
            </a:r>
            <a:r>
              <a:rPr lang="en-US" sz="1200" b="0" i="0" u="none" strike="noStrike" kern="1200" cap="none" baseline="0" dirty="0" smtClean="0">
                <a:solidFill>
                  <a:schemeClr val="dk1"/>
                </a:solidFill>
                <a:effectLst/>
                <a:latin typeface="Calibri"/>
                <a:ea typeface="Calibri"/>
                <a:cs typeface="Calibri"/>
                <a:sym typeface="Calibri"/>
              </a:rPr>
              <a:t> through low-emissions approaches wherever possible -- so we do not contribute to climate change. </a:t>
            </a:r>
            <a:endParaRPr lang="en-US" sz="1200" b="0" i="0" u="none" strike="noStrike" kern="1200" cap="none" baseline="0"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76B49BB2-2F30-4F1B-8214-5938EAF39076}" type="slidenum">
              <a:rPr lang="en-US" smtClean="0">
                <a:solidFill>
                  <a:prstClr val="black"/>
                </a:solidFill>
                <a:latin typeface="Calibri"/>
              </a:rPr>
              <a:pPr/>
              <a:t>34</a:t>
            </a:fld>
            <a:endParaRPr lang="en-US" dirty="0">
              <a:solidFill>
                <a:prstClr val="black"/>
              </a:solidFill>
              <a:latin typeface="Calibri"/>
            </a:endParaRPr>
          </a:p>
        </p:txBody>
      </p:sp>
    </p:spTree>
    <p:extLst>
      <p:ext uri="{BB962C8B-B14F-4D97-AF65-F5344CB8AC3E}">
        <p14:creationId xmlns:p14="http://schemas.microsoft.com/office/powerpoint/2010/main" val="3767308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baseline="0" dirty="0" smtClean="0">
                <a:solidFill>
                  <a:schemeClr val="dk1"/>
                </a:solidFill>
                <a:effectLst/>
                <a:latin typeface="Calibri"/>
                <a:ea typeface="Calibri"/>
                <a:cs typeface="Calibri"/>
                <a:sym typeface="Calibri"/>
              </a:rPr>
              <a:t>Alexis - We chose Africa as a proof of concept because it is one of the most energy poor regions in the world and is an area of increasing US strategic interest.   600 million people are without power and half of those people live in areas too remote for connection to the national electric grid to be economically viable.  </a:t>
            </a:r>
          </a:p>
          <a:p>
            <a:endParaRPr lang="en-US" dirty="0"/>
          </a:p>
        </p:txBody>
      </p:sp>
      <p:sp>
        <p:nvSpPr>
          <p:cNvPr id="4" name="Slide Number Placeholder 3"/>
          <p:cNvSpPr>
            <a:spLocks noGrp="1"/>
          </p:cNvSpPr>
          <p:nvPr>
            <p:ph type="sldNum" idx="10"/>
          </p:nvPr>
        </p:nvSpPr>
        <p:spPr>
          <a:xfrm>
            <a:off x="3884613" y="8685213"/>
            <a:ext cx="2971800" cy="457200"/>
          </a:xfrm>
          <a:prstGeom prst="rect">
            <a:avLst/>
          </a:prstGeom>
        </p:spPr>
        <p:txBody>
          <a:bodyPr/>
          <a:lstStyle/>
          <a:p>
            <a:pPr marL="0" marR="0" lvl="0" indent="0" algn="r" rtl="0">
              <a:spcBef>
                <a:spcPts val="0"/>
              </a:spcBef>
              <a:buSzPct val="25000"/>
              <a:buNone/>
            </a:pPr>
            <a:fld id="{00000000-1234-1234-1234-123412341234}" type="slidenum">
              <a:rPr lang="en-US" sz="1200" b="0" i="0" u="none" strike="noStrike" cap="none" baseline="0" smtClean="0">
                <a:solidFill>
                  <a:schemeClr val="dk1"/>
                </a:solidFill>
                <a:latin typeface="Calibri"/>
                <a:ea typeface="Calibri"/>
                <a:cs typeface="Calibri"/>
                <a:sym typeface="Calibri"/>
              </a:rPr>
              <a:t>35</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8943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idx="10"/>
          </p:nvPr>
        </p:nvSpPr>
        <p:spPr>
          <a:xfrm>
            <a:off x="3884613" y="8685213"/>
            <a:ext cx="2971800" cy="457200"/>
          </a:xfrm>
          <a:prstGeom prst="rect">
            <a:avLst/>
          </a:prstGeom>
        </p:spPr>
        <p:txBody>
          <a:bodyPr/>
          <a:lstStyle/>
          <a:p>
            <a:pPr marL="0" marR="0" lvl="0" indent="0" algn="r" rtl="0">
              <a:spcBef>
                <a:spcPts val="0"/>
              </a:spcBef>
              <a:buSzPct val="25000"/>
              <a:buNone/>
            </a:pPr>
            <a:fld id="{00000000-1234-1234-1234-123412341234}" type="slidenum">
              <a:rPr lang="en-US" sz="1200" b="0" i="0" u="none" strike="noStrike" cap="none" baseline="0" smtClean="0">
                <a:solidFill>
                  <a:schemeClr val="dk1"/>
                </a:solidFill>
                <a:latin typeface="Calibri"/>
                <a:ea typeface="Calibri"/>
                <a:cs typeface="Calibri"/>
                <a:sym typeface="Calibri"/>
              </a:rPr>
              <a:t>36</a:t>
            </a:fld>
            <a:endParaRPr lang="en-US" sz="1200" b="0" i="0" u="none" strike="noStrike" cap="none" baseline="0">
              <a:solidFill>
                <a:schemeClr val="dk1"/>
              </a:solidFill>
              <a:latin typeface="Calibri"/>
              <a:ea typeface="Calibri"/>
              <a:cs typeface="Calibri"/>
              <a:sym typeface="Calibri"/>
            </a:endParaRPr>
          </a:p>
        </p:txBody>
      </p:sp>
      <p:sp>
        <p:nvSpPr>
          <p:cNvPr id="5" name="Notes Placeholder 4"/>
          <p:cNvSpPr>
            <a:spLocks noGrp="1"/>
          </p:cNvSpPr>
          <p:nvPr>
            <p:ph type="body" idx="11"/>
          </p:nvPr>
        </p:nvSpPr>
        <p:spPr/>
        <p:txBody>
          <a:bodyPr/>
          <a:lstStyle/>
          <a:p>
            <a:r>
              <a:rPr lang="en-US" sz="1200" b="0" i="0" u="none" strike="noStrike" kern="1200" cap="none" baseline="0" dirty="0" smtClean="0">
                <a:solidFill>
                  <a:schemeClr val="dk1"/>
                </a:solidFill>
                <a:effectLst/>
                <a:latin typeface="Calibri"/>
                <a:ea typeface="Calibri"/>
                <a:cs typeface="Calibri"/>
                <a:sym typeface="Calibri"/>
              </a:rPr>
              <a:t>Alexis - Access to electricity drives development in multiple sectors. </a:t>
            </a:r>
          </a:p>
          <a:p>
            <a:r>
              <a:rPr lang="en-US" sz="1200" b="0" i="0" u="none" strike="noStrike" kern="1200" cap="none" baseline="0" dirty="0" smtClean="0">
                <a:solidFill>
                  <a:schemeClr val="dk1"/>
                </a:solidFill>
                <a:effectLst/>
                <a:latin typeface="Calibri"/>
                <a:ea typeface="Calibri"/>
                <a:cs typeface="Calibri"/>
                <a:sym typeface="Calibri"/>
              </a:rPr>
              <a:t> </a:t>
            </a:r>
          </a:p>
          <a:p>
            <a:r>
              <a:rPr lang="en-US" sz="1200" b="0" i="0" u="none" strike="noStrike" kern="1200" cap="none" baseline="0" dirty="0" smtClean="0">
                <a:solidFill>
                  <a:schemeClr val="dk1"/>
                </a:solidFill>
                <a:effectLst/>
                <a:latin typeface="Calibri"/>
                <a:ea typeface="Calibri"/>
                <a:cs typeface="Calibri"/>
                <a:sym typeface="Calibri"/>
              </a:rPr>
              <a:t>Alexis - Access to electricity enables students to study at night which improves grades and graduation rates.  </a:t>
            </a:r>
          </a:p>
          <a:p>
            <a:endParaRPr lang="en-US" dirty="0"/>
          </a:p>
        </p:txBody>
      </p:sp>
    </p:spTree>
    <p:extLst>
      <p:ext uri="{BB962C8B-B14F-4D97-AF65-F5344CB8AC3E}">
        <p14:creationId xmlns:p14="http://schemas.microsoft.com/office/powerpoint/2010/main" val="228160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baseline="0" dirty="0" smtClean="0">
                <a:solidFill>
                  <a:schemeClr val="dk1"/>
                </a:solidFill>
                <a:effectLst/>
                <a:latin typeface="Calibri"/>
                <a:ea typeface="Calibri"/>
                <a:cs typeface="Calibri"/>
                <a:sym typeface="Calibri"/>
              </a:rPr>
              <a:t>Alexis - Access to electricity facilitates irrigation, which increases production and food security.  </a:t>
            </a:r>
          </a:p>
          <a:p>
            <a:r>
              <a:rPr lang="en-US" sz="1200" b="0" i="0" u="none" strike="noStrike" kern="1200" cap="none" baseline="0" dirty="0" smtClean="0">
                <a:solidFill>
                  <a:schemeClr val="dk1"/>
                </a:solidFill>
                <a:effectLst/>
                <a:latin typeface="Calibri"/>
                <a:ea typeface="Calibri"/>
                <a:cs typeface="Calibri"/>
                <a:sym typeface="Calibri"/>
              </a:rPr>
              <a:t> </a:t>
            </a:r>
          </a:p>
          <a:p>
            <a:r>
              <a:rPr lang="en-US" sz="1200" b="0" i="0" u="none" strike="noStrike" kern="1200" cap="none" baseline="0" dirty="0" smtClean="0">
                <a:solidFill>
                  <a:schemeClr val="dk1"/>
                </a:solidFill>
                <a:effectLst/>
                <a:latin typeface="Calibri"/>
                <a:ea typeface="Calibri"/>
                <a:cs typeface="Calibri"/>
                <a:sym typeface="Calibri"/>
              </a:rPr>
              <a:t>Alexis - Access to electricity increases household income as much as 50% and drives economic growth and the creation of new markets.  </a:t>
            </a:r>
          </a:p>
          <a:p>
            <a:r>
              <a:rPr lang="en-US" sz="1200" b="0" i="0" u="none" strike="noStrike" kern="1200" cap="none" baseline="0" dirty="0" smtClean="0">
                <a:solidFill>
                  <a:schemeClr val="dk1"/>
                </a:solidFill>
                <a:effectLst/>
                <a:latin typeface="Calibri"/>
                <a:ea typeface="Calibri"/>
                <a:cs typeface="Calibri"/>
                <a:sym typeface="Calibri"/>
              </a:rPr>
              <a:t> </a:t>
            </a:r>
          </a:p>
          <a:p>
            <a:r>
              <a:rPr lang="en-US" sz="1200" b="0" i="0" u="none" strike="noStrike" kern="1200" cap="none" baseline="0" dirty="0" smtClean="0">
                <a:solidFill>
                  <a:schemeClr val="dk1"/>
                </a:solidFill>
                <a:effectLst/>
                <a:latin typeface="Calibri"/>
                <a:ea typeface="Calibri"/>
                <a:cs typeface="Calibri"/>
                <a:sym typeface="Calibri"/>
              </a:rPr>
              <a:t>Troy - We believe that by investing in energy and partnership today we will be able to reduce the security risks of tomorrow.</a:t>
            </a:r>
          </a:p>
          <a:p>
            <a:endParaRPr lang="en-US" dirty="0"/>
          </a:p>
        </p:txBody>
      </p:sp>
      <p:sp>
        <p:nvSpPr>
          <p:cNvPr id="4" name="Slide Number Placeholder 3"/>
          <p:cNvSpPr>
            <a:spLocks noGrp="1"/>
          </p:cNvSpPr>
          <p:nvPr>
            <p:ph type="sldNum" idx="10"/>
          </p:nvPr>
        </p:nvSpPr>
        <p:spPr>
          <a:xfrm>
            <a:off x="3884613" y="8685213"/>
            <a:ext cx="2971800" cy="457200"/>
          </a:xfrm>
          <a:prstGeom prst="rect">
            <a:avLst/>
          </a:prstGeom>
        </p:spPr>
        <p:txBody>
          <a:bodyPr/>
          <a:lstStyle/>
          <a:p>
            <a:pPr marL="0" marR="0" lvl="0" indent="0" algn="r" rtl="0">
              <a:spcBef>
                <a:spcPts val="0"/>
              </a:spcBef>
              <a:buSzPct val="25000"/>
              <a:buNone/>
            </a:pPr>
            <a:fld id="{00000000-1234-1234-1234-123412341234}" type="slidenum">
              <a:rPr lang="en-US" sz="1200" b="0" i="0" u="none" strike="noStrike" cap="none" baseline="0" smtClean="0">
                <a:solidFill>
                  <a:schemeClr val="dk1"/>
                </a:solidFill>
                <a:latin typeface="Calibri"/>
                <a:ea typeface="Calibri"/>
                <a:cs typeface="Calibri"/>
                <a:sym typeface="Calibri"/>
              </a:rPr>
              <a:t>37</a:t>
            </a:fld>
            <a:endParaRPr lang="en-US"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160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CB6E448E-A7FF-4847-BA1A-8E495B6CF383}" type="slidenum">
              <a:rPr lang="en-US" smtClean="0"/>
              <a:pPr/>
              <a:t>3</a:t>
            </a:fld>
            <a:endParaRPr lang="en-US"/>
          </a:p>
        </p:txBody>
      </p:sp>
    </p:spTree>
    <p:extLst>
      <p:ext uri="{BB962C8B-B14F-4D97-AF65-F5344CB8AC3E}">
        <p14:creationId xmlns:p14="http://schemas.microsoft.com/office/powerpoint/2010/main" val="1670669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CB6E448E-A7FF-4847-BA1A-8E495B6CF383}" type="slidenum">
              <a:rPr lang="en-US" smtClean="0"/>
              <a:pPr/>
              <a:t>4</a:t>
            </a:fld>
            <a:endParaRPr lang="en-US"/>
          </a:p>
        </p:txBody>
      </p:sp>
    </p:spTree>
    <p:extLst>
      <p:ext uri="{BB962C8B-B14F-4D97-AF65-F5344CB8AC3E}">
        <p14:creationId xmlns:p14="http://schemas.microsoft.com/office/powerpoint/2010/main" val="810548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prstClr val="black"/>
                </a:solidFill>
                <a:latin typeface=" Arial"/>
              </a:rPr>
              <a:t>(U) Accelerating Urbanization: 50% of population will live in cities before 2050; basic infrastructure already stressed or not available</a:t>
            </a:r>
          </a:p>
          <a:p>
            <a:endParaRPr lang="en-US" dirty="0">
              <a:solidFill>
                <a:prstClr val="black"/>
              </a:solidFill>
              <a:latin typeface=" Arial"/>
              <a:ea typeface="Calibri" panose="020F0502020204030204" pitchFamily="34" charset="0"/>
            </a:endParaRPr>
          </a:p>
          <a:p>
            <a:r>
              <a:rPr lang="en-US" dirty="0">
                <a:solidFill>
                  <a:prstClr val="black"/>
                </a:solidFill>
                <a:latin typeface=" Arial"/>
                <a:ea typeface="Calibri" panose="020F0502020204030204" pitchFamily="34" charset="0"/>
              </a:rPr>
              <a:t>(U) Population Growth: Population to more-than double by 2050; increased demands for natural resources, jobs, and government services</a:t>
            </a:r>
          </a:p>
          <a:p>
            <a:endParaRPr lang="en-US" dirty="0">
              <a:solidFill>
                <a:prstClr val="black"/>
              </a:solidFill>
              <a:latin typeface=" Arial"/>
            </a:endParaRPr>
          </a:p>
          <a:p>
            <a:r>
              <a:rPr lang="en-US" dirty="0">
                <a:solidFill>
                  <a:prstClr val="black"/>
                </a:solidFill>
                <a:latin typeface=" Arial"/>
              </a:rPr>
              <a:t>(U) Economic Outlook: GDP growth currently producing few jobs, may cause additional population migration to richer nations to include European allies </a:t>
            </a:r>
            <a:endParaRPr lang="en-US" dirty="0">
              <a:latin typeface=" Arial"/>
            </a:endParaRPr>
          </a:p>
          <a:p>
            <a:endParaRPr lang="en-US" dirty="0" smtClean="0"/>
          </a:p>
          <a:p>
            <a:r>
              <a:rPr lang="en-US" dirty="0">
                <a:solidFill>
                  <a:prstClr val="black"/>
                </a:solidFill>
                <a:latin typeface=" Arial"/>
              </a:rPr>
              <a:t>(U) Illicit Networks: Increasing connectivity supports legitimate and illegitimate activities; threats grow unless partners also improve institutions </a:t>
            </a:r>
          </a:p>
          <a:p>
            <a:endParaRPr lang="en-US" dirty="0">
              <a:solidFill>
                <a:prstClr val="black"/>
              </a:solidFill>
              <a:latin typeface=" Arial"/>
              <a:ea typeface="Calibri" panose="020F0502020204030204" pitchFamily="34" charset="0"/>
            </a:endParaRPr>
          </a:p>
          <a:p>
            <a:r>
              <a:rPr lang="en-US" dirty="0">
                <a:solidFill>
                  <a:prstClr val="black"/>
                </a:solidFill>
                <a:latin typeface=" Arial"/>
                <a:ea typeface="Calibri" panose="020F0502020204030204" pitchFamily="34" charset="0"/>
              </a:rPr>
              <a:t>(U) Peacekeeping Operations: Plateau likely achieved in 2016-perhaps highest ever number committed to PKO; unclear if donor support sustainable</a:t>
            </a:r>
          </a:p>
          <a:p>
            <a:endParaRPr lang="en-US" dirty="0">
              <a:solidFill>
                <a:prstClr val="black"/>
              </a:solidFill>
              <a:latin typeface=" Arial"/>
            </a:endParaRPr>
          </a:p>
          <a:p>
            <a:r>
              <a:rPr lang="en-US" dirty="0">
                <a:solidFill>
                  <a:prstClr val="black"/>
                </a:solidFill>
                <a:latin typeface=" Arial"/>
              </a:rPr>
              <a:t>(U) Trajectory:  </a:t>
            </a:r>
            <a:r>
              <a:rPr lang="en-US" dirty="0">
                <a:solidFill>
                  <a:prstClr val="black"/>
                </a:solidFill>
                <a:latin typeface=" Arial"/>
                <a:ea typeface="Calibri" panose="020F0502020204030204" pitchFamily="34" charset="0"/>
              </a:rPr>
              <a:t>Instability will probably be aggravated by burgeoning urbanization, population growth, and prevalence of informal economies </a:t>
            </a:r>
          </a:p>
          <a:p>
            <a:endParaRPr lang="en-US" dirty="0"/>
          </a:p>
        </p:txBody>
      </p:sp>
      <p:sp>
        <p:nvSpPr>
          <p:cNvPr id="4" name="Slide Number Placeholder 3"/>
          <p:cNvSpPr>
            <a:spLocks noGrp="1"/>
          </p:cNvSpPr>
          <p:nvPr>
            <p:ph type="sldNum" sz="quarter" idx="10"/>
          </p:nvPr>
        </p:nvSpPr>
        <p:spPr>
          <a:xfrm>
            <a:off x="3970938" y="8829967"/>
            <a:ext cx="3037840" cy="464820"/>
          </a:xfrm>
          <a:prstGeom prst="rect">
            <a:avLst/>
          </a:prstGeom>
        </p:spPr>
        <p:txBody>
          <a:bodyPr/>
          <a:lstStyle/>
          <a:p>
            <a:fld id="{0D8D78BD-724A-4645-9DBE-A7BC5590AEA0}" type="slidenum">
              <a:rPr lang="en-US" altLang="en-US" smtClean="0">
                <a:solidFill>
                  <a:srgbClr val="000000"/>
                </a:solidFill>
              </a:rPr>
              <a:pPr/>
              <a:t>5</a:t>
            </a:fld>
            <a:endParaRPr lang="en-US" altLang="en-US">
              <a:solidFill>
                <a:srgbClr val="000000"/>
              </a:solidFill>
            </a:endParaRPr>
          </a:p>
        </p:txBody>
      </p:sp>
    </p:spTree>
    <p:extLst>
      <p:ext uri="{BB962C8B-B14F-4D97-AF65-F5344CB8AC3E}">
        <p14:creationId xmlns:p14="http://schemas.microsoft.com/office/powerpoint/2010/main" val="1079889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84027" y="8684926"/>
            <a:ext cx="2972421" cy="457513"/>
          </a:xfrm>
          <a:prstGeom prst="rect">
            <a:avLst/>
          </a:prstGeom>
        </p:spPr>
        <p:txBody>
          <a:bodyPr lIns="89730" tIns="44865" rIns="89730" bIns="44865"/>
          <a:lstStyle/>
          <a:p>
            <a:pPr>
              <a:defRPr/>
            </a:pPr>
            <a:fld id="{43238F4F-0D39-41AA-932D-A56DA38B8584}" type="slidenum">
              <a:rPr lang="en-US" smtClean="0"/>
              <a:pPr>
                <a:defRPr/>
              </a:pPr>
              <a:t>8</a:t>
            </a:fld>
            <a:endParaRPr lang="en-US"/>
          </a:p>
        </p:txBody>
      </p:sp>
    </p:spTree>
    <p:extLst>
      <p:ext uri="{BB962C8B-B14F-4D97-AF65-F5344CB8AC3E}">
        <p14:creationId xmlns:p14="http://schemas.microsoft.com/office/powerpoint/2010/main" val="4193730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027" y="8684926"/>
            <a:ext cx="2972421" cy="457513"/>
          </a:xfrm>
          <a:prstGeom prst="rect">
            <a:avLst/>
          </a:prstGeom>
        </p:spPr>
        <p:txBody>
          <a:bodyPr lIns="89730" tIns="44865" rIns="89730" bIns="44865"/>
          <a:lstStyle/>
          <a:p>
            <a:pPr>
              <a:defRPr/>
            </a:pPr>
            <a:fld id="{43238F4F-0D39-41AA-932D-A56DA38B8584}" type="slidenum">
              <a:rPr lang="en-US" smtClean="0"/>
              <a:pPr>
                <a:defRPr/>
              </a:pPr>
              <a:t>9</a:t>
            </a:fld>
            <a:endParaRPr lang="en-US"/>
          </a:p>
        </p:txBody>
      </p:sp>
    </p:spTree>
    <p:extLst>
      <p:ext uri="{BB962C8B-B14F-4D97-AF65-F5344CB8AC3E}">
        <p14:creationId xmlns:p14="http://schemas.microsoft.com/office/powerpoint/2010/main" val="32629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Arial" charset="0"/>
            </a:endParaRPr>
          </a:p>
        </p:txBody>
      </p:sp>
      <p:sp>
        <p:nvSpPr>
          <p:cNvPr id="58372" name="Slide Number Placeholder 3"/>
          <p:cNvSpPr>
            <a:spLocks noGrp="1"/>
          </p:cNvSpPr>
          <p:nvPr>
            <p:ph type="sldNum" sz="quarter" idx="5"/>
          </p:nvPr>
        </p:nvSpPr>
        <p:spPr>
          <a:xfrm>
            <a:off x="3884027" y="8684926"/>
            <a:ext cx="2972421" cy="457513"/>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9730" tIns="44865" rIns="89730" bIns="44865"/>
          <a:lstStyle>
            <a:lvl1pPr defTabSz="914437" eaLnBrk="0" hangingPunct="0">
              <a:defRPr>
                <a:solidFill>
                  <a:schemeClr val="tx1"/>
                </a:solidFill>
                <a:latin typeface="Arial" charset="0"/>
                <a:ea typeface="ＭＳ Ｐゴシック" charset="0"/>
              </a:defRPr>
            </a:lvl1pPr>
            <a:lvl2pPr marL="729057" indent="-280406" defTabSz="914437" eaLnBrk="0" hangingPunct="0">
              <a:defRPr>
                <a:solidFill>
                  <a:schemeClr val="tx1"/>
                </a:solidFill>
                <a:latin typeface="Arial" charset="0"/>
                <a:ea typeface="ＭＳ Ｐゴシック" charset="0"/>
              </a:defRPr>
            </a:lvl2pPr>
            <a:lvl3pPr marL="1121626" indent="-224325" defTabSz="914437" eaLnBrk="0" hangingPunct="0">
              <a:defRPr>
                <a:solidFill>
                  <a:schemeClr val="tx1"/>
                </a:solidFill>
                <a:latin typeface="Arial" charset="0"/>
                <a:ea typeface="ＭＳ Ｐゴシック" charset="0"/>
              </a:defRPr>
            </a:lvl3pPr>
            <a:lvl4pPr marL="1570276" indent="-224325" defTabSz="914437" eaLnBrk="0" hangingPunct="0">
              <a:defRPr>
                <a:solidFill>
                  <a:schemeClr val="tx1"/>
                </a:solidFill>
                <a:latin typeface="Arial" charset="0"/>
                <a:ea typeface="ＭＳ Ｐゴシック" charset="0"/>
              </a:defRPr>
            </a:lvl4pPr>
            <a:lvl5pPr marL="2018927" indent="-224325" defTabSz="914437" eaLnBrk="0" hangingPunct="0">
              <a:defRPr>
                <a:solidFill>
                  <a:schemeClr val="tx1"/>
                </a:solidFill>
                <a:latin typeface="Arial" charset="0"/>
                <a:ea typeface="ＭＳ Ｐゴシック" charset="0"/>
              </a:defRPr>
            </a:lvl5pPr>
            <a:lvl6pPr marL="2467577" indent="-224325" defTabSz="914437" eaLnBrk="0" fontAlgn="base" hangingPunct="0">
              <a:spcBef>
                <a:spcPct val="0"/>
              </a:spcBef>
              <a:spcAft>
                <a:spcPct val="0"/>
              </a:spcAft>
              <a:defRPr>
                <a:solidFill>
                  <a:schemeClr val="tx1"/>
                </a:solidFill>
                <a:latin typeface="Arial" charset="0"/>
                <a:ea typeface="ＭＳ Ｐゴシック" charset="0"/>
              </a:defRPr>
            </a:lvl6pPr>
            <a:lvl7pPr marL="2916227" indent="-224325" defTabSz="914437" eaLnBrk="0" fontAlgn="base" hangingPunct="0">
              <a:spcBef>
                <a:spcPct val="0"/>
              </a:spcBef>
              <a:spcAft>
                <a:spcPct val="0"/>
              </a:spcAft>
              <a:defRPr>
                <a:solidFill>
                  <a:schemeClr val="tx1"/>
                </a:solidFill>
                <a:latin typeface="Arial" charset="0"/>
                <a:ea typeface="ＭＳ Ｐゴシック" charset="0"/>
              </a:defRPr>
            </a:lvl7pPr>
            <a:lvl8pPr marL="3364878" indent="-224325" defTabSz="914437" eaLnBrk="0" fontAlgn="base" hangingPunct="0">
              <a:spcBef>
                <a:spcPct val="0"/>
              </a:spcBef>
              <a:spcAft>
                <a:spcPct val="0"/>
              </a:spcAft>
              <a:defRPr>
                <a:solidFill>
                  <a:schemeClr val="tx1"/>
                </a:solidFill>
                <a:latin typeface="Arial" charset="0"/>
                <a:ea typeface="ＭＳ Ｐゴシック" charset="0"/>
              </a:defRPr>
            </a:lvl8pPr>
            <a:lvl9pPr marL="3813528" indent="-224325" defTabSz="914437"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A8A287F-F5D2-D349-ABD7-31A9EFF5B27E}" type="slidenum">
              <a:rPr lang="en-US"/>
              <a:pPr eaLnBrk="1" hangingPunct="1"/>
              <a:t>14</a:t>
            </a:fld>
            <a:endParaRPr lang="en-US"/>
          </a:p>
        </p:txBody>
      </p:sp>
    </p:spTree>
    <p:extLst>
      <p:ext uri="{BB962C8B-B14F-4D97-AF65-F5344CB8AC3E}">
        <p14:creationId xmlns:p14="http://schemas.microsoft.com/office/powerpoint/2010/main" val="20525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indent="0" algn="l" defTabSz="457200" rtl="0" eaLnBrk="1" fontAlgn="base" latinLnBrk="0" hangingPunct="0">
              <a:lnSpc>
                <a:spcPct val="125000"/>
              </a:lnSpc>
              <a:spcBef>
                <a:spcPct val="0"/>
              </a:spcBef>
              <a:spcAft>
                <a:spcPct val="0"/>
              </a:spcAft>
              <a:buClrTx/>
              <a:buSzTx/>
              <a:buFontTx/>
              <a:buNone/>
              <a:tabLst/>
              <a:defRPr/>
            </a:pPr>
            <a:r>
              <a:rPr lang="en-US" dirty="0" smtClean="0">
                <a:solidFill>
                  <a:srgbClr val="000000"/>
                </a:solidFill>
              </a:rPr>
              <a:t>Rainfall in most of the countries in the Horn of Africa is low, unevenly distributed, highly variable and therefore unreliable. In the Horn of Africa, less than 1 per cent of the cultivable area is under irrigation; in other words, the farmers’ dependence on rainfall is huge. As the region has limited other water resources, the scale and duration of rainfall is the main climatic factor determining land productivity. According to FAO (2011) the climate in the Horn of Africa has become increasingly unstable and the weather events are more severe. Similar observations are made by Oxfam </a:t>
            </a:r>
            <a:r>
              <a:rPr lang="en-US" dirty="0" err="1" smtClean="0">
                <a:solidFill>
                  <a:srgbClr val="000000"/>
                </a:solidFill>
              </a:rPr>
              <a:t>Novib</a:t>
            </a:r>
            <a:r>
              <a:rPr lang="en-US" dirty="0" smtClean="0">
                <a:solidFill>
                  <a:srgbClr val="000000"/>
                </a:solidFill>
              </a:rPr>
              <a:t> claiming that Kenya had three successive seasons of poor rains, Ethiopia had four and Somalia had even five of these failed rainy seasons.</a:t>
            </a:r>
            <a:endParaRPr lang="en-US" dirty="0">
              <a:solidFill>
                <a:srgbClr val="000000"/>
              </a:solidFill>
            </a:endParaRPr>
          </a:p>
        </p:txBody>
      </p:sp>
    </p:spTree>
    <p:extLst>
      <p:ext uri="{BB962C8B-B14F-4D97-AF65-F5344CB8AC3E}">
        <p14:creationId xmlns:p14="http://schemas.microsoft.com/office/powerpoint/2010/main" val="299324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1638300"/>
            <a:ext cx="2743200" cy="4413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1638300"/>
            <a:ext cx="8077200" cy="4413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81915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81915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6718300"/>
            <a:ext cx="2616200" cy="2603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6718300"/>
            <a:ext cx="7696200" cy="2603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52500" y="2590800"/>
            <a:ext cx="5473700" cy="6286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590800"/>
            <a:ext cx="5473700" cy="6286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350" y="254000"/>
            <a:ext cx="2774950" cy="8623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52500" y="254000"/>
            <a:ext cx="8172450" cy="8623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2493427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58702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4408652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52500" y="2590800"/>
            <a:ext cx="5473700" cy="6286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590800"/>
            <a:ext cx="5473700" cy="6286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320814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058872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23153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492125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70600" y="492125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49453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901209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Helvetica Light"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57485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78602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350" y="254000"/>
            <a:ext cx="2774950" cy="8623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52500" y="254000"/>
            <a:ext cx="8172450" cy="8623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436648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UNCLASSIFIED">
    <p:spTree>
      <p:nvGrpSpPr>
        <p:cNvPr id="1" name=""/>
        <p:cNvGrpSpPr/>
        <p:nvPr/>
      </p:nvGrpSpPr>
      <p:grpSpPr>
        <a:xfrm>
          <a:off x="0" y="0"/>
          <a:ext cx="0" cy="0"/>
          <a:chOff x="0" y="0"/>
          <a:chExt cx="0" cy="0"/>
        </a:xfrm>
      </p:grpSpPr>
      <p:sp>
        <p:nvSpPr>
          <p:cNvPr id="5" name="Rectangle 3"/>
          <p:cNvSpPr>
            <a:spLocks noChangeArrowheads="1"/>
          </p:cNvSpPr>
          <p:nvPr/>
        </p:nvSpPr>
        <p:spPr bwMode="auto">
          <a:xfrm>
            <a:off x="1456268" y="8764694"/>
            <a:ext cx="4185920" cy="784132"/>
          </a:xfrm>
          <a:prstGeom prst="rect">
            <a:avLst/>
          </a:prstGeom>
          <a:noFill/>
          <a:ln w="12700">
            <a:noFill/>
            <a:miter lim="800000"/>
            <a:headEnd/>
            <a:tailEnd/>
          </a:ln>
          <a:effectLst/>
        </p:spPr>
        <p:txBody>
          <a:bodyPr lIns="128694" tIns="63218" rIns="128694" bIns="63218">
            <a:spAutoFit/>
          </a:bodyPr>
          <a:lstStyle/>
          <a:p>
            <a:pPr defTabSz="1300460" eaLnBrk="0">
              <a:defRPr/>
            </a:pPr>
            <a:r>
              <a:rPr lang="en-US" altLang="en-US" sz="2133" dirty="0">
                <a:solidFill>
                  <a:srgbClr val="009900"/>
                </a:solidFill>
                <a:latin typeface="Calibri" panose="020F0502020204030204" pitchFamily="34" charset="0"/>
                <a:ea typeface=""/>
                <a:cs typeface="Calibri" panose="020F0502020204030204" pitchFamily="34" charset="0"/>
              </a:rPr>
              <a:t>The overall classification of this briefing is </a:t>
            </a:r>
            <a:r>
              <a:rPr lang="en-US" altLang="en-US" sz="2133" b="1" dirty="0">
                <a:solidFill>
                  <a:srgbClr val="009900"/>
                </a:solidFill>
                <a:latin typeface="Calibri" panose="020F0502020204030204" pitchFamily="34" charset="0"/>
                <a:ea typeface=""/>
                <a:cs typeface="Calibri" panose="020F0502020204030204" pitchFamily="34" charset="0"/>
              </a:rPr>
              <a:t>UNCLASSIFIED</a:t>
            </a:r>
          </a:p>
        </p:txBody>
      </p:sp>
      <p:sp>
        <p:nvSpPr>
          <p:cNvPr id="5124" name="Rectangle 4"/>
          <p:cNvSpPr>
            <a:spLocks noGrp="1" noChangeArrowheads="1"/>
          </p:cNvSpPr>
          <p:nvPr>
            <p:ph type="ctrTitle" sz="quarter"/>
          </p:nvPr>
        </p:nvSpPr>
        <p:spPr>
          <a:xfrm>
            <a:off x="650240" y="325121"/>
            <a:ext cx="11704320" cy="1094316"/>
          </a:xfrm>
          <a:ln algn="ctr"/>
        </p:spPr>
        <p:txBody>
          <a:bodyPr anchor="t">
            <a:spAutoFit/>
          </a:bodyPr>
          <a:lstStyle>
            <a:lvl1pPr algn="r">
              <a:spcBef>
                <a:spcPct val="30000"/>
              </a:spcBef>
              <a:buClr>
                <a:srgbClr val="996600"/>
              </a:buClr>
              <a:buSzPct val="75000"/>
              <a:buFont typeface="Wingdings" pitchFamily="2" charset="2"/>
              <a:buNone/>
              <a:defRPr sz="6258">
                <a:latin typeface="Calibri" panose="020F0502020204030204" pitchFamily="34" charset="0"/>
                <a:cs typeface="Calibri" panose="020F0502020204030204" pitchFamily="34" charset="0"/>
              </a:defRPr>
            </a:lvl1pPr>
          </a:lstStyle>
          <a:p>
            <a:r>
              <a:rPr lang="en-US" dirty="0"/>
              <a:t>Click to edit Master title style      </a:t>
            </a:r>
          </a:p>
        </p:txBody>
      </p:sp>
      <p:sp>
        <p:nvSpPr>
          <p:cNvPr id="5127" name="Rectangle 7"/>
          <p:cNvSpPr>
            <a:spLocks noGrp="1" noChangeArrowheads="1"/>
          </p:cNvSpPr>
          <p:nvPr>
            <p:ph type="subTitle" sz="quarter" idx="1" hasCustomPrompt="1"/>
          </p:nvPr>
        </p:nvSpPr>
        <p:spPr>
          <a:xfrm>
            <a:off x="6502400" y="1625601"/>
            <a:ext cx="5852160" cy="792481"/>
          </a:xfrm>
          <a:prstGeom prst="rect">
            <a:avLst/>
          </a:prstGeom>
        </p:spPr>
        <p:txBody>
          <a:bodyPr/>
          <a:lstStyle>
            <a:lvl1pPr marL="0" indent="0" algn="r">
              <a:buFontTx/>
              <a:buNone/>
              <a:defRPr sz="5120" b="0" i="1">
                <a:latin typeface="Calibri" panose="020F0502020204030204" pitchFamily="34" charset="0"/>
                <a:cs typeface="Calibri" panose="020F0502020204030204" pitchFamily="34" charset="0"/>
              </a:defRPr>
            </a:lvl1pPr>
          </a:lstStyle>
          <a:p>
            <a:r>
              <a:rPr lang="en-US" dirty="0" smtClean="0"/>
              <a:t>…update</a:t>
            </a:r>
            <a:endParaRPr lang="en-US" dirty="0"/>
          </a:p>
        </p:txBody>
      </p:sp>
      <p:sp>
        <p:nvSpPr>
          <p:cNvPr id="6" name="Text Placeholder 5"/>
          <p:cNvSpPr>
            <a:spLocks noGrp="1"/>
          </p:cNvSpPr>
          <p:nvPr>
            <p:ph type="body" sz="quarter" idx="13" hasCustomPrompt="1"/>
          </p:nvPr>
        </p:nvSpPr>
        <p:spPr>
          <a:xfrm>
            <a:off x="5310293" y="7039543"/>
            <a:ext cx="7152640" cy="541867"/>
          </a:xfrm>
          <a:prstGeom prst="rect">
            <a:avLst/>
          </a:prstGeom>
        </p:spPr>
        <p:txBody>
          <a:bodyPr/>
          <a:lstStyle>
            <a:lvl1pPr marL="0" indent="0" algn="r">
              <a:buNone/>
              <a:defRPr sz="2844" i="1">
                <a:solidFill>
                  <a:srgbClr val="333399"/>
                </a:solidFill>
                <a:latin typeface="Calibri" panose="020F0502020204030204" pitchFamily="34" charset="0"/>
                <a:cs typeface="Calibri" panose="020F0502020204030204" pitchFamily="34" charset="0"/>
              </a:defRPr>
            </a:lvl1pPr>
          </a:lstStyle>
          <a:p>
            <a:pPr lvl="0"/>
            <a:r>
              <a:rPr lang="en-US" dirty="0" smtClean="0"/>
              <a:t>Presenter Name &amp; Rank</a:t>
            </a:r>
            <a:endParaRPr lang="en-US" dirty="0"/>
          </a:p>
        </p:txBody>
      </p:sp>
      <p:sp>
        <p:nvSpPr>
          <p:cNvPr id="12" name="Text Placeholder 5"/>
          <p:cNvSpPr>
            <a:spLocks noGrp="1"/>
          </p:cNvSpPr>
          <p:nvPr>
            <p:ph type="body" sz="quarter" idx="14" hasCustomPrompt="1"/>
          </p:nvPr>
        </p:nvSpPr>
        <p:spPr>
          <a:xfrm>
            <a:off x="5310293" y="7693581"/>
            <a:ext cx="7152640" cy="541867"/>
          </a:xfrm>
          <a:prstGeom prst="rect">
            <a:avLst/>
          </a:prstGeom>
        </p:spPr>
        <p:txBody>
          <a:bodyPr/>
          <a:lstStyle>
            <a:lvl1pPr marL="0" indent="0" algn="r">
              <a:buNone/>
              <a:defRPr sz="2844" i="1">
                <a:solidFill>
                  <a:srgbClr val="333399"/>
                </a:solidFill>
                <a:latin typeface="Calibri" panose="020F0502020204030204" pitchFamily="34" charset="0"/>
                <a:cs typeface="Calibri" panose="020F0502020204030204" pitchFamily="34" charset="0"/>
              </a:defRPr>
            </a:lvl1pPr>
          </a:lstStyle>
          <a:p>
            <a:pPr lvl="0"/>
            <a:r>
              <a:rPr lang="en-US" dirty="0" smtClean="0"/>
              <a:t>Directorate/Title</a:t>
            </a:r>
            <a:endParaRPr lang="en-US" dirty="0"/>
          </a:p>
        </p:txBody>
      </p:sp>
      <p:sp>
        <p:nvSpPr>
          <p:cNvPr id="16" name="Text Placeholder 5"/>
          <p:cNvSpPr>
            <a:spLocks noGrp="1"/>
          </p:cNvSpPr>
          <p:nvPr>
            <p:ph type="body" sz="quarter" idx="15" hasCustomPrompt="1"/>
          </p:nvPr>
        </p:nvSpPr>
        <p:spPr>
          <a:xfrm>
            <a:off x="5310293" y="8347618"/>
            <a:ext cx="7152640" cy="541867"/>
          </a:xfrm>
          <a:prstGeom prst="rect">
            <a:avLst/>
          </a:prstGeom>
        </p:spPr>
        <p:txBody>
          <a:bodyPr/>
          <a:lstStyle>
            <a:lvl1pPr marL="0" indent="0" algn="r">
              <a:buNone/>
              <a:defRPr sz="2844" i="1">
                <a:solidFill>
                  <a:srgbClr val="333399"/>
                </a:solidFill>
                <a:latin typeface="Calibri" panose="020F0502020204030204" pitchFamily="34" charset="0"/>
                <a:cs typeface="Calibri" panose="020F0502020204030204" pitchFamily="34" charset="0"/>
              </a:defRPr>
            </a:lvl1pPr>
          </a:lstStyle>
          <a:p>
            <a:pPr lvl="0"/>
            <a:r>
              <a:rPr lang="en-US" dirty="0" smtClean="0"/>
              <a:t>Date</a:t>
            </a:r>
            <a:endParaRPr lang="en-US" dirty="0"/>
          </a:p>
        </p:txBody>
      </p:sp>
      <p:pic>
        <p:nvPicPr>
          <p:cNvPr id="9" name="Picture 1"/>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97370" y="1670756"/>
            <a:ext cx="5721209" cy="5721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UNCLASSIFI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668303" y="1842347"/>
            <a:ext cx="11708836" cy="7062329"/>
          </a:xfrm>
          <a:prstGeom prst="rect">
            <a:avLst/>
          </a:prstGeom>
        </p:spPr>
        <p:txBody>
          <a:bodyPr/>
          <a:lstStyle>
            <a:lvl1pPr marL="731509" indent="-731509">
              <a:spcBef>
                <a:spcPts val="0"/>
              </a:spcBef>
              <a:spcAft>
                <a:spcPts val="1707"/>
              </a:spcAft>
              <a:buClrTx/>
              <a:buFont typeface="+mj-lt"/>
              <a:buAutoNum type="arabicPeriod"/>
              <a:defRPr>
                <a:latin typeface="Calibri" panose="020F0502020204030204" pitchFamily="34" charset="0"/>
                <a:cs typeface="Calibri" panose="020F0502020204030204" pitchFamily="34" charset="0"/>
              </a:defRPr>
            </a:lvl1pPr>
            <a:lvl2pPr marL="1223696" indent="-731509">
              <a:spcBef>
                <a:spcPts val="0"/>
              </a:spcBef>
              <a:spcAft>
                <a:spcPts val="1707"/>
              </a:spcAft>
              <a:buClrTx/>
              <a:buFont typeface="+mj-lt"/>
              <a:buAutoNum type="alphaLcPeriod"/>
              <a:defRPr b="0">
                <a:latin typeface="Calibri" panose="020F0502020204030204" pitchFamily="34" charset="0"/>
                <a:cs typeface="Calibri" panose="020F0502020204030204" pitchFamily="34" charset="0"/>
              </a:defRPr>
            </a:lvl2pPr>
            <a:lvl3pPr marL="1616544" indent="-650230">
              <a:spcBef>
                <a:spcPts val="0"/>
              </a:spcBef>
              <a:spcAft>
                <a:spcPts val="1707"/>
              </a:spcAft>
              <a:buClrTx/>
              <a:buFont typeface="+mj-lt"/>
              <a:buAutoNum type="arabicParenR"/>
              <a:defRPr b="0">
                <a:latin typeface="Calibri" panose="020F0502020204030204" pitchFamily="34" charset="0"/>
                <a:cs typeface="Calibri" panose="020F0502020204030204" pitchFamily="34" charset="0"/>
              </a:defRPr>
            </a:lvl3pPr>
            <a:lvl4pPr marL="2190010" indent="-731509">
              <a:spcBef>
                <a:spcPts val="0"/>
              </a:spcBef>
              <a:spcAft>
                <a:spcPts val="1707"/>
              </a:spcAft>
              <a:buClrTx/>
              <a:buFont typeface="+mj-lt"/>
              <a:buAutoNum type="romanLcPeriod"/>
              <a:defRPr b="0">
                <a:latin typeface="Calibri" panose="020F0502020204030204" pitchFamily="34" charset="0"/>
                <a:cs typeface="Calibri" panose="020F0502020204030204" pitchFamily="34" charset="0"/>
              </a:defRPr>
            </a:lvl4pPr>
            <a:lvl5pPr>
              <a:buClrTx/>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AutoShape 7"/>
          <p:cNvSpPr>
            <a:spLocks noChangeArrowheads="1"/>
          </p:cNvSpPr>
          <p:nvPr userDrawn="1"/>
        </p:nvSpPr>
        <p:spPr bwMode="auto">
          <a:xfrm>
            <a:off x="1354667" y="9428480"/>
            <a:ext cx="10295467" cy="325120"/>
          </a:xfrm>
          <a:prstGeom prst="plaque">
            <a:avLst>
              <a:gd name="adj" fmla="val 16667"/>
            </a:avLst>
          </a:prstGeom>
          <a:noFill/>
          <a:ln w="12700">
            <a:noFill/>
            <a:miter lim="800000"/>
            <a:headEnd/>
            <a:tailEnd/>
          </a:ln>
          <a:effectLst/>
        </p:spPr>
        <p:txBody>
          <a:bodyPr wrap="none" anchor="ctr"/>
          <a:lstStyle/>
          <a:p>
            <a:pPr defTabSz="1300460" hangingPunct="1">
              <a:defRPr/>
            </a:pPr>
            <a:r>
              <a:rPr lang="en-US" sz="1707" b="1" dirty="0" smtClean="0">
                <a:solidFill>
                  <a:srgbClr val="009900"/>
                </a:solidFill>
                <a:latin typeface="Calibri" panose="020F0502020204030204" pitchFamily="34" charset="0"/>
                <a:ea typeface=""/>
                <a:cs typeface="Calibri" panose="020F0502020204030204" pitchFamily="34" charset="0"/>
              </a:rPr>
              <a:t>UNCLASSIFIED</a:t>
            </a:r>
            <a:endParaRPr lang="en-US" sz="1707" b="1" dirty="0">
              <a:solidFill>
                <a:srgbClr val="009900"/>
              </a:solidFill>
              <a:latin typeface="Calibri" panose="020F0502020204030204" pitchFamily="34" charset="0"/>
              <a:ea typeface=""/>
              <a:cs typeface="Calibri" panose="020F0502020204030204" pitchFamily="34" charset="0"/>
            </a:endParaRPr>
          </a:p>
        </p:txBody>
      </p:sp>
      <p:sp>
        <p:nvSpPr>
          <p:cNvPr id="5" name="Text Box 20"/>
          <p:cNvSpPr txBox="1">
            <a:spLocks noChangeArrowheads="1"/>
          </p:cNvSpPr>
          <p:nvPr userDrawn="1"/>
        </p:nvSpPr>
        <p:spPr bwMode="auto">
          <a:xfrm>
            <a:off x="393981" y="9144001"/>
            <a:ext cx="607343" cy="311175"/>
          </a:xfrm>
          <a:prstGeom prst="rect">
            <a:avLst/>
          </a:prstGeom>
          <a:noFill/>
          <a:ln w="25400">
            <a:noFill/>
            <a:miter lim="800000"/>
            <a:headEnd/>
            <a:tailEnd/>
          </a:ln>
          <a:effectLst/>
        </p:spPr>
        <p:txBody>
          <a:bodyPr>
            <a:spAutoFit/>
          </a:bodyPr>
          <a:lstStyle>
            <a:lvl1pPr eaLnBrk="0" hangingPunct="0">
              <a:defRPr sz="1000" b="1">
                <a:solidFill>
                  <a:srgbClr val="B2B2B2"/>
                </a:solidFill>
                <a:latin typeface="Arial" panose="020B0604020202020204" pitchFamily="34" charset="0"/>
              </a:defRPr>
            </a:lvl1pPr>
            <a:lvl2pPr marL="742950" indent="-285750" eaLnBrk="0" hangingPunct="0">
              <a:defRPr sz="1000" b="1">
                <a:solidFill>
                  <a:srgbClr val="B2B2B2"/>
                </a:solidFill>
                <a:latin typeface="Arial" panose="020B0604020202020204" pitchFamily="34" charset="0"/>
              </a:defRPr>
            </a:lvl2pPr>
            <a:lvl3pPr marL="1143000" indent="-228600" eaLnBrk="0" hangingPunct="0">
              <a:defRPr sz="1000" b="1">
                <a:solidFill>
                  <a:srgbClr val="B2B2B2"/>
                </a:solidFill>
                <a:latin typeface="Arial" panose="020B0604020202020204" pitchFamily="34" charset="0"/>
              </a:defRPr>
            </a:lvl3pPr>
            <a:lvl4pPr marL="1600200" indent="-228600" eaLnBrk="0" hangingPunct="0">
              <a:defRPr sz="1000" b="1">
                <a:solidFill>
                  <a:srgbClr val="B2B2B2"/>
                </a:solidFill>
                <a:latin typeface="Arial" panose="020B0604020202020204" pitchFamily="34" charset="0"/>
              </a:defRPr>
            </a:lvl4pPr>
            <a:lvl5pPr marL="2057400" indent="-228600" eaLnBrk="0" hangingPunct="0">
              <a:defRPr sz="1000" b="1">
                <a:solidFill>
                  <a:srgbClr val="B2B2B2"/>
                </a:solidFill>
                <a:latin typeface="Arial" panose="020B0604020202020204" pitchFamily="34" charset="0"/>
              </a:defRPr>
            </a:lvl5pPr>
            <a:lvl6pPr marL="2514600" indent="-228600" eaLnBrk="0" fontAlgn="base" hangingPunct="0">
              <a:spcBef>
                <a:spcPct val="0"/>
              </a:spcBef>
              <a:spcAft>
                <a:spcPct val="0"/>
              </a:spcAft>
              <a:defRPr sz="1000" b="1">
                <a:solidFill>
                  <a:srgbClr val="B2B2B2"/>
                </a:solidFill>
                <a:latin typeface="Arial" panose="020B0604020202020204" pitchFamily="34" charset="0"/>
              </a:defRPr>
            </a:lvl6pPr>
            <a:lvl7pPr marL="2971800" indent="-228600" eaLnBrk="0" fontAlgn="base" hangingPunct="0">
              <a:spcBef>
                <a:spcPct val="0"/>
              </a:spcBef>
              <a:spcAft>
                <a:spcPct val="0"/>
              </a:spcAft>
              <a:defRPr sz="1000" b="1">
                <a:solidFill>
                  <a:srgbClr val="B2B2B2"/>
                </a:solidFill>
                <a:latin typeface="Arial" panose="020B0604020202020204" pitchFamily="34" charset="0"/>
              </a:defRPr>
            </a:lvl7pPr>
            <a:lvl8pPr marL="3429000" indent="-228600" eaLnBrk="0" fontAlgn="base" hangingPunct="0">
              <a:spcBef>
                <a:spcPct val="0"/>
              </a:spcBef>
              <a:spcAft>
                <a:spcPct val="0"/>
              </a:spcAft>
              <a:defRPr sz="1000" b="1">
                <a:solidFill>
                  <a:srgbClr val="B2B2B2"/>
                </a:solidFill>
                <a:latin typeface="Arial" panose="020B0604020202020204" pitchFamily="34" charset="0"/>
              </a:defRPr>
            </a:lvl8pPr>
            <a:lvl9pPr marL="3886200" indent="-228600" eaLnBrk="0" fontAlgn="base" hangingPunct="0">
              <a:spcBef>
                <a:spcPct val="0"/>
              </a:spcBef>
              <a:spcAft>
                <a:spcPct val="0"/>
              </a:spcAft>
              <a:defRPr sz="1000" b="1">
                <a:solidFill>
                  <a:srgbClr val="B2B2B2"/>
                </a:solidFill>
                <a:latin typeface="Arial" panose="020B0604020202020204" pitchFamily="34" charset="0"/>
              </a:defRPr>
            </a:lvl9pPr>
          </a:lstStyle>
          <a:p>
            <a:pPr defTabSz="1300460">
              <a:spcBef>
                <a:spcPct val="50000"/>
              </a:spcBef>
            </a:pPr>
            <a:fld id="{429ACDF1-756A-4F08-9E84-6FB1560E73E2}" type="slidenum">
              <a:rPr lang="en-US" altLang="en-US" sz="1422" b="0">
                <a:solidFill>
                  <a:srgbClr val="000000"/>
                </a:solidFill>
                <a:latin typeface="Calibri" panose="020F0502020204030204" pitchFamily="34" charset="0"/>
                <a:ea typeface=""/>
                <a:cs typeface="Calibri" panose="020F0502020204030204" pitchFamily="34" charset="0"/>
              </a:rPr>
              <a:pPr defTabSz="1300460">
                <a:spcBef>
                  <a:spcPct val="50000"/>
                </a:spcBef>
              </a:pPr>
              <a:t>‹#›</a:t>
            </a:fld>
            <a:endParaRPr lang="en-US" altLang="en-US" sz="1422" b="0" dirty="0">
              <a:solidFill>
                <a:srgbClr val="000000"/>
              </a:solidFill>
              <a:latin typeface="Calibri" panose="020F0502020204030204" pitchFamily="34" charset="0"/>
              <a:ea typeface=""/>
              <a:cs typeface="Calibri" panose="020F0502020204030204" pitchFamily="34" charset="0"/>
            </a:endParaRPr>
          </a:p>
        </p:txBody>
      </p:sp>
      <p:pic>
        <p:nvPicPr>
          <p:cNvPr id="7" name="Picture 2"/>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
            <a:ext cx="1691076" cy="16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7"/>
          <p:cNvSpPr>
            <a:spLocks noChangeArrowheads="1"/>
          </p:cNvSpPr>
          <p:nvPr userDrawn="1"/>
        </p:nvSpPr>
        <p:spPr bwMode="auto">
          <a:xfrm>
            <a:off x="1354667" y="9078824"/>
            <a:ext cx="10295467" cy="325120"/>
          </a:xfrm>
          <a:prstGeom prst="plaque">
            <a:avLst>
              <a:gd name="adj" fmla="val 16667"/>
            </a:avLst>
          </a:prstGeom>
          <a:noFill/>
          <a:ln w="12700">
            <a:noFill/>
            <a:miter lim="800000"/>
            <a:headEnd/>
            <a:tailEnd/>
          </a:ln>
          <a:effectLst/>
        </p:spPr>
        <p:txBody>
          <a:bodyPr wrap="none" anchor="ctr"/>
          <a:lstStyle/>
          <a:p>
            <a:pPr defTabSz="1300460" hangingPunct="1">
              <a:defRPr/>
            </a:pPr>
            <a:r>
              <a:rPr lang="en-US" sz="1849" b="1" i="1" dirty="0" smtClean="0">
                <a:solidFill>
                  <a:srgbClr val="333399"/>
                </a:solidFill>
                <a:effectLst>
                  <a:outerShdw blurRad="38100" dist="38100" dir="2700000" algn="tl">
                    <a:srgbClr val="C0C0C0"/>
                  </a:outerShdw>
                </a:effectLst>
                <a:latin typeface="Calibri" panose="020F0502020204030204" pitchFamily="34" charset="0"/>
                <a:ea typeface=""/>
                <a:cs typeface="Calibri" panose="020F0502020204030204" pitchFamily="34" charset="0"/>
              </a:rPr>
              <a:t>“10 Years of Partnership:  Going Further Together”</a:t>
            </a:r>
            <a:endParaRPr lang="en-US" sz="1849" b="1" i="1" dirty="0">
              <a:solidFill>
                <a:srgbClr val="333399"/>
              </a:solidFill>
              <a:effectLst>
                <a:outerShdw blurRad="38100" dist="38100" dir="2700000" algn="tl">
                  <a:srgbClr val="C0C0C0"/>
                </a:outerShdw>
              </a:effectLst>
              <a:latin typeface="Calibri" panose="020F0502020204030204" pitchFamily="34" charset="0"/>
              <a:ea typeface=""/>
              <a:cs typeface="Calibri" panose="020F0502020204030204" pitchFamily="34" charset="0"/>
            </a:endParaRPr>
          </a:p>
        </p:txBody>
      </p:sp>
    </p:spTree>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UNCLASSIFI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smtClean="0"/>
              <a:t>Click to edit Master title style</a:t>
            </a:r>
            <a:endParaRPr lang="en-US"/>
          </a:p>
        </p:txBody>
      </p:sp>
      <p:sp>
        <p:nvSpPr>
          <p:cNvPr id="3" name="AutoShape 7"/>
          <p:cNvSpPr>
            <a:spLocks noChangeArrowheads="1"/>
          </p:cNvSpPr>
          <p:nvPr userDrawn="1"/>
        </p:nvSpPr>
        <p:spPr bwMode="auto">
          <a:xfrm>
            <a:off x="1354667" y="9428480"/>
            <a:ext cx="10295467" cy="325120"/>
          </a:xfrm>
          <a:prstGeom prst="plaque">
            <a:avLst>
              <a:gd name="adj" fmla="val 16667"/>
            </a:avLst>
          </a:prstGeom>
          <a:noFill/>
          <a:ln w="12700">
            <a:noFill/>
            <a:miter lim="800000"/>
            <a:headEnd/>
            <a:tailEnd/>
          </a:ln>
          <a:effectLst/>
        </p:spPr>
        <p:txBody>
          <a:bodyPr wrap="none" anchor="ctr"/>
          <a:lstStyle/>
          <a:p>
            <a:pPr defTabSz="1300460" hangingPunct="1">
              <a:defRPr/>
            </a:pPr>
            <a:r>
              <a:rPr lang="en-US" sz="1707" b="1" dirty="0" smtClean="0">
                <a:solidFill>
                  <a:srgbClr val="009900"/>
                </a:solidFill>
                <a:latin typeface="Calibri" panose="020F0502020204030204" pitchFamily="34" charset="0"/>
                <a:ea typeface=""/>
                <a:cs typeface="Calibri" panose="020F0502020204030204" pitchFamily="34" charset="0"/>
              </a:rPr>
              <a:t>UNCLASSIFIED</a:t>
            </a:r>
            <a:endParaRPr lang="en-US" sz="1707" b="1" dirty="0">
              <a:solidFill>
                <a:srgbClr val="009900"/>
              </a:solidFill>
              <a:latin typeface="Calibri" panose="020F0502020204030204" pitchFamily="34" charset="0"/>
              <a:ea typeface=""/>
              <a:cs typeface="Calibri" panose="020F0502020204030204" pitchFamily="34" charset="0"/>
            </a:endParaRPr>
          </a:p>
        </p:txBody>
      </p:sp>
      <p:sp>
        <p:nvSpPr>
          <p:cNvPr id="4" name="Text Box 20"/>
          <p:cNvSpPr txBox="1">
            <a:spLocks noChangeArrowheads="1"/>
          </p:cNvSpPr>
          <p:nvPr userDrawn="1"/>
        </p:nvSpPr>
        <p:spPr bwMode="auto">
          <a:xfrm>
            <a:off x="393981" y="9144001"/>
            <a:ext cx="607343" cy="311175"/>
          </a:xfrm>
          <a:prstGeom prst="rect">
            <a:avLst/>
          </a:prstGeom>
          <a:noFill/>
          <a:ln w="25400">
            <a:noFill/>
            <a:miter lim="800000"/>
            <a:headEnd/>
            <a:tailEnd/>
          </a:ln>
          <a:effectLst/>
        </p:spPr>
        <p:txBody>
          <a:bodyPr>
            <a:spAutoFit/>
          </a:bodyPr>
          <a:lstStyle>
            <a:lvl1pPr eaLnBrk="0" hangingPunct="0">
              <a:defRPr sz="1000" b="1">
                <a:solidFill>
                  <a:srgbClr val="B2B2B2"/>
                </a:solidFill>
                <a:latin typeface="Arial" panose="020B0604020202020204" pitchFamily="34" charset="0"/>
              </a:defRPr>
            </a:lvl1pPr>
            <a:lvl2pPr marL="742950" indent="-285750" eaLnBrk="0" hangingPunct="0">
              <a:defRPr sz="1000" b="1">
                <a:solidFill>
                  <a:srgbClr val="B2B2B2"/>
                </a:solidFill>
                <a:latin typeface="Arial" panose="020B0604020202020204" pitchFamily="34" charset="0"/>
              </a:defRPr>
            </a:lvl2pPr>
            <a:lvl3pPr marL="1143000" indent="-228600" eaLnBrk="0" hangingPunct="0">
              <a:defRPr sz="1000" b="1">
                <a:solidFill>
                  <a:srgbClr val="B2B2B2"/>
                </a:solidFill>
                <a:latin typeface="Arial" panose="020B0604020202020204" pitchFamily="34" charset="0"/>
              </a:defRPr>
            </a:lvl3pPr>
            <a:lvl4pPr marL="1600200" indent="-228600" eaLnBrk="0" hangingPunct="0">
              <a:defRPr sz="1000" b="1">
                <a:solidFill>
                  <a:srgbClr val="B2B2B2"/>
                </a:solidFill>
                <a:latin typeface="Arial" panose="020B0604020202020204" pitchFamily="34" charset="0"/>
              </a:defRPr>
            </a:lvl4pPr>
            <a:lvl5pPr marL="2057400" indent="-228600" eaLnBrk="0" hangingPunct="0">
              <a:defRPr sz="1000" b="1">
                <a:solidFill>
                  <a:srgbClr val="B2B2B2"/>
                </a:solidFill>
                <a:latin typeface="Arial" panose="020B0604020202020204" pitchFamily="34" charset="0"/>
              </a:defRPr>
            </a:lvl5pPr>
            <a:lvl6pPr marL="2514600" indent="-228600" eaLnBrk="0" fontAlgn="base" hangingPunct="0">
              <a:spcBef>
                <a:spcPct val="0"/>
              </a:spcBef>
              <a:spcAft>
                <a:spcPct val="0"/>
              </a:spcAft>
              <a:defRPr sz="1000" b="1">
                <a:solidFill>
                  <a:srgbClr val="B2B2B2"/>
                </a:solidFill>
                <a:latin typeface="Arial" panose="020B0604020202020204" pitchFamily="34" charset="0"/>
              </a:defRPr>
            </a:lvl6pPr>
            <a:lvl7pPr marL="2971800" indent="-228600" eaLnBrk="0" fontAlgn="base" hangingPunct="0">
              <a:spcBef>
                <a:spcPct val="0"/>
              </a:spcBef>
              <a:spcAft>
                <a:spcPct val="0"/>
              </a:spcAft>
              <a:defRPr sz="1000" b="1">
                <a:solidFill>
                  <a:srgbClr val="B2B2B2"/>
                </a:solidFill>
                <a:latin typeface="Arial" panose="020B0604020202020204" pitchFamily="34" charset="0"/>
              </a:defRPr>
            </a:lvl7pPr>
            <a:lvl8pPr marL="3429000" indent="-228600" eaLnBrk="0" fontAlgn="base" hangingPunct="0">
              <a:spcBef>
                <a:spcPct val="0"/>
              </a:spcBef>
              <a:spcAft>
                <a:spcPct val="0"/>
              </a:spcAft>
              <a:defRPr sz="1000" b="1">
                <a:solidFill>
                  <a:srgbClr val="B2B2B2"/>
                </a:solidFill>
                <a:latin typeface="Arial" panose="020B0604020202020204" pitchFamily="34" charset="0"/>
              </a:defRPr>
            </a:lvl8pPr>
            <a:lvl9pPr marL="3886200" indent="-228600" eaLnBrk="0" fontAlgn="base" hangingPunct="0">
              <a:spcBef>
                <a:spcPct val="0"/>
              </a:spcBef>
              <a:spcAft>
                <a:spcPct val="0"/>
              </a:spcAft>
              <a:defRPr sz="1000" b="1">
                <a:solidFill>
                  <a:srgbClr val="B2B2B2"/>
                </a:solidFill>
                <a:latin typeface="Arial" panose="020B0604020202020204" pitchFamily="34" charset="0"/>
              </a:defRPr>
            </a:lvl9pPr>
          </a:lstStyle>
          <a:p>
            <a:pPr defTabSz="1300460">
              <a:spcBef>
                <a:spcPct val="50000"/>
              </a:spcBef>
            </a:pPr>
            <a:fld id="{429ACDF1-756A-4F08-9E84-6FB1560E73E2}" type="slidenum">
              <a:rPr lang="en-US" altLang="en-US" sz="1422" b="0">
                <a:solidFill>
                  <a:srgbClr val="000000"/>
                </a:solidFill>
                <a:latin typeface="Calibri" panose="020F0502020204030204" pitchFamily="34" charset="0"/>
                <a:ea typeface=""/>
                <a:cs typeface="Calibri" panose="020F0502020204030204" pitchFamily="34" charset="0"/>
              </a:rPr>
              <a:pPr defTabSz="1300460">
                <a:spcBef>
                  <a:spcPct val="50000"/>
                </a:spcBef>
              </a:pPr>
              <a:t>‹#›</a:t>
            </a:fld>
            <a:endParaRPr lang="en-US" altLang="en-US" sz="1422" b="0" dirty="0">
              <a:solidFill>
                <a:srgbClr val="000000"/>
              </a:solidFill>
              <a:latin typeface="Calibri" panose="020F0502020204030204" pitchFamily="34" charset="0"/>
              <a:ea typeface=""/>
              <a:cs typeface="Calibri" panose="020F0502020204030204" pitchFamily="34" charset="0"/>
            </a:endParaRPr>
          </a:p>
        </p:txBody>
      </p:sp>
      <p:pic>
        <p:nvPicPr>
          <p:cNvPr id="6" name="Picture 2"/>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
            <a:ext cx="1691076" cy="16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7"/>
          <p:cNvSpPr>
            <a:spLocks noChangeArrowheads="1"/>
          </p:cNvSpPr>
          <p:nvPr userDrawn="1"/>
        </p:nvSpPr>
        <p:spPr bwMode="auto">
          <a:xfrm>
            <a:off x="1354667" y="9078824"/>
            <a:ext cx="10295467" cy="325120"/>
          </a:xfrm>
          <a:prstGeom prst="plaque">
            <a:avLst>
              <a:gd name="adj" fmla="val 16667"/>
            </a:avLst>
          </a:prstGeom>
          <a:noFill/>
          <a:ln w="12700">
            <a:noFill/>
            <a:miter lim="800000"/>
            <a:headEnd/>
            <a:tailEnd/>
          </a:ln>
          <a:effectLst/>
        </p:spPr>
        <p:txBody>
          <a:bodyPr wrap="none" anchor="ctr"/>
          <a:lstStyle/>
          <a:p>
            <a:pPr defTabSz="1300460" hangingPunct="1">
              <a:defRPr/>
            </a:pPr>
            <a:r>
              <a:rPr lang="en-US" sz="1849" b="1" i="1" dirty="0" smtClean="0">
                <a:solidFill>
                  <a:srgbClr val="333399"/>
                </a:solidFill>
                <a:effectLst>
                  <a:outerShdw blurRad="38100" dist="38100" dir="2700000" algn="tl">
                    <a:srgbClr val="C0C0C0"/>
                  </a:outerShdw>
                </a:effectLst>
                <a:latin typeface="Calibri" panose="020F0502020204030204" pitchFamily="34" charset="0"/>
                <a:ea typeface=""/>
                <a:cs typeface="Calibri" panose="020F0502020204030204" pitchFamily="34" charset="0"/>
              </a:rPr>
              <a:t>“10 Years of Partnership:  Going Further Together”</a:t>
            </a:r>
            <a:endParaRPr lang="en-US" sz="1849" b="1" i="1" dirty="0">
              <a:solidFill>
                <a:srgbClr val="333399"/>
              </a:solidFill>
              <a:effectLst>
                <a:outerShdw blurRad="38100" dist="38100" dir="2700000" algn="tl">
                  <a:srgbClr val="C0C0C0"/>
                </a:outerShdw>
              </a:effectLst>
              <a:latin typeface="Calibri" panose="020F0502020204030204" pitchFamily="34" charset="0"/>
              <a:ea typeface=""/>
              <a:cs typeface="Calibri" panose="020F0502020204030204" pitchFamily="34" charset="0"/>
            </a:endParaRPr>
          </a:p>
        </p:txBody>
      </p:sp>
    </p:spTree>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AutoShape 7"/>
          <p:cNvSpPr>
            <a:spLocks noChangeArrowheads="1"/>
          </p:cNvSpPr>
          <p:nvPr userDrawn="1"/>
        </p:nvSpPr>
        <p:spPr bwMode="auto">
          <a:xfrm>
            <a:off x="1354667" y="9428480"/>
            <a:ext cx="10295467" cy="325120"/>
          </a:xfrm>
          <a:prstGeom prst="plaque">
            <a:avLst>
              <a:gd name="adj" fmla="val 16667"/>
            </a:avLst>
          </a:prstGeom>
          <a:noFill/>
          <a:ln w="12700">
            <a:noFill/>
            <a:miter lim="800000"/>
            <a:headEnd/>
            <a:tailEnd/>
          </a:ln>
          <a:effectLst/>
        </p:spPr>
        <p:txBody>
          <a:bodyPr wrap="none" anchor="ctr"/>
          <a:lstStyle/>
          <a:p>
            <a:pPr defTabSz="1300460" hangingPunct="1">
              <a:defRPr/>
            </a:pPr>
            <a:r>
              <a:rPr lang="en-US" sz="1707" b="1" dirty="0" smtClean="0">
                <a:solidFill>
                  <a:srgbClr val="009900"/>
                </a:solidFill>
                <a:latin typeface="Calibri" panose="020F0502020204030204" pitchFamily="34" charset="0"/>
                <a:ea typeface=""/>
                <a:cs typeface="Calibri" panose="020F0502020204030204" pitchFamily="34" charset="0"/>
              </a:rPr>
              <a:t>UNCLASSIFIED</a:t>
            </a:r>
            <a:endParaRPr lang="en-US" sz="1707" b="1" dirty="0">
              <a:solidFill>
                <a:srgbClr val="009900"/>
              </a:solidFill>
              <a:latin typeface="Calibri" panose="020F0502020204030204" pitchFamily="34" charset="0"/>
              <a:ea typeface=""/>
              <a:cs typeface="Calibri" panose="020F0502020204030204" pitchFamily="34" charset="0"/>
            </a:endParaRPr>
          </a:p>
        </p:txBody>
      </p:sp>
      <p:sp>
        <p:nvSpPr>
          <p:cNvPr id="4" name="Text Box 20"/>
          <p:cNvSpPr txBox="1">
            <a:spLocks noChangeArrowheads="1"/>
          </p:cNvSpPr>
          <p:nvPr userDrawn="1"/>
        </p:nvSpPr>
        <p:spPr bwMode="auto">
          <a:xfrm>
            <a:off x="393981" y="9144001"/>
            <a:ext cx="607343" cy="311175"/>
          </a:xfrm>
          <a:prstGeom prst="rect">
            <a:avLst/>
          </a:prstGeom>
          <a:noFill/>
          <a:ln w="25400">
            <a:noFill/>
            <a:miter lim="800000"/>
            <a:headEnd/>
            <a:tailEnd/>
          </a:ln>
          <a:effectLst/>
        </p:spPr>
        <p:txBody>
          <a:bodyPr>
            <a:spAutoFit/>
          </a:bodyPr>
          <a:lstStyle>
            <a:lvl1pPr eaLnBrk="0" hangingPunct="0">
              <a:defRPr sz="1000" b="1">
                <a:solidFill>
                  <a:srgbClr val="B2B2B2"/>
                </a:solidFill>
                <a:latin typeface="Arial" panose="020B0604020202020204" pitchFamily="34" charset="0"/>
              </a:defRPr>
            </a:lvl1pPr>
            <a:lvl2pPr marL="742950" indent="-285750" eaLnBrk="0" hangingPunct="0">
              <a:defRPr sz="1000" b="1">
                <a:solidFill>
                  <a:srgbClr val="B2B2B2"/>
                </a:solidFill>
                <a:latin typeface="Arial" panose="020B0604020202020204" pitchFamily="34" charset="0"/>
              </a:defRPr>
            </a:lvl2pPr>
            <a:lvl3pPr marL="1143000" indent="-228600" eaLnBrk="0" hangingPunct="0">
              <a:defRPr sz="1000" b="1">
                <a:solidFill>
                  <a:srgbClr val="B2B2B2"/>
                </a:solidFill>
                <a:latin typeface="Arial" panose="020B0604020202020204" pitchFamily="34" charset="0"/>
              </a:defRPr>
            </a:lvl3pPr>
            <a:lvl4pPr marL="1600200" indent="-228600" eaLnBrk="0" hangingPunct="0">
              <a:defRPr sz="1000" b="1">
                <a:solidFill>
                  <a:srgbClr val="B2B2B2"/>
                </a:solidFill>
                <a:latin typeface="Arial" panose="020B0604020202020204" pitchFamily="34" charset="0"/>
              </a:defRPr>
            </a:lvl4pPr>
            <a:lvl5pPr marL="2057400" indent="-228600" eaLnBrk="0" hangingPunct="0">
              <a:defRPr sz="1000" b="1">
                <a:solidFill>
                  <a:srgbClr val="B2B2B2"/>
                </a:solidFill>
                <a:latin typeface="Arial" panose="020B0604020202020204" pitchFamily="34" charset="0"/>
              </a:defRPr>
            </a:lvl5pPr>
            <a:lvl6pPr marL="2514600" indent="-228600" eaLnBrk="0" fontAlgn="base" hangingPunct="0">
              <a:spcBef>
                <a:spcPct val="0"/>
              </a:spcBef>
              <a:spcAft>
                <a:spcPct val="0"/>
              </a:spcAft>
              <a:defRPr sz="1000" b="1">
                <a:solidFill>
                  <a:srgbClr val="B2B2B2"/>
                </a:solidFill>
                <a:latin typeface="Arial" panose="020B0604020202020204" pitchFamily="34" charset="0"/>
              </a:defRPr>
            </a:lvl6pPr>
            <a:lvl7pPr marL="2971800" indent="-228600" eaLnBrk="0" fontAlgn="base" hangingPunct="0">
              <a:spcBef>
                <a:spcPct val="0"/>
              </a:spcBef>
              <a:spcAft>
                <a:spcPct val="0"/>
              </a:spcAft>
              <a:defRPr sz="1000" b="1">
                <a:solidFill>
                  <a:srgbClr val="B2B2B2"/>
                </a:solidFill>
                <a:latin typeface="Arial" panose="020B0604020202020204" pitchFamily="34" charset="0"/>
              </a:defRPr>
            </a:lvl7pPr>
            <a:lvl8pPr marL="3429000" indent="-228600" eaLnBrk="0" fontAlgn="base" hangingPunct="0">
              <a:spcBef>
                <a:spcPct val="0"/>
              </a:spcBef>
              <a:spcAft>
                <a:spcPct val="0"/>
              </a:spcAft>
              <a:defRPr sz="1000" b="1">
                <a:solidFill>
                  <a:srgbClr val="B2B2B2"/>
                </a:solidFill>
                <a:latin typeface="Arial" panose="020B0604020202020204" pitchFamily="34" charset="0"/>
              </a:defRPr>
            </a:lvl8pPr>
            <a:lvl9pPr marL="3886200" indent="-228600" eaLnBrk="0" fontAlgn="base" hangingPunct="0">
              <a:spcBef>
                <a:spcPct val="0"/>
              </a:spcBef>
              <a:spcAft>
                <a:spcPct val="0"/>
              </a:spcAft>
              <a:defRPr sz="1000" b="1">
                <a:solidFill>
                  <a:srgbClr val="B2B2B2"/>
                </a:solidFill>
                <a:latin typeface="Arial" panose="020B0604020202020204" pitchFamily="34" charset="0"/>
              </a:defRPr>
            </a:lvl9pPr>
          </a:lstStyle>
          <a:p>
            <a:pPr defTabSz="1300460">
              <a:spcBef>
                <a:spcPct val="50000"/>
              </a:spcBef>
            </a:pPr>
            <a:fld id="{429ACDF1-756A-4F08-9E84-6FB1560E73E2}" type="slidenum">
              <a:rPr lang="en-US" altLang="en-US" sz="1422" b="0">
                <a:solidFill>
                  <a:srgbClr val="000000"/>
                </a:solidFill>
                <a:latin typeface="Calibri" panose="020F0502020204030204" pitchFamily="34" charset="0"/>
                <a:ea typeface=""/>
                <a:cs typeface="Calibri" panose="020F0502020204030204" pitchFamily="34" charset="0"/>
              </a:rPr>
              <a:pPr defTabSz="1300460">
                <a:spcBef>
                  <a:spcPct val="50000"/>
                </a:spcBef>
              </a:pPr>
              <a:t>‹#›</a:t>
            </a:fld>
            <a:endParaRPr lang="en-US" altLang="en-US" sz="1422" b="0" dirty="0">
              <a:solidFill>
                <a:srgbClr val="000000"/>
              </a:solidFill>
              <a:latin typeface="Calibri" panose="020F0502020204030204" pitchFamily="34" charset="0"/>
              <a:ea typeface=""/>
              <a:cs typeface="Calibri" panose="020F0502020204030204" pitchFamily="34" charset="0"/>
            </a:endParaRPr>
          </a:p>
        </p:txBody>
      </p:sp>
      <p:pic>
        <p:nvPicPr>
          <p:cNvPr id="6" name="Picture 2"/>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104" y="7955"/>
            <a:ext cx="1691076" cy="16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7"/>
          <p:cNvSpPr>
            <a:spLocks noChangeArrowheads="1"/>
          </p:cNvSpPr>
          <p:nvPr userDrawn="1"/>
        </p:nvSpPr>
        <p:spPr bwMode="auto">
          <a:xfrm>
            <a:off x="1354667" y="9078824"/>
            <a:ext cx="10295467" cy="325120"/>
          </a:xfrm>
          <a:prstGeom prst="plaque">
            <a:avLst>
              <a:gd name="adj" fmla="val 16667"/>
            </a:avLst>
          </a:prstGeom>
          <a:noFill/>
          <a:ln w="12700">
            <a:noFill/>
            <a:miter lim="800000"/>
            <a:headEnd/>
            <a:tailEnd/>
          </a:ln>
          <a:effectLst/>
        </p:spPr>
        <p:txBody>
          <a:bodyPr wrap="none" anchor="ctr"/>
          <a:lstStyle/>
          <a:p>
            <a:pPr defTabSz="1300460" hangingPunct="1">
              <a:defRPr/>
            </a:pPr>
            <a:r>
              <a:rPr lang="en-US" sz="1849" b="1" i="1" dirty="0" smtClean="0">
                <a:solidFill>
                  <a:srgbClr val="333399"/>
                </a:solidFill>
                <a:effectLst>
                  <a:outerShdw blurRad="38100" dist="38100" dir="2700000" algn="tl">
                    <a:srgbClr val="C0C0C0"/>
                  </a:outerShdw>
                </a:effectLst>
                <a:latin typeface="Calibri" panose="020F0502020204030204" pitchFamily="34" charset="0"/>
                <a:ea typeface=""/>
                <a:cs typeface="Calibri" panose="020F0502020204030204" pitchFamily="34" charset="0"/>
              </a:rPr>
              <a:t>“10 Years of Partnership:  Going Further Together”</a:t>
            </a:r>
            <a:endParaRPr lang="en-US" sz="1849" b="1" i="1" dirty="0">
              <a:solidFill>
                <a:srgbClr val="333399"/>
              </a:solidFill>
              <a:effectLst>
                <a:outerShdw blurRad="38100" dist="38100" dir="2700000" algn="tl">
                  <a:srgbClr val="C0C0C0"/>
                </a:outerShdw>
              </a:effectLst>
              <a:latin typeface="Calibri" panose="020F0502020204030204" pitchFamily="34" charset="0"/>
              <a:ea typeface=""/>
              <a:cs typeface="Calibri" panose="020F0502020204030204" pitchFamily="34" charset="0"/>
            </a:endParaRPr>
          </a:p>
        </p:txBody>
      </p:sp>
    </p:spTree>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5360" y="3029939"/>
            <a:ext cx="11054080" cy="2090702"/>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0720" y="5527040"/>
            <a:ext cx="9103360" cy="2492587"/>
          </a:xfrm>
          <a:prstGeom prst="rect">
            <a:avLst/>
          </a:prstGeom>
        </p:spPr>
        <p:txBody>
          <a:bodyPr/>
          <a:lstStyle>
            <a:lvl1pPr marL="0" indent="0" algn="ctr">
              <a:buNone/>
              <a:defRPr>
                <a:solidFill>
                  <a:schemeClr val="tx1">
                    <a:tint val="75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650240" y="9040143"/>
            <a:ext cx="3034453" cy="519289"/>
          </a:xfrm>
          <a:prstGeom prst="rect">
            <a:avLst/>
          </a:prstGeom>
        </p:spPr>
        <p:txBody>
          <a:bodyPr/>
          <a:lstStyle/>
          <a:p>
            <a:pPr algn="l" defTabSz="1300460" hangingPunct="1"/>
            <a:fld id="{14B95E01-3BE4-4E7E-A9AE-314EBFC1E97D}" type="datetimeFigureOut">
              <a:rPr lang="en-US" sz="1422" b="1" smtClean="0">
                <a:solidFill>
                  <a:srgbClr val="B2B2B2"/>
                </a:solidFill>
                <a:latin typeface="Arial" panose="020B0604020202020204" pitchFamily="34" charset="0"/>
                <a:ea typeface=""/>
                <a:cs typeface=""/>
              </a:rPr>
              <a:pPr algn="l" defTabSz="1300460" hangingPunct="1"/>
              <a:t>9/17/18</a:t>
            </a:fld>
            <a:endParaRPr lang="en-US" sz="1422" b="1" dirty="0">
              <a:solidFill>
                <a:srgbClr val="B2B2B2"/>
              </a:solidFill>
              <a:latin typeface="Arial" panose="020B0604020202020204" pitchFamily="34" charset="0"/>
              <a:ea typeface=""/>
              <a:cs typeface=""/>
            </a:endParaRPr>
          </a:p>
        </p:txBody>
      </p:sp>
      <p:sp>
        <p:nvSpPr>
          <p:cNvPr id="5" name="Footer Placeholder 4"/>
          <p:cNvSpPr>
            <a:spLocks noGrp="1"/>
          </p:cNvSpPr>
          <p:nvPr>
            <p:ph type="ftr" sz="quarter" idx="11"/>
          </p:nvPr>
        </p:nvSpPr>
        <p:spPr>
          <a:xfrm>
            <a:off x="4443307" y="9040143"/>
            <a:ext cx="4118187" cy="519289"/>
          </a:xfrm>
          <a:prstGeom prst="rect">
            <a:avLst/>
          </a:prstGeom>
        </p:spPr>
        <p:txBody>
          <a:bodyPr/>
          <a:lstStyle/>
          <a:p>
            <a:pPr algn="l" defTabSz="1300460" hangingPunct="1"/>
            <a:endParaRPr lang="en-US" sz="1422" b="1" dirty="0">
              <a:solidFill>
                <a:srgbClr val="B2B2B2"/>
              </a:solidFill>
              <a:latin typeface="Arial" panose="020B0604020202020204" pitchFamily="34" charset="0"/>
              <a:ea typeface=""/>
              <a:cs typeface=""/>
            </a:endParaRPr>
          </a:p>
        </p:txBody>
      </p:sp>
      <p:sp>
        <p:nvSpPr>
          <p:cNvPr id="6" name="Slide Number Placeholder 5"/>
          <p:cNvSpPr>
            <a:spLocks noGrp="1"/>
          </p:cNvSpPr>
          <p:nvPr>
            <p:ph type="sldNum" sz="quarter" idx="12"/>
          </p:nvPr>
        </p:nvSpPr>
        <p:spPr>
          <a:xfrm>
            <a:off x="9320107" y="9040143"/>
            <a:ext cx="3034453" cy="519289"/>
          </a:xfrm>
          <a:prstGeom prst="rect">
            <a:avLst/>
          </a:prstGeom>
        </p:spPr>
        <p:txBody>
          <a:bodyPr/>
          <a:lstStyle/>
          <a:p>
            <a:pPr algn="l" defTabSz="1300460" hangingPunct="1"/>
            <a:fld id="{11B0142E-F8DA-4024-B0E4-F02E5C433506}" type="slidenum">
              <a:rPr lang="en-US" sz="1422" b="1" smtClean="0">
                <a:solidFill>
                  <a:srgbClr val="B2B2B2"/>
                </a:solidFill>
                <a:latin typeface="Arial" panose="020B0604020202020204" pitchFamily="34" charset="0"/>
                <a:ea typeface=""/>
                <a:cs typeface=""/>
              </a:rPr>
              <a:pPr algn="l" defTabSz="1300460" hangingPunct="1"/>
              <a:t>‹#›</a:t>
            </a:fld>
            <a:endParaRPr lang="en-US" sz="1422" b="1" dirty="0">
              <a:solidFill>
                <a:srgbClr val="B2B2B2"/>
              </a:solidFill>
              <a:latin typeface="Arial" panose="020B0604020202020204" pitchFamily="34" charset="0"/>
              <a:ea typeface=""/>
              <a:cs typeface=""/>
            </a:endParaRP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240" y="-325120"/>
            <a:ext cx="11704320" cy="1625600"/>
          </a:xfrm>
        </p:spPr>
        <p:txBody>
          <a:bodyPr/>
          <a:lstStyle/>
          <a:p>
            <a:r>
              <a:rPr lang="en-US" smtClean="0"/>
              <a:t>Click to edit Master title style</a:t>
            </a:r>
            <a:endParaRPr lang="en-US"/>
          </a:p>
        </p:txBody>
      </p:sp>
    </p:spTree>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50240" y="2275842"/>
            <a:ext cx="11704320" cy="6436925"/>
          </a:xfrm>
          <a:prstGeom prst="rect">
            <a:avLst/>
          </a:prstGeom>
        </p:spPr>
        <p:txBody>
          <a:bodyPr/>
          <a:lstStyle>
            <a:lvl1pPr>
              <a:buFont typeface="Arial" pitchFamily="34" charset="0"/>
              <a:buChar char="•"/>
              <a:defRPr sz="3413">
                <a:solidFill>
                  <a:schemeClr val="tx1"/>
                </a:solidFill>
                <a:latin typeface="Arial" pitchFamily="34" charset="0"/>
                <a:cs typeface="Arial" pitchFamily="34" charset="0"/>
              </a:defRPr>
            </a:lvl1pPr>
            <a:lvl2pPr>
              <a:buClrTx/>
              <a:buFont typeface="Arial" pitchFamily="34" charset="0"/>
              <a:buChar char="−"/>
              <a:defRPr sz="2560">
                <a:solidFill>
                  <a:schemeClr val="tx1"/>
                </a:solidFill>
                <a:latin typeface="Arial" pitchFamily="34" charset="0"/>
                <a:cs typeface="Arial" pitchFamily="34" charset="0"/>
              </a:defRPr>
            </a:lvl2pPr>
            <a:lvl3pPr>
              <a:buClrTx/>
              <a:buFont typeface="Arial" pitchFamily="34" charset="0"/>
              <a:buChar char="−"/>
              <a:defRPr sz="2560">
                <a:solidFill>
                  <a:schemeClr val="tx1"/>
                </a:solidFill>
                <a:latin typeface="Arial" pitchFamily="34" charset="0"/>
                <a:cs typeface="Arial" pitchFamily="34" charset="0"/>
              </a:defRPr>
            </a:lvl3pPr>
            <a:lvl4pPr>
              <a:buClrTx/>
              <a:buFont typeface="Arial" pitchFamily="34" charset="0"/>
              <a:buChar char="−"/>
              <a:defRPr sz="2560">
                <a:solidFill>
                  <a:schemeClr val="tx1"/>
                </a:solidFill>
                <a:latin typeface="Arial" pitchFamily="34" charset="0"/>
                <a:cs typeface="Arial" pitchFamily="34" charset="0"/>
              </a:defRPr>
            </a:lvl4pPr>
            <a:lvl5pPr>
              <a:buClrTx/>
              <a:buFont typeface="Arial" pitchFamily="34" charset="0"/>
              <a:buChar char="−"/>
              <a:defRPr sz="2560">
                <a:solidFill>
                  <a:schemeClr val="tx1"/>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1"/>
          <p:cNvSpPr>
            <a:spLocks noGrp="1"/>
          </p:cNvSpPr>
          <p:nvPr>
            <p:ph type="title"/>
          </p:nvPr>
        </p:nvSpPr>
        <p:spPr>
          <a:xfrm>
            <a:off x="866987" y="433494"/>
            <a:ext cx="10837333" cy="700363"/>
          </a:xfrm>
        </p:spPr>
        <p:txBody>
          <a:bodyPr/>
          <a:lstStyle>
            <a:lvl1pPr algn="ctr">
              <a:defRPr>
                <a:latin typeface="Arial" pitchFamily="34" charset="0"/>
                <a:cs typeface="Arial" pitchFamily="34" charset="0"/>
              </a:defRPr>
            </a:lvl1pPr>
          </a:lstStyle>
          <a:p>
            <a:r>
              <a:rPr lang="en-US" dirty="0" smtClean="0"/>
              <a:t>Click to edit Master title style</a:t>
            </a:r>
            <a:endParaRPr lang="en-US" dirty="0"/>
          </a:p>
        </p:txBody>
      </p:sp>
    </p:spTree>
    <p:extLst/>
  </p:cSld>
  <p:clrMapOvr>
    <a:masterClrMapping/>
  </p:clrMapOv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3494" y="1300480"/>
            <a:ext cx="12137813" cy="866987"/>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33494" y="2275840"/>
            <a:ext cx="5960533" cy="639402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610774" y="2275840"/>
            <a:ext cx="5960533" cy="639402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xfrm>
            <a:off x="433494" y="8886613"/>
            <a:ext cx="2709333" cy="650240"/>
          </a:xfrm>
          <a:prstGeom prst="rect">
            <a:avLst/>
          </a:prstGeom>
        </p:spPr>
        <p:txBody>
          <a:bodyPr/>
          <a:lstStyle>
            <a:lvl1pPr eaLnBrk="0" hangingPunct="0">
              <a:defRPr>
                <a:ea typeface="ＭＳ Ｐゴシック" pitchFamily="16" charset="-128"/>
                <a:cs typeface="+mn-cs"/>
              </a:defRPr>
            </a:lvl1pPr>
          </a:lstStyle>
          <a:p>
            <a:pPr algn="l" defTabSz="1300460">
              <a:defRPr/>
            </a:pPr>
            <a:endParaRPr lang="en-US" sz="1422" b="1" dirty="0">
              <a:solidFill>
                <a:srgbClr val="000000"/>
              </a:solidFill>
              <a:latin typeface="Arial" panose="020B0604020202020204" pitchFamily="34" charset="0"/>
            </a:endParaRPr>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theme" Target="../theme/theme5.xml"/><Relationship Id="rId1" Type="http://schemas.openxmlformats.org/officeDocument/2006/relationships/slideLayout" Target="../slideLayouts/slideLayout45.xml"/><Relationship Id="rId2"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p:cNvSpPr>
          <p:nvPr>
            <p:ph type="title"/>
          </p:nvPr>
        </p:nvSpPr>
        <p:spPr bwMode="auto">
          <a:xfrm>
            <a:off x="1270000" y="1638300"/>
            <a:ext cx="10464800" cy="3302000"/>
          </a:xfrm>
          <a:prstGeom prst="rect">
            <a:avLst/>
          </a:prstGeom>
          <a:noFill/>
          <a:ln w="12700" cap="flat" cmpd="sng">
            <a:noFill/>
            <a:prstDash val="solid"/>
            <a:miter lim="0"/>
            <a:headEnd/>
            <a:tailEnd/>
          </a:ln>
          <a:effectLst/>
        </p:spPr>
        <p:txBody>
          <a:bodyPr vert="horz" wrap="square" lIns="0" tIns="0" rIns="0" bIns="0" numCol="1" anchor="b" anchorCtr="0" compatLnSpc="1">
            <a:prstTxWarp prst="textNoShape">
              <a:avLst/>
            </a:prstTxWarp>
          </a:bodyPr>
          <a:lstStyle/>
          <a:p>
            <a:pPr lvl="0"/>
            <a:r>
              <a:rPr lang="en-US" smtClean="0">
                <a:sym typeface="Helvetica Light" charset="0"/>
              </a:rPr>
              <a:t>Click to edit Master title style</a:t>
            </a:r>
          </a:p>
        </p:txBody>
      </p:sp>
      <p:sp>
        <p:nvSpPr>
          <p:cNvPr id="1026" name="Rectangle 2"/>
          <p:cNvSpPr>
            <a:spLocks noGrp="1"/>
          </p:cNvSpPr>
          <p:nvPr>
            <p:ph type="body" idx="1"/>
          </p:nvPr>
        </p:nvSpPr>
        <p:spPr bwMode="auto">
          <a:xfrm>
            <a:off x="762000" y="4921250"/>
            <a:ext cx="10464800" cy="1130300"/>
          </a:xfrm>
          <a:prstGeom prst="rect">
            <a:avLst/>
          </a:prstGeom>
          <a:noFill/>
          <a:ln w="12700" cap="flat" cmpd="sng">
            <a:noFill/>
            <a:prstDash val="solid"/>
            <a:miter lim="0"/>
            <a:headEnd/>
            <a:tailEnd/>
          </a:ln>
          <a:effectLst/>
        </p:spPr>
        <p:txBody>
          <a:bodyPr vert="horz" wrap="square" lIns="0" tIns="0" rIns="0" bIns="0" numCol="1" anchor="t" anchorCtr="0" compatLnSpc="1">
            <a:prstTxWarp prst="textNoShape">
              <a:avLst/>
            </a:prstTxWarp>
          </a:bodyPr>
          <a:lstStyle/>
          <a:p>
            <a:pPr lvl="0"/>
            <a:r>
              <a:rPr lang="en-US" dirty="0" smtClean="0">
                <a:sym typeface="Helvetica Light" charset="0"/>
              </a:rPr>
              <a:t>Click to edit Master text styles</a:t>
            </a:r>
          </a:p>
          <a:p>
            <a:pPr lvl="1"/>
            <a:r>
              <a:rPr lang="en-US" dirty="0" smtClean="0">
                <a:sym typeface="Helvetica Light" charset="0"/>
              </a:rPr>
              <a:t>Second level</a:t>
            </a:r>
          </a:p>
          <a:p>
            <a:pPr lvl="2"/>
            <a:r>
              <a:rPr lang="en-US" dirty="0" smtClean="0">
                <a:sym typeface="Helvetica Light" charset="0"/>
              </a:rPr>
              <a:t>Third level</a:t>
            </a:r>
          </a:p>
          <a:p>
            <a:pPr lvl="3"/>
            <a:r>
              <a:rPr lang="en-US" dirty="0" smtClean="0">
                <a:sym typeface="Helvetica Light" charset="0"/>
              </a:rPr>
              <a:t>Fourth level</a:t>
            </a:r>
          </a:p>
          <a:p>
            <a:pPr lvl="4"/>
            <a:r>
              <a:rPr lang="en-US" dirty="0" smtClean="0">
                <a:sym typeface="Helvetica Light" charset="0"/>
              </a:rPr>
              <a:t>Fifth level</a:t>
            </a:r>
          </a:p>
        </p:txBody>
      </p:sp>
    </p:spTree>
  </p:cSld>
  <p:clrMap bg1="dk2" tx1="lt1" bg2="dk1"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iming>
    <p:tnLst>
      <p:par>
        <p:cTn id="1" dur="indefinite" restart="never" nodeType="tmRoot"/>
      </p:par>
    </p:tnLst>
  </p:timing>
  <p:txStyles>
    <p:titleStyle>
      <a:lvl1pPr algn="ctr" defTabSz="584200" rtl="0" fontAlgn="base" hangingPunct="0">
        <a:spcBef>
          <a:spcPct val="0"/>
        </a:spcBef>
        <a:spcAft>
          <a:spcPct val="0"/>
        </a:spcAft>
        <a:defRPr sz="8000">
          <a:solidFill>
            <a:srgbClr val="FFFFFF"/>
          </a:solidFill>
          <a:latin typeface="+mj-lt"/>
          <a:ea typeface="+mj-ea"/>
          <a:cs typeface="+mj-cs"/>
          <a:sym typeface="Helvetica Light" charset="0"/>
        </a:defRPr>
      </a:lvl1pPr>
      <a:lvl2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2pPr>
      <a:lvl3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3pPr>
      <a:lvl4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4pPr>
      <a:lvl5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5pPr>
      <a:lvl6pPr marL="4572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6pPr>
      <a:lvl7pPr marL="9144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7pPr>
      <a:lvl8pPr marL="13716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8pPr>
      <a:lvl9pPr marL="18288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9pPr>
    </p:titleStyle>
    <p:bodyStyle>
      <a:lvl1pPr algn="l" defTabSz="584200" rtl="0" fontAlgn="base" hangingPunct="0">
        <a:spcBef>
          <a:spcPts val="4200"/>
        </a:spcBef>
        <a:spcAft>
          <a:spcPct val="0"/>
        </a:spcAft>
        <a:defRPr sz="3800">
          <a:solidFill>
            <a:srgbClr val="FFFFFF"/>
          </a:solidFill>
          <a:latin typeface="+mn-lt"/>
          <a:ea typeface="+mn-ea"/>
          <a:cs typeface="+mn-cs"/>
          <a:sym typeface="Helvetica Light" charset="0"/>
        </a:defRPr>
      </a:lvl1pPr>
      <a:lvl2pPr marL="228600" algn="l" defTabSz="584200" rtl="0" fontAlgn="base" hangingPunct="0">
        <a:spcBef>
          <a:spcPts val="4200"/>
        </a:spcBef>
        <a:spcAft>
          <a:spcPct val="0"/>
        </a:spcAft>
        <a:defRPr sz="3800">
          <a:solidFill>
            <a:srgbClr val="FFFFFF"/>
          </a:solidFill>
          <a:latin typeface="+mn-lt"/>
          <a:ea typeface="+mn-ea"/>
          <a:cs typeface="+mn-cs"/>
          <a:sym typeface="Helvetica Light" charset="0"/>
        </a:defRPr>
      </a:lvl2pPr>
      <a:lvl3pPr marL="457200" algn="l" defTabSz="584200" rtl="0" fontAlgn="base" hangingPunct="0">
        <a:spcBef>
          <a:spcPts val="4200"/>
        </a:spcBef>
        <a:spcAft>
          <a:spcPct val="0"/>
        </a:spcAft>
        <a:defRPr sz="3800">
          <a:solidFill>
            <a:srgbClr val="FFFFFF"/>
          </a:solidFill>
          <a:latin typeface="+mn-lt"/>
          <a:ea typeface="+mn-ea"/>
          <a:cs typeface="+mn-cs"/>
          <a:sym typeface="Helvetica Light" charset="0"/>
        </a:defRPr>
      </a:lvl3pPr>
      <a:lvl4pPr marL="685800" algn="l" defTabSz="584200" rtl="0" fontAlgn="base" hangingPunct="0">
        <a:spcBef>
          <a:spcPts val="4200"/>
        </a:spcBef>
        <a:spcAft>
          <a:spcPct val="0"/>
        </a:spcAft>
        <a:defRPr sz="3800">
          <a:solidFill>
            <a:srgbClr val="FFFFFF"/>
          </a:solidFill>
          <a:latin typeface="+mn-lt"/>
          <a:ea typeface="+mn-ea"/>
          <a:cs typeface="+mn-cs"/>
          <a:sym typeface="Helvetica Light" charset="0"/>
        </a:defRPr>
      </a:lvl4pPr>
      <a:lvl5pPr marL="914400" algn="l" defTabSz="584200" rtl="0" fontAlgn="base" hangingPunct="0">
        <a:spcBef>
          <a:spcPts val="4200"/>
        </a:spcBef>
        <a:spcAft>
          <a:spcPct val="0"/>
        </a:spcAft>
        <a:defRPr sz="3800">
          <a:solidFill>
            <a:srgbClr val="FFFFFF"/>
          </a:solidFill>
          <a:latin typeface="+mn-lt"/>
          <a:ea typeface="+mn-ea"/>
          <a:cs typeface="+mn-cs"/>
          <a:sym typeface="Helvetica Light" charset="0"/>
        </a:defRPr>
      </a:lvl5pPr>
      <a:lvl6pPr marL="1371600" algn="l" defTabSz="584200" rtl="0" fontAlgn="base" hangingPunct="0">
        <a:spcBef>
          <a:spcPts val="4200"/>
        </a:spcBef>
        <a:spcAft>
          <a:spcPct val="0"/>
        </a:spcAft>
        <a:defRPr sz="3800">
          <a:solidFill>
            <a:srgbClr val="FFFFFF"/>
          </a:solidFill>
          <a:latin typeface="+mn-lt"/>
          <a:ea typeface="+mn-ea"/>
          <a:cs typeface="+mn-cs"/>
          <a:sym typeface="Helvetica Light" charset="0"/>
        </a:defRPr>
      </a:lvl6pPr>
      <a:lvl7pPr marL="1828800" algn="l" defTabSz="584200" rtl="0" fontAlgn="base" hangingPunct="0">
        <a:spcBef>
          <a:spcPts val="4200"/>
        </a:spcBef>
        <a:spcAft>
          <a:spcPct val="0"/>
        </a:spcAft>
        <a:defRPr sz="3800">
          <a:solidFill>
            <a:srgbClr val="FFFFFF"/>
          </a:solidFill>
          <a:latin typeface="+mn-lt"/>
          <a:ea typeface="+mn-ea"/>
          <a:cs typeface="+mn-cs"/>
          <a:sym typeface="Helvetica Light" charset="0"/>
        </a:defRPr>
      </a:lvl7pPr>
      <a:lvl8pPr marL="2286000" algn="l" defTabSz="584200" rtl="0" fontAlgn="base" hangingPunct="0">
        <a:spcBef>
          <a:spcPts val="4200"/>
        </a:spcBef>
        <a:spcAft>
          <a:spcPct val="0"/>
        </a:spcAft>
        <a:defRPr sz="3800">
          <a:solidFill>
            <a:srgbClr val="FFFFFF"/>
          </a:solidFill>
          <a:latin typeface="+mn-lt"/>
          <a:ea typeface="+mn-ea"/>
          <a:cs typeface="+mn-cs"/>
          <a:sym typeface="Helvetica Light" charset="0"/>
        </a:defRPr>
      </a:lvl8pPr>
      <a:lvl9pPr marL="2743200" algn="l" defTabSz="584200" rtl="0" fontAlgn="base" hangingPunct="0">
        <a:spcBef>
          <a:spcPts val="4200"/>
        </a:spcBef>
        <a:spcAft>
          <a:spcPct val="0"/>
        </a:spcAft>
        <a:defRPr sz="3800">
          <a:solidFill>
            <a:srgbClr val="FFFFFF"/>
          </a:solidFill>
          <a:latin typeface="+mn-lt"/>
          <a:ea typeface="+mn-ea"/>
          <a:cs typeface="+mn-cs"/>
          <a:sym typeface="Helvetica Ligh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p:cNvSpPr>
          <p:nvPr>
            <p:ph type="title"/>
          </p:nvPr>
        </p:nvSpPr>
        <p:spPr bwMode="auto">
          <a:xfrm>
            <a:off x="1270000" y="6718300"/>
            <a:ext cx="10464800" cy="1422400"/>
          </a:xfrm>
          <a:prstGeom prst="rect">
            <a:avLst/>
          </a:prstGeom>
          <a:noFill/>
          <a:ln w="12700" cap="flat" cmpd="sng">
            <a:noFill/>
            <a:prstDash val="solid"/>
            <a:miter lim="0"/>
            <a:headEnd/>
            <a:tailEnd/>
          </a:ln>
          <a:effectLst/>
        </p:spPr>
        <p:txBody>
          <a:bodyPr vert="horz" wrap="square" lIns="0" tIns="0" rIns="0" bIns="0" numCol="1" anchor="ctr" anchorCtr="0" compatLnSpc="1">
            <a:prstTxWarp prst="textNoShape">
              <a:avLst/>
            </a:prstTxWarp>
          </a:bodyPr>
          <a:lstStyle/>
          <a:p>
            <a:pPr lvl="0"/>
            <a:r>
              <a:rPr lang="en-US" smtClean="0">
                <a:sym typeface="Helvetica Light" charset="0"/>
              </a:rPr>
              <a:t>Click to edit Master title style</a:t>
            </a:r>
          </a:p>
        </p:txBody>
      </p:sp>
      <p:sp>
        <p:nvSpPr>
          <p:cNvPr id="2050" name="Rectangle 2"/>
          <p:cNvSpPr>
            <a:spLocks noGrp="1"/>
          </p:cNvSpPr>
          <p:nvPr>
            <p:ph type="body" idx="1"/>
          </p:nvPr>
        </p:nvSpPr>
        <p:spPr bwMode="auto">
          <a:xfrm>
            <a:off x="1270000" y="8191500"/>
            <a:ext cx="10464800" cy="1130300"/>
          </a:xfrm>
          <a:prstGeom prst="rect">
            <a:avLst/>
          </a:prstGeom>
          <a:noFill/>
          <a:ln w="12700" cap="flat" cmpd="sng">
            <a:noFill/>
            <a:prstDash val="solid"/>
            <a:miter lim="0"/>
            <a:headEnd/>
            <a:tailEnd/>
          </a:ln>
          <a:effectLst/>
        </p:spPr>
        <p:txBody>
          <a:bodyPr vert="horz" wrap="square" lIns="0" tIns="0" rIns="0" bIns="0" numCol="1" anchor="t" anchorCtr="0" compatLnSpc="1">
            <a:prstTxWarp prst="textNoShape">
              <a:avLst/>
            </a:prstTxWarp>
          </a:bodyPr>
          <a:lstStyle/>
          <a:p>
            <a:pPr lvl="0"/>
            <a:r>
              <a:rPr lang="en-US" smtClean="0">
                <a:sym typeface="Helvetica Light" charset="0"/>
              </a:rPr>
              <a:t>Click to edit Master text styles</a:t>
            </a:r>
          </a:p>
          <a:p>
            <a:pPr lvl="1"/>
            <a:r>
              <a:rPr lang="en-US" smtClean="0">
                <a:sym typeface="Helvetica Light" charset="0"/>
              </a:rPr>
              <a:t>Second level</a:t>
            </a:r>
          </a:p>
          <a:p>
            <a:pPr lvl="2"/>
            <a:r>
              <a:rPr lang="en-US" smtClean="0">
                <a:sym typeface="Helvetica Light" charset="0"/>
              </a:rPr>
              <a:t>Third level</a:t>
            </a:r>
          </a:p>
          <a:p>
            <a:pPr lvl="3"/>
            <a:r>
              <a:rPr lang="en-US" smtClean="0">
                <a:sym typeface="Helvetica Light" charset="0"/>
              </a:rPr>
              <a:t>Fourth level</a:t>
            </a:r>
          </a:p>
          <a:p>
            <a:pPr lvl="4"/>
            <a:r>
              <a:rPr lang="en-US" smtClean="0">
                <a:sym typeface="Helvetica Light"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584200" rtl="0" fontAlgn="base" hangingPunct="0">
        <a:spcBef>
          <a:spcPct val="0"/>
        </a:spcBef>
        <a:spcAft>
          <a:spcPct val="0"/>
        </a:spcAft>
        <a:defRPr sz="8000">
          <a:solidFill>
            <a:srgbClr val="FFFFFF"/>
          </a:solidFill>
          <a:latin typeface="+mj-lt"/>
          <a:ea typeface="+mj-ea"/>
          <a:cs typeface="+mj-cs"/>
          <a:sym typeface="Helvetica Light" charset="0"/>
        </a:defRPr>
      </a:lvl1pPr>
      <a:lvl2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2pPr>
      <a:lvl3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3pPr>
      <a:lvl4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4pPr>
      <a:lvl5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5pPr>
      <a:lvl6pPr marL="4572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6pPr>
      <a:lvl7pPr marL="9144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7pPr>
      <a:lvl8pPr marL="13716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8pPr>
      <a:lvl9pPr marL="18288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9pPr>
    </p:titleStyle>
    <p:bodyStyle>
      <a:lvl1pPr algn="l" defTabSz="584200" rtl="0" fontAlgn="base" hangingPunct="0">
        <a:spcBef>
          <a:spcPts val="4200"/>
        </a:spcBef>
        <a:spcAft>
          <a:spcPct val="0"/>
        </a:spcAft>
        <a:defRPr sz="3800">
          <a:solidFill>
            <a:srgbClr val="FFFFFF"/>
          </a:solidFill>
          <a:latin typeface="+mn-lt"/>
          <a:ea typeface="+mn-ea"/>
          <a:cs typeface="+mn-cs"/>
          <a:sym typeface="Helvetica Light" charset="0"/>
        </a:defRPr>
      </a:lvl1pPr>
      <a:lvl2pPr marL="228600" algn="l" defTabSz="584200" rtl="0" fontAlgn="base" hangingPunct="0">
        <a:spcBef>
          <a:spcPts val="4200"/>
        </a:spcBef>
        <a:spcAft>
          <a:spcPct val="0"/>
        </a:spcAft>
        <a:defRPr sz="3800">
          <a:solidFill>
            <a:srgbClr val="FFFFFF"/>
          </a:solidFill>
          <a:latin typeface="+mn-lt"/>
          <a:ea typeface="+mn-ea"/>
          <a:cs typeface="+mn-cs"/>
          <a:sym typeface="Helvetica Light" charset="0"/>
        </a:defRPr>
      </a:lvl2pPr>
      <a:lvl3pPr marL="457200" algn="l" defTabSz="584200" rtl="0" fontAlgn="base" hangingPunct="0">
        <a:spcBef>
          <a:spcPts val="4200"/>
        </a:spcBef>
        <a:spcAft>
          <a:spcPct val="0"/>
        </a:spcAft>
        <a:defRPr sz="3800">
          <a:solidFill>
            <a:srgbClr val="FFFFFF"/>
          </a:solidFill>
          <a:latin typeface="+mn-lt"/>
          <a:ea typeface="+mn-ea"/>
          <a:cs typeface="+mn-cs"/>
          <a:sym typeface="Helvetica Light" charset="0"/>
        </a:defRPr>
      </a:lvl3pPr>
      <a:lvl4pPr marL="685800" algn="l" defTabSz="584200" rtl="0" fontAlgn="base" hangingPunct="0">
        <a:spcBef>
          <a:spcPts val="4200"/>
        </a:spcBef>
        <a:spcAft>
          <a:spcPct val="0"/>
        </a:spcAft>
        <a:defRPr sz="3800">
          <a:solidFill>
            <a:srgbClr val="FFFFFF"/>
          </a:solidFill>
          <a:latin typeface="+mn-lt"/>
          <a:ea typeface="+mn-ea"/>
          <a:cs typeface="+mn-cs"/>
          <a:sym typeface="Helvetica Light" charset="0"/>
        </a:defRPr>
      </a:lvl4pPr>
      <a:lvl5pPr marL="914400" algn="l" defTabSz="584200" rtl="0" fontAlgn="base" hangingPunct="0">
        <a:spcBef>
          <a:spcPts val="4200"/>
        </a:spcBef>
        <a:spcAft>
          <a:spcPct val="0"/>
        </a:spcAft>
        <a:defRPr sz="3800">
          <a:solidFill>
            <a:srgbClr val="FFFFFF"/>
          </a:solidFill>
          <a:latin typeface="+mn-lt"/>
          <a:ea typeface="+mn-ea"/>
          <a:cs typeface="+mn-cs"/>
          <a:sym typeface="Helvetica Light" charset="0"/>
        </a:defRPr>
      </a:lvl5pPr>
      <a:lvl6pPr marL="1371600" algn="l" defTabSz="584200" rtl="0" fontAlgn="base" hangingPunct="0">
        <a:spcBef>
          <a:spcPts val="4200"/>
        </a:spcBef>
        <a:spcAft>
          <a:spcPct val="0"/>
        </a:spcAft>
        <a:defRPr sz="3800">
          <a:solidFill>
            <a:srgbClr val="FFFFFF"/>
          </a:solidFill>
          <a:latin typeface="+mn-lt"/>
          <a:ea typeface="+mn-ea"/>
          <a:cs typeface="+mn-cs"/>
          <a:sym typeface="Helvetica Light" charset="0"/>
        </a:defRPr>
      </a:lvl6pPr>
      <a:lvl7pPr marL="1828800" algn="l" defTabSz="584200" rtl="0" fontAlgn="base" hangingPunct="0">
        <a:spcBef>
          <a:spcPts val="4200"/>
        </a:spcBef>
        <a:spcAft>
          <a:spcPct val="0"/>
        </a:spcAft>
        <a:defRPr sz="3800">
          <a:solidFill>
            <a:srgbClr val="FFFFFF"/>
          </a:solidFill>
          <a:latin typeface="+mn-lt"/>
          <a:ea typeface="+mn-ea"/>
          <a:cs typeface="+mn-cs"/>
          <a:sym typeface="Helvetica Light" charset="0"/>
        </a:defRPr>
      </a:lvl7pPr>
      <a:lvl8pPr marL="2286000" algn="l" defTabSz="584200" rtl="0" fontAlgn="base" hangingPunct="0">
        <a:spcBef>
          <a:spcPts val="4200"/>
        </a:spcBef>
        <a:spcAft>
          <a:spcPct val="0"/>
        </a:spcAft>
        <a:defRPr sz="3800">
          <a:solidFill>
            <a:srgbClr val="FFFFFF"/>
          </a:solidFill>
          <a:latin typeface="+mn-lt"/>
          <a:ea typeface="+mn-ea"/>
          <a:cs typeface="+mn-cs"/>
          <a:sym typeface="Helvetica Light" charset="0"/>
        </a:defRPr>
      </a:lvl8pPr>
      <a:lvl9pPr marL="2743200" algn="l" defTabSz="584200" rtl="0" fontAlgn="base" hangingPunct="0">
        <a:spcBef>
          <a:spcPts val="4200"/>
        </a:spcBef>
        <a:spcAft>
          <a:spcPct val="0"/>
        </a:spcAft>
        <a:defRPr sz="3800">
          <a:solidFill>
            <a:srgbClr val="FFFFFF"/>
          </a:solidFill>
          <a:latin typeface="+mn-lt"/>
          <a:ea typeface="+mn-ea"/>
          <a:cs typeface="+mn-cs"/>
          <a:sym typeface="Helvetica Ligh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952500" y="254000"/>
            <a:ext cx="11099800" cy="2159000"/>
          </a:xfrm>
          <a:prstGeom prst="rect">
            <a:avLst/>
          </a:prstGeom>
          <a:noFill/>
          <a:ln w="12700" cap="flat" cmpd="sng">
            <a:noFill/>
            <a:prstDash val="solid"/>
            <a:miter lim="0"/>
            <a:headEnd/>
            <a:tailEnd/>
          </a:ln>
          <a:effectLst/>
        </p:spPr>
        <p:txBody>
          <a:bodyPr vert="horz" wrap="square" lIns="0" tIns="0" rIns="0" bIns="0" numCol="1" anchor="ctr" anchorCtr="0" compatLnSpc="1">
            <a:prstTxWarp prst="textNoShape">
              <a:avLst/>
            </a:prstTxWarp>
          </a:bodyPr>
          <a:lstStyle/>
          <a:p>
            <a:pPr lvl="0"/>
            <a:r>
              <a:rPr lang="en-US" smtClean="0">
                <a:sym typeface="Helvetica Light" charset="0"/>
              </a:rPr>
              <a:t>Click to edit Master title style</a:t>
            </a:r>
          </a:p>
        </p:txBody>
      </p:sp>
      <p:sp>
        <p:nvSpPr>
          <p:cNvPr id="3074" name="Rectangle 2"/>
          <p:cNvSpPr>
            <a:spLocks noGrp="1"/>
          </p:cNvSpPr>
          <p:nvPr>
            <p:ph type="body" idx="1"/>
          </p:nvPr>
        </p:nvSpPr>
        <p:spPr bwMode="auto">
          <a:xfrm>
            <a:off x="952500" y="2590800"/>
            <a:ext cx="11099800" cy="6286500"/>
          </a:xfrm>
          <a:prstGeom prst="rect">
            <a:avLst/>
          </a:prstGeom>
          <a:noFill/>
          <a:ln w="12700" cap="flat" cmpd="sng">
            <a:noFill/>
            <a:prstDash val="solid"/>
            <a:miter lim="0"/>
            <a:headEnd/>
            <a:tailEnd/>
          </a:ln>
          <a:effectLst/>
        </p:spPr>
        <p:txBody>
          <a:bodyPr vert="horz" wrap="square" lIns="0" tIns="0" rIns="0" bIns="0" numCol="1" anchor="ctr" anchorCtr="0" compatLnSpc="1">
            <a:prstTxWarp prst="textNoShape">
              <a:avLst/>
            </a:prstTxWarp>
          </a:bodyPr>
          <a:lstStyle/>
          <a:p>
            <a:pPr lvl="0"/>
            <a:r>
              <a:rPr lang="en-US" smtClean="0">
                <a:sym typeface="Helvetica Light" charset="0"/>
              </a:rPr>
              <a:t>Click to edit Master text styles</a:t>
            </a:r>
          </a:p>
          <a:p>
            <a:pPr lvl="1"/>
            <a:r>
              <a:rPr lang="en-US" smtClean="0">
                <a:sym typeface="Helvetica Light" charset="0"/>
              </a:rPr>
              <a:t>Second level</a:t>
            </a:r>
          </a:p>
          <a:p>
            <a:pPr lvl="2"/>
            <a:r>
              <a:rPr lang="en-US" smtClean="0">
                <a:sym typeface="Helvetica Light" charset="0"/>
              </a:rPr>
              <a:t>Third level</a:t>
            </a:r>
          </a:p>
          <a:p>
            <a:pPr lvl="3"/>
            <a:r>
              <a:rPr lang="en-US" smtClean="0">
                <a:sym typeface="Helvetica Light" charset="0"/>
              </a:rPr>
              <a:t>Fourth level</a:t>
            </a:r>
          </a:p>
          <a:p>
            <a:pPr lvl="4"/>
            <a:r>
              <a:rPr lang="en-US" smtClean="0">
                <a:sym typeface="Helvetica Light"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584200" rtl="0" fontAlgn="base" hangingPunct="0">
        <a:spcBef>
          <a:spcPct val="0"/>
        </a:spcBef>
        <a:spcAft>
          <a:spcPct val="0"/>
        </a:spcAft>
        <a:defRPr sz="8000">
          <a:solidFill>
            <a:srgbClr val="FFFFFF"/>
          </a:solidFill>
          <a:latin typeface="+mj-lt"/>
          <a:ea typeface="+mj-ea"/>
          <a:cs typeface="+mj-cs"/>
          <a:sym typeface="Helvetica Light" charset="0"/>
        </a:defRPr>
      </a:lvl1pPr>
      <a:lvl2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2pPr>
      <a:lvl3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3pPr>
      <a:lvl4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4pPr>
      <a:lvl5pPr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5pPr>
      <a:lvl6pPr marL="4572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6pPr>
      <a:lvl7pPr marL="9144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7pPr>
      <a:lvl8pPr marL="13716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8pPr>
      <a:lvl9pPr marL="1828800" algn="ctr" defTabSz="584200" rtl="0" fontAlgn="base" hangingPunct="0">
        <a:spcBef>
          <a:spcPct val="0"/>
        </a:spcBef>
        <a:spcAft>
          <a:spcPct val="0"/>
        </a:spcAft>
        <a:defRPr sz="8000">
          <a:solidFill>
            <a:srgbClr val="FFFFFF"/>
          </a:solidFill>
          <a:latin typeface="Helvetica Light" charset="0"/>
          <a:ea typeface="Helvetica Light" charset="0"/>
          <a:cs typeface="Helvetica Light" charset="0"/>
          <a:sym typeface="Helvetica Light" charset="0"/>
        </a:defRPr>
      </a:lvl9pPr>
    </p:titleStyle>
    <p:bodyStyle>
      <a:lvl1pPr algn="l" defTabSz="584200" rtl="0" fontAlgn="base" hangingPunct="0">
        <a:spcBef>
          <a:spcPts val="4200"/>
        </a:spcBef>
        <a:spcAft>
          <a:spcPct val="0"/>
        </a:spcAft>
        <a:defRPr sz="3800">
          <a:solidFill>
            <a:srgbClr val="FFFFFF"/>
          </a:solidFill>
          <a:latin typeface="+mn-lt"/>
          <a:ea typeface="+mn-ea"/>
          <a:cs typeface="+mn-cs"/>
          <a:sym typeface="Helvetica Light" charset="0"/>
        </a:defRPr>
      </a:lvl1pPr>
      <a:lvl2pPr marL="228600" algn="l" defTabSz="584200" rtl="0" fontAlgn="base" hangingPunct="0">
        <a:spcBef>
          <a:spcPts val="4200"/>
        </a:spcBef>
        <a:spcAft>
          <a:spcPct val="0"/>
        </a:spcAft>
        <a:defRPr sz="3800">
          <a:solidFill>
            <a:srgbClr val="FFFFFF"/>
          </a:solidFill>
          <a:latin typeface="+mn-lt"/>
          <a:ea typeface="+mn-ea"/>
          <a:cs typeface="+mn-cs"/>
          <a:sym typeface="Helvetica Light" charset="0"/>
        </a:defRPr>
      </a:lvl2pPr>
      <a:lvl3pPr marL="457200" algn="l" defTabSz="584200" rtl="0" fontAlgn="base" hangingPunct="0">
        <a:spcBef>
          <a:spcPts val="4200"/>
        </a:spcBef>
        <a:spcAft>
          <a:spcPct val="0"/>
        </a:spcAft>
        <a:defRPr sz="3800">
          <a:solidFill>
            <a:srgbClr val="FFFFFF"/>
          </a:solidFill>
          <a:latin typeface="+mn-lt"/>
          <a:ea typeface="+mn-ea"/>
          <a:cs typeface="+mn-cs"/>
          <a:sym typeface="Helvetica Light" charset="0"/>
        </a:defRPr>
      </a:lvl3pPr>
      <a:lvl4pPr marL="685800" algn="l" defTabSz="584200" rtl="0" fontAlgn="base" hangingPunct="0">
        <a:spcBef>
          <a:spcPts val="4200"/>
        </a:spcBef>
        <a:spcAft>
          <a:spcPct val="0"/>
        </a:spcAft>
        <a:defRPr sz="3800">
          <a:solidFill>
            <a:srgbClr val="FFFFFF"/>
          </a:solidFill>
          <a:latin typeface="+mn-lt"/>
          <a:ea typeface="+mn-ea"/>
          <a:cs typeface="+mn-cs"/>
          <a:sym typeface="Helvetica Light" charset="0"/>
        </a:defRPr>
      </a:lvl4pPr>
      <a:lvl5pPr marL="914400" algn="l" defTabSz="584200" rtl="0" fontAlgn="base" hangingPunct="0">
        <a:spcBef>
          <a:spcPts val="4200"/>
        </a:spcBef>
        <a:spcAft>
          <a:spcPct val="0"/>
        </a:spcAft>
        <a:defRPr sz="3800">
          <a:solidFill>
            <a:srgbClr val="FFFFFF"/>
          </a:solidFill>
          <a:latin typeface="+mn-lt"/>
          <a:ea typeface="+mn-ea"/>
          <a:cs typeface="+mn-cs"/>
          <a:sym typeface="Helvetica Light" charset="0"/>
        </a:defRPr>
      </a:lvl5pPr>
      <a:lvl6pPr marL="1371600" algn="l" defTabSz="584200" rtl="0" fontAlgn="base" hangingPunct="0">
        <a:spcBef>
          <a:spcPts val="4200"/>
        </a:spcBef>
        <a:spcAft>
          <a:spcPct val="0"/>
        </a:spcAft>
        <a:defRPr sz="3800">
          <a:solidFill>
            <a:srgbClr val="FFFFFF"/>
          </a:solidFill>
          <a:latin typeface="+mn-lt"/>
          <a:ea typeface="+mn-ea"/>
          <a:cs typeface="+mn-cs"/>
          <a:sym typeface="Helvetica Light" charset="0"/>
        </a:defRPr>
      </a:lvl6pPr>
      <a:lvl7pPr marL="1828800" algn="l" defTabSz="584200" rtl="0" fontAlgn="base" hangingPunct="0">
        <a:spcBef>
          <a:spcPts val="4200"/>
        </a:spcBef>
        <a:spcAft>
          <a:spcPct val="0"/>
        </a:spcAft>
        <a:defRPr sz="3800">
          <a:solidFill>
            <a:srgbClr val="FFFFFF"/>
          </a:solidFill>
          <a:latin typeface="+mn-lt"/>
          <a:ea typeface="+mn-ea"/>
          <a:cs typeface="+mn-cs"/>
          <a:sym typeface="Helvetica Light" charset="0"/>
        </a:defRPr>
      </a:lvl7pPr>
      <a:lvl8pPr marL="2286000" algn="l" defTabSz="584200" rtl="0" fontAlgn="base" hangingPunct="0">
        <a:spcBef>
          <a:spcPts val="4200"/>
        </a:spcBef>
        <a:spcAft>
          <a:spcPct val="0"/>
        </a:spcAft>
        <a:defRPr sz="3800">
          <a:solidFill>
            <a:srgbClr val="FFFFFF"/>
          </a:solidFill>
          <a:latin typeface="+mn-lt"/>
          <a:ea typeface="+mn-ea"/>
          <a:cs typeface="+mn-cs"/>
          <a:sym typeface="Helvetica Light" charset="0"/>
        </a:defRPr>
      </a:lvl8pPr>
      <a:lvl9pPr marL="2743200" algn="l" defTabSz="584200" rtl="0" fontAlgn="base" hangingPunct="0">
        <a:spcBef>
          <a:spcPts val="4200"/>
        </a:spcBef>
        <a:spcAft>
          <a:spcPct val="0"/>
        </a:spcAft>
        <a:defRPr sz="3800">
          <a:solidFill>
            <a:srgbClr val="FFFFFF"/>
          </a:solidFill>
          <a:latin typeface="+mn-lt"/>
          <a:ea typeface="+mn-ea"/>
          <a:cs typeface="+mn-cs"/>
          <a:sym typeface="Helvetica Ligh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952500" y="254000"/>
            <a:ext cx="11099800" cy="21590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0" tIns="0" rIns="0" bIns="0" numCol="1" anchor="ctr" anchorCtr="0" compatLnSpc="1">
            <a:prstTxWarp prst="textNoShape">
              <a:avLst/>
            </a:prstTxWarp>
          </a:bodyPr>
          <a:lstStyle/>
          <a:p>
            <a:pPr lvl="0"/>
            <a:r>
              <a:rPr lang="en-US">
                <a:sym typeface="Helvetica Light" charset="0"/>
              </a:rPr>
              <a:t>Click to edit Master title style</a:t>
            </a:r>
          </a:p>
        </p:txBody>
      </p:sp>
      <p:sp>
        <p:nvSpPr>
          <p:cNvPr id="3074" name="Rectangle 2"/>
          <p:cNvSpPr>
            <a:spLocks noGrp="1"/>
          </p:cNvSpPr>
          <p:nvPr>
            <p:ph type="body" idx="1"/>
          </p:nvPr>
        </p:nvSpPr>
        <p:spPr bwMode="auto">
          <a:xfrm>
            <a:off x="952500" y="2590800"/>
            <a:ext cx="11099800" cy="6286500"/>
          </a:xfrm>
          <a:prstGeom prst="rect">
            <a:avLst/>
          </a:prstGeom>
          <a:noFill/>
          <a:ln>
            <a:noFill/>
          </a:ln>
          <a:effectLst/>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0" tIns="0" rIns="0" bIns="0" numCol="1" anchor="ctr" anchorCtr="0" compatLnSpc="1">
            <a:prstTxWarp prst="textNoShape">
              <a:avLst/>
            </a:prstTxWarp>
          </a:bodyPr>
          <a:lstStyle/>
          <a:p>
            <a:pPr lvl="0"/>
            <a:r>
              <a:rPr lang="en-US">
                <a:sym typeface="Helvetica Light" charset="0"/>
              </a:rPr>
              <a:t>Click to edit Master text styles</a:t>
            </a:r>
          </a:p>
          <a:p>
            <a:pPr lvl="1"/>
            <a:r>
              <a:rPr lang="en-US">
                <a:sym typeface="Helvetica Light" charset="0"/>
              </a:rPr>
              <a:t>Second level</a:t>
            </a:r>
          </a:p>
          <a:p>
            <a:pPr lvl="2"/>
            <a:r>
              <a:rPr lang="en-US">
                <a:sym typeface="Helvetica Light" charset="0"/>
              </a:rPr>
              <a:t>Third level</a:t>
            </a:r>
          </a:p>
          <a:p>
            <a:pPr lvl="3"/>
            <a:r>
              <a:rPr lang="en-US">
                <a:sym typeface="Helvetica Light" charset="0"/>
              </a:rPr>
              <a:t>Fourth level</a:t>
            </a:r>
          </a:p>
          <a:p>
            <a:pPr lvl="4"/>
            <a:r>
              <a:rPr lang="en-US">
                <a:sym typeface="Helvetica Light" charset="0"/>
              </a:rPr>
              <a:t>Fifth level</a:t>
            </a:r>
          </a:p>
        </p:txBody>
      </p:sp>
    </p:spTree>
    <p:extLst>
      <p:ext uri="{BB962C8B-B14F-4D97-AF65-F5344CB8AC3E}">
        <p14:creationId xmlns:p14="http://schemas.microsoft.com/office/powerpoint/2010/main" val="2062376504"/>
      </p:ext>
    </p:extLst>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584200" rtl="0" eaLnBrk="0" fontAlgn="base" hangingPunct="0">
        <a:spcBef>
          <a:spcPct val="0"/>
        </a:spcBef>
        <a:spcAft>
          <a:spcPct val="0"/>
        </a:spcAft>
        <a:defRPr sz="8000">
          <a:solidFill>
            <a:srgbClr val="FFFFFF"/>
          </a:solidFill>
          <a:latin typeface="+mj-lt"/>
          <a:ea typeface="+mj-ea"/>
          <a:cs typeface="+mj-cs"/>
          <a:sym typeface="Helvetica Light" charset="0"/>
        </a:defRPr>
      </a:lvl1pPr>
      <a:lvl2pPr algn="ctr" defTabSz="584200" rtl="0" eaLnBrk="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2pPr>
      <a:lvl3pPr algn="ctr" defTabSz="584200" rtl="0" eaLnBrk="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3pPr>
      <a:lvl4pPr algn="ctr" defTabSz="584200" rtl="0" eaLnBrk="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4pPr>
      <a:lvl5pPr algn="ctr" defTabSz="584200" rtl="0" eaLnBrk="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5pPr>
      <a:lvl6pPr marL="457200" algn="ctr" defTabSz="584200" rtl="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6pPr>
      <a:lvl7pPr marL="914400" algn="ctr" defTabSz="584200" rtl="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7pPr>
      <a:lvl8pPr marL="1371600" algn="ctr" defTabSz="584200" rtl="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8pPr>
      <a:lvl9pPr marL="1828800" algn="ctr" defTabSz="584200" rtl="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9pPr>
    </p:titleStyle>
    <p:bodyStyle>
      <a:lvl1pPr marL="342900" indent="-342900" algn="l" defTabSz="584200" rtl="0" eaLnBrk="0" fontAlgn="base" hangingPunct="0">
        <a:spcBef>
          <a:spcPts val="4200"/>
        </a:spcBef>
        <a:spcAft>
          <a:spcPct val="0"/>
        </a:spcAft>
        <a:defRPr sz="3800">
          <a:solidFill>
            <a:srgbClr val="FFFFFF"/>
          </a:solidFill>
          <a:latin typeface="+mn-lt"/>
          <a:ea typeface="+mn-ea"/>
          <a:cs typeface="+mn-cs"/>
          <a:sym typeface="Helvetica Light" charset="0"/>
        </a:defRPr>
      </a:lvl1pPr>
      <a:lvl2pPr marL="228600" indent="228600" algn="l" defTabSz="584200" rtl="0" eaLnBrk="0" fontAlgn="base" hangingPunct="0">
        <a:spcBef>
          <a:spcPts val="4200"/>
        </a:spcBef>
        <a:spcAft>
          <a:spcPct val="0"/>
        </a:spcAft>
        <a:defRPr sz="3800">
          <a:solidFill>
            <a:srgbClr val="FFFFFF"/>
          </a:solidFill>
          <a:latin typeface="+mn-lt"/>
          <a:ea typeface="Helvetica Light" charset="0"/>
          <a:cs typeface="+mn-cs"/>
          <a:sym typeface="Helvetica Light" charset="0"/>
        </a:defRPr>
      </a:lvl2pPr>
      <a:lvl3pPr marL="457200" indent="457200" algn="l" defTabSz="584200" rtl="0" eaLnBrk="0" fontAlgn="base" hangingPunct="0">
        <a:spcBef>
          <a:spcPts val="4200"/>
        </a:spcBef>
        <a:spcAft>
          <a:spcPct val="0"/>
        </a:spcAft>
        <a:defRPr sz="3800">
          <a:solidFill>
            <a:srgbClr val="FFFFFF"/>
          </a:solidFill>
          <a:latin typeface="+mn-lt"/>
          <a:ea typeface="Helvetica Light" charset="0"/>
          <a:cs typeface="+mn-cs"/>
          <a:sym typeface="Helvetica Light" charset="0"/>
        </a:defRPr>
      </a:lvl3pPr>
      <a:lvl4pPr marL="685800" indent="685800" algn="l" defTabSz="584200" rtl="0" eaLnBrk="0" fontAlgn="base" hangingPunct="0">
        <a:spcBef>
          <a:spcPts val="4200"/>
        </a:spcBef>
        <a:spcAft>
          <a:spcPct val="0"/>
        </a:spcAft>
        <a:defRPr sz="3800">
          <a:solidFill>
            <a:srgbClr val="FFFFFF"/>
          </a:solidFill>
          <a:latin typeface="+mn-lt"/>
          <a:ea typeface="Helvetica Light" charset="0"/>
          <a:cs typeface="+mn-cs"/>
          <a:sym typeface="Helvetica Light" charset="0"/>
        </a:defRPr>
      </a:lvl4pPr>
      <a:lvl5pPr marL="914400" indent="914400" algn="l" defTabSz="584200" rtl="0" eaLnBrk="0" fontAlgn="base" hangingPunct="0">
        <a:spcBef>
          <a:spcPts val="4200"/>
        </a:spcBef>
        <a:spcAft>
          <a:spcPct val="0"/>
        </a:spcAft>
        <a:defRPr sz="3800">
          <a:solidFill>
            <a:srgbClr val="FFFFFF"/>
          </a:solidFill>
          <a:latin typeface="+mn-lt"/>
          <a:ea typeface="Helvetica Light" charset="0"/>
          <a:cs typeface="+mn-cs"/>
          <a:sym typeface="Helvetica Light" charset="0"/>
        </a:defRPr>
      </a:lvl5pPr>
      <a:lvl6pPr marL="1371600" algn="l" defTabSz="584200" rtl="0" fontAlgn="base" hangingPunct="0">
        <a:spcBef>
          <a:spcPts val="4200"/>
        </a:spcBef>
        <a:spcAft>
          <a:spcPct val="0"/>
        </a:spcAft>
        <a:defRPr sz="3800">
          <a:solidFill>
            <a:srgbClr val="FFFFFF"/>
          </a:solidFill>
          <a:latin typeface="+mn-lt"/>
          <a:ea typeface="Helvetica Light" charset="0"/>
          <a:cs typeface="+mn-cs"/>
          <a:sym typeface="Helvetica Light" charset="0"/>
        </a:defRPr>
      </a:lvl6pPr>
      <a:lvl7pPr marL="1828800" algn="l" defTabSz="584200" rtl="0" fontAlgn="base" hangingPunct="0">
        <a:spcBef>
          <a:spcPts val="4200"/>
        </a:spcBef>
        <a:spcAft>
          <a:spcPct val="0"/>
        </a:spcAft>
        <a:defRPr sz="3800">
          <a:solidFill>
            <a:srgbClr val="FFFFFF"/>
          </a:solidFill>
          <a:latin typeface="+mn-lt"/>
          <a:ea typeface="Helvetica Light" charset="0"/>
          <a:cs typeface="+mn-cs"/>
          <a:sym typeface="Helvetica Light" charset="0"/>
        </a:defRPr>
      </a:lvl7pPr>
      <a:lvl8pPr marL="2286000" algn="l" defTabSz="584200" rtl="0" fontAlgn="base" hangingPunct="0">
        <a:spcBef>
          <a:spcPts val="4200"/>
        </a:spcBef>
        <a:spcAft>
          <a:spcPct val="0"/>
        </a:spcAft>
        <a:defRPr sz="3800">
          <a:solidFill>
            <a:srgbClr val="FFFFFF"/>
          </a:solidFill>
          <a:latin typeface="+mn-lt"/>
          <a:ea typeface="Helvetica Light" charset="0"/>
          <a:cs typeface="+mn-cs"/>
          <a:sym typeface="Helvetica Light" charset="0"/>
        </a:defRPr>
      </a:lvl8pPr>
      <a:lvl9pPr marL="2743200" algn="l" defTabSz="584200" rtl="0" fontAlgn="base" hangingPunct="0">
        <a:spcBef>
          <a:spcPts val="4200"/>
        </a:spcBef>
        <a:spcAft>
          <a:spcPct val="0"/>
        </a:spcAft>
        <a:defRPr sz="3800">
          <a:solidFill>
            <a:srgbClr val="FFFFFF"/>
          </a:solidFill>
          <a:latin typeface="+mn-lt"/>
          <a:ea typeface="Helvetica Light" charset="0"/>
          <a:cs typeface="+mn-cs"/>
          <a:sym typeface="Helvetica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F7FAFD"/>
            </a:gs>
            <a:gs pos="74001">
              <a:srgbClr val="B5D2EC"/>
            </a:gs>
            <a:gs pos="83000">
              <a:srgbClr val="B5D2EC"/>
            </a:gs>
            <a:gs pos="100000">
              <a:srgbClr val="CEE1F2"/>
            </a:gs>
          </a:gsLst>
          <a:lin ang="5400000" scaled="1"/>
          <a:tileRect/>
        </a:grad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1331919" y="90311"/>
            <a:ext cx="1483098" cy="355034"/>
          </a:xfrm>
          <a:prstGeom prst="rect">
            <a:avLst/>
          </a:prstGeom>
          <a:noFill/>
          <a:ln w="9525" algn="ctr">
            <a:noFill/>
            <a:miter lim="800000"/>
            <a:headEnd/>
            <a:tailEnd/>
          </a:ln>
          <a:effectLst/>
        </p:spPr>
        <p:txBody>
          <a:bodyPr wrap="none">
            <a:spAutoFit/>
          </a:bodyPr>
          <a:lstStyle/>
          <a:p>
            <a:pPr defTabSz="1300460" hangingPunct="1">
              <a:spcBef>
                <a:spcPct val="50000"/>
              </a:spcBef>
              <a:defRPr/>
            </a:pPr>
            <a:r>
              <a:rPr lang="en-US" sz="1707" b="1" dirty="0">
                <a:solidFill>
                  <a:srgbClr val="009900"/>
                </a:solidFill>
                <a:latin typeface="Calibri" panose="020F0502020204030204" pitchFamily="34" charset="0"/>
                <a:ea typeface=""/>
                <a:cs typeface="Calibri" panose="020F0502020204030204" pitchFamily="34" charset="0"/>
              </a:rPr>
              <a:t>UNCLASSIFIED</a:t>
            </a:r>
          </a:p>
        </p:txBody>
      </p:sp>
      <p:sp>
        <p:nvSpPr>
          <p:cNvPr id="4117" name="Rectangle 21"/>
          <p:cNvSpPr>
            <a:spLocks noGrp="1" noChangeArrowheads="1"/>
          </p:cNvSpPr>
          <p:nvPr>
            <p:ph type="title"/>
          </p:nvPr>
        </p:nvSpPr>
        <p:spPr bwMode="auto">
          <a:xfrm>
            <a:off x="1794934" y="300285"/>
            <a:ext cx="10620587" cy="10905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extLst>
      <p:ext uri="{BB962C8B-B14F-4D97-AF65-F5344CB8AC3E}">
        <p14:creationId xmlns:p14="http://schemas.microsoft.com/office/powerpoint/2010/main" val="62720535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Lst>
  <p:transition/>
  <p:timing>
    <p:tnLst>
      <p:par>
        <p:cTn id="1" dur="indefinite" restart="never" nodeType="tmRoot"/>
      </p:par>
    </p:tnLst>
  </p:timing>
  <p:txStyles>
    <p:titleStyle>
      <a:lvl1pPr algn="ctr" rtl="0" eaLnBrk="0" fontAlgn="base" hangingPunct="0">
        <a:spcBef>
          <a:spcPct val="0"/>
        </a:spcBef>
        <a:spcAft>
          <a:spcPct val="0"/>
        </a:spcAft>
        <a:defRPr sz="5120" b="1" i="1">
          <a:solidFill>
            <a:schemeClr val="accent2"/>
          </a:solidFill>
          <a:effectLst>
            <a:outerShdw blurRad="38100" dist="38100" dir="2700000" algn="tl">
              <a:srgbClr val="C0C0C0"/>
            </a:outerShdw>
          </a:effectLst>
          <a:latin typeface="Calibri" panose="020F0502020204030204" pitchFamily="34" charset="0"/>
          <a:ea typeface="+mj-ea"/>
          <a:cs typeface="Calibri" panose="020F0502020204030204" pitchFamily="34" charset="0"/>
        </a:defRPr>
      </a:lvl1pPr>
      <a:lvl2pPr algn="ctr" rtl="0" eaLnBrk="0" fontAlgn="base" hangingPunct="0">
        <a:spcBef>
          <a:spcPct val="0"/>
        </a:spcBef>
        <a:spcAft>
          <a:spcPct val="0"/>
        </a:spcAft>
        <a:defRPr sz="5120" b="1" i="1">
          <a:solidFill>
            <a:schemeClr val="accent2"/>
          </a:solidFill>
          <a:effectLst>
            <a:outerShdw blurRad="38100" dist="38100" dir="2700000" algn="tl">
              <a:srgbClr val="C0C0C0"/>
            </a:outerShdw>
          </a:effectLst>
          <a:latin typeface="Arial" charset="0"/>
        </a:defRPr>
      </a:lvl2pPr>
      <a:lvl3pPr algn="ctr" rtl="0" eaLnBrk="0" fontAlgn="base" hangingPunct="0">
        <a:spcBef>
          <a:spcPct val="0"/>
        </a:spcBef>
        <a:spcAft>
          <a:spcPct val="0"/>
        </a:spcAft>
        <a:defRPr sz="5120" b="1" i="1">
          <a:solidFill>
            <a:schemeClr val="accent2"/>
          </a:solidFill>
          <a:effectLst>
            <a:outerShdw blurRad="38100" dist="38100" dir="2700000" algn="tl">
              <a:srgbClr val="C0C0C0"/>
            </a:outerShdw>
          </a:effectLst>
          <a:latin typeface="Arial" charset="0"/>
        </a:defRPr>
      </a:lvl3pPr>
      <a:lvl4pPr algn="ctr" rtl="0" eaLnBrk="0" fontAlgn="base" hangingPunct="0">
        <a:spcBef>
          <a:spcPct val="0"/>
        </a:spcBef>
        <a:spcAft>
          <a:spcPct val="0"/>
        </a:spcAft>
        <a:defRPr sz="5120" b="1" i="1">
          <a:solidFill>
            <a:schemeClr val="accent2"/>
          </a:solidFill>
          <a:effectLst>
            <a:outerShdw blurRad="38100" dist="38100" dir="2700000" algn="tl">
              <a:srgbClr val="C0C0C0"/>
            </a:outerShdw>
          </a:effectLst>
          <a:latin typeface="Arial" charset="0"/>
        </a:defRPr>
      </a:lvl4pPr>
      <a:lvl5pPr algn="ctr" rtl="0" eaLnBrk="0" fontAlgn="base" hangingPunct="0">
        <a:spcBef>
          <a:spcPct val="0"/>
        </a:spcBef>
        <a:spcAft>
          <a:spcPct val="0"/>
        </a:spcAft>
        <a:defRPr sz="5120" b="1" i="1">
          <a:solidFill>
            <a:schemeClr val="accent2"/>
          </a:solidFill>
          <a:effectLst>
            <a:outerShdw blurRad="38100" dist="38100" dir="2700000" algn="tl">
              <a:srgbClr val="C0C0C0"/>
            </a:outerShdw>
          </a:effectLst>
          <a:latin typeface="Arial" charset="0"/>
        </a:defRPr>
      </a:lvl5pPr>
      <a:lvl6pPr marL="650230" algn="ctr" rtl="0" eaLnBrk="0" fontAlgn="base" hangingPunct="0">
        <a:spcBef>
          <a:spcPct val="0"/>
        </a:spcBef>
        <a:spcAft>
          <a:spcPct val="0"/>
        </a:spcAft>
        <a:defRPr sz="5120" b="1" i="1">
          <a:solidFill>
            <a:schemeClr val="accent2"/>
          </a:solidFill>
          <a:effectLst>
            <a:outerShdw blurRad="38100" dist="38100" dir="2700000" algn="tl">
              <a:srgbClr val="C0C0C0"/>
            </a:outerShdw>
          </a:effectLst>
          <a:latin typeface="Arial" charset="0"/>
        </a:defRPr>
      </a:lvl6pPr>
      <a:lvl7pPr marL="1300460" algn="ctr" rtl="0" eaLnBrk="0" fontAlgn="base" hangingPunct="0">
        <a:spcBef>
          <a:spcPct val="0"/>
        </a:spcBef>
        <a:spcAft>
          <a:spcPct val="0"/>
        </a:spcAft>
        <a:defRPr sz="5120" b="1" i="1">
          <a:solidFill>
            <a:schemeClr val="accent2"/>
          </a:solidFill>
          <a:effectLst>
            <a:outerShdw blurRad="38100" dist="38100" dir="2700000" algn="tl">
              <a:srgbClr val="C0C0C0"/>
            </a:outerShdw>
          </a:effectLst>
          <a:latin typeface="Arial" charset="0"/>
        </a:defRPr>
      </a:lvl7pPr>
      <a:lvl8pPr marL="1950690" algn="ctr" rtl="0" eaLnBrk="0" fontAlgn="base" hangingPunct="0">
        <a:spcBef>
          <a:spcPct val="0"/>
        </a:spcBef>
        <a:spcAft>
          <a:spcPct val="0"/>
        </a:spcAft>
        <a:defRPr sz="5120" b="1" i="1">
          <a:solidFill>
            <a:schemeClr val="accent2"/>
          </a:solidFill>
          <a:effectLst>
            <a:outerShdw blurRad="38100" dist="38100" dir="2700000" algn="tl">
              <a:srgbClr val="C0C0C0"/>
            </a:outerShdw>
          </a:effectLst>
          <a:latin typeface="Arial" charset="0"/>
        </a:defRPr>
      </a:lvl8pPr>
      <a:lvl9pPr marL="2600919" algn="ctr" rtl="0" eaLnBrk="0" fontAlgn="base" hangingPunct="0">
        <a:spcBef>
          <a:spcPct val="0"/>
        </a:spcBef>
        <a:spcAft>
          <a:spcPct val="0"/>
        </a:spcAft>
        <a:defRPr sz="5120" b="1" i="1">
          <a:solidFill>
            <a:schemeClr val="accent2"/>
          </a:solidFill>
          <a:effectLst>
            <a:outerShdw blurRad="38100" dist="38100" dir="2700000" algn="tl">
              <a:srgbClr val="C0C0C0"/>
            </a:outerShdw>
          </a:effectLst>
          <a:latin typeface="Arial" charset="0"/>
        </a:defRPr>
      </a:lvl9pPr>
    </p:titleStyle>
    <p:bodyStyle>
      <a:lvl1pPr marL="329630" indent="-329630" algn="l" rtl="0" eaLnBrk="0" fontAlgn="base" hangingPunct="0">
        <a:spcBef>
          <a:spcPct val="30000"/>
        </a:spcBef>
        <a:spcAft>
          <a:spcPct val="0"/>
        </a:spcAft>
        <a:buClr>
          <a:srgbClr val="FF0000"/>
        </a:buClr>
        <a:buChar char="•"/>
        <a:defRPr sz="4551" b="1">
          <a:solidFill>
            <a:schemeClr val="tx1"/>
          </a:solidFill>
          <a:latin typeface="+mn-lt"/>
          <a:ea typeface="+mn-ea"/>
          <a:cs typeface="+mn-cs"/>
        </a:defRPr>
      </a:lvl1pPr>
      <a:lvl2pPr marL="803756" indent="-311568" algn="l" rtl="0" eaLnBrk="0" fontAlgn="base" hangingPunct="0">
        <a:spcBef>
          <a:spcPct val="30000"/>
        </a:spcBef>
        <a:spcAft>
          <a:spcPct val="0"/>
        </a:spcAft>
        <a:buClr>
          <a:srgbClr val="FF0000"/>
        </a:buClr>
        <a:buChar char="•"/>
        <a:defRPr sz="3982" b="1">
          <a:solidFill>
            <a:schemeClr val="tx1"/>
          </a:solidFill>
          <a:latin typeface="+mn-lt"/>
        </a:defRPr>
      </a:lvl2pPr>
      <a:lvl3pPr marL="1295944" indent="-329630" algn="l" rtl="0" eaLnBrk="0" fontAlgn="base" hangingPunct="0">
        <a:spcBef>
          <a:spcPct val="30000"/>
        </a:spcBef>
        <a:spcAft>
          <a:spcPct val="0"/>
        </a:spcAft>
        <a:buClr>
          <a:srgbClr val="FF0000"/>
        </a:buClr>
        <a:buChar char="•"/>
        <a:defRPr sz="3413">
          <a:solidFill>
            <a:schemeClr val="tx1"/>
          </a:solidFill>
          <a:latin typeface="+mn-lt"/>
        </a:defRPr>
      </a:lvl3pPr>
      <a:lvl4pPr marL="1788132" indent="-329630" algn="l" rtl="0" eaLnBrk="0" fontAlgn="base" hangingPunct="0">
        <a:spcBef>
          <a:spcPct val="30000"/>
        </a:spcBef>
        <a:spcAft>
          <a:spcPct val="0"/>
        </a:spcAft>
        <a:buClr>
          <a:srgbClr val="FF0000"/>
        </a:buClr>
        <a:buChar char="•"/>
        <a:defRPr sz="2844">
          <a:solidFill>
            <a:schemeClr val="tx1"/>
          </a:solidFill>
          <a:latin typeface="+mn-lt"/>
        </a:defRPr>
      </a:lvl4pPr>
      <a:lvl5pPr marL="2271289" indent="-309311" algn="l" rtl="0" eaLnBrk="0" fontAlgn="base" hangingPunct="0">
        <a:spcBef>
          <a:spcPct val="30000"/>
        </a:spcBef>
        <a:spcAft>
          <a:spcPct val="0"/>
        </a:spcAft>
        <a:buClr>
          <a:srgbClr val="FF0000"/>
        </a:buClr>
        <a:buChar char="•"/>
        <a:defRPr sz="2844">
          <a:solidFill>
            <a:schemeClr val="tx1"/>
          </a:solidFill>
          <a:latin typeface="+mn-lt"/>
        </a:defRPr>
      </a:lvl5pPr>
      <a:lvl6pPr marL="2921519" indent="-309311" algn="l" rtl="0" fontAlgn="base">
        <a:spcBef>
          <a:spcPct val="30000"/>
        </a:spcBef>
        <a:spcAft>
          <a:spcPct val="0"/>
        </a:spcAft>
        <a:buClr>
          <a:srgbClr val="FF0000"/>
        </a:buClr>
        <a:buChar char="•"/>
        <a:defRPr sz="2844">
          <a:solidFill>
            <a:schemeClr val="tx1"/>
          </a:solidFill>
          <a:latin typeface="+mn-lt"/>
        </a:defRPr>
      </a:lvl6pPr>
      <a:lvl7pPr marL="3571749" indent="-309311" algn="l" rtl="0" fontAlgn="base">
        <a:spcBef>
          <a:spcPct val="30000"/>
        </a:spcBef>
        <a:spcAft>
          <a:spcPct val="0"/>
        </a:spcAft>
        <a:buClr>
          <a:srgbClr val="FF0000"/>
        </a:buClr>
        <a:buChar char="•"/>
        <a:defRPr sz="2844">
          <a:solidFill>
            <a:schemeClr val="tx1"/>
          </a:solidFill>
          <a:latin typeface="+mn-lt"/>
        </a:defRPr>
      </a:lvl7pPr>
      <a:lvl8pPr marL="4221978" indent="-309311" algn="l" rtl="0" fontAlgn="base">
        <a:spcBef>
          <a:spcPct val="30000"/>
        </a:spcBef>
        <a:spcAft>
          <a:spcPct val="0"/>
        </a:spcAft>
        <a:buClr>
          <a:srgbClr val="FF0000"/>
        </a:buClr>
        <a:buChar char="•"/>
        <a:defRPr sz="2844">
          <a:solidFill>
            <a:schemeClr val="tx1"/>
          </a:solidFill>
          <a:latin typeface="+mn-lt"/>
        </a:defRPr>
      </a:lvl8pPr>
      <a:lvl9pPr marL="4872208" indent="-309311" algn="l" rtl="0" fontAlgn="base">
        <a:spcBef>
          <a:spcPct val="30000"/>
        </a:spcBef>
        <a:spcAft>
          <a:spcPct val="0"/>
        </a:spcAft>
        <a:buClr>
          <a:srgbClr val="FF0000"/>
        </a:buClr>
        <a:buChar char="•"/>
        <a:defRPr sz="2844">
          <a:solidFill>
            <a:schemeClr val="tx1"/>
          </a:solidFill>
          <a:latin typeface="+mn-lt"/>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1" Type="http://schemas.openxmlformats.org/officeDocument/2006/relationships/slideLayout" Target="../slideLayouts/slideLayout24.xml"/><Relationship Id="rId2" Type="http://schemas.openxmlformats.org/officeDocument/2006/relationships/image" Target="../media/image2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3.png"/><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xml"/><Relationship Id="rId3"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xml"/><Relationship Id="rId3" Type="http://schemas.openxmlformats.org/officeDocument/2006/relationships/image" Target="../media/image2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9.png"/><Relationship Id="rId3"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32.png"/><Relationship Id="rId3"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1.xml"/><Relationship Id="rId3"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3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36.jpg"/></Relationships>
</file>

<file path=ppt/slides/_rels/slide24.xml.rels><?xml version="1.0" encoding="UTF-8" standalone="yes"?>
<Relationships xmlns="http://schemas.openxmlformats.org/package/2006/relationships"><Relationship Id="rId11" Type="http://schemas.openxmlformats.org/officeDocument/2006/relationships/image" Target="../media/image46.png"/><Relationship Id="rId12" Type="http://schemas.openxmlformats.org/officeDocument/2006/relationships/image" Target="../media/image47.png"/><Relationship Id="rId1" Type="http://schemas.openxmlformats.org/officeDocument/2006/relationships/slideLayout" Target="../slideLayouts/slideLayout29.xml"/><Relationship Id="rId2" Type="http://schemas.openxmlformats.org/officeDocument/2006/relationships/image" Target="../media/image37.png"/><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image" Target="../media/image40.jpeg"/><Relationship Id="rId6" Type="http://schemas.openxmlformats.org/officeDocument/2006/relationships/image" Target="../media/image41.jpeg"/><Relationship Id="rId7" Type="http://schemas.openxmlformats.org/officeDocument/2006/relationships/image" Target="../media/image42.jpeg"/><Relationship Id="rId8" Type="http://schemas.openxmlformats.org/officeDocument/2006/relationships/image" Target="../media/image43.jpeg"/><Relationship Id="rId9" Type="http://schemas.openxmlformats.org/officeDocument/2006/relationships/image" Target="../media/image44.jpeg"/><Relationship Id="rId10"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4" Type="http://schemas.openxmlformats.org/officeDocument/2006/relationships/image" Target="../media/image49.png"/><Relationship Id="rId1" Type="http://schemas.openxmlformats.org/officeDocument/2006/relationships/slideLayout" Target="../slideLayouts/slideLayout29.xml"/><Relationship Id="rId2" Type="http://schemas.openxmlformats.org/officeDocument/2006/relationships/notesSlide" Target="../notesSlides/notesSlide12.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4" Type="http://schemas.openxmlformats.org/officeDocument/2006/relationships/image" Target="../media/image51.jpeg"/><Relationship Id="rId5" Type="http://schemas.openxmlformats.org/officeDocument/2006/relationships/image" Target="../media/image52.jpeg"/><Relationship Id="rId6" Type="http://schemas.openxmlformats.org/officeDocument/2006/relationships/image" Target="../media/image53.png"/><Relationship Id="rId7" Type="http://schemas.openxmlformats.org/officeDocument/2006/relationships/image" Target="../media/image54.png"/><Relationship Id="rId1" Type="http://schemas.openxmlformats.org/officeDocument/2006/relationships/slideLayout" Target="../slideLayouts/slideLayout24.xml"/><Relationship Id="rId2"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4.xml"/><Relationship Id="rId3" Type="http://schemas.openxmlformats.org/officeDocument/2006/relationships/image" Target="../media/image55.jpeg"/></Relationships>
</file>

<file path=ppt/slides/_rels/slide28.xml.rels><?xml version="1.0" encoding="UTF-8" standalone="yes"?>
<Relationships xmlns="http://schemas.openxmlformats.org/package/2006/relationships"><Relationship Id="rId3" Type="http://schemas.openxmlformats.org/officeDocument/2006/relationships/image" Target="../media/image56.jpg"/><Relationship Id="rId4" Type="http://schemas.openxmlformats.org/officeDocument/2006/relationships/image" Target="../media/image57.png"/><Relationship Id="rId5" Type="http://schemas.openxmlformats.org/officeDocument/2006/relationships/image" Target="../media/image52.jpeg"/><Relationship Id="rId6" Type="http://schemas.openxmlformats.org/officeDocument/2006/relationships/image" Target="../media/image58.png"/><Relationship Id="rId7" Type="http://schemas.openxmlformats.org/officeDocument/2006/relationships/image" Target="../media/image59.jpeg"/><Relationship Id="rId1" Type="http://schemas.openxmlformats.org/officeDocument/2006/relationships/slideLayout" Target="../slideLayouts/slideLayout24.xml"/><Relationship Id="rId2" Type="http://schemas.openxmlformats.org/officeDocument/2006/relationships/notesSlide" Target="../notesSlides/notesSlide15.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jpeg"/><Relationship Id="rId1" Type="http://schemas.openxmlformats.org/officeDocument/2006/relationships/slideLayout" Target="../slideLayouts/slideLayout35.xml"/><Relationship Id="rId2" Type="http://schemas.openxmlformats.org/officeDocument/2006/relationships/image" Target="../media/image6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6.xml"/><Relationship Id="rId3" Type="http://schemas.openxmlformats.org/officeDocument/2006/relationships/image" Target="../media/image6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7.xml"/><Relationship Id="rId3" Type="http://schemas.openxmlformats.org/officeDocument/2006/relationships/image" Target="../media/image66.jpeg"/></Relationships>
</file>

<file path=ppt/slides/_rels/slide32.xml.rels><?xml version="1.0" encoding="UTF-8" standalone="yes"?>
<Relationships xmlns="http://schemas.openxmlformats.org/package/2006/relationships"><Relationship Id="rId3" Type="http://schemas.openxmlformats.org/officeDocument/2006/relationships/image" Target="../media/image67.jpeg"/><Relationship Id="rId4" Type="http://schemas.openxmlformats.org/officeDocument/2006/relationships/image" Target="../media/image68.jpg"/><Relationship Id="rId5" Type="http://schemas.openxmlformats.org/officeDocument/2006/relationships/image" Target="../media/image52.jpeg"/><Relationship Id="rId6" Type="http://schemas.openxmlformats.org/officeDocument/2006/relationships/image" Target="../media/image69.jpg"/><Relationship Id="rId7" Type="http://schemas.openxmlformats.org/officeDocument/2006/relationships/image" Target="../media/image70.jpg"/><Relationship Id="rId8" Type="http://schemas.openxmlformats.org/officeDocument/2006/relationships/image" Target="../media/image71.jpg"/><Relationship Id="rId9" Type="http://schemas.openxmlformats.org/officeDocument/2006/relationships/image" Target="../media/image72.jpg"/><Relationship Id="rId1" Type="http://schemas.openxmlformats.org/officeDocument/2006/relationships/slideLayout" Target="../slideLayouts/slideLayout35.xml"/><Relationship Id="rId2" Type="http://schemas.openxmlformats.org/officeDocument/2006/relationships/notesSlide" Target="../notesSlides/notesSlide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9.xml"/><Relationship Id="rId3" Type="http://schemas.openxmlformats.org/officeDocument/2006/relationships/image" Target="../media/image73.tif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0.xml"/><Relationship Id="rId3" Type="http://schemas.openxmlformats.org/officeDocument/2006/relationships/image" Target="../media/image7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1.xml"/><Relationship Id="rId3" Type="http://schemas.openxmlformats.org/officeDocument/2006/relationships/image" Target="../media/image7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2.xml"/><Relationship Id="rId3" Type="http://schemas.openxmlformats.org/officeDocument/2006/relationships/image" Target="../media/image7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3.xml"/><Relationship Id="rId3" Type="http://schemas.openxmlformats.org/officeDocument/2006/relationships/image" Target="../media/image7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78.png"/><Relationship Id="rId3" Type="http://schemas.openxmlformats.org/officeDocument/2006/relationships/image" Target="../media/image7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jpe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png"/><Relationship Id="rId9" Type="http://schemas.openxmlformats.org/officeDocument/2006/relationships/image" Target="../media/image14.jpe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eg"/><Relationship Id="rId5" Type="http://schemas.openxmlformats.org/officeDocument/2006/relationships/image" Target="../media/image3.png"/><Relationship Id="rId1" Type="http://schemas.openxmlformats.org/officeDocument/2006/relationships/slideLayout" Target="../slideLayouts/slideLayout50.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2087563" y="404813"/>
            <a:ext cx="8828087" cy="966787"/>
          </a:xfrm>
        </p:spPr>
        <p:txBody>
          <a:bodyPr/>
          <a:lstStyle/>
          <a:p>
            <a:r>
              <a:rPr lang="en-US" sz="4500" dirty="0">
                <a:latin typeface="Helvetica Neue Medium" charset="0"/>
                <a:ea typeface="Helvetica Neue Medium" charset="0"/>
                <a:cs typeface="Helvetica Neue Medium" charset="0"/>
                <a:sym typeface="Helvetica Neue Medium" charset="0"/>
              </a:rPr>
              <a:t>United States Africa Command</a:t>
            </a:r>
            <a:endParaRPr lang="en-US" dirty="0"/>
          </a:p>
        </p:txBody>
      </p:sp>
      <p:sp>
        <p:nvSpPr>
          <p:cNvPr id="5122" name="Rectangle 2"/>
          <p:cNvSpPr>
            <a:spLocks noGrp="1" noChangeArrowheads="1"/>
          </p:cNvSpPr>
          <p:nvPr>
            <p:ph type="body" idx="1"/>
          </p:nvPr>
        </p:nvSpPr>
        <p:spPr>
          <a:xfrm>
            <a:off x="1955800" y="8482013"/>
            <a:ext cx="9091613" cy="966787"/>
          </a:xfrm>
        </p:spPr>
        <p:txBody>
          <a:bodyPr/>
          <a:lstStyle/>
          <a:p>
            <a:pPr algn="ctr" defTabSz="407988">
              <a:spcBef>
                <a:spcPct val="0"/>
              </a:spcBef>
            </a:pPr>
            <a:r>
              <a:rPr lang="en-US" sz="2800" b="1">
                <a:latin typeface="Helvetica Neue Light" charset="0"/>
                <a:ea typeface="Helvetica Neue Light" charset="0"/>
                <a:cs typeface="Helvetica Neue Light" charset="0"/>
                <a:sym typeface="Helvetica Neue Light" charset="0"/>
              </a:rPr>
              <a:t>Environmental Security (</a:t>
            </a:r>
            <a:r>
              <a:rPr lang="en-US" sz="2800" b="1" dirty="0" err="1">
                <a:latin typeface="Helvetica Neue Light" charset="0"/>
                <a:ea typeface="Helvetica Neue Light" charset="0"/>
                <a:cs typeface="Helvetica Neue Light" charset="0"/>
                <a:sym typeface="Helvetica Neue Light" charset="0"/>
              </a:rPr>
              <a:t>EnSec</a:t>
            </a:r>
            <a:r>
              <a:rPr lang="en-US" sz="2800" b="1" dirty="0">
                <a:latin typeface="Helvetica Neue Light" charset="0"/>
                <a:ea typeface="Helvetica Neue Light" charset="0"/>
                <a:cs typeface="Helvetica Neue Light" charset="0"/>
                <a:sym typeface="Helvetica Neue Light" charset="0"/>
              </a:rPr>
              <a:t>):</a:t>
            </a:r>
          </a:p>
          <a:p>
            <a:pPr algn="ctr" defTabSz="407988">
              <a:spcBef>
                <a:spcPct val="0"/>
              </a:spcBef>
            </a:pPr>
            <a:r>
              <a:rPr lang="en-US" sz="2800" b="1" dirty="0">
                <a:latin typeface="Helvetica Neue Light" charset="0"/>
                <a:ea typeface="Helvetica Neue Light" charset="0"/>
                <a:cs typeface="Helvetica Neue Light" charset="0"/>
                <a:sym typeface="Helvetica Neue Light" charset="0"/>
              </a:rPr>
              <a:t>A Short History </a:t>
            </a:r>
            <a:endParaRPr lang="en-US" dirty="0"/>
          </a:p>
        </p:txBody>
      </p:sp>
      <p:sp>
        <p:nvSpPr>
          <p:cNvPr id="6" name="AutoShape 7"/>
          <p:cNvSpPr>
            <a:spLocks/>
          </p:cNvSpPr>
          <p:nvPr/>
        </p:nvSpPr>
        <p:spPr bwMode="auto">
          <a:xfrm>
            <a:off x="720724" y="8915400"/>
            <a:ext cx="1819275" cy="474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2500" dirty="0">
                <a:solidFill>
                  <a:srgbClr val="82FA2A"/>
                </a:solidFill>
                <a:latin typeface="Helvetica Neue Thin" charset="0"/>
                <a:ea typeface="Helvetica Neue Thin" charset="0"/>
                <a:cs typeface="Helvetica Neue Thin" charset="0"/>
                <a:sym typeface="Helvetica Neue Thin" charset="0"/>
              </a:rPr>
              <a:t>unclassified</a:t>
            </a:r>
            <a:endParaRPr lang="en-US" dirty="0"/>
          </a:p>
        </p:txBody>
      </p:sp>
      <p:pic>
        <p:nvPicPr>
          <p:cNvPr id="7" name="Picture 6" descr="Africa Command Crest [1_5].png"/>
          <p:cNvPicPr/>
          <p:nvPr/>
        </p:nvPicPr>
        <p:blipFill>
          <a:blip r:embed="rId3" cstate="print"/>
          <a:stretch>
            <a:fillRect/>
          </a:stretch>
        </p:blipFill>
        <p:spPr>
          <a:xfrm>
            <a:off x="3683000" y="1600200"/>
            <a:ext cx="5410200" cy="6781800"/>
          </a:xfrm>
          <a:prstGeom prst="rect">
            <a:avLst/>
          </a:prstGeom>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711200" y="3810000"/>
            <a:ext cx="11887200" cy="5334000"/>
          </a:xfrm>
        </p:spPr>
        <p:txBody>
          <a:bodyPr/>
          <a:lstStyle/>
          <a:p>
            <a:pPr defTabSz="250825">
              <a:spcBef>
                <a:spcPct val="0"/>
              </a:spcBef>
            </a:pPr>
            <a:r>
              <a:rPr lang="en-US" sz="2300" dirty="0">
                <a:latin typeface="Helvetica Neue" charset="0"/>
                <a:ea typeface="Helvetica Neue" charset="0"/>
                <a:cs typeface="Helvetica Neue" charset="0"/>
                <a:sym typeface="Helvetica Neue" charset="0"/>
              </a:rPr>
              <a:t> </a:t>
            </a:r>
            <a:endParaRPr lang="en-US" sz="3600" i="1" dirty="0">
              <a:latin typeface="Helvetica Neue" charset="0"/>
              <a:ea typeface="Helvetica Neue" charset="0"/>
              <a:cs typeface="Helvetica Neue" charset="0"/>
              <a:sym typeface="Helvetica Neue" charset="0"/>
            </a:endParaRPr>
          </a:p>
          <a:p>
            <a:pPr defTabSz="250825">
              <a:spcBef>
                <a:spcPct val="0"/>
              </a:spcBef>
            </a:pPr>
            <a:r>
              <a:rPr lang="en-US" sz="3600" dirty="0">
                <a:latin typeface="Helvetica Neue" charset="0"/>
                <a:ea typeface="Helvetica Neue" charset="0"/>
                <a:cs typeface="Helvetica Neue" charset="0"/>
                <a:sym typeface="Helvetica Neue" charset="0"/>
              </a:rPr>
              <a:t> </a:t>
            </a:r>
            <a:endParaRPr lang="en-US" sz="3600" b="1" dirty="0">
              <a:solidFill>
                <a:srgbClr val="FFC000"/>
              </a:solidFill>
              <a:latin typeface="Helvetica Neue" charset="0"/>
              <a:ea typeface="Helvetica Neue" charset="0"/>
              <a:cs typeface="Helvetica Neue" charset="0"/>
              <a:sym typeface="Helvetica Neue" charset="0"/>
            </a:endParaRPr>
          </a:p>
          <a:p>
            <a:pPr defTabSz="250825">
              <a:spcBef>
                <a:spcPct val="0"/>
              </a:spcBef>
            </a:pPr>
            <a:endParaRPr lang="en-US" sz="3600" b="1" dirty="0">
              <a:latin typeface="Helvetica Neue" charset="0"/>
              <a:ea typeface="Helvetica Neue" charset="0"/>
              <a:cs typeface="Helvetica Neue" charset="0"/>
              <a:sym typeface="Helvetica Neue" charset="0"/>
            </a:endParaRPr>
          </a:p>
          <a:p>
            <a:pPr defTabSz="250825">
              <a:spcBef>
                <a:spcPct val="0"/>
              </a:spcBef>
              <a:buFont typeface="Arial" pitchFamily="34" charset="0"/>
              <a:buChar char="•"/>
            </a:pPr>
            <a:r>
              <a:rPr lang="en-US" sz="4800" dirty="0" smtClean="0">
                <a:solidFill>
                  <a:srgbClr val="33CC00"/>
                </a:solidFill>
                <a:latin typeface="Helvetica Neue" charset="0"/>
                <a:ea typeface="Helvetica Neue" charset="0"/>
                <a:cs typeface="Helvetica Neue" charset="0"/>
                <a:sym typeface="Helvetica Neue" charset="0"/>
              </a:rPr>
              <a:t> As </a:t>
            </a:r>
            <a:r>
              <a:rPr lang="en-US" sz="4800" dirty="0">
                <a:solidFill>
                  <a:srgbClr val="33CC00"/>
                </a:solidFill>
                <a:latin typeface="Helvetica Neue" charset="0"/>
                <a:ea typeface="Helvetica Neue" charset="0"/>
                <a:cs typeface="Helvetica Neue" charset="0"/>
                <a:sym typeface="Helvetica Neue" charset="0"/>
              </a:rPr>
              <a:t>environment-related </a:t>
            </a:r>
            <a:r>
              <a:rPr lang="en-US" sz="4800" dirty="0" smtClean="0">
                <a:solidFill>
                  <a:srgbClr val="33CC00"/>
                </a:solidFill>
                <a:latin typeface="Helvetica Neue" charset="0"/>
                <a:ea typeface="Helvetica Neue" charset="0"/>
                <a:cs typeface="Helvetica Neue" charset="0"/>
                <a:sym typeface="Helvetica Neue" charset="0"/>
              </a:rPr>
              <a:t>events intensify</a:t>
            </a:r>
            <a:r>
              <a:rPr lang="en-US" sz="3600" dirty="0" smtClean="0">
                <a:latin typeface="Helvetica Neue" charset="0"/>
                <a:ea typeface="Helvetica Neue" charset="0"/>
                <a:cs typeface="Helvetica Neue" charset="0"/>
                <a:sym typeface="Helvetica Neue" charset="0"/>
              </a:rPr>
              <a:t> (e.g. floods </a:t>
            </a:r>
            <a:r>
              <a:rPr lang="en-US" sz="3600" dirty="0">
                <a:latin typeface="Helvetica Neue" charset="0"/>
                <a:ea typeface="Helvetica Neue" charset="0"/>
                <a:cs typeface="Helvetica Neue" charset="0"/>
                <a:sym typeface="Helvetica Neue" charset="0"/>
              </a:rPr>
              <a:t>and droughts,</a:t>
            </a:r>
            <a:r>
              <a:rPr lang="en-US" sz="4800" dirty="0">
                <a:latin typeface="Helvetica Neue" charset="0"/>
                <a:ea typeface="Helvetica Neue" charset="0"/>
                <a:cs typeface="Helvetica Neue" charset="0"/>
                <a:sym typeface="Helvetica Neue" charset="0"/>
              </a:rPr>
              <a:t> </a:t>
            </a:r>
            <a:r>
              <a:rPr lang="en-US" sz="3600" dirty="0">
                <a:latin typeface="Helvetica Neue" charset="0"/>
                <a:ea typeface="Helvetica Neue" charset="0"/>
                <a:cs typeface="Helvetica Neue" charset="0"/>
                <a:sym typeface="Helvetica Neue" charset="0"/>
              </a:rPr>
              <a:t>land, water and air degradation from pollution, soil erosion,</a:t>
            </a:r>
            <a:r>
              <a:rPr lang="en-US" sz="4800" dirty="0">
                <a:latin typeface="Helvetica Neue" charset="0"/>
                <a:ea typeface="Helvetica Neue" charset="0"/>
                <a:cs typeface="Helvetica Neue" charset="0"/>
                <a:sym typeface="Helvetica Neue" charset="0"/>
              </a:rPr>
              <a:t> </a:t>
            </a:r>
            <a:r>
              <a:rPr lang="en-US" sz="3600" dirty="0" smtClean="0">
                <a:latin typeface="Helvetica Neue" charset="0"/>
                <a:ea typeface="Helvetica Neue" charset="0"/>
                <a:cs typeface="Helvetica Neue" charset="0"/>
                <a:sym typeface="Helvetica Neue" charset="0"/>
              </a:rPr>
              <a:t>and resource exploitation), </a:t>
            </a:r>
            <a:r>
              <a:rPr lang="en-US" sz="4800" dirty="0" smtClean="0">
                <a:solidFill>
                  <a:srgbClr val="33CC00"/>
                </a:solidFill>
                <a:latin typeface="Helvetica Neue" charset="0"/>
                <a:ea typeface="Helvetica Neue" charset="0"/>
                <a:cs typeface="Helvetica Neue" charset="0"/>
                <a:sym typeface="Helvetica Neue" charset="0"/>
              </a:rPr>
              <a:t>they </a:t>
            </a:r>
            <a:r>
              <a:rPr lang="en-US" sz="4800" dirty="0">
                <a:solidFill>
                  <a:srgbClr val="33CC00"/>
                </a:solidFill>
                <a:latin typeface="Helvetica Neue" charset="0"/>
                <a:ea typeface="Helvetica Neue" charset="0"/>
                <a:cs typeface="Helvetica Neue" charset="0"/>
                <a:sym typeface="Helvetica Neue" charset="0"/>
              </a:rPr>
              <a:t>will create or contribute to conflicts </a:t>
            </a:r>
            <a:r>
              <a:rPr lang="en-US" sz="3600" dirty="0">
                <a:solidFill>
                  <a:schemeClr val="tx1"/>
                </a:solidFill>
                <a:latin typeface="Helvetica Neue" charset="0"/>
                <a:ea typeface="Helvetica Neue" charset="0"/>
                <a:cs typeface="Helvetica Neue" charset="0"/>
                <a:sym typeface="Helvetica Neue" charset="0"/>
              </a:rPr>
              <a:t>in many parts of the world.</a:t>
            </a:r>
          </a:p>
        </p:txBody>
      </p:sp>
      <p:sp>
        <p:nvSpPr>
          <p:cNvPr id="2" name="TextBox 1"/>
          <p:cNvSpPr txBox="1"/>
          <p:nvPr/>
        </p:nvSpPr>
        <p:spPr>
          <a:xfrm>
            <a:off x="650261" y="457200"/>
            <a:ext cx="12191438" cy="2862322"/>
          </a:xfrm>
          <a:prstGeom prst="rect">
            <a:avLst/>
          </a:prstGeom>
          <a:noFill/>
        </p:spPr>
        <p:txBody>
          <a:bodyPr wrap="square" rtlCol="0">
            <a:spAutoFit/>
          </a:bodyPr>
          <a:lstStyle/>
          <a:p>
            <a:pPr algn="l">
              <a:buFont typeface="Arial" pitchFamily="34" charset="0"/>
              <a:buChar char="•"/>
            </a:pPr>
            <a:r>
              <a:rPr lang="en-US" sz="4800" dirty="0" smtClean="0">
                <a:latin typeface="Helvetica Neue" charset="0"/>
                <a:ea typeface="Helvetica Neue" charset="0"/>
                <a:cs typeface="Helvetica Neue" charset="0"/>
                <a:sym typeface="Helvetica Neue" charset="0"/>
              </a:rPr>
              <a:t> </a:t>
            </a:r>
            <a:r>
              <a:rPr lang="en-US" dirty="0" smtClean="0">
                <a:latin typeface="Helvetica Neue" charset="0"/>
                <a:ea typeface="Helvetica Neue" charset="0"/>
                <a:cs typeface="Helvetica Neue" charset="0"/>
                <a:sym typeface="Helvetica Neue" charset="0"/>
              </a:rPr>
              <a:t>Historical </a:t>
            </a:r>
            <a:r>
              <a:rPr lang="en-US" dirty="0">
                <a:latin typeface="Helvetica Neue" charset="0"/>
                <a:ea typeface="Helvetica Neue" charset="0"/>
                <a:cs typeface="Helvetica Neue" charset="0"/>
                <a:sym typeface="Helvetica Neue" charset="0"/>
              </a:rPr>
              <a:t>focus of United </a:t>
            </a:r>
            <a:r>
              <a:rPr lang="en-US" dirty="0" smtClean="0">
                <a:latin typeface="Helvetica Neue" charset="0"/>
                <a:ea typeface="Helvetica Neue" charset="0"/>
                <a:cs typeface="Helvetica Neue" charset="0"/>
                <a:sym typeface="Helvetica Neue" charset="0"/>
              </a:rPr>
              <a:t>States security</a:t>
            </a:r>
            <a:r>
              <a:rPr lang="en-US" dirty="0">
                <a:latin typeface="Helvetica Neue" charset="0"/>
                <a:ea typeface="Helvetica Neue" charset="0"/>
                <a:cs typeface="Helvetica Neue" charset="0"/>
                <a:sym typeface="Helvetica Neue" charset="0"/>
              </a:rPr>
              <a:t>-related </a:t>
            </a:r>
            <a:r>
              <a:rPr lang="en-US" dirty="0" smtClean="0">
                <a:latin typeface="Helvetica Neue" charset="0"/>
                <a:ea typeface="Helvetica Neue" charset="0"/>
                <a:cs typeface="Helvetica Neue" charset="0"/>
                <a:sym typeface="Helvetica Neue" charset="0"/>
              </a:rPr>
              <a:t>policy was </a:t>
            </a:r>
            <a:r>
              <a:rPr lang="en-US" dirty="0">
                <a:latin typeface="Helvetica Neue" charset="0"/>
                <a:ea typeface="Helvetica Neue" charset="0"/>
                <a:cs typeface="Helvetica Neue" charset="0"/>
                <a:sym typeface="Helvetica Neue" charset="0"/>
              </a:rPr>
              <a:t>on </a:t>
            </a:r>
            <a:r>
              <a:rPr lang="en-US" sz="4800" dirty="0" smtClean="0">
                <a:solidFill>
                  <a:srgbClr val="33CC00"/>
                </a:solidFill>
                <a:latin typeface="Helvetica Neue" charset="0"/>
                <a:ea typeface="Helvetica Neue" charset="0"/>
                <a:cs typeface="Helvetica Neue" charset="0"/>
                <a:sym typeface="Helvetica Neue" charset="0"/>
              </a:rPr>
              <a:t>conflict </a:t>
            </a:r>
            <a:r>
              <a:rPr lang="en-US" sz="4800" dirty="0">
                <a:solidFill>
                  <a:srgbClr val="33CC00"/>
                </a:solidFill>
                <a:latin typeface="Helvetica Neue" charset="0"/>
                <a:ea typeface="Helvetica Neue" charset="0"/>
                <a:cs typeface="Helvetica Neue" charset="0"/>
                <a:sym typeface="Helvetica Neue" charset="0"/>
              </a:rPr>
              <a:t>resolution</a:t>
            </a:r>
            <a:r>
              <a:rPr lang="en-US" dirty="0" smtClean="0">
                <a:latin typeface="Helvetica Neue" charset="0"/>
                <a:ea typeface="Helvetica Neue" charset="0"/>
                <a:cs typeface="Helvetica Neue" charset="0"/>
                <a:sym typeface="Helvetica Neue" charset="0"/>
              </a:rPr>
              <a:t>, </a:t>
            </a:r>
            <a:r>
              <a:rPr lang="en-US" dirty="0">
                <a:latin typeface="Helvetica Neue" charset="0"/>
                <a:ea typeface="Helvetica Neue" charset="0"/>
                <a:cs typeface="Helvetica Neue" charset="0"/>
                <a:sym typeface="Helvetica Neue" charset="0"/>
              </a:rPr>
              <a:t>not on </a:t>
            </a:r>
            <a:r>
              <a:rPr lang="en-US" sz="4800" dirty="0">
                <a:solidFill>
                  <a:srgbClr val="33CC00"/>
                </a:solidFill>
                <a:latin typeface="Helvetica Neue" charset="0"/>
                <a:ea typeface="Helvetica Neue" charset="0"/>
                <a:cs typeface="Helvetica Neue" charset="0"/>
                <a:sym typeface="Helvetica Neue" charset="0"/>
              </a:rPr>
              <a:t>conflict </a:t>
            </a:r>
            <a:r>
              <a:rPr lang="en-US" sz="4800" dirty="0" smtClean="0">
                <a:solidFill>
                  <a:srgbClr val="33CC00"/>
                </a:solidFill>
                <a:latin typeface="Helvetica Neue" charset="0"/>
                <a:ea typeface="Helvetica Neue" charset="0"/>
                <a:cs typeface="Helvetica Neue" charset="0"/>
                <a:sym typeface="Helvetica Neue" charset="0"/>
              </a:rPr>
              <a:t>prevention.</a:t>
            </a:r>
            <a:endParaRPr lang="en-US" sz="4800" dirty="0">
              <a:solidFill>
                <a:srgbClr val="33CC00"/>
              </a:solidFill>
              <a:latin typeface="Helvetica Neue" charset="0"/>
              <a:ea typeface="Helvetica Neue" charset="0"/>
              <a:cs typeface="Helvetica Neue" charset="0"/>
              <a:sym typeface="Helvetica Neue" charset="0"/>
            </a:endParaRPr>
          </a:p>
          <a:p>
            <a:pPr algn="l"/>
            <a:endParaRPr lang="en-US" dirty="0"/>
          </a:p>
        </p:txBody>
      </p:sp>
      <p:sp>
        <p:nvSpPr>
          <p:cNvPr id="3" name="TextBox 2"/>
          <p:cNvSpPr txBox="1"/>
          <p:nvPr/>
        </p:nvSpPr>
        <p:spPr>
          <a:xfrm>
            <a:off x="668044" y="2797076"/>
            <a:ext cx="12173654" cy="2308324"/>
          </a:xfrm>
          <a:prstGeom prst="rect">
            <a:avLst/>
          </a:prstGeom>
          <a:noFill/>
        </p:spPr>
        <p:txBody>
          <a:bodyPr wrap="none" rtlCol="0">
            <a:spAutoFit/>
          </a:bodyPr>
          <a:lstStyle/>
          <a:p>
            <a:pPr algn="l">
              <a:buFont typeface="Arial" pitchFamily="34" charset="0"/>
              <a:buChar char="•"/>
            </a:pPr>
            <a:r>
              <a:rPr lang="en-US" sz="4800" dirty="0" smtClean="0">
                <a:solidFill>
                  <a:srgbClr val="33CC00"/>
                </a:solidFill>
                <a:latin typeface="Helvetica Neue" charset="0"/>
                <a:ea typeface="Helvetica Neue" charset="0"/>
                <a:cs typeface="Helvetica Neue" charset="0"/>
                <a:sym typeface="Helvetica Neue" charset="0"/>
              </a:rPr>
              <a:t> Environmental </a:t>
            </a:r>
            <a:r>
              <a:rPr lang="en-US" sz="4800" dirty="0">
                <a:solidFill>
                  <a:srgbClr val="33CC00"/>
                </a:solidFill>
                <a:latin typeface="Helvetica Neue" charset="0"/>
                <a:ea typeface="Helvetica Neue" charset="0"/>
                <a:cs typeface="Helvetica Neue" charset="0"/>
                <a:sym typeface="Helvetica Neue" charset="0"/>
              </a:rPr>
              <a:t>issues </a:t>
            </a:r>
            <a:r>
              <a:rPr lang="en-US" dirty="0">
                <a:latin typeface="Helvetica Neue" charset="0"/>
                <a:ea typeface="Helvetica Neue" charset="0"/>
                <a:cs typeface="Helvetica Neue" charset="0"/>
                <a:sym typeface="Helvetica Neue" charset="0"/>
              </a:rPr>
              <a:t>have </a:t>
            </a:r>
            <a:r>
              <a:rPr lang="en-US" dirty="0" smtClean="0">
                <a:latin typeface="Helvetica Neue" charset="0"/>
                <a:ea typeface="Helvetica Neue" charset="0"/>
                <a:cs typeface="Helvetica Neue" charset="0"/>
                <a:sym typeface="Helvetica Neue" charset="0"/>
              </a:rPr>
              <a:t>been </a:t>
            </a:r>
            <a:r>
              <a:rPr lang="en-US" dirty="0">
                <a:latin typeface="Helvetica Neue" charset="0"/>
                <a:ea typeface="Helvetica Neue" charset="0"/>
                <a:cs typeface="Helvetica Neue" charset="0"/>
                <a:sym typeface="Helvetica Neue" charset="0"/>
              </a:rPr>
              <a:t>identified as </a:t>
            </a:r>
            <a:r>
              <a:rPr lang="en-US" dirty="0" smtClean="0">
                <a:latin typeface="Helvetica Neue" charset="0"/>
                <a:ea typeface="Helvetica Neue" charset="0"/>
                <a:cs typeface="Helvetica Neue" charset="0"/>
                <a:sym typeface="Helvetica Neue" charset="0"/>
              </a:rPr>
              <a:t>key</a:t>
            </a:r>
          </a:p>
          <a:p>
            <a:pPr algn="l"/>
            <a:r>
              <a:rPr lang="en-US" dirty="0" smtClean="0">
                <a:latin typeface="Helvetica Neue" charset="0"/>
                <a:ea typeface="Helvetica Neue" charset="0"/>
                <a:cs typeface="Helvetica Neue" charset="0"/>
                <a:sym typeface="Helvetica Neue" charset="0"/>
              </a:rPr>
              <a:t> </a:t>
            </a:r>
            <a:r>
              <a:rPr lang="en-US" dirty="0">
                <a:latin typeface="Helvetica Neue" charset="0"/>
                <a:ea typeface="Helvetica Neue" charset="0"/>
                <a:cs typeface="Helvetica Neue" charset="0"/>
                <a:sym typeface="Helvetica Neue" charset="0"/>
              </a:rPr>
              <a:t>factors </a:t>
            </a:r>
            <a:r>
              <a:rPr lang="en-US" dirty="0" smtClean="0">
                <a:latin typeface="Helvetica Neue" charset="0"/>
                <a:ea typeface="Helvetica Neue" charset="0"/>
                <a:cs typeface="Helvetica Neue" charset="0"/>
                <a:sym typeface="Helvetica Neue" charset="0"/>
              </a:rPr>
              <a:t>having </a:t>
            </a:r>
            <a:r>
              <a:rPr lang="en-US" sz="4800" dirty="0" smtClean="0">
                <a:solidFill>
                  <a:srgbClr val="33CC00"/>
                </a:solidFill>
                <a:latin typeface="Helvetica Neue" charset="0"/>
                <a:ea typeface="Helvetica Neue" charset="0"/>
                <a:cs typeface="Helvetica Neue" charset="0"/>
                <a:sym typeface="Helvetica Neue" charset="0"/>
              </a:rPr>
              <a:t>major </a:t>
            </a:r>
            <a:r>
              <a:rPr lang="en-US" sz="4800" dirty="0">
                <a:solidFill>
                  <a:srgbClr val="33CC00"/>
                </a:solidFill>
                <a:latin typeface="Helvetica Neue" charset="0"/>
                <a:ea typeface="Helvetica Neue" charset="0"/>
                <a:cs typeface="Helvetica Neue" charset="0"/>
                <a:sym typeface="Helvetica Neue" charset="0"/>
              </a:rPr>
              <a:t>impact </a:t>
            </a:r>
            <a:r>
              <a:rPr lang="en-US" sz="4800" dirty="0" smtClean="0">
                <a:solidFill>
                  <a:srgbClr val="33CC00"/>
                </a:solidFill>
                <a:latin typeface="Helvetica Neue" charset="0"/>
                <a:ea typeface="Helvetica Neue" charset="0"/>
                <a:cs typeface="Helvetica Neue" charset="0"/>
                <a:sym typeface="Helvetica Neue" charset="0"/>
              </a:rPr>
              <a:t>on </a:t>
            </a:r>
            <a:r>
              <a:rPr lang="en-US" sz="4800" dirty="0">
                <a:solidFill>
                  <a:srgbClr val="33CC00"/>
                </a:solidFill>
                <a:latin typeface="Helvetica Neue" charset="0"/>
                <a:ea typeface="Helvetica Neue" charset="0"/>
                <a:cs typeface="Helvetica Neue" charset="0"/>
                <a:sym typeface="Helvetica Neue" charset="0"/>
              </a:rPr>
              <a:t>local, regional </a:t>
            </a:r>
            <a:endParaRPr lang="en-US" sz="4800" dirty="0" smtClean="0">
              <a:solidFill>
                <a:srgbClr val="33CC00"/>
              </a:solidFill>
              <a:latin typeface="Helvetica Neue" charset="0"/>
              <a:ea typeface="Helvetica Neue" charset="0"/>
              <a:cs typeface="Helvetica Neue" charset="0"/>
              <a:sym typeface="Helvetica Neue" charset="0"/>
            </a:endParaRPr>
          </a:p>
          <a:p>
            <a:pPr algn="l"/>
            <a:r>
              <a:rPr lang="en-US" sz="4800" dirty="0" smtClean="0">
                <a:solidFill>
                  <a:srgbClr val="33CC00"/>
                </a:solidFill>
                <a:latin typeface="Helvetica Neue" charset="0"/>
                <a:ea typeface="Helvetica Neue" charset="0"/>
                <a:cs typeface="Helvetica Neue" charset="0"/>
                <a:sym typeface="Helvetica Neue" charset="0"/>
              </a:rPr>
              <a:t>and </a:t>
            </a:r>
            <a:r>
              <a:rPr lang="en-US" sz="4800" dirty="0">
                <a:solidFill>
                  <a:srgbClr val="33CC00"/>
                </a:solidFill>
                <a:latin typeface="Helvetica Neue" charset="0"/>
                <a:ea typeface="Helvetica Neue" charset="0"/>
                <a:cs typeface="Helvetica Neue" charset="0"/>
                <a:sym typeface="Helvetica Neue" charset="0"/>
              </a:rPr>
              <a:t>global security. </a:t>
            </a:r>
            <a:endParaRPr lang="en-US" sz="4800" dirty="0">
              <a:solidFill>
                <a:srgbClr val="33CC00"/>
              </a:solidFill>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AutoShape 1"/>
          <p:cNvSpPr>
            <a:spLocks/>
          </p:cNvSpPr>
          <p:nvPr/>
        </p:nvSpPr>
        <p:spPr bwMode="auto">
          <a:xfrm>
            <a:off x="952500" y="254000"/>
            <a:ext cx="11099800" cy="2159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0" tIns="0" rIns="0" bIns="0" anchor="ctr"/>
          <a:lstStyle/>
          <a:p>
            <a:pPr defTabSz="457200"/>
            <a:r>
              <a:rPr lang="en-US" sz="4800" b="1" dirty="0">
                <a:latin typeface="+mj-lt"/>
                <a:ea typeface="Helvetica Neue UltraLight" charset="0"/>
                <a:cs typeface="Helvetica Neue UltraLight" charset="0"/>
                <a:sym typeface="Helvetica Neue UltraLight" charset="0"/>
              </a:rPr>
              <a:t>USAFRICOM Environmental Security</a:t>
            </a:r>
            <a:endParaRPr lang="en-US" sz="4800" dirty="0">
              <a:latin typeface="+mj-lt"/>
            </a:endParaRPr>
          </a:p>
        </p:txBody>
      </p:sp>
      <p:sp>
        <p:nvSpPr>
          <p:cNvPr id="43010" name="AutoShape 2"/>
          <p:cNvSpPr>
            <a:spLocks/>
          </p:cNvSpPr>
          <p:nvPr/>
        </p:nvSpPr>
        <p:spPr bwMode="auto">
          <a:xfrm>
            <a:off x="1270000" y="5638800"/>
            <a:ext cx="11099800" cy="2882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pPr algn="l"/>
            <a:r>
              <a:rPr lang="en-US" b="1" dirty="0" smtClean="0">
                <a:solidFill>
                  <a:srgbClr val="FFCC66"/>
                </a:solidFill>
                <a:latin typeface="Helvetica Neue Thin" charset="0"/>
                <a:ea typeface="Helvetica Neue Thin" charset="0"/>
                <a:cs typeface="Helvetica Neue Thin" charset="0"/>
                <a:sym typeface="Helvetica Neue Thin" charset="0"/>
              </a:rPr>
              <a:t>OPERATIONS and READINESS</a:t>
            </a:r>
            <a:endParaRPr lang="en-US" b="1" dirty="0">
              <a:solidFill>
                <a:srgbClr val="FFCC66"/>
              </a:solidFill>
              <a:latin typeface="Helvetica Neue Thin" charset="0"/>
              <a:ea typeface="Helvetica Neue Thin" charset="0"/>
              <a:cs typeface="Helvetica Neue Thin" charset="0"/>
              <a:sym typeface="Helvetica Neue Thin" charset="0"/>
            </a:endParaRPr>
          </a:p>
          <a:p>
            <a:pPr algn="l"/>
            <a:r>
              <a:rPr lang="en-US" dirty="0">
                <a:latin typeface="Helvetica Neue Thin" charset="0"/>
                <a:ea typeface="Helvetica Neue Thin" charset="0"/>
                <a:cs typeface="Helvetica Neue Thin" charset="0"/>
                <a:sym typeface="Helvetica Neue Thin" charset="0"/>
              </a:rPr>
              <a:t>“environmental </a:t>
            </a:r>
            <a:r>
              <a:rPr lang="en-US" dirty="0" smtClean="0">
                <a:latin typeface="Helvetica Neue Thin" charset="0"/>
                <a:ea typeface="Helvetica Neue Thin" charset="0"/>
                <a:cs typeface="Helvetica Neue Thin" charset="0"/>
                <a:sym typeface="Helvetica Neue Thin" charset="0"/>
              </a:rPr>
              <a:t>consideration </a:t>
            </a:r>
            <a:r>
              <a:rPr lang="en-US" dirty="0">
                <a:latin typeface="Helvetica Neue Thin" charset="0"/>
                <a:ea typeface="Helvetica Neue Thin" charset="0"/>
                <a:cs typeface="Helvetica Neue Thin" charset="0"/>
                <a:sym typeface="Helvetica Neue Thin" charset="0"/>
              </a:rPr>
              <a:t>protects the health and welfare of U.S. personnel…minimizes adverse environmental impact</a:t>
            </a:r>
            <a:r>
              <a:rPr lang="en-US" dirty="0" smtClean="0">
                <a:latin typeface="Helvetica Neue Thin" charset="0"/>
                <a:ea typeface="Helvetica Neue Thin" charset="0"/>
                <a:cs typeface="Helvetica Neue Thin" charset="0"/>
                <a:sym typeface="Helvetica Neue Thin" charset="0"/>
              </a:rPr>
              <a:t>…”</a:t>
            </a:r>
            <a:endParaRPr lang="en-US" dirty="0"/>
          </a:p>
        </p:txBody>
      </p:sp>
      <p:grpSp>
        <p:nvGrpSpPr>
          <p:cNvPr id="43012" name="Group 4"/>
          <p:cNvGrpSpPr>
            <a:grpSpLocks/>
          </p:cNvGrpSpPr>
          <p:nvPr/>
        </p:nvGrpSpPr>
        <p:grpSpPr bwMode="auto">
          <a:xfrm>
            <a:off x="11241088" y="7831138"/>
            <a:ext cx="1149350" cy="1462087"/>
            <a:chOff x="0" y="0"/>
            <a:chExt cx="1149753" cy="1462088"/>
          </a:xfrm>
        </p:grpSpPr>
        <p:sp>
          <p:nvSpPr>
            <p:cNvPr id="43013" name="AutoShape 5"/>
            <p:cNvSpPr>
              <a:spLocks/>
            </p:cNvSpPr>
            <p:nvPr/>
          </p:nvSpPr>
          <p:spPr bwMode="auto">
            <a:xfrm>
              <a:off x="610" y="0"/>
              <a:ext cx="1148522" cy="14620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rgbClr val="FCF4FB"/>
            </a:solidFill>
            <a:ln w="12700" cap="flat" cmpd="sng">
              <a:noFill/>
              <a:prstDash val="solid"/>
              <a:miter lim="0"/>
              <a:headEnd/>
              <a:tailEnd/>
            </a:ln>
            <a:effectLst/>
          </p:spPr>
          <p:txBody>
            <a:bodyPr lIns="0" tIns="0" rIns="0" bIns="0" anchor="ctr"/>
            <a:lstStyle/>
            <a:p>
              <a:endParaRPr lang="en-US" sz="2600"/>
            </a:p>
          </p:txBody>
        </p:sp>
        <p:pic>
          <p:nvPicPr>
            <p:cNvPr id="43014" name="Picture 6" descr="pasted-image.pd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251"/>
              <a:ext cx="1149753" cy="1461551"/>
            </a:xfrm>
            <a:prstGeom prst="rect">
              <a:avLst/>
            </a:prstGeom>
            <a:noFill/>
            <a:ln w="12700" cap="flat" cmpd="sng">
              <a:noFill/>
              <a:prstDash val="solid"/>
              <a:miter lim="0"/>
              <a:headEnd type="none" w="med" len="med"/>
              <a:tailEnd type="none" w="med" len="med"/>
            </a:ln>
            <a:effectLst/>
          </p:spPr>
        </p:pic>
      </p:grpSp>
      <p:sp>
        <p:nvSpPr>
          <p:cNvPr id="43015" name="AutoShape 7"/>
          <p:cNvSpPr>
            <a:spLocks/>
          </p:cNvSpPr>
          <p:nvPr/>
        </p:nvSpPr>
        <p:spPr bwMode="auto">
          <a:xfrm>
            <a:off x="0" y="8991600"/>
            <a:ext cx="1971675" cy="474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2500" dirty="0">
                <a:solidFill>
                  <a:srgbClr val="82FA2A"/>
                </a:solidFill>
                <a:latin typeface="Helvetica Neue Thin" charset="0"/>
                <a:ea typeface="Helvetica Neue Thin" charset="0"/>
                <a:cs typeface="Helvetica Neue Thin" charset="0"/>
                <a:sym typeface="Helvetica Neue Thin" charset="0"/>
              </a:rPr>
              <a:t>unclassified</a:t>
            </a:r>
            <a:endParaRPr lang="en-US" dirty="0"/>
          </a:p>
        </p:txBody>
      </p:sp>
      <p:sp>
        <p:nvSpPr>
          <p:cNvPr id="31" name="Straight Connector 3"/>
          <p:cNvSpPr/>
          <p:nvPr/>
        </p:nvSpPr>
        <p:spPr>
          <a:xfrm>
            <a:off x="3987800" y="3200400"/>
            <a:ext cx="7940738" cy="517146"/>
          </a:xfrm>
          <a:custGeom>
            <a:avLst/>
            <a:gdLst/>
            <a:ahLst/>
            <a:cxnLst/>
            <a:rect l="0" t="0" r="0" b="0"/>
            <a:pathLst>
              <a:path>
                <a:moveTo>
                  <a:pt x="2837380" y="0"/>
                </a:moveTo>
                <a:lnTo>
                  <a:pt x="2837380" y="177356"/>
                </a:lnTo>
                <a:lnTo>
                  <a:pt x="0" y="177356"/>
                </a:lnTo>
                <a:lnTo>
                  <a:pt x="0" y="235791"/>
                </a:lnTo>
              </a:path>
            </a:pathLst>
          </a:custGeom>
          <a:noFill/>
          <a:ln w="50800">
            <a:solidFill>
              <a:schemeClr val="tx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dirty="0"/>
          </a:p>
        </p:txBody>
      </p:sp>
      <p:grpSp>
        <p:nvGrpSpPr>
          <p:cNvPr id="32" name="Group 31"/>
          <p:cNvGrpSpPr/>
          <p:nvPr/>
        </p:nvGrpSpPr>
        <p:grpSpPr>
          <a:xfrm>
            <a:off x="4521200" y="2133600"/>
            <a:ext cx="4648200" cy="990601"/>
            <a:chOff x="4004901" y="699401"/>
            <a:chExt cx="2066315" cy="614762"/>
          </a:xfrm>
        </p:grpSpPr>
        <p:sp>
          <p:nvSpPr>
            <p:cNvPr id="36" name="Rounded Rectangle 35"/>
            <p:cNvSpPr/>
            <p:nvPr/>
          </p:nvSpPr>
          <p:spPr>
            <a:xfrm>
              <a:off x="4004901" y="699401"/>
              <a:ext cx="2066315" cy="614762"/>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7" name="Rounded Rectangle 5"/>
            <p:cNvSpPr/>
            <p:nvPr/>
          </p:nvSpPr>
          <p:spPr>
            <a:xfrm>
              <a:off x="4022907" y="717407"/>
              <a:ext cx="2030303" cy="5787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b="1" kern="1200" dirty="0" smtClean="0">
                  <a:solidFill>
                    <a:srgbClr val="000000"/>
                  </a:solidFill>
                </a:rPr>
                <a:t>ENSEC</a:t>
              </a:r>
              <a:endParaRPr lang="en-US" b="1" kern="1200" dirty="0">
                <a:solidFill>
                  <a:srgbClr val="000000"/>
                </a:solidFill>
              </a:endParaRPr>
            </a:p>
          </p:txBody>
        </p:sp>
      </p:grpSp>
      <p:grpSp>
        <p:nvGrpSpPr>
          <p:cNvPr id="33" name="Group 32"/>
          <p:cNvGrpSpPr/>
          <p:nvPr/>
        </p:nvGrpSpPr>
        <p:grpSpPr>
          <a:xfrm>
            <a:off x="787400" y="3505200"/>
            <a:ext cx="5579881" cy="1429436"/>
            <a:chOff x="1203778" y="1549956"/>
            <a:chExt cx="1993800" cy="661426"/>
          </a:xfrm>
        </p:grpSpPr>
        <p:sp>
          <p:nvSpPr>
            <p:cNvPr id="34" name="Rounded Rectangle 33"/>
            <p:cNvSpPr/>
            <p:nvPr/>
          </p:nvSpPr>
          <p:spPr>
            <a:xfrm>
              <a:off x="1203778" y="1549956"/>
              <a:ext cx="1993800" cy="661426"/>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5" name="Rounded Rectangle 7"/>
            <p:cNvSpPr/>
            <p:nvPr/>
          </p:nvSpPr>
          <p:spPr>
            <a:xfrm>
              <a:off x="1223151" y="1569329"/>
              <a:ext cx="1955054" cy="6226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b="1" kern="1200" dirty="0" smtClean="0">
                  <a:solidFill>
                    <a:srgbClr val="000000"/>
                  </a:solidFill>
                </a:rPr>
                <a:t>Operations and Readiness</a:t>
              </a:r>
              <a:endParaRPr lang="en-US" b="1" kern="1200" dirty="0">
                <a:solidFill>
                  <a:srgbClr val="000000"/>
                </a:solidFill>
              </a:endParaRPr>
            </a:p>
          </p:txBody>
        </p:sp>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Environmental Considerations during  Operations</a:t>
            </a:r>
            <a:endParaRPr lang="en-US" sz="4400" dirty="0"/>
          </a:p>
        </p:txBody>
      </p:sp>
      <p:pic>
        <p:nvPicPr>
          <p:cNvPr id="5" name="Picture 4" descr="Screen Shot 2014-07-21 at 20.17.44.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00936" y="2133600"/>
            <a:ext cx="9097264" cy="5638800"/>
          </a:xfrm>
          <a:prstGeom prst="rect">
            <a:avLst/>
          </a:prstGeom>
          <a:ln>
            <a:solidFill>
              <a:srgbClr val="FF0000"/>
            </a:solidFill>
          </a:ln>
        </p:spPr>
      </p:pic>
      <p:pic>
        <p:nvPicPr>
          <p:cNvPr id="4" name="Picture 3" descr="Screen Shot 2014-07-21 at 20.18.56.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927" y="6144002"/>
            <a:ext cx="8533874" cy="3609598"/>
          </a:xfrm>
          <a:prstGeom prst="rect">
            <a:avLst/>
          </a:prstGeom>
          <a:ln>
            <a:solidFill>
              <a:schemeClr val="accent1">
                <a:lumMod val="75000"/>
              </a:schemeClr>
            </a:solidFill>
          </a:ln>
        </p:spPr>
      </p:pic>
      <p:sp>
        <p:nvSpPr>
          <p:cNvPr id="13" name="TextBox 12"/>
          <p:cNvSpPr txBox="1"/>
          <p:nvPr/>
        </p:nvSpPr>
        <p:spPr>
          <a:xfrm>
            <a:off x="9274184" y="1981200"/>
            <a:ext cx="3315331" cy="1754326"/>
          </a:xfrm>
          <a:prstGeom prst="rect">
            <a:avLst/>
          </a:prstGeom>
          <a:solidFill>
            <a:schemeClr val="tx1">
              <a:alpha val="75000"/>
            </a:schemeClr>
          </a:solidFill>
        </p:spPr>
        <p:txBody>
          <a:bodyPr wrap="none" rtlCol="0">
            <a:spAutoFit/>
          </a:bodyPr>
          <a:lstStyle/>
          <a:p>
            <a:r>
              <a:rPr lang="en-US" sz="9600" dirty="0" smtClean="0">
                <a:solidFill>
                  <a:schemeClr val="accent1"/>
                </a:solidFill>
              </a:rPr>
              <a:t>8231</a:t>
            </a:r>
            <a:endParaRPr lang="en-US" baseline="100000" dirty="0" smtClean="0">
              <a:solidFill>
                <a:schemeClr val="accent1"/>
              </a:solidFill>
            </a:endParaRPr>
          </a:p>
          <a:p>
            <a:r>
              <a:rPr lang="en-US" sz="1200" dirty="0" smtClean="0">
                <a:solidFill>
                  <a:schemeClr val="bg1"/>
                </a:solidFill>
              </a:rPr>
              <a:t>Over 8000 Haitians killed by cholera outbreak</a:t>
            </a:r>
          </a:p>
        </p:txBody>
      </p:sp>
      <p:sp>
        <p:nvSpPr>
          <p:cNvPr id="14" name="TextBox 13"/>
          <p:cNvSpPr txBox="1"/>
          <p:nvPr/>
        </p:nvSpPr>
        <p:spPr>
          <a:xfrm>
            <a:off x="9274184" y="4341674"/>
            <a:ext cx="2940926" cy="1754326"/>
          </a:xfrm>
          <a:prstGeom prst="rect">
            <a:avLst/>
          </a:prstGeom>
          <a:solidFill>
            <a:schemeClr val="tx1">
              <a:alpha val="75000"/>
            </a:schemeClr>
          </a:solidFill>
        </p:spPr>
        <p:txBody>
          <a:bodyPr wrap="square" rtlCol="0">
            <a:spAutoFit/>
          </a:bodyPr>
          <a:lstStyle/>
          <a:p>
            <a:r>
              <a:rPr lang="en-US" sz="9600" dirty="0" smtClean="0">
                <a:solidFill>
                  <a:schemeClr val="accent1"/>
                </a:solidFill>
              </a:rPr>
              <a:t>6%</a:t>
            </a:r>
            <a:endParaRPr lang="en-US" baseline="100000" dirty="0" smtClean="0">
              <a:solidFill>
                <a:schemeClr val="accent1"/>
              </a:solidFill>
            </a:endParaRPr>
          </a:p>
          <a:p>
            <a:r>
              <a:rPr lang="en-US" sz="1200" dirty="0" smtClean="0">
                <a:solidFill>
                  <a:schemeClr val="bg1"/>
                </a:solidFill>
              </a:rPr>
              <a:t>6% of Haitians have had the disease</a:t>
            </a:r>
          </a:p>
        </p:txBody>
      </p:sp>
      <p:sp>
        <p:nvSpPr>
          <p:cNvPr id="15" name="TextBox 14"/>
          <p:cNvSpPr txBox="1"/>
          <p:nvPr/>
        </p:nvSpPr>
        <p:spPr>
          <a:xfrm>
            <a:off x="9274184" y="6705600"/>
            <a:ext cx="2940927" cy="2123658"/>
          </a:xfrm>
          <a:prstGeom prst="rect">
            <a:avLst/>
          </a:prstGeom>
          <a:solidFill>
            <a:schemeClr val="tx1">
              <a:alpha val="75000"/>
            </a:schemeClr>
          </a:solidFill>
        </p:spPr>
        <p:txBody>
          <a:bodyPr wrap="square" rtlCol="0">
            <a:spAutoFit/>
          </a:bodyPr>
          <a:lstStyle/>
          <a:p>
            <a:r>
              <a:rPr lang="en-US" sz="9600" dirty="0" smtClean="0">
                <a:solidFill>
                  <a:schemeClr val="accent1"/>
                </a:solidFill>
              </a:rPr>
              <a:t>4</a:t>
            </a:r>
            <a:endParaRPr lang="en-US" baseline="100000" dirty="0" smtClean="0">
              <a:solidFill>
                <a:schemeClr val="accent1"/>
              </a:solidFill>
            </a:endParaRPr>
          </a:p>
          <a:p>
            <a:r>
              <a:rPr lang="en-US" sz="1200" dirty="0" smtClean="0">
                <a:solidFill>
                  <a:schemeClr val="bg1"/>
                </a:solidFill>
              </a:rPr>
              <a:t>Spreading to neighboring countries, </a:t>
            </a:r>
          </a:p>
          <a:p>
            <a:r>
              <a:rPr lang="en-US" sz="1200" dirty="0" smtClean="0">
                <a:solidFill>
                  <a:schemeClr val="bg1"/>
                </a:solidFill>
              </a:rPr>
              <a:t>including Cuba, Dominican Republic,</a:t>
            </a:r>
          </a:p>
          <a:p>
            <a:r>
              <a:rPr lang="en-US" sz="1200" dirty="0" smtClean="0">
                <a:solidFill>
                  <a:schemeClr val="bg1"/>
                </a:solidFill>
              </a:rPr>
              <a:t>and the United States</a:t>
            </a:r>
          </a:p>
        </p:txBody>
      </p:sp>
    </p:spTree>
    <p:extLst>
      <p:ext uri="{BB962C8B-B14F-4D97-AF65-F5344CB8AC3E}">
        <p14:creationId xmlns:p14="http://schemas.microsoft.com/office/powerpoint/2010/main" val="65945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AutoShape 1"/>
          <p:cNvSpPr>
            <a:spLocks/>
          </p:cNvSpPr>
          <p:nvPr/>
        </p:nvSpPr>
        <p:spPr bwMode="auto">
          <a:xfrm>
            <a:off x="952500" y="254000"/>
            <a:ext cx="11099800" cy="2159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0" tIns="0" rIns="0" bIns="0" anchor="ctr"/>
          <a:lstStyle/>
          <a:p>
            <a:pPr defTabSz="457200"/>
            <a:r>
              <a:rPr lang="en-US" sz="4800" b="1" dirty="0">
                <a:latin typeface="+mj-lt"/>
                <a:ea typeface="Helvetica Neue UltraLight" charset="0"/>
                <a:cs typeface="Helvetica Neue UltraLight" charset="0"/>
                <a:sym typeface="Helvetica Neue UltraLight" charset="0"/>
              </a:rPr>
              <a:t>USAFRICOM Environmental Security</a:t>
            </a:r>
            <a:endParaRPr lang="en-US" sz="4800" dirty="0">
              <a:latin typeface="+mj-lt"/>
            </a:endParaRPr>
          </a:p>
        </p:txBody>
      </p:sp>
      <p:grpSp>
        <p:nvGrpSpPr>
          <p:cNvPr id="43012" name="Group 4"/>
          <p:cNvGrpSpPr>
            <a:grpSpLocks/>
          </p:cNvGrpSpPr>
          <p:nvPr/>
        </p:nvGrpSpPr>
        <p:grpSpPr bwMode="auto">
          <a:xfrm>
            <a:off x="11241088" y="7831138"/>
            <a:ext cx="1149350" cy="1462087"/>
            <a:chOff x="0" y="0"/>
            <a:chExt cx="1149753" cy="1462088"/>
          </a:xfrm>
        </p:grpSpPr>
        <p:sp>
          <p:nvSpPr>
            <p:cNvPr id="43013" name="AutoShape 5"/>
            <p:cNvSpPr>
              <a:spLocks/>
            </p:cNvSpPr>
            <p:nvPr/>
          </p:nvSpPr>
          <p:spPr bwMode="auto">
            <a:xfrm>
              <a:off x="610" y="0"/>
              <a:ext cx="1148522" cy="14620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rgbClr val="FCF4FB"/>
            </a:solidFill>
            <a:ln w="12700" cap="flat" cmpd="sng">
              <a:noFill/>
              <a:prstDash val="solid"/>
              <a:miter lim="0"/>
              <a:headEnd/>
              <a:tailEnd/>
            </a:ln>
            <a:effectLst/>
          </p:spPr>
          <p:txBody>
            <a:bodyPr lIns="0" tIns="0" rIns="0" bIns="0" anchor="ctr"/>
            <a:lstStyle/>
            <a:p>
              <a:endParaRPr lang="en-US" sz="2600"/>
            </a:p>
          </p:txBody>
        </p:sp>
        <p:pic>
          <p:nvPicPr>
            <p:cNvPr id="43014" name="Picture 6" descr="pasted-image.pd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251"/>
              <a:ext cx="1149753" cy="1461551"/>
            </a:xfrm>
            <a:prstGeom prst="rect">
              <a:avLst/>
            </a:prstGeom>
            <a:noFill/>
            <a:ln w="12700" cap="flat" cmpd="sng">
              <a:noFill/>
              <a:prstDash val="solid"/>
              <a:miter lim="0"/>
              <a:headEnd type="none" w="med" len="med"/>
              <a:tailEnd type="none" w="med" len="med"/>
            </a:ln>
            <a:effectLst/>
          </p:spPr>
        </p:pic>
      </p:grpSp>
      <p:sp>
        <p:nvSpPr>
          <p:cNvPr id="43015" name="AutoShape 7"/>
          <p:cNvSpPr>
            <a:spLocks/>
          </p:cNvSpPr>
          <p:nvPr/>
        </p:nvSpPr>
        <p:spPr bwMode="auto">
          <a:xfrm>
            <a:off x="720724" y="8915400"/>
            <a:ext cx="1971675" cy="474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2500" dirty="0">
                <a:solidFill>
                  <a:srgbClr val="82FA2A"/>
                </a:solidFill>
                <a:latin typeface="Helvetica Neue Thin" charset="0"/>
                <a:ea typeface="Helvetica Neue Thin" charset="0"/>
                <a:cs typeface="Helvetica Neue Thin" charset="0"/>
                <a:sym typeface="Helvetica Neue Thin" charset="0"/>
              </a:rPr>
              <a:t>unclassified</a:t>
            </a:r>
            <a:endParaRPr lang="en-US" dirty="0"/>
          </a:p>
        </p:txBody>
      </p:sp>
      <p:sp>
        <p:nvSpPr>
          <p:cNvPr id="9" name="AutoShape 2"/>
          <p:cNvSpPr>
            <a:spLocks/>
          </p:cNvSpPr>
          <p:nvPr/>
        </p:nvSpPr>
        <p:spPr bwMode="auto">
          <a:xfrm>
            <a:off x="1346200" y="6096000"/>
            <a:ext cx="11099800" cy="2882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pPr algn="l"/>
            <a:r>
              <a:rPr lang="en-US" b="1" dirty="0" smtClean="0">
                <a:solidFill>
                  <a:srgbClr val="FFCC66"/>
                </a:solidFill>
                <a:latin typeface="Helvetica Neue Thin" charset="0"/>
                <a:ea typeface="Helvetica Neue Thin" charset="0"/>
                <a:cs typeface="Helvetica Neue Thin" charset="0"/>
                <a:sym typeface="Helvetica Neue Thin" charset="0"/>
              </a:rPr>
              <a:t>THEATER SECURITY COOPERATION </a:t>
            </a:r>
            <a:endParaRPr lang="en-US" b="1" dirty="0">
              <a:solidFill>
                <a:srgbClr val="FFCC66"/>
              </a:solidFill>
              <a:latin typeface="Helvetica Neue Thin" charset="0"/>
              <a:ea typeface="Helvetica Neue Thin" charset="0"/>
              <a:cs typeface="Helvetica Neue Thin" charset="0"/>
              <a:sym typeface="Helvetica Neue Thin" charset="0"/>
            </a:endParaRPr>
          </a:p>
          <a:p>
            <a:pPr algn="l"/>
            <a:r>
              <a:rPr lang="en-US" dirty="0" smtClean="0">
                <a:latin typeface="Helvetica Neue Thin" charset="0"/>
                <a:ea typeface="Helvetica Neue Thin" charset="0"/>
                <a:cs typeface="Helvetica Neue Thin" charset="0"/>
                <a:sym typeface="Helvetica Neue Thin" charset="0"/>
              </a:rPr>
              <a:t>“</a:t>
            </a:r>
            <a:r>
              <a:rPr lang="en-US" dirty="0" smtClean="0">
                <a:solidFill>
                  <a:schemeClr val="tx1"/>
                </a:solidFill>
                <a:latin typeface="Helvetica Neue Thin" charset="0"/>
                <a:ea typeface="Helvetica Neue Thin" charset="0"/>
                <a:cs typeface="Helvetica Neue Thin" charset="0"/>
                <a:sym typeface="Helvetica Neue Thin" charset="0"/>
              </a:rPr>
              <a:t>capacity building for partner African nations military and non-military stakeholders</a:t>
            </a:r>
            <a:r>
              <a:rPr lang="en-US" dirty="0" smtClean="0">
                <a:latin typeface="Helvetica Neue Thin" charset="0"/>
                <a:ea typeface="Helvetica Neue Thin" charset="0"/>
                <a:cs typeface="Helvetica Neue Thin" charset="0"/>
                <a:sym typeface="Helvetica Neue Thin" charset="0"/>
              </a:rPr>
              <a:t>”</a:t>
            </a:r>
            <a:r>
              <a:rPr lang="en-US" dirty="0" smtClean="0"/>
              <a:t>, </a:t>
            </a:r>
            <a:r>
              <a:rPr lang="en-US" sz="4800" b="1" dirty="0" smtClean="0">
                <a:solidFill>
                  <a:srgbClr val="33CC00"/>
                </a:solidFill>
              </a:rPr>
              <a:t>Information Exchange </a:t>
            </a:r>
            <a:r>
              <a:rPr lang="en-US" dirty="0"/>
              <a:t>on environmental </a:t>
            </a:r>
            <a:r>
              <a:rPr lang="en-US" dirty="0" smtClean="0"/>
              <a:t>issues</a:t>
            </a:r>
            <a:endParaRPr lang="en-US" dirty="0"/>
          </a:p>
        </p:txBody>
      </p:sp>
      <p:sp>
        <p:nvSpPr>
          <p:cNvPr id="12" name="Straight Connector 4"/>
          <p:cNvSpPr/>
          <p:nvPr/>
        </p:nvSpPr>
        <p:spPr>
          <a:xfrm>
            <a:off x="6375284" y="2866820"/>
            <a:ext cx="2507639" cy="280813"/>
          </a:xfrm>
          <a:custGeom>
            <a:avLst/>
            <a:gdLst/>
            <a:ahLst/>
            <a:cxnLst/>
            <a:rect l="0" t="0" r="0" b="0"/>
            <a:pathLst>
              <a:path>
                <a:moveTo>
                  <a:pt x="0" y="0"/>
                </a:moveTo>
                <a:lnTo>
                  <a:pt x="0" y="139457"/>
                </a:lnTo>
                <a:lnTo>
                  <a:pt x="1763184" y="139457"/>
                </a:lnTo>
                <a:lnTo>
                  <a:pt x="1763184" y="197447"/>
                </a:lnTo>
              </a:path>
            </a:pathLst>
          </a:custGeom>
          <a:noFill/>
          <a:ln w="50800">
            <a:solidFill>
              <a:schemeClr val="tx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13" name="Group 12"/>
          <p:cNvGrpSpPr/>
          <p:nvPr/>
        </p:nvGrpSpPr>
        <p:grpSpPr>
          <a:xfrm>
            <a:off x="6901553" y="3228182"/>
            <a:ext cx="4160584" cy="920897"/>
            <a:chOff x="4687542" y="1559146"/>
            <a:chExt cx="2925411" cy="647506"/>
          </a:xfrm>
        </p:grpSpPr>
        <p:sp>
          <p:nvSpPr>
            <p:cNvPr id="20" name="Rounded Rectangle 19"/>
            <p:cNvSpPr/>
            <p:nvPr/>
          </p:nvSpPr>
          <p:spPr>
            <a:xfrm>
              <a:off x="4687542" y="1559146"/>
              <a:ext cx="2925411" cy="647506"/>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Rounded Rectangle 8"/>
            <p:cNvSpPr/>
            <p:nvPr/>
          </p:nvSpPr>
          <p:spPr>
            <a:xfrm>
              <a:off x="4706507" y="1578111"/>
              <a:ext cx="2887481" cy="60957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defTabSz="884990">
                <a:lnSpc>
                  <a:spcPct val="90000"/>
                </a:lnSpc>
                <a:spcAft>
                  <a:spcPct val="35000"/>
                </a:spcAft>
              </a:pPr>
              <a:r>
                <a:rPr lang="en-US" sz="2000" dirty="0">
                  <a:solidFill>
                    <a:srgbClr val="000000"/>
                  </a:solidFill>
                </a:rPr>
                <a:t>Theatre Security </a:t>
              </a:r>
            </a:p>
            <a:p>
              <a:pPr defTabSz="884990">
                <a:lnSpc>
                  <a:spcPct val="90000"/>
                </a:lnSpc>
                <a:spcAft>
                  <a:spcPct val="35000"/>
                </a:spcAft>
              </a:pPr>
              <a:r>
                <a:rPr lang="en-US" sz="2000" dirty="0">
                  <a:solidFill>
                    <a:srgbClr val="000000"/>
                  </a:solidFill>
                </a:rPr>
                <a:t>Cooperation (TSC) Engagements</a:t>
              </a:r>
            </a:p>
          </p:txBody>
        </p:sp>
      </p:grpSp>
      <p:grpSp>
        <p:nvGrpSpPr>
          <p:cNvPr id="14" name="Group 13"/>
          <p:cNvGrpSpPr/>
          <p:nvPr/>
        </p:nvGrpSpPr>
        <p:grpSpPr>
          <a:xfrm>
            <a:off x="4902200" y="1965959"/>
            <a:ext cx="2916400" cy="867676"/>
            <a:chOff x="3361766" y="751612"/>
            <a:chExt cx="2050594" cy="610085"/>
          </a:xfrm>
        </p:grpSpPr>
        <p:sp>
          <p:nvSpPr>
            <p:cNvPr id="18" name="Rounded Rectangle 17"/>
            <p:cNvSpPr/>
            <p:nvPr/>
          </p:nvSpPr>
          <p:spPr>
            <a:xfrm>
              <a:off x="3361766" y="751612"/>
              <a:ext cx="2050594" cy="61008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Rounded Rectangle 4"/>
            <p:cNvSpPr/>
            <p:nvPr/>
          </p:nvSpPr>
          <p:spPr>
            <a:xfrm>
              <a:off x="3379635" y="769481"/>
              <a:ext cx="2014856" cy="5743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defTabSz="1517125">
                <a:lnSpc>
                  <a:spcPct val="90000"/>
                </a:lnSpc>
                <a:spcAft>
                  <a:spcPct val="35000"/>
                </a:spcAft>
              </a:pPr>
              <a:r>
                <a:rPr lang="en-US" sz="3400" dirty="0">
                  <a:solidFill>
                    <a:srgbClr val="000000"/>
                  </a:solidFill>
                </a:rPr>
                <a:t>ENSEC</a:t>
              </a:r>
            </a:p>
          </p:txBody>
        </p:sp>
      </p:grpSp>
      <p:grpSp>
        <p:nvGrpSpPr>
          <p:cNvPr id="15" name="Group 14"/>
          <p:cNvGrpSpPr/>
          <p:nvPr/>
        </p:nvGrpSpPr>
        <p:grpSpPr>
          <a:xfrm>
            <a:off x="6543127" y="4599782"/>
            <a:ext cx="4877434" cy="1191418"/>
            <a:chOff x="4440488" y="2961405"/>
            <a:chExt cx="3429446" cy="837716"/>
          </a:xfrm>
        </p:grpSpPr>
        <p:sp>
          <p:nvSpPr>
            <p:cNvPr id="16" name="Rounded Rectangle 15"/>
            <p:cNvSpPr/>
            <p:nvPr/>
          </p:nvSpPr>
          <p:spPr>
            <a:xfrm>
              <a:off x="4440488" y="2961405"/>
              <a:ext cx="3429446" cy="792513"/>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Rounded Rectangle 4"/>
            <p:cNvSpPr/>
            <p:nvPr/>
          </p:nvSpPr>
          <p:spPr>
            <a:xfrm>
              <a:off x="4477091" y="2998009"/>
              <a:ext cx="3356240" cy="8011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defTabSz="758562">
                <a:lnSpc>
                  <a:spcPct val="90000"/>
                </a:lnSpc>
                <a:spcAft>
                  <a:spcPct val="35000"/>
                </a:spcAft>
              </a:pPr>
              <a:r>
                <a:rPr lang="en-US" sz="2000" dirty="0">
                  <a:solidFill>
                    <a:srgbClr val="000000"/>
                  </a:solidFill>
                </a:rPr>
                <a:t>Capacity building </a:t>
              </a:r>
              <a:r>
                <a:rPr lang="en-US" sz="2000" dirty="0" smtClean="0">
                  <a:solidFill>
                    <a:srgbClr val="000000"/>
                  </a:solidFill>
                </a:rPr>
                <a:t>for </a:t>
              </a:r>
              <a:r>
                <a:rPr lang="en-US" sz="2000" dirty="0">
                  <a:solidFill>
                    <a:srgbClr val="000000"/>
                  </a:solidFill>
                </a:rPr>
                <a:t>Partner African Nations Mil and Non-Mil Stakeholders. </a:t>
              </a:r>
            </a:p>
          </p:txBody>
        </p:sp>
      </p:grpSp>
      <p:cxnSp>
        <p:nvCxnSpPr>
          <p:cNvPr id="3" name="Straight Connector 2"/>
          <p:cNvCxnSpPr>
            <a:stCxn id="20" idx="2"/>
            <a:endCxn id="16" idx="0"/>
          </p:cNvCxnSpPr>
          <p:nvPr/>
        </p:nvCxnSpPr>
        <p:spPr bwMode="auto">
          <a:xfrm flipH="1">
            <a:off x="8981844" y="4149079"/>
            <a:ext cx="0" cy="450703"/>
          </a:xfrm>
          <a:prstGeom prst="line">
            <a:avLst/>
          </a:prstGeom>
          <a:blipFill dpi="0" rotWithShape="0">
            <a:blip r:embed="rId3"/>
            <a:srcRect/>
            <a:tile tx="0" ty="0" sx="100000" sy="100000" flip="none" algn="tl"/>
          </a:blipFill>
          <a:ln w="50800" cap="flat" cmpd="sng" algn="ctr">
            <a:solidFill>
              <a:srgbClr val="FFFFFF"/>
            </a:solidFill>
            <a:prstDash val="solid"/>
            <a:miter lim="0"/>
            <a:headEnd type="none" w="med" len="med"/>
            <a:tailEnd type="none" w="med" len="med"/>
          </a:ln>
          <a:effectLst/>
        </p:spPr>
      </p:cxnSp>
    </p:spTree>
    <p:extLst>
      <p:ext uri="{BB962C8B-B14F-4D97-AF65-F5344CB8AC3E}">
        <p14:creationId xmlns:p14="http://schemas.microsoft.com/office/powerpoint/2010/main" val="330385473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1354667" y="0"/>
            <a:ext cx="10187093" cy="1149210"/>
          </a:xfrm>
        </p:spPr>
        <p:txBody>
          <a:bodyPr/>
          <a:lstStyle/>
          <a:p>
            <a:r>
              <a:rPr lang="en-US" sz="4400" b="1" dirty="0"/>
              <a:t>Water Security at US Africa Command</a:t>
            </a:r>
            <a:br>
              <a:rPr lang="en-US" sz="4400" b="1" dirty="0"/>
            </a:br>
            <a:r>
              <a:rPr lang="en-US" sz="4400" b="1" dirty="0"/>
              <a:t>Why DOD Involvement?</a:t>
            </a:r>
          </a:p>
        </p:txBody>
      </p:sp>
      <p:pic>
        <p:nvPicPr>
          <p:cNvPr id="184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0322" y="1517228"/>
            <a:ext cx="5089031" cy="39736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254000" y="5321300"/>
            <a:ext cx="12268200" cy="5118100"/>
          </a:xfrm>
          <a:prstGeom prst="rect">
            <a:avLst/>
          </a:prstGeom>
          <a:noFill/>
          <a:ln w="12700" cap="flat" cmpd="sng">
            <a:noFill/>
            <a:prstDash val="solid"/>
            <a:miter lim="0"/>
            <a:headEnd/>
            <a:tailEnd/>
          </a:ln>
          <a:effectLst/>
        </p:spPr>
        <p:txBody>
          <a:bodyPr vert="horz" wrap="square" lIns="0" tIns="0" rIns="0" bIns="0" numCol="1" anchor="ctr" anchorCtr="0" compatLnSpc="1">
            <a:prstTxWarp prst="textNoShape">
              <a:avLst/>
            </a:prstTxWarp>
          </a:bodyPr>
          <a:lstStyle>
            <a:lvl1pPr algn="l" defTabSz="584200" rtl="0" fontAlgn="base" hangingPunct="0">
              <a:spcBef>
                <a:spcPts val="4200"/>
              </a:spcBef>
              <a:spcAft>
                <a:spcPct val="0"/>
              </a:spcAft>
              <a:defRPr sz="3800">
                <a:solidFill>
                  <a:srgbClr val="FFFFFF"/>
                </a:solidFill>
                <a:latin typeface="+mn-lt"/>
                <a:ea typeface="+mn-ea"/>
                <a:cs typeface="+mn-cs"/>
                <a:sym typeface="Helvetica Light" charset="0"/>
              </a:defRPr>
            </a:lvl1pPr>
            <a:lvl2pPr marL="228600" algn="l" defTabSz="584200" rtl="0" fontAlgn="base" hangingPunct="0">
              <a:spcBef>
                <a:spcPts val="4200"/>
              </a:spcBef>
              <a:spcAft>
                <a:spcPct val="0"/>
              </a:spcAft>
              <a:defRPr sz="3800">
                <a:solidFill>
                  <a:srgbClr val="FFFFFF"/>
                </a:solidFill>
                <a:latin typeface="+mn-lt"/>
                <a:ea typeface="+mn-ea"/>
                <a:cs typeface="+mn-cs"/>
                <a:sym typeface="Helvetica Light" charset="0"/>
              </a:defRPr>
            </a:lvl2pPr>
            <a:lvl3pPr marL="457200" algn="l" defTabSz="584200" rtl="0" fontAlgn="base" hangingPunct="0">
              <a:spcBef>
                <a:spcPts val="4200"/>
              </a:spcBef>
              <a:spcAft>
                <a:spcPct val="0"/>
              </a:spcAft>
              <a:defRPr sz="3800">
                <a:solidFill>
                  <a:srgbClr val="FFFFFF"/>
                </a:solidFill>
                <a:latin typeface="+mn-lt"/>
                <a:ea typeface="+mn-ea"/>
                <a:cs typeface="+mn-cs"/>
                <a:sym typeface="Helvetica Light" charset="0"/>
              </a:defRPr>
            </a:lvl3pPr>
            <a:lvl4pPr marL="685800" algn="l" defTabSz="584200" rtl="0" fontAlgn="base" hangingPunct="0">
              <a:spcBef>
                <a:spcPts val="4200"/>
              </a:spcBef>
              <a:spcAft>
                <a:spcPct val="0"/>
              </a:spcAft>
              <a:defRPr sz="3800">
                <a:solidFill>
                  <a:srgbClr val="FFFFFF"/>
                </a:solidFill>
                <a:latin typeface="+mn-lt"/>
                <a:ea typeface="+mn-ea"/>
                <a:cs typeface="+mn-cs"/>
                <a:sym typeface="Helvetica Light" charset="0"/>
              </a:defRPr>
            </a:lvl4pPr>
            <a:lvl5pPr marL="914400" algn="l" defTabSz="584200" rtl="0" fontAlgn="base" hangingPunct="0">
              <a:spcBef>
                <a:spcPts val="4200"/>
              </a:spcBef>
              <a:spcAft>
                <a:spcPct val="0"/>
              </a:spcAft>
              <a:defRPr sz="3800">
                <a:solidFill>
                  <a:srgbClr val="FFFFFF"/>
                </a:solidFill>
                <a:latin typeface="+mn-lt"/>
                <a:ea typeface="+mn-ea"/>
                <a:cs typeface="+mn-cs"/>
                <a:sym typeface="Helvetica Light" charset="0"/>
              </a:defRPr>
            </a:lvl5pPr>
            <a:lvl6pPr marL="1371600" algn="l" defTabSz="584200" rtl="0" fontAlgn="base" hangingPunct="0">
              <a:spcBef>
                <a:spcPts val="4200"/>
              </a:spcBef>
              <a:spcAft>
                <a:spcPct val="0"/>
              </a:spcAft>
              <a:defRPr sz="3800">
                <a:solidFill>
                  <a:srgbClr val="FFFFFF"/>
                </a:solidFill>
                <a:latin typeface="+mn-lt"/>
                <a:ea typeface="+mn-ea"/>
                <a:cs typeface="+mn-cs"/>
                <a:sym typeface="Helvetica Light" charset="0"/>
              </a:defRPr>
            </a:lvl6pPr>
            <a:lvl7pPr marL="1828800" algn="l" defTabSz="584200" rtl="0" fontAlgn="base" hangingPunct="0">
              <a:spcBef>
                <a:spcPts val="4200"/>
              </a:spcBef>
              <a:spcAft>
                <a:spcPct val="0"/>
              </a:spcAft>
              <a:defRPr sz="3800">
                <a:solidFill>
                  <a:srgbClr val="FFFFFF"/>
                </a:solidFill>
                <a:latin typeface="+mn-lt"/>
                <a:ea typeface="+mn-ea"/>
                <a:cs typeface="+mn-cs"/>
                <a:sym typeface="Helvetica Light" charset="0"/>
              </a:defRPr>
            </a:lvl7pPr>
            <a:lvl8pPr marL="2286000" algn="l" defTabSz="584200" rtl="0" fontAlgn="base" hangingPunct="0">
              <a:spcBef>
                <a:spcPts val="4200"/>
              </a:spcBef>
              <a:spcAft>
                <a:spcPct val="0"/>
              </a:spcAft>
              <a:defRPr sz="3800">
                <a:solidFill>
                  <a:srgbClr val="FFFFFF"/>
                </a:solidFill>
                <a:latin typeface="+mn-lt"/>
                <a:ea typeface="+mn-ea"/>
                <a:cs typeface="+mn-cs"/>
                <a:sym typeface="Helvetica Light" charset="0"/>
              </a:defRPr>
            </a:lvl8pPr>
            <a:lvl9pPr marL="2743200" algn="l" defTabSz="584200" rtl="0" fontAlgn="base" hangingPunct="0">
              <a:spcBef>
                <a:spcPts val="4200"/>
              </a:spcBef>
              <a:spcAft>
                <a:spcPct val="0"/>
              </a:spcAft>
              <a:defRPr sz="3800">
                <a:solidFill>
                  <a:srgbClr val="FFFFFF"/>
                </a:solidFill>
                <a:latin typeface="+mn-lt"/>
                <a:ea typeface="+mn-ea"/>
                <a:cs typeface="+mn-cs"/>
                <a:sym typeface="Helvetica Light" charset="0"/>
              </a:defRPr>
            </a:lvl9pPr>
          </a:lstStyle>
          <a:p>
            <a:pPr>
              <a:spcBef>
                <a:spcPts val="0"/>
              </a:spcBef>
            </a:pPr>
            <a:r>
              <a:rPr lang="en-US" sz="3600" dirty="0" smtClean="0"/>
              <a:t>Water and Environment are major</a:t>
            </a:r>
          </a:p>
          <a:p>
            <a:pPr>
              <a:spcBef>
                <a:spcPts val="0"/>
              </a:spcBef>
            </a:pPr>
            <a:r>
              <a:rPr lang="en-US" sz="3600" dirty="0" smtClean="0"/>
              <a:t>stressors and pose threats to </a:t>
            </a:r>
          </a:p>
          <a:p>
            <a:pPr>
              <a:spcBef>
                <a:spcPts val="0"/>
              </a:spcBef>
            </a:pPr>
            <a:r>
              <a:rPr lang="en-US" sz="3600" dirty="0" smtClean="0"/>
              <a:t>Stability and security – major </a:t>
            </a:r>
          </a:p>
          <a:p>
            <a:pPr>
              <a:spcBef>
                <a:spcPts val="0"/>
              </a:spcBef>
            </a:pPr>
            <a:r>
              <a:rPr lang="en-US" sz="3600" dirty="0" smtClean="0"/>
              <a:t>concerns for </a:t>
            </a:r>
          </a:p>
          <a:p>
            <a:pPr>
              <a:spcBef>
                <a:spcPts val="0"/>
              </a:spcBef>
            </a:pPr>
            <a:r>
              <a:rPr lang="en-US" sz="3600" dirty="0" smtClean="0"/>
              <a:t>AFRICOM and USG</a:t>
            </a:r>
          </a:p>
          <a:p>
            <a:endParaRPr lang="en-US" sz="2000" dirty="0" smtClean="0">
              <a:latin typeface="Palatino Linotype" charset="0"/>
            </a:endParaRPr>
          </a:p>
          <a:p>
            <a:pPr>
              <a:spcBef>
                <a:spcPts val="0"/>
              </a:spcBef>
            </a:pPr>
            <a:r>
              <a:rPr lang="en-US" sz="3600" u="sng" dirty="0" smtClean="0"/>
              <a:t>Key water objectives:</a:t>
            </a:r>
          </a:p>
          <a:p>
            <a:pPr lvl="1">
              <a:spcBef>
                <a:spcPts val="0"/>
              </a:spcBef>
            </a:pPr>
            <a:r>
              <a:rPr lang="en-US" sz="3600" dirty="0" smtClean="0">
                <a:ea typeface="ＭＳ Ｐゴシック" charset="0"/>
                <a:cs typeface="ＭＳ Ｐゴシック" charset="0"/>
              </a:rPr>
              <a:t>-Integrate DOD water programs in Africa  w/DOS, USAID and other USG agencies</a:t>
            </a:r>
          </a:p>
          <a:p>
            <a:pPr lvl="1">
              <a:spcBef>
                <a:spcPts val="0"/>
              </a:spcBef>
            </a:pPr>
            <a:r>
              <a:rPr lang="en-US" sz="3600" dirty="0" smtClean="0">
                <a:ea typeface="ＭＳ Ｐゴシック" charset="0"/>
                <a:cs typeface="ＭＳ Ｐゴシック" charset="0"/>
              </a:rPr>
              <a:t>-Reduce vulnerability of militaries and civilian equivalents to de-stabilizing natural events and trends</a:t>
            </a:r>
          </a:p>
          <a:p>
            <a:pPr lvl="1">
              <a:spcBef>
                <a:spcPts val="0"/>
              </a:spcBef>
            </a:pPr>
            <a:r>
              <a:rPr lang="en-US" sz="3600" dirty="0" smtClean="0">
                <a:ea typeface="ＭＳ Ｐゴシック" charset="0"/>
                <a:cs typeface="ＭＳ Ｐゴシック" charset="0"/>
              </a:rPr>
              <a:t>-Create trans-national opportunities for cooperation and capacity building</a:t>
            </a:r>
          </a:p>
          <a:p>
            <a:pPr lvl="1"/>
            <a:endParaRPr lang="en-US" sz="1400" dirty="0" smtClean="0">
              <a:solidFill>
                <a:schemeClr val="tx1"/>
              </a:solidFill>
              <a:latin typeface="Palatino Linotype" charset="0"/>
              <a:ea typeface="ＭＳ Ｐゴシック" charset="0"/>
              <a:cs typeface="ＭＳ Ｐゴシック" charset="0"/>
            </a:endParaRPr>
          </a:p>
          <a:p>
            <a:endParaRPr lang="en-US" sz="2000" dirty="0" smtClean="0">
              <a:latin typeface="Palatino Linotype" charset="0"/>
            </a:endParaRPr>
          </a:p>
          <a:p>
            <a:endParaRPr lang="en-US" sz="2000" dirty="0" smtClean="0">
              <a:latin typeface="Palatino Linotype" charset="0"/>
            </a:endParaRPr>
          </a:p>
          <a:p>
            <a:endParaRPr lang="en-US" sz="2200" dirty="0" smtClean="0">
              <a:latin typeface="Palatino Linotype" charset="0"/>
            </a:endParaRPr>
          </a:p>
          <a:p>
            <a:endParaRPr lang="en-US" sz="1700" dirty="0" smtClean="0">
              <a:latin typeface="Palatino Linotype" charset="0"/>
            </a:endParaRPr>
          </a:p>
          <a:p>
            <a:endParaRPr lang="en-US" sz="1000" dirty="0">
              <a:latin typeface="Palatino Linotype" charset="0"/>
            </a:endParaRPr>
          </a:p>
        </p:txBody>
      </p:sp>
    </p:spTree>
    <p:extLst>
      <p:ext uri="{BB962C8B-B14F-4D97-AF65-F5344CB8AC3E}">
        <p14:creationId xmlns:p14="http://schemas.microsoft.com/office/powerpoint/2010/main" val="900163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0"/>
            <a:ext cx="11099800" cy="2159000"/>
          </a:xfrm>
        </p:spPr>
        <p:txBody>
          <a:bodyPr/>
          <a:lstStyle/>
          <a:p>
            <a:r>
              <a:rPr lang="en-US" sz="4400" dirty="0" smtClean="0"/>
              <a:t>Access to Clean Water</a:t>
            </a:r>
            <a:endParaRPr lang="en-US" sz="4400" dirty="0"/>
          </a:p>
        </p:txBody>
      </p:sp>
      <p:pic>
        <p:nvPicPr>
          <p:cNvPr id="8" name="Picture 7" descr="BF - clean water.jpg"/>
          <p:cNvPicPr>
            <a:picLocks noChangeAspect="1"/>
          </p:cNvPicPr>
          <p:nvPr/>
        </p:nvPicPr>
        <p:blipFill rotWithShape="1">
          <a:blip r:embed="rId3">
            <a:extLst>
              <a:ext uri="{28A0092B-C50C-407E-A947-70E740481C1C}">
                <a14:useLocalDpi xmlns:a14="http://schemas.microsoft.com/office/drawing/2010/main" val="0"/>
              </a:ext>
            </a:extLst>
          </a:blip>
          <a:srcRect b="22538"/>
          <a:stretch/>
        </p:blipFill>
        <p:spPr>
          <a:xfrm>
            <a:off x="0" y="1588730"/>
            <a:ext cx="12750800" cy="7555270"/>
          </a:xfrm>
          <a:prstGeom prst="rect">
            <a:avLst/>
          </a:prstGeom>
        </p:spPr>
      </p:pic>
      <p:sp>
        <p:nvSpPr>
          <p:cNvPr id="3" name="TextBox 2"/>
          <p:cNvSpPr txBox="1"/>
          <p:nvPr/>
        </p:nvSpPr>
        <p:spPr>
          <a:xfrm>
            <a:off x="137384" y="1752600"/>
            <a:ext cx="2648099" cy="1938992"/>
          </a:xfrm>
          <a:prstGeom prst="rect">
            <a:avLst/>
          </a:prstGeom>
          <a:solidFill>
            <a:schemeClr val="tx1">
              <a:alpha val="75000"/>
            </a:schemeClr>
          </a:solidFill>
        </p:spPr>
        <p:txBody>
          <a:bodyPr wrap="none" rtlCol="0">
            <a:spAutoFit/>
          </a:bodyPr>
          <a:lstStyle/>
          <a:p>
            <a:r>
              <a:rPr lang="en-US" sz="9600" dirty="0" smtClean="0">
                <a:solidFill>
                  <a:schemeClr val="accent1"/>
                </a:solidFill>
              </a:rPr>
              <a:t>42%</a:t>
            </a:r>
            <a:endParaRPr lang="en-US" baseline="100000" dirty="0" smtClean="0">
              <a:solidFill>
                <a:schemeClr val="accent1"/>
              </a:solidFill>
            </a:endParaRPr>
          </a:p>
          <a:p>
            <a:r>
              <a:rPr lang="en-US" sz="1200" dirty="0" smtClean="0">
                <a:solidFill>
                  <a:schemeClr val="bg1"/>
                </a:solidFill>
              </a:rPr>
              <a:t>42% of population has access to </a:t>
            </a:r>
          </a:p>
          <a:p>
            <a:r>
              <a:rPr lang="en-US" sz="1200" dirty="0" smtClean="0">
                <a:solidFill>
                  <a:schemeClr val="bg1"/>
                </a:solidFill>
              </a:rPr>
              <a:t>Clean water supply</a:t>
            </a:r>
          </a:p>
        </p:txBody>
      </p:sp>
      <p:sp>
        <p:nvSpPr>
          <p:cNvPr id="6" name="TextBox 5"/>
          <p:cNvSpPr txBox="1"/>
          <p:nvPr/>
        </p:nvSpPr>
        <p:spPr>
          <a:xfrm>
            <a:off x="418562" y="4234071"/>
            <a:ext cx="2211513" cy="1938992"/>
          </a:xfrm>
          <a:prstGeom prst="rect">
            <a:avLst/>
          </a:prstGeom>
          <a:solidFill>
            <a:schemeClr val="tx1">
              <a:alpha val="75000"/>
            </a:schemeClr>
          </a:solidFill>
        </p:spPr>
        <p:txBody>
          <a:bodyPr wrap="none" rtlCol="0">
            <a:spAutoFit/>
          </a:bodyPr>
          <a:lstStyle/>
          <a:p>
            <a:r>
              <a:rPr lang="en-US" sz="9600" dirty="0" smtClean="0">
                <a:solidFill>
                  <a:schemeClr val="accent1"/>
                </a:solidFill>
              </a:rPr>
              <a:t>1/3</a:t>
            </a:r>
            <a:endParaRPr lang="en-US" baseline="100000" dirty="0" smtClean="0">
              <a:solidFill>
                <a:schemeClr val="accent1"/>
              </a:solidFill>
            </a:endParaRPr>
          </a:p>
          <a:p>
            <a:r>
              <a:rPr lang="en-US" sz="1200" dirty="0" smtClean="0">
                <a:solidFill>
                  <a:schemeClr val="bg1"/>
                </a:solidFill>
              </a:rPr>
              <a:t>1/3 of African population is</a:t>
            </a:r>
          </a:p>
          <a:p>
            <a:r>
              <a:rPr lang="en-US" sz="1200" dirty="0" smtClean="0">
                <a:solidFill>
                  <a:schemeClr val="bg1"/>
                </a:solidFill>
              </a:rPr>
              <a:t>Living in drought prone areas</a:t>
            </a:r>
          </a:p>
        </p:txBody>
      </p:sp>
      <p:sp>
        <p:nvSpPr>
          <p:cNvPr id="7" name="TextBox 6"/>
          <p:cNvSpPr txBox="1"/>
          <p:nvPr/>
        </p:nvSpPr>
        <p:spPr>
          <a:xfrm>
            <a:off x="406400" y="6900208"/>
            <a:ext cx="2274982" cy="1938992"/>
          </a:xfrm>
          <a:prstGeom prst="rect">
            <a:avLst/>
          </a:prstGeom>
          <a:solidFill>
            <a:schemeClr val="tx1">
              <a:alpha val="75000"/>
            </a:schemeClr>
          </a:solidFill>
        </p:spPr>
        <p:txBody>
          <a:bodyPr wrap="none" rtlCol="0">
            <a:spAutoFit/>
          </a:bodyPr>
          <a:lstStyle/>
          <a:p>
            <a:r>
              <a:rPr lang="en-US" sz="9600" dirty="0" smtClean="0">
                <a:solidFill>
                  <a:schemeClr val="accent1"/>
                </a:solidFill>
              </a:rPr>
              <a:t>1%</a:t>
            </a:r>
            <a:endParaRPr lang="en-US" baseline="100000" dirty="0" smtClean="0">
              <a:solidFill>
                <a:schemeClr val="accent1"/>
              </a:solidFill>
            </a:endParaRPr>
          </a:p>
          <a:p>
            <a:r>
              <a:rPr lang="en-US" sz="1200" dirty="0" smtClean="0">
                <a:solidFill>
                  <a:schemeClr val="bg1"/>
                </a:solidFill>
              </a:rPr>
              <a:t>One percent of cultivable area</a:t>
            </a:r>
          </a:p>
          <a:p>
            <a:r>
              <a:rPr lang="en-US" sz="1200" dirty="0" smtClean="0">
                <a:solidFill>
                  <a:schemeClr val="bg1"/>
                </a:solidFill>
              </a:rPr>
              <a:t>Is under irrigation</a:t>
            </a:r>
          </a:p>
        </p:txBody>
      </p:sp>
    </p:spTree>
    <p:extLst>
      <p:ext uri="{BB962C8B-B14F-4D97-AF65-F5344CB8AC3E}">
        <p14:creationId xmlns:p14="http://schemas.microsoft.com/office/powerpoint/2010/main" val="2117602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108373" y="3576320"/>
            <a:ext cx="13004800" cy="2565018"/>
          </a:xfrm>
          <a:prstGeom prst="rect">
            <a:avLst/>
          </a:prstGeom>
        </p:spPr>
      </p:pic>
      <p:pic>
        <p:nvPicPr>
          <p:cNvPr id="5" name="Picture 4"/>
          <p:cNvPicPr/>
          <p:nvPr/>
        </p:nvPicPr>
        <p:blipFill>
          <a:blip r:embed="rId3" cstate="print">
            <a:extLst>
              <a:ext uri="{28A0092B-C50C-407E-A947-70E740481C1C}">
                <a14:useLocalDpi xmlns:a14="http://schemas.microsoft.com/office/drawing/2010/main"/>
              </a:ext>
            </a:extLst>
          </a:blip>
          <a:stretch>
            <a:fillRect/>
          </a:stretch>
        </p:blipFill>
        <p:spPr>
          <a:xfrm>
            <a:off x="4660053" y="325120"/>
            <a:ext cx="3901440" cy="1625600"/>
          </a:xfrm>
          <a:prstGeom prst="rect">
            <a:avLst/>
          </a:prstGeom>
        </p:spPr>
      </p:pic>
      <p:sp>
        <p:nvSpPr>
          <p:cNvPr id="2" name="Rectangle 1"/>
          <p:cNvSpPr/>
          <p:nvPr/>
        </p:nvSpPr>
        <p:spPr>
          <a:xfrm>
            <a:off x="7569787" y="9320108"/>
            <a:ext cx="5245521" cy="392920"/>
          </a:xfrm>
          <a:prstGeom prst="rect">
            <a:avLst/>
          </a:prstGeom>
        </p:spPr>
        <p:txBody>
          <a:bodyPr wrap="none" lIns="130039" tIns="65020" rIns="130039" bIns="65020">
            <a:spAutoFit/>
          </a:bodyPr>
          <a:lstStyle/>
          <a:p>
            <a:r>
              <a:rPr lang="en-US" sz="1700" dirty="0"/>
              <a:t>http://</a:t>
            </a:r>
            <a:r>
              <a:rPr lang="en-US" sz="1700" dirty="0" err="1"/>
              <a:t>www.cna.org</a:t>
            </a:r>
            <a:r>
              <a:rPr lang="en-US" sz="1700" dirty="0"/>
              <a:t>/sites/default/files/MAB_2014.pdf</a:t>
            </a:r>
          </a:p>
        </p:txBody>
      </p:sp>
    </p:spTree>
    <p:extLst>
      <p:ext uri="{BB962C8B-B14F-4D97-AF65-F5344CB8AC3E}">
        <p14:creationId xmlns:p14="http://schemas.microsoft.com/office/powerpoint/2010/main" val="290195530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254000"/>
            <a:ext cx="11099800" cy="889000"/>
          </a:xfrm>
        </p:spPr>
        <p:txBody>
          <a:bodyPr/>
          <a:lstStyle/>
          <a:p>
            <a:r>
              <a:rPr lang="en-US" sz="4800" dirty="0" smtClean="0"/>
              <a:t>Findings  - Africa</a:t>
            </a:r>
            <a:endParaRPr lang="en-US" sz="4800" dirty="0"/>
          </a:p>
        </p:txBody>
      </p:sp>
      <p:sp>
        <p:nvSpPr>
          <p:cNvPr id="3" name="Content Placeholder 2"/>
          <p:cNvSpPr>
            <a:spLocks noGrp="1"/>
          </p:cNvSpPr>
          <p:nvPr>
            <p:ph idx="1"/>
          </p:nvPr>
        </p:nvSpPr>
        <p:spPr>
          <a:xfrm>
            <a:off x="108375" y="1824285"/>
            <a:ext cx="11708836" cy="7495822"/>
          </a:xfrm>
        </p:spPr>
        <p:txBody>
          <a:bodyPr/>
          <a:lstStyle/>
          <a:p>
            <a:pPr>
              <a:spcBef>
                <a:spcPts val="0"/>
              </a:spcBef>
            </a:pPr>
            <a:r>
              <a:rPr lang="en-US" sz="3600" dirty="0" smtClean="0"/>
              <a:t> Climate change will facilitate:</a:t>
            </a:r>
          </a:p>
          <a:p>
            <a:pPr lvl="1">
              <a:spcBef>
                <a:spcPts val="0"/>
              </a:spcBef>
              <a:buFont typeface="Arial" pitchFamily="34" charset="0"/>
              <a:buChar char="•"/>
            </a:pPr>
            <a:r>
              <a:rPr lang="en-US" sz="3600" dirty="0" smtClean="0"/>
              <a:t> Weakened governance</a:t>
            </a:r>
          </a:p>
          <a:p>
            <a:pPr lvl="1">
              <a:spcBef>
                <a:spcPts val="0"/>
              </a:spcBef>
              <a:buFont typeface="Arial" pitchFamily="34" charset="0"/>
              <a:buChar char="•"/>
            </a:pPr>
            <a:r>
              <a:rPr lang="en-US" sz="3600" dirty="0" smtClean="0"/>
              <a:t> Economic collapse</a:t>
            </a:r>
          </a:p>
          <a:p>
            <a:pPr lvl="1">
              <a:spcBef>
                <a:spcPts val="0"/>
              </a:spcBef>
              <a:buFont typeface="Arial" pitchFamily="34" charset="0"/>
              <a:buChar char="•"/>
            </a:pPr>
            <a:r>
              <a:rPr lang="en-US" sz="3600" dirty="0" smtClean="0"/>
              <a:t> Human migrations</a:t>
            </a:r>
          </a:p>
          <a:p>
            <a:pPr lvl="1">
              <a:spcBef>
                <a:spcPts val="0"/>
              </a:spcBef>
              <a:buFont typeface="Arial" pitchFamily="34" charset="0"/>
              <a:buChar char="•"/>
            </a:pPr>
            <a:r>
              <a:rPr lang="en-US" sz="3600" dirty="0" smtClean="0"/>
              <a:t> Potential conflicts</a:t>
            </a:r>
          </a:p>
          <a:p>
            <a:pPr lvl="1">
              <a:spcBef>
                <a:spcPts val="0"/>
              </a:spcBef>
              <a:buFont typeface="Arial" pitchFamily="34" charset="0"/>
              <a:buChar char="•"/>
            </a:pPr>
            <a:endParaRPr lang="en-US" sz="3600" b="1" dirty="0">
              <a:solidFill>
                <a:srgbClr val="009900"/>
              </a:solidFill>
            </a:endParaRPr>
          </a:p>
          <a:p>
            <a:pPr lvl="1">
              <a:spcBef>
                <a:spcPts val="0"/>
              </a:spcBef>
            </a:pPr>
            <a:r>
              <a:rPr lang="en-US" sz="4400" b="1" dirty="0" smtClean="0">
                <a:solidFill>
                  <a:srgbClr val="009900"/>
                </a:solidFill>
              </a:rPr>
              <a:t>Stability operations</a:t>
            </a:r>
          </a:p>
          <a:p>
            <a:pPr marL="331870" lvl="1">
              <a:spcBef>
                <a:spcPts val="0"/>
              </a:spcBef>
            </a:pPr>
            <a:r>
              <a:rPr lang="en-US" sz="3600" dirty="0" smtClean="0"/>
              <a:t>and</a:t>
            </a:r>
            <a:r>
              <a:rPr lang="en-US" sz="4400" dirty="0" smtClean="0"/>
              <a:t> </a:t>
            </a:r>
            <a:r>
              <a:rPr lang="en-US" sz="4400" b="1" dirty="0">
                <a:solidFill>
                  <a:srgbClr val="009900"/>
                </a:solidFill>
              </a:rPr>
              <a:t>h</a:t>
            </a:r>
            <a:r>
              <a:rPr lang="en-US" sz="4400" b="1" dirty="0" smtClean="0">
                <a:solidFill>
                  <a:srgbClr val="009900"/>
                </a:solidFill>
              </a:rPr>
              <a:t>umanitarian </a:t>
            </a:r>
          </a:p>
          <a:p>
            <a:pPr marL="331870" lvl="1">
              <a:spcBef>
                <a:spcPts val="0"/>
              </a:spcBef>
            </a:pPr>
            <a:r>
              <a:rPr lang="en-US" sz="4400" b="1" dirty="0">
                <a:solidFill>
                  <a:srgbClr val="009900"/>
                </a:solidFill>
              </a:rPr>
              <a:t>m</a:t>
            </a:r>
            <a:r>
              <a:rPr lang="en-US" sz="4400" b="1" dirty="0" smtClean="0">
                <a:solidFill>
                  <a:srgbClr val="009900"/>
                </a:solidFill>
              </a:rPr>
              <a:t>issions </a:t>
            </a:r>
            <a:r>
              <a:rPr lang="en-US" sz="3600" dirty="0" smtClean="0"/>
              <a:t>could</a:t>
            </a:r>
            <a:r>
              <a:rPr lang="en-US" sz="4400" dirty="0" smtClean="0"/>
              <a:t> </a:t>
            </a:r>
          </a:p>
          <a:p>
            <a:pPr marL="331870" lvl="1">
              <a:spcBef>
                <a:spcPts val="0"/>
              </a:spcBef>
            </a:pPr>
            <a:r>
              <a:rPr lang="en-US" sz="4400" b="1" dirty="0" smtClean="0">
                <a:solidFill>
                  <a:srgbClr val="009900"/>
                </a:solidFill>
              </a:rPr>
              <a:t>increase</a:t>
            </a:r>
            <a:r>
              <a:rPr lang="en-US" sz="2800" dirty="0" smtClean="0"/>
              <a:t>.</a:t>
            </a:r>
          </a:p>
          <a:p>
            <a:pPr lvl="1"/>
            <a:endParaRPr lang="en-US" dirty="0"/>
          </a:p>
        </p:txBody>
      </p:sp>
      <p:pic>
        <p:nvPicPr>
          <p:cNvPr id="4" name="Picture 3"/>
          <p:cNvPicPr>
            <a:picLocks noChangeAspect="1"/>
          </p:cNvPicPr>
          <p:nvPr/>
        </p:nvPicPr>
        <p:blipFill>
          <a:blip r:embed="rId2" cstate="print"/>
          <a:stretch>
            <a:fillRect/>
          </a:stretch>
        </p:blipFill>
        <p:spPr>
          <a:xfrm>
            <a:off x="7035800" y="2359838"/>
            <a:ext cx="6077373" cy="6093282"/>
          </a:xfrm>
          <a:prstGeom prst="rect">
            <a:avLst/>
          </a:prstGeom>
        </p:spPr>
      </p:pic>
    </p:spTree>
    <p:extLst>
      <p:ext uri="{BB962C8B-B14F-4D97-AF65-F5344CB8AC3E}">
        <p14:creationId xmlns:p14="http://schemas.microsoft.com/office/powerpoint/2010/main" val="410016910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533400"/>
            <a:ext cx="11099800" cy="2159000"/>
          </a:xfrm>
        </p:spPr>
        <p:txBody>
          <a:bodyPr/>
          <a:lstStyle/>
          <a:p>
            <a:r>
              <a:rPr lang="en-US" sz="4400" dirty="0" smtClean="0">
                <a:latin typeface="Helvetica Neue"/>
                <a:cs typeface="Helvetica Neue"/>
              </a:rPr>
              <a:t>Water and Climate Change </a:t>
            </a:r>
            <a:endParaRPr lang="en-US" sz="4400" dirty="0">
              <a:latin typeface="Helvetica Neue"/>
              <a:cs typeface="Helvetica Neue"/>
            </a:endParaRPr>
          </a:p>
        </p:txBody>
      </p:sp>
      <p:sp>
        <p:nvSpPr>
          <p:cNvPr id="6" name="Rectangle 5"/>
          <p:cNvSpPr/>
          <p:nvPr/>
        </p:nvSpPr>
        <p:spPr>
          <a:xfrm>
            <a:off x="1397000" y="1577876"/>
            <a:ext cx="11353800" cy="2492990"/>
          </a:xfrm>
          <a:prstGeom prst="rect">
            <a:avLst/>
          </a:prstGeom>
        </p:spPr>
        <p:txBody>
          <a:bodyPr wrap="square">
            <a:spAutoFit/>
          </a:bodyPr>
          <a:lstStyle/>
          <a:p>
            <a:pPr algn="l">
              <a:buFont typeface="Arial" pitchFamily="34" charset="0"/>
              <a:buChar char="•"/>
            </a:pPr>
            <a:r>
              <a:rPr lang="en-US" sz="4800" dirty="0" smtClean="0">
                <a:solidFill>
                  <a:srgbClr val="33CC00"/>
                </a:solidFill>
              </a:rPr>
              <a:t> Water </a:t>
            </a:r>
            <a:r>
              <a:rPr lang="en-US" sz="4800" dirty="0">
                <a:solidFill>
                  <a:srgbClr val="33CC00"/>
                </a:solidFill>
              </a:rPr>
              <a:t>resources</a:t>
            </a:r>
            <a:r>
              <a:rPr lang="en-US" dirty="0"/>
              <a:t> </a:t>
            </a:r>
            <a:r>
              <a:rPr lang="en-US" dirty="0" smtClean="0"/>
              <a:t>are </a:t>
            </a:r>
            <a:r>
              <a:rPr lang="en-US" dirty="0"/>
              <a:t>linked with </a:t>
            </a:r>
            <a:r>
              <a:rPr lang="en-US" sz="4800" dirty="0" smtClean="0">
                <a:solidFill>
                  <a:srgbClr val="33CC00"/>
                </a:solidFill>
              </a:rPr>
              <a:t>climate</a:t>
            </a:r>
            <a:r>
              <a:rPr lang="en-US" dirty="0" smtClean="0"/>
              <a:t> </a:t>
            </a:r>
            <a:r>
              <a:rPr lang="en-US" dirty="0"/>
              <a:t>so the prospect of global climate change has serious implications for water resources and regional development</a:t>
            </a:r>
          </a:p>
        </p:txBody>
      </p:sp>
      <p:sp>
        <p:nvSpPr>
          <p:cNvPr id="7" name="Rectangle 6"/>
          <p:cNvSpPr/>
          <p:nvPr/>
        </p:nvSpPr>
        <p:spPr>
          <a:xfrm>
            <a:off x="1397000" y="4267200"/>
            <a:ext cx="11049000" cy="1569660"/>
          </a:xfrm>
          <a:prstGeom prst="rect">
            <a:avLst/>
          </a:prstGeom>
        </p:spPr>
        <p:txBody>
          <a:bodyPr wrap="square">
            <a:spAutoFit/>
          </a:bodyPr>
          <a:lstStyle/>
          <a:p>
            <a:pPr algn="l">
              <a:buFont typeface="Arial" pitchFamily="34" charset="0"/>
              <a:buChar char="•"/>
            </a:pPr>
            <a:r>
              <a:rPr lang="en-US" dirty="0" smtClean="0"/>
              <a:t> The </a:t>
            </a:r>
            <a:r>
              <a:rPr lang="en-US" dirty="0"/>
              <a:t>United Nations forecasts </a:t>
            </a:r>
            <a:r>
              <a:rPr lang="en-US" sz="4800" dirty="0">
                <a:solidFill>
                  <a:srgbClr val="33CC00"/>
                </a:solidFill>
              </a:rPr>
              <a:t>freshwater scarcity</a:t>
            </a:r>
            <a:r>
              <a:rPr lang="en-US" dirty="0"/>
              <a:t> in almost half of 54 African countries </a:t>
            </a:r>
          </a:p>
        </p:txBody>
      </p:sp>
      <p:sp>
        <p:nvSpPr>
          <p:cNvPr id="8" name="AutoShape 7"/>
          <p:cNvSpPr>
            <a:spLocks/>
          </p:cNvSpPr>
          <p:nvPr/>
        </p:nvSpPr>
        <p:spPr bwMode="auto">
          <a:xfrm>
            <a:off x="720724" y="8915400"/>
            <a:ext cx="1819275" cy="474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2500" dirty="0">
                <a:solidFill>
                  <a:srgbClr val="82FA2A"/>
                </a:solidFill>
                <a:latin typeface="Helvetica Neue Thin" charset="0"/>
                <a:ea typeface="Helvetica Neue Thin" charset="0"/>
                <a:cs typeface="Helvetica Neue Thin" charset="0"/>
                <a:sym typeface="Helvetica Neue Thin" charset="0"/>
              </a:rPr>
              <a:t>unclassified</a:t>
            </a:r>
            <a:endParaRPr lang="en-US" dirty="0"/>
          </a:p>
        </p:txBody>
      </p:sp>
      <p:sp>
        <p:nvSpPr>
          <p:cNvPr id="9" name="Rectangle 8"/>
          <p:cNvSpPr/>
          <p:nvPr/>
        </p:nvSpPr>
        <p:spPr>
          <a:xfrm>
            <a:off x="1473200" y="6172200"/>
            <a:ext cx="11049000" cy="2123658"/>
          </a:xfrm>
          <a:prstGeom prst="rect">
            <a:avLst/>
          </a:prstGeom>
        </p:spPr>
        <p:txBody>
          <a:bodyPr wrap="square">
            <a:spAutoFit/>
          </a:bodyPr>
          <a:lstStyle/>
          <a:p>
            <a:pPr algn="l">
              <a:buFont typeface="Arial" pitchFamily="34" charset="0"/>
              <a:buChar char="•"/>
            </a:pPr>
            <a:r>
              <a:rPr lang="en-US" dirty="0" smtClean="0"/>
              <a:t> The population </a:t>
            </a:r>
            <a:r>
              <a:rPr lang="en-US" dirty="0"/>
              <a:t>of Africa is projected to </a:t>
            </a:r>
            <a:r>
              <a:rPr lang="en-US" sz="4800" dirty="0">
                <a:solidFill>
                  <a:srgbClr val="33CC00"/>
                </a:solidFill>
              </a:rPr>
              <a:t>double to two billion persons</a:t>
            </a:r>
            <a:r>
              <a:rPr lang="en-US" dirty="0"/>
              <a:t> by </a:t>
            </a:r>
            <a:r>
              <a:rPr lang="en-US" dirty="0" smtClean="0"/>
              <a:t>2050, and </a:t>
            </a:r>
            <a:r>
              <a:rPr lang="en-US" dirty="0"/>
              <a:t>the demand for water will </a:t>
            </a:r>
            <a:r>
              <a:rPr lang="en-US" dirty="0" smtClean="0"/>
              <a:t>drastically </a:t>
            </a:r>
            <a:r>
              <a:rPr lang="en-US" dirty="0"/>
              <a:t>increase </a:t>
            </a:r>
            <a:endParaRPr lang="en-US" dirty="0" smtClean="0"/>
          </a:p>
        </p:txBody>
      </p:sp>
    </p:spTree>
    <p:extLst>
      <p:ext uri="{BB962C8B-B14F-4D97-AF65-F5344CB8AC3E}">
        <p14:creationId xmlns:p14="http://schemas.microsoft.com/office/powerpoint/2010/main" val="31191378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23809" y="4419600"/>
            <a:ext cx="7793591" cy="5105399"/>
          </a:xfrm>
          <a:prstGeom prst="rect">
            <a:avLst/>
          </a:prstGeom>
        </p:spPr>
      </p:pic>
      <p:sp>
        <p:nvSpPr>
          <p:cNvPr id="5" name="Rectangle 4"/>
          <p:cNvSpPr/>
          <p:nvPr/>
        </p:nvSpPr>
        <p:spPr>
          <a:xfrm>
            <a:off x="177800" y="381000"/>
            <a:ext cx="12496800" cy="3600986"/>
          </a:xfrm>
          <a:prstGeom prst="rect">
            <a:avLst/>
          </a:prstGeom>
        </p:spPr>
        <p:txBody>
          <a:bodyPr wrap="square">
            <a:spAutoFit/>
          </a:bodyPr>
          <a:lstStyle/>
          <a:p>
            <a:pPr algn="l"/>
            <a:r>
              <a:rPr lang="en-US" sz="4800" i="1" dirty="0">
                <a:solidFill>
                  <a:schemeClr val="accent1">
                    <a:lumMod val="60000"/>
                    <a:lumOff val="40000"/>
                  </a:schemeClr>
                </a:solidFill>
                <a:latin typeface="+mn-lt"/>
              </a:rPr>
              <a:t>Secretary of Defense James </a:t>
            </a:r>
            <a:r>
              <a:rPr lang="en-US" sz="4800" i="1" dirty="0" err="1">
                <a:solidFill>
                  <a:schemeClr val="accent1">
                    <a:lumMod val="60000"/>
                    <a:lumOff val="40000"/>
                  </a:schemeClr>
                </a:solidFill>
                <a:latin typeface="+mn-lt"/>
              </a:rPr>
              <a:t>Mattis</a:t>
            </a:r>
            <a:r>
              <a:rPr lang="en-US" sz="4800" i="1" dirty="0">
                <a:solidFill>
                  <a:schemeClr val="accent1">
                    <a:lumMod val="60000"/>
                    <a:lumOff val="40000"/>
                  </a:schemeClr>
                </a:solidFill>
                <a:latin typeface="+mn-lt"/>
              </a:rPr>
              <a:t> </a:t>
            </a:r>
            <a:endParaRPr lang="en-US" sz="4800" i="1" dirty="0" smtClean="0">
              <a:solidFill>
                <a:schemeClr val="accent1">
                  <a:lumMod val="60000"/>
                  <a:lumOff val="40000"/>
                </a:schemeClr>
              </a:solidFill>
              <a:latin typeface="+mn-lt"/>
            </a:endParaRPr>
          </a:p>
          <a:p>
            <a:pPr algn="l"/>
            <a:r>
              <a:rPr lang="en-US" dirty="0" smtClean="0">
                <a:solidFill>
                  <a:schemeClr val="tx1"/>
                </a:solidFill>
                <a:latin typeface="+mn-lt"/>
              </a:rPr>
              <a:t>has </a:t>
            </a:r>
            <a:r>
              <a:rPr lang="en-US" dirty="0">
                <a:solidFill>
                  <a:schemeClr val="tx1"/>
                </a:solidFill>
                <a:latin typeface="+mn-lt"/>
              </a:rPr>
              <a:t>asserted that climate change is real, and a threat to American interests abroad and the Pentagon’s assets everywhere, a position that appears at odds with the views of the </a:t>
            </a:r>
            <a:r>
              <a:rPr lang="en-US" dirty="0" smtClean="0">
                <a:solidFill>
                  <a:schemeClr val="tx1"/>
                </a:solidFill>
                <a:latin typeface="+mn-lt"/>
              </a:rPr>
              <a:t>President </a:t>
            </a:r>
            <a:r>
              <a:rPr lang="en-US" dirty="0">
                <a:solidFill>
                  <a:schemeClr val="tx1"/>
                </a:solidFill>
                <a:latin typeface="+mn-lt"/>
              </a:rPr>
              <a:t>and many in the administration in which he serves</a:t>
            </a:r>
            <a:r>
              <a:rPr lang="en-US" dirty="0" smtClean="0">
                <a:solidFill>
                  <a:schemeClr val="tx1"/>
                </a:solidFill>
                <a:latin typeface="+mn-lt"/>
              </a:rPr>
              <a:t>. ”March 16, 2017”</a:t>
            </a:r>
            <a:endParaRPr lang="en-US" dirty="0">
              <a:solidFill>
                <a:schemeClr val="tx1"/>
              </a:solidFill>
              <a:latin typeface="+mn-lt"/>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7400" y="5638800"/>
            <a:ext cx="2857500" cy="2857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041777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1"/>
          <p:cNvSpPr txBox="1">
            <a:spLocks/>
          </p:cNvSpPr>
          <p:nvPr/>
        </p:nvSpPr>
        <p:spPr>
          <a:xfrm>
            <a:off x="650240" y="216747"/>
            <a:ext cx="11704320" cy="1192107"/>
          </a:xfrm>
          <a:prstGeom prst="rect">
            <a:avLst/>
          </a:prstGeom>
        </p:spPr>
        <p:txBody>
          <a:bodyPr>
            <a:normAutofit/>
          </a:bodyPr>
          <a:lstStyle/>
          <a:p>
            <a:pPr defTabSz="1300460" fontAlgn="auto" hangingPunct="1">
              <a:spcAft>
                <a:spcPts val="0"/>
              </a:spcAft>
              <a:defRPr/>
            </a:pPr>
            <a:r>
              <a:rPr lang="en-US" sz="4551" b="1" i="1" dirty="0">
                <a:solidFill>
                  <a:schemeClr val="tx1"/>
                </a:solidFill>
              </a:rPr>
              <a:t>The Good</a:t>
            </a:r>
          </a:p>
        </p:txBody>
      </p:sp>
      <p:sp>
        <p:nvSpPr>
          <p:cNvPr id="3" name="TextBox 2"/>
          <p:cNvSpPr txBox="1"/>
          <p:nvPr/>
        </p:nvSpPr>
        <p:spPr>
          <a:xfrm>
            <a:off x="108374" y="2989728"/>
            <a:ext cx="9308779" cy="5697072"/>
          </a:xfrm>
          <a:prstGeom prst="rect">
            <a:avLst/>
          </a:prstGeom>
          <a:noFill/>
        </p:spPr>
        <p:txBody>
          <a:bodyPr wrap="square" rtlCol="0">
            <a:spAutoFit/>
          </a:bodyPr>
          <a:lstStyle/>
          <a:p>
            <a:pPr marL="487672" indent="-487672" algn="l">
              <a:spcBef>
                <a:spcPts val="427"/>
              </a:spcBef>
              <a:spcAft>
                <a:spcPts val="427"/>
              </a:spcAft>
              <a:buFont typeface="Arial" panose="020B0604020202020204" pitchFamily="34" charset="0"/>
              <a:buChar char="•"/>
            </a:pPr>
            <a:r>
              <a:rPr lang="en-US" sz="3129" b="1" dirty="0">
                <a:solidFill>
                  <a:schemeClr val="tx1">
                    <a:lumMod val="85000"/>
                    <a:lumOff val="15000"/>
                  </a:schemeClr>
                </a:solidFill>
                <a:latin typeface="Garamond" panose="02020404030301010803" pitchFamily="18" charset="0"/>
              </a:rPr>
              <a:t>Africa has 6 of the world’s 13 fastest growing economies  (</a:t>
            </a:r>
            <a:r>
              <a:rPr lang="en-US" sz="3129" b="1" i="1" u="sng" dirty="0">
                <a:solidFill>
                  <a:schemeClr val="tx1">
                    <a:lumMod val="85000"/>
                    <a:lumOff val="15000"/>
                  </a:schemeClr>
                </a:solidFill>
                <a:latin typeface="Garamond" panose="02020404030301010803" pitchFamily="18" charset="0"/>
              </a:rPr>
              <a:t>Business Insider)</a:t>
            </a:r>
          </a:p>
          <a:p>
            <a:pPr marL="487672" indent="-487672" algn="l">
              <a:spcBef>
                <a:spcPts val="427"/>
              </a:spcBef>
              <a:spcAft>
                <a:spcPts val="427"/>
              </a:spcAft>
              <a:buFont typeface="Arial" panose="020B0604020202020204" pitchFamily="34" charset="0"/>
              <a:buChar char="•"/>
            </a:pPr>
            <a:r>
              <a:rPr lang="en-US" sz="3129" b="1" dirty="0">
                <a:solidFill>
                  <a:schemeClr val="tx1">
                    <a:lumMod val="85000"/>
                    <a:lumOff val="15000"/>
                  </a:schemeClr>
                </a:solidFill>
                <a:latin typeface="Garamond" panose="02020404030301010803" pitchFamily="18" charset="0"/>
              </a:rPr>
              <a:t>Africa is embracing technology:  skipped land line telephones … went straight to cell phones </a:t>
            </a:r>
          </a:p>
          <a:p>
            <a:pPr marL="487672" indent="-487672" algn="l">
              <a:spcBef>
                <a:spcPts val="427"/>
              </a:spcBef>
              <a:spcAft>
                <a:spcPts val="427"/>
              </a:spcAft>
              <a:buFont typeface="Arial" panose="020B0604020202020204" pitchFamily="34" charset="0"/>
              <a:buChar char="•"/>
            </a:pPr>
            <a:r>
              <a:rPr lang="en-US" sz="3129" b="1" dirty="0">
                <a:solidFill>
                  <a:schemeClr val="tx1">
                    <a:lumMod val="85000"/>
                    <a:lumOff val="15000"/>
                  </a:schemeClr>
                </a:solidFill>
                <a:latin typeface="Garamond" panose="02020404030301010803" pitchFamily="18" charset="0"/>
              </a:rPr>
              <a:t>Africa possesses 99% of the world's chrome resources, 85% of its platinum, 70% of its tantalite, 68% of its cobalt, and 54% of its gold</a:t>
            </a:r>
          </a:p>
          <a:p>
            <a:pPr marL="487672" indent="-487672" algn="l">
              <a:spcBef>
                <a:spcPts val="427"/>
              </a:spcBef>
              <a:spcAft>
                <a:spcPts val="427"/>
              </a:spcAft>
              <a:buFont typeface="Arial" panose="020B0604020202020204" pitchFamily="34" charset="0"/>
              <a:buChar char="•"/>
            </a:pPr>
            <a:r>
              <a:rPr lang="en-US" sz="3129" b="1" dirty="0">
                <a:solidFill>
                  <a:schemeClr val="tx1">
                    <a:lumMod val="85000"/>
                    <a:lumOff val="15000"/>
                  </a:schemeClr>
                </a:solidFill>
                <a:latin typeface="Garamond" panose="02020404030301010803" pitchFamily="18" charset="0"/>
              </a:rPr>
              <a:t>There are the positive dynamics inherent in many of their economies, including a growing labor force, increased urbanization, and advances in technology</a:t>
            </a:r>
            <a:endParaRPr lang="en-US" sz="3129" b="1" i="1" dirty="0">
              <a:solidFill>
                <a:schemeClr val="tx1">
                  <a:lumMod val="85000"/>
                  <a:lumOff val="15000"/>
                </a:schemeClr>
              </a:solidFill>
              <a:latin typeface="Garamond" panose="02020404030301010803" pitchFamily="18" charset="0"/>
              <a:cs typeface="Arial" pitchFamily="34" charset="0"/>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447816" y="6154677"/>
            <a:ext cx="3015118" cy="2261339"/>
          </a:xfrm>
          <a:prstGeom prst="rect">
            <a:avLst/>
          </a:prstGeom>
          <a:ln>
            <a:noFill/>
          </a:ln>
          <a:effectLst>
            <a:softEdge rad="112500"/>
          </a:effectLst>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47816" y="1566427"/>
            <a:ext cx="3015118" cy="2261339"/>
          </a:xfrm>
          <a:prstGeom prst="rect">
            <a:avLst/>
          </a:prstGeom>
          <a:ln>
            <a:noFill/>
          </a:ln>
          <a:effectLst>
            <a:softEdge rad="112500"/>
          </a:effectLst>
        </p:spPr>
      </p:pic>
      <p:pic>
        <p:nvPicPr>
          <p:cNvPr id="11" name="Picture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417153" y="4164511"/>
            <a:ext cx="3045781" cy="1657472"/>
          </a:xfrm>
          <a:prstGeom prst="rect">
            <a:avLst/>
          </a:prstGeom>
          <a:ln>
            <a:noFill/>
          </a:ln>
          <a:effectLst>
            <a:softEdge rad="112500"/>
          </a:effectLst>
        </p:spPr>
      </p:pic>
      <p:sp>
        <p:nvSpPr>
          <p:cNvPr id="163" name="Title 1"/>
          <p:cNvSpPr txBox="1">
            <a:spLocks/>
          </p:cNvSpPr>
          <p:nvPr/>
        </p:nvSpPr>
        <p:spPr>
          <a:xfrm>
            <a:off x="108373" y="1408855"/>
            <a:ext cx="9211735" cy="1300479"/>
          </a:xfrm>
          <a:prstGeom prst="rect">
            <a:avLst/>
          </a:prstGeom>
          <a:solidFill>
            <a:schemeClr val="bg2">
              <a:lumMod val="50000"/>
            </a:schemeClr>
          </a:solidFill>
          <a:ln>
            <a:solidFill>
              <a:schemeClr val="tx1"/>
            </a:solid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anchor="ctr"/>
          <a:lstStyle/>
          <a:p>
            <a:pPr lvl="0" algn="ctr"/>
            <a:r>
              <a:rPr lang="en-US" sz="3413" b="1" dirty="0">
                <a:solidFill>
                  <a:schemeClr val="tx1"/>
                </a:solidFill>
                <a:latin typeface="Garamond" panose="02020404030301010803" pitchFamily="18" charset="0"/>
                <a:ea typeface="Calibri" panose="020F0502020204030204" pitchFamily="34" charset="0"/>
                <a:cs typeface="Times New Roman" panose="02020603050405020304" pitchFamily="18" charset="0"/>
              </a:rPr>
              <a:t>African continent is one of the world’s richest regions in oil, gas, and minerals </a:t>
            </a:r>
            <a:endParaRPr lang="en-US" sz="3413" b="1" dirty="0">
              <a:solidFill>
                <a:schemeClr val="tx1"/>
              </a:solidFill>
              <a:latin typeface="Garamond" panose="02020404030301010803" pitchFamily="18" charset="0"/>
            </a:endParaRPr>
          </a:p>
        </p:txBody>
      </p:sp>
    </p:spTree>
    <p:extLst>
      <p:ext uri="{BB962C8B-B14F-4D97-AF65-F5344CB8AC3E}">
        <p14:creationId xmlns:p14="http://schemas.microsoft.com/office/powerpoint/2010/main" val="16392913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4" descr="Disappearence of lake Chad"/>
          <p:cNvPicPr>
            <a:picLocks noChangeAspect="1" noChangeArrowheads="1"/>
          </p:cNvPicPr>
          <p:nvPr/>
        </p:nvPicPr>
        <p:blipFill>
          <a:blip r:embed="rId3" cstate="email"/>
          <a:srcRect/>
          <a:stretch>
            <a:fillRect/>
          </a:stretch>
        </p:blipFill>
        <p:spPr bwMode="auto">
          <a:xfrm>
            <a:off x="-28533" y="1905002"/>
            <a:ext cx="13033334" cy="7120624"/>
          </a:xfrm>
          <a:prstGeom prst="rect">
            <a:avLst/>
          </a:prstGeom>
          <a:noFill/>
          <a:ln w="9525">
            <a:noFill/>
            <a:miter lim="800000"/>
            <a:headEnd/>
            <a:tailEnd/>
          </a:ln>
        </p:spPr>
      </p:pic>
      <p:sp>
        <p:nvSpPr>
          <p:cNvPr id="4" name="Rectangle 1"/>
          <p:cNvSpPr txBox="1">
            <a:spLocks noChangeArrowheads="1"/>
          </p:cNvSpPr>
          <p:nvPr/>
        </p:nvSpPr>
        <p:spPr>
          <a:xfrm>
            <a:off x="952501" y="101601"/>
            <a:ext cx="11099800" cy="2460625"/>
          </a:xfrm>
          <a:prstGeom prst="rect">
            <a:avLst/>
          </a:prstGeom>
        </p:spPr>
        <p:txBody>
          <a:bodyPr/>
          <a:lstStyle>
            <a:lvl1pPr algn="ctr" defTabSz="584200" rtl="0" eaLnBrk="0" fontAlgn="base" hangingPunct="0">
              <a:spcBef>
                <a:spcPct val="0"/>
              </a:spcBef>
              <a:spcAft>
                <a:spcPct val="0"/>
              </a:spcAft>
              <a:defRPr sz="8000">
                <a:solidFill>
                  <a:srgbClr val="FFFFFF"/>
                </a:solidFill>
                <a:latin typeface="+mj-lt"/>
                <a:ea typeface="+mj-ea"/>
                <a:cs typeface="+mj-cs"/>
                <a:sym typeface="Helvetica Light" charset="0"/>
              </a:defRPr>
            </a:lvl1pPr>
            <a:lvl2pPr algn="ctr" defTabSz="584200" rtl="0" eaLnBrk="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2pPr>
            <a:lvl3pPr algn="ctr" defTabSz="584200" rtl="0" eaLnBrk="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3pPr>
            <a:lvl4pPr algn="ctr" defTabSz="584200" rtl="0" eaLnBrk="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4pPr>
            <a:lvl5pPr algn="ctr" defTabSz="584200" rtl="0" eaLnBrk="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5pPr>
            <a:lvl6pPr marL="457200" algn="ctr" defTabSz="584200" rtl="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6pPr>
            <a:lvl7pPr marL="914400" algn="ctr" defTabSz="584200" rtl="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7pPr>
            <a:lvl8pPr marL="1371600" algn="ctr" defTabSz="584200" rtl="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8pPr>
            <a:lvl9pPr marL="1828800" algn="ctr" defTabSz="584200" rtl="0" fontAlgn="base" hangingPunct="0">
              <a:spcBef>
                <a:spcPct val="0"/>
              </a:spcBef>
              <a:spcAft>
                <a:spcPct val="0"/>
              </a:spcAft>
              <a:defRPr sz="8000">
                <a:solidFill>
                  <a:srgbClr val="FFFFFF"/>
                </a:solidFill>
                <a:latin typeface="Helvetica Light" charset="0"/>
                <a:ea typeface="ＭＳ Ｐゴシック" charset="0"/>
                <a:cs typeface="Helvetica Light" charset="0"/>
                <a:sym typeface="Helvetica Light" charset="0"/>
              </a:defRPr>
            </a:lvl9pPr>
          </a:lstStyle>
          <a:p>
            <a:pPr defTabSz="457176" eaLnBrk="1">
              <a:defRPr/>
            </a:pPr>
            <a:r>
              <a:rPr lang="en-US" sz="4500" dirty="0">
                <a:solidFill>
                  <a:schemeClr val="tx1"/>
                </a:solidFill>
                <a:latin typeface="Helvetica Neue"/>
                <a:cs typeface="Helvetica Neue"/>
                <a:sym typeface="Helvetica Neue UltraLight" charset="0"/>
              </a:rPr>
              <a:t>Water Security Challenge</a:t>
            </a:r>
            <a:r>
              <a:rPr lang="en-US" sz="4500" dirty="0">
                <a:solidFill>
                  <a:schemeClr val="tx1"/>
                </a:solidFill>
                <a:latin typeface="Helvetica Neue UltraLight" charset="0"/>
                <a:cs typeface="Helvetica Neue UltraLight" charset="0"/>
                <a:sym typeface="Helvetica Neue UltraLight" charset="0"/>
              </a:rPr>
              <a:t/>
            </a:r>
            <a:br>
              <a:rPr lang="en-US" sz="4500" dirty="0">
                <a:solidFill>
                  <a:schemeClr val="tx1"/>
                </a:solidFill>
                <a:latin typeface="Helvetica Neue UltraLight" charset="0"/>
                <a:cs typeface="Helvetica Neue UltraLight" charset="0"/>
                <a:sym typeface="Helvetica Neue UltraLight" charset="0"/>
              </a:rPr>
            </a:br>
            <a:r>
              <a:rPr lang="en-US" sz="2101" dirty="0">
                <a:solidFill>
                  <a:schemeClr val="tx1"/>
                </a:solidFill>
                <a:latin typeface="Helvetica Neue Thin" charset="0"/>
                <a:cs typeface="Helvetica Neue Thin" charset="0"/>
                <a:sym typeface="Helvetica Neue Thin" charset="0"/>
              </a:rPr>
              <a:t/>
            </a:r>
            <a:br>
              <a:rPr lang="en-US" sz="2101" dirty="0">
                <a:solidFill>
                  <a:schemeClr val="tx1"/>
                </a:solidFill>
                <a:latin typeface="Helvetica Neue Thin" charset="0"/>
                <a:cs typeface="Helvetica Neue Thin" charset="0"/>
                <a:sym typeface="Helvetica Neue Thin" charset="0"/>
              </a:rPr>
            </a:br>
            <a:r>
              <a:rPr lang="en-US" sz="3600" dirty="0">
                <a:solidFill>
                  <a:schemeClr val="tx1"/>
                </a:solidFill>
                <a:latin typeface="Helvetica Neue Thin" charset="0"/>
                <a:cs typeface="Helvetica Neue Thin" charset="0"/>
                <a:sym typeface="Helvetica Neue Thin" charset="0"/>
              </a:rPr>
              <a:t>Disappearance of Lake Chad</a:t>
            </a:r>
            <a:endParaRPr lang="en-US" dirty="0">
              <a:solidFill>
                <a:schemeClr val="tx1"/>
              </a:solidFill>
            </a:endParaRPr>
          </a:p>
        </p:txBody>
      </p:sp>
      <p:sp>
        <p:nvSpPr>
          <p:cNvPr id="5" name="AutoShape 7"/>
          <p:cNvSpPr>
            <a:spLocks/>
          </p:cNvSpPr>
          <p:nvPr/>
        </p:nvSpPr>
        <p:spPr bwMode="auto">
          <a:xfrm>
            <a:off x="720724" y="8915401"/>
            <a:ext cx="1819275" cy="4746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2500" dirty="0">
                <a:solidFill>
                  <a:srgbClr val="82FA2A"/>
                </a:solidFill>
                <a:latin typeface="Helvetica Neue Thin" charset="0"/>
                <a:ea typeface="Helvetica Neue Thin" charset="0"/>
                <a:cs typeface="Helvetica Neue Thin" charset="0"/>
                <a:sym typeface="Helvetica Neue Thin" charset="0"/>
              </a:rPr>
              <a:t>unclassified</a:t>
            </a:r>
            <a:endParaRPr lang="en-US" sz="1000" dirty="0"/>
          </a:p>
        </p:txBody>
      </p:sp>
    </p:spTree>
    <p:extLst>
      <p:ext uri="{BB962C8B-B14F-4D97-AF65-F5344CB8AC3E}">
        <p14:creationId xmlns:p14="http://schemas.microsoft.com/office/powerpoint/2010/main" val="16912427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a:spLocks noChangeArrowheads="1"/>
          </p:cNvSpPr>
          <p:nvPr/>
        </p:nvSpPr>
        <p:spPr bwMode="auto">
          <a:xfrm>
            <a:off x="3302000" y="4114800"/>
            <a:ext cx="6477000" cy="1323439"/>
          </a:xfrm>
          <a:prstGeom prst="rect">
            <a:avLst/>
          </a:prstGeom>
          <a:noFill/>
          <a:ln w="9525">
            <a:noFill/>
            <a:miter lim="800000"/>
            <a:headEnd/>
            <a:tailEnd/>
          </a:ln>
        </p:spPr>
        <p:txBody>
          <a:bodyPr wrap="square">
            <a:spAutoFit/>
          </a:bodyPr>
          <a:lstStyle/>
          <a:p>
            <a:pPr>
              <a:spcBef>
                <a:spcPct val="50000"/>
              </a:spcBef>
            </a:pPr>
            <a:r>
              <a:rPr lang="en-US" sz="4000" b="1" dirty="0">
                <a:cs typeface="Arial" pitchFamily="34" charset="0"/>
              </a:rPr>
              <a:t> The world’s sixth largest lake in 1960</a:t>
            </a:r>
          </a:p>
        </p:txBody>
      </p:sp>
      <p:sp>
        <p:nvSpPr>
          <p:cNvPr id="5" name="Text Box 9"/>
          <p:cNvSpPr txBox="1">
            <a:spLocks noChangeArrowheads="1"/>
          </p:cNvSpPr>
          <p:nvPr/>
        </p:nvSpPr>
        <p:spPr bwMode="auto">
          <a:xfrm>
            <a:off x="3454400" y="4114800"/>
            <a:ext cx="6096000" cy="1323439"/>
          </a:xfrm>
          <a:prstGeom prst="rect">
            <a:avLst/>
          </a:prstGeom>
          <a:noFill/>
          <a:ln w="9525">
            <a:noFill/>
            <a:miter lim="800000"/>
            <a:headEnd/>
            <a:tailEnd/>
          </a:ln>
        </p:spPr>
        <p:txBody>
          <a:bodyPr wrap="square">
            <a:spAutoFit/>
          </a:bodyPr>
          <a:lstStyle/>
          <a:p>
            <a:pPr>
              <a:spcBef>
                <a:spcPct val="50000"/>
              </a:spcBef>
            </a:pPr>
            <a:r>
              <a:rPr lang="en-US" sz="4000" b="1" dirty="0" smtClean="0">
                <a:cs typeface="Arial" pitchFamily="34" charset="0"/>
              </a:rPr>
              <a:t>1963</a:t>
            </a:r>
            <a:r>
              <a:rPr lang="en-US" sz="4000" b="1" dirty="0">
                <a:cs typeface="Arial" pitchFamily="34" charset="0"/>
              </a:rPr>
              <a:t>-2001: Has shrunk about 95% </a:t>
            </a:r>
          </a:p>
        </p:txBody>
      </p:sp>
      <p:sp>
        <p:nvSpPr>
          <p:cNvPr id="6" name="Text Box 10"/>
          <p:cNvSpPr txBox="1">
            <a:spLocks noChangeArrowheads="1"/>
          </p:cNvSpPr>
          <p:nvPr/>
        </p:nvSpPr>
        <p:spPr bwMode="auto">
          <a:xfrm>
            <a:off x="2997200" y="3541455"/>
            <a:ext cx="7239000" cy="2554545"/>
          </a:xfrm>
          <a:prstGeom prst="rect">
            <a:avLst/>
          </a:prstGeom>
          <a:noFill/>
          <a:ln w="9525">
            <a:noFill/>
            <a:miter lim="800000"/>
            <a:headEnd/>
            <a:tailEnd/>
          </a:ln>
        </p:spPr>
        <p:txBody>
          <a:bodyPr wrap="square">
            <a:spAutoFit/>
          </a:bodyPr>
          <a:lstStyle/>
          <a:p>
            <a:pPr>
              <a:spcBef>
                <a:spcPct val="50000"/>
              </a:spcBef>
            </a:pPr>
            <a:r>
              <a:rPr lang="en-US" sz="4000" b="1" dirty="0">
                <a:cs typeface="Arial" pitchFamily="34" charset="0"/>
              </a:rPr>
              <a:t> Causes: Climate change, seasonal variability, and human uses (deforestation and irrigation)</a:t>
            </a:r>
          </a:p>
        </p:txBody>
      </p:sp>
      <p:sp>
        <p:nvSpPr>
          <p:cNvPr id="7" name="AutoShape 7"/>
          <p:cNvSpPr>
            <a:spLocks/>
          </p:cNvSpPr>
          <p:nvPr/>
        </p:nvSpPr>
        <p:spPr bwMode="auto">
          <a:xfrm>
            <a:off x="720724" y="8915400"/>
            <a:ext cx="1819275" cy="474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2500" dirty="0">
                <a:solidFill>
                  <a:srgbClr val="82FA2A"/>
                </a:solidFill>
                <a:latin typeface="Helvetica Neue Thin" charset="0"/>
                <a:ea typeface="Helvetica Neue Thin" charset="0"/>
                <a:cs typeface="Helvetica Neue Thin" charset="0"/>
                <a:sym typeface="Helvetica Neue Thin" charset="0"/>
              </a:rPr>
              <a:t>unclassified</a:t>
            </a:r>
            <a:endParaRPr lang="en-US" dirty="0"/>
          </a:p>
        </p:txBody>
      </p:sp>
    </p:spTree>
    <p:extLst>
      <p:ext uri="{BB962C8B-B14F-4D97-AF65-F5344CB8AC3E}">
        <p14:creationId xmlns:p14="http://schemas.microsoft.com/office/powerpoint/2010/main" val="82920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Content Placeholder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692" y="1"/>
            <a:ext cx="13044492" cy="9601200"/>
          </a:xfrm>
          <a:prstGeom prst="rect">
            <a:avLst/>
          </a:prstGeom>
          <a:noFill/>
          <a:ln w="12700" cap="flat" cmpd="sng">
            <a:noFill/>
            <a:prstDash val="solid"/>
            <a:miter lim="0"/>
            <a:headEnd/>
            <a:tailEnd/>
          </a:ln>
          <a:effectLst/>
        </p:spPr>
      </p:pic>
      <p:sp>
        <p:nvSpPr>
          <p:cNvPr id="2" name="Title 1"/>
          <p:cNvSpPr>
            <a:spLocks noGrp="1"/>
          </p:cNvSpPr>
          <p:nvPr>
            <p:ph type="title"/>
          </p:nvPr>
        </p:nvSpPr>
        <p:spPr>
          <a:xfrm>
            <a:off x="330200" y="254000"/>
            <a:ext cx="11099800" cy="2159000"/>
          </a:xfrm>
        </p:spPr>
        <p:txBody>
          <a:bodyPr/>
          <a:lstStyle/>
          <a:p>
            <a:pPr algn="l"/>
            <a:r>
              <a:rPr lang="en-US" smtClean="0"/>
              <a:t>Outreach </a:t>
            </a:r>
            <a:r>
              <a:rPr lang="en-US" dirty="0" smtClean="0"/>
              <a:t/>
            </a:r>
            <a:br>
              <a:rPr lang="en-US" dirty="0" smtClean="0"/>
            </a:br>
            <a:r>
              <a:rPr lang="en-US" dirty="0" smtClean="0"/>
              <a:t>Examples</a:t>
            </a:r>
            <a:endParaRPr lang="en-US" dirty="0"/>
          </a:p>
        </p:txBody>
      </p:sp>
    </p:spTree>
    <p:extLst>
      <p:ext uri="{BB962C8B-B14F-4D97-AF65-F5344CB8AC3E}">
        <p14:creationId xmlns:p14="http://schemas.microsoft.com/office/powerpoint/2010/main" val="17768722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Horn of Africa drought map -29 Jul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0"/>
            <a:ext cx="7048137" cy="9753600"/>
          </a:xfrm>
          <a:prstGeom prst="rect">
            <a:avLst/>
          </a:prstGeom>
        </p:spPr>
      </p:pic>
    </p:spTree>
    <p:extLst>
      <p:ext uri="{BB962C8B-B14F-4D97-AF65-F5344CB8AC3E}">
        <p14:creationId xmlns:p14="http://schemas.microsoft.com/office/powerpoint/2010/main" val="13704932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939800" y="152400"/>
            <a:ext cx="11125200" cy="1030339"/>
          </a:xfrm>
          <a:prstGeom prst="rect">
            <a:avLst/>
          </a:prstGeom>
          <a:noFill/>
          <a:ln w="9525">
            <a:noFill/>
            <a:miter lim="800000"/>
            <a:headEnd/>
            <a:tailEnd/>
          </a:ln>
        </p:spPr>
        <p:txBody>
          <a:bodyPr lIns="130046" tIns="65023" rIns="130046" bIns="65023" anchor="ctr"/>
          <a:lstStyle/>
          <a:p>
            <a:pPr>
              <a:lnSpc>
                <a:spcPct val="85000"/>
              </a:lnSpc>
            </a:pPr>
            <a:r>
              <a:rPr lang="en-US" sz="4400" b="1" dirty="0">
                <a:solidFill>
                  <a:schemeClr val="tx1"/>
                </a:solidFill>
                <a:latin typeface="+mj-lt"/>
              </a:rPr>
              <a:t>Capacity Building:</a:t>
            </a:r>
          </a:p>
          <a:p>
            <a:pPr>
              <a:lnSpc>
                <a:spcPct val="85000"/>
              </a:lnSpc>
            </a:pPr>
            <a:r>
              <a:rPr lang="en-US" sz="4400" b="1" dirty="0" smtClean="0">
                <a:solidFill>
                  <a:schemeClr val="tx1"/>
                </a:solidFill>
                <a:latin typeface="+mj-lt"/>
              </a:rPr>
              <a:t> </a:t>
            </a:r>
            <a:r>
              <a:rPr lang="en-US" sz="4400" b="1" dirty="0">
                <a:solidFill>
                  <a:schemeClr val="tx1"/>
                </a:solidFill>
                <a:latin typeface="+mj-lt"/>
              </a:rPr>
              <a:t>Past </a:t>
            </a:r>
            <a:r>
              <a:rPr lang="en-US" sz="4400" b="1" dirty="0" smtClean="0">
                <a:solidFill>
                  <a:schemeClr val="tx1"/>
                </a:solidFill>
                <a:latin typeface="+mj-lt"/>
              </a:rPr>
              <a:t> </a:t>
            </a:r>
            <a:r>
              <a:rPr lang="en-US" sz="4400" b="1" dirty="0">
                <a:solidFill>
                  <a:schemeClr val="tx1"/>
                </a:solidFill>
                <a:latin typeface="+mj-lt"/>
              </a:rPr>
              <a:t>Collaboration </a:t>
            </a:r>
          </a:p>
        </p:txBody>
      </p:sp>
      <p:sp>
        <p:nvSpPr>
          <p:cNvPr id="4" name="Text Box 15"/>
          <p:cNvSpPr txBox="1">
            <a:spLocks noChangeArrowheads="1"/>
          </p:cNvSpPr>
          <p:nvPr/>
        </p:nvSpPr>
        <p:spPr bwMode="auto">
          <a:xfrm>
            <a:off x="4779688" y="6995645"/>
            <a:ext cx="3499932" cy="569045"/>
          </a:xfrm>
          <a:prstGeom prst="rect">
            <a:avLst/>
          </a:prstGeom>
          <a:noFill/>
          <a:ln w="9525">
            <a:noFill/>
            <a:miter lim="800000"/>
            <a:headEnd/>
            <a:tailEnd/>
          </a:ln>
        </p:spPr>
        <p:txBody>
          <a:bodyPr wrap="square" lIns="130046" tIns="65023" rIns="130046" bIns="65023">
            <a:spAutoFit/>
          </a:bodyPr>
          <a:lstStyle/>
          <a:p>
            <a:pPr>
              <a:spcBef>
                <a:spcPct val="50000"/>
              </a:spcBef>
            </a:pPr>
            <a:r>
              <a:rPr lang="en-US" sz="2800" b="1" dirty="0">
                <a:solidFill>
                  <a:srgbClr val="009900"/>
                </a:solidFill>
              </a:rPr>
              <a:t>Capacity Building</a:t>
            </a:r>
          </a:p>
        </p:txBody>
      </p:sp>
      <p:sp>
        <p:nvSpPr>
          <p:cNvPr id="5" name="Rectangle 3"/>
          <p:cNvSpPr>
            <a:spLocks noChangeArrowheads="1"/>
          </p:cNvSpPr>
          <p:nvPr/>
        </p:nvSpPr>
        <p:spPr bwMode="auto">
          <a:xfrm>
            <a:off x="2192304" y="1620264"/>
            <a:ext cx="8322169" cy="650240"/>
          </a:xfrm>
          <a:prstGeom prst="rect">
            <a:avLst/>
          </a:prstGeom>
          <a:noFill/>
          <a:ln w="9525">
            <a:noFill/>
            <a:miter lim="800000"/>
            <a:headEnd/>
            <a:tailEnd/>
          </a:ln>
        </p:spPr>
        <p:txBody>
          <a:bodyPr lIns="130046" tIns="65023" rIns="130046" bIns="65023"/>
          <a:lstStyle/>
          <a:p>
            <a:pPr algn="ctr" eaLnBrk="1" hangingPunct="1">
              <a:spcBef>
                <a:spcPct val="20000"/>
              </a:spcBef>
            </a:pPr>
            <a:r>
              <a:rPr lang="en-US" sz="2800" b="1" dirty="0" smtClean="0">
                <a:cs typeface="Times New Roman" pitchFamily="18" charset="0"/>
              </a:rPr>
              <a:t>2010-17 Horn </a:t>
            </a:r>
            <a:r>
              <a:rPr lang="en-US" sz="2800" b="1" dirty="0">
                <a:cs typeface="Times New Roman" pitchFamily="18" charset="0"/>
              </a:rPr>
              <a:t>of Africa Water Resources Program Overview</a:t>
            </a:r>
          </a:p>
        </p:txBody>
      </p:sp>
      <p:sp>
        <p:nvSpPr>
          <p:cNvPr id="6" name="Text Box 5"/>
          <p:cNvSpPr txBox="1">
            <a:spLocks noChangeArrowheads="1"/>
          </p:cNvSpPr>
          <p:nvPr/>
        </p:nvSpPr>
        <p:spPr bwMode="auto">
          <a:xfrm rot="21599771">
            <a:off x="2114453" y="5556912"/>
            <a:ext cx="3097671" cy="919226"/>
          </a:xfrm>
          <a:prstGeom prst="rect">
            <a:avLst/>
          </a:prstGeom>
          <a:noFill/>
          <a:ln w="9525">
            <a:noFill/>
            <a:miter lim="800000"/>
            <a:headEnd/>
            <a:tailEnd/>
          </a:ln>
        </p:spPr>
        <p:txBody>
          <a:bodyPr lIns="130046" tIns="65023" rIns="130046" bIns="65023">
            <a:spAutoFit/>
          </a:bodyPr>
          <a:lstStyle/>
          <a:p>
            <a:pPr algn="ctr"/>
            <a:r>
              <a:rPr lang="en-US" sz="1700" b="1" dirty="0"/>
              <a:t>Provide Technical Support to CJTF-HOA Engineers and CA Teams</a:t>
            </a:r>
            <a:endParaRPr lang="en-US" dirty="0"/>
          </a:p>
        </p:txBody>
      </p:sp>
      <p:sp>
        <p:nvSpPr>
          <p:cNvPr id="7" name="Text Box 6"/>
          <p:cNvSpPr txBox="1">
            <a:spLocks noChangeArrowheads="1"/>
          </p:cNvSpPr>
          <p:nvPr/>
        </p:nvSpPr>
        <p:spPr bwMode="auto">
          <a:xfrm>
            <a:off x="7687058" y="3139985"/>
            <a:ext cx="3045743" cy="919226"/>
          </a:xfrm>
          <a:prstGeom prst="rect">
            <a:avLst/>
          </a:prstGeom>
          <a:noFill/>
          <a:ln w="9525">
            <a:noFill/>
            <a:miter lim="800000"/>
            <a:headEnd/>
            <a:tailEnd/>
          </a:ln>
        </p:spPr>
        <p:txBody>
          <a:bodyPr lIns="130046" tIns="65023" rIns="130046" bIns="65023">
            <a:spAutoFit/>
          </a:bodyPr>
          <a:lstStyle/>
          <a:p>
            <a:pPr algn="ctr"/>
            <a:r>
              <a:rPr lang="en-US" sz="1700" b="1" dirty="0"/>
              <a:t>Develop Water Well &amp; Groundwater Inventory Database </a:t>
            </a:r>
            <a:endParaRPr lang="en-US" sz="1700" dirty="0"/>
          </a:p>
        </p:txBody>
      </p:sp>
      <p:sp>
        <p:nvSpPr>
          <p:cNvPr id="8" name="Text Box 7"/>
          <p:cNvSpPr txBox="1">
            <a:spLocks noChangeArrowheads="1"/>
          </p:cNvSpPr>
          <p:nvPr/>
        </p:nvSpPr>
        <p:spPr bwMode="auto">
          <a:xfrm>
            <a:off x="7384695" y="4570771"/>
            <a:ext cx="3294098" cy="656590"/>
          </a:xfrm>
          <a:prstGeom prst="rect">
            <a:avLst/>
          </a:prstGeom>
          <a:noFill/>
          <a:ln w="9525">
            <a:noFill/>
            <a:miter lim="800000"/>
            <a:headEnd/>
            <a:tailEnd/>
          </a:ln>
        </p:spPr>
        <p:txBody>
          <a:bodyPr lIns="130046" tIns="65023" rIns="130046" bIns="65023">
            <a:spAutoFit/>
          </a:bodyPr>
          <a:lstStyle/>
          <a:p>
            <a:pPr algn="ctr"/>
            <a:r>
              <a:rPr lang="en-US" sz="1700" b="1" dirty="0"/>
              <a:t>Prepare Groundwater Maps</a:t>
            </a:r>
          </a:p>
          <a:p>
            <a:pPr algn="ctr"/>
            <a:r>
              <a:rPr lang="en-US" sz="1700" b="1" dirty="0"/>
              <a:t> for Specific Areas </a:t>
            </a:r>
            <a:endParaRPr lang="en-US" dirty="0"/>
          </a:p>
        </p:txBody>
      </p:sp>
      <p:sp>
        <p:nvSpPr>
          <p:cNvPr id="9" name="Text Box 8"/>
          <p:cNvSpPr txBox="1">
            <a:spLocks noChangeArrowheads="1"/>
          </p:cNvSpPr>
          <p:nvPr/>
        </p:nvSpPr>
        <p:spPr bwMode="auto">
          <a:xfrm>
            <a:off x="7895687" y="6058761"/>
            <a:ext cx="2596444" cy="919226"/>
          </a:xfrm>
          <a:prstGeom prst="rect">
            <a:avLst/>
          </a:prstGeom>
          <a:noFill/>
          <a:ln w="9525">
            <a:noFill/>
            <a:miter lim="800000"/>
            <a:headEnd/>
            <a:tailEnd/>
          </a:ln>
        </p:spPr>
        <p:txBody>
          <a:bodyPr lIns="130046" tIns="65023" rIns="130046" bIns="65023">
            <a:spAutoFit/>
          </a:bodyPr>
          <a:lstStyle/>
          <a:p>
            <a:pPr algn="ctr"/>
            <a:r>
              <a:rPr lang="en-US" sz="1700" b="1" dirty="0"/>
              <a:t>Conduct Field Surveys to Locate Water Sources </a:t>
            </a:r>
            <a:endParaRPr lang="en-US" dirty="0"/>
          </a:p>
        </p:txBody>
      </p:sp>
      <p:sp>
        <p:nvSpPr>
          <p:cNvPr id="10" name="Text Box 9"/>
          <p:cNvSpPr txBox="1">
            <a:spLocks noChangeArrowheads="1"/>
          </p:cNvSpPr>
          <p:nvPr/>
        </p:nvSpPr>
        <p:spPr bwMode="auto">
          <a:xfrm>
            <a:off x="2532228" y="3190903"/>
            <a:ext cx="3533423" cy="919226"/>
          </a:xfrm>
          <a:prstGeom prst="rect">
            <a:avLst/>
          </a:prstGeom>
          <a:noFill/>
          <a:ln w="9525">
            <a:noFill/>
            <a:miter lim="800000"/>
            <a:headEnd/>
            <a:tailEnd/>
          </a:ln>
        </p:spPr>
        <p:txBody>
          <a:bodyPr lIns="130046" tIns="65023" rIns="130046" bIns="65023">
            <a:spAutoFit/>
          </a:bodyPr>
          <a:lstStyle/>
          <a:p>
            <a:pPr algn="ctr"/>
            <a:r>
              <a:rPr lang="en-US" sz="1700" b="1" dirty="0"/>
              <a:t>Watershed Management Workshops in Collaboration with Partner Nations</a:t>
            </a:r>
            <a:endParaRPr lang="en-US" dirty="0"/>
          </a:p>
        </p:txBody>
      </p:sp>
      <p:sp>
        <p:nvSpPr>
          <p:cNvPr id="11" name="Text Box 10"/>
          <p:cNvSpPr txBox="1">
            <a:spLocks noChangeArrowheads="1"/>
          </p:cNvSpPr>
          <p:nvPr/>
        </p:nvSpPr>
        <p:spPr bwMode="auto">
          <a:xfrm>
            <a:off x="3122213" y="7756993"/>
            <a:ext cx="3208303" cy="1181862"/>
          </a:xfrm>
          <a:prstGeom prst="rect">
            <a:avLst/>
          </a:prstGeom>
          <a:noFill/>
          <a:ln w="9525">
            <a:noFill/>
            <a:miter lim="800000"/>
            <a:headEnd/>
            <a:tailEnd/>
          </a:ln>
        </p:spPr>
        <p:txBody>
          <a:bodyPr wrap="square" lIns="130046" tIns="65023" rIns="130046" bIns="65023">
            <a:spAutoFit/>
          </a:bodyPr>
          <a:lstStyle/>
          <a:p>
            <a:pPr algn="ctr"/>
            <a:r>
              <a:rPr lang="en-US" sz="1700" b="1" dirty="0"/>
              <a:t>Collect Existing Water Resources Information and Enter the Information into Databases </a:t>
            </a:r>
            <a:endParaRPr lang="en-US" dirty="0"/>
          </a:p>
        </p:txBody>
      </p:sp>
      <p:pic>
        <p:nvPicPr>
          <p:cNvPr id="12" name="Picture 18"/>
          <p:cNvPicPr>
            <a:picLocks noChangeAspect="1" noChangeArrowheads="1"/>
          </p:cNvPicPr>
          <p:nvPr/>
        </p:nvPicPr>
        <p:blipFill>
          <a:blip r:embed="rId2" cstate="print">
            <a:clrChange>
              <a:clrFrom>
                <a:srgbClr val="FFFFFF"/>
              </a:clrFrom>
              <a:clrTo>
                <a:srgbClr val="FFFFFF">
                  <a:alpha val="0"/>
                </a:srgbClr>
              </a:clrTo>
            </a:clrChange>
            <a:lum bright="-12000" contrast="24000"/>
          </a:blip>
          <a:srcRect/>
          <a:stretch>
            <a:fillRect/>
          </a:stretch>
        </p:blipFill>
        <p:spPr bwMode="auto">
          <a:xfrm>
            <a:off x="5414416" y="3933049"/>
            <a:ext cx="2226169" cy="2892214"/>
          </a:xfrm>
          <a:prstGeom prst="rect">
            <a:avLst/>
          </a:prstGeom>
          <a:noFill/>
          <a:ln w="9525">
            <a:noFill/>
            <a:miter lim="800000"/>
            <a:headEnd/>
            <a:tailEnd/>
          </a:ln>
        </p:spPr>
      </p:pic>
      <p:sp>
        <p:nvSpPr>
          <p:cNvPr id="13" name="Text Box 19"/>
          <p:cNvSpPr txBox="1">
            <a:spLocks noChangeArrowheads="1"/>
          </p:cNvSpPr>
          <p:nvPr/>
        </p:nvSpPr>
        <p:spPr bwMode="auto">
          <a:xfrm rot="21599771">
            <a:off x="7488552" y="7941624"/>
            <a:ext cx="2896730" cy="919226"/>
          </a:xfrm>
          <a:prstGeom prst="rect">
            <a:avLst/>
          </a:prstGeom>
          <a:noFill/>
          <a:ln w="9525">
            <a:noFill/>
            <a:miter lim="800000"/>
            <a:headEnd/>
            <a:tailEnd/>
          </a:ln>
        </p:spPr>
        <p:txBody>
          <a:bodyPr lIns="130046" tIns="65023" rIns="130046" bIns="65023">
            <a:spAutoFit/>
          </a:bodyPr>
          <a:lstStyle/>
          <a:p>
            <a:pPr algn="ctr"/>
            <a:r>
              <a:rPr lang="en-US" sz="1700" b="1" dirty="0"/>
              <a:t>Identify Alternative Technologies to Improve Sustainability</a:t>
            </a:r>
            <a:endParaRPr lang="en-US" dirty="0"/>
          </a:p>
        </p:txBody>
      </p:sp>
      <p:pic>
        <p:nvPicPr>
          <p:cNvPr id="14" name="Picture 8"/>
          <p:cNvPicPr>
            <a:picLocks noChangeAspect="1" noChangeArrowheads="1"/>
          </p:cNvPicPr>
          <p:nvPr/>
        </p:nvPicPr>
        <p:blipFill>
          <a:blip r:embed="rId3" cstate="print"/>
          <a:srcRect t="14066" r="9019"/>
          <a:stretch>
            <a:fillRect/>
          </a:stretch>
        </p:blipFill>
        <p:spPr bwMode="auto">
          <a:xfrm>
            <a:off x="10375018" y="5702005"/>
            <a:ext cx="2262293" cy="1596250"/>
          </a:xfrm>
          <a:prstGeom prst="rect">
            <a:avLst/>
          </a:prstGeom>
          <a:noFill/>
          <a:ln w="9525">
            <a:solidFill>
              <a:schemeClr val="tx1"/>
            </a:solidFill>
            <a:miter lim="800000"/>
            <a:headEnd/>
            <a:tailEnd/>
          </a:ln>
        </p:spPr>
      </p:pic>
      <p:pic>
        <p:nvPicPr>
          <p:cNvPr id="15" name="Picture 5"/>
          <p:cNvPicPr>
            <a:picLocks noChangeAspect="1" noChangeArrowheads="1"/>
          </p:cNvPicPr>
          <p:nvPr/>
        </p:nvPicPr>
        <p:blipFill>
          <a:blip r:embed="rId4" cstate="print"/>
          <a:srcRect l="27541" t="4376" r="10909" b="3502"/>
          <a:stretch>
            <a:fillRect/>
          </a:stretch>
        </p:blipFill>
        <p:spPr bwMode="auto">
          <a:xfrm>
            <a:off x="241847" y="4835927"/>
            <a:ext cx="1812996" cy="2404534"/>
          </a:xfrm>
          <a:prstGeom prst="rect">
            <a:avLst/>
          </a:prstGeom>
          <a:noFill/>
          <a:ln w="19050">
            <a:solidFill>
              <a:schemeClr val="tx1"/>
            </a:solidFill>
            <a:miter lim="800000"/>
            <a:headEnd/>
            <a:tailEnd/>
          </a:ln>
        </p:spPr>
      </p:pic>
      <p:pic>
        <p:nvPicPr>
          <p:cNvPr id="16" name="Picture 22"/>
          <p:cNvPicPr>
            <a:picLocks noChangeAspect="1" noChangeArrowheads="1"/>
          </p:cNvPicPr>
          <p:nvPr/>
        </p:nvPicPr>
        <p:blipFill>
          <a:blip r:embed="rId5" cstate="print"/>
          <a:srcRect/>
          <a:stretch>
            <a:fillRect/>
          </a:stretch>
        </p:blipFill>
        <p:spPr bwMode="auto">
          <a:xfrm>
            <a:off x="10535022" y="7414424"/>
            <a:ext cx="1710474" cy="1714122"/>
          </a:xfrm>
          <a:prstGeom prst="rect">
            <a:avLst/>
          </a:prstGeom>
          <a:noFill/>
          <a:ln w="19050">
            <a:solidFill>
              <a:schemeClr val="tx1"/>
            </a:solidFill>
            <a:miter lim="800000"/>
            <a:headEnd/>
            <a:tailEnd/>
          </a:ln>
          <a:effectLst/>
        </p:spPr>
      </p:pic>
      <p:pic>
        <p:nvPicPr>
          <p:cNvPr id="17" name="Picture 23"/>
          <p:cNvPicPr>
            <a:picLocks noChangeAspect="1" noChangeArrowheads="1"/>
          </p:cNvPicPr>
          <p:nvPr/>
        </p:nvPicPr>
        <p:blipFill>
          <a:blip r:embed="rId6" cstate="print"/>
          <a:srcRect/>
          <a:stretch>
            <a:fillRect/>
          </a:stretch>
        </p:blipFill>
        <p:spPr bwMode="auto">
          <a:xfrm>
            <a:off x="10661753" y="2071761"/>
            <a:ext cx="1959751" cy="2104249"/>
          </a:xfrm>
          <a:prstGeom prst="rect">
            <a:avLst/>
          </a:prstGeom>
          <a:noFill/>
          <a:ln w="12700">
            <a:solidFill>
              <a:schemeClr val="tx1"/>
            </a:solidFill>
            <a:miter lim="800000"/>
            <a:headEnd/>
            <a:tailEnd/>
          </a:ln>
          <a:effectLst/>
        </p:spPr>
      </p:pic>
      <p:pic>
        <p:nvPicPr>
          <p:cNvPr id="18" name="Picture 24"/>
          <p:cNvPicPr>
            <a:picLocks noChangeAspect="1" noChangeArrowheads="1"/>
          </p:cNvPicPr>
          <p:nvPr/>
        </p:nvPicPr>
        <p:blipFill>
          <a:blip r:embed="rId7" cstate="print"/>
          <a:srcRect l="4337"/>
          <a:stretch>
            <a:fillRect/>
          </a:stretch>
        </p:blipFill>
        <p:spPr bwMode="auto">
          <a:xfrm>
            <a:off x="586308" y="7481982"/>
            <a:ext cx="2597423" cy="1799743"/>
          </a:xfrm>
          <a:prstGeom prst="rect">
            <a:avLst/>
          </a:prstGeom>
          <a:noFill/>
          <a:ln w="9525">
            <a:solidFill>
              <a:schemeClr val="tx1"/>
            </a:solidFill>
            <a:miter lim="800000"/>
            <a:headEnd/>
            <a:tailEnd/>
          </a:ln>
          <a:effectLst/>
        </p:spPr>
      </p:pic>
      <p:pic>
        <p:nvPicPr>
          <p:cNvPr id="19" name="Picture 25"/>
          <p:cNvPicPr>
            <a:picLocks noChangeAspect="1" noChangeArrowheads="1"/>
          </p:cNvPicPr>
          <p:nvPr/>
        </p:nvPicPr>
        <p:blipFill>
          <a:blip r:embed="rId8" cstate="print"/>
          <a:srcRect l="5643" t="5371" r="7587"/>
          <a:stretch>
            <a:fillRect/>
          </a:stretch>
        </p:blipFill>
        <p:spPr bwMode="auto">
          <a:xfrm>
            <a:off x="241847" y="2777654"/>
            <a:ext cx="2370667" cy="1691076"/>
          </a:xfrm>
          <a:prstGeom prst="rect">
            <a:avLst/>
          </a:prstGeom>
          <a:noFill/>
          <a:ln w="19050">
            <a:solidFill>
              <a:schemeClr val="tx1"/>
            </a:solidFill>
            <a:miter lim="800000"/>
            <a:headEnd/>
            <a:tailEnd/>
          </a:ln>
          <a:effectLst/>
        </p:spPr>
      </p:pic>
      <p:pic>
        <p:nvPicPr>
          <p:cNvPr id="20" name="Picture 26"/>
          <p:cNvPicPr>
            <a:picLocks noChangeAspect="1" noChangeArrowheads="1"/>
          </p:cNvPicPr>
          <p:nvPr/>
        </p:nvPicPr>
        <p:blipFill>
          <a:blip r:embed="rId9" cstate="print"/>
          <a:srcRect l="26382" t="1440" r="1302" b="40457"/>
          <a:stretch>
            <a:fillRect/>
          </a:stretch>
        </p:blipFill>
        <p:spPr bwMode="auto">
          <a:xfrm>
            <a:off x="10389092" y="4285379"/>
            <a:ext cx="2045547" cy="1280161"/>
          </a:xfrm>
          <a:prstGeom prst="rect">
            <a:avLst/>
          </a:prstGeom>
          <a:noFill/>
          <a:ln w="28575" algn="ctr">
            <a:solidFill>
              <a:schemeClr val="bg1"/>
            </a:solidFill>
            <a:miter lim="800000"/>
            <a:headEnd/>
            <a:tailEnd/>
          </a:ln>
          <a:effectLst/>
        </p:spPr>
      </p:pic>
      <p:pic>
        <p:nvPicPr>
          <p:cNvPr id="22" name="Picture 134" descr="npo000003"/>
          <p:cNvPicPr>
            <a:picLocks noChangeAspect="1" noChangeArrowheads="1"/>
          </p:cNvPicPr>
          <p:nvPr/>
        </p:nvPicPr>
        <p:blipFill>
          <a:blip r:embed="rId10" cstate="print"/>
          <a:srcRect/>
          <a:stretch>
            <a:fillRect/>
          </a:stretch>
        </p:blipFill>
        <p:spPr bwMode="auto">
          <a:xfrm>
            <a:off x="12084764" y="0"/>
            <a:ext cx="896230" cy="1143000"/>
          </a:xfrm>
          <a:prstGeom prst="rect">
            <a:avLst/>
          </a:prstGeom>
          <a:noFill/>
          <a:ln w="9525" algn="ctr">
            <a:noFill/>
            <a:miter lim="800000"/>
            <a:headEnd/>
            <a:tailEnd/>
          </a:ln>
        </p:spPr>
      </p:pic>
      <p:pic>
        <p:nvPicPr>
          <p:cNvPr id="23" name="Picture 11" descr="CASTLE1"/>
          <p:cNvPicPr>
            <a:picLocks noChangeAspect="1" noChangeArrowheads="1"/>
          </p:cNvPicPr>
          <p:nvPr/>
        </p:nvPicPr>
        <p:blipFill>
          <a:blip r:embed="rId11" cstate="print"/>
          <a:srcRect/>
          <a:stretch>
            <a:fillRect/>
          </a:stretch>
        </p:blipFill>
        <p:spPr bwMode="auto">
          <a:xfrm>
            <a:off x="1092200" y="228600"/>
            <a:ext cx="862175" cy="660666"/>
          </a:xfrm>
          <a:prstGeom prst="rect">
            <a:avLst/>
          </a:prstGeom>
          <a:noFill/>
          <a:ln w="9525">
            <a:noFill/>
            <a:miter lim="800000"/>
            <a:headEnd/>
            <a:tailEnd/>
          </a:ln>
        </p:spPr>
      </p:pic>
      <p:pic>
        <p:nvPicPr>
          <p:cNvPr id="24" name="Picture 23"/>
          <p:cNvPicPr>
            <a:picLocks noChangeAspect="1"/>
          </p:cNvPicPr>
          <p:nvPr/>
        </p:nvPicPr>
        <p:blipFill>
          <a:blip r:embed="rId12"/>
          <a:stretch>
            <a:fillRect/>
          </a:stretch>
        </p:blipFill>
        <p:spPr>
          <a:xfrm>
            <a:off x="0" y="18217"/>
            <a:ext cx="1016000" cy="1112345"/>
          </a:xfrm>
          <a:prstGeom prst="rect">
            <a:avLst/>
          </a:prstGeom>
        </p:spPr>
      </p:pic>
    </p:spTree>
    <p:extLst>
      <p:ext uri="{BB962C8B-B14F-4D97-AF65-F5344CB8AC3E}">
        <p14:creationId xmlns:p14="http://schemas.microsoft.com/office/powerpoint/2010/main" val="13320020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Title 5"/>
          <p:cNvSpPr>
            <a:spLocks noGrp="1"/>
          </p:cNvSpPr>
          <p:nvPr>
            <p:ph type="title" idx="4294967295"/>
          </p:nvPr>
        </p:nvSpPr>
        <p:spPr>
          <a:xfrm>
            <a:off x="469618" y="216748"/>
            <a:ext cx="12029440" cy="1029547"/>
          </a:xfrm>
        </p:spPr>
        <p:txBody>
          <a:bodyPr/>
          <a:lstStyle/>
          <a:p>
            <a:r>
              <a:rPr lang="en-US" sz="3400" b="1" i="1" dirty="0">
                <a:latin typeface="Palatino Linotype" charset="0"/>
                <a:cs typeface="Arial Unicode MS" charset="0"/>
              </a:rPr>
              <a:t/>
            </a:r>
            <a:br>
              <a:rPr lang="en-US" sz="3400" b="1" i="1" dirty="0">
                <a:latin typeface="Palatino Linotype" charset="0"/>
                <a:cs typeface="Arial Unicode MS" charset="0"/>
              </a:rPr>
            </a:br>
            <a:r>
              <a:rPr lang="en-US" sz="3400" b="1" dirty="0">
                <a:cs typeface="Arial Unicode MS" charset="0"/>
              </a:rPr>
              <a:t>Mil-to-Mil and DEIC Water Security Opportunities</a:t>
            </a:r>
            <a:r>
              <a:rPr lang="en-US" sz="3400" b="1" i="1" dirty="0">
                <a:latin typeface="Palatino Linotype" charset="0"/>
                <a:cs typeface="Arial Unicode MS" charset="0"/>
              </a:rPr>
              <a:t/>
            </a:r>
            <a:br>
              <a:rPr lang="en-US" sz="3400" b="1" i="1" dirty="0">
                <a:latin typeface="Palatino Linotype" charset="0"/>
                <a:cs typeface="Arial Unicode MS" charset="0"/>
              </a:rPr>
            </a:br>
            <a:endParaRPr lang="en-US" sz="3400" b="1" i="1" dirty="0">
              <a:latin typeface="Palatino Linotype" charset="0"/>
            </a:endParaRPr>
          </a:p>
        </p:txBody>
      </p:sp>
      <p:sp>
        <p:nvSpPr>
          <p:cNvPr id="7" name="Text Box 2"/>
          <p:cNvSpPr txBox="1">
            <a:spLocks noChangeArrowheads="1"/>
          </p:cNvSpPr>
          <p:nvPr/>
        </p:nvSpPr>
        <p:spPr bwMode="auto">
          <a:xfrm>
            <a:off x="0" y="1589478"/>
            <a:ext cx="13004800" cy="7139093"/>
          </a:xfrm>
          <a:prstGeom prst="rect">
            <a:avLst/>
          </a:prstGeom>
          <a:noFill/>
          <a:ln w="9525">
            <a:noFill/>
            <a:round/>
            <a:headEnd/>
            <a:tailEnd/>
          </a:ln>
        </p:spPr>
        <p:txBody>
          <a:bodyPr lIns="127991" tIns="66556" rIns="127991" bIns="66556">
            <a:normAutofit fontScale="92500" lnSpcReduction="10000"/>
          </a:bodyPr>
          <a:lstStyle/>
          <a:p>
            <a:pPr marL="650197" indent="-650197" algn="l">
              <a:spcAft>
                <a:spcPts val="2560"/>
              </a:spcAft>
              <a:buSzPct val="115000"/>
              <a:buFont typeface="Arial" pitchFamily="34" charset="0"/>
              <a:buChar char="•"/>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dirty="0">
                <a:latin typeface="+mn-lt"/>
                <a:ea typeface="Arial Unicode MS" pitchFamily="34" charset="-128"/>
              </a:rPr>
              <a:t>Train host country military or civilian equivalent</a:t>
            </a:r>
          </a:p>
          <a:p>
            <a:pPr marL="650197" indent="-650197" algn="l">
              <a:spcAft>
                <a:spcPts val="2560"/>
              </a:spcAft>
              <a:buSzPct val="115000"/>
              <a:buFont typeface="Arial" pitchFamily="34" charset="0"/>
              <a:buChar char="•"/>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dirty="0">
                <a:latin typeface="+mn-lt"/>
                <a:ea typeface="Arial Unicode MS" pitchFamily="34" charset="-128"/>
              </a:rPr>
              <a:t>Provide technical and analytic support</a:t>
            </a:r>
          </a:p>
          <a:p>
            <a:pPr marL="650197" indent="-650197" algn="l">
              <a:spcAft>
                <a:spcPts val="2560"/>
              </a:spcAft>
              <a:buSzPct val="115000"/>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i="1" dirty="0">
                <a:latin typeface="+mn-lt"/>
                <a:ea typeface="Arial Unicode MS" pitchFamily="34" charset="-128"/>
              </a:rPr>
              <a:t>	</a:t>
            </a:r>
            <a:r>
              <a:rPr lang="nl-NL" sz="2800" b="1" i="1" u="sng" dirty="0">
                <a:latin typeface="+mn-lt"/>
                <a:ea typeface="Arial Unicode MS" pitchFamily="34" charset="-128"/>
              </a:rPr>
              <a:t>Potential Topical Areas:</a:t>
            </a:r>
            <a:endParaRPr lang="nl-NL" sz="2800" b="1" i="1" dirty="0">
              <a:latin typeface="+mn-lt"/>
              <a:ea typeface="Arial Unicode MS" pitchFamily="34" charset="-128"/>
            </a:endParaRPr>
          </a:p>
          <a:p>
            <a:pPr marL="650197" indent="-650197" algn="l">
              <a:spcAft>
                <a:spcPts val="2560"/>
              </a:spcAft>
              <a:buSzPct val="115000"/>
              <a:buFont typeface="Arial" pitchFamily="34" charset="0"/>
              <a:buChar char="•"/>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dirty="0">
                <a:latin typeface="+mn-lt"/>
                <a:ea typeface="Arial Unicode MS" pitchFamily="34" charset="-128"/>
              </a:rPr>
              <a:t>Water assessments:  Where is it and how</a:t>
            </a:r>
          </a:p>
          <a:p>
            <a:pPr marL="650197" indent="-650197" algn="l">
              <a:spcAft>
                <a:spcPts val="2560"/>
              </a:spcAft>
              <a:buSzPct val="115000"/>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dirty="0">
                <a:latin typeface="+mn-lt"/>
                <a:ea typeface="Arial Unicode MS" pitchFamily="34" charset="-128"/>
              </a:rPr>
              <a:t> 	much is available?</a:t>
            </a:r>
          </a:p>
          <a:p>
            <a:pPr marL="650197" indent="-650197" algn="l">
              <a:spcAft>
                <a:spcPts val="2560"/>
              </a:spcAft>
              <a:buSzPct val="115000"/>
              <a:buFont typeface="Arial" pitchFamily="34" charset="0"/>
              <a:buChar char="•"/>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dirty="0">
                <a:latin typeface="+mn-lt"/>
                <a:ea typeface="Arial Unicode MS" pitchFamily="34" charset="-128"/>
              </a:rPr>
              <a:t>Water needs plans for forward  deployed units?</a:t>
            </a:r>
          </a:p>
          <a:p>
            <a:pPr marL="650197" indent="-650197" algn="l">
              <a:spcAft>
                <a:spcPts val="2560"/>
              </a:spcAft>
              <a:buSzPct val="115000"/>
              <a:buFont typeface="Arial" pitchFamily="34" charset="0"/>
              <a:buChar char="•"/>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dirty="0">
                <a:latin typeface="+mn-lt"/>
                <a:ea typeface="Arial Unicode MS" pitchFamily="34" charset="-128"/>
              </a:rPr>
              <a:t>Help resolve transboundary water issues.</a:t>
            </a:r>
          </a:p>
          <a:p>
            <a:pPr marL="650197" indent="-650197" algn="l">
              <a:spcAft>
                <a:spcPts val="2560"/>
              </a:spcAft>
              <a:buSzPct val="115000"/>
              <a:buFont typeface="Arial" pitchFamily="34" charset="0"/>
              <a:buChar char="•"/>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dirty="0">
                <a:latin typeface="+mn-lt"/>
                <a:ea typeface="Arial Unicode MS" pitchFamily="34" charset="-128"/>
              </a:rPr>
              <a:t>Prevent and reduce vulnerability to extreme</a:t>
            </a:r>
          </a:p>
          <a:p>
            <a:pPr marL="650197" indent="-650197" algn="l">
              <a:spcAft>
                <a:spcPts val="2560"/>
              </a:spcAft>
              <a:buSzPct val="115000"/>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dirty="0">
                <a:latin typeface="+mn-lt"/>
                <a:ea typeface="Arial Unicode MS" pitchFamily="34" charset="-128"/>
              </a:rPr>
              <a:t>       natural events</a:t>
            </a:r>
          </a:p>
          <a:p>
            <a:pPr marL="650197" indent="-650197" algn="l">
              <a:spcAft>
                <a:spcPts val="2560"/>
              </a:spcAft>
              <a:buSzPct val="115000"/>
              <a:buFont typeface="Arial" pitchFamily="34" charset="0"/>
              <a:buChar char="•"/>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r>
              <a:rPr lang="nl-NL" sz="2800" b="1" dirty="0">
                <a:latin typeface="+mn-lt"/>
                <a:ea typeface="Arial Unicode MS" pitchFamily="34" charset="-128"/>
              </a:rPr>
              <a:t>Ensure navigability of ports </a:t>
            </a:r>
            <a:r>
              <a:rPr lang="nl-NL" sz="2800" b="1" dirty="0">
                <a:solidFill>
                  <a:schemeClr val="tx1"/>
                </a:solidFill>
                <a:latin typeface="+mn-lt"/>
                <a:ea typeface="Arial Unicode MS" pitchFamily="34" charset="-128"/>
              </a:rPr>
              <a:t>and rivers</a:t>
            </a:r>
          </a:p>
          <a:p>
            <a:pPr marL="650197" indent="-650197">
              <a:spcAft>
                <a:spcPts val="2560"/>
              </a:spcAft>
              <a:buSzPct val="115000"/>
              <a:tabLst>
                <a:tab pos="650197" algn="l"/>
                <a:tab pos="1950590" algn="l"/>
                <a:tab pos="3250983" algn="l"/>
                <a:tab pos="4551376" algn="l"/>
                <a:tab pos="5851770" algn="l"/>
                <a:tab pos="7152161" algn="l"/>
                <a:tab pos="8452556" algn="l"/>
                <a:tab pos="9752948" algn="l"/>
                <a:tab pos="11053341" algn="l"/>
                <a:tab pos="12353734" algn="l"/>
                <a:tab pos="13654128" algn="l"/>
                <a:tab pos="14954521" algn="l"/>
              </a:tabLst>
              <a:defRPr/>
            </a:pPr>
            <a:endParaRPr lang="nl-NL" sz="2800" b="1" dirty="0">
              <a:solidFill>
                <a:srgbClr val="000000"/>
              </a:solidFill>
              <a:latin typeface="+mn-lt"/>
              <a:ea typeface="Arial Unicode MS" pitchFamily="34" charset="-128"/>
            </a:endParaRPr>
          </a:p>
        </p:txBody>
      </p:sp>
      <p:pic>
        <p:nvPicPr>
          <p:cNvPr id="2048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9868" y="5359965"/>
            <a:ext cx="3973689" cy="2828996"/>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2048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51806" y="1840092"/>
            <a:ext cx="3991751" cy="30547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9755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600" y="2703255"/>
            <a:ext cx="5410200" cy="2554545"/>
          </a:xfrm>
          <a:prstGeom prst="rect">
            <a:avLst/>
          </a:prstGeom>
        </p:spPr>
        <p:txBody>
          <a:bodyPr wrap="square">
            <a:spAutoFit/>
          </a:bodyPr>
          <a:lstStyle/>
          <a:p>
            <a:pPr algn="l"/>
            <a:r>
              <a:rPr lang="en-US" sz="3200" dirty="0"/>
              <a:t>Climate change in </a:t>
            </a:r>
            <a:r>
              <a:rPr lang="en-US" sz="3200" dirty="0">
                <a:solidFill>
                  <a:srgbClr val="00B050"/>
                </a:solidFill>
              </a:rPr>
              <a:t>Se</a:t>
            </a:r>
            <a:r>
              <a:rPr lang="en-US" sz="3200" dirty="0">
                <a:solidFill>
                  <a:srgbClr val="FFFF00"/>
                </a:solidFill>
              </a:rPr>
              <a:t>neg</a:t>
            </a:r>
            <a:r>
              <a:rPr lang="en-US" sz="3200" dirty="0">
                <a:solidFill>
                  <a:srgbClr val="FF0000"/>
                </a:solidFill>
              </a:rPr>
              <a:t>al</a:t>
            </a:r>
            <a:r>
              <a:rPr lang="en-US" sz="3200" dirty="0"/>
              <a:t> is predicted to manifest as a decrease in the amount </a:t>
            </a:r>
            <a:r>
              <a:rPr lang="en-US" sz="3200"/>
              <a:t>of </a:t>
            </a:r>
            <a:r>
              <a:rPr lang="en-US" sz="3200" smtClean="0"/>
              <a:t>rainfall--however</a:t>
            </a:r>
            <a:r>
              <a:rPr lang="en-US" sz="3200" dirty="0" smtClean="0"/>
              <a:t>, </a:t>
            </a:r>
            <a:r>
              <a:rPr lang="en-US" sz="3200" dirty="0"/>
              <a:t>with increased </a:t>
            </a:r>
            <a:r>
              <a:rPr lang="en-US" sz="3200" dirty="0" smtClean="0"/>
              <a:t>intensity </a:t>
            </a:r>
            <a:endParaRPr lang="en-US" sz="3200" dirty="0"/>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82209" y="384283"/>
            <a:ext cx="7022592" cy="4681728"/>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2208" y="5071872"/>
            <a:ext cx="7022592" cy="4681728"/>
          </a:xfrm>
          <a:prstGeom prst="rect">
            <a:avLst/>
          </a:prstGeom>
        </p:spPr>
      </p:pic>
      <p:pic>
        <p:nvPicPr>
          <p:cNvPr id="3" name="Picture 2" descr="UNEP.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7800" y="8686800"/>
            <a:ext cx="1524000" cy="917222"/>
          </a:xfrm>
          <a:prstGeom prst="rect">
            <a:avLst/>
          </a:prstGeom>
        </p:spPr>
      </p:pic>
      <p:pic>
        <p:nvPicPr>
          <p:cNvPr id="4" name="Picture 3" descr="usgs.png"/>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606800" y="8686800"/>
            <a:ext cx="2286000" cy="914400"/>
          </a:xfrm>
          <a:prstGeom prst="rect">
            <a:avLst/>
          </a:prstGeom>
        </p:spPr>
      </p:pic>
      <p:pic>
        <p:nvPicPr>
          <p:cNvPr id="5" name="Picture 4" descr="flag.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473200" y="7010400"/>
            <a:ext cx="2423695" cy="1409700"/>
          </a:xfrm>
          <a:prstGeom prst="rect">
            <a:avLst/>
          </a:prstGeom>
        </p:spPr>
      </p:pic>
    </p:spTree>
    <p:extLst>
      <p:ext uri="{BB962C8B-B14F-4D97-AF65-F5344CB8AC3E}">
        <p14:creationId xmlns:p14="http://schemas.microsoft.com/office/powerpoint/2010/main" val="6206640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13004800" cy="4343400"/>
          </a:xfrm>
          <a:prstGeom prst="rect">
            <a:avLst/>
          </a:prstGeom>
          <a:solidFill>
            <a:schemeClr val="tx1">
              <a:alpha val="45000"/>
            </a:schemeClr>
          </a:solidFill>
          <a:ln w="25400" cap="flat" cmpd="sng" algn="ctr">
            <a:noFill/>
            <a:prstDash val="solid"/>
            <a:miter lim="0"/>
            <a:headEnd type="none" w="med" len="med"/>
            <a:tailEnd type="none" w="med" len="med"/>
          </a:ln>
          <a:effectLst/>
        </p:spPr>
        <p:txBody>
          <a:bodyPr vert="horz" wrap="square" lIns="50800" tIns="50800" rIns="50800" bIns="50800" numCol="1" rtlCol="0" anchor="ctr" anchorCtr="0" compatLnSpc="1">
            <a:prstTxWarp prst="textNoShape">
              <a:avLst/>
            </a:prstTxWarp>
          </a:bodyPr>
          <a:lstStyle/>
          <a:p>
            <a:pPr marL="228600" marR="0" indent="0" algn="ctr" defTabSz="584200" rtl="0" eaLnBrk="1" fontAlgn="base" latinLnBrk="0" hangingPunct="0">
              <a:lnSpc>
                <a:spcPct val="100000"/>
              </a:lnSpc>
              <a:spcBef>
                <a:spcPct val="0"/>
              </a:spcBef>
              <a:spcAft>
                <a:spcPct val="0"/>
              </a:spcAft>
              <a:buClrTx/>
              <a:buSzTx/>
              <a:buFontTx/>
              <a:buNone/>
              <a:tabLst/>
            </a:pPr>
            <a:endParaRPr kumimoji="0" lang="en-US" sz="3600" b="0" i="0" u="none" strike="noStrike" cap="none" normalizeH="0" baseline="0" smtClean="0">
              <a:ln>
                <a:noFill/>
              </a:ln>
              <a:solidFill>
                <a:srgbClr val="FFFFFF"/>
              </a:solidFill>
              <a:effectLst/>
              <a:latin typeface="Helvetica Light" charset="0"/>
              <a:ea typeface="Helvetica Light" charset="0"/>
              <a:cs typeface="Helvetica Light" charset="0"/>
              <a:sym typeface="Helvetica Light" charset="0"/>
            </a:endParaRPr>
          </a:p>
        </p:txBody>
      </p:sp>
      <p:sp>
        <p:nvSpPr>
          <p:cNvPr id="3" name="Rectangle 2"/>
          <p:cNvSpPr/>
          <p:nvPr/>
        </p:nvSpPr>
        <p:spPr>
          <a:xfrm>
            <a:off x="304800" y="457200"/>
            <a:ext cx="6197600" cy="1077218"/>
          </a:xfrm>
          <a:prstGeom prst="rect">
            <a:avLst/>
          </a:prstGeom>
        </p:spPr>
        <p:txBody>
          <a:bodyPr wrap="square">
            <a:spAutoFit/>
          </a:bodyPr>
          <a:lstStyle/>
          <a:p>
            <a:pPr algn="l"/>
            <a:r>
              <a:rPr lang="en-US" sz="3200" dirty="0" smtClean="0">
                <a:solidFill>
                  <a:schemeClr val="bg1"/>
                </a:solidFill>
              </a:rPr>
              <a:t>- Drought </a:t>
            </a:r>
            <a:r>
              <a:rPr lang="en-US" sz="3200" dirty="0">
                <a:solidFill>
                  <a:schemeClr val="bg1"/>
                </a:solidFill>
              </a:rPr>
              <a:t>and saline intrusion threaten water supplies</a:t>
            </a:r>
          </a:p>
        </p:txBody>
      </p:sp>
      <p:sp>
        <p:nvSpPr>
          <p:cNvPr id="4" name="Rectangle 3"/>
          <p:cNvSpPr/>
          <p:nvPr/>
        </p:nvSpPr>
        <p:spPr>
          <a:xfrm>
            <a:off x="302964" y="2057400"/>
            <a:ext cx="6189848" cy="1077218"/>
          </a:xfrm>
          <a:prstGeom prst="rect">
            <a:avLst/>
          </a:prstGeom>
        </p:spPr>
        <p:txBody>
          <a:bodyPr wrap="square">
            <a:spAutoFit/>
          </a:bodyPr>
          <a:lstStyle/>
          <a:p>
            <a:pPr algn="l"/>
            <a:r>
              <a:rPr lang="en-US" sz="3200" dirty="0" smtClean="0">
                <a:solidFill>
                  <a:srgbClr val="000000"/>
                </a:solidFill>
              </a:rPr>
              <a:t>- Temperatures increase </a:t>
            </a:r>
            <a:r>
              <a:rPr lang="en-US" sz="3200" dirty="0">
                <a:solidFill>
                  <a:srgbClr val="000000"/>
                </a:solidFill>
              </a:rPr>
              <a:t>and </a:t>
            </a:r>
            <a:endParaRPr lang="en-US" sz="3200" dirty="0" smtClean="0">
              <a:solidFill>
                <a:srgbClr val="000000"/>
              </a:solidFill>
            </a:endParaRPr>
          </a:p>
          <a:p>
            <a:pPr algn="l"/>
            <a:r>
              <a:rPr lang="en-US" sz="3200" dirty="0" smtClean="0">
                <a:solidFill>
                  <a:srgbClr val="000000"/>
                </a:solidFill>
              </a:rPr>
              <a:t>sea-levels </a:t>
            </a:r>
            <a:r>
              <a:rPr lang="en-US" sz="3200" dirty="0">
                <a:solidFill>
                  <a:srgbClr val="000000"/>
                </a:solidFill>
              </a:rPr>
              <a:t>rise</a:t>
            </a:r>
          </a:p>
        </p:txBody>
      </p:sp>
      <p:sp>
        <p:nvSpPr>
          <p:cNvPr id="5" name="Rectangle 4"/>
          <p:cNvSpPr/>
          <p:nvPr/>
        </p:nvSpPr>
        <p:spPr>
          <a:xfrm>
            <a:off x="6492812" y="381000"/>
            <a:ext cx="6502400" cy="1077218"/>
          </a:xfrm>
          <a:prstGeom prst="rect">
            <a:avLst/>
          </a:prstGeom>
        </p:spPr>
        <p:txBody>
          <a:bodyPr>
            <a:spAutoFit/>
          </a:bodyPr>
          <a:lstStyle/>
          <a:p>
            <a:pPr algn="l"/>
            <a:r>
              <a:rPr lang="en-US" sz="3200" dirty="0" smtClean="0">
                <a:solidFill>
                  <a:srgbClr val="000000"/>
                </a:solidFill>
              </a:rPr>
              <a:t>- Coastal erosion, with sea-level rise, threatens </a:t>
            </a:r>
            <a:r>
              <a:rPr lang="en-US" sz="3200" dirty="0">
                <a:solidFill>
                  <a:srgbClr val="000000"/>
                </a:solidFill>
              </a:rPr>
              <a:t>infrastructure</a:t>
            </a:r>
          </a:p>
        </p:txBody>
      </p:sp>
      <p:sp>
        <p:nvSpPr>
          <p:cNvPr id="6" name="Rectangle 5"/>
          <p:cNvSpPr/>
          <p:nvPr/>
        </p:nvSpPr>
        <p:spPr>
          <a:xfrm>
            <a:off x="6502400" y="2133600"/>
            <a:ext cx="6502400" cy="2123658"/>
          </a:xfrm>
          <a:prstGeom prst="rect">
            <a:avLst/>
          </a:prstGeom>
        </p:spPr>
        <p:txBody>
          <a:bodyPr>
            <a:spAutoFit/>
          </a:bodyPr>
          <a:lstStyle/>
          <a:p>
            <a:pPr algn="l"/>
            <a:r>
              <a:rPr lang="en-US" dirty="0" smtClean="0">
                <a:solidFill>
                  <a:srgbClr val="000000"/>
                </a:solidFill>
              </a:rPr>
              <a:t>- </a:t>
            </a:r>
            <a:r>
              <a:rPr lang="en-US" sz="3200" dirty="0" smtClean="0">
                <a:solidFill>
                  <a:srgbClr val="000000"/>
                </a:solidFill>
              </a:rPr>
              <a:t>Urban-coastal </a:t>
            </a:r>
            <a:r>
              <a:rPr lang="en-US" sz="3200" dirty="0">
                <a:solidFill>
                  <a:srgbClr val="000000"/>
                </a:solidFill>
              </a:rPr>
              <a:t>migration and degraded natural resources are </a:t>
            </a:r>
            <a:r>
              <a:rPr lang="en-US" sz="3200" dirty="0" smtClean="0">
                <a:solidFill>
                  <a:srgbClr val="000000"/>
                </a:solidFill>
              </a:rPr>
              <a:t>already </a:t>
            </a:r>
            <a:r>
              <a:rPr lang="en-US" sz="3200" dirty="0">
                <a:solidFill>
                  <a:srgbClr val="000000"/>
                </a:solidFill>
              </a:rPr>
              <a:t>aggravating development challenges</a:t>
            </a:r>
          </a:p>
        </p:txBody>
      </p:sp>
    </p:spTree>
    <p:extLst>
      <p:ext uri="{BB962C8B-B14F-4D97-AF65-F5344CB8AC3E}">
        <p14:creationId xmlns:p14="http://schemas.microsoft.com/office/powerpoint/2010/main" val="415373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5" name="Picture 4" descr="TogoFlagImage.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8800" y="6751777"/>
            <a:ext cx="2514600" cy="1554023"/>
          </a:xfrm>
          <a:prstGeom prst="rect">
            <a:avLst/>
          </a:prstGeom>
        </p:spPr>
      </p:pic>
      <p:pic>
        <p:nvPicPr>
          <p:cNvPr id="6" name="Picture 5" descr="UNEP.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7800" y="8686800"/>
            <a:ext cx="1524000" cy="917222"/>
          </a:xfrm>
          <a:prstGeom prst="rect">
            <a:avLst/>
          </a:prstGeom>
        </p:spPr>
      </p:pic>
      <p:pic>
        <p:nvPicPr>
          <p:cNvPr id="8" name="Picture 7"/>
          <p:cNvPicPr/>
          <p:nvPr/>
        </p:nvPicPr>
        <p:blipFill rotWithShape="1">
          <a:blip r:embed="rId6" cstate="screen">
            <a:extLst>
              <a:ext uri="{28A0092B-C50C-407E-A947-70E740481C1C}">
                <a14:useLocalDpi xmlns:a14="http://schemas.microsoft.com/office/drawing/2010/main"/>
              </a:ext>
            </a:extLst>
          </a:blip>
          <a:srcRect/>
          <a:stretch/>
        </p:blipFill>
        <p:spPr bwMode="auto">
          <a:xfrm>
            <a:off x="4064000" y="304800"/>
            <a:ext cx="8382000" cy="4442178"/>
          </a:xfrm>
          <a:prstGeom prst="rect">
            <a:avLst/>
          </a:prstGeom>
          <a:noFill/>
          <a:ln>
            <a:noFill/>
          </a:ln>
        </p:spPr>
      </p:pic>
      <p:sp>
        <p:nvSpPr>
          <p:cNvPr id="9" name="Rectangle 8"/>
          <p:cNvSpPr/>
          <p:nvPr/>
        </p:nvSpPr>
        <p:spPr>
          <a:xfrm>
            <a:off x="5003800" y="4857323"/>
            <a:ext cx="6502400" cy="3416320"/>
          </a:xfrm>
          <a:prstGeom prst="rect">
            <a:avLst/>
          </a:prstGeom>
          <a:solidFill>
            <a:schemeClr val="tx1">
              <a:alpha val="56000"/>
            </a:schemeClr>
          </a:solidFill>
        </p:spPr>
        <p:txBody>
          <a:bodyPr>
            <a:spAutoFit/>
          </a:bodyPr>
          <a:lstStyle/>
          <a:p>
            <a:pPr algn="l"/>
            <a:r>
              <a:rPr lang="en-US" dirty="0">
                <a:solidFill>
                  <a:schemeClr val="bg1"/>
                </a:solidFill>
                <a:latin typeface="Calibri" charset="0"/>
                <a:ea typeface="Calibri" charset="0"/>
                <a:cs typeface="Times New Roman" charset="0"/>
              </a:rPr>
              <a:t>Symposium highlighted the need for long-term commitment </a:t>
            </a:r>
            <a:r>
              <a:rPr lang="en-US" dirty="0" smtClean="0">
                <a:solidFill>
                  <a:schemeClr val="bg1"/>
                </a:solidFill>
                <a:latin typeface="Calibri" charset="0"/>
                <a:ea typeface="Calibri" charset="0"/>
                <a:cs typeface="Times New Roman" charset="0"/>
              </a:rPr>
              <a:t>and </a:t>
            </a:r>
            <a:r>
              <a:rPr lang="en-US" dirty="0">
                <a:solidFill>
                  <a:schemeClr val="bg1"/>
                </a:solidFill>
                <a:latin typeface="Calibri" charset="0"/>
                <a:ea typeface="Calibri" charset="0"/>
                <a:cs typeface="Times New Roman" charset="0"/>
              </a:rPr>
              <a:t>continued engagement with the Gulf of Guinea stakeholders in order to assist with capacity building within region. </a:t>
            </a:r>
            <a:endParaRPr lang="en-US" dirty="0">
              <a:solidFill>
                <a:schemeClr val="bg1"/>
              </a:solidFill>
            </a:endParaRPr>
          </a:p>
        </p:txBody>
      </p:sp>
      <p:pic>
        <p:nvPicPr>
          <p:cNvPr id="10" name="Picture 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92300" y="8651088"/>
            <a:ext cx="1562100" cy="973562"/>
          </a:xfrm>
          <a:prstGeom prst="rect">
            <a:avLst/>
          </a:prstGeom>
        </p:spPr>
      </p:pic>
    </p:spTree>
    <p:extLst>
      <p:ext uri="{BB962C8B-B14F-4D97-AF65-F5344CB8AC3E}">
        <p14:creationId xmlns:p14="http://schemas.microsoft.com/office/powerpoint/2010/main" val="426864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1 Group Photo.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1422400" y="0"/>
            <a:ext cx="16817879" cy="9525000"/>
          </a:xfrm>
        </p:spPr>
      </p:pic>
      <p:pic>
        <p:nvPicPr>
          <p:cNvPr id="6" name="Picture 5" descr="burkina faso.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6453" y="228600"/>
            <a:ext cx="2061147" cy="1371600"/>
          </a:xfrm>
          <a:prstGeom prst="rect">
            <a:avLst/>
          </a:prstGeom>
        </p:spPr>
      </p:pic>
      <p:pic>
        <p:nvPicPr>
          <p:cNvPr id="7" name="Picture 6" descr="fiu.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606800" y="304800"/>
            <a:ext cx="3200400" cy="690543"/>
          </a:xfrm>
          <a:prstGeom prst="rect">
            <a:avLst/>
          </a:prstGeom>
        </p:spPr>
      </p:pic>
      <p:pic>
        <p:nvPicPr>
          <p:cNvPr id="8" name="Picture 7" descr="usaid logo horz"/>
          <p:cNvPicPr/>
          <p:nvPr/>
        </p:nvPicPr>
        <p:blipFill>
          <a:blip r:embed="rId5" cstate="screen">
            <a:extLst>
              <a:ext uri="{28A0092B-C50C-407E-A947-70E740481C1C}">
                <a14:useLocalDpi xmlns:a14="http://schemas.microsoft.com/office/drawing/2010/main"/>
              </a:ext>
            </a:extLst>
          </a:blip>
          <a:srcRect/>
          <a:stretch>
            <a:fillRect/>
          </a:stretch>
        </p:blipFill>
        <p:spPr bwMode="auto">
          <a:xfrm>
            <a:off x="8255000" y="304800"/>
            <a:ext cx="1981200" cy="685800"/>
          </a:xfrm>
          <a:prstGeom prst="rect">
            <a:avLst/>
          </a:prstGeom>
          <a:noFill/>
          <a:ln>
            <a:noFill/>
          </a:ln>
        </p:spPr>
      </p:pic>
      <p:pic>
        <p:nvPicPr>
          <p:cNvPr id="10" name="Picture 9" descr="univerity.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315603" y="304800"/>
            <a:ext cx="825597" cy="875251"/>
          </a:xfrm>
          <a:prstGeom prst="rect">
            <a:avLst/>
          </a:prstGeom>
        </p:spPr>
      </p:pic>
    </p:spTree>
    <p:extLst>
      <p:ext uri="{BB962C8B-B14F-4D97-AF65-F5344CB8AC3E}">
        <p14:creationId xmlns:p14="http://schemas.microsoft.com/office/powerpoint/2010/main" val="2057479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p:cNvSpPr txBox="1">
            <a:spLocks/>
          </p:cNvSpPr>
          <p:nvPr/>
        </p:nvSpPr>
        <p:spPr>
          <a:xfrm>
            <a:off x="650240" y="216747"/>
            <a:ext cx="11704320" cy="1192107"/>
          </a:xfrm>
          <a:prstGeom prst="rect">
            <a:avLst/>
          </a:prstGeom>
        </p:spPr>
        <p:txBody>
          <a:bodyPr>
            <a:normAutofit/>
          </a:bodyPr>
          <a:lstStyle/>
          <a:p>
            <a:pPr defTabSz="1300460" fontAlgn="auto" hangingPunct="1">
              <a:spcAft>
                <a:spcPts val="0"/>
              </a:spcAft>
              <a:defRPr/>
            </a:pPr>
            <a:r>
              <a:rPr lang="en-US" sz="4551" b="1" i="1" dirty="0">
                <a:solidFill>
                  <a:schemeClr val="tx1"/>
                </a:solidFill>
              </a:rPr>
              <a:t>The Bad</a:t>
            </a:r>
          </a:p>
        </p:txBody>
      </p:sp>
      <p:sp>
        <p:nvSpPr>
          <p:cNvPr id="8" name="TextBox 7"/>
          <p:cNvSpPr txBox="1"/>
          <p:nvPr/>
        </p:nvSpPr>
        <p:spPr>
          <a:xfrm>
            <a:off x="216745" y="2822217"/>
            <a:ext cx="12788053" cy="3578415"/>
          </a:xfrm>
          <a:prstGeom prst="rect">
            <a:avLst/>
          </a:prstGeom>
          <a:noFill/>
        </p:spPr>
        <p:txBody>
          <a:bodyPr wrap="square" rtlCol="0">
            <a:noAutofit/>
          </a:bodyPr>
          <a:lstStyle/>
          <a:p>
            <a:pPr marL="487672" indent="-487672" algn="l">
              <a:spcBef>
                <a:spcPts val="427"/>
              </a:spcBef>
              <a:buFont typeface="Arial" panose="020B0604020202020204" pitchFamily="34" charset="0"/>
              <a:buChar char="•"/>
            </a:pPr>
            <a:r>
              <a:rPr lang="en-US" sz="3200" b="1" dirty="0">
                <a:solidFill>
                  <a:schemeClr val="tx1">
                    <a:lumMod val="85000"/>
                    <a:lumOff val="15000"/>
                  </a:schemeClr>
                </a:solidFill>
                <a:latin typeface="Garamond" panose="02020404030301010803" pitchFamily="18" charset="0"/>
              </a:rPr>
              <a:t>Boko Haram insurgency in Nigeria killed over 13,000 people in 2016</a:t>
            </a:r>
          </a:p>
          <a:p>
            <a:pPr marL="487672" indent="-487672" algn="l">
              <a:spcBef>
                <a:spcPts val="427"/>
              </a:spcBef>
              <a:buFont typeface="Arial" panose="020B0604020202020204" pitchFamily="34" charset="0"/>
              <a:buChar char="•"/>
            </a:pPr>
            <a:r>
              <a:rPr lang="en-US" sz="3200" b="1" dirty="0">
                <a:solidFill>
                  <a:schemeClr val="tx1">
                    <a:lumMod val="85000"/>
                    <a:lumOff val="15000"/>
                  </a:schemeClr>
                </a:solidFill>
                <a:latin typeface="Garamond" panose="02020404030301010803" pitchFamily="18" charset="0"/>
                <a:cs typeface="Arial" pitchFamily="34" charset="0"/>
              </a:rPr>
              <a:t>Al Shabaab; aligned to Al Qaida; has killed more people than Boko Haram</a:t>
            </a:r>
          </a:p>
          <a:p>
            <a:pPr marL="487672" indent="-487672" algn="l">
              <a:spcBef>
                <a:spcPts val="427"/>
              </a:spcBef>
              <a:buFont typeface="Arial" panose="020B0604020202020204" pitchFamily="34" charset="0"/>
              <a:buChar char="•"/>
            </a:pPr>
            <a:r>
              <a:rPr lang="en-US" sz="3200" b="1" dirty="0">
                <a:solidFill>
                  <a:schemeClr val="tx1">
                    <a:lumMod val="85000"/>
                    <a:lumOff val="15000"/>
                  </a:schemeClr>
                </a:solidFill>
                <a:latin typeface="Garamond" panose="02020404030301010803" pitchFamily="18" charset="0"/>
                <a:cs typeface="Arial" pitchFamily="34" charset="0"/>
              </a:rPr>
              <a:t>ISIS growing in Nigeria, Libya, Somalia, South Sudan, and Tunisia</a:t>
            </a:r>
          </a:p>
          <a:p>
            <a:pPr marL="487672" indent="-487672" algn="l">
              <a:spcBef>
                <a:spcPts val="427"/>
              </a:spcBef>
              <a:spcAft>
                <a:spcPts val="427"/>
              </a:spcAft>
              <a:buFont typeface="Arial" panose="020B0604020202020204" pitchFamily="34" charset="0"/>
              <a:buChar char="•"/>
            </a:pPr>
            <a:r>
              <a:rPr lang="en-US" sz="3200" b="1" dirty="0">
                <a:solidFill>
                  <a:schemeClr val="tx1">
                    <a:lumMod val="85000"/>
                    <a:lumOff val="15000"/>
                  </a:schemeClr>
                </a:solidFill>
                <a:latin typeface="Garamond" panose="02020404030301010803" pitchFamily="18" charset="0"/>
              </a:rPr>
              <a:t>Since 2008…16 irregular changes of government</a:t>
            </a:r>
          </a:p>
          <a:p>
            <a:pPr marL="487672" indent="-487672" algn="l">
              <a:spcBef>
                <a:spcPts val="427"/>
              </a:spcBef>
              <a:buFont typeface="Arial" panose="020B0604020202020204" pitchFamily="34" charset="0"/>
              <a:buChar char="•"/>
            </a:pPr>
            <a:r>
              <a:rPr lang="en-US" sz="3200" b="1" dirty="0">
                <a:solidFill>
                  <a:schemeClr val="tx1">
                    <a:lumMod val="85000"/>
                    <a:lumOff val="15000"/>
                  </a:schemeClr>
                </a:solidFill>
                <a:latin typeface="Garamond" panose="02020404030301010803" pitchFamily="18" charset="0"/>
                <a:cs typeface="Arial" pitchFamily="34" charset="0"/>
              </a:rPr>
              <a:t>South Sudan and Burundi potential for genocide</a:t>
            </a:r>
          </a:p>
          <a:p>
            <a:pPr marL="487672" indent="-487672" algn="l">
              <a:spcBef>
                <a:spcPts val="427"/>
              </a:spcBef>
              <a:buFont typeface="Arial" panose="020B0604020202020204" pitchFamily="34" charset="0"/>
              <a:buChar char="•"/>
            </a:pPr>
            <a:r>
              <a:rPr lang="en-US" sz="3200" b="1" dirty="0">
                <a:solidFill>
                  <a:schemeClr val="tx1">
                    <a:lumMod val="85000"/>
                    <a:lumOff val="15000"/>
                  </a:schemeClr>
                </a:solidFill>
                <a:latin typeface="Garamond" panose="02020404030301010803" pitchFamily="18" charset="0"/>
              </a:rPr>
              <a:t>16 ongoing UN peacekeeping ops…9 in Africa (over 90% of UN forces) </a:t>
            </a:r>
          </a:p>
        </p:txBody>
      </p:sp>
      <p:sp>
        <p:nvSpPr>
          <p:cNvPr id="3" name="Rectangle 2"/>
          <p:cNvSpPr/>
          <p:nvPr/>
        </p:nvSpPr>
        <p:spPr>
          <a:xfrm>
            <a:off x="1" y="7343085"/>
            <a:ext cx="13004799" cy="1419915"/>
          </a:xfrm>
          <a:prstGeom prst="rect">
            <a:avLst/>
          </a:prstGeom>
          <a:solidFill>
            <a:schemeClr val="bg2">
              <a:lumMod val="50000"/>
            </a:schemeClr>
          </a:solidFill>
          <a:ln>
            <a:solidFill>
              <a:schemeClr val="tx1"/>
            </a:solid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tIns="260096" anchor="ctr"/>
          <a:lstStyle/>
          <a:p>
            <a:r>
              <a:rPr lang="en-US" sz="1991" b="1" i="1" dirty="0">
                <a:solidFill>
                  <a:schemeClr val="tx1"/>
                </a:solidFill>
                <a:latin typeface="Garamond" panose="02020404030301010803" pitchFamily="18" charset="0"/>
              </a:rPr>
              <a:t>“Why does DoD need AFRICOM?  We’re in a counterterrorism pinch and that’s no joke.  The evil of [Islamic State of Iraq and the Levant], narcotics, corruption, organized crime … are rife in Africa and ultimately they will come home to roost if we don’t combat it there, and that’s what you’re doing so ably.”</a:t>
            </a:r>
          </a:p>
          <a:p>
            <a:pPr algn="r">
              <a:lnSpc>
                <a:spcPts val="0"/>
              </a:lnSpc>
            </a:pPr>
            <a:r>
              <a:rPr lang="en-US" sz="2276" b="1" dirty="0">
                <a:solidFill>
                  <a:prstClr val="black"/>
                </a:solidFill>
                <a:latin typeface="Garamond" panose="02020404030301010803" pitchFamily="18" charset="0"/>
              </a:rPr>
              <a:t>		-Secretary of Defense Carter, June 2015</a:t>
            </a:r>
          </a:p>
        </p:txBody>
      </p:sp>
      <p:sp>
        <p:nvSpPr>
          <p:cNvPr id="160" name="Title 1"/>
          <p:cNvSpPr txBox="1">
            <a:spLocks/>
          </p:cNvSpPr>
          <p:nvPr/>
        </p:nvSpPr>
        <p:spPr>
          <a:xfrm>
            <a:off x="1" y="1625601"/>
            <a:ext cx="13004799" cy="985877"/>
          </a:xfrm>
          <a:prstGeom prst="rect">
            <a:avLst/>
          </a:prstGeom>
          <a:solidFill>
            <a:schemeClr val="bg2">
              <a:lumMod val="50000"/>
            </a:schemeClr>
          </a:solidFill>
          <a:ln>
            <a:solidFill>
              <a:schemeClr val="tx1"/>
            </a:solid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anchor="ctr"/>
          <a:lstStyle/>
          <a:p>
            <a:pPr lvl="0" algn="ctr"/>
            <a:r>
              <a:rPr lang="en-US" sz="2844" b="1" dirty="0">
                <a:solidFill>
                  <a:schemeClr val="tx1"/>
                </a:solidFill>
                <a:latin typeface="Garamond" panose="02020404030301010803" pitchFamily="18" charset="0"/>
              </a:rPr>
              <a:t>The nexus between rampant corruption, poor governance and a disenfranchised population is a powder keg for negative influencer</a:t>
            </a:r>
            <a:r>
              <a:rPr lang="en-US" sz="2844" b="1" dirty="0">
                <a:solidFill>
                  <a:schemeClr val="bg1">
                    <a:lumMod val="95000"/>
                  </a:schemeClr>
                </a:solidFill>
                <a:latin typeface="Garamond" panose="02020404030301010803" pitchFamily="18" charset="0"/>
              </a:rPr>
              <a:t>s</a:t>
            </a:r>
            <a:endParaRPr lang="en-US" sz="2844" b="1" i="1" kern="0" dirty="0">
              <a:solidFill>
                <a:schemeClr val="bg1">
                  <a:lumMod val="95000"/>
                </a:schemeClr>
              </a:solidFill>
              <a:latin typeface="Garamond" panose="02020404030301010803" pitchFamily="18" charset="0"/>
              <a:cs typeface="Arial" pitchFamily="34" charset="0"/>
            </a:endParaRPr>
          </a:p>
        </p:txBody>
      </p:sp>
    </p:spTree>
    <p:extLst>
      <p:ext uri="{BB962C8B-B14F-4D97-AF65-F5344CB8AC3E}">
        <p14:creationId xmlns:p14="http://schemas.microsoft.com/office/powerpoint/2010/main" val="8715124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DG--Burkina-Faso--Desert-007.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066800"/>
            <a:ext cx="13004800" cy="7802880"/>
          </a:xfrm>
          <a:prstGeom prst="rect">
            <a:avLst/>
          </a:prstGeom>
        </p:spPr>
      </p:pic>
      <p:sp>
        <p:nvSpPr>
          <p:cNvPr id="6" name="TextBox 5"/>
          <p:cNvSpPr txBox="1"/>
          <p:nvPr/>
        </p:nvSpPr>
        <p:spPr>
          <a:xfrm>
            <a:off x="63969" y="5486400"/>
            <a:ext cx="3643545" cy="646331"/>
          </a:xfrm>
          <a:prstGeom prst="rect">
            <a:avLst/>
          </a:prstGeom>
          <a:noFill/>
        </p:spPr>
        <p:txBody>
          <a:bodyPr wrap="none" rtlCol="0">
            <a:spAutoFit/>
          </a:bodyPr>
          <a:lstStyle/>
          <a:p>
            <a:r>
              <a:rPr lang="en-US" b="1" dirty="0" err="1" smtClean="0">
                <a:latin typeface="Helvetica"/>
                <a:cs typeface="Helvetica"/>
              </a:rPr>
              <a:t>Overcultivation</a:t>
            </a:r>
            <a:endParaRPr lang="en-US" b="1" dirty="0">
              <a:latin typeface="Helvetica"/>
              <a:cs typeface="Helvetica"/>
            </a:endParaRPr>
          </a:p>
        </p:txBody>
      </p:sp>
      <p:sp>
        <p:nvSpPr>
          <p:cNvPr id="7" name="TextBox 6"/>
          <p:cNvSpPr txBox="1"/>
          <p:nvPr/>
        </p:nvSpPr>
        <p:spPr>
          <a:xfrm>
            <a:off x="63969" y="6248400"/>
            <a:ext cx="2976521" cy="646331"/>
          </a:xfrm>
          <a:prstGeom prst="rect">
            <a:avLst/>
          </a:prstGeom>
          <a:noFill/>
        </p:spPr>
        <p:txBody>
          <a:bodyPr wrap="none" rtlCol="0">
            <a:spAutoFit/>
          </a:bodyPr>
          <a:lstStyle/>
          <a:p>
            <a:r>
              <a:rPr lang="en-US" b="1" dirty="0" smtClean="0">
                <a:latin typeface="Helvetica"/>
                <a:cs typeface="Helvetica"/>
              </a:rPr>
              <a:t>Overgrazing</a:t>
            </a:r>
            <a:endParaRPr lang="en-US" b="1" dirty="0">
              <a:latin typeface="Helvetica"/>
              <a:cs typeface="Helvetica"/>
            </a:endParaRPr>
          </a:p>
        </p:txBody>
      </p:sp>
      <p:sp>
        <p:nvSpPr>
          <p:cNvPr id="8" name="TextBox 7"/>
          <p:cNvSpPr txBox="1"/>
          <p:nvPr/>
        </p:nvSpPr>
        <p:spPr>
          <a:xfrm>
            <a:off x="63969" y="7010400"/>
            <a:ext cx="3771586" cy="646331"/>
          </a:xfrm>
          <a:prstGeom prst="rect">
            <a:avLst/>
          </a:prstGeom>
          <a:noFill/>
        </p:spPr>
        <p:txBody>
          <a:bodyPr wrap="none" rtlCol="0">
            <a:spAutoFit/>
          </a:bodyPr>
          <a:lstStyle/>
          <a:p>
            <a:r>
              <a:rPr lang="en-US" b="1" dirty="0" smtClean="0">
                <a:latin typeface="Helvetica"/>
                <a:cs typeface="Helvetica"/>
              </a:rPr>
              <a:t>Climate Change</a:t>
            </a:r>
            <a:endParaRPr lang="en-US" b="1" dirty="0">
              <a:latin typeface="Helvetica"/>
              <a:cs typeface="Helvetica"/>
            </a:endParaRPr>
          </a:p>
        </p:txBody>
      </p:sp>
      <p:sp>
        <p:nvSpPr>
          <p:cNvPr id="9" name="TextBox 8"/>
          <p:cNvSpPr txBox="1"/>
          <p:nvPr/>
        </p:nvSpPr>
        <p:spPr>
          <a:xfrm>
            <a:off x="63969" y="7772400"/>
            <a:ext cx="3258299" cy="646331"/>
          </a:xfrm>
          <a:prstGeom prst="rect">
            <a:avLst/>
          </a:prstGeom>
          <a:noFill/>
        </p:spPr>
        <p:txBody>
          <a:bodyPr wrap="none" rtlCol="0">
            <a:spAutoFit/>
          </a:bodyPr>
          <a:lstStyle/>
          <a:p>
            <a:r>
              <a:rPr lang="en-US" b="1" dirty="0" smtClean="0">
                <a:latin typeface="Helvetica"/>
                <a:cs typeface="Helvetica"/>
              </a:rPr>
              <a:t>Deforestation</a:t>
            </a:r>
            <a:endParaRPr lang="en-US" b="1" dirty="0">
              <a:latin typeface="Helvetica"/>
              <a:cs typeface="Helvetica"/>
            </a:endParaRPr>
          </a:p>
        </p:txBody>
      </p:sp>
      <p:sp>
        <p:nvSpPr>
          <p:cNvPr id="4" name="Rectangle 3"/>
          <p:cNvSpPr/>
          <p:nvPr/>
        </p:nvSpPr>
        <p:spPr>
          <a:xfrm>
            <a:off x="9169400" y="1219200"/>
            <a:ext cx="4597400" cy="3416320"/>
          </a:xfrm>
          <a:prstGeom prst="rect">
            <a:avLst/>
          </a:prstGeom>
        </p:spPr>
        <p:txBody>
          <a:bodyPr wrap="square">
            <a:spAutoFit/>
          </a:bodyPr>
          <a:lstStyle/>
          <a:p>
            <a:pPr algn="l"/>
            <a:r>
              <a:rPr lang="en-US" dirty="0">
                <a:solidFill>
                  <a:srgbClr val="000000"/>
                </a:solidFill>
                <a:latin typeface="Helvetica Neue Medium"/>
                <a:cs typeface="Helvetica Neue Medium"/>
              </a:rPr>
              <a:t>Burkina’s desert </a:t>
            </a:r>
            <a:endParaRPr lang="en-US" dirty="0" smtClean="0">
              <a:solidFill>
                <a:srgbClr val="000000"/>
              </a:solidFill>
              <a:latin typeface="Helvetica Neue Medium"/>
              <a:cs typeface="Helvetica Neue Medium"/>
            </a:endParaRPr>
          </a:p>
          <a:p>
            <a:pPr algn="l"/>
            <a:r>
              <a:rPr lang="en-US" dirty="0" smtClean="0">
                <a:solidFill>
                  <a:srgbClr val="000000"/>
                </a:solidFill>
                <a:latin typeface="Helvetica Neue Medium"/>
                <a:cs typeface="Helvetica Neue Medium"/>
              </a:rPr>
              <a:t>areas </a:t>
            </a:r>
            <a:r>
              <a:rPr lang="en-US" dirty="0">
                <a:solidFill>
                  <a:srgbClr val="000000"/>
                </a:solidFill>
                <a:latin typeface="Helvetica Neue Medium"/>
                <a:cs typeface="Helvetica Neue Medium"/>
              </a:rPr>
              <a:t>have been </a:t>
            </a:r>
            <a:endParaRPr lang="en-US" dirty="0" smtClean="0">
              <a:solidFill>
                <a:srgbClr val="000000"/>
              </a:solidFill>
              <a:latin typeface="Helvetica Neue Medium"/>
              <a:cs typeface="Helvetica Neue Medium"/>
            </a:endParaRPr>
          </a:p>
          <a:p>
            <a:pPr algn="l"/>
            <a:r>
              <a:rPr lang="en-US" dirty="0" smtClean="0">
                <a:solidFill>
                  <a:srgbClr val="000000"/>
                </a:solidFill>
                <a:latin typeface="Helvetica Neue Medium"/>
                <a:cs typeface="Helvetica Neue Medium"/>
              </a:rPr>
              <a:t>spreading</a:t>
            </a:r>
            <a:r>
              <a:rPr lang="en-US" dirty="0">
                <a:solidFill>
                  <a:srgbClr val="000000"/>
                </a:solidFill>
                <a:latin typeface="Helvetica Neue Medium"/>
                <a:cs typeface="Helvetica Neue Medium"/>
              </a:rPr>
              <a:t>, a process </a:t>
            </a:r>
            <a:endParaRPr lang="en-US" dirty="0" smtClean="0">
              <a:solidFill>
                <a:srgbClr val="000000"/>
              </a:solidFill>
              <a:latin typeface="Helvetica Neue Medium"/>
              <a:cs typeface="Helvetica Neue Medium"/>
            </a:endParaRPr>
          </a:p>
          <a:p>
            <a:pPr algn="l"/>
            <a:r>
              <a:rPr lang="en-US" dirty="0" smtClean="0">
                <a:solidFill>
                  <a:srgbClr val="000000"/>
                </a:solidFill>
                <a:latin typeface="Helvetica Neue Medium"/>
                <a:cs typeface="Helvetica Neue Medium"/>
              </a:rPr>
              <a:t>known </a:t>
            </a:r>
            <a:r>
              <a:rPr lang="en-US" dirty="0">
                <a:solidFill>
                  <a:srgbClr val="000000"/>
                </a:solidFill>
                <a:latin typeface="Helvetica Neue Medium"/>
                <a:cs typeface="Helvetica Neue Medium"/>
              </a:rPr>
              <a:t>as </a:t>
            </a:r>
            <a:endParaRPr lang="en-US" dirty="0" smtClean="0">
              <a:solidFill>
                <a:srgbClr val="000000"/>
              </a:solidFill>
              <a:latin typeface="Helvetica Neue Medium"/>
              <a:cs typeface="Helvetica Neue Medium"/>
            </a:endParaRPr>
          </a:p>
          <a:p>
            <a:pPr algn="l"/>
            <a:r>
              <a:rPr lang="en-US" dirty="0" smtClean="0">
                <a:solidFill>
                  <a:srgbClr val="000000"/>
                </a:solidFill>
                <a:latin typeface="Helvetica Neue Medium"/>
                <a:cs typeface="Helvetica Neue Medium"/>
              </a:rPr>
              <a:t>“</a:t>
            </a:r>
            <a:r>
              <a:rPr lang="en-US" dirty="0">
                <a:solidFill>
                  <a:srgbClr val="000000"/>
                </a:solidFill>
                <a:latin typeface="Helvetica Neue Medium"/>
                <a:cs typeface="Helvetica Neue Medium"/>
              </a:rPr>
              <a:t>desertification.</a:t>
            </a:r>
            <a:r>
              <a:rPr lang="en-US" dirty="0" smtClean="0">
                <a:solidFill>
                  <a:srgbClr val="000000"/>
                </a:solidFill>
                <a:latin typeface="Helvetica Neue Medium"/>
                <a:cs typeface="Helvetica Neue Medium"/>
              </a:rPr>
              <a:t>”</a:t>
            </a:r>
            <a:r>
              <a:rPr lang="en-US" dirty="0" smtClean="0"/>
              <a:t>-</a:t>
            </a:r>
            <a:endParaRPr lang="en-US" dirty="0"/>
          </a:p>
        </p:txBody>
      </p:sp>
      <p:sp>
        <p:nvSpPr>
          <p:cNvPr id="12" name="Rectangle 11"/>
          <p:cNvSpPr/>
          <p:nvPr/>
        </p:nvSpPr>
        <p:spPr>
          <a:xfrm>
            <a:off x="6731000" y="6781800"/>
            <a:ext cx="6096000" cy="1754327"/>
          </a:xfrm>
          <a:prstGeom prst="rect">
            <a:avLst/>
          </a:prstGeom>
        </p:spPr>
        <p:txBody>
          <a:bodyPr wrap="square">
            <a:spAutoFit/>
          </a:bodyPr>
          <a:lstStyle/>
          <a:p>
            <a:pPr algn="l"/>
            <a:r>
              <a:rPr lang="en-US" dirty="0">
                <a:latin typeface="Helvetica Neue Medium"/>
                <a:cs typeface="Helvetica Neue Medium"/>
              </a:rPr>
              <a:t>4-12% of agricultural GDP is lost due to deteriorating environmental conditions</a:t>
            </a:r>
          </a:p>
        </p:txBody>
      </p:sp>
    </p:spTree>
    <p:extLst>
      <p:ext uri="{BB962C8B-B14F-4D97-AF65-F5344CB8AC3E}">
        <p14:creationId xmlns:p14="http://schemas.microsoft.com/office/powerpoint/2010/main" val="216972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linds(horizontal)">
                                      <p:cBhvr>
                                        <p:cTn id="14" dur="500"/>
                                        <p:tgtEl>
                                          <p:spTgt spid="7"/>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0"/>
            <a:ext cx="11099800" cy="2159000"/>
          </a:xfrm>
        </p:spPr>
        <p:txBody>
          <a:bodyPr/>
          <a:lstStyle/>
          <a:p>
            <a:r>
              <a:rPr lang="en-US" sz="4400" dirty="0" smtClean="0"/>
              <a:t>Access to Clean Water</a:t>
            </a:r>
            <a:endParaRPr lang="en-US" sz="4400" dirty="0"/>
          </a:p>
        </p:txBody>
      </p:sp>
      <p:pic>
        <p:nvPicPr>
          <p:cNvPr id="10" name="Picture 9" descr="water conservation.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00" y="0"/>
            <a:ext cx="12915900" cy="9753600"/>
          </a:xfrm>
          <a:prstGeom prst="rect">
            <a:avLst/>
          </a:prstGeom>
        </p:spPr>
      </p:pic>
      <p:sp>
        <p:nvSpPr>
          <p:cNvPr id="4" name="Rectangle 3"/>
          <p:cNvSpPr/>
          <p:nvPr/>
        </p:nvSpPr>
        <p:spPr bwMode="auto">
          <a:xfrm>
            <a:off x="105931" y="7162800"/>
            <a:ext cx="1824469" cy="2438400"/>
          </a:xfrm>
          <a:prstGeom prst="rect">
            <a:avLst/>
          </a:prstGeom>
          <a:solidFill>
            <a:schemeClr val="bg1"/>
          </a:solidFill>
          <a:ln w="25400" cap="flat" cmpd="sng" algn="ctr">
            <a:solidFill>
              <a:schemeClr val="bg1"/>
            </a:solidFill>
            <a:prstDash val="solid"/>
            <a:miter lim="0"/>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50800" tIns="50800" rIns="50800" bIns="50800" numCol="1" rtlCol="0" anchor="ctr" anchorCtr="0" compatLnSpc="1">
            <a:prstTxWarp prst="textNoShape">
              <a:avLst/>
            </a:prstTxWarp>
          </a:bodyPr>
          <a:lstStyle/>
          <a:p>
            <a:pPr marL="228600" marR="0" indent="0" algn="ctr" defTabSz="584200" rtl="0" eaLnBrk="1" fontAlgn="base" latinLnBrk="0" hangingPunct="0">
              <a:lnSpc>
                <a:spcPct val="100000"/>
              </a:lnSpc>
              <a:spcBef>
                <a:spcPct val="0"/>
              </a:spcBef>
              <a:spcAft>
                <a:spcPct val="0"/>
              </a:spcAft>
              <a:buClrTx/>
              <a:buSzTx/>
              <a:buFontTx/>
              <a:buNone/>
              <a:tabLst/>
            </a:pPr>
            <a:endParaRPr kumimoji="0" lang="en-US" sz="3600" b="0" i="0" u="none" strike="noStrike" cap="none" normalizeH="0" baseline="0">
              <a:ln>
                <a:noFill/>
              </a:ln>
              <a:solidFill>
                <a:srgbClr val="FFFFFF"/>
              </a:solidFill>
              <a:effectLst/>
              <a:latin typeface="Helvetica Light" charset="0"/>
              <a:ea typeface="ＭＳ Ｐゴシック" charset="0"/>
              <a:cs typeface="Helvetica Light" charset="0"/>
              <a:sym typeface="Helvetica Light" charset="0"/>
            </a:endParaRPr>
          </a:p>
        </p:txBody>
      </p:sp>
      <p:sp>
        <p:nvSpPr>
          <p:cNvPr id="3" name="TextBox 2"/>
          <p:cNvSpPr txBox="1"/>
          <p:nvPr/>
        </p:nvSpPr>
        <p:spPr>
          <a:xfrm>
            <a:off x="105931" y="1371600"/>
            <a:ext cx="2710999" cy="1938992"/>
          </a:xfrm>
          <a:prstGeom prst="rect">
            <a:avLst/>
          </a:prstGeom>
          <a:solidFill>
            <a:schemeClr val="tx1">
              <a:alpha val="75000"/>
            </a:schemeClr>
          </a:solidFill>
        </p:spPr>
        <p:txBody>
          <a:bodyPr wrap="none" rtlCol="0">
            <a:spAutoFit/>
          </a:bodyPr>
          <a:lstStyle/>
          <a:p>
            <a:r>
              <a:rPr lang="en-US" sz="9600" dirty="0" smtClean="0">
                <a:solidFill>
                  <a:schemeClr val="accent1"/>
                </a:solidFill>
              </a:rPr>
              <a:t>3</a:t>
            </a:r>
            <a:r>
              <a:rPr lang="en-US" baseline="100000" dirty="0" smtClean="0">
                <a:solidFill>
                  <a:schemeClr val="accent1"/>
                </a:solidFill>
              </a:rPr>
              <a:t>M</a:t>
            </a:r>
          </a:p>
          <a:p>
            <a:r>
              <a:rPr lang="en-US" sz="1200" dirty="0" smtClean="0">
                <a:solidFill>
                  <a:schemeClr val="bg1"/>
                </a:solidFill>
              </a:rPr>
              <a:t>3 million people in Burkina Faso lack</a:t>
            </a:r>
          </a:p>
          <a:p>
            <a:r>
              <a:rPr lang="en-US" sz="1200" dirty="0">
                <a:solidFill>
                  <a:schemeClr val="bg1"/>
                </a:solidFill>
              </a:rPr>
              <a:t>a</a:t>
            </a:r>
            <a:r>
              <a:rPr lang="en-US" sz="1200" dirty="0" smtClean="0">
                <a:solidFill>
                  <a:schemeClr val="bg1"/>
                </a:solidFill>
              </a:rPr>
              <a:t>ccess to an improved water source</a:t>
            </a:r>
          </a:p>
        </p:txBody>
      </p:sp>
      <p:sp>
        <p:nvSpPr>
          <p:cNvPr id="6" name="TextBox 5"/>
          <p:cNvSpPr txBox="1"/>
          <p:nvPr/>
        </p:nvSpPr>
        <p:spPr>
          <a:xfrm>
            <a:off x="105931" y="3853071"/>
            <a:ext cx="2836773" cy="2123658"/>
          </a:xfrm>
          <a:prstGeom prst="rect">
            <a:avLst/>
          </a:prstGeom>
          <a:solidFill>
            <a:schemeClr val="tx1">
              <a:alpha val="75000"/>
            </a:schemeClr>
          </a:solidFill>
        </p:spPr>
        <p:txBody>
          <a:bodyPr wrap="none" rtlCol="0">
            <a:spAutoFit/>
          </a:bodyPr>
          <a:lstStyle/>
          <a:p>
            <a:r>
              <a:rPr lang="en-US" sz="9600" dirty="0" smtClean="0">
                <a:solidFill>
                  <a:schemeClr val="accent1"/>
                </a:solidFill>
              </a:rPr>
              <a:t>13.4</a:t>
            </a:r>
            <a:r>
              <a:rPr lang="en-US" baseline="100000" dirty="0" smtClean="0">
                <a:solidFill>
                  <a:schemeClr val="accent1"/>
                </a:solidFill>
              </a:rPr>
              <a:t>M</a:t>
            </a:r>
          </a:p>
          <a:p>
            <a:r>
              <a:rPr lang="en-US" sz="1200" dirty="0" smtClean="0">
                <a:solidFill>
                  <a:schemeClr val="bg1"/>
                </a:solidFill>
              </a:rPr>
              <a:t>81% do not have access to improved </a:t>
            </a:r>
          </a:p>
          <a:p>
            <a:r>
              <a:rPr lang="en-US" sz="1200" dirty="0">
                <a:solidFill>
                  <a:schemeClr val="bg1"/>
                </a:solidFill>
              </a:rPr>
              <a:t>s</a:t>
            </a:r>
            <a:r>
              <a:rPr lang="en-US" sz="1200" dirty="0" smtClean="0">
                <a:solidFill>
                  <a:schemeClr val="bg1"/>
                </a:solidFill>
              </a:rPr>
              <a:t>anitation in Burkina Faso, over 13</a:t>
            </a:r>
          </a:p>
          <a:p>
            <a:r>
              <a:rPr lang="en-US" sz="1200" dirty="0">
                <a:solidFill>
                  <a:schemeClr val="bg1"/>
                </a:solidFill>
              </a:rPr>
              <a:t>m</a:t>
            </a:r>
            <a:r>
              <a:rPr lang="en-US" sz="1200" dirty="0" smtClean="0">
                <a:solidFill>
                  <a:schemeClr val="bg1"/>
                </a:solidFill>
              </a:rPr>
              <a:t>illion people</a:t>
            </a:r>
          </a:p>
        </p:txBody>
      </p:sp>
      <p:sp>
        <p:nvSpPr>
          <p:cNvPr id="7" name="TextBox 6"/>
          <p:cNvSpPr txBox="1"/>
          <p:nvPr/>
        </p:nvSpPr>
        <p:spPr>
          <a:xfrm>
            <a:off x="105931" y="6519208"/>
            <a:ext cx="3949387" cy="1938992"/>
          </a:xfrm>
          <a:prstGeom prst="rect">
            <a:avLst/>
          </a:prstGeom>
          <a:solidFill>
            <a:schemeClr val="tx1">
              <a:alpha val="75000"/>
            </a:schemeClr>
          </a:solidFill>
        </p:spPr>
        <p:txBody>
          <a:bodyPr wrap="none" rtlCol="0">
            <a:spAutoFit/>
          </a:bodyPr>
          <a:lstStyle/>
          <a:p>
            <a:r>
              <a:rPr lang="en-US" sz="9600" dirty="0" smtClean="0">
                <a:solidFill>
                  <a:schemeClr val="accent1"/>
                </a:solidFill>
              </a:rPr>
              <a:t>12,000</a:t>
            </a:r>
            <a:endParaRPr lang="en-US" baseline="100000" dirty="0" smtClean="0">
              <a:solidFill>
                <a:schemeClr val="accent1"/>
              </a:solidFill>
            </a:endParaRPr>
          </a:p>
          <a:p>
            <a:r>
              <a:rPr lang="en-US" sz="1200" dirty="0" smtClean="0">
                <a:solidFill>
                  <a:schemeClr val="bg1"/>
                </a:solidFill>
              </a:rPr>
              <a:t>Over 12,000 children under five years old die annually </a:t>
            </a:r>
          </a:p>
          <a:p>
            <a:r>
              <a:rPr lang="en-US" sz="1200" dirty="0">
                <a:solidFill>
                  <a:schemeClr val="bg1"/>
                </a:solidFill>
              </a:rPr>
              <a:t>f</a:t>
            </a:r>
            <a:r>
              <a:rPr lang="en-US" sz="1200" dirty="0" smtClean="0">
                <a:solidFill>
                  <a:schemeClr val="bg1"/>
                </a:solidFill>
              </a:rPr>
              <a:t>rom poor water and sanitation in Burkina Faso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7800" y="228600"/>
            <a:ext cx="1905000" cy="1066800"/>
          </a:xfrm>
          <a:prstGeom prst="rect">
            <a:avLst/>
          </a:prstGeom>
        </p:spPr>
      </p:pic>
      <p:pic>
        <p:nvPicPr>
          <p:cNvPr id="3" name="Picture 2" descr="UNEP.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21000" y="228600"/>
            <a:ext cx="1524000" cy="917222"/>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13360" y="4162297"/>
            <a:ext cx="1905000" cy="1070368"/>
          </a:xfrm>
          <a:prstGeom prst="rect">
            <a:avLst/>
          </a:prstGeom>
        </p:spPr>
      </p:pic>
      <p:pic>
        <p:nvPicPr>
          <p:cNvPr id="5" name="Picture 4" descr="UNEP.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15920" y="2286000"/>
            <a:ext cx="1524000" cy="917222"/>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13360" y="8131291"/>
            <a:ext cx="1869440" cy="1165109"/>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13360" y="2133600"/>
            <a:ext cx="1900006" cy="1184159"/>
          </a:xfrm>
          <a:prstGeom prst="rect">
            <a:avLst/>
          </a:prstGeom>
        </p:spPr>
      </p:pic>
      <p:pic>
        <p:nvPicPr>
          <p:cNvPr id="8" name="Picture 7" descr="UNEP.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15920" y="4191000"/>
            <a:ext cx="1524000" cy="917222"/>
          </a:xfrm>
          <a:prstGeom prst="rect">
            <a:avLst/>
          </a:prstGeom>
        </p:spPr>
      </p:pic>
      <p:pic>
        <p:nvPicPr>
          <p:cNvPr id="9" name="Picture 8"/>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14716" y="6248400"/>
            <a:ext cx="1979166" cy="1112040"/>
          </a:xfrm>
          <a:prstGeom prst="rect">
            <a:avLst/>
          </a:prstGeom>
        </p:spPr>
      </p:pic>
      <p:sp>
        <p:nvSpPr>
          <p:cNvPr id="10" name="Rectangle 9"/>
          <p:cNvSpPr/>
          <p:nvPr/>
        </p:nvSpPr>
        <p:spPr>
          <a:xfrm>
            <a:off x="6350000" y="152400"/>
            <a:ext cx="6502400" cy="2985433"/>
          </a:xfrm>
          <a:prstGeom prst="rect">
            <a:avLst/>
          </a:prstGeom>
          <a:solidFill>
            <a:schemeClr val="tx1">
              <a:alpha val="39000"/>
            </a:schemeClr>
          </a:solidFill>
        </p:spPr>
        <p:txBody>
          <a:bodyPr>
            <a:spAutoFit/>
          </a:bodyPr>
          <a:lstStyle/>
          <a:p>
            <a:pPr algn="l"/>
            <a:r>
              <a:rPr lang="en-US" dirty="0" smtClean="0">
                <a:solidFill>
                  <a:schemeClr val="bg1"/>
                </a:solidFill>
                <a:latin typeface="Calibri" charset="0"/>
                <a:ea typeface="Calibri" charset="0"/>
                <a:cs typeface="Times New Roman" charset="0"/>
              </a:rPr>
              <a:t>Engage </a:t>
            </a:r>
            <a:r>
              <a:rPr lang="en-US" dirty="0">
                <a:solidFill>
                  <a:schemeClr val="bg1"/>
                </a:solidFill>
                <a:latin typeface="Calibri" charset="0"/>
                <a:ea typeface="Calibri" charset="0"/>
                <a:cs typeface="Times New Roman" charset="0"/>
              </a:rPr>
              <a:t>key </a:t>
            </a:r>
            <a:r>
              <a:rPr lang="en-US" dirty="0" smtClean="0">
                <a:solidFill>
                  <a:schemeClr val="bg1"/>
                </a:solidFill>
                <a:latin typeface="Calibri" charset="0"/>
                <a:ea typeface="Calibri" charset="0"/>
                <a:cs typeface="Times New Roman" charset="0"/>
              </a:rPr>
              <a:t>military, </a:t>
            </a:r>
            <a:r>
              <a:rPr lang="en-US" dirty="0">
                <a:solidFill>
                  <a:schemeClr val="bg1"/>
                </a:solidFill>
                <a:latin typeface="Calibri" charset="0"/>
                <a:ea typeface="Calibri" charset="0"/>
                <a:cs typeface="Times New Roman" charset="0"/>
              </a:rPr>
              <a:t>government authorities, </a:t>
            </a:r>
            <a:r>
              <a:rPr lang="en-US" dirty="0" smtClean="0">
                <a:solidFill>
                  <a:schemeClr val="bg1"/>
                </a:solidFill>
                <a:latin typeface="Calibri" charset="0"/>
                <a:ea typeface="Calibri" charset="0"/>
                <a:cs typeface="Times New Roman" charset="0"/>
              </a:rPr>
              <a:t>and </a:t>
            </a:r>
            <a:r>
              <a:rPr lang="en-US" dirty="0">
                <a:solidFill>
                  <a:schemeClr val="bg1"/>
                </a:solidFill>
                <a:latin typeface="Calibri" charset="0"/>
                <a:ea typeface="Calibri" charset="0"/>
                <a:cs typeface="Times New Roman" charset="0"/>
              </a:rPr>
              <a:t>all other key stakeholders who are involved in maritime safety, </a:t>
            </a:r>
            <a:r>
              <a:rPr lang="en-US" sz="4400" b="1" i="1" dirty="0">
                <a:solidFill>
                  <a:schemeClr val="accent1"/>
                </a:solidFill>
                <a:latin typeface="Calibri" charset="0"/>
                <a:ea typeface="Calibri" charset="0"/>
                <a:cs typeface="Times New Roman" charset="0"/>
              </a:rPr>
              <a:t>oil pollution </a:t>
            </a:r>
            <a:r>
              <a:rPr lang="en-US" dirty="0">
                <a:solidFill>
                  <a:schemeClr val="bg1"/>
                </a:solidFill>
                <a:latin typeface="Calibri" charset="0"/>
                <a:ea typeface="Calibri" charset="0"/>
                <a:cs typeface="Times New Roman" charset="0"/>
              </a:rPr>
              <a:t>preparedness, and spill response</a:t>
            </a:r>
            <a:r>
              <a:rPr lang="en-US" dirty="0">
                <a:latin typeface="Calibri" charset="0"/>
                <a:ea typeface="Calibri" charset="0"/>
                <a:cs typeface="Times New Roman" charset="0"/>
              </a:rPr>
              <a:t>. </a:t>
            </a:r>
            <a:endParaRPr lang="en-US" dirty="0"/>
          </a:p>
        </p:txBody>
      </p:sp>
    </p:spTree>
    <p:extLst>
      <p:ext uri="{BB962C8B-B14F-4D97-AF65-F5344CB8AC3E}">
        <p14:creationId xmlns:p14="http://schemas.microsoft.com/office/powerpoint/2010/main" val="299098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69"/>
        <p:cNvGrpSpPr/>
        <p:nvPr/>
      </p:nvGrpSpPr>
      <p:grpSpPr>
        <a:xfrm>
          <a:off x="0" y="0"/>
          <a:ext cx="0" cy="0"/>
          <a:chOff x="0" y="0"/>
          <a:chExt cx="0" cy="0"/>
        </a:xfrm>
      </p:grpSpPr>
      <p:pic>
        <p:nvPicPr>
          <p:cNvPr id="2" name="Picture 1"/>
          <p:cNvPicPr>
            <a:picLocks noChangeAspect="1"/>
          </p:cNvPicPr>
          <p:nvPr/>
        </p:nvPicPr>
        <p:blipFill>
          <a:blip r:embed="rId3">
            <a:clrChange>
              <a:clrFrom>
                <a:srgbClr val="FFFFFF"/>
              </a:clrFrom>
              <a:clrTo>
                <a:srgbClr val="FFFFFF">
                  <a:alpha val="0"/>
                </a:srgbClr>
              </a:clrTo>
            </a:clrChange>
          </a:blip>
          <a:stretch>
            <a:fillRect/>
          </a:stretch>
        </p:blipFill>
        <p:spPr>
          <a:xfrm>
            <a:off x="1524000" y="685800"/>
            <a:ext cx="10160000" cy="7620000"/>
          </a:xfrm>
          <a:prstGeom prst="rect">
            <a:avLst/>
          </a:prstGeom>
        </p:spPr>
      </p:pic>
    </p:spTree>
    <p:extLst>
      <p:ext uri="{BB962C8B-B14F-4D97-AF65-F5344CB8AC3E}">
        <p14:creationId xmlns:p14="http://schemas.microsoft.com/office/powerpoint/2010/main" val="34828968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434" name="Picture 2" descr="http://www.universetoday.com/wp-content/uploads/2009/08/earth_lights_lrg.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13004800" cy="9753600"/>
          </a:xfrm>
          <a:prstGeom prst="rect">
            <a:avLst/>
          </a:prstGeom>
          <a:noFill/>
        </p:spPr>
      </p:pic>
      <p:sp>
        <p:nvSpPr>
          <p:cNvPr id="7" name="TextBox 6"/>
          <p:cNvSpPr txBox="1"/>
          <p:nvPr/>
        </p:nvSpPr>
        <p:spPr>
          <a:xfrm>
            <a:off x="-14729" y="189653"/>
            <a:ext cx="13019530" cy="1454755"/>
          </a:xfrm>
          <a:prstGeom prst="rect">
            <a:avLst/>
          </a:prstGeom>
          <a:noFill/>
        </p:spPr>
        <p:txBody>
          <a:bodyPr wrap="square" lIns="130046" tIns="65023" rIns="130046" bIns="65023" rtlCol="0">
            <a:spAutoFit/>
          </a:bodyPr>
          <a:lstStyle/>
          <a:p>
            <a:pPr algn="ctr"/>
            <a:r>
              <a:rPr lang="en-US" sz="4300" b="1" dirty="0" smtClean="0">
                <a:solidFill>
                  <a:srgbClr val="1F497D">
                    <a:lumMod val="20000"/>
                    <a:lumOff val="80000"/>
                  </a:srgbClr>
                </a:solidFill>
                <a:latin typeface="+mj-lt"/>
              </a:rPr>
              <a:t>Globally, </a:t>
            </a:r>
            <a:r>
              <a:rPr lang="en-US" sz="4300" b="1" dirty="0">
                <a:solidFill>
                  <a:srgbClr val="1F497D">
                    <a:lumMod val="20000"/>
                    <a:lumOff val="80000"/>
                  </a:srgbClr>
                </a:solidFill>
                <a:latin typeface="+mj-lt"/>
              </a:rPr>
              <a:t>over 1 billion people lack access to electricity.</a:t>
            </a:r>
          </a:p>
        </p:txBody>
      </p:sp>
      <p:sp>
        <p:nvSpPr>
          <p:cNvPr id="8" name="TextBox 7"/>
          <p:cNvSpPr txBox="1"/>
          <p:nvPr/>
        </p:nvSpPr>
        <p:spPr>
          <a:xfrm>
            <a:off x="1625600" y="5256150"/>
            <a:ext cx="3467947" cy="569045"/>
          </a:xfrm>
          <a:prstGeom prst="rect">
            <a:avLst/>
          </a:prstGeom>
          <a:noFill/>
        </p:spPr>
        <p:txBody>
          <a:bodyPr wrap="square" lIns="130046" tIns="65023" rIns="130046" bIns="65023" rtlCol="0">
            <a:spAutoFit/>
          </a:bodyPr>
          <a:lstStyle/>
          <a:p>
            <a:r>
              <a:rPr lang="en-US" sz="2800" dirty="0">
                <a:solidFill>
                  <a:srgbClr val="1F497D">
                    <a:lumMod val="20000"/>
                    <a:lumOff val="80000"/>
                  </a:srgbClr>
                </a:solidFill>
                <a:latin typeface="+mn-lt"/>
              </a:rPr>
              <a:t>Latin America: 20m</a:t>
            </a:r>
          </a:p>
        </p:txBody>
      </p:sp>
      <p:sp>
        <p:nvSpPr>
          <p:cNvPr id="9" name="TextBox 8"/>
          <p:cNvSpPr txBox="1"/>
          <p:nvPr/>
        </p:nvSpPr>
        <p:spPr>
          <a:xfrm>
            <a:off x="5310294" y="4063873"/>
            <a:ext cx="3562768" cy="1577866"/>
          </a:xfrm>
          <a:prstGeom prst="rect">
            <a:avLst/>
          </a:prstGeom>
          <a:noFill/>
        </p:spPr>
        <p:txBody>
          <a:bodyPr wrap="square" lIns="130046" tIns="65023" rIns="130046" bIns="65023" rtlCol="0">
            <a:spAutoFit/>
          </a:bodyPr>
          <a:lstStyle/>
          <a:p>
            <a:r>
              <a:rPr lang="en-US" sz="4700" dirty="0">
                <a:solidFill>
                  <a:srgbClr val="1F497D">
                    <a:lumMod val="20000"/>
                    <a:lumOff val="80000"/>
                  </a:srgbClr>
                </a:solidFill>
                <a:latin typeface="+mn-lt"/>
              </a:rPr>
              <a:t>Africa: 600m</a:t>
            </a:r>
          </a:p>
        </p:txBody>
      </p:sp>
      <p:sp>
        <p:nvSpPr>
          <p:cNvPr id="10" name="TextBox 9"/>
          <p:cNvSpPr txBox="1"/>
          <p:nvPr/>
        </p:nvSpPr>
        <p:spPr>
          <a:xfrm>
            <a:off x="8940800" y="3278294"/>
            <a:ext cx="2817707" cy="1393200"/>
          </a:xfrm>
          <a:prstGeom prst="rect">
            <a:avLst/>
          </a:prstGeom>
          <a:noFill/>
        </p:spPr>
        <p:txBody>
          <a:bodyPr wrap="square" lIns="130046" tIns="65023" rIns="130046" bIns="65023" rtlCol="0">
            <a:spAutoFit/>
          </a:bodyPr>
          <a:lstStyle/>
          <a:p>
            <a:r>
              <a:rPr lang="en-US" sz="4100" dirty="0">
                <a:solidFill>
                  <a:srgbClr val="1F497D">
                    <a:lumMod val="20000"/>
                    <a:lumOff val="80000"/>
                  </a:srgbClr>
                </a:solidFill>
                <a:latin typeface="+mn-lt"/>
              </a:rPr>
              <a:t>Asia: 500m</a:t>
            </a:r>
          </a:p>
        </p:txBody>
      </p:sp>
    </p:spTree>
    <p:extLst>
      <p:ext uri="{BB962C8B-B14F-4D97-AF65-F5344CB8AC3E}">
        <p14:creationId xmlns:p14="http://schemas.microsoft.com/office/powerpoint/2010/main" val="3379459147"/>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3004800" cy="9753600"/>
          </a:xfrm>
          <a:prstGeom prst="rect">
            <a:avLst/>
          </a:prstGeom>
        </p:spPr>
      </p:pic>
      <p:sp>
        <p:nvSpPr>
          <p:cNvPr id="4" name="TextBox 3"/>
          <p:cNvSpPr txBox="1"/>
          <p:nvPr/>
        </p:nvSpPr>
        <p:spPr>
          <a:xfrm>
            <a:off x="0" y="1"/>
            <a:ext cx="13221547" cy="2116475"/>
          </a:xfrm>
          <a:prstGeom prst="rect">
            <a:avLst/>
          </a:prstGeom>
          <a:noFill/>
        </p:spPr>
        <p:txBody>
          <a:bodyPr wrap="square" lIns="130046" tIns="65023" rIns="130046" bIns="65023" rtlCol="0">
            <a:spAutoFit/>
          </a:bodyPr>
          <a:lstStyle/>
          <a:p>
            <a:pPr marL="164816"/>
            <a:r>
              <a:rPr lang="en-US" sz="4300" b="1" dirty="0">
                <a:solidFill>
                  <a:srgbClr val="002060"/>
                </a:solidFill>
                <a:latin typeface="+mj-lt"/>
              </a:rPr>
              <a:t>Africa is the most electricity poor region in the world. 600m people (70% of population) are without power. </a:t>
            </a:r>
          </a:p>
        </p:txBody>
      </p:sp>
    </p:spTree>
    <p:extLst>
      <p:ext uri="{BB962C8B-B14F-4D97-AF65-F5344CB8AC3E}">
        <p14:creationId xmlns:p14="http://schemas.microsoft.com/office/powerpoint/2010/main" val="41460487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p:cNvSpPr/>
          <p:nvPr/>
        </p:nvSpPr>
        <p:spPr>
          <a:xfrm>
            <a:off x="-4566" y="0"/>
            <a:ext cx="13009367" cy="1733973"/>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30046" tIns="65023" rIns="130046" bIns="65023" rtlCol="0" anchor="ctr"/>
          <a:lstStyle/>
          <a:p>
            <a:pPr algn="ctr"/>
            <a:endParaRPr lang="en-US"/>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3004800" cy="9753600"/>
          </a:xfrm>
          <a:prstGeom prst="rect">
            <a:avLst/>
          </a:prstGeom>
        </p:spPr>
      </p:pic>
      <p:sp>
        <p:nvSpPr>
          <p:cNvPr id="2" name="Rectangle 1"/>
          <p:cNvSpPr/>
          <p:nvPr/>
        </p:nvSpPr>
        <p:spPr>
          <a:xfrm>
            <a:off x="330200" y="228600"/>
            <a:ext cx="12496800" cy="1446550"/>
          </a:xfrm>
          <a:prstGeom prst="rect">
            <a:avLst/>
          </a:prstGeom>
        </p:spPr>
        <p:txBody>
          <a:bodyPr wrap="square">
            <a:spAutoFit/>
          </a:bodyPr>
          <a:lstStyle/>
          <a:p>
            <a:pPr algn="l"/>
            <a:r>
              <a:rPr lang="en-US" sz="4400" b="1" dirty="0"/>
              <a:t>Access to electricity enables students to study at night, improving grades and graduation rates</a:t>
            </a:r>
          </a:p>
        </p:txBody>
      </p:sp>
    </p:spTree>
    <p:extLst>
      <p:ext uri="{BB962C8B-B14F-4D97-AF65-F5344CB8AC3E}">
        <p14:creationId xmlns:p14="http://schemas.microsoft.com/office/powerpoint/2010/main" val="22571333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extBox 6"/>
          <p:cNvSpPr txBox="1"/>
          <p:nvPr/>
        </p:nvSpPr>
        <p:spPr>
          <a:xfrm>
            <a:off x="108374" y="72729"/>
            <a:ext cx="12788053" cy="1444498"/>
          </a:xfrm>
          <a:prstGeom prst="rect">
            <a:avLst/>
          </a:prstGeom>
          <a:noFill/>
        </p:spPr>
        <p:txBody>
          <a:bodyPr wrap="square" lIns="130046" tIns="65023" rIns="130046" bIns="65023" rtlCol="0">
            <a:spAutoFit/>
          </a:bodyPr>
          <a:lstStyle/>
          <a:p>
            <a:pPr algn="ctr"/>
            <a:r>
              <a:rPr lang="en-US" sz="4300" b="1" dirty="0">
                <a:solidFill>
                  <a:schemeClr val="tx1"/>
                </a:solidFill>
                <a:latin typeface="+mj-lt"/>
              </a:rPr>
              <a:t>Access to electricity facilitates irrigation, </a:t>
            </a:r>
          </a:p>
          <a:p>
            <a:pPr algn="ctr"/>
            <a:r>
              <a:rPr lang="en-US" sz="4300" b="1" dirty="0">
                <a:solidFill>
                  <a:schemeClr val="tx1"/>
                </a:solidFill>
                <a:latin typeface="+mj-lt"/>
              </a:rPr>
              <a:t>increasing </a:t>
            </a:r>
            <a:r>
              <a:rPr lang="en-US" sz="4300" b="1" dirty="0" smtClean="0">
                <a:solidFill>
                  <a:schemeClr val="tx1"/>
                </a:solidFill>
                <a:latin typeface="+mj-lt"/>
              </a:rPr>
              <a:t>production </a:t>
            </a:r>
            <a:r>
              <a:rPr lang="en-US" sz="4300" b="1" dirty="0">
                <a:solidFill>
                  <a:schemeClr val="tx1"/>
                </a:solidFill>
                <a:latin typeface="+mj-lt"/>
              </a:rPr>
              <a:t>and food securi</a:t>
            </a:r>
            <a:r>
              <a:rPr lang="en-US" sz="4300" b="1" dirty="0">
                <a:latin typeface="+mj-lt"/>
              </a:rPr>
              <a:t>ty</a:t>
            </a:r>
            <a:r>
              <a:rPr lang="en-US" sz="4300" b="1" dirty="0">
                <a:solidFill>
                  <a:srgbClr val="002060"/>
                </a:solidFill>
                <a:latin typeface="+mj-lt"/>
              </a:rPr>
              <a:t>.</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2445175"/>
            <a:ext cx="12992758" cy="7308426"/>
          </a:xfrm>
          <a:prstGeom prst="rect">
            <a:avLst/>
          </a:prstGeom>
        </p:spPr>
      </p:pic>
    </p:spTree>
    <p:extLst>
      <p:ext uri="{BB962C8B-B14F-4D97-AF65-F5344CB8AC3E}">
        <p14:creationId xmlns:p14="http://schemas.microsoft.com/office/powerpoint/2010/main" val="4287085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952500" y="254000"/>
            <a:ext cx="11098213" cy="2159000"/>
          </a:xfrm>
        </p:spPr>
        <p:txBody>
          <a:bodyPr/>
          <a:lstStyle/>
          <a:p>
            <a:pPr algn="l" defTabSz="457200"/>
            <a:r>
              <a:rPr lang="en-US" sz="5700" dirty="0">
                <a:solidFill>
                  <a:srgbClr val="DF2A55"/>
                </a:solidFill>
                <a:latin typeface="Gill Sans" charset="0"/>
                <a:ea typeface="Gill Sans" charset="0"/>
                <a:cs typeface="Gill Sans" charset="0"/>
                <a:sym typeface="Gill Sans" charset="0"/>
              </a:rPr>
              <a:t>POWER AFRICA</a:t>
            </a:r>
            <a:br>
              <a:rPr lang="en-US" sz="5700" dirty="0">
                <a:solidFill>
                  <a:srgbClr val="DF2A55"/>
                </a:solidFill>
                <a:latin typeface="Gill Sans" charset="0"/>
                <a:ea typeface="Gill Sans" charset="0"/>
                <a:cs typeface="Gill Sans" charset="0"/>
                <a:sym typeface="Gill Sans" charset="0"/>
              </a:rPr>
            </a:br>
            <a:r>
              <a:rPr lang="en-US" sz="2400" b="1" dirty="0">
                <a:solidFill>
                  <a:srgbClr val="005EA2"/>
                </a:solidFill>
                <a:latin typeface="Gill Sans" charset="0"/>
                <a:ea typeface="Gill Sans" charset="0"/>
                <a:cs typeface="Gill Sans" charset="0"/>
                <a:sym typeface="Gill Sans" charset="0"/>
              </a:rPr>
              <a:t>Leveraging Partnerships to Increase </a:t>
            </a:r>
            <a:r>
              <a:rPr lang="en-US" sz="2400" dirty="0">
                <a:solidFill>
                  <a:srgbClr val="005EA2"/>
                </a:solidFill>
                <a:latin typeface="Gill Sans" charset="0"/>
                <a:ea typeface="Gill Sans" charset="0"/>
                <a:cs typeface="Gill Sans" charset="0"/>
                <a:sym typeface="Gill Sans" charset="0"/>
              </a:rPr>
              <a:t/>
            </a:r>
            <a:br>
              <a:rPr lang="en-US" sz="2400" dirty="0">
                <a:solidFill>
                  <a:srgbClr val="005EA2"/>
                </a:solidFill>
                <a:latin typeface="Gill Sans" charset="0"/>
                <a:ea typeface="Gill Sans" charset="0"/>
                <a:cs typeface="Gill Sans" charset="0"/>
                <a:sym typeface="Gill Sans" charset="0"/>
              </a:rPr>
            </a:br>
            <a:r>
              <a:rPr lang="en-US" sz="2400" b="1" dirty="0">
                <a:solidFill>
                  <a:srgbClr val="005EA2"/>
                </a:solidFill>
                <a:latin typeface="Gill Sans" charset="0"/>
                <a:ea typeface="Gill Sans" charset="0"/>
                <a:cs typeface="Gill Sans" charset="0"/>
                <a:sym typeface="Gill Sans" charset="0"/>
              </a:rPr>
              <a:t>Access to Power in Sub-Saharan Africa</a:t>
            </a:r>
            <a:endParaRPr lang="en-US" dirty="0"/>
          </a:p>
        </p:txBody>
      </p:sp>
      <p:pic>
        <p:nvPicPr>
          <p:cNvPr id="18434" name="Picture 2" descr="pasted-image.tif"/>
          <p:cNvPicPr>
            <a:picLocks noChangeAspect="1"/>
          </p:cNvPicPr>
          <p:nvPr/>
        </p:nvPicPr>
        <p:blipFill>
          <a:blip r:embed="rId2" cstate="print"/>
          <a:srcRect/>
          <a:stretch>
            <a:fillRect/>
          </a:stretch>
        </p:blipFill>
        <p:spPr bwMode="auto">
          <a:xfrm>
            <a:off x="1854200" y="2514600"/>
            <a:ext cx="10045700" cy="5621337"/>
          </a:xfrm>
          <a:prstGeom prst="rect">
            <a:avLst/>
          </a:prstGeom>
          <a:noFill/>
          <a:ln w="12700" cap="flat" cmpd="sng">
            <a:noFill/>
            <a:prstDash val="solid"/>
            <a:miter lim="0"/>
            <a:headEnd type="none" w="med" len="med"/>
            <a:tailEnd type="none" w="med" len="med"/>
          </a:ln>
          <a:effectLst/>
        </p:spPr>
      </p:pic>
      <p:sp>
        <p:nvSpPr>
          <p:cNvPr id="18435" name="AutoShape 3"/>
          <p:cNvSpPr>
            <a:spLocks/>
          </p:cNvSpPr>
          <p:nvPr/>
        </p:nvSpPr>
        <p:spPr bwMode="auto">
          <a:xfrm>
            <a:off x="1751013" y="2406650"/>
            <a:ext cx="10044112" cy="4070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pPr algn="l" defTabSz="457200"/>
            <a:endParaRPr lang="en-US" sz="1200" dirty="0">
              <a:solidFill>
                <a:srgbClr val="000000"/>
              </a:solidFill>
              <a:latin typeface="Adobe Garamond Pro" charset="0"/>
              <a:ea typeface="Adobe Garamond Pro" charset="0"/>
              <a:cs typeface="Adobe Garamond Pro" charset="0"/>
              <a:sym typeface="Adobe Garamond Pro" charset="0"/>
            </a:endParaRPr>
          </a:p>
          <a:p>
            <a:pPr algn="just" defTabSz="457200">
              <a:lnSpc>
                <a:spcPts val="7000"/>
              </a:lnSpc>
              <a:spcBef>
                <a:spcPts val="400"/>
              </a:spcBef>
            </a:pPr>
            <a:r>
              <a:rPr lang="en-US" sz="5000" dirty="0">
                <a:latin typeface="Helvetica Neue" charset="0"/>
                <a:ea typeface="Helvetica Neue" charset="0"/>
                <a:cs typeface="Helvetica Neue" charset="0"/>
                <a:sym typeface="Helvetica Neue" charset="0"/>
              </a:rPr>
              <a:t>On June 30, 2013 in Cape Town, South Africa, President Obama announced Power Africa — an initiative to increase access to power in sub-Saharan Africa. </a:t>
            </a:r>
            <a:endParaRPr lang="en-US" dirty="0"/>
          </a:p>
        </p:txBody>
      </p:sp>
      <p:pic>
        <p:nvPicPr>
          <p:cNvPr id="18436" name="Picture 4" descr="pasted-image.tif"/>
          <p:cNvPicPr>
            <a:picLocks noChangeAspect="1"/>
          </p:cNvPicPr>
          <p:nvPr/>
        </p:nvPicPr>
        <p:blipFill>
          <a:blip r:embed="rId3" cstate="print"/>
          <a:srcRect/>
          <a:stretch>
            <a:fillRect/>
          </a:stretch>
        </p:blipFill>
        <p:spPr bwMode="auto">
          <a:xfrm>
            <a:off x="711200" y="3352800"/>
            <a:ext cx="11777663" cy="3529013"/>
          </a:xfrm>
          <a:prstGeom prst="rect">
            <a:avLst/>
          </a:prstGeom>
          <a:noFill/>
          <a:ln w="12700" cap="flat" cmpd="sng">
            <a:noFill/>
            <a:prstDash val="solid"/>
            <a:miter lim="0"/>
            <a:headEnd type="none" w="med" len="med"/>
            <a:tailEnd type="none" w="med" len="med"/>
          </a:ln>
          <a:effectLst/>
        </p:spPr>
      </p:pic>
      <p:sp>
        <p:nvSpPr>
          <p:cNvPr id="18438" name="AutoShape 6"/>
          <p:cNvSpPr>
            <a:spLocks/>
          </p:cNvSpPr>
          <p:nvPr/>
        </p:nvSpPr>
        <p:spPr bwMode="auto">
          <a:xfrm>
            <a:off x="174625" y="3140075"/>
            <a:ext cx="12957175" cy="3132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w="12700" cap="flat" cmpd="sng">
            <a:noFill/>
            <a:prstDash val="solid"/>
            <a:miter lim="0"/>
            <a:headEnd/>
            <a:tailEnd/>
          </a:ln>
          <a:effectLst/>
        </p:spPr>
        <p:txBody>
          <a:bodyPr lIns="50800" tIns="50800" rIns="50800" bIns="50800" anchor="ctr"/>
          <a:lstStyle/>
          <a:p>
            <a:pPr algn="l" defTabSz="457200">
              <a:lnSpc>
                <a:spcPts val="7000"/>
              </a:lnSpc>
              <a:spcBef>
                <a:spcPts val="400"/>
              </a:spcBef>
            </a:pPr>
            <a:r>
              <a:rPr lang="en-US" sz="1200" dirty="0">
                <a:latin typeface="Helvetica Neue" charset="0"/>
                <a:ea typeface="Helvetica Neue" charset="0"/>
                <a:cs typeface="Helvetica Neue" charset="0"/>
                <a:sym typeface="Helvetica Neue" charset="0"/>
              </a:rPr>
              <a:t> </a:t>
            </a:r>
            <a:r>
              <a:rPr lang="en-US" sz="5000" dirty="0">
                <a:latin typeface="Helvetica Neue" charset="0"/>
                <a:ea typeface="Helvetica Neue" charset="0"/>
                <a:cs typeface="Helvetica Neue" charset="0"/>
                <a:sym typeface="Helvetica Neue" charset="0"/>
              </a:rPr>
              <a:t>Focusing on six initial partner countries, Power Africa will add more than 10,000 megawatts (MW) of clean, efficient electricity generation capacity. </a:t>
            </a:r>
            <a:endParaRPr lang="en-US" dirty="0"/>
          </a:p>
        </p:txBody>
      </p:sp>
      <p:sp>
        <p:nvSpPr>
          <p:cNvPr id="18439" name="AutoShape 7"/>
          <p:cNvSpPr>
            <a:spLocks/>
          </p:cNvSpPr>
          <p:nvPr/>
        </p:nvSpPr>
        <p:spPr bwMode="auto">
          <a:xfrm>
            <a:off x="4160838" y="8859838"/>
            <a:ext cx="127000" cy="406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w="12700" cap="flat" cmpd="sng">
            <a:noFill/>
            <a:prstDash val="solid"/>
            <a:miter lim="0"/>
            <a:headEnd/>
            <a:tailEnd/>
          </a:ln>
          <a:effectLst/>
        </p:spPr>
        <p:txBody>
          <a:bodyPr lIns="50800" tIns="50800" rIns="50800" bIns="50800" anchor="ctr"/>
          <a:lstStyle/>
          <a:p>
            <a:pPr algn="l" defTabSz="457200"/>
            <a:endParaRPr lang="en-US" sz="1200">
              <a:solidFill>
                <a:srgbClr val="000000"/>
              </a:solidFill>
              <a:latin typeface="Adobe Garamond Pro" charset="0"/>
              <a:ea typeface="Adobe Garamond Pro" charset="0"/>
              <a:cs typeface="Adobe Garamond Pro" charset="0"/>
              <a:sym typeface="Adobe Garamond Pro" charset="0"/>
            </a:endParaRPr>
          </a:p>
        </p:txBody>
      </p:sp>
      <p:sp>
        <p:nvSpPr>
          <p:cNvPr id="18440" name="AutoShape 8"/>
          <p:cNvSpPr>
            <a:spLocks/>
          </p:cNvSpPr>
          <p:nvPr/>
        </p:nvSpPr>
        <p:spPr bwMode="auto">
          <a:xfrm>
            <a:off x="-5156200" y="4025900"/>
            <a:ext cx="327025" cy="228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w="12700" cap="flat" cmpd="sng">
            <a:noFill/>
            <a:prstDash val="solid"/>
            <a:miter lim="0"/>
            <a:headEnd/>
            <a:tailEnd/>
          </a:ln>
          <a:effectLst/>
        </p:spPr>
        <p:txBody>
          <a:bodyPr lIns="50800" tIns="50800" rIns="50800" bIns="50800" anchor="ctr"/>
          <a:lstStyle/>
          <a:p>
            <a:pPr algn="l" defTabSz="457200">
              <a:lnSpc>
                <a:spcPts val="2200"/>
              </a:lnSpc>
              <a:spcBef>
                <a:spcPts val="400"/>
              </a:spcBef>
            </a:pPr>
            <a:endParaRPr lang="en-US" sz="1000">
              <a:solidFill>
                <a:srgbClr val="FDFCFE"/>
              </a:solidFill>
              <a:latin typeface="Adobe Garamond Pro" charset="0"/>
              <a:ea typeface="Adobe Garamond Pro" charset="0"/>
              <a:cs typeface="Adobe Garamond Pro" charset="0"/>
              <a:sym typeface="Adobe Garamond Pro" charset="0"/>
            </a:endParaRPr>
          </a:p>
        </p:txBody>
      </p:sp>
    </p:spTree>
    <p:extLst>
      <p:ext uri="{BB962C8B-B14F-4D97-AF65-F5344CB8AC3E}">
        <p14:creationId xmlns:p14="http://schemas.microsoft.com/office/powerpoint/2010/main" val="15813329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dissolve">
                                      <p:cBhvr>
                                        <p:cTn id="7" dur="500"/>
                                        <p:tgtEl>
                                          <p:spTgt spid="18435"/>
                                        </p:tgtEl>
                                      </p:cBhvr>
                                    </p:animEffect>
                                  </p:childTnLst>
                                  <p:subTnLst>
                                    <p:set>
                                      <p:cBhvr override="childStyle">
                                        <p:cTn dur="1" fill="hold" display="0" masterRel="nextClick" afterEffect="1"/>
                                        <p:tgtEl>
                                          <p:spTgt spid="1843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438"/>
                                        </p:tgtEl>
                                        <p:attrNameLst>
                                          <p:attrName>style.visibility</p:attrName>
                                        </p:attrNameLst>
                                      </p:cBhvr>
                                      <p:to>
                                        <p:strVal val="visible"/>
                                      </p:to>
                                    </p:set>
                                    <p:animEffect transition="in" filter="dissolve">
                                      <p:cBhvr>
                                        <p:cTn id="12" dur="500"/>
                                        <p:tgtEl>
                                          <p:spTgt spid="18438"/>
                                        </p:tgtEl>
                                      </p:cBhvr>
                                    </p:animEffect>
                                  </p:childTnLst>
                                  <p:subTnLst>
                                    <p:set>
                                      <p:cBhvr override="childStyle">
                                        <p:cTn dur="1" fill="hold" display="0" masterRel="nextClick" afterEffect="1"/>
                                        <p:tgtEl>
                                          <p:spTgt spid="18438"/>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8436"/>
                                        </p:tgtEl>
                                        <p:attrNameLst>
                                          <p:attrName>style.visibility</p:attrName>
                                        </p:attrNameLst>
                                      </p:cBhvr>
                                      <p:to>
                                        <p:strVal val="visible"/>
                                      </p:to>
                                    </p:set>
                                    <p:animEffect transition="in" filter="dissolve">
                                      <p:cBhvr>
                                        <p:cTn id="17" dur="500"/>
                                        <p:tgtEl>
                                          <p:spTgt spid="18436"/>
                                        </p:tgtEl>
                                      </p:cBhvr>
                                    </p:animEffect>
                                  </p:childTnLst>
                                  <p:subTnLst>
                                    <p:set>
                                      <p:cBhvr override="childStyle">
                                        <p:cTn dur="1" fill="hold" display="0" masterRel="nextClick" afterEffect="1"/>
                                        <p:tgtEl>
                                          <p:spTgt spid="18436"/>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8434"/>
                                        </p:tgtEl>
                                        <p:attrNameLst>
                                          <p:attrName>style.visibility</p:attrName>
                                        </p:attrNameLst>
                                      </p:cBhvr>
                                      <p:to>
                                        <p:strVal val="visible"/>
                                      </p:to>
                                    </p:set>
                                    <p:animEffect transition="in" filter="dissolve">
                                      <p:cBhvr>
                                        <p:cTn id="22"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utoUpdateAnimBg="0"/>
      <p:bldP spid="1843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235200" y="1087437"/>
            <a:ext cx="8139113" cy="8513763"/>
            <a:chOff x="6174930" y="1825229"/>
            <a:chExt cx="2771427" cy="2762249"/>
          </a:xfrm>
        </p:grpSpPr>
        <p:sp>
          <p:nvSpPr>
            <p:cNvPr id="32" name="Freeform 20"/>
            <p:cNvSpPr>
              <a:spLocks noChangeAspect="1"/>
            </p:cNvSpPr>
            <p:nvPr/>
          </p:nvSpPr>
          <p:spPr bwMode="auto">
            <a:xfrm>
              <a:off x="7730731" y="3936206"/>
              <a:ext cx="364331" cy="347663"/>
            </a:xfrm>
            <a:custGeom>
              <a:avLst/>
              <a:gdLst>
                <a:gd name="T0" fmla="*/ 123 w 374"/>
                <a:gd name="T1" fmla="*/ 0 h 381"/>
                <a:gd name="T2" fmla="*/ 118 w 374"/>
                <a:gd name="T3" fmla="*/ 6 h 381"/>
                <a:gd name="T4" fmla="*/ 106 w 374"/>
                <a:gd name="T5" fmla="*/ 8 h 381"/>
                <a:gd name="T6" fmla="*/ 94 w 374"/>
                <a:gd name="T7" fmla="*/ 18 h 381"/>
                <a:gd name="T8" fmla="*/ 91 w 374"/>
                <a:gd name="T9" fmla="*/ 20 h 381"/>
                <a:gd name="T10" fmla="*/ 87 w 374"/>
                <a:gd name="T11" fmla="*/ 10 h 381"/>
                <a:gd name="T12" fmla="*/ 78 w 374"/>
                <a:gd name="T13" fmla="*/ 8 h 381"/>
                <a:gd name="T14" fmla="*/ 71 w 374"/>
                <a:gd name="T15" fmla="*/ 8 h 381"/>
                <a:gd name="T16" fmla="*/ 48 w 374"/>
                <a:gd name="T17" fmla="*/ 11 h 381"/>
                <a:gd name="T18" fmla="*/ 27 w 374"/>
                <a:gd name="T19" fmla="*/ 16 h 381"/>
                <a:gd name="T20" fmla="*/ 25 w 374"/>
                <a:gd name="T21" fmla="*/ 81 h 381"/>
                <a:gd name="T22" fmla="*/ 25 w 374"/>
                <a:gd name="T23" fmla="*/ 91 h 381"/>
                <a:gd name="T24" fmla="*/ 25 w 374"/>
                <a:gd name="T25" fmla="*/ 103 h 381"/>
                <a:gd name="T26" fmla="*/ 11 w 374"/>
                <a:gd name="T27" fmla="*/ 103 h 381"/>
                <a:gd name="T28" fmla="*/ 4 w 374"/>
                <a:gd name="T29" fmla="*/ 101 h 381"/>
                <a:gd name="T30" fmla="*/ 0 w 374"/>
                <a:gd name="T31" fmla="*/ 103 h 381"/>
                <a:gd name="T32" fmla="*/ 0 w 374"/>
                <a:gd name="T33" fmla="*/ 139 h 381"/>
                <a:gd name="T34" fmla="*/ 2 w 374"/>
                <a:gd name="T35" fmla="*/ 171 h 381"/>
                <a:gd name="T36" fmla="*/ 11 w 374"/>
                <a:gd name="T37" fmla="*/ 180 h 381"/>
                <a:gd name="T38" fmla="*/ 20 w 374"/>
                <a:gd name="T39" fmla="*/ 187 h 381"/>
                <a:gd name="T40" fmla="*/ 23 w 374"/>
                <a:gd name="T41" fmla="*/ 201 h 381"/>
                <a:gd name="T42" fmla="*/ 20 w 374"/>
                <a:gd name="T43" fmla="*/ 216 h 381"/>
                <a:gd name="T44" fmla="*/ 25 w 374"/>
                <a:gd name="T45" fmla="*/ 220 h 381"/>
                <a:gd name="T46" fmla="*/ 56 w 374"/>
                <a:gd name="T47" fmla="*/ 218 h 381"/>
                <a:gd name="T48" fmla="*/ 63 w 374"/>
                <a:gd name="T49" fmla="*/ 209 h 381"/>
                <a:gd name="T50" fmla="*/ 71 w 374"/>
                <a:gd name="T51" fmla="*/ 202 h 381"/>
                <a:gd name="T52" fmla="*/ 78 w 374"/>
                <a:gd name="T53" fmla="*/ 195 h 381"/>
                <a:gd name="T54" fmla="*/ 86 w 374"/>
                <a:gd name="T55" fmla="*/ 187 h 381"/>
                <a:gd name="T56" fmla="*/ 98 w 374"/>
                <a:gd name="T57" fmla="*/ 187 h 381"/>
                <a:gd name="T58" fmla="*/ 114 w 374"/>
                <a:gd name="T59" fmla="*/ 193 h 381"/>
                <a:gd name="T60" fmla="*/ 127 w 374"/>
                <a:gd name="T61" fmla="*/ 193 h 381"/>
                <a:gd name="T62" fmla="*/ 139 w 374"/>
                <a:gd name="T63" fmla="*/ 189 h 381"/>
                <a:gd name="T64" fmla="*/ 145 w 374"/>
                <a:gd name="T65" fmla="*/ 180 h 381"/>
                <a:gd name="T66" fmla="*/ 155 w 374"/>
                <a:gd name="T67" fmla="*/ 166 h 381"/>
                <a:gd name="T68" fmla="*/ 167 w 374"/>
                <a:gd name="T69" fmla="*/ 158 h 381"/>
                <a:gd name="T70" fmla="*/ 181 w 374"/>
                <a:gd name="T71" fmla="*/ 140 h 381"/>
                <a:gd name="T72" fmla="*/ 200 w 374"/>
                <a:gd name="T73" fmla="*/ 129 h 381"/>
                <a:gd name="T74" fmla="*/ 223 w 374"/>
                <a:gd name="T75" fmla="*/ 115 h 381"/>
                <a:gd name="T76" fmla="*/ 235 w 374"/>
                <a:gd name="T77" fmla="*/ 110 h 381"/>
                <a:gd name="T78" fmla="*/ 233 w 374"/>
                <a:gd name="T79" fmla="*/ 106 h 381"/>
                <a:gd name="T80" fmla="*/ 226 w 374"/>
                <a:gd name="T81" fmla="*/ 101 h 381"/>
                <a:gd name="T82" fmla="*/ 207 w 374"/>
                <a:gd name="T83" fmla="*/ 97 h 381"/>
                <a:gd name="T84" fmla="*/ 201 w 374"/>
                <a:gd name="T85" fmla="*/ 91 h 381"/>
                <a:gd name="T86" fmla="*/ 195 w 374"/>
                <a:gd name="T87" fmla="*/ 78 h 381"/>
                <a:gd name="T88" fmla="*/ 191 w 374"/>
                <a:gd name="T89" fmla="*/ 67 h 381"/>
                <a:gd name="T90" fmla="*/ 181 w 374"/>
                <a:gd name="T91" fmla="*/ 59 h 381"/>
                <a:gd name="T92" fmla="*/ 167 w 374"/>
                <a:gd name="T93" fmla="*/ 53 h 381"/>
                <a:gd name="T94" fmla="*/ 147 w 374"/>
                <a:gd name="T95" fmla="*/ 31 h 381"/>
                <a:gd name="T96" fmla="*/ 144 w 374"/>
                <a:gd name="T97" fmla="*/ 21 h 381"/>
                <a:gd name="T98" fmla="*/ 131 w 374"/>
                <a:gd name="T99" fmla="*/ 6 h 381"/>
                <a:gd name="T100" fmla="*/ 129 w 374"/>
                <a:gd name="T101" fmla="*/ 0 h 38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74"/>
                <a:gd name="T154" fmla="*/ 0 h 381"/>
                <a:gd name="T155" fmla="*/ 374 w 374"/>
                <a:gd name="T156" fmla="*/ 381 h 38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74" h="381">
                  <a:moveTo>
                    <a:pt x="205" y="0"/>
                  </a:moveTo>
                  <a:lnTo>
                    <a:pt x="195" y="0"/>
                  </a:lnTo>
                  <a:lnTo>
                    <a:pt x="189" y="4"/>
                  </a:lnTo>
                  <a:lnTo>
                    <a:pt x="186" y="11"/>
                  </a:lnTo>
                  <a:lnTo>
                    <a:pt x="180" y="11"/>
                  </a:lnTo>
                  <a:lnTo>
                    <a:pt x="167" y="14"/>
                  </a:lnTo>
                  <a:lnTo>
                    <a:pt x="155" y="24"/>
                  </a:lnTo>
                  <a:lnTo>
                    <a:pt x="148" y="30"/>
                  </a:lnTo>
                  <a:lnTo>
                    <a:pt x="144" y="37"/>
                  </a:lnTo>
                  <a:lnTo>
                    <a:pt x="144" y="34"/>
                  </a:lnTo>
                  <a:lnTo>
                    <a:pt x="142" y="27"/>
                  </a:lnTo>
                  <a:lnTo>
                    <a:pt x="139" y="17"/>
                  </a:lnTo>
                  <a:lnTo>
                    <a:pt x="128" y="14"/>
                  </a:lnTo>
                  <a:lnTo>
                    <a:pt x="123" y="14"/>
                  </a:lnTo>
                  <a:lnTo>
                    <a:pt x="116" y="14"/>
                  </a:lnTo>
                  <a:lnTo>
                    <a:pt x="113" y="14"/>
                  </a:lnTo>
                  <a:lnTo>
                    <a:pt x="100" y="17"/>
                  </a:lnTo>
                  <a:lnTo>
                    <a:pt x="75" y="20"/>
                  </a:lnTo>
                  <a:lnTo>
                    <a:pt x="56" y="24"/>
                  </a:lnTo>
                  <a:lnTo>
                    <a:pt x="43" y="27"/>
                  </a:lnTo>
                  <a:lnTo>
                    <a:pt x="40" y="30"/>
                  </a:lnTo>
                  <a:lnTo>
                    <a:pt x="40" y="141"/>
                  </a:lnTo>
                  <a:lnTo>
                    <a:pt x="40" y="152"/>
                  </a:lnTo>
                  <a:lnTo>
                    <a:pt x="40" y="158"/>
                  </a:lnTo>
                  <a:lnTo>
                    <a:pt x="40" y="165"/>
                  </a:lnTo>
                  <a:lnTo>
                    <a:pt x="40" y="178"/>
                  </a:lnTo>
                  <a:lnTo>
                    <a:pt x="27" y="178"/>
                  </a:lnTo>
                  <a:lnTo>
                    <a:pt x="18" y="178"/>
                  </a:lnTo>
                  <a:lnTo>
                    <a:pt x="9" y="175"/>
                  </a:lnTo>
                  <a:lnTo>
                    <a:pt x="6" y="175"/>
                  </a:lnTo>
                  <a:lnTo>
                    <a:pt x="2" y="175"/>
                  </a:lnTo>
                  <a:lnTo>
                    <a:pt x="0" y="178"/>
                  </a:lnTo>
                  <a:lnTo>
                    <a:pt x="0" y="228"/>
                  </a:lnTo>
                  <a:lnTo>
                    <a:pt x="0" y="239"/>
                  </a:lnTo>
                  <a:lnTo>
                    <a:pt x="0" y="296"/>
                  </a:lnTo>
                  <a:lnTo>
                    <a:pt x="2" y="296"/>
                  </a:lnTo>
                  <a:lnTo>
                    <a:pt x="9" y="302"/>
                  </a:lnTo>
                  <a:lnTo>
                    <a:pt x="18" y="310"/>
                  </a:lnTo>
                  <a:lnTo>
                    <a:pt x="21" y="316"/>
                  </a:lnTo>
                  <a:lnTo>
                    <a:pt x="31" y="323"/>
                  </a:lnTo>
                  <a:lnTo>
                    <a:pt x="35" y="333"/>
                  </a:lnTo>
                  <a:lnTo>
                    <a:pt x="37" y="347"/>
                  </a:lnTo>
                  <a:lnTo>
                    <a:pt x="31" y="366"/>
                  </a:lnTo>
                  <a:lnTo>
                    <a:pt x="31" y="373"/>
                  </a:lnTo>
                  <a:lnTo>
                    <a:pt x="31" y="376"/>
                  </a:lnTo>
                  <a:lnTo>
                    <a:pt x="40" y="380"/>
                  </a:lnTo>
                  <a:lnTo>
                    <a:pt x="75" y="380"/>
                  </a:lnTo>
                  <a:lnTo>
                    <a:pt x="88" y="376"/>
                  </a:lnTo>
                  <a:lnTo>
                    <a:pt x="97" y="363"/>
                  </a:lnTo>
                  <a:lnTo>
                    <a:pt x="100" y="360"/>
                  </a:lnTo>
                  <a:lnTo>
                    <a:pt x="110" y="356"/>
                  </a:lnTo>
                  <a:lnTo>
                    <a:pt x="113" y="350"/>
                  </a:lnTo>
                  <a:lnTo>
                    <a:pt x="116" y="343"/>
                  </a:lnTo>
                  <a:lnTo>
                    <a:pt x="123" y="336"/>
                  </a:lnTo>
                  <a:lnTo>
                    <a:pt x="128" y="330"/>
                  </a:lnTo>
                  <a:lnTo>
                    <a:pt x="136" y="323"/>
                  </a:lnTo>
                  <a:lnTo>
                    <a:pt x="144" y="320"/>
                  </a:lnTo>
                  <a:lnTo>
                    <a:pt x="155" y="323"/>
                  </a:lnTo>
                  <a:lnTo>
                    <a:pt x="163" y="326"/>
                  </a:lnTo>
                  <a:lnTo>
                    <a:pt x="180" y="333"/>
                  </a:lnTo>
                  <a:lnTo>
                    <a:pt x="189" y="336"/>
                  </a:lnTo>
                  <a:lnTo>
                    <a:pt x="202" y="333"/>
                  </a:lnTo>
                  <a:lnTo>
                    <a:pt x="214" y="330"/>
                  </a:lnTo>
                  <a:lnTo>
                    <a:pt x="221" y="326"/>
                  </a:lnTo>
                  <a:lnTo>
                    <a:pt x="228" y="323"/>
                  </a:lnTo>
                  <a:lnTo>
                    <a:pt x="230" y="310"/>
                  </a:lnTo>
                  <a:lnTo>
                    <a:pt x="237" y="300"/>
                  </a:lnTo>
                  <a:lnTo>
                    <a:pt x="246" y="286"/>
                  </a:lnTo>
                  <a:lnTo>
                    <a:pt x="256" y="279"/>
                  </a:lnTo>
                  <a:lnTo>
                    <a:pt x="265" y="273"/>
                  </a:lnTo>
                  <a:lnTo>
                    <a:pt x="278" y="259"/>
                  </a:lnTo>
                  <a:lnTo>
                    <a:pt x="287" y="242"/>
                  </a:lnTo>
                  <a:lnTo>
                    <a:pt x="301" y="228"/>
                  </a:lnTo>
                  <a:lnTo>
                    <a:pt x="317" y="222"/>
                  </a:lnTo>
                  <a:lnTo>
                    <a:pt x="325" y="209"/>
                  </a:lnTo>
                  <a:lnTo>
                    <a:pt x="354" y="199"/>
                  </a:lnTo>
                  <a:lnTo>
                    <a:pt x="363" y="192"/>
                  </a:lnTo>
                  <a:lnTo>
                    <a:pt x="373" y="189"/>
                  </a:lnTo>
                  <a:lnTo>
                    <a:pt x="373" y="185"/>
                  </a:lnTo>
                  <a:lnTo>
                    <a:pt x="370" y="182"/>
                  </a:lnTo>
                  <a:lnTo>
                    <a:pt x="366" y="178"/>
                  </a:lnTo>
                  <a:lnTo>
                    <a:pt x="357" y="175"/>
                  </a:lnTo>
                  <a:lnTo>
                    <a:pt x="348" y="172"/>
                  </a:lnTo>
                  <a:lnTo>
                    <a:pt x="329" y="168"/>
                  </a:lnTo>
                  <a:lnTo>
                    <a:pt x="321" y="165"/>
                  </a:lnTo>
                  <a:lnTo>
                    <a:pt x="319" y="158"/>
                  </a:lnTo>
                  <a:lnTo>
                    <a:pt x="313" y="152"/>
                  </a:lnTo>
                  <a:lnTo>
                    <a:pt x="309" y="135"/>
                  </a:lnTo>
                  <a:lnTo>
                    <a:pt x="309" y="121"/>
                  </a:lnTo>
                  <a:lnTo>
                    <a:pt x="303" y="115"/>
                  </a:lnTo>
                  <a:lnTo>
                    <a:pt x="294" y="111"/>
                  </a:lnTo>
                  <a:lnTo>
                    <a:pt x="287" y="101"/>
                  </a:lnTo>
                  <a:lnTo>
                    <a:pt x="278" y="94"/>
                  </a:lnTo>
                  <a:lnTo>
                    <a:pt x="265" y="91"/>
                  </a:lnTo>
                  <a:lnTo>
                    <a:pt x="243" y="71"/>
                  </a:lnTo>
                  <a:lnTo>
                    <a:pt x="233" y="54"/>
                  </a:lnTo>
                  <a:lnTo>
                    <a:pt x="230" y="44"/>
                  </a:lnTo>
                  <a:lnTo>
                    <a:pt x="228" y="37"/>
                  </a:lnTo>
                  <a:lnTo>
                    <a:pt x="221" y="30"/>
                  </a:lnTo>
                  <a:lnTo>
                    <a:pt x="208" y="11"/>
                  </a:lnTo>
                  <a:lnTo>
                    <a:pt x="208" y="4"/>
                  </a:lnTo>
                  <a:lnTo>
                    <a:pt x="205" y="0"/>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11" name="Freeform 14"/>
            <p:cNvSpPr>
              <a:spLocks noChangeAspect="1"/>
            </p:cNvSpPr>
            <p:nvPr/>
          </p:nvSpPr>
          <p:spPr bwMode="auto">
            <a:xfrm>
              <a:off x="6281739" y="2615803"/>
              <a:ext cx="245269" cy="165497"/>
            </a:xfrm>
            <a:custGeom>
              <a:avLst/>
              <a:gdLst>
                <a:gd name="T0" fmla="*/ 25978 w 252"/>
                <a:gd name="T1" fmla="*/ 126080 h 182"/>
                <a:gd name="T2" fmla="*/ 28576 w 252"/>
                <a:gd name="T3" fmla="*/ 126080 h 182"/>
                <a:gd name="T4" fmla="*/ 74038 w 252"/>
                <a:gd name="T5" fmla="*/ 120018 h 182"/>
                <a:gd name="T6" fmla="*/ 135086 w 252"/>
                <a:gd name="T7" fmla="*/ 116382 h 182"/>
                <a:gd name="T8" fmla="*/ 146776 w 252"/>
                <a:gd name="T9" fmla="*/ 120018 h 182"/>
                <a:gd name="T10" fmla="*/ 150673 w 252"/>
                <a:gd name="T11" fmla="*/ 123655 h 182"/>
                <a:gd name="T12" fmla="*/ 153271 w 252"/>
                <a:gd name="T13" fmla="*/ 121231 h 182"/>
                <a:gd name="T14" fmla="*/ 174053 w 252"/>
                <a:gd name="T15" fmla="*/ 126080 h 182"/>
                <a:gd name="T16" fmla="*/ 202629 w 252"/>
                <a:gd name="T17" fmla="*/ 123655 h 182"/>
                <a:gd name="T18" fmla="*/ 205227 w 252"/>
                <a:gd name="T19" fmla="*/ 121231 h 182"/>
                <a:gd name="T20" fmla="*/ 202629 w 252"/>
                <a:gd name="T21" fmla="*/ 109108 h 182"/>
                <a:gd name="T22" fmla="*/ 197434 w 252"/>
                <a:gd name="T23" fmla="*/ 101834 h 182"/>
                <a:gd name="T24" fmla="*/ 194836 w 252"/>
                <a:gd name="T25" fmla="*/ 96985 h 182"/>
                <a:gd name="T26" fmla="*/ 192238 w 252"/>
                <a:gd name="T27" fmla="*/ 96985 h 182"/>
                <a:gd name="T28" fmla="*/ 187042 w 252"/>
                <a:gd name="T29" fmla="*/ 96985 h 182"/>
                <a:gd name="T30" fmla="*/ 184445 w 252"/>
                <a:gd name="T31" fmla="*/ 90923 h 182"/>
                <a:gd name="T32" fmla="*/ 184445 w 252"/>
                <a:gd name="T33" fmla="*/ 84862 h 182"/>
                <a:gd name="T34" fmla="*/ 179249 w 252"/>
                <a:gd name="T35" fmla="*/ 65465 h 182"/>
                <a:gd name="T36" fmla="*/ 176651 w 252"/>
                <a:gd name="T37" fmla="*/ 55766 h 182"/>
                <a:gd name="T38" fmla="*/ 168858 w 252"/>
                <a:gd name="T39" fmla="*/ 50917 h 182"/>
                <a:gd name="T40" fmla="*/ 166260 w 252"/>
                <a:gd name="T41" fmla="*/ 48492 h 182"/>
                <a:gd name="T42" fmla="*/ 158466 w 252"/>
                <a:gd name="T43" fmla="*/ 44855 h 182"/>
                <a:gd name="T44" fmla="*/ 153271 w 252"/>
                <a:gd name="T45" fmla="*/ 41218 h 182"/>
                <a:gd name="T46" fmla="*/ 157167 w 252"/>
                <a:gd name="T47" fmla="*/ 38794 h 182"/>
                <a:gd name="T48" fmla="*/ 150673 w 252"/>
                <a:gd name="T49" fmla="*/ 37582 h 182"/>
                <a:gd name="T50" fmla="*/ 145477 w 252"/>
                <a:gd name="T51" fmla="*/ 35157 h 182"/>
                <a:gd name="T52" fmla="*/ 140282 w 252"/>
                <a:gd name="T53" fmla="*/ 30308 h 182"/>
                <a:gd name="T54" fmla="*/ 137684 w 252"/>
                <a:gd name="T55" fmla="*/ 20609 h 182"/>
                <a:gd name="T56" fmla="*/ 129890 w 252"/>
                <a:gd name="T57" fmla="*/ 15760 h 182"/>
                <a:gd name="T58" fmla="*/ 127293 w 252"/>
                <a:gd name="T59" fmla="*/ 13335 h 182"/>
                <a:gd name="T60" fmla="*/ 119499 w 252"/>
                <a:gd name="T61" fmla="*/ 13335 h 182"/>
                <a:gd name="T62" fmla="*/ 116901 w 252"/>
                <a:gd name="T63" fmla="*/ 9698 h 182"/>
                <a:gd name="T64" fmla="*/ 106510 w 252"/>
                <a:gd name="T65" fmla="*/ 4849 h 182"/>
                <a:gd name="T66" fmla="*/ 81831 w 252"/>
                <a:gd name="T67" fmla="*/ 0 h 182"/>
                <a:gd name="T68" fmla="*/ 74038 w 252"/>
                <a:gd name="T69" fmla="*/ 2425 h 182"/>
                <a:gd name="T70" fmla="*/ 41565 w 252"/>
                <a:gd name="T71" fmla="*/ 4849 h 182"/>
                <a:gd name="T72" fmla="*/ 36369 w 252"/>
                <a:gd name="T73" fmla="*/ 13335 h 182"/>
                <a:gd name="T74" fmla="*/ 33772 w 252"/>
                <a:gd name="T75" fmla="*/ 27883 h 182"/>
                <a:gd name="T76" fmla="*/ 23380 w 252"/>
                <a:gd name="T77" fmla="*/ 41218 h 182"/>
                <a:gd name="T78" fmla="*/ 10391 w 252"/>
                <a:gd name="T79" fmla="*/ 53342 h 182"/>
                <a:gd name="T80" fmla="*/ 2598 w 252"/>
                <a:gd name="T81" fmla="*/ 58191 h 182"/>
                <a:gd name="T82" fmla="*/ 2598 w 252"/>
                <a:gd name="T83" fmla="*/ 58191 h 182"/>
                <a:gd name="T84" fmla="*/ 10391 w 252"/>
                <a:gd name="T85" fmla="*/ 58191 h 182"/>
                <a:gd name="T86" fmla="*/ 16886 w 252"/>
                <a:gd name="T87" fmla="*/ 70314 h 182"/>
                <a:gd name="T88" fmla="*/ 23380 w 252"/>
                <a:gd name="T89" fmla="*/ 73951 h 182"/>
                <a:gd name="T90" fmla="*/ 29875 w 252"/>
                <a:gd name="T91" fmla="*/ 88498 h 182"/>
                <a:gd name="T92" fmla="*/ 33772 w 252"/>
                <a:gd name="T93" fmla="*/ 90923 h 182"/>
                <a:gd name="T94" fmla="*/ 67543 w 252"/>
                <a:gd name="T95" fmla="*/ 88498 h 182"/>
                <a:gd name="T96" fmla="*/ 85728 w 252"/>
                <a:gd name="T97" fmla="*/ 84862 h 182"/>
                <a:gd name="T98" fmla="*/ 98717 w 252"/>
                <a:gd name="T99" fmla="*/ 88498 h 182"/>
                <a:gd name="T100" fmla="*/ 109108 w 252"/>
                <a:gd name="T101" fmla="*/ 93348 h 182"/>
                <a:gd name="T102" fmla="*/ 122097 w 252"/>
                <a:gd name="T103" fmla="*/ 90923 h 182"/>
                <a:gd name="T104" fmla="*/ 114304 w 252"/>
                <a:gd name="T105" fmla="*/ 96985 h 182"/>
                <a:gd name="T106" fmla="*/ 101315 w 252"/>
                <a:gd name="T107" fmla="*/ 100622 h 182"/>
                <a:gd name="T108" fmla="*/ 96119 w 252"/>
                <a:gd name="T109" fmla="*/ 96985 h 182"/>
                <a:gd name="T110" fmla="*/ 85728 w 252"/>
                <a:gd name="T111" fmla="*/ 93348 h 182"/>
                <a:gd name="T112" fmla="*/ 81831 w 252"/>
                <a:gd name="T113" fmla="*/ 90923 h 182"/>
                <a:gd name="T114" fmla="*/ 58451 w 252"/>
                <a:gd name="T115" fmla="*/ 96985 h 182"/>
                <a:gd name="T116" fmla="*/ 28576 w 252"/>
                <a:gd name="T117" fmla="*/ 101834 h 182"/>
                <a:gd name="T118" fmla="*/ 25978 w 252"/>
                <a:gd name="T119" fmla="*/ 107895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52"/>
                <a:gd name="T181" fmla="*/ 0 h 182"/>
                <a:gd name="T182" fmla="*/ 252 w 252"/>
                <a:gd name="T183" fmla="*/ 182 h 18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52" h="182">
                  <a:moveTo>
                    <a:pt x="32" y="177"/>
                  </a:moveTo>
                  <a:lnTo>
                    <a:pt x="32" y="181"/>
                  </a:lnTo>
                  <a:lnTo>
                    <a:pt x="32" y="177"/>
                  </a:lnTo>
                  <a:lnTo>
                    <a:pt x="35" y="181"/>
                  </a:lnTo>
                  <a:lnTo>
                    <a:pt x="83" y="174"/>
                  </a:lnTo>
                  <a:lnTo>
                    <a:pt x="91" y="171"/>
                  </a:lnTo>
                  <a:lnTo>
                    <a:pt x="156" y="167"/>
                  </a:lnTo>
                  <a:lnTo>
                    <a:pt x="165" y="167"/>
                  </a:lnTo>
                  <a:lnTo>
                    <a:pt x="168" y="171"/>
                  </a:lnTo>
                  <a:lnTo>
                    <a:pt x="180" y="171"/>
                  </a:lnTo>
                  <a:lnTo>
                    <a:pt x="180" y="177"/>
                  </a:lnTo>
                  <a:lnTo>
                    <a:pt x="184" y="177"/>
                  </a:lnTo>
                  <a:lnTo>
                    <a:pt x="184" y="174"/>
                  </a:lnTo>
                  <a:lnTo>
                    <a:pt x="188" y="174"/>
                  </a:lnTo>
                  <a:lnTo>
                    <a:pt x="191" y="177"/>
                  </a:lnTo>
                  <a:lnTo>
                    <a:pt x="213" y="181"/>
                  </a:lnTo>
                  <a:lnTo>
                    <a:pt x="245" y="177"/>
                  </a:lnTo>
                  <a:lnTo>
                    <a:pt x="248" y="177"/>
                  </a:lnTo>
                  <a:lnTo>
                    <a:pt x="251" y="177"/>
                  </a:lnTo>
                  <a:lnTo>
                    <a:pt x="251" y="174"/>
                  </a:lnTo>
                  <a:lnTo>
                    <a:pt x="248" y="171"/>
                  </a:lnTo>
                  <a:lnTo>
                    <a:pt x="248" y="157"/>
                  </a:lnTo>
                  <a:lnTo>
                    <a:pt x="248" y="154"/>
                  </a:lnTo>
                  <a:lnTo>
                    <a:pt x="241" y="147"/>
                  </a:lnTo>
                  <a:lnTo>
                    <a:pt x="241" y="144"/>
                  </a:lnTo>
                  <a:lnTo>
                    <a:pt x="238" y="140"/>
                  </a:lnTo>
                  <a:lnTo>
                    <a:pt x="238" y="138"/>
                  </a:lnTo>
                  <a:lnTo>
                    <a:pt x="235" y="138"/>
                  </a:lnTo>
                  <a:lnTo>
                    <a:pt x="232" y="140"/>
                  </a:lnTo>
                  <a:lnTo>
                    <a:pt x="229" y="140"/>
                  </a:lnTo>
                  <a:lnTo>
                    <a:pt x="229" y="138"/>
                  </a:lnTo>
                  <a:lnTo>
                    <a:pt x="226" y="130"/>
                  </a:lnTo>
                  <a:lnTo>
                    <a:pt x="223" y="127"/>
                  </a:lnTo>
                  <a:lnTo>
                    <a:pt x="226" y="121"/>
                  </a:lnTo>
                  <a:lnTo>
                    <a:pt x="219" y="97"/>
                  </a:lnTo>
                  <a:lnTo>
                    <a:pt x="219" y="93"/>
                  </a:lnTo>
                  <a:lnTo>
                    <a:pt x="215" y="93"/>
                  </a:lnTo>
                  <a:lnTo>
                    <a:pt x="215" y="80"/>
                  </a:lnTo>
                  <a:lnTo>
                    <a:pt x="213" y="77"/>
                  </a:lnTo>
                  <a:lnTo>
                    <a:pt x="207" y="73"/>
                  </a:lnTo>
                  <a:lnTo>
                    <a:pt x="203" y="73"/>
                  </a:lnTo>
                  <a:lnTo>
                    <a:pt x="203" y="70"/>
                  </a:lnTo>
                  <a:lnTo>
                    <a:pt x="200" y="67"/>
                  </a:lnTo>
                  <a:lnTo>
                    <a:pt x="194" y="64"/>
                  </a:lnTo>
                  <a:lnTo>
                    <a:pt x="191" y="60"/>
                  </a:lnTo>
                  <a:lnTo>
                    <a:pt x="188" y="60"/>
                  </a:lnTo>
                  <a:lnTo>
                    <a:pt x="188" y="56"/>
                  </a:lnTo>
                  <a:lnTo>
                    <a:pt x="191" y="56"/>
                  </a:lnTo>
                  <a:lnTo>
                    <a:pt x="188" y="54"/>
                  </a:lnTo>
                  <a:lnTo>
                    <a:pt x="184" y="54"/>
                  </a:lnTo>
                  <a:lnTo>
                    <a:pt x="184" y="50"/>
                  </a:lnTo>
                  <a:lnTo>
                    <a:pt x="178" y="50"/>
                  </a:lnTo>
                  <a:lnTo>
                    <a:pt x="175" y="43"/>
                  </a:lnTo>
                  <a:lnTo>
                    <a:pt x="171" y="43"/>
                  </a:lnTo>
                  <a:lnTo>
                    <a:pt x="171" y="40"/>
                  </a:lnTo>
                  <a:lnTo>
                    <a:pt x="168" y="30"/>
                  </a:lnTo>
                  <a:lnTo>
                    <a:pt x="162" y="20"/>
                  </a:lnTo>
                  <a:lnTo>
                    <a:pt x="159" y="23"/>
                  </a:lnTo>
                  <a:lnTo>
                    <a:pt x="156" y="23"/>
                  </a:lnTo>
                  <a:lnTo>
                    <a:pt x="156" y="20"/>
                  </a:lnTo>
                  <a:lnTo>
                    <a:pt x="146" y="23"/>
                  </a:lnTo>
                  <a:lnTo>
                    <a:pt x="146" y="20"/>
                  </a:lnTo>
                  <a:lnTo>
                    <a:pt x="143" y="20"/>
                  </a:lnTo>
                  <a:lnTo>
                    <a:pt x="143" y="13"/>
                  </a:lnTo>
                  <a:lnTo>
                    <a:pt x="136" y="7"/>
                  </a:lnTo>
                  <a:lnTo>
                    <a:pt x="130" y="7"/>
                  </a:lnTo>
                  <a:lnTo>
                    <a:pt x="126" y="0"/>
                  </a:lnTo>
                  <a:lnTo>
                    <a:pt x="99" y="0"/>
                  </a:lnTo>
                  <a:lnTo>
                    <a:pt x="99" y="3"/>
                  </a:lnTo>
                  <a:lnTo>
                    <a:pt x="91" y="3"/>
                  </a:lnTo>
                  <a:lnTo>
                    <a:pt x="79" y="7"/>
                  </a:lnTo>
                  <a:lnTo>
                    <a:pt x="51" y="7"/>
                  </a:lnTo>
                  <a:lnTo>
                    <a:pt x="48" y="17"/>
                  </a:lnTo>
                  <a:lnTo>
                    <a:pt x="44" y="20"/>
                  </a:lnTo>
                  <a:lnTo>
                    <a:pt x="41" y="23"/>
                  </a:lnTo>
                  <a:lnTo>
                    <a:pt x="41" y="40"/>
                  </a:lnTo>
                  <a:lnTo>
                    <a:pt x="32" y="54"/>
                  </a:lnTo>
                  <a:lnTo>
                    <a:pt x="29" y="60"/>
                  </a:lnTo>
                  <a:lnTo>
                    <a:pt x="25" y="64"/>
                  </a:lnTo>
                  <a:lnTo>
                    <a:pt x="12" y="77"/>
                  </a:lnTo>
                  <a:lnTo>
                    <a:pt x="0" y="80"/>
                  </a:lnTo>
                  <a:lnTo>
                    <a:pt x="3" y="83"/>
                  </a:lnTo>
                  <a:lnTo>
                    <a:pt x="3" y="87"/>
                  </a:lnTo>
                  <a:lnTo>
                    <a:pt x="3" y="83"/>
                  </a:lnTo>
                  <a:lnTo>
                    <a:pt x="6" y="83"/>
                  </a:lnTo>
                  <a:lnTo>
                    <a:pt x="12" y="83"/>
                  </a:lnTo>
                  <a:lnTo>
                    <a:pt x="12" y="87"/>
                  </a:lnTo>
                  <a:lnTo>
                    <a:pt x="22" y="101"/>
                  </a:lnTo>
                  <a:lnTo>
                    <a:pt x="25" y="104"/>
                  </a:lnTo>
                  <a:lnTo>
                    <a:pt x="29" y="107"/>
                  </a:lnTo>
                  <a:lnTo>
                    <a:pt x="32" y="117"/>
                  </a:lnTo>
                  <a:lnTo>
                    <a:pt x="37" y="127"/>
                  </a:lnTo>
                  <a:lnTo>
                    <a:pt x="37" y="130"/>
                  </a:lnTo>
                  <a:lnTo>
                    <a:pt x="41" y="130"/>
                  </a:lnTo>
                  <a:lnTo>
                    <a:pt x="83" y="130"/>
                  </a:lnTo>
                  <a:lnTo>
                    <a:pt x="83" y="127"/>
                  </a:lnTo>
                  <a:lnTo>
                    <a:pt x="89" y="121"/>
                  </a:lnTo>
                  <a:lnTo>
                    <a:pt x="105" y="121"/>
                  </a:lnTo>
                  <a:lnTo>
                    <a:pt x="111" y="127"/>
                  </a:lnTo>
                  <a:lnTo>
                    <a:pt x="121" y="127"/>
                  </a:lnTo>
                  <a:lnTo>
                    <a:pt x="124" y="130"/>
                  </a:lnTo>
                  <a:lnTo>
                    <a:pt x="133" y="134"/>
                  </a:lnTo>
                  <a:lnTo>
                    <a:pt x="140" y="130"/>
                  </a:lnTo>
                  <a:lnTo>
                    <a:pt x="149" y="130"/>
                  </a:lnTo>
                  <a:lnTo>
                    <a:pt x="149" y="140"/>
                  </a:lnTo>
                  <a:lnTo>
                    <a:pt x="140" y="140"/>
                  </a:lnTo>
                  <a:lnTo>
                    <a:pt x="136" y="144"/>
                  </a:lnTo>
                  <a:lnTo>
                    <a:pt x="124" y="144"/>
                  </a:lnTo>
                  <a:lnTo>
                    <a:pt x="121" y="140"/>
                  </a:lnTo>
                  <a:lnTo>
                    <a:pt x="117" y="140"/>
                  </a:lnTo>
                  <a:lnTo>
                    <a:pt x="111" y="138"/>
                  </a:lnTo>
                  <a:lnTo>
                    <a:pt x="105" y="134"/>
                  </a:lnTo>
                  <a:lnTo>
                    <a:pt x="101" y="134"/>
                  </a:lnTo>
                  <a:lnTo>
                    <a:pt x="99" y="130"/>
                  </a:lnTo>
                  <a:lnTo>
                    <a:pt x="91" y="138"/>
                  </a:lnTo>
                  <a:lnTo>
                    <a:pt x="72" y="140"/>
                  </a:lnTo>
                  <a:lnTo>
                    <a:pt x="70" y="144"/>
                  </a:lnTo>
                  <a:lnTo>
                    <a:pt x="35" y="147"/>
                  </a:lnTo>
                  <a:lnTo>
                    <a:pt x="35" y="151"/>
                  </a:lnTo>
                  <a:lnTo>
                    <a:pt x="32" y="154"/>
                  </a:lnTo>
                  <a:lnTo>
                    <a:pt x="32" y="177"/>
                  </a:lnTo>
                </a:path>
              </a:pathLst>
            </a:custGeom>
            <a:solidFill>
              <a:schemeClr val="accent3">
                <a:lumMod val="85000"/>
              </a:schemeClr>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12" name="Freeform 32"/>
            <p:cNvSpPr>
              <a:spLocks noChangeAspect="1"/>
            </p:cNvSpPr>
            <p:nvPr/>
          </p:nvSpPr>
          <p:spPr bwMode="auto">
            <a:xfrm>
              <a:off x="6174930" y="2268259"/>
              <a:ext cx="120254" cy="67866"/>
            </a:xfrm>
            <a:custGeom>
              <a:avLst/>
              <a:gdLst>
                <a:gd name="T0" fmla="*/ 41 w 124"/>
                <a:gd name="T1" fmla="*/ 40 h 74"/>
                <a:gd name="T2" fmla="*/ 43 w 124"/>
                <a:gd name="T3" fmla="*/ 40 h 74"/>
                <a:gd name="T4" fmla="*/ 39 w 124"/>
                <a:gd name="T5" fmla="*/ 40 h 74"/>
                <a:gd name="T6" fmla="*/ 35 w 124"/>
                <a:gd name="T7" fmla="*/ 40 h 74"/>
                <a:gd name="T8" fmla="*/ 32 w 124"/>
                <a:gd name="T9" fmla="*/ 36 h 74"/>
                <a:gd name="T10" fmla="*/ 32 w 124"/>
                <a:gd name="T11" fmla="*/ 34 h 74"/>
                <a:gd name="T12" fmla="*/ 32 w 124"/>
                <a:gd name="T13" fmla="*/ 30 h 74"/>
                <a:gd name="T14" fmla="*/ 35 w 124"/>
                <a:gd name="T15" fmla="*/ 29 h 74"/>
                <a:gd name="T16" fmla="*/ 32 w 124"/>
                <a:gd name="T17" fmla="*/ 27 h 74"/>
                <a:gd name="T18" fmla="*/ 32 w 124"/>
                <a:gd name="T19" fmla="*/ 25 h 74"/>
                <a:gd name="T20" fmla="*/ 35 w 124"/>
                <a:gd name="T21" fmla="*/ 23 h 74"/>
                <a:gd name="T22" fmla="*/ 37 w 124"/>
                <a:gd name="T23" fmla="*/ 21 h 74"/>
                <a:gd name="T24" fmla="*/ 41 w 124"/>
                <a:gd name="T25" fmla="*/ 21 h 74"/>
                <a:gd name="T26" fmla="*/ 47 w 124"/>
                <a:gd name="T27" fmla="*/ 21 h 74"/>
                <a:gd name="T28" fmla="*/ 47 w 124"/>
                <a:gd name="T29" fmla="*/ 19 h 74"/>
                <a:gd name="T30" fmla="*/ 41 w 124"/>
                <a:gd name="T31" fmla="*/ 19 h 74"/>
                <a:gd name="T32" fmla="*/ 35 w 124"/>
                <a:gd name="T33" fmla="*/ 19 h 74"/>
                <a:gd name="T34" fmla="*/ 32 w 124"/>
                <a:gd name="T35" fmla="*/ 21 h 74"/>
                <a:gd name="T36" fmla="*/ 25 w 124"/>
                <a:gd name="T37" fmla="*/ 23 h 74"/>
                <a:gd name="T38" fmla="*/ 23 w 124"/>
                <a:gd name="T39" fmla="*/ 25 h 74"/>
                <a:gd name="T40" fmla="*/ 22 w 124"/>
                <a:gd name="T41" fmla="*/ 23 h 74"/>
                <a:gd name="T42" fmla="*/ 22 w 124"/>
                <a:gd name="T43" fmla="*/ 21 h 74"/>
                <a:gd name="T44" fmla="*/ 17 w 124"/>
                <a:gd name="T45" fmla="*/ 21 h 74"/>
                <a:gd name="T46" fmla="*/ 13 w 124"/>
                <a:gd name="T47" fmla="*/ 19 h 74"/>
                <a:gd name="T48" fmla="*/ 11 w 124"/>
                <a:gd name="T49" fmla="*/ 17 h 74"/>
                <a:gd name="T50" fmla="*/ 11 w 124"/>
                <a:gd name="T51" fmla="*/ 15 h 74"/>
                <a:gd name="T52" fmla="*/ 11 w 124"/>
                <a:gd name="T53" fmla="*/ 14 h 74"/>
                <a:gd name="T54" fmla="*/ 7 w 124"/>
                <a:gd name="T55" fmla="*/ 14 h 74"/>
                <a:gd name="T56" fmla="*/ 2 w 124"/>
                <a:gd name="T57" fmla="*/ 11 h 74"/>
                <a:gd name="T58" fmla="*/ 0 w 124"/>
                <a:gd name="T59" fmla="*/ 8 h 74"/>
                <a:gd name="T60" fmla="*/ 0 w 124"/>
                <a:gd name="T61" fmla="*/ 6 h 74"/>
                <a:gd name="T62" fmla="*/ 2 w 124"/>
                <a:gd name="T63" fmla="*/ 8 h 74"/>
                <a:gd name="T64" fmla="*/ 32 w 124"/>
                <a:gd name="T65" fmla="*/ 4 h 74"/>
                <a:gd name="T66" fmla="*/ 37 w 124"/>
                <a:gd name="T67" fmla="*/ 2 h 74"/>
                <a:gd name="T68" fmla="*/ 77 w 124"/>
                <a:gd name="T69" fmla="*/ 0 h 74"/>
                <a:gd name="T70" fmla="*/ 77 w 124"/>
                <a:gd name="T71" fmla="*/ 2 h 74"/>
                <a:gd name="T72" fmla="*/ 77 w 124"/>
                <a:gd name="T73" fmla="*/ 4 h 74"/>
                <a:gd name="T74" fmla="*/ 77 w 124"/>
                <a:gd name="T75" fmla="*/ 10 h 74"/>
                <a:gd name="T76" fmla="*/ 73 w 124"/>
                <a:gd name="T77" fmla="*/ 11 h 74"/>
                <a:gd name="T78" fmla="*/ 70 w 124"/>
                <a:gd name="T79" fmla="*/ 14 h 74"/>
                <a:gd name="T80" fmla="*/ 74 w 124"/>
                <a:gd name="T81" fmla="*/ 15 h 74"/>
                <a:gd name="T82" fmla="*/ 74 w 124"/>
                <a:gd name="T83" fmla="*/ 23 h 74"/>
                <a:gd name="T84" fmla="*/ 58 w 124"/>
                <a:gd name="T85" fmla="*/ 27 h 74"/>
                <a:gd name="T86" fmla="*/ 53 w 124"/>
                <a:gd name="T87" fmla="*/ 29 h 74"/>
                <a:gd name="T88" fmla="*/ 51 w 124"/>
                <a:gd name="T89" fmla="*/ 30 h 74"/>
                <a:gd name="T90" fmla="*/ 47 w 124"/>
                <a:gd name="T91" fmla="*/ 39 h 74"/>
                <a:gd name="T92" fmla="*/ 43 w 124"/>
                <a:gd name="T93" fmla="*/ 42 h 74"/>
                <a:gd name="T94" fmla="*/ 41 w 124"/>
                <a:gd name="T95" fmla="*/ 42 h 74"/>
                <a:gd name="T96" fmla="*/ 41 w 124"/>
                <a:gd name="T97" fmla="*/ 40 h 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4"/>
                <a:gd name="T148" fmla="*/ 0 h 74"/>
                <a:gd name="T149" fmla="*/ 124 w 124"/>
                <a:gd name="T150" fmla="*/ 74 h 7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4" h="74">
                  <a:moveTo>
                    <a:pt x="66" y="70"/>
                  </a:moveTo>
                  <a:lnTo>
                    <a:pt x="69" y="70"/>
                  </a:lnTo>
                  <a:lnTo>
                    <a:pt x="62" y="70"/>
                  </a:lnTo>
                  <a:lnTo>
                    <a:pt x="56" y="70"/>
                  </a:lnTo>
                  <a:lnTo>
                    <a:pt x="52" y="63"/>
                  </a:lnTo>
                  <a:lnTo>
                    <a:pt x="52" y="60"/>
                  </a:lnTo>
                  <a:lnTo>
                    <a:pt x="52" y="53"/>
                  </a:lnTo>
                  <a:lnTo>
                    <a:pt x="56" y="50"/>
                  </a:lnTo>
                  <a:lnTo>
                    <a:pt x="52" y="47"/>
                  </a:lnTo>
                  <a:lnTo>
                    <a:pt x="50" y="43"/>
                  </a:lnTo>
                  <a:lnTo>
                    <a:pt x="56" y="40"/>
                  </a:lnTo>
                  <a:lnTo>
                    <a:pt x="59" y="37"/>
                  </a:lnTo>
                  <a:lnTo>
                    <a:pt x="66" y="37"/>
                  </a:lnTo>
                  <a:lnTo>
                    <a:pt x="75" y="37"/>
                  </a:lnTo>
                  <a:lnTo>
                    <a:pt x="75" y="33"/>
                  </a:lnTo>
                  <a:lnTo>
                    <a:pt x="66" y="33"/>
                  </a:lnTo>
                  <a:lnTo>
                    <a:pt x="56" y="33"/>
                  </a:lnTo>
                  <a:lnTo>
                    <a:pt x="52" y="37"/>
                  </a:lnTo>
                  <a:lnTo>
                    <a:pt x="40" y="40"/>
                  </a:lnTo>
                  <a:lnTo>
                    <a:pt x="37" y="43"/>
                  </a:lnTo>
                  <a:lnTo>
                    <a:pt x="35" y="40"/>
                  </a:lnTo>
                  <a:lnTo>
                    <a:pt x="35" y="37"/>
                  </a:lnTo>
                  <a:lnTo>
                    <a:pt x="28" y="37"/>
                  </a:lnTo>
                  <a:lnTo>
                    <a:pt x="21" y="33"/>
                  </a:lnTo>
                  <a:lnTo>
                    <a:pt x="18" y="30"/>
                  </a:lnTo>
                  <a:lnTo>
                    <a:pt x="18" y="26"/>
                  </a:lnTo>
                  <a:lnTo>
                    <a:pt x="18" y="24"/>
                  </a:lnTo>
                  <a:lnTo>
                    <a:pt x="12" y="24"/>
                  </a:lnTo>
                  <a:lnTo>
                    <a:pt x="3" y="20"/>
                  </a:lnTo>
                  <a:lnTo>
                    <a:pt x="0" y="14"/>
                  </a:lnTo>
                  <a:lnTo>
                    <a:pt x="0" y="10"/>
                  </a:lnTo>
                  <a:lnTo>
                    <a:pt x="3" y="14"/>
                  </a:lnTo>
                  <a:lnTo>
                    <a:pt x="50" y="7"/>
                  </a:lnTo>
                  <a:lnTo>
                    <a:pt x="59" y="4"/>
                  </a:lnTo>
                  <a:lnTo>
                    <a:pt x="123" y="0"/>
                  </a:lnTo>
                  <a:lnTo>
                    <a:pt x="123" y="4"/>
                  </a:lnTo>
                  <a:lnTo>
                    <a:pt x="123" y="7"/>
                  </a:lnTo>
                  <a:lnTo>
                    <a:pt x="123" y="17"/>
                  </a:lnTo>
                  <a:lnTo>
                    <a:pt x="116" y="20"/>
                  </a:lnTo>
                  <a:lnTo>
                    <a:pt x="113" y="24"/>
                  </a:lnTo>
                  <a:lnTo>
                    <a:pt x="119" y="26"/>
                  </a:lnTo>
                  <a:lnTo>
                    <a:pt x="119" y="40"/>
                  </a:lnTo>
                  <a:lnTo>
                    <a:pt x="93" y="47"/>
                  </a:lnTo>
                  <a:lnTo>
                    <a:pt x="85" y="50"/>
                  </a:lnTo>
                  <a:lnTo>
                    <a:pt x="81" y="53"/>
                  </a:lnTo>
                  <a:lnTo>
                    <a:pt x="75" y="67"/>
                  </a:lnTo>
                  <a:lnTo>
                    <a:pt x="69" y="73"/>
                  </a:lnTo>
                  <a:lnTo>
                    <a:pt x="66" y="73"/>
                  </a:lnTo>
                  <a:lnTo>
                    <a:pt x="66" y="70"/>
                  </a:lnTo>
                </a:path>
              </a:pathLst>
            </a:custGeom>
            <a:solidFill>
              <a:schemeClr val="bg1">
                <a:lumMod val="85000"/>
              </a:schemeClr>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13" name="Freeform 36"/>
            <p:cNvSpPr>
              <a:spLocks noChangeAspect="1"/>
            </p:cNvSpPr>
            <p:nvPr/>
          </p:nvSpPr>
          <p:spPr bwMode="auto">
            <a:xfrm>
              <a:off x="6306743" y="2210990"/>
              <a:ext cx="467915" cy="479822"/>
            </a:xfrm>
            <a:custGeom>
              <a:avLst/>
              <a:gdLst>
                <a:gd name="T0" fmla="*/ 6 w 482"/>
                <a:gd name="T1" fmla="*/ 154 h 524"/>
                <a:gd name="T2" fmla="*/ 10 w 482"/>
                <a:gd name="T3" fmla="*/ 162 h 524"/>
                <a:gd name="T4" fmla="*/ 16 w 482"/>
                <a:gd name="T5" fmla="*/ 169 h 524"/>
                <a:gd name="T6" fmla="*/ 13 w 482"/>
                <a:gd name="T7" fmla="*/ 189 h 524"/>
                <a:gd name="T8" fmla="*/ 11 w 482"/>
                <a:gd name="T9" fmla="*/ 193 h 524"/>
                <a:gd name="T10" fmla="*/ 22 w 482"/>
                <a:gd name="T11" fmla="*/ 234 h 524"/>
                <a:gd name="T12" fmla="*/ 17 w 482"/>
                <a:gd name="T13" fmla="*/ 248 h 524"/>
                <a:gd name="T14" fmla="*/ 10 w 482"/>
                <a:gd name="T15" fmla="*/ 272 h 524"/>
                <a:gd name="T16" fmla="*/ 13 w 482"/>
                <a:gd name="T17" fmla="*/ 267 h 524"/>
                <a:gd name="T18" fmla="*/ 33 w 482"/>
                <a:gd name="T19" fmla="*/ 262 h 524"/>
                <a:gd name="T20" fmla="*/ 46 w 482"/>
                <a:gd name="T21" fmla="*/ 260 h 524"/>
                <a:gd name="T22" fmla="*/ 63 w 482"/>
                <a:gd name="T23" fmla="*/ 258 h 524"/>
                <a:gd name="T24" fmla="*/ 69 w 482"/>
                <a:gd name="T25" fmla="*/ 262 h 524"/>
                <a:gd name="T26" fmla="*/ 74 w 482"/>
                <a:gd name="T27" fmla="*/ 269 h 524"/>
                <a:gd name="T28" fmla="*/ 76 w 482"/>
                <a:gd name="T29" fmla="*/ 272 h 524"/>
                <a:gd name="T30" fmla="*/ 81 w 482"/>
                <a:gd name="T31" fmla="*/ 272 h 524"/>
                <a:gd name="T32" fmla="*/ 85 w 482"/>
                <a:gd name="T33" fmla="*/ 269 h 524"/>
                <a:gd name="T34" fmla="*/ 91 w 482"/>
                <a:gd name="T35" fmla="*/ 281 h 524"/>
                <a:gd name="T36" fmla="*/ 93 w 482"/>
                <a:gd name="T37" fmla="*/ 283 h 524"/>
                <a:gd name="T38" fmla="*/ 100 w 482"/>
                <a:gd name="T39" fmla="*/ 287 h 524"/>
                <a:gd name="T40" fmla="*/ 101 w 482"/>
                <a:gd name="T41" fmla="*/ 289 h 524"/>
                <a:gd name="T42" fmla="*/ 101 w 482"/>
                <a:gd name="T43" fmla="*/ 291 h 524"/>
                <a:gd name="T44" fmla="*/ 103 w 482"/>
                <a:gd name="T45" fmla="*/ 293 h 524"/>
                <a:gd name="T46" fmla="*/ 109 w 482"/>
                <a:gd name="T47" fmla="*/ 297 h 524"/>
                <a:gd name="T48" fmla="*/ 111 w 482"/>
                <a:gd name="T49" fmla="*/ 301 h 524"/>
                <a:gd name="T50" fmla="*/ 118 w 482"/>
                <a:gd name="T51" fmla="*/ 303 h 524"/>
                <a:gd name="T52" fmla="*/ 121 w 482"/>
                <a:gd name="T53" fmla="*/ 303 h 524"/>
                <a:gd name="T54" fmla="*/ 133 w 482"/>
                <a:gd name="T55" fmla="*/ 285 h 524"/>
                <a:gd name="T56" fmla="*/ 138 w 482"/>
                <a:gd name="T57" fmla="*/ 277 h 524"/>
                <a:gd name="T58" fmla="*/ 141 w 482"/>
                <a:gd name="T59" fmla="*/ 279 h 524"/>
                <a:gd name="T60" fmla="*/ 147 w 482"/>
                <a:gd name="T61" fmla="*/ 289 h 524"/>
                <a:gd name="T62" fmla="*/ 151 w 482"/>
                <a:gd name="T63" fmla="*/ 295 h 524"/>
                <a:gd name="T64" fmla="*/ 171 w 482"/>
                <a:gd name="T65" fmla="*/ 285 h 524"/>
                <a:gd name="T66" fmla="*/ 286 w 482"/>
                <a:gd name="T67" fmla="*/ 273 h 524"/>
                <a:gd name="T68" fmla="*/ 278 w 482"/>
                <a:gd name="T69" fmla="*/ 266 h 524"/>
                <a:gd name="T70" fmla="*/ 300 w 482"/>
                <a:gd name="T71" fmla="*/ 55 h 524"/>
                <a:gd name="T72" fmla="*/ 273 w 482"/>
                <a:gd name="T73" fmla="*/ 39 h 524"/>
                <a:gd name="T74" fmla="*/ 234 w 482"/>
                <a:gd name="T75" fmla="*/ 18 h 524"/>
                <a:gd name="T76" fmla="*/ 209 w 482"/>
                <a:gd name="T77" fmla="*/ 2 h 524"/>
                <a:gd name="T78" fmla="*/ 207 w 482"/>
                <a:gd name="T79" fmla="*/ 29 h 524"/>
                <a:gd name="T80" fmla="*/ 127 w 482"/>
                <a:gd name="T81" fmla="*/ 92 h 524"/>
                <a:gd name="T82" fmla="*/ 103 w 482"/>
                <a:gd name="T83" fmla="*/ 97 h 524"/>
                <a:gd name="T84" fmla="*/ 97 w 482"/>
                <a:gd name="T85" fmla="*/ 104 h 524"/>
                <a:gd name="T86" fmla="*/ 97 w 482"/>
                <a:gd name="T87" fmla="*/ 109 h 524"/>
                <a:gd name="T88" fmla="*/ 97 w 482"/>
                <a:gd name="T89" fmla="*/ 125 h 524"/>
                <a:gd name="T90" fmla="*/ 100 w 482"/>
                <a:gd name="T91" fmla="*/ 143 h 524"/>
                <a:gd name="T92" fmla="*/ 6 w 482"/>
                <a:gd name="T93" fmla="*/ 144 h 524"/>
                <a:gd name="T94" fmla="*/ 0 w 482"/>
                <a:gd name="T95" fmla="*/ 150 h 524"/>
                <a:gd name="T96" fmla="*/ 0 w 482"/>
                <a:gd name="T97" fmla="*/ 152 h 52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2"/>
                <a:gd name="T148" fmla="*/ 0 h 524"/>
                <a:gd name="T149" fmla="*/ 482 w 482"/>
                <a:gd name="T150" fmla="*/ 524 h 52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2" h="524">
                  <a:moveTo>
                    <a:pt x="6" y="258"/>
                  </a:moveTo>
                  <a:lnTo>
                    <a:pt x="9" y="265"/>
                  </a:lnTo>
                  <a:lnTo>
                    <a:pt x="12" y="271"/>
                  </a:lnTo>
                  <a:lnTo>
                    <a:pt x="16" y="278"/>
                  </a:lnTo>
                  <a:lnTo>
                    <a:pt x="22" y="278"/>
                  </a:lnTo>
                  <a:lnTo>
                    <a:pt x="25" y="289"/>
                  </a:lnTo>
                  <a:lnTo>
                    <a:pt x="25" y="322"/>
                  </a:lnTo>
                  <a:lnTo>
                    <a:pt x="22" y="325"/>
                  </a:lnTo>
                  <a:lnTo>
                    <a:pt x="18" y="325"/>
                  </a:lnTo>
                  <a:lnTo>
                    <a:pt x="18" y="332"/>
                  </a:lnTo>
                  <a:lnTo>
                    <a:pt x="31" y="349"/>
                  </a:lnTo>
                  <a:lnTo>
                    <a:pt x="35" y="402"/>
                  </a:lnTo>
                  <a:lnTo>
                    <a:pt x="35" y="409"/>
                  </a:lnTo>
                  <a:lnTo>
                    <a:pt x="28" y="426"/>
                  </a:lnTo>
                  <a:lnTo>
                    <a:pt x="22" y="446"/>
                  </a:lnTo>
                  <a:lnTo>
                    <a:pt x="16" y="466"/>
                  </a:lnTo>
                  <a:lnTo>
                    <a:pt x="18" y="462"/>
                  </a:lnTo>
                  <a:lnTo>
                    <a:pt x="22" y="459"/>
                  </a:lnTo>
                  <a:lnTo>
                    <a:pt x="25" y="449"/>
                  </a:lnTo>
                  <a:lnTo>
                    <a:pt x="53" y="449"/>
                  </a:lnTo>
                  <a:lnTo>
                    <a:pt x="66" y="446"/>
                  </a:lnTo>
                  <a:lnTo>
                    <a:pt x="73" y="446"/>
                  </a:lnTo>
                  <a:lnTo>
                    <a:pt x="73" y="443"/>
                  </a:lnTo>
                  <a:lnTo>
                    <a:pt x="101" y="443"/>
                  </a:lnTo>
                  <a:lnTo>
                    <a:pt x="105" y="449"/>
                  </a:lnTo>
                  <a:lnTo>
                    <a:pt x="110" y="449"/>
                  </a:lnTo>
                  <a:lnTo>
                    <a:pt x="118" y="456"/>
                  </a:lnTo>
                  <a:lnTo>
                    <a:pt x="118" y="462"/>
                  </a:lnTo>
                  <a:lnTo>
                    <a:pt x="121" y="462"/>
                  </a:lnTo>
                  <a:lnTo>
                    <a:pt x="121" y="466"/>
                  </a:lnTo>
                  <a:lnTo>
                    <a:pt x="130" y="462"/>
                  </a:lnTo>
                  <a:lnTo>
                    <a:pt x="130" y="466"/>
                  </a:lnTo>
                  <a:lnTo>
                    <a:pt x="133" y="466"/>
                  </a:lnTo>
                  <a:lnTo>
                    <a:pt x="137" y="462"/>
                  </a:lnTo>
                  <a:lnTo>
                    <a:pt x="142" y="472"/>
                  </a:lnTo>
                  <a:lnTo>
                    <a:pt x="145" y="482"/>
                  </a:lnTo>
                  <a:lnTo>
                    <a:pt x="145" y="486"/>
                  </a:lnTo>
                  <a:lnTo>
                    <a:pt x="149" y="486"/>
                  </a:lnTo>
                  <a:lnTo>
                    <a:pt x="153" y="493"/>
                  </a:lnTo>
                  <a:lnTo>
                    <a:pt x="159" y="493"/>
                  </a:lnTo>
                  <a:lnTo>
                    <a:pt x="159" y="496"/>
                  </a:lnTo>
                  <a:lnTo>
                    <a:pt x="162" y="496"/>
                  </a:lnTo>
                  <a:lnTo>
                    <a:pt x="165" y="499"/>
                  </a:lnTo>
                  <a:lnTo>
                    <a:pt x="162" y="499"/>
                  </a:lnTo>
                  <a:lnTo>
                    <a:pt x="162" y="503"/>
                  </a:lnTo>
                  <a:lnTo>
                    <a:pt x="165" y="503"/>
                  </a:lnTo>
                  <a:lnTo>
                    <a:pt x="168" y="506"/>
                  </a:lnTo>
                  <a:lnTo>
                    <a:pt x="175" y="509"/>
                  </a:lnTo>
                  <a:lnTo>
                    <a:pt x="178" y="513"/>
                  </a:lnTo>
                  <a:lnTo>
                    <a:pt x="178" y="516"/>
                  </a:lnTo>
                  <a:lnTo>
                    <a:pt x="181" y="516"/>
                  </a:lnTo>
                  <a:lnTo>
                    <a:pt x="188" y="520"/>
                  </a:lnTo>
                  <a:lnTo>
                    <a:pt x="191" y="523"/>
                  </a:lnTo>
                  <a:lnTo>
                    <a:pt x="194" y="520"/>
                  </a:lnTo>
                  <a:lnTo>
                    <a:pt x="207" y="506"/>
                  </a:lnTo>
                  <a:lnTo>
                    <a:pt x="213" y="490"/>
                  </a:lnTo>
                  <a:lnTo>
                    <a:pt x="216" y="480"/>
                  </a:lnTo>
                  <a:lnTo>
                    <a:pt x="220" y="476"/>
                  </a:lnTo>
                  <a:lnTo>
                    <a:pt x="223" y="476"/>
                  </a:lnTo>
                  <a:lnTo>
                    <a:pt x="225" y="480"/>
                  </a:lnTo>
                  <a:lnTo>
                    <a:pt x="229" y="480"/>
                  </a:lnTo>
                  <a:lnTo>
                    <a:pt x="235" y="496"/>
                  </a:lnTo>
                  <a:lnTo>
                    <a:pt x="239" y="496"/>
                  </a:lnTo>
                  <a:lnTo>
                    <a:pt x="242" y="506"/>
                  </a:lnTo>
                  <a:lnTo>
                    <a:pt x="255" y="506"/>
                  </a:lnTo>
                  <a:lnTo>
                    <a:pt x="273" y="490"/>
                  </a:lnTo>
                  <a:lnTo>
                    <a:pt x="455" y="493"/>
                  </a:lnTo>
                  <a:lnTo>
                    <a:pt x="458" y="469"/>
                  </a:lnTo>
                  <a:lnTo>
                    <a:pt x="462" y="459"/>
                  </a:lnTo>
                  <a:lnTo>
                    <a:pt x="445" y="456"/>
                  </a:lnTo>
                  <a:lnTo>
                    <a:pt x="410" y="94"/>
                  </a:lnTo>
                  <a:lnTo>
                    <a:pt x="481" y="94"/>
                  </a:lnTo>
                  <a:lnTo>
                    <a:pt x="474" y="90"/>
                  </a:lnTo>
                  <a:lnTo>
                    <a:pt x="436" y="67"/>
                  </a:lnTo>
                  <a:lnTo>
                    <a:pt x="378" y="30"/>
                  </a:lnTo>
                  <a:lnTo>
                    <a:pt x="375" y="30"/>
                  </a:lnTo>
                  <a:lnTo>
                    <a:pt x="350" y="13"/>
                  </a:lnTo>
                  <a:lnTo>
                    <a:pt x="335" y="4"/>
                  </a:lnTo>
                  <a:lnTo>
                    <a:pt x="335" y="0"/>
                  </a:lnTo>
                  <a:lnTo>
                    <a:pt x="331" y="50"/>
                  </a:lnTo>
                  <a:lnTo>
                    <a:pt x="204" y="50"/>
                  </a:lnTo>
                  <a:lnTo>
                    <a:pt x="204" y="158"/>
                  </a:lnTo>
                  <a:lnTo>
                    <a:pt x="200" y="158"/>
                  </a:lnTo>
                  <a:lnTo>
                    <a:pt x="165" y="167"/>
                  </a:lnTo>
                  <a:lnTo>
                    <a:pt x="159" y="174"/>
                  </a:lnTo>
                  <a:lnTo>
                    <a:pt x="156" y="178"/>
                  </a:lnTo>
                  <a:lnTo>
                    <a:pt x="156" y="181"/>
                  </a:lnTo>
                  <a:lnTo>
                    <a:pt x="156" y="187"/>
                  </a:lnTo>
                  <a:lnTo>
                    <a:pt x="156" y="211"/>
                  </a:lnTo>
                  <a:lnTo>
                    <a:pt x="156" y="215"/>
                  </a:lnTo>
                  <a:lnTo>
                    <a:pt x="159" y="234"/>
                  </a:lnTo>
                  <a:lnTo>
                    <a:pt x="159" y="245"/>
                  </a:lnTo>
                  <a:lnTo>
                    <a:pt x="9" y="245"/>
                  </a:lnTo>
                  <a:lnTo>
                    <a:pt x="9" y="248"/>
                  </a:lnTo>
                  <a:lnTo>
                    <a:pt x="3" y="255"/>
                  </a:lnTo>
                  <a:lnTo>
                    <a:pt x="0" y="258"/>
                  </a:lnTo>
                  <a:lnTo>
                    <a:pt x="3" y="258"/>
                  </a:lnTo>
                  <a:lnTo>
                    <a:pt x="0" y="261"/>
                  </a:lnTo>
                  <a:lnTo>
                    <a:pt x="6" y="258"/>
                  </a:lnTo>
                </a:path>
              </a:pathLst>
            </a:custGeom>
            <a:solidFill>
              <a:srgbClr val="92D050"/>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14" name="Freeform 50"/>
            <p:cNvSpPr>
              <a:spLocks noChangeAspect="1"/>
            </p:cNvSpPr>
            <p:nvPr/>
          </p:nvSpPr>
          <p:spPr bwMode="auto">
            <a:xfrm>
              <a:off x="6306743" y="2193131"/>
              <a:ext cx="326231" cy="258366"/>
            </a:xfrm>
            <a:custGeom>
              <a:avLst/>
              <a:gdLst>
                <a:gd name="T0" fmla="*/ 0 w 337"/>
                <a:gd name="T1" fmla="*/ 163 h 283"/>
                <a:gd name="T2" fmla="*/ 0 w 337"/>
                <a:gd name="T3" fmla="*/ 160 h 283"/>
                <a:gd name="T4" fmla="*/ 0 w 337"/>
                <a:gd name="T5" fmla="*/ 154 h 283"/>
                <a:gd name="T6" fmla="*/ 0 w 337"/>
                <a:gd name="T7" fmla="*/ 151 h 283"/>
                <a:gd name="T8" fmla="*/ 2 w 337"/>
                <a:gd name="T9" fmla="*/ 145 h 283"/>
                <a:gd name="T10" fmla="*/ 4 w 337"/>
                <a:gd name="T11" fmla="*/ 141 h 283"/>
                <a:gd name="T12" fmla="*/ 6 w 337"/>
                <a:gd name="T13" fmla="*/ 135 h 283"/>
                <a:gd name="T14" fmla="*/ 11 w 337"/>
                <a:gd name="T15" fmla="*/ 131 h 283"/>
                <a:gd name="T16" fmla="*/ 13 w 337"/>
                <a:gd name="T17" fmla="*/ 127 h 283"/>
                <a:gd name="T18" fmla="*/ 17 w 337"/>
                <a:gd name="T19" fmla="*/ 121 h 283"/>
                <a:gd name="T20" fmla="*/ 22 w 337"/>
                <a:gd name="T21" fmla="*/ 116 h 283"/>
                <a:gd name="T22" fmla="*/ 19 w 337"/>
                <a:gd name="T23" fmla="*/ 111 h 283"/>
                <a:gd name="T24" fmla="*/ 24 w 337"/>
                <a:gd name="T25" fmla="*/ 108 h 283"/>
                <a:gd name="T26" fmla="*/ 29 w 337"/>
                <a:gd name="T27" fmla="*/ 100 h 283"/>
                <a:gd name="T28" fmla="*/ 29 w 337"/>
                <a:gd name="T29" fmla="*/ 98 h 283"/>
                <a:gd name="T30" fmla="*/ 29 w 337"/>
                <a:gd name="T31" fmla="*/ 96 h 283"/>
                <a:gd name="T32" fmla="*/ 32 w 337"/>
                <a:gd name="T33" fmla="*/ 92 h 283"/>
                <a:gd name="T34" fmla="*/ 34 w 337"/>
                <a:gd name="T35" fmla="*/ 90 h 283"/>
                <a:gd name="T36" fmla="*/ 37 w 337"/>
                <a:gd name="T37" fmla="*/ 86 h 283"/>
                <a:gd name="T38" fmla="*/ 41 w 337"/>
                <a:gd name="T39" fmla="*/ 82 h 283"/>
                <a:gd name="T40" fmla="*/ 47 w 337"/>
                <a:gd name="T41" fmla="*/ 76 h 283"/>
                <a:gd name="T42" fmla="*/ 49 w 337"/>
                <a:gd name="T43" fmla="*/ 70 h 283"/>
                <a:gd name="T44" fmla="*/ 54 w 337"/>
                <a:gd name="T45" fmla="*/ 67 h 283"/>
                <a:gd name="T46" fmla="*/ 55 w 337"/>
                <a:gd name="T47" fmla="*/ 59 h 283"/>
                <a:gd name="T48" fmla="*/ 59 w 337"/>
                <a:gd name="T49" fmla="*/ 49 h 283"/>
                <a:gd name="T50" fmla="*/ 61 w 337"/>
                <a:gd name="T51" fmla="*/ 40 h 283"/>
                <a:gd name="T52" fmla="*/ 68 w 337"/>
                <a:gd name="T53" fmla="*/ 35 h 283"/>
                <a:gd name="T54" fmla="*/ 69 w 337"/>
                <a:gd name="T55" fmla="*/ 31 h 283"/>
                <a:gd name="T56" fmla="*/ 80 w 337"/>
                <a:gd name="T57" fmla="*/ 27 h 283"/>
                <a:gd name="T58" fmla="*/ 85 w 337"/>
                <a:gd name="T59" fmla="*/ 24 h 283"/>
                <a:gd name="T60" fmla="*/ 90 w 337"/>
                <a:gd name="T61" fmla="*/ 16 h 283"/>
                <a:gd name="T62" fmla="*/ 91 w 337"/>
                <a:gd name="T63" fmla="*/ 10 h 283"/>
                <a:gd name="T64" fmla="*/ 96 w 337"/>
                <a:gd name="T65" fmla="*/ 2 h 283"/>
                <a:gd name="T66" fmla="*/ 99 w 337"/>
                <a:gd name="T67" fmla="*/ 0 h 283"/>
                <a:gd name="T68" fmla="*/ 103 w 337"/>
                <a:gd name="T69" fmla="*/ 0 h 283"/>
                <a:gd name="T70" fmla="*/ 115 w 337"/>
                <a:gd name="T71" fmla="*/ 0 h 283"/>
                <a:gd name="T72" fmla="*/ 135 w 337"/>
                <a:gd name="T73" fmla="*/ 0 h 283"/>
                <a:gd name="T74" fmla="*/ 171 w 337"/>
                <a:gd name="T75" fmla="*/ 0 h 283"/>
                <a:gd name="T76" fmla="*/ 199 w 337"/>
                <a:gd name="T77" fmla="*/ 2 h 283"/>
                <a:gd name="T78" fmla="*/ 207 w 337"/>
                <a:gd name="T79" fmla="*/ 2 h 283"/>
                <a:gd name="T80" fmla="*/ 207 w 337"/>
                <a:gd name="T81" fmla="*/ 11 h 283"/>
                <a:gd name="T82" fmla="*/ 209 w 337"/>
                <a:gd name="T83" fmla="*/ 11 h 283"/>
                <a:gd name="T84" fmla="*/ 207 w 337"/>
                <a:gd name="T85" fmla="*/ 40 h 283"/>
                <a:gd name="T86" fmla="*/ 128 w 337"/>
                <a:gd name="T87" fmla="*/ 40 h 283"/>
                <a:gd name="T88" fmla="*/ 128 w 337"/>
                <a:gd name="T89" fmla="*/ 104 h 283"/>
                <a:gd name="T90" fmla="*/ 126 w 337"/>
                <a:gd name="T91" fmla="*/ 104 h 283"/>
                <a:gd name="T92" fmla="*/ 103 w 337"/>
                <a:gd name="T93" fmla="*/ 109 h 283"/>
                <a:gd name="T94" fmla="*/ 99 w 337"/>
                <a:gd name="T95" fmla="*/ 114 h 283"/>
                <a:gd name="T96" fmla="*/ 97 w 337"/>
                <a:gd name="T97" fmla="*/ 116 h 283"/>
                <a:gd name="T98" fmla="*/ 97 w 337"/>
                <a:gd name="T99" fmla="*/ 118 h 283"/>
                <a:gd name="T100" fmla="*/ 97 w 337"/>
                <a:gd name="T101" fmla="*/ 121 h 283"/>
                <a:gd name="T102" fmla="*/ 97 w 337"/>
                <a:gd name="T103" fmla="*/ 135 h 283"/>
                <a:gd name="T104" fmla="*/ 97 w 337"/>
                <a:gd name="T105" fmla="*/ 137 h 283"/>
                <a:gd name="T106" fmla="*/ 99 w 337"/>
                <a:gd name="T107" fmla="*/ 149 h 283"/>
                <a:gd name="T108" fmla="*/ 99 w 337"/>
                <a:gd name="T109" fmla="*/ 154 h 283"/>
                <a:gd name="T110" fmla="*/ 6 w 337"/>
                <a:gd name="T111" fmla="*/ 154 h 283"/>
                <a:gd name="T112" fmla="*/ 6 w 337"/>
                <a:gd name="T113" fmla="*/ 156 h 283"/>
                <a:gd name="T114" fmla="*/ 2 w 337"/>
                <a:gd name="T115" fmla="*/ 160 h 283"/>
                <a:gd name="T116" fmla="*/ 0 w 337"/>
                <a:gd name="T117" fmla="*/ 163 h 283"/>
                <a:gd name="T118" fmla="*/ 2 w 337"/>
                <a:gd name="T119" fmla="*/ 163 h 283"/>
                <a:gd name="T120" fmla="*/ 0 w 337"/>
                <a:gd name="T121" fmla="*/ 164 h 283"/>
                <a:gd name="T122" fmla="*/ 0 w 337"/>
                <a:gd name="T123" fmla="*/ 163 h 2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37"/>
                <a:gd name="T187" fmla="*/ 0 h 283"/>
                <a:gd name="T188" fmla="*/ 337 w 337"/>
                <a:gd name="T189" fmla="*/ 283 h 28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37" h="283">
                  <a:moveTo>
                    <a:pt x="0" y="279"/>
                  </a:moveTo>
                  <a:lnTo>
                    <a:pt x="0" y="275"/>
                  </a:lnTo>
                  <a:lnTo>
                    <a:pt x="0" y="265"/>
                  </a:lnTo>
                  <a:lnTo>
                    <a:pt x="0" y="259"/>
                  </a:lnTo>
                  <a:lnTo>
                    <a:pt x="3" y="249"/>
                  </a:lnTo>
                  <a:lnTo>
                    <a:pt x="6" y="242"/>
                  </a:lnTo>
                  <a:lnTo>
                    <a:pt x="9" y="232"/>
                  </a:lnTo>
                  <a:lnTo>
                    <a:pt x="18" y="225"/>
                  </a:lnTo>
                  <a:lnTo>
                    <a:pt x="22" y="218"/>
                  </a:lnTo>
                  <a:lnTo>
                    <a:pt x="28" y="208"/>
                  </a:lnTo>
                  <a:lnTo>
                    <a:pt x="35" y="199"/>
                  </a:lnTo>
                  <a:lnTo>
                    <a:pt x="31" y="191"/>
                  </a:lnTo>
                  <a:lnTo>
                    <a:pt x="38" y="185"/>
                  </a:lnTo>
                  <a:lnTo>
                    <a:pt x="47" y="172"/>
                  </a:lnTo>
                  <a:lnTo>
                    <a:pt x="47" y="168"/>
                  </a:lnTo>
                  <a:lnTo>
                    <a:pt x="47" y="165"/>
                  </a:lnTo>
                  <a:lnTo>
                    <a:pt x="51" y="158"/>
                  </a:lnTo>
                  <a:lnTo>
                    <a:pt x="54" y="154"/>
                  </a:lnTo>
                  <a:lnTo>
                    <a:pt x="60" y="148"/>
                  </a:lnTo>
                  <a:lnTo>
                    <a:pt x="66" y="141"/>
                  </a:lnTo>
                  <a:lnTo>
                    <a:pt x="76" y="131"/>
                  </a:lnTo>
                  <a:lnTo>
                    <a:pt x="79" y="121"/>
                  </a:lnTo>
                  <a:lnTo>
                    <a:pt x="86" y="115"/>
                  </a:lnTo>
                  <a:lnTo>
                    <a:pt x="89" y="101"/>
                  </a:lnTo>
                  <a:lnTo>
                    <a:pt x="95" y="84"/>
                  </a:lnTo>
                  <a:lnTo>
                    <a:pt x="98" y="70"/>
                  </a:lnTo>
                  <a:lnTo>
                    <a:pt x="109" y="60"/>
                  </a:lnTo>
                  <a:lnTo>
                    <a:pt x="112" y="54"/>
                  </a:lnTo>
                  <a:lnTo>
                    <a:pt x="128" y="47"/>
                  </a:lnTo>
                  <a:lnTo>
                    <a:pt x="137" y="41"/>
                  </a:lnTo>
                  <a:lnTo>
                    <a:pt x="144" y="27"/>
                  </a:lnTo>
                  <a:lnTo>
                    <a:pt x="146" y="17"/>
                  </a:lnTo>
                  <a:lnTo>
                    <a:pt x="153" y="4"/>
                  </a:lnTo>
                  <a:lnTo>
                    <a:pt x="160" y="0"/>
                  </a:lnTo>
                  <a:lnTo>
                    <a:pt x="166" y="0"/>
                  </a:lnTo>
                  <a:lnTo>
                    <a:pt x="185" y="0"/>
                  </a:lnTo>
                  <a:lnTo>
                    <a:pt x="217" y="0"/>
                  </a:lnTo>
                  <a:lnTo>
                    <a:pt x="275" y="0"/>
                  </a:lnTo>
                  <a:lnTo>
                    <a:pt x="319" y="4"/>
                  </a:lnTo>
                  <a:lnTo>
                    <a:pt x="332" y="4"/>
                  </a:lnTo>
                  <a:lnTo>
                    <a:pt x="332" y="20"/>
                  </a:lnTo>
                  <a:lnTo>
                    <a:pt x="336" y="20"/>
                  </a:lnTo>
                  <a:lnTo>
                    <a:pt x="332" y="70"/>
                  </a:lnTo>
                  <a:lnTo>
                    <a:pt x="205" y="70"/>
                  </a:lnTo>
                  <a:lnTo>
                    <a:pt x="205" y="178"/>
                  </a:lnTo>
                  <a:lnTo>
                    <a:pt x="201" y="178"/>
                  </a:lnTo>
                  <a:lnTo>
                    <a:pt x="166" y="188"/>
                  </a:lnTo>
                  <a:lnTo>
                    <a:pt x="160" y="195"/>
                  </a:lnTo>
                  <a:lnTo>
                    <a:pt x="156" y="199"/>
                  </a:lnTo>
                  <a:lnTo>
                    <a:pt x="156" y="202"/>
                  </a:lnTo>
                  <a:lnTo>
                    <a:pt x="156" y="208"/>
                  </a:lnTo>
                  <a:lnTo>
                    <a:pt x="156" y="232"/>
                  </a:lnTo>
                  <a:lnTo>
                    <a:pt x="156" y="236"/>
                  </a:lnTo>
                  <a:lnTo>
                    <a:pt x="160" y="255"/>
                  </a:lnTo>
                  <a:lnTo>
                    <a:pt x="160" y="265"/>
                  </a:lnTo>
                  <a:lnTo>
                    <a:pt x="9" y="265"/>
                  </a:lnTo>
                  <a:lnTo>
                    <a:pt x="9" y="269"/>
                  </a:lnTo>
                  <a:lnTo>
                    <a:pt x="3" y="275"/>
                  </a:lnTo>
                  <a:lnTo>
                    <a:pt x="0" y="279"/>
                  </a:lnTo>
                  <a:lnTo>
                    <a:pt x="3" y="279"/>
                  </a:lnTo>
                  <a:lnTo>
                    <a:pt x="0" y="282"/>
                  </a:lnTo>
                  <a:lnTo>
                    <a:pt x="0" y="279"/>
                  </a:lnTo>
                </a:path>
              </a:pathLst>
            </a:custGeom>
            <a:solidFill>
              <a:srgbClr val="92D050"/>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15" name="Oval 123"/>
            <p:cNvSpPr>
              <a:spLocks noChangeArrowheads="1"/>
            </p:cNvSpPr>
            <p:nvPr/>
          </p:nvSpPr>
          <p:spPr bwMode="auto">
            <a:xfrm>
              <a:off x="7849793" y="3721893"/>
              <a:ext cx="30956" cy="33338"/>
            </a:xfrm>
            <a:prstGeom prst="ellipse">
              <a:avLst/>
            </a:prstGeom>
            <a:solidFill>
              <a:schemeClr val="bg1">
                <a:lumMod val="50000"/>
              </a:schemeClr>
            </a:solidFill>
            <a:ln w="9525">
              <a:solidFill>
                <a:schemeClr val="tx1"/>
              </a:solidFill>
              <a:round/>
              <a:headEnd/>
              <a:tailEnd/>
            </a:ln>
          </p:spPr>
          <p:txBody>
            <a:bodyPr wrap="none" anchor="ctr"/>
            <a:lstStyle/>
            <a:p>
              <a:pPr>
                <a:defRPr/>
              </a:pPr>
              <a:endParaRPr lang="en-US" sz="1350" dirty="0">
                <a:solidFill>
                  <a:prstClr val="black"/>
                </a:solidFill>
                <a:latin typeface="Calibri"/>
              </a:endParaRPr>
            </a:p>
          </p:txBody>
        </p:sp>
        <p:sp>
          <p:nvSpPr>
            <p:cNvPr id="16" name="Rectangle 3"/>
            <p:cNvSpPr>
              <a:spLocks noChangeAspect="1" noChangeArrowheads="1"/>
            </p:cNvSpPr>
            <p:nvPr/>
          </p:nvSpPr>
          <p:spPr bwMode="auto">
            <a:xfrm>
              <a:off x="7964093" y="3024187"/>
              <a:ext cx="459581" cy="895350"/>
            </a:xfrm>
            <a:prstGeom prst="rect">
              <a:avLst/>
            </a:prstGeom>
            <a:solidFill>
              <a:schemeClr val="bg1">
                <a:lumMod val="50000"/>
              </a:schemeClr>
            </a:solidFill>
            <a:ln w="9525">
              <a:solidFill>
                <a:srgbClr val="5F5F5F"/>
              </a:solidFill>
              <a:miter lim="800000"/>
              <a:headEnd/>
              <a:tailEnd/>
            </a:ln>
          </p:spPr>
          <p:txBody>
            <a:bodyPr wrap="none" anchor="ctr"/>
            <a:lstStyle/>
            <a:p>
              <a:pPr>
                <a:defRPr/>
              </a:pPr>
              <a:endParaRPr lang="en-US" sz="1350" dirty="0">
                <a:latin typeface="Calibri"/>
              </a:endParaRPr>
            </a:p>
          </p:txBody>
        </p:sp>
        <p:sp>
          <p:nvSpPr>
            <p:cNvPr id="17" name="Rectangle 4"/>
            <p:cNvSpPr>
              <a:spLocks noChangeAspect="1" noChangeArrowheads="1"/>
            </p:cNvSpPr>
            <p:nvPr/>
          </p:nvSpPr>
          <p:spPr bwMode="auto">
            <a:xfrm>
              <a:off x="7410452" y="2661047"/>
              <a:ext cx="192881" cy="151209"/>
            </a:xfrm>
            <a:prstGeom prst="rect">
              <a:avLst/>
            </a:prstGeom>
            <a:solidFill>
              <a:schemeClr val="bg1">
                <a:lumMod val="50000"/>
              </a:schemeClr>
            </a:solidFill>
            <a:ln w="9525">
              <a:solidFill>
                <a:srgbClr val="5F5F5F"/>
              </a:solidFill>
              <a:miter lim="800000"/>
              <a:headEnd/>
              <a:tailEnd/>
            </a:ln>
          </p:spPr>
          <p:txBody>
            <a:bodyPr wrap="none" anchor="ctr"/>
            <a:lstStyle/>
            <a:p>
              <a:pPr>
                <a:defRPr/>
              </a:pPr>
              <a:endParaRPr lang="en-US" sz="1350" dirty="0">
                <a:latin typeface="Calibri"/>
              </a:endParaRPr>
            </a:p>
          </p:txBody>
        </p:sp>
        <p:sp>
          <p:nvSpPr>
            <p:cNvPr id="18" name="Freeform 5"/>
            <p:cNvSpPr>
              <a:spLocks noChangeAspect="1"/>
            </p:cNvSpPr>
            <p:nvPr/>
          </p:nvSpPr>
          <p:spPr bwMode="auto">
            <a:xfrm>
              <a:off x="8110540" y="3293270"/>
              <a:ext cx="422672" cy="411956"/>
            </a:xfrm>
            <a:custGeom>
              <a:avLst/>
              <a:gdLst>
                <a:gd name="T0" fmla="*/ 16864 w 434"/>
                <a:gd name="T1" fmla="*/ 95056 h 450"/>
                <a:gd name="T2" fmla="*/ 25945 w 434"/>
                <a:gd name="T3" fmla="*/ 82870 h 450"/>
                <a:gd name="T4" fmla="*/ 36322 w 434"/>
                <a:gd name="T5" fmla="*/ 57278 h 450"/>
                <a:gd name="T6" fmla="*/ 32431 w 434"/>
                <a:gd name="T7" fmla="*/ 42653 h 450"/>
                <a:gd name="T8" fmla="*/ 38917 w 434"/>
                <a:gd name="T9" fmla="*/ 36560 h 450"/>
                <a:gd name="T10" fmla="*/ 32431 w 434"/>
                <a:gd name="T11" fmla="*/ 12187 h 450"/>
                <a:gd name="T12" fmla="*/ 25945 w 434"/>
                <a:gd name="T13" fmla="*/ 2437 h 450"/>
                <a:gd name="T14" fmla="*/ 44106 w 434"/>
                <a:gd name="T15" fmla="*/ 0 h 450"/>
                <a:gd name="T16" fmla="*/ 67456 w 434"/>
                <a:gd name="T17" fmla="*/ 21936 h 450"/>
                <a:gd name="T18" fmla="*/ 76536 w 434"/>
                <a:gd name="T19" fmla="*/ 52403 h 450"/>
                <a:gd name="T20" fmla="*/ 83022 w 434"/>
                <a:gd name="T21" fmla="*/ 42653 h 450"/>
                <a:gd name="T22" fmla="*/ 98589 w 434"/>
                <a:gd name="T23" fmla="*/ 49966 h 450"/>
                <a:gd name="T24" fmla="*/ 108967 w 434"/>
                <a:gd name="T25" fmla="*/ 54840 h 450"/>
                <a:gd name="T26" fmla="*/ 131020 w 434"/>
                <a:gd name="T27" fmla="*/ 37779 h 450"/>
                <a:gd name="T28" fmla="*/ 119345 w 434"/>
                <a:gd name="T29" fmla="*/ 32904 h 450"/>
                <a:gd name="T30" fmla="*/ 123236 w 434"/>
                <a:gd name="T31" fmla="*/ 26811 h 450"/>
                <a:gd name="T32" fmla="*/ 129723 w 434"/>
                <a:gd name="T33" fmla="*/ 21936 h 450"/>
                <a:gd name="T34" fmla="*/ 136209 w 434"/>
                <a:gd name="T35" fmla="*/ 17061 h 450"/>
                <a:gd name="T36" fmla="*/ 142695 w 434"/>
                <a:gd name="T37" fmla="*/ 2437 h 450"/>
                <a:gd name="T38" fmla="*/ 151775 w 434"/>
                <a:gd name="T39" fmla="*/ 2437 h 450"/>
                <a:gd name="T40" fmla="*/ 168639 w 434"/>
                <a:gd name="T41" fmla="*/ 12187 h 450"/>
                <a:gd name="T42" fmla="*/ 179017 w 434"/>
                <a:gd name="T43" fmla="*/ 17061 h 450"/>
                <a:gd name="T44" fmla="*/ 197178 w 434"/>
                <a:gd name="T45" fmla="*/ 26811 h 450"/>
                <a:gd name="T46" fmla="*/ 212745 w 434"/>
                <a:gd name="T47" fmla="*/ 36560 h 450"/>
                <a:gd name="T48" fmla="*/ 233501 w 434"/>
                <a:gd name="T49" fmla="*/ 47528 h 450"/>
                <a:gd name="T50" fmla="*/ 262040 w 434"/>
                <a:gd name="T51" fmla="*/ 60934 h 450"/>
                <a:gd name="T52" fmla="*/ 269823 w 434"/>
                <a:gd name="T53" fmla="*/ 82870 h 450"/>
                <a:gd name="T54" fmla="*/ 280201 w 434"/>
                <a:gd name="T55" fmla="*/ 90182 h 450"/>
                <a:gd name="T56" fmla="*/ 293173 w 434"/>
                <a:gd name="T57" fmla="*/ 96275 h 450"/>
                <a:gd name="T58" fmla="*/ 304848 w 434"/>
                <a:gd name="T59" fmla="*/ 103587 h 450"/>
                <a:gd name="T60" fmla="*/ 310037 w 434"/>
                <a:gd name="T61" fmla="*/ 116992 h 450"/>
                <a:gd name="T62" fmla="*/ 306145 w 434"/>
                <a:gd name="T63" fmla="*/ 140147 h 450"/>
                <a:gd name="T64" fmla="*/ 306145 w 434"/>
                <a:gd name="T65" fmla="*/ 165739 h 450"/>
                <a:gd name="T66" fmla="*/ 320415 w 434"/>
                <a:gd name="T67" fmla="*/ 176707 h 450"/>
                <a:gd name="T68" fmla="*/ 320415 w 434"/>
                <a:gd name="T69" fmla="*/ 188894 h 450"/>
                <a:gd name="T70" fmla="*/ 313929 w 434"/>
                <a:gd name="T71" fmla="*/ 223017 h 450"/>
                <a:gd name="T72" fmla="*/ 321712 w 434"/>
                <a:gd name="T73" fmla="*/ 235204 h 450"/>
                <a:gd name="T74" fmla="*/ 326901 w 434"/>
                <a:gd name="T75" fmla="*/ 246172 h 450"/>
                <a:gd name="T76" fmla="*/ 332090 w 434"/>
                <a:gd name="T77" fmla="*/ 268108 h 450"/>
                <a:gd name="T78" fmla="*/ 352845 w 434"/>
                <a:gd name="T79" fmla="*/ 279076 h 450"/>
                <a:gd name="T80" fmla="*/ 347657 w 434"/>
                <a:gd name="T81" fmla="*/ 290044 h 450"/>
                <a:gd name="T82" fmla="*/ 308740 w 434"/>
                <a:gd name="T83" fmla="*/ 305886 h 450"/>
                <a:gd name="T84" fmla="*/ 281498 w 434"/>
                <a:gd name="T85" fmla="*/ 303449 h 450"/>
                <a:gd name="T86" fmla="*/ 233501 w 434"/>
                <a:gd name="T87" fmla="*/ 315636 h 450"/>
                <a:gd name="T88" fmla="*/ 210151 w 434"/>
                <a:gd name="T89" fmla="*/ 313199 h 450"/>
                <a:gd name="T90" fmla="*/ 171234 w 434"/>
                <a:gd name="T91" fmla="*/ 315636 h 450"/>
                <a:gd name="T92" fmla="*/ 168639 w 434"/>
                <a:gd name="T93" fmla="*/ 305886 h 450"/>
                <a:gd name="T94" fmla="*/ 160856 w 434"/>
                <a:gd name="T95" fmla="*/ 290044 h 450"/>
                <a:gd name="T96" fmla="*/ 140100 w 434"/>
                <a:gd name="T97" fmla="*/ 255921 h 450"/>
                <a:gd name="T98" fmla="*/ 131020 w 434"/>
                <a:gd name="T99" fmla="*/ 255921 h 450"/>
                <a:gd name="T100" fmla="*/ 121939 w 434"/>
                <a:gd name="T101" fmla="*/ 254702 h 450"/>
                <a:gd name="T102" fmla="*/ 106373 w 434"/>
                <a:gd name="T103" fmla="*/ 246172 h 450"/>
                <a:gd name="T104" fmla="*/ 90806 w 434"/>
                <a:gd name="T105" fmla="*/ 244953 h 450"/>
                <a:gd name="T106" fmla="*/ 57078 w 434"/>
                <a:gd name="T107" fmla="*/ 227892 h 450"/>
                <a:gd name="T108" fmla="*/ 41511 w 434"/>
                <a:gd name="T109" fmla="*/ 215705 h 450"/>
                <a:gd name="T110" fmla="*/ 31133 w 434"/>
                <a:gd name="T111" fmla="*/ 188894 h 450"/>
                <a:gd name="T112" fmla="*/ 5189 w 434"/>
                <a:gd name="T113" fmla="*/ 162083 h 450"/>
                <a:gd name="T114" fmla="*/ 10378 w 434"/>
                <a:gd name="T115" fmla="*/ 147459 h 450"/>
                <a:gd name="T116" fmla="*/ 0 w 434"/>
                <a:gd name="T117" fmla="*/ 120648 h 4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34"/>
                <a:gd name="T178" fmla="*/ 0 h 450"/>
                <a:gd name="T179" fmla="*/ 434 w 434"/>
                <a:gd name="T180" fmla="*/ 450 h 4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34" h="450">
                  <a:moveTo>
                    <a:pt x="3" y="141"/>
                  </a:moveTo>
                  <a:lnTo>
                    <a:pt x="19" y="137"/>
                  </a:lnTo>
                  <a:lnTo>
                    <a:pt x="22" y="134"/>
                  </a:lnTo>
                  <a:lnTo>
                    <a:pt x="25" y="127"/>
                  </a:lnTo>
                  <a:lnTo>
                    <a:pt x="28" y="124"/>
                  </a:lnTo>
                  <a:lnTo>
                    <a:pt x="32" y="117"/>
                  </a:lnTo>
                  <a:lnTo>
                    <a:pt x="38" y="108"/>
                  </a:lnTo>
                  <a:lnTo>
                    <a:pt x="48" y="94"/>
                  </a:lnTo>
                  <a:lnTo>
                    <a:pt x="44" y="81"/>
                  </a:lnTo>
                  <a:lnTo>
                    <a:pt x="38" y="81"/>
                  </a:lnTo>
                  <a:lnTo>
                    <a:pt x="35" y="64"/>
                  </a:lnTo>
                  <a:lnTo>
                    <a:pt x="41" y="61"/>
                  </a:lnTo>
                  <a:lnTo>
                    <a:pt x="41" y="57"/>
                  </a:lnTo>
                  <a:lnTo>
                    <a:pt x="44" y="54"/>
                  </a:lnTo>
                  <a:lnTo>
                    <a:pt x="48" y="51"/>
                  </a:lnTo>
                  <a:lnTo>
                    <a:pt x="44" y="27"/>
                  </a:lnTo>
                  <a:lnTo>
                    <a:pt x="41" y="20"/>
                  </a:lnTo>
                  <a:lnTo>
                    <a:pt x="41" y="17"/>
                  </a:lnTo>
                  <a:lnTo>
                    <a:pt x="38" y="14"/>
                  </a:lnTo>
                  <a:lnTo>
                    <a:pt x="38" y="10"/>
                  </a:lnTo>
                  <a:lnTo>
                    <a:pt x="32" y="4"/>
                  </a:lnTo>
                  <a:lnTo>
                    <a:pt x="51" y="4"/>
                  </a:lnTo>
                  <a:lnTo>
                    <a:pt x="51" y="0"/>
                  </a:lnTo>
                  <a:lnTo>
                    <a:pt x="54" y="0"/>
                  </a:lnTo>
                  <a:lnTo>
                    <a:pt x="86" y="0"/>
                  </a:lnTo>
                  <a:lnTo>
                    <a:pt x="86" y="20"/>
                  </a:lnTo>
                  <a:lnTo>
                    <a:pt x="83" y="30"/>
                  </a:lnTo>
                  <a:lnTo>
                    <a:pt x="86" y="71"/>
                  </a:lnTo>
                  <a:lnTo>
                    <a:pt x="89" y="77"/>
                  </a:lnTo>
                  <a:lnTo>
                    <a:pt x="95" y="74"/>
                  </a:lnTo>
                  <a:lnTo>
                    <a:pt x="99" y="67"/>
                  </a:lnTo>
                  <a:lnTo>
                    <a:pt x="102" y="67"/>
                  </a:lnTo>
                  <a:lnTo>
                    <a:pt x="102" y="61"/>
                  </a:lnTo>
                  <a:lnTo>
                    <a:pt x="105" y="54"/>
                  </a:lnTo>
                  <a:lnTo>
                    <a:pt x="108" y="57"/>
                  </a:lnTo>
                  <a:lnTo>
                    <a:pt x="121" y="71"/>
                  </a:lnTo>
                  <a:lnTo>
                    <a:pt x="127" y="67"/>
                  </a:lnTo>
                  <a:lnTo>
                    <a:pt x="127" y="81"/>
                  </a:lnTo>
                  <a:lnTo>
                    <a:pt x="134" y="77"/>
                  </a:lnTo>
                  <a:lnTo>
                    <a:pt x="134" y="64"/>
                  </a:lnTo>
                  <a:lnTo>
                    <a:pt x="156" y="61"/>
                  </a:lnTo>
                  <a:lnTo>
                    <a:pt x="162" y="54"/>
                  </a:lnTo>
                  <a:lnTo>
                    <a:pt x="162" y="51"/>
                  </a:lnTo>
                  <a:lnTo>
                    <a:pt x="149" y="47"/>
                  </a:lnTo>
                  <a:lnTo>
                    <a:pt x="146" y="47"/>
                  </a:lnTo>
                  <a:lnTo>
                    <a:pt x="146" y="44"/>
                  </a:lnTo>
                  <a:lnTo>
                    <a:pt x="156" y="40"/>
                  </a:lnTo>
                  <a:lnTo>
                    <a:pt x="152" y="38"/>
                  </a:lnTo>
                  <a:lnTo>
                    <a:pt x="156" y="34"/>
                  </a:lnTo>
                  <a:lnTo>
                    <a:pt x="159" y="34"/>
                  </a:lnTo>
                  <a:lnTo>
                    <a:pt x="159" y="30"/>
                  </a:lnTo>
                  <a:lnTo>
                    <a:pt x="165" y="27"/>
                  </a:lnTo>
                  <a:lnTo>
                    <a:pt x="165" y="24"/>
                  </a:lnTo>
                  <a:lnTo>
                    <a:pt x="168" y="24"/>
                  </a:lnTo>
                  <a:lnTo>
                    <a:pt x="168" y="14"/>
                  </a:lnTo>
                  <a:lnTo>
                    <a:pt x="175" y="17"/>
                  </a:lnTo>
                  <a:lnTo>
                    <a:pt x="175" y="4"/>
                  </a:lnTo>
                  <a:lnTo>
                    <a:pt x="181" y="0"/>
                  </a:lnTo>
                  <a:lnTo>
                    <a:pt x="184" y="0"/>
                  </a:lnTo>
                  <a:lnTo>
                    <a:pt x="187" y="4"/>
                  </a:lnTo>
                  <a:lnTo>
                    <a:pt x="194" y="7"/>
                  </a:lnTo>
                  <a:lnTo>
                    <a:pt x="207" y="14"/>
                  </a:lnTo>
                  <a:lnTo>
                    <a:pt x="207" y="17"/>
                  </a:lnTo>
                  <a:lnTo>
                    <a:pt x="210" y="17"/>
                  </a:lnTo>
                  <a:lnTo>
                    <a:pt x="214" y="20"/>
                  </a:lnTo>
                  <a:lnTo>
                    <a:pt x="219" y="24"/>
                  </a:lnTo>
                  <a:lnTo>
                    <a:pt x="222" y="24"/>
                  </a:lnTo>
                  <a:lnTo>
                    <a:pt x="235" y="34"/>
                  </a:lnTo>
                  <a:lnTo>
                    <a:pt x="242" y="38"/>
                  </a:lnTo>
                  <a:lnTo>
                    <a:pt x="248" y="40"/>
                  </a:lnTo>
                  <a:lnTo>
                    <a:pt x="258" y="47"/>
                  </a:lnTo>
                  <a:lnTo>
                    <a:pt x="261" y="51"/>
                  </a:lnTo>
                  <a:lnTo>
                    <a:pt x="273" y="57"/>
                  </a:lnTo>
                  <a:lnTo>
                    <a:pt x="277" y="57"/>
                  </a:lnTo>
                  <a:lnTo>
                    <a:pt x="287" y="67"/>
                  </a:lnTo>
                  <a:lnTo>
                    <a:pt x="308" y="77"/>
                  </a:lnTo>
                  <a:lnTo>
                    <a:pt x="318" y="84"/>
                  </a:lnTo>
                  <a:lnTo>
                    <a:pt x="322" y="87"/>
                  </a:lnTo>
                  <a:lnTo>
                    <a:pt x="324" y="101"/>
                  </a:lnTo>
                  <a:lnTo>
                    <a:pt x="327" y="111"/>
                  </a:lnTo>
                  <a:lnTo>
                    <a:pt x="330" y="117"/>
                  </a:lnTo>
                  <a:lnTo>
                    <a:pt x="330" y="121"/>
                  </a:lnTo>
                  <a:lnTo>
                    <a:pt x="338" y="121"/>
                  </a:lnTo>
                  <a:lnTo>
                    <a:pt x="343" y="127"/>
                  </a:lnTo>
                  <a:lnTo>
                    <a:pt x="346" y="131"/>
                  </a:lnTo>
                  <a:lnTo>
                    <a:pt x="353" y="134"/>
                  </a:lnTo>
                  <a:lnTo>
                    <a:pt x="360" y="137"/>
                  </a:lnTo>
                  <a:lnTo>
                    <a:pt x="365" y="141"/>
                  </a:lnTo>
                  <a:lnTo>
                    <a:pt x="373" y="145"/>
                  </a:lnTo>
                  <a:lnTo>
                    <a:pt x="373" y="147"/>
                  </a:lnTo>
                  <a:lnTo>
                    <a:pt x="378" y="151"/>
                  </a:lnTo>
                  <a:lnTo>
                    <a:pt x="385" y="155"/>
                  </a:lnTo>
                  <a:lnTo>
                    <a:pt x="381" y="165"/>
                  </a:lnTo>
                  <a:lnTo>
                    <a:pt x="381" y="171"/>
                  </a:lnTo>
                  <a:lnTo>
                    <a:pt x="378" y="181"/>
                  </a:lnTo>
                  <a:lnTo>
                    <a:pt x="376" y="198"/>
                  </a:lnTo>
                  <a:lnTo>
                    <a:pt x="369" y="211"/>
                  </a:lnTo>
                  <a:lnTo>
                    <a:pt x="369" y="228"/>
                  </a:lnTo>
                  <a:lnTo>
                    <a:pt x="376" y="235"/>
                  </a:lnTo>
                  <a:lnTo>
                    <a:pt x="381" y="238"/>
                  </a:lnTo>
                  <a:lnTo>
                    <a:pt x="385" y="244"/>
                  </a:lnTo>
                  <a:lnTo>
                    <a:pt x="392" y="249"/>
                  </a:lnTo>
                  <a:lnTo>
                    <a:pt x="395" y="258"/>
                  </a:lnTo>
                  <a:lnTo>
                    <a:pt x="395" y="262"/>
                  </a:lnTo>
                  <a:lnTo>
                    <a:pt x="392" y="268"/>
                  </a:lnTo>
                  <a:lnTo>
                    <a:pt x="392" y="302"/>
                  </a:lnTo>
                  <a:lnTo>
                    <a:pt x="385" y="302"/>
                  </a:lnTo>
                  <a:lnTo>
                    <a:pt x="385" y="315"/>
                  </a:lnTo>
                  <a:lnTo>
                    <a:pt x="392" y="325"/>
                  </a:lnTo>
                  <a:lnTo>
                    <a:pt x="395" y="328"/>
                  </a:lnTo>
                  <a:lnTo>
                    <a:pt x="395" y="332"/>
                  </a:lnTo>
                  <a:lnTo>
                    <a:pt x="392" y="332"/>
                  </a:lnTo>
                  <a:lnTo>
                    <a:pt x="395" y="335"/>
                  </a:lnTo>
                  <a:lnTo>
                    <a:pt x="401" y="348"/>
                  </a:lnTo>
                  <a:lnTo>
                    <a:pt x="401" y="359"/>
                  </a:lnTo>
                  <a:lnTo>
                    <a:pt x="404" y="362"/>
                  </a:lnTo>
                  <a:lnTo>
                    <a:pt x="407" y="379"/>
                  </a:lnTo>
                  <a:lnTo>
                    <a:pt x="417" y="385"/>
                  </a:lnTo>
                  <a:lnTo>
                    <a:pt x="420" y="392"/>
                  </a:lnTo>
                  <a:lnTo>
                    <a:pt x="433" y="395"/>
                  </a:lnTo>
                  <a:lnTo>
                    <a:pt x="433" y="399"/>
                  </a:lnTo>
                  <a:lnTo>
                    <a:pt x="433" y="403"/>
                  </a:lnTo>
                  <a:lnTo>
                    <a:pt x="426" y="409"/>
                  </a:lnTo>
                  <a:lnTo>
                    <a:pt x="420" y="409"/>
                  </a:lnTo>
                  <a:lnTo>
                    <a:pt x="410" y="419"/>
                  </a:lnTo>
                  <a:lnTo>
                    <a:pt x="378" y="432"/>
                  </a:lnTo>
                  <a:lnTo>
                    <a:pt x="357" y="436"/>
                  </a:lnTo>
                  <a:lnTo>
                    <a:pt x="350" y="432"/>
                  </a:lnTo>
                  <a:lnTo>
                    <a:pt x="346" y="429"/>
                  </a:lnTo>
                  <a:lnTo>
                    <a:pt x="327" y="436"/>
                  </a:lnTo>
                  <a:lnTo>
                    <a:pt x="318" y="442"/>
                  </a:lnTo>
                  <a:lnTo>
                    <a:pt x="287" y="446"/>
                  </a:lnTo>
                  <a:lnTo>
                    <a:pt x="280" y="449"/>
                  </a:lnTo>
                  <a:lnTo>
                    <a:pt x="264" y="449"/>
                  </a:lnTo>
                  <a:lnTo>
                    <a:pt x="258" y="442"/>
                  </a:lnTo>
                  <a:lnTo>
                    <a:pt x="248" y="442"/>
                  </a:lnTo>
                  <a:lnTo>
                    <a:pt x="245" y="446"/>
                  </a:lnTo>
                  <a:lnTo>
                    <a:pt x="210" y="446"/>
                  </a:lnTo>
                  <a:lnTo>
                    <a:pt x="210" y="439"/>
                  </a:lnTo>
                  <a:lnTo>
                    <a:pt x="207" y="436"/>
                  </a:lnTo>
                  <a:lnTo>
                    <a:pt x="207" y="432"/>
                  </a:lnTo>
                  <a:lnTo>
                    <a:pt x="200" y="429"/>
                  </a:lnTo>
                  <a:lnTo>
                    <a:pt x="200" y="409"/>
                  </a:lnTo>
                  <a:lnTo>
                    <a:pt x="198" y="409"/>
                  </a:lnTo>
                  <a:lnTo>
                    <a:pt x="187" y="372"/>
                  </a:lnTo>
                  <a:lnTo>
                    <a:pt x="181" y="366"/>
                  </a:lnTo>
                  <a:lnTo>
                    <a:pt x="171" y="362"/>
                  </a:lnTo>
                  <a:lnTo>
                    <a:pt x="168" y="366"/>
                  </a:lnTo>
                  <a:lnTo>
                    <a:pt x="165" y="362"/>
                  </a:lnTo>
                  <a:lnTo>
                    <a:pt x="162" y="362"/>
                  </a:lnTo>
                  <a:lnTo>
                    <a:pt x="159" y="362"/>
                  </a:lnTo>
                  <a:lnTo>
                    <a:pt x="152" y="366"/>
                  </a:lnTo>
                  <a:lnTo>
                    <a:pt x="149" y="359"/>
                  </a:lnTo>
                  <a:lnTo>
                    <a:pt x="140" y="359"/>
                  </a:lnTo>
                  <a:lnTo>
                    <a:pt x="134" y="356"/>
                  </a:lnTo>
                  <a:lnTo>
                    <a:pt x="130" y="348"/>
                  </a:lnTo>
                  <a:lnTo>
                    <a:pt x="114" y="348"/>
                  </a:lnTo>
                  <a:lnTo>
                    <a:pt x="114" y="346"/>
                  </a:lnTo>
                  <a:lnTo>
                    <a:pt x="111" y="346"/>
                  </a:lnTo>
                  <a:lnTo>
                    <a:pt x="91" y="335"/>
                  </a:lnTo>
                  <a:lnTo>
                    <a:pt x="86" y="335"/>
                  </a:lnTo>
                  <a:lnTo>
                    <a:pt x="70" y="322"/>
                  </a:lnTo>
                  <a:lnTo>
                    <a:pt x="60" y="319"/>
                  </a:lnTo>
                  <a:lnTo>
                    <a:pt x="54" y="309"/>
                  </a:lnTo>
                  <a:lnTo>
                    <a:pt x="51" y="305"/>
                  </a:lnTo>
                  <a:lnTo>
                    <a:pt x="48" y="295"/>
                  </a:lnTo>
                  <a:lnTo>
                    <a:pt x="41" y="288"/>
                  </a:lnTo>
                  <a:lnTo>
                    <a:pt x="38" y="268"/>
                  </a:lnTo>
                  <a:lnTo>
                    <a:pt x="35" y="252"/>
                  </a:lnTo>
                  <a:lnTo>
                    <a:pt x="22" y="238"/>
                  </a:lnTo>
                  <a:lnTo>
                    <a:pt x="6" y="228"/>
                  </a:lnTo>
                  <a:lnTo>
                    <a:pt x="3" y="218"/>
                  </a:lnTo>
                  <a:lnTo>
                    <a:pt x="9" y="215"/>
                  </a:lnTo>
                  <a:lnTo>
                    <a:pt x="12" y="208"/>
                  </a:lnTo>
                  <a:lnTo>
                    <a:pt x="6" y="188"/>
                  </a:lnTo>
                  <a:lnTo>
                    <a:pt x="6" y="178"/>
                  </a:lnTo>
                  <a:lnTo>
                    <a:pt x="0" y="171"/>
                  </a:lnTo>
                  <a:lnTo>
                    <a:pt x="0" y="145"/>
                  </a:lnTo>
                  <a:lnTo>
                    <a:pt x="3" y="141"/>
                  </a:lnTo>
                </a:path>
              </a:pathLst>
            </a:custGeom>
            <a:solidFill>
              <a:srgbClr val="92D050"/>
            </a:solidFill>
            <a:ln w="9525" cap="rnd">
              <a:solidFill>
                <a:srgbClr val="5F5F5F"/>
              </a:solidFill>
              <a:round/>
              <a:headEnd/>
              <a:tailEnd/>
            </a:ln>
          </p:spPr>
          <p:txBody>
            <a:bodyPr/>
            <a:lstStyle/>
            <a:p>
              <a:endParaRPr lang="en-US" sz="1350">
                <a:solidFill>
                  <a:prstClr val="black"/>
                </a:solidFill>
                <a:latin typeface="Calibri"/>
              </a:endParaRPr>
            </a:p>
          </p:txBody>
        </p:sp>
        <p:sp>
          <p:nvSpPr>
            <p:cNvPr id="19" name="Freeform 6"/>
            <p:cNvSpPr>
              <a:spLocks noChangeAspect="1"/>
            </p:cNvSpPr>
            <p:nvPr/>
          </p:nvSpPr>
          <p:spPr bwMode="auto">
            <a:xfrm>
              <a:off x="6842524" y="2831307"/>
              <a:ext cx="167878" cy="245269"/>
            </a:xfrm>
            <a:custGeom>
              <a:avLst/>
              <a:gdLst>
                <a:gd name="T0" fmla="*/ 12961 w 173"/>
                <a:gd name="T1" fmla="*/ 59483 h 270"/>
                <a:gd name="T2" fmla="*/ 15553 w 173"/>
                <a:gd name="T3" fmla="*/ 61911 h 270"/>
                <a:gd name="T4" fmla="*/ 20737 w 173"/>
                <a:gd name="T5" fmla="*/ 84975 h 270"/>
                <a:gd name="T6" fmla="*/ 16849 w 173"/>
                <a:gd name="T7" fmla="*/ 84975 h 270"/>
                <a:gd name="T8" fmla="*/ 16849 w 173"/>
                <a:gd name="T9" fmla="*/ 86189 h 270"/>
                <a:gd name="T10" fmla="*/ 12961 w 173"/>
                <a:gd name="T11" fmla="*/ 91045 h 270"/>
                <a:gd name="T12" fmla="*/ 7776 w 173"/>
                <a:gd name="T13" fmla="*/ 100756 h 270"/>
                <a:gd name="T14" fmla="*/ 5184 w 173"/>
                <a:gd name="T15" fmla="*/ 117752 h 270"/>
                <a:gd name="T16" fmla="*/ 0 w 173"/>
                <a:gd name="T17" fmla="*/ 120179 h 270"/>
                <a:gd name="T18" fmla="*/ 5184 w 173"/>
                <a:gd name="T19" fmla="*/ 157811 h 270"/>
                <a:gd name="T20" fmla="*/ 5184 w 173"/>
                <a:gd name="T21" fmla="*/ 159025 h 270"/>
                <a:gd name="T22" fmla="*/ 10368 w 173"/>
                <a:gd name="T23" fmla="*/ 159025 h 270"/>
                <a:gd name="T24" fmla="*/ 12961 w 173"/>
                <a:gd name="T25" fmla="*/ 176020 h 270"/>
                <a:gd name="T26" fmla="*/ 2592 w 173"/>
                <a:gd name="T27" fmla="*/ 173592 h 270"/>
                <a:gd name="T28" fmla="*/ 0 w 173"/>
                <a:gd name="T29" fmla="*/ 178448 h 270"/>
                <a:gd name="T30" fmla="*/ 28513 w 173"/>
                <a:gd name="T31" fmla="*/ 185732 h 270"/>
                <a:gd name="T32" fmla="*/ 42770 w 173"/>
                <a:gd name="T33" fmla="*/ 188160 h 270"/>
                <a:gd name="T34" fmla="*/ 54434 w 173"/>
                <a:gd name="T35" fmla="*/ 182090 h 270"/>
                <a:gd name="T36" fmla="*/ 76467 w 173"/>
                <a:gd name="T37" fmla="*/ 173592 h 270"/>
                <a:gd name="T38" fmla="*/ 106276 w 173"/>
                <a:gd name="T39" fmla="*/ 159025 h 270"/>
                <a:gd name="T40" fmla="*/ 123125 w 173"/>
                <a:gd name="T41" fmla="*/ 157811 h 270"/>
                <a:gd name="T42" fmla="*/ 125717 w 173"/>
                <a:gd name="T43" fmla="*/ 159025 h 270"/>
                <a:gd name="T44" fmla="*/ 130901 w 173"/>
                <a:gd name="T45" fmla="*/ 157811 h 270"/>
                <a:gd name="T46" fmla="*/ 139974 w 173"/>
                <a:gd name="T47" fmla="*/ 150528 h 270"/>
                <a:gd name="T48" fmla="*/ 136085 w 173"/>
                <a:gd name="T49" fmla="*/ 148100 h 270"/>
                <a:gd name="T50" fmla="*/ 129605 w 173"/>
                <a:gd name="T51" fmla="*/ 138388 h 270"/>
                <a:gd name="T52" fmla="*/ 125717 w 173"/>
                <a:gd name="T53" fmla="*/ 138388 h 270"/>
                <a:gd name="T54" fmla="*/ 123125 w 173"/>
                <a:gd name="T55" fmla="*/ 133533 h 270"/>
                <a:gd name="T56" fmla="*/ 119237 w 173"/>
                <a:gd name="T57" fmla="*/ 80120 h 270"/>
                <a:gd name="T58" fmla="*/ 115349 w 173"/>
                <a:gd name="T59" fmla="*/ 48557 h 270"/>
                <a:gd name="T60" fmla="*/ 112757 w 173"/>
                <a:gd name="T61" fmla="*/ 47343 h 270"/>
                <a:gd name="T62" fmla="*/ 107572 w 173"/>
                <a:gd name="T63" fmla="*/ 25493 h 270"/>
                <a:gd name="T64" fmla="*/ 99796 w 173"/>
                <a:gd name="T65" fmla="*/ 15781 h 270"/>
                <a:gd name="T66" fmla="*/ 95908 w 173"/>
                <a:gd name="T67" fmla="*/ 13353 h 270"/>
                <a:gd name="T68" fmla="*/ 99796 w 173"/>
                <a:gd name="T69" fmla="*/ 2428 h 270"/>
                <a:gd name="T70" fmla="*/ 93316 w 173"/>
                <a:gd name="T71" fmla="*/ 0 h 270"/>
                <a:gd name="T72" fmla="*/ 82947 w 173"/>
                <a:gd name="T73" fmla="*/ 2428 h 270"/>
                <a:gd name="T74" fmla="*/ 75171 w 173"/>
                <a:gd name="T75" fmla="*/ 4856 h 270"/>
                <a:gd name="T76" fmla="*/ 7776 w 173"/>
                <a:gd name="T77" fmla="*/ 2428 h 270"/>
                <a:gd name="T78" fmla="*/ 7776 w 173"/>
                <a:gd name="T79" fmla="*/ 4856 h 270"/>
                <a:gd name="T80" fmla="*/ 10368 w 173"/>
                <a:gd name="T81" fmla="*/ 20637 h 270"/>
                <a:gd name="T82" fmla="*/ 10368 w 173"/>
                <a:gd name="T83" fmla="*/ 23065 h 270"/>
                <a:gd name="T84" fmla="*/ 12961 w 173"/>
                <a:gd name="T85" fmla="*/ 47343 h 270"/>
                <a:gd name="T86" fmla="*/ 15553 w 173"/>
                <a:gd name="T87" fmla="*/ 47343 h 270"/>
                <a:gd name="T88" fmla="*/ 12961 w 173"/>
                <a:gd name="T89" fmla="*/ 59483 h 2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3"/>
                <a:gd name="T136" fmla="*/ 0 h 270"/>
                <a:gd name="T137" fmla="*/ 173 w 173"/>
                <a:gd name="T138" fmla="*/ 270 h 27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3" h="270">
                  <a:moveTo>
                    <a:pt x="16" y="84"/>
                  </a:moveTo>
                  <a:lnTo>
                    <a:pt x="19" y="88"/>
                  </a:lnTo>
                  <a:lnTo>
                    <a:pt x="25" y="121"/>
                  </a:lnTo>
                  <a:lnTo>
                    <a:pt x="22" y="121"/>
                  </a:lnTo>
                  <a:lnTo>
                    <a:pt x="22" y="124"/>
                  </a:lnTo>
                  <a:lnTo>
                    <a:pt x="16" y="131"/>
                  </a:lnTo>
                  <a:lnTo>
                    <a:pt x="9" y="144"/>
                  </a:lnTo>
                  <a:lnTo>
                    <a:pt x="6" y="168"/>
                  </a:lnTo>
                  <a:lnTo>
                    <a:pt x="0" y="171"/>
                  </a:lnTo>
                  <a:lnTo>
                    <a:pt x="6" y="225"/>
                  </a:lnTo>
                  <a:lnTo>
                    <a:pt x="6" y="228"/>
                  </a:lnTo>
                  <a:lnTo>
                    <a:pt x="13" y="228"/>
                  </a:lnTo>
                  <a:lnTo>
                    <a:pt x="16" y="252"/>
                  </a:lnTo>
                  <a:lnTo>
                    <a:pt x="3" y="249"/>
                  </a:lnTo>
                  <a:lnTo>
                    <a:pt x="0" y="255"/>
                  </a:lnTo>
                  <a:lnTo>
                    <a:pt x="35" y="265"/>
                  </a:lnTo>
                  <a:lnTo>
                    <a:pt x="53" y="269"/>
                  </a:lnTo>
                  <a:lnTo>
                    <a:pt x="67" y="259"/>
                  </a:lnTo>
                  <a:lnTo>
                    <a:pt x="95" y="249"/>
                  </a:lnTo>
                  <a:lnTo>
                    <a:pt x="130" y="228"/>
                  </a:lnTo>
                  <a:lnTo>
                    <a:pt x="152" y="225"/>
                  </a:lnTo>
                  <a:lnTo>
                    <a:pt x="155" y="228"/>
                  </a:lnTo>
                  <a:lnTo>
                    <a:pt x="162" y="225"/>
                  </a:lnTo>
                  <a:lnTo>
                    <a:pt x="172" y="215"/>
                  </a:lnTo>
                  <a:lnTo>
                    <a:pt x="168" y="212"/>
                  </a:lnTo>
                  <a:lnTo>
                    <a:pt x="159" y="198"/>
                  </a:lnTo>
                  <a:lnTo>
                    <a:pt x="155" y="198"/>
                  </a:lnTo>
                  <a:lnTo>
                    <a:pt x="152" y="191"/>
                  </a:lnTo>
                  <a:lnTo>
                    <a:pt x="146" y="114"/>
                  </a:lnTo>
                  <a:lnTo>
                    <a:pt x="143" y="70"/>
                  </a:lnTo>
                  <a:lnTo>
                    <a:pt x="139" y="67"/>
                  </a:lnTo>
                  <a:lnTo>
                    <a:pt x="133" y="37"/>
                  </a:lnTo>
                  <a:lnTo>
                    <a:pt x="123" y="23"/>
                  </a:lnTo>
                  <a:lnTo>
                    <a:pt x="118" y="20"/>
                  </a:lnTo>
                  <a:lnTo>
                    <a:pt x="123" y="4"/>
                  </a:lnTo>
                  <a:lnTo>
                    <a:pt x="115" y="0"/>
                  </a:lnTo>
                  <a:lnTo>
                    <a:pt x="102" y="4"/>
                  </a:lnTo>
                  <a:lnTo>
                    <a:pt x="92" y="7"/>
                  </a:lnTo>
                  <a:lnTo>
                    <a:pt x="9" y="4"/>
                  </a:lnTo>
                  <a:lnTo>
                    <a:pt x="9" y="7"/>
                  </a:lnTo>
                  <a:lnTo>
                    <a:pt x="13" y="30"/>
                  </a:lnTo>
                  <a:lnTo>
                    <a:pt x="13" y="33"/>
                  </a:lnTo>
                  <a:lnTo>
                    <a:pt x="16" y="67"/>
                  </a:lnTo>
                  <a:lnTo>
                    <a:pt x="19" y="67"/>
                  </a:lnTo>
                  <a:lnTo>
                    <a:pt x="16" y="84"/>
                  </a:lnTo>
                </a:path>
              </a:pathLst>
            </a:custGeom>
            <a:solidFill>
              <a:srgbClr val="92D050"/>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20" name="Freeform 7"/>
            <p:cNvSpPr>
              <a:spLocks noChangeAspect="1"/>
            </p:cNvSpPr>
            <p:nvPr/>
          </p:nvSpPr>
          <p:spPr bwMode="auto">
            <a:xfrm>
              <a:off x="6629401" y="1835943"/>
              <a:ext cx="785813" cy="691754"/>
            </a:xfrm>
            <a:custGeom>
              <a:avLst/>
              <a:gdLst>
                <a:gd name="T0" fmla="*/ 2 w 808"/>
                <a:gd name="T1" fmla="*/ 240 h 759"/>
                <a:gd name="T2" fmla="*/ 29 w 808"/>
                <a:gd name="T3" fmla="*/ 256 h 759"/>
                <a:gd name="T4" fmla="*/ 93 w 808"/>
                <a:gd name="T5" fmla="*/ 293 h 759"/>
                <a:gd name="T6" fmla="*/ 153 w 808"/>
                <a:gd name="T7" fmla="*/ 329 h 759"/>
                <a:gd name="T8" fmla="*/ 200 w 808"/>
                <a:gd name="T9" fmla="*/ 358 h 759"/>
                <a:gd name="T10" fmla="*/ 241 w 808"/>
                <a:gd name="T11" fmla="*/ 386 h 759"/>
                <a:gd name="T12" fmla="*/ 243 w 808"/>
                <a:gd name="T13" fmla="*/ 394 h 759"/>
                <a:gd name="T14" fmla="*/ 249 w 808"/>
                <a:gd name="T15" fmla="*/ 398 h 759"/>
                <a:gd name="T16" fmla="*/ 255 w 808"/>
                <a:gd name="T17" fmla="*/ 404 h 759"/>
                <a:gd name="T18" fmla="*/ 271 w 808"/>
                <a:gd name="T19" fmla="*/ 407 h 759"/>
                <a:gd name="T20" fmla="*/ 291 w 808"/>
                <a:gd name="T21" fmla="*/ 417 h 759"/>
                <a:gd name="T22" fmla="*/ 295 w 808"/>
                <a:gd name="T23" fmla="*/ 425 h 759"/>
                <a:gd name="T24" fmla="*/ 292 w 808"/>
                <a:gd name="T25" fmla="*/ 436 h 759"/>
                <a:gd name="T26" fmla="*/ 311 w 808"/>
                <a:gd name="T27" fmla="*/ 436 h 759"/>
                <a:gd name="T28" fmla="*/ 330 w 808"/>
                <a:gd name="T29" fmla="*/ 433 h 759"/>
                <a:gd name="T30" fmla="*/ 397 w 808"/>
                <a:gd name="T31" fmla="*/ 398 h 759"/>
                <a:gd name="T32" fmla="*/ 410 w 808"/>
                <a:gd name="T33" fmla="*/ 388 h 759"/>
                <a:gd name="T34" fmla="*/ 445 w 808"/>
                <a:gd name="T35" fmla="*/ 366 h 759"/>
                <a:gd name="T36" fmla="*/ 464 w 808"/>
                <a:gd name="T37" fmla="*/ 355 h 759"/>
                <a:gd name="T38" fmla="*/ 490 w 808"/>
                <a:gd name="T39" fmla="*/ 339 h 759"/>
                <a:gd name="T40" fmla="*/ 502 w 808"/>
                <a:gd name="T41" fmla="*/ 322 h 759"/>
                <a:gd name="T42" fmla="*/ 469 w 808"/>
                <a:gd name="T43" fmla="*/ 305 h 759"/>
                <a:gd name="T44" fmla="*/ 457 w 808"/>
                <a:gd name="T45" fmla="*/ 279 h 759"/>
                <a:gd name="T46" fmla="*/ 454 w 808"/>
                <a:gd name="T47" fmla="*/ 258 h 759"/>
                <a:gd name="T48" fmla="*/ 442 w 808"/>
                <a:gd name="T49" fmla="*/ 175 h 759"/>
                <a:gd name="T50" fmla="*/ 442 w 808"/>
                <a:gd name="T51" fmla="*/ 136 h 759"/>
                <a:gd name="T52" fmla="*/ 421 w 808"/>
                <a:gd name="T53" fmla="*/ 113 h 759"/>
                <a:gd name="T54" fmla="*/ 412 w 808"/>
                <a:gd name="T55" fmla="*/ 95 h 759"/>
                <a:gd name="T56" fmla="*/ 398 w 808"/>
                <a:gd name="T57" fmla="*/ 80 h 759"/>
                <a:gd name="T58" fmla="*/ 410 w 808"/>
                <a:gd name="T59" fmla="*/ 70 h 759"/>
                <a:gd name="T60" fmla="*/ 425 w 808"/>
                <a:gd name="T61" fmla="*/ 46 h 759"/>
                <a:gd name="T62" fmla="*/ 421 w 808"/>
                <a:gd name="T63" fmla="*/ 14 h 759"/>
                <a:gd name="T64" fmla="*/ 394 w 808"/>
                <a:gd name="T65" fmla="*/ 2 h 759"/>
                <a:gd name="T66" fmla="*/ 342 w 808"/>
                <a:gd name="T67" fmla="*/ 8 h 759"/>
                <a:gd name="T68" fmla="*/ 282 w 808"/>
                <a:gd name="T69" fmla="*/ 11 h 759"/>
                <a:gd name="T70" fmla="*/ 227 w 808"/>
                <a:gd name="T71" fmla="*/ 21 h 759"/>
                <a:gd name="T72" fmla="*/ 203 w 808"/>
                <a:gd name="T73" fmla="*/ 33 h 759"/>
                <a:gd name="T74" fmla="*/ 169 w 808"/>
                <a:gd name="T75" fmla="*/ 49 h 759"/>
                <a:gd name="T76" fmla="*/ 165 w 808"/>
                <a:gd name="T77" fmla="*/ 52 h 759"/>
                <a:gd name="T78" fmla="*/ 169 w 808"/>
                <a:gd name="T79" fmla="*/ 54 h 759"/>
                <a:gd name="T80" fmla="*/ 171 w 808"/>
                <a:gd name="T81" fmla="*/ 62 h 759"/>
                <a:gd name="T82" fmla="*/ 175 w 808"/>
                <a:gd name="T83" fmla="*/ 83 h 759"/>
                <a:gd name="T84" fmla="*/ 183 w 808"/>
                <a:gd name="T85" fmla="*/ 107 h 759"/>
                <a:gd name="T86" fmla="*/ 188 w 808"/>
                <a:gd name="T87" fmla="*/ 110 h 759"/>
                <a:gd name="T88" fmla="*/ 185 w 808"/>
                <a:gd name="T89" fmla="*/ 120 h 759"/>
                <a:gd name="T90" fmla="*/ 141 w 808"/>
                <a:gd name="T91" fmla="*/ 126 h 759"/>
                <a:gd name="T92" fmla="*/ 119 w 808"/>
                <a:gd name="T93" fmla="*/ 136 h 759"/>
                <a:gd name="T94" fmla="*/ 122 w 808"/>
                <a:gd name="T95" fmla="*/ 138 h 759"/>
                <a:gd name="T96" fmla="*/ 122 w 808"/>
                <a:gd name="T97" fmla="*/ 144 h 759"/>
                <a:gd name="T98" fmla="*/ 125 w 808"/>
                <a:gd name="T99" fmla="*/ 145 h 759"/>
                <a:gd name="T100" fmla="*/ 105 w 808"/>
                <a:gd name="T101" fmla="*/ 155 h 759"/>
                <a:gd name="T102" fmla="*/ 88 w 808"/>
                <a:gd name="T103" fmla="*/ 165 h 759"/>
                <a:gd name="T104" fmla="*/ 75 w 808"/>
                <a:gd name="T105" fmla="*/ 173 h 759"/>
                <a:gd name="T106" fmla="*/ 52 w 808"/>
                <a:gd name="T107" fmla="*/ 180 h 759"/>
                <a:gd name="T108" fmla="*/ 20 w 808"/>
                <a:gd name="T109" fmla="*/ 188 h 759"/>
                <a:gd name="T110" fmla="*/ 0 w 808"/>
                <a:gd name="T111" fmla="*/ 199 h 7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08"/>
                <a:gd name="T169" fmla="*/ 0 h 759"/>
                <a:gd name="T170" fmla="*/ 808 w 808"/>
                <a:gd name="T171" fmla="*/ 759 h 75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08" h="759">
                  <a:moveTo>
                    <a:pt x="0" y="413"/>
                  </a:moveTo>
                  <a:lnTo>
                    <a:pt x="3" y="413"/>
                  </a:lnTo>
                  <a:lnTo>
                    <a:pt x="3" y="416"/>
                  </a:lnTo>
                  <a:lnTo>
                    <a:pt x="18" y="426"/>
                  </a:lnTo>
                  <a:lnTo>
                    <a:pt x="44" y="443"/>
                  </a:lnTo>
                  <a:lnTo>
                    <a:pt x="47" y="443"/>
                  </a:lnTo>
                  <a:lnTo>
                    <a:pt x="104" y="480"/>
                  </a:lnTo>
                  <a:lnTo>
                    <a:pt x="143" y="503"/>
                  </a:lnTo>
                  <a:lnTo>
                    <a:pt x="149" y="507"/>
                  </a:lnTo>
                  <a:lnTo>
                    <a:pt x="155" y="513"/>
                  </a:lnTo>
                  <a:lnTo>
                    <a:pt x="238" y="567"/>
                  </a:lnTo>
                  <a:lnTo>
                    <a:pt x="244" y="570"/>
                  </a:lnTo>
                  <a:lnTo>
                    <a:pt x="260" y="580"/>
                  </a:lnTo>
                  <a:lnTo>
                    <a:pt x="283" y="597"/>
                  </a:lnTo>
                  <a:lnTo>
                    <a:pt x="318" y="620"/>
                  </a:lnTo>
                  <a:lnTo>
                    <a:pt x="362" y="654"/>
                  </a:lnTo>
                  <a:lnTo>
                    <a:pt x="369" y="654"/>
                  </a:lnTo>
                  <a:lnTo>
                    <a:pt x="384" y="668"/>
                  </a:lnTo>
                  <a:lnTo>
                    <a:pt x="384" y="671"/>
                  </a:lnTo>
                  <a:lnTo>
                    <a:pt x="387" y="671"/>
                  </a:lnTo>
                  <a:lnTo>
                    <a:pt x="387" y="681"/>
                  </a:lnTo>
                  <a:lnTo>
                    <a:pt x="391" y="681"/>
                  </a:lnTo>
                  <a:lnTo>
                    <a:pt x="397" y="684"/>
                  </a:lnTo>
                  <a:lnTo>
                    <a:pt x="397" y="688"/>
                  </a:lnTo>
                  <a:lnTo>
                    <a:pt x="403" y="688"/>
                  </a:lnTo>
                  <a:lnTo>
                    <a:pt x="406" y="691"/>
                  </a:lnTo>
                  <a:lnTo>
                    <a:pt x="406" y="698"/>
                  </a:lnTo>
                  <a:lnTo>
                    <a:pt x="413" y="704"/>
                  </a:lnTo>
                  <a:lnTo>
                    <a:pt x="416" y="704"/>
                  </a:lnTo>
                  <a:lnTo>
                    <a:pt x="432" y="704"/>
                  </a:lnTo>
                  <a:lnTo>
                    <a:pt x="435" y="712"/>
                  </a:lnTo>
                  <a:lnTo>
                    <a:pt x="450" y="715"/>
                  </a:lnTo>
                  <a:lnTo>
                    <a:pt x="464" y="721"/>
                  </a:lnTo>
                  <a:lnTo>
                    <a:pt x="470" y="728"/>
                  </a:lnTo>
                  <a:lnTo>
                    <a:pt x="470" y="731"/>
                  </a:lnTo>
                  <a:lnTo>
                    <a:pt x="470" y="735"/>
                  </a:lnTo>
                  <a:lnTo>
                    <a:pt x="470" y="738"/>
                  </a:lnTo>
                  <a:lnTo>
                    <a:pt x="466" y="741"/>
                  </a:lnTo>
                  <a:lnTo>
                    <a:pt x="466" y="755"/>
                  </a:lnTo>
                  <a:lnTo>
                    <a:pt x="470" y="755"/>
                  </a:lnTo>
                  <a:lnTo>
                    <a:pt x="496" y="758"/>
                  </a:lnTo>
                  <a:lnTo>
                    <a:pt x="496" y="755"/>
                  </a:lnTo>
                  <a:lnTo>
                    <a:pt x="504" y="751"/>
                  </a:lnTo>
                  <a:lnTo>
                    <a:pt x="524" y="748"/>
                  </a:lnTo>
                  <a:lnTo>
                    <a:pt x="527" y="748"/>
                  </a:lnTo>
                  <a:lnTo>
                    <a:pt x="565" y="738"/>
                  </a:lnTo>
                  <a:lnTo>
                    <a:pt x="613" y="702"/>
                  </a:lnTo>
                  <a:lnTo>
                    <a:pt x="632" y="688"/>
                  </a:lnTo>
                  <a:lnTo>
                    <a:pt x="639" y="681"/>
                  </a:lnTo>
                  <a:lnTo>
                    <a:pt x="645" y="678"/>
                  </a:lnTo>
                  <a:lnTo>
                    <a:pt x="654" y="671"/>
                  </a:lnTo>
                  <a:lnTo>
                    <a:pt x="680" y="651"/>
                  </a:lnTo>
                  <a:lnTo>
                    <a:pt x="699" y="641"/>
                  </a:lnTo>
                  <a:lnTo>
                    <a:pt x="709" y="634"/>
                  </a:lnTo>
                  <a:lnTo>
                    <a:pt x="724" y="624"/>
                  </a:lnTo>
                  <a:lnTo>
                    <a:pt x="728" y="620"/>
                  </a:lnTo>
                  <a:lnTo>
                    <a:pt x="740" y="614"/>
                  </a:lnTo>
                  <a:lnTo>
                    <a:pt x="743" y="610"/>
                  </a:lnTo>
                  <a:lnTo>
                    <a:pt x="779" y="591"/>
                  </a:lnTo>
                  <a:lnTo>
                    <a:pt x="781" y="587"/>
                  </a:lnTo>
                  <a:lnTo>
                    <a:pt x="804" y="574"/>
                  </a:lnTo>
                  <a:lnTo>
                    <a:pt x="807" y="570"/>
                  </a:lnTo>
                  <a:lnTo>
                    <a:pt x="801" y="557"/>
                  </a:lnTo>
                  <a:lnTo>
                    <a:pt x="791" y="536"/>
                  </a:lnTo>
                  <a:lnTo>
                    <a:pt x="769" y="527"/>
                  </a:lnTo>
                  <a:lnTo>
                    <a:pt x="747" y="527"/>
                  </a:lnTo>
                  <a:lnTo>
                    <a:pt x="736" y="516"/>
                  </a:lnTo>
                  <a:lnTo>
                    <a:pt x="734" y="493"/>
                  </a:lnTo>
                  <a:lnTo>
                    <a:pt x="728" y="483"/>
                  </a:lnTo>
                  <a:lnTo>
                    <a:pt x="712" y="466"/>
                  </a:lnTo>
                  <a:lnTo>
                    <a:pt x="712" y="452"/>
                  </a:lnTo>
                  <a:lnTo>
                    <a:pt x="724" y="446"/>
                  </a:lnTo>
                  <a:lnTo>
                    <a:pt x="721" y="325"/>
                  </a:lnTo>
                  <a:lnTo>
                    <a:pt x="715" y="312"/>
                  </a:lnTo>
                  <a:lnTo>
                    <a:pt x="705" y="302"/>
                  </a:lnTo>
                  <a:lnTo>
                    <a:pt x="705" y="292"/>
                  </a:lnTo>
                  <a:lnTo>
                    <a:pt x="715" y="285"/>
                  </a:lnTo>
                  <a:lnTo>
                    <a:pt x="705" y="235"/>
                  </a:lnTo>
                  <a:lnTo>
                    <a:pt x="699" y="211"/>
                  </a:lnTo>
                  <a:lnTo>
                    <a:pt x="696" y="208"/>
                  </a:lnTo>
                  <a:lnTo>
                    <a:pt x="670" y="195"/>
                  </a:lnTo>
                  <a:lnTo>
                    <a:pt x="667" y="195"/>
                  </a:lnTo>
                  <a:lnTo>
                    <a:pt x="663" y="178"/>
                  </a:lnTo>
                  <a:lnTo>
                    <a:pt x="657" y="164"/>
                  </a:lnTo>
                  <a:lnTo>
                    <a:pt x="645" y="161"/>
                  </a:lnTo>
                  <a:lnTo>
                    <a:pt x="642" y="154"/>
                  </a:lnTo>
                  <a:lnTo>
                    <a:pt x="635" y="138"/>
                  </a:lnTo>
                  <a:lnTo>
                    <a:pt x="635" y="131"/>
                  </a:lnTo>
                  <a:lnTo>
                    <a:pt x="648" y="121"/>
                  </a:lnTo>
                  <a:lnTo>
                    <a:pt x="654" y="121"/>
                  </a:lnTo>
                  <a:lnTo>
                    <a:pt x="654" y="114"/>
                  </a:lnTo>
                  <a:lnTo>
                    <a:pt x="670" y="104"/>
                  </a:lnTo>
                  <a:lnTo>
                    <a:pt x="677" y="80"/>
                  </a:lnTo>
                  <a:lnTo>
                    <a:pt x="677" y="27"/>
                  </a:lnTo>
                  <a:lnTo>
                    <a:pt x="673" y="24"/>
                  </a:lnTo>
                  <a:lnTo>
                    <a:pt x="670" y="24"/>
                  </a:lnTo>
                  <a:lnTo>
                    <a:pt x="689" y="7"/>
                  </a:lnTo>
                  <a:lnTo>
                    <a:pt x="632" y="0"/>
                  </a:lnTo>
                  <a:lnTo>
                    <a:pt x="628" y="4"/>
                  </a:lnTo>
                  <a:lnTo>
                    <a:pt x="593" y="0"/>
                  </a:lnTo>
                  <a:lnTo>
                    <a:pt x="588" y="7"/>
                  </a:lnTo>
                  <a:lnTo>
                    <a:pt x="546" y="14"/>
                  </a:lnTo>
                  <a:lnTo>
                    <a:pt x="540" y="7"/>
                  </a:lnTo>
                  <a:lnTo>
                    <a:pt x="464" y="10"/>
                  </a:lnTo>
                  <a:lnTo>
                    <a:pt x="450" y="20"/>
                  </a:lnTo>
                  <a:lnTo>
                    <a:pt x="394" y="24"/>
                  </a:lnTo>
                  <a:lnTo>
                    <a:pt x="375" y="30"/>
                  </a:lnTo>
                  <a:lnTo>
                    <a:pt x="362" y="37"/>
                  </a:lnTo>
                  <a:lnTo>
                    <a:pt x="346" y="51"/>
                  </a:lnTo>
                  <a:lnTo>
                    <a:pt x="330" y="51"/>
                  </a:lnTo>
                  <a:lnTo>
                    <a:pt x="323" y="57"/>
                  </a:lnTo>
                  <a:lnTo>
                    <a:pt x="304" y="60"/>
                  </a:lnTo>
                  <a:lnTo>
                    <a:pt x="292" y="74"/>
                  </a:lnTo>
                  <a:lnTo>
                    <a:pt x="269" y="84"/>
                  </a:lnTo>
                  <a:lnTo>
                    <a:pt x="254" y="84"/>
                  </a:lnTo>
                  <a:lnTo>
                    <a:pt x="257" y="84"/>
                  </a:lnTo>
                  <a:lnTo>
                    <a:pt x="263" y="90"/>
                  </a:lnTo>
                  <a:lnTo>
                    <a:pt x="267" y="90"/>
                  </a:lnTo>
                  <a:lnTo>
                    <a:pt x="267" y="94"/>
                  </a:lnTo>
                  <a:lnTo>
                    <a:pt x="269" y="94"/>
                  </a:lnTo>
                  <a:lnTo>
                    <a:pt x="273" y="98"/>
                  </a:lnTo>
                  <a:lnTo>
                    <a:pt x="269" y="98"/>
                  </a:lnTo>
                  <a:lnTo>
                    <a:pt x="273" y="108"/>
                  </a:lnTo>
                  <a:lnTo>
                    <a:pt x="273" y="111"/>
                  </a:lnTo>
                  <a:lnTo>
                    <a:pt x="273" y="138"/>
                  </a:lnTo>
                  <a:lnTo>
                    <a:pt x="279" y="144"/>
                  </a:lnTo>
                  <a:lnTo>
                    <a:pt x="286" y="174"/>
                  </a:lnTo>
                  <a:lnTo>
                    <a:pt x="292" y="181"/>
                  </a:lnTo>
                  <a:lnTo>
                    <a:pt x="292" y="185"/>
                  </a:lnTo>
                  <a:lnTo>
                    <a:pt x="302" y="188"/>
                  </a:lnTo>
                  <a:lnTo>
                    <a:pt x="302" y="191"/>
                  </a:lnTo>
                  <a:lnTo>
                    <a:pt x="299" y="191"/>
                  </a:lnTo>
                  <a:lnTo>
                    <a:pt x="295" y="201"/>
                  </a:lnTo>
                  <a:lnTo>
                    <a:pt x="295" y="205"/>
                  </a:lnTo>
                  <a:lnTo>
                    <a:pt x="295" y="208"/>
                  </a:lnTo>
                  <a:lnTo>
                    <a:pt x="289" y="205"/>
                  </a:lnTo>
                  <a:lnTo>
                    <a:pt x="229" y="208"/>
                  </a:lnTo>
                  <a:lnTo>
                    <a:pt x="225" y="218"/>
                  </a:lnTo>
                  <a:lnTo>
                    <a:pt x="222" y="222"/>
                  </a:lnTo>
                  <a:lnTo>
                    <a:pt x="190" y="228"/>
                  </a:lnTo>
                  <a:lnTo>
                    <a:pt x="190" y="235"/>
                  </a:lnTo>
                  <a:lnTo>
                    <a:pt x="197" y="235"/>
                  </a:lnTo>
                  <a:lnTo>
                    <a:pt x="197" y="238"/>
                  </a:lnTo>
                  <a:lnTo>
                    <a:pt x="194" y="238"/>
                  </a:lnTo>
                  <a:lnTo>
                    <a:pt x="194" y="245"/>
                  </a:lnTo>
                  <a:lnTo>
                    <a:pt x="190" y="245"/>
                  </a:lnTo>
                  <a:lnTo>
                    <a:pt x="194" y="248"/>
                  </a:lnTo>
                  <a:lnTo>
                    <a:pt x="194" y="245"/>
                  </a:lnTo>
                  <a:lnTo>
                    <a:pt x="197" y="248"/>
                  </a:lnTo>
                  <a:lnTo>
                    <a:pt x="199" y="251"/>
                  </a:lnTo>
                  <a:lnTo>
                    <a:pt x="199" y="255"/>
                  </a:lnTo>
                  <a:lnTo>
                    <a:pt x="180" y="258"/>
                  </a:lnTo>
                  <a:lnTo>
                    <a:pt x="168" y="269"/>
                  </a:lnTo>
                  <a:lnTo>
                    <a:pt x="149" y="271"/>
                  </a:lnTo>
                  <a:lnTo>
                    <a:pt x="140" y="282"/>
                  </a:lnTo>
                  <a:lnTo>
                    <a:pt x="140" y="285"/>
                  </a:lnTo>
                  <a:lnTo>
                    <a:pt x="130" y="295"/>
                  </a:lnTo>
                  <a:lnTo>
                    <a:pt x="124" y="299"/>
                  </a:lnTo>
                  <a:lnTo>
                    <a:pt x="120" y="299"/>
                  </a:lnTo>
                  <a:lnTo>
                    <a:pt x="86" y="302"/>
                  </a:lnTo>
                  <a:lnTo>
                    <a:pt x="83" y="306"/>
                  </a:lnTo>
                  <a:lnTo>
                    <a:pt x="83" y="312"/>
                  </a:lnTo>
                  <a:lnTo>
                    <a:pt x="60" y="312"/>
                  </a:lnTo>
                  <a:lnTo>
                    <a:pt x="51" y="319"/>
                  </a:lnTo>
                  <a:lnTo>
                    <a:pt x="31" y="325"/>
                  </a:lnTo>
                  <a:lnTo>
                    <a:pt x="18" y="332"/>
                  </a:lnTo>
                  <a:lnTo>
                    <a:pt x="6" y="342"/>
                  </a:lnTo>
                  <a:lnTo>
                    <a:pt x="0" y="345"/>
                  </a:lnTo>
                  <a:lnTo>
                    <a:pt x="0" y="396"/>
                  </a:lnTo>
                  <a:lnTo>
                    <a:pt x="0" y="413"/>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21" name="Freeform 8"/>
            <p:cNvSpPr>
              <a:spLocks noChangeAspect="1"/>
            </p:cNvSpPr>
            <p:nvPr/>
          </p:nvSpPr>
          <p:spPr bwMode="auto">
            <a:xfrm>
              <a:off x="7409260" y="3480198"/>
              <a:ext cx="489347" cy="469106"/>
            </a:xfrm>
            <a:custGeom>
              <a:avLst/>
              <a:gdLst>
                <a:gd name="T0" fmla="*/ 0 w 504"/>
                <a:gd name="T1" fmla="*/ 326151 h 515"/>
                <a:gd name="T2" fmla="*/ 3887 w 504"/>
                <a:gd name="T3" fmla="*/ 323717 h 515"/>
                <a:gd name="T4" fmla="*/ 2591 w 504"/>
                <a:gd name="T5" fmla="*/ 310330 h 515"/>
                <a:gd name="T6" fmla="*/ 7774 w 504"/>
                <a:gd name="T7" fmla="*/ 296943 h 515"/>
                <a:gd name="T8" fmla="*/ 14252 w 504"/>
                <a:gd name="T9" fmla="*/ 277472 h 515"/>
                <a:gd name="T10" fmla="*/ 16844 w 504"/>
                <a:gd name="T11" fmla="*/ 258000 h 515"/>
                <a:gd name="T12" fmla="*/ 22026 w 504"/>
                <a:gd name="T13" fmla="*/ 243396 h 515"/>
                <a:gd name="T14" fmla="*/ 28504 w 504"/>
                <a:gd name="T15" fmla="*/ 231226 h 515"/>
                <a:gd name="T16" fmla="*/ 32391 w 504"/>
                <a:gd name="T17" fmla="*/ 222707 h 515"/>
                <a:gd name="T18" fmla="*/ 41461 w 504"/>
                <a:gd name="T19" fmla="*/ 211755 h 515"/>
                <a:gd name="T20" fmla="*/ 53122 w 504"/>
                <a:gd name="T21" fmla="*/ 203236 h 515"/>
                <a:gd name="T22" fmla="*/ 64783 w 504"/>
                <a:gd name="T23" fmla="*/ 189849 h 515"/>
                <a:gd name="T24" fmla="*/ 68670 w 504"/>
                <a:gd name="T25" fmla="*/ 177679 h 515"/>
                <a:gd name="T26" fmla="*/ 68670 w 504"/>
                <a:gd name="T27" fmla="*/ 170377 h 515"/>
                <a:gd name="T28" fmla="*/ 68670 w 504"/>
                <a:gd name="T29" fmla="*/ 160641 h 515"/>
                <a:gd name="T30" fmla="*/ 71261 w 504"/>
                <a:gd name="T31" fmla="*/ 152123 h 515"/>
                <a:gd name="T32" fmla="*/ 60896 w 504"/>
                <a:gd name="T33" fmla="*/ 133868 h 515"/>
                <a:gd name="T34" fmla="*/ 53122 w 504"/>
                <a:gd name="T35" fmla="*/ 116830 h 515"/>
                <a:gd name="T36" fmla="*/ 47939 w 504"/>
                <a:gd name="T37" fmla="*/ 97358 h 515"/>
                <a:gd name="T38" fmla="*/ 57009 w 504"/>
                <a:gd name="T39" fmla="*/ 85189 h 515"/>
                <a:gd name="T40" fmla="*/ 51826 w 504"/>
                <a:gd name="T41" fmla="*/ 71802 h 515"/>
                <a:gd name="T42" fmla="*/ 45348 w 504"/>
                <a:gd name="T43" fmla="*/ 54764 h 515"/>
                <a:gd name="T44" fmla="*/ 41461 w 504"/>
                <a:gd name="T45" fmla="*/ 35292 h 515"/>
                <a:gd name="T46" fmla="*/ 28504 w 504"/>
                <a:gd name="T47" fmla="*/ 21906 h 515"/>
                <a:gd name="T48" fmla="*/ 22026 w 504"/>
                <a:gd name="T49" fmla="*/ 12170 h 515"/>
                <a:gd name="T50" fmla="*/ 41461 w 504"/>
                <a:gd name="T51" fmla="*/ 4868 h 515"/>
                <a:gd name="T52" fmla="*/ 151592 w 504"/>
                <a:gd name="T53" fmla="*/ 0 h 515"/>
                <a:gd name="T54" fmla="*/ 167140 w 504"/>
                <a:gd name="T55" fmla="*/ 27991 h 515"/>
                <a:gd name="T56" fmla="*/ 185279 w 504"/>
                <a:gd name="T57" fmla="*/ 55981 h 515"/>
                <a:gd name="T58" fmla="*/ 252653 w 504"/>
                <a:gd name="T59" fmla="*/ 52330 h 515"/>
                <a:gd name="T60" fmla="*/ 283748 w 504"/>
                <a:gd name="T61" fmla="*/ 32858 h 515"/>
                <a:gd name="T62" fmla="*/ 296705 w 504"/>
                <a:gd name="T63" fmla="*/ 42594 h 515"/>
                <a:gd name="T64" fmla="*/ 332983 w 504"/>
                <a:gd name="T65" fmla="*/ 110745 h 515"/>
                <a:gd name="T66" fmla="*/ 345940 w 504"/>
                <a:gd name="T67" fmla="*/ 144821 h 515"/>
                <a:gd name="T68" fmla="*/ 336870 w 504"/>
                <a:gd name="T69" fmla="*/ 156990 h 515"/>
                <a:gd name="T70" fmla="*/ 348531 w 504"/>
                <a:gd name="T71" fmla="*/ 160641 h 515"/>
                <a:gd name="T72" fmla="*/ 402949 w 504"/>
                <a:gd name="T73" fmla="*/ 149689 h 515"/>
                <a:gd name="T74" fmla="*/ 400357 w 504"/>
                <a:gd name="T75" fmla="*/ 208104 h 515"/>
                <a:gd name="T76" fmla="*/ 408131 w 504"/>
                <a:gd name="T77" fmla="*/ 211755 h 515"/>
                <a:gd name="T78" fmla="*/ 345940 w 504"/>
                <a:gd name="T79" fmla="*/ 323717 h 515"/>
                <a:gd name="T80" fmla="*/ 364079 w 504"/>
                <a:gd name="T81" fmla="*/ 340755 h 515"/>
                <a:gd name="T82" fmla="*/ 374444 w 504"/>
                <a:gd name="T83" fmla="*/ 348056 h 515"/>
                <a:gd name="T84" fmla="*/ 367966 w 504"/>
                <a:gd name="T85" fmla="*/ 350490 h 515"/>
                <a:gd name="T86" fmla="*/ 325209 w 504"/>
                <a:gd name="T87" fmla="*/ 362660 h 515"/>
                <a:gd name="T88" fmla="*/ 317435 w 504"/>
                <a:gd name="T89" fmla="*/ 360226 h 515"/>
                <a:gd name="T90" fmla="*/ 294114 w 504"/>
                <a:gd name="T91" fmla="*/ 357792 h 515"/>
                <a:gd name="T92" fmla="*/ 265609 w 504"/>
                <a:gd name="T93" fmla="*/ 352924 h 515"/>
                <a:gd name="T94" fmla="*/ 239696 w 504"/>
                <a:gd name="T95" fmla="*/ 355358 h 515"/>
                <a:gd name="T96" fmla="*/ 221557 w 504"/>
                <a:gd name="T97" fmla="*/ 343189 h 515"/>
                <a:gd name="T98" fmla="*/ 213783 w 504"/>
                <a:gd name="T99" fmla="*/ 339538 h 515"/>
                <a:gd name="T100" fmla="*/ 101061 w 504"/>
                <a:gd name="T101" fmla="*/ 340755 h 515"/>
                <a:gd name="T102" fmla="*/ 73852 w 504"/>
                <a:gd name="T103" fmla="*/ 340755 h 515"/>
                <a:gd name="T104" fmla="*/ 58304 w 504"/>
                <a:gd name="T105" fmla="*/ 332236 h 515"/>
                <a:gd name="T106" fmla="*/ 34983 w 504"/>
                <a:gd name="T107" fmla="*/ 326151 h 515"/>
                <a:gd name="T108" fmla="*/ 20730 w 504"/>
                <a:gd name="T109" fmla="*/ 335887 h 515"/>
                <a:gd name="T110" fmla="*/ 3887 w 504"/>
                <a:gd name="T111" fmla="*/ 339538 h 515"/>
                <a:gd name="T112" fmla="*/ 2591 w 504"/>
                <a:gd name="T113" fmla="*/ 339538 h 51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04"/>
                <a:gd name="T172" fmla="*/ 0 h 515"/>
                <a:gd name="T173" fmla="*/ 504 w 504"/>
                <a:gd name="T174" fmla="*/ 515 h 51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04" h="515">
                  <a:moveTo>
                    <a:pt x="2" y="481"/>
                  </a:moveTo>
                  <a:lnTo>
                    <a:pt x="2" y="473"/>
                  </a:lnTo>
                  <a:lnTo>
                    <a:pt x="0" y="463"/>
                  </a:lnTo>
                  <a:lnTo>
                    <a:pt x="0" y="453"/>
                  </a:lnTo>
                  <a:lnTo>
                    <a:pt x="2" y="457"/>
                  </a:lnTo>
                  <a:lnTo>
                    <a:pt x="5" y="460"/>
                  </a:lnTo>
                  <a:lnTo>
                    <a:pt x="5" y="457"/>
                  </a:lnTo>
                  <a:lnTo>
                    <a:pt x="2" y="450"/>
                  </a:lnTo>
                  <a:lnTo>
                    <a:pt x="2" y="440"/>
                  </a:lnTo>
                  <a:lnTo>
                    <a:pt x="2" y="434"/>
                  </a:lnTo>
                  <a:lnTo>
                    <a:pt x="5" y="423"/>
                  </a:lnTo>
                  <a:lnTo>
                    <a:pt x="9" y="420"/>
                  </a:lnTo>
                  <a:lnTo>
                    <a:pt x="12" y="413"/>
                  </a:lnTo>
                  <a:lnTo>
                    <a:pt x="15" y="399"/>
                  </a:lnTo>
                  <a:lnTo>
                    <a:pt x="18" y="393"/>
                  </a:lnTo>
                  <a:lnTo>
                    <a:pt x="18" y="383"/>
                  </a:lnTo>
                  <a:lnTo>
                    <a:pt x="21" y="376"/>
                  </a:lnTo>
                  <a:lnTo>
                    <a:pt x="21" y="366"/>
                  </a:lnTo>
                  <a:lnTo>
                    <a:pt x="25" y="363"/>
                  </a:lnTo>
                  <a:lnTo>
                    <a:pt x="25" y="353"/>
                  </a:lnTo>
                  <a:lnTo>
                    <a:pt x="28" y="346"/>
                  </a:lnTo>
                  <a:lnTo>
                    <a:pt x="31" y="339"/>
                  </a:lnTo>
                  <a:lnTo>
                    <a:pt x="31" y="336"/>
                  </a:lnTo>
                  <a:lnTo>
                    <a:pt x="35" y="329"/>
                  </a:lnTo>
                  <a:lnTo>
                    <a:pt x="35" y="326"/>
                  </a:lnTo>
                  <a:lnTo>
                    <a:pt x="37" y="319"/>
                  </a:lnTo>
                  <a:lnTo>
                    <a:pt x="41" y="316"/>
                  </a:lnTo>
                  <a:lnTo>
                    <a:pt x="47" y="309"/>
                  </a:lnTo>
                  <a:lnTo>
                    <a:pt x="50" y="306"/>
                  </a:lnTo>
                  <a:lnTo>
                    <a:pt x="50" y="299"/>
                  </a:lnTo>
                  <a:lnTo>
                    <a:pt x="50" y="296"/>
                  </a:lnTo>
                  <a:lnTo>
                    <a:pt x="56" y="292"/>
                  </a:lnTo>
                  <a:lnTo>
                    <a:pt x="66" y="289"/>
                  </a:lnTo>
                  <a:lnTo>
                    <a:pt x="70" y="282"/>
                  </a:lnTo>
                  <a:lnTo>
                    <a:pt x="75" y="275"/>
                  </a:lnTo>
                  <a:lnTo>
                    <a:pt x="79" y="269"/>
                  </a:lnTo>
                  <a:lnTo>
                    <a:pt x="82" y="262"/>
                  </a:lnTo>
                  <a:lnTo>
                    <a:pt x="82" y="255"/>
                  </a:lnTo>
                  <a:lnTo>
                    <a:pt x="85" y="252"/>
                  </a:lnTo>
                  <a:lnTo>
                    <a:pt x="85" y="249"/>
                  </a:lnTo>
                  <a:lnTo>
                    <a:pt x="85" y="245"/>
                  </a:lnTo>
                  <a:lnTo>
                    <a:pt x="85" y="242"/>
                  </a:lnTo>
                  <a:lnTo>
                    <a:pt x="85" y="235"/>
                  </a:lnTo>
                  <a:lnTo>
                    <a:pt x="85" y="232"/>
                  </a:lnTo>
                  <a:lnTo>
                    <a:pt x="85" y="228"/>
                  </a:lnTo>
                  <a:lnTo>
                    <a:pt x="85" y="222"/>
                  </a:lnTo>
                  <a:lnTo>
                    <a:pt x="85" y="218"/>
                  </a:lnTo>
                  <a:lnTo>
                    <a:pt x="89" y="215"/>
                  </a:lnTo>
                  <a:lnTo>
                    <a:pt x="89" y="208"/>
                  </a:lnTo>
                  <a:lnTo>
                    <a:pt x="85" y="199"/>
                  </a:lnTo>
                  <a:lnTo>
                    <a:pt x="75" y="191"/>
                  </a:lnTo>
                  <a:lnTo>
                    <a:pt x="72" y="181"/>
                  </a:lnTo>
                  <a:lnTo>
                    <a:pt x="70" y="175"/>
                  </a:lnTo>
                  <a:lnTo>
                    <a:pt x="66" y="165"/>
                  </a:lnTo>
                  <a:lnTo>
                    <a:pt x="63" y="154"/>
                  </a:lnTo>
                  <a:lnTo>
                    <a:pt x="59" y="141"/>
                  </a:lnTo>
                  <a:lnTo>
                    <a:pt x="59" y="138"/>
                  </a:lnTo>
                  <a:lnTo>
                    <a:pt x="63" y="131"/>
                  </a:lnTo>
                  <a:lnTo>
                    <a:pt x="70" y="124"/>
                  </a:lnTo>
                  <a:lnTo>
                    <a:pt x="70" y="121"/>
                  </a:lnTo>
                  <a:lnTo>
                    <a:pt x="70" y="115"/>
                  </a:lnTo>
                  <a:lnTo>
                    <a:pt x="66" y="101"/>
                  </a:lnTo>
                  <a:lnTo>
                    <a:pt x="63" y="101"/>
                  </a:lnTo>
                  <a:lnTo>
                    <a:pt x="59" y="94"/>
                  </a:lnTo>
                  <a:lnTo>
                    <a:pt x="56" y="88"/>
                  </a:lnTo>
                  <a:lnTo>
                    <a:pt x="56" y="78"/>
                  </a:lnTo>
                  <a:lnTo>
                    <a:pt x="53" y="67"/>
                  </a:lnTo>
                  <a:lnTo>
                    <a:pt x="50" y="57"/>
                  </a:lnTo>
                  <a:lnTo>
                    <a:pt x="50" y="50"/>
                  </a:lnTo>
                  <a:lnTo>
                    <a:pt x="43" y="44"/>
                  </a:lnTo>
                  <a:lnTo>
                    <a:pt x="41" y="37"/>
                  </a:lnTo>
                  <a:lnTo>
                    <a:pt x="35" y="30"/>
                  </a:lnTo>
                  <a:lnTo>
                    <a:pt x="31" y="24"/>
                  </a:lnTo>
                  <a:lnTo>
                    <a:pt x="28" y="20"/>
                  </a:lnTo>
                  <a:lnTo>
                    <a:pt x="28" y="17"/>
                  </a:lnTo>
                  <a:lnTo>
                    <a:pt x="31" y="14"/>
                  </a:lnTo>
                  <a:lnTo>
                    <a:pt x="35" y="14"/>
                  </a:lnTo>
                  <a:lnTo>
                    <a:pt x="50" y="7"/>
                  </a:lnTo>
                  <a:lnTo>
                    <a:pt x="53" y="7"/>
                  </a:lnTo>
                  <a:lnTo>
                    <a:pt x="59" y="4"/>
                  </a:lnTo>
                  <a:lnTo>
                    <a:pt x="187" y="0"/>
                  </a:lnTo>
                  <a:lnTo>
                    <a:pt x="190" y="7"/>
                  </a:lnTo>
                  <a:lnTo>
                    <a:pt x="197" y="7"/>
                  </a:lnTo>
                  <a:lnTo>
                    <a:pt x="206" y="40"/>
                  </a:lnTo>
                  <a:lnTo>
                    <a:pt x="206" y="44"/>
                  </a:lnTo>
                  <a:lnTo>
                    <a:pt x="213" y="60"/>
                  </a:lnTo>
                  <a:lnTo>
                    <a:pt x="229" y="80"/>
                  </a:lnTo>
                  <a:lnTo>
                    <a:pt x="237" y="94"/>
                  </a:lnTo>
                  <a:lnTo>
                    <a:pt x="308" y="91"/>
                  </a:lnTo>
                  <a:lnTo>
                    <a:pt x="311" y="74"/>
                  </a:lnTo>
                  <a:lnTo>
                    <a:pt x="315" y="70"/>
                  </a:lnTo>
                  <a:lnTo>
                    <a:pt x="318" y="50"/>
                  </a:lnTo>
                  <a:lnTo>
                    <a:pt x="349" y="47"/>
                  </a:lnTo>
                  <a:lnTo>
                    <a:pt x="349" y="44"/>
                  </a:lnTo>
                  <a:lnTo>
                    <a:pt x="368" y="44"/>
                  </a:lnTo>
                  <a:lnTo>
                    <a:pt x="365" y="60"/>
                  </a:lnTo>
                  <a:lnTo>
                    <a:pt x="400" y="60"/>
                  </a:lnTo>
                  <a:lnTo>
                    <a:pt x="407" y="74"/>
                  </a:lnTo>
                  <a:lnTo>
                    <a:pt x="411" y="158"/>
                  </a:lnTo>
                  <a:lnTo>
                    <a:pt x="416" y="168"/>
                  </a:lnTo>
                  <a:lnTo>
                    <a:pt x="416" y="172"/>
                  </a:lnTo>
                  <a:lnTo>
                    <a:pt x="426" y="205"/>
                  </a:lnTo>
                  <a:lnTo>
                    <a:pt x="413" y="218"/>
                  </a:lnTo>
                  <a:lnTo>
                    <a:pt x="413" y="222"/>
                  </a:lnTo>
                  <a:lnTo>
                    <a:pt x="416" y="222"/>
                  </a:lnTo>
                  <a:lnTo>
                    <a:pt x="419" y="225"/>
                  </a:lnTo>
                  <a:lnTo>
                    <a:pt x="423" y="228"/>
                  </a:lnTo>
                  <a:lnTo>
                    <a:pt x="430" y="228"/>
                  </a:lnTo>
                  <a:lnTo>
                    <a:pt x="432" y="218"/>
                  </a:lnTo>
                  <a:lnTo>
                    <a:pt x="477" y="215"/>
                  </a:lnTo>
                  <a:lnTo>
                    <a:pt x="496" y="212"/>
                  </a:lnTo>
                  <a:lnTo>
                    <a:pt x="499" y="212"/>
                  </a:lnTo>
                  <a:lnTo>
                    <a:pt x="499" y="215"/>
                  </a:lnTo>
                  <a:lnTo>
                    <a:pt x="493" y="296"/>
                  </a:lnTo>
                  <a:lnTo>
                    <a:pt x="496" y="296"/>
                  </a:lnTo>
                  <a:lnTo>
                    <a:pt x="496" y="299"/>
                  </a:lnTo>
                  <a:lnTo>
                    <a:pt x="503" y="299"/>
                  </a:lnTo>
                  <a:lnTo>
                    <a:pt x="416" y="299"/>
                  </a:lnTo>
                  <a:lnTo>
                    <a:pt x="419" y="453"/>
                  </a:lnTo>
                  <a:lnTo>
                    <a:pt x="426" y="460"/>
                  </a:lnTo>
                  <a:lnTo>
                    <a:pt x="426" y="463"/>
                  </a:lnTo>
                  <a:lnTo>
                    <a:pt x="430" y="463"/>
                  </a:lnTo>
                  <a:lnTo>
                    <a:pt x="448" y="484"/>
                  </a:lnTo>
                  <a:lnTo>
                    <a:pt x="454" y="484"/>
                  </a:lnTo>
                  <a:lnTo>
                    <a:pt x="458" y="491"/>
                  </a:lnTo>
                  <a:lnTo>
                    <a:pt x="461" y="494"/>
                  </a:lnTo>
                  <a:lnTo>
                    <a:pt x="464" y="494"/>
                  </a:lnTo>
                  <a:lnTo>
                    <a:pt x="461" y="497"/>
                  </a:lnTo>
                  <a:lnTo>
                    <a:pt x="454" y="497"/>
                  </a:lnTo>
                  <a:lnTo>
                    <a:pt x="439" y="500"/>
                  </a:lnTo>
                  <a:lnTo>
                    <a:pt x="416" y="507"/>
                  </a:lnTo>
                  <a:lnTo>
                    <a:pt x="400" y="514"/>
                  </a:lnTo>
                  <a:lnTo>
                    <a:pt x="395" y="514"/>
                  </a:lnTo>
                  <a:lnTo>
                    <a:pt x="391" y="514"/>
                  </a:lnTo>
                  <a:lnTo>
                    <a:pt x="391" y="511"/>
                  </a:lnTo>
                  <a:lnTo>
                    <a:pt x="381" y="511"/>
                  </a:lnTo>
                  <a:lnTo>
                    <a:pt x="372" y="507"/>
                  </a:lnTo>
                  <a:lnTo>
                    <a:pt x="362" y="507"/>
                  </a:lnTo>
                  <a:lnTo>
                    <a:pt x="349" y="504"/>
                  </a:lnTo>
                  <a:lnTo>
                    <a:pt x="337" y="500"/>
                  </a:lnTo>
                  <a:lnTo>
                    <a:pt x="327" y="500"/>
                  </a:lnTo>
                  <a:lnTo>
                    <a:pt x="318" y="500"/>
                  </a:lnTo>
                  <a:lnTo>
                    <a:pt x="302" y="504"/>
                  </a:lnTo>
                  <a:lnTo>
                    <a:pt x="295" y="504"/>
                  </a:lnTo>
                  <a:lnTo>
                    <a:pt x="286" y="497"/>
                  </a:lnTo>
                  <a:lnTo>
                    <a:pt x="280" y="491"/>
                  </a:lnTo>
                  <a:lnTo>
                    <a:pt x="273" y="487"/>
                  </a:lnTo>
                  <a:lnTo>
                    <a:pt x="267" y="484"/>
                  </a:lnTo>
                  <a:lnTo>
                    <a:pt x="267" y="481"/>
                  </a:lnTo>
                  <a:lnTo>
                    <a:pt x="264" y="481"/>
                  </a:lnTo>
                  <a:lnTo>
                    <a:pt x="235" y="484"/>
                  </a:lnTo>
                  <a:lnTo>
                    <a:pt x="187" y="484"/>
                  </a:lnTo>
                  <a:lnTo>
                    <a:pt x="124" y="484"/>
                  </a:lnTo>
                  <a:lnTo>
                    <a:pt x="110" y="484"/>
                  </a:lnTo>
                  <a:lnTo>
                    <a:pt x="98" y="484"/>
                  </a:lnTo>
                  <a:lnTo>
                    <a:pt x="91" y="484"/>
                  </a:lnTo>
                  <a:lnTo>
                    <a:pt x="89" y="481"/>
                  </a:lnTo>
                  <a:lnTo>
                    <a:pt x="82" y="473"/>
                  </a:lnTo>
                  <a:lnTo>
                    <a:pt x="72" y="471"/>
                  </a:lnTo>
                  <a:lnTo>
                    <a:pt x="70" y="467"/>
                  </a:lnTo>
                  <a:lnTo>
                    <a:pt x="59" y="463"/>
                  </a:lnTo>
                  <a:lnTo>
                    <a:pt x="43" y="463"/>
                  </a:lnTo>
                  <a:lnTo>
                    <a:pt x="37" y="467"/>
                  </a:lnTo>
                  <a:lnTo>
                    <a:pt x="31" y="473"/>
                  </a:lnTo>
                  <a:lnTo>
                    <a:pt x="25" y="477"/>
                  </a:lnTo>
                  <a:lnTo>
                    <a:pt x="18" y="471"/>
                  </a:lnTo>
                  <a:lnTo>
                    <a:pt x="12" y="481"/>
                  </a:lnTo>
                  <a:lnTo>
                    <a:pt x="5" y="481"/>
                  </a:lnTo>
                  <a:lnTo>
                    <a:pt x="2" y="481"/>
                  </a:lnTo>
                  <a:lnTo>
                    <a:pt x="2" y="484"/>
                  </a:lnTo>
                  <a:lnTo>
                    <a:pt x="2" y="481"/>
                  </a:lnTo>
                </a:path>
              </a:pathLst>
            </a:custGeom>
            <a:solidFill>
              <a:srgbClr val="92D050"/>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22" name="Freeform 9"/>
            <p:cNvSpPr>
              <a:spLocks noChangeAspect="1"/>
            </p:cNvSpPr>
            <p:nvPr/>
          </p:nvSpPr>
          <p:spPr bwMode="auto">
            <a:xfrm>
              <a:off x="7286627" y="2765823"/>
              <a:ext cx="298847" cy="429815"/>
            </a:xfrm>
            <a:custGeom>
              <a:avLst/>
              <a:gdLst>
                <a:gd name="T0" fmla="*/ 32 w 306"/>
                <a:gd name="T1" fmla="*/ 250 h 471"/>
                <a:gd name="T2" fmla="*/ 35 w 306"/>
                <a:gd name="T3" fmla="*/ 233 h 471"/>
                <a:gd name="T4" fmla="*/ 29 w 306"/>
                <a:gd name="T5" fmla="*/ 225 h 471"/>
                <a:gd name="T6" fmla="*/ 29 w 306"/>
                <a:gd name="T7" fmla="*/ 219 h 471"/>
                <a:gd name="T8" fmla="*/ 28 w 306"/>
                <a:gd name="T9" fmla="*/ 213 h 471"/>
                <a:gd name="T10" fmla="*/ 22 w 306"/>
                <a:gd name="T11" fmla="*/ 216 h 471"/>
                <a:gd name="T12" fmla="*/ 11 w 306"/>
                <a:gd name="T13" fmla="*/ 208 h 471"/>
                <a:gd name="T14" fmla="*/ 8 w 306"/>
                <a:gd name="T15" fmla="*/ 202 h 471"/>
                <a:gd name="T16" fmla="*/ 0 w 306"/>
                <a:gd name="T17" fmla="*/ 200 h 471"/>
                <a:gd name="T18" fmla="*/ 0 w 306"/>
                <a:gd name="T19" fmla="*/ 192 h 471"/>
                <a:gd name="T20" fmla="*/ 6 w 306"/>
                <a:gd name="T21" fmla="*/ 186 h 471"/>
                <a:gd name="T22" fmla="*/ 14 w 306"/>
                <a:gd name="T23" fmla="*/ 161 h 471"/>
                <a:gd name="T24" fmla="*/ 25 w 306"/>
                <a:gd name="T25" fmla="*/ 151 h 471"/>
                <a:gd name="T26" fmla="*/ 52 w 306"/>
                <a:gd name="T27" fmla="*/ 144 h 471"/>
                <a:gd name="T28" fmla="*/ 74 w 306"/>
                <a:gd name="T29" fmla="*/ 153 h 471"/>
                <a:gd name="T30" fmla="*/ 78 w 306"/>
                <a:gd name="T31" fmla="*/ 146 h 471"/>
                <a:gd name="T32" fmla="*/ 84 w 306"/>
                <a:gd name="T33" fmla="*/ 134 h 471"/>
                <a:gd name="T34" fmla="*/ 94 w 306"/>
                <a:gd name="T35" fmla="*/ 106 h 471"/>
                <a:gd name="T36" fmla="*/ 104 w 306"/>
                <a:gd name="T37" fmla="*/ 99 h 471"/>
                <a:gd name="T38" fmla="*/ 110 w 306"/>
                <a:gd name="T39" fmla="*/ 85 h 471"/>
                <a:gd name="T40" fmla="*/ 116 w 306"/>
                <a:gd name="T41" fmla="*/ 66 h 471"/>
                <a:gd name="T42" fmla="*/ 124 w 306"/>
                <a:gd name="T43" fmla="*/ 47 h 471"/>
                <a:gd name="T44" fmla="*/ 140 w 306"/>
                <a:gd name="T45" fmla="*/ 33 h 471"/>
                <a:gd name="T46" fmla="*/ 148 w 306"/>
                <a:gd name="T47" fmla="*/ 11 h 471"/>
                <a:gd name="T48" fmla="*/ 140 w 306"/>
                <a:gd name="T49" fmla="*/ 8 h 471"/>
                <a:gd name="T50" fmla="*/ 146 w 306"/>
                <a:gd name="T51" fmla="*/ 2 h 471"/>
                <a:gd name="T52" fmla="*/ 156 w 306"/>
                <a:gd name="T53" fmla="*/ 2 h 471"/>
                <a:gd name="T54" fmla="*/ 160 w 306"/>
                <a:gd name="T55" fmla="*/ 45 h 471"/>
                <a:gd name="T56" fmla="*/ 168 w 306"/>
                <a:gd name="T57" fmla="*/ 59 h 471"/>
                <a:gd name="T58" fmla="*/ 168 w 306"/>
                <a:gd name="T59" fmla="*/ 69 h 471"/>
                <a:gd name="T60" fmla="*/ 140 w 306"/>
                <a:gd name="T61" fmla="*/ 71 h 471"/>
                <a:gd name="T62" fmla="*/ 152 w 306"/>
                <a:gd name="T63" fmla="*/ 93 h 471"/>
                <a:gd name="T64" fmla="*/ 164 w 306"/>
                <a:gd name="T65" fmla="*/ 103 h 471"/>
                <a:gd name="T66" fmla="*/ 168 w 306"/>
                <a:gd name="T67" fmla="*/ 112 h 471"/>
                <a:gd name="T68" fmla="*/ 172 w 306"/>
                <a:gd name="T69" fmla="*/ 136 h 471"/>
                <a:gd name="T70" fmla="*/ 160 w 306"/>
                <a:gd name="T71" fmla="*/ 155 h 471"/>
                <a:gd name="T72" fmla="*/ 150 w 306"/>
                <a:gd name="T73" fmla="*/ 173 h 471"/>
                <a:gd name="T74" fmla="*/ 152 w 306"/>
                <a:gd name="T75" fmla="*/ 194 h 471"/>
                <a:gd name="T76" fmla="*/ 164 w 306"/>
                <a:gd name="T77" fmla="*/ 213 h 471"/>
                <a:gd name="T78" fmla="*/ 179 w 306"/>
                <a:gd name="T79" fmla="*/ 233 h 471"/>
                <a:gd name="T80" fmla="*/ 192 w 306"/>
                <a:gd name="T81" fmla="*/ 242 h 471"/>
                <a:gd name="T82" fmla="*/ 192 w 306"/>
                <a:gd name="T83" fmla="*/ 256 h 471"/>
                <a:gd name="T84" fmla="*/ 191 w 306"/>
                <a:gd name="T85" fmla="*/ 270 h 471"/>
                <a:gd name="T86" fmla="*/ 179 w 306"/>
                <a:gd name="T87" fmla="*/ 264 h 471"/>
                <a:gd name="T88" fmla="*/ 160 w 306"/>
                <a:gd name="T89" fmla="*/ 261 h 471"/>
                <a:gd name="T90" fmla="*/ 140 w 306"/>
                <a:gd name="T91" fmla="*/ 258 h 471"/>
                <a:gd name="T92" fmla="*/ 120 w 306"/>
                <a:gd name="T93" fmla="*/ 258 h 471"/>
                <a:gd name="T94" fmla="*/ 108 w 306"/>
                <a:gd name="T95" fmla="*/ 256 h 471"/>
                <a:gd name="T96" fmla="*/ 84 w 306"/>
                <a:gd name="T97" fmla="*/ 256 h 471"/>
                <a:gd name="T98" fmla="*/ 66 w 306"/>
                <a:gd name="T99" fmla="*/ 256 h 471"/>
                <a:gd name="T100" fmla="*/ 37 w 306"/>
                <a:gd name="T101" fmla="*/ 258 h 471"/>
                <a:gd name="T102" fmla="*/ 32 w 306"/>
                <a:gd name="T103" fmla="*/ 256 h 4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06"/>
                <a:gd name="T157" fmla="*/ 0 h 471"/>
                <a:gd name="T158" fmla="*/ 306 w 306"/>
                <a:gd name="T159" fmla="*/ 471 h 47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06" h="471">
                  <a:moveTo>
                    <a:pt x="51" y="443"/>
                  </a:moveTo>
                  <a:lnTo>
                    <a:pt x="51" y="440"/>
                  </a:lnTo>
                  <a:lnTo>
                    <a:pt x="51" y="433"/>
                  </a:lnTo>
                  <a:lnTo>
                    <a:pt x="53" y="420"/>
                  </a:lnTo>
                  <a:lnTo>
                    <a:pt x="56" y="410"/>
                  </a:lnTo>
                  <a:lnTo>
                    <a:pt x="56" y="403"/>
                  </a:lnTo>
                  <a:lnTo>
                    <a:pt x="53" y="396"/>
                  </a:lnTo>
                  <a:lnTo>
                    <a:pt x="47" y="393"/>
                  </a:lnTo>
                  <a:lnTo>
                    <a:pt x="47" y="389"/>
                  </a:lnTo>
                  <a:lnTo>
                    <a:pt x="44" y="383"/>
                  </a:lnTo>
                  <a:lnTo>
                    <a:pt x="44" y="379"/>
                  </a:lnTo>
                  <a:lnTo>
                    <a:pt x="47" y="379"/>
                  </a:lnTo>
                  <a:lnTo>
                    <a:pt x="47" y="376"/>
                  </a:lnTo>
                  <a:lnTo>
                    <a:pt x="47" y="369"/>
                  </a:lnTo>
                  <a:lnTo>
                    <a:pt x="44" y="369"/>
                  </a:lnTo>
                  <a:lnTo>
                    <a:pt x="40" y="369"/>
                  </a:lnTo>
                  <a:lnTo>
                    <a:pt x="37" y="373"/>
                  </a:lnTo>
                  <a:lnTo>
                    <a:pt x="35" y="373"/>
                  </a:lnTo>
                  <a:lnTo>
                    <a:pt x="28" y="369"/>
                  </a:lnTo>
                  <a:lnTo>
                    <a:pt x="22" y="366"/>
                  </a:lnTo>
                  <a:lnTo>
                    <a:pt x="18" y="359"/>
                  </a:lnTo>
                  <a:lnTo>
                    <a:pt x="16" y="353"/>
                  </a:lnTo>
                  <a:lnTo>
                    <a:pt x="16" y="350"/>
                  </a:lnTo>
                  <a:lnTo>
                    <a:pt x="12" y="350"/>
                  </a:lnTo>
                  <a:lnTo>
                    <a:pt x="6" y="350"/>
                  </a:lnTo>
                  <a:lnTo>
                    <a:pt x="2" y="350"/>
                  </a:lnTo>
                  <a:lnTo>
                    <a:pt x="0" y="346"/>
                  </a:lnTo>
                  <a:lnTo>
                    <a:pt x="0" y="342"/>
                  </a:lnTo>
                  <a:lnTo>
                    <a:pt x="0" y="339"/>
                  </a:lnTo>
                  <a:lnTo>
                    <a:pt x="0" y="332"/>
                  </a:lnTo>
                  <a:lnTo>
                    <a:pt x="2" y="332"/>
                  </a:lnTo>
                  <a:lnTo>
                    <a:pt x="6" y="326"/>
                  </a:lnTo>
                  <a:lnTo>
                    <a:pt x="9" y="322"/>
                  </a:lnTo>
                  <a:lnTo>
                    <a:pt x="16" y="289"/>
                  </a:lnTo>
                  <a:lnTo>
                    <a:pt x="18" y="282"/>
                  </a:lnTo>
                  <a:lnTo>
                    <a:pt x="22" y="279"/>
                  </a:lnTo>
                  <a:lnTo>
                    <a:pt x="35" y="265"/>
                  </a:lnTo>
                  <a:lnTo>
                    <a:pt x="37" y="262"/>
                  </a:lnTo>
                  <a:lnTo>
                    <a:pt x="40" y="262"/>
                  </a:lnTo>
                  <a:lnTo>
                    <a:pt x="44" y="252"/>
                  </a:lnTo>
                  <a:lnTo>
                    <a:pt x="44" y="248"/>
                  </a:lnTo>
                  <a:lnTo>
                    <a:pt x="82" y="248"/>
                  </a:lnTo>
                  <a:lnTo>
                    <a:pt x="91" y="258"/>
                  </a:lnTo>
                  <a:lnTo>
                    <a:pt x="102" y="265"/>
                  </a:lnTo>
                  <a:lnTo>
                    <a:pt x="117" y="265"/>
                  </a:lnTo>
                  <a:lnTo>
                    <a:pt x="120" y="258"/>
                  </a:lnTo>
                  <a:lnTo>
                    <a:pt x="120" y="252"/>
                  </a:lnTo>
                  <a:lnTo>
                    <a:pt x="124" y="252"/>
                  </a:lnTo>
                  <a:lnTo>
                    <a:pt x="126" y="245"/>
                  </a:lnTo>
                  <a:lnTo>
                    <a:pt x="129" y="239"/>
                  </a:lnTo>
                  <a:lnTo>
                    <a:pt x="133" y="231"/>
                  </a:lnTo>
                  <a:lnTo>
                    <a:pt x="139" y="222"/>
                  </a:lnTo>
                  <a:lnTo>
                    <a:pt x="149" y="188"/>
                  </a:lnTo>
                  <a:lnTo>
                    <a:pt x="149" y="184"/>
                  </a:lnTo>
                  <a:lnTo>
                    <a:pt x="159" y="175"/>
                  </a:lnTo>
                  <a:lnTo>
                    <a:pt x="161" y="171"/>
                  </a:lnTo>
                  <a:lnTo>
                    <a:pt x="165" y="171"/>
                  </a:lnTo>
                  <a:lnTo>
                    <a:pt x="171" y="168"/>
                  </a:lnTo>
                  <a:lnTo>
                    <a:pt x="171" y="165"/>
                  </a:lnTo>
                  <a:lnTo>
                    <a:pt x="174" y="148"/>
                  </a:lnTo>
                  <a:lnTo>
                    <a:pt x="178" y="141"/>
                  </a:lnTo>
                  <a:lnTo>
                    <a:pt x="181" y="124"/>
                  </a:lnTo>
                  <a:lnTo>
                    <a:pt x="184" y="114"/>
                  </a:lnTo>
                  <a:lnTo>
                    <a:pt x="190" y="101"/>
                  </a:lnTo>
                  <a:lnTo>
                    <a:pt x="190" y="94"/>
                  </a:lnTo>
                  <a:lnTo>
                    <a:pt x="197" y="81"/>
                  </a:lnTo>
                  <a:lnTo>
                    <a:pt x="197" y="77"/>
                  </a:lnTo>
                  <a:lnTo>
                    <a:pt x="209" y="64"/>
                  </a:lnTo>
                  <a:lnTo>
                    <a:pt x="222" y="57"/>
                  </a:lnTo>
                  <a:lnTo>
                    <a:pt x="229" y="54"/>
                  </a:lnTo>
                  <a:lnTo>
                    <a:pt x="238" y="46"/>
                  </a:lnTo>
                  <a:lnTo>
                    <a:pt x="234" y="20"/>
                  </a:lnTo>
                  <a:lnTo>
                    <a:pt x="232" y="17"/>
                  </a:lnTo>
                  <a:lnTo>
                    <a:pt x="225" y="13"/>
                  </a:lnTo>
                  <a:lnTo>
                    <a:pt x="222" y="13"/>
                  </a:lnTo>
                  <a:lnTo>
                    <a:pt x="225" y="10"/>
                  </a:lnTo>
                  <a:lnTo>
                    <a:pt x="232" y="7"/>
                  </a:lnTo>
                  <a:lnTo>
                    <a:pt x="232" y="3"/>
                  </a:lnTo>
                  <a:lnTo>
                    <a:pt x="238" y="0"/>
                  </a:lnTo>
                  <a:lnTo>
                    <a:pt x="245" y="0"/>
                  </a:lnTo>
                  <a:lnTo>
                    <a:pt x="248" y="3"/>
                  </a:lnTo>
                  <a:lnTo>
                    <a:pt x="251" y="23"/>
                  </a:lnTo>
                  <a:lnTo>
                    <a:pt x="253" y="30"/>
                  </a:lnTo>
                  <a:lnTo>
                    <a:pt x="253" y="77"/>
                  </a:lnTo>
                  <a:lnTo>
                    <a:pt x="261" y="91"/>
                  </a:lnTo>
                  <a:lnTo>
                    <a:pt x="261" y="94"/>
                  </a:lnTo>
                  <a:lnTo>
                    <a:pt x="267" y="101"/>
                  </a:lnTo>
                  <a:lnTo>
                    <a:pt x="269" y="104"/>
                  </a:lnTo>
                  <a:lnTo>
                    <a:pt x="273" y="120"/>
                  </a:lnTo>
                  <a:lnTo>
                    <a:pt x="267" y="120"/>
                  </a:lnTo>
                  <a:lnTo>
                    <a:pt x="257" y="118"/>
                  </a:lnTo>
                  <a:lnTo>
                    <a:pt x="229" y="118"/>
                  </a:lnTo>
                  <a:lnTo>
                    <a:pt x="222" y="124"/>
                  </a:lnTo>
                  <a:lnTo>
                    <a:pt x="225" y="148"/>
                  </a:lnTo>
                  <a:lnTo>
                    <a:pt x="232" y="154"/>
                  </a:lnTo>
                  <a:lnTo>
                    <a:pt x="241" y="161"/>
                  </a:lnTo>
                  <a:lnTo>
                    <a:pt x="253" y="165"/>
                  </a:lnTo>
                  <a:lnTo>
                    <a:pt x="257" y="171"/>
                  </a:lnTo>
                  <a:lnTo>
                    <a:pt x="261" y="178"/>
                  </a:lnTo>
                  <a:lnTo>
                    <a:pt x="261" y="181"/>
                  </a:lnTo>
                  <a:lnTo>
                    <a:pt x="264" y="184"/>
                  </a:lnTo>
                  <a:lnTo>
                    <a:pt x="267" y="194"/>
                  </a:lnTo>
                  <a:lnTo>
                    <a:pt x="269" y="205"/>
                  </a:lnTo>
                  <a:lnTo>
                    <a:pt x="273" y="225"/>
                  </a:lnTo>
                  <a:lnTo>
                    <a:pt x="273" y="235"/>
                  </a:lnTo>
                  <a:lnTo>
                    <a:pt x="267" y="245"/>
                  </a:lnTo>
                  <a:lnTo>
                    <a:pt x="261" y="258"/>
                  </a:lnTo>
                  <a:lnTo>
                    <a:pt x="253" y="268"/>
                  </a:lnTo>
                  <a:lnTo>
                    <a:pt x="248" y="279"/>
                  </a:lnTo>
                  <a:lnTo>
                    <a:pt x="241" y="289"/>
                  </a:lnTo>
                  <a:lnTo>
                    <a:pt x="238" y="299"/>
                  </a:lnTo>
                  <a:lnTo>
                    <a:pt x="241" y="309"/>
                  </a:lnTo>
                  <a:lnTo>
                    <a:pt x="241" y="322"/>
                  </a:lnTo>
                  <a:lnTo>
                    <a:pt x="241" y="336"/>
                  </a:lnTo>
                  <a:lnTo>
                    <a:pt x="251" y="350"/>
                  </a:lnTo>
                  <a:lnTo>
                    <a:pt x="257" y="359"/>
                  </a:lnTo>
                  <a:lnTo>
                    <a:pt x="261" y="369"/>
                  </a:lnTo>
                  <a:lnTo>
                    <a:pt x="267" y="379"/>
                  </a:lnTo>
                  <a:lnTo>
                    <a:pt x="273" y="393"/>
                  </a:lnTo>
                  <a:lnTo>
                    <a:pt x="283" y="403"/>
                  </a:lnTo>
                  <a:lnTo>
                    <a:pt x="292" y="413"/>
                  </a:lnTo>
                  <a:lnTo>
                    <a:pt x="298" y="420"/>
                  </a:lnTo>
                  <a:lnTo>
                    <a:pt x="305" y="420"/>
                  </a:lnTo>
                  <a:lnTo>
                    <a:pt x="302" y="426"/>
                  </a:lnTo>
                  <a:lnTo>
                    <a:pt x="302" y="433"/>
                  </a:lnTo>
                  <a:lnTo>
                    <a:pt x="305" y="443"/>
                  </a:lnTo>
                  <a:lnTo>
                    <a:pt x="305" y="453"/>
                  </a:lnTo>
                  <a:lnTo>
                    <a:pt x="305" y="460"/>
                  </a:lnTo>
                  <a:lnTo>
                    <a:pt x="302" y="467"/>
                  </a:lnTo>
                  <a:lnTo>
                    <a:pt x="298" y="470"/>
                  </a:lnTo>
                  <a:lnTo>
                    <a:pt x="292" y="463"/>
                  </a:lnTo>
                  <a:lnTo>
                    <a:pt x="283" y="457"/>
                  </a:lnTo>
                  <a:lnTo>
                    <a:pt x="273" y="457"/>
                  </a:lnTo>
                  <a:lnTo>
                    <a:pt x="264" y="453"/>
                  </a:lnTo>
                  <a:lnTo>
                    <a:pt x="253" y="453"/>
                  </a:lnTo>
                  <a:lnTo>
                    <a:pt x="245" y="447"/>
                  </a:lnTo>
                  <a:lnTo>
                    <a:pt x="234" y="447"/>
                  </a:lnTo>
                  <a:lnTo>
                    <a:pt x="222" y="447"/>
                  </a:lnTo>
                  <a:lnTo>
                    <a:pt x="209" y="447"/>
                  </a:lnTo>
                  <a:lnTo>
                    <a:pt x="199" y="447"/>
                  </a:lnTo>
                  <a:lnTo>
                    <a:pt x="190" y="447"/>
                  </a:lnTo>
                  <a:lnTo>
                    <a:pt x="184" y="443"/>
                  </a:lnTo>
                  <a:lnTo>
                    <a:pt x="181" y="443"/>
                  </a:lnTo>
                  <a:lnTo>
                    <a:pt x="171" y="443"/>
                  </a:lnTo>
                  <a:lnTo>
                    <a:pt x="159" y="443"/>
                  </a:lnTo>
                  <a:lnTo>
                    <a:pt x="145" y="443"/>
                  </a:lnTo>
                  <a:lnTo>
                    <a:pt x="133" y="443"/>
                  </a:lnTo>
                  <a:lnTo>
                    <a:pt x="120" y="443"/>
                  </a:lnTo>
                  <a:lnTo>
                    <a:pt x="110" y="443"/>
                  </a:lnTo>
                  <a:lnTo>
                    <a:pt x="105" y="443"/>
                  </a:lnTo>
                  <a:lnTo>
                    <a:pt x="82" y="443"/>
                  </a:lnTo>
                  <a:lnTo>
                    <a:pt x="70" y="447"/>
                  </a:lnTo>
                  <a:lnTo>
                    <a:pt x="59" y="447"/>
                  </a:lnTo>
                  <a:lnTo>
                    <a:pt x="53" y="447"/>
                  </a:lnTo>
                  <a:lnTo>
                    <a:pt x="47" y="447"/>
                  </a:lnTo>
                  <a:lnTo>
                    <a:pt x="51" y="443"/>
                  </a:lnTo>
                </a:path>
              </a:pathLst>
            </a:custGeom>
            <a:solidFill>
              <a:srgbClr val="92D050"/>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23" name="Freeform 10"/>
            <p:cNvSpPr>
              <a:spLocks noChangeAspect="1"/>
            </p:cNvSpPr>
            <p:nvPr/>
          </p:nvSpPr>
          <p:spPr bwMode="auto">
            <a:xfrm>
              <a:off x="6483390" y="2682478"/>
              <a:ext cx="160734" cy="160734"/>
            </a:xfrm>
            <a:custGeom>
              <a:avLst/>
              <a:gdLst>
                <a:gd name="T0" fmla="*/ 29 w 166"/>
                <a:gd name="T1" fmla="*/ 8 h 176"/>
                <a:gd name="T2" fmla="*/ 23 w 166"/>
                <a:gd name="T3" fmla="*/ 11 h 176"/>
                <a:gd name="T4" fmla="*/ 22 w 166"/>
                <a:gd name="T5" fmla="*/ 20 h 176"/>
                <a:gd name="T6" fmla="*/ 17 w 166"/>
                <a:gd name="T7" fmla="*/ 21 h 176"/>
                <a:gd name="T8" fmla="*/ 13 w 166"/>
                <a:gd name="T9" fmla="*/ 26 h 176"/>
                <a:gd name="T10" fmla="*/ 7 w 166"/>
                <a:gd name="T11" fmla="*/ 31 h 176"/>
                <a:gd name="T12" fmla="*/ 4 w 166"/>
                <a:gd name="T13" fmla="*/ 33 h 176"/>
                <a:gd name="T14" fmla="*/ 2 w 166"/>
                <a:gd name="T15" fmla="*/ 37 h 176"/>
                <a:gd name="T16" fmla="*/ 2 w 166"/>
                <a:gd name="T17" fmla="*/ 40 h 176"/>
                <a:gd name="T18" fmla="*/ 7 w 166"/>
                <a:gd name="T19" fmla="*/ 43 h 176"/>
                <a:gd name="T20" fmla="*/ 6 w 166"/>
                <a:gd name="T21" fmla="*/ 47 h 176"/>
                <a:gd name="T22" fmla="*/ 11 w 166"/>
                <a:gd name="T23" fmla="*/ 49 h 176"/>
                <a:gd name="T24" fmla="*/ 17 w 166"/>
                <a:gd name="T25" fmla="*/ 55 h 176"/>
                <a:gd name="T26" fmla="*/ 25 w 166"/>
                <a:gd name="T27" fmla="*/ 59 h 176"/>
                <a:gd name="T28" fmla="*/ 32 w 166"/>
                <a:gd name="T29" fmla="*/ 65 h 176"/>
                <a:gd name="T30" fmla="*/ 37 w 166"/>
                <a:gd name="T31" fmla="*/ 69 h 176"/>
                <a:gd name="T32" fmla="*/ 43 w 166"/>
                <a:gd name="T33" fmla="*/ 72 h 176"/>
                <a:gd name="T34" fmla="*/ 47 w 166"/>
                <a:gd name="T35" fmla="*/ 78 h 176"/>
                <a:gd name="T36" fmla="*/ 53 w 166"/>
                <a:gd name="T37" fmla="*/ 84 h 176"/>
                <a:gd name="T38" fmla="*/ 57 w 166"/>
                <a:gd name="T39" fmla="*/ 86 h 176"/>
                <a:gd name="T40" fmla="*/ 63 w 166"/>
                <a:gd name="T41" fmla="*/ 90 h 176"/>
                <a:gd name="T42" fmla="*/ 69 w 166"/>
                <a:gd name="T43" fmla="*/ 91 h 176"/>
                <a:gd name="T44" fmla="*/ 77 w 166"/>
                <a:gd name="T45" fmla="*/ 96 h 176"/>
                <a:gd name="T46" fmla="*/ 84 w 166"/>
                <a:gd name="T47" fmla="*/ 97 h 176"/>
                <a:gd name="T48" fmla="*/ 90 w 166"/>
                <a:gd name="T49" fmla="*/ 100 h 176"/>
                <a:gd name="T50" fmla="*/ 96 w 166"/>
                <a:gd name="T51" fmla="*/ 101 h 176"/>
                <a:gd name="T52" fmla="*/ 103 w 166"/>
                <a:gd name="T53" fmla="*/ 78 h 176"/>
                <a:gd name="T54" fmla="*/ 96 w 166"/>
                <a:gd name="T55" fmla="*/ 67 h 176"/>
                <a:gd name="T56" fmla="*/ 92 w 166"/>
                <a:gd name="T57" fmla="*/ 62 h 176"/>
                <a:gd name="T58" fmla="*/ 77 w 166"/>
                <a:gd name="T59" fmla="*/ 53 h 176"/>
                <a:gd name="T60" fmla="*/ 73 w 166"/>
                <a:gd name="T61" fmla="*/ 51 h 176"/>
                <a:gd name="T62" fmla="*/ 79 w 166"/>
                <a:gd name="T63" fmla="*/ 35 h 176"/>
                <a:gd name="T64" fmla="*/ 75 w 166"/>
                <a:gd name="T65" fmla="*/ 31 h 176"/>
                <a:gd name="T66" fmla="*/ 75 w 166"/>
                <a:gd name="T67" fmla="*/ 24 h 176"/>
                <a:gd name="T68" fmla="*/ 69 w 166"/>
                <a:gd name="T69" fmla="*/ 21 h 176"/>
                <a:gd name="T70" fmla="*/ 65 w 166"/>
                <a:gd name="T71" fmla="*/ 30 h 176"/>
                <a:gd name="T72" fmla="*/ 61 w 166"/>
                <a:gd name="T73" fmla="*/ 33 h 176"/>
                <a:gd name="T74" fmla="*/ 53 w 166"/>
                <a:gd name="T75" fmla="*/ 30 h 176"/>
                <a:gd name="T76" fmla="*/ 51 w 166"/>
                <a:gd name="T77" fmla="*/ 26 h 176"/>
                <a:gd name="T78" fmla="*/ 49 w 166"/>
                <a:gd name="T79" fmla="*/ 10 h 176"/>
                <a:gd name="T80" fmla="*/ 46 w 166"/>
                <a:gd name="T81" fmla="*/ 4 h 176"/>
                <a:gd name="T82" fmla="*/ 37 w 166"/>
                <a:gd name="T83" fmla="*/ 2 h 176"/>
                <a:gd name="T84" fmla="*/ 32 w 166"/>
                <a:gd name="T85" fmla="*/ 4 h 17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6"/>
                <a:gd name="T130" fmla="*/ 0 h 176"/>
                <a:gd name="T131" fmla="*/ 166 w 166"/>
                <a:gd name="T132" fmla="*/ 176 h 17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6" h="176">
                  <a:moveTo>
                    <a:pt x="47" y="7"/>
                  </a:moveTo>
                  <a:lnTo>
                    <a:pt x="47" y="10"/>
                  </a:lnTo>
                  <a:lnTo>
                    <a:pt x="47" y="14"/>
                  </a:lnTo>
                  <a:lnTo>
                    <a:pt x="40" y="14"/>
                  </a:lnTo>
                  <a:lnTo>
                    <a:pt x="40" y="17"/>
                  </a:lnTo>
                  <a:lnTo>
                    <a:pt x="37" y="20"/>
                  </a:lnTo>
                  <a:lnTo>
                    <a:pt x="35" y="20"/>
                  </a:lnTo>
                  <a:lnTo>
                    <a:pt x="35" y="27"/>
                  </a:lnTo>
                  <a:lnTo>
                    <a:pt x="35" y="34"/>
                  </a:lnTo>
                  <a:lnTo>
                    <a:pt x="31" y="34"/>
                  </a:lnTo>
                  <a:lnTo>
                    <a:pt x="31" y="37"/>
                  </a:lnTo>
                  <a:lnTo>
                    <a:pt x="28" y="37"/>
                  </a:lnTo>
                  <a:lnTo>
                    <a:pt x="28" y="41"/>
                  </a:lnTo>
                  <a:lnTo>
                    <a:pt x="25" y="44"/>
                  </a:lnTo>
                  <a:lnTo>
                    <a:pt x="21" y="44"/>
                  </a:lnTo>
                  <a:lnTo>
                    <a:pt x="18" y="47"/>
                  </a:lnTo>
                  <a:lnTo>
                    <a:pt x="16" y="51"/>
                  </a:lnTo>
                  <a:lnTo>
                    <a:pt x="12" y="54"/>
                  </a:lnTo>
                  <a:lnTo>
                    <a:pt x="9" y="54"/>
                  </a:lnTo>
                  <a:lnTo>
                    <a:pt x="9" y="57"/>
                  </a:lnTo>
                  <a:lnTo>
                    <a:pt x="6" y="57"/>
                  </a:lnTo>
                  <a:lnTo>
                    <a:pt x="6" y="61"/>
                  </a:lnTo>
                  <a:lnTo>
                    <a:pt x="6" y="64"/>
                  </a:lnTo>
                  <a:lnTo>
                    <a:pt x="3" y="64"/>
                  </a:lnTo>
                  <a:lnTo>
                    <a:pt x="3" y="68"/>
                  </a:lnTo>
                  <a:lnTo>
                    <a:pt x="0" y="68"/>
                  </a:lnTo>
                  <a:lnTo>
                    <a:pt x="3" y="70"/>
                  </a:lnTo>
                  <a:lnTo>
                    <a:pt x="6" y="70"/>
                  </a:lnTo>
                  <a:lnTo>
                    <a:pt x="9" y="74"/>
                  </a:lnTo>
                  <a:lnTo>
                    <a:pt x="12" y="74"/>
                  </a:lnTo>
                  <a:lnTo>
                    <a:pt x="12" y="78"/>
                  </a:lnTo>
                  <a:lnTo>
                    <a:pt x="9" y="78"/>
                  </a:lnTo>
                  <a:lnTo>
                    <a:pt x="9" y="81"/>
                  </a:lnTo>
                  <a:lnTo>
                    <a:pt x="12" y="81"/>
                  </a:lnTo>
                  <a:lnTo>
                    <a:pt x="16" y="81"/>
                  </a:lnTo>
                  <a:lnTo>
                    <a:pt x="18" y="84"/>
                  </a:lnTo>
                  <a:lnTo>
                    <a:pt x="21" y="88"/>
                  </a:lnTo>
                  <a:lnTo>
                    <a:pt x="25" y="94"/>
                  </a:lnTo>
                  <a:lnTo>
                    <a:pt x="28" y="94"/>
                  </a:lnTo>
                  <a:lnTo>
                    <a:pt x="35" y="97"/>
                  </a:lnTo>
                  <a:lnTo>
                    <a:pt x="37" y="101"/>
                  </a:lnTo>
                  <a:lnTo>
                    <a:pt x="40" y="101"/>
                  </a:lnTo>
                  <a:lnTo>
                    <a:pt x="44" y="105"/>
                  </a:lnTo>
                  <a:lnTo>
                    <a:pt x="47" y="108"/>
                  </a:lnTo>
                  <a:lnTo>
                    <a:pt x="51" y="111"/>
                  </a:lnTo>
                  <a:lnTo>
                    <a:pt x="54" y="115"/>
                  </a:lnTo>
                  <a:lnTo>
                    <a:pt x="56" y="115"/>
                  </a:lnTo>
                  <a:lnTo>
                    <a:pt x="60" y="118"/>
                  </a:lnTo>
                  <a:lnTo>
                    <a:pt x="63" y="121"/>
                  </a:lnTo>
                  <a:lnTo>
                    <a:pt x="66" y="124"/>
                  </a:lnTo>
                  <a:lnTo>
                    <a:pt x="69" y="124"/>
                  </a:lnTo>
                  <a:lnTo>
                    <a:pt x="73" y="128"/>
                  </a:lnTo>
                  <a:lnTo>
                    <a:pt x="75" y="131"/>
                  </a:lnTo>
                  <a:lnTo>
                    <a:pt x="75" y="134"/>
                  </a:lnTo>
                  <a:lnTo>
                    <a:pt x="79" y="134"/>
                  </a:lnTo>
                  <a:lnTo>
                    <a:pt x="85" y="142"/>
                  </a:lnTo>
                  <a:lnTo>
                    <a:pt x="85" y="145"/>
                  </a:lnTo>
                  <a:lnTo>
                    <a:pt x="88" y="145"/>
                  </a:lnTo>
                  <a:lnTo>
                    <a:pt x="91" y="145"/>
                  </a:lnTo>
                  <a:lnTo>
                    <a:pt x="91" y="148"/>
                  </a:lnTo>
                  <a:lnTo>
                    <a:pt x="95" y="148"/>
                  </a:lnTo>
                  <a:lnTo>
                    <a:pt x="101" y="152"/>
                  </a:lnTo>
                  <a:lnTo>
                    <a:pt x="101" y="155"/>
                  </a:lnTo>
                  <a:lnTo>
                    <a:pt x="104" y="155"/>
                  </a:lnTo>
                  <a:lnTo>
                    <a:pt x="108" y="155"/>
                  </a:lnTo>
                  <a:lnTo>
                    <a:pt x="110" y="158"/>
                  </a:lnTo>
                  <a:lnTo>
                    <a:pt x="113" y="162"/>
                  </a:lnTo>
                  <a:lnTo>
                    <a:pt x="120" y="165"/>
                  </a:lnTo>
                  <a:lnTo>
                    <a:pt x="123" y="165"/>
                  </a:lnTo>
                  <a:lnTo>
                    <a:pt x="129" y="168"/>
                  </a:lnTo>
                  <a:lnTo>
                    <a:pt x="132" y="168"/>
                  </a:lnTo>
                  <a:lnTo>
                    <a:pt x="136" y="168"/>
                  </a:lnTo>
                  <a:lnTo>
                    <a:pt x="139" y="172"/>
                  </a:lnTo>
                  <a:lnTo>
                    <a:pt x="143" y="172"/>
                  </a:lnTo>
                  <a:lnTo>
                    <a:pt x="145" y="172"/>
                  </a:lnTo>
                  <a:lnTo>
                    <a:pt x="145" y="175"/>
                  </a:lnTo>
                  <a:lnTo>
                    <a:pt x="152" y="175"/>
                  </a:lnTo>
                  <a:lnTo>
                    <a:pt x="155" y="175"/>
                  </a:lnTo>
                  <a:lnTo>
                    <a:pt x="158" y="145"/>
                  </a:lnTo>
                  <a:lnTo>
                    <a:pt x="161" y="138"/>
                  </a:lnTo>
                  <a:lnTo>
                    <a:pt x="165" y="134"/>
                  </a:lnTo>
                  <a:lnTo>
                    <a:pt x="161" y="131"/>
                  </a:lnTo>
                  <a:lnTo>
                    <a:pt x="161" y="115"/>
                  </a:lnTo>
                  <a:lnTo>
                    <a:pt x="155" y="115"/>
                  </a:lnTo>
                  <a:lnTo>
                    <a:pt x="152" y="111"/>
                  </a:lnTo>
                  <a:lnTo>
                    <a:pt x="148" y="111"/>
                  </a:lnTo>
                  <a:lnTo>
                    <a:pt x="148" y="108"/>
                  </a:lnTo>
                  <a:lnTo>
                    <a:pt x="143" y="101"/>
                  </a:lnTo>
                  <a:lnTo>
                    <a:pt x="139" y="94"/>
                  </a:lnTo>
                  <a:lnTo>
                    <a:pt x="123" y="91"/>
                  </a:lnTo>
                  <a:lnTo>
                    <a:pt x="123" y="88"/>
                  </a:lnTo>
                  <a:lnTo>
                    <a:pt x="120" y="88"/>
                  </a:lnTo>
                  <a:lnTo>
                    <a:pt x="117" y="88"/>
                  </a:lnTo>
                  <a:lnTo>
                    <a:pt x="117" y="81"/>
                  </a:lnTo>
                  <a:lnTo>
                    <a:pt x="127" y="74"/>
                  </a:lnTo>
                  <a:lnTo>
                    <a:pt x="127" y="61"/>
                  </a:lnTo>
                  <a:lnTo>
                    <a:pt x="123" y="61"/>
                  </a:lnTo>
                  <a:lnTo>
                    <a:pt x="123" y="54"/>
                  </a:lnTo>
                  <a:lnTo>
                    <a:pt x="120" y="54"/>
                  </a:lnTo>
                  <a:lnTo>
                    <a:pt x="120" y="47"/>
                  </a:lnTo>
                  <a:lnTo>
                    <a:pt x="120" y="44"/>
                  </a:lnTo>
                  <a:lnTo>
                    <a:pt x="120" y="41"/>
                  </a:lnTo>
                  <a:lnTo>
                    <a:pt x="117" y="41"/>
                  </a:lnTo>
                  <a:lnTo>
                    <a:pt x="117" y="37"/>
                  </a:lnTo>
                  <a:lnTo>
                    <a:pt x="110" y="37"/>
                  </a:lnTo>
                  <a:lnTo>
                    <a:pt x="110" y="41"/>
                  </a:lnTo>
                  <a:lnTo>
                    <a:pt x="108" y="47"/>
                  </a:lnTo>
                  <a:lnTo>
                    <a:pt x="104" y="51"/>
                  </a:lnTo>
                  <a:lnTo>
                    <a:pt x="104" y="54"/>
                  </a:lnTo>
                  <a:lnTo>
                    <a:pt x="101" y="54"/>
                  </a:lnTo>
                  <a:lnTo>
                    <a:pt x="98" y="57"/>
                  </a:lnTo>
                  <a:lnTo>
                    <a:pt x="95" y="57"/>
                  </a:lnTo>
                  <a:lnTo>
                    <a:pt x="85" y="47"/>
                  </a:lnTo>
                  <a:lnTo>
                    <a:pt x="85" y="51"/>
                  </a:lnTo>
                  <a:lnTo>
                    <a:pt x="79" y="51"/>
                  </a:lnTo>
                  <a:lnTo>
                    <a:pt x="79" y="47"/>
                  </a:lnTo>
                  <a:lnTo>
                    <a:pt x="82" y="44"/>
                  </a:lnTo>
                  <a:lnTo>
                    <a:pt x="85" y="30"/>
                  </a:lnTo>
                  <a:lnTo>
                    <a:pt x="82" y="30"/>
                  </a:lnTo>
                  <a:lnTo>
                    <a:pt x="79" y="17"/>
                  </a:lnTo>
                  <a:lnTo>
                    <a:pt x="79" y="10"/>
                  </a:lnTo>
                  <a:lnTo>
                    <a:pt x="75" y="7"/>
                  </a:lnTo>
                  <a:lnTo>
                    <a:pt x="73" y="7"/>
                  </a:lnTo>
                  <a:lnTo>
                    <a:pt x="69" y="0"/>
                  </a:lnTo>
                  <a:lnTo>
                    <a:pt x="63" y="4"/>
                  </a:lnTo>
                  <a:lnTo>
                    <a:pt x="60" y="4"/>
                  </a:lnTo>
                  <a:lnTo>
                    <a:pt x="56" y="0"/>
                  </a:lnTo>
                  <a:lnTo>
                    <a:pt x="51" y="0"/>
                  </a:lnTo>
                  <a:lnTo>
                    <a:pt x="51" y="7"/>
                  </a:lnTo>
                  <a:lnTo>
                    <a:pt x="47" y="7"/>
                  </a:lnTo>
                </a:path>
              </a:pathLst>
            </a:custGeom>
            <a:solidFill>
              <a:schemeClr val="bg1">
                <a:lumMod val="50000"/>
              </a:schemeClr>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24" name="Freeform 11"/>
            <p:cNvSpPr>
              <a:spLocks noChangeAspect="1"/>
            </p:cNvSpPr>
            <p:nvPr/>
          </p:nvSpPr>
          <p:spPr bwMode="auto">
            <a:xfrm>
              <a:off x="7316392" y="1983581"/>
              <a:ext cx="614363" cy="525066"/>
            </a:xfrm>
            <a:custGeom>
              <a:avLst/>
              <a:gdLst>
                <a:gd name="T0" fmla="*/ 49 w 633"/>
                <a:gd name="T1" fmla="*/ 21 h 575"/>
                <a:gd name="T2" fmla="*/ 35 w 633"/>
                <a:gd name="T3" fmla="*/ 30 h 575"/>
                <a:gd name="T4" fmla="*/ 23 w 633"/>
                <a:gd name="T5" fmla="*/ 37 h 575"/>
                <a:gd name="T6" fmla="*/ 23 w 633"/>
                <a:gd name="T7" fmla="*/ 50 h 575"/>
                <a:gd name="T8" fmla="*/ 15 w 633"/>
                <a:gd name="T9" fmla="*/ 67 h 575"/>
                <a:gd name="T10" fmla="*/ 0 w 633"/>
                <a:gd name="T11" fmla="*/ 75 h 575"/>
                <a:gd name="T12" fmla="*/ 10 w 633"/>
                <a:gd name="T13" fmla="*/ 94 h 575"/>
                <a:gd name="T14" fmla="*/ 4 w 633"/>
                <a:gd name="T15" fmla="*/ 175 h 575"/>
                <a:gd name="T16" fmla="*/ 19 w 633"/>
                <a:gd name="T17" fmla="*/ 204 h 575"/>
                <a:gd name="T18" fmla="*/ 53 w 633"/>
                <a:gd name="T19" fmla="*/ 216 h 575"/>
                <a:gd name="T20" fmla="*/ 69 w 633"/>
                <a:gd name="T21" fmla="*/ 236 h 575"/>
                <a:gd name="T22" fmla="*/ 126 w 633"/>
                <a:gd name="T23" fmla="*/ 241 h 575"/>
                <a:gd name="T24" fmla="*/ 145 w 633"/>
                <a:gd name="T25" fmla="*/ 248 h 575"/>
                <a:gd name="T26" fmla="*/ 190 w 633"/>
                <a:gd name="T27" fmla="*/ 248 h 575"/>
                <a:gd name="T28" fmla="*/ 196 w 633"/>
                <a:gd name="T29" fmla="*/ 251 h 575"/>
                <a:gd name="T30" fmla="*/ 206 w 633"/>
                <a:gd name="T31" fmla="*/ 255 h 575"/>
                <a:gd name="T32" fmla="*/ 230 w 633"/>
                <a:gd name="T33" fmla="*/ 267 h 575"/>
                <a:gd name="T34" fmla="*/ 242 w 633"/>
                <a:gd name="T35" fmla="*/ 273 h 575"/>
                <a:gd name="T36" fmla="*/ 249 w 633"/>
                <a:gd name="T37" fmla="*/ 277 h 575"/>
                <a:gd name="T38" fmla="*/ 257 w 633"/>
                <a:gd name="T39" fmla="*/ 280 h 575"/>
                <a:gd name="T40" fmla="*/ 273 w 633"/>
                <a:gd name="T41" fmla="*/ 289 h 575"/>
                <a:gd name="T42" fmla="*/ 279 w 633"/>
                <a:gd name="T43" fmla="*/ 290 h 575"/>
                <a:gd name="T44" fmla="*/ 292 w 633"/>
                <a:gd name="T45" fmla="*/ 299 h 575"/>
                <a:gd name="T46" fmla="*/ 303 w 633"/>
                <a:gd name="T47" fmla="*/ 304 h 575"/>
                <a:gd name="T48" fmla="*/ 322 w 633"/>
                <a:gd name="T49" fmla="*/ 312 h 575"/>
                <a:gd name="T50" fmla="*/ 328 w 633"/>
                <a:gd name="T51" fmla="*/ 314 h 575"/>
                <a:gd name="T52" fmla="*/ 346 w 633"/>
                <a:gd name="T53" fmla="*/ 323 h 575"/>
                <a:gd name="T54" fmla="*/ 352 w 633"/>
                <a:gd name="T55" fmla="*/ 328 h 575"/>
                <a:gd name="T56" fmla="*/ 362 w 633"/>
                <a:gd name="T57" fmla="*/ 331 h 575"/>
                <a:gd name="T58" fmla="*/ 394 w 633"/>
                <a:gd name="T59" fmla="*/ 320 h 575"/>
                <a:gd name="T60" fmla="*/ 392 w 633"/>
                <a:gd name="T61" fmla="*/ 101 h 575"/>
                <a:gd name="T62" fmla="*/ 382 w 633"/>
                <a:gd name="T63" fmla="*/ 84 h 575"/>
                <a:gd name="T64" fmla="*/ 386 w 633"/>
                <a:gd name="T65" fmla="*/ 45 h 575"/>
                <a:gd name="T66" fmla="*/ 394 w 633"/>
                <a:gd name="T67" fmla="*/ 37 h 575"/>
                <a:gd name="T68" fmla="*/ 388 w 633"/>
                <a:gd name="T69" fmla="*/ 31 h 575"/>
                <a:gd name="T70" fmla="*/ 362 w 633"/>
                <a:gd name="T71" fmla="*/ 27 h 575"/>
                <a:gd name="T72" fmla="*/ 344 w 633"/>
                <a:gd name="T73" fmla="*/ 24 h 575"/>
                <a:gd name="T74" fmla="*/ 340 w 633"/>
                <a:gd name="T75" fmla="*/ 19 h 575"/>
                <a:gd name="T76" fmla="*/ 333 w 633"/>
                <a:gd name="T77" fmla="*/ 11 h 575"/>
                <a:gd name="T78" fmla="*/ 316 w 633"/>
                <a:gd name="T79" fmla="*/ 8 h 575"/>
                <a:gd name="T80" fmla="*/ 291 w 633"/>
                <a:gd name="T81" fmla="*/ 10 h 575"/>
                <a:gd name="T82" fmla="*/ 265 w 633"/>
                <a:gd name="T83" fmla="*/ 27 h 575"/>
                <a:gd name="T84" fmla="*/ 267 w 633"/>
                <a:gd name="T85" fmla="*/ 45 h 575"/>
                <a:gd name="T86" fmla="*/ 265 w 633"/>
                <a:gd name="T87" fmla="*/ 56 h 575"/>
                <a:gd name="T88" fmla="*/ 254 w 633"/>
                <a:gd name="T89" fmla="*/ 68 h 575"/>
                <a:gd name="T90" fmla="*/ 236 w 633"/>
                <a:gd name="T91" fmla="*/ 70 h 575"/>
                <a:gd name="T92" fmla="*/ 221 w 633"/>
                <a:gd name="T93" fmla="*/ 60 h 575"/>
                <a:gd name="T94" fmla="*/ 212 w 633"/>
                <a:gd name="T95" fmla="*/ 56 h 575"/>
                <a:gd name="T96" fmla="*/ 188 w 633"/>
                <a:gd name="T97" fmla="*/ 49 h 575"/>
                <a:gd name="T98" fmla="*/ 154 w 633"/>
                <a:gd name="T99" fmla="*/ 39 h 575"/>
                <a:gd name="T100" fmla="*/ 148 w 633"/>
                <a:gd name="T101" fmla="*/ 24 h 575"/>
                <a:gd name="T102" fmla="*/ 124 w 633"/>
                <a:gd name="T103" fmla="*/ 14 h 575"/>
                <a:gd name="T104" fmla="*/ 107 w 633"/>
                <a:gd name="T105" fmla="*/ 10 h 575"/>
                <a:gd name="T106" fmla="*/ 85 w 633"/>
                <a:gd name="T107" fmla="*/ 10 h 575"/>
                <a:gd name="T108" fmla="*/ 65 w 633"/>
                <a:gd name="T109" fmla="*/ 4 h 575"/>
                <a:gd name="T110" fmla="*/ 53 w 633"/>
                <a:gd name="T111" fmla="*/ 16 h 57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33"/>
                <a:gd name="T169" fmla="*/ 0 h 575"/>
                <a:gd name="T170" fmla="*/ 633 w 633"/>
                <a:gd name="T171" fmla="*/ 575 h 57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33" h="575">
                  <a:moveTo>
                    <a:pt x="85" y="27"/>
                  </a:moveTo>
                  <a:lnTo>
                    <a:pt x="82" y="33"/>
                  </a:lnTo>
                  <a:lnTo>
                    <a:pt x="79" y="37"/>
                  </a:lnTo>
                  <a:lnTo>
                    <a:pt x="72" y="41"/>
                  </a:lnTo>
                  <a:lnTo>
                    <a:pt x="63" y="47"/>
                  </a:lnTo>
                  <a:lnTo>
                    <a:pt x="56" y="51"/>
                  </a:lnTo>
                  <a:lnTo>
                    <a:pt x="54" y="57"/>
                  </a:lnTo>
                  <a:lnTo>
                    <a:pt x="47" y="60"/>
                  </a:lnTo>
                  <a:lnTo>
                    <a:pt x="37" y="64"/>
                  </a:lnTo>
                  <a:lnTo>
                    <a:pt x="35" y="71"/>
                  </a:lnTo>
                  <a:lnTo>
                    <a:pt x="35" y="84"/>
                  </a:lnTo>
                  <a:lnTo>
                    <a:pt x="37" y="87"/>
                  </a:lnTo>
                  <a:lnTo>
                    <a:pt x="37" y="101"/>
                  </a:lnTo>
                  <a:lnTo>
                    <a:pt x="35" y="107"/>
                  </a:lnTo>
                  <a:lnTo>
                    <a:pt x="24" y="115"/>
                  </a:lnTo>
                  <a:lnTo>
                    <a:pt x="18" y="117"/>
                  </a:lnTo>
                  <a:lnTo>
                    <a:pt x="9" y="121"/>
                  </a:lnTo>
                  <a:lnTo>
                    <a:pt x="0" y="128"/>
                  </a:lnTo>
                  <a:lnTo>
                    <a:pt x="0" y="138"/>
                  </a:lnTo>
                  <a:lnTo>
                    <a:pt x="9" y="148"/>
                  </a:lnTo>
                  <a:lnTo>
                    <a:pt x="16" y="161"/>
                  </a:lnTo>
                  <a:lnTo>
                    <a:pt x="18" y="282"/>
                  </a:lnTo>
                  <a:lnTo>
                    <a:pt x="6" y="288"/>
                  </a:lnTo>
                  <a:lnTo>
                    <a:pt x="6" y="302"/>
                  </a:lnTo>
                  <a:lnTo>
                    <a:pt x="22" y="319"/>
                  </a:lnTo>
                  <a:lnTo>
                    <a:pt x="28" y="329"/>
                  </a:lnTo>
                  <a:lnTo>
                    <a:pt x="31" y="352"/>
                  </a:lnTo>
                  <a:lnTo>
                    <a:pt x="40" y="363"/>
                  </a:lnTo>
                  <a:lnTo>
                    <a:pt x="63" y="363"/>
                  </a:lnTo>
                  <a:lnTo>
                    <a:pt x="85" y="373"/>
                  </a:lnTo>
                  <a:lnTo>
                    <a:pt x="95" y="393"/>
                  </a:lnTo>
                  <a:lnTo>
                    <a:pt x="101" y="407"/>
                  </a:lnTo>
                  <a:lnTo>
                    <a:pt x="110" y="407"/>
                  </a:lnTo>
                  <a:lnTo>
                    <a:pt x="193" y="410"/>
                  </a:lnTo>
                  <a:lnTo>
                    <a:pt x="199" y="410"/>
                  </a:lnTo>
                  <a:lnTo>
                    <a:pt x="202" y="416"/>
                  </a:lnTo>
                  <a:lnTo>
                    <a:pt x="212" y="420"/>
                  </a:lnTo>
                  <a:lnTo>
                    <a:pt x="218" y="427"/>
                  </a:lnTo>
                  <a:lnTo>
                    <a:pt x="232" y="427"/>
                  </a:lnTo>
                  <a:lnTo>
                    <a:pt x="272" y="413"/>
                  </a:lnTo>
                  <a:lnTo>
                    <a:pt x="288" y="420"/>
                  </a:lnTo>
                  <a:lnTo>
                    <a:pt x="304" y="427"/>
                  </a:lnTo>
                  <a:lnTo>
                    <a:pt x="307" y="430"/>
                  </a:lnTo>
                  <a:lnTo>
                    <a:pt x="311" y="433"/>
                  </a:lnTo>
                  <a:lnTo>
                    <a:pt x="314" y="433"/>
                  </a:lnTo>
                  <a:lnTo>
                    <a:pt x="324" y="436"/>
                  </a:lnTo>
                  <a:lnTo>
                    <a:pt x="324" y="440"/>
                  </a:lnTo>
                  <a:lnTo>
                    <a:pt x="330" y="440"/>
                  </a:lnTo>
                  <a:lnTo>
                    <a:pt x="330" y="444"/>
                  </a:lnTo>
                  <a:lnTo>
                    <a:pt x="348" y="450"/>
                  </a:lnTo>
                  <a:lnTo>
                    <a:pt x="368" y="460"/>
                  </a:lnTo>
                  <a:lnTo>
                    <a:pt x="371" y="464"/>
                  </a:lnTo>
                  <a:lnTo>
                    <a:pt x="375" y="464"/>
                  </a:lnTo>
                  <a:lnTo>
                    <a:pt x="387" y="470"/>
                  </a:lnTo>
                  <a:lnTo>
                    <a:pt x="390" y="474"/>
                  </a:lnTo>
                  <a:lnTo>
                    <a:pt x="393" y="474"/>
                  </a:lnTo>
                  <a:lnTo>
                    <a:pt x="399" y="477"/>
                  </a:lnTo>
                  <a:lnTo>
                    <a:pt x="406" y="481"/>
                  </a:lnTo>
                  <a:lnTo>
                    <a:pt x="409" y="481"/>
                  </a:lnTo>
                  <a:lnTo>
                    <a:pt x="412" y="483"/>
                  </a:lnTo>
                  <a:lnTo>
                    <a:pt x="415" y="487"/>
                  </a:lnTo>
                  <a:lnTo>
                    <a:pt x="432" y="494"/>
                  </a:lnTo>
                  <a:lnTo>
                    <a:pt x="438" y="497"/>
                  </a:lnTo>
                  <a:lnTo>
                    <a:pt x="441" y="497"/>
                  </a:lnTo>
                  <a:lnTo>
                    <a:pt x="441" y="500"/>
                  </a:lnTo>
                  <a:lnTo>
                    <a:pt x="447" y="500"/>
                  </a:lnTo>
                  <a:lnTo>
                    <a:pt x="456" y="507"/>
                  </a:lnTo>
                  <a:lnTo>
                    <a:pt x="463" y="510"/>
                  </a:lnTo>
                  <a:lnTo>
                    <a:pt x="469" y="514"/>
                  </a:lnTo>
                  <a:lnTo>
                    <a:pt x="479" y="517"/>
                  </a:lnTo>
                  <a:lnTo>
                    <a:pt x="486" y="520"/>
                  </a:lnTo>
                  <a:lnTo>
                    <a:pt x="486" y="524"/>
                  </a:lnTo>
                  <a:lnTo>
                    <a:pt x="488" y="524"/>
                  </a:lnTo>
                  <a:lnTo>
                    <a:pt x="510" y="534"/>
                  </a:lnTo>
                  <a:lnTo>
                    <a:pt x="517" y="538"/>
                  </a:lnTo>
                  <a:lnTo>
                    <a:pt x="517" y="541"/>
                  </a:lnTo>
                  <a:lnTo>
                    <a:pt x="520" y="541"/>
                  </a:lnTo>
                  <a:lnTo>
                    <a:pt x="526" y="541"/>
                  </a:lnTo>
                  <a:lnTo>
                    <a:pt x="542" y="551"/>
                  </a:lnTo>
                  <a:lnTo>
                    <a:pt x="548" y="554"/>
                  </a:lnTo>
                  <a:lnTo>
                    <a:pt x="555" y="557"/>
                  </a:lnTo>
                  <a:lnTo>
                    <a:pt x="555" y="561"/>
                  </a:lnTo>
                  <a:lnTo>
                    <a:pt x="564" y="561"/>
                  </a:lnTo>
                  <a:lnTo>
                    <a:pt x="564" y="564"/>
                  </a:lnTo>
                  <a:lnTo>
                    <a:pt x="571" y="567"/>
                  </a:lnTo>
                  <a:lnTo>
                    <a:pt x="577" y="571"/>
                  </a:lnTo>
                  <a:lnTo>
                    <a:pt x="580" y="571"/>
                  </a:lnTo>
                  <a:lnTo>
                    <a:pt x="590" y="574"/>
                  </a:lnTo>
                  <a:lnTo>
                    <a:pt x="590" y="551"/>
                  </a:lnTo>
                  <a:lnTo>
                    <a:pt x="632" y="551"/>
                  </a:lnTo>
                  <a:lnTo>
                    <a:pt x="632" y="470"/>
                  </a:lnTo>
                  <a:lnTo>
                    <a:pt x="632" y="175"/>
                  </a:lnTo>
                  <a:lnTo>
                    <a:pt x="628" y="175"/>
                  </a:lnTo>
                  <a:lnTo>
                    <a:pt x="619" y="165"/>
                  </a:lnTo>
                  <a:lnTo>
                    <a:pt x="619" y="151"/>
                  </a:lnTo>
                  <a:lnTo>
                    <a:pt x="612" y="144"/>
                  </a:lnTo>
                  <a:lnTo>
                    <a:pt x="612" y="128"/>
                  </a:lnTo>
                  <a:lnTo>
                    <a:pt x="622" y="121"/>
                  </a:lnTo>
                  <a:lnTo>
                    <a:pt x="619" y="77"/>
                  </a:lnTo>
                  <a:lnTo>
                    <a:pt x="622" y="71"/>
                  </a:lnTo>
                  <a:lnTo>
                    <a:pt x="625" y="67"/>
                  </a:lnTo>
                  <a:lnTo>
                    <a:pt x="632" y="64"/>
                  </a:lnTo>
                  <a:lnTo>
                    <a:pt x="628" y="64"/>
                  </a:lnTo>
                  <a:lnTo>
                    <a:pt x="625" y="57"/>
                  </a:lnTo>
                  <a:lnTo>
                    <a:pt x="622" y="54"/>
                  </a:lnTo>
                  <a:lnTo>
                    <a:pt x="590" y="51"/>
                  </a:lnTo>
                  <a:lnTo>
                    <a:pt x="584" y="47"/>
                  </a:lnTo>
                  <a:lnTo>
                    <a:pt x="580" y="47"/>
                  </a:lnTo>
                  <a:lnTo>
                    <a:pt x="571" y="43"/>
                  </a:lnTo>
                  <a:lnTo>
                    <a:pt x="559" y="41"/>
                  </a:lnTo>
                  <a:lnTo>
                    <a:pt x="552" y="41"/>
                  </a:lnTo>
                  <a:lnTo>
                    <a:pt x="546" y="37"/>
                  </a:lnTo>
                  <a:lnTo>
                    <a:pt x="546" y="30"/>
                  </a:lnTo>
                  <a:lnTo>
                    <a:pt x="546" y="33"/>
                  </a:lnTo>
                  <a:lnTo>
                    <a:pt x="546" y="24"/>
                  </a:lnTo>
                  <a:lnTo>
                    <a:pt x="540" y="20"/>
                  </a:lnTo>
                  <a:lnTo>
                    <a:pt x="533" y="20"/>
                  </a:lnTo>
                  <a:lnTo>
                    <a:pt x="530" y="17"/>
                  </a:lnTo>
                  <a:lnTo>
                    <a:pt x="517" y="17"/>
                  </a:lnTo>
                  <a:lnTo>
                    <a:pt x="507" y="14"/>
                  </a:lnTo>
                  <a:lnTo>
                    <a:pt x="486" y="14"/>
                  </a:lnTo>
                  <a:lnTo>
                    <a:pt x="475" y="17"/>
                  </a:lnTo>
                  <a:lnTo>
                    <a:pt x="467" y="17"/>
                  </a:lnTo>
                  <a:lnTo>
                    <a:pt x="447" y="27"/>
                  </a:lnTo>
                  <a:lnTo>
                    <a:pt x="434" y="37"/>
                  </a:lnTo>
                  <a:lnTo>
                    <a:pt x="425" y="47"/>
                  </a:lnTo>
                  <a:lnTo>
                    <a:pt x="422" y="67"/>
                  </a:lnTo>
                  <a:lnTo>
                    <a:pt x="425" y="71"/>
                  </a:lnTo>
                  <a:lnTo>
                    <a:pt x="428" y="77"/>
                  </a:lnTo>
                  <a:lnTo>
                    <a:pt x="432" y="87"/>
                  </a:lnTo>
                  <a:lnTo>
                    <a:pt x="428" y="91"/>
                  </a:lnTo>
                  <a:lnTo>
                    <a:pt x="425" y="97"/>
                  </a:lnTo>
                  <a:lnTo>
                    <a:pt x="422" y="107"/>
                  </a:lnTo>
                  <a:lnTo>
                    <a:pt x="412" y="115"/>
                  </a:lnTo>
                  <a:lnTo>
                    <a:pt x="406" y="117"/>
                  </a:lnTo>
                  <a:lnTo>
                    <a:pt x="393" y="121"/>
                  </a:lnTo>
                  <a:lnTo>
                    <a:pt x="383" y="121"/>
                  </a:lnTo>
                  <a:lnTo>
                    <a:pt x="378" y="121"/>
                  </a:lnTo>
                  <a:lnTo>
                    <a:pt x="364" y="115"/>
                  </a:lnTo>
                  <a:lnTo>
                    <a:pt x="359" y="107"/>
                  </a:lnTo>
                  <a:lnTo>
                    <a:pt x="355" y="104"/>
                  </a:lnTo>
                  <a:lnTo>
                    <a:pt x="348" y="101"/>
                  </a:lnTo>
                  <a:lnTo>
                    <a:pt x="343" y="101"/>
                  </a:lnTo>
                  <a:lnTo>
                    <a:pt x="339" y="97"/>
                  </a:lnTo>
                  <a:lnTo>
                    <a:pt x="333" y="94"/>
                  </a:lnTo>
                  <a:lnTo>
                    <a:pt x="324" y="91"/>
                  </a:lnTo>
                  <a:lnTo>
                    <a:pt x="301" y="84"/>
                  </a:lnTo>
                  <a:lnTo>
                    <a:pt x="275" y="80"/>
                  </a:lnTo>
                  <a:lnTo>
                    <a:pt x="259" y="77"/>
                  </a:lnTo>
                  <a:lnTo>
                    <a:pt x="247" y="67"/>
                  </a:lnTo>
                  <a:lnTo>
                    <a:pt x="240" y="57"/>
                  </a:lnTo>
                  <a:lnTo>
                    <a:pt x="240" y="47"/>
                  </a:lnTo>
                  <a:lnTo>
                    <a:pt x="238" y="41"/>
                  </a:lnTo>
                  <a:lnTo>
                    <a:pt x="234" y="37"/>
                  </a:lnTo>
                  <a:lnTo>
                    <a:pt x="216" y="30"/>
                  </a:lnTo>
                  <a:lnTo>
                    <a:pt x="199" y="24"/>
                  </a:lnTo>
                  <a:lnTo>
                    <a:pt x="193" y="20"/>
                  </a:lnTo>
                  <a:lnTo>
                    <a:pt x="180" y="17"/>
                  </a:lnTo>
                  <a:lnTo>
                    <a:pt x="171" y="17"/>
                  </a:lnTo>
                  <a:lnTo>
                    <a:pt x="164" y="14"/>
                  </a:lnTo>
                  <a:lnTo>
                    <a:pt x="152" y="14"/>
                  </a:lnTo>
                  <a:lnTo>
                    <a:pt x="136" y="17"/>
                  </a:lnTo>
                  <a:lnTo>
                    <a:pt x="123" y="17"/>
                  </a:lnTo>
                  <a:lnTo>
                    <a:pt x="114" y="14"/>
                  </a:lnTo>
                  <a:lnTo>
                    <a:pt x="104" y="7"/>
                  </a:lnTo>
                  <a:lnTo>
                    <a:pt x="95" y="4"/>
                  </a:lnTo>
                  <a:lnTo>
                    <a:pt x="85" y="0"/>
                  </a:lnTo>
                  <a:lnTo>
                    <a:pt x="85" y="27"/>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25" name="Freeform 12"/>
            <p:cNvSpPr>
              <a:spLocks noChangeAspect="1"/>
            </p:cNvSpPr>
            <p:nvPr/>
          </p:nvSpPr>
          <p:spPr bwMode="auto">
            <a:xfrm>
              <a:off x="8121254" y="3657601"/>
              <a:ext cx="417909" cy="626269"/>
            </a:xfrm>
            <a:custGeom>
              <a:avLst/>
              <a:gdLst>
                <a:gd name="T0" fmla="*/ 42 w 428"/>
                <a:gd name="T1" fmla="*/ 318 h 686"/>
                <a:gd name="T2" fmla="*/ 52 w 428"/>
                <a:gd name="T3" fmla="*/ 398 h 686"/>
                <a:gd name="T4" fmla="*/ 69 w 428"/>
                <a:gd name="T5" fmla="*/ 387 h 686"/>
                <a:gd name="T6" fmla="*/ 72 w 428"/>
                <a:gd name="T7" fmla="*/ 369 h 686"/>
                <a:gd name="T8" fmla="*/ 84 w 428"/>
                <a:gd name="T9" fmla="*/ 363 h 686"/>
                <a:gd name="T10" fmla="*/ 105 w 428"/>
                <a:gd name="T11" fmla="*/ 355 h 686"/>
                <a:gd name="T12" fmla="*/ 124 w 428"/>
                <a:gd name="T13" fmla="*/ 347 h 686"/>
                <a:gd name="T14" fmla="*/ 137 w 428"/>
                <a:gd name="T15" fmla="*/ 328 h 686"/>
                <a:gd name="T16" fmla="*/ 130 w 428"/>
                <a:gd name="T17" fmla="*/ 330 h 686"/>
                <a:gd name="T18" fmla="*/ 137 w 428"/>
                <a:gd name="T19" fmla="*/ 287 h 686"/>
                <a:gd name="T20" fmla="*/ 130 w 428"/>
                <a:gd name="T21" fmla="*/ 278 h 686"/>
                <a:gd name="T22" fmla="*/ 124 w 428"/>
                <a:gd name="T23" fmla="*/ 258 h 686"/>
                <a:gd name="T24" fmla="*/ 117 w 428"/>
                <a:gd name="T25" fmla="*/ 232 h 686"/>
                <a:gd name="T26" fmla="*/ 130 w 428"/>
                <a:gd name="T27" fmla="*/ 223 h 686"/>
                <a:gd name="T28" fmla="*/ 151 w 428"/>
                <a:gd name="T29" fmla="*/ 201 h 686"/>
                <a:gd name="T30" fmla="*/ 167 w 428"/>
                <a:gd name="T31" fmla="*/ 193 h 686"/>
                <a:gd name="T32" fmla="*/ 171 w 428"/>
                <a:gd name="T33" fmla="*/ 187 h 686"/>
                <a:gd name="T34" fmla="*/ 185 w 428"/>
                <a:gd name="T35" fmla="*/ 174 h 686"/>
                <a:gd name="T36" fmla="*/ 211 w 428"/>
                <a:gd name="T37" fmla="*/ 164 h 686"/>
                <a:gd name="T38" fmla="*/ 227 w 428"/>
                <a:gd name="T39" fmla="*/ 156 h 686"/>
                <a:gd name="T40" fmla="*/ 245 w 428"/>
                <a:gd name="T41" fmla="*/ 145 h 686"/>
                <a:gd name="T42" fmla="*/ 256 w 428"/>
                <a:gd name="T43" fmla="*/ 131 h 686"/>
                <a:gd name="T44" fmla="*/ 263 w 428"/>
                <a:gd name="T45" fmla="*/ 117 h 686"/>
                <a:gd name="T46" fmla="*/ 269 w 428"/>
                <a:gd name="T47" fmla="*/ 104 h 686"/>
                <a:gd name="T48" fmla="*/ 268 w 428"/>
                <a:gd name="T49" fmla="*/ 94 h 686"/>
                <a:gd name="T50" fmla="*/ 261 w 428"/>
                <a:gd name="T51" fmla="*/ 65 h 686"/>
                <a:gd name="T52" fmla="*/ 261 w 428"/>
                <a:gd name="T53" fmla="*/ 56 h 686"/>
                <a:gd name="T54" fmla="*/ 268 w 428"/>
                <a:gd name="T55" fmla="*/ 2 h 686"/>
                <a:gd name="T56" fmla="*/ 265 w 428"/>
                <a:gd name="T57" fmla="*/ 2 h 686"/>
                <a:gd name="T58" fmla="*/ 251 w 428"/>
                <a:gd name="T59" fmla="*/ 11 h 686"/>
                <a:gd name="T60" fmla="*/ 213 w 428"/>
                <a:gd name="T61" fmla="*/ 19 h 686"/>
                <a:gd name="T62" fmla="*/ 193 w 428"/>
                <a:gd name="T63" fmla="*/ 25 h 686"/>
                <a:gd name="T64" fmla="*/ 159 w 428"/>
                <a:gd name="T65" fmla="*/ 29 h 686"/>
                <a:gd name="T66" fmla="*/ 146 w 428"/>
                <a:gd name="T67" fmla="*/ 27 h 686"/>
                <a:gd name="T68" fmla="*/ 121 w 428"/>
                <a:gd name="T69" fmla="*/ 40 h 686"/>
                <a:gd name="T70" fmla="*/ 139 w 428"/>
                <a:gd name="T71" fmla="*/ 91 h 686"/>
                <a:gd name="T72" fmla="*/ 149 w 428"/>
                <a:gd name="T73" fmla="*/ 101 h 686"/>
                <a:gd name="T74" fmla="*/ 146 w 428"/>
                <a:gd name="T75" fmla="*/ 136 h 686"/>
                <a:gd name="T76" fmla="*/ 137 w 428"/>
                <a:gd name="T77" fmla="*/ 140 h 686"/>
                <a:gd name="T78" fmla="*/ 133 w 428"/>
                <a:gd name="T79" fmla="*/ 152 h 686"/>
                <a:gd name="T80" fmla="*/ 129 w 428"/>
                <a:gd name="T81" fmla="*/ 160 h 686"/>
                <a:gd name="T82" fmla="*/ 124 w 428"/>
                <a:gd name="T83" fmla="*/ 154 h 686"/>
                <a:gd name="T84" fmla="*/ 114 w 428"/>
                <a:gd name="T85" fmla="*/ 143 h 686"/>
                <a:gd name="T86" fmla="*/ 108 w 428"/>
                <a:gd name="T87" fmla="*/ 135 h 686"/>
                <a:gd name="T88" fmla="*/ 113 w 428"/>
                <a:gd name="T89" fmla="*/ 124 h 686"/>
                <a:gd name="T90" fmla="*/ 110 w 428"/>
                <a:gd name="T91" fmla="*/ 98 h 686"/>
                <a:gd name="T92" fmla="*/ 84 w 428"/>
                <a:gd name="T93" fmla="*/ 89 h 686"/>
                <a:gd name="T94" fmla="*/ 54 w 428"/>
                <a:gd name="T95" fmla="*/ 94 h 686"/>
                <a:gd name="T96" fmla="*/ 2 w 428"/>
                <a:gd name="T97" fmla="*/ 111 h 686"/>
                <a:gd name="T98" fmla="*/ 4 w 428"/>
                <a:gd name="T99" fmla="*/ 125 h 686"/>
                <a:gd name="T100" fmla="*/ 26 w 428"/>
                <a:gd name="T101" fmla="*/ 133 h 686"/>
                <a:gd name="T102" fmla="*/ 60 w 428"/>
                <a:gd name="T103" fmla="*/ 145 h 686"/>
                <a:gd name="T104" fmla="*/ 70 w 428"/>
                <a:gd name="T105" fmla="*/ 156 h 686"/>
                <a:gd name="T106" fmla="*/ 72 w 428"/>
                <a:gd name="T107" fmla="*/ 197 h 686"/>
                <a:gd name="T108" fmla="*/ 69 w 428"/>
                <a:gd name="T109" fmla="*/ 215 h 686"/>
                <a:gd name="T110" fmla="*/ 64 w 428"/>
                <a:gd name="T111" fmla="*/ 248 h 686"/>
                <a:gd name="T112" fmla="*/ 56 w 428"/>
                <a:gd name="T113" fmla="*/ 268 h 686"/>
                <a:gd name="T114" fmla="*/ 44 w 428"/>
                <a:gd name="T115" fmla="*/ 281 h 686"/>
                <a:gd name="T116" fmla="*/ 41 w 428"/>
                <a:gd name="T117" fmla="*/ 304 h 68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28"/>
                <a:gd name="T178" fmla="*/ 0 h 686"/>
                <a:gd name="T179" fmla="*/ 428 w 428"/>
                <a:gd name="T180" fmla="*/ 686 h 68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28" h="686">
                  <a:moveTo>
                    <a:pt x="64" y="524"/>
                  </a:moveTo>
                  <a:lnTo>
                    <a:pt x="67" y="537"/>
                  </a:lnTo>
                  <a:lnTo>
                    <a:pt x="67" y="547"/>
                  </a:lnTo>
                  <a:lnTo>
                    <a:pt x="76" y="581"/>
                  </a:lnTo>
                  <a:lnTo>
                    <a:pt x="79" y="644"/>
                  </a:lnTo>
                  <a:lnTo>
                    <a:pt x="83" y="685"/>
                  </a:lnTo>
                  <a:lnTo>
                    <a:pt x="111" y="685"/>
                  </a:lnTo>
                  <a:lnTo>
                    <a:pt x="115" y="658"/>
                  </a:lnTo>
                  <a:lnTo>
                    <a:pt x="109" y="665"/>
                  </a:lnTo>
                  <a:lnTo>
                    <a:pt x="99" y="655"/>
                  </a:lnTo>
                  <a:lnTo>
                    <a:pt x="111" y="635"/>
                  </a:lnTo>
                  <a:lnTo>
                    <a:pt x="115" y="635"/>
                  </a:lnTo>
                  <a:lnTo>
                    <a:pt x="121" y="631"/>
                  </a:lnTo>
                  <a:lnTo>
                    <a:pt x="128" y="628"/>
                  </a:lnTo>
                  <a:lnTo>
                    <a:pt x="133" y="625"/>
                  </a:lnTo>
                  <a:lnTo>
                    <a:pt x="144" y="618"/>
                  </a:lnTo>
                  <a:lnTo>
                    <a:pt x="156" y="615"/>
                  </a:lnTo>
                  <a:lnTo>
                    <a:pt x="166" y="611"/>
                  </a:lnTo>
                  <a:lnTo>
                    <a:pt x="175" y="607"/>
                  </a:lnTo>
                  <a:lnTo>
                    <a:pt x="187" y="605"/>
                  </a:lnTo>
                  <a:lnTo>
                    <a:pt x="197" y="597"/>
                  </a:lnTo>
                  <a:lnTo>
                    <a:pt x="210" y="584"/>
                  </a:lnTo>
                  <a:lnTo>
                    <a:pt x="213" y="574"/>
                  </a:lnTo>
                  <a:lnTo>
                    <a:pt x="216" y="564"/>
                  </a:lnTo>
                  <a:lnTo>
                    <a:pt x="210" y="571"/>
                  </a:lnTo>
                  <a:lnTo>
                    <a:pt x="207" y="578"/>
                  </a:lnTo>
                  <a:lnTo>
                    <a:pt x="207" y="568"/>
                  </a:lnTo>
                  <a:lnTo>
                    <a:pt x="213" y="544"/>
                  </a:lnTo>
                  <a:lnTo>
                    <a:pt x="216" y="537"/>
                  </a:lnTo>
                  <a:lnTo>
                    <a:pt x="216" y="494"/>
                  </a:lnTo>
                  <a:lnTo>
                    <a:pt x="216" y="490"/>
                  </a:lnTo>
                  <a:lnTo>
                    <a:pt x="210" y="494"/>
                  </a:lnTo>
                  <a:lnTo>
                    <a:pt x="207" y="477"/>
                  </a:lnTo>
                  <a:lnTo>
                    <a:pt x="207" y="470"/>
                  </a:lnTo>
                  <a:lnTo>
                    <a:pt x="197" y="447"/>
                  </a:lnTo>
                  <a:lnTo>
                    <a:pt x="197" y="443"/>
                  </a:lnTo>
                  <a:lnTo>
                    <a:pt x="197" y="440"/>
                  </a:lnTo>
                  <a:lnTo>
                    <a:pt x="185" y="426"/>
                  </a:lnTo>
                  <a:lnTo>
                    <a:pt x="185" y="399"/>
                  </a:lnTo>
                  <a:lnTo>
                    <a:pt x="194" y="396"/>
                  </a:lnTo>
                  <a:lnTo>
                    <a:pt x="197" y="389"/>
                  </a:lnTo>
                  <a:lnTo>
                    <a:pt x="207" y="383"/>
                  </a:lnTo>
                  <a:lnTo>
                    <a:pt x="229" y="360"/>
                  </a:lnTo>
                  <a:lnTo>
                    <a:pt x="236" y="356"/>
                  </a:lnTo>
                  <a:lnTo>
                    <a:pt x="239" y="346"/>
                  </a:lnTo>
                  <a:lnTo>
                    <a:pt x="242" y="352"/>
                  </a:lnTo>
                  <a:lnTo>
                    <a:pt x="245" y="356"/>
                  </a:lnTo>
                  <a:lnTo>
                    <a:pt x="264" y="332"/>
                  </a:lnTo>
                  <a:lnTo>
                    <a:pt x="259" y="329"/>
                  </a:lnTo>
                  <a:lnTo>
                    <a:pt x="267" y="325"/>
                  </a:lnTo>
                  <a:lnTo>
                    <a:pt x="271" y="322"/>
                  </a:lnTo>
                  <a:lnTo>
                    <a:pt x="274" y="316"/>
                  </a:lnTo>
                  <a:lnTo>
                    <a:pt x="280" y="309"/>
                  </a:lnTo>
                  <a:lnTo>
                    <a:pt x="293" y="299"/>
                  </a:lnTo>
                  <a:lnTo>
                    <a:pt x="303" y="296"/>
                  </a:lnTo>
                  <a:lnTo>
                    <a:pt x="315" y="288"/>
                  </a:lnTo>
                  <a:lnTo>
                    <a:pt x="334" y="282"/>
                  </a:lnTo>
                  <a:lnTo>
                    <a:pt x="347" y="282"/>
                  </a:lnTo>
                  <a:lnTo>
                    <a:pt x="356" y="275"/>
                  </a:lnTo>
                  <a:lnTo>
                    <a:pt x="360" y="268"/>
                  </a:lnTo>
                  <a:lnTo>
                    <a:pt x="367" y="265"/>
                  </a:lnTo>
                  <a:lnTo>
                    <a:pt x="386" y="255"/>
                  </a:lnTo>
                  <a:lnTo>
                    <a:pt x="389" y="249"/>
                  </a:lnTo>
                  <a:lnTo>
                    <a:pt x="383" y="245"/>
                  </a:lnTo>
                  <a:lnTo>
                    <a:pt x="395" y="238"/>
                  </a:lnTo>
                  <a:lnTo>
                    <a:pt x="405" y="225"/>
                  </a:lnTo>
                  <a:lnTo>
                    <a:pt x="410" y="218"/>
                  </a:lnTo>
                  <a:lnTo>
                    <a:pt x="417" y="215"/>
                  </a:lnTo>
                  <a:lnTo>
                    <a:pt x="417" y="202"/>
                  </a:lnTo>
                  <a:lnTo>
                    <a:pt x="410" y="202"/>
                  </a:lnTo>
                  <a:lnTo>
                    <a:pt x="420" y="191"/>
                  </a:lnTo>
                  <a:lnTo>
                    <a:pt x="427" y="178"/>
                  </a:lnTo>
                  <a:lnTo>
                    <a:pt x="427" y="171"/>
                  </a:lnTo>
                  <a:lnTo>
                    <a:pt x="420" y="168"/>
                  </a:lnTo>
                  <a:lnTo>
                    <a:pt x="424" y="161"/>
                  </a:lnTo>
                  <a:lnTo>
                    <a:pt x="420" y="158"/>
                  </a:lnTo>
                  <a:lnTo>
                    <a:pt x="414" y="158"/>
                  </a:lnTo>
                  <a:lnTo>
                    <a:pt x="414" y="111"/>
                  </a:lnTo>
                  <a:lnTo>
                    <a:pt x="410" y="111"/>
                  </a:lnTo>
                  <a:lnTo>
                    <a:pt x="410" y="101"/>
                  </a:lnTo>
                  <a:lnTo>
                    <a:pt x="414" y="97"/>
                  </a:lnTo>
                  <a:lnTo>
                    <a:pt x="414" y="43"/>
                  </a:lnTo>
                  <a:lnTo>
                    <a:pt x="424" y="27"/>
                  </a:lnTo>
                  <a:lnTo>
                    <a:pt x="424" y="4"/>
                  </a:lnTo>
                  <a:lnTo>
                    <a:pt x="420" y="4"/>
                  </a:lnTo>
                  <a:lnTo>
                    <a:pt x="420" y="0"/>
                  </a:lnTo>
                  <a:lnTo>
                    <a:pt x="420" y="4"/>
                  </a:lnTo>
                  <a:lnTo>
                    <a:pt x="414" y="10"/>
                  </a:lnTo>
                  <a:lnTo>
                    <a:pt x="408" y="10"/>
                  </a:lnTo>
                  <a:lnTo>
                    <a:pt x="398" y="20"/>
                  </a:lnTo>
                  <a:lnTo>
                    <a:pt x="367" y="33"/>
                  </a:lnTo>
                  <a:lnTo>
                    <a:pt x="344" y="37"/>
                  </a:lnTo>
                  <a:lnTo>
                    <a:pt x="337" y="33"/>
                  </a:lnTo>
                  <a:lnTo>
                    <a:pt x="334" y="30"/>
                  </a:lnTo>
                  <a:lnTo>
                    <a:pt x="315" y="37"/>
                  </a:lnTo>
                  <a:lnTo>
                    <a:pt x="306" y="43"/>
                  </a:lnTo>
                  <a:lnTo>
                    <a:pt x="274" y="47"/>
                  </a:lnTo>
                  <a:lnTo>
                    <a:pt x="267" y="50"/>
                  </a:lnTo>
                  <a:lnTo>
                    <a:pt x="252" y="50"/>
                  </a:lnTo>
                  <a:lnTo>
                    <a:pt x="245" y="43"/>
                  </a:lnTo>
                  <a:lnTo>
                    <a:pt x="236" y="43"/>
                  </a:lnTo>
                  <a:lnTo>
                    <a:pt x="232" y="47"/>
                  </a:lnTo>
                  <a:lnTo>
                    <a:pt x="197" y="47"/>
                  </a:lnTo>
                  <a:lnTo>
                    <a:pt x="194" y="64"/>
                  </a:lnTo>
                  <a:lnTo>
                    <a:pt x="191" y="70"/>
                  </a:lnTo>
                  <a:lnTo>
                    <a:pt x="187" y="91"/>
                  </a:lnTo>
                  <a:lnTo>
                    <a:pt x="194" y="128"/>
                  </a:lnTo>
                  <a:lnTo>
                    <a:pt x="220" y="158"/>
                  </a:lnTo>
                  <a:lnTo>
                    <a:pt x="223" y="161"/>
                  </a:lnTo>
                  <a:lnTo>
                    <a:pt x="229" y="168"/>
                  </a:lnTo>
                  <a:lnTo>
                    <a:pt x="236" y="175"/>
                  </a:lnTo>
                  <a:lnTo>
                    <a:pt x="236" y="194"/>
                  </a:lnTo>
                  <a:lnTo>
                    <a:pt x="232" y="194"/>
                  </a:lnTo>
                  <a:lnTo>
                    <a:pt x="232" y="235"/>
                  </a:lnTo>
                  <a:lnTo>
                    <a:pt x="229" y="235"/>
                  </a:lnTo>
                  <a:lnTo>
                    <a:pt x="220" y="238"/>
                  </a:lnTo>
                  <a:lnTo>
                    <a:pt x="216" y="242"/>
                  </a:lnTo>
                  <a:lnTo>
                    <a:pt x="213" y="245"/>
                  </a:lnTo>
                  <a:lnTo>
                    <a:pt x="207" y="258"/>
                  </a:lnTo>
                  <a:lnTo>
                    <a:pt x="210" y="262"/>
                  </a:lnTo>
                  <a:lnTo>
                    <a:pt x="213" y="278"/>
                  </a:lnTo>
                  <a:lnTo>
                    <a:pt x="204" y="278"/>
                  </a:lnTo>
                  <a:lnTo>
                    <a:pt x="204" y="275"/>
                  </a:lnTo>
                  <a:lnTo>
                    <a:pt x="207" y="272"/>
                  </a:lnTo>
                  <a:lnTo>
                    <a:pt x="204" y="265"/>
                  </a:lnTo>
                  <a:lnTo>
                    <a:pt x="197" y="265"/>
                  </a:lnTo>
                  <a:lnTo>
                    <a:pt x="185" y="252"/>
                  </a:lnTo>
                  <a:lnTo>
                    <a:pt x="185" y="249"/>
                  </a:lnTo>
                  <a:lnTo>
                    <a:pt x="181" y="245"/>
                  </a:lnTo>
                  <a:lnTo>
                    <a:pt x="179" y="245"/>
                  </a:lnTo>
                  <a:lnTo>
                    <a:pt x="175" y="232"/>
                  </a:lnTo>
                  <a:lnTo>
                    <a:pt x="171" y="232"/>
                  </a:lnTo>
                  <a:lnTo>
                    <a:pt x="175" y="222"/>
                  </a:lnTo>
                  <a:lnTo>
                    <a:pt x="179" y="218"/>
                  </a:lnTo>
                  <a:lnTo>
                    <a:pt x="179" y="212"/>
                  </a:lnTo>
                  <a:lnTo>
                    <a:pt x="185" y="204"/>
                  </a:lnTo>
                  <a:lnTo>
                    <a:pt x="181" y="175"/>
                  </a:lnTo>
                  <a:lnTo>
                    <a:pt x="175" y="168"/>
                  </a:lnTo>
                  <a:lnTo>
                    <a:pt x="144" y="171"/>
                  </a:lnTo>
                  <a:lnTo>
                    <a:pt x="133" y="158"/>
                  </a:lnTo>
                  <a:lnTo>
                    <a:pt x="133" y="154"/>
                  </a:lnTo>
                  <a:lnTo>
                    <a:pt x="128" y="151"/>
                  </a:lnTo>
                  <a:lnTo>
                    <a:pt x="121" y="151"/>
                  </a:lnTo>
                  <a:lnTo>
                    <a:pt x="86" y="161"/>
                  </a:lnTo>
                  <a:lnTo>
                    <a:pt x="67" y="171"/>
                  </a:lnTo>
                  <a:lnTo>
                    <a:pt x="36" y="181"/>
                  </a:lnTo>
                  <a:lnTo>
                    <a:pt x="3" y="191"/>
                  </a:lnTo>
                  <a:lnTo>
                    <a:pt x="0" y="194"/>
                  </a:lnTo>
                  <a:lnTo>
                    <a:pt x="6" y="204"/>
                  </a:lnTo>
                  <a:lnTo>
                    <a:pt x="6" y="215"/>
                  </a:lnTo>
                  <a:lnTo>
                    <a:pt x="9" y="215"/>
                  </a:lnTo>
                  <a:lnTo>
                    <a:pt x="9" y="232"/>
                  </a:lnTo>
                  <a:lnTo>
                    <a:pt x="41" y="228"/>
                  </a:lnTo>
                  <a:lnTo>
                    <a:pt x="64" y="235"/>
                  </a:lnTo>
                  <a:lnTo>
                    <a:pt x="83" y="245"/>
                  </a:lnTo>
                  <a:lnTo>
                    <a:pt x="95" y="249"/>
                  </a:lnTo>
                  <a:lnTo>
                    <a:pt x="105" y="252"/>
                  </a:lnTo>
                  <a:lnTo>
                    <a:pt x="111" y="258"/>
                  </a:lnTo>
                  <a:lnTo>
                    <a:pt x="111" y="268"/>
                  </a:lnTo>
                  <a:lnTo>
                    <a:pt x="117" y="292"/>
                  </a:lnTo>
                  <a:lnTo>
                    <a:pt x="117" y="329"/>
                  </a:lnTo>
                  <a:lnTo>
                    <a:pt x="115" y="339"/>
                  </a:lnTo>
                  <a:lnTo>
                    <a:pt x="115" y="346"/>
                  </a:lnTo>
                  <a:lnTo>
                    <a:pt x="109" y="360"/>
                  </a:lnTo>
                  <a:lnTo>
                    <a:pt x="109" y="370"/>
                  </a:lnTo>
                  <a:lnTo>
                    <a:pt x="111" y="379"/>
                  </a:lnTo>
                  <a:lnTo>
                    <a:pt x="115" y="399"/>
                  </a:lnTo>
                  <a:lnTo>
                    <a:pt x="102" y="426"/>
                  </a:lnTo>
                  <a:lnTo>
                    <a:pt x="99" y="436"/>
                  </a:lnTo>
                  <a:lnTo>
                    <a:pt x="95" y="450"/>
                  </a:lnTo>
                  <a:lnTo>
                    <a:pt x="89" y="460"/>
                  </a:lnTo>
                  <a:lnTo>
                    <a:pt x="83" y="473"/>
                  </a:lnTo>
                  <a:lnTo>
                    <a:pt x="76" y="477"/>
                  </a:lnTo>
                  <a:lnTo>
                    <a:pt x="70" y="483"/>
                  </a:lnTo>
                  <a:lnTo>
                    <a:pt x="64" y="490"/>
                  </a:lnTo>
                  <a:lnTo>
                    <a:pt x="60" y="510"/>
                  </a:lnTo>
                  <a:lnTo>
                    <a:pt x="64" y="524"/>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26" name="Freeform 13"/>
            <p:cNvSpPr>
              <a:spLocks noChangeAspect="1"/>
            </p:cNvSpPr>
            <p:nvPr/>
          </p:nvSpPr>
          <p:spPr bwMode="auto">
            <a:xfrm>
              <a:off x="8086727" y="3296841"/>
              <a:ext cx="70247" cy="66675"/>
            </a:xfrm>
            <a:custGeom>
              <a:avLst/>
              <a:gdLst>
                <a:gd name="T0" fmla="*/ 18205 w 73"/>
                <a:gd name="T1" fmla="*/ 10889 h 74"/>
                <a:gd name="T2" fmla="*/ 14304 w 73"/>
                <a:gd name="T3" fmla="*/ 13309 h 74"/>
                <a:gd name="T4" fmla="*/ 13003 w 73"/>
                <a:gd name="T5" fmla="*/ 16939 h 74"/>
                <a:gd name="T6" fmla="*/ 2601 w 73"/>
                <a:gd name="T7" fmla="*/ 36298 h 74"/>
                <a:gd name="T8" fmla="*/ 0 w 73"/>
                <a:gd name="T9" fmla="*/ 39928 h 74"/>
                <a:gd name="T10" fmla="*/ 2601 w 73"/>
                <a:gd name="T11" fmla="*/ 47187 h 74"/>
                <a:gd name="T12" fmla="*/ 5201 w 73"/>
                <a:gd name="T13" fmla="*/ 47187 h 74"/>
                <a:gd name="T14" fmla="*/ 5201 w 73"/>
                <a:gd name="T15" fmla="*/ 47187 h 74"/>
                <a:gd name="T16" fmla="*/ 5201 w 73"/>
                <a:gd name="T17" fmla="*/ 43558 h 74"/>
                <a:gd name="T18" fmla="*/ 5201 w 73"/>
                <a:gd name="T19" fmla="*/ 41138 h 74"/>
                <a:gd name="T20" fmla="*/ 6502 w 73"/>
                <a:gd name="T21" fmla="*/ 41138 h 74"/>
                <a:gd name="T22" fmla="*/ 10403 w 73"/>
                <a:gd name="T23" fmla="*/ 41138 h 74"/>
                <a:gd name="T24" fmla="*/ 13003 w 73"/>
                <a:gd name="T25" fmla="*/ 41138 h 74"/>
                <a:gd name="T26" fmla="*/ 13003 w 73"/>
                <a:gd name="T27" fmla="*/ 43558 h 74"/>
                <a:gd name="T28" fmla="*/ 13003 w 73"/>
                <a:gd name="T29" fmla="*/ 47187 h 74"/>
                <a:gd name="T30" fmla="*/ 14304 w 73"/>
                <a:gd name="T31" fmla="*/ 47187 h 74"/>
                <a:gd name="T32" fmla="*/ 14304 w 73"/>
                <a:gd name="T33" fmla="*/ 47187 h 74"/>
                <a:gd name="T34" fmla="*/ 18205 w 73"/>
                <a:gd name="T35" fmla="*/ 50817 h 74"/>
                <a:gd name="T36" fmla="*/ 18205 w 73"/>
                <a:gd name="T37" fmla="*/ 47187 h 74"/>
                <a:gd name="T38" fmla="*/ 19505 w 73"/>
                <a:gd name="T39" fmla="*/ 47187 h 74"/>
                <a:gd name="T40" fmla="*/ 22106 w 73"/>
                <a:gd name="T41" fmla="*/ 47187 h 74"/>
                <a:gd name="T42" fmla="*/ 26007 w 73"/>
                <a:gd name="T43" fmla="*/ 47187 h 74"/>
                <a:gd name="T44" fmla="*/ 27307 w 73"/>
                <a:gd name="T45" fmla="*/ 47187 h 74"/>
                <a:gd name="T46" fmla="*/ 29908 w 73"/>
                <a:gd name="T47" fmla="*/ 47187 h 74"/>
                <a:gd name="T48" fmla="*/ 29908 w 73"/>
                <a:gd name="T49" fmla="*/ 43558 h 74"/>
                <a:gd name="T50" fmla="*/ 29908 w 73"/>
                <a:gd name="T51" fmla="*/ 41138 h 74"/>
                <a:gd name="T52" fmla="*/ 29908 w 73"/>
                <a:gd name="T53" fmla="*/ 39928 h 74"/>
                <a:gd name="T54" fmla="*/ 32508 w 73"/>
                <a:gd name="T55" fmla="*/ 39928 h 74"/>
                <a:gd name="T56" fmla="*/ 35109 w 73"/>
                <a:gd name="T57" fmla="*/ 36298 h 74"/>
                <a:gd name="T58" fmla="*/ 35109 w 73"/>
                <a:gd name="T59" fmla="*/ 39928 h 74"/>
                <a:gd name="T60" fmla="*/ 37710 w 73"/>
                <a:gd name="T61" fmla="*/ 39928 h 74"/>
                <a:gd name="T62" fmla="*/ 41611 w 73"/>
                <a:gd name="T63" fmla="*/ 36298 h 74"/>
                <a:gd name="T64" fmla="*/ 42911 w 73"/>
                <a:gd name="T65" fmla="*/ 36298 h 74"/>
                <a:gd name="T66" fmla="*/ 45512 w 73"/>
                <a:gd name="T67" fmla="*/ 36298 h 74"/>
                <a:gd name="T68" fmla="*/ 48112 w 73"/>
                <a:gd name="T69" fmla="*/ 36298 h 74"/>
                <a:gd name="T70" fmla="*/ 50713 w 73"/>
                <a:gd name="T71" fmla="*/ 36298 h 74"/>
                <a:gd name="T72" fmla="*/ 53313 w 73"/>
                <a:gd name="T73" fmla="*/ 39928 h 74"/>
                <a:gd name="T74" fmla="*/ 53313 w 73"/>
                <a:gd name="T75" fmla="*/ 36298 h 74"/>
                <a:gd name="T76" fmla="*/ 55914 w 73"/>
                <a:gd name="T77" fmla="*/ 35088 h 74"/>
                <a:gd name="T78" fmla="*/ 58515 w 73"/>
                <a:gd name="T79" fmla="*/ 32668 h 74"/>
                <a:gd name="T80" fmla="*/ 55914 w 73"/>
                <a:gd name="T81" fmla="*/ 16939 h 74"/>
                <a:gd name="T82" fmla="*/ 53313 w 73"/>
                <a:gd name="T83" fmla="*/ 10889 h 74"/>
                <a:gd name="T84" fmla="*/ 53313 w 73"/>
                <a:gd name="T85" fmla="*/ 9679 h 74"/>
                <a:gd name="T86" fmla="*/ 50713 w 73"/>
                <a:gd name="T87" fmla="*/ 7260 h 74"/>
                <a:gd name="T88" fmla="*/ 50713 w 73"/>
                <a:gd name="T89" fmla="*/ 4840 h 74"/>
                <a:gd name="T90" fmla="*/ 45512 w 73"/>
                <a:gd name="T91" fmla="*/ 0 h 74"/>
                <a:gd name="T92" fmla="*/ 42911 w 73"/>
                <a:gd name="T93" fmla="*/ 0 h 74"/>
                <a:gd name="T94" fmla="*/ 41611 w 73"/>
                <a:gd name="T95" fmla="*/ 2420 h 74"/>
                <a:gd name="T96" fmla="*/ 37710 w 73"/>
                <a:gd name="T97" fmla="*/ 2420 h 74"/>
                <a:gd name="T98" fmla="*/ 37710 w 73"/>
                <a:gd name="T99" fmla="*/ 4840 h 74"/>
                <a:gd name="T100" fmla="*/ 35109 w 73"/>
                <a:gd name="T101" fmla="*/ 4840 h 74"/>
                <a:gd name="T102" fmla="*/ 35109 w 73"/>
                <a:gd name="T103" fmla="*/ 7260 h 74"/>
                <a:gd name="T104" fmla="*/ 35109 w 73"/>
                <a:gd name="T105" fmla="*/ 9679 h 74"/>
                <a:gd name="T106" fmla="*/ 32508 w 73"/>
                <a:gd name="T107" fmla="*/ 9679 h 74"/>
                <a:gd name="T108" fmla="*/ 29908 w 73"/>
                <a:gd name="T109" fmla="*/ 9679 h 74"/>
                <a:gd name="T110" fmla="*/ 27307 w 73"/>
                <a:gd name="T111" fmla="*/ 9679 h 74"/>
                <a:gd name="T112" fmla="*/ 26007 w 73"/>
                <a:gd name="T113" fmla="*/ 9679 h 74"/>
                <a:gd name="T114" fmla="*/ 22106 w 73"/>
                <a:gd name="T115" fmla="*/ 7260 h 74"/>
                <a:gd name="T116" fmla="*/ 18205 w 73"/>
                <a:gd name="T117" fmla="*/ 10889 h 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3"/>
                <a:gd name="T178" fmla="*/ 0 h 74"/>
                <a:gd name="T179" fmla="*/ 73 w 73"/>
                <a:gd name="T180" fmla="*/ 74 h 7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3" h="74">
                  <a:moveTo>
                    <a:pt x="21" y="16"/>
                  </a:moveTo>
                  <a:lnTo>
                    <a:pt x="18" y="20"/>
                  </a:lnTo>
                  <a:lnTo>
                    <a:pt x="15" y="24"/>
                  </a:lnTo>
                  <a:lnTo>
                    <a:pt x="2" y="53"/>
                  </a:lnTo>
                  <a:lnTo>
                    <a:pt x="0" y="57"/>
                  </a:lnTo>
                  <a:lnTo>
                    <a:pt x="2" y="67"/>
                  </a:lnTo>
                  <a:lnTo>
                    <a:pt x="6" y="69"/>
                  </a:lnTo>
                  <a:lnTo>
                    <a:pt x="6" y="67"/>
                  </a:lnTo>
                  <a:lnTo>
                    <a:pt x="6" y="63"/>
                  </a:lnTo>
                  <a:lnTo>
                    <a:pt x="6" y="59"/>
                  </a:lnTo>
                  <a:lnTo>
                    <a:pt x="8" y="59"/>
                  </a:lnTo>
                  <a:lnTo>
                    <a:pt x="12" y="59"/>
                  </a:lnTo>
                  <a:lnTo>
                    <a:pt x="15" y="59"/>
                  </a:lnTo>
                  <a:lnTo>
                    <a:pt x="15" y="63"/>
                  </a:lnTo>
                  <a:lnTo>
                    <a:pt x="15" y="67"/>
                  </a:lnTo>
                  <a:lnTo>
                    <a:pt x="18" y="67"/>
                  </a:lnTo>
                  <a:lnTo>
                    <a:pt x="18" y="69"/>
                  </a:lnTo>
                  <a:lnTo>
                    <a:pt x="21" y="73"/>
                  </a:lnTo>
                  <a:lnTo>
                    <a:pt x="21" y="69"/>
                  </a:lnTo>
                  <a:lnTo>
                    <a:pt x="24" y="69"/>
                  </a:lnTo>
                  <a:lnTo>
                    <a:pt x="28" y="69"/>
                  </a:lnTo>
                  <a:lnTo>
                    <a:pt x="31" y="69"/>
                  </a:lnTo>
                  <a:lnTo>
                    <a:pt x="34" y="69"/>
                  </a:lnTo>
                  <a:lnTo>
                    <a:pt x="36" y="67"/>
                  </a:lnTo>
                  <a:lnTo>
                    <a:pt x="36" y="63"/>
                  </a:lnTo>
                  <a:lnTo>
                    <a:pt x="36" y="59"/>
                  </a:lnTo>
                  <a:lnTo>
                    <a:pt x="36" y="57"/>
                  </a:lnTo>
                  <a:lnTo>
                    <a:pt x="40" y="57"/>
                  </a:lnTo>
                  <a:lnTo>
                    <a:pt x="43" y="53"/>
                  </a:lnTo>
                  <a:lnTo>
                    <a:pt x="43" y="57"/>
                  </a:lnTo>
                  <a:lnTo>
                    <a:pt x="46" y="57"/>
                  </a:lnTo>
                  <a:lnTo>
                    <a:pt x="50" y="53"/>
                  </a:lnTo>
                  <a:lnTo>
                    <a:pt x="53" y="53"/>
                  </a:lnTo>
                  <a:lnTo>
                    <a:pt x="55" y="53"/>
                  </a:lnTo>
                  <a:lnTo>
                    <a:pt x="58" y="53"/>
                  </a:lnTo>
                  <a:lnTo>
                    <a:pt x="62" y="53"/>
                  </a:lnTo>
                  <a:lnTo>
                    <a:pt x="65" y="57"/>
                  </a:lnTo>
                  <a:lnTo>
                    <a:pt x="65" y="53"/>
                  </a:lnTo>
                  <a:lnTo>
                    <a:pt x="68" y="50"/>
                  </a:lnTo>
                  <a:lnTo>
                    <a:pt x="72" y="47"/>
                  </a:lnTo>
                  <a:lnTo>
                    <a:pt x="68" y="24"/>
                  </a:lnTo>
                  <a:lnTo>
                    <a:pt x="65" y="16"/>
                  </a:lnTo>
                  <a:lnTo>
                    <a:pt x="65" y="14"/>
                  </a:lnTo>
                  <a:lnTo>
                    <a:pt x="62" y="10"/>
                  </a:lnTo>
                  <a:lnTo>
                    <a:pt x="62" y="6"/>
                  </a:lnTo>
                  <a:lnTo>
                    <a:pt x="55" y="0"/>
                  </a:lnTo>
                  <a:lnTo>
                    <a:pt x="53" y="0"/>
                  </a:lnTo>
                  <a:lnTo>
                    <a:pt x="50" y="4"/>
                  </a:lnTo>
                  <a:lnTo>
                    <a:pt x="46" y="4"/>
                  </a:lnTo>
                  <a:lnTo>
                    <a:pt x="46" y="6"/>
                  </a:lnTo>
                  <a:lnTo>
                    <a:pt x="43" y="6"/>
                  </a:lnTo>
                  <a:lnTo>
                    <a:pt x="43" y="10"/>
                  </a:lnTo>
                  <a:lnTo>
                    <a:pt x="43" y="14"/>
                  </a:lnTo>
                  <a:lnTo>
                    <a:pt x="40" y="14"/>
                  </a:lnTo>
                  <a:lnTo>
                    <a:pt x="36" y="14"/>
                  </a:lnTo>
                  <a:lnTo>
                    <a:pt x="34" y="14"/>
                  </a:lnTo>
                  <a:lnTo>
                    <a:pt x="31" y="14"/>
                  </a:lnTo>
                  <a:lnTo>
                    <a:pt x="28" y="10"/>
                  </a:lnTo>
                  <a:lnTo>
                    <a:pt x="21" y="16"/>
                  </a:lnTo>
                </a:path>
              </a:pathLst>
            </a:custGeom>
            <a:solidFill>
              <a:schemeClr val="bg1">
                <a:lumMod val="50000"/>
              </a:schemeClr>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27" name="Freeform 15"/>
            <p:cNvSpPr>
              <a:spLocks noChangeAspect="1"/>
            </p:cNvSpPr>
            <p:nvPr/>
          </p:nvSpPr>
          <p:spPr bwMode="auto">
            <a:xfrm>
              <a:off x="6446046" y="2872978"/>
              <a:ext cx="116681" cy="117872"/>
            </a:xfrm>
            <a:custGeom>
              <a:avLst/>
              <a:gdLst>
                <a:gd name="T0" fmla="*/ 0 w 121"/>
                <a:gd name="T1" fmla="*/ 24 h 128"/>
                <a:gd name="T2" fmla="*/ 2 w 121"/>
                <a:gd name="T3" fmla="*/ 28 h 128"/>
                <a:gd name="T4" fmla="*/ 2 w 121"/>
                <a:gd name="T5" fmla="*/ 31 h 128"/>
                <a:gd name="T6" fmla="*/ 2 w 121"/>
                <a:gd name="T7" fmla="*/ 35 h 128"/>
                <a:gd name="T8" fmla="*/ 5 w 121"/>
                <a:gd name="T9" fmla="*/ 35 h 128"/>
                <a:gd name="T10" fmla="*/ 5 w 121"/>
                <a:gd name="T11" fmla="*/ 39 h 128"/>
                <a:gd name="T12" fmla="*/ 4 w 121"/>
                <a:gd name="T13" fmla="*/ 38 h 128"/>
                <a:gd name="T14" fmla="*/ 2 w 121"/>
                <a:gd name="T15" fmla="*/ 39 h 128"/>
                <a:gd name="T16" fmla="*/ 4 w 121"/>
                <a:gd name="T17" fmla="*/ 44 h 128"/>
                <a:gd name="T18" fmla="*/ 5 w 121"/>
                <a:gd name="T19" fmla="*/ 44 h 128"/>
                <a:gd name="T20" fmla="*/ 10 w 121"/>
                <a:gd name="T21" fmla="*/ 47 h 128"/>
                <a:gd name="T22" fmla="*/ 12 w 121"/>
                <a:gd name="T23" fmla="*/ 49 h 128"/>
                <a:gd name="T24" fmla="*/ 10 w 121"/>
                <a:gd name="T25" fmla="*/ 51 h 128"/>
                <a:gd name="T26" fmla="*/ 12 w 121"/>
                <a:gd name="T27" fmla="*/ 53 h 128"/>
                <a:gd name="T28" fmla="*/ 13 w 121"/>
                <a:gd name="T29" fmla="*/ 55 h 128"/>
                <a:gd name="T30" fmla="*/ 17 w 121"/>
                <a:gd name="T31" fmla="*/ 57 h 128"/>
                <a:gd name="T32" fmla="*/ 21 w 121"/>
                <a:gd name="T33" fmla="*/ 61 h 128"/>
                <a:gd name="T34" fmla="*/ 23 w 121"/>
                <a:gd name="T35" fmla="*/ 63 h 128"/>
                <a:gd name="T36" fmla="*/ 24 w 121"/>
                <a:gd name="T37" fmla="*/ 64 h 128"/>
                <a:gd name="T38" fmla="*/ 27 w 121"/>
                <a:gd name="T39" fmla="*/ 67 h 128"/>
                <a:gd name="T40" fmla="*/ 31 w 121"/>
                <a:gd name="T41" fmla="*/ 67 h 128"/>
                <a:gd name="T42" fmla="*/ 33 w 121"/>
                <a:gd name="T43" fmla="*/ 69 h 128"/>
                <a:gd name="T44" fmla="*/ 37 w 121"/>
                <a:gd name="T45" fmla="*/ 71 h 128"/>
                <a:gd name="T46" fmla="*/ 41 w 121"/>
                <a:gd name="T47" fmla="*/ 72 h 128"/>
                <a:gd name="T48" fmla="*/ 45 w 121"/>
                <a:gd name="T49" fmla="*/ 72 h 128"/>
                <a:gd name="T50" fmla="*/ 47 w 121"/>
                <a:gd name="T51" fmla="*/ 74 h 128"/>
                <a:gd name="T52" fmla="*/ 49 w 121"/>
                <a:gd name="T53" fmla="*/ 72 h 128"/>
                <a:gd name="T54" fmla="*/ 49 w 121"/>
                <a:gd name="T55" fmla="*/ 69 h 128"/>
                <a:gd name="T56" fmla="*/ 50 w 121"/>
                <a:gd name="T57" fmla="*/ 67 h 128"/>
                <a:gd name="T58" fmla="*/ 54 w 121"/>
                <a:gd name="T59" fmla="*/ 64 h 128"/>
                <a:gd name="T60" fmla="*/ 59 w 121"/>
                <a:gd name="T61" fmla="*/ 61 h 128"/>
                <a:gd name="T62" fmla="*/ 62 w 121"/>
                <a:gd name="T63" fmla="*/ 59 h 128"/>
                <a:gd name="T64" fmla="*/ 64 w 121"/>
                <a:gd name="T65" fmla="*/ 57 h 128"/>
                <a:gd name="T66" fmla="*/ 66 w 121"/>
                <a:gd name="T67" fmla="*/ 55 h 128"/>
                <a:gd name="T68" fmla="*/ 66 w 121"/>
                <a:gd name="T69" fmla="*/ 47 h 128"/>
                <a:gd name="T70" fmla="*/ 70 w 121"/>
                <a:gd name="T71" fmla="*/ 44 h 128"/>
                <a:gd name="T72" fmla="*/ 74 w 121"/>
                <a:gd name="T73" fmla="*/ 44 h 128"/>
                <a:gd name="T74" fmla="*/ 74 w 121"/>
                <a:gd name="T75" fmla="*/ 39 h 128"/>
                <a:gd name="T76" fmla="*/ 72 w 121"/>
                <a:gd name="T77" fmla="*/ 38 h 128"/>
                <a:gd name="T78" fmla="*/ 64 w 121"/>
                <a:gd name="T79" fmla="*/ 41 h 128"/>
                <a:gd name="T80" fmla="*/ 66 w 121"/>
                <a:gd name="T81" fmla="*/ 38 h 128"/>
                <a:gd name="T82" fmla="*/ 68 w 121"/>
                <a:gd name="T83" fmla="*/ 31 h 128"/>
                <a:gd name="T84" fmla="*/ 66 w 121"/>
                <a:gd name="T85" fmla="*/ 24 h 128"/>
                <a:gd name="T86" fmla="*/ 64 w 121"/>
                <a:gd name="T87" fmla="*/ 19 h 128"/>
                <a:gd name="T88" fmla="*/ 60 w 121"/>
                <a:gd name="T89" fmla="*/ 14 h 128"/>
                <a:gd name="T90" fmla="*/ 60 w 121"/>
                <a:gd name="T91" fmla="*/ 10 h 128"/>
                <a:gd name="T92" fmla="*/ 53 w 121"/>
                <a:gd name="T93" fmla="*/ 4 h 128"/>
                <a:gd name="T94" fmla="*/ 35 w 121"/>
                <a:gd name="T95" fmla="*/ 0 h 128"/>
                <a:gd name="T96" fmla="*/ 21 w 121"/>
                <a:gd name="T97" fmla="*/ 2 h 128"/>
                <a:gd name="T98" fmla="*/ 21 w 121"/>
                <a:gd name="T99" fmla="*/ 6 h 128"/>
                <a:gd name="T100" fmla="*/ 17 w 121"/>
                <a:gd name="T101" fmla="*/ 11 h 128"/>
                <a:gd name="T102" fmla="*/ 15 w 121"/>
                <a:gd name="T103" fmla="*/ 14 h 128"/>
                <a:gd name="T104" fmla="*/ 13 w 121"/>
                <a:gd name="T105" fmla="*/ 16 h 128"/>
                <a:gd name="T106" fmla="*/ 10 w 121"/>
                <a:gd name="T107" fmla="*/ 19 h 128"/>
                <a:gd name="T108" fmla="*/ 4 w 121"/>
                <a:gd name="T109" fmla="*/ 21 h 12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1"/>
                <a:gd name="T166" fmla="*/ 0 h 128"/>
                <a:gd name="T167" fmla="*/ 121 w 121"/>
                <a:gd name="T168" fmla="*/ 128 h 12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1" h="128">
                  <a:moveTo>
                    <a:pt x="2" y="37"/>
                  </a:moveTo>
                  <a:lnTo>
                    <a:pt x="0" y="40"/>
                  </a:lnTo>
                  <a:lnTo>
                    <a:pt x="0" y="43"/>
                  </a:lnTo>
                  <a:lnTo>
                    <a:pt x="2" y="47"/>
                  </a:lnTo>
                  <a:lnTo>
                    <a:pt x="2" y="50"/>
                  </a:lnTo>
                  <a:lnTo>
                    <a:pt x="2" y="53"/>
                  </a:lnTo>
                  <a:lnTo>
                    <a:pt x="2" y="57"/>
                  </a:lnTo>
                  <a:lnTo>
                    <a:pt x="2" y="60"/>
                  </a:lnTo>
                  <a:lnTo>
                    <a:pt x="6" y="60"/>
                  </a:lnTo>
                  <a:lnTo>
                    <a:pt x="9" y="60"/>
                  </a:lnTo>
                  <a:lnTo>
                    <a:pt x="9" y="64"/>
                  </a:lnTo>
                  <a:lnTo>
                    <a:pt x="9" y="66"/>
                  </a:lnTo>
                  <a:lnTo>
                    <a:pt x="6" y="66"/>
                  </a:lnTo>
                  <a:lnTo>
                    <a:pt x="6" y="64"/>
                  </a:lnTo>
                  <a:lnTo>
                    <a:pt x="2" y="64"/>
                  </a:lnTo>
                  <a:lnTo>
                    <a:pt x="2" y="66"/>
                  </a:lnTo>
                  <a:lnTo>
                    <a:pt x="2" y="70"/>
                  </a:lnTo>
                  <a:lnTo>
                    <a:pt x="6" y="74"/>
                  </a:lnTo>
                  <a:lnTo>
                    <a:pt x="6" y="76"/>
                  </a:lnTo>
                  <a:lnTo>
                    <a:pt x="9" y="76"/>
                  </a:lnTo>
                  <a:lnTo>
                    <a:pt x="12" y="76"/>
                  </a:lnTo>
                  <a:lnTo>
                    <a:pt x="16" y="80"/>
                  </a:lnTo>
                  <a:lnTo>
                    <a:pt x="16" y="84"/>
                  </a:lnTo>
                  <a:lnTo>
                    <a:pt x="19" y="84"/>
                  </a:lnTo>
                  <a:lnTo>
                    <a:pt x="19" y="87"/>
                  </a:lnTo>
                  <a:lnTo>
                    <a:pt x="16" y="87"/>
                  </a:lnTo>
                  <a:lnTo>
                    <a:pt x="16" y="90"/>
                  </a:lnTo>
                  <a:lnTo>
                    <a:pt x="19" y="90"/>
                  </a:lnTo>
                  <a:lnTo>
                    <a:pt x="21" y="90"/>
                  </a:lnTo>
                  <a:lnTo>
                    <a:pt x="21" y="94"/>
                  </a:lnTo>
                  <a:lnTo>
                    <a:pt x="24" y="97"/>
                  </a:lnTo>
                  <a:lnTo>
                    <a:pt x="28" y="97"/>
                  </a:lnTo>
                  <a:lnTo>
                    <a:pt x="32" y="100"/>
                  </a:lnTo>
                  <a:lnTo>
                    <a:pt x="34" y="104"/>
                  </a:lnTo>
                  <a:lnTo>
                    <a:pt x="37" y="104"/>
                  </a:lnTo>
                  <a:lnTo>
                    <a:pt x="37" y="107"/>
                  </a:lnTo>
                  <a:lnTo>
                    <a:pt x="37" y="110"/>
                  </a:lnTo>
                  <a:lnTo>
                    <a:pt x="40" y="110"/>
                  </a:lnTo>
                  <a:lnTo>
                    <a:pt x="44" y="110"/>
                  </a:lnTo>
                  <a:lnTo>
                    <a:pt x="44" y="113"/>
                  </a:lnTo>
                  <a:lnTo>
                    <a:pt x="47" y="113"/>
                  </a:lnTo>
                  <a:lnTo>
                    <a:pt x="51" y="113"/>
                  </a:lnTo>
                  <a:lnTo>
                    <a:pt x="51" y="117"/>
                  </a:lnTo>
                  <a:lnTo>
                    <a:pt x="53" y="117"/>
                  </a:lnTo>
                  <a:lnTo>
                    <a:pt x="56" y="121"/>
                  </a:lnTo>
                  <a:lnTo>
                    <a:pt x="60" y="121"/>
                  </a:lnTo>
                  <a:lnTo>
                    <a:pt x="63" y="121"/>
                  </a:lnTo>
                  <a:lnTo>
                    <a:pt x="66" y="123"/>
                  </a:lnTo>
                  <a:lnTo>
                    <a:pt x="68" y="123"/>
                  </a:lnTo>
                  <a:lnTo>
                    <a:pt x="72" y="123"/>
                  </a:lnTo>
                  <a:lnTo>
                    <a:pt x="72" y="127"/>
                  </a:lnTo>
                  <a:lnTo>
                    <a:pt x="76" y="127"/>
                  </a:lnTo>
                  <a:lnTo>
                    <a:pt x="76" y="123"/>
                  </a:lnTo>
                  <a:lnTo>
                    <a:pt x="79" y="123"/>
                  </a:lnTo>
                  <a:lnTo>
                    <a:pt x="79" y="121"/>
                  </a:lnTo>
                  <a:lnTo>
                    <a:pt x="79" y="117"/>
                  </a:lnTo>
                  <a:lnTo>
                    <a:pt x="82" y="117"/>
                  </a:lnTo>
                  <a:lnTo>
                    <a:pt x="82" y="113"/>
                  </a:lnTo>
                  <a:lnTo>
                    <a:pt x="85" y="113"/>
                  </a:lnTo>
                  <a:lnTo>
                    <a:pt x="88" y="110"/>
                  </a:lnTo>
                  <a:lnTo>
                    <a:pt x="91" y="107"/>
                  </a:lnTo>
                  <a:lnTo>
                    <a:pt x="95" y="104"/>
                  </a:lnTo>
                  <a:lnTo>
                    <a:pt x="98" y="104"/>
                  </a:lnTo>
                  <a:lnTo>
                    <a:pt x="101" y="100"/>
                  </a:lnTo>
                  <a:lnTo>
                    <a:pt x="101" y="97"/>
                  </a:lnTo>
                  <a:lnTo>
                    <a:pt x="103" y="97"/>
                  </a:lnTo>
                  <a:lnTo>
                    <a:pt x="103" y="94"/>
                  </a:lnTo>
                  <a:lnTo>
                    <a:pt x="107" y="94"/>
                  </a:lnTo>
                  <a:lnTo>
                    <a:pt x="107" y="87"/>
                  </a:lnTo>
                  <a:lnTo>
                    <a:pt x="107" y="80"/>
                  </a:lnTo>
                  <a:lnTo>
                    <a:pt x="110" y="80"/>
                  </a:lnTo>
                  <a:lnTo>
                    <a:pt x="113" y="76"/>
                  </a:lnTo>
                  <a:lnTo>
                    <a:pt x="113" y="74"/>
                  </a:lnTo>
                  <a:lnTo>
                    <a:pt x="120" y="74"/>
                  </a:lnTo>
                  <a:lnTo>
                    <a:pt x="120" y="70"/>
                  </a:lnTo>
                  <a:lnTo>
                    <a:pt x="120" y="66"/>
                  </a:lnTo>
                  <a:lnTo>
                    <a:pt x="120" y="64"/>
                  </a:lnTo>
                  <a:lnTo>
                    <a:pt x="117" y="64"/>
                  </a:lnTo>
                  <a:lnTo>
                    <a:pt x="113" y="66"/>
                  </a:lnTo>
                  <a:lnTo>
                    <a:pt x="103" y="70"/>
                  </a:lnTo>
                  <a:lnTo>
                    <a:pt x="103" y="64"/>
                  </a:lnTo>
                  <a:lnTo>
                    <a:pt x="107" y="64"/>
                  </a:lnTo>
                  <a:lnTo>
                    <a:pt x="107" y="53"/>
                  </a:lnTo>
                  <a:lnTo>
                    <a:pt x="110" y="53"/>
                  </a:lnTo>
                  <a:lnTo>
                    <a:pt x="110" y="43"/>
                  </a:lnTo>
                  <a:lnTo>
                    <a:pt x="107" y="40"/>
                  </a:lnTo>
                  <a:lnTo>
                    <a:pt x="103" y="37"/>
                  </a:lnTo>
                  <a:lnTo>
                    <a:pt x="103" y="33"/>
                  </a:lnTo>
                  <a:lnTo>
                    <a:pt x="103" y="27"/>
                  </a:lnTo>
                  <a:lnTo>
                    <a:pt x="98" y="23"/>
                  </a:lnTo>
                  <a:lnTo>
                    <a:pt x="98" y="20"/>
                  </a:lnTo>
                  <a:lnTo>
                    <a:pt x="98" y="17"/>
                  </a:lnTo>
                  <a:lnTo>
                    <a:pt x="91" y="10"/>
                  </a:lnTo>
                  <a:lnTo>
                    <a:pt x="85" y="6"/>
                  </a:lnTo>
                  <a:lnTo>
                    <a:pt x="85" y="0"/>
                  </a:lnTo>
                  <a:lnTo>
                    <a:pt x="56" y="0"/>
                  </a:lnTo>
                  <a:lnTo>
                    <a:pt x="56" y="3"/>
                  </a:lnTo>
                  <a:lnTo>
                    <a:pt x="34" y="3"/>
                  </a:lnTo>
                  <a:lnTo>
                    <a:pt x="34" y="6"/>
                  </a:lnTo>
                  <a:lnTo>
                    <a:pt x="34" y="10"/>
                  </a:lnTo>
                  <a:lnTo>
                    <a:pt x="32" y="13"/>
                  </a:lnTo>
                  <a:lnTo>
                    <a:pt x="28" y="20"/>
                  </a:lnTo>
                  <a:lnTo>
                    <a:pt x="28" y="23"/>
                  </a:lnTo>
                  <a:lnTo>
                    <a:pt x="24" y="23"/>
                  </a:lnTo>
                  <a:lnTo>
                    <a:pt x="21" y="23"/>
                  </a:lnTo>
                  <a:lnTo>
                    <a:pt x="21" y="27"/>
                  </a:lnTo>
                  <a:lnTo>
                    <a:pt x="19" y="30"/>
                  </a:lnTo>
                  <a:lnTo>
                    <a:pt x="16" y="33"/>
                  </a:lnTo>
                  <a:lnTo>
                    <a:pt x="12" y="37"/>
                  </a:lnTo>
                  <a:lnTo>
                    <a:pt x="6" y="37"/>
                  </a:lnTo>
                  <a:lnTo>
                    <a:pt x="2" y="37"/>
                  </a:lnTo>
                </a:path>
              </a:pathLst>
            </a:custGeom>
            <a:solidFill>
              <a:schemeClr val="bg1">
                <a:lumMod val="50000"/>
              </a:schemeClr>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28" name="Freeform 16"/>
            <p:cNvSpPr>
              <a:spLocks noChangeAspect="1"/>
            </p:cNvSpPr>
            <p:nvPr/>
          </p:nvSpPr>
          <p:spPr bwMode="auto">
            <a:xfrm>
              <a:off x="6953252" y="2831306"/>
              <a:ext cx="83344" cy="196454"/>
            </a:xfrm>
            <a:custGeom>
              <a:avLst/>
              <a:gdLst>
                <a:gd name="T0" fmla="*/ 23 w 85"/>
                <a:gd name="T1" fmla="*/ 4 h 216"/>
                <a:gd name="T2" fmla="*/ 20 w 85"/>
                <a:gd name="T3" fmla="*/ 2 h 216"/>
                <a:gd name="T4" fmla="*/ 18 w 85"/>
                <a:gd name="T5" fmla="*/ 4 h 216"/>
                <a:gd name="T6" fmla="*/ 15 w 85"/>
                <a:gd name="T7" fmla="*/ 2 h 216"/>
                <a:gd name="T8" fmla="*/ 11 w 85"/>
                <a:gd name="T9" fmla="*/ 2 h 216"/>
                <a:gd name="T10" fmla="*/ 5 w 85"/>
                <a:gd name="T11" fmla="*/ 0 h 216"/>
                <a:gd name="T12" fmla="*/ 2 w 85"/>
                <a:gd name="T13" fmla="*/ 0 h 216"/>
                <a:gd name="T14" fmla="*/ 5 w 85"/>
                <a:gd name="T15" fmla="*/ 2 h 216"/>
                <a:gd name="T16" fmla="*/ 5 w 85"/>
                <a:gd name="T17" fmla="*/ 13 h 216"/>
                <a:gd name="T18" fmla="*/ 15 w 85"/>
                <a:gd name="T19" fmla="*/ 39 h 216"/>
                <a:gd name="T20" fmla="*/ 20 w 85"/>
                <a:gd name="T21" fmla="*/ 66 h 216"/>
                <a:gd name="T22" fmla="*/ 26 w 85"/>
                <a:gd name="T23" fmla="*/ 114 h 216"/>
                <a:gd name="T24" fmla="*/ 34 w 85"/>
                <a:gd name="T25" fmla="*/ 121 h 216"/>
                <a:gd name="T26" fmla="*/ 40 w 85"/>
                <a:gd name="T27" fmla="*/ 121 h 216"/>
                <a:gd name="T28" fmla="*/ 50 w 85"/>
                <a:gd name="T29" fmla="*/ 120 h 216"/>
                <a:gd name="T30" fmla="*/ 51 w 85"/>
                <a:gd name="T31" fmla="*/ 118 h 216"/>
                <a:gd name="T32" fmla="*/ 50 w 85"/>
                <a:gd name="T33" fmla="*/ 116 h 216"/>
                <a:gd name="T34" fmla="*/ 50 w 85"/>
                <a:gd name="T35" fmla="*/ 112 h 216"/>
                <a:gd name="T36" fmla="*/ 47 w 85"/>
                <a:gd name="T37" fmla="*/ 108 h 216"/>
                <a:gd name="T38" fmla="*/ 47 w 85"/>
                <a:gd name="T39" fmla="*/ 100 h 216"/>
                <a:gd name="T40" fmla="*/ 47 w 85"/>
                <a:gd name="T41" fmla="*/ 60 h 216"/>
                <a:gd name="T42" fmla="*/ 47 w 85"/>
                <a:gd name="T43" fmla="*/ 54 h 216"/>
                <a:gd name="T44" fmla="*/ 45 w 85"/>
                <a:gd name="T45" fmla="*/ 52 h 216"/>
                <a:gd name="T46" fmla="*/ 43 w 85"/>
                <a:gd name="T47" fmla="*/ 46 h 216"/>
                <a:gd name="T48" fmla="*/ 43 w 85"/>
                <a:gd name="T49" fmla="*/ 43 h 216"/>
                <a:gd name="T50" fmla="*/ 42 w 85"/>
                <a:gd name="T51" fmla="*/ 37 h 216"/>
                <a:gd name="T52" fmla="*/ 40 w 85"/>
                <a:gd name="T53" fmla="*/ 33 h 216"/>
                <a:gd name="T54" fmla="*/ 37 w 85"/>
                <a:gd name="T55" fmla="*/ 29 h 216"/>
                <a:gd name="T56" fmla="*/ 35 w 85"/>
                <a:gd name="T57" fmla="*/ 25 h 216"/>
                <a:gd name="T58" fmla="*/ 31 w 85"/>
                <a:gd name="T59" fmla="*/ 23 h 216"/>
                <a:gd name="T60" fmla="*/ 27 w 85"/>
                <a:gd name="T61" fmla="*/ 21 h 216"/>
                <a:gd name="T62" fmla="*/ 23 w 85"/>
                <a:gd name="T63" fmla="*/ 19 h 216"/>
                <a:gd name="T64" fmla="*/ 23 w 85"/>
                <a:gd name="T65" fmla="*/ 13 h 216"/>
                <a:gd name="T66" fmla="*/ 26 w 85"/>
                <a:gd name="T67" fmla="*/ 8 h 216"/>
                <a:gd name="T68" fmla="*/ 26 w 85"/>
                <a:gd name="T69" fmla="*/ 4 h 216"/>
                <a:gd name="T70" fmla="*/ 27 w 85"/>
                <a:gd name="T71" fmla="*/ 2 h 2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5"/>
                <a:gd name="T109" fmla="*/ 0 h 216"/>
                <a:gd name="T110" fmla="*/ 85 w 85"/>
                <a:gd name="T111" fmla="*/ 216 h 2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5" h="216">
                  <a:moveTo>
                    <a:pt x="40" y="7"/>
                  </a:moveTo>
                  <a:lnTo>
                    <a:pt x="36" y="7"/>
                  </a:lnTo>
                  <a:lnTo>
                    <a:pt x="33" y="4"/>
                  </a:lnTo>
                  <a:lnTo>
                    <a:pt x="31" y="4"/>
                  </a:lnTo>
                  <a:lnTo>
                    <a:pt x="31" y="7"/>
                  </a:lnTo>
                  <a:lnTo>
                    <a:pt x="28" y="7"/>
                  </a:lnTo>
                  <a:lnTo>
                    <a:pt x="24" y="7"/>
                  </a:lnTo>
                  <a:lnTo>
                    <a:pt x="24" y="4"/>
                  </a:lnTo>
                  <a:lnTo>
                    <a:pt x="21" y="4"/>
                  </a:lnTo>
                  <a:lnTo>
                    <a:pt x="18" y="4"/>
                  </a:lnTo>
                  <a:lnTo>
                    <a:pt x="15" y="4"/>
                  </a:lnTo>
                  <a:lnTo>
                    <a:pt x="8" y="0"/>
                  </a:lnTo>
                  <a:lnTo>
                    <a:pt x="6" y="0"/>
                  </a:lnTo>
                  <a:lnTo>
                    <a:pt x="2" y="0"/>
                  </a:lnTo>
                  <a:lnTo>
                    <a:pt x="0" y="0"/>
                  </a:lnTo>
                  <a:lnTo>
                    <a:pt x="8" y="4"/>
                  </a:lnTo>
                  <a:lnTo>
                    <a:pt x="2" y="20"/>
                  </a:lnTo>
                  <a:lnTo>
                    <a:pt x="8" y="23"/>
                  </a:lnTo>
                  <a:lnTo>
                    <a:pt x="18" y="37"/>
                  </a:lnTo>
                  <a:lnTo>
                    <a:pt x="24" y="67"/>
                  </a:lnTo>
                  <a:lnTo>
                    <a:pt x="28" y="70"/>
                  </a:lnTo>
                  <a:lnTo>
                    <a:pt x="31" y="114"/>
                  </a:lnTo>
                  <a:lnTo>
                    <a:pt x="36" y="191"/>
                  </a:lnTo>
                  <a:lnTo>
                    <a:pt x="40" y="198"/>
                  </a:lnTo>
                  <a:lnTo>
                    <a:pt x="43" y="198"/>
                  </a:lnTo>
                  <a:lnTo>
                    <a:pt x="52" y="211"/>
                  </a:lnTo>
                  <a:lnTo>
                    <a:pt x="55" y="215"/>
                  </a:lnTo>
                  <a:lnTo>
                    <a:pt x="62" y="211"/>
                  </a:lnTo>
                  <a:lnTo>
                    <a:pt x="67" y="208"/>
                  </a:lnTo>
                  <a:lnTo>
                    <a:pt x="77" y="208"/>
                  </a:lnTo>
                  <a:lnTo>
                    <a:pt x="84" y="204"/>
                  </a:lnTo>
                  <a:lnTo>
                    <a:pt x="80" y="204"/>
                  </a:lnTo>
                  <a:lnTo>
                    <a:pt x="80" y="201"/>
                  </a:lnTo>
                  <a:lnTo>
                    <a:pt x="77" y="201"/>
                  </a:lnTo>
                  <a:lnTo>
                    <a:pt x="77" y="198"/>
                  </a:lnTo>
                  <a:lnTo>
                    <a:pt x="77" y="195"/>
                  </a:lnTo>
                  <a:lnTo>
                    <a:pt x="74" y="195"/>
                  </a:lnTo>
                  <a:lnTo>
                    <a:pt x="74" y="187"/>
                  </a:lnTo>
                  <a:lnTo>
                    <a:pt x="74" y="177"/>
                  </a:lnTo>
                  <a:lnTo>
                    <a:pt x="74" y="174"/>
                  </a:lnTo>
                  <a:lnTo>
                    <a:pt x="77" y="117"/>
                  </a:lnTo>
                  <a:lnTo>
                    <a:pt x="74" y="104"/>
                  </a:lnTo>
                  <a:lnTo>
                    <a:pt x="74" y="97"/>
                  </a:lnTo>
                  <a:lnTo>
                    <a:pt x="74" y="94"/>
                  </a:lnTo>
                  <a:lnTo>
                    <a:pt x="70" y="94"/>
                  </a:lnTo>
                  <a:lnTo>
                    <a:pt x="70" y="90"/>
                  </a:lnTo>
                  <a:lnTo>
                    <a:pt x="70" y="88"/>
                  </a:lnTo>
                  <a:lnTo>
                    <a:pt x="67" y="80"/>
                  </a:lnTo>
                  <a:lnTo>
                    <a:pt x="67" y="77"/>
                  </a:lnTo>
                  <a:lnTo>
                    <a:pt x="67" y="74"/>
                  </a:lnTo>
                  <a:lnTo>
                    <a:pt x="65" y="67"/>
                  </a:lnTo>
                  <a:lnTo>
                    <a:pt x="65" y="64"/>
                  </a:lnTo>
                  <a:lnTo>
                    <a:pt x="62" y="60"/>
                  </a:lnTo>
                  <a:lnTo>
                    <a:pt x="62" y="57"/>
                  </a:lnTo>
                  <a:lnTo>
                    <a:pt x="62" y="54"/>
                  </a:lnTo>
                  <a:lnTo>
                    <a:pt x="58" y="50"/>
                  </a:lnTo>
                  <a:lnTo>
                    <a:pt x="55" y="47"/>
                  </a:lnTo>
                  <a:lnTo>
                    <a:pt x="55" y="43"/>
                  </a:lnTo>
                  <a:lnTo>
                    <a:pt x="52" y="40"/>
                  </a:lnTo>
                  <a:lnTo>
                    <a:pt x="49" y="40"/>
                  </a:lnTo>
                  <a:lnTo>
                    <a:pt x="46" y="37"/>
                  </a:lnTo>
                  <a:lnTo>
                    <a:pt x="43" y="37"/>
                  </a:lnTo>
                  <a:lnTo>
                    <a:pt x="40" y="33"/>
                  </a:lnTo>
                  <a:lnTo>
                    <a:pt x="36" y="33"/>
                  </a:lnTo>
                  <a:lnTo>
                    <a:pt x="36" y="30"/>
                  </a:lnTo>
                  <a:lnTo>
                    <a:pt x="36" y="23"/>
                  </a:lnTo>
                  <a:lnTo>
                    <a:pt x="36" y="14"/>
                  </a:lnTo>
                  <a:lnTo>
                    <a:pt x="40" y="14"/>
                  </a:lnTo>
                  <a:lnTo>
                    <a:pt x="40" y="10"/>
                  </a:lnTo>
                  <a:lnTo>
                    <a:pt x="40" y="7"/>
                  </a:lnTo>
                  <a:lnTo>
                    <a:pt x="43" y="7"/>
                  </a:lnTo>
                  <a:lnTo>
                    <a:pt x="43" y="4"/>
                  </a:lnTo>
                  <a:lnTo>
                    <a:pt x="40" y="7"/>
                  </a:lnTo>
                </a:path>
              </a:pathLst>
            </a:custGeom>
            <a:solidFill>
              <a:srgbClr val="92D050"/>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29" name="Freeform 17"/>
            <p:cNvSpPr>
              <a:spLocks noChangeAspect="1"/>
            </p:cNvSpPr>
            <p:nvPr/>
          </p:nvSpPr>
          <p:spPr bwMode="auto">
            <a:xfrm>
              <a:off x="7435455" y="3053954"/>
              <a:ext cx="740569" cy="711994"/>
            </a:xfrm>
            <a:custGeom>
              <a:avLst/>
              <a:gdLst>
                <a:gd name="T0" fmla="*/ 10388 w 760"/>
                <a:gd name="T1" fmla="*/ 307224 h 779"/>
                <a:gd name="T2" fmla="*/ 41553 w 760"/>
                <a:gd name="T3" fmla="*/ 299909 h 779"/>
                <a:gd name="T4" fmla="*/ 64926 w 760"/>
                <a:gd name="T5" fmla="*/ 287717 h 779"/>
                <a:gd name="T6" fmla="*/ 85703 w 760"/>
                <a:gd name="T7" fmla="*/ 296251 h 779"/>
                <a:gd name="T8" fmla="*/ 116867 w 760"/>
                <a:gd name="T9" fmla="*/ 273088 h 779"/>
                <a:gd name="T10" fmla="*/ 132450 w 760"/>
                <a:gd name="T11" fmla="*/ 218226 h 779"/>
                <a:gd name="T12" fmla="*/ 176600 w 760"/>
                <a:gd name="T13" fmla="*/ 177995 h 779"/>
                <a:gd name="T14" fmla="*/ 205167 w 760"/>
                <a:gd name="T15" fmla="*/ 67053 h 779"/>
                <a:gd name="T16" fmla="*/ 215555 w 760"/>
                <a:gd name="T17" fmla="*/ 24383 h 779"/>
                <a:gd name="T18" fmla="*/ 232436 w 760"/>
                <a:gd name="T19" fmla="*/ 2438 h 779"/>
                <a:gd name="T20" fmla="*/ 259705 w 760"/>
                <a:gd name="T21" fmla="*/ 13411 h 779"/>
                <a:gd name="T22" fmla="*/ 280482 w 760"/>
                <a:gd name="T23" fmla="*/ 21945 h 779"/>
                <a:gd name="T24" fmla="*/ 335020 w 760"/>
                <a:gd name="T25" fmla="*/ 25602 h 779"/>
                <a:gd name="T26" fmla="*/ 355796 w 760"/>
                <a:gd name="T27" fmla="*/ 13411 h 779"/>
                <a:gd name="T28" fmla="*/ 377871 w 760"/>
                <a:gd name="T29" fmla="*/ 12191 h 779"/>
                <a:gd name="T30" fmla="*/ 405140 w 760"/>
                <a:gd name="T31" fmla="*/ 4877 h 779"/>
                <a:gd name="T32" fmla="*/ 422021 w 760"/>
                <a:gd name="T33" fmla="*/ 2438 h 779"/>
                <a:gd name="T34" fmla="*/ 466171 w 760"/>
                <a:gd name="T35" fmla="*/ 4877 h 779"/>
                <a:gd name="T36" fmla="*/ 496037 w 760"/>
                <a:gd name="T37" fmla="*/ 2438 h 779"/>
                <a:gd name="T38" fmla="*/ 512918 w 760"/>
                <a:gd name="T39" fmla="*/ 24383 h 779"/>
                <a:gd name="T40" fmla="*/ 557068 w 760"/>
                <a:gd name="T41" fmla="*/ 24383 h 779"/>
                <a:gd name="T42" fmla="*/ 593426 w 760"/>
                <a:gd name="T43" fmla="*/ 40232 h 779"/>
                <a:gd name="T44" fmla="*/ 605113 w 760"/>
                <a:gd name="T45" fmla="*/ 82902 h 779"/>
                <a:gd name="T46" fmla="*/ 616800 w 760"/>
                <a:gd name="T47" fmla="*/ 90216 h 779"/>
                <a:gd name="T48" fmla="*/ 615501 w 760"/>
                <a:gd name="T49" fmla="*/ 92655 h 779"/>
                <a:gd name="T50" fmla="*/ 610307 w 760"/>
                <a:gd name="T51" fmla="*/ 99970 h 779"/>
                <a:gd name="T52" fmla="*/ 590829 w 760"/>
                <a:gd name="T53" fmla="*/ 120695 h 779"/>
                <a:gd name="T54" fmla="*/ 571352 w 760"/>
                <a:gd name="T55" fmla="*/ 154831 h 779"/>
                <a:gd name="T56" fmla="*/ 560963 w 760"/>
                <a:gd name="T57" fmla="*/ 201158 h 779"/>
                <a:gd name="T58" fmla="*/ 545381 w 760"/>
                <a:gd name="T59" fmla="*/ 229199 h 779"/>
                <a:gd name="T60" fmla="*/ 551874 w 760"/>
                <a:gd name="T61" fmla="*/ 240171 h 779"/>
                <a:gd name="T62" fmla="*/ 551874 w 760"/>
                <a:gd name="T63" fmla="*/ 282841 h 779"/>
                <a:gd name="T64" fmla="*/ 547978 w 760"/>
                <a:gd name="T65" fmla="*/ 308443 h 779"/>
                <a:gd name="T66" fmla="*/ 555769 w 760"/>
                <a:gd name="T67" fmla="*/ 347455 h 779"/>
                <a:gd name="T68" fmla="*/ 576546 w 760"/>
                <a:gd name="T69" fmla="*/ 373057 h 779"/>
                <a:gd name="T70" fmla="*/ 593426 w 760"/>
                <a:gd name="T71" fmla="*/ 398659 h 779"/>
                <a:gd name="T72" fmla="*/ 547978 w 760"/>
                <a:gd name="T73" fmla="*/ 410851 h 779"/>
                <a:gd name="T74" fmla="*/ 534993 w 760"/>
                <a:gd name="T75" fmla="*/ 430357 h 779"/>
                <a:gd name="T76" fmla="*/ 528500 w 760"/>
                <a:gd name="T77" fmla="*/ 508382 h 779"/>
                <a:gd name="T78" fmla="*/ 564859 w 760"/>
                <a:gd name="T79" fmla="*/ 523012 h 779"/>
                <a:gd name="T80" fmla="*/ 560963 w 760"/>
                <a:gd name="T81" fmla="*/ 546175 h 779"/>
                <a:gd name="T82" fmla="*/ 519411 w 760"/>
                <a:gd name="T83" fmla="*/ 525450 h 779"/>
                <a:gd name="T84" fmla="*/ 492141 w 760"/>
                <a:gd name="T85" fmla="*/ 514478 h 779"/>
                <a:gd name="T86" fmla="*/ 451887 w 760"/>
                <a:gd name="T87" fmla="*/ 508382 h 779"/>
                <a:gd name="T88" fmla="*/ 428514 w 760"/>
                <a:gd name="T89" fmla="*/ 498629 h 779"/>
                <a:gd name="T90" fmla="*/ 420723 w 760"/>
                <a:gd name="T91" fmla="*/ 487656 h 779"/>
                <a:gd name="T92" fmla="*/ 392155 w 760"/>
                <a:gd name="T93" fmla="*/ 477903 h 779"/>
                <a:gd name="T94" fmla="*/ 329826 w 760"/>
                <a:gd name="T95" fmla="*/ 485218 h 779"/>
                <a:gd name="T96" fmla="*/ 318139 w 760"/>
                <a:gd name="T97" fmla="*/ 488876 h 779"/>
                <a:gd name="T98" fmla="*/ 314243 w 760"/>
                <a:gd name="T99" fmla="*/ 485218 h 779"/>
                <a:gd name="T100" fmla="*/ 316840 w 760"/>
                <a:gd name="T101" fmla="*/ 448644 h 779"/>
                <a:gd name="T102" fmla="*/ 302557 w 760"/>
                <a:gd name="T103" fmla="*/ 373057 h 779"/>
                <a:gd name="T104" fmla="*/ 262302 w 760"/>
                <a:gd name="T105" fmla="*/ 362085 h 779"/>
                <a:gd name="T106" fmla="*/ 232436 w 760"/>
                <a:gd name="T107" fmla="*/ 380372 h 779"/>
                <a:gd name="T108" fmla="*/ 171405 w 760"/>
                <a:gd name="T109" fmla="*/ 397440 h 779"/>
                <a:gd name="T110" fmla="*/ 144136 w 760"/>
                <a:gd name="T111" fmla="*/ 362085 h 779"/>
                <a:gd name="T112" fmla="*/ 132450 w 760"/>
                <a:gd name="T113" fmla="*/ 335264 h 779"/>
                <a:gd name="T114" fmla="*/ 20776 w 760"/>
                <a:gd name="T115" fmla="*/ 335264 h 779"/>
                <a:gd name="T116" fmla="*/ 2597 w 760"/>
                <a:gd name="T117" fmla="*/ 340140 h 77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60"/>
                <a:gd name="T178" fmla="*/ 0 h 779"/>
                <a:gd name="T179" fmla="*/ 760 w 760"/>
                <a:gd name="T180" fmla="*/ 779 h 77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60" h="779">
                  <a:moveTo>
                    <a:pt x="0" y="466"/>
                  </a:moveTo>
                  <a:lnTo>
                    <a:pt x="6" y="462"/>
                  </a:lnTo>
                  <a:lnTo>
                    <a:pt x="13" y="433"/>
                  </a:lnTo>
                  <a:lnTo>
                    <a:pt x="29" y="419"/>
                  </a:lnTo>
                  <a:lnTo>
                    <a:pt x="41" y="426"/>
                  </a:lnTo>
                  <a:lnTo>
                    <a:pt x="51" y="423"/>
                  </a:lnTo>
                  <a:lnTo>
                    <a:pt x="53" y="413"/>
                  </a:lnTo>
                  <a:lnTo>
                    <a:pt x="60" y="409"/>
                  </a:lnTo>
                  <a:lnTo>
                    <a:pt x="79" y="406"/>
                  </a:lnTo>
                  <a:lnTo>
                    <a:pt x="83" y="423"/>
                  </a:lnTo>
                  <a:lnTo>
                    <a:pt x="88" y="423"/>
                  </a:lnTo>
                  <a:lnTo>
                    <a:pt x="105" y="419"/>
                  </a:lnTo>
                  <a:lnTo>
                    <a:pt x="121" y="402"/>
                  </a:lnTo>
                  <a:lnTo>
                    <a:pt x="130" y="396"/>
                  </a:lnTo>
                  <a:lnTo>
                    <a:pt x="143" y="386"/>
                  </a:lnTo>
                  <a:lnTo>
                    <a:pt x="152" y="369"/>
                  </a:lnTo>
                  <a:lnTo>
                    <a:pt x="156" y="325"/>
                  </a:lnTo>
                  <a:lnTo>
                    <a:pt x="161" y="308"/>
                  </a:lnTo>
                  <a:lnTo>
                    <a:pt x="177" y="282"/>
                  </a:lnTo>
                  <a:lnTo>
                    <a:pt x="191" y="269"/>
                  </a:lnTo>
                  <a:lnTo>
                    <a:pt x="215" y="251"/>
                  </a:lnTo>
                  <a:lnTo>
                    <a:pt x="229" y="141"/>
                  </a:lnTo>
                  <a:lnTo>
                    <a:pt x="235" y="121"/>
                  </a:lnTo>
                  <a:lnTo>
                    <a:pt x="251" y="94"/>
                  </a:lnTo>
                  <a:lnTo>
                    <a:pt x="254" y="67"/>
                  </a:lnTo>
                  <a:lnTo>
                    <a:pt x="264" y="64"/>
                  </a:lnTo>
                  <a:lnTo>
                    <a:pt x="264" y="34"/>
                  </a:lnTo>
                  <a:lnTo>
                    <a:pt x="269" y="30"/>
                  </a:lnTo>
                  <a:lnTo>
                    <a:pt x="273" y="17"/>
                  </a:lnTo>
                  <a:lnTo>
                    <a:pt x="285" y="4"/>
                  </a:lnTo>
                  <a:lnTo>
                    <a:pt x="308" y="7"/>
                  </a:lnTo>
                  <a:lnTo>
                    <a:pt x="315" y="14"/>
                  </a:lnTo>
                  <a:lnTo>
                    <a:pt x="317" y="20"/>
                  </a:lnTo>
                  <a:lnTo>
                    <a:pt x="330" y="34"/>
                  </a:lnTo>
                  <a:lnTo>
                    <a:pt x="336" y="34"/>
                  </a:lnTo>
                  <a:lnTo>
                    <a:pt x="343" y="30"/>
                  </a:lnTo>
                  <a:lnTo>
                    <a:pt x="352" y="37"/>
                  </a:lnTo>
                  <a:lnTo>
                    <a:pt x="369" y="41"/>
                  </a:lnTo>
                  <a:lnTo>
                    <a:pt x="409" y="37"/>
                  </a:lnTo>
                  <a:lnTo>
                    <a:pt x="412" y="27"/>
                  </a:lnTo>
                  <a:lnTo>
                    <a:pt x="423" y="20"/>
                  </a:lnTo>
                  <a:lnTo>
                    <a:pt x="435" y="20"/>
                  </a:lnTo>
                  <a:lnTo>
                    <a:pt x="441" y="27"/>
                  </a:lnTo>
                  <a:lnTo>
                    <a:pt x="454" y="20"/>
                  </a:lnTo>
                  <a:lnTo>
                    <a:pt x="463" y="17"/>
                  </a:lnTo>
                  <a:lnTo>
                    <a:pt x="483" y="14"/>
                  </a:lnTo>
                  <a:lnTo>
                    <a:pt x="489" y="7"/>
                  </a:lnTo>
                  <a:lnTo>
                    <a:pt x="495" y="7"/>
                  </a:lnTo>
                  <a:lnTo>
                    <a:pt x="495" y="14"/>
                  </a:lnTo>
                  <a:lnTo>
                    <a:pt x="514" y="14"/>
                  </a:lnTo>
                  <a:lnTo>
                    <a:pt x="517" y="4"/>
                  </a:lnTo>
                  <a:lnTo>
                    <a:pt x="559" y="0"/>
                  </a:lnTo>
                  <a:lnTo>
                    <a:pt x="567" y="14"/>
                  </a:lnTo>
                  <a:lnTo>
                    <a:pt x="571" y="7"/>
                  </a:lnTo>
                  <a:lnTo>
                    <a:pt x="581" y="14"/>
                  </a:lnTo>
                  <a:lnTo>
                    <a:pt x="587" y="4"/>
                  </a:lnTo>
                  <a:lnTo>
                    <a:pt x="606" y="4"/>
                  </a:lnTo>
                  <a:lnTo>
                    <a:pt x="612" y="14"/>
                  </a:lnTo>
                  <a:lnTo>
                    <a:pt x="622" y="20"/>
                  </a:lnTo>
                  <a:lnTo>
                    <a:pt x="628" y="34"/>
                  </a:lnTo>
                  <a:lnTo>
                    <a:pt x="651" y="37"/>
                  </a:lnTo>
                  <a:lnTo>
                    <a:pt x="657" y="34"/>
                  </a:lnTo>
                  <a:lnTo>
                    <a:pt x="682" y="34"/>
                  </a:lnTo>
                  <a:lnTo>
                    <a:pt x="691" y="27"/>
                  </a:lnTo>
                  <a:lnTo>
                    <a:pt x="718" y="54"/>
                  </a:lnTo>
                  <a:lnTo>
                    <a:pt x="726" y="57"/>
                  </a:lnTo>
                  <a:lnTo>
                    <a:pt x="740" y="70"/>
                  </a:lnTo>
                  <a:lnTo>
                    <a:pt x="742" y="70"/>
                  </a:lnTo>
                  <a:lnTo>
                    <a:pt x="740" y="117"/>
                  </a:lnTo>
                  <a:lnTo>
                    <a:pt x="749" y="124"/>
                  </a:lnTo>
                  <a:lnTo>
                    <a:pt x="752" y="124"/>
                  </a:lnTo>
                  <a:lnTo>
                    <a:pt x="755" y="127"/>
                  </a:lnTo>
                  <a:lnTo>
                    <a:pt x="759" y="127"/>
                  </a:lnTo>
                  <a:lnTo>
                    <a:pt x="755" y="131"/>
                  </a:lnTo>
                  <a:lnTo>
                    <a:pt x="752" y="131"/>
                  </a:lnTo>
                  <a:lnTo>
                    <a:pt x="752" y="134"/>
                  </a:lnTo>
                  <a:lnTo>
                    <a:pt x="749" y="138"/>
                  </a:lnTo>
                  <a:lnTo>
                    <a:pt x="746" y="141"/>
                  </a:lnTo>
                  <a:lnTo>
                    <a:pt x="742" y="141"/>
                  </a:lnTo>
                  <a:lnTo>
                    <a:pt x="726" y="157"/>
                  </a:lnTo>
                  <a:lnTo>
                    <a:pt x="723" y="171"/>
                  </a:lnTo>
                  <a:lnTo>
                    <a:pt x="726" y="171"/>
                  </a:lnTo>
                  <a:lnTo>
                    <a:pt x="705" y="198"/>
                  </a:lnTo>
                  <a:lnTo>
                    <a:pt x="699" y="218"/>
                  </a:lnTo>
                  <a:lnTo>
                    <a:pt x="695" y="275"/>
                  </a:lnTo>
                  <a:lnTo>
                    <a:pt x="688" y="282"/>
                  </a:lnTo>
                  <a:lnTo>
                    <a:pt x="686" y="285"/>
                  </a:lnTo>
                  <a:lnTo>
                    <a:pt x="682" y="289"/>
                  </a:lnTo>
                  <a:lnTo>
                    <a:pt x="670" y="318"/>
                  </a:lnTo>
                  <a:lnTo>
                    <a:pt x="667" y="322"/>
                  </a:lnTo>
                  <a:lnTo>
                    <a:pt x="670" y="332"/>
                  </a:lnTo>
                  <a:lnTo>
                    <a:pt x="672" y="335"/>
                  </a:lnTo>
                  <a:lnTo>
                    <a:pt x="675" y="339"/>
                  </a:lnTo>
                  <a:lnTo>
                    <a:pt x="679" y="362"/>
                  </a:lnTo>
                  <a:lnTo>
                    <a:pt x="672" y="399"/>
                  </a:lnTo>
                  <a:lnTo>
                    <a:pt x="675" y="399"/>
                  </a:lnTo>
                  <a:lnTo>
                    <a:pt x="675" y="406"/>
                  </a:lnTo>
                  <a:lnTo>
                    <a:pt x="672" y="423"/>
                  </a:lnTo>
                  <a:lnTo>
                    <a:pt x="670" y="436"/>
                  </a:lnTo>
                  <a:lnTo>
                    <a:pt x="675" y="449"/>
                  </a:lnTo>
                  <a:lnTo>
                    <a:pt x="679" y="460"/>
                  </a:lnTo>
                  <a:lnTo>
                    <a:pt x="679" y="490"/>
                  </a:lnTo>
                  <a:lnTo>
                    <a:pt x="686" y="496"/>
                  </a:lnTo>
                  <a:lnTo>
                    <a:pt x="688" y="510"/>
                  </a:lnTo>
                  <a:lnTo>
                    <a:pt x="705" y="526"/>
                  </a:lnTo>
                  <a:lnTo>
                    <a:pt x="714" y="530"/>
                  </a:lnTo>
                  <a:lnTo>
                    <a:pt x="721" y="536"/>
                  </a:lnTo>
                  <a:lnTo>
                    <a:pt x="726" y="563"/>
                  </a:lnTo>
                  <a:lnTo>
                    <a:pt x="699" y="570"/>
                  </a:lnTo>
                  <a:lnTo>
                    <a:pt x="679" y="577"/>
                  </a:lnTo>
                  <a:lnTo>
                    <a:pt x="670" y="580"/>
                  </a:lnTo>
                  <a:lnTo>
                    <a:pt x="667" y="580"/>
                  </a:lnTo>
                  <a:lnTo>
                    <a:pt x="667" y="593"/>
                  </a:lnTo>
                  <a:lnTo>
                    <a:pt x="654" y="607"/>
                  </a:lnTo>
                  <a:lnTo>
                    <a:pt x="660" y="664"/>
                  </a:lnTo>
                  <a:lnTo>
                    <a:pt x="654" y="681"/>
                  </a:lnTo>
                  <a:lnTo>
                    <a:pt x="647" y="717"/>
                  </a:lnTo>
                  <a:lnTo>
                    <a:pt x="660" y="731"/>
                  </a:lnTo>
                  <a:lnTo>
                    <a:pt x="691" y="735"/>
                  </a:lnTo>
                  <a:lnTo>
                    <a:pt x="691" y="737"/>
                  </a:lnTo>
                  <a:lnTo>
                    <a:pt x="695" y="778"/>
                  </a:lnTo>
                  <a:lnTo>
                    <a:pt x="691" y="778"/>
                  </a:lnTo>
                  <a:lnTo>
                    <a:pt x="686" y="771"/>
                  </a:lnTo>
                  <a:lnTo>
                    <a:pt x="660" y="771"/>
                  </a:lnTo>
                  <a:lnTo>
                    <a:pt x="641" y="755"/>
                  </a:lnTo>
                  <a:lnTo>
                    <a:pt x="635" y="741"/>
                  </a:lnTo>
                  <a:lnTo>
                    <a:pt x="628" y="735"/>
                  </a:lnTo>
                  <a:lnTo>
                    <a:pt x="610" y="731"/>
                  </a:lnTo>
                  <a:lnTo>
                    <a:pt x="603" y="727"/>
                  </a:lnTo>
                  <a:lnTo>
                    <a:pt x="587" y="714"/>
                  </a:lnTo>
                  <a:lnTo>
                    <a:pt x="555" y="721"/>
                  </a:lnTo>
                  <a:lnTo>
                    <a:pt x="552" y="717"/>
                  </a:lnTo>
                  <a:lnTo>
                    <a:pt x="543" y="714"/>
                  </a:lnTo>
                  <a:lnTo>
                    <a:pt x="540" y="714"/>
                  </a:lnTo>
                  <a:lnTo>
                    <a:pt x="524" y="704"/>
                  </a:lnTo>
                  <a:lnTo>
                    <a:pt x="517" y="698"/>
                  </a:lnTo>
                  <a:lnTo>
                    <a:pt x="514" y="690"/>
                  </a:lnTo>
                  <a:lnTo>
                    <a:pt x="514" y="688"/>
                  </a:lnTo>
                  <a:lnTo>
                    <a:pt x="486" y="694"/>
                  </a:lnTo>
                  <a:lnTo>
                    <a:pt x="483" y="681"/>
                  </a:lnTo>
                  <a:lnTo>
                    <a:pt x="479" y="674"/>
                  </a:lnTo>
                  <a:lnTo>
                    <a:pt x="466" y="677"/>
                  </a:lnTo>
                  <a:lnTo>
                    <a:pt x="447" y="681"/>
                  </a:lnTo>
                  <a:lnTo>
                    <a:pt x="403" y="684"/>
                  </a:lnTo>
                  <a:lnTo>
                    <a:pt x="400" y="694"/>
                  </a:lnTo>
                  <a:lnTo>
                    <a:pt x="393" y="694"/>
                  </a:lnTo>
                  <a:lnTo>
                    <a:pt x="390" y="690"/>
                  </a:lnTo>
                  <a:lnTo>
                    <a:pt x="387" y="688"/>
                  </a:lnTo>
                  <a:lnTo>
                    <a:pt x="384" y="688"/>
                  </a:lnTo>
                  <a:lnTo>
                    <a:pt x="384" y="684"/>
                  </a:lnTo>
                  <a:lnTo>
                    <a:pt x="396" y="671"/>
                  </a:lnTo>
                  <a:lnTo>
                    <a:pt x="387" y="638"/>
                  </a:lnTo>
                  <a:lnTo>
                    <a:pt x="387" y="634"/>
                  </a:lnTo>
                  <a:lnTo>
                    <a:pt x="381" y="624"/>
                  </a:lnTo>
                  <a:lnTo>
                    <a:pt x="378" y="540"/>
                  </a:lnTo>
                  <a:lnTo>
                    <a:pt x="371" y="526"/>
                  </a:lnTo>
                  <a:lnTo>
                    <a:pt x="336" y="526"/>
                  </a:lnTo>
                  <a:lnTo>
                    <a:pt x="339" y="510"/>
                  </a:lnTo>
                  <a:lnTo>
                    <a:pt x="320" y="510"/>
                  </a:lnTo>
                  <a:lnTo>
                    <a:pt x="320" y="513"/>
                  </a:lnTo>
                  <a:lnTo>
                    <a:pt x="288" y="516"/>
                  </a:lnTo>
                  <a:lnTo>
                    <a:pt x="285" y="536"/>
                  </a:lnTo>
                  <a:lnTo>
                    <a:pt x="282" y="540"/>
                  </a:lnTo>
                  <a:lnTo>
                    <a:pt x="280" y="557"/>
                  </a:lnTo>
                  <a:lnTo>
                    <a:pt x="209" y="560"/>
                  </a:lnTo>
                  <a:lnTo>
                    <a:pt x="200" y="546"/>
                  </a:lnTo>
                  <a:lnTo>
                    <a:pt x="184" y="526"/>
                  </a:lnTo>
                  <a:lnTo>
                    <a:pt x="177" y="510"/>
                  </a:lnTo>
                  <a:lnTo>
                    <a:pt x="177" y="506"/>
                  </a:lnTo>
                  <a:lnTo>
                    <a:pt x="168" y="473"/>
                  </a:lnTo>
                  <a:lnTo>
                    <a:pt x="161" y="473"/>
                  </a:lnTo>
                  <a:lnTo>
                    <a:pt x="158" y="466"/>
                  </a:lnTo>
                  <a:lnTo>
                    <a:pt x="32" y="470"/>
                  </a:lnTo>
                  <a:lnTo>
                    <a:pt x="25" y="473"/>
                  </a:lnTo>
                  <a:lnTo>
                    <a:pt x="22" y="473"/>
                  </a:lnTo>
                  <a:lnTo>
                    <a:pt x="6" y="480"/>
                  </a:lnTo>
                  <a:lnTo>
                    <a:pt x="3" y="480"/>
                  </a:lnTo>
                  <a:lnTo>
                    <a:pt x="0" y="483"/>
                  </a:lnTo>
                  <a:lnTo>
                    <a:pt x="0" y="466"/>
                  </a:lnTo>
                </a:path>
              </a:pathLst>
            </a:custGeom>
            <a:solidFill>
              <a:srgbClr val="92D050"/>
            </a:solidFill>
            <a:ln w="9525" cap="rnd">
              <a:solidFill>
                <a:srgbClr val="5F5F5F"/>
              </a:solidFill>
              <a:round/>
              <a:headEnd/>
              <a:tailEnd/>
            </a:ln>
          </p:spPr>
          <p:txBody>
            <a:bodyPr/>
            <a:lstStyle/>
            <a:p>
              <a:endParaRPr lang="en-US" sz="1350">
                <a:solidFill>
                  <a:prstClr val="black"/>
                </a:solidFill>
                <a:latin typeface="Calibri"/>
              </a:endParaRPr>
            </a:p>
          </p:txBody>
        </p:sp>
        <p:sp>
          <p:nvSpPr>
            <p:cNvPr id="30" name="Freeform 18"/>
            <p:cNvSpPr>
              <a:spLocks noChangeAspect="1"/>
            </p:cNvSpPr>
            <p:nvPr/>
          </p:nvSpPr>
          <p:spPr bwMode="auto">
            <a:xfrm>
              <a:off x="7422357" y="3424237"/>
              <a:ext cx="42863" cy="57150"/>
            </a:xfrm>
            <a:custGeom>
              <a:avLst/>
              <a:gdLst>
                <a:gd name="T0" fmla="*/ 4 w 44"/>
                <a:gd name="T1" fmla="*/ 33 h 61"/>
                <a:gd name="T2" fmla="*/ 4 w 44"/>
                <a:gd name="T3" fmla="*/ 30 h 61"/>
                <a:gd name="T4" fmla="*/ 4 w 44"/>
                <a:gd name="T5" fmla="*/ 25 h 61"/>
                <a:gd name="T6" fmla="*/ 4 w 44"/>
                <a:gd name="T7" fmla="*/ 19 h 61"/>
                <a:gd name="T8" fmla="*/ 0 w 44"/>
                <a:gd name="T9" fmla="*/ 16 h 61"/>
                <a:gd name="T10" fmla="*/ 6 w 44"/>
                <a:gd name="T11" fmla="*/ 12 h 61"/>
                <a:gd name="T12" fmla="*/ 13 w 44"/>
                <a:gd name="T13" fmla="*/ 10 h 61"/>
                <a:gd name="T14" fmla="*/ 14 w 44"/>
                <a:gd name="T15" fmla="*/ 4 h 61"/>
                <a:gd name="T16" fmla="*/ 21 w 44"/>
                <a:gd name="T17" fmla="*/ 0 h 61"/>
                <a:gd name="T18" fmla="*/ 25 w 44"/>
                <a:gd name="T19" fmla="*/ 2 h 61"/>
                <a:gd name="T20" fmla="*/ 27 w 44"/>
                <a:gd name="T21" fmla="*/ 6 h 61"/>
                <a:gd name="T22" fmla="*/ 27 w 44"/>
                <a:gd name="T23" fmla="*/ 8 h 61"/>
                <a:gd name="T24" fmla="*/ 17 w 44"/>
                <a:gd name="T25" fmla="*/ 16 h 61"/>
                <a:gd name="T26" fmla="*/ 13 w 44"/>
                <a:gd name="T27" fmla="*/ 33 h 61"/>
                <a:gd name="T28" fmla="*/ 8 w 44"/>
                <a:gd name="T29" fmla="*/ 35 h 61"/>
                <a:gd name="T30" fmla="*/ 4 w 44"/>
                <a:gd name="T31" fmla="*/ 33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
                <a:gd name="T49" fmla="*/ 0 h 61"/>
                <a:gd name="T50" fmla="*/ 44 w 44"/>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 h="61">
                  <a:moveTo>
                    <a:pt x="6" y="56"/>
                  </a:moveTo>
                  <a:lnTo>
                    <a:pt x="6" y="50"/>
                  </a:lnTo>
                  <a:lnTo>
                    <a:pt x="6" y="43"/>
                  </a:lnTo>
                  <a:lnTo>
                    <a:pt x="6" y="33"/>
                  </a:lnTo>
                  <a:lnTo>
                    <a:pt x="0" y="27"/>
                  </a:lnTo>
                  <a:lnTo>
                    <a:pt x="10" y="20"/>
                  </a:lnTo>
                  <a:lnTo>
                    <a:pt x="20" y="17"/>
                  </a:lnTo>
                  <a:lnTo>
                    <a:pt x="22" y="7"/>
                  </a:lnTo>
                  <a:lnTo>
                    <a:pt x="33" y="0"/>
                  </a:lnTo>
                  <a:lnTo>
                    <a:pt x="39" y="3"/>
                  </a:lnTo>
                  <a:lnTo>
                    <a:pt x="43" y="10"/>
                  </a:lnTo>
                  <a:lnTo>
                    <a:pt x="43" y="13"/>
                  </a:lnTo>
                  <a:lnTo>
                    <a:pt x="26" y="27"/>
                  </a:lnTo>
                  <a:lnTo>
                    <a:pt x="20" y="56"/>
                  </a:lnTo>
                  <a:lnTo>
                    <a:pt x="13" y="60"/>
                  </a:lnTo>
                  <a:lnTo>
                    <a:pt x="6" y="56"/>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31" name="Freeform 19"/>
            <p:cNvSpPr>
              <a:spLocks noChangeAspect="1"/>
            </p:cNvSpPr>
            <p:nvPr/>
          </p:nvSpPr>
          <p:spPr bwMode="auto">
            <a:xfrm>
              <a:off x="6990160" y="2781301"/>
              <a:ext cx="117872" cy="236935"/>
            </a:xfrm>
            <a:custGeom>
              <a:avLst/>
              <a:gdLst>
                <a:gd name="T0" fmla="*/ 2 w 122"/>
                <a:gd name="T1" fmla="*/ 35 h 259"/>
                <a:gd name="T2" fmla="*/ 2 w 122"/>
                <a:gd name="T3" fmla="*/ 39 h 259"/>
                <a:gd name="T4" fmla="*/ 0 w 122"/>
                <a:gd name="T5" fmla="*/ 45 h 259"/>
                <a:gd name="T6" fmla="*/ 0 w 122"/>
                <a:gd name="T7" fmla="*/ 50 h 259"/>
                <a:gd name="T8" fmla="*/ 4 w 122"/>
                <a:gd name="T9" fmla="*/ 52 h 259"/>
                <a:gd name="T10" fmla="*/ 7 w 122"/>
                <a:gd name="T11" fmla="*/ 54 h 259"/>
                <a:gd name="T12" fmla="*/ 12 w 122"/>
                <a:gd name="T13" fmla="*/ 56 h 259"/>
                <a:gd name="T14" fmla="*/ 13 w 122"/>
                <a:gd name="T15" fmla="*/ 60 h 259"/>
                <a:gd name="T16" fmla="*/ 16 w 122"/>
                <a:gd name="T17" fmla="*/ 64 h 259"/>
                <a:gd name="T18" fmla="*/ 17 w 122"/>
                <a:gd name="T19" fmla="*/ 68 h 259"/>
                <a:gd name="T20" fmla="*/ 20 w 122"/>
                <a:gd name="T21" fmla="*/ 74 h 259"/>
                <a:gd name="T22" fmla="*/ 20 w 122"/>
                <a:gd name="T23" fmla="*/ 78 h 259"/>
                <a:gd name="T24" fmla="*/ 21 w 122"/>
                <a:gd name="T25" fmla="*/ 84 h 259"/>
                <a:gd name="T26" fmla="*/ 23 w 122"/>
                <a:gd name="T27" fmla="*/ 86 h 259"/>
                <a:gd name="T28" fmla="*/ 23 w 122"/>
                <a:gd name="T29" fmla="*/ 91 h 259"/>
                <a:gd name="T30" fmla="*/ 23 w 122"/>
                <a:gd name="T31" fmla="*/ 132 h 259"/>
                <a:gd name="T32" fmla="*/ 23 w 122"/>
                <a:gd name="T33" fmla="*/ 139 h 259"/>
                <a:gd name="T34" fmla="*/ 25 w 122"/>
                <a:gd name="T35" fmla="*/ 144 h 259"/>
                <a:gd name="T36" fmla="*/ 25 w 122"/>
                <a:gd name="T37" fmla="*/ 148 h 259"/>
                <a:gd name="T38" fmla="*/ 28 w 122"/>
                <a:gd name="T39" fmla="*/ 149 h 259"/>
                <a:gd name="T40" fmla="*/ 39 w 122"/>
                <a:gd name="T41" fmla="*/ 149 h 259"/>
                <a:gd name="T42" fmla="*/ 49 w 122"/>
                <a:gd name="T43" fmla="*/ 148 h 259"/>
                <a:gd name="T44" fmla="*/ 51 w 122"/>
                <a:gd name="T45" fmla="*/ 116 h 259"/>
                <a:gd name="T46" fmla="*/ 54 w 122"/>
                <a:gd name="T47" fmla="*/ 84 h 259"/>
                <a:gd name="T48" fmla="*/ 57 w 122"/>
                <a:gd name="T49" fmla="*/ 80 h 259"/>
                <a:gd name="T50" fmla="*/ 68 w 122"/>
                <a:gd name="T51" fmla="*/ 60 h 259"/>
                <a:gd name="T52" fmla="*/ 71 w 122"/>
                <a:gd name="T53" fmla="*/ 56 h 259"/>
                <a:gd name="T54" fmla="*/ 68 w 122"/>
                <a:gd name="T55" fmla="*/ 49 h 259"/>
                <a:gd name="T56" fmla="*/ 72 w 122"/>
                <a:gd name="T57" fmla="*/ 49 h 259"/>
                <a:gd name="T58" fmla="*/ 72 w 122"/>
                <a:gd name="T59" fmla="*/ 29 h 259"/>
                <a:gd name="T60" fmla="*/ 66 w 122"/>
                <a:gd name="T61" fmla="*/ 23 h 259"/>
                <a:gd name="T62" fmla="*/ 64 w 122"/>
                <a:gd name="T63" fmla="*/ 11 h 259"/>
                <a:gd name="T64" fmla="*/ 51 w 122"/>
                <a:gd name="T65" fmla="*/ 0 h 259"/>
                <a:gd name="T66" fmla="*/ 39 w 122"/>
                <a:gd name="T67" fmla="*/ 4 h 259"/>
                <a:gd name="T68" fmla="*/ 42 w 122"/>
                <a:gd name="T69" fmla="*/ 8 h 259"/>
                <a:gd name="T70" fmla="*/ 39 w 122"/>
                <a:gd name="T71" fmla="*/ 10 h 259"/>
                <a:gd name="T72" fmla="*/ 39 w 122"/>
                <a:gd name="T73" fmla="*/ 13 h 259"/>
                <a:gd name="T74" fmla="*/ 37 w 122"/>
                <a:gd name="T75" fmla="*/ 17 h 259"/>
                <a:gd name="T76" fmla="*/ 31 w 122"/>
                <a:gd name="T77" fmla="*/ 21 h 259"/>
                <a:gd name="T78" fmla="*/ 28 w 122"/>
                <a:gd name="T79" fmla="*/ 23 h 259"/>
                <a:gd name="T80" fmla="*/ 25 w 122"/>
                <a:gd name="T81" fmla="*/ 21 h 259"/>
                <a:gd name="T82" fmla="*/ 21 w 122"/>
                <a:gd name="T83" fmla="*/ 23 h 259"/>
                <a:gd name="T84" fmla="*/ 16 w 122"/>
                <a:gd name="T85" fmla="*/ 21 h 259"/>
                <a:gd name="T86" fmla="*/ 13 w 122"/>
                <a:gd name="T87" fmla="*/ 25 h 259"/>
                <a:gd name="T88" fmla="*/ 10 w 122"/>
                <a:gd name="T89" fmla="*/ 27 h 259"/>
                <a:gd name="T90" fmla="*/ 6 w 122"/>
                <a:gd name="T91" fmla="*/ 33 h 259"/>
                <a:gd name="T92" fmla="*/ 4 w 122"/>
                <a:gd name="T93" fmla="*/ 35 h 25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2"/>
                <a:gd name="T142" fmla="*/ 0 h 259"/>
                <a:gd name="T143" fmla="*/ 122 w 122"/>
                <a:gd name="T144" fmla="*/ 259 h 25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2" h="259">
                  <a:moveTo>
                    <a:pt x="6" y="60"/>
                  </a:moveTo>
                  <a:lnTo>
                    <a:pt x="3" y="60"/>
                  </a:lnTo>
                  <a:lnTo>
                    <a:pt x="3" y="64"/>
                  </a:lnTo>
                  <a:lnTo>
                    <a:pt x="3" y="67"/>
                  </a:lnTo>
                  <a:lnTo>
                    <a:pt x="0" y="67"/>
                  </a:lnTo>
                  <a:lnTo>
                    <a:pt x="0" y="77"/>
                  </a:lnTo>
                  <a:lnTo>
                    <a:pt x="0" y="84"/>
                  </a:lnTo>
                  <a:lnTo>
                    <a:pt x="0" y="87"/>
                  </a:lnTo>
                  <a:lnTo>
                    <a:pt x="3" y="87"/>
                  </a:lnTo>
                  <a:lnTo>
                    <a:pt x="6" y="91"/>
                  </a:lnTo>
                  <a:lnTo>
                    <a:pt x="9" y="91"/>
                  </a:lnTo>
                  <a:lnTo>
                    <a:pt x="12" y="93"/>
                  </a:lnTo>
                  <a:lnTo>
                    <a:pt x="16" y="93"/>
                  </a:lnTo>
                  <a:lnTo>
                    <a:pt x="19" y="97"/>
                  </a:lnTo>
                  <a:lnTo>
                    <a:pt x="19" y="101"/>
                  </a:lnTo>
                  <a:lnTo>
                    <a:pt x="22" y="104"/>
                  </a:lnTo>
                  <a:lnTo>
                    <a:pt x="25" y="107"/>
                  </a:lnTo>
                  <a:lnTo>
                    <a:pt x="25" y="111"/>
                  </a:lnTo>
                  <a:lnTo>
                    <a:pt x="25" y="114"/>
                  </a:lnTo>
                  <a:lnTo>
                    <a:pt x="28" y="117"/>
                  </a:lnTo>
                  <a:lnTo>
                    <a:pt x="28" y="121"/>
                  </a:lnTo>
                  <a:lnTo>
                    <a:pt x="32" y="128"/>
                  </a:lnTo>
                  <a:lnTo>
                    <a:pt x="32" y="131"/>
                  </a:lnTo>
                  <a:lnTo>
                    <a:pt x="32" y="134"/>
                  </a:lnTo>
                  <a:lnTo>
                    <a:pt x="34" y="141"/>
                  </a:lnTo>
                  <a:lnTo>
                    <a:pt x="34" y="144"/>
                  </a:lnTo>
                  <a:lnTo>
                    <a:pt x="34" y="148"/>
                  </a:lnTo>
                  <a:lnTo>
                    <a:pt x="37" y="148"/>
                  </a:lnTo>
                  <a:lnTo>
                    <a:pt x="37" y="151"/>
                  </a:lnTo>
                  <a:lnTo>
                    <a:pt x="37" y="158"/>
                  </a:lnTo>
                  <a:lnTo>
                    <a:pt x="41" y="171"/>
                  </a:lnTo>
                  <a:lnTo>
                    <a:pt x="37" y="228"/>
                  </a:lnTo>
                  <a:lnTo>
                    <a:pt x="37" y="231"/>
                  </a:lnTo>
                  <a:lnTo>
                    <a:pt x="37" y="241"/>
                  </a:lnTo>
                  <a:lnTo>
                    <a:pt x="37" y="249"/>
                  </a:lnTo>
                  <a:lnTo>
                    <a:pt x="41" y="249"/>
                  </a:lnTo>
                  <a:lnTo>
                    <a:pt x="41" y="251"/>
                  </a:lnTo>
                  <a:lnTo>
                    <a:pt x="41" y="255"/>
                  </a:lnTo>
                  <a:lnTo>
                    <a:pt x="44" y="255"/>
                  </a:lnTo>
                  <a:lnTo>
                    <a:pt x="44" y="258"/>
                  </a:lnTo>
                  <a:lnTo>
                    <a:pt x="48" y="258"/>
                  </a:lnTo>
                  <a:lnTo>
                    <a:pt x="63" y="258"/>
                  </a:lnTo>
                  <a:lnTo>
                    <a:pt x="72" y="255"/>
                  </a:lnTo>
                  <a:lnTo>
                    <a:pt x="79" y="255"/>
                  </a:lnTo>
                  <a:lnTo>
                    <a:pt x="79" y="251"/>
                  </a:lnTo>
                  <a:lnTo>
                    <a:pt x="83" y="201"/>
                  </a:lnTo>
                  <a:lnTo>
                    <a:pt x="85" y="148"/>
                  </a:lnTo>
                  <a:lnTo>
                    <a:pt x="88" y="144"/>
                  </a:lnTo>
                  <a:lnTo>
                    <a:pt x="91" y="141"/>
                  </a:lnTo>
                  <a:lnTo>
                    <a:pt x="91" y="138"/>
                  </a:lnTo>
                  <a:lnTo>
                    <a:pt x="95" y="117"/>
                  </a:lnTo>
                  <a:lnTo>
                    <a:pt x="111" y="104"/>
                  </a:lnTo>
                  <a:lnTo>
                    <a:pt x="111" y="101"/>
                  </a:lnTo>
                  <a:lnTo>
                    <a:pt x="114" y="97"/>
                  </a:lnTo>
                  <a:lnTo>
                    <a:pt x="114" y="93"/>
                  </a:lnTo>
                  <a:lnTo>
                    <a:pt x="111" y="84"/>
                  </a:lnTo>
                  <a:lnTo>
                    <a:pt x="114" y="84"/>
                  </a:lnTo>
                  <a:lnTo>
                    <a:pt x="117" y="84"/>
                  </a:lnTo>
                  <a:lnTo>
                    <a:pt x="121" y="80"/>
                  </a:lnTo>
                  <a:lnTo>
                    <a:pt x="117" y="50"/>
                  </a:lnTo>
                  <a:lnTo>
                    <a:pt x="107" y="43"/>
                  </a:lnTo>
                  <a:lnTo>
                    <a:pt x="107" y="40"/>
                  </a:lnTo>
                  <a:lnTo>
                    <a:pt x="111" y="27"/>
                  </a:lnTo>
                  <a:lnTo>
                    <a:pt x="103" y="20"/>
                  </a:lnTo>
                  <a:lnTo>
                    <a:pt x="101" y="20"/>
                  </a:lnTo>
                  <a:lnTo>
                    <a:pt x="83" y="0"/>
                  </a:lnTo>
                  <a:lnTo>
                    <a:pt x="76" y="4"/>
                  </a:lnTo>
                  <a:lnTo>
                    <a:pt x="63" y="7"/>
                  </a:lnTo>
                  <a:lnTo>
                    <a:pt x="67" y="10"/>
                  </a:lnTo>
                  <a:lnTo>
                    <a:pt x="69" y="13"/>
                  </a:lnTo>
                  <a:lnTo>
                    <a:pt x="69" y="17"/>
                  </a:lnTo>
                  <a:lnTo>
                    <a:pt x="63" y="17"/>
                  </a:lnTo>
                  <a:lnTo>
                    <a:pt x="63" y="20"/>
                  </a:lnTo>
                  <a:lnTo>
                    <a:pt x="63" y="23"/>
                  </a:lnTo>
                  <a:lnTo>
                    <a:pt x="60" y="27"/>
                  </a:lnTo>
                  <a:lnTo>
                    <a:pt x="60" y="30"/>
                  </a:lnTo>
                  <a:lnTo>
                    <a:pt x="53" y="37"/>
                  </a:lnTo>
                  <a:lnTo>
                    <a:pt x="51" y="37"/>
                  </a:lnTo>
                  <a:lnTo>
                    <a:pt x="48" y="40"/>
                  </a:lnTo>
                  <a:lnTo>
                    <a:pt x="44" y="40"/>
                  </a:lnTo>
                  <a:lnTo>
                    <a:pt x="44" y="37"/>
                  </a:lnTo>
                  <a:lnTo>
                    <a:pt x="41" y="37"/>
                  </a:lnTo>
                  <a:lnTo>
                    <a:pt x="41" y="40"/>
                  </a:lnTo>
                  <a:lnTo>
                    <a:pt x="34" y="40"/>
                  </a:lnTo>
                  <a:lnTo>
                    <a:pt x="32" y="37"/>
                  </a:lnTo>
                  <a:lnTo>
                    <a:pt x="25" y="37"/>
                  </a:lnTo>
                  <a:lnTo>
                    <a:pt x="22" y="40"/>
                  </a:lnTo>
                  <a:lnTo>
                    <a:pt x="22" y="43"/>
                  </a:lnTo>
                  <a:lnTo>
                    <a:pt x="19" y="47"/>
                  </a:lnTo>
                  <a:lnTo>
                    <a:pt x="16" y="47"/>
                  </a:lnTo>
                  <a:lnTo>
                    <a:pt x="12" y="50"/>
                  </a:lnTo>
                  <a:lnTo>
                    <a:pt x="9" y="57"/>
                  </a:lnTo>
                  <a:lnTo>
                    <a:pt x="6" y="57"/>
                  </a:lnTo>
                  <a:lnTo>
                    <a:pt x="6" y="60"/>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33" name="Freeform 21"/>
            <p:cNvSpPr>
              <a:spLocks noChangeAspect="1"/>
            </p:cNvSpPr>
            <p:nvPr/>
          </p:nvSpPr>
          <p:spPr bwMode="auto">
            <a:xfrm>
              <a:off x="6760371" y="2681287"/>
              <a:ext cx="294085" cy="210741"/>
            </a:xfrm>
            <a:custGeom>
              <a:avLst/>
              <a:gdLst>
                <a:gd name="T0" fmla="*/ 2590 w 302"/>
                <a:gd name="T1" fmla="*/ 139485 h 232"/>
                <a:gd name="T2" fmla="*/ 7771 w 302"/>
                <a:gd name="T3" fmla="*/ 144337 h 232"/>
                <a:gd name="T4" fmla="*/ 9066 w 302"/>
                <a:gd name="T5" fmla="*/ 151614 h 232"/>
                <a:gd name="T6" fmla="*/ 16838 w 302"/>
                <a:gd name="T7" fmla="*/ 154040 h 232"/>
                <a:gd name="T8" fmla="*/ 25904 w 302"/>
                <a:gd name="T9" fmla="*/ 156466 h 232"/>
                <a:gd name="T10" fmla="*/ 31085 w 302"/>
                <a:gd name="T11" fmla="*/ 151614 h 232"/>
                <a:gd name="T12" fmla="*/ 47923 w 302"/>
                <a:gd name="T13" fmla="*/ 146763 h 232"/>
                <a:gd name="T14" fmla="*/ 64760 w 302"/>
                <a:gd name="T15" fmla="*/ 146763 h 232"/>
                <a:gd name="T16" fmla="*/ 66055 w 302"/>
                <a:gd name="T17" fmla="*/ 151614 h 232"/>
                <a:gd name="T18" fmla="*/ 71236 w 302"/>
                <a:gd name="T19" fmla="*/ 154040 h 232"/>
                <a:gd name="T20" fmla="*/ 76417 w 302"/>
                <a:gd name="T21" fmla="*/ 161318 h 232"/>
                <a:gd name="T22" fmla="*/ 82893 w 302"/>
                <a:gd name="T23" fmla="*/ 161318 h 232"/>
                <a:gd name="T24" fmla="*/ 76417 w 302"/>
                <a:gd name="T25" fmla="*/ 137059 h 232"/>
                <a:gd name="T26" fmla="*/ 76417 w 302"/>
                <a:gd name="T27" fmla="*/ 118866 h 232"/>
                <a:gd name="T28" fmla="*/ 142473 w 302"/>
                <a:gd name="T29" fmla="*/ 118866 h 232"/>
                <a:gd name="T30" fmla="*/ 160605 w 302"/>
                <a:gd name="T31" fmla="*/ 114014 h 232"/>
                <a:gd name="T32" fmla="*/ 165786 w 302"/>
                <a:gd name="T33" fmla="*/ 114014 h 232"/>
                <a:gd name="T34" fmla="*/ 173558 w 302"/>
                <a:gd name="T35" fmla="*/ 116440 h 232"/>
                <a:gd name="T36" fmla="*/ 178738 w 302"/>
                <a:gd name="T37" fmla="*/ 116440 h 232"/>
                <a:gd name="T38" fmla="*/ 181329 w 302"/>
                <a:gd name="T39" fmla="*/ 118866 h 232"/>
                <a:gd name="T40" fmla="*/ 186510 w 302"/>
                <a:gd name="T41" fmla="*/ 118866 h 232"/>
                <a:gd name="T42" fmla="*/ 189100 w 302"/>
                <a:gd name="T43" fmla="*/ 116440 h 232"/>
                <a:gd name="T44" fmla="*/ 194281 w 302"/>
                <a:gd name="T45" fmla="*/ 118866 h 232"/>
                <a:gd name="T46" fmla="*/ 199462 w 302"/>
                <a:gd name="T47" fmla="*/ 116440 h 232"/>
                <a:gd name="T48" fmla="*/ 204642 w 302"/>
                <a:gd name="T49" fmla="*/ 109162 h 232"/>
                <a:gd name="T50" fmla="*/ 209823 w 302"/>
                <a:gd name="T51" fmla="*/ 107949 h 232"/>
                <a:gd name="T52" fmla="*/ 213709 w 302"/>
                <a:gd name="T53" fmla="*/ 103098 h 232"/>
                <a:gd name="T54" fmla="*/ 220185 w 302"/>
                <a:gd name="T55" fmla="*/ 104311 h 232"/>
                <a:gd name="T56" fmla="*/ 226661 w 302"/>
                <a:gd name="T57" fmla="*/ 103098 h 232"/>
                <a:gd name="T58" fmla="*/ 227956 w 302"/>
                <a:gd name="T59" fmla="*/ 104311 h 232"/>
                <a:gd name="T60" fmla="*/ 233137 w 302"/>
                <a:gd name="T61" fmla="*/ 103098 h 232"/>
                <a:gd name="T62" fmla="*/ 242203 w 302"/>
                <a:gd name="T63" fmla="*/ 97033 h 232"/>
                <a:gd name="T64" fmla="*/ 243499 w 302"/>
                <a:gd name="T65" fmla="*/ 93394 h 232"/>
                <a:gd name="T66" fmla="*/ 243499 w 302"/>
                <a:gd name="T67" fmla="*/ 88543 h 232"/>
                <a:gd name="T68" fmla="*/ 243499 w 302"/>
                <a:gd name="T69" fmla="*/ 88543 h 232"/>
                <a:gd name="T70" fmla="*/ 235727 w 302"/>
                <a:gd name="T71" fmla="*/ 82478 h 232"/>
                <a:gd name="T72" fmla="*/ 235727 w 302"/>
                <a:gd name="T73" fmla="*/ 76414 h 232"/>
                <a:gd name="T74" fmla="*/ 238318 w 302"/>
                <a:gd name="T75" fmla="*/ 73988 h 232"/>
                <a:gd name="T76" fmla="*/ 235727 w 302"/>
                <a:gd name="T77" fmla="*/ 67923 h 232"/>
                <a:gd name="T78" fmla="*/ 226661 w 302"/>
                <a:gd name="T79" fmla="*/ 70349 h 232"/>
                <a:gd name="T80" fmla="*/ 204642 w 302"/>
                <a:gd name="T81" fmla="*/ 60646 h 232"/>
                <a:gd name="T82" fmla="*/ 202052 w 302"/>
                <a:gd name="T83" fmla="*/ 55794 h 232"/>
                <a:gd name="T84" fmla="*/ 178738 w 302"/>
                <a:gd name="T85" fmla="*/ 30323 h 232"/>
                <a:gd name="T86" fmla="*/ 168377 w 302"/>
                <a:gd name="T87" fmla="*/ 13342 h 232"/>
                <a:gd name="T88" fmla="*/ 173558 w 302"/>
                <a:gd name="T89" fmla="*/ 0 h 232"/>
                <a:gd name="T90" fmla="*/ 137292 w 302"/>
                <a:gd name="T91" fmla="*/ 9703 h 232"/>
                <a:gd name="T92" fmla="*/ 116568 w 302"/>
                <a:gd name="T93" fmla="*/ 20620 h 232"/>
                <a:gd name="T94" fmla="*/ 103616 w 302"/>
                <a:gd name="T95" fmla="*/ 27897 h 232"/>
                <a:gd name="T96" fmla="*/ 82893 w 302"/>
                <a:gd name="T97" fmla="*/ 42452 h 232"/>
                <a:gd name="T98" fmla="*/ 69941 w 302"/>
                <a:gd name="T99" fmla="*/ 47304 h 232"/>
                <a:gd name="T100" fmla="*/ 37561 w 302"/>
                <a:gd name="T101" fmla="*/ 59433 h 232"/>
                <a:gd name="T102" fmla="*/ 31085 w 302"/>
                <a:gd name="T103" fmla="*/ 78839 h 232"/>
                <a:gd name="T104" fmla="*/ 2590 w 302"/>
                <a:gd name="T105" fmla="*/ 109162 h 23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2"/>
                <a:gd name="T160" fmla="*/ 0 h 232"/>
                <a:gd name="T161" fmla="*/ 302 w 302"/>
                <a:gd name="T162" fmla="*/ 232 h 23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2" h="232">
                  <a:moveTo>
                    <a:pt x="0" y="197"/>
                  </a:moveTo>
                  <a:lnTo>
                    <a:pt x="3" y="201"/>
                  </a:lnTo>
                  <a:lnTo>
                    <a:pt x="6" y="207"/>
                  </a:lnTo>
                  <a:lnTo>
                    <a:pt x="9" y="207"/>
                  </a:lnTo>
                  <a:lnTo>
                    <a:pt x="9" y="214"/>
                  </a:lnTo>
                  <a:lnTo>
                    <a:pt x="12" y="217"/>
                  </a:lnTo>
                  <a:lnTo>
                    <a:pt x="16" y="221"/>
                  </a:lnTo>
                  <a:lnTo>
                    <a:pt x="22" y="221"/>
                  </a:lnTo>
                  <a:lnTo>
                    <a:pt x="25" y="221"/>
                  </a:lnTo>
                  <a:lnTo>
                    <a:pt x="32" y="224"/>
                  </a:lnTo>
                  <a:lnTo>
                    <a:pt x="35" y="221"/>
                  </a:lnTo>
                  <a:lnTo>
                    <a:pt x="38" y="217"/>
                  </a:lnTo>
                  <a:lnTo>
                    <a:pt x="54" y="214"/>
                  </a:lnTo>
                  <a:lnTo>
                    <a:pt x="60" y="211"/>
                  </a:lnTo>
                  <a:lnTo>
                    <a:pt x="76" y="214"/>
                  </a:lnTo>
                  <a:lnTo>
                    <a:pt x="79" y="211"/>
                  </a:lnTo>
                  <a:lnTo>
                    <a:pt x="82" y="214"/>
                  </a:lnTo>
                  <a:lnTo>
                    <a:pt x="82" y="217"/>
                  </a:lnTo>
                  <a:lnTo>
                    <a:pt x="86" y="217"/>
                  </a:lnTo>
                  <a:lnTo>
                    <a:pt x="89" y="221"/>
                  </a:lnTo>
                  <a:lnTo>
                    <a:pt x="89" y="227"/>
                  </a:lnTo>
                  <a:lnTo>
                    <a:pt x="93" y="231"/>
                  </a:lnTo>
                  <a:lnTo>
                    <a:pt x="98" y="231"/>
                  </a:lnTo>
                  <a:lnTo>
                    <a:pt x="102" y="231"/>
                  </a:lnTo>
                  <a:lnTo>
                    <a:pt x="98" y="231"/>
                  </a:lnTo>
                  <a:lnTo>
                    <a:pt x="95" y="197"/>
                  </a:lnTo>
                  <a:lnTo>
                    <a:pt x="95" y="194"/>
                  </a:lnTo>
                  <a:lnTo>
                    <a:pt x="93" y="170"/>
                  </a:lnTo>
                  <a:lnTo>
                    <a:pt x="93" y="167"/>
                  </a:lnTo>
                  <a:lnTo>
                    <a:pt x="176" y="170"/>
                  </a:lnTo>
                  <a:lnTo>
                    <a:pt x="186" y="167"/>
                  </a:lnTo>
                  <a:lnTo>
                    <a:pt x="199" y="164"/>
                  </a:lnTo>
                  <a:lnTo>
                    <a:pt x="202" y="164"/>
                  </a:lnTo>
                  <a:lnTo>
                    <a:pt x="205" y="164"/>
                  </a:lnTo>
                  <a:lnTo>
                    <a:pt x="207" y="164"/>
                  </a:lnTo>
                  <a:lnTo>
                    <a:pt x="214" y="167"/>
                  </a:lnTo>
                  <a:lnTo>
                    <a:pt x="218" y="167"/>
                  </a:lnTo>
                  <a:lnTo>
                    <a:pt x="221" y="167"/>
                  </a:lnTo>
                  <a:lnTo>
                    <a:pt x="224" y="167"/>
                  </a:lnTo>
                  <a:lnTo>
                    <a:pt x="224" y="170"/>
                  </a:lnTo>
                  <a:lnTo>
                    <a:pt x="227" y="170"/>
                  </a:lnTo>
                  <a:lnTo>
                    <a:pt x="230" y="170"/>
                  </a:lnTo>
                  <a:lnTo>
                    <a:pt x="230" y="167"/>
                  </a:lnTo>
                  <a:lnTo>
                    <a:pt x="234" y="167"/>
                  </a:lnTo>
                  <a:lnTo>
                    <a:pt x="237" y="170"/>
                  </a:lnTo>
                  <a:lnTo>
                    <a:pt x="240" y="170"/>
                  </a:lnTo>
                  <a:lnTo>
                    <a:pt x="244" y="167"/>
                  </a:lnTo>
                  <a:lnTo>
                    <a:pt x="246" y="167"/>
                  </a:lnTo>
                  <a:lnTo>
                    <a:pt x="249" y="160"/>
                  </a:lnTo>
                  <a:lnTo>
                    <a:pt x="253" y="157"/>
                  </a:lnTo>
                  <a:lnTo>
                    <a:pt x="256" y="157"/>
                  </a:lnTo>
                  <a:lnTo>
                    <a:pt x="259" y="154"/>
                  </a:lnTo>
                  <a:lnTo>
                    <a:pt x="259" y="150"/>
                  </a:lnTo>
                  <a:lnTo>
                    <a:pt x="263" y="147"/>
                  </a:lnTo>
                  <a:lnTo>
                    <a:pt x="269" y="147"/>
                  </a:lnTo>
                  <a:lnTo>
                    <a:pt x="272" y="150"/>
                  </a:lnTo>
                  <a:lnTo>
                    <a:pt x="279" y="150"/>
                  </a:lnTo>
                  <a:lnTo>
                    <a:pt x="279" y="147"/>
                  </a:lnTo>
                  <a:lnTo>
                    <a:pt x="282" y="147"/>
                  </a:lnTo>
                  <a:lnTo>
                    <a:pt x="282" y="150"/>
                  </a:lnTo>
                  <a:lnTo>
                    <a:pt x="285" y="150"/>
                  </a:lnTo>
                  <a:lnTo>
                    <a:pt x="288" y="147"/>
                  </a:lnTo>
                  <a:lnTo>
                    <a:pt x="291" y="147"/>
                  </a:lnTo>
                  <a:lnTo>
                    <a:pt x="298" y="140"/>
                  </a:lnTo>
                  <a:lnTo>
                    <a:pt x="298" y="137"/>
                  </a:lnTo>
                  <a:lnTo>
                    <a:pt x="301" y="134"/>
                  </a:lnTo>
                  <a:lnTo>
                    <a:pt x="301" y="130"/>
                  </a:lnTo>
                  <a:lnTo>
                    <a:pt x="301" y="127"/>
                  </a:lnTo>
                  <a:lnTo>
                    <a:pt x="301" y="130"/>
                  </a:lnTo>
                  <a:lnTo>
                    <a:pt x="301" y="127"/>
                  </a:lnTo>
                  <a:lnTo>
                    <a:pt x="298" y="127"/>
                  </a:lnTo>
                  <a:lnTo>
                    <a:pt x="291" y="117"/>
                  </a:lnTo>
                  <a:lnTo>
                    <a:pt x="288" y="117"/>
                  </a:lnTo>
                  <a:lnTo>
                    <a:pt x="291" y="110"/>
                  </a:lnTo>
                  <a:lnTo>
                    <a:pt x="298" y="110"/>
                  </a:lnTo>
                  <a:lnTo>
                    <a:pt x="294" y="107"/>
                  </a:lnTo>
                  <a:lnTo>
                    <a:pt x="294" y="100"/>
                  </a:lnTo>
                  <a:lnTo>
                    <a:pt x="291" y="97"/>
                  </a:lnTo>
                  <a:lnTo>
                    <a:pt x="285" y="97"/>
                  </a:lnTo>
                  <a:lnTo>
                    <a:pt x="279" y="100"/>
                  </a:lnTo>
                  <a:lnTo>
                    <a:pt x="265" y="100"/>
                  </a:lnTo>
                  <a:lnTo>
                    <a:pt x="253" y="87"/>
                  </a:lnTo>
                  <a:lnTo>
                    <a:pt x="253" y="84"/>
                  </a:lnTo>
                  <a:lnTo>
                    <a:pt x="249" y="80"/>
                  </a:lnTo>
                  <a:lnTo>
                    <a:pt x="244" y="67"/>
                  </a:lnTo>
                  <a:lnTo>
                    <a:pt x="221" y="43"/>
                  </a:lnTo>
                  <a:lnTo>
                    <a:pt x="218" y="30"/>
                  </a:lnTo>
                  <a:lnTo>
                    <a:pt x="207" y="20"/>
                  </a:lnTo>
                  <a:lnTo>
                    <a:pt x="211" y="3"/>
                  </a:lnTo>
                  <a:lnTo>
                    <a:pt x="214" y="0"/>
                  </a:lnTo>
                  <a:lnTo>
                    <a:pt x="183" y="3"/>
                  </a:lnTo>
                  <a:lnTo>
                    <a:pt x="169" y="13"/>
                  </a:lnTo>
                  <a:lnTo>
                    <a:pt x="160" y="17"/>
                  </a:lnTo>
                  <a:lnTo>
                    <a:pt x="144" y="30"/>
                  </a:lnTo>
                  <a:lnTo>
                    <a:pt x="141" y="33"/>
                  </a:lnTo>
                  <a:lnTo>
                    <a:pt x="128" y="40"/>
                  </a:lnTo>
                  <a:lnTo>
                    <a:pt x="106" y="60"/>
                  </a:lnTo>
                  <a:lnTo>
                    <a:pt x="102" y="60"/>
                  </a:lnTo>
                  <a:lnTo>
                    <a:pt x="102" y="64"/>
                  </a:lnTo>
                  <a:lnTo>
                    <a:pt x="86" y="67"/>
                  </a:lnTo>
                  <a:lnTo>
                    <a:pt x="57" y="74"/>
                  </a:lnTo>
                  <a:lnTo>
                    <a:pt x="47" y="84"/>
                  </a:lnTo>
                  <a:lnTo>
                    <a:pt x="41" y="100"/>
                  </a:lnTo>
                  <a:lnTo>
                    <a:pt x="38" y="114"/>
                  </a:lnTo>
                  <a:lnTo>
                    <a:pt x="9" y="140"/>
                  </a:lnTo>
                  <a:lnTo>
                    <a:pt x="3" y="157"/>
                  </a:lnTo>
                  <a:lnTo>
                    <a:pt x="0" y="197"/>
                  </a:lnTo>
                </a:path>
              </a:pathLst>
            </a:custGeom>
            <a:solidFill>
              <a:srgbClr val="92D050"/>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34" name="Freeform 22"/>
            <p:cNvSpPr>
              <a:spLocks noChangeAspect="1"/>
            </p:cNvSpPr>
            <p:nvPr/>
          </p:nvSpPr>
          <p:spPr bwMode="auto">
            <a:xfrm>
              <a:off x="8091489" y="3345657"/>
              <a:ext cx="65485" cy="79772"/>
            </a:xfrm>
            <a:custGeom>
              <a:avLst/>
              <a:gdLst>
                <a:gd name="T0" fmla="*/ 2638 w 67"/>
                <a:gd name="T1" fmla="*/ 13240 h 89"/>
                <a:gd name="T2" fmla="*/ 5276 w 67"/>
                <a:gd name="T3" fmla="*/ 30090 h 89"/>
                <a:gd name="T4" fmla="*/ 6595 w 67"/>
                <a:gd name="T5" fmla="*/ 31294 h 89"/>
                <a:gd name="T6" fmla="*/ 6595 w 67"/>
                <a:gd name="T7" fmla="*/ 37312 h 89"/>
                <a:gd name="T8" fmla="*/ 6595 w 67"/>
                <a:gd name="T9" fmla="*/ 40923 h 89"/>
                <a:gd name="T10" fmla="*/ 6595 w 67"/>
                <a:gd name="T11" fmla="*/ 48145 h 89"/>
                <a:gd name="T12" fmla="*/ 10552 w 67"/>
                <a:gd name="T13" fmla="*/ 52959 h 89"/>
                <a:gd name="T14" fmla="*/ 13191 w 67"/>
                <a:gd name="T15" fmla="*/ 56570 h 89"/>
                <a:gd name="T16" fmla="*/ 15829 w 67"/>
                <a:gd name="T17" fmla="*/ 60181 h 89"/>
                <a:gd name="T18" fmla="*/ 18467 w 67"/>
                <a:gd name="T19" fmla="*/ 56570 h 89"/>
                <a:gd name="T20" fmla="*/ 31657 w 67"/>
                <a:gd name="T21" fmla="*/ 55366 h 89"/>
                <a:gd name="T22" fmla="*/ 34296 w 67"/>
                <a:gd name="T23" fmla="*/ 52959 h 89"/>
                <a:gd name="T24" fmla="*/ 36934 w 67"/>
                <a:gd name="T25" fmla="*/ 48145 h 89"/>
                <a:gd name="T26" fmla="*/ 40891 w 67"/>
                <a:gd name="T27" fmla="*/ 45737 h 89"/>
                <a:gd name="T28" fmla="*/ 40891 w 67"/>
                <a:gd name="T29" fmla="*/ 40923 h 89"/>
                <a:gd name="T30" fmla="*/ 47486 w 67"/>
                <a:gd name="T31" fmla="*/ 34905 h 89"/>
                <a:gd name="T32" fmla="*/ 56720 w 67"/>
                <a:gd name="T33" fmla="*/ 25276 h 89"/>
                <a:gd name="T34" fmla="*/ 52762 w 67"/>
                <a:gd name="T35" fmla="*/ 16851 h 89"/>
                <a:gd name="T36" fmla="*/ 47486 w 67"/>
                <a:gd name="T37" fmla="*/ 16851 h 89"/>
                <a:gd name="T38" fmla="*/ 44848 w 67"/>
                <a:gd name="T39" fmla="*/ 4814 h 89"/>
                <a:gd name="T40" fmla="*/ 51443 w 67"/>
                <a:gd name="T41" fmla="*/ 2407 h 89"/>
                <a:gd name="T42" fmla="*/ 47486 w 67"/>
                <a:gd name="T43" fmla="*/ 0 h 89"/>
                <a:gd name="T44" fmla="*/ 44848 w 67"/>
                <a:gd name="T45" fmla="*/ 0 h 89"/>
                <a:gd name="T46" fmla="*/ 40891 w 67"/>
                <a:gd name="T47" fmla="*/ 0 h 89"/>
                <a:gd name="T48" fmla="*/ 40891 w 67"/>
                <a:gd name="T49" fmla="*/ 0 h 89"/>
                <a:gd name="T50" fmla="*/ 36934 w 67"/>
                <a:gd name="T51" fmla="*/ 0 h 89"/>
                <a:gd name="T52" fmla="*/ 34296 w 67"/>
                <a:gd name="T53" fmla="*/ 2407 h 89"/>
                <a:gd name="T54" fmla="*/ 31657 w 67"/>
                <a:gd name="T55" fmla="*/ 2407 h 89"/>
                <a:gd name="T56" fmla="*/ 31657 w 67"/>
                <a:gd name="T57" fmla="*/ 0 h 89"/>
                <a:gd name="T58" fmla="*/ 29019 w 67"/>
                <a:gd name="T59" fmla="*/ 2407 h 89"/>
                <a:gd name="T60" fmla="*/ 26381 w 67"/>
                <a:gd name="T61" fmla="*/ 2407 h 89"/>
                <a:gd name="T62" fmla="*/ 26381 w 67"/>
                <a:gd name="T63" fmla="*/ 4814 h 89"/>
                <a:gd name="T64" fmla="*/ 26381 w 67"/>
                <a:gd name="T65" fmla="*/ 7222 h 89"/>
                <a:gd name="T66" fmla="*/ 26381 w 67"/>
                <a:gd name="T67" fmla="*/ 9629 h 89"/>
                <a:gd name="T68" fmla="*/ 25062 w 67"/>
                <a:gd name="T69" fmla="*/ 12036 h 89"/>
                <a:gd name="T70" fmla="*/ 21105 w 67"/>
                <a:gd name="T71" fmla="*/ 12036 h 89"/>
                <a:gd name="T72" fmla="*/ 18467 w 67"/>
                <a:gd name="T73" fmla="*/ 12036 h 89"/>
                <a:gd name="T74" fmla="*/ 15829 w 67"/>
                <a:gd name="T75" fmla="*/ 12036 h 89"/>
                <a:gd name="T76" fmla="*/ 13191 w 67"/>
                <a:gd name="T77" fmla="*/ 12036 h 89"/>
                <a:gd name="T78" fmla="*/ 13191 w 67"/>
                <a:gd name="T79" fmla="*/ 13240 h 89"/>
                <a:gd name="T80" fmla="*/ 10552 w 67"/>
                <a:gd name="T81" fmla="*/ 12036 h 89"/>
                <a:gd name="T82" fmla="*/ 10552 w 67"/>
                <a:gd name="T83" fmla="*/ 9629 h 89"/>
                <a:gd name="T84" fmla="*/ 6595 w 67"/>
                <a:gd name="T85" fmla="*/ 9629 h 89"/>
                <a:gd name="T86" fmla="*/ 6595 w 67"/>
                <a:gd name="T87" fmla="*/ 7222 h 89"/>
                <a:gd name="T88" fmla="*/ 6595 w 67"/>
                <a:gd name="T89" fmla="*/ 4814 h 89"/>
                <a:gd name="T90" fmla="*/ 5276 w 67"/>
                <a:gd name="T91" fmla="*/ 4814 h 89"/>
                <a:gd name="T92" fmla="*/ 2638 w 67"/>
                <a:gd name="T93" fmla="*/ 4814 h 89"/>
                <a:gd name="T94" fmla="*/ 0 w 67"/>
                <a:gd name="T95" fmla="*/ 4814 h 89"/>
                <a:gd name="T96" fmla="*/ 0 w 67"/>
                <a:gd name="T97" fmla="*/ 7222 h 89"/>
                <a:gd name="T98" fmla="*/ 0 w 67"/>
                <a:gd name="T99" fmla="*/ 9629 h 89"/>
                <a:gd name="T100" fmla="*/ 0 w 67"/>
                <a:gd name="T101" fmla="*/ 12036 h 89"/>
                <a:gd name="T102" fmla="*/ 2638 w 67"/>
                <a:gd name="T103" fmla="*/ 13240 h 8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7"/>
                <a:gd name="T157" fmla="*/ 0 h 89"/>
                <a:gd name="T158" fmla="*/ 67 w 67"/>
                <a:gd name="T159" fmla="*/ 89 h 8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7" h="89">
                  <a:moveTo>
                    <a:pt x="2" y="20"/>
                  </a:moveTo>
                  <a:lnTo>
                    <a:pt x="6" y="44"/>
                  </a:lnTo>
                  <a:lnTo>
                    <a:pt x="8" y="47"/>
                  </a:lnTo>
                  <a:lnTo>
                    <a:pt x="8" y="55"/>
                  </a:lnTo>
                  <a:lnTo>
                    <a:pt x="8" y="60"/>
                  </a:lnTo>
                  <a:lnTo>
                    <a:pt x="8" y="71"/>
                  </a:lnTo>
                  <a:lnTo>
                    <a:pt x="12" y="78"/>
                  </a:lnTo>
                  <a:lnTo>
                    <a:pt x="16" y="84"/>
                  </a:lnTo>
                  <a:lnTo>
                    <a:pt x="18" y="88"/>
                  </a:lnTo>
                  <a:lnTo>
                    <a:pt x="21" y="84"/>
                  </a:lnTo>
                  <a:lnTo>
                    <a:pt x="37" y="81"/>
                  </a:lnTo>
                  <a:lnTo>
                    <a:pt x="40" y="78"/>
                  </a:lnTo>
                  <a:lnTo>
                    <a:pt x="44" y="71"/>
                  </a:lnTo>
                  <a:lnTo>
                    <a:pt x="47" y="68"/>
                  </a:lnTo>
                  <a:lnTo>
                    <a:pt x="49" y="60"/>
                  </a:lnTo>
                  <a:lnTo>
                    <a:pt x="56" y="51"/>
                  </a:lnTo>
                  <a:lnTo>
                    <a:pt x="66" y="37"/>
                  </a:lnTo>
                  <a:lnTo>
                    <a:pt x="62" y="24"/>
                  </a:lnTo>
                  <a:lnTo>
                    <a:pt x="56" y="24"/>
                  </a:lnTo>
                  <a:lnTo>
                    <a:pt x="52" y="7"/>
                  </a:lnTo>
                  <a:lnTo>
                    <a:pt x="59" y="4"/>
                  </a:lnTo>
                  <a:lnTo>
                    <a:pt x="56" y="0"/>
                  </a:lnTo>
                  <a:lnTo>
                    <a:pt x="52" y="0"/>
                  </a:lnTo>
                  <a:lnTo>
                    <a:pt x="49" y="0"/>
                  </a:lnTo>
                  <a:lnTo>
                    <a:pt x="47" y="0"/>
                  </a:lnTo>
                  <a:lnTo>
                    <a:pt x="44" y="0"/>
                  </a:lnTo>
                  <a:lnTo>
                    <a:pt x="40" y="4"/>
                  </a:lnTo>
                  <a:lnTo>
                    <a:pt x="37" y="4"/>
                  </a:lnTo>
                  <a:lnTo>
                    <a:pt x="37" y="0"/>
                  </a:lnTo>
                  <a:lnTo>
                    <a:pt x="33" y="4"/>
                  </a:lnTo>
                  <a:lnTo>
                    <a:pt x="31" y="4"/>
                  </a:lnTo>
                  <a:lnTo>
                    <a:pt x="31" y="7"/>
                  </a:lnTo>
                  <a:lnTo>
                    <a:pt x="31" y="10"/>
                  </a:lnTo>
                  <a:lnTo>
                    <a:pt x="31" y="14"/>
                  </a:lnTo>
                  <a:lnTo>
                    <a:pt x="28" y="17"/>
                  </a:lnTo>
                  <a:lnTo>
                    <a:pt x="25" y="17"/>
                  </a:lnTo>
                  <a:lnTo>
                    <a:pt x="21" y="17"/>
                  </a:lnTo>
                  <a:lnTo>
                    <a:pt x="18" y="17"/>
                  </a:lnTo>
                  <a:lnTo>
                    <a:pt x="16" y="17"/>
                  </a:lnTo>
                  <a:lnTo>
                    <a:pt x="16" y="20"/>
                  </a:lnTo>
                  <a:lnTo>
                    <a:pt x="12" y="17"/>
                  </a:lnTo>
                  <a:lnTo>
                    <a:pt x="12" y="14"/>
                  </a:lnTo>
                  <a:lnTo>
                    <a:pt x="8" y="14"/>
                  </a:lnTo>
                  <a:lnTo>
                    <a:pt x="8" y="10"/>
                  </a:lnTo>
                  <a:lnTo>
                    <a:pt x="8" y="7"/>
                  </a:lnTo>
                  <a:lnTo>
                    <a:pt x="6" y="7"/>
                  </a:lnTo>
                  <a:lnTo>
                    <a:pt x="2" y="7"/>
                  </a:lnTo>
                  <a:lnTo>
                    <a:pt x="0" y="7"/>
                  </a:lnTo>
                  <a:lnTo>
                    <a:pt x="0" y="10"/>
                  </a:lnTo>
                  <a:lnTo>
                    <a:pt x="0" y="14"/>
                  </a:lnTo>
                  <a:lnTo>
                    <a:pt x="0" y="17"/>
                  </a:lnTo>
                  <a:lnTo>
                    <a:pt x="2" y="20"/>
                  </a:lnTo>
                </a:path>
              </a:pathLst>
            </a:custGeom>
            <a:solidFill>
              <a:schemeClr val="bg1">
                <a:lumMod val="50000"/>
              </a:schemeClr>
            </a:solidFill>
            <a:ln w="19050" cap="rnd">
              <a:solidFill>
                <a:schemeClr val="bg1">
                  <a:lumMod val="50000"/>
                </a:schemeClr>
              </a:solidFill>
              <a:round/>
              <a:headEnd/>
              <a:tailEnd/>
            </a:ln>
          </p:spPr>
          <p:txBody>
            <a:bodyPr/>
            <a:lstStyle/>
            <a:p>
              <a:endParaRPr lang="en-US" sz="1350">
                <a:solidFill>
                  <a:prstClr val="black"/>
                </a:solidFill>
                <a:latin typeface="Calibri"/>
              </a:endParaRPr>
            </a:p>
          </p:txBody>
        </p:sp>
        <p:sp>
          <p:nvSpPr>
            <p:cNvPr id="35" name="Freeform 23"/>
            <p:cNvSpPr>
              <a:spLocks noChangeAspect="1"/>
            </p:cNvSpPr>
            <p:nvPr/>
          </p:nvSpPr>
          <p:spPr bwMode="auto">
            <a:xfrm>
              <a:off x="7518799" y="2834879"/>
              <a:ext cx="510778" cy="315515"/>
            </a:xfrm>
            <a:custGeom>
              <a:avLst/>
              <a:gdLst>
                <a:gd name="T0" fmla="*/ 14 w 523"/>
                <a:gd name="T1" fmla="*/ 106 h 346"/>
                <a:gd name="T2" fmla="*/ 2 w 523"/>
                <a:gd name="T3" fmla="*/ 124 h 346"/>
                <a:gd name="T4" fmla="*/ 2 w 523"/>
                <a:gd name="T5" fmla="*/ 143 h 346"/>
                <a:gd name="T6" fmla="*/ 11 w 523"/>
                <a:gd name="T7" fmla="*/ 164 h 346"/>
                <a:gd name="T8" fmla="*/ 22 w 523"/>
                <a:gd name="T9" fmla="*/ 184 h 346"/>
                <a:gd name="T10" fmla="*/ 37 w 523"/>
                <a:gd name="T11" fmla="*/ 199 h 346"/>
                <a:gd name="T12" fmla="*/ 52 w 523"/>
                <a:gd name="T13" fmla="*/ 185 h 346"/>
                <a:gd name="T14" fmla="*/ 80 w 523"/>
                <a:gd name="T15" fmla="*/ 182 h 346"/>
                <a:gd name="T16" fmla="*/ 103 w 523"/>
                <a:gd name="T17" fmla="*/ 179 h 346"/>
                <a:gd name="T18" fmla="*/ 113 w 523"/>
                <a:gd name="T19" fmla="*/ 159 h 346"/>
                <a:gd name="T20" fmla="*/ 126 w 523"/>
                <a:gd name="T21" fmla="*/ 141 h 346"/>
                <a:gd name="T22" fmla="*/ 147 w 523"/>
                <a:gd name="T23" fmla="*/ 151 h 346"/>
                <a:gd name="T24" fmla="*/ 162 w 523"/>
                <a:gd name="T25" fmla="*/ 157 h 346"/>
                <a:gd name="T26" fmla="*/ 205 w 523"/>
                <a:gd name="T27" fmla="*/ 160 h 346"/>
                <a:gd name="T28" fmla="*/ 221 w 523"/>
                <a:gd name="T29" fmla="*/ 151 h 346"/>
                <a:gd name="T30" fmla="*/ 239 w 523"/>
                <a:gd name="T31" fmla="*/ 148 h 346"/>
                <a:gd name="T32" fmla="*/ 260 w 523"/>
                <a:gd name="T33" fmla="*/ 143 h 346"/>
                <a:gd name="T34" fmla="*/ 274 w 523"/>
                <a:gd name="T35" fmla="*/ 141 h 346"/>
                <a:gd name="T36" fmla="*/ 308 w 523"/>
                <a:gd name="T37" fmla="*/ 143 h 346"/>
                <a:gd name="T38" fmla="*/ 330 w 523"/>
                <a:gd name="T39" fmla="*/ 141 h 346"/>
                <a:gd name="T40" fmla="*/ 324 w 523"/>
                <a:gd name="T41" fmla="*/ 129 h 346"/>
                <a:gd name="T42" fmla="*/ 312 w 523"/>
                <a:gd name="T43" fmla="*/ 122 h 346"/>
                <a:gd name="T44" fmla="*/ 305 w 523"/>
                <a:gd name="T45" fmla="*/ 114 h 346"/>
                <a:gd name="T46" fmla="*/ 300 w 523"/>
                <a:gd name="T47" fmla="*/ 100 h 346"/>
                <a:gd name="T48" fmla="*/ 286 w 523"/>
                <a:gd name="T49" fmla="*/ 93 h 346"/>
                <a:gd name="T50" fmla="*/ 274 w 523"/>
                <a:gd name="T51" fmla="*/ 83 h 346"/>
                <a:gd name="T52" fmla="*/ 270 w 523"/>
                <a:gd name="T53" fmla="*/ 71 h 346"/>
                <a:gd name="T54" fmla="*/ 258 w 523"/>
                <a:gd name="T55" fmla="*/ 66 h 346"/>
                <a:gd name="T56" fmla="*/ 243 w 523"/>
                <a:gd name="T57" fmla="*/ 59 h 346"/>
                <a:gd name="T58" fmla="*/ 229 w 523"/>
                <a:gd name="T59" fmla="*/ 52 h 346"/>
                <a:gd name="T60" fmla="*/ 231 w 523"/>
                <a:gd name="T61" fmla="*/ 31 h 346"/>
                <a:gd name="T62" fmla="*/ 221 w 523"/>
                <a:gd name="T63" fmla="*/ 16 h 346"/>
                <a:gd name="T64" fmla="*/ 209 w 523"/>
                <a:gd name="T65" fmla="*/ 0 h 346"/>
                <a:gd name="T66" fmla="*/ 187 w 523"/>
                <a:gd name="T67" fmla="*/ 8 h 346"/>
                <a:gd name="T68" fmla="*/ 177 w 523"/>
                <a:gd name="T69" fmla="*/ 25 h 346"/>
                <a:gd name="T70" fmla="*/ 165 w 523"/>
                <a:gd name="T71" fmla="*/ 37 h 346"/>
                <a:gd name="T72" fmla="*/ 154 w 523"/>
                <a:gd name="T73" fmla="*/ 40 h 346"/>
                <a:gd name="T74" fmla="*/ 114 w 523"/>
                <a:gd name="T75" fmla="*/ 50 h 346"/>
                <a:gd name="T76" fmla="*/ 116 w 523"/>
                <a:gd name="T77" fmla="*/ 59 h 346"/>
                <a:gd name="T78" fmla="*/ 108 w 523"/>
                <a:gd name="T79" fmla="*/ 68 h 346"/>
                <a:gd name="T80" fmla="*/ 91 w 523"/>
                <a:gd name="T81" fmla="*/ 74 h 346"/>
                <a:gd name="T82" fmla="*/ 69 w 523"/>
                <a:gd name="T83" fmla="*/ 79 h 346"/>
                <a:gd name="T84" fmla="*/ 62 w 523"/>
                <a:gd name="T85" fmla="*/ 85 h 346"/>
                <a:gd name="T86" fmla="*/ 49 w 523"/>
                <a:gd name="T87" fmla="*/ 78 h 346"/>
                <a:gd name="T88" fmla="*/ 37 w 523"/>
                <a:gd name="T89" fmla="*/ 87 h 346"/>
                <a:gd name="T90" fmla="*/ 22 w 523"/>
                <a:gd name="T91" fmla="*/ 93 h 34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23"/>
                <a:gd name="T139" fmla="*/ 0 h 346"/>
                <a:gd name="T140" fmla="*/ 523 w 523"/>
                <a:gd name="T141" fmla="*/ 346 h 34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23" h="346">
                  <a:moveTo>
                    <a:pt x="35" y="161"/>
                  </a:moveTo>
                  <a:lnTo>
                    <a:pt x="28" y="171"/>
                  </a:lnTo>
                  <a:lnTo>
                    <a:pt x="22" y="184"/>
                  </a:lnTo>
                  <a:lnTo>
                    <a:pt x="15" y="194"/>
                  </a:lnTo>
                  <a:lnTo>
                    <a:pt x="9" y="204"/>
                  </a:lnTo>
                  <a:lnTo>
                    <a:pt x="2" y="214"/>
                  </a:lnTo>
                  <a:lnTo>
                    <a:pt x="0" y="224"/>
                  </a:lnTo>
                  <a:lnTo>
                    <a:pt x="2" y="234"/>
                  </a:lnTo>
                  <a:lnTo>
                    <a:pt x="2" y="247"/>
                  </a:lnTo>
                  <a:lnTo>
                    <a:pt x="2" y="261"/>
                  </a:lnTo>
                  <a:lnTo>
                    <a:pt x="12" y="275"/>
                  </a:lnTo>
                  <a:lnTo>
                    <a:pt x="18" y="284"/>
                  </a:lnTo>
                  <a:lnTo>
                    <a:pt x="22" y="294"/>
                  </a:lnTo>
                  <a:lnTo>
                    <a:pt x="28" y="304"/>
                  </a:lnTo>
                  <a:lnTo>
                    <a:pt x="35" y="318"/>
                  </a:lnTo>
                  <a:lnTo>
                    <a:pt x="44" y="328"/>
                  </a:lnTo>
                  <a:lnTo>
                    <a:pt x="54" y="338"/>
                  </a:lnTo>
                  <a:lnTo>
                    <a:pt x="59" y="345"/>
                  </a:lnTo>
                  <a:lnTo>
                    <a:pt x="66" y="345"/>
                  </a:lnTo>
                  <a:lnTo>
                    <a:pt x="72" y="331"/>
                  </a:lnTo>
                  <a:lnTo>
                    <a:pt x="82" y="321"/>
                  </a:lnTo>
                  <a:lnTo>
                    <a:pt x="102" y="311"/>
                  </a:lnTo>
                  <a:lnTo>
                    <a:pt x="114" y="308"/>
                  </a:lnTo>
                  <a:lnTo>
                    <a:pt x="126" y="315"/>
                  </a:lnTo>
                  <a:lnTo>
                    <a:pt x="140" y="318"/>
                  </a:lnTo>
                  <a:lnTo>
                    <a:pt x="152" y="318"/>
                  </a:lnTo>
                  <a:lnTo>
                    <a:pt x="162" y="311"/>
                  </a:lnTo>
                  <a:lnTo>
                    <a:pt x="168" y="308"/>
                  </a:lnTo>
                  <a:lnTo>
                    <a:pt x="178" y="304"/>
                  </a:lnTo>
                  <a:lnTo>
                    <a:pt x="178" y="275"/>
                  </a:lnTo>
                  <a:lnTo>
                    <a:pt x="184" y="271"/>
                  </a:lnTo>
                  <a:lnTo>
                    <a:pt x="187" y="257"/>
                  </a:lnTo>
                  <a:lnTo>
                    <a:pt x="200" y="244"/>
                  </a:lnTo>
                  <a:lnTo>
                    <a:pt x="222" y="247"/>
                  </a:lnTo>
                  <a:lnTo>
                    <a:pt x="229" y="255"/>
                  </a:lnTo>
                  <a:lnTo>
                    <a:pt x="232" y="261"/>
                  </a:lnTo>
                  <a:lnTo>
                    <a:pt x="244" y="275"/>
                  </a:lnTo>
                  <a:lnTo>
                    <a:pt x="252" y="275"/>
                  </a:lnTo>
                  <a:lnTo>
                    <a:pt x="257" y="271"/>
                  </a:lnTo>
                  <a:lnTo>
                    <a:pt x="267" y="278"/>
                  </a:lnTo>
                  <a:lnTo>
                    <a:pt x="283" y="281"/>
                  </a:lnTo>
                  <a:lnTo>
                    <a:pt x="324" y="278"/>
                  </a:lnTo>
                  <a:lnTo>
                    <a:pt x="327" y="268"/>
                  </a:lnTo>
                  <a:lnTo>
                    <a:pt x="337" y="261"/>
                  </a:lnTo>
                  <a:lnTo>
                    <a:pt x="350" y="261"/>
                  </a:lnTo>
                  <a:lnTo>
                    <a:pt x="356" y="268"/>
                  </a:lnTo>
                  <a:lnTo>
                    <a:pt x="368" y="261"/>
                  </a:lnTo>
                  <a:lnTo>
                    <a:pt x="378" y="257"/>
                  </a:lnTo>
                  <a:lnTo>
                    <a:pt x="397" y="255"/>
                  </a:lnTo>
                  <a:lnTo>
                    <a:pt x="403" y="247"/>
                  </a:lnTo>
                  <a:lnTo>
                    <a:pt x="411" y="247"/>
                  </a:lnTo>
                  <a:lnTo>
                    <a:pt x="411" y="255"/>
                  </a:lnTo>
                  <a:lnTo>
                    <a:pt x="430" y="255"/>
                  </a:lnTo>
                  <a:lnTo>
                    <a:pt x="432" y="244"/>
                  </a:lnTo>
                  <a:lnTo>
                    <a:pt x="474" y="241"/>
                  </a:lnTo>
                  <a:lnTo>
                    <a:pt x="483" y="255"/>
                  </a:lnTo>
                  <a:lnTo>
                    <a:pt x="486" y="247"/>
                  </a:lnTo>
                  <a:lnTo>
                    <a:pt x="496" y="255"/>
                  </a:lnTo>
                  <a:lnTo>
                    <a:pt x="503" y="244"/>
                  </a:lnTo>
                  <a:lnTo>
                    <a:pt x="522" y="244"/>
                  </a:lnTo>
                  <a:lnTo>
                    <a:pt x="519" y="241"/>
                  </a:lnTo>
                  <a:lnTo>
                    <a:pt x="519" y="231"/>
                  </a:lnTo>
                  <a:lnTo>
                    <a:pt x="512" y="224"/>
                  </a:lnTo>
                  <a:lnTo>
                    <a:pt x="505" y="218"/>
                  </a:lnTo>
                  <a:lnTo>
                    <a:pt x="499" y="214"/>
                  </a:lnTo>
                  <a:lnTo>
                    <a:pt x="493" y="211"/>
                  </a:lnTo>
                  <a:lnTo>
                    <a:pt x="483" y="208"/>
                  </a:lnTo>
                  <a:lnTo>
                    <a:pt x="483" y="204"/>
                  </a:lnTo>
                  <a:lnTo>
                    <a:pt x="483" y="197"/>
                  </a:lnTo>
                  <a:lnTo>
                    <a:pt x="477" y="191"/>
                  </a:lnTo>
                  <a:lnTo>
                    <a:pt x="477" y="184"/>
                  </a:lnTo>
                  <a:lnTo>
                    <a:pt x="474" y="174"/>
                  </a:lnTo>
                  <a:lnTo>
                    <a:pt x="465" y="171"/>
                  </a:lnTo>
                  <a:lnTo>
                    <a:pt x="458" y="164"/>
                  </a:lnTo>
                  <a:lnTo>
                    <a:pt x="451" y="161"/>
                  </a:lnTo>
                  <a:lnTo>
                    <a:pt x="446" y="154"/>
                  </a:lnTo>
                  <a:lnTo>
                    <a:pt x="439" y="150"/>
                  </a:lnTo>
                  <a:lnTo>
                    <a:pt x="432" y="144"/>
                  </a:lnTo>
                  <a:lnTo>
                    <a:pt x="426" y="137"/>
                  </a:lnTo>
                  <a:lnTo>
                    <a:pt x="430" y="127"/>
                  </a:lnTo>
                  <a:lnTo>
                    <a:pt x="426" y="124"/>
                  </a:lnTo>
                  <a:lnTo>
                    <a:pt x="419" y="120"/>
                  </a:lnTo>
                  <a:lnTo>
                    <a:pt x="414" y="114"/>
                  </a:lnTo>
                  <a:lnTo>
                    <a:pt x="407" y="114"/>
                  </a:lnTo>
                  <a:lnTo>
                    <a:pt x="397" y="114"/>
                  </a:lnTo>
                  <a:lnTo>
                    <a:pt x="391" y="110"/>
                  </a:lnTo>
                  <a:lnTo>
                    <a:pt x="384" y="101"/>
                  </a:lnTo>
                  <a:lnTo>
                    <a:pt x="378" y="97"/>
                  </a:lnTo>
                  <a:lnTo>
                    <a:pt x="368" y="97"/>
                  </a:lnTo>
                  <a:lnTo>
                    <a:pt x="362" y="90"/>
                  </a:lnTo>
                  <a:lnTo>
                    <a:pt x="360" y="80"/>
                  </a:lnTo>
                  <a:lnTo>
                    <a:pt x="362" y="67"/>
                  </a:lnTo>
                  <a:lnTo>
                    <a:pt x="366" y="54"/>
                  </a:lnTo>
                  <a:lnTo>
                    <a:pt x="362" y="40"/>
                  </a:lnTo>
                  <a:lnTo>
                    <a:pt x="356" y="30"/>
                  </a:lnTo>
                  <a:lnTo>
                    <a:pt x="350" y="27"/>
                  </a:lnTo>
                  <a:lnTo>
                    <a:pt x="343" y="17"/>
                  </a:lnTo>
                  <a:lnTo>
                    <a:pt x="337" y="10"/>
                  </a:lnTo>
                  <a:lnTo>
                    <a:pt x="331" y="0"/>
                  </a:lnTo>
                  <a:lnTo>
                    <a:pt x="327" y="0"/>
                  </a:lnTo>
                  <a:lnTo>
                    <a:pt x="299" y="7"/>
                  </a:lnTo>
                  <a:lnTo>
                    <a:pt x="296" y="13"/>
                  </a:lnTo>
                  <a:lnTo>
                    <a:pt x="292" y="30"/>
                  </a:lnTo>
                  <a:lnTo>
                    <a:pt x="286" y="33"/>
                  </a:lnTo>
                  <a:lnTo>
                    <a:pt x="280" y="43"/>
                  </a:lnTo>
                  <a:lnTo>
                    <a:pt x="276" y="43"/>
                  </a:lnTo>
                  <a:lnTo>
                    <a:pt x="264" y="54"/>
                  </a:lnTo>
                  <a:lnTo>
                    <a:pt x="260" y="64"/>
                  </a:lnTo>
                  <a:lnTo>
                    <a:pt x="260" y="67"/>
                  </a:lnTo>
                  <a:lnTo>
                    <a:pt x="252" y="70"/>
                  </a:lnTo>
                  <a:lnTo>
                    <a:pt x="244" y="70"/>
                  </a:lnTo>
                  <a:lnTo>
                    <a:pt x="241" y="80"/>
                  </a:lnTo>
                  <a:lnTo>
                    <a:pt x="213" y="84"/>
                  </a:lnTo>
                  <a:lnTo>
                    <a:pt x="180" y="87"/>
                  </a:lnTo>
                  <a:lnTo>
                    <a:pt x="180" y="93"/>
                  </a:lnTo>
                  <a:lnTo>
                    <a:pt x="187" y="101"/>
                  </a:lnTo>
                  <a:lnTo>
                    <a:pt x="184" y="103"/>
                  </a:lnTo>
                  <a:lnTo>
                    <a:pt x="180" y="107"/>
                  </a:lnTo>
                  <a:lnTo>
                    <a:pt x="178" y="114"/>
                  </a:lnTo>
                  <a:lnTo>
                    <a:pt x="171" y="117"/>
                  </a:lnTo>
                  <a:lnTo>
                    <a:pt x="168" y="124"/>
                  </a:lnTo>
                  <a:lnTo>
                    <a:pt x="149" y="127"/>
                  </a:lnTo>
                  <a:lnTo>
                    <a:pt x="145" y="127"/>
                  </a:lnTo>
                  <a:lnTo>
                    <a:pt x="124" y="130"/>
                  </a:lnTo>
                  <a:lnTo>
                    <a:pt x="114" y="137"/>
                  </a:lnTo>
                  <a:lnTo>
                    <a:pt x="110" y="137"/>
                  </a:lnTo>
                  <a:lnTo>
                    <a:pt x="102" y="140"/>
                  </a:lnTo>
                  <a:lnTo>
                    <a:pt x="102" y="144"/>
                  </a:lnTo>
                  <a:lnTo>
                    <a:pt x="98" y="148"/>
                  </a:lnTo>
                  <a:lnTo>
                    <a:pt x="91" y="140"/>
                  </a:lnTo>
                  <a:lnTo>
                    <a:pt x="86" y="134"/>
                  </a:lnTo>
                  <a:lnTo>
                    <a:pt x="78" y="134"/>
                  </a:lnTo>
                  <a:lnTo>
                    <a:pt x="78" y="140"/>
                  </a:lnTo>
                  <a:lnTo>
                    <a:pt x="66" y="144"/>
                  </a:lnTo>
                  <a:lnTo>
                    <a:pt x="59" y="150"/>
                  </a:lnTo>
                  <a:lnTo>
                    <a:pt x="37" y="150"/>
                  </a:lnTo>
                  <a:lnTo>
                    <a:pt x="35" y="150"/>
                  </a:lnTo>
                  <a:lnTo>
                    <a:pt x="35" y="161"/>
                  </a:lnTo>
                </a:path>
              </a:pathLst>
            </a:custGeom>
            <a:solidFill>
              <a:srgbClr val="92D050"/>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36" name="Freeform 24"/>
            <p:cNvSpPr>
              <a:spLocks noChangeAspect="1"/>
            </p:cNvSpPr>
            <p:nvPr/>
          </p:nvSpPr>
          <p:spPr bwMode="auto">
            <a:xfrm>
              <a:off x="7478317" y="2362200"/>
              <a:ext cx="414338" cy="610791"/>
            </a:xfrm>
            <a:custGeom>
              <a:avLst/>
              <a:gdLst>
                <a:gd name="T0" fmla="*/ 42 w 425"/>
                <a:gd name="T1" fmla="*/ 251 h 668"/>
                <a:gd name="T2" fmla="*/ 40 w 425"/>
                <a:gd name="T3" fmla="*/ 239 h 668"/>
                <a:gd name="T4" fmla="*/ 8 w 425"/>
                <a:gd name="T5" fmla="*/ 222 h 668"/>
                <a:gd name="T6" fmla="*/ 4 w 425"/>
                <a:gd name="T7" fmla="*/ 210 h 668"/>
                <a:gd name="T8" fmla="*/ 8 w 425"/>
                <a:gd name="T9" fmla="*/ 200 h 668"/>
                <a:gd name="T10" fmla="*/ 35 w 425"/>
                <a:gd name="T11" fmla="*/ 169 h 668"/>
                <a:gd name="T12" fmla="*/ 52 w 425"/>
                <a:gd name="T13" fmla="*/ 114 h 668"/>
                <a:gd name="T14" fmla="*/ 56 w 425"/>
                <a:gd name="T15" fmla="*/ 66 h 668"/>
                <a:gd name="T16" fmla="*/ 66 w 425"/>
                <a:gd name="T17" fmla="*/ 0 h 668"/>
                <a:gd name="T18" fmla="*/ 88 w 425"/>
                <a:gd name="T19" fmla="*/ 10 h 668"/>
                <a:gd name="T20" fmla="*/ 98 w 425"/>
                <a:gd name="T21" fmla="*/ 14 h 668"/>
                <a:gd name="T22" fmla="*/ 102 w 425"/>
                <a:gd name="T23" fmla="*/ 18 h 668"/>
                <a:gd name="T24" fmla="*/ 128 w 425"/>
                <a:gd name="T25" fmla="*/ 30 h 668"/>
                <a:gd name="T26" fmla="*/ 140 w 425"/>
                <a:gd name="T27" fmla="*/ 35 h 668"/>
                <a:gd name="T28" fmla="*/ 151 w 425"/>
                <a:gd name="T29" fmla="*/ 39 h 668"/>
                <a:gd name="T30" fmla="*/ 156 w 425"/>
                <a:gd name="T31" fmla="*/ 43 h 668"/>
                <a:gd name="T32" fmla="*/ 172 w 425"/>
                <a:gd name="T33" fmla="*/ 49 h 668"/>
                <a:gd name="T34" fmla="*/ 182 w 425"/>
                <a:gd name="T35" fmla="*/ 55 h 668"/>
                <a:gd name="T36" fmla="*/ 197 w 425"/>
                <a:gd name="T37" fmla="*/ 60 h 668"/>
                <a:gd name="T38" fmla="*/ 202 w 425"/>
                <a:gd name="T39" fmla="*/ 65 h 668"/>
                <a:gd name="T40" fmla="*/ 220 w 425"/>
                <a:gd name="T41" fmla="*/ 74 h 668"/>
                <a:gd name="T42" fmla="*/ 236 w 425"/>
                <a:gd name="T43" fmla="*/ 79 h 668"/>
                <a:gd name="T44" fmla="*/ 244 w 425"/>
                <a:gd name="T45" fmla="*/ 86 h 668"/>
                <a:gd name="T46" fmla="*/ 255 w 425"/>
                <a:gd name="T47" fmla="*/ 89 h 668"/>
                <a:gd name="T48" fmla="*/ 266 w 425"/>
                <a:gd name="T49" fmla="*/ 94 h 668"/>
                <a:gd name="T50" fmla="*/ 239 w 425"/>
                <a:gd name="T51" fmla="*/ 197 h 668"/>
                <a:gd name="T52" fmla="*/ 232 w 425"/>
                <a:gd name="T53" fmla="*/ 209 h 668"/>
                <a:gd name="T54" fmla="*/ 222 w 425"/>
                <a:gd name="T55" fmla="*/ 228 h 668"/>
                <a:gd name="T56" fmla="*/ 214 w 425"/>
                <a:gd name="T57" fmla="*/ 249 h 668"/>
                <a:gd name="T58" fmla="*/ 226 w 425"/>
                <a:gd name="T59" fmla="*/ 269 h 668"/>
                <a:gd name="T60" fmla="*/ 232 w 425"/>
                <a:gd name="T61" fmla="*/ 287 h 668"/>
                <a:gd name="T62" fmla="*/ 236 w 425"/>
                <a:gd name="T63" fmla="*/ 298 h 668"/>
                <a:gd name="T64" fmla="*/ 232 w 425"/>
                <a:gd name="T65" fmla="*/ 300 h 668"/>
                <a:gd name="T66" fmla="*/ 210 w 425"/>
                <a:gd name="T67" fmla="*/ 317 h 668"/>
                <a:gd name="T68" fmla="*/ 200 w 425"/>
                <a:gd name="T69" fmla="*/ 325 h 668"/>
                <a:gd name="T70" fmla="*/ 190 w 425"/>
                <a:gd name="T71" fmla="*/ 338 h 668"/>
                <a:gd name="T72" fmla="*/ 178 w 425"/>
                <a:gd name="T73" fmla="*/ 347 h 668"/>
                <a:gd name="T74" fmla="*/ 140 w 425"/>
                <a:gd name="T75" fmla="*/ 354 h 668"/>
                <a:gd name="T76" fmla="*/ 140 w 425"/>
                <a:gd name="T77" fmla="*/ 362 h 668"/>
                <a:gd name="T78" fmla="*/ 132 w 425"/>
                <a:gd name="T79" fmla="*/ 372 h 668"/>
                <a:gd name="T80" fmla="*/ 104 w 425"/>
                <a:gd name="T81" fmla="*/ 376 h 668"/>
                <a:gd name="T82" fmla="*/ 90 w 425"/>
                <a:gd name="T83" fmla="*/ 382 h 668"/>
                <a:gd name="T84" fmla="*/ 84 w 425"/>
                <a:gd name="T85" fmla="*/ 382 h 668"/>
                <a:gd name="T86" fmla="*/ 76 w 425"/>
                <a:gd name="T87" fmla="*/ 382 h 668"/>
                <a:gd name="T88" fmla="*/ 50 w 425"/>
                <a:gd name="T89" fmla="*/ 387 h 668"/>
                <a:gd name="T90" fmla="*/ 44 w 425"/>
                <a:gd name="T91" fmla="*/ 370 h 668"/>
                <a:gd name="T92" fmla="*/ 40 w 425"/>
                <a:gd name="T93" fmla="*/ 360 h 668"/>
                <a:gd name="T94" fmla="*/ 28 w 425"/>
                <a:gd name="T95" fmla="*/ 350 h 668"/>
                <a:gd name="T96" fmla="*/ 16 w 425"/>
                <a:gd name="T97" fmla="*/ 328 h 668"/>
                <a:gd name="T98" fmla="*/ 44 w 425"/>
                <a:gd name="T99" fmla="*/ 327 h 668"/>
                <a:gd name="T100" fmla="*/ 44 w 425"/>
                <a:gd name="T101" fmla="*/ 315 h 668"/>
                <a:gd name="T102" fmla="*/ 35 w 425"/>
                <a:gd name="T103" fmla="*/ 301 h 668"/>
                <a:gd name="T104" fmla="*/ 32 w 425"/>
                <a:gd name="T105" fmla="*/ 259 h 66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25"/>
                <a:gd name="T160" fmla="*/ 0 h 668"/>
                <a:gd name="T161" fmla="*/ 425 w 425"/>
                <a:gd name="T162" fmla="*/ 668 h 66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25" h="668">
                  <a:moveTo>
                    <a:pt x="48" y="443"/>
                  </a:moveTo>
                  <a:lnTo>
                    <a:pt x="56" y="439"/>
                  </a:lnTo>
                  <a:lnTo>
                    <a:pt x="67" y="433"/>
                  </a:lnTo>
                  <a:lnTo>
                    <a:pt x="71" y="422"/>
                  </a:lnTo>
                  <a:lnTo>
                    <a:pt x="67" y="416"/>
                  </a:lnTo>
                  <a:lnTo>
                    <a:pt x="64" y="412"/>
                  </a:lnTo>
                  <a:lnTo>
                    <a:pt x="25" y="409"/>
                  </a:lnTo>
                  <a:lnTo>
                    <a:pt x="25" y="392"/>
                  </a:lnTo>
                  <a:lnTo>
                    <a:pt x="12" y="382"/>
                  </a:lnTo>
                  <a:lnTo>
                    <a:pt x="0" y="379"/>
                  </a:lnTo>
                  <a:lnTo>
                    <a:pt x="0" y="365"/>
                  </a:lnTo>
                  <a:lnTo>
                    <a:pt x="6" y="362"/>
                  </a:lnTo>
                  <a:lnTo>
                    <a:pt x="6" y="356"/>
                  </a:lnTo>
                  <a:lnTo>
                    <a:pt x="12" y="356"/>
                  </a:lnTo>
                  <a:lnTo>
                    <a:pt x="12" y="345"/>
                  </a:lnTo>
                  <a:lnTo>
                    <a:pt x="35" y="318"/>
                  </a:lnTo>
                  <a:lnTo>
                    <a:pt x="56" y="295"/>
                  </a:lnTo>
                  <a:lnTo>
                    <a:pt x="56" y="292"/>
                  </a:lnTo>
                  <a:lnTo>
                    <a:pt x="64" y="285"/>
                  </a:lnTo>
                  <a:lnTo>
                    <a:pt x="79" y="268"/>
                  </a:lnTo>
                  <a:lnTo>
                    <a:pt x="83" y="197"/>
                  </a:lnTo>
                  <a:lnTo>
                    <a:pt x="92" y="137"/>
                  </a:lnTo>
                  <a:lnTo>
                    <a:pt x="105" y="121"/>
                  </a:lnTo>
                  <a:lnTo>
                    <a:pt x="89" y="114"/>
                  </a:lnTo>
                  <a:lnTo>
                    <a:pt x="76" y="101"/>
                  </a:lnTo>
                  <a:lnTo>
                    <a:pt x="64" y="14"/>
                  </a:lnTo>
                  <a:lnTo>
                    <a:pt x="105" y="0"/>
                  </a:lnTo>
                  <a:lnTo>
                    <a:pt x="121" y="7"/>
                  </a:lnTo>
                  <a:lnTo>
                    <a:pt x="137" y="14"/>
                  </a:lnTo>
                  <a:lnTo>
                    <a:pt x="140" y="17"/>
                  </a:lnTo>
                  <a:lnTo>
                    <a:pt x="144" y="20"/>
                  </a:lnTo>
                  <a:lnTo>
                    <a:pt x="147" y="20"/>
                  </a:lnTo>
                  <a:lnTo>
                    <a:pt x="156" y="23"/>
                  </a:lnTo>
                  <a:lnTo>
                    <a:pt x="156" y="27"/>
                  </a:lnTo>
                  <a:lnTo>
                    <a:pt x="163" y="27"/>
                  </a:lnTo>
                  <a:lnTo>
                    <a:pt x="163" y="30"/>
                  </a:lnTo>
                  <a:lnTo>
                    <a:pt x="182" y="37"/>
                  </a:lnTo>
                  <a:lnTo>
                    <a:pt x="201" y="47"/>
                  </a:lnTo>
                  <a:lnTo>
                    <a:pt x="203" y="51"/>
                  </a:lnTo>
                  <a:lnTo>
                    <a:pt x="207" y="51"/>
                  </a:lnTo>
                  <a:lnTo>
                    <a:pt x="220" y="57"/>
                  </a:lnTo>
                  <a:lnTo>
                    <a:pt x="222" y="61"/>
                  </a:lnTo>
                  <a:lnTo>
                    <a:pt x="226" y="61"/>
                  </a:lnTo>
                  <a:lnTo>
                    <a:pt x="233" y="64"/>
                  </a:lnTo>
                  <a:lnTo>
                    <a:pt x="239" y="67"/>
                  </a:lnTo>
                  <a:lnTo>
                    <a:pt x="242" y="67"/>
                  </a:lnTo>
                  <a:lnTo>
                    <a:pt x="245" y="70"/>
                  </a:lnTo>
                  <a:lnTo>
                    <a:pt x="249" y="74"/>
                  </a:lnTo>
                  <a:lnTo>
                    <a:pt x="265" y="80"/>
                  </a:lnTo>
                  <a:lnTo>
                    <a:pt x="271" y="84"/>
                  </a:lnTo>
                  <a:lnTo>
                    <a:pt x="274" y="84"/>
                  </a:lnTo>
                  <a:lnTo>
                    <a:pt x="274" y="87"/>
                  </a:lnTo>
                  <a:lnTo>
                    <a:pt x="280" y="87"/>
                  </a:lnTo>
                  <a:lnTo>
                    <a:pt x="290" y="94"/>
                  </a:lnTo>
                  <a:lnTo>
                    <a:pt x="296" y="97"/>
                  </a:lnTo>
                  <a:lnTo>
                    <a:pt x="302" y="101"/>
                  </a:lnTo>
                  <a:lnTo>
                    <a:pt x="313" y="104"/>
                  </a:lnTo>
                  <a:lnTo>
                    <a:pt x="318" y="107"/>
                  </a:lnTo>
                  <a:lnTo>
                    <a:pt x="318" y="111"/>
                  </a:lnTo>
                  <a:lnTo>
                    <a:pt x="322" y="111"/>
                  </a:lnTo>
                  <a:lnTo>
                    <a:pt x="344" y="121"/>
                  </a:lnTo>
                  <a:lnTo>
                    <a:pt x="350" y="124"/>
                  </a:lnTo>
                  <a:lnTo>
                    <a:pt x="350" y="127"/>
                  </a:lnTo>
                  <a:lnTo>
                    <a:pt x="353" y="127"/>
                  </a:lnTo>
                  <a:lnTo>
                    <a:pt x="360" y="127"/>
                  </a:lnTo>
                  <a:lnTo>
                    <a:pt x="376" y="137"/>
                  </a:lnTo>
                  <a:lnTo>
                    <a:pt x="382" y="140"/>
                  </a:lnTo>
                  <a:lnTo>
                    <a:pt x="388" y="144"/>
                  </a:lnTo>
                  <a:lnTo>
                    <a:pt x="388" y="148"/>
                  </a:lnTo>
                  <a:lnTo>
                    <a:pt x="398" y="148"/>
                  </a:lnTo>
                  <a:lnTo>
                    <a:pt x="398" y="150"/>
                  </a:lnTo>
                  <a:lnTo>
                    <a:pt x="405" y="154"/>
                  </a:lnTo>
                  <a:lnTo>
                    <a:pt x="411" y="158"/>
                  </a:lnTo>
                  <a:lnTo>
                    <a:pt x="414" y="158"/>
                  </a:lnTo>
                  <a:lnTo>
                    <a:pt x="424" y="161"/>
                  </a:lnTo>
                  <a:lnTo>
                    <a:pt x="424" y="318"/>
                  </a:lnTo>
                  <a:lnTo>
                    <a:pt x="382" y="322"/>
                  </a:lnTo>
                  <a:lnTo>
                    <a:pt x="380" y="339"/>
                  </a:lnTo>
                  <a:lnTo>
                    <a:pt x="376" y="345"/>
                  </a:lnTo>
                  <a:lnTo>
                    <a:pt x="373" y="349"/>
                  </a:lnTo>
                  <a:lnTo>
                    <a:pt x="369" y="359"/>
                  </a:lnTo>
                  <a:lnTo>
                    <a:pt x="357" y="372"/>
                  </a:lnTo>
                  <a:lnTo>
                    <a:pt x="357" y="389"/>
                  </a:lnTo>
                  <a:lnTo>
                    <a:pt x="353" y="392"/>
                  </a:lnTo>
                  <a:lnTo>
                    <a:pt x="348" y="396"/>
                  </a:lnTo>
                  <a:lnTo>
                    <a:pt x="344" y="422"/>
                  </a:lnTo>
                  <a:lnTo>
                    <a:pt x="341" y="429"/>
                  </a:lnTo>
                  <a:lnTo>
                    <a:pt x="341" y="446"/>
                  </a:lnTo>
                  <a:lnTo>
                    <a:pt x="357" y="443"/>
                  </a:lnTo>
                  <a:lnTo>
                    <a:pt x="360" y="463"/>
                  </a:lnTo>
                  <a:lnTo>
                    <a:pt x="364" y="472"/>
                  </a:lnTo>
                  <a:lnTo>
                    <a:pt x="367" y="489"/>
                  </a:lnTo>
                  <a:lnTo>
                    <a:pt x="369" y="493"/>
                  </a:lnTo>
                  <a:lnTo>
                    <a:pt x="376" y="499"/>
                  </a:lnTo>
                  <a:lnTo>
                    <a:pt x="380" y="513"/>
                  </a:lnTo>
                  <a:lnTo>
                    <a:pt x="376" y="513"/>
                  </a:lnTo>
                  <a:lnTo>
                    <a:pt x="376" y="517"/>
                  </a:lnTo>
                  <a:lnTo>
                    <a:pt x="373" y="517"/>
                  </a:lnTo>
                  <a:lnTo>
                    <a:pt x="369" y="517"/>
                  </a:lnTo>
                  <a:lnTo>
                    <a:pt x="341" y="523"/>
                  </a:lnTo>
                  <a:lnTo>
                    <a:pt x="338" y="530"/>
                  </a:lnTo>
                  <a:lnTo>
                    <a:pt x="334" y="546"/>
                  </a:lnTo>
                  <a:lnTo>
                    <a:pt x="329" y="550"/>
                  </a:lnTo>
                  <a:lnTo>
                    <a:pt x="322" y="560"/>
                  </a:lnTo>
                  <a:lnTo>
                    <a:pt x="318" y="560"/>
                  </a:lnTo>
                  <a:lnTo>
                    <a:pt x="306" y="570"/>
                  </a:lnTo>
                  <a:lnTo>
                    <a:pt x="302" y="580"/>
                  </a:lnTo>
                  <a:lnTo>
                    <a:pt x="302" y="583"/>
                  </a:lnTo>
                  <a:lnTo>
                    <a:pt x="294" y="587"/>
                  </a:lnTo>
                  <a:lnTo>
                    <a:pt x="286" y="587"/>
                  </a:lnTo>
                  <a:lnTo>
                    <a:pt x="283" y="597"/>
                  </a:lnTo>
                  <a:lnTo>
                    <a:pt x="255" y="600"/>
                  </a:lnTo>
                  <a:lnTo>
                    <a:pt x="222" y="603"/>
                  </a:lnTo>
                  <a:lnTo>
                    <a:pt x="222" y="610"/>
                  </a:lnTo>
                  <a:lnTo>
                    <a:pt x="230" y="617"/>
                  </a:lnTo>
                  <a:lnTo>
                    <a:pt x="226" y="620"/>
                  </a:lnTo>
                  <a:lnTo>
                    <a:pt x="222" y="624"/>
                  </a:lnTo>
                  <a:lnTo>
                    <a:pt x="220" y="630"/>
                  </a:lnTo>
                  <a:lnTo>
                    <a:pt x="214" y="634"/>
                  </a:lnTo>
                  <a:lnTo>
                    <a:pt x="210" y="640"/>
                  </a:lnTo>
                  <a:lnTo>
                    <a:pt x="191" y="644"/>
                  </a:lnTo>
                  <a:lnTo>
                    <a:pt x="187" y="644"/>
                  </a:lnTo>
                  <a:lnTo>
                    <a:pt x="165" y="647"/>
                  </a:lnTo>
                  <a:lnTo>
                    <a:pt x="156" y="654"/>
                  </a:lnTo>
                  <a:lnTo>
                    <a:pt x="153" y="654"/>
                  </a:lnTo>
                  <a:lnTo>
                    <a:pt x="144" y="657"/>
                  </a:lnTo>
                  <a:lnTo>
                    <a:pt x="144" y="660"/>
                  </a:lnTo>
                  <a:lnTo>
                    <a:pt x="140" y="664"/>
                  </a:lnTo>
                  <a:lnTo>
                    <a:pt x="134" y="657"/>
                  </a:lnTo>
                  <a:lnTo>
                    <a:pt x="128" y="650"/>
                  </a:lnTo>
                  <a:lnTo>
                    <a:pt x="121" y="650"/>
                  </a:lnTo>
                  <a:lnTo>
                    <a:pt x="121" y="657"/>
                  </a:lnTo>
                  <a:lnTo>
                    <a:pt x="108" y="660"/>
                  </a:lnTo>
                  <a:lnTo>
                    <a:pt x="102" y="667"/>
                  </a:lnTo>
                  <a:lnTo>
                    <a:pt x="79" y="667"/>
                  </a:lnTo>
                  <a:lnTo>
                    <a:pt x="76" y="667"/>
                  </a:lnTo>
                  <a:lnTo>
                    <a:pt x="73" y="647"/>
                  </a:lnTo>
                  <a:lnTo>
                    <a:pt x="71" y="637"/>
                  </a:lnTo>
                  <a:lnTo>
                    <a:pt x="67" y="626"/>
                  </a:lnTo>
                  <a:lnTo>
                    <a:pt x="64" y="624"/>
                  </a:lnTo>
                  <a:lnTo>
                    <a:pt x="64" y="620"/>
                  </a:lnTo>
                  <a:lnTo>
                    <a:pt x="60" y="613"/>
                  </a:lnTo>
                  <a:lnTo>
                    <a:pt x="56" y="607"/>
                  </a:lnTo>
                  <a:lnTo>
                    <a:pt x="44" y="603"/>
                  </a:lnTo>
                  <a:lnTo>
                    <a:pt x="35" y="597"/>
                  </a:lnTo>
                  <a:lnTo>
                    <a:pt x="28" y="590"/>
                  </a:lnTo>
                  <a:lnTo>
                    <a:pt x="25" y="566"/>
                  </a:lnTo>
                  <a:lnTo>
                    <a:pt x="32" y="560"/>
                  </a:lnTo>
                  <a:lnTo>
                    <a:pt x="60" y="560"/>
                  </a:lnTo>
                  <a:lnTo>
                    <a:pt x="71" y="563"/>
                  </a:lnTo>
                  <a:lnTo>
                    <a:pt x="76" y="563"/>
                  </a:lnTo>
                  <a:lnTo>
                    <a:pt x="73" y="546"/>
                  </a:lnTo>
                  <a:lnTo>
                    <a:pt x="71" y="543"/>
                  </a:lnTo>
                  <a:lnTo>
                    <a:pt x="64" y="536"/>
                  </a:lnTo>
                  <a:lnTo>
                    <a:pt x="64" y="533"/>
                  </a:lnTo>
                  <a:lnTo>
                    <a:pt x="56" y="519"/>
                  </a:lnTo>
                  <a:lnTo>
                    <a:pt x="56" y="472"/>
                  </a:lnTo>
                  <a:lnTo>
                    <a:pt x="55" y="466"/>
                  </a:lnTo>
                  <a:lnTo>
                    <a:pt x="51" y="446"/>
                  </a:lnTo>
                  <a:lnTo>
                    <a:pt x="48" y="443"/>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37" name="Freeform 25"/>
            <p:cNvSpPr>
              <a:spLocks noChangeAspect="1"/>
            </p:cNvSpPr>
            <p:nvPr/>
          </p:nvSpPr>
          <p:spPr bwMode="auto">
            <a:xfrm>
              <a:off x="7387831" y="3114676"/>
              <a:ext cx="296465" cy="335756"/>
            </a:xfrm>
            <a:custGeom>
              <a:avLst/>
              <a:gdLst>
                <a:gd name="T0" fmla="*/ 20 w 304"/>
                <a:gd name="T1" fmla="*/ 208 h 367"/>
                <a:gd name="T2" fmla="*/ 16 w 304"/>
                <a:gd name="T3" fmla="*/ 201 h 367"/>
                <a:gd name="T4" fmla="*/ 8 w 304"/>
                <a:gd name="T5" fmla="*/ 193 h 367"/>
                <a:gd name="T6" fmla="*/ 0 w 304"/>
                <a:gd name="T7" fmla="*/ 188 h 367"/>
                <a:gd name="T8" fmla="*/ 4 w 304"/>
                <a:gd name="T9" fmla="*/ 178 h 367"/>
                <a:gd name="T10" fmla="*/ 14 w 304"/>
                <a:gd name="T11" fmla="*/ 175 h 367"/>
                <a:gd name="T12" fmla="*/ 14 w 304"/>
                <a:gd name="T13" fmla="*/ 168 h 367"/>
                <a:gd name="T14" fmla="*/ 12 w 304"/>
                <a:gd name="T15" fmla="*/ 156 h 367"/>
                <a:gd name="T16" fmla="*/ 20 w 304"/>
                <a:gd name="T17" fmla="*/ 149 h 367"/>
                <a:gd name="T18" fmla="*/ 29 w 304"/>
                <a:gd name="T19" fmla="*/ 145 h 367"/>
                <a:gd name="T20" fmla="*/ 38 w 304"/>
                <a:gd name="T21" fmla="*/ 137 h 367"/>
                <a:gd name="T22" fmla="*/ 46 w 304"/>
                <a:gd name="T23" fmla="*/ 143 h 367"/>
                <a:gd name="T24" fmla="*/ 58 w 304"/>
                <a:gd name="T25" fmla="*/ 143 h 367"/>
                <a:gd name="T26" fmla="*/ 67 w 304"/>
                <a:gd name="T27" fmla="*/ 149 h 367"/>
                <a:gd name="T28" fmla="*/ 76 w 304"/>
                <a:gd name="T29" fmla="*/ 139 h 367"/>
                <a:gd name="T30" fmla="*/ 76 w 304"/>
                <a:gd name="T31" fmla="*/ 124 h 367"/>
                <a:gd name="T32" fmla="*/ 80 w 304"/>
                <a:gd name="T33" fmla="*/ 109 h 367"/>
                <a:gd name="T34" fmla="*/ 75 w 304"/>
                <a:gd name="T35" fmla="*/ 97 h 367"/>
                <a:gd name="T36" fmla="*/ 72 w 304"/>
                <a:gd name="T37" fmla="*/ 84 h 367"/>
                <a:gd name="T38" fmla="*/ 80 w 304"/>
                <a:gd name="T39" fmla="*/ 70 h 367"/>
                <a:gd name="T40" fmla="*/ 76 w 304"/>
                <a:gd name="T41" fmla="*/ 55 h 367"/>
                <a:gd name="T42" fmla="*/ 63 w 304"/>
                <a:gd name="T43" fmla="*/ 53 h 367"/>
                <a:gd name="T44" fmla="*/ 57 w 304"/>
                <a:gd name="T45" fmla="*/ 63 h 367"/>
                <a:gd name="T46" fmla="*/ 50 w 304"/>
                <a:gd name="T47" fmla="*/ 53 h 367"/>
                <a:gd name="T48" fmla="*/ 54 w 304"/>
                <a:gd name="T49" fmla="*/ 37 h 367"/>
                <a:gd name="T50" fmla="*/ 67 w 304"/>
                <a:gd name="T51" fmla="*/ 37 h 367"/>
                <a:gd name="T52" fmla="*/ 82 w 304"/>
                <a:gd name="T53" fmla="*/ 37 h 367"/>
                <a:gd name="T54" fmla="*/ 95 w 304"/>
                <a:gd name="T55" fmla="*/ 40 h 367"/>
                <a:gd name="T56" fmla="*/ 107 w 304"/>
                <a:gd name="T57" fmla="*/ 43 h 367"/>
                <a:gd name="T58" fmla="*/ 119 w 304"/>
                <a:gd name="T59" fmla="*/ 47 h 367"/>
                <a:gd name="T60" fmla="*/ 125 w 304"/>
                <a:gd name="T61" fmla="*/ 49 h 367"/>
                <a:gd name="T62" fmla="*/ 127 w 304"/>
                <a:gd name="T63" fmla="*/ 40 h 367"/>
                <a:gd name="T64" fmla="*/ 125 w 304"/>
                <a:gd name="T65" fmla="*/ 29 h 367"/>
                <a:gd name="T66" fmla="*/ 127 w 304"/>
                <a:gd name="T67" fmla="*/ 21 h 367"/>
                <a:gd name="T68" fmla="*/ 137 w 304"/>
                <a:gd name="T69" fmla="*/ 8 h 367"/>
                <a:gd name="T70" fmla="*/ 158 w 304"/>
                <a:gd name="T71" fmla="*/ 0 h 367"/>
                <a:gd name="T72" fmla="*/ 174 w 304"/>
                <a:gd name="T73" fmla="*/ 6 h 367"/>
                <a:gd name="T74" fmla="*/ 188 w 304"/>
                <a:gd name="T75" fmla="*/ 2 h 367"/>
                <a:gd name="T76" fmla="*/ 190 w 304"/>
                <a:gd name="T77" fmla="*/ 16 h 367"/>
                <a:gd name="T78" fmla="*/ 176 w 304"/>
                <a:gd name="T79" fmla="*/ 43 h 367"/>
                <a:gd name="T80" fmla="*/ 151 w 304"/>
                <a:gd name="T81" fmla="*/ 117 h 367"/>
                <a:gd name="T82" fmla="*/ 133 w 304"/>
                <a:gd name="T83" fmla="*/ 140 h 367"/>
                <a:gd name="T84" fmla="*/ 127 w 304"/>
                <a:gd name="T85" fmla="*/ 175 h 367"/>
                <a:gd name="T86" fmla="*/ 113 w 304"/>
                <a:gd name="T87" fmla="*/ 191 h 367"/>
                <a:gd name="T88" fmla="*/ 97 w 304"/>
                <a:gd name="T89" fmla="*/ 205 h 367"/>
                <a:gd name="T90" fmla="*/ 82 w 304"/>
                <a:gd name="T91" fmla="*/ 208 h 367"/>
                <a:gd name="T92" fmla="*/ 68 w 304"/>
                <a:gd name="T93" fmla="*/ 199 h 367"/>
                <a:gd name="T94" fmla="*/ 63 w 304"/>
                <a:gd name="T95" fmla="*/ 208 h 367"/>
                <a:gd name="T96" fmla="*/ 49 w 304"/>
                <a:gd name="T97" fmla="*/ 205 h 367"/>
                <a:gd name="T98" fmla="*/ 46 w 304"/>
                <a:gd name="T99" fmla="*/ 199 h 367"/>
                <a:gd name="T100" fmla="*/ 36 w 304"/>
                <a:gd name="T101" fmla="*/ 201 h 367"/>
                <a:gd name="T102" fmla="*/ 28 w 304"/>
                <a:gd name="T103" fmla="*/ 209 h 367"/>
                <a:gd name="T104" fmla="*/ 22 w 304"/>
                <a:gd name="T105" fmla="*/ 211 h 36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4"/>
                <a:gd name="T160" fmla="*/ 0 h 367"/>
                <a:gd name="T161" fmla="*/ 304 w 304"/>
                <a:gd name="T162" fmla="*/ 367 h 36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4" h="367">
                  <a:moveTo>
                    <a:pt x="35" y="362"/>
                  </a:moveTo>
                  <a:lnTo>
                    <a:pt x="32" y="356"/>
                  </a:lnTo>
                  <a:lnTo>
                    <a:pt x="28" y="349"/>
                  </a:lnTo>
                  <a:lnTo>
                    <a:pt x="25" y="346"/>
                  </a:lnTo>
                  <a:lnTo>
                    <a:pt x="19" y="339"/>
                  </a:lnTo>
                  <a:lnTo>
                    <a:pt x="12" y="332"/>
                  </a:lnTo>
                  <a:lnTo>
                    <a:pt x="9" y="325"/>
                  </a:lnTo>
                  <a:lnTo>
                    <a:pt x="0" y="322"/>
                  </a:lnTo>
                  <a:lnTo>
                    <a:pt x="0" y="309"/>
                  </a:lnTo>
                  <a:lnTo>
                    <a:pt x="6" y="306"/>
                  </a:lnTo>
                  <a:lnTo>
                    <a:pt x="12" y="302"/>
                  </a:lnTo>
                  <a:lnTo>
                    <a:pt x="22" y="302"/>
                  </a:lnTo>
                  <a:lnTo>
                    <a:pt x="25" y="299"/>
                  </a:lnTo>
                  <a:lnTo>
                    <a:pt x="22" y="288"/>
                  </a:lnTo>
                  <a:lnTo>
                    <a:pt x="19" y="278"/>
                  </a:lnTo>
                  <a:lnTo>
                    <a:pt x="19" y="268"/>
                  </a:lnTo>
                  <a:lnTo>
                    <a:pt x="22" y="262"/>
                  </a:lnTo>
                  <a:lnTo>
                    <a:pt x="32" y="255"/>
                  </a:lnTo>
                  <a:lnTo>
                    <a:pt x="38" y="251"/>
                  </a:lnTo>
                  <a:lnTo>
                    <a:pt x="47" y="249"/>
                  </a:lnTo>
                  <a:lnTo>
                    <a:pt x="54" y="241"/>
                  </a:lnTo>
                  <a:lnTo>
                    <a:pt x="60" y="235"/>
                  </a:lnTo>
                  <a:lnTo>
                    <a:pt x="67" y="238"/>
                  </a:lnTo>
                  <a:lnTo>
                    <a:pt x="73" y="245"/>
                  </a:lnTo>
                  <a:lnTo>
                    <a:pt x="83" y="245"/>
                  </a:lnTo>
                  <a:lnTo>
                    <a:pt x="92" y="245"/>
                  </a:lnTo>
                  <a:lnTo>
                    <a:pt x="99" y="249"/>
                  </a:lnTo>
                  <a:lnTo>
                    <a:pt x="105" y="255"/>
                  </a:lnTo>
                  <a:lnTo>
                    <a:pt x="118" y="251"/>
                  </a:lnTo>
                  <a:lnTo>
                    <a:pt x="121" y="238"/>
                  </a:lnTo>
                  <a:lnTo>
                    <a:pt x="121" y="228"/>
                  </a:lnTo>
                  <a:lnTo>
                    <a:pt x="121" y="212"/>
                  </a:lnTo>
                  <a:lnTo>
                    <a:pt x="124" y="201"/>
                  </a:lnTo>
                  <a:lnTo>
                    <a:pt x="127" y="188"/>
                  </a:lnTo>
                  <a:lnTo>
                    <a:pt x="121" y="178"/>
                  </a:lnTo>
                  <a:lnTo>
                    <a:pt x="118" y="167"/>
                  </a:lnTo>
                  <a:lnTo>
                    <a:pt x="114" y="154"/>
                  </a:lnTo>
                  <a:lnTo>
                    <a:pt x="114" y="144"/>
                  </a:lnTo>
                  <a:lnTo>
                    <a:pt x="121" y="130"/>
                  </a:lnTo>
                  <a:lnTo>
                    <a:pt x="127" y="120"/>
                  </a:lnTo>
                  <a:lnTo>
                    <a:pt x="127" y="104"/>
                  </a:lnTo>
                  <a:lnTo>
                    <a:pt x="121" y="94"/>
                  </a:lnTo>
                  <a:lnTo>
                    <a:pt x="108" y="90"/>
                  </a:lnTo>
                  <a:lnTo>
                    <a:pt x="99" y="90"/>
                  </a:lnTo>
                  <a:lnTo>
                    <a:pt x="92" y="97"/>
                  </a:lnTo>
                  <a:lnTo>
                    <a:pt x="89" y="107"/>
                  </a:lnTo>
                  <a:lnTo>
                    <a:pt x="83" y="104"/>
                  </a:lnTo>
                  <a:lnTo>
                    <a:pt x="79" y="90"/>
                  </a:lnTo>
                  <a:lnTo>
                    <a:pt x="83" y="74"/>
                  </a:lnTo>
                  <a:lnTo>
                    <a:pt x="86" y="64"/>
                  </a:lnTo>
                  <a:lnTo>
                    <a:pt x="95" y="64"/>
                  </a:lnTo>
                  <a:lnTo>
                    <a:pt x="105" y="64"/>
                  </a:lnTo>
                  <a:lnTo>
                    <a:pt x="118" y="64"/>
                  </a:lnTo>
                  <a:lnTo>
                    <a:pt x="130" y="64"/>
                  </a:lnTo>
                  <a:lnTo>
                    <a:pt x="141" y="64"/>
                  </a:lnTo>
                  <a:lnTo>
                    <a:pt x="149" y="70"/>
                  </a:lnTo>
                  <a:lnTo>
                    <a:pt x="159" y="70"/>
                  </a:lnTo>
                  <a:lnTo>
                    <a:pt x="169" y="74"/>
                  </a:lnTo>
                  <a:lnTo>
                    <a:pt x="178" y="74"/>
                  </a:lnTo>
                  <a:lnTo>
                    <a:pt x="188" y="80"/>
                  </a:lnTo>
                  <a:lnTo>
                    <a:pt x="194" y="87"/>
                  </a:lnTo>
                  <a:lnTo>
                    <a:pt x="197" y="84"/>
                  </a:lnTo>
                  <a:lnTo>
                    <a:pt x="200" y="77"/>
                  </a:lnTo>
                  <a:lnTo>
                    <a:pt x="200" y="70"/>
                  </a:lnTo>
                  <a:lnTo>
                    <a:pt x="200" y="60"/>
                  </a:lnTo>
                  <a:lnTo>
                    <a:pt x="197" y="50"/>
                  </a:lnTo>
                  <a:lnTo>
                    <a:pt x="197" y="43"/>
                  </a:lnTo>
                  <a:lnTo>
                    <a:pt x="200" y="37"/>
                  </a:lnTo>
                  <a:lnTo>
                    <a:pt x="207" y="23"/>
                  </a:lnTo>
                  <a:lnTo>
                    <a:pt x="216" y="13"/>
                  </a:lnTo>
                  <a:lnTo>
                    <a:pt x="236" y="3"/>
                  </a:lnTo>
                  <a:lnTo>
                    <a:pt x="249" y="0"/>
                  </a:lnTo>
                  <a:lnTo>
                    <a:pt x="261" y="7"/>
                  </a:lnTo>
                  <a:lnTo>
                    <a:pt x="274" y="10"/>
                  </a:lnTo>
                  <a:lnTo>
                    <a:pt x="286" y="10"/>
                  </a:lnTo>
                  <a:lnTo>
                    <a:pt x="296" y="3"/>
                  </a:lnTo>
                  <a:lnTo>
                    <a:pt x="303" y="0"/>
                  </a:lnTo>
                  <a:lnTo>
                    <a:pt x="300" y="27"/>
                  </a:lnTo>
                  <a:lnTo>
                    <a:pt x="284" y="54"/>
                  </a:lnTo>
                  <a:lnTo>
                    <a:pt x="277" y="74"/>
                  </a:lnTo>
                  <a:lnTo>
                    <a:pt x="264" y="184"/>
                  </a:lnTo>
                  <a:lnTo>
                    <a:pt x="239" y="201"/>
                  </a:lnTo>
                  <a:lnTo>
                    <a:pt x="226" y="215"/>
                  </a:lnTo>
                  <a:lnTo>
                    <a:pt x="210" y="241"/>
                  </a:lnTo>
                  <a:lnTo>
                    <a:pt x="204" y="258"/>
                  </a:lnTo>
                  <a:lnTo>
                    <a:pt x="200" y="302"/>
                  </a:lnTo>
                  <a:lnTo>
                    <a:pt x="191" y="319"/>
                  </a:lnTo>
                  <a:lnTo>
                    <a:pt x="178" y="329"/>
                  </a:lnTo>
                  <a:lnTo>
                    <a:pt x="169" y="336"/>
                  </a:lnTo>
                  <a:lnTo>
                    <a:pt x="153" y="352"/>
                  </a:lnTo>
                  <a:lnTo>
                    <a:pt x="137" y="356"/>
                  </a:lnTo>
                  <a:lnTo>
                    <a:pt x="130" y="356"/>
                  </a:lnTo>
                  <a:lnTo>
                    <a:pt x="127" y="339"/>
                  </a:lnTo>
                  <a:lnTo>
                    <a:pt x="108" y="342"/>
                  </a:lnTo>
                  <a:lnTo>
                    <a:pt x="102" y="346"/>
                  </a:lnTo>
                  <a:lnTo>
                    <a:pt x="99" y="356"/>
                  </a:lnTo>
                  <a:lnTo>
                    <a:pt x="89" y="359"/>
                  </a:lnTo>
                  <a:lnTo>
                    <a:pt x="76" y="352"/>
                  </a:lnTo>
                  <a:lnTo>
                    <a:pt x="76" y="349"/>
                  </a:lnTo>
                  <a:lnTo>
                    <a:pt x="73" y="342"/>
                  </a:lnTo>
                  <a:lnTo>
                    <a:pt x="67" y="339"/>
                  </a:lnTo>
                  <a:lnTo>
                    <a:pt x="57" y="346"/>
                  </a:lnTo>
                  <a:lnTo>
                    <a:pt x="54" y="356"/>
                  </a:lnTo>
                  <a:lnTo>
                    <a:pt x="44" y="359"/>
                  </a:lnTo>
                  <a:lnTo>
                    <a:pt x="35" y="366"/>
                  </a:lnTo>
                  <a:lnTo>
                    <a:pt x="35" y="362"/>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38" name="Freeform 26"/>
            <p:cNvSpPr>
              <a:spLocks noChangeAspect="1"/>
            </p:cNvSpPr>
            <p:nvPr/>
          </p:nvSpPr>
          <p:spPr bwMode="auto">
            <a:xfrm>
              <a:off x="8579644" y="2765822"/>
              <a:ext cx="61913" cy="75009"/>
            </a:xfrm>
            <a:custGeom>
              <a:avLst/>
              <a:gdLst>
                <a:gd name="T0" fmla="*/ 26 w 63"/>
                <a:gd name="T1" fmla="*/ 4 h 82"/>
                <a:gd name="T2" fmla="*/ 17 w 63"/>
                <a:gd name="T3" fmla="*/ 8 h 82"/>
                <a:gd name="T4" fmla="*/ 13 w 63"/>
                <a:gd name="T5" fmla="*/ 11 h 82"/>
                <a:gd name="T6" fmla="*/ 10 w 63"/>
                <a:gd name="T7" fmla="*/ 13 h 82"/>
                <a:gd name="T8" fmla="*/ 2 w 63"/>
                <a:gd name="T9" fmla="*/ 35 h 82"/>
                <a:gd name="T10" fmla="*/ 0 w 63"/>
                <a:gd name="T11" fmla="*/ 36 h 82"/>
                <a:gd name="T12" fmla="*/ 2 w 63"/>
                <a:gd name="T13" fmla="*/ 44 h 82"/>
                <a:gd name="T14" fmla="*/ 13 w 63"/>
                <a:gd name="T15" fmla="*/ 46 h 82"/>
                <a:gd name="T16" fmla="*/ 20 w 63"/>
                <a:gd name="T17" fmla="*/ 42 h 82"/>
                <a:gd name="T18" fmla="*/ 25 w 63"/>
                <a:gd name="T19" fmla="*/ 42 h 82"/>
                <a:gd name="T20" fmla="*/ 26 w 63"/>
                <a:gd name="T21" fmla="*/ 44 h 82"/>
                <a:gd name="T22" fmla="*/ 29 w 63"/>
                <a:gd name="T23" fmla="*/ 44 h 82"/>
                <a:gd name="T24" fmla="*/ 31 w 63"/>
                <a:gd name="T25" fmla="*/ 41 h 82"/>
                <a:gd name="T26" fmla="*/ 33 w 63"/>
                <a:gd name="T27" fmla="*/ 39 h 82"/>
                <a:gd name="T28" fmla="*/ 37 w 63"/>
                <a:gd name="T29" fmla="*/ 33 h 82"/>
                <a:gd name="T30" fmla="*/ 35 w 63"/>
                <a:gd name="T31" fmla="*/ 31 h 82"/>
                <a:gd name="T32" fmla="*/ 31 w 63"/>
                <a:gd name="T33" fmla="*/ 31 h 82"/>
                <a:gd name="T34" fmla="*/ 25 w 63"/>
                <a:gd name="T35" fmla="*/ 31 h 82"/>
                <a:gd name="T36" fmla="*/ 22 w 63"/>
                <a:gd name="T37" fmla="*/ 33 h 82"/>
                <a:gd name="T38" fmla="*/ 18 w 63"/>
                <a:gd name="T39" fmla="*/ 33 h 82"/>
                <a:gd name="T40" fmla="*/ 20 w 63"/>
                <a:gd name="T41" fmla="*/ 31 h 82"/>
                <a:gd name="T42" fmla="*/ 22 w 63"/>
                <a:gd name="T43" fmla="*/ 29 h 82"/>
                <a:gd name="T44" fmla="*/ 25 w 63"/>
                <a:gd name="T45" fmla="*/ 27 h 82"/>
                <a:gd name="T46" fmla="*/ 26 w 63"/>
                <a:gd name="T47" fmla="*/ 25 h 82"/>
                <a:gd name="T48" fmla="*/ 31 w 63"/>
                <a:gd name="T49" fmla="*/ 25 h 82"/>
                <a:gd name="T50" fmla="*/ 33 w 63"/>
                <a:gd name="T51" fmla="*/ 23 h 82"/>
                <a:gd name="T52" fmla="*/ 35 w 63"/>
                <a:gd name="T53" fmla="*/ 20 h 82"/>
                <a:gd name="T54" fmla="*/ 39 w 63"/>
                <a:gd name="T55" fmla="*/ 20 h 82"/>
                <a:gd name="T56" fmla="*/ 39 w 63"/>
                <a:gd name="T57" fmla="*/ 17 h 82"/>
                <a:gd name="T58" fmla="*/ 39 w 63"/>
                <a:gd name="T59" fmla="*/ 11 h 82"/>
                <a:gd name="T60" fmla="*/ 37 w 63"/>
                <a:gd name="T61" fmla="*/ 10 h 82"/>
                <a:gd name="T62" fmla="*/ 35 w 63"/>
                <a:gd name="T63" fmla="*/ 8 h 82"/>
                <a:gd name="T64" fmla="*/ 35 w 63"/>
                <a:gd name="T65" fmla="*/ 4 h 82"/>
                <a:gd name="T66" fmla="*/ 31 w 63"/>
                <a:gd name="T67" fmla="*/ 2 h 82"/>
                <a:gd name="T68" fmla="*/ 26 w 63"/>
                <a:gd name="T69" fmla="*/ 2 h 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3"/>
                <a:gd name="T106" fmla="*/ 0 h 82"/>
                <a:gd name="T107" fmla="*/ 63 w 63"/>
                <a:gd name="T108" fmla="*/ 82 h 8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3" h="82">
                  <a:moveTo>
                    <a:pt x="41" y="3"/>
                  </a:moveTo>
                  <a:lnTo>
                    <a:pt x="41" y="7"/>
                  </a:lnTo>
                  <a:lnTo>
                    <a:pt x="39" y="10"/>
                  </a:lnTo>
                  <a:lnTo>
                    <a:pt x="26" y="13"/>
                  </a:lnTo>
                  <a:lnTo>
                    <a:pt x="22" y="17"/>
                  </a:lnTo>
                  <a:lnTo>
                    <a:pt x="22" y="20"/>
                  </a:lnTo>
                  <a:lnTo>
                    <a:pt x="19" y="20"/>
                  </a:lnTo>
                  <a:lnTo>
                    <a:pt x="16" y="23"/>
                  </a:lnTo>
                  <a:lnTo>
                    <a:pt x="6" y="57"/>
                  </a:lnTo>
                  <a:lnTo>
                    <a:pt x="3" y="61"/>
                  </a:lnTo>
                  <a:lnTo>
                    <a:pt x="3" y="64"/>
                  </a:lnTo>
                  <a:lnTo>
                    <a:pt x="0" y="64"/>
                  </a:lnTo>
                  <a:lnTo>
                    <a:pt x="0" y="74"/>
                  </a:lnTo>
                  <a:lnTo>
                    <a:pt x="3" y="77"/>
                  </a:lnTo>
                  <a:lnTo>
                    <a:pt x="6" y="77"/>
                  </a:lnTo>
                  <a:lnTo>
                    <a:pt x="22" y="81"/>
                  </a:lnTo>
                  <a:lnTo>
                    <a:pt x="26" y="77"/>
                  </a:lnTo>
                  <a:lnTo>
                    <a:pt x="32" y="74"/>
                  </a:lnTo>
                  <a:lnTo>
                    <a:pt x="35" y="74"/>
                  </a:lnTo>
                  <a:lnTo>
                    <a:pt x="39" y="74"/>
                  </a:lnTo>
                  <a:lnTo>
                    <a:pt x="39" y="77"/>
                  </a:lnTo>
                  <a:lnTo>
                    <a:pt x="41" y="77"/>
                  </a:lnTo>
                  <a:lnTo>
                    <a:pt x="45" y="81"/>
                  </a:lnTo>
                  <a:lnTo>
                    <a:pt x="45" y="77"/>
                  </a:lnTo>
                  <a:lnTo>
                    <a:pt x="49" y="74"/>
                  </a:lnTo>
                  <a:lnTo>
                    <a:pt x="49" y="71"/>
                  </a:lnTo>
                  <a:lnTo>
                    <a:pt x="52" y="71"/>
                  </a:lnTo>
                  <a:lnTo>
                    <a:pt x="52" y="67"/>
                  </a:lnTo>
                  <a:lnTo>
                    <a:pt x="55" y="67"/>
                  </a:lnTo>
                  <a:lnTo>
                    <a:pt x="58" y="57"/>
                  </a:lnTo>
                  <a:lnTo>
                    <a:pt x="58" y="54"/>
                  </a:lnTo>
                  <a:lnTo>
                    <a:pt x="55" y="54"/>
                  </a:lnTo>
                  <a:lnTo>
                    <a:pt x="52" y="54"/>
                  </a:lnTo>
                  <a:lnTo>
                    <a:pt x="49" y="54"/>
                  </a:lnTo>
                  <a:lnTo>
                    <a:pt x="41" y="54"/>
                  </a:lnTo>
                  <a:lnTo>
                    <a:pt x="39" y="54"/>
                  </a:lnTo>
                  <a:lnTo>
                    <a:pt x="35" y="54"/>
                  </a:lnTo>
                  <a:lnTo>
                    <a:pt x="35" y="57"/>
                  </a:lnTo>
                  <a:lnTo>
                    <a:pt x="32" y="57"/>
                  </a:lnTo>
                  <a:lnTo>
                    <a:pt x="29" y="57"/>
                  </a:lnTo>
                  <a:lnTo>
                    <a:pt x="29" y="54"/>
                  </a:lnTo>
                  <a:lnTo>
                    <a:pt x="32" y="54"/>
                  </a:lnTo>
                  <a:lnTo>
                    <a:pt x="35" y="54"/>
                  </a:lnTo>
                  <a:lnTo>
                    <a:pt x="35" y="50"/>
                  </a:lnTo>
                  <a:lnTo>
                    <a:pt x="39" y="50"/>
                  </a:lnTo>
                  <a:lnTo>
                    <a:pt x="39" y="47"/>
                  </a:lnTo>
                  <a:lnTo>
                    <a:pt x="39" y="44"/>
                  </a:lnTo>
                  <a:lnTo>
                    <a:pt x="41" y="44"/>
                  </a:lnTo>
                  <a:lnTo>
                    <a:pt x="45" y="44"/>
                  </a:lnTo>
                  <a:lnTo>
                    <a:pt x="49" y="44"/>
                  </a:lnTo>
                  <a:lnTo>
                    <a:pt x="49" y="40"/>
                  </a:lnTo>
                  <a:lnTo>
                    <a:pt x="52" y="40"/>
                  </a:lnTo>
                  <a:lnTo>
                    <a:pt x="52" y="36"/>
                  </a:lnTo>
                  <a:lnTo>
                    <a:pt x="55" y="36"/>
                  </a:lnTo>
                  <a:lnTo>
                    <a:pt x="58" y="36"/>
                  </a:lnTo>
                  <a:lnTo>
                    <a:pt x="62" y="36"/>
                  </a:lnTo>
                  <a:lnTo>
                    <a:pt x="62" y="34"/>
                  </a:lnTo>
                  <a:lnTo>
                    <a:pt x="62" y="30"/>
                  </a:lnTo>
                  <a:lnTo>
                    <a:pt x="62" y="27"/>
                  </a:lnTo>
                  <a:lnTo>
                    <a:pt x="62" y="20"/>
                  </a:lnTo>
                  <a:lnTo>
                    <a:pt x="62" y="17"/>
                  </a:lnTo>
                  <a:lnTo>
                    <a:pt x="58" y="17"/>
                  </a:lnTo>
                  <a:lnTo>
                    <a:pt x="58" y="13"/>
                  </a:lnTo>
                  <a:lnTo>
                    <a:pt x="55" y="13"/>
                  </a:lnTo>
                  <a:lnTo>
                    <a:pt x="55" y="10"/>
                  </a:lnTo>
                  <a:lnTo>
                    <a:pt x="55" y="7"/>
                  </a:lnTo>
                  <a:lnTo>
                    <a:pt x="52" y="7"/>
                  </a:lnTo>
                  <a:lnTo>
                    <a:pt x="49" y="3"/>
                  </a:lnTo>
                  <a:lnTo>
                    <a:pt x="49" y="0"/>
                  </a:lnTo>
                  <a:lnTo>
                    <a:pt x="41" y="3"/>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39" name="Freeform 27"/>
            <p:cNvSpPr>
              <a:spLocks noChangeAspect="1"/>
            </p:cNvSpPr>
            <p:nvPr/>
          </p:nvSpPr>
          <p:spPr bwMode="auto">
            <a:xfrm>
              <a:off x="7917658" y="2055018"/>
              <a:ext cx="436960" cy="381000"/>
            </a:xfrm>
            <a:custGeom>
              <a:avLst/>
              <a:gdLst>
                <a:gd name="T0" fmla="*/ 4 w 449"/>
                <a:gd name="T1" fmla="*/ 8 h 417"/>
                <a:gd name="T2" fmla="*/ 0 w 449"/>
                <a:gd name="T3" fmla="*/ 47 h 417"/>
                <a:gd name="T4" fmla="*/ 10 w 449"/>
                <a:gd name="T5" fmla="*/ 65 h 417"/>
                <a:gd name="T6" fmla="*/ 167 w 449"/>
                <a:gd name="T7" fmla="*/ 236 h 417"/>
                <a:gd name="T8" fmla="*/ 173 w 449"/>
                <a:gd name="T9" fmla="*/ 232 h 417"/>
                <a:gd name="T10" fmla="*/ 221 w 449"/>
                <a:gd name="T11" fmla="*/ 238 h 417"/>
                <a:gd name="T12" fmla="*/ 241 w 449"/>
                <a:gd name="T13" fmla="*/ 230 h 417"/>
                <a:gd name="T14" fmla="*/ 267 w 449"/>
                <a:gd name="T15" fmla="*/ 217 h 417"/>
                <a:gd name="T16" fmla="*/ 278 w 449"/>
                <a:gd name="T17" fmla="*/ 209 h 417"/>
                <a:gd name="T18" fmla="*/ 278 w 449"/>
                <a:gd name="T19" fmla="*/ 185 h 417"/>
                <a:gd name="T20" fmla="*/ 267 w 449"/>
                <a:gd name="T21" fmla="*/ 178 h 417"/>
                <a:gd name="T22" fmla="*/ 261 w 449"/>
                <a:gd name="T23" fmla="*/ 168 h 417"/>
                <a:gd name="T24" fmla="*/ 259 w 449"/>
                <a:gd name="T25" fmla="*/ 163 h 417"/>
                <a:gd name="T26" fmla="*/ 255 w 449"/>
                <a:gd name="T27" fmla="*/ 160 h 417"/>
                <a:gd name="T28" fmla="*/ 247 w 449"/>
                <a:gd name="T29" fmla="*/ 144 h 417"/>
                <a:gd name="T30" fmla="*/ 243 w 449"/>
                <a:gd name="T31" fmla="*/ 136 h 417"/>
                <a:gd name="T32" fmla="*/ 239 w 449"/>
                <a:gd name="T33" fmla="*/ 127 h 417"/>
                <a:gd name="T34" fmla="*/ 232 w 449"/>
                <a:gd name="T35" fmla="*/ 107 h 417"/>
                <a:gd name="T36" fmla="*/ 227 w 449"/>
                <a:gd name="T37" fmla="*/ 105 h 417"/>
                <a:gd name="T38" fmla="*/ 223 w 449"/>
                <a:gd name="T39" fmla="*/ 89 h 417"/>
                <a:gd name="T40" fmla="*/ 205 w 449"/>
                <a:gd name="T41" fmla="*/ 70 h 417"/>
                <a:gd name="T42" fmla="*/ 199 w 449"/>
                <a:gd name="T43" fmla="*/ 55 h 417"/>
                <a:gd name="T44" fmla="*/ 197 w 449"/>
                <a:gd name="T45" fmla="*/ 45 h 417"/>
                <a:gd name="T46" fmla="*/ 199 w 449"/>
                <a:gd name="T47" fmla="*/ 41 h 417"/>
                <a:gd name="T48" fmla="*/ 203 w 449"/>
                <a:gd name="T49" fmla="*/ 45 h 417"/>
                <a:gd name="T50" fmla="*/ 213 w 449"/>
                <a:gd name="T51" fmla="*/ 63 h 417"/>
                <a:gd name="T52" fmla="*/ 217 w 449"/>
                <a:gd name="T53" fmla="*/ 66 h 417"/>
                <a:gd name="T54" fmla="*/ 223 w 449"/>
                <a:gd name="T55" fmla="*/ 79 h 417"/>
                <a:gd name="T56" fmla="*/ 229 w 449"/>
                <a:gd name="T57" fmla="*/ 87 h 417"/>
                <a:gd name="T58" fmla="*/ 233 w 449"/>
                <a:gd name="T59" fmla="*/ 89 h 417"/>
                <a:gd name="T60" fmla="*/ 243 w 449"/>
                <a:gd name="T61" fmla="*/ 94 h 417"/>
                <a:gd name="T62" fmla="*/ 247 w 449"/>
                <a:gd name="T63" fmla="*/ 92 h 417"/>
                <a:gd name="T64" fmla="*/ 257 w 449"/>
                <a:gd name="T65" fmla="*/ 56 h 417"/>
                <a:gd name="T66" fmla="*/ 251 w 449"/>
                <a:gd name="T67" fmla="*/ 41 h 417"/>
                <a:gd name="T68" fmla="*/ 239 w 449"/>
                <a:gd name="T69" fmla="*/ 10 h 417"/>
                <a:gd name="T70" fmla="*/ 214 w 449"/>
                <a:gd name="T71" fmla="*/ 16 h 417"/>
                <a:gd name="T72" fmla="*/ 209 w 449"/>
                <a:gd name="T73" fmla="*/ 16 h 417"/>
                <a:gd name="T74" fmla="*/ 193 w 449"/>
                <a:gd name="T75" fmla="*/ 11 h 417"/>
                <a:gd name="T76" fmla="*/ 186 w 449"/>
                <a:gd name="T77" fmla="*/ 16 h 417"/>
                <a:gd name="T78" fmla="*/ 181 w 449"/>
                <a:gd name="T79" fmla="*/ 10 h 417"/>
                <a:gd name="T80" fmla="*/ 185 w 449"/>
                <a:gd name="T81" fmla="*/ 6 h 417"/>
                <a:gd name="T82" fmla="*/ 191 w 449"/>
                <a:gd name="T83" fmla="*/ 11 h 417"/>
                <a:gd name="T84" fmla="*/ 186 w 449"/>
                <a:gd name="T85" fmla="*/ 6 h 417"/>
                <a:gd name="T86" fmla="*/ 161 w 449"/>
                <a:gd name="T87" fmla="*/ 4 h 417"/>
                <a:gd name="T88" fmla="*/ 156 w 449"/>
                <a:gd name="T89" fmla="*/ 8 h 417"/>
                <a:gd name="T90" fmla="*/ 155 w 449"/>
                <a:gd name="T91" fmla="*/ 6 h 417"/>
                <a:gd name="T92" fmla="*/ 141 w 449"/>
                <a:gd name="T93" fmla="*/ 8 h 417"/>
                <a:gd name="T94" fmla="*/ 132 w 449"/>
                <a:gd name="T95" fmla="*/ 11 h 417"/>
                <a:gd name="T96" fmla="*/ 118 w 449"/>
                <a:gd name="T97" fmla="*/ 18 h 417"/>
                <a:gd name="T98" fmla="*/ 84 w 449"/>
                <a:gd name="T99" fmla="*/ 14 h 417"/>
                <a:gd name="T100" fmla="*/ 68 w 449"/>
                <a:gd name="T101" fmla="*/ 10 h 417"/>
                <a:gd name="T102" fmla="*/ 12 w 449"/>
                <a:gd name="T103" fmla="*/ 0 h 41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49"/>
                <a:gd name="T157" fmla="*/ 0 h 417"/>
                <a:gd name="T158" fmla="*/ 449 w 449"/>
                <a:gd name="T159" fmla="*/ 417 h 41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49" h="417">
                  <a:moveTo>
                    <a:pt x="13" y="4"/>
                  </a:moveTo>
                  <a:lnTo>
                    <a:pt x="9" y="7"/>
                  </a:lnTo>
                  <a:lnTo>
                    <a:pt x="6" y="13"/>
                  </a:lnTo>
                  <a:lnTo>
                    <a:pt x="9" y="57"/>
                  </a:lnTo>
                  <a:lnTo>
                    <a:pt x="0" y="64"/>
                  </a:lnTo>
                  <a:lnTo>
                    <a:pt x="0" y="80"/>
                  </a:lnTo>
                  <a:lnTo>
                    <a:pt x="6" y="88"/>
                  </a:lnTo>
                  <a:lnTo>
                    <a:pt x="6" y="101"/>
                  </a:lnTo>
                  <a:lnTo>
                    <a:pt x="16" y="111"/>
                  </a:lnTo>
                  <a:lnTo>
                    <a:pt x="19" y="111"/>
                  </a:lnTo>
                  <a:lnTo>
                    <a:pt x="19" y="406"/>
                  </a:lnTo>
                  <a:lnTo>
                    <a:pt x="265" y="406"/>
                  </a:lnTo>
                  <a:lnTo>
                    <a:pt x="272" y="396"/>
                  </a:lnTo>
                  <a:lnTo>
                    <a:pt x="275" y="396"/>
                  </a:lnTo>
                  <a:lnTo>
                    <a:pt x="275" y="399"/>
                  </a:lnTo>
                  <a:lnTo>
                    <a:pt x="278" y="399"/>
                  </a:lnTo>
                  <a:lnTo>
                    <a:pt x="275" y="406"/>
                  </a:lnTo>
                  <a:lnTo>
                    <a:pt x="352" y="409"/>
                  </a:lnTo>
                  <a:lnTo>
                    <a:pt x="357" y="416"/>
                  </a:lnTo>
                  <a:lnTo>
                    <a:pt x="376" y="416"/>
                  </a:lnTo>
                  <a:lnTo>
                    <a:pt x="384" y="396"/>
                  </a:lnTo>
                  <a:lnTo>
                    <a:pt x="406" y="392"/>
                  </a:lnTo>
                  <a:lnTo>
                    <a:pt x="415" y="369"/>
                  </a:lnTo>
                  <a:lnTo>
                    <a:pt x="425" y="372"/>
                  </a:lnTo>
                  <a:lnTo>
                    <a:pt x="428" y="372"/>
                  </a:lnTo>
                  <a:lnTo>
                    <a:pt x="428" y="369"/>
                  </a:lnTo>
                  <a:lnTo>
                    <a:pt x="441" y="359"/>
                  </a:lnTo>
                  <a:lnTo>
                    <a:pt x="434" y="326"/>
                  </a:lnTo>
                  <a:lnTo>
                    <a:pt x="448" y="326"/>
                  </a:lnTo>
                  <a:lnTo>
                    <a:pt x="441" y="318"/>
                  </a:lnTo>
                  <a:lnTo>
                    <a:pt x="434" y="312"/>
                  </a:lnTo>
                  <a:lnTo>
                    <a:pt x="431" y="312"/>
                  </a:lnTo>
                  <a:lnTo>
                    <a:pt x="425" y="305"/>
                  </a:lnTo>
                  <a:lnTo>
                    <a:pt x="425" y="302"/>
                  </a:lnTo>
                  <a:lnTo>
                    <a:pt x="422" y="302"/>
                  </a:lnTo>
                  <a:lnTo>
                    <a:pt x="415" y="288"/>
                  </a:lnTo>
                  <a:lnTo>
                    <a:pt x="415" y="285"/>
                  </a:lnTo>
                  <a:lnTo>
                    <a:pt x="412" y="285"/>
                  </a:lnTo>
                  <a:lnTo>
                    <a:pt x="412" y="281"/>
                  </a:lnTo>
                  <a:lnTo>
                    <a:pt x="409" y="279"/>
                  </a:lnTo>
                  <a:lnTo>
                    <a:pt x="409" y="275"/>
                  </a:lnTo>
                  <a:lnTo>
                    <a:pt x="406" y="275"/>
                  </a:lnTo>
                  <a:lnTo>
                    <a:pt x="403" y="268"/>
                  </a:lnTo>
                  <a:lnTo>
                    <a:pt x="403" y="265"/>
                  </a:lnTo>
                  <a:lnTo>
                    <a:pt x="392" y="248"/>
                  </a:lnTo>
                  <a:lnTo>
                    <a:pt x="392" y="245"/>
                  </a:lnTo>
                  <a:lnTo>
                    <a:pt x="390" y="245"/>
                  </a:lnTo>
                  <a:lnTo>
                    <a:pt x="387" y="234"/>
                  </a:lnTo>
                  <a:lnTo>
                    <a:pt x="384" y="232"/>
                  </a:lnTo>
                  <a:lnTo>
                    <a:pt x="380" y="221"/>
                  </a:lnTo>
                  <a:lnTo>
                    <a:pt x="380" y="218"/>
                  </a:lnTo>
                  <a:lnTo>
                    <a:pt x="376" y="218"/>
                  </a:lnTo>
                  <a:lnTo>
                    <a:pt x="368" y="188"/>
                  </a:lnTo>
                  <a:lnTo>
                    <a:pt x="368" y="184"/>
                  </a:lnTo>
                  <a:lnTo>
                    <a:pt x="364" y="184"/>
                  </a:lnTo>
                  <a:lnTo>
                    <a:pt x="364" y="181"/>
                  </a:lnTo>
                  <a:lnTo>
                    <a:pt x="361" y="181"/>
                  </a:lnTo>
                  <a:lnTo>
                    <a:pt x="361" y="178"/>
                  </a:lnTo>
                  <a:lnTo>
                    <a:pt x="354" y="158"/>
                  </a:lnTo>
                  <a:lnTo>
                    <a:pt x="354" y="154"/>
                  </a:lnTo>
                  <a:lnTo>
                    <a:pt x="345" y="150"/>
                  </a:lnTo>
                  <a:lnTo>
                    <a:pt x="339" y="141"/>
                  </a:lnTo>
                  <a:lnTo>
                    <a:pt x="326" y="121"/>
                  </a:lnTo>
                  <a:lnTo>
                    <a:pt x="319" y="97"/>
                  </a:lnTo>
                  <a:lnTo>
                    <a:pt x="319" y="94"/>
                  </a:lnTo>
                  <a:lnTo>
                    <a:pt x="317" y="94"/>
                  </a:lnTo>
                  <a:lnTo>
                    <a:pt x="317" y="90"/>
                  </a:lnTo>
                  <a:lnTo>
                    <a:pt x="313" y="90"/>
                  </a:lnTo>
                  <a:lnTo>
                    <a:pt x="313" y="77"/>
                  </a:lnTo>
                  <a:lnTo>
                    <a:pt x="317" y="77"/>
                  </a:lnTo>
                  <a:lnTo>
                    <a:pt x="317" y="74"/>
                  </a:lnTo>
                  <a:lnTo>
                    <a:pt x="317" y="71"/>
                  </a:lnTo>
                  <a:lnTo>
                    <a:pt x="319" y="71"/>
                  </a:lnTo>
                  <a:lnTo>
                    <a:pt x="319" y="74"/>
                  </a:lnTo>
                  <a:lnTo>
                    <a:pt x="323" y="77"/>
                  </a:lnTo>
                  <a:lnTo>
                    <a:pt x="326" y="90"/>
                  </a:lnTo>
                  <a:lnTo>
                    <a:pt x="336" y="104"/>
                  </a:lnTo>
                  <a:lnTo>
                    <a:pt x="339" y="107"/>
                  </a:lnTo>
                  <a:lnTo>
                    <a:pt x="341" y="111"/>
                  </a:lnTo>
                  <a:lnTo>
                    <a:pt x="341" y="114"/>
                  </a:lnTo>
                  <a:lnTo>
                    <a:pt x="345" y="114"/>
                  </a:lnTo>
                  <a:lnTo>
                    <a:pt x="349" y="127"/>
                  </a:lnTo>
                  <a:lnTo>
                    <a:pt x="349" y="131"/>
                  </a:lnTo>
                  <a:lnTo>
                    <a:pt x="354" y="137"/>
                  </a:lnTo>
                  <a:lnTo>
                    <a:pt x="354" y="141"/>
                  </a:lnTo>
                  <a:lnTo>
                    <a:pt x="364" y="148"/>
                  </a:lnTo>
                  <a:lnTo>
                    <a:pt x="364" y="150"/>
                  </a:lnTo>
                  <a:lnTo>
                    <a:pt x="368" y="150"/>
                  </a:lnTo>
                  <a:lnTo>
                    <a:pt x="368" y="154"/>
                  </a:lnTo>
                  <a:lnTo>
                    <a:pt x="371" y="154"/>
                  </a:lnTo>
                  <a:lnTo>
                    <a:pt x="376" y="161"/>
                  </a:lnTo>
                  <a:lnTo>
                    <a:pt x="384" y="161"/>
                  </a:lnTo>
                  <a:lnTo>
                    <a:pt x="387" y="161"/>
                  </a:lnTo>
                  <a:lnTo>
                    <a:pt x="390" y="161"/>
                  </a:lnTo>
                  <a:lnTo>
                    <a:pt x="390" y="158"/>
                  </a:lnTo>
                  <a:lnTo>
                    <a:pt x="392" y="158"/>
                  </a:lnTo>
                  <a:lnTo>
                    <a:pt x="392" y="141"/>
                  </a:lnTo>
                  <a:lnTo>
                    <a:pt x="396" y="137"/>
                  </a:lnTo>
                  <a:lnTo>
                    <a:pt x="409" y="97"/>
                  </a:lnTo>
                  <a:lnTo>
                    <a:pt x="409" y="94"/>
                  </a:lnTo>
                  <a:lnTo>
                    <a:pt x="403" y="84"/>
                  </a:lnTo>
                  <a:lnTo>
                    <a:pt x="399" y="71"/>
                  </a:lnTo>
                  <a:lnTo>
                    <a:pt x="396" y="67"/>
                  </a:lnTo>
                  <a:lnTo>
                    <a:pt x="392" y="57"/>
                  </a:lnTo>
                  <a:lnTo>
                    <a:pt x="380" y="17"/>
                  </a:lnTo>
                  <a:lnTo>
                    <a:pt x="380" y="13"/>
                  </a:lnTo>
                  <a:lnTo>
                    <a:pt x="357" y="27"/>
                  </a:lnTo>
                  <a:lnTo>
                    <a:pt x="341" y="27"/>
                  </a:lnTo>
                  <a:lnTo>
                    <a:pt x="339" y="23"/>
                  </a:lnTo>
                  <a:lnTo>
                    <a:pt x="336" y="23"/>
                  </a:lnTo>
                  <a:lnTo>
                    <a:pt x="333" y="27"/>
                  </a:lnTo>
                  <a:lnTo>
                    <a:pt x="317" y="27"/>
                  </a:lnTo>
                  <a:lnTo>
                    <a:pt x="309" y="20"/>
                  </a:lnTo>
                  <a:lnTo>
                    <a:pt x="307" y="20"/>
                  </a:lnTo>
                  <a:lnTo>
                    <a:pt x="304" y="17"/>
                  </a:lnTo>
                  <a:lnTo>
                    <a:pt x="304" y="27"/>
                  </a:lnTo>
                  <a:lnTo>
                    <a:pt x="297" y="27"/>
                  </a:lnTo>
                  <a:lnTo>
                    <a:pt x="297" y="20"/>
                  </a:lnTo>
                  <a:lnTo>
                    <a:pt x="297" y="17"/>
                  </a:lnTo>
                  <a:lnTo>
                    <a:pt x="288" y="17"/>
                  </a:lnTo>
                  <a:lnTo>
                    <a:pt x="288" y="13"/>
                  </a:lnTo>
                  <a:lnTo>
                    <a:pt x="288" y="10"/>
                  </a:lnTo>
                  <a:lnTo>
                    <a:pt x="294" y="10"/>
                  </a:lnTo>
                  <a:lnTo>
                    <a:pt x="297" y="13"/>
                  </a:lnTo>
                  <a:lnTo>
                    <a:pt x="300" y="17"/>
                  </a:lnTo>
                  <a:lnTo>
                    <a:pt x="304" y="20"/>
                  </a:lnTo>
                  <a:lnTo>
                    <a:pt x="304" y="17"/>
                  </a:lnTo>
                  <a:lnTo>
                    <a:pt x="297" y="13"/>
                  </a:lnTo>
                  <a:lnTo>
                    <a:pt x="297" y="10"/>
                  </a:lnTo>
                  <a:lnTo>
                    <a:pt x="291" y="4"/>
                  </a:lnTo>
                  <a:lnTo>
                    <a:pt x="288" y="7"/>
                  </a:lnTo>
                  <a:lnTo>
                    <a:pt x="256" y="7"/>
                  </a:lnTo>
                  <a:lnTo>
                    <a:pt x="256" y="10"/>
                  </a:lnTo>
                  <a:lnTo>
                    <a:pt x="253" y="10"/>
                  </a:lnTo>
                  <a:lnTo>
                    <a:pt x="249" y="13"/>
                  </a:lnTo>
                  <a:lnTo>
                    <a:pt x="233" y="13"/>
                  </a:lnTo>
                  <a:lnTo>
                    <a:pt x="237" y="13"/>
                  </a:lnTo>
                  <a:lnTo>
                    <a:pt x="246" y="10"/>
                  </a:lnTo>
                  <a:lnTo>
                    <a:pt x="246" y="7"/>
                  </a:lnTo>
                  <a:lnTo>
                    <a:pt x="226" y="10"/>
                  </a:lnTo>
                  <a:lnTo>
                    <a:pt x="224" y="13"/>
                  </a:lnTo>
                  <a:lnTo>
                    <a:pt x="221" y="13"/>
                  </a:lnTo>
                  <a:lnTo>
                    <a:pt x="211" y="17"/>
                  </a:lnTo>
                  <a:lnTo>
                    <a:pt x="211" y="20"/>
                  </a:lnTo>
                  <a:lnTo>
                    <a:pt x="205" y="23"/>
                  </a:lnTo>
                  <a:lnTo>
                    <a:pt x="202" y="23"/>
                  </a:lnTo>
                  <a:lnTo>
                    <a:pt x="188" y="30"/>
                  </a:lnTo>
                  <a:lnTo>
                    <a:pt x="172" y="33"/>
                  </a:lnTo>
                  <a:lnTo>
                    <a:pt x="169" y="33"/>
                  </a:lnTo>
                  <a:lnTo>
                    <a:pt x="134" y="23"/>
                  </a:lnTo>
                  <a:lnTo>
                    <a:pt x="131" y="23"/>
                  </a:lnTo>
                  <a:lnTo>
                    <a:pt x="112" y="20"/>
                  </a:lnTo>
                  <a:lnTo>
                    <a:pt x="109" y="17"/>
                  </a:lnTo>
                  <a:lnTo>
                    <a:pt x="22" y="4"/>
                  </a:lnTo>
                  <a:lnTo>
                    <a:pt x="19" y="4"/>
                  </a:lnTo>
                  <a:lnTo>
                    <a:pt x="19" y="0"/>
                  </a:lnTo>
                  <a:lnTo>
                    <a:pt x="13" y="4"/>
                  </a:lnTo>
                </a:path>
              </a:pathLst>
            </a:custGeom>
            <a:solidFill>
              <a:srgbClr val="92D050"/>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40" name="Freeform 28" descr="Wide upward diagonal"/>
            <p:cNvSpPr>
              <a:spLocks noChangeAspect="1"/>
            </p:cNvSpPr>
            <p:nvPr/>
          </p:nvSpPr>
          <p:spPr bwMode="auto">
            <a:xfrm>
              <a:off x="7321155" y="3170636"/>
              <a:ext cx="73819" cy="50006"/>
            </a:xfrm>
            <a:custGeom>
              <a:avLst/>
              <a:gdLst>
                <a:gd name="T0" fmla="*/ 5 w 78"/>
                <a:gd name="T1" fmla="*/ 30 h 55"/>
                <a:gd name="T2" fmla="*/ 0 w 78"/>
                <a:gd name="T3" fmla="*/ 26 h 55"/>
                <a:gd name="T4" fmla="*/ 0 w 78"/>
                <a:gd name="T5" fmla="*/ 24 h 55"/>
                <a:gd name="T6" fmla="*/ 4 w 78"/>
                <a:gd name="T7" fmla="*/ 20 h 55"/>
                <a:gd name="T8" fmla="*/ 4 w 78"/>
                <a:gd name="T9" fmla="*/ 18 h 55"/>
                <a:gd name="T10" fmla="*/ 5 w 78"/>
                <a:gd name="T11" fmla="*/ 11 h 55"/>
                <a:gd name="T12" fmla="*/ 7 w 78"/>
                <a:gd name="T13" fmla="*/ 6 h 55"/>
                <a:gd name="T14" fmla="*/ 7 w 78"/>
                <a:gd name="T15" fmla="*/ 2 h 55"/>
                <a:gd name="T16" fmla="*/ 12 w 78"/>
                <a:gd name="T17" fmla="*/ 2 h 55"/>
                <a:gd name="T18" fmla="*/ 15 w 78"/>
                <a:gd name="T19" fmla="*/ 2 h 55"/>
                <a:gd name="T20" fmla="*/ 21 w 78"/>
                <a:gd name="T21" fmla="*/ 2 h 55"/>
                <a:gd name="T22" fmla="*/ 28 w 78"/>
                <a:gd name="T23" fmla="*/ 0 h 55"/>
                <a:gd name="T24" fmla="*/ 42 w 78"/>
                <a:gd name="T25" fmla="*/ 0 h 55"/>
                <a:gd name="T26" fmla="*/ 45 w 78"/>
                <a:gd name="T27" fmla="*/ 0 h 55"/>
                <a:gd name="T28" fmla="*/ 44 w 78"/>
                <a:gd name="T29" fmla="*/ 8 h 55"/>
                <a:gd name="T30" fmla="*/ 44 w 78"/>
                <a:gd name="T31" fmla="*/ 18 h 55"/>
                <a:gd name="T32" fmla="*/ 45 w 78"/>
                <a:gd name="T33" fmla="*/ 27 h 55"/>
                <a:gd name="T34" fmla="*/ 36 w 78"/>
                <a:gd name="T35" fmla="*/ 30 h 55"/>
                <a:gd name="T36" fmla="*/ 22 w 78"/>
                <a:gd name="T37" fmla="*/ 30 h 55"/>
                <a:gd name="T38" fmla="*/ 15 w 78"/>
                <a:gd name="T39" fmla="*/ 30 h 55"/>
                <a:gd name="T40" fmla="*/ 5 w 78"/>
                <a:gd name="T41" fmla="*/ 31 h 55"/>
                <a:gd name="T42" fmla="*/ 5 w 78"/>
                <a:gd name="T43" fmla="*/ 30 h 5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8"/>
                <a:gd name="T67" fmla="*/ 0 h 55"/>
                <a:gd name="T68" fmla="*/ 78 w 78"/>
                <a:gd name="T69" fmla="*/ 55 h 5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8" h="55">
                  <a:moveTo>
                    <a:pt x="9" y="51"/>
                  </a:moveTo>
                  <a:lnTo>
                    <a:pt x="0" y="44"/>
                  </a:lnTo>
                  <a:lnTo>
                    <a:pt x="0" y="41"/>
                  </a:lnTo>
                  <a:lnTo>
                    <a:pt x="6" y="34"/>
                  </a:lnTo>
                  <a:lnTo>
                    <a:pt x="6" y="30"/>
                  </a:lnTo>
                  <a:lnTo>
                    <a:pt x="9" y="20"/>
                  </a:lnTo>
                  <a:lnTo>
                    <a:pt x="12" y="10"/>
                  </a:lnTo>
                  <a:lnTo>
                    <a:pt x="12" y="4"/>
                  </a:lnTo>
                  <a:lnTo>
                    <a:pt x="19" y="4"/>
                  </a:lnTo>
                  <a:lnTo>
                    <a:pt x="25" y="4"/>
                  </a:lnTo>
                  <a:lnTo>
                    <a:pt x="35" y="4"/>
                  </a:lnTo>
                  <a:lnTo>
                    <a:pt x="48" y="0"/>
                  </a:lnTo>
                  <a:lnTo>
                    <a:pt x="70" y="0"/>
                  </a:lnTo>
                  <a:lnTo>
                    <a:pt x="77" y="0"/>
                  </a:lnTo>
                  <a:lnTo>
                    <a:pt x="74" y="14"/>
                  </a:lnTo>
                  <a:lnTo>
                    <a:pt x="74" y="30"/>
                  </a:lnTo>
                  <a:lnTo>
                    <a:pt x="77" y="47"/>
                  </a:lnTo>
                  <a:lnTo>
                    <a:pt x="61" y="51"/>
                  </a:lnTo>
                  <a:lnTo>
                    <a:pt x="38" y="51"/>
                  </a:lnTo>
                  <a:lnTo>
                    <a:pt x="25" y="51"/>
                  </a:lnTo>
                  <a:lnTo>
                    <a:pt x="9" y="54"/>
                  </a:lnTo>
                  <a:lnTo>
                    <a:pt x="9" y="51"/>
                  </a:lnTo>
                </a:path>
              </a:pathLst>
            </a:custGeom>
            <a:solidFill>
              <a:schemeClr val="bg1">
                <a:lumMod val="50000"/>
              </a:schemeClr>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41" name="Freeform 29"/>
            <p:cNvSpPr>
              <a:spLocks noChangeAspect="1"/>
            </p:cNvSpPr>
            <p:nvPr/>
          </p:nvSpPr>
          <p:spPr bwMode="auto">
            <a:xfrm>
              <a:off x="8240318" y="2719387"/>
              <a:ext cx="582215" cy="401241"/>
            </a:xfrm>
            <a:custGeom>
              <a:avLst/>
              <a:gdLst>
                <a:gd name="T0" fmla="*/ 77 w 598"/>
                <a:gd name="T1" fmla="*/ 25 h 440"/>
                <a:gd name="T2" fmla="*/ 71 w 598"/>
                <a:gd name="T3" fmla="*/ 30 h 440"/>
                <a:gd name="T4" fmla="*/ 52 w 598"/>
                <a:gd name="T5" fmla="*/ 56 h 440"/>
                <a:gd name="T6" fmla="*/ 45 w 598"/>
                <a:gd name="T7" fmla="*/ 76 h 440"/>
                <a:gd name="T8" fmla="*/ 33 w 598"/>
                <a:gd name="T9" fmla="*/ 84 h 440"/>
                <a:gd name="T10" fmla="*/ 29 w 598"/>
                <a:gd name="T11" fmla="*/ 86 h 440"/>
                <a:gd name="T12" fmla="*/ 23 w 598"/>
                <a:gd name="T13" fmla="*/ 134 h 440"/>
                <a:gd name="T14" fmla="*/ 4 w 598"/>
                <a:gd name="T15" fmla="*/ 144 h 440"/>
                <a:gd name="T16" fmla="*/ 0 w 598"/>
                <a:gd name="T17" fmla="*/ 148 h 440"/>
                <a:gd name="T18" fmla="*/ 25 w 598"/>
                <a:gd name="T19" fmla="*/ 161 h 440"/>
                <a:gd name="T20" fmla="*/ 32 w 598"/>
                <a:gd name="T21" fmla="*/ 173 h 440"/>
                <a:gd name="T22" fmla="*/ 45 w 598"/>
                <a:gd name="T23" fmla="*/ 188 h 440"/>
                <a:gd name="T24" fmla="*/ 57 w 598"/>
                <a:gd name="T25" fmla="*/ 208 h 440"/>
                <a:gd name="T26" fmla="*/ 69 w 598"/>
                <a:gd name="T27" fmla="*/ 230 h 440"/>
                <a:gd name="T28" fmla="*/ 90 w 598"/>
                <a:gd name="T29" fmla="*/ 231 h 440"/>
                <a:gd name="T30" fmla="*/ 108 w 598"/>
                <a:gd name="T31" fmla="*/ 239 h 440"/>
                <a:gd name="T32" fmla="*/ 121 w 598"/>
                <a:gd name="T33" fmla="*/ 249 h 440"/>
                <a:gd name="T34" fmla="*/ 157 w 598"/>
                <a:gd name="T35" fmla="*/ 254 h 440"/>
                <a:gd name="T36" fmla="*/ 175 w 598"/>
                <a:gd name="T37" fmla="*/ 243 h 440"/>
                <a:gd name="T38" fmla="*/ 209 w 598"/>
                <a:gd name="T39" fmla="*/ 244 h 440"/>
                <a:gd name="T40" fmla="*/ 223 w 598"/>
                <a:gd name="T41" fmla="*/ 243 h 440"/>
                <a:gd name="T42" fmla="*/ 245 w 598"/>
                <a:gd name="T43" fmla="*/ 235 h 440"/>
                <a:gd name="T44" fmla="*/ 253 w 598"/>
                <a:gd name="T45" fmla="*/ 230 h 440"/>
                <a:gd name="T46" fmla="*/ 257 w 598"/>
                <a:gd name="T47" fmla="*/ 225 h 440"/>
                <a:gd name="T48" fmla="*/ 301 w 598"/>
                <a:gd name="T49" fmla="*/ 220 h 440"/>
                <a:gd name="T50" fmla="*/ 275 w 598"/>
                <a:gd name="T51" fmla="*/ 120 h 440"/>
                <a:gd name="T52" fmla="*/ 249 w 598"/>
                <a:gd name="T53" fmla="*/ 94 h 440"/>
                <a:gd name="T54" fmla="*/ 247 w 598"/>
                <a:gd name="T55" fmla="*/ 76 h 440"/>
                <a:gd name="T56" fmla="*/ 243 w 598"/>
                <a:gd name="T57" fmla="*/ 74 h 440"/>
                <a:gd name="T58" fmla="*/ 241 w 598"/>
                <a:gd name="T59" fmla="*/ 72 h 440"/>
                <a:gd name="T60" fmla="*/ 235 w 598"/>
                <a:gd name="T61" fmla="*/ 74 h 440"/>
                <a:gd name="T62" fmla="*/ 223 w 598"/>
                <a:gd name="T63" fmla="*/ 74 h 440"/>
                <a:gd name="T64" fmla="*/ 220 w 598"/>
                <a:gd name="T65" fmla="*/ 72 h 440"/>
                <a:gd name="T66" fmla="*/ 221 w 598"/>
                <a:gd name="T67" fmla="*/ 66 h 440"/>
                <a:gd name="T68" fmla="*/ 223 w 598"/>
                <a:gd name="T69" fmla="*/ 62 h 440"/>
                <a:gd name="T70" fmla="*/ 231 w 598"/>
                <a:gd name="T71" fmla="*/ 41 h 440"/>
                <a:gd name="T72" fmla="*/ 223 w 598"/>
                <a:gd name="T73" fmla="*/ 26 h 440"/>
                <a:gd name="T74" fmla="*/ 197 w 598"/>
                <a:gd name="T75" fmla="*/ 13 h 440"/>
                <a:gd name="T76" fmla="*/ 160 w 598"/>
                <a:gd name="T77" fmla="*/ 8 h 440"/>
                <a:gd name="T78" fmla="*/ 105 w 598"/>
                <a:gd name="T79" fmla="*/ 0 h 440"/>
                <a:gd name="T80" fmla="*/ 83 w 598"/>
                <a:gd name="T81" fmla="*/ 14 h 44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98"/>
                <a:gd name="T124" fmla="*/ 0 h 440"/>
                <a:gd name="T125" fmla="*/ 598 w 598"/>
                <a:gd name="T126" fmla="*/ 440 h 44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98" h="440">
                  <a:moveTo>
                    <a:pt x="133" y="24"/>
                  </a:moveTo>
                  <a:lnTo>
                    <a:pt x="123" y="43"/>
                  </a:lnTo>
                  <a:lnTo>
                    <a:pt x="121" y="51"/>
                  </a:lnTo>
                  <a:lnTo>
                    <a:pt x="114" y="51"/>
                  </a:lnTo>
                  <a:lnTo>
                    <a:pt x="107" y="61"/>
                  </a:lnTo>
                  <a:lnTo>
                    <a:pt x="82" y="97"/>
                  </a:lnTo>
                  <a:lnTo>
                    <a:pt x="75" y="117"/>
                  </a:lnTo>
                  <a:lnTo>
                    <a:pt x="72" y="131"/>
                  </a:lnTo>
                  <a:lnTo>
                    <a:pt x="56" y="135"/>
                  </a:lnTo>
                  <a:lnTo>
                    <a:pt x="53" y="144"/>
                  </a:lnTo>
                  <a:lnTo>
                    <a:pt x="50" y="148"/>
                  </a:lnTo>
                  <a:lnTo>
                    <a:pt x="47" y="148"/>
                  </a:lnTo>
                  <a:lnTo>
                    <a:pt x="43" y="224"/>
                  </a:lnTo>
                  <a:lnTo>
                    <a:pt x="37" y="231"/>
                  </a:lnTo>
                  <a:lnTo>
                    <a:pt x="6" y="234"/>
                  </a:lnTo>
                  <a:lnTo>
                    <a:pt x="6" y="248"/>
                  </a:lnTo>
                  <a:lnTo>
                    <a:pt x="2" y="252"/>
                  </a:lnTo>
                  <a:lnTo>
                    <a:pt x="0" y="255"/>
                  </a:lnTo>
                  <a:lnTo>
                    <a:pt x="28" y="265"/>
                  </a:lnTo>
                  <a:lnTo>
                    <a:pt x="40" y="278"/>
                  </a:lnTo>
                  <a:lnTo>
                    <a:pt x="40" y="285"/>
                  </a:lnTo>
                  <a:lnTo>
                    <a:pt x="50" y="298"/>
                  </a:lnTo>
                  <a:lnTo>
                    <a:pt x="66" y="308"/>
                  </a:lnTo>
                  <a:lnTo>
                    <a:pt x="72" y="325"/>
                  </a:lnTo>
                  <a:lnTo>
                    <a:pt x="85" y="351"/>
                  </a:lnTo>
                  <a:lnTo>
                    <a:pt x="91" y="359"/>
                  </a:lnTo>
                  <a:lnTo>
                    <a:pt x="114" y="365"/>
                  </a:lnTo>
                  <a:lnTo>
                    <a:pt x="110" y="396"/>
                  </a:lnTo>
                  <a:lnTo>
                    <a:pt x="121" y="399"/>
                  </a:lnTo>
                  <a:lnTo>
                    <a:pt x="142" y="399"/>
                  </a:lnTo>
                  <a:lnTo>
                    <a:pt x="155" y="402"/>
                  </a:lnTo>
                  <a:lnTo>
                    <a:pt x="171" y="412"/>
                  </a:lnTo>
                  <a:lnTo>
                    <a:pt x="184" y="419"/>
                  </a:lnTo>
                  <a:lnTo>
                    <a:pt x="193" y="429"/>
                  </a:lnTo>
                  <a:lnTo>
                    <a:pt x="206" y="435"/>
                  </a:lnTo>
                  <a:lnTo>
                    <a:pt x="250" y="439"/>
                  </a:lnTo>
                  <a:lnTo>
                    <a:pt x="269" y="429"/>
                  </a:lnTo>
                  <a:lnTo>
                    <a:pt x="279" y="419"/>
                  </a:lnTo>
                  <a:lnTo>
                    <a:pt x="308" y="412"/>
                  </a:lnTo>
                  <a:lnTo>
                    <a:pt x="333" y="422"/>
                  </a:lnTo>
                  <a:lnTo>
                    <a:pt x="352" y="422"/>
                  </a:lnTo>
                  <a:lnTo>
                    <a:pt x="355" y="419"/>
                  </a:lnTo>
                  <a:lnTo>
                    <a:pt x="362" y="416"/>
                  </a:lnTo>
                  <a:lnTo>
                    <a:pt x="390" y="406"/>
                  </a:lnTo>
                  <a:lnTo>
                    <a:pt x="400" y="396"/>
                  </a:lnTo>
                  <a:lnTo>
                    <a:pt x="403" y="396"/>
                  </a:lnTo>
                  <a:lnTo>
                    <a:pt x="403" y="392"/>
                  </a:lnTo>
                  <a:lnTo>
                    <a:pt x="409" y="389"/>
                  </a:lnTo>
                  <a:lnTo>
                    <a:pt x="432" y="379"/>
                  </a:lnTo>
                  <a:lnTo>
                    <a:pt x="479" y="379"/>
                  </a:lnTo>
                  <a:lnTo>
                    <a:pt x="597" y="252"/>
                  </a:lnTo>
                  <a:lnTo>
                    <a:pt x="438" y="208"/>
                  </a:lnTo>
                  <a:lnTo>
                    <a:pt x="400" y="168"/>
                  </a:lnTo>
                  <a:lnTo>
                    <a:pt x="396" y="161"/>
                  </a:lnTo>
                  <a:lnTo>
                    <a:pt x="393" y="154"/>
                  </a:lnTo>
                  <a:lnTo>
                    <a:pt x="393" y="131"/>
                  </a:lnTo>
                  <a:lnTo>
                    <a:pt x="390" y="127"/>
                  </a:lnTo>
                  <a:lnTo>
                    <a:pt x="387" y="127"/>
                  </a:lnTo>
                  <a:lnTo>
                    <a:pt x="387" y="124"/>
                  </a:lnTo>
                  <a:lnTo>
                    <a:pt x="384" y="124"/>
                  </a:lnTo>
                  <a:lnTo>
                    <a:pt x="380" y="124"/>
                  </a:lnTo>
                  <a:lnTo>
                    <a:pt x="375" y="127"/>
                  </a:lnTo>
                  <a:lnTo>
                    <a:pt x="371" y="131"/>
                  </a:lnTo>
                  <a:lnTo>
                    <a:pt x="355" y="127"/>
                  </a:lnTo>
                  <a:lnTo>
                    <a:pt x="352" y="127"/>
                  </a:lnTo>
                  <a:lnTo>
                    <a:pt x="349" y="124"/>
                  </a:lnTo>
                  <a:lnTo>
                    <a:pt x="349" y="114"/>
                  </a:lnTo>
                  <a:lnTo>
                    <a:pt x="352" y="114"/>
                  </a:lnTo>
                  <a:lnTo>
                    <a:pt x="352" y="111"/>
                  </a:lnTo>
                  <a:lnTo>
                    <a:pt x="355" y="107"/>
                  </a:lnTo>
                  <a:lnTo>
                    <a:pt x="365" y="74"/>
                  </a:lnTo>
                  <a:lnTo>
                    <a:pt x="368" y="71"/>
                  </a:lnTo>
                  <a:lnTo>
                    <a:pt x="367" y="54"/>
                  </a:lnTo>
                  <a:lnTo>
                    <a:pt x="354" y="44"/>
                  </a:lnTo>
                  <a:lnTo>
                    <a:pt x="333" y="34"/>
                  </a:lnTo>
                  <a:lnTo>
                    <a:pt x="314" y="22"/>
                  </a:lnTo>
                  <a:lnTo>
                    <a:pt x="293" y="16"/>
                  </a:lnTo>
                  <a:lnTo>
                    <a:pt x="255" y="14"/>
                  </a:lnTo>
                  <a:lnTo>
                    <a:pt x="222" y="5"/>
                  </a:lnTo>
                  <a:lnTo>
                    <a:pt x="168" y="0"/>
                  </a:lnTo>
                  <a:lnTo>
                    <a:pt x="140" y="4"/>
                  </a:lnTo>
                  <a:lnTo>
                    <a:pt x="133" y="24"/>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42" name="Freeform 30"/>
            <p:cNvSpPr>
              <a:spLocks noChangeAspect="1"/>
            </p:cNvSpPr>
            <p:nvPr/>
          </p:nvSpPr>
          <p:spPr bwMode="auto">
            <a:xfrm>
              <a:off x="7298532" y="3170636"/>
              <a:ext cx="214313" cy="239315"/>
            </a:xfrm>
            <a:custGeom>
              <a:avLst/>
              <a:gdLst>
                <a:gd name="T0" fmla="*/ 72574 w 221"/>
                <a:gd name="T1" fmla="*/ 177514 h 263"/>
                <a:gd name="T2" fmla="*/ 57022 w 221"/>
                <a:gd name="T3" fmla="*/ 162924 h 263"/>
                <a:gd name="T4" fmla="*/ 44063 w 221"/>
                <a:gd name="T5" fmla="*/ 151981 h 263"/>
                <a:gd name="T6" fmla="*/ 31103 w 221"/>
                <a:gd name="T7" fmla="*/ 139822 h 263"/>
                <a:gd name="T8" fmla="*/ 20735 w 221"/>
                <a:gd name="T9" fmla="*/ 127664 h 263"/>
                <a:gd name="T10" fmla="*/ 12960 w 221"/>
                <a:gd name="T11" fmla="*/ 117937 h 263"/>
                <a:gd name="T12" fmla="*/ 7776 w 221"/>
                <a:gd name="T13" fmla="*/ 104563 h 263"/>
                <a:gd name="T14" fmla="*/ 2592 w 221"/>
                <a:gd name="T15" fmla="*/ 92404 h 263"/>
                <a:gd name="T16" fmla="*/ 2592 w 221"/>
                <a:gd name="T17" fmla="*/ 86325 h 263"/>
                <a:gd name="T18" fmla="*/ 10368 w 221"/>
                <a:gd name="T19" fmla="*/ 82678 h 263"/>
                <a:gd name="T20" fmla="*/ 15552 w 221"/>
                <a:gd name="T21" fmla="*/ 74167 h 263"/>
                <a:gd name="T22" fmla="*/ 16848 w 221"/>
                <a:gd name="T23" fmla="*/ 59577 h 263"/>
                <a:gd name="T24" fmla="*/ 25919 w 221"/>
                <a:gd name="T25" fmla="*/ 63224 h 263"/>
                <a:gd name="T26" fmla="*/ 36287 w 221"/>
                <a:gd name="T27" fmla="*/ 63224 h 263"/>
                <a:gd name="T28" fmla="*/ 28511 w 221"/>
                <a:gd name="T29" fmla="*/ 62008 h 263"/>
                <a:gd name="T30" fmla="*/ 20735 w 221"/>
                <a:gd name="T31" fmla="*/ 54713 h 263"/>
                <a:gd name="T32" fmla="*/ 16848 w 221"/>
                <a:gd name="T33" fmla="*/ 48634 h 263"/>
                <a:gd name="T34" fmla="*/ 25919 w 221"/>
                <a:gd name="T35" fmla="*/ 47418 h 263"/>
                <a:gd name="T36" fmla="*/ 25919 w 221"/>
                <a:gd name="T37" fmla="*/ 37691 h 263"/>
                <a:gd name="T38" fmla="*/ 49247 w 221"/>
                <a:gd name="T39" fmla="*/ 36475 h 263"/>
                <a:gd name="T40" fmla="*/ 80350 w 221"/>
                <a:gd name="T41" fmla="*/ 32828 h 263"/>
                <a:gd name="T42" fmla="*/ 76462 w 221"/>
                <a:gd name="T43" fmla="*/ 9727 h 263"/>
                <a:gd name="T44" fmla="*/ 88126 w 221"/>
                <a:gd name="T45" fmla="*/ 0 h 263"/>
                <a:gd name="T46" fmla="*/ 107565 w 221"/>
                <a:gd name="T47" fmla="*/ 0 h 263"/>
                <a:gd name="T48" fmla="*/ 129596 w 221"/>
                <a:gd name="T49" fmla="*/ 0 h 263"/>
                <a:gd name="T50" fmla="*/ 139964 w 221"/>
                <a:gd name="T51" fmla="*/ 0 h 263"/>
                <a:gd name="T52" fmla="*/ 142556 w 221"/>
                <a:gd name="T53" fmla="*/ 9727 h 263"/>
                <a:gd name="T54" fmla="*/ 142556 w 221"/>
                <a:gd name="T55" fmla="*/ 30396 h 263"/>
                <a:gd name="T56" fmla="*/ 150332 w 221"/>
                <a:gd name="T57" fmla="*/ 25533 h 263"/>
                <a:gd name="T58" fmla="*/ 163291 w 221"/>
                <a:gd name="T59" fmla="*/ 20669 h 263"/>
                <a:gd name="T60" fmla="*/ 178843 w 221"/>
                <a:gd name="T61" fmla="*/ 30396 h 263"/>
                <a:gd name="T62" fmla="*/ 173659 w 221"/>
                <a:gd name="T63" fmla="*/ 48634 h 263"/>
                <a:gd name="T64" fmla="*/ 168475 w 221"/>
                <a:gd name="T65" fmla="*/ 65656 h 263"/>
                <a:gd name="T66" fmla="*/ 173659 w 221"/>
                <a:gd name="T67" fmla="*/ 82678 h 263"/>
                <a:gd name="T68" fmla="*/ 176251 w 221"/>
                <a:gd name="T69" fmla="*/ 99700 h 263"/>
                <a:gd name="T70" fmla="*/ 173659 w 221"/>
                <a:gd name="T71" fmla="*/ 117937 h 263"/>
                <a:gd name="T72" fmla="*/ 169771 w 221"/>
                <a:gd name="T73" fmla="*/ 134959 h 263"/>
                <a:gd name="T74" fmla="*/ 155516 w 221"/>
                <a:gd name="T75" fmla="*/ 133743 h 263"/>
                <a:gd name="T76" fmla="*/ 142556 w 221"/>
                <a:gd name="T77" fmla="*/ 130096 h 263"/>
                <a:gd name="T78" fmla="*/ 129596 w 221"/>
                <a:gd name="T79" fmla="*/ 125232 h 263"/>
                <a:gd name="T80" fmla="*/ 119229 w 221"/>
                <a:gd name="T81" fmla="*/ 127664 h 263"/>
                <a:gd name="T82" fmla="*/ 106269 w 221"/>
                <a:gd name="T83" fmla="*/ 134959 h 263"/>
                <a:gd name="T84" fmla="*/ 92013 w 221"/>
                <a:gd name="T85" fmla="*/ 142254 h 263"/>
                <a:gd name="T86" fmla="*/ 90717 w 221"/>
                <a:gd name="T87" fmla="*/ 153197 h 263"/>
                <a:gd name="T88" fmla="*/ 95901 w 221"/>
                <a:gd name="T89" fmla="*/ 167787 h 263"/>
                <a:gd name="T90" fmla="*/ 85534 w 221"/>
                <a:gd name="T91" fmla="*/ 170219 h 263"/>
                <a:gd name="T92" fmla="*/ 75166 w 221"/>
                <a:gd name="T93" fmla="*/ 175082 h 263"/>
                <a:gd name="T94" fmla="*/ 75166 w 221"/>
                <a:gd name="T95" fmla="*/ 182377 h 2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1"/>
                <a:gd name="T145" fmla="*/ 0 h 263"/>
                <a:gd name="T146" fmla="*/ 221 w 221"/>
                <a:gd name="T147" fmla="*/ 263 h 26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1" h="263">
                  <a:moveTo>
                    <a:pt x="92" y="259"/>
                  </a:moveTo>
                  <a:lnTo>
                    <a:pt x="90" y="252"/>
                  </a:lnTo>
                  <a:lnTo>
                    <a:pt x="79" y="246"/>
                  </a:lnTo>
                  <a:lnTo>
                    <a:pt x="70" y="232"/>
                  </a:lnTo>
                  <a:lnTo>
                    <a:pt x="60" y="226"/>
                  </a:lnTo>
                  <a:lnTo>
                    <a:pt x="54" y="216"/>
                  </a:lnTo>
                  <a:lnTo>
                    <a:pt x="44" y="208"/>
                  </a:lnTo>
                  <a:lnTo>
                    <a:pt x="38" y="198"/>
                  </a:lnTo>
                  <a:lnTo>
                    <a:pt x="32" y="192"/>
                  </a:lnTo>
                  <a:lnTo>
                    <a:pt x="25" y="181"/>
                  </a:lnTo>
                  <a:lnTo>
                    <a:pt x="19" y="175"/>
                  </a:lnTo>
                  <a:lnTo>
                    <a:pt x="16" y="168"/>
                  </a:lnTo>
                  <a:lnTo>
                    <a:pt x="12" y="158"/>
                  </a:lnTo>
                  <a:lnTo>
                    <a:pt x="9" y="148"/>
                  </a:lnTo>
                  <a:lnTo>
                    <a:pt x="6" y="142"/>
                  </a:lnTo>
                  <a:lnTo>
                    <a:pt x="3" y="131"/>
                  </a:lnTo>
                  <a:lnTo>
                    <a:pt x="0" y="128"/>
                  </a:lnTo>
                  <a:lnTo>
                    <a:pt x="3" y="124"/>
                  </a:lnTo>
                  <a:lnTo>
                    <a:pt x="9" y="124"/>
                  </a:lnTo>
                  <a:lnTo>
                    <a:pt x="12" y="118"/>
                  </a:lnTo>
                  <a:lnTo>
                    <a:pt x="19" y="111"/>
                  </a:lnTo>
                  <a:lnTo>
                    <a:pt x="19" y="105"/>
                  </a:lnTo>
                  <a:lnTo>
                    <a:pt x="19" y="84"/>
                  </a:lnTo>
                  <a:lnTo>
                    <a:pt x="22" y="84"/>
                  </a:lnTo>
                  <a:lnTo>
                    <a:pt x="25" y="91"/>
                  </a:lnTo>
                  <a:lnTo>
                    <a:pt x="32" y="91"/>
                  </a:lnTo>
                  <a:lnTo>
                    <a:pt x="41" y="91"/>
                  </a:lnTo>
                  <a:lnTo>
                    <a:pt x="44" y="91"/>
                  </a:lnTo>
                  <a:lnTo>
                    <a:pt x="41" y="88"/>
                  </a:lnTo>
                  <a:lnTo>
                    <a:pt x="35" y="88"/>
                  </a:lnTo>
                  <a:lnTo>
                    <a:pt x="28" y="81"/>
                  </a:lnTo>
                  <a:lnTo>
                    <a:pt x="25" y="78"/>
                  </a:lnTo>
                  <a:lnTo>
                    <a:pt x="22" y="74"/>
                  </a:lnTo>
                  <a:lnTo>
                    <a:pt x="22" y="70"/>
                  </a:lnTo>
                  <a:lnTo>
                    <a:pt x="28" y="70"/>
                  </a:lnTo>
                  <a:lnTo>
                    <a:pt x="32" y="67"/>
                  </a:lnTo>
                  <a:lnTo>
                    <a:pt x="32" y="57"/>
                  </a:lnTo>
                  <a:lnTo>
                    <a:pt x="32" y="54"/>
                  </a:lnTo>
                  <a:lnTo>
                    <a:pt x="47" y="51"/>
                  </a:lnTo>
                  <a:lnTo>
                    <a:pt x="60" y="51"/>
                  </a:lnTo>
                  <a:lnTo>
                    <a:pt x="83" y="51"/>
                  </a:lnTo>
                  <a:lnTo>
                    <a:pt x="98" y="47"/>
                  </a:lnTo>
                  <a:lnTo>
                    <a:pt x="95" y="30"/>
                  </a:lnTo>
                  <a:lnTo>
                    <a:pt x="95" y="14"/>
                  </a:lnTo>
                  <a:lnTo>
                    <a:pt x="98" y="0"/>
                  </a:lnTo>
                  <a:lnTo>
                    <a:pt x="109" y="0"/>
                  </a:lnTo>
                  <a:lnTo>
                    <a:pt x="121" y="0"/>
                  </a:lnTo>
                  <a:lnTo>
                    <a:pt x="133" y="0"/>
                  </a:lnTo>
                  <a:lnTo>
                    <a:pt x="146" y="0"/>
                  </a:lnTo>
                  <a:lnTo>
                    <a:pt x="159" y="0"/>
                  </a:lnTo>
                  <a:lnTo>
                    <a:pt x="169" y="0"/>
                  </a:lnTo>
                  <a:lnTo>
                    <a:pt x="172" y="0"/>
                  </a:lnTo>
                  <a:lnTo>
                    <a:pt x="178" y="4"/>
                  </a:lnTo>
                  <a:lnTo>
                    <a:pt x="175" y="14"/>
                  </a:lnTo>
                  <a:lnTo>
                    <a:pt x="172" y="30"/>
                  </a:lnTo>
                  <a:lnTo>
                    <a:pt x="175" y="44"/>
                  </a:lnTo>
                  <a:lnTo>
                    <a:pt x="182" y="47"/>
                  </a:lnTo>
                  <a:lnTo>
                    <a:pt x="184" y="37"/>
                  </a:lnTo>
                  <a:lnTo>
                    <a:pt x="191" y="30"/>
                  </a:lnTo>
                  <a:lnTo>
                    <a:pt x="201" y="30"/>
                  </a:lnTo>
                  <a:lnTo>
                    <a:pt x="213" y="34"/>
                  </a:lnTo>
                  <a:lnTo>
                    <a:pt x="220" y="44"/>
                  </a:lnTo>
                  <a:lnTo>
                    <a:pt x="220" y="60"/>
                  </a:lnTo>
                  <a:lnTo>
                    <a:pt x="213" y="70"/>
                  </a:lnTo>
                  <a:lnTo>
                    <a:pt x="207" y="84"/>
                  </a:lnTo>
                  <a:lnTo>
                    <a:pt x="207" y="94"/>
                  </a:lnTo>
                  <a:lnTo>
                    <a:pt x="210" y="107"/>
                  </a:lnTo>
                  <a:lnTo>
                    <a:pt x="213" y="118"/>
                  </a:lnTo>
                  <a:lnTo>
                    <a:pt x="220" y="128"/>
                  </a:lnTo>
                  <a:lnTo>
                    <a:pt x="217" y="142"/>
                  </a:lnTo>
                  <a:lnTo>
                    <a:pt x="213" y="152"/>
                  </a:lnTo>
                  <a:lnTo>
                    <a:pt x="213" y="168"/>
                  </a:lnTo>
                  <a:lnTo>
                    <a:pt x="213" y="179"/>
                  </a:lnTo>
                  <a:lnTo>
                    <a:pt x="210" y="192"/>
                  </a:lnTo>
                  <a:lnTo>
                    <a:pt x="197" y="195"/>
                  </a:lnTo>
                  <a:lnTo>
                    <a:pt x="191" y="189"/>
                  </a:lnTo>
                  <a:lnTo>
                    <a:pt x="184" y="185"/>
                  </a:lnTo>
                  <a:lnTo>
                    <a:pt x="175" y="185"/>
                  </a:lnTo>
                  <a:lnTo>
                    <a:pt x="165" y="185"/>
                  </a:lnTo>
                  <a:lnTo>
                    <a:pt x="159" y="179"/>
                  </a:lnTo>
                  <a:lnTo>
                    <a:pt x="153" y="175"/>
                  </a:lnTo>
                  <a:lnTo>
                    <a:pt x="146" y="181"/>
                  </a:lnTo>
                  <a:lnTo>
                    <a:pt x="140" y="189"/>
                  </a:lnTo>
                  <a:lnTo>
                    <a:pt x="130" y="192"/>
                  </a:lnTo>
                  <a:lnTo>
                    <a:pt x="125" y="195"/>
                  </a:lnTo>
                  <a:lnTo>
                    <a:pt x="114" y="202"/>
                  </a:lnTo>
                  <a:lnTo>
                    <a:pt x="111" y="208"/>
                  </a:lnTo>
                  <a:lnTo>
                    <a:pt x="111" y="218"/>
                  </a:lnTo>
                  <a:lnTo>
                    <a:pt x="114" y="229"/>
                  </a:lnTo>
                  <a:lnTo>
                    <a:pt x="117" y="239"/>
                  </a:lnTo>
                  <a:lnTo>
                    <a:pt x="114" y="242"/>
                  </a:lnTo>
                  <a:lnTo>
                    <a:pt x="105" y="242"/>
                  </a:lnTo>
                  <a:lnTo>
                    <a:pt x="98" y="246"/>
                  </a:lnTo>
                  <a:lnTo>
                    <a:pt x="92" y="249"/>
                  </a:lnTo>
                  <a:lnTo>
                    <a:pt x="92" y="262"/>
                  </a:lnTo>
                  <a:lnTo>
                    <a:pt x="92" y="259"/>
                  </a:lnTo>
                </a:path>
              </a:pathLst>
            </a:custGeom>
            <a:solidFill>
              <a:srgbClr val="92D050"/>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43" name="Freeform 31"/>
            <p:cNvSpPr>
              <a:spLocks noChangeAspect="1"/>
            </p:cNvSpPr>
            <p:nvPr/>
          </p:nvSpPr>
          <p:spPr bwMode="auto">
            <a:xfrm>
              <a:off x="6378179" y="2769395"/>
              <a:ext cx="289322" cy="211931"/>
            </a:xfrm>
            <a:custGeom>
              <a:avLst/>
              <a:gdLst>
                <a:gd name="T0" fmla="*/ 36 w 298"/>
                <a:gd name="T1" fmla="*/ 10 h 232"/>
                <a:gd name="T2" fmla="*/ 34 w 298"/>
                <a:gd name="T3" fmla="*/ 15 h 232"/>
                <a:gd name="T4" fmla="*/ 11 w 298"/>
                <a:gd name="T5" fmla="*/ 30 h 232"/>
                <a:gd name="T6" fmla="*/ 2 w 298"/>
                <a:gd name="T7" fmla="*/ 42 h 232"/>
                <a:gd name="T8" fmla="*/ 4 w 298"/>
                <a:gd name="T9" fmla="*/ 46 h 232"/>
                <a:gd name="T10" fmla="*/ 13 w 298"/>
                <a:gd name="T11" fmla="*/ 50 h 232"/>
                <a:gd name="T12" fmla="*/ 22 w 298"/>
                <a:gd name="T13" fmla="*/ 63 h 232"/>
                <a:gd name="T14" fmla="*/ 34 w 298"/>
                <a:gd name="T15" fmla="*/ 71 h 232"/>
                <a:gd name="T16" fmla="*/ 40 w 298"/>
                <a:gd name="T17" fmla="*/ 81 h 232"/>
                <a:gd name="T18" fmla="*/ 44 w 298"/>
                <a:gd name="T19" fmla="*/ 85 h 232"/>
                <a:gd name="T20" fmla="*/ 47 w 298"/>
                <a:gd name="T21" fmla="*/ 87 h 232"/>
                <a:gd name="T22" fmla="*/ 55 w 298"/>
                <a:gd name="T23" fmla="*/ 83 h 232"/>
                <a:gd name="T24" fmla="*/ 59 w 298"/>
                <a:gd name="T25" fmla="*/ 79 h 232"/>
                <a:gd name="T26" fmla="*/ 64 w 298"/>
                <a:gd name="T27" fmla="*/ 73 h 232"/>
                <a:gd name="T28" fmla="*/ 66 w 298"/>
                <a:gd name="T29" fmla="*/ 68 h 232"/>
                <a:gd name="T30" fmla="*/ 98 w 298"/>
                <a:gd name="T31" fmla="*/ 65 h 232"/>
                <a:gd name="T32" fmla="*/ 106 w 298"/>
                <a:gd name="T33" fmla="*/ 75 h 232"/>
                <a:gd name="T34" fmla="*/ 110 w 298"/>
                <a:gd name="T35" fmla="*/ 81 h 232"/>
                <a:gd name="T36" fmla="*/ 112 w 298"/>
                <a:gd name="T37" fmla="*/ 89 h 232"/>
                <a:gd name="T38" fmla="*/ 112 w 298"/>
                <a:gd name="T39" fmla="*/ 96 h 232"/>
                <a:gd name="T40" fmla="*/ 110 w 298"/>
                <a:gd name="T41" fmla="*/ 106 h 232"/>
                <a:gd name="T42" fmla="*/ 120 w 298"/>
                <a:gd name="T43" fmla="*/ 102 h 232"/>
                <a:gd name="T44" fmla="*/ 122 w 298"/>
                <a:gd name="T45" fmla="*/ 100 h 232"/>
                <a:gd name="T46" fmla="*/ 130 w 298"/>
                <a:gd name="T47" fmla="*/ 102 h 232"/>
                <a:gd name="T48" fmla="*/ 138 w 298"/>
                <a:gd name="T49" fmla="*/ 104 h 232"/>
                <a:gd name="T50" fmla="*/ 141 w 298"/>
                <a:gd name="T51" fmla="*/ 118 h 232"/>
                <a:gd name="T52" fmla="*/ 139 w 298"/>
                <a:gd name="T53" fmla="*/ 127 h 232"/>
                <a:gd name="T54" fmla="*/ 143 w 298"/>
                <a:gd name="T55" fmla="*/ 127 h 232"/>
                <a:gd name="T56" fmla="*/ 154 w 298"/>
                <a:gd name="T57" fmla="*/ 130 h 232"/>
                <a:gd name="T58" fmla="*/ 158 w 298"/>
                <a:gd name="T59" fmla="*/ 127 h 232"/>
                <a:gd name="T60" fmla="*/ 164 w 298"/>
                <a:gd name="T61" fmla="*/ 121 h 232"/>
                <a:gd name="T62" fmla="*/ 166 w 298"/>
                <a:gd name="T63" fmla="*/ 125 h 232"/>
                <a:gd name="T64" fmla="*/ 177 w 298"/>
                <a:gd name="T65" fmla="*/ 112 h 232"/>
                <a:gd name="T66" fmla="*/ 172 w 298"/>
                <a:gd name="T67" fmla="*/ 108 h 232"/>
                <a:gd name="T68" fmla="*/ 170 w 298"/>
                <a:gd name="T69" fmla="*/ 102 h 232"/>
                <a:gd name="T70" fmla="*/ 184 w 298"/>
                <a:gd name="T71" fmla="*/ 104 h 232"/>
                <a:gd name="T72" fmla="*/ 184 w 298"/>
                <a:gd name="T73" fmla="*/ 100 h 232"/>
                <a:gd name="T74" fmla="*/ 180 w 298"/>
                <a:gd name="T75" fmla="*/ 94 h 232"/>
                <a:gd name="T76" fmla="*/ 182 w 298"/>
                <a:gd name="T77" fmla="*/ 87 h 232"/>
                <a:gd name="T78" fmla="*/ 177 w 298"/>
                <a:gd name="T79" fmla="*/ 81 h 232"/>
                <a:gd name="T80" fmla="*/ 177 w 298"/>
                <a:gd name="T81" fmla="*/ 61 h 232"/>
                <a:gd name="T82" fmla="*/ 176 w 298"/>
                <a:gd name="T83" fmla="*/ 56 h 232"/>
                <a:gd name="T84" fmla="*/ 172 w 298"/>
                <a:gd name="T85" fmla="*/ 54 h 232"/>
                <a:gd name="T86" fmla="*/ 164 w 298"/>
                <a:gd name="T87" fmla="*/ 39 h 232"/>
                <a:gd name="T88" fmla="*/ 160 w 298"/>
                <a:gd name="T89" fmla="*/ 39 h 232"/>
                <a:gd name="T90" fmla="*/ 166 w 298"/>
                <a:gd name="T91" fmla="*/ 35 h 232"/>
                <a:gd name="T92" fmla="*/ 162 w 298"/>
                <a:gd name="T93" fmla="*/ 30 h 232"/>
                <a:gd name="T94" fmla="*/ 155 w 298"/>
                <a:gd name="T95" fmla="*/ 15 h 232"/>
                <a:gd name="T96" fmla="*/ 151 w 298"/>
                <a:gd name="T97" fmla="*/ 6 h 232"/>
                <a:gd name="T98" fmla="*/ 143 w 298"/>
                <a:gd name="T99" fmla="*/ 4 h 232"/>
                <a:gd name="T100" fmla="*/ 134 w 298"/>
                <a:gd name="T101" fmla="*/ 15 h 232"/>
                <a:gd name="T102" fmla="*/ 116 w 298"/>
                <a:gd name="T103" fmla="*/ 14 h 232"/>
                <a:gd name="T104" fmla="*/ 108 w 298"/>
                <a:gd name="T105" fmla="*/ 17 h 232"/>
                <a:gd name="T106" fmla="*/ 100 w 298"/>
                <a:gd name="T107" fmla="*/ 14 h 232"/>
                <a:gd name="T108" fmla="*/ 93 w 298"/>
                <a:gd name="T109" fmla="*/ 6 h 232"/>
                <a:gd name="T110" fmla="*/ 58 w 298"/>
                <a:gd name="T111" fmla="*/ 6 h 232"/>
                <a:gd name="T112" fmla="*/ 54 w 298"/>
                <a:gd name="T113" fmla="*/ 6 h 232"/>
                <a:gd name="T114" fmla="*/ 44 w 298"/>
                <a:gd name="T115" fmla="*/ 2 h 232"/>
                <a:gd name="T116" fmla="*/ 36 w 298"/>
                <a:gd name="T117" fmla="*/ 2 h 2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98"/>
                <a:gd name="T178" fmla="*/ 0 h 232"/>
                <a:gd name="T179" fmla="*/ 298 w 298"/>
                <a:gd name="T180" fmla="*/ 232 h 23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98" h="232">
                  <a:moveTo>
                    <a:pt x="57" y="4"/>
                  </a:moveTo>
                  <a:lnTo>
                    <a:pt x="57" y="7"/>
                  </a:lnTo>
                  <a:lnTo>
                    <a:pt x="57" y="17"/>
                  </a:lnTo>
                  <a:lnTo>
                    <a:pt x="51" y="20"/>
                  </a:lnTo>
                  <a:lnTo>
                    <a:pt x="47" y="24"/>
                  </a:lnTo>
                  <a:lnTo>
                    <a:pt x="54" y="27"/>
                  </a:lnTo>
                  <a:lnTo>
                    <a:pt x="54" y="40"/>
                  </a:lnTo>
                  <a:lnTo>
                    <a:pt x="28" y="47"/>
                  </a:lnTo>
                  <a:lnTo>
                    <a:pt x="18" y="51"/>
                  </a:lnTo>
                  <a:lnTo>
                    <a:pt x="15" y="53"/>
                  </a:lnTo>
                  <a:lnTo>
                    <a:pt x="9" y="67"/>
                  </a:lnTo>
                  <a:lnTo>
                    <a:pt x="2" y="74"/>
                  </a:lnTo>
                  <a:lnTo>
                    <a:pt x="0" y="74"/>
                  </a:lnTo>
                  <a:lnTo>
                    <a:pt x="2" y="81"/>
                  </a:lnTo>
                  <a:lnTo>
                    <a:pt x="6" y="81"/>
                  </a:lnTo>
                  <a:lnTo>
                    <a:pt x="12" y="74"/>
                  </a:lnTo>
                  <a:lnTo>
                    <a:pt x="15" y="84"/>
                  </a:lnTo>
                  <a:lnTo>
                    <a:pt x="22" y="87"/>
                  </a:lnTo>
                  <a:lnTo>
                    <a:pt x="25" y="104"/>
                  </a:lnTo>
                  <a:lnTo>
                    <a:pt x="28" y="110"/>
                  </a:lnTo>
                  <a:lnTo>
                    <a:pt x="35" y="110"/>
                  </a:lnTo>
                  <a:lnTo>
                    <a:pt x="37" y="114"/>
                  </a:lnTo>
                  <a:lnTo>
                    <a:pt x="47" y="117"/>
                  </a:lnTo>
                  <a:lnTo>
                    <a:pt x="54" y="124"/>
                  </a:lnTo>
                  <a:lnTo>
                    <a:pt x="54" y="134"/>
                  </a:lnTo>
                  <a:lnTo>
                    <a:pt x="59" y="137"/>
                  </a:lnTo>
                  <a:lnTo>
                    <a:pt x="63" y="141"/>
                  </a:lnTo>
                  <a:lnTo>
                    <a:pt x="67" y="141"/>
                  </a:lnTo>
                  <a:lnTo>
                    <a:pt x="67" y="144"/>
                  </a:lnTo>
                  <a:lnTo>
                    <a:pt x="70" y="147"/>
                  </a:lnTo>
                  <a:lnTo>
                    <a:pt x="70" y="151"/>
                  </a:lnTo>
                  <a:lnTo>
                    <a:pt x="73" y="151"/>
                  </a:lnTo>
                  <a:lnTo>
                    <a:pt x="75" y="151"/>
                  </a:lnTo>
                  <a:lnTo>
                    <a:pt x="82" y="151"/>
                  </a:lnTo>
                  <a:lnTo>
                    <a:pt x="86" y="147"/>
                  </a:lnTo>
                  <a:lnTo>
                    <a:pt x="89" y="144"/>
                  </a:lnTo>
                  <a:lnTo>
                    <a:pt x="92" y="141"/>
                  </a:lnTo>
                  <a:lnTo>
                    <a:pt x="92" y="137"/>
                  </a:lnTo>
                  <a:lnTo>
                    <a:pt x="94" y="137"/>
                  </a:lnTo>
                  <a:lnTo>
                    <a:pt x="98" y="137"/>
                  </a:lnTo>
                  <a:lnTo>
                    <a:pt x="98" y="134"/>
                  </a:lnTo>
                  <a:lnTo>
                    <a:pt x="102" y="127"/>
                  </a:lnTo>
                  <a:lnTo>
                    <a:pt x="105" y="124"/>
                  </a:lnTo>
                  <a:lnTo>
                    <a:pt x="105" y="121"/>
                  </a:lnTo>
                  <a:lnTo>
                    <a:pt x="105" y="117"/>
                  </a:lnTo>
                  <a:lnTo>
                    <a:pt x="127" y="117"/>
                  </a:lnTo>
                  <a:lnTo>
                    <a:pt x="127" y="114"/>
                  </a:lnTo>
                  <a:lnTo>
                    <a:pt x="156" y="114"/>
                  </a:lnTo>
                  <a:lnTo>
                    <a:pt x="156" y="121"/>
                  </a:lnTo>
                  <a:lnTo>
                    <a:pt x="162" y="124"/>
                  </a:lnTo>
                  <a:lnTo>
                    <a:pt x="169" y="131"/>
                  </a:lnTo>
                  <a:lnTo>
                    <a:pt x="169" y="134"/>
                  </a:lnTo>
                  <a:lnTo>
                    <a:pt x="169" y="137"/>
                  </a:lnTo>
                  <a:lnTo>
                    <a:pt x="175" y="141"/>
                  </a:lnTo>
                  <a:lnTo>
                    <a:pt x="175" y="147"/>
                  </a:lnTo>
                  <a:lnTo>
                    <a:pt x="175" y="151"/>
                  </a:lnTo>
                  <a:lnTo>
                    <a:pt x="178" y="154"/>
                  </a:lnTo>
                  <a:lnTo>
                    <a:pt x="182" y="157"/>
                  </a:lnTo>
                  <a:lnTo>
                    <a:pt x="182" y="167"/>
                  </a:lnTo>
                  <a:lnTo>
                    <a:pt x="178" y="167"/>
                  </a:lnTo>
                  <a:lnTo>
                    <a:pt x="178" y="178"/>
                  </a:lnTo>
                  <a:lnTo>
                    <a:pt x="175" y="178"/>
                  </a:lnTo>
                  <a:lnTo>
                    <a:pt x="175" y="184"/>
                  </a:lnTo>
                  <a:lnTo>
                    <a:pt x="185" y="180"/>
                  </a:lnTo>
                  <a:lnTo>
                    <a:pt x="188" y="178"/>
                  </a:lnTo>
                  <a:lnTo>
                    <a:pt x="191" y="178"/>
                  </a:lnTo>
                  <a:lnTo>
                    <a:pt x="191" y="180"/>
                  </a:lnTo>
                  <a:lnTo>
                    <a:pt x="194" y="180"/>
                  </a:lnTo>
                  <a:lnTo>
                    <a:pt x="194" y="174"/>
                  </a:lnTo>
                  <a:lnTo>
                    <a:pt x="201" y="174"/>
                  </a:lnTo>
                  <a:lnTo>
                    <a:pt x="204" y="178"/>
                  </a:lnTo>
                  <a:lnTo>
                    <a:pt x="207" y="178"/>
                  </a:lnTo>
                  <a:lnTo>
                    <a:pt x="213" y="174"/>
                  </a:lnTo>
                  <a:lnTo>
                    <a:pt x="217" y="180"/>
                  </a:lnTo>
                  <a:lnTo>
                    <a:pt x="220" y="180"/>
                  </a:lnTo>
                  <a:lnTo>
                    <a:pt x="222" y="184"/>
                  </a:lnTo>
                  <a:lnTo>
                    <a:pt x="222" y="191"/>
                  </a:lnTo>
                  <a:lnTo>
                    <a:pt x="225" y="204"/>
                  </a:lnTo>
                  <a:lnTo>
                    <a:pt x="229" y="204"/>
                  </a:lnTo>
                  <a:lnTo>
                    <a:pt x="225" y="218"/>
                  </a:lnTo>
                  <a:lnTo>
                    <a:pt x="222" y="221"/>
                  </a:lnTo>
                  <a:lnTo>
                    <a:pt x="222" y="225"/>
                  </a:lnTo>
                  <a:lnTo>
                    <a:pt x="229" y="225"/>
                  </a:lnTo>
                  <a:lnTo>
                    <a:pt x="229" y="221"/>
                  </a:lnTo>
                  <a:lnTo>
                    <a:pt x="239" y="231"/>
                  </a:lnTo>
                  <a:lnTo>
                    <a:pt x="241" y="231"/>
                  </a:lnTo>
                  <a:lnTo>
                    <a:pt x="245" y="227"/>
                  </a:lnTo>
                  <a:lnTo>
                    <a:pt x="248" y="227"/>
                  </a:lnTo>
                  <a:lnTo>
                    <a:pt x="248" y="225"/>
                  </a:lnTo>
                  <a:lnTo>
                    <a:pt x="252" y="221"/>
                  </a:lnTo>
                  <a:lnTo>
                    <a:pt x="255" y="214"/>
                  </a:lnTo>
                  <a:lnTo>
                    <a:pt x="255" y="211"/>
                  </a:lnTo>
                  <a:lnTo>
                    <a:pt x="261" y="211"/>
                  </a:lnTo>
                  <a:lnTo>
                    <a:pt x="261" y="214"/>
                  </a:lnTo>
                  <a:lnTo>
                    <a:pt x="264" y="214"/>
                  </a:lnTo>
                  <a:lnTo>
                    <a:pt x="264" y="218"/>
                  </a:lnTo>
                  <a:lnTo>
                    <a:pt x="277" y="214"/>
                  </a:lnTo>
                  <a:lnTo>
                    <a:pt x="280" y="198"/>
                  </a:lnTo>
                  <a:lnTo>
                    <a:pt x="283" y="194"/>
                  </a:lnTo>
                  <a:lnTo>
                    <a:pt x="280" y="194"/>
                  </a:lnTo>
                  <a:lnTo>
                    <a:pt x="280" y="191"/>
                  </a:lnTo>
                  <a:lnTo>
                    <a:pt x="274" y="188"/>
                  </a:lnTo>
                  <a:lnTo>
                    <a:pt x="274" y="184"/>
                  </a:lnTo>
                  <a:lnTo>
                    <a:pt x="274" y="180"/>
                  </a:lnTo>
                  <a:lnTo>
                    <a:pt x="271" y="178"/>
                  </a:lnTo>
                  <a:lnTo>
                    <a:pt x="287" y="178"/>
                  </a:lnTo>
                  <a:lnTo>
                    <a:pt x="287" y="180"/>
                  </a:lnTo>
                  <a:lnTo>
                    <a:pt x="293" y="180"/>
                  </a:lnTo>
                  <a:lnTo>
                    <a:pt x="293" y="184"/>
                  </a:lnTo>
                  <a:lnTo>
                    <a:pt x="297" y="184"/>
                  </a:lnTo>
                  <a:lnTo>
                    <a:pt x="293" y="174"/>
                  </a:lnTo>
                  <a:lnTo>
                    <a:pt x="290" y="171"/>
                  </a:lnTo>
                  <a:lnTo>
                    <a:pt x="290" y="164"/>
                  </a:lnTo>
                  <a:lnTo>
                    <a:pt x="287" y="164"/>
                  </a:lnTo>
                  <a:lnTo>
                    <a:pt x="290" y="154"/>
                  </a:lnTo>
                  <a:lnTo>
                    <a:pt x="293" y="154"/>
                  </a:lnTo>
                  <a:lnTo>
                    <a:pt x="290" y="151"/>
                  </a:lnTo>
                  <a:lnTo>
                    <a:pt x="287" y="151"/>
                  </a:lnTo>
                  <a:lnTo>
                    <a:pt x="287" y="141"/>
                  </a:lnTo>
                  <a:lnTo>
                    <a:pt x="283" y="141"/>
                  </a:lnTo>
                  <a:lnTo>
                    <a:pt x="277" y="134"/>
                  </a:lnTo>
                  <a:lnTo>
                    <a:pt x="277" y="110"/>
                  </a:lnTo>
                  <a:lnTo>
                    <a:pt x="283" y="107"/>
                  </a:lnTo>
                  <a:lnTo>
                    <a:pt x="283" y="104"/>
                  </a:lnTo>
                  <a:lnTo>
                    <a:pt x="283" y="100"/>
                  </a:lnTo>
                  <a:lnTo>
                    <a:pt x="280" y="97"/>
                  </a:lnTo>
                  <a:lnTo>
                    <a:pt x="277" y="97"/>
                  </a:lnTo>
                  <a:lnTo>
                    <a:pt x="277" y="94"/>
                  </a:lnTo>
                  <a:lnTo>
                    <a:pt x="274" y="94"/>
                  </a:lnTo>
                  <a:lnTo>
                    <a:pt x="271" y="94"/>
                  </a:lnTo>
                  <a:lnTo>
                    <a:pt x="267" y="71"/>
                  </a:lnTo>
                  <a:lnTo>
                    <a:pt x="261" y="67"/>
                  </a:lnTo>
                  <a:lnTo>
                    <a:pt x="258" y="74"/>
                  </a:lnTo>
                  <a:lnTo>
                    <a:pt x="255" y="74"/>
                  </a:lnTo>
                  <a:lnTo>
                    <a:pt x="255" y="67"/>
                  </a:lnTo>
                  <a:lnTo>
                    <a:pt x="261" y="64"/>
                  </a:lnTo>
                  <a:lnTo>
                    <a:pt x="261" y="61"/>
                  </a:lnTo>
                  <a:lnTo>
                    <a:pt x="264" y="61"/>
                  </a:lnTo>
                  <a:lnTo>
                    <a:pt x="267" y="61"/>
                  </a:lnTo>
                  <a:lnTo>
                    <a:pt x="267" y="53"/>
                  </a:lnTo>
                  <a:lnTo>
                    <a:pt x="258" y="51"/>
                  </a:lnTo>
                  <a:lnTo>
                    <a:pt x="255" y="43"/>
                  </a:lnTo>
                  <a:lnTo>
                    <a:pt x="248" y="43"/>
                  </a:lnTo>
                  <a:lnTo>
                    <a:pt x="248" y="27"/>
                  </a:lnTo>
                  <a:lnTo>
                    <a:pt x="245" y="20"/>
                  </a:lnTo>
                  <a:lnTo>
                    <a:pt x="241" y="20"/>
                  </a:lnTo>
                  <a:lnTo>
                    <a:pt x="241" y="10"/>
                  </a:lnTo>
                  <a:lnTo>
                    <a:pt x="239" y="7"/>
                  </a:lnTo>
                  <a:lnTo>
                    <a:pt x="236" y="10"/>
                  </a:lnTo>
                  <a:lnTo>
                    <a:pt x="229" y="7"/>
                  </a:lnTo>
                  <a:lnTo>
                    <a:pt x="229" y="14"/>
                  </a:lnTo>
                  <a:lnTo>
                    <a:pt x="217" y="20"/>
                  </a:lnTo>
                  <a:lnTo>
                    <a:pt x="213" y="27"/>
                  </a:lnTo>
                  <a:lnTo>
                    <a:pt x="210" y="27"/>
                  </a:lnTo>
                  <a:lnTo>
                    <a:pt x="188" y="20"/>
                  </a:lnTo>
                  <a:lnTo>
                    <a:pt x="185" y="24"/>
                  </a:lnTo>
                  <a:lnTo>
                    <a:pt x="182" y="24"/>
                  </a:lnTo>
                  <a:lnTo>
                    <a:pt x="178" y="30"/>
                  </a:lnTo>
                  <a:lnTo>
                    <a:pt x="172" y="30"/>
                  </a:lnTo>
                  <a:lnTo>
                    <a:pt x="166" y="20"/>
                  </a:lnTo>
                  <a:lnTo>
                    <a:pt x="159" y="20"/>
                  </a:lnTo>
                  <a:lnTo>
                    <a:pt x="159" y="24"/>
                  </a:lnTo>
                  <a:lnTo>
                    <a:pt x="147" y="24"/>
                  </a:lnTo>
                  <a:lnTo>
                    <a:pt x="149" y="14"/>
                  </a:lnTo>
                  <a:lnTo>
                    <a:pt x="149" y="10"/>
                  </a:lnTo>
                  <a:lnTo>
                    <a:pt x="147" y="10"/>
                  </a:lnTo>
                  <a:lnTo>
                    <a:pt x="114" y="14"/>
                  </a:lnTo>
                  <a:lnTo>
                    <a:pt x="92" y="10"/>
                  </a:lnTo>
                  <a:lnTo>
                    <a:pt x="89" y="7"/>
                  </a:lnTo>
                  <a:lnTo>
                    <a:pt x="86" y="7"/>
                  </a:lnTo>
                  <a:lnTo>
                    <a:pt x="86" y="10"/>
                  </a:lnTo>
                  <a:lnTo>
                    <a:pt x="82" y="10"/>
                  </a:lnTo>
                  <a:lnTo>
                    <a:pt x="82" y="4"/>
                  </a:lnTo>
                  <a:lnTo>
                    <a:pt x="70" y="4"/>
                  </a:lnTo>
                  <a:lnTo>
                    <a:pt x="67" y="0"/>
                  </a:lnTo>
                  <a:lnTo>
                    <a:pt x="57" y="0"/>
                  </a:lnTo>
                  <a:lnTo>
                    <a:pt x="57" y="4"/>
                  </a:lnTo>
                </a:path>
              </a:pathLst>
            </a:custGeom>
            <a:solidFill>
              <a:schemeClr val="bg1">
                <a:lumMod val="50000"/>
              </a:schemeClr>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44" name="Freeform 33"/>
            <p:cNvSpPr>
              <a:spLocks noChangeAspect="1"/>
            </p:cNvSpPr>
            <p:nvPr/>
          </p:nvSpPr>
          <p:spPr bwMode="auto">
            <a:xfrm>
              <a:off x="6631783" y="2846784"/>
              <a:ext cx="235744" cy="241697"/>
            </a:xfrm>
            <a:custGeom>
              <a:avLst/>
              <a:gdLst>
                <a:gd name="T0" fmla="*/ 10 w 242"/>
                <a:gd name="T1" fmla="*/ 16 h 266"/>
                <a:gd name="T2" fmla="*/ 13 w 242"/>
                <a:gd name="T3" fmla="*/ 33 h 266"/>
                <a:gd name="T4" fmla="*/ 16 w 242"/>
                <a:gd name="T5" fmla="*/ 39 h 266"/>
                <a:gd name="T6" fmla="*/ 20 w 242"/>
                <a:gd name="T7" fmla="*/ 41 h 266"/>
                <a:gd name="T8" fmla="*/ 16 w 242"/>
                <a:gd name="T9" fmla="*/ 46 h 266"/>
                <a:gd name="T10" fmla="*/ 17 w 242"/>
                <a:gd name="T11" fmla="*/ 51 h 266"/>
                <a:gd name="T12" fmla="*/ 21 w 242"/>
                <a:gd name="T13" fmla="*/ 58 h 266"/>
                <a:gd name="T14" fmla="*/ 20 w 242"/>
                <a:gd name="T15" fmla="*/ 56 h 266"/>
                <a:gd name="T16" fmla="*/ 16 w 242"/>
                <a:gd name="T17" fmla="*/ 54 h 266"/>
                <a:gd name="T18" fmla="*/ 8 w 242"/>
                <a:gd name="T19" fmla="*/ 56 h 266"/>
                <a:gd name="T20" fmla="*/ 8 w 242"/>
                <a:gd name="T21" fmla="*/ 60 h 266"/>
                <a:gd name="T22" fmla="*/ 11 w 242"/>
                <a:gd name="T23" fmla="*/ 64 h 266"/>
                <a:gd name="T24" fmla="*/ 11 w 242"/>
                <a:gd name="T25" fmla="*/ 66 h 266"/>
                <a:gd name="T26" fmla="*/ 2 w 242"/>
                <a:gd name="T27" fmla="*/ 78 h 266"/>
                <a:gd name="T28" fmla="*/ 2 w 242"/>
                <a:gd name="T29" fmla="*/ 83 h 266"/>
                <a:gd name="T30" fmla="*/ 3 w 242"/>
                <a:gd name="T31" fmla="*/ 87 h 266"/>
                <a:gd name="T32" fmla="*/ 6 w 242"/>
                <a:gd name="T33" fmla="*/ 95 h 266"/>
                <a:gd name="T34" fmla="*/ 0 w 242"/>
                <a:gd name="T35" fmla="*/ 103 h 266"/>
                <a:gd name="T36" fmla="*/ 3 w 242"/>
                <a:gd name="T37" fmla="*/ 103 h 266"/>
                <a:gd name="T38" fmla="*/ 13 w 242"/>
                <a:gd name="T39" fmla="*/ 106 h 266"/>
                <a:gd name="T40" fmla="*/ 20 w 242"/>
                <a:gd name="T41" fmla="*/ 114 h 266"/>
                <a:gd name="T42" fmla="*/ 21 w 242"/>
                <a:gd name="T43" fmla="*/ 116 h 266"/>
                <a:gd name="T44" fmla="*/ 27 w 242"/>
                <a:gd name="T45" fmla="*/ 118 h 266"/>
                <a:gd name="T46" fmla="*/ 29 w 242"/>
                <a:gd name="T47" fmla="*/ 129 h 266"/>
                <a:gd name="T48" fmla="*/ 25 w 242"/>
                <a:gd name="T49" fmla="*/ 135 h 266"/>
                <a:gd name="T50" fmla="*/ 39 w 242"/>
                <a:gd name="T51" fmla="*/ 151 h 266"/>
                <a:gd name="T52" fmla="*/ 45 w 242"/>
                <a:gd name="T53" fmla="*/ 149 h 266"/>
                <a:gd name="T54" fmla="*/ 60 w 242"/>
                <a:gd name="T55" fmla="*/ 143 h 266"/>
                <a:gd name="T56" fmla="*/ 116 w 242"/>
                <a:gd name="T57" fmla="*/ 134 h 266"/>
                <a:gd name="T58" fmla="*/ 131 w 242"/>
                <a:gd name="T59" fmla="*/ 137 h 266"/>
                <a:gd name="T60" fmla="*/ 137 w 242"/>
                <a:gd name="T61" fmla="*/ 134 h 266"/>
                <a:gd name="T62" fmla="*/ 144 w 242"/>
                <a:gd name="T63" fmla="*/ 122 h 266"/>
                <a:gd name="T64" fmla="*/ 139 w 242"/>
                <a:gd name="T65" fmla="*/ 120 h 266"/>
                <a:gd name="T66" fmla="*/ 139 w 242"/>
                <a:gd name="T67" fmla="*/ 87 h 266"/>
                <a:gd name="T68" fmla="*/ 145 w 242"/>
                <a:gd name="T69" fmla="*/ 66 h 266"/>
                <a:gd name="T70" fmla="*/ 150 w 242"/>
                <a:gd name="T71" fmla="*/ 60 h 266"/>
                <a:gd name="T72" fmla="*/ 148 w 242"/>
                <a:gd name="T73" fmla="*/ 41 h 266"/>
                <a:gd name="T74" fmla="*/ 148 w 242"/>
                <a:gd name="T75" fmla="*/ 30 h 266"/>
                <a:gd name="T76" fmla="*/ 141 w 242"/>
                <a:gd name="T77" fmla="*/ 30 h 266"/>
                <a:gd name="T78" fmla="*/ 139 w 242"/>
                <a:gd name="T79" fmla="*/ 24 h 266"/>
                <a:gd name="T80" fmla="*/ 136 w 242"/>
                <a:gd name="T81" fmla="*/ 21 h 266"/>
                <a:gd name="T82" fmla="*/ 133 w 242"/>
                <a:gd name="T83" fmla="*/ 17 h 266"/>
                <a:gd name="T84" fmla="*/ 121 w 242"/>
                <a:gd name="T85" fmla="*/ 17 h 266"/>
                <a:gd name="T86" fmla="*/ 108 w 242"/>
                <a:gd name="T87" fmla="*/ 21 h 266"/>
                <a:gd name="T88" fmla="*/ 104 w 242"/>
                <a:gd name="T89" fmla="*/ 25 h 266"/>
                <a:gd name="T90" fmla="*/ 97 w 242"/>
                <a:gd name="T91" fmla="*/ 24 h 266"/>
                <a:gd name="T92" fmla="*/ 91 w 242"/>
                <a:gd name="T93" fmla="*/ 21 h 266"/>
                <a:gd name="T94" fmla="*/ 89 w 242"/>
                <a:gd name="T95" fmla="*/ 16 h 266"/>
                <a:gd name="T96" fmla="*/ 86 w 242"/>
                <a:gd name="T97" fmla="*/ 11 h 266"/>
                <a:gd name="T98" fmla="*/ 77 w 242"/>
                <a:gd name="T99" fmla="*/ 10 h 266"/>
                <a:gd name="T100" fmla="*/ 75 w 242"/>
                <a:gd name="T101" fmla="*/ 6 h 266"/>
                <a:gd name="T102" fmla="*/ 66 w 242"/>
                <a:gd name="T103" fmla="*/ 10 h 266"/>
                <a:gd name="T104" fmla="*/ 57 w 242"/>
                <a:gd name="T105" fmla="*/ 11 h 266"/>
                <a:gd name="T106" fmla="*/ 57 w 242"/>
                <a:gd name="T107" fmla="*/ 0 h 266"/>
                <a:gd name="T108" fmla="*/ 52 w 242"/>
                <a:gd name="T109" fmla="*/ 2 h 266"/>
                <a:gd name="T110" fmla="*/ 48 w 242"/>
                <a:gd name="T111" fmla="*/ 2 h 266"/>
                <a:gd name="T112" fmla="*/ 45 w 242"/>
                <a:gd name="T113" fmla="*/ 8 h 266"/>
                <a:gd name="T114" fmla="*/ 37 w 242"/>
                <a:gd name="T115" fmla="*/ 13 h 266"/>
                <a:gd name="T116" fmla="*/ 32 w 242"/>
                <a:gd name="T117" fmla="*/ 10 h 266"/>
                <a:gd name="T118" fmla="*/ 25 w 242"/>
                <a:gd name="T119" fmla="*/ 6 h 266"/>
                <a:gd name="T120" fmla="*/ 17 w 242"/>
                <a:gd name="T121" fmla="*/ 8 h 266"/>
                <a:gd name="T122" fmla="*/ 16 w 242"/>
                <a:gd name="T123" fmla="*/ 11 h 266"/>
                <a:gd name="T124" fmla="*/ 13 w 242"/>
                <a:gd name="T125" fmla="*/ 13 h 2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42"/>
                <a:gd name="T190" fmla="*/ 0 h 266"/>
                <a:gd name="T191" fmla="*/ 242 w 242"/>
                <a:gd name="T192" fmla="*/ 266 h 2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42" h="266">
                  <a:moveTo>
                    <a:pt x="21" y="23"/>
                  </a:moveTo>
                  <a:lnTo>
                    <a:pt x="15" y="27"/>
                  </a:lnTo>
                  <a:lnTo>
                    <a:pt x="15" y="51"/>
                  </a:lnTo>
                  <a:lnTo>
                    <a:pt x="21" y="57"/>
                  </a:lnTo>
                  <a:lnTo>
                    <a:pt x="25" y="57"/>
                  </a:lnTo>
                  <a:lnTo>
                    <a:pt x="25" y="67"/>
                  </a:lnTo>
                  <a:lnTo>
                    <a:pt x="27" y="67"/>
                  </a:lnTo>
                  <a:lnTo>
                    <a:pt x="31" y="71"/>
                  </a:lnTo>
                  <a:lnTo>
                    <a:pt x="27" y="71"/>
                  </a:lnTo>
                  <a:lnTo>
                    <a:pt x="25" y="80"/>
                  </a:lnTo>
                  <a:lnTo>
                    <a:pt x="27" y="80"/>
                  </a:lnTo>
                  <a:lnTo>
                    <a:pt x="27" y="88"/>
                  </a:lnTo>
                  <a:lnTo>
                    <a:pt x="31" y="91"/>
                  </a:lnTo>
                  <a:lnTo>
                    <a:pt x="34" y="101"/>
                  </a:lnTo>
                  <a:lnTo>
                    <a:pt x="31" y="101"/>
                  </a:lnTo>
                  <a:lnTo>
                    <a:pt x="31" y="97"/>
                  </a:lnTo>
                  <a:lnTo>
                    <a:pt x="25" y="97"/>
                  </a:lnTo>
                  <a:lnTo>
                    <a:pt x="25" y="94"/>
                  </a:lnTo>
                  <a:lnTo>
                    <a:pt x="9" y="94"/>
                  </a:lnTo>
                  <a:lnTo>
                    <a:pt x="12" y="97"/>
                  </a:lnTo>
                  <a:lnTo>
                    <a:pt x="12" y="101"/>
                  </a:lnTo>
                  <a:lnTo>
                    <a:pt x="12" y="104"/>
                  </a:lnTo>
                  <a:lnTo>
                    <a:pt x="18" y="107"/>
                  </a:lnTo>
                  <a:lnTo>
                    <a:pt x="18" y="111"/>
                  </a:lnTo>
                  <a:lnTo>
                    <a:pt x="21" y="111"/>
                  </a:lnTo>
                  <a:lnTo>
                    <a:pt x="18" y="114"/>
                  </a:lnTo>
                  <a:lnTo>
                    <a:pt x="15" y="131"/>
                  </a:lnTo>
                  <a:lnTo>
                    <a:pt x="2" y="135"/>
                  </a:lnTo>
                  <a:lnTo>
                    <a:pt x="2" y="138"/>
                  </a:lnTo>
                  <a:lnTo>
                    <a:pt x="2" y="144"/>
                  </a:lnTo>
                  <a:lnTo>
                    <a:pt x="5" y="144"/>
                  </a:lnTo>
                  <a:lnTo>
                    <a:pt x="5" y="151"/>
                  </a:lnTo>
                  <a:lnTo>
                    <a:pt x="9" y="151"/>
                  </a:lnTo>
                  <a:lnTo>
                    <a:pt x="9" y="164"/>
                  </a:lnTo>
                  <a:lnTo>
                    <a:pt x="0" y="171"/>
                  </a:lnTo>
                  <a:lnTo>
                    <a:pt x="0" y="178"/>
                  </a:lnTo>
                  <a:lnTo>
                    <a:pt x="2" y="178"/>
                  </a:lnTo>
                  <a:lnTo>
                    <a:pt x="5" y="178"/>
                  </a:lnTo>
                  <a:lnTo>
                    <a:pt x="5" y="181"/>
                  </a:lnTo>
                  <a:lnTo>
                    <a:pt x="21" y="185"/>
                  </a:lnTo>
                  <a:lnTo>
                    <a:pt x="25" y="191"/>
                  </a:lnTo>
                  <a:lnTo>
                    <a:pt x="31" y="198"/>
                  </a:lnTo>
                  <a:lnTo>
                    <a:pt x="31" y="201"/>
                  </a:lnTo>
                  <a:lnTo>
                    <a:pt x="34" y="201"/>
                  </a:lnTo>
                  <a:lnTo>
                    <a:pt x="37" y="205"/>
                  </a:lnTo>
                  <a:lnTo>
                    <a:pt x="43" y="205"/>
                  </a:lnTo>
                  <a:lnTo>
                    <a:pt x="43" y="222"/>
                  </a:lnTo>
                  <a:lnTo>
                    <a:pt x="47" y="224"/>
                  </a:lnTo>
                  <a:lnTo>
                    <a:pt x="43" y="228"/>
                  </a:lnTo>
                  <a:lnTo>
                    <a:pt x="40" y="235"/>
                  </a:lnTo>
                  <a:lnTo>
                    <a:pt x="37" y="265"/>
                  </a:lnTo>
                  <a:lnTo>
                    <a:pt x="62" y="262"/>
                  </a:lnTo>
                  <a:lnTo>
                    <a:pt x="66" y="262"/>
                  </a:lnTo>
                  <a:lnTo>
                    <a:pt x="72" y="258"/>
                  </a:lnTo>
                  <a:lnTo>
                    <a:pt x="82" y="252"/>
                  </a:lnTo>
                  <a:lnTo>
                    <a:pt x="94" y="248"/>
                  </a:lnTo>
                  <a:lnTo>
                    <a:pt x="133" y="238"/>
                  </a:lnTo>
                  <a:lnTo>
                    <a:pt x="184" y="232"/>
                  </a:lnTo>
                  <a:lnTo>
                    <a:pt x="193" y="235"/>
                  </a:lnTo>
                  <a:lnTo>
                    <a:pt x="208" y="238"/>
                  </a:lnTo>
                  <a:lnTo>
                    <a:pt x="215" y="238"/>
                  </a:lnTo>
                  <a:lnTo>
                    <a:pt x="218" y="232"/>
                  </a:lnTo>
                  <a:lnTo>
                    <a:pt x="231" y="235"/>
                  </a:lnTo>
                  <a:lnTo>
                    <a:pt x="228" y="211"/>
                  </a:lnTo>
                  <a:lnTo>
                    <a:pt x="221" y="211"/>
                  </a:lnTo>
                  <a:lnTo>
                    <a:pt x="221" y="208"/>
                  </a:lnTo>
                  <a:lnTo>
                    <a:pt x="215" y="154"/>
                  </a:lnTo>
                  <a:lnTo>
                    <a:pt x="221" y="151"/>
                  </a:lnTo>
                  <a:lnTo>
                    <a:pt x="224" y="127"/>
                  </a:lnTo>
                  <a:lnTo>
                    <a:pt x="231" y="114"/>
                  </a:lnTo>
                  <a:lnTo>
                    <a:pt x="238" y="107"/>
                  </a:lnTo>
                  <a:lnTo>
                    <a:pt x="238" y="104"/>
                  </a:lnTo>
                  <a:lnTo>
                    <a:pt x="241" y="104"/>
                  </a:lnTo>
                  <a:lnTo>
                    <a:pt x="234" y="71"/>
                  </a:lnTo>
                  <a:lnTo>
                    <a:pt x="231" y="67"/>
                  </a:lnTo>
                  <a:lnTo>
                    <a:pt x="234" y="51"/>
                  </a:lnTo>
                  <a:lnTo>
                    <a:pt x="231" y="51"/>
                  </a:lnTo>
                  <a:lnTo>
                    <a:pt x="224" y="51"/>
                  </a:lnTo>
                  <a:lnTo>
                    <a:pt x="221" y="47"/>
                  </a:lnTo>
                  <a:lnTo>
                    <a:pt x="221" y="41"/>
                  </a:lnTo>
                  <a:lnTo>
                    <a:pt x="218" y="37"/>
                  </a:lnTo>
                  <a:lnTo>
                    <a:pt x="215" y="37"/>
                  </a:lnTo>
                  <a:lnTo>
                    <a:pt x="215" y="33"/>
                  </a:lnTo>
                  <a:lnTo>
                    <a:pt x="212" y="30"/>
                  </a:lnTo>
                  <a:lnTo>
                    <a:pt x="208" y="33"/>
                  </a:lnTo>
                  <a:lnTo>
                    <a:pt x="193" y="30"/>
                  </a:lnTo>
                  <a:lnTo>
                    <a:pt x="187" y="33"/>
                  </a:lnTo>
                  <a:lnTo>
                    <a:pt x="171" y="37"/>
                  </a:lnTo>
                  <a:lnTo>
                    <a:pt x="168" y="41"/>
                  </a:lnTo>
                  <a:lnTo>
                    <a:pt x="165" y="43"/>
                  </a:lnTo>
                  <a:lnTo>
                    <a:pt x="158" y="41"/>
                  </a:lnTo>
                  <a:lnTo>
                    <a:pt x="154" y="41"/>
                  </a:lnTo>
                  <a:lnTo>
                    <a:pt x="149" y="41"/>
                  </a:lnTo>
                  <a:lnTo>
                    <a:pt x="145" y="37"/>
                  </a:lnTo>
                  <a:lnTo>
                    <a:pt x="141" y="33"/>
                  </a:lnTo>
                  <a:lnTo>
                    <a:pt x="141" y="27"/>
                  </a:lnTo>
                  <a:lnTo>
                    <a:pt x="138" y="27"/>
                  </a:lnTo>
                  <a:lnTo>
                    <a:pt x="136" y="20"/>
                  </a:lnTo>
                  <a:lnTo>
                    <a:pt x="133" y="17"/>
                  </a:lnTo>
                  <a:lnTo>
                    <a:pt x="122" y="17"/>
                  </a:lnTo>
                  <a:lnTo>
                    <a:pt x="120" y="14"/>
                  </a:lnTo>
                  <a:lnTo>
                    <a:pt x="120" y="10"/>
                  </a:lnTo>
                  <a:lnTo>
                    <a:pt x="106" y="10"/>
                  </a:lnTo>
                  <a:lnTo>
                    <a:pt x="104" y="17"/>
                  </a:lnTo>
                  <a:lnTo>
                    <a:pt x="101" y="17"/>
                  </a:lnTo>
                  <a:lnTo>
                    <a:pt x="91" y="20"/>
                  </a:lnTo>
                  <a:lnTo>
                    <a:pt x="91" y="7"/>
                  </a:lnTo>
                  <a:lnTo>
                    <a:pt x="91" y="0"/>
                  </a:lnTo>
                  <a:lnTo>
                    <a:pt x="85" y="0"/>
                  </a:lnTo>
                  <a:lnTo>
                    <a:pt x="82" y="4"/>
                  </a:lnTo>
                  <a:lnTo>
                    <a:pt x="79" y="4"/>
                  </a:lnTo>
                  <a:lnTo>
                    <a:pt x="75" y="4"/>
                  </a:lnTo>
                  <a:lnTo>
                    <a:pt x="72" y="4"/>
                  </a:lnTo>
                  <a:lnTo>
                    <a:pt x="72" y="14"/>
                  </a:lnTo>
                  <a:lnTo>
                    <a:pt x="59" y="17"/>
                  </a:lnTo>
                  <a:lnTo>
                    <a:pt x="59" y="23"/>
                  </a:lnTo>
                  <a:lnTo>
                    <a:pt x="56" y="23"/>
                  </a:lnTo>
                  <a:lnTo>
                    <a:pt x="50" y="17"/>
                  </a:lnTo>
                  <a:lnTo>
                    <a:pt x="47" y="20"/>
                  </a:lnTo>
                  <a:lnTo>
                    <a:pt x="40" y="10"/>
                  </a:lnTo>
                  <a:lnTo>
                    <a:pt x="31" y="10"/>
                  </a:lnTo>
                  <a:lnTo>
                    <a:pt x="27" y="14"/>
                  </a:lnTo>
                  <a:lnTo>
                    <a:pt x="27" y="17"/>
                  </a:lnTo>
                  <a:lnTo>
                    <a:pt x="25" y="20"/>
                  </a:lnTo>
                  <a:lnTo>
                    <a:pt x="21" y="20"/>
                  </a:lnTo>
                  <a:lnTo>
                    <a:pt x="21" y="23"/>
                  </a:lnTo>
                </a:path>
              </a:pathLst>
            </a:custGeom>
            <a:solidFill>
              <a:srgbClr val="92D050"/>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45" name="Freeform 34"/>
            <p:cNvSpPr>
              <a:spLocks noChangeAspect="1"/>
            </p:cNvSpPr>
            <p:nvPr/>
          </p:nvSpPr>
          <p:spPr bwMode="auto">
            <a:xfrm>
              <a:off x="8230793" y="3618309"/>
              <a:ext cx="120253" cy="294084"/>
            </a:xfrm>
            <a:custGeom>
              <a:avLst/>
              <a:gdLst>
                <a:gd name="T0" fmla="*/ 10 w 125"/>
                <a:gd name="T1" fmla="*/ 6 h 322"/>
                <a:gd name="T2" fmla="*/ 17 w 125"/>
                <a:gd name="T3" fmla="*/ 19 h 322"/>
                <a:gd name="T4" fmla="*/ 21 w 125"/>
                <a:gd name="T5" fmla="*/ 33 h 322"/>
                <a:gd name="T6" fmla="*/ 13 w 125"/>
                <a:gd name="T7" fmla="*/ 69 h 322"/>
                <a:gd name="T8" fmla="*/ 12 w 125"/>
                <a:gd name="T9" fmla="*/ 75 h 322"/>
                <a:gd name="T10" fmla="*/ 7 w 125"/>
                <a:gd name="T11" fmla="*/ 78 h 322"/>
                <a:gd name="T12" fmla="*/ 0 w 125"/>
                <a:gd name="T13" fmla="*/ 103 h 322"/>
                <a:gd name="T14" fmla="*/ 4 w 125"/>
                <a:gd name="T15" fmla="*/ 110 h 322"/>
                <a:gd name="T16" fmla="*/ 13 w 125"/>
                <a:gd name="T17" fmla="*/ 114 h 322"/>
                <a:gd name="T18" fmla="*/ 38 w 125"/>
                <a:gd name="T19" fmla="*/ 123 h 322"/>
                <a:gd name="T20" fmla="*/ 42 w 125"/>
                <a:gd name="T21" fmla="*/ 147 h 322"/>
                <a:gd name="T22" fmla="*/ 36 w 125"/>
                <a:gd name="T23" fmla="*/ 159 h 322"/>
                <a:gd name="T24" fmla="*/ 43 w 125"/>
                <a:gd name="T25" fmla="*/ 167 h 322"/>
                <a:gd name="T26" fmla="*/ 53 w 125"/>
                <a:gd name="T27" fmla="*/ 178 h 322"/>
                <a:gd name="T28" fmla="*/ 56 w 125"/>
                <a:gd name="T29" fmla="*/ 184 h 322"/>
                <a:gd name="T30" fmla="*/ 60 w 125"/>
                <a:gd name="T31" fmla="*/ 176 h 322"/>
                <a:gd name="T32" fmla="*/ 64 w 125"/>
                <a:gd name="T33" fmla="*/ 165 h 322"/>
                <a:gd name="T34" fmla="*/ 74 w 125"/>
                <a:gd name="T35" fmla="*/ 161 h 322"/>
                <a:gd name="T36" fmla="*/ 76 w 125"/>
                <a:gd name="T37" fmla="*/ 126 h 322"/>
                <a:gd name="T38" fmla="*/ 66 w 125"/>
                <a:gd name="T39" fmla="*/ 116 h 322"/>
                <a:gd name="T40" fmla="*/ 51 w 125"/>
                <a:gd name="T41" fmla="*/ 103 h 322"/>
                <a:gd name="T42" fmla="*/ 53 w 125"/>
                <a:gd name="T43" fmla="*/ 107 h 322"/>
                <a:gd name="T44" fmla="*/ 56 w 125"/>
                <a:gd name="T45" fmla="*/ 108 h 322"/>
                <a:gd name="T46" fmla="*/ 58 w 125"/>
                <a:gd name="T47" fmla="*/ 114 h 322"/>
                <a:gd name="T48" fmla="*/ 58 w 125"/>
                <a:gd name="T49" fmla="*/ 119 h 322"/>
                <a:gd name="T50" fmla="*/ 56 w 125"/>
                <a:gd name="T51" fmla="*/ 119 h 322"/>
                <a:gd name="T52" fmla="*/ 53 w 125"/>
                <a:gd name="T53" fmla="*/ 116 h 322"/>
                <a:gd name="T54" fmla="*/ 51 w 125"/>
                <a:gd name="T55" fmla="*/ 114 h 322"/>
                <a:gd name="T56" fmla="*/ 44 w 125"/>
                <a:gd name="T57" fmla="*/ 118 h 322"/>
                <a:gd name="T58" fmla="*/ 43 w 125"/>
                <a:gd name="T59" fmla="*/ 113 h 322"/>
                <a:gd name="T60" fmla="*/ 43 w 125"/>
                <a:gd name="T61" fmla="*/ 107 h 322"/>
                <a:gd name="T62" fmla="*/ 38 w 125"/>
                <a:gd name="T63" fmla="*/ 103 h 322"/>
                <a:gd name="T64" fmla="*/ 36 w 125"/>
                <a:gd name="T65" fmla="*/ 95 h 322"/>
                <a:gd name="T66" fmla="*/ 36 w 125"/>
                <a:gd name="T67" fmla="*/ 87 h 322"/>
                <a:gd name="T68" fmla="*/ 34 w 125"/>
                <a:gd name="T69" fmla="*/ 81 h 322"/>
                <a:gd name="T70" fmla="*/ 31 w 125"/>
                <a:gd name="T71" fmla="*/ 74 h 322"/>
                <a:gd name="T72" fmla="*/ 29 w 125"/>
                <a:gd name="T73" fmla="*/ 68 h 322"/>
                <a:gd name="T74" fmla="*/ 31 w 125"/>
                <a:gd name="T75" fmla="*/ 64 h 322"/>
                <a:gd name="T76" fmla="*/ 34 w 125"/>
                <a:gd name="T77" fmla="*/ 58 h 322"/>
                <a:gd name="T78" fmla="*/ 34 w 125"/>
                <a:gd name="T79" fmla="*/ 52 h 322"/>
                <a:gd name="T80" fmla="*/ 34 w 125"/>
                <a:gd name="T81" fmla="*/ 40 h 322"/>
                <a:gd name="T82" fmla="*/ 34 w 125"/>
                <a:gd name="T83" fmla="*/ 33 h 322"/>
                <a:gd name="T84" fmla="*/ 34 w 125"/>
                <a:gd name="T85" fmla="*/ 27 h 322"/>
                <a:gd name="T86" fmla="*/ 33 w 125"/>
                <a:gd name="T87" fmla="*/ 21 h 322"/>
                <a:gd name="T88" fmla="*/ 29 w 125"/>
                <a:gd name="T89" fmla="*/ 17 h 322"/>
                <a:gd name="T90" fmla="*/ 27 w 125"/>
                <a:gd name="T91" fmla="*/ 10 h 322"/>
                <a:gd name="T92" fmla="*/ 25 w 125"/>
                <a:gd name="T93" fmla="*/ 4 h 322"/>
                <a:gd name="T94" fmla="*/ 17 w 125"/>
                <a:gd name="T95" fmla="*/ 6 h 322"/>
                <a:gd name="T96" fmla="*/ 5 w 125"/>
                <a:gd name="T97" fmla="*/ 0 h 32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5"/>
                <a:gd name="T148" fmla="*/ 0 h 322"/>
                <a:gd name="T149" fmla="*/ 125 w 125"/>
                <a:gd name="T150" fmla="*/ 322 h 32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5" h="322">
                  <a:moveTo>
                    <a:pt x="6" y="0"/>
                  </a:moveTo>
                  <a:lnTo>
                    <a:pt x="9" y="10"/>
                  </a:lnTo>
                  <a:lnTo>
                    <a:pt x="16" y="10"/>
                  </a:lnTo>
                  <a:lnTo>
                    <a:pt x="22" y="17"/>
                  </a:lnTo>
                  <a:lnTo>
                    <a:pt x="25" y="27"/>
                  </a:lnTo>
                  <a:lnTo>
                    <a:pt x="28" y="33"/>
                  </a:lnTo>
                  <a:lnTo>
                    <a:pt x="32" y="47"/>
                  </a:lnTo>
                  <a:lnTo>
                    <a:pt x="35" y="47"/>
                  </a:lnTo>
                  <a:lnTo>
                    <a:pt x="35" y="56"/>
                  </a:lnTo>
                  <a:lnTo>
                    <a:pt x="28" y="60"/>
                  </a:lnTo>
                  <a:lnTo>
                    <a:pt x="25" y="64"/>
                  </a:lnTo>
                  <a:lnTo>
                    <a:pt x="22" y="120"/>
                  </a:lnTo>
                  <a:lnTo>
                    <a:pt x="25" y="124"/>
                  </a:lnTo>
                  <a:lnTo>
                    <a:pt x="25" y="130"/>
                  </a:lnTo>
                  <a:lnTo>
                    <a:pt x="19" y="130"/>
                  </a:lnTo>
                  <a:lnTo>
                    <a:pt x="19" y="134"/>
                  </a:lnTo>
                  <a:lnTo>
                    <a:pt x="16" y="134"/>
                  </a:lnTo>
                  <a:lnTo>
                    <a:pt x="12" y="134"/>
                  </a:lnTo>
                  <a:lnTo>
                    <a:pt x="9" y="137"/>
                  </a:lnTo>
                  <a:lnTo>
                    <a:pt x="6" y="167"/>
                  </a:lnTo>
                  <a:lnTo>
                    <a:pt x="0" y="177"/>
                  </a:lnTo>
                  <a:lnTo>
                    <a:pt x="0" y="184"/>
                  </a:lnTo>
                  <a:lnTo>
                    <a:pt x="3" y="187"/>
                  </a:lnTo>
                  <a:lnTo>
                    <a:pt x="6" y="191"/>
                  </a:lnTo>
                  <a:lnTo>
                    <a:pt x="16" y="191"/>
                  </a:lnTo>
                  <a:lnTo>
                    <a:pt x="16" y="194"/>
                  </a:lnTo>
                  <a:lnTo>
                    <a:pt x="22" y="197"/>
                  </a:lnTo>
                  <a:lnTo>
                    <a:pt x="22" y="201"/>
                  </a:lnTo>
                  <a:lnTo>
                    <a:pt x="32" y="214"/>
                  </a:lnTo>
                  <a:lnTo>
                    <a:pt x="63" y="211"/>
                  </a:lnTo>
                  <a:lnTo>
                    <a:pt x="70" y="218"/>
                  </a:lnTo>
                  <a:lnTo>
                    <a:pt x="72" y="247"/>
                  </a:lnTo>
                  <a:lnTo>
                    <a:pt x="67" y="254"/>
                  </a:lnTo>
                  <a:lnTo>
                    <a:pt x="67" y="261"/>
                  </a:lnTo>
                  <a:lnTo>
                    <a:pt x="63" y="265"/>
                  </a:lnTo>
                  <a:lnTo>
                    <a:pt x="59" y="275"/>
                  </a:lnTo>
                  <a:lnTo>
                    <a:pt x="63" y="275"/>
                  </a:lnTo>
                  <a:lnTo>
                    <a:pt x="67" y="288"/>
                  </a:lnTo>
                  <a:lnTo>
                    <a:pt x="70" y="288"/>
                  </a:lnTo>
                  <a:lnTo>
                    <a:pt x="72" y="291"/>
                  </a:lnTo>
                  <a:lnTo>
                    <a:pt x="72" y="294"/>
                  </a:lnTo>
                  <a:lnTo>
                    <a:pt x="86" y="308"/>
                  </a:lnTo>
                  <a:lnTo>
                    <a:pt x="91" y="308"/>
                  </a:lnTo>
                  <a:lnTo>
                    <a:pt x="95" y="314"/>
                  </a:lnTo>
                  <a:lnTo>
                    <a:pt x="91" y="318"/>
                  </a:lnTo>
                  <a:lnTo>
                    <a:pt x="91" y="321"/>
                  </a:lnTo>
                  <a:lnTo>
                    <a:pt x="101" y="321"/>
                  </a:lnTo>
                  <a:lnTo>
                    <a:pt x="98" y="304"/>
                  </a:lnTo>
                  <a:lnTo>
                    <a:pt x="95" y="301"/>
                  </a:lnTo>
                  <a:lnTo>
                    <a:pt x="101" y="288"/>
                  </a:lnTo>
                  <a:lnTo>
                    <a:pt x="104" y="285"/>
                  </a:lnTo>
                  <a:lnTo>
                    <a:pt x="107" y="281"/>
                  </a:lnTo>
                  <a:lnTo>
                    <a:pt x="117" y="278"/>
                  </a:lnTo>
                  <a:lnTo>
                    <a:pt x="120" y="278"/>
                  </a:lnTo>
                  <a:lnTo>
                    <a:pt x="120" y="237"/>
                  </a:lnTo>
                  <a:lnTo>
                    <a:pt x="124" y="237"/>
                  </a:lnTo>
                  <a:lnTo>
                    <a:pt x="124" y="218"/>
                  </a:lnTo>
                  <a:lnTo>
                    <a:pt x="117" y="211"/>
                  </a:lnTo>
                  <a:lnTo>
                    <a:pt x="111" y="204"/>
                  </a:lnTo>
                  <a:lnTo>
                    <a:pt x="107" y="201"/>
                  </a:lnTo>
                  <a:lnTo>
                    <a:pt x="83" y="171"/>
                  </a:lnTo>
                  <a:lnTo>
                    <a:pt x="83" y="174"/>
                  </a:lnTo>
                  <a:lnTo>
                    <a:pt x="83" y="177"/>
                  </a:lnTo>
                  <a:lnTo>
                    <a:pt x="83" y="181"/>
                  </a:lnTo>
                  <a:lnTo>
                    <a:pt x="83" y="184"/>
                  </a:lnTo>
                  <a:lnTo>
                    <a:pt x="86" y="184"/>
                  </a:lnTo>
                  <a:lnTo>
                    <a:pt x="88" y="184"/>
                  </a:lnTo>
                  <a:lnTo>
                    <a:pt x="88" y="187"/>
                  </a:lnTo>
                  <a:lnTo>
                    <a:pt x="91" y="187"/>
                  </a:lnTo>
                  <a:lnTo>
                    <a:pt x="91" y="191"/>
                  </a:lnTo>
                  <a:lnTo>
                    <a:pt x="91" y="194"/>
                  </a:lnTo>
                  <a:lnTo>
                    <a:pt x="95" y="197"/>
                  </a:lnTo>
                  <a:lnTo>
                    <a:pt x="95" y="201"/>
                  </a:lnTo>
                  <a:lnTo>
                    <a:pt x="95" y="204"/>
                  </a:lnTo>
                  <a:lnTo>
                    <a:pt x="95" y="207"/>
                  </a:lnTo>
                  <a:lnTo>
                    <a:pt x="98" y="207"/>
                  </a:lnTo>
                  <a:lnTo>
                    <a:pt x="95" y="211"/>
                  </a:lnTo>
                  <a:lnTo>
                    <a:pt x="91" y="207"/>
                  </a:lnTo>
                  <a:lnTo>
                    <a:pt x="91" y="204"/>
                  </a:lnTo>
                  <a:lnTo>
                    <a:pt x="88" y="201"/>
                  </a:lnTo>
                  <a:lnTo>
                    <a:pt x="86" y="201"/>
                  </a:lnTo>
                  <a:lnTo>
                    <a:pt x="86" y="197"/>
                  </a:lnTo>
                  <a:lnTo>
                    <a:pt x="83" y="194"/>
                  </a:lnTo>
                  <a:lnTo>
                    <a:pt x="83" y="197"/>
                  </a:lnTo>
                  <a:lnTo>
                    <a:pt x="79" y="201"/>
                  </a:lnTo>
                  <a:lnTo>
                    <a:pt x="75" y="204"/>
                  </a:lnTo>
                  <a:lnTo>
                    <a:pt x="72" y="204"/>
                  </a:lnTo>
                  <a:lnTo>
                    <a:pt x="72" y="201"/>
                  </a:lnTo>
                  <a:lnTo>
                    <a:pt x="70" y="197"/>
                  </a:lnTo>
                  <a:lnTo>
                    <a:pt x="70" y="194"/>
                  </a:lnTo>
                  <a:lnTo>
                    <a:pt x="70" y="191"/>
                  </a:lnTo>
                  <a:lnTo>
                    <a:pt x="70" y="187"/>
                  </a:lnTo>
                  <a:lnTo>
                    <a:pt x="70" y="184"/>
                  </a:lnTo>
                  <a:lnTo>
                    <a:pt x="70" y="181"/>
                  </a:lnTo>
                  <a:lnTo>
                    <a:pt x="67" y="177"/>
                  </a:lnTo>
                  <a:lnTo>
                    <a:pt x="63" y="177"/>
                  </a:lnTo>
                  <a:lnTo>
                    <a:pt x="63" y="174"/>
                  </a:lnTo>
                  <a:lnTo>
                    <a:pt x="63" y="171"/>
                  </a:lnTo>
                  <a:lnTo>
                    <a:pt x="59" y="164"/>
                  </a:lnTo>
                  <a:lnTo>
                    <a:pt x="59" y="161"/>
                  </a:lnTo>
                  <a:lnTo>
                    <a:pt x="59" y="154"/>
                  </a:lnTo>
                  <a:lnTo>
                    <a:pt x="59" y="150"/>
                  </a:lnTo>
                  <a:lnTo>
                    <a:pt x="56" y="147"/>
                  </a:lnTo>
                  <a:lnTo>
                    <a:pt x="56" y="144"/>
                  </a:lnTo>
                  <a:lnTo>
                    <a:pt x="56" y="140"/>
                  </a:lnTo>
                  <a:lnTo>
                    <a:pt x="53" y="134"/>
                  </a:lnTo>
                  <a:lnTo>
                    <a:pt x="51" y="130"/>
                  </a:lnTo>
                  <a:lnTo>
                    <a:pt x="51" y="127"/>
                  </a:lnTo>
                  <a:lnTo>
                    <a:pt x="47" y="124"/>
                  </a:lnTo>
                  <a:lnTo>
                    <a:pt x="47" y="120"/>
                  </a:lnTo>
                  <a:lnTo>
                    <a:pt x="47" y="117"/>
                  </a:lnTo>
                  <a:lnTo>
                    <a:pt x="47" y="114"/>
                  </a:lnTo>
                  <a:lnTo>
                    <a:pt x="51" y="114"/>
                  </a:lnTo>
                  <a:lnTo>
                    <a:pt x="51" y="110"/>
                  </a:lnTo>
                  <a:lnTo>
                    <a:pt x="51" y="107"/>
                  </a:lnTo>
                  <a:lnTo>
                    <a:pt x="53" y="103"/>
                  </a:lnTo>
                  <a:lnTo>
                    <a:pt x="56" y="100"/>
                  </a:lnTo>
                  <a:lnTo>
                    <a:pt x="56" y="97"/>
                  </a:lnTo>
                  <a:lnTo>
                    <a:pt x="56" y="93"/>
                  </a:lnTo>
                  <a:lnTo>
                    <a:pt x="56" y="90"/>
                  </a:lnTo>
                  <a:lnTo>
                    <a:pt x="56" y="80"/>
                  </a:lnTo>
                  <a:lnTo>
                    <a:pt x="56" y="73"/>
                  </a:lnTo>
                  <a:lnTo>
                    <a:pt x="56" y="70"/>
                  </a:lnTo>
                  <a:lnTo>
                    <a:pt x="56" y="64"/>
                  </a:lnTo>
                  <a:lnTo>
                    <a:pt x="56" y="60"/>
                  </a:lnTo>
                  <a:lnTo>
                    <a:pt x="56" y="56"/>
                  </a:lnTo>
                  <a:lnTo>
                    <a:pt x="53" y="56"/>
                  </a:lnTo>
                  <a:lnTo>
                    <a:pt x="53" y="50"/>
                  </a:lnTo>
                  <a:lnTo>
                    <a:pt x="56" y="47"/>
                  </a:lnTo>
                  <a:lnTo>
                    <a:pt x="56" y="43"/>
                  </a:lnTo>
                  <a:lnTo>
                    <a:pt x="56" y="40"/>
                  </a:lnTo>
                  <a:lnTo>
                    <a:pt x="53" y="36"/>
                  </a:lnTo>
                  <a:lnTo>
                    <a:pt x="51" y="33"/>
                  </a:lnTo>
                  <a:lnTo>
                    <a:pt x="47" y="33"/>
                  </a:lnTo>
                  <a:lnTo>
                    <a:pt x="47" y="30"/>
                  </a:lnTo>
                  <a:lnTo>
                    <a:pt x="44" y="27"/>
                  </a:lnTo>
                  <a:lnTo>
                    <a:pt x="44" y="23"/>
                  </a:lnTo>
                  <a:lnTo>
                    <a:pt x="44" y="17"/>
                  </a:lnTo>
                  <a:lnTo>
                    <a:pt x="44" y="13"/>
                  </a:lnTo>
                  <a:lnTo>
                    <a:pt x="44" y="10"/>
                  </a:lnTo>
                  <a:lnTo>
                    <a:pt x="41" y="7"/>
                  </a:lnTo>
                  <a:lnTo>
                    <a:pt x="37" y="7"/>
                  </a:lnTo>
                  <a:lnTo>
                    <a:pt x="35" y="7"/>
                  </a:lnTo>
                  <a:lnTo>
                    <a:pt x="28" y="10"/>
                  </a:lnTo>
                  <a:lnTo>
                    <a:pt x="25" y="3"/>
                  </a:lnTo>
                  <a:lnTo>
                    <a:pt x="16" y="3"/>
                  </a:lnTo>
                  <a:lnTo>
                    <a:pt x="9" y="0"/>
                  </a:lnTo>
                  <a:lnTo>
                    <a:pt x="6" y="0"/>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46" name="Freeform 35"/>
            <p:cNvSpPr>
              <a:spLocks noChangeAspect="1"/>
            </p:cNvSpPr>
            <p:nvPr/>
          </p:nvSpPr>
          <p:spPr bwMode="auto">
            <a:xfrm>
              <a:off x="6491290" y="2297907"/>
              <a:ext cx="632222" cy="569119"/>
            </a:xfrm>
            <a:custGeom>
              <a:avLst/>
              <a:gdLst>
                <a:gd name="T0" fmla="*/ 2 w 650"/>
                <a:gd name="T1" fmla="*/ 256 h 624"/>
                <a:gd name="T2" fmla="*/ 4 w 650"/>
                <a:gd name="T3" fmla="*/ 276 h 624"/>
                <a:gd name="T4" fmla="*/ 8 w 650"/>
                <a:gd name="T5" fmla="*/ 283 h 624"/>
                <a:gd name="T6" fmla="*/ 13 w 650"/>
                <a:gd name="T7" fmla="*/ 282 h 624"/>
                <a:gd name="T8" fmla="*/ 16 w 650"/>
                <a:gd name="T9" fmla="*/ 288 h 624"/>
                <a:gd name="T10" fmla="*/ 20 w 650"/>
                <a:gd name="T11" fmla="*/ 301 h 624"/>
                <a:gd name="T12" fmla="*/ 20 w 650"/>
                <a:gd name="T13" fmla="*/ 304 h 624"/>
                <a:gd name="T14" fmla="*/ 25 w 650"/>
                <a:gd name="T15" fmla="*/ 313 h 624"/>
                <a:gd name="T16" fmla="*/ 34 w 650"/>
                <a:gd name="T17" fmla="*/ 317 h 624"/>
                <a:gd name="T18" fmla="*/ 42 w 650"/>
                <a:gd name="T19" fmla="*/ 313 h 624"/>
                <a:gd name="T20" fmla="*/ 59 w 650"/>
                <a:gd name="T21" fmla="*/ 314 h 624"/>
                <a:gd name="T22" fmla="*/ 70 w 650"/>
                <a:gd name="T23" fmla="*/ 303 h 624"/>
                <a:gd name="T24" fmla="*/ 77 w 650"/>
                <a:gd name="T25" fmla="*/ 304 h 624"/>
                <a:gd name="T26" fmla="*/ 82 w 650"/>
                <a:gd name="T27" fmla="*/ 314 h 624"/>
                <a:gd name="T28" fmla="*/ 88 w 650"/>
                <a:gd name="T29" fmla="*/ 329 h 624"/>
                <a:gd name="T30" fmla="*/ 92 w 650"/>
                <a:gd name="T31" fmla="*/ 334 h 624"/>
                <a:gd name="T32" fmla="*/ 86 w 650"/>
                <a:gd name="T33" fmla="*/ 338 h 624"/>
                <a:gd name="T34" fmla="*/ 90 w 650"/>
                <a:gd name="T35" fmla="*/ 338 h 624"/>
                <a:gd name="T36" fmla="*/ 98 w 650"/>
                <a:gd name="T37" fmla="*/ 353 h 624"/>
                <a:gd name="T38" fmla="*/ 101 w 650"/>
                <a:gd name="T39" fmla="*/ 355 h 624"/>
                <a:gd name="T40" fmla="*/ 106 w 650"/>
                <a:gd name="T41" fmla="*/ 359 h 624"/>
                <a:gd name="T42" fmla="*/ 110 w 650"/>
                <a:gd name="T43" fmla="*/ 353 h 624"/>
                <a:gd name="T44" fmla="*/ 121 w 650"/>
                <a:gd name="T45" fmla="*/ 357 h 624"/>
                <a:gd name="T46" fmla="*/ 128 w 650"/>
                <a:gd name="T47" fmla="*/ 357 h 624"/>
                <a:gd name="T48" fmla="*/ 138 w 650"/>
                <a:gd name="T49" fmla="*/ 349 h 624"/>
                <a:gd name="T50" fmla="*/ 143 w 650"/>
                <a:gd name="T51" fmla="*/ 348 h 624"/>
                <a:gd name="T52" fmla="*/ 147 w 650"/>
                <a:gd name="T53" fmla="*/ 359 h 624"/>
                <a:gd name="T54" fmla="*/ 158 w 650"/>
                <a:gd name="T55" fmla="*/ 353 h 624"/>
                <a:gd name="T56" fmla="*/ 168 w 650"/>
                <a:gd name="T57" fmla="*/ 357 h 624"/>
                <a:gd name="T58" fmla="*/ 179 w 650"/>
                <a:gd name="T59" fmla="*/ 324 h 624"/>
                <a:gd name="T60" fmla="*/ 204 w 650"/>
                <a:gd name="T61" fmla="*/ 292 h 624"/>
                <a:gd name="T62" fmla="*/ 238 w 650"/>
                <a:gd name="T63" fmla="*/ 280 h 624"/>
                <a:gd name="T64" fmla="*/ 253 w 650"/>
                <a:gd name="T65" fmla="*/ 266 h 624"/>
                <a:gd name="T66" fmla="*/ 273 w 650"/>
                <a:gd name="T67" fmla="*/ 253 h 624"/>
                <a:gd name="T68" fmla="*/ 307 w 650"/>
                <a:gd name="T69" fmla="*/ 243 h 624"/>
                <a:gd name="T70" fmla="*/ 326 w 650"/>
                <a:gd name="T71" fmla="*/ 241 h 624"/>
                <a:gd name="T72" fmla="*/ 377 w 650"/>
                <a:gd name="T73" fmla="*/ 233 h 624"/>
                <a:gd name="T74" fmla="*/ 395 w 650"/>
                <a:gd name="T75" fmla="*/ 227 h 624"/>
                <a:gd name="T76" fmla="*/ 399 w 650"/>
                <a:gd name="T77" fmla="*/ 219 h 624"/>
                <a:gd name="T78" fmla="*/ 399 w 650"/>
                <a:gd name="T79" fmla="*/ 144 h 624"/>
                <a:gd name="T80" fmla="*/ 381 w 650"/>
                <a:gd name="T81" fmla="*/ 144 h 624"/>
                <a:gd name="T82" fmla="*/ 383 w 650"/>
                <a:gd name="T83" fmla="*/ 132 h 624"/>
                <a:gd name="T84" fmla="*/ 380 w 650"/>
                <a:gd name="T85" fmla="*/ 124 h 624"/>
                <a:gd name="T86" fmla="*/ 360 w 650"/>
                <a:gd name="T87" fmla="*/ 115 h 624"/>
                <a:gd name="T88" fmla="*/ 343 w 650"/>
                <a:gd name="T89" fmla="*/ 110 h 624"/>
                <a:gd name="T90" fmla="*/ 338 w 650"/>
                <a:gd name="T91" fmla="*/ 105 h 624"/>
                <a:gd name="T92" fmla="*/ 331 w 650"/>
                <a:gd name="T93" fmla="*/ 100 h 624"/>
                <a:gd name="T94" fmla="*/ 330 w 650"/>
                <a:gd name="T95" fmla="*/ 94 h 624"/>
                <a:gd name="T96" fmla="*/ 288 w 650"/>
                <a:gd name="T97" fmla="*/ 66 h 624"/>
                <a:gd name="T98" fmla="*/ 242 w 650"/>
                <a:gd name="T99" fmla="*/ 37 h 624"/>
                <a:gd name="T100" fmla="*/ 181 w 650"/>
                <a:gd name="T101" fmla="*/ 0 h 624"/>
                <a:gd name="T102" fmla="*/ 170 w 650"/>
                <a:gd name="T103" fmla="*/ 212 h 624"/>
                <a:gd name="T104" fmla="*/ 52 w 650"/>
                <a:gd name="T105" fmla="*/ 229 h 624"/>
                <a:gd name="T106" fmla="*/ 30 w 650"/>
                <a:gd name="T107" fmla="*/ 233 h 624"/>
                <a:gd name="T108" fmla="*/ 22 w 650"/>
                <a:gd name="T109" fmla="*/ 224 h 624"/>
                <a:gd name="T110" fmla="*/ 16 w 650"/>
                <a:gd name="T111" fmla="*/ 224 h 624"/>
                <a:gd name="T112" fmla="*/ 2 w 650"/>
                <a:gd name="T113" fmla="*/ 247 h 62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50"/>
                <a:gd name="T172" fmla="*/ 0 h 624"/>
                <a:gd name="T173" fmla="*/ 650 w 650"/>
                <a:gd name="T174" fmla="*/ 624 h 62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50" h="624">
                  <a:moveTo>
                    <a:pt x="0" y="429"/>
                  </a:moveTo>
                  <a:lnTo>
                    <a:pt x="0" y="442"/>
                  </a:lnTo>
                  <a:lnTo>
                    <a:pt x="3" y="442"/>
                  </a:lnTo>
                  <a:lnTo>
                    <a:pt x="3" y="446"/>
                  </a:lnTo>
                  <a:lnTo>
                    <a:pt x="9" y="470"/>
                  </a:lnTo>
                  <a:lnTo>
                    <a:pt x="6" y="475"/>
                  </a:lnTo>
                  <a:lnTo>
                    <a:pt x="9" y="479"/>
                  </a:lnTo>
                  <a:lnTo>
                    <a:pt x="13" y="486"/>
                  </a:lnTo>
                  <a:lnTo>
                    <a:pt x="13" y="489"/>
                  </a:lnTo>
                  <a:lnTo>
                    <a:pt x="16" y="489"/>
                  </a:lnTo>
                  <a:lnTo>
                    <a:pt x="19" y="486"/>
                  </a:lnTo>
                  <a:lnTo>
                    <a:pt x="22" y="486"/>
                  </a:lnTo>
                  <a:lnTo>
                    <a:pt x="22" y="489"/>
                  </a:lnTo>
                  <a:lnTo>
                    <a:pt x="25" y="493"/>
                  </a:lnTo>
                  <a:lnTo>
                    <a:pt x="25" y="496"/>
                  </a:lnTo>
                  <a:lnTo>
                    <a:pt x="32" y="503"/>
                  </a:lnTo>
                  <a:lnTo>
                    <a:pt x="32" y="506"/>
                  </a:lnTo>
                  <a:lnTo>
                    <a:pt x="32" y="520"/>
                  </a:lnTo>
                  <a:lnTo>
                    <a:pt x="35" y="523"/>
                  </a:lnTo>
                  <a:lnTo>
                    <a:pt x="35" y="526"/>
                  </a:lnTo>
                  <a:lnTo>
                    <a:pt x="32" y="526"/>
                  </a:lnTo>
                  <a:lnTo>
                    <a:pt x="32" y="530"/>
                  </a:lnTo>
                  <a:lnTo>
                    <a:pt x="29" y="540"/>
                  </a:lnTo>
                  <a:lnTo>
                    <a:pt x="41" y="540"/>
                  </a:lnTo>
                  <a:lnTo>
                    <a:pt x="41" y="536"/>
                  </a:lnTo>
                  <a:lnTo>
                    <a:pt x="48" y="536"/>
                  </a:lnTo>
                  <a:lnTo>
                    <a:pt x="54" y="546"/>
                  </a:lnTo>
                  <a:lnTo>
                    <a:pt x="60" y="546"/>
                  </a:lnTo>
                  <a:lnTo>
                    <a:pt x="64" y="540"/>
                  </a:lnTo>
                  <a:lnTo>
                    <a:pt x="67" y="540"/>
                  </a:lnTo>
                  <a:lnTo>
                    <a:pt x="70" y="536"/>
                  </a:lnTo>
                  <a:lnTo>
                    <a:pt x="92" y="543"/>
                  </a:lnTo>
                  <a:lnTo>
                    <a:pt x="95" y="543"/>
                  </a:lnTo>
                  <a:lnTo>
                    <a:pt x="99" y="536"/>
                  </a:lnTo>
                  <a:lnTo>
                    <a:pt x="111" y="530"/>
                  </a:lnTo>
                  <a:lnTo>
                    <a:pt x="111" y="523"/>
                  </a:lnTo>
                  <a:lnTo>
                    <a:pt x="118" y="526"/>
                  </a:lnTo>
                  <a:lnTo>
                    <a:pt x="121" y="523"/>
                  </a:lnTo>
                  <a:lnTo>
                    <a:pt x="123" y="526"/>
                  </a:lnTo>
                  <a:lnTo>
                    <a:pt x="123" y="536"/>
                  </a:lnTo>
                  <a:lnTo>
                    <a:pt x="127" y="536"/>
                  </a:lnTo>
                  <a:lnTo>
                    <a:pt x="130" y="543"/>
                  </a:lnTo>
                  <a:lnTo>
                    <a:pt x="130" y="559"/>
                  </a:lnTo>
                  <a:lnTo>
                    <a:pt x="137" y="559"/>
                  </a:lnTo>
                  <a:lnTo>
                    <a:pt x="140" y="567"/>
                  </a:lnTo>
                  <a:lnTo>
                    <a:pt x="149" y="569"/>
                  </a:lnTo>
                  <a:lnTo>
                    <a:pt x="149" y="577"/>
                  </a:lnTo>
                  <a:lnTo>
                    <a:pt x="146" y="577"/>
                  </a:lnTo>
                  <a:lnTo>
                    <a:pt x="143" y="577"/>
                  </a:lnTo>
                  <a:lnTo>
                    <a:pt x="143" y="580"/>
                  </a:lnTo>
                  <a:lnTo>
                    <a:pt x="137" y="583"/>
                  </a:lnTo>
                  <a:lnTo>
                    <a:pt x="137" y="590"/>
                  </a:lnTo>
                  <a:lnTo>
                    <a:pt x="140" y="590"/>
                  </a:lnTo>
                  <a:lnTo>
                    <a:pt x="143" y="583"/>
                  </a:lnTo>
                  <a:lnTo>
                    <a:pt x="149" y="587"/>
                  </a:lnTo>
                  <a:lnTo>
                    <a:pt x="153" y="610"/>
                  </a:lnTo>
                  <a:lnTo>
                    <a:pt x="156" y="610"/>
                  </a:lnTo>
                  <a:lnTo>
                    <a:pt x="158" y="610"/>
                  </a:lnTo>
                  <a:lnTo>
                    <a:pt x="158" y="614"/>
                  </a:lnTo>
                  <a:lnTo>
                    <a:pt x="162" y="614"/>
                  </a:lnTo>
                  <a:lnTo>
                    <a:pt x="165" y="616"/>
                  </a:lnTo>
                  <a:lnTo>
                    <a:pt x="165" y="620"/>
                  </a:lnTo>
                  <a:lnTo>
                    <a:pt x="169" y="620"/>
                  </a:lnTo>
                  <a:lnTo>
                    <a:pt x="171" y="616"/>
                  </a:lnTo>
                  <a:lnTo>
                    <a:pt x="171" y="614"/>
                  </a:lnTo>
                  <a:lnTo>
                    <a:pt x="175" y="610"/>
                  </a:lnTo>
                  <a:lnTo>
                    <a:pt x="184" y="610"/>
                  </a:lnTo>
                  <a:lnTo>
                    <a:pt x="191" y="620"/>
                  </a:lnTo>
                  <a:lnTo>
                    <a:pt x="193" y="616"/>
                  </a:lnTo>
                  <a:lnTo>
                    <a:pt x="200" y="623"/>
                  </a:lnTo>
                  <a:lnTo>
                    <a:pt x="203" y="623"/>
                  </a:lnTo>
                  <a:lnTo>
                    <a:pt x="203" y="616"/>
                  </a:lnTo>
                  <a:lnTo>
                    <a:pt x="216" y="614"/>
                  </a:lnTo>
                  <a:lnTo>
                    <a:pt x="216" y="603"/>
                  </a:lnTo>
                  <a:lnTo>
                    <a:pt x="219" y="603"/>
                  </a:lnTo>
                  <a:lnTo>
                    <a:pt x="223" y="603"/>
                  </a:lnTo>
                  <a:lnTo>
                    <a:pt x="226" y="603"/>
                  </a:lnTo>
                  <a:lnTo>
                    <a:pt x="228" y="600"/>
                  </a:lnTo>
                  <a:lnTo>
                    <a:pt x="235" y="600"/>
                  </a:lnTo>
                  <a:lnTo>
                    <a:pt x="235" y="606"/>
                  </a:lnTo>
                  <a:lnTo>
                    <a:pt x="235" y="620"/>
                  </a:lnTo>
                  <a:lnTo>
                    <a:pt x="245" y="616"/>
                  </a:lnTo>
                  <a:lnTo>
                    <a:pt x="248" y="616"/>
                  </a:lnTo>
                  <a:lnTo>
                    <a:pt x="251" y="610"/>
                  </a:lnTo>
                  <a:lnTo>
                    <a:pt x="264" y="610"/>
                  </a:lnTo>
                  <a:lnTo>
                    <a:pt x="264" y="614"/>
                  </a:lnTo>
                  <a:lnTo>
                    <a:pt x="267" y="616"/>
                  </a:lnTo>
                  <a:lnTo>
                    <a:pt x="277" y="616"/>
                  </a:lnTo>
                  <a:lnTo>
                    <a:pt x="280" y="577"/>
                  </a:lnTo>
                  <a:lnTo>
                    <a:pt x="285" y="559"/>
                  </a:lnTo>
                  <a:lnTo>
                    <a:pt x="315" y="533"/>
                  </a:lnTo>
                  <a:lnTo>
                    <a:pt x="317" y="520"/>
                  </a:lnTo>
                  <a:lnTo>
                    <a:pt x="324" y="503"/>
                  </a:lnTo>
                  <a:lnTo>
                    <a:pt x="333" y="493"/>
                  </a:lnTo>
                  <a:lnTo>
                    <a:pt x="363" y="486"/>
                  </a:lnTo>
                  <a:lnTo>
                    <a:pt x="379" y="483"/>
                  </a:lnTo>
                  <a:lnTo>
                    <a:pt x="379" y="479"/>
                  </a:lnTo>
                  <a:lnTo>
                    <a:pt x="382" y="479"/>
                  </a:lnTo>
                  <a:lnTo>
                    <a:pt x="403" y="459"/>
                  </a:lnTo>
                  <a:lnTo>
                    <a:pt x="417" y="452"/>
                  </a:lnTo>
                  <a:lnTo>
                    <a:pt x="420" y="449"/>
                  </a:lnTo>
                  <a:lnTo>
                    <a:pt x="436" y="436"/>
                  </a:lnTo>
                  <a:lnTo>
                    <a:pt x="445" y="432"/>
                  </a:lnTo>
                  <a:lnTo>
                    <a:pt x="458" y="422"/>
                  </a:lnTo>
                  <a:lnTo>
                    <a:pt x="490" y="419"/>
                  </a:lnTo>
                  <a:lnTo>
                    <a:pt x="515" y="419"/>
                  </a:lnTo>
                  <a:lnTo>
                    <a:pt x="519" y="419"/>
                  </a:lnTo>
                  <a:lnTo>
                    <a:pt x="519" y="415"/>
                  </a:lnTo>
                  <a:lnTo>
                    <a:pt x="534" y="405"/>
                  </a:lnTo>
                  <a:lnTo>
                    <a:pt x="601" y="405"/>
                  </a:lnTo>
                  <a:lnTo>
                    <a:pt x="601" y="402"/>
                  </a:lnTo>
                  <a:lnTo>
                    <a:pt x="620" y="405"/>
                  </a:lnTo>
                  <a:lnTo>
                    <a:pt x="620" y="402"/>
                  </a:lnTo>
                  <a:lnTo>
                    <a:pt x="630" y="392"/>
                  </a:lnTo>
                  <a:lnTo>
                    <a:pt x="633" y="392"/>
                  </a:lnTo>
                  <a:lnTo>
                    <a:pt x="636" y="382"/>
                  </a:lnTo>
                  <a:lnTo>
                    <a:pt x="636" y="378"/>
                  </a:lnTo>
                  <a:lnTo>
                    <a:pt x="649" y="376"/>
                  </a:lnTo>
                  <a:lnTo>
                    <a:pt x="645" y="245"/>
                  </a:lnTo>
                  <a:lnTo>
                    <a:pt x="636" y="248"/>
                  </a:lnTo>
                  <a:lnTo>
                    <a:pt x="636" y="251"/>
                  </a:lnTo>
                  <a:lnTo>
                    <a:pt x="611" y="248"/>
                  </a:lnTo>
                  <a:lnTo>
                    <a:pt x="607" y="248"/>
                  </a:lnTo>
                  <a:lnTo>
                    <a:pt x="607" y="234"/>
                  </a:lnTo>
                  <a:lnTo>
                    <a:pt x="611" y="231"/>
                  </a:lnTo>
                  <a:lnTo>
                    <a:pt x="611" y="228"/>
                  </a:lnTo>
                  <a:lnTo>
                    <a:pt x="611" y="224"/>
                  </a:lnTo>
                  <a:lnTo>
                    <a:pt x="611" y="221"/>
                  </a:lnTo>
                  <a:lnTo>
                    <a:pt x="604" y="214"/>
                  </a:lnTo>
                  <a:lnTo>
                    <a:pt x="592" y="208"/>
                  </a:lnTo>
                  <a:lnTo>
                    <a:pt x="576" y="205"/>
                  </a:lnTo>
                  <a:lnTo>
                    <a:pt x="573" y="198"/>
                  </a:lnTo>
                  <a:lnTo>
                    <a:pt x="557" y="198"/>
                  </a:lnTo>
                  <a:lnTo>
                    <a:pt x="554" y="198"/>
                  </a:lnTo>
                  <a:lnTo>
                    <a:pt x="546" y="191"/>
                  </a:lnTo>
                  <a:lnTo>
                    <a:pt x="546" y="185"/>
                  </a:lnTo>
                  <a:lnTo>
                    <a:pt x="543" y="181"/>
                  </a:lnTo>
                  <a:lnTo>
                    <a:pt x="538" y="181"/>
                  </a:lnTo>
                  <a:lnTo>
                    <a:pt x="538" y="177"/>
                  </a:lnTo>
                  <a:lnTo>
                    <a:pt x="531" y="174"/>
                  </a:lnTo>
                  <a:lnTo>
                    <a:pt x="527" y="174"/>
                  </a:lnTo>
                  <a:lnTo>
                    <a:pt x="527" y="164"/>
                  </a:lnTo>
                  <a:lnTo>
                    <a:pt x="525" y="164"/>
                  </a:lnTo>
                  <a:lnTo>
                    <a:pt x="525" y="161"/>
                  </a:lnTo>
                  <a:lnTo>
                    <a:pt x="508" y="148"/>
                  </a:lnTo>
                  <a:lnTo>
                    <a:pt x="503" y="148"/>
                  </a:lnTo>
                  <a:lnTo>
                    <a:pt x="458" y="114"/>
                  </a:lnTo>
                  <a:lnTo>
                    <a:pt x="423" y="90"/>
                  </a:lnTo>
                  <a:lnTo>
                    <a:pt x="401" y="73"/>
                  </a:lnTo>
                  <a:lnTo>
                    <a:pt x="385" y="64"/>
                  </a:lnTo>
                  <a:lnTo>
                    <a:pt x="379" y="60"/>
                  </a:lnTo>
                  <a:lnTo>
                    <a:pt x="296" y="7"/>
                  </a:lnTo>
                  <a:lnTo>
                    <a:pt x="289" y="0"/>
                  </a:lnTo>
                  <a:lnTo>
                    <a:pt x="219" y="0"/>
                  </a:lnTo>
                  <a:lnTo>
                    <a:pt x="254" y="362"/>
                  </a:lnTo>
                  <a:lnTo>
                    <a:pt x="270" y="365"/>
                  </a:lnTo>
                  <a:lnTo>
                    <a:pt x="267" y="376"/>
                  </a:lnTo>
                  <a:lnTo>
                    <a:pt x="264" y="399"/>
                  </a:lnTo>
                  <a:lnTo>
                    <a:pt x="83" y="396"/>
                  </a:lnTo>
                  <a:lnTo>
                    <a:pt x="64" y="412"/>
                  </a:lnTo>
                  <a:lnTo>
                    <a:pt x="52" y="412"/>
                  </a:lnTo>
                  <a:lnTo>
                    <a:pt x="48" y="402"/>
                  </a:lnTo>
                  <a:lnTo>
                    <a:pt x="44" y="402"/>
                  </a:lnTo>
                  <a:lnTo>
                    <a:pt x="38" y="386"/>
                  </a:lnTo>
                  <a:lnTo>
                    <a:pt x="35" y="386"/>
                  </a:lnTo>
                  <a:lnTo>
                    <a:pt x="32" y="382"/>
                  </a:lnTo>
                  <a:lnTo>
                    <a:pt x="29" y="382"/>
                  </a:lnTo>
                  <a:lnTo>
                    <a:pt x="25" y="386"/>
                  </a:lnTo>
                  <a:lnTo>
                    <a:pt x="22" y="396"/>
                  </a:lnTo>
                  <a:lnTo>
                    <a:pt x="16" y="412"/>
                  </a:lnTo>
                  <a:lnTo>
                    <a:pt x="3" y="426"/>
                  </a:lnTo>
                  <a:lnTo>
                    <a:pt x="0" y="429"/>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47" name="Freeform 37"/>
            <p:cNvSpPr>
              <a:spLocks noChangeAspect="1"/>
            </p:cNvSpPr>
            <p:nvPr/>
          </p:nvSpPr>
          <p:spPr bwMode="auto">
            <a:xfrm>
              <a:off x="6460332" y="1879998"/>
              <a:ext cx="463154" cy="316706"/>
            </a:xfrm>
            <a:custGeom>
              <a:avLst/>
              <a:gdLst>
                <a:gd name="T0" fmla="*/ 36 w 477"/>
                <a:gd name="T1" fmla="*/ 198 h 346"/>
                <a:gd name="T2" fmla="*/ 0 w 477"/>
                <a:gd name="T3" fmla="*/ 198 h 346"/>
                <a:gd name="T4" fmla="*/ 6 w 477"/>
                <a:gd name="T5" fmla="*/ 193 h 346"/>
                <a:gd name="T6" fmla="*/ 25 w 477"/>
                <a:gd name="T7" fmla="*/ 189 h 346"/>
                <a:gd name="T8" fmla="*/ 44 w 477"/>
                <a:gd name="T9" fmla="*/ 179 h 346"/>
                <a:gd name="T10" fmla="*/ 64 w 477"/>
                <a:gd name="T11" fmla="*/ 168 h 346"/>
                <a:gd name="T12" fmla="*/ 70 w 477"/>
                <a:gd name="T13" fmla="*/ 162 h 346"/>
                <a:gd name="T14" fmla="*/ 76 w 477"/>
                <a:gd name="T15" fmla="*/ 152 h 346"/>
                <a:gd name="T16" fmla="*/ 82 w 477"/>
                <a:gd name="T17" fmla="*/ 144 h 346"/>
                <a:gd name="T18" fmla="*/ 82 w 477"/>
                <a:gd name="T19" fmla="*/ 134 h 346"/>
                <a:gd name="T20" fmla="*/ 78 w 477"/>
                <a:gd name="T21" fmla="*/ 122 h 346"/>
                <a:gd name="T22" fmla="*/ 80 w 477"/>
                <a:gd name="T23" fmla="*/ 111 h 346"/>
                <a:gd name="T24" fmla="*/ 88 w 477"/>
                <a:gd name="T25" fmla="*/ 99 h 346"/>
                <a:gd name="T26" fmla="*/ 94 w 477"/>
                <a:gd name="T27" fmla="*/ 94 h 346"/>
                <a:gd name="T28" fmla="*/ 96 w 477"/>
                <a:gd name="T29" fmla="*/ 82 h 346"/>
                <a:gd name="T30" fmla="*/ 110 w 477"/>
                <a:gd name="T31" fmla="*/ 68 h 346"/>
                <a:gd name="T32" fmla="*/ 130 w 477"/>
                <a:gd name="T33" fmla="*/ 59 h 346"/>
                <a:gd name="T34" fmla="*/ 148 w 477"/>
                <a:gd name="T35" fmla="*/ 50 h 346"/>
                <a:gd name="T36" fmla="*/ 162 w 477"/>
                <a:gd name="T37" fmla="*/ 37 h 346"/>
                <a:gd name="T38" fmla="*/ 170 w 477"/>
                <a:gd name="T39" fmla="*/ 19 h 346"/>
                <a:gd name="T40" fmla="*/ 178 w 477"/>
                <a:gd name="T41" fmla="*/ 4 h 346"/>
                <a:gd name="T42" fmla="*/ 190 w 477"/>
                <a:gd name="T43" fmla="*/ 0 h 346"/>
                <a:gd name="T44" fmla="*/ 198 w 477"/>
                <a:gd name="T45" fmla="*/ 10 h 346"/>
                <a:gd name="T46" fmla="*/ 207 w 477"/>
                <a:gd name="T47" fmla="*/ 16 h 346"/>
                <a:gd name="T48" fmla="*/ 223 w 477"/>
                <a:gd name="T49" fmla="*/ 16 h 346"/>
                <a:gd name="T50" fmla="*/ 235 w 477"/>
                <a:gd name="T51" fmla="*/ 16 h 346"/>
                <a:gd name="T52" fmla="*/ 246 w 477"/>
                <a:gd name="T53" fmla="*/ 16 h 346"/>
                <a:gd name="T54" fmla="*/ 256 w 477"/>
                <a:gd name="T55" fmla="*/ 18 h 346"/>
                <a:gd name="T56" fmla="*/ 269 w 477"/>
                <a:gd name="T57" fmla="*/ 19 h 346"/>
                <a:gd name="T58" fmla="*/ 277 w 477"/>
                <a:gd name="T59" fmla="*/ 24 h 346"/>
                <a:gd name="T60" fmla="*/ 281 w 477"/>
                <a:gd name="T61" fmla="*/ 27 h 346"/>
                <a:gd name="T62" fmla="*/ 281 w 477"/>
                <a:gd name="T63" fmla="*/ 35 h 346"/>
                <a:gd name="T64" fmla="*/ 288 w 477"/>
                <a:gd name="T65" fmla="*/ 72 h 346"/>
                <a:gd name="T66" fmla="*/ 299 w 477"/>
                <a:gd name="T67" fmla="*/ 80 h 346"/>
                <a:gd name="T68" fmla="*/ 295 w 477"/>
                <a:gd name="T69" fmla="*/ 87 h 346"/>
                <a:gd name="T70" fmla="*/ 291 w 477"/>
                <a:gd name="T71" fmla="*/ 90 h 346"/>
                <a:gd name="T72" fmla="*/ 249 w 477"/>
                <a:gd name="T73" fmla="*/ 99 h 346"/>
                <a:gd name="T74" fmla="*/ 232 w 477"/>
                <a:gd name="T75" fmla="*/ 107 h 346"/>
                <a:gd name="T76" fmla="*/ 230 w 477"/>
                <a:gd name="T77" fmla="*/ 113 h 346"/>
                <a:gd name="T78" fmla="*/ 230 w 477"/>
                <a:gd name="T79" fmla="*/ 113 h 346"/>
                <a:gd name="T80" fmla="*/ 235 w 477"/>
                <a:gd name="T81" fmla="*/ 119 h 346"/>
                <a:gd name="T82" fmla="*/ 202 w 477"/>
                <a:gd name="T83" fmla="*/ 129 h 346"/>
                <a:gd name="T84" fmla="*/ 190 w 477"/>
                <a:gd name="T85" fmla="*/ 142 h 346"/>
                <a:gd name="T86" fmla="*/ 162 w 477"/>
                <a:gd name="T87" fmla="*/ 146 h 346"/>
                <a:gd name="T88" fmla="*/ 147 w 477"/>
                <a:gd name="T89" fmla="*/ 152 h 346"/>
                <a:gd name="T90" fmla="*/ 120 w 477"/>
                <a:gd name="T91" fmla="*/ 163 h 346"/>
                <a:gd name="T92" fmla="*/ 108 w 477"/>
                <a:gd name="T93" fmla="*/ 201 h 34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77"/>
                <a:gd name="T142" fmla="*/ 0 h 346"/>
                <a:gd name="T143" fmla="*/ 477 w 477"/>
                <a:gd name="T144" fmla="*/ 346 h 34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77" h="346">
                  <a:moveTo>
                    <a:pt x="160" y="345"/>
                  </a:moveTo>
                  <a:lnTo>
                    <a:pt x="114" y="341"/>
                  </a:lnTo>
                  <a:lnTo>
                    <a:pt x="57" y="341"/>
                  </a:lnTo>
                  <a:lnTo>
                    <a:pt x="25" y="341"/>
                  </a:lnTo>
                  <a:lnTo>
                    <a:pt x="6" y="341"/>
                  </a:lnTo>
                  <a:lnTo>
                    <a:pt x="0" y="341"/>
                  </a:lnTo>
                  <a:lnTo>
                    <a:pt x="0" y="338"/>
                  </a:lnTo>
                  <a:lnTo>
                    <a:pt x="3" y="335"/>
                  </a:lnTo>
                  <a:lnTo>
                    <a:pt x="9" y="331"/>
                  </a:lnTo>
                  <a:lnTo>
                    <a:pt x="18" y="331"/>
                  </a:lnTo>
                  <a:lnTo>
                    <a:pt x="31" y="328"/>
                  </a:lnTo>
                  <a:lnTo>
                    <a:pt x="41" y="325"/>
                  </a:lnTo>
                  <a:lnTo>
                    <a:pt x="54" y="322"/>
                  </a:lnTo>
                  <a:lnTo>
                    <a:pt x="60" y="315"/>
                  </a:lnTo>
                  <a:lnTo>
                    <a:pt x="70" y="308"/>
                  </a:lnTo>
                  <a:lnTo>
                    <a:pt x="79" y="298"/>
                  </a:lnTo>
                  <a:lnTo>
                    <a:pt x="92" y="294"/>
                  </a:lnTo>
                  <a:lnTo>
                    <a:pt x="102" y="288"/>
                  </a:lnTo>
                  <a:lnTo>
                    <a:pt x="105" y="284"/>
                  </a:lnTo>
                  <a:lnTo>
                    <a:pt x="105" y="281"/>
                  </a:lnTo>
                  <a:lnTo>
                    <a:pt x="111" y="278"/>
                  </a:lnTo>
                  <a:lnTo>
                    <a:pt x="114" y="271"/>
                  </a:lnTo>
                  <a:lnTo>
                    <a:pt x="118" y="265"/>
                  </a:lnTo>
                  <a:lnTo>
                    <a:pt x="121" y="261"/>
                  </a:lnTo>
                  <a:lnTo>
                    <a:pt x="125" y="257"/>
                  </a:lnTo>
                  <a:lnTo>
                    <a:pt x="128" y="255"/>
                  </a:lnTo>
                  <a:lnTo>
                    <a:pt x="130" y="248"/>
                  </a:lnTo>
                  <a:lnTo>
                    <a:pt x="130" y="244"/>
                  </a:lnTo>
                  <a:lnTo>
                    <a:pt x="130" y="238"/>
                  </a:lnTo>
                  <a:lnTo>
                    <a:pt x="130" y="231"/>
                  </a:lnTo>
                  <a:lnTo>
                    <a:pt x="128" y="228"/>
                  </a:lnTo>
                  <a:lnTo>
                    <a:pt x="125" y="221"/>
                  </a:lnTo>
                  <a:lnTo>
                    <a:pt x="125" y="210"/>
                  </a:lnTo>
                  <a:lnTo>
                    <a:pt x="125" y="204"/>
                  </a:lnTo>
                  <a:lnTo>
                    <a:pt x="125" y="194"/>
                  </a:lnTo>
                  <a:lnTo>
                    <a:pt x="128" y="190"/>
                  </a:lnTo>
                  <a:lnTo>
                    <a:pt x="130" y="184"/>
                  </a:lnTo>
                  <a:lnTo>
                    <a:pt x="137" y="177"/>
                  </a:lnTo>
                  <a:lnTo>
                    <a:pt x="140" y="171"/>
                  </a:lnTo>
                  <a:lnTo>
                    <a:pt x="140" y="167"/>
                  </a:lnTo>
                  <a:lnTo>
                    <a:pt x="146" y="164"/>
                  </a:lnTo>
                  <a:lnTo>
                    <a:pt x="149" y="161"/>
                  </a:lnTo>
                  <a:lnTo>
                    <a:pt x="149" y="157"/>
                  </a:lnTo>
                  <a:lnTo>
                    <a:pt x="153" y="147"/>
                  </a:lnTo>
                  <a:lnTo>
                    <a:pt x="153" y="140"/>
                  </a:lnTo>
                  <a:lnTo>
                    <a:pt x="160" y="134"/>
                  </a:lnTo>
                  <a:lnTo>
                    <a:pt x="168" y="124"/>
                  </a:lnTo>
                  <a:lnTo>
                    <a:pt x="176" y="117"/>
                  </a:lnTo>
                  <a:lnTo>
                    <a:pt x="181" y="111"/>
                  </a:lnTo>
                  <a:lnTo>
                    <a:pt x="195" y="103"/>
                  </a:lnTo>
                  <a:lnTo>
                    <a:pt x="207" y="101"/>
                  </a:lnTo>
                  <a:lnTo>
                    <a:pt x="217" y="97"/>
                  </a:lnTo>
                  <a:lnTo>
                    <a:pt x="226" y="93"/>
                  </a:lnTo>
                  <a:lnTo>
                    <a:pt x="236" y="87"/>
                  </a:lnTo>
                  <a:lnTo>
                    <a:pt x="242" y="83"/>
                  </a:lnTo>
                  <a:lnTo>
                    <a:pt x="252" y="74"/>
                  </a:lnTo>
                  <a:lnTo>
                    <a:pt x="258" y="63"/>
                  </a:lnTo>
                  <a:lnTo>
                    <a:pt x="264" y="54"/>
                  </a:lnTo>
                  <a:lnTo>
                    <a:pt x="268" y="43"/>
                  </a:lnTo>
                  <a:lnTo>
                    <a:pt x="271" y="33"/>
                  </a:lnTo>
                  <a:lnTo>
                    <a:pt x="277" y="23"/>
                  </a:lnTo>
                  <a:lnTo>
                    <a:pt x="280" y="13"/>
                  </a:lnTo>
                  <a:lnTo>
                    <a:pt x="283" y="7"/>
                  </a:lnTo>
                  <a:lnTo>
                    <a:pt x="291" y="3"/>
                  </a:lnTo>
                  <a:lnTo>
                    <a:pt x="296" y="3"/>
                  </a:lnTo>
                  <a:lnTo>
                    <a:pt x="303" y="0"/>
                  </a:lnTo>
                  <a:lnTo>
                    <a:pt x="306" y="3"/>
                  </a:lnTo>
                  <a:lnTo>
                    <a:pt x="310" y="9"/>
                  </a:lnTo>
                  <a:lnTo>
                    <a:pt x="315" y="17"/>
                  </a:lnTo>
                  <a:lnTo>
                    <a:pt x="318" y="20"/>
                  </a:lnTo>
                  <a:lnTo>
                    <a:pt x="322" y="20"/>
                  </a:lnTo>
                  <a:lnTo>
                    <a:pt x="329" y="27"/>
                  </a:lnTo>
                  <a:lnTo>
                    <a:pt x="338" y="30"/>
                  </a:lnTo>
                  <a:lnTo>
                    <a:pt x="345" y="30"/>
                  </a:lnTo>
                  <a:lnTo>
                    <a:pt x="354" y="27"/>
                  </a:lnTo>
                  <a:lnTo>
                    <a:pt x="361" y="27"/>
                  </a:lnTo>
                  <a:lnTo>
                    <a:pt x="366" y="27"/>
                  </a:lnTo>
                  <a:lnTo>
                    <a:pt x="373" y="27"/>
                  </a:lnTo>
                  <a:lnTo>
                    <a:pt x="380" y="27"/>
                  </a:lnTo>
                  <a:lnTo>
                    <a:pt x="385" y="27"/>
                  </a:lnTo>
                  <a:lnTo>
                    <a:pt x="392" y="27"/>
                  </a:lnTo>
                  <a:lnTo>
                    <a:pt x="399" y="23"/>
                  </a:lnTo>
                  <a:lnTo>
                    <a:pt x="402" y="27"/>
                  </a:lnTo>
                  <a:lnTo>
                    <a:pt x="408" y="30"/>
                  </a:lnTo>
                  <a:lnTo>
                    <a:pt x="418" y="33"/>
                  </a:lnTo>
                  <a:lnTo>
                    <a:pt x="424" y="33"/>
                  </a:lnTo>
                  <a:lnTo>
                    <a:pt x="428" y="33"/>
                  </a:lnTo>
                  <a:lnTo>
                    <a:pt x="431" y="33"/>
                  </a:lnTo>
                  <a:lnTo>
                    <a:pt x="437" y="40"/>
                  </a:lnTo>
                  <a:lnTo>
                    <a:pt x="440" y="40"/>
                  </a:lnTo>
                  <a:lnTo>
                    <a:pt x="440" y="43"/>
                  </a:lnTo>
                  <a:lnTo>
                    <a:pt x="443" y="43"/>
                  </a:lnTo>
                  <a:lnTo>
                    <a:pt x="447" y="47"/>
                  </a:lnTo>
                  <a:lnTo>
                    <a:pt x="443" y="47"/>
                  </a:lnTo>
                  <a:lnTo>
                    <a:pt x="447" y="57"/>
                  </a:lnTo>
                  <a:lnTo>
                    <a:pt x="447" y="60"/>
                  </a:lnTo>
                  <a:lnTo>
                    <a:pt x="447" y="87"/>
                  </a:lnTo>
                  <a:lnTo>
                    <a:pt x="453" y="93"/>
                  </a:lnTo>
                  <a:lnTo>
                    <a:pt x="459" y="124"/>
                  </a:lnTo>
                  <a:lnTo>
                    <a:pt x="466" y="130"/>
                  </a:lnTo>
                  <a:lnTo>
                    <a:pt x="466" y="134"/>
                  </a:lnTo>
                  <a:lnTo>
                    <a:pt x="476" y="137"/>
                  </a:lnTo>
                  <a:lnTo>
                    <a:pt x="476" y="140"/>
                  </a:lnTo>
                  <a:lnTo>
                    <a:pt x="473" y="140"/>
                  </a:lnTo>
                  <a:lnTo>
                    <a:pt x="469" y="150"/>
                  </a:lnTo>
                  <a:lnTo>
                    <a:pt x="469" y="154"/>
                  </a:lnTo>
                  <a:lnTo>
                    <a:pt x="469" y="157"/>
                  </a:lnTo>
                  <a:lnTo>
                    <a:pt x="463" y="154"/>
                  </a:lnTo>
                  <a:lnTo>
                    <a:pt x="402" y="157"/>
                  </a:lnTo>
                  <a:lnTo>
                    <a:pt x="399" y="167"/>
                  </a:lnTo>
                  <a:lnTo>
                    <a:pt x="396" y="171"/>
                  </a:lnTo>
                  <a:lnTo>
                    <a:pt x="364" y="177"/>
                  </a:lnTo>
                  <a:lnTo>
                    <a:pt x="364" y="184"/>
                  </a:lnTo>
                  <a:lnTo>
                    <a:pt x="370" y="184"/>
                  </a:lnTo>
                  <a:lnTo>
                    <a:pt x="370" y="187"/>
                  </a:lnTo>
                  <a:lnTo>
                    <a:pt x="366" y="187"/>
                  </a:lnTo>
                  <a:lnTo>
                    <a:pt x="366" y="194"/>
                  </a:lnTo>
                  <a:lnTo>
                    <a:pt x="364" y="194"/>
                  </a:lnTo>
                  <a:lnTo>
                    <a:pt x="366" y="197"/>
                  </a:lnTo>
                  <a:lnTo>
                    <a:pt x="366" y="194"/>
                  </a:lnTo>
                  <a:lnTo>
                    <a:pt x="370" y="197"/>
                  </a:lnTo>
                  <a:lnTo>
                    <a:pt x="373" y="200"/>
                  </a:lnTo>
                  <a:lnTo>
                    <a:pt x="373" y="204"/>
                  </a:lnTo>
                  <a:lnTo>
                    <a:pt x="354" y="208"/>
                  </a:lnTo>
                  <a:lnTo>
                    <a:pt x="342" y="218"/>
                  </a:lnTo>
                  <a:lnTo>
                    <a:pt x="322" y="221"/>
                  </a:lnTo>
                  <a:lnTo>
                    <a:pt x="312" y="231"/>
                  </a:lnTo>
                  <a:lnTo>
                    <a:pt x="312" y="234"/>
                  </a:lnTo>
                  <a:lnTo>
                    <a:pt x="303" y="244"/>
                  </a:lnTo>
                  <a:lnTo>
                    <a:pt x="296" y="248"/>
                  </a:lnTo>
                  <a:lnTo>
                    <a:pt x="293" y="248"/>
                  </a:lnTo>
                  <a:lnTo>
                    <a:pt x="258" y="251"/>
                  </a:lnTo>
                  <a:lnTo>
                    <a:pt x="256" y="255"/>
                  </a:lnTo>
                  <a:lnTo>
                    <a:pt x="256" y="261"/>
                  </a:lnTo>
                  <a:lnTo>
                    <a:pt x="233" y="261"/>
                  </a:lnTo>
                  <a:lnTo>
                    <a:pt x="223" y="268"/>
                  </a:lnTo>
                  <a:lnTo>
                    <a:pt x="203" y="274"/>
                  </a:lnTo>
                  <a:lnTo>
                    <a:pt x="191" y="281"/>
                  </a:lnTo>
                  <a:lnTo>
                    <a:pt x="179" y="291"/>
                  </a:lnTo>
                  <a:lnTo>
                    <a:pt x="172" y="294"/>
                  </a:lnTo>
                  <a:lnTo>
                    <a:pt x="172" y="345"/>
                  </a:lnTo>
                  <a:lnTo>
                    <a:pt x="160" y="345"/>
                  </a:lnTo>
                </a:path>
              </a:pathLst>
            </a:custGeom>
            <a:solidFill>
              <a:srgbClr val="92D050"/>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48" name="Freeform 38"/>
            <p:cNvSpPr>
              <a:spLocks noChangeAspect="1"/>
            </p:cNvSpPr>
            <p:nvPr/>
          </p:nvSpPr>
          <p:spPr bwMode="auto">
            <a:xfrm>
              <a:off x="7411642" y="3901679"/>
              <a:ext cx="523875" cy="467915"/>
            </a:xfrm>
            <a:custGeom>
              <a:avLst/>
              <a:gdLst>
                <a:gd name="T0" fmla="*/ 83133 w 538"/>
                <a:gd name="T1" fmla="*/ 159853 h 511"/>
                <a:gd name="T2" fmla="*/ 72741 w 538"/>
                <a:gd name="T3" fmla="*/ 147650 h 511"/>
                <a:gd name="T4" fmla="*/ 64948 w 538"/>
                <a:gd name="T5" fmla="*/ 135448 h 511"/>
                <a:gd name="T6" fmla="*/ 57154 w 538"/>
                <a:gd name="T7" fmla="*/ 124465 h 511"/>
                <a:gd name="T8" fmla="*/ 51958 w 538"/>
                <a:gd name="T9" fmla="*/ 112263 h 511"/>
                <a:gd name="T10" fmla="*/ 42865 w 538"/>
                <a:gd name="T11" fmla="*/ 100060 h 511"/>
                <a:gd name="T12" fmla="*/ 36371 w 538"/>
                <a:gd name="T13" fmla="*/ 89078 h 511"/>
                <a:gd name="T14" fmla="*/ 28577 w 538"/>
                <a:gd name="T15" fmla="*/ 76876 h 511"/>
                <a:gd name="T16" fmla="*/ 22082 w 538"/>
                <a:gd name="T17" fmla="*/ 68334 h 511"/>
                <a:gd name="T18" fmla="*/ 14288 w 538"/>
                <a:gd name="T19" fmla="*/ 57352 h 511"/>
                <a:gd name="T20" fmla="*/ 7794 w 538"/>
                <a:gd name="T21" fmla="*/ 47590 h 511"/>
                <a:gd name="T22" fmla="*/ 2598 w 538"/>
                <a:gd name="T23" fmla="*/ 34167 h 511"/>
                <a:gd name="T24" fmla="*/ 0 w 538"/>
                <a:gd name="T25" fmla="*/ 25625 h 511"/>
                <a:gd name="T26" fmla="*/ 0 w 538"/>
                <a:gd name="T27" fmla="*/ 13423 h 511"/>
                <a:gd name="T28" fmla="*/ 7794 w 538"/>
                <a:gd name="T29" fmla="*/ 12202 h 511"/>
                <a:gd name="T30" fmla="*/ 22082 w 538"/>
                <a:gd name="T31" fmla="*/ 7321 h 511"/>
                <a:gd name="T32" fmla="*/ 45463 w 538"/>
                <a:gd name="T33" fmla="*/ 0 h 511"/>
                <a:gd name="T34" fmla="*/ 64948 w 538"/>
                <a:gd name="T35" fmla="*/ 7321 h 511"/>
                <a:gd name="T36" fmla="*/ 77937 w 538"/>
                <a:gd name="T37" fmla="*/ 13423 h 511"/>
                <a:gd name="T38" fmla="*/ 149379 w 538"/>
                <a:gd name="T39" fmla="*/ 13423 h 511"/>
                <a:gd name="T40" fmla="*/ 215626 w 538"/>
                <a:gd name="T41" fmla="*/ 12202 h 511"/>
                <a:gd name="T42" fmla="*/ 226018 w 538"/>
                <a:gd name="T43" fmla="*/ 19524 h 511"/>
                <a:gd name="T44" fmla="*/ 244203 w 538"/>
                <a:gd name="T45" fmla="*/ 29286 h 511"/>
                <a:gd name="T46" fmla="*/ 272780 w 538"/>
                <a:gd name="T47" fmla="*/ 25625 h 511"/>
                <a:gd name="T48" fmla="*/ 302656 w 538"/>
                <a:gd name="T49" fmla="*/ 31726 h 511"/>
                <a:gd name="T50" fmla="*/ 316944 w 538"/>
                <a:gd name="T51" fmla="*/ 36607 h 511"/>
                <a:gd name="T52" fmla="*/ 337727 w 538"/>
                <a:gd name="T53" fmla="*/ 31726 h 511"/>
                <a:gd name="T54" fmla="*/ 374098 w 538"/>
                <a:gd name="T55" fmla="*/ 24405 h 511"/>
                <a:gd name="T56" fmla="*/ 406572 w 538"/>
                <a:gd name="T57" fmla="*/ 13423 h 511"/>
                <a:gd name="T58" fmla="*/ 437747 w 538"/>
                <a:gd name="T59" fmla="*/ 25625 h 511"/>
                <a:gd name="T60" fmla="*/ 428654 w 538"/>
                <a:gd name="T61" fmla="*/ 25625 h 511"/>
                <a:gd name="T62" fmla="*/ 416963 w 538"/>
                <a:gd name="T63" fmla="*/ 34167 h 511"/>
                <a:gd name="T64" fmla="*/ 390984 w 538"/>
                <a:gd name="T65" fmla="*/ 47590 h 511"/>
                <a:gd name="T66" fmla="*/ 384490 w 538"/>
                <a:gd name="T67" fmla="*/ 45149 h 511"/>
                <a:gd name="T68" fmla="*/ 367603 w 538"/>
                <a:gd name="T69" fmla="*/ 36607 h 511"/>
                <a:gd name="T70" fmla="*/ 350717 w 538"/>
                <a:gd name="T71" fmla="*/ 37828 h 511"/>
                <a:gd name="T72" fmla="*/ 302656 w 538"/>
                <a:gd name="T73" fmla="*/ 45149 h 511"/>
                <a:gd name="T74" fmla="*/ 302656 w 538"/>
                <a:gd name="T75" fmla="*/ 133007 h 511"/>
                <a:gd name="T76" fmla="*/ 302656 w 538"/>
                <a:gd name="T77" fmla="*/ 152531 h 511"/>
                <a:gd name="T78" fmla="*/ 275378 w 538"/>
                <a:gd name="T79" fmla="*/ 150091 h 511"/>
                <a:gd name="T80" fmla="*/ 267584 w 538"/>
                <a:gd name="T81" fmla="*/ 152531 h 511"/>
                <a:gd name="T82" fmla="*/ 267584 w 538"/>
                <a:gd name="T83" fmla="*/ 235508 h 511"/>
                <a:gd name="T84" fmla="*/ 249399 w 538"/>
                <a:gd name="T85" fmla="*/ 356313 h 511"/>
                <a:gd name="T86" fmla="*/ 207832 w 538"/>
                <a:gd name="T87" fmla="*/ 362414 h 511"/>
                <a:gd name="T88" fmla="*/ 189647 w 538"/>
                <a:gd name="T89" fmla="*/ 350211 h 511"/>
                <a:gd name="T90" fmla="*/ 167565 w 538"/>
                <a:gd name="T91" fmla="*/ 340449 h 511"/>
                <a:gd name="T92" fmla="*/ 155874 w 538"/>
                <a:gd name="T93" fmla="*/ 352652 h 511"/>
                <a:gd name="T94" fmla="*/ 142885 w 538"/>
                <a:gd name="T95" fmla="*/ 344110 h 511"/>
                <a:gd name="T96" fmla="*/ 135091 w 538"/>
                <a:gd name="T97" fmla="*/ 338009 h 511"/>
                <a:gd name="T98" fmla="*/ 127297 w 538"/>
                <a:gd name="T99" fmla="*/ 325806 h 511"/>
                <a:gd name="T100" fmla="*/ 119504 w 538"/>
                <a:gd name="T101" fmla="*/ 319705 h 511"/>
                <a:gd name="T102" fmla="*/ 114308 w 538"/>
                <a:gd name="T103" fmla="*/ 305062 h 511"/>
                <a:gd name="T104" fmla="*/ 109112 w 538"/>
                <a:gd name="T105" fmla="*/ 289199 h 511"/>
                <a:gd name="T106" fmla="*/ 106514 w 538"/>
                <a:gd name="T107" fmla="*/ 274556 h 511"/>
                <a:gd name="T108" fmla="*/ 101318 w 538"/>
                <a:gd name="T109" fmla="*/ 259913 h 511"/>
                <a:gd name="T110" fmla="*/ 101318 w 538"/>
                <a:gd name="T111" fmla="*/ 247710 h 511"/>
                <a:gd name="T112" fmla="*/ 96122 w 538"/>
                <a:gd name="T113" fmla="*/ 233067 h 511"/>
                <a:gd name="T114" fmla="*/ 90927 w 538"/>
                <a:gd name="T115" fmla="*/ 223306 h 511"/>
                <a:gd name="T116" fmla="*/ 90927 w 538"/>
                <a:gd name="T117" fmla="*/ 190359 h 511"/>
                <a:gd name="T118" fmla="*/ 92226 w 538"/>
                <a:gd name="T119" fmla="*/ 172055 h 51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38"/>
                <a:gd name="T181" fmla="*/ 0 h 511"/>
                <a:gd name="T182" fmla="*/ 538 w 538"/>
                <a:gd name="T183" fmla="*/ 511 h 51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38" h="511">
                  <a:moveTo>
                    <a:pt x="107" y="242"/>
                  </a:moveTo>
                  <a:lnTo>
                    <a:pt x="104" y="235"/>
                  </a:lnTo>
                  <a:lnTo>
                    <a:pt x="102" y="225"/>
                  </a:lnTo>
                  <a:lnTo>
                    <a:pt x="98" y="221"/>
                  </a:lnTo>
                  <a:lnTo>
                    <a:pt x="91" y="215"/>
                  </a:lnTo>
                  <a:lnTo>
                    <a:pt x="89" y="208"/>
                  </a:lnTo>
                  <a:lnTo>
                    <a:pt x="86" y="201"/>
                  </a:lnTo>
                  <a:lnTo>
                    <a:pt x="86" y="198"/>
                  </a:lnTo>
                  <a:lnTo>
                    <a:pt x="79" y="191"/>
                  </a:lnTo>
                  <a:lnTo>
                    <a:pt x="76" y="184"/>
                  </a:lnTo>
                  <a:lnTo>
                    <a:pt x="72" y="178"/>
                  </a:lnTo>
                  <a:lnTo>
                    <a:pt x="70" y="174"/>
                  </a:lnTo>
                  <a:lnTo>
                    <a:pt x="67" y="168"/>
                  </a:lnTo>
                  <a:lnTo>
                    <a:pt x="63" y="165"/>
                  </a:lnTo>
                  <a:lnTo>
                    <a:pt x="63" y="158"/>
                  </a:lnTo>
                  <a:lnTo>
                    <a:pt x="60" y="155"/>
                  </a:lnTo>
                  <a:lnTo>
                    <a:pt x="56" y="148"/>
                  </a:lnTo>
                  <a:lnTo>
                    <a:pt x="53" y="141"/>
                  </a:lnTo>
                  <a:lnTo>
                    <a:pt x="51" y="135"/>
                  </a:lnTo>
                  <a:lnTo>
                    <a:pt x="47" y="127"/>
                  </a:lnTo>
                  <a:lnTo>
                    <a:pt x="44" y="124"/>
                  </a:lnTo>
                  <a:lnTo>
                    <a:pt x="40" y="118"/>
                  </a:lnTo>
                  <a:lnTo>
                    <a:pt x="38" y="111"/>
                  </a:lnTo>
                  <a:lnTo>
                    <a:pt x="35" y="108"/>
                  </a:lnTo>
                  <a:lnTo>
                    <a:pt x="32" y="104"/>
                  </a:lnTo>
                  <a:lnTo>
                    <a:pt x="32" y="97"/>
                  </a:lnTo>
                  <a:lnTo>
                    <a:pt x="28" y="97"/>
                  </a:lnTo>
                  <a:lnTo>
                    <a:pt x="28" y="94"/>
                  </a:lnTo>
                  <a:lnTo>
                    <a:pt x="25" y="88"/>
                  </a:lnTo>
                  <a:lnTo>
                    <a:pt x="18" y="81"/>
                  </a:lnTo>
                  <a:lnTo>
                    <a:pt x="16" y="77"/>
                  </a:lnTo>
                  <a:lnTo>
                    <a:pt x="12" y="74"/>
                  </a:lnTo>
                  <a:lnTo>
                    <a:pt x="9" y="67"/>
                  </a:lnTo>
                  <a:lnTo>
                    <a:pt x="6" y="61"/>
                  </a:lnTo>
                  <a:lnTo>
                    <a:pt x="2" y="54"/>
                  </a:lnTo>
                  <a:lnTo>
                    <a:pt x="2" y="48"/>
                  </a:lnTo>
                  <a:lnTo>
                    <a:pt x="0" y="48"/>
                  </a:lnTo>
                  <a:lnTo>
                    <a:pt x="0" y="41"/>
                  </a:lnTo>
                  <a:lnTo>
                    <a:pt x="0" y="37"/>
                  </a:lnTo>
                  <a:lnTo>
                    <a:pt x="0" y="30"/>
                  </a:lnTo>
                  <a:lnTo>
                    <a:pt x="0" y="24"/>
                  </a:lnTo>
                  <a:lnTo>
                    <a:pt x="0" y="20"/>
                  </a:lnTo>
                  <a:lnTo>
                    <a:pt x="0" y="17"/>
                  </a:lnTo>
                  <a:lnTo>
                    <a:pt x="2" y="17"/>
                  </a:lnTo>
                  <a:lnTo>
                    <a:pt x="9" y="17"/>
                  </a:lnTo>
                  <a:lnTo>
                    <a:pt x="16" y="7"/>
                  </a:lnTo>
                  <a:lnTo>
                    <a:pt x="22" y="14"/>
                  </a:lnTo>
                  <a:lnTo>
                    <a:pt x="28" y="10"/>
                  </a:lnTo>
                  <a:lnTo>
                    <a:pt x="35" y="4"/>
                  </a:lnTo>
                  <a:lnTo>
                    <a:pt x="40" y="0"/>
                  </a:lnTo>
                  <a:lnTo>
                    <a:pt x="56" y="0"/>
                  </a:lnTo>
                  <a:lnTo>
                    <a:pt x="67" y="4"/>
                  </a:lnTo>
                  <a:lnTo>
                    <a:pt x="70" y="7"/>
                  </a:lnTo>
                  <a:lnTo>
                    <a:pt x="79" y="10"/>
                  </a:lnTo>
                  <a:lnTo>
                    <a:pt x="86" y="17"/>
                  </a:lnTo>
                  <a:lnTo>
                    <a:pt x="89" y="20"/>
                  </a:lnTo>
                  <a:lnTo>
                    <a:pt x="95" y="20"/>
                  </a:lnTo>
                  <a:lnTo>
                    <a:pt x="107" y="20"/>
                  </a:lnTo>
                  <a:lnTo>
                    <a:pt x="120" y="20"/>
                  </a:lnTo>
                  <a:lnTo>
                    <a:pt x="183" y="20"/>
                  </a:lnTo>
                  <a:lnTo>
                    <a:pt x="232" y="20"/>
                  </a:lnTo>
                  <a:lnTo>
                    <a:pt x="260" y="17"/>
                  </a:lnTo>
                  <a:lnTo>
                    <a:pt x="263" y="17"/>
                  </a:lnTo>
                  <a:lnTo>
                    <a:pt x="263" y="20"/>
                  </a:lnTo>
                  <a:lnTo>
                    <a:pt x="270" y="24"/>
                  </a:lnTo>
                  <a:lnTo>
                    <a:pt x="276" y="27"/>
                  </a:lnTo>
                  <a:lnTo>
                    <a:pt x="283" y="34"/>
                  </a:lnTo>
                  <a:lnTo>
                    <a:pt x="292" y="41"/>
                  </a:lnTo>
                  <a:lnTo>
                    <a:pt x="299" y="41"/>
                  </a:lnTo>
                  <a:lnTo>
                    <a:pt x="314" y="37"/>
                  </a:lnTo>
                  <a:lnTo>
                    <a:pt x="323" y="37"/>
                  </a:lnTo>
                  <a:lnTo>
                    <a:pt x="334" y="37"/>
                  </a:lnTo>
                  <a:lnTo>
                    <a:pt x="346" y="41"/>
                  </a:lnTo>
                  <a:lnTo>
                    <a:pt x="358" y="44"/>
                  </a:lnTo>
                  <a:lnTo>
                    <a:pt x="369" y="44"/>
                  </a:lnTo>
                  <a:lnTo>
                    <a:pt x="377" y="48"/>
                  </a:lnTo>
                  <a:lnTo>
                    <a:pt x="387" y="48"/>
                  </a:lnTo>
                  <a:lnTo>
                    <a:pt x="387" y="51"/>
                  </a:lnTo>
                  <a:lnTo>
                    <a:pt x="391" y="51"/>
                  </a:lnTo>
                  <a:lnTo>
                    <a:pt x="397" y="51"/>
                  </a:lnTo>
                  <a:lnTo>
                    <a:pt x="412" y="44"/>
                  </a:lnTo>
                  <a:lnTo>
                    <a:pt x="435" y="37"/>
                  </a:lnTo>
                  <a:lnTo>
                    <a:pt x="450" y="34"/>
                  </a:lnTo>
                  <a:lnTo>
                    <a:pt x="457" y="34"/>
                  </a:lnTo>
                  <a:lnTo>
                    <a:pt x="461" y="30"/>
                  </a:lnTo>
                  <a:lnTo>
                    <a:pt x="480" y="27"/>
                  </a:lnTo>
                  <a:lnTo>
                    <a:pt x="496" y="20"/>
                  </a:lnTo>
                  <a:lnTo>
                    <a:pt x="499" y="24"/>
                  </a:lnTo>
                  <a:lnTo>
                    <a:pt x="524" y="27"/>
                  </a:lnTo>
                  <a:lnTo>
                    <a:pt x="534" y="37"/>
                  </a:lnTo>
                  <a:lnTo>
                    <a:pt x="537" y="41"/>
                  </a:lnTo>
                  <a:lnTo>
                    <a:pt x="534" y="37"/>
                  </a:lnTo>
                  <a:lnTo>
                    <a:pt x="524" y="37"/>
                  </a:lnTo>
                  <a:lnTo>
                    <a:pt x="518" y="41"/>
                  </a:lnTo>
                  <a:lnTo>
                    <a:pt x="514" y="48"/>
                  </a:lnTo>
                  <a:lnTo>
                    <a:pt x="509" y="48"/>
                  </a:lnTo>
                  <a:lnTo>
                    <a:pt x="496" y="51"/>
                  </a:lnTo>
                  <a:lnTo>
                    <a:pt x="483" y="61"/>
                  </a:lnTo>
                  <a:lnTo>
                    <a:pt x="477" y="67"/>
                  </a:lnTo>
                  <a:lnTo>
                    <a:pt x="473" y="74"/>
                  </a:lnTo>
                  <a:lnTo>
                    <a:pt x="473" y="71"/>
                  </a:lnTo>
                  <a:lnTo>
                    <a:pt x="470" y="64"/>
                  </a:lnTo>
                  <a:lnTo>
                    <a:pt x="466" y="54"/>
                  </a:lnTo>
                  <a:lnTo>
                    <a:pt x="457" y="51"/>
                  </a:lnTo>
                  <a:lnTo>
                    <a:pt x="450" y="51"/>
                  </a:lnTo>
                  <a:lnTo>
                    <a:pt x="445" y="51"/>
                  </a:lnTo>
                  <a:lnTo>
                    <a:pt x="442" y="51"/>
                  </a:lnTo>
                  <a:lnTo>
                    <a:pt x="429" y="54"/>
                  </a:lnTo>
                  <a:lnTo>
                    <a:pt x="403" y="57"/>
                  </a:lnTo>
                  <a:lnTo>
                    <a:pt x="384" y="61"/>
                  </a:lnTo>
                  <a:lnTo>
                    <a:pt x="371" y="64"/>
                  </a:lnTo>
                  <a:lnTo>
                    <a:pt x="369" y="67"/>
                  </a:lnTo>
                  <a:lnTo>
                    <a:pt x="369" y="178"/>
                  </a:lnTo>
                  <a:lnTo>
                    <a:pt x="369" y="188"/>
                  </a:lnTo>
                  <a:lnTo>
                    <a:pt x="369" y="195"/>
                  </a:lnTo>
                  <a:lnTo>
                    <a:pt x="369" y="201"/>
                  </a:lnTo>
                  <a:lnTo>
                    <a:pt x="369" y="215"/>
                  </a:lnTo>
                  <a:lnTo>
                    <a:pt x="356" y="215"/>
                  </a:lnTo>
                  <a:lnTo>
                    <a:pt x="346" y="215"/>
                  </a:lnTo>
                  <a:lnTo>
                    <a:pt x="337" y="211"/>
                  </a:lnTo>
                  <a:lnTo>
                    <a:pt x="334" y="211"/>
                  </a:lnTo>
                  <a:lnTo>
                    <a:pt x="330" y="211"/>
                  </a:lnTo>
                  <a:lnTo>
                    <a:pt x="327" y="215"/>
                  </a:lnTo>
                  <a:lnTo>
                    <a:pt x="327" y="265"/>
                  </a:lnTo>
                  <a:lnTo>
                    <a:pt x="327" y="275"/>
                  </a:lnTo>
                  <a:lnTo>
                    <a:pt x="327" y="332"/>
                  </a:lnTo>
                  <a:lnTo>
                    <a:pt x="327" y="490"/>
                  </a:lnTo>
                  <a:lnTo>
                    <a:pt x="314" y="493"/>
                  </a:lnTo>
                  <a:lnTo>
                    <a:pt x="305" y="500"/>
                  </a:lnTo>
                  <a:lnTo>
                    <a:pt x="292" y="510"/>
                  </a:lnTo>
                  <a:lnTo>
                    <a:pt x="263" y="506"/>
                  </a:lnTo>
                  <a:lnTo>
                    <a:pt x="254" y="510"/>
                  </a:lnTo>
                  <a:lnTo>
                    <a:pt x="241" y="510"/>
                  </a:lnTo>
                  <a:lnTo>
                    <a:pt x="232" y="500"/>
                  </a:lnTo>
                  <a:lnTo>
                    <a:pt x="232" y="493"/>
                  </a:lnTo>
                  <a:lnTo>
                    <a:pt x="229" y="490"/>
                  </a:lnTo>
                  <a:lnTo>
                    <a:pt x="215" y="480"/>
                  </a:lnTo>
                  <a:lnTo>
                    <a:pt x="206" y="480"/>
                  </a:lnTo>
                  <a:lnTo>
                    <a:pt x="203" y="490"/>
                  </a:lnTo>
                  <a:lnTo>
                    <a:pt x="194" y="496"/>
                  </a:lnTo>
                  <a:lnTo>
                    <a:pt x="190" y="496"/>
                  </a:lnTo>
                  <a:lnTo>
                    <a:pt x="187" y="496"/>
                  </a:lnTo>
                  <a:lnTo>
                    <a:pt x="183" y="496"/>
                  </a:lnTo>
                  <a:lnTo>
                    <a:pt x="175" y="483"/>
                  </a:lnTo>
                  <a:lnTo>
                    <a:pt x="171" y="483"/>
                  </a:lnTo>
                  <a:lnTo>
                    <a:pt x="168" y="480"/>
                  </a:lnTo>
                  <a:lnTo>
                    <a:pt x="165" y="476"/>
                  </a:lnTo>
                  <a:lnTo>
                    <a:pt x="161" y="473"/>
                  </a:lnTo>
                  <a:lnTo>
                    <a:pt x="156" y="466"/>
                  </a:lnTo>
                  <a:lnTo>
                    <a:pt x="156" y="459"/>
                  </a:lnTo>
                  <a:lnTo>
                    <a:pt x="152" y="456"/>
                  </a:lnTo>
                  <a:lnTo>
                    <a:pt x="149" y="453"/>
                  </a:lnTo>
                  <a:lnTo>
                    <a:pt x="146" y="449"/>
                  </a:lnTo>
                  <a:lnTo>
                    <a:pt x="140" y="443"/>
                  </a:lnTo>
                  <a:lnTo>
                    <a:pt x="140" y="436"/>
                  </a:lnTo>
                  <a:lnTo>
                    <a:pt x="140" y="430"/>
                  </a:lnTo>
                  <a:lnTo>
                    <a:pt x="136" y="420"/>
                  </a:lnTo>
                  <a:lnTo>
                    <a:pt x="133" y="412"/>
                  </a:lnTo>
                  <a:lnTo>
                    <a:pt x="133" y="406"/>
                  </a:lnTo>
                  <a:lnTo>
                    <a:pt x="130" y="399"/>
                  </a:lnTo>
                  <a:lnTo>
                    <a:pt x="130" y="389"/>
                  </a:lnTo>
                  <a:lnTo>
                    <a:pt x="130" y="386"/>
                  </a:lnTo>
                  <a:lnTo>
                    <a:pt x="126" y="379"/>
                  </a:lnTo>
                  <a:lnTo>
                    <a:pt x="124" y="373"/>
                  </a:lnTo>
                  <a:lnTo>
                    <a:pt x="124" y="366"/>
                  </a:lnTo>
                  <a:lnTo>
                    <a:pt x="124" y="359"/>
                  </a:lnTo>
                  <a:lnTo>
                    <a:pt x="124" y="352"/>
                  </a:lnTo>
                  <a:lnTo>
                    <a:pt x="124" y="349"/>
                  </a:lnTo>
                  <a:lnTo>
                    <a:pt x="124" y="342"/>
                  </a:lnTo>
                  <a:lnTo>
                    <a:pt x="120" y="339"/>
                  </a:lnTo>
                  <a:lnTo>
                    <a:pt x="117" y="328"/>
                  </a:lnTo>
                  <a:lnTo>
                    <a:pt x="114" y="326"/>
                  </a:lnTo>
                  <a:lnTo>
                    <a:pt x="114" y="319"/>
                  </a:lnTo>
                  <a:lnTo>
                    <a:pt x="111" y="315"/>
                  </a:lnTo>
                  <a:lnTo>
                    <a:pt x="107" y="305"/>
                  </a:lnTo>
                  <a:lnTo>
                    <a:pt x="107" y="275"/>
                  </a:lnTo>
                  <a:lnTo>
                    <a:pt x="111" y="268"/>
                  </a:lnTo>
                  <a:lnTo>
                    <a:pt x="117" y="268"/>
                  </a:lnTo>
                  <a:lnTo>
                    <a:pt x="117" y="242"/>
                  </a:lnTo>
                  <a:lnTo>
                    <a:pt x="114" y="242"/>
                  </a:lnTo>
                  <a:lnTo>
                    <a:pt x="111" y="242"/>
                  </a:lnTo>
                  <a:lnTo>
                    <a:pt x="107" y="242"/>
                  </a:lnTo>
                </a:path>
              </a:pathLst>
            </a:custGeom>
            <a:solidFill>
              <a:srgbClr val="92D050"/>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49" name="Freeform 39"/>
            <p:cNvSpPr>
              <a:spLocks noChangeAspect="1"/>
            </p:cNvSpPr>
            <p:nvPr/>
          </p:nvSpPr>
          <p:spPr bwMode="auto">
            <a:xfrm>
              <a:off x="6961587" y="2353867"/>
              <a:ext cx="620315" cy="454819"/>
            </a:xfrm>
            <a:custGeom>
              <a:avLst/>
              <a:gdLst>
                <a:gd name="T0" fmla="*/ 6 w 637"/>
                <a:gd name="T1" fmla="*/ 226 h 496"/>
                <a:gd name="T2" fmla="*/ 25 w 637"/>
                <a:gd name="T3" fmla="*/ 256 h 496"/>
                <a:gd name="T4" fmla="*/ 35 w 637"/>
                <a:gd name="T5" fmla="*/ 267 h 496"/>
                <a:gd name="T6" fmla="*/ 52 w 637"/>
                <a:gd name="T7" fmla="*/ 265 h 496"/>
                <a:gd name="T8" fmla="*/ 55 w 637"/>
                <a:gd name="T9" fmla="*/ 274 h 496"/>
                <a:gd name="T10" fmla="*/ 52 w 637"/>
                <a:gd name="T11" fmla="*/ 277 h 496"/>
                <a:gd name="T12" fmla="*/ 57 w 637"/>
                <a:gd name="T13" fmla="*/ 285 h 496"/>
                <a:gd name="T14" fmla="*/ 62 w 637"/>
                <a:gd name="T15" fmla="*/ 281 h 496"/>
                <a:gd name="T16" fmla="*/ 66 w 637"/>
                <a:gd name="T17" fmla="*/ 276 h 496"/>
                <a:gd name="T18" fmla="*/ 83 w 637"/>
                <a:gd name="T19" fmla="*/ 285 h 496"/>
                <a:gd name="T20" fmla="*/ 90 w 637"/>
                <a:gd name="T21" fmla="*/ 270 h 496"/>
                <a:gd name="T22" fmla="*/ 101 w 637"/>
                <a:gd name="T23" fmla="*/ 246 h 496"/>
                <a:gd name="T24" fmla="*/ 117 w 637"/>
                <a:gd name="T25" fmla="*/ 240 h 496"/>
                <a:gd name="T26" fmla="*/ 152 w 637"/>
                <a:gd name="T27" fmla="*/ 244 h 496"/>
                <a:gd name="T28" fmla="*/ 171 w 637"/>
                <a:gd name="T29" fmla="*/ 258 h 496"/>
                <a:gd name="T30" fmla="*/ 182 w 637"/>
                <a:gd name="T31" fmla="*/ 254 h 496"/>
                <a:gd name="T32" fmla="*/ 197 w 637"/>
                <a:gd name="T33" fmla="*/ 251 h 496"/>
                <a:gd name="T34" fmla="*/ 208 w 637"/>
                <a:gd name="T35" fmla="*/ 256 h 496"/>
                <a:gd name="T36" fmla="*/ 214 w 637"/>
                <a:gd name="T37" fmla="*/ 259 h 496"/>
                <a:gd name="T38" fmla="*/ 239 w 637"/>
                <a:gd name="T39" fmla="*/ 261 h 496"/>
                <a:gd name="T40" fmla="*/ 254 w 637"/>
                <a:gd name="T41" fmla="*/ 251 h 496"/>
                <a:gd name="T42" fmla="*/ 305 w 637"/>
                <a:gd name="T43" fmla="*/ 254 h 496"/>
                <a:gd name="T44" fmla="*/ 317 w 637"/>
                <a:gd name="T45" fmla="*/ 246 h 496"/>
                <a:gd name="T46" fmla="*/ 327 w 637"/>
                <a:gd name="T47" fmla="*/ 238 h 496"/>
                <a:gd name="T48" fmla="*/ 329 w 637"/>
                <a:gd name="T49" fmla="*/ 226 h 496"/>
                <a:gd name="T50" fmla="*/ 338 w 637"/>
                <a:gd name="T51" fmla="*/ 216 h 496"/>
                <a:gd name="T52" fmla="*/ 341 w 637"/>
                <a:gd name="T53" fmla="*/ 206 h 496"/>
                <a:gd name="T54" fmla="*/ 369 w 637"/>
                <a:gd name="T55" fmla="*/ 174 h 496"/>
                <a:gd name="T56" fmla="*/ 385 w 637"/>
                <a:gd name="T57" fmla="*/ 120 h 496"/>
                <a:gd name="T58" fmla="*/ 389 w 637"/>
                <a:gd name="T59" fmla="*/ 70 h 496"/>
                <a:gd name="T60" fmla="*/ 365 w 637"/>
                <a:gd name="T61" fmla="*/ 11 h 496"/>
                <a:gd name="T62" fmla="*/ 354 w 637"/>
                <a:gd name="T63" fmla="*/ 2 h 496"/>
                <a:gd name="T64" fmla="*/ 291 w 637"/>
                <a:gd name="T65" fmla="*/ 0 h 496"/>
                <a:gd name="T66" fmla="*/ 274 w 637"/>
                <a:gd name="T67" fmla="*/ 11 h 496"/>
                <a:gd name="T68" fmla="*/ 242 w 637"/>
                <a:gd name="T69" fmla="*/ 29 h 496"/>
                <a:gd name="T70" fmla="*/ 224 w 637"/>
                <a:gd name="T71" fmla="*/ 41 h 496"/>
                <a:gd name="T72" fmla="*/ 189 w 637"/>
                <a:gd name="T73" fmla="*/ 63 h 496"/>
                <a:gd name="T74" fmla="*/ 170 w 637"/>
                <a:gd name="T75" fmla="*/ 77 h 496"/>
                <a:gd name="T76" fmla="*/ 113 w 637"/>
                <a:gd name="T77" fmla="*/ 104 h 496"/>
                <a:gd name="T78" fmla="*/ 96 w 637"/>
                <a:gd name="T79" fmla="*/ 184 h 496"/>
                <a:gd name="T80" fmla="*/ 92 w 637"/>
                <a:gd name="T81" fmla="*/ 193 h 496"/>
                <a:gd name="T82" fmla="*/ 75 w 637"/>
                <a:gd name="T83" fmla="*/ 199 h 496"/>
                <a:gd name="T84" fmla="*/ 22 w 637"/>
                <a:gd name="T85" fmla="*/ 206 h 496"/>
                <a:gd name="T86" fmla="*/ 4 w 637"/>
                <a:gd name="T87" fmla="*/ 209 h 49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37"/>
                <a:gd name="T133" fmla="*/ 0 h 496"/>
                <a:gd name="T134" fmla="*/ 637 w 637"/>
                <a:gd name="T135" fmla="*/ 496 h 49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37" h="496">
                  <a:moveTo>
                    <a:pt x="3" y="360"/>
                  </a:moveTo>
                  <a:lnTo>
                    <a:pt x="0" y="377"/>
                  </a:lnTo>
                  <a:lnTo>
                    <a:pt x="9" y="387"/>
                  </a:lnTo>
                  <a:lnTo>
                    <a:pt x="13" y="401"/>
                  </a:lnTo>
                  <a:lnTo>
                    <a:pt x="35" y="424"/>
                  </a:lnTo>
                  <a:lnTo>
                    <a:pt x="40" y="438"/>
                  </a:lnTo>
                  <a:lnTo>
                    <a:pt x="44" y="441"/>
                  </a:lnTo>
                  <a:lnTo>
                    <a:pt x="44" y="444"/>
                  </a:lnTo>
                  <a:lnTo>
                    <a:pt x="56" y="458"/>
                  </a:lnTo>
                  <a:lnTo>
                    <a:pt x="70" y="458"/>
                  </a:lnTo>
                  <a:lnTo>
                    <a:pt x="76" y="454"/>
                  </a:lnTo>
                  <a:lnTo>
                    <a:pt x="83" y="454"/>
                  </a:lnTo>
                  <a:lnTo>
                    <a:pt x="86" y="458"/>
                  </a:lnTo>
                  <a:lnTo>
                    <a:pt x="86" y="464"/>
                  </a:lnTo>
                  <a:lnTo>
                    <a:pt x="88" y="468"/>
                  </a:lnTo>
                  <a:lnTo>
                    <a:pt x="83" y="468"/>
                  </a:lnTo>
                  <a:lnTo>
                    <a:pt x="79" y="475"/>
                  </a:lnTo>
                  <a:lnTo>
                    <a:pt x="83" y="475"/>
                  </a:lnTo>
                  <a:lnTo>
                    <a:pt x="88" y="485"/>
                  </a:lnTo>
                  <a:lnTo>
                    <a:pt x="91" y="485"/>
                  </a:lnTo>
                  <a:lnTo>
                    <a:pt x="91" y="488"/>
                  </a:lnTo>
                  <a:lnTo>
                    <a:pt x="91" y="485"/>
                  </a:lnTo>
                  <a:lnTo>
                    <a:pt x="98" y="485"/>
                  </a:lnTo>
                  <a:lnTo>
                    <a:pt x="98" y="481"/>
                  </a:lnTo>
                  <a:lnTo>
                    <a:pt x="95" y="478"/>
                  </a:lnTo>
                  <a:lnTo>
                    <a:pt x="91" y="475"/>
                  </a:lnTo>
                  <a:lnTo>
                    <a:pt x="105" y="472"/>
                  </a:lnTo>
                  <a:lnTo>
                    <a:pt x="111" y="468"/>
                  </a:lnTo>
                  <a:lnTo>
                    <a:pt x="130" y="488"/>
                  </a:lnTo>
                  <a:lnTo>
                    <a:pt x="133" y="488"/>
                  </a:lnTo>
                  <a:lnTo>
                    <a:pt x="140" y="495"/>
                  </a:lnTo>
                  <a:lnTo>
                    <a:pt x="142" y="495"/>
                  </a:lnTo>
                  <a:lnTo>
                    <a:pt x="142" y="462"/>
                  </a:lnTo>
                  <a:lnTo>
                    <a:pt x="155" y="451"/>
                  </a:lnTo>
                  <a:lnTo>
                    <a:pt x="159" y="441"/>
                  </a:lnTo>
                  <a:lnTo>
                    <a:pt x="161" y="421"/>
                  </a:lnTo>
                  <a:lnTo>
                    <a:pt x="168" y="421"/>
                  </a:lnTo>
                  <a:lnTo>
                    <a:pt x="171" y="417"/>
                  </a:lnTo>
                  <a:lnTo>
                    <a:pt x="187" y="411"/>
                  </a:lnTo>
                  <a:lnTo>
                    <a:pt x="222" y="408"/>
                  </a:lnTo>
                  <a:lnTo>
                    <a:pt x="229" y="411"/>
                  </a:lnTo>
                  <a:lnTo>
                    <a:pt x="242" y="417"/>
                  </a:lnTo>
                  <a:lnTo>
                    <a:pt x="250" y="421"/>
                  </a:lnTo>
                  <a:lnTo>
                    <a:pt x="270" y="441"/>
                  </a:lnTo>
                  <a:lnTo>
                    <a:pt x="273" y="441"/>
                  </a:lnTo>
                  <a:lnTo>
                    <a:pt x="273" y="444"/>
                  </a:lnTo>
                  <a:lnTo>
                    <a:pt x="279" y="444"/>
                  </a:lnTo>
                  <a:lnTo>
                    <a:pt x="289" y="434"/>
                  </a:lnTo>
                  <a:lnTo>
                    <a:pt x="295" y="431"/>
                  </a:lnTo>
                  <a:lnTo>
                    <a:pt x="314" y="427"/>
                  </a:lnTo>
                  <a:lnTo>
                    <a:pt x="314" y="431"/>
                  </a:lnTo>
                  <a:lnTo>
                    <a:pt x="318" y="431"/>
                  </a:lnTo>
                  <a:lnTo>
                    <a:pt x="324" y="434"/>
                  </a:lnTo>
                  <a:lnTo>
                    <a:pt x="330" y="438"/>
                  </a:lnTo>
                  <a:lnTo>
                    <a:pt x="330" y="441"/>
                  </a:lnTo>
                  <a:lnTo>
                    <a:pt x="334" y="441"/>
                  </a:lnTo>
                  <a:lnTo>
                    <a:pt x="340" y="444"/>
                  </a:lnTo>
                  <a:lnTo>
                    <a:pt x="353" y="448"/>
                  </a:lnTo>
                  <a:lnTo>
                    <a:pt x="378" y="448"/>
                  </a:lnTo>
                  <a:lnTo>
                    <a:pt x="381" y="448"/>
                  </a:lnTo>
                  <a:lnTo>
                    <a:pt x="388" y="441"/>
                  </a:lnTo>
                  <a:lnTo>
                    <a:pt x="390" y="441"/>
                  </a:lnTo>
                  <a:lnTo>
                    <a:pt x="404" y="431"/>
                  </a:lnTo>
                  <a:lnTo>
                    <a:pt x="467" y="427"/>
                  </a:lnTo>
                  <a:lnTo>
                    <a:pt x="467" y="431"/>
                  </a:lnTo>
                  <a:lnTo>
                    <a:pt x="486" y="434"/>
                  </a:lnTo>
                  <a:lnTo>
                    <a:pt x="493" y="434"/>
                  </a:lnTo>
                  <a:lnTo>
                    <a:pt x="499" y="424"/>
                  </a:lnTo>
                  <a:lnTo>
                    <a:pt x="505" y="421"/>
                  </a:lnTo>
                  <a:lnTo>
                    <a:pt x="515" y="421"/>
                  </a:lnTo>
                  <a:lnTo>
                    <a:pt x="517" y="411"/>
                  </a:lnTo>
                  <a:lnTo>
                    <a:pt x="521" y="408"/>
                  </a:lnTo>
                  <a:lnTo>
                    <a:pt x="517" y="404"/>
                  </a:lnTo>
                  <a:lnTo>
                    <a:pt x="515" y="398"/>
                  </a:lnTo>
                  <a:lnTo>
                    <a:pt x="524" y="387"/>
                  </a:lnTo>
                  <a:lnTo>
                    <a:pt x="530" y="387"/>
                  </a:lnTo>
                  <a:lnTo>
                    <a:pt x="530" y="374"/>
                  </a:lnTo>
                  <a:lnTo>
                    <a:pt x="537" y="370"/>
                  </a:lnTo>
                  <a:lnTo>
                    <a:pt x="537" y="364"/>
                  </a:lnTo>
                  <a:lnTo>
                    <a:pt x="543" y="364"/>
                  </a:lnTo>
                  <a:lnTo>
                    <a:pt x="543" y="353"/>
                  </a:lnTo>
                  <a:lnTo>
                    <a:pt x="565" y="326"/>
                  </a:lnTo>
                  <a:lnTo>
                    <a:pt x="587" y="303"/>
                  </a:lnTo>
                  <a:lnTo>
                    <a:pt x="587" y="299"/>
                  </a:lnTo>
                  <a:lnTo>
                    <a:pt x="595" y="293"/>
                  </a:lnTo>
                  <a:lnTo>
                    <a:pt x="610" y="276"/>
                  </a:lnTo>
                  <a:lnTo>
                    <a:pt x="613" y="205"/>
                  </a:lnTo>
                  <a:lnTo>
                    <a:pt x="622" y="145"/>
                  </a:lnTo>
                  <a:lnTo>
                    <a:pt x="636" y="128"/>
                  </a:lnTo>
                  <a:lnTo>
                    <a:pt x="619" y="121"/>
                  </a:lnTo>
                  <a:lnTo>
                    <a:pt x="607" y="108"/>
                  </a:lnTo>
                  <a:lnTo>
                    <a:pt x="595" y="20"/>
                  </a:lnTo>
                  <a:lnTo>
                    <a:pt x="582" y="20"/>
                  </a:lnTo>
                  <a:lnTo>
                    <a:pt x="575" y="13"/>
                  </a:lnTo>
                  <a:lnTo>
                    <a:pt x="565" y="9"/>
                  </a:lnTo>
                  <a:lnTo>
                    <a:pt x="563" y="4"/>
                  </a:lnTo>
                  <a:lnTo>
                    <a:pt x="556" y="4"/>
                  </a:lnTo>
                  <a:lnTo>
                    <a:pt x="473" y="0"/>
                  </a:lnTo>
                  <a:lnTo>
                    <a:pt x="463" y="0"/>
                  </a:lnTo>
                  <a:lnTo>
                    <a:pt x="460" y="4"/>
                  </a:lnTo>
                  <a:lnTo>
                    <a:pt x="438" y="17"/>
                  </a:lnTo>
                  <a:lnTo>
                    <a:pt x="436" y="20"/>
                  </a:lnTo>
                  <a:lnTo>
                    <a:pt x="400" y="40"/>
                  </a:lnTo>
                  <a:lnTo>
                    <a:pt x="397" y="44"/>
                  </a:lnTo>
                  <a:lnTo>
                    <a:pt x="385" y="50"/>
                  </a:lnTo>
                  <a:lnTo>
                    <a:pt x="381" y="54"/>
                  </a:lnTo>
                  <a:lnTo>
                    <a:pt x="366" y="64"/>
                  </a:lnTo>
                  <a:lnTo>
                    <a:pt x="356" y="71"/>
                  </a:lnTo>
                  <a:lnTo>
                    <a:pt x="336" y="81"/>
                  </a:lnTo>
                  <a:lnTo>
                    <a:pt x="311" y="101"/>
                  </a:lnTo>
                  <a:lnTo>
                    <a:pt x="301" y="108"/>
                  </a:lnTo>
                  <a:lnTo>
                    <a:pt x="295" y="111"/>
                  </a:lnTo>
                  <a:lnTo>
                    <a:pt x="289" y="118"/>
                  </a:lnTo>
                  <a:lnTo>
                    <a:pt x="270" y="132"/>
                  </a:lnTo>
                  <a:lnTo>
                    <a:pt x="222" y="168"/>
                  </a:lnTo>
                  <a:lnTo>
                    <a:pt x="184" y="178"/>
                  </a:lnTo>
                  <a:lnTo>
                    <a:pt x="181" y="178"/>
                  </a:lnTo>
                  <a:lnTo>
                    <a:pt x="161" y="182"/>
                  </a:lnTo>
                  <a:lnTo>
                    <a:pt x="165" y="313"/>
                  </a:lnTo>
                  <a:lnTo>
                    <a:pt x="152" y="316"/>
                  </a:lnTo>
                  <a:lnTo>
                    <a:pt x="152" y="320"/>
                  </a:lnTo>
                  <a:lnTo>
                    <a:pt x="149" y="330"/>
                  </a:lnTo>
                  <a:lnTo>
                    <a:pt x="146" y="330"/>
                  </a:lnTo>
                  <a:lnTo>
                    <a:pt x="136" y="340"/>
                  </a:lnTo>
                  <a:lnTo>
                    <a:pt x="136" y="343"/>
                  </a:lnTo>
                  <a:lnTo>
                    <a:pt x="118" y="340"/>
                  </a:lnTo>
                  <a:lnTo>
                    <a:pt x="118" y="343"/>
                  </a:lnTo>
                  <a:lnTo>
                    <a:pt x="51" y="343"/>
                  </a:lnTo>
                  <a:lnTo>
                    <a:pt x="35" y="353"/>
                  </a:lnTo>
                  <a:lnTo>
                    <a:pt x="35" y="357"/>
                  </a:lnTo>
                  <a:lnTo>
                    <a:pt x="32" y="357"/>
                  </a:lnTo>
                  <a:lnTo>
                    <a:pt x="6" y="357"/>
                  </a:lnTo>
                  <a:lnTo>
                    <a:pt x="3" y="360"/>
                  </a:lnTo>
                </a:path>
              </a:pathLst>
            </a:custGeom>
            <a:solidFill>
              <a:srgbClr val="92D050"/>
            </a:solidFill>
            <a:ln w="9525">
              <a:solidFill>
                <a:schemeClr val="tx1">
                  <a:lumMod val="65000"/>
                  <a:lumOff val="35000"/>
                </a:schemeClr>
              </a:solidFill>
              <a:round/>
              <a:headEnd/>
              <a:tailEnd/>
            </a:ln>
          </p:spPr>
          <p:txBody>
            <a:bodyPr wrap="none" anchor="ctr"/>
            <a:lstStyle/>
            <a:p>
              <a:pPr>
                <a:defRPr/>
              </a:pPr>
              <a:endParaRPr lang="en-US" sz="1350" dirty="0">
                <a:solidFill>
                  <a:prstClr val="black"/>
                </a:solidFill>
                <a:latin typeface="Calibri"/>
              </a:endParaRPr>
            </a:p>
          </p:txBody>
        </p:sp>
        <p:sp>
          <p:nvSpPr>
            <p:cNvPr id="50" name="Freeform 40"/>
            <p:cNvSpPr>
              <a:spLocks noChangeAspect="1"/>
            </p:cNvSpPr>
            <p:nvPr/>
          </p:nvSpPr>
          <p:spPr bwMode="auto">
            <a:xfrm>
              <a:off x="7067551" y="2725342"/>
              <a:ext cx="452438" cy="372665"/>
            </a:xfrm>
            <a:custGeom>
              <a:avLst/>
              <a:gdLst>
                <a:gd name="T0" fmla="*/ 31103 w 466"/>
                <a:gd name="T1" fmla="*/ 78190 h 407"/>
                <a:gd name="T2" fmla="*/ 28511 w 466"/>
                <a:gd name="T3" fmla="*/ 102624 h 407"/>
                <a:gd name="T4" fmla="*/ 28511 w 466"/>
                <a:gd name="T5" fmla="*/ 112398 h 407"/>
                <a:gd name="T6" fmla="*/ 12959 w 466"/>
                <a:gd name="T7" fmla="*/ 127059 h 407"/>
                <a:gd name="T8" fmla="*/ 7776 w 466"/>
                <a:gd name="T9" fmla="*/ 145384 h 407"/>
                <a:gd name="T10" fmla="*/ 0 w 466"/>
                <a:gd name="T11" fmla="*/ 222353 h 407"/>
                <a:gd name="T12" fmla="*/ 58318 w 466"/>
                <a:gd name="T13" fmla="*/ 229683 h 407"/>
                <a:gd name="T14" fmla="*/ 71277 w 466"/>
                <a:gd name="T15" fmla="*/ 239457 h 407"/>
                <a:gd name="T16" fmla="*/ 80349 w 466"/>
                <a:gd name="T17" fmla="*/ 251674 h 407"/>
                <a:gd name="T18" fmla="*/ 85533 w 466"/>
                <a:gd name="T19" fmla="*/ 260226 h 407"/>
                <a:gd name="T20" fmla="*/ 98492 w 466"/>
                <a:gd name="T21" fmla="*/ 283438 h 407"/>
                <a:gd name="T22" fmla="*/ 120523 w 466"/>
                <a:gd name="T23" fmla="*/ 284660 h 407"/>
                <a:gd name="T24" fmla="*/ 138666 w 466"/>
                <a:gd name="T25" fmla="*/ 274886 h 407"/>
                <a:gd name="T26" fmla="*/ 177545 w 466"/>
                <a:gd name="T27" fmla="*/ 267556 h 407"/>
                <a:gd name="T28" fmla="*/ 184025 w 466"/>
                <a:gd name="T29" fmla="*/ 267556 h 407"/>
                <a:gd name="T30" fmla="*/ 189209 w 466"/>
                <a:gd name="T31" fmla="*/ 260226 h 407"/>
                <a:gd name="T32" fmla="*/ 200872 w 466"/>
                <a:gd name="T33" fmla="*/ 229683 h 407"/>
                <a:gd name="T34" fmla="*/ 216423 w 466"/>
                <a:gd name="T35" fmla="*/ 217466 h 407"/>
                <a:gd name="T36" fmla="*/ 250118 w 466"/>
                <a:gd name="T37" fmla="*/ 207692 h 407"/>
                <a:gd name="T38" fmla="*/ 278629 w 466"/>
                <a:gd name="T39" fmla="*/ 219909 h 407"/>
                <a:gd name="T40" fmla="*/ 283813 w 466"/>
                <a:gd name="T41" fmla="*/ 210135 h 407"/>
                <a:gd name="T42" fmla="*/ 291588 w 466"/>
                <a:gd name="T43" fmla="*/ 195475 h 407"/>
                <a:gd name="T44" fmla="*/ 304548 w 466"/>
                <a:gd name="T45" fmla="*/ 162488 h 407"/>
                <a:gd name="T46" fmla="*/ 317507 w 466"/>
                <a:gd name="T47" fmla="*/ 152715 h 407"/>
                <a:gd name="T48" fmla="*/ 325283 w 466"/>
                <a:gd name="T49" fmla="*/ 136832 h 407"/>
                <a:gd name="T50" fmla="*/ 333059 w 466"/>
                <a:gd name="T51" fmla="*/ 112398 h 407"/>
                <a:gd name="T52" fmla="*/ 343426 w 466"/>
                <a:gd name="T53" fmla="*/ 89185 h 407"/>
                <a:gd name="T54" fmla="*/ 364162 w 466"/>
                <a:gd name="T55" fmla="*/ 70860 h 407"/>
                <a:gd name="T56" fmla="*/ 374529 w 466"/>
                <a:gd name="T57" fmla="*/ 45204 h 407"/>
                <a:gd name="T58" fmla="*/ 364162 w 466"/>
                <a:gd name="T59" fmla="*/ 41538 h 407"/>
                <a:gd name="T60" fmla="*/ 352498 w 466"/>
                <a:gd name="T61" fmla="*/ 23213 h 407"/>
                <a:gd name="T62" fmla="*/ 342130 w 466"/>
                <a:gd name="T63" fmla="*/ 9774 h 407"/>
                <a:gd name="T64" fmla="*/ 333059 w 466"/>
                <a:gd name="T65" fmla="*/ 2443 h 407"/>
                <a:gd name="T66" fmla="*/ 317507 w 466"/>
                <a:gd name="T67" fmla="*/ 12217 h 407"/>
                <a:gd name="T68" fmla="*/ 291588 w 466"/>
                <a:gd name="T69" fmla="*/ 17104 h 407"/>
                <a:gd name="T70" fmla="*/ 229383 w 466"/>
                <a:gd name="T71" fmla="*/ 23213 h 407"/>
                <a:gd name="T72" fmla="*/ 219015 w 466"/>
                <a:gd name="T73" fmla="*/ 29321 h 407"/>
                <a:gd name="T74" fmla="*/ 184025 w 466"/>
                <a:gd name="T75" fmla="*/ 23213 h 407"/>
                <a:gd name="T76" fmla="*/ 174953 w 466"/>
                <a:gd name="T77" fmla="*/ 18326 h 407"/>
                <a:gd name="T78" fmla="*/ 167177 w 466"/>
                <a:gd name="T79" fmla="*/ 13439 h 407"/>
                <a:gd name="T80" fmla="*/ 138666 w 466"/>
                <a:gd name="T81" fmla="*/ 25656 h 407"/>
                <a:gd name="T82" fmla="*/ 130891 w 466"/>
                <a:gd name="T83" fmla="*/ 23213 h 407"/>
                <a:gd name="T84" fmla="*/ 98492 w 466"/>
                <a:gd name="T85" fmla="*/ 2443 h 407"/>
                <a:gd name="T86" fmla="*/ 51838 w 466"/>
                <a:gd name="T87" fmla="*/ 6109 h 407"/>
                <a:gd name="T88" fmla="*/ 41470 w 466"/>
                <a:gd name="T89" fmla="*/ 23213 h 407"/>
                <a:gd name="T90" fmla="*/ 28511 w 466"/>
                <a:gd name="T91" fmla="*/ 61086 h 40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66"/>
                <a:gd name="T139" fmla="*/ 0 h 407"/>
                <a:gd name="T140" fmla="*/ 466 w 466"/>
                <a:gd name="T141" fmla="*/ 407 h 40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66" h="407">
                  <a:moveTo>
                    <a:pt x="28" y="100"/>
                  </a:moveTo>
                  <a:lnTo>
                    <a:pt x="28" y="104"/>
                  </a:lnTo>
                  <a:lnTo>
                    <a:pt x="38" y="110"/>
                  </a:lnTo>
                  <a:lnTo>
                    <a:pt x="41" y="141"/>
                  </a:lnTo>
                  <a:lnTo>
                    <a:pt x="38" y="144"/>
                  </a:lnTo>
                  <a:lnTo>
                    <a:pt x="35" y="144"/>
                  </a:lnTo>
                  <a:lnTo>
                    <a:pt x="32" y="144"/>
                  </a:lnTo>
                  <a:lnTo>
                    <a:pt x="35" y="154"/>
                  </a:lnTo>
                  <a:lnTo>
                    <a:pt x="35" y="157"/>
                  </a:lnTo>
                  <a:lnTo>
                    <a:pt x="32" y="161"/>
                  </a:lnTo>
                  <a:lnTo>
                    <a:pt x="32" y="164"/>
                  </a:lnTo>
                  <a:lnTo>
                    <a:pt x="16" y="178"/>
                  </a:lnTo>
                  <a:lnTo>
                    <a:pt x="12" y="198"/>
                  </a:lnTo>
                  <a:lnTo>
                    <a:pt x="12" y="202"/>
                  </a:lnTo>
                  <a:lnTo>
                    <a:pt x="9" y="204"/>
                  </a:lnTo>
                  <a:lnTo>
                    <a:pt x="6" y="208"/>
                  </a:lnTo>
                  <a:lnTo>
                    <a:pt x="3" y="262"/>
                  </a:lnTo>
                  <a:lnTo>
                    <a:pt x="0" y="312"/>
                  </a:lnTo>
                  <a:lnTo>
                    <a:pt x="0" y="315"/>
                  </a:lnTo>
                  <a:lnTo>
                    <a:pt x="67" y="315"/>
                  </a:lnTo>
                  <a:lnTo>
                    <a:pt x="72" y="322"/>
                  </a:lnTo>
                  <a:lnTo>
                    <a:pt x="83" y="326"/>
                  </a:lnTo>
                  <a:lnTo>
                    <a:pt x="89" y="332"/>
                  </a:lnTo>
                  <a:lnTo>
                    <a:pt x="89" y="336"/>
                  </a:lnTo>
                  <a:lnTo>
                    <a:pt x="91" y="339"/>
                  </a:lnTo>
                  <a:lnTo>
                    <a:pt x="95" y="345"/>
                  </a:lnTo>
                  <a:lnTo>
                    <a:pt x="98" y="352"/>
                  </a:lnTo>
                  <a:lnTo>
                    <a:pt x="107" y="355"/>
                  </a:lnTo>
                  <a:lnTo>
                    <a:pt x="102" y="359"/>
                  </a:lnTo>
                  <a:lnTo>
                    <a:pt x="105" y="365"/>
                  </a:lnTo>
                  <a:lnTo>
                    <a:pt x="107" y="379"/>
                  </a:lnTo>
                  <a:lnTo>
                    <a:pt x="118" y="389"/>
                  </a:lnTo>
                  <a:lnTo>
                    <a:pt x="121" y="396"/>
                  </a:lnTo>
                  <a:lnTo>
                    <a:pt x="136" y="399"/>
                  </a:lnTo>
                  <a:lnTo>
                    <a:pt x="136" y="406"/>
                  </a:lnTo>
                  <a:lnTo>
                    <a:pt x="149" y="399"/>
                  </a:lnTo>
                  <a:lnTo>
                    <a:pt x="152" y="399"/>
                  </a:lnTo>
                  <a:lnTo>
                    <a:pt x="162" y="399"/>
                  </a:lnTo>
                  <a:lnTo>
                    <a:pt x="171" y="386"/>
                  </a:lnTo>
                  <a:lnTo>
                    <a:pt x="191" y="393"/>
                  </a:lnTo>
                  <a:lnTo>
                    <a:pt x="213" y="393"/>
                  </a:lnTo>
                  <a:lnTo>
                    <a:pt x="218" y="376"/>
                  </a:lnTo>
                  <a:lnTo>
                    <a:pt x="222" y="379"/>
                  </a:lnTo>
                  <a:lnTo>
                    <a:pt x="226" y="383"/>
                  </a:lnTo>
                  <a:lnTo>
                    <a:pt x="226" y="376"/>
                  </a:lnTo>
                  <a:lnTo>
                    <a:pt x="229" y="376"/>
                  </a:lnTo>
                  <a:lnTo>
                    <a:pt x="232" y="369"/>
                  </a:lnTo>
                  <a:lnTo>
                    <a:pt x="234" y="365"/>
                  </a:lnTo>
                  <a:lnTo>
                    <a:pt x="242" y="332"/>
                  </a:lnTo>
                  <a:lnTo>
                    <a:pt x="245" y="326"/>
                  </a:lnTo>
                  <a:lnTo>
                    <a:pt x="248" y="322"/>
                  </a:lnTo>
                  <a:lnTo>
                    <a:pt x="261" y="309"/>
                  </a:lnTo>
                  <a:lnTo>
                    <a:pt x="264" y="305"/>
                  </a:lnTo>
                  <a:lnTo>
                    <a:pt x="267" y="305"/>
                  </a:lnTo>
                  <a:lnTo>
                    <a:pt x="270" y="295"/>
                  </a:lnTo>
                  <a:lnTo>
                    <a:pt x="270" y="291"/>
                  </a:lnTo>
                  <a:lnTo>
                    <a:pt x="308" y="291"/>
                  </a:lnTo>
                  <a:lnTo>
                    <a:pt x="318" y="302"/>
                  </a:lnTo>
                  <a:lnTo>
                    <a:pt x="328" y="309"/>
                  </a:lnTo>
                  <a:lnTo>
                    <a:pt x="343" y="309"/>
                  </a:lnTo>
                  <a:lnTo>
                    <a:pt x="346" y="302"/>
                  </a:lnTo>
                  <a:lnTo>
                    <a:pt x="346" y="295"/>
                  </a:lnTo>
                  <a:lnTo>
                    <a:pt x="350" y="295"/>
                  </a:lnTo>
                  <a:lnTo>
                    <a:pt x="353" y="289"/>
                  </a:lnTo>
                  <a:lnTo>
                    <a:pt x="356" y="282"/>
                  </a:lnTo>
                  <a:lnTo>
                    <a:pt x="359" y="275"/>
                  </a:lnTo>
                  <a:lnTo>
                    <a:pt x="365" y="265"/>
                  </a:lnTo>
                  <a:lnTo>
                    <a:pt x="375" y="231"/>
                  </a:lnTo>
                  <a:lnTo>
                    <a:pt x="375" y="228"/>
                  </a:lnTo>
                  <a:lnTo>
                    <a:pt x="385" y="218"/>
                  </a:lnTo>
                  <a:lnTo>
                    <a:pt x="388" y="215"/>
                  </a:lnTo>
                  <a:lnTo>
                    <a:pt x="392" y="215"/>
                  </a:lnTo>
                  <a:lnTo>
                    <a:pt x="397" y="211"/>
                  </a:lnTo>
                  <a:lnTo>
                    <a:pt x="397" y="208"/>
                  </a:lnTo>
                  <a:lnTo>
                    <a:pt x="400" y="191"/>
                  </a:lnTo>
                  <a:lnTo>
                    <a:pt x="404" y="184"/>
                  </a:lnTo>
                  <a:lnTo>
                    <a:pt x="408" y="167"/>
                  </a:lnTo>
                  <a:lnTo>
                    <a:pt x="410" y="157"/>
                  </a:lnTo>
                  <a:lnTo>
                    <a:pt x="416" y="144"/>
                  </a:lnTo>
                  <a:lnTo>
                    <a:pt x="416" y="137"/>
                  </a:lnTo>
                  <a:lnTo>
                    <a:pt x="423" y="124"/>
                  </a:lnTo>
                  <a:lnTo>
                    <a:pt x="423" y="120"/>
                  </a:lnTo>
                  <a:lnTo>
                    <a:pt x="435" y="107"/>
                  </a:lnTo>
                  <a:lnTo>
                    <a:pt x="448" y="100"/>
                  </a:lnTo>
                  <a:lnTo>
                    <a:pt x="455" y="97"/>
                  </a:lnTo>
                  <a:lnTo>
                    <a:pt x="465" y="90"/>
                  </a:lnTo>
                  <a:lnTo>
                    <a:pt x="461" y="64"/>
                  </a:lnTo>
                  <a:lnTo>
                    <a:pt x="458" y="60"/>
                  </a:lnTo>
                  <a:lnTo>
                    <a:pt x="451" y="57"/>
                  </a:lnTo>
                  <a:lnTo>
                    <a:pt x="448" y="57"/>
                  </a:lnTo>
                  <a:lnTo>
                    <a:pt x="448" y="54"/>
                  </a:lnTo>
                  <a:lnTo>
                    <a:pt x="442" y="50"/>
                  </a:lnTo>
                  <a:lnTo>
                    <a:pt x="435" y="33"/>
                  </a:lnTo>
                  <a:lnTo>
                    <a:pt x="432" y="26"/>
                  </a:lnTo>
                  <a:lnTo>
                    <a:pt x="423" y="23"/>
                  </a:lnTo>
                  <a:lnTo>
                    <a:pt x="420" y="13"/>
                  </a:lnTo>
                  <a:lnTo>
                    <a:pt x="416" y="9"/>
                  </a:lnTo>
                  <a:lnTo>
                    <a:pt x="413" y="0"/>
                  </a:lnTo>
                  <a:lnTo>
                    <a:pt x="410" y="3"/>
                  </a:lnTo>
                  <a:lnTo>
                    <a:pt x="408" y="13"/>
                  </a:lnTo>
                  <a:lnTo>
                    <a:pt x="397" y="13"/>
                  </a:lnTo>
                  <a:lnTo>
                    <a:pt x="392" y="17"/>
                  </a:lnTo>
                  <a:lnTo>
                    <a:pt x="385" y="26"/>
                  </a:lnTo>
                  <a:lnTo>
                    <a:pt x="378" y="26"/>
                  </a:lnTo>
                  <a:lnTo>
                    <a:pt x="359" y="23"/>
                  </a:lnTo>
                  <a:lnTo>
                    <a:pt x="359" y="20"/>
                  </a:lnTo>
                  <a:lnTo>
                    <a:pt x="296" y="23"/>
                  </a:lnTo>
                  <a:lnTo>
                    <a:pt x="283" y="33"/>
                  </a:lnTo>
                  <a:lnTo>
                    <a:pt x="280" y="33"/>
                  </a:lnTo>
                  <a:lnTo>
                    <a:pt x="273" y="40"/>
                  </a:lnTo>
                  <a:lnTo>
                    <a:pt x="270" y="40"/>
                  </a:lnTo>
                  <a:lnTo>
                    <a:pt x="245" y="40"/>
                  </a:lnTo>
                  <a:lnTo>
                    <a:pt x="232" y="36"/>
                  </a:lnTo>
                  <a:lnTo>
                    <a:pt x="226" y="33"/>
                  </a:lnTo>
                  <a:lnTo>
                    <a:pt x="222" y="33"/>
                  </a:lnTo>
                  <a:lnTo>
                    <a:pt x="222" y="30"/>
                  </a:lnTo>
                  <a:lnTo>
                    <a:pt x="216" y="26"/>
                  </a:lnTo>
                  <a:lnTo>
                    <a:pt x="210" y="23"/>
                  </a:lnTo>
                  <a:lnTo>
                    <a:pt x="206" y="23"/>
                  </a:lnTo>
                  <a:lnTo>
                    <a:pt x="206" y="20"/>
                  </a:lnTo>
                  <a:lnTo>
                    <a:pt x="187" y="23"/>
                  </a:lnTo>
                  <a:lnTo>
                    <a:pt x="181" y="26"/>
                  </a:lnTo>
                  <a:lnTo>
                    <a:pt x="171" y="36"/>
                  </a:lnTo>
                  <a:lnTo>
                    <a:pt x="165" y="36"/>
                  </a:lnTo>
                  <a:lnTo>
                    <a:pt x="165" y="33"/>
                  </a:lnTo>
                  <a:lnTo>
                    <a:pt x="162" y="33"/>
                  </a:lnTo>
                  <a:lnTo>
                    <a:pt x="143" y="13"/>
                  </a:lnTo>
                  <a:lnTo>
                    <a:pt x="134" y="9"/>
                  </a:lnTo>
                  <a:lnTo>
                    <a:pt x="121" y="3"/>
                  </a:lnTo>
                  <a:lnTo>
                    <a:pt x="114" y="0"/>
                  </a:lnTo>
                  <a:lnTo>
                    <a:pt x="79" y="3"/>
                  </a:lnTo>
                  <a:lnTo>
                    <a:pt x="63" y="9"/>
                  </a:lnTo>
                  <a:lnTo>
                    <a:pt x="60" y="13"/>
                  </a:lnTo>
                  <a:lnTo>
                    <a:pt x="53" y="13"/>
                  </a:lnTo>
                  <a:lnTo>
                    <a:pt x="51" y="33"/>
                  </a:lnTo>
                  <a:lnTo>
                    <a:pt x="47" y="44"/>
                  </a:lnTo>
                  <a:lnTo>
                    <a:pt x="35" y="54"/>
                  </a:lnTo>
                  <a:lnTo>
                    <a:pt x="35" y="87"/>
                  </a:lnTo>
                  <a:lnTo>
                    <a:pt x="32" y="87"/>
                  </a:lnTo>
                  <a:lnTo>
                    <a:pt x="28" y="100"/>
                  </a:lnTo>
                </a:path>
              </a:pathLst>
            </a:custGeom>
            <a:solidFill>
              <a:srgbClr val="92D050"/>
            </a:solidFill>
            <a:ln w="9525" cap="rnd">
              <a:solidFill>
                <a:srgbClr val="5F5F5F"/>
              </a:solidFill>
              <a:round/>
              <a:headEnd/>
              <a:tailEnd/>
            </a:ln>
          </p:spPr>
          <p:txBody>
            <a:bodyPr/>
            <a:lstStyle/>
            <a:p>
              <a:endParaRPr lang="en-US" sz="1350">
                <a:solidFill>
                  <a:prstClr val="black"/>
                </a:solidFill>
                <a:latin typeface="Calibri"/>
              </a:endParaRPr>
            </a:p>
          </p:txBody>
        </p:sp>
        <p:sp>
          <p:nvSpPr>
            <p:cNvPr id="51" name="Freeform 41"/>
            <p:cNvSpPr>
              <a:spLocks noChangeAspect="1"/>
            </p:cNvSpPr>
            <p:nvPr/>
          </p:nvSpPr>
          <p:spPr bwMode="auto">
            <a:xfrm>
              <a:off x="6434575" y="2780110"/>
              <a:ext cx="16669" cy="16669"/>
            </a:xfrm>
            <a:custGeom>
              <a:avLst/>
              <a:gdLst>
                <a:gd name="T0" fmla="*/ 11 w 17"/>
                <a:gd name="T1" fmla="*/ 4 h 17"/>
                <a:gd name="T2" fmla="*/ 8 w 17"/>
                <a:gd name="T3" fmla="*/ 0 h 17"/>
                <a:gd name="T4" fmla="*/ 2 w 17"/>
                <a:gd name="T5" fmla="*/ 4 h 17"/>
                <a:gd name="T6" fmla="*/ 0 w 17"/>
                <a:gd name="T7" fmla="*/ 4 h 17"/>
                <a:gd name="T8" fmla="*/ 0 w 17"/>
                <a:gd name="T9" fmla="*/ 11 h 17"/>
                <a:gd name="T10" fmla="*/ 6 w 17"/>
                <a:gd name="T11" fmla="*/ 11 h 17"/>
                <a:gd name="T12" fmla="*/ 8 w 17"/>
                <a:gd name="T13" fmla="*/ 11 h 17"/>
                <a:gd name="T14" fmla="*/ 11 w 17"/>
                <a:gd name="T15" fmla="*/ 4 h 17"/>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7"/>
                <a:gd name="T26" fmla="*/ 17 w 17"/>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7">
                  <a:moveTo>
                    <a:pt x="16" y="6"/>
                  </a:moveTo>
                  <a:lnTo>
                    <a:pt x="12" y="0"/>
                  </a:lnTo>
                  <a:lnTo>
                    <a:pt x="3" y="6"/>
                  </a:lnTo>
                  <a:lnTo>
                    <a:pt x="0" y="6"/>
                  </a:lnTo>
                  <a:lnTo>
                    <a:pt x="0" y="16"/>
                  </a:lnTo>
                  <a:lnTo>
                    <a:pt x="8" y="16"/>
                  </a:lnTo>
                  <a:lnTo>
                    <a:pt x="12" y="16"/>
                  </a:lnTo>
                  <a:lnTo>
                    <a:pt x="16" y="6"/>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52" name="Freeform 42"/>
            <p:cNvSpPr>
              <a:spLocks noChangeAspect="1"/>
            </p:cNvSpPr>
            <p:nvPr/>
          </p:nvSpPr>
          <p:spPr bwMode="auto">
            <a:xfrm>
              <a:off x="8552260" y="2802731"/>
              <a:ext cx="394097" cy="519113"/>
            </a:xfrm>
            <a:custGeom>
              <a:avLst/>
              <a:gdLst>
                <a:gd name="T0" fmla="*/ 0 w 406"/>
                <a:gd name="T1" fmla="*/ 220 h 569"/>
                <a:gd name="T2" fmla="*/ 13 w 406"/>
                <a:gd name="T3" fmla="*/ 327 h 569"/>
                <a:gd name="T4" fmla="*/ 15 w 406"/>
                <a:gd name="T5" fmla="*/ 325 h 569"/>
                <a:gd name="T6" fmla="*/ 37 w 406"/>
                <a:gd name="T7" fmla="*/ 298 h 569"/>
                <a:gd name="T8" fmla="*/ 40 w 406"/>
                <a:gd name="T9" fmla="*/ 295 h 569"/>
                <a:gd name="T10" fmla="*/ 40 w 406"/>
                <a:gd name="T11" fmla="*/ 292 h 569"/>
                <a:gd name="T12" fmla="*/ 62 w 406"/>
                <a:gd name="T13" fmla="*/ 275 h 569"/>
                <a:gd name="T14" fmla="*/ 100 w 406"/>
                <a:gd name="T15" fmla="*/ 244 h 569"/>
                <a:gd name="T16" fmla="*/ 124 w 406"/>
                <a:gd name="T17" fmla="*/ 230 h 569"/>
                <a:gd name="T18" fmla="*/ 134 w 406"/>
                <a:gd name="T19" fmla="*/ 218 h 569"/>
                <a:gd name="T20" fmla="*/ 164 w 406"/>
                <a:gd name="T21" fmla="*/ 190 h 569"/>
                <a:gd name="T22" fmla="*/ 176 w 406"/>
                <a:gd name="T23" fmla="*/ 171 h 569"/>
                <a:gd name="T24" fmla="*/ 191 w 406"/>
                <a:gd name="T25" fmla="*/ 156 h 569"/>
                <a:gd name="T26" fmla="*/ 202 w 406"/>
                <a:gd name="T27" fmla="*/ 131 h 569"/>
                <a:gd name="T28" fmla="*/ 211 w 406"/>
                <a:gd name="T29" fmla="*/ 113 h 569"/>
                <a:gd name="T30" fmla="*/ 220 w 406"/>
                <a:gd name="T31" fmla="*/ 96 h 569"/>
                <a:gd name="T32" fmla="*/ 225 w 406"/>
                <a:gd name="T33" fmla="*/ 86 h 569"/>
                <a:gd name="T34" fmla="*/ 233 w 406"/>
                <a:gd name="T35" fmla="*/ 74 h 569"/>
                <a:gd name="T36" fmla="*/ 235 w 406"/>
                <a:gd name="T37" fmla="*/ 72 h 569"/>
                <a:gd name="T38" fmla="*/ 243 w 406"/>
                <a:gd name="T39" fmla="*/ 40 h 569"/>
                <a:gd name="T40" fmla="*/ 251 w 406"/>
                <a:gd name="T41" fmla="*/ 39 h 569"/>
                <a:gd name="T42" fmla="*/ 253 w 406"/>
                <a:gd name="T43" fmla="*/ 37 h 569"/>
                <a:gd name="T44" fmla="*/ 251 w 406"/>
                <a:gd name="T45" fmla="*/ 35 h 569"/>
                <a:gd name="T46" fmla="*/ 245 w 406"/>
                <a:gd name="T47" fmla="*/ 35 h 569"/>
                <a:gd name="T48" fmla="*/ 251 w 406"/>
                <a:gd name="T49" fmla="*/ 20 h 569"/>
                <a:gd name="T50" fmla="*/ 249 w 406"/>
                <a:gd name="T51" fmla="*/ 10 h 569"/>
                <a:gd name="T52" fmla="*/ 251 w 406"/>
                <a:gd name="T53" fmla="*/ 2 h 569"/>
                <a:gd name="T54" fmla="*/ 243 w 406"/>
                <a:gd name="T55" fmla="*/ 0 h 569"/>
                <a:gd name="T56" fmla="*/ 233 w 406"/>
                <a:gd name="T57" fmla="*/ 4 h 569"/>
                <a:gd name="T58" fmla="*/ 207 w 406"/>
                <a:gd name="T59" fmla="*/ 11 h 569"/>
                <a:gd name="T60" fmla="*/ 164 w 406"/>
                <a:gd name="T61" fmla="*/ 20 h 569"/>
                <a:gd name="T62" fmla="*/ 153 w 406"/>
                <a:gd name="T63" fmla="*/ 20 h 569"/>
                <a:gd name="T64" fmla="*/ 153 w 406"/>
                <a:gd name="T65" fmla="*/ 21 h 569"/>
                <a:gd name="T66" fmla="*/ 150 w 406"/>
                <a:gd name="T67" fmla="*/ 24 h 569"/>
                <a:gd name="T68" fmla="*/ 144 w 406"/>
                <a:gd name="T69" fmla="*/ 25 h 569"/>
                <a:gd name="T70" fmla="*/ 130 w 406"/>
                <a:gd name="T71" fmla="*/ 30 h 569"/>
                <a:gd name="T72" fmla="*/ 121 w 406"/>
                <a:gd name="T73" fmla="*/ 25 h 569"/>
                <a:gd name="T74" fmla="*/ 116 w 406"/>
                <a:gd name="T75" fmla="*/ 25 h 569"/>
                <a:gd name="T76" fmla="*/ 115 w 406"/>
                <a:gd name="T77" fmla="*/ 27 h 569"/>
                <a:gd name="T78" fmla="*/ 110 w 406"/>
                <a:gd name="T79" fmla="*/ 30 h 569"/>
                <a:gd name="T80" fmla="*/ 103 w 406"/>
                <a:gd name="T81" fmla="*/ 31 h 569"/>
                <a:gd name="T82" fmla="*/ 99 w 406"/>
                <a:gd name="T83" fmla="*/ 35 h 569"/>
                <a:gd name="T84" fmla="*/ 77 w 406"/>
                <a:gd name="T85" fmla="*/ 33 h 569"/>
                <a:gd name="T86" fmla="*/ 73 w 406"/>
                <a:gd name="T87" fmla="*/ 31 h 569"/>
                <a:gd name="T88" fmla="*/ 70 w 406"/>
                <a:gd name="T89" fmla="*/ 27 h 569"/>
                <a:gd name="T90" fmla="*/ 67 w 406"/>
                <a:gd name="T91" fmla="*/ 24 h 569"/>
                <a:gd name="T92" fmla="*/ 62 w 406"/>
                <a:gd name="T93" fmla="*/ 18 h 569"/>
                <a:gd name="T94" fmla="*/ 59 w 406"/>
                <a:gd name="T95" fmla="*/ 11 h 569"/>
                <a:gd name="T96" fmla="*/ 55 w 406"/>
                <a:gd name="T97" fmla="*/ 10 h 569"/>
                <a:gd name="T98" fmla="*/ 51 w 406"/>
                <a:gd name="T99" fmla="*/ 16 h 569"/>
                <a:gd name="T100" fmla="*/ 49 w 406"/>
                <a:gd name="T101" fmla="*/ 18 h 569"/>
                <a:gd name="T102" fmla="*/ 47 w 406"/>
                <a:gd name="T103" fmla="*/ 21 h 569"/>
                <a:gd name="T104" fmla="*/ 47 w 406"/>
                <a:gd name="T105" fmla="*/ 37 h 569"/>
                <a:gd name="T106" fmla="*/ 51 w 406"/>
                <a:gd name="T107" fmla="*/ 45 h 569"/>
                <a:gd name="T108" fmla="*/ 174 w 406"/>
                <a:gd name="T109" fmla="*/ 94 h 569"/>
                <a:gd name="T110" fmla="*/ 70 w 406"/>
                <a:gd name="T111" fmla="*/ 167 h 569"/>
                <a:gd name="T112" fmla="*/ 53 w 406"/>
                <a:gd name="T113" fmla="*/ 175 h 569"/>
                <a:gd name="T114" fmla="*/ 51 w 406"/>
                <a:gd name="T115" fmla="*/ 177 h 569"/>
                <a:gd name="T116" fmla="*/ 28 w 406"/>
                <a:gd name="T117" fmla="*/ 189 h 569"/>
                <a:gd name="T118" fmla="*/ 22 w 406"/>
                <a:gd name="T119" fmla="*/ 193 h 56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6"/>
                <a:gd name="T181" fmla="*/ 0 h 569"/>
                <a:gd name="T182" fmla="*/ 406 w 406"/>
                <a:gd name="T183" fmla="*/ 569 h 56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6" h="569">
                  <a:moveTo>
                    <a:pt x="27" y="346"/>
                  </a:moveTo>
                  <a:lnTo>
                    <a:pt x="0" y="380"/>
                  </a:lnTo>
                  <a:lnTo>
                    <a:pt x="2" y="541"/>
                  </a:lnTo>
                  <a:lnTo>
                    <a:pt x="21" y="565"/>
                  </a:lnTo>
                  <a:lnTo>
                    <a:pt x="21" y="568"/>
                  </a:lnTo>
                  <a:lnTo>
                    <a:pt x="24" y="561"/>
                  </a:lnTo>
                  <a:lnTo>
                    <a:pt x="59" y="521"/>
                  </a:lnTo>
                  <a:lnTo>
                    <a:pt x="59" y="514"/>
                  </a:lnTo>
                  <a:lnTo>
                    <a:pt x="63" y="514"/>
                  </a:lnTo>
                  <a:lnTo>
                    <a:pt x="63" y="508"/>
                  </a:lnTo>
                  <a:lnTo>
                    <a:pt x="59" y="508"/>
                  </a:lnTo>
                  <a:lnTo>
                    <a:pt x="63" y="504"/>
                  </a:lnTo>
                  <a:lnTo>
                    <a:pt x="71" y="504"/>
                  </a:lnTo>
                  <a:lnTo>
                    <a:pt x="100" y="474"/>
                  </a:lnTo>
                  <a:lnTo>
                    <a:pt x="141" y="433"/>
                  </a:lnTo>
                  <a:lnTo>
                    <a:pt x="160" y="420"/>
                  </a:lnTo>
                  <a:lnTo>
                    <a:pt x="176" y="417"/>
                  </a:lnTo>
                  <a:lnTo>
                    <a:pt x="199" y="397"/>
                  </a:lnTo>
                  <a:lnTo>
                    <a:pt x="211" y="384"/>
                  </a:lnTo>
                  <a:lnTo>
                    <a:pt x="215" y="376"/>
                  </a:lnTo>
                  <a:lnTo>
                    <a:pt x="228" y="366"/>
                  </a:lnTo>
                  <a:lnTo>
                    <a:pt x="263" y="329"/>
                  </a:lnTo>
                  <a:lnTo>
                    <a:pt x="275" y="310"/>
                  </a:lnTo>
                  <a:lnTo>
                    <a:pt x="281" y="296"/>
                  </a:lnTo>
                  <a:lnTo>
                    <a:pt x="303" y="269"/>
                  </a:lnTo>
                  <a:lnTo>
                    <a:pt x="306" y="269"/>
                  </a:lnTo>
                  <a:lnTo>
                    <a:pt x="309" y="262"/>
                  </a:lnTo>
                  <a:lnTo>
                    <a:pt x="322" y="226"/>
                  </a:lnTo>
                  <a:lnTo>
                    <a:pt x="322" y="222"/>
                  </a:lnTo>
                  <a:lnTo>
                    <a:pt x="338" y="195"/>
                  </a:lnTo>
                  <a:lnTo>
                    <a:pt x="341" y="189"/>
                  </a:lnTo>
                  <a:lnTo>
                    <a:pt x="351" y="165"/>
                  </a:lnTo>
                  <a:lnTo>
                    <a:pt x="360" y="155"/>
                  </a:lnTo>
                  <a:lnTo>
                    <a:pt x="360" y="148"/>
                  </a:lnTo>
                  <a:lnTo>
                    <a:pt x="369" y="138"/>
                  </a:lnTo>
                  <a:lnTo>
                    <a:pt x="373" y="128"/>
                  </a:lnTo>
                  <a:lnTo>
                    <a:pt x="373" y="125"/>
                  </a:lnTo>
                  <a:lnTo>
                    <a:pt x="376" y="125"/>
                  </a:lnTo>
                  <a:lnTo>
                    <a:pt x="383" y="118"/>
                  </a:lnTo>
                  <a:lnTo>
                    <a:pt x="388" y="70"/>
                  </a:lnTo>
                  <a:lnTo>
                    <a:pt x="388" y="67"/>
                  </a:lnTo>
                  <a:lnTo>
                    <a:pt x="401" y="67"/>
                  </a:lnTo>
                  <a:lnTo>
                    <a:pt x="405" y="67"/>
                  </a:lnTo>
                  <a:lnTo>
                    <a:pt x="405" y="64"/>
                  </a:lnTo>
                  <a:lnTo>
                    <a:pt x="401" y="64"/>
                  </a:lnTo>
                  <a:lnTo>
                    <a:pt x="401" y="61"/>
                  </a:lnTo>
                  <a:lnTo>
                    <a:pt x="395" y="64"/>
                  </a:lnTo>
                  <a:lnTo>
                    <a:pt x="392" y="61"/>
                  </a:lnTo>
                  <a:lnTo>
                    <a:pt x="398" y="57"/>
                  </a:lnTo>
                  <a:lnTo>
                    <a:pt x="401" y="34"/>
                  </a:lnTo>
                  <a:lnTo>
                    <a:pt x="395" y="30"/>
                  </a:lnTo>
                  <a:lnTo>
                    <a:pt x="398" y="17"/>
                  </a:lnTo>
                  <a:lnTo>
                    <a:pt x="401" y="14"/>
                  </a:lnTo>
                  <a:lnTo>
                    <a:pt x="401" y="4"/>
                  </a:lnTo>
                  <a:lnTo>
                    <a:pt x="395" y="4"/>
                  </a:lnTo>
                  <a:lnTo>
                    <a:pt x="388" y="0"/>
                  </a:lnTo>
                  <a:lnTo>
                    <a:pt x="376" y="0"/>
                  </a:lnTo>
                  <a:lnTo>
                    <a:pt x="373" y="7"/>
                  </a:lnTo>
                  <a:lnTo>
                    <a:pt x="332" y="17"/>
                  </a:lnTo>
                  <a:lnTo>
                    <a:pt x="332" y="20"/>
                  </a:lnTo>
                  <a:lnTo>
                    <a:pt x="287" y="30"/>
                  </a:lnTo>
                  <a:lnTo>
                    <a:pt x="263" y="34"/>
                  </a:lnTo>
                  <a:lnTo>
                    <a:pt x="259" y="34"/>
                  </a:lnTo>
                  <a:lnTo>
                    <a:pt x="246" y="34"/>
                  </a:lnTo>
                  <a:lnTo>
                    <a:pt x="244" y="34"/>
                  </a:lnTo>
                  <a:lnTo>
                    <a:pt x="244" y="37"/>
                  </a:lnTo>
                  <a:lnTo>
                    <a:pt x="240" y="37"/>
                  </a:lnTo>
                  <a:lnTo>
                    <a:pt x="240" y="41"/>
                  </a:lnTo>
                  <a:lnTo>
                    <a:pt x="230" y="41"/>
                  </a:lnTo>
                  <a:lnTo>
                    <a:pt x="230" y="44"/>
                  </a:lnTo>
                  <a:lnTo>
                    <a:pt x="228" y="47"/>
                  </a:lnTo>
                  <a:lnTo>
                    <a:pt x="208" y="51"/>
                  </a:lnTo>
                  <a:lnTo>
                    <a:pt x="208" y="47"/>
                  </a:lnTo>
                  <a:lnTo>
                    <a:pt x="193" y="44"/>
                  </a:lnTo>
                  <a:lnTo>
                    <a:pt x="189" y="44"/>
                  </a:lnTo>
                  <a:lnTo>
                    <a:pt x="186" y="44"/>
                  </a:lnTo>
                  <a:lnTo>
                    <a:pt x="183" y="44"/>
                  </a:lnTo>
                  <a:lnTo>
                    <a:pt x="183" y="47"/>
                  </a:lnTo>
                  <a:lnTo>
                    <a:pt x="176" y="47"/>
                  </a:lnTo>
                  <a:lnTo>
                    <a:pt x="176" y="51"/>
                  </a:lnTo>
                  <a:lnTo>
                    <a:pt x="174" y="51"/>
                  </a:lnTo>
                  <a:lnTo>
                    <a:pt x="164" y="54"/>
                  </a:lnTo>
                  <a:lnTo>
                    <a:pt x="160" y="57"/>
                  </a:lnTo>
                  <a:lnTo>
                    <a:pt x="158" y="61"/>
                  </a:lnTo>
                  <a:lnTo>
                    <a:pt x="126" y="57"/>
                  </a:lnTo>
                  <a:lnTo>
                    <a:pt x="123" y="57"/>
                  </a:lnTo>
                  <a:lnTo>
                    <a:pt x="120" y="54"/>
                  </a:lnTo>
                  <a:lnTo>
                    <a:pt x="116" y="54"/>
                  </a:lnTo>
                  <a:lnTo>
                    <a:pt x="116" y="51"/>
                  </a:lnTo>
                  <a:lnTo>
                    <a:pt x="113" y="47"/>
                  </a:lnTo>
                  <a:lnTo>
                    <a:pt x="110" y="44"/>
                  </a:lnTo>
                  <a:lnTo>
                    <a:pt x="107" y="41"/>
                  </a:lnTo>
                  <a:lnTo>
                    <a:pt x="107" y="37"/>
                  </a:lnTo>
                  <a:lnTo>
                    <a:pt x="100" y="30"/>
                  </a:lnTo>
                  <a:lnTo>
                    <a:pt x="98" y="27"/>
                  </a:lnTo>
                  <a:lnTo>
                    <a:pt x="94" y="20"/>
                  </a:lnTo>
                  <a:lnTo>
                    <a:pt x="91" y="20"/>
                  </a:lnTo>
                  <a:lnTo>
                    <a:pt x="88" y="17"/>
                  </a:lnTo>
                  <a:lnTo>
                    <a:pt x="85" y="27"/>
                  </a:lnTo>
                  <a:lnTo>
                    <a:pt x="82" y="27"/>
                  </a:lnTo>
                  <a:lnTo>
                    <a:pt x="82" y="30"/>
                  </a:lnTo>
                  <a:lnTo>
                    <a:pt x="79" y="30"/>
                  </a:lnTo>
                  <a:lnTo>
                    <a:pt x="79" y="34"/>
                  </a:lnTo>
                  <a:lnTo>
                    <a:pt x="75" y="37"/>
                  </a:lnTo>
                  <a:lnTo>
                    <a:pt x="75" y="41"/>
                  </a:lnTo>
                  <a:lnTo>
                    <a:pt x="75" y="64"/>
                  </a:lnTo>
                  <a:lnTo>
                    <a:pt x="79" y="70"/>
                  </a:lnTo>
                  <a:lnTo>
                    <a:pt x="82" y="78"/>
                  </a:lnTo>
                  <a:lnTo>
                    <a:pt x="120" y="118"/>
                  </a:lnTo>
                  <a:lnTo>
                    <a:pt x="278" y="162"/>
                  </a:lnTo>
                  <a:lnTo>
                    <a:pt x="160" y="289"/>
                  </a:lnTo>
                  <a:lnTo>
                    <a:pt x="113" y="289"/>
                  </a:lnTo>
                  <a:lnTo>
                    <a:pt x="91" y="300"/>
                  </a:lnTo>
                  <a:lnTo>
                    <a:pt x="85" y="302"/>
                  </a:lnTo>
                  <a:lnTo>
                    <a:pt x="85" y="306"/>
                  </a:lnTo>
                  <a:lnTo>
                    <a:pt x="82" y="306"/>
                  </a:lnTo>
                  <a:lnTo>
                    <a:pt x="71" y="316"/>
                  </a:lnTo>
                  <a:lnTo>
                    <a:pt x="44" y="326"/>
                  </a:lnTo>
                  <a:lnTo>
                    <a:pt x="37" y="329"/>
                  </a:lnTo>
                  <a:lnTo>
                    <a:pt x="35" y="333"/>
                  </a:lnTo>
                  <a:lnTo>
                    <a:pt x="27" y="346"/>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53" name="Freeform 43"/>
            <p:cNvSpPr>
              <a:spLocks noChangeAspect="1"/>
            </p:cNvSpPr>
            <p:nvPr/>
          </p:nvSpPr>
          <p:spPr bwMode="auto">
            <a:xfrm>
              <a:off x="7812882" y="2371724"/>
              <a:ext cx="639366" cy="747713"/>
            </a:xfrm>
            <a:custGeom>
              <a:avLst/>
              <a:gdLst>
                <a:gd name="T0" fmla="*/ 23 w 660"/>
                <a:gd name="T1" fmla="*/ 191 h 819"/>
                <a:gd name="T2" fmla="*/ 17 w 660"/>
                <a:gd name="T3" fmla="*/ 203 h 819"/>
                <a:gd name="T4" fmla="*/ 7 w 660"/>
                <a:gd name="T5" fmla="*/ 222 h 819"/>
                <a:gd name="T6" fmla="*/ 0 w 660"/>
                <a:gd name="T7" fmla="*/ 243 h 819"/>
                <a:gd name="T8" fmla="*/ 11 w 660"/>
                <a:gd name="T9" fmla="*/ 263 h 819"/>
                <a:gd name="T10" fmla="*/ 17 w 660"/>
                <a:gd name="T11" fmla="*/ 280 h 819"/>
                <a:gd name="T12" fmla="*/ 22 w 660"/>
                <a:gd name="T13" fmla="*/ 292 h 819"/>
                <a:gd name="T14" fmla="*/ 23 w 660"/>
                <a:gd name="T15" fmla="*/ 300 h 819"/>
                <a:gd name="T16" fmla="*/ 35 w 660"/>
                <a:gd name="T17" fmla="*/ 311 h 819"/>
                <a:gd name="T18" fmla="*/ 39 w 660"/>
                <a:gd name="T19" fmla="*/ 333 h 819"/>
                <a:gd name="T20" fmla="*/ 43 w 660"/>
                <a:gd name="T21" fmla="*/ 350 h 819"/>
                <a:gd name="T22" fmla="*/ 57 w 660"/>
                <a:gd name="T23" fmla="*/ 358 h 819"/>
                <a:gd name="T24" fmla="*/ 71 w 660"/>
                <a:gd name="T25" fmla="*/ 360 h 819"/>
                <a:gd name="T26" fmla="*/ 81 w 660"/>
                <a:gd name="T27" fmla="*/ 368 h 819"/>
                <a:gd name="T28" fmla="*/ 88 w 660"/>
                <a:gd name="T29" fmla="*/ 382 h 819"/>
                <a:gd name="T30" fmla="*/ 99 w 660"/>
                <a:gd name="T31" fmla="*/ 389 h 819"/>
                <a:gd name="T32" fmla="*/ 111 w 660"/>
                <a:gd name="T33" fmla="*/ 401 h 819"/>
                <a:gd name="T34" fmla="*/ 114 w 660"/>
                <a:gd name="T35" fmla="*/ 413 h 819"/>
                <a:gd name="T36" fmla="*/ 125 w 660"/>
                <a:gd name="T37" fmla="*/ 418 h 819"/>
                <a:gd name="T38" fmla="*/ 137 w 660"/>
                <a:gd name="T39" fmla="*/ 428 h 819"/>
                <a:gd name="T40" fmla="*/ 142 w 660"/>
                <a:gd name="T41" fmla="*/ 443 h 819"/>
                <a:gd name="T42" fmla="*/ 167 w 660"/>
                <a:gd name="T43" fmla="*/ 456 h 819"/>
                <a:gd name="T44" fmla="*/ 192 w 660"/>
                <a:gd name="T45" fmla="*/ 450 h 819"/>
                <a:gd name="T46" fmla="*/ 222 w 660"/>
                <a:gd name="T47" fmla="*/ 475 h 819"/>
                <a:gd name="T48" fmla="*/ 234 w 660"/>
                <a:gd name="T49" fmla="*/ 471 h 819"/>
                <a:gd name="T50" fmla="*/ 248 w 660"/>
                <a:gd name="T51" fmla="*/ 471 h 819"/>
                <a:gd name="T52" fmla="*/ 265 w 660"/>
                <a:gd name="T53" fmla="*/ 473 h 819"/>
                <a:gd name="T54" fmla="*/ 287 w 660"/>
                <a:gd name="T55" fmla="*/ 471 h 819"/>
                <a:gd name="T56" fmla="*/ 301 w 660"/>
                <a:gd name="T57" fmla="*/ 459 h 819"/>
                <a:gd name="T58" fmla="*/ 317 w 660"/>
                <a:gd name="T59" fmla="*/ 452 h 819"/>
                <a:gd name="T60" fmla="*/ 343 w 660"/>
                <a:gd name="T61" fmla="*/ 452 h 819"/>
                <a:gd name="T62" fmla="*/ 333 w 660"/>
                <a:gd name="T63" fmla="*/ 430 h 819"/>
                <a:gd name="T64" fmla="*/ 317 w 660"/>
                <a:gd name="T65" fmla="*/ 401 h 819"/>
                <a:gd name="T66" fmla="*/ 301 w 660"/>
                <a:gd name="T67" fmla="*/ 383 h 819"/>
                <a:gd name="T68" fmla="*/ 277 w 660"/>
                <a:gd name="T69" fmla="*/ 368 h 819"/>
                <a:gd name="T70" fmla="*/ 299 w 660"/>
                <a:gd name="T71" fmla="*/ 357 h 819"/>
                <a:gd name="T72" fmla="*/ 307 w 660"/>
                <a:gd name="T73" fmla="*/ 308 h 819"/>
                <a:gd name="T74" fmla="*/ 321 w 660"/>
                <a:gd name="T75" fmla="*/ 298 h 819"/>
                <a:gd name="T76" fmla="*/ 343 w 660"/>
                <a:gd name="T77" fmla="*/ 258 h 819"/>
                <a:gd name="T78" fmla="*/ 354 w 660"/>
                <a:gd name="T79" fmla="*/ 248 h 819"/>
                <a:gd name="T80" fmla="*/ 365 w 660"/>
                <a:gd name="T81" fmla="*/ 187 h 819"/>
                <a:gd name="T82" fmla="*/ 380 w 660"/>
                <a:gd name="T83" fmla="*/ 146 h 819"/>
                <a:gd name="T84" fmla="*/ 400 w 660"/>
                <a:gd name="T85" fmla="*/ 136 h 819"/>
                <a:gd name="T86" fmla="*/ 410 w 660"/>
                <a:gd name="T87" fmla="*/ 123 h 819"/>
                <a:gd name="T88" fmla="*/ 407 w 660"/>
                <a:gd name="T89" fmla="*/ 119 h 819"/>
                <a:gd name="T90" fmla="*/ 403 w 660"/>
                <a:gd name="T91" fmla="*/ 117 h 819"/>
                <a:gd name="T92" fmla="*/ 395 w 660"/>
                <a:gd name="T93" fmla="*/ 108 h 819"/>
                <a:gd name="T94" fmla="*/ 384 w 660"/>
                <a:gd name="T95" fmla="*/ 105 h 819"/>
                <a:gd name="T96" fmla="*/ 378 w 660"/>
                <a:gd name="T97" fmla="*/ 89 h 819"/>
                <a:gd name="T98" fmla="*/ 378 w 660"/>
                <a:gd name="T99" fmla="*/ 72 h 819"/>
                <a:gd name="T100" fmla="*/ 377 w 660"/>
                <a:gd name="T101" fmla="*/ 49 h 819"/>
                <a:gd name="T102" fmla="*/ 375 w 660"/>
                <a:gd name="T103" fmla="*/ 43 h 819"/>
                <a:gd name="T104" fmla="*/ 371 w 660"/>
                <a:gd name="T105" fmla="*/ 31 h 819"/>
                <a:gd name="T106" fmla="*/ 361 w 660"/>
                <a:gd name="T107" fmla="*/ 19 h 819"/>
                <a:gd name="T108" fmla="*/ 345 w 660"/>
                <a:gd name="T109" fmla="*/ 8 h 819"/>
                <a:gd name="T110" fmla="*/ 330 w 660"/>
                <a:gd name="T111" fmla="*/ 6 h 819"/>
                <a:gd name="T112" fmla="*/ 323 w 660"/>
                <a:gd name="T113" fmla="*/ 6 h 819"/>
                <a:gd name="T114" fmla="*/ 299 w 660"/>
                <a:gd name="T115" fmla="*/ 33 h 819"/>
                <a:gd name="T116" fmla="*/ 236 w 660"/>
                <a:gd name="T117" fmla="*/ 27 h 819"/>
                <a:gd name="T118" fmla="*/ 236 w 660"/>
                <a:gd name="T119" fmla="*/ 21 h 819"/>
                <a:gd name="T120" fmla="*/ 77 w 660"/>
                <a:gd name="T121" fmla="*/ 27 h 819"/>
                <a:gd name="T122" fmla="*/ 51 w 660"/>
                <a:gd name="T123" fmla="*/ 88 h 81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60"/>
                <a:gd name="T187" fmla="*/ 0 h 819"/>
                <a:gd name="T188" fmla="*/ 660 w 660"/>
                <a:gd name="T189" fmla="*/ 819 h 81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60" h="819">
                  <a:moveTo>
                    <a:pt x="82" y="308"/>
                  </a:moveTo>
                  <a:lnTo>
                    <a:pt x="40" y="312"/>
                  </a:lnTo>
                  <a:lnTo>
                    <a:pt x="37" y="329"/>
                  </a:lnTo>
                  <a:lnTo>
                    <a:pt x="35" y="335"/>
                  </a:lnTo>
                  <a:lnTo>
                    <a:pt x="32" y="339"/>
                  </a:lnTo>
                  <a:lnTo>
                    <a:pt x="28" y="349"/>
                  </a:lnTo>
                  <a:lnTo>
                    <a:pt x="16" y="362"/>
                  </a:lnTo>
                  <a:lnTo>
                    <a:pt x="16" y="379"/>
                  </a:lnTo>
                  <a:lnTo>
                    <a:pt x="12" y="382"/>
                  </a:lnTo>
                  <a:lnTo>
                    <a:pt x="6" y="385"/>
                  </a:lnTo>
                  <a:lnTo>
                    <a:pt x="2" y="413"/>
                  </a:lnTo>
                  <a:lnTo>
                    <a:pt x="0" y="419"/>
                  </a:lnTo>
                  <a:lnTo>
                    <a:pt x="0" y="436"/>
                  </a:lnTo>
                  <a:lnTo>
                    <a:pt x="16" y="433"/>
                  </a:lnTo>
                  <a:lnTo>
                    <a:pt x="18" y="453"/>
                  </a:lnTo>
                  <a:lnTo>
                    <a:pt x="22" y="463"/>
                  </a:lnTo>
                  <a:lnTo>
                    <a:pt x="25" y="479"/>
                  </a:lnTo>
                  <a:lnTo>
                    <a:pt x="28" y="483"/>
                  </a:lnTo>
                  <a:lnTo>
                    <a:pt x="35" y="489"/>
                  </a:lnTo>
                  <a:lnTo>
                    <a:pt x="37" y="503"/>
                  </a:lnTo>
                  <a:lnTo>
                    <a:pt x="35" y="503"/>
                  </a:lnTo>
                  <a:lnTo>
                    <a:pt x="35" y="507"/>
                  </a:lnTo>
                  <a:lnTo>
                    <a:pt x="32" y="507"/>
                  </a:lnTo>
                  <a:lnTo>
                    <a:pt x="37" y="517"/>
                  </a:lnTo>
                  <a:lnTo>
                    <a:pt x="44" y="523"/>
                  </a:lnTo>
                  <a:lnTo>
                    <a:pt x="51" y="533"/>
                  </a:lnTo>
                  <a:lnTo>
                    <a:pt x="56" y="536"/>
                  </a:lnTo>
                  <a:lnTo>
                    <a:pt x="63" y="547"/>
                  </a:lnTo>
                  <a:lnTo>
                    <a:pt x="67" y="560"/>
                  </a:lnTo>
                  <a:lnTo>
                    <a:pt x="63" y="573"/>
                  </a:lnTo>
                  <a:lnTo>
                    <a:pt x="60" y="587"/>
                  </a:lnTo>
                  <a:lnTo>
                    <a:pt x="63" y="596"/>
                  </a:lnTo>
                  <a:lnTo>
                    <a:pt x="70" y="604"/>
                  </a:lnTo>
                  <a:lnTo>
                    <a:pt x="79" y="604"/>
                  </a:lnTo>
                  <a:lnTo>
                    <a:pt x="86" y="607"/>
                  </a:lnTo>
                  <a:lnTo>
                    <a:pt x="91" y="617"/>
                  </a:lnTo>
                  <a:lnTo>
                    <a:pt x="99" y="620"/>
                  </a:lnTo>
                  <a:lnTo>
                    <a:pt x="108" y="620"/>
                  </a:lnTo>
                  <a:lnTo>
                    <a:pt x="114" y="620"/>
                  </a:lnTo>
                  <a:lnTo>
                    <a:pt x="120" y="627"/>
                  </a:lnTo>
                  <a:lnTo>
                    <a:pt x="127" y="631"/>
                  </a:lnTo>
                  <a:lnTo>
                    <a:pt x="130" y="634"/>
                  </a:lnTo>
                  <a:lnTo>
                    <a:pt x="127" y="644"/>
                  </a:lnTo>
                  <a:lnTo>
                    <a:pt x="133" y="650"/>
                  </a:lnTo>
                  <a:lnTo>
                    <a:pt x="140" y="657"/>
                  </a:lnTo>
                  <a:lnTo>
                    <a:pt x="146" y="660"/>
                  </a:lnTo>
                  <a:lnTo>
                    <a:pt x="152" y="667"/>
                  </a:lnTo>
                  <a:lnTo>
                    <a:pt x="159" y="670"/>
                  </a:lnTo>
                  <a:lnTo>
                    <a:pt x="164" y="678"/>
                  </a:lnTo>
                  <a:lnTo>
                    <a:pt x="175" y="680"/>
                  </a:lnTo>
                  <a:lnTo>
                    <a:pt x="178" y="691"/>
                  </a:lnTo>
                  <a:lnTo>
                    <a:pt x="178" y="698"/>
                  </a:lnTo>
                  <a:lnTo>
                    <a:pt x="183" y="704"/>
                  </a:lnTo>
                  <a:lnTo>
                    <a:pt x="183" y="711"/>
                  </a:lnTo>
                  <a:lnTo>
                    <a:pt x="183" y="714"/>
                  </a:lnTo>
                  <a:lnTo>
                    <a:pt x="194" y="718"/>
                  </a:lnTo>
                  <a:lnTo>
                    <a:pt x="200" y="721"/>
                  </a:lnTo>
                  <a:lnTo>
                    <a:pt x="206" y="725"/>
                  </a:lnTo>
                  <a:lnTo>
                    <a:pt x="213" y="731"/>
                  </a:lnTo>
                  <a:lnTo>
                    <a:pt x="219" y="738"/>
                  </a:lnTo>
                  <a:lnTo>
                    <a:pt x="219" y="748"/>
                  </a:lnTo>
                  <a:lnTo>
                    <a:pt x="222" y="751"/>
                  </a:lnTo>
                  <a:lnTo>
                    <a:pt x="228" y="762"/>
                  </a:lnTo>
                  <a:lnTo>
                    <a:pt x="238" y="768"/>
                  </a:lnTo>
                  <a:lnTo>
                    <a:pt x="244" y="782"/>
                  </a:lnTo>
                  <a:lnTo>
                    <a:pt x="267" y="785"/>
                  </a:lnTo>
                  <a:lnTo>
                    <a:pt x="274" y="782"/>
                  </a:lnTo>
                  <a:lnTo>
                    <a:pt x="298" y="782"/>
                  </a:lnTo>
                  <a:lnTo>
                    <a:pt x="308" y="775"/>
                  </a:lnTo>
                  <a:lnTo>
                    <a:pt x="334" y="801"/>
                  </a:lnTo>
                  <a:lnTo>
                    <a:pt x="343" y="805"/>
                  </a:lnTo>
                  <a:lnTo>
                    <a:pt x="356" y="818"/>
                  </a:lnTo>
                  <a:lnTo>
                    <a:pt x="359" y="818"/>
                  </a:lnTo>
                  <a:lnTo>
                    <a:pt x="366" y="811"/>
                  </a:lnTo>
                  <a:lnTo>
                    <a:pt x="375" y="811"/>
                  </a:lnTo>
                  <a:lnTo>
                    <a:pt x="382" y="815"/>
                  </a:lnTo>
                  <a:lnTo>
                    <a:pt x="391" y="811"/>
                  </a:lnTo>
                  <a:lnTo>
                    <a:pt x="398" y="811"/>
                  </a:lnTo>
                  <a:lnTo>
                    <a:pt x="403" y="818"/>
                  </a:lnTo>
                  <a:lnTo>
                    <a:pt x="413" y="815"/>
                  </a:lnTo>
                  <a:lnTo>
                    <a:pt x="426" y="815"/>
                  </a:lnTo>
                  <a:lnTo>
                    <a:pt x="436" y="811"/>
                  </a:lnTo>
                  <a:lnTo>
                    <a:pt x="445" y="811"/>
                  </a:lnTo>
                  <a:lnTo>
                    <a:pt x="461" y="811"/>
                  </a:lnTo>
                  <a:lnTo>
                    <a:pt x="471" y="805"/>
                  </a:lnTo>
                  <a:lnTo>
                    <a:pt x="480" y="798"/>
                  </a:lnTo>
                  <a:lnTo>
                    <a:pt x="483" y="791"/>
                  </a:lnTo>
                  <a:lnTo>
                    <a:pt x="490" y="782"/>
                  </a:lnTo>
                  <a:lnTo>
                    <a:pt x="499" y="778"/>
                  </a:lnTo>
                  <a:lnTo>
                    <a:pt x="509" y="778"/>
                  </a:lnTo>
                  <a:lnTo>
                    <a:pt x="518" y="778"/>
                  </a:lnTo>
                  <a:lnTo>
                    <a:pt x="528" y="778"/>
                  </a:lnTo>
                  <a:lnTo>
                    <a:pt x="550" y="778"/>
                  </a:lnTo>
                  <a:lnTo>
                    <a:pt x="553" y="778"/>
                  </a:lnTo>
                  <a:lnTo>
                    <a:pt x="557" y="748"/>
                  </a:lnTo>
                  <a:lnTo>
                    <a:pt x="534" y="741"/>
                  </a:lnTo>
                  <a:lnTo>
                    <a:pt x="528" y="734"/>
                  </a:lnTo>
                  <a:lnTo>
                    <a:pt x="515" y="707"/>
                  </a:lnTo>
                  <a:lnTo>
                    <a:pt x="509" y="691"/>
                  </a:lnTo>
                  <a:lnTo>
                    <a:pt x="493" y="680"/>
                  </a:lnTo>
                  <a:lnTo>
                    <a:pt x="483" y="667"/>
                  </a:lnTo>
                  <a:lnTo>
                    <a:pt x="483" y="660"/>
                  </a:lnTo>
                  <a:lnTo>
                    <a:pt x="471" y="647"/>
                  </a:lnTo>
                  <a:lnTo>
                    <a:pt x="442" y="637"/>
                  </a:lnTo>
                  <a:lnTo>
                    <a:pt x="445" y="634"/>
                  </a:lnTo>
                  <a:lnTo>
                    <a:pt x="448" y="631"/>
                  </a:lnTo>
                  <a:lnTo>
                    <a:pt x="448" y="617"/>
                  </a:lnTo>
                  <a:lnTo>
                    <a:pt x="480" y="614"/>
                  </a:lnTo>
                  <a:lnTo>
                    <a:pt x="487" y="607"/>
                  </a:lnTo>
                  <a:lnTo>
                    <a:pt x="490" y="530"/>
                  </a:lnTo>
                  <a:lnTo>
                    <a:pt x="493" y="530"/>
                  </a:lnTo>
                  <a:lnTo>
                    <a:pt x="495" y="526"/>
                  </a:lnTo>
                  <a:lnTo>
                    <a:pt x="499" y="517"/>
                  </a:lnTo>
                  <a:lnTo>
                    <a:pt x="515" y="513"/>
                  </a:lnTo>
                  <a:lnTo>
                    <a:pt x="518" y="499"/>
                  </a:lnTo>
                  <a:lnTo>
                    <a:pt x="525" y="479"/>
                  </a:lnTo>
                  <a:lnTo>
                    <a:pt x="550" y="443"/>
                  </a:lnTo>
                  <a:lnTo>
                    <a:pt x="557" y="433"/>
                  </a:lnTo>
                  <a:lnTo>
                    <a:pt x="563" y="433"/>
                  </a:lnTo>
                  <a:lnTo>
                    <a:pt x="567" y="426"/>
                  </a:lnTo>
                  <a:lnTo>
                    <a:pt x="575" y="405"/>
                  </a:lnTo>
                  <a:lnTo>
                    <a:pt x="582" y="332"/>
                  </a:lnTo>
                  <a:lnTo>
                    <a:pt x="585" y="322"/>
                  </a:lnTo>
                  <a:lnTo>
                    <a:pt x="591" y="295"/>
                  </a:lnTo>
                  <a:lnTo>
                    <a:pt x="602" y="252"/>
                  </a:lnTo>
                  <a:lnTo>
                    <a:pt x="610" y="252"/>
                  </a:lnTo>
                  <a:lnTo>
                    <a:pt x="621" y="241"/>
                  </a:lnTo>
                  <a:lnTo>
                    <a:pt x="630" y="238"/>
                  </a:lnTo>
                  <a:lnTo>
                    <a:pt x="642" y="235"/>
                  </a:lnTo>
                  <a:lnTo>
                    <a:pt x="652" y="228"/>
                  </a:lnTo>
                  <a:lnTo>
                    <a:pt x="655" y="218"/>
                  </a:lnTo>
                  <a:lnTo>
                    <a:pt x="659" y="211"/>
                  </a:lnTo>
                  <a:lnTo>
                    <a:pt x="655" y="208"/>
                  </a:lnTo>
                  <a:lnTo>
                    <a:pt x="655" y="205"/>
                  </a:lnTo>
                  <a:lnTo>
                    <a:pt x="652" y="205"/>
                  </a:lnTo>
                  <a:lnTo>
                    <a:pt x="649" y="201"/>
                  </a:lnTo>
                  <a:lnTo>
                    <a:pt x="646" y="205"/>
                  </a:lnTo>
                  <a:lnTo>
                    <a:pt x="646" y="201"/>
                  </a:lnTo>
                  <a:lnTo>
                    <a:pt x="642" y="194"/>
                  </a:lnTo>
                  <a:lnTo>
                    <a:pt x="639" y="191"/>
                  </a:lnTo>
                  <a:lnTo>
                    <a:pt x="633" y="187"/>
                  </a:lnTo>
                  <a:lnTo>
                    <a:pt x="630" y="187"/>
                  </a:lnTo>
                  <a:lnTo>
                    <a:pt x="623" y="185"/>
                  </a:lnTo>
                  <a:lnTo>
                    <a:pt x="617" y="181"/>
                  </a:lnTo>
                  <a:lnTo>
                    <a:pt x="614" y="174"/>
                  </a:lnTo>
                  <a:lnTo>
                    <a:pt x="610" y="164"/>
                  </a:lnTo>
                  <a:lnTo>
                    <a:pt x="607" y="154"/>
                  </a:lnTo>
                  <a:lnTo>
                    <a:pt x="607" y="144"/>
                  </a:lnTo>
                  <a:lnTo>
                    <a:pt x="607" y="138"/>
                  </a:lnTo>
                  <a:lnTo>
                    <a:pt x="607" y="124"/>
                  </a:lnTo>
                  <a:lnTo>
                    <a:pt x="607" y="114"/>
                  </a:lnTo>
                  <a:lnTo>
                    <a:pt x="607" y="97"/>
                  </a:lnTo>
                  <a:lnTo>
                    <a:pt x="604" y="84"/>
                  </a:lnTo>
                  <a:lnTo>
                    <a:pt x="607" y="84"/>
                  </a:lnTo>
                  <a:lnTo>
                    <a:pt x="607" y="80"/>
                  </a:lnTo>
                  <a:lnTo>
                    <a:pt x="602" y="74"/>
                  </a:lnTo>
                  <a:lnTo>
                    <a:pt x="595" y="67"/>
                  </a:lnTo>
                  <a:lnTo>
                    <a:pt x="595" y="56"/>
                  </a:lnTo>
                  <a:lnTo>
                    <a:pt x="595" y="54"/>
                  </a:lnTo>
                  <a:lnTo>
                    <a:pt x="595" y="47"/>
                  </a:lnTo>
                  <a:lnTo>
                    <a:pt x="585" y="33"/>
                  </a:lnTo>
                  <a:lnTo>
                    <a:pt x="579" y="33"/>
                  </a:lnTo>
                  <a:lnTo>
                    <a:pt x="569" y="23"/>
                  </a:lnTo>
                  <a:lnTo>
                    <a:pt x="563" y="17"/>
                  </a:lnTo>
                  <a:lnTo>
                    <a:pt x="553" y="13"/>
                  </a:lnTo>
                  <a:lnTo>
                    <a:pt x="547" y="7"/>
                  </a:lnTo>
                  <a:lnTo>
                    <a:pt x="544" y="0"/>
                  </a:lnTo>
                  <a:lnTo>
                    <a:pt x="530" y="10"/>
                  </a:lnTo>
                  <a:lnTo>
                    <a:pt x="530" y="13"/>
                  </a:lnTo>
                  <a:lnTo>
                    <a:pt x="528" y="13"/>
                  </a:lnTo>
                  <a:lnTo>
                    <a:pt x="518" y="10"/>
                  </a:lnTo>
                  <a:lnTo>
                    <a:pt x="509" y="33"/>
                  </a:lnTo>
                  <a:lnTo>
                    <a:pt x="487" y="37"/>
                  </a:lnTo>
                  <a:lnTo>
                    <a:pt x="480" y="56"/>
                  </a:lnTo>
                  <a:lnTo>
                    <a:pt x="461" y="56"/>
                  </a:lnTo>
                  <a:lnTo>
                    <a:pt x="455" y="51"/>
                  </a:lnTo>
                  <a:lnTo>
                    <a:pt x="379" y="47"/>
                  </a:lnTo>
                  <a:lnTo>
                    <a:pt x="382" y="40"/>
                  </a:lnTo>
                  <a:lnTo>
                    <a:pt x="379" y="40"/>
                  </a:lnTo>
                  <a:lnTo>
                    <a:pt x="379" y="37"/>
                  </a:lnTo>
                  <a:lnTo>
                    <a:pt x="375" y="37"/>
                  </a:lnTo>
                  <a:lnTo>
                    <a:pt x="368" y="47"/>
                  </a:lnTo>
                  <a:lnTo>
                    <a:pt x="124" y="47"/>
                  </a:lnTo>
                  <a:lnTo>
                    <a:pt x="124" y="127"/>
                  </a:lnTo>
                  <a:lnTo>
                    <a:pt x="82" y="127"/>
                  </a:lnTo>
                  <a:lnTo>
                    <a:pt x="82" y="151"/>
                  </a:lnTo>
                  <a:lnTo>
                    <a:pt x="82" y="308"/>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54" name="Freeform 44"/>
            <p:cNvSpPr>
              <a:spLocks noChangeAspect="1"/>
            </p:cNvSpPr>
            <p:nvPr/>
          </p:nvSpPr>
          <p:spPr bwMode="auto">
            <a:xfrm>
              <a:off x="8154592" y="4243388"/>
              <a:ext cx="52388" cy="54769"/>
            </a:xfrm>
            <a:custGeom>
              <a:avLst/>
              <a:gdLst>
                <a:gd name="T0" fmla="*/ 26 w 53"/>
                <a:gd name="T1" fmla="*/ 6 h 61"/>
                <a:gd name="T2" fmla="*/ 17 w 53"/>
                <a:gd name="T3" fmla="*/ 0 h 61"/>
                <a:gd name="T4" fmla="*/ 10 w 53"/>
                <a:gd name="T5" fmla="*/ 2 h 61"/>
                <a:gd name="T6" fmla="*/ 6 w 53"/>
                <a:gd name="T7" fmla="*/ 8 h 61"/>
                <a:gd name="T8" fmla="*/ 0 w 53"/>
                <a:gd name="T9" fmla="*/ 21 h 61"/>
                <a:gd name="T10" fmla="*/ 2 w 53"/>
                <a:gd name="T11" fmla="*/ 24 h 61"/>
                <a:gd name="T12" fmla="*/ 6 w 53"/>
                <a:gd name="T13" fmla="*/ 32 h 61"/>
                <a:gd name="T14" fmla="*/ 22 w 53"/>
                <a:gd name="T15" fmla="*/ 34 h 61"/>
                <a:gd name="T16" fmla="*/ 26 w 53"/>
                <a:gd name="T17" fmla="*/ 30 h 61"/>
                <a:gd name="T18" fmla="*/ 29 w 53"/>
                <a:gd name="T19" fmla="*/ 24 h 61"/>
                <a:gd name="T20" fmla="*/ 32 w 53"/>
                <a:gd name="T21" fmla="*/ 24 h 61"/>
                <a:gd name="T22" fmla="*/ 30 w 53"/>
                <a:gd name="T23" fmla="*/ 2 h 61"/>
                <a:gd name="T24" fmla="*/ 26 w 53"/>
                <a:gd name="T25" fmla="*/ 6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3"/>
                <a:gd name="T40" fmla="*/ 0 h 61"/>
                <a:gd name="T41" fmla="*/ 53 w 53"/>
                <a:gd name="T42" fmla="*/ 61 h 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3" h="61">
                  <a:moveTo>
                    <a:pt x="42" y="10"/>
                  </a:moveTo>
                  <a:lnTo>
                    <a:pt x="26" y="0"/>
                  </a:lnTo>
                  <a:lnTo>
                    <a:pt x="16" y="3"/>
                  </a:lnTo>
                  <a:lnTo>
                    <a:pt x="10" y="13"/>
                  </a:lnTo>
                  <a:lnTo>
                    <a:pt x="0" y="37"/>
                  </a:lnTo>
                  <a:lnTo>
                    <a:pt x="3" y="43"/>
                  </a:lnTo>
                  <a:lnTo>
                    <a:pt x="10" y="57"/>
                  </a:lnTo>
                  <a:lnTo>
                    <a:pt x="35" y="60"/>
                  </a:lnTo>
                  <a:lnTo>
                    <a:pt x="42" y="53"/>
                  </a:lnTo>
                  <a:lnTo>
                    <a:pt x="45" y="43"/>
                  </a:lnTo>
                  <a:lnTo>
                    <a:pt x="52" y="43"/>
                  </a:lnTo>
                  <a:lnTo>
                    <a:pt x="48" y="3"/>
                  </a:lnTo>
                  <a:lnTo>
                    <a:pt x="42" y="10"/>
                  </a:lnTo>
                </a:path>
              </a:pathLst>
            </a:custGeom>
            <a:solidFill>
              <a:srgbClr val="92D050"/>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55" name="Freeform 45"/>
            <p:cNvSpPr>
              <a:spLocks noChangeAspect="1"/>
            </p:cNvSpPr>
            <p:nvPr/>
          </p:nvSpPr>
          <p:spPr bwMode="auto">
            <a:xfrm>
              <a:off x="8485585" y="3477816"/>
              <a:ext cx="14288" cy="27384"/>
            </a:xfrm>
            <a:custGeom>
              <a:avLst/>
              <a:gdLst>
                <a:gd name="T0" fmla="*/ 6 w 17"/>
                <a:gd name="T1" fmla="*/ 15 h 31"/>
                <a:gd name="T2" fmla="*/ 1 w 17"/>
                <a:gd name="T3" fmla="*/ 13 h 31"/>
                <a:gd name="T4" fmla="*/ 0 w 17"/>
                <a:gd name="T5" fmla="*/ 13 h 31"/>
                <a:gd name="T6" fmla="*/ 0 w 17"/>
                <a:gd name="T7" fmla="*/ 7 h 31"/>
                <a:gd name="T8" fmla="*/ 0 w 17"/>
                <a:gd name="T9" fmla="*/ 4 h 31"/>
                <a:gd name="T10" fmla="*/ 0 w 17"/>
                <a:gd name="T11" fmla="*/ 0 h 31"/>
                <a:gd name="T12" fmla="*/ 1 w 17"/>
                <a:gd name="T13" fmla="*/ 2 h 31"/>
                <a:gd name="T14" fmla="*/ 1 w 17"/>
                <a:gd name="T15" fmla="*/ 4 h 31"/>
                <a:gd name="T16" fmla="*/ 4 w 17"/>
                <a:gd name="T17" fmla="*/ 10 h 31"/>
                <a:gd name="T18" fmla="*/ 4 w 17"/>
                <a:gd name="T19" fmla="*/ 11 h 31"/>
                <a:gd name="T20" fmla="*/ 6 w 17"/>
                <a:gd name="T21" fmla="*/ 11 h 31"/>
                <a:gd name="T22" fmla="*/ 6 w 17"/>
                <a:gd name="T23" fmla="*/ 13 h 31"/>
                <a:gd name="T24" fmla="*/ 8 w 17"/>
                <a:gd name="T25" fmla="*/ 16 h 31"/>
                <a:gd name="T26" fmla="*/ 6 w 17"/>
                <a:gd name="T27" fmla="*/ 15 h 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
                <a:gd name="T43" fmla="*/ 0 h 31"/>
                <a:gd name="T44" fmla="*/ 17 w 17"/>
                <a:gd name="T45" fmla="*/ 31 h 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 h="31">
                  <a:moveTo>
                    <a:pt x="12" y="27"/>
                  </a:moveTo>
                  <a:lnTo>
                    <a:pt x="3" y="24"/>
                  </a:lnTo>
                  <a:lnTo>
                    <a:pt x="0" y="24"/>
                  </a:lnTo>
                  <a:lnTo>
                    <a:pt x="0" y="14"/>
                  </a:lnTo>
                  <a:lnTo>
                    <a:pt x="0" y="7"/>
                  </a:lnTo>
                  <a:lnTo>
                    <a:pt x="0" y="0"/>
                  </a:lnTo>
                  <a:lnTo>
                    <a:pt x="3" y="4"/>
                  </a:lnTo>
                  <a:lnTo>
                    <a:pt x="3" y="7"/>
                  </a:lnTo>
                  <a:lnTo>
                    <a:pt x="8" y="17"/>
                  </a:lnTo>
                  <a:lnTo>
                    <a:pt x="8" y="20"/>
                  </a:lnTo>
                  <a:lnTo>
                    <a:pt x="12" y="20"/>
                  </a:lnTo>
                  <a:lnTo>
                    <a:pt x="12" y="24"/>
                  </a:lnTo>
                  <a:lnTo>
                    <a:pt x="16" y="30"/>
                  </a:lnTo>
                  <a:lnTo>
                    <a:pt x="12" y="27"/>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56" name="Freeform 46"/>
            <p:cNvSpPr>
              <a:spLocks noChangeAspect="1"/>
            </p:cNvSpPr>
            <p:nvPr/>
          </p:nvSpPr>
          <p:spPr bwMode="auto">
            <a:xfrm>
              <a:off x="8499873" y="3444479"/>
              <a:ext cx="17859" cy="21431"/>
            </a:xfrm>
            <a:custGeom>
              <a:avLst/>
              <a:gdLst>
                <a:gd name="T0" fmla="*/ 8 w 17"/>
                <a:gd name="T1" fmla="*/ 11 h 24"/>
                <a:gd name="T2" fmla="*/ 0 w 17"/>
                <a:gd name="T3" fmla="*/ 9 h 24"/>
                <a:gd name="T4" fmla="*/ 4 w 17"/>
                <a:gd name="T5" fmla="*/ 4 h 24"/>
                <a:gd name="T6" fmla="*/ 4 w 17"/>
                <a:gd name="T7" fmla="*/ 0 h 24"/>
                <a:gd name="T8" fmla="*/ 4 w 17"/>
                <a:gd name="T9" fmla="*/ 1 h 24"/>
                <a:gd name="T10" fmla="*/ 8 w 17"/>
                <a:gd name="T11" fmla="*/ 0 h 24"/>
                <a:gd name="T12" fmla="*/ 8 w 17"/>
                <a:gd name="T13" fmla="*/ 3 h 24"/>
                <a:gd name="T14" fmla="*/ 8 w 17"/>
                <a:gd name="T15" fmla="*/ 4 h 24"/>
                <a:gd name="T16" fmla="*/ 12 w 17"/>
                <a:gd name="T17" fmla="*/ 6 h 24"/>
                <a:gd name="T18" fmla="*/ 8 w 17"/>
                <a:gd name="T19" fmla="*/ 11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4"/>
                <a:gd name="T32" fmla="*/ 17 w 17"/>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4">
                  <a:moveTo>
                    <a:pt x="10" y="23"/>
                  </a:moveTo>
                  <a:lnTo>
                    <a:pt x="0" y="19"/>
                  </a:lnTo>
                  <a:lnTo>
                    <a:pt x="5" y="9"/>
                  </a:lnTo>
                  <a:lnTo>
                    <a:pt x="5" y="0"/>
                  </a:lnTo>
                  <a:lnTo>
                    <a:pt x="5" y="3"/>
                  </a:lnTo>
                  <a:lnTo>
                    <a:pt x="10" y="0"/>
                  </a:lnTo>
                  <a:lnTo>
                    <a:pt x="10" y="6"/>
                  </a:lnTo>
                  <a:lnTo>
                    <a:pt x="10" y="9"/>
                  </a:lnTo>
                  <a:lnTo>
                    <a:pt x="16" y="13"/>
                  </a:lnTo>
                  <a:lnTo>
                    <a:pt x="10" y="23"/>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57" name="Freeform 47"/>
            <p:cNvSpPr>
              <a:spLocks noChangeAspect="1"/>
            </p:cNvSpPr>
            <p:nvPr/>
          </p:nvSpPr>
          <p:spPr bwMode="auto">
            <a:xfrm>
              <a:off x="7244954" y="1825229"/>
              <a:ext cx="155972" cy="269081"/>
            </a:xfrm>
            <a:custGeom>
              <a:avLst/>
              <a:gdLst>
                <a:gd name="T0" fmla="*/ 25 w 160"/>
                <a:gd name="T1" fmla="*/ 20 h 296"/>
                <a:gd name="T2" fmla="*/ 26 w 160"/>
                <a:gd name="T3" fmla="*/ 52 h 296"/>
                <a:gd name="T4" fmla="*/ 12 w 160"/>
                <a:gd name="T5" fmla="*/ 71 h 296"/>
                <a:gd name="T6" fmla="*/ 8 w 160"/>
                <a:gd name="T7" fmla="*/ 76 h 296"/>
                <a:gd name="T8" fmla="*/ 0 w 160"/>
                <a:gd name="T9" fmla="*/ 86 h 296"/>
                <a:gd name="T10" fmla="*/ 6 w 160"/>
                <a:gd name="T11" fmla="*/ 99 h 296"/>
                <a:gd name="T12" fmla="*/ 18 w 160"/>
                <a:gd name="T13" fmla="*/ 109 h 296"/>
                <a:gd name="T14" fmla="*/ 22 w 160"/>
                <a:gd name="T15" fmla="*/ 119 h 296"/>
                <a:gd name="T16" fmla="*/ 41 w 160"/>
                <a:gd name="T17" fmla="*/ 128 h 296"/>
                <a:gd name="T18" fmla="*/ 51 w 160"/>
                <a:gd name="T19" fmla="*/ 170 h 296"/>
                <a:gd name="T20" fmla="*/ 61 w 160"/>
                <a:gd name="T21" fmla="*/ 166 h 296"/>
                <a:gd name="T22" fmla="*/ 69 w 160"/>
                <a:gd name="T23" fmla="*/ 159 h 296"/>
                <a:gd name="T24" fmla="*/ 67 w 160"/>
                <a:gd name="T25" fmla="*/ 149 h 296"/>
                <a:gd name="T26" fmla="*/ 69 w 160"/>
                <a:gd name="T27" fmla="*/ 138 h 296"/>
                <a:gd name="T28" fmla="*/ 79 w 160"/>
                <a:gd name="T29" fmla="*/ 134 h 296"/>
                <a:gd name="T30" fmla="*/ 86 w 160"/>
                <a:gd name="T31" fmla="*/ 128 h 296"/>
                <a:gd name="T32" fmla="*/ 96 w 160"/>
                <a:gd name="T33" fmla="*/ 122 h 296"/>
                <a:gd name="T34" fmla="*/ 100 w 160"/>
                <a:gd name="T35" fmla="*/ 116 h 296"/>
                <a:gd name="T36" fmla="*/ 98 w 160"/>
                <a:gd name="T37" fmla="*/ 100 h 296"/>
                <a:gd name="T38" fmla="*/ 94 w 160"/>
                <a:gd name="T39" fmla="*/ 100 h 296"/>
                <a:gd name="T40" fmla="*/ 92 w 160"/>
                <a:gd name="T41" fmla="*/ 97 h 296"/>
                <a:gd name="T42" fmla="*/ 87 w 160"/>
                <a:gd name="T43" fmla="*/ 91 h 296"/>
                <a:gd name="T44" fmla="*/ 81 w 160"/>
                <a:gd name="T45" fmla="*/ 93 h 296"/>
                <a:gd name="T46" fmla="*/ 78 w 160"/>
                <a:gd name="T47" fmla="*/ 89 h 296"/>
                <a:gd name="T48" fmla="*/ 74 w 160"/>
                <a:gd name="T49" fmla="*/ 89 h 296"/>
                <a:gd name="T50" fmla="*/ 67 w 160"/>
                <a:gd name="T51" fmla="*/ 87 h 296"/>
                <a:gd name="T52" fmla="*/ 63 w 160"/>
                <a:gd name="T53" fmla="*/ 83 h 296"/>
                <a:gd name="T54" fmla="*/ 63 w 160"/>
                <a:gd name="T55" fmla="*/ 79 h 296"/>
                <a:gd name="T56" fmla="*/ 69 w 160"/>
                <a:gd name="T57" fmla="*/ 79 h 296"/>
                <a:gd name="T58" fmla="*/ 69 w 160"/>
                <a:gd name="T59" fmla="*/ 76 h 296"/>
                <a:gd name="T60" fmla="*/ 74 w 160"/>
                <a:gd name="T61" fmla="*/ 71 h 296"/>
                <a:gd name="T62" fmla="*/ 79 w 160"/>
                <a:gd name="T63" fmla="*/ 68 h 296"/>
                <a:gd name="T64" fmla="*/ 86 w 160"/>
                <a:gd name="T65" fmla="*/ 64 h 296"/>
                <a:gd name="T66" fmla="*/ 92 w 160"/>
                <a:gd name="T67" fmla="*/ 59 h 296"/>
                <a:gd name="T68" fmla="*/ 96 w 160"/>
                <a:gd name="T69" fmla="*/ 50 h 296"/>
                <a:gd name="T70" fmla="*/ 94 w 160"/>
                <a:gd name="T71" fmla="*/ 45 h 296"/>
                <a:gd name="T72" fmla="*/ 90 w 160"/>
                <a:gd name="T73" fmla="*/ 39 h 296"/>
                <a:gd name="T74" fmla="*/ 83 w 160"/>
                <a:gd name="T75" fmla="*/ 37 h 296"/>
                <a:gd name="T76" fmla="*/ 79 w 160"/>
                <a:gd name="T77" fmla="*/ 27 h 296"/>
                <a:gd name="T78" fmla="*/ 83 w 160"/>
                <a:gd name="T79" fmla="*/ 21 h 296"/>
                <a:gd name="T80" fmla="*/ 92 w 160"/>
                <a:gd name="T81" fmla="*/ 16 h 296"/>
                <a:gd name="T82" fmla="*/ 92 w 160"/>
                <a:gd name="T83" fmla="*/ 6 h 296"/>
                <a:gd name="T84" fmla="*/ 87 w 160"/>
                <a:gd name="T85" fmla="*/ 10 h 296"/>
                <a:gd name="T86" fmla="*/ 81 w 160"/>
                <a:gd name="T87" fmla="*/ 11 h 296"/>
                <a:gd name="T88" fmla="*/ 74 w 160"/>
                <a:gd name="T89" fmla="*/ 11 h 296"/>
                <a:gd name="T90" fmla="*/ 71 w 160"/>
                <a:gd name="T91" fmla="*/ 6 h 296"/>
                <a:gd name="T92" fmla="*/ 71 w 160"/>
                <a:gd name="T93" fmla="*/ 2 h 296"/>
                <a:gd name="T94" fmla="*/ 63 w 160"/>
                <a:gd name="T95" fmla="*/ 0 h 296"/>
                <a:gd name="T96" fmla="*/ 51 w 160"/>
                <a:gd name="T97" fmla="*/ 0 h 296"/>
                <a:gd name="T98" fmla="*/ 41 w 160"/>
                <a:gd name="T99" fmla="*/ 4 h 296"/>
                <a:gd name="T100" fmla="*/ 37 w 160"/>
                <a:gd name="T101" fmla="*/ 8 h 296"/>
                <a:gd name="T102" fmla="*/ 22 w 160"/>
                <a:gd name="T103" fmla="*/ 20 h 29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60"/>
                <a:gd name="T157" fmla="*/ 0 h 296"/>
                <a:gd name="T158" fmla="*/ 160 w 160"/>
                <a:gd name="T159" fmla="*/ 296 h 29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60" h="296">
                  <a:moveTo>
                    <a:pt x="35" y="34"/>
                  </a:moveTo>
                  <a:lnTo>
                    <a:pt x="39" y="34"/>
                  </a:lnTo>
                  <a:lnTo>
                    <a:pt x="42" y="37"/>
                  </a:lnTo>
                  <a:lnTo>
                    <a:pt x="42" y="90"/>
                  </a:lnTo>
                  <a:lnTo>
                    <a:pt x="35" y="114"/>
                  </a:lnTo>
                  <a:lnTo>
                    <a:pt x="19" y="124"/>
                  </a:lnTo>
                  <a:lnTo>
                    <a:pt x="19" y="131"/>
                  </a:lnTo>
                  <a:lnTo>
                    <a:pt x="13" y="131"/>
                  </a:lnTo>
                  <a:lnTo>
                    <a:pt x="0" y="141"/>
                  </a:lnTo>
                  <a:lnTo>
                    <a:pt x="0" y="148"/>
                  </a:lnTo>
                  <a:lnTo>
                    <a:pt x="6" y="164"/>
                  </a:lnTo>
                  <a:lnTo>
                    <a:pt x="9" y="171"/>
                  </a:lnTo>
                  <a:lnTo>
                    <a:pt x="22" y="174"/>
                  </a:lnTo>
                  <a:lnTo>
                    <a:pt x="29" y="188"/>
                  </a:lnTo>
                  <a:lnTo>
                    <a:pt x="32" y="205"/>
                  </a:lnTo>
                  <a:lnTo>
                    <a:pt x="35" y="205"/>
                  </a:lnTo>
                  <a:lnTo>
                    <a:pt x="61" y="218"/>
                  </a:lnTo>
                  <a:lnTo>
                    <a:pt x="65" y="221"/>
                  </a:lnTo>
                  <a:lnTo>
                    <a:pt x="71" y="245"/>
                  </a:lnTo>
                  <a:lnTo>
                    <a:pt x="80" y="295"/>
                  </a:lnTo>
                  <a:lnTo>
                    <a:pt x="90" y="291"/>
                  </a:lnTo>
                  <a:lnTo>
                    <a:pt x="97" y="288"/>
                  </a:lnTo>
                  <a:lnTo>
                    <a:pt x="107" y="281"/>
                  </a:lnTo>
                  <a:lnTo>
                    <a:pt x="110" y="275"/>
                  </a:lnTo>
                  <a:lnTo>
                    <a:pt x="110" y="261"/>
                  </a:lnTo>
                  <a:lnTo>
                    <a:pt x="107" y="258"/>
                  </a:lnTo>
                  <a:lnTo>
                    <a:pt x="107" y="245"/>
                  </a:lnTo>
                  <a:lnTo>
                    <a:pt x="110" y="238"/>
                  </a:lnTo>
                  <a:lnTo>
                    <a:pt x="119" y="234"/>
                  </a:lnTo>
                  <a:lnTo>
                    <a:pt x="126" y="231"/>
                  </a:lnTo>
                  <a:lnTo>
                    <a:pt x="129" y="225"/>
                  </a:lnTo>
                  <a:lnTo>
                    <a:pt x="136" y="221"/>
                  </a:lnTo>
                  <a:lnTo>
                    <a:pt x="146" y="215"/>
                  </a:lnTo>
                  <a:lnTo>
                    <a:pt x="152" y="211"/>
                  </a:lnTo>
                  <a:lnTo>
                    <a:pt x="155" y="208"/>
                  </a:lnTo>
                  <a:lnTo>
                    <a:pt x="159" y="201"/>
                  </a:lnTo>
                  <a:lnTo>
                    <a:pt x="159" y="174"/>
                  </a:lnTo>
                  <a:lnTo>
                    <a:pt x="155" y="174"/>
                  </a:lnTo>
                  <a:lnTo>
                    <a:pt x="152" y="174"/>
                  </a:lnTo>
                  <a:lnTo>
                    <a:pt x="149" y="174"/>
                  </a:lnTo>
                  <a:lnTo>
                    <a:pt x="146" y="171"/>
                  </a:lnTo>
                  <a:lnTo>
                    <a:pt x="146" y="168"/>
                  </a:lnTo>
                  <a:lnTo>
                    <a:pt x="142" y="161"/>
                  </a:lnTo>
                  <a:lnTo>
                    <a:pt x="139" y="158"/>
                  </a:lnTo>
                  <a:lnTo>
                    <a:pt x="136" y="158"/>
                  </a:lnTo>
                  <a:lnTo>
                    <a:pt x="129" y="161"/>
                  </a:lnTo>
                  <a:lnTo>
                    <a:pt x="126" y="158"/>
                  </a:lnTo>
                  <a:lnTo>
                    <a:pt x="123" y="154"/>
                  </a:lnTo>
                  <a:lnTo>
                    <a:pt x="119" y="154"/>
                  </a:lnTo>
                  <a:lnTo>
                    <a:pt x="117" y="154"/>
                  </a:lnTo>
                  <a:lnTo>
                    <a:pt x="110" y="154"/>
                  </a:lnTo>
                  <a:lnTo>
                    <a:pt x="107" y="151"/>
                  </a:lnTo>
                  <a:lnTo>
                    <a:pt x="103" y="148"/>
                  </a:lnTo>
                  <a:lnTo>
                    <a:pt x="100" y="144"/>
                  </a:lnTo>
                  <a:lnTo>
                    <a:pt x="100" y="141"/>
                  </a:lnTo>
                  <a:lnTo>
                    <a:pt x="100" y="137"/>
                  </a:lnTo>
                  <a:lnTo>
                    <a:pt x="100" y="134"/>
                  </a:lnTo>
                  <a:lnTo>
                    <a:pt x="110" y="137"/>
                  </a:lnTo>
                  <a:lnTo>
                    <a:pt x="110" y="134"/>
                  </a:lnTo>
                  <a:lnTo>
                    <a:pt x="110" y="131"/>
                  </a:lnTo>
                  <a:lnTo>
                    <a:pt x="110" y="127"/>
                  </a:lnTo>
                  <a:lnTo>
                    <a:pt x="117" y="124"/>
                  </a:lnTo>
                  <a:lnTo>
                    <a:pt x="119" y="121"/>
                  </a:lnTo>
                  <a:lnTo>
                    <a:pt x="126" y="118"/>
                  </a:lnTo>
                  <a:lnTo>
                    <a:pt x="129" y="118"/>
                  </a:lnTo>
                  <a:lnTo>
                    <a:pt x="136" y="111"/>
                  </a:lnTo>
                  <a:lnTo>
                    <a:pt x="139" y="108"/>
                  </a:lnTo>
                  <a:lnTo>
                    <a:pt x="146" y="101"/>
                  </a:lnTo>
                  <a:lnTo>
                    <a:pt x="149" y="94"/>
                  </a:lnTo>
                  <a:lnTo>
                    <a:pt x="152" y="87"/>
                  </a:lnTo>
                  <a:lnTo>
                    <a:pt x="149" y="80"/>
                  </a:lnTo>
                  <a:lnTo>
                    <a:pt x="149" y="77"/>
                  </a:lnTo>
                  <a:lnTo>
                    <a:pt x="149" y="70"/>
                  </a:lnTo>
                  <a:lnTo>
                    <a:pt x="142" y="67"/>
                  </a:lnTo>
                  <a:lnTo>
                    <a:pt x="139" y="64"/>
                  </a:lnTo>
                  <a:lnTo>
                    <a:pt x="132" y="64"/>
                  </a:lnTo>
                  <a:lnTo>
                    <a:pt x="129" y="57"/>
                  </a:lnTo>
                  <a:lnTo>
                    <a:pt x="126" y="47"/>
                  </a:lnTo>
                  <a:lnTo>
                    <a:pt x="129" y="40"/>
                  </a:lnTo>
                  <a:lnTo>
                    <a:pt x="132" y="37"/>
                  </a:lnTo>
                  <a:lnTo>
                    <a:pt x="142" y="34"/>
                  </a:lnTo>
                  <a:lnTo>
                    <a:pt x="146" y="27"/>
                  </a:lnTo>
                  <a:lnTo>
                    <a:pt x="152" y="20"/>
                  </a:lnTo>
                  <a:lnTo>
                    <a:pt x="146" y="10"/>
                  </a:lnTo>
                  <a:lnTo>
                    <a:pt x="142" y="10"/>
                  </a:lnTo>
                  <a:lnTo>
                    <a:pt x="139" y="17"/>
                  </a:lnTo>
                  <a:lnTo>
                    <a:pt x="132" y="20"/>
                  </a:lnTo>
                  <a:lnTo>
                    <a:pt x="129" y="20"/>
                  </a:lnTo>
                  <a:lnTo>
                    <a:pt x="123" y="24"/>
                  </a:lnTo>
                  <a:lnTo>
                    <a:pt x="117" y="20"/>
                  </a:lnTo>
                  <a:lnTo>
                    <a:pt x="117" y="14"/>
                  </a:lnTo>
                  <a:lnTo>
                    <a:pt x="113" y="10"/>
                  </a:lnTo>
                  <a:lnTo>
                    <a:pt x="113" y="7"/>
                  </a:lnTo>
                  <a:lnTo>
                    <a:pt x="113" y="4"/>
                  </a:lnTo>
                  <a:lnTo>
                    <a:pt x="107" y="4"/>
                  </a:lnTo>
                  <a:lnTo>
                    <a:pt x="100" y="0"/>
                  </a:lnTo>
                  <a:lnTo>
                    <a:pt x="90" y="0"/>
                  </a:lnTo>
                  <a:lnTo>
                    <a:pt x="80" y="0"/>
                  </a:lnTo>
                  <a:lnTo>
                    <a:pt x="75" y="4"/>
                  </a:lnTo>
                  <a:lnTo>
                    <a:pt x="65" y="7"/>
                  </a:lnTo>
                  <a:lnTo>
                    <a:pt x="59" y="10"/>
                  </a:lnTo>
                  <a:lnTo>
                    <a:pt x="59" y="14"/>
                  </a:lnTo>
                  <a:lnTo>
                    <a:pt x="55" y="17"/>
                  </a:lnTo>
                  <a:lnTo>
                    <a:pt x="35" y="34"/>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58" name="Freeform 48"/>
            <p:cNvSpPr>
              <a:spLocks noChangeAspect="1"/>
            </p:cNvSpPr>
            <p:nvPr/>
          </p:nvSpPr>
          <p:spPr bwMode="auto">
            <a:xfrm>
              <a:off x="7371162" y="1956198"/>
              <a:ext cx="15478" cy="15478"/>
            </a:xfrm>
            <a:custGeom>
              <a:avLst/>
              <a:gdLst>
                <a:gd name="T0" fmla="*/ 9 w 17"/>
                <a:gd name="T1" fmla="*/ 3 h 17"/>
                <a:gd name="T2" fmla="*/ 9 w 17"/>
                <a:gd name="T3" fmla="*/ 9 h 17"/>
                <a:gd name="T4" fmla="*/ 6 w 17"/>
                <a:gd name="T5" fmla="*/ 9 h 17"/>
                <a:gd name="T6" fmla="*/ 0 w 17"/>
                <a:gd name="T7" fmla="*/ 9 h 17"/>
                <a:gd name="T8" fmla="*/ 0 w 17"/>
                <a:gd name="T9" fmla="*/ 3 h 17"/>
                <a:gd name="T10" fmla="*/ 6 w 17"/>
                <a:gd name="T11" fmla="*/ 0 h 17"/>
                <a:gd name="T12" fmla="*/ 9 w 17"/>
                <a:gd name="T13" fmla="*/ 3 h 17"/>
                <a:gd name="T14" fmla="*/ 0 60000 65536"/>
                <a:gd name="T15" fmla="*/ 0 60000 65536"/>
                <a:gd name="T16" fmla="*/ 0 60000 65536"/>
                <a:gd name="T17" fmla="*/ 0 60000 65536"/>
                <a:gd name="T18" fmla="*/ 0 60000 65536"/>
                <a:gd name="T19" fmla="*/ 0 60000 65536"/>
                <a:gd name="T20" fmla="*/ 0 60000 65536"/>
                <a:gd name="T21" fmla="*/ 0 w 17"/>
                <a:gd name="T22" fmla="*/ 0 h 17"/>
                <a:gd name="T23" fmla="*/ 17 w 17"/>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7">
                  <a:moveTo>
                    <a:pt x="16" y="5"/>
                  </a:moveTo>
                  <a:lnTo>
                    <a:pt x="16" y="16"/>
                  </a:lnTo>
                  <a:lnTo>
                    <a:pt x="10" y="16"/>
                  </a:lnTo>
                  <a:lnTo>
                    <a:pt x="0" y="16"/>
                  </a:lnTo>
                  <a:lnTo>
                    <a:pt x="0" y="5"/>
                  </a:lnTo>
                  <a:lnTo>
                    <a:pt x="10" y="0"/>
                  </a:lnTo>
                  <a:lnTo>
                    <a:pt x="16" y="5"/>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59" name="Freeform 49"/>
            <p:cNvSpPr>
              <a:spLocks noChangeAspect="1"/>
            </p:cNvSpPr>
            <p:nvPr/>
          </p:nvSpPr>
          <p:spPr bwMode="auto">
            <a:xfrm>
              <a:off x="8114112" y="3099198"/>
              <a:ext cx="201215" cy="210740"/>
            </a:xfrm>
            <a:custGeom>
              <a:avLst/>
              <a:gdLst>
                <a:gd name="T0" fmla="*/ 2593 w 207"/>
                <a:gd name="T1" fmla="*/ 160579 h 230"/>
                <a:gd name="T2" fmla="*/ 7780 w 207"/>
                <a:gd name="T3" fmla="*/ 160579 h 230"/>
                <a:gd name="T4" fmla="*/ 12966 w 207"/>
                <a:gd name="T5" fmla="*/ 160579 h 230"/>
                <a:gd name="T6" fmla="*/ 12966 w 207"/>
                <a:gd name="T7" fmla="*/ 156930 h 230"/>
                <a:gd name="T8" fmla="*/ 14263 w 207"/>
                <a:gd name="T9" fmla="*/ 154497 h 230"/>
                <a:gd name="T10" fmla="*/ 20746 w 207"/>
                <a:gd name="T11" fmla="*/ 152064 h 230"/>
                <a:gd name="T12" fmla="*/ 37603 w 207"/>
                <a:gd name="T13" fmla="*/ 152064 h 230"/>
                <a:gd name="T14" fmla="*/ 41493 w 207"/>
                <a:gd name="T15" fmla="*/ 149631 h 230"/>
                <a:gd name="T16" fmla="*/ 64832 w 207"/>
                <a:gd name="T17" fmla="*/ 147198 h 230"/>
                <a:gd name="T18" fmla="*/ 67425 w 207"/>
                <a:gd name="T19" fmla="*/ 141115 h 230"/>
                <a:gd name="T20" fmla="*/ 71315 w 207"/>
                <a:gd name="T21" fmla="*/ 132599 h 230"/>
                <a:gd name="T22" fmla="*/ 71315 w 207"/>
                <a:gd name="T23" fmla="*/ 125300 h 230"/>
                <a:gd name="T24" fmla="*/ 81688 w 207"/>
                <a:gd name="T25" fmla="*/ 121651 h 230"/>
                <a:gd name="T26" fmla="*/ 89468 w 207"/>
                <a:gd name="T27" fmla="*/ 121651 h 230"/>
                <a:gd name="T28" fmla="*/ 92062 w 207"/>
                <a:gd name="T29" fmla="*/ 116785 h 230"/>
                <a:gd name="T30" fmla="*/ 102435 w 207"/>
                <a:gd name="T31" fmla="*/ 118001 h 230"/>
                <a:gd name="T32" fmla="*/ 111511 w 207"/>
                <a:gd name="T33" fmla="*/ 114352 h 230"/>
                <a:gd name="T34" fmla="*/ 119291 w 207"/>
                <a:gd name="T35" fmla="*/ 114352 h 230"/>
                <a:gd name="T36" fmla="*/ 130961 w 207"/>
                <a:gd name="T37" fmla="*/ 114352 h 230"/>
                <a:gd name="T38" fmla="*/ 136147 w 207"/>
                <a:gd name="T39" fmla="*/ 114352 h 230"/>
                <a:gd name="T40" fmla="*/ 141334 w 207"/>
                <a:gd name="T41" fmla="*/ 110702 h 230"/>
                <a:gd name="T42" fmla="*/ 143927 w 207"/>
                <a:gd name="T43" fmla="*/ 107053 h 230"/>
                <a:gd name="T44" fmla="*/ 146521 w 207"/>
                <a:gd name="T45" fmla="*/ 104620 h 230"/>
                <a:gd name="T46" fmla="*/ 149114 w 207"/>
                <a:gd name="T47" fmla="*/ 98537 h 230"/>
                <a:gd name="T48" fmla="*/ 151707 w 207"/>
                <a:gd name="T49" fmla="*/ 96104 h 230"/>
                <a:gd name="T50" fmla="*/ 156894 w 207"/>
                <a:gd name="T51" fmla="*/ 92455 h 230"/>
                <a:gd name="T52" fmla="*/ 162080 w 207"/>
                <a:gd name="T53" fmla="*/ 85156 h 230"/>
                <a:gd name="T54" fmla="*/ 165970 w 207"/>
                <a:gd name="T55" fmla="*/ 80290 h 230"/>
                <a:gd name="T56" fmla="*/ 167267 w 207"/>
                <a:gd name="T57" fmla="*/ 72991 h 230"/>
                <a:gd name="T58" fmla="*/ 162080 w 207"/>
                <a:gd name="T59" fmla="*/ 35279 h 230"/>
                <a:gd name="T60" fmla="*/ 156894 w 207"/>
                <a:gd name="T61" fmla="*/ 30413 h 230"/>
                <a:gd name="T62" fmla="*/ 151707 w 207"/>
                <a:gd name="T63" fmla="*/ 25547 h 230"/>
                <a:gd name="T64" fmla="*/ 151707 w 207"/>
                <a:gd name="T65" fmla="*/ 19464 h 230"/>
                <a:gd name="T66" fmla="*/ 149114 w 207"/>
                <a:gd name="T67" fmla="*/ 9732 h 230"/>
                <a:gd name="T68" fmla="*/ 146521 w 207"/>
                <a:gd name="T69" fmla="*/ 4866 h 230"/>
                <a:gd name="T70" fmla="*/ 141334 w 207"/>
                <a:gd name="T71" fmla="*/ 2433 h 230"/>
                <a:gd name="T72" fmla="*/ 136147 w 207"/>
                <a:gd name="T73" fmla="*/ 0 h 230"/>
                <a:gd name="T74" fmla="*/ 120588 w 207"/>
                <a:gd name="T75" fmla="*/ 9732 h 230"/>
                <a:gd name="T76" fmla="*/ 99841 w 207"/>
                <a:gd name="T77" fmla="*/ 9732 h 230"/>
                <a:gd name="T78" fmla="*/ 81688 w 207"/>
                <a:gd name="T79" fmla="*/ 12165 h 230"/>
                <a:gd name="T80" fmla="*/ 68722 w 207"/>
                <a:gd name="T81" fmla="*/ 9732 h 230"/>
                <a:gd name="T82" fmla="*/ 57052 w 207"/>
                <a:gd name="T83" fmla="*/ 12165 h 230"/>
                <a:gd name="T84" fmla="*/ 42789 w 207"/>
                <a:gd name="T85" fmla="*/ 9732 h 230"/>
                <a:gd name="T86" fmla="*/ 36306 w 207"/>
                <a:gd name="T87" fmla="*/ 47444 h 230"/>
                <a:gd name="T88" fmla="*/ 45382 w 207"/>
                <a:gd name="T89" fmla="*/ 52310 h 230"/>
                <a:gd name="T90" fmla="*/ 51866 w 207"/>
                <a:gd name="T91" fmla="*/ 54743 h 230"/>
                <a:gd name="T92" fmla="*/ 54459 w 207"/>
                <a:gd name="T93" fmla="*/ 57176 h 230"/>
                <a:gd name="T94" fmla="*/ 54459 w 207"/>
                <a:gd name="T95" fmla="*/ 60825 h 230"/>
                <a:gd name="T96" fmla="*/ 54459 w 207"/>
                <a:gd name="T97" fmla="*/ 66908 h 230"/>
                <a:gd name="T98" fmla="*/ 51866 w 207"/>
                <a:gd name="T99" fmla="*/ 68124 h 230"/>
                <a:gd name="T100" fmla="*/ 47976 w 207"/>
                <a:gd name="T101" fmla="*/ 72991 h 230"/>
                <a:gd name="T102" fmla="*/ 42789 w 207"/>
                <a:gd name="T103" fmla="*/ 75424 h 230"/>
                <a:gd name="T104" fmla="*/ 41493 w 207"/>
                <a:gd name="T105" fmla="*/ 77857 h 230"/>
                <a:gd name="T106" fmla="*/ 36306 w 207"/>
                <a:gd name="T107" fmla="*/ 80290 h 230"/>
                <a:gd name="T108" fmla="*/ 32416 w 207"/>
                <a:gd name="T109" fmla="*/ 82723 h 230"/>
                <a:gd name="T110" fmla="*/ 31119 w 207"/>
                <a:gd name="T111" fmla="*/ 87589 h 230"/>
                <a:gd name="T112" fmla="*/ 27229 w 207"/>
                <a:gd name="T113" fmla="*/ 90022 h 230"/>
                <a:gd name="T114" fmla="*/ 25933 w 207"/>
                <a:gd name="T115" fmla="*/ 87589 h 230"/>
                <a:gd name="T116" fmla="*/ 7780 w 207"/>
                <a:gd name="T117" fmla="*/ 104620 h 230"/>
                <a:gd name="T118" fmla="*/ 0 w 207"/>
                <a:gd name="T119" fmla="*/ 158146 h 2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07"/>
                <a:gd name="T181" fmla="*/ 0 h 230"/>
                <a:gd name="T182" fmla="*/ 207 w 207"/>
                <a:gd name="T183" fmla="*/ 230 h 2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07" h="230">
                  <a:moveTo>
                    <a:pt x="0" y="225"/>
                  </a:moveTo>
                  <a:lnTo>
                    <a:pt x="3" y="229"/>
                  </a:lnTo>
                  <a:lnTo>
                    <a:pt x="6" y="229"/>
                  </a:lnTo>
                  <a:lnTo>
                    <a:pt x="9" y="229"/>
                  </a:lnTo>
                  <a:lnTo>
                    <a:pt x="12" y="229"/>
                  </a:lnTo>
                  <a:lnTo>
                    <a:pt x="16" y="229"/>
                  </a:lnTo>
                  <a:lnTo>
                    <a:pt x="16" y="225"/>
                  </a:lnTo>
                  <a:lnTo>
                    <a:pt x="16" y="222"/>
                  </a:lnTo>
                  <a:lnTo>
                    <a:pt x="18" y="222"/>
                  </a:lnTo>
                  <a:lnTo>
                    <a:pt x="18" y="219"/>
                  </a:lnTo>
                  <a:lnTo>
                    <a:pt x="22" y="219"/>
                  </a:lnTo>
                  <a:lnTo>
                    <a:pt x="25" y="215"/>
                  </a:lnTo>
                  <a:lnTo>
                    <a:pt x="28" y="215"/>
                  </a:lnTo>
                  <a:lnTo>
                    <a:pt x="47" y="215"/>
                  </a:lnTo>
                  <a:lnTo>
                    <a:pt x="47" y="212"/>
                  </a:lnTo>
                  <a:lnTo>
                    <a:pt x="51" y="212"/>
                  </a:lnTo>
                  <a:lnTo>
                    <a:pt x="83" y="212"/>
                  </a:lnTo>
                  <a:lnTo>
                    <a:pt x="79" y="209"/>
                  </a:lnTo>
                  <a:lnTo>
                    <a:pt x="79" y="205"/>
                  </a:lnTo>
                  <a:lnTo>
                    <a:pt x="83" y="201"/>
                  </a:lnTo>
                  <a:lnTo>
                    <a:pt x="85" y="191"/>
                  </a:lnTo>
                  <a:lnTo>
                    <a:pt x="88" y="188"/>
                  </a:lnTo>
                  <a:lnTo>
                    <a:pt x="85" y="182"/>
                  </a:lnTo>
                  <a:lnTo>
                    <a:pt x="88" y="178"/>
                  </a:lnTo>
                  <a:lnTo>
                    <a:pt x="95" y="174"/>
                  </a:lnTo>
                  <a:lnTo>
                    <a:pt x="101" y="172"/>
                  </a:lnTo>
                  <a:lnTo>
                    <a:pt x="103" y="168"/>
                  </a:lnTo>
                  <a:lnTo>
                    <a:pt x="110" y="172"/>
                  </a:lnTo>
                  <a:lnTo>
                    <a:pt x="114" y="168"/>
                  </a:lnTo>
                  <a:lnTo>
                    <a:pt x="114" y="165"/>
                  </a:lnTo>
                  <a:lnTo>
                    <a:pt x="117" y="168"/>
                  </a:lnTo>
                  <a:lnTo>
                    <a:pt x="126" y="168"/>
                  </a:lnTo>
                  <a:lnTo>
                    <a:pt x="133" y="172"/>
                  </a:lnTo>
                  <a:lnTo>
                    <a:pt x="136" y="161"/>
                  </a:lnTo>
                  <a:lnTo>
                    <a:pt x="139" y="158"/>
                  </a:lnTo>
                  <a:lnTo>
                    <a:pt x="146" y="161"/>
                  </a:lnTo>
                  <a:lnTo>
                    <a:pt x="154" y="165"/>
                  </a:lnTo>
                  <a:lnTo>
                    <a:pt x="162" y="161"/>
                  </a:lnTo>
                  <a:lnTo>
                    <a:pt x="167" y="165"/>
                  </a:lnTo>
                  <a:lnTo>
                    <a:pt x="167" y="161"/>
                  </a:lnTo>
                  <a:lnTo>
                    <a:pt x="171" y="161"/>
                  </a:lnTo>
                  <a:lnTo>
                    <a:pt x="174" y="158"/>
                  </a:lnTo>
                  <a:lnTo>
                    <a:pt x="174" y="155"/>
                  </a:lnTo>
                  <a:lnTo>
                    <a:pt x="177" y="151"/>
                  </a:lnTo>
                  <a:lnTo>
                    <a:pt x="177" y="148"/>
                  </a:lnTo>
                  <a:lnTo>
                    <a:pt x="180" y="148"/>
                  </a:lnTo>
                  <a:lnTo>
                    <a:pt x="180" y="145"/>
                  </a:lnTo>
                  <a:lnTo>
                    <a:pt x="183" y="141"/>
                  </a:lnTo>
                  <a:lnTo>
                    <a:pt x="183" y="137"/>
                  </a:lnTo>
                  <a:lnTo>
                    <a:pt x="187" y="137"/>
                  </a:lnTo>
                  <a:lnTo>
                    <a:pt x="189" y="131"/>
                  </a:lnTo>
                  <a:lnTo>
                    <a:pt x="193" y="131"/>
                  </a:lnTo>
                  <a:lnTo>
                    <a:pt x="193" y="128"/>
                  </a:lnTo>
                  <a:lnTo>
                    <a:pt x="199" y="121"/>
                  </a:lnTo>
                  <a:lnTo>
                    <a:pt x="203" y="118"/>
                  </a:lnTo>
                  <a:lnTo>
                    <a:pt x="203" y="114"/>
                  </a:lnTo>
                  <a:lnTo>
                    <a:pt x="206" y="107"/>
                  </a:lnTo>
                  <a:lnTo>
                    <a:pt x="206" y="104"/>
                  </a:lnTo>
                  <a:lnTo>
                    <a:pt x="206" y="54"/>
                  </a:lnTo>
                  <a:lnTo>
                    <a:pt x="199" y="50"/>
                  </a:lnTo>
                  <a:lnTo>
                    <a:pt x="196" y="47"/>
                  </a:lnTo>
                  <a:lnTo>
                    <a:pt x="193" y="44"/>
                  </a:lnTo>
                  <a:lnTo>
                    <a:pt x="189" y="44"/>
                  </a:lnTo>
                  <a:lnTo>
                    <a:pt x="187" y="37"/>
                  </a:lnTo>
                  <a:lnTo>
                    <a:pt x="187" y="33"/>
                  </a:lnTo>
                  <a:lnTo>
                    <a:pt x="187" y="27"/>
                  </a:lnTo>
                  <a:lnTo>
                    <a:pt x="183" y="27"/>
                  </a:lnTo>
                  <a:lnTo>
                    <a:pt x="183" y="13"/>
                  </a:lnTo>
                  <a:lnTo>
                    <a:pt x="180" y="13"/>
                  </a:lnTo>
                  <a:lnTo>
                    <a:pt x="180" y="7"/>
                  </a:lnTo>
                  <a:lnTo>
                    <a:pt x="180" y="3"/>
                  </a:lnTo>
                  <a:lnTo>
                    <a:pt x="174" y="3"/>
                  </a:lnTo>
                  <a:lnTo>
                    <a:pt x="171" y="3"/>
                  </a:lnTo>
                  <a:lnTo>
                    <a:pt x="167" y="0"/>
                  </a:lnTo>
                  <a:lnTo>
                    <a:pt x="158" y="7"/>
                  </a:lnTo>
                  <a:lnTo>
                    <a:pt x="149" y="13"/>
                  </a:lnTo>
                  <a:lnTo>
                    <a:pt x="133" y="13"/>
                  </a:lnTo>
                  <a:lnTo>
                    <a:pt x="123" y="13"/>
                  </a:lnTo>
                  <a:lnTo>
                    <a:pt x="114" y="17"/>
                  </a:lnTo>
                  <a:lnTo>
                    <a:pt x="101" y="17"/>
                  </a:lnTo>
                  <a:lnTo>
                    <a:pt x="91" y="20"/>
                  </a:lnTo>
                  <a:lnTo>
                    <a:pt x="85" y="13"/>
                  </a:lnTo>
                  <a:lnTo>
                    <a:pt x="79" y="13"/>
                  </a:lnTo>
                  <a:lnTo>
                    <a:pt x="69" y="17"/>
                  </a:lnTo>
                  <a:lnTo>
                    <a:pt x="63" y="13"/>
                  </a:lnTo>
                  <a:lnTo>
                    <a:pt x="53" y="13"/>
                  </a:lnTo>
                  <a:lnTo>
                    <a:pt x="47" y="20"/>
                  </a:lnTo>
                  <a:lnTo>
                    <a:pt x="44" y="67"/>
                  </a:lnTo>
                  <a:lnTo>
                    <a:pt x="53" y="73"/>
                  </a:lnTo>
                  <a:lnTo>
                    <a:pt x="56" y="73"/>
                  </a:lnTo>
                  <a:lnTo>
                    <a:pt x="59" y="77"/>
                  </a:lnTo>
                  <a:lnTo>
                    <a:pt x="63" y="77"/>
                  </a:lnTo>
                  <a:lnTo>
                    <a:pt x="67" y="77"/>
                  </a:lnTo>
                  <a:lnTo>
                    <a:pt x="67" y="81"/>
                  </a:lnTo>
                  <a:lnTo>
                    <a:pt x="67" y="84"/>
                  </a:lnTo>
                  <a:lnTo>
                    <a:pt x="67" y="87"/>
                  </a:lnTo>
                  <a:lnTo>
                    <a:pt x="67" y="91"/>
                  </a:lnTo>
                  <a:lnTo>
                    <a:pt x="67" y="94"/>
                  </a:lnTo>
                  <a:lnTo>
                    <a:pt x="67" y="97"/>
                  </a:lnTo>
                  <a:lnTo>
                    <a:pt x="63" y="97"/>
                  </a:lnTo>
                  <a:lnTo>
                    <a:pt x="63" y="101"/>
                  </a:lnTo>
                  <a:lnTo>
                    <a:pt x="59" y="104"/>
                  </a:lnTo>
                  <a:lnTo>
                    <a:pt x="56" y="104"/>
                  </a:lnTo>
                  <a:lnTo>
                    <a:pt x="53" y="107"/>
                  </a:lnTo>
                  <a:lnTo>
                    <a:pt x="51" y="107"/>
                  </a:lnTo>
                  <a:lnTo>
                    <a:pt x="51" y="111"/>
                  </a:lnTo>
                  <a:lnTo>
                    <a:pt x="47" y="111"/>
                  </a:lnTo>
                  <a:lnTo>
                    <a:pt x="44" y="114"/>
                  </a:lnTo>
                  <a:lnTo>
                    <a:pt x="44" y="118"/>
                  </a:lnTo>
                  <a:lnTo>
                    <a:pt x="40" y="118"/>
                  </a:lnTo>
                  <a:lnTo>
                    <a:pt x="40" y="121"/>
                  </a:lnTo>
                  <a:lnTo>
                    <a:pt x="38" y="124"/>
                  </a:lnTo>
                  <a:lnTo>
                    <a:pt x="38" y="128"/>
                  </a:lnTo>
                  <a:lnTo>
                    <a:pt x="34" y="128"/>
                  </a:lnTo>
                  <a:lnTo>
                    <a:pt x="31" y="128"/>
                  </a:lnTo>
                  <a:lnTo>
                    <a:pt x="31" y="124"/>
                  </a:lnTo>
                  <a:lnTo>
                    <a:pt x="31" y="121"/>
                  </a:lnTo>
                  <a:lnTo>
                    <a:pt x="9" y="148"/>
                  </a:lnTo>
                  <a:lnTo>
                    <a:pt x="3" y="168"/>
                  </a:lnTo>
                  <a:lnTo>
                    <a:pt x="0" y="225"/>
                  </a:lnTo>
                </a:path>
              </a:pathLst>
            </a:custGeom>
            <a:solidFill>
              <a:srgbClr val="92D050"/>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60" name="Freeform 59"/>
            <p:cNvSpPr>
              <a:spLocks noChangeAspect="1"/>
            </p:cNvSpPr>
            <p:nvPr/>
          </p:nvSpPr>
          <p:spPr bwMode="auto">
            <a:xfrm>
              <a:off x="7814073" y="3568303"/>
              <a:ext cx="452438" cy="381000"/>
            </a:xfrm>
            <a:custGeom>
              <a:avLst/>
              <a:gdLst>
                <a:gd name="T0" fmla="*/ 62339 w 465"/>
                <a:gd name="T1" fmla="*/ 139879 h 418"/>
                <a:gd name="T2" fmla="*/ 70132 w 465"/>
                <a:gd name="T3" fmla="*/ 142312 h 418"/>
                <a:gd name="T4" fmla="*/ 7792 w 465"/>
                <a:gd name="T5" fmla="*/ 255432 h 418"/>
                <a:gd name="T6" fmla="*/ 25975 w 465"/>
                <a:gd name="T7" fmla="*/ 272461 h 418"/>
                <a:gd name="T8" fmla="*/ 36365 w 465"/>
                <a:gd name="T9" fmla="*/ 279759 h 418"/>
                <a:gd name="T10" fmla="*/ 67534 w 465"/>
                <a:gd name="T11" fmla="*/ 272461 h 418"/>
                <a:gd name="T12" fmla="*/ 98704 w 465"/>
                <a:gd name="T13" fmla="*/ 284624 h 418"/>
                <a:gd name="T14" fmla="*/ 124679 w 465"/>
                <a:gd name="T15" fmla="*/ 288273 h 418"/>
                <a:gd name="T16" fmla="*/ 146757 w 465"/>
                <a:gd name="T17" fmla="*/ 293138 h 418"/>
                <a:gd name="T18" fmla="*/ 158446 w 465"/>
                <a:gd name="T19" fmla="*/ 291922 h 418"/>
                <a:gd name="T20" fmla="*/ 163641 w 465"/>
                <a:gd name="T21" fmla="*/ 284624 h 418"/>
                <a:gd name="T22" fmla="*/ 168836 w 465"/>
                <a:gd name="T23" fmla="*/ 279759 h 418"/>
                <a:gd name="T24" fmla="*/ 174031 w 465"/>
                <a:gd name="T25" fmla="*/ 270028 h 418"/>
                <a:gd name="T26" fmla="*/ 176628 w 465"/>
                <a:gd name="T27" fmla="*/ 265163 h 418"/>
                <a:gd name="T28" fmla="*/ 179226 w 465"/>
                <a:gd name="T29" fmla="*/ 260297 h 418"/>
                <a:gd name="T30" fmla="*/ 184420 w 465"/>
                <a:gd name="T31" fmla="*/ 256648 h 418"/>
                <a:gd name="T32" fmla="*/ 194810 w 465"/>
                <a:gd name="T33" fmla="*/ 252999 h 418"/>
                <a:gd name="T34" fmla="*/ 200005 w 465"/>
                <a:gd name="T35" fmla="*/ 249350 h 418"/>
                <a:gd name="T36" fmla="*/ 215590 w 465"/>
                <a:gd name="T37" fmla="*/ 232321 h 418"/>
                <a:gd name="T38" fmla="*/ 228577 w 465"/>
                <a:gd name="T39" fmla="*/ 225023 h 418"/>
                <a:gd name="T40" fmla="*/ 267540 w 465"/>
                <a:gd name="T41" fmla="*/ 222591 h 418"/>
                <a:gd name="T42" fmla="*/ 264942 w 465"/>
                <a:gd name="T43" fmla="*/ 212860 h 418"/>
                <a:gd name="T44" fmla="*/ 288319 w 465"/>
                <a:gd name="T45" fmla="*/ 195831 h 418"/>
                <a:gd name="T46" fmla="*/ 358451 w 465"/>
                <a:gd name="T47" fmla="*/ 175153 h 418"/>
                <a:gd name="T48" fmla="*/ 355854 w 465"/>
                <a:gd name="T49" fmla="*/ 172721 h 418"/>
                <a:gd name="T50" fmla="*/ 350659 w 465"/>
                <a:gd name="T51" fmla="*/ 162990 h 418"/>
                <a:gd name="T52" fmla="*/ 361049 w 465"/>
                <a:gd name="T53" fmla="*/ 133798 h 418"/>
                <a:gd name="T54" fmla="*/ 367542 w 465"/>
                <a:gd name="T55" fmla="*/ 130149 h 418"/>
                <a:gd name="T56" fmla="*/ 368841 w 465"/>
                <a:gd name="T57" fmla="*/ 122851 h 418"/>
                <a:gd name="T58" fmla="*/ 379231 w 465"/>
                <a:gd name="T59" fmla="*/ 77846 h 418"/>
                <a:gd name="T60" fmla="*/ 374036 w 465"/>
                <a:gd name="T61" fmla="*/ 62033 h 418"/>
                <a:gd name="T62" fmla="*/ 363646 w 465"/>
                <a:gd name="T63" fmla="*/ 45005 h 418"/>
                <a:gd name="T64" fmla="*/ 358451 w 465"/>
                <a:gd name="T65" fmla="*/ 37707 h 418"/>
                <a:gd name="T66" fmla="*/ 341568 w 465"/>
                <a:gd name="T67" fmla="*/ 30409 h 418"/>
                <a:gd name="T68" fmla="*/ 319489 w 465"/>
                <a:gd name="T69" fmla="*/ 24327 h 418"/>
                <a:gd name="T70" fmla="*/ 293514 w 465"/>
                <a:gd name="T71" fmla="*/ 19461 h 418"/>
                <a:gd name="T72" fmla="*/ 280527 w 465"/>
                <a:gd name="T73" fmla="*/ 4865 h 418"/>
                <a:gd name="T74" fmla="*/ 238967 w 465"/>
                <a:gd name="T75" fmla="*/ 9731 h 418"/>
                <a:gd name="T76" fmla="*/ 228577 w 465"/>
                <a:gd name="T77" fmla="*/ 20678 h 418"/>
                <a:gd name="T78" fmla="*/ 218188 w 465"/>
                <a:gd name="T79" fmla="*/ 82711 h 418"/>
                <a:gd name="T80" fmla="*/ 248058 w 465"/>
                <a:gd name="T81" fmla="*/ 121634 h 418"/>
                <a:gd name="T82" fmla="*/ 248058 w 465"/>
                <a:gd name="T83" fmla="*/ 152043 h 418"/>
                <a:gd name="T84" fmla="*/ 207798 w 465"/>
                <a:gd name="T85" fmla="*/ 135014 h 418"/>
                <a:gd name="T86" fmla="*/ 181823 w 465"/>
                <a:gd name="T87" fmla="*/ 117985 h 418"/>
                <a:gd name="T88" fmla="*/ 137666 w 465"/>
                <a:gd name="T89" fmla="*/ 110687 h 418"/>
                <a:gd name="T90" fmla="*/ 124679 w 465"/>
                <a:gd name="T91" fmla="*/ 107038 h 418"/>
                <a:gd name="T92" fmla="*/ 103899 w 465"/>
                <a:gd name="T93" fmla="*/ 90009 h 418"/>
                <a:gd name="T94" fmla="*/ 77924 w 465"/>
                <a:gd name="T95" fmla="*/ 82711 h 418"/>
                <a:gd name="T96" fmla="*/ 67534 w 465"/>
                <a:gd name="T97" fmla="*/ 80279 h 41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5"/>
                <a:gd name="T148" fmla="*/ 0 h 418"/>
                <a:gd name="T149" fmla="*/ 465 w 465"/>
                <a:gd name="T150" fmla="*/ 418 h 41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5" h="418">
                  <a:moveTo>
                    <a:pt x="83" y="115"/>
                  </a:moveTo>
                  <a:lnTo>
                    <a:pt x="83" y="118"/>
                  </a:lnTo>
                  <a:lnTo>
                    <a:pt x="76" y="199"/>
                  </a:lnTo>
                  <a:lnTo>
                    <a:pt x="79" y="199"/>
                  </a:lnTo>
                  <a:lnTo>
                    <a:pt x="79" y="202"/>
                  </a:lnTo>
                  <a:lnTo>
                    <a:pt x="86" y="202"/>
                  </a:lnTo>
                  <a:lnTo>
                    <a:pt x="0" y="202"/>
                  </a:lnTo>
                  <a:lnTo>
                    <a:pt x="3" y="356"/>
                  </a:lnTo>
                  <a:lnTo>
                    <a:pt x="9" y="363"/>
                  </a:lnTo>
                  <a:lnTo>
                    <a:pt x="9" y="366"/>
                  </a:lnTo>
                  <a:lnTo>
                    <a:pt x="13" y="366"/>
                  </a:lnTo>
                  <a:lnTo>
                    <a:pt x="32" y="387"/>
                  </a:lnTo>
                  <a:lnTo>
                    <a:pt x="37" y="387"/>
                  </a:lnTo>
                  <a:lnTo>
                    <a:pt x="41" y="394"/>
                  </a:lnTo>
                  <a:lnTo>
                    <a:pt x="44" y="397"/>
                  </a:lnTo>
                  <a:lnTo>
                    <a:pt x="48" y="397"/>
                  </a:lnTo>
                  <a:lnTo>
                    <a:pt x="67" y="394"/>
                  </a:lnTo>
                  <a:lnTo>
                    <a:pt x="83" y="387"/>
                  </a:lnTo>
                  <a:lnTo>
                    <a:pt x="86" y="390"/>
                  </a:lnTo>
                  <a:lnTo>
                    <a:pt x="111" y="394"/>
                  </a:lnTo>
                  <a:lnTo>
                    <a:pt x="121" y="403"/>
                  </a:lnTo>
                  <a:lnTo>
                    <a:pt x="124" y="407"/>
                  </a:lnTo>
                  <a:lnTo>
                    <a:pt x="149" y="410"/>
                  </a:lnTo>
                  <a:lnTo>
                    <a:pt x="153" y="410"/>
                  </a:lnTo>
                  <a:lnTo>
                    <a:pt x="178" y="410"/>
                  </a:lnTo>
                  <a:lnTo>
                    <a:pt x="178" y="414"/>
                  </a:lnTo>
                  <a:lnTo>
                    <a:pt x="180" y="417"/>
                  </a:lnTo>
                  <a:lnTo>
                    <a:pt x="184" y="417"/>
                  </a:lnTo>
                  <a:lnTo>
                    <a:pt x="184" y="414"/>
                  </a:lnTo>
                  <a:lnTo>
                    <a:pt x="194" y="414"/>
                  </a:lnTo>
                  <a:lnTo>
                    <a:pt x="196" y="407"/>
                  </a:lnTo>
                  <a:lnTo>
                    <a:pt x="196" y="403"/>
                  </a:lnTo>
                  <a:lnTo>
                    <a:pt x="200" y="403"/>
                  </a:lnTo>
                  <a:lnTo>
                    <a:pt x="200" y="400"/>
                  </a:lnTo>
                  <a:lnTo>
                    <a:pt x="203" y="397"/>
                  </a:lnTo>
                  <a:lnTo>
                    <a:pt x="207" y="397"/>
                  </a:lnTo>
                  <a:lnTo>
                    <a:pt x="207" y="394"/>
                  </a:lnTo>
                  <a:lnTo>
                    <a:pt x="207" y="387"/>
                  </a:lnTo>
                  <a:lnTo>
                    <a:pt x="213" y="384"/>
                  </a:lnTo>
                  <a:lnTo>
                    <a:pt x="213" y="380"/>
                  </a:lnTo>
                  <a:lnTo>
                    <a:pt x="216" y="380"/>
                  </a:lnTo>
                  <a:lnTo>
                    <a:pt x="216" y="376"/>
                  </a:lnTo>
                  <a:lnTo>
                    <a:pt x="219" y="376"/>
                  </a:lnTo>
                  <a:lnTo>
                    <a:pt x="219" y="373"/>
                  </a:lnTo>
                  <a:lnTo>
                    <a:pt x="219" y="370"/>
                  </a:lnTo>
                  <a:lnTo>
                    <a:pt x="222" y="370"/>
                  </a:lnTo>
                  <a:lnTo>
                    <a:pt x="222" y="366"/>
                  </a:lnTo>
                  <a:lnTo>
                    <a:pt x="225" y="366"/>
                  </a:lnTo>
                  <a:lnTo>
                    <a:pt x="235" y="363"/>
                  </a:lnTo>
                  <a:lnTo>
                    <a:pt x="238" y="363"/>
                  </a:lnTo>
                  <a:lnTo>
                    <a:pt x="238" y="360"/>
                  </a:lnTo>
                  <a:lnTo>
                    <a:pt x="238" y="356"/>
                  </a:lnTo>
                  <a:lnTo>
                    <a:pt x="241" y="356"/>
                  </a:lnTo>
                  <a:lnTo>
                    <a:pt x="245" y="353"/>
                  </a:lnTo>
                  <a:lnTo>
                    <a:pt x="260" y="353"/>
                  </a:lnTo>
                  <a:lnTo>
                    <a:pt x="264" y="350"/>
                  </a:lnTo>
                  <a:lnTo>
                    <a:pt x="264" y="330"/>
                  </a:lnTo>
                  <a:lnTo>
                    <a:pt x="267" y="326"/>
                  </a:lnTo>
                  <a:lnTo>
                    <a:pt x="273" y="326"/>
                  </a:lnTo>
                  <a:lnTo>
                    <a:pt x="280" y="320"/>
                  </a:lnTo>
                  <a:lnTo>
                    <a:pt x="283" y="320"/>
                  </a:lnTo>
                  <a:lnTo>
                    <a:pt x="299" y="316"/>
                  </a:lnTo>
                  <a:lnTo>
                    <a:pt x="327" y="316"/>
                  </a:lnTo>
                  <a:lnTo>
                    <a:pt x="327" y="313"/>
                  </a:lnTo>
                  <a:lnTo>
                    <a:pt x="324" y="313"/>
                  </a:lnTo>
                  <a:lnTo>
                    <a:pt x="324" y="302"/>
                  </a:lnTo>
                  <a:lnTo>
                    <a:pt x="317" y="292"/>
                  </a:lnTo>
                  <a:lnTo>
                    <a:pt x="321" y="289"/>
                  </a:lnTo>
                  <a:lnTo>
                    <a:pt x="353" y="279"/>
                  </a:lnTo>
                  <a:lnTo>
                    <a:pt x="384" y="269"/>
                  </a:lnTo>
                  <a:lnTo>
                    <a:pt x="404" y="259"/>
                  </a:lnTo>
                  <a:lnTo>
                    <a:pt x="439" y="249"/>
                  </a:lnTo>
                  <a:lnTo>
                    <a:pt x="445" y="249"/>
                  </a:lnTo>
                  <a:lnTo>
                    <a:pt x="445" y="246"/>
                  </a:lnTo>
                  <a:lnTo>
                    <a:pt x="435" y="246"/>
                  </a:lnTo>
                  <a:lnTo>
                    <a:pt x="432" y="242"/>
                  </a:lnTo>
                  <a:lnTo>
                    <a:pt x="428" y="239"/>
                  </a:lnTo>
                  <a:lnTo>
                    <a:pt x="428" y="232"/>
                  </a:lnTo>
                  <a:lnTo>
                    <a:pt x="435" y="222"/>
                  </a:lnTo>
                  <a:lnTo>
                    <a:pt x="439" y="192"/>
                  </a:lnTo>
                  <a:lnTo>
                    <a:pt x="441" y="189"/>
                  </a:lnTo>
                  <a:lnTo>
                    <a:pt x="445" y="189"/>
                  </a:lnTo>
                  <a:lnTo>
                    <a:pt x="448" y="189"/>
                  </a:lnTo>
                  <a:lnTo>
                    <a:pt x="448" y="185"/>
                  </a:lnTo>
                  <a:lnTo>
                    <a:pt x="454" y="185"/>
                  </a:lnTo>
                  <a:lnTo>
                    <a:pt x="454" y="178"/>
                  </a:lnTo>
                  <a:lnTo>
                    <a:pt x="451" y="175"/>
                  </a:lnTo>
                  <a:lnTo>
                    <a:pt x="454" y="118"/>
                  </a:lnTo>
                  <a:lnTo>
                    <a:pt x="457" y="115"/>
                  </a:lnTo>
                  <a:lnTo>
                    <a:pt x="464" y="111"/>
                  </a:lnTo>
                  <a:lnTo>
                    <a:pt x="464" y="102"/>
                  </a:lnTo>
                  <a:lnTo>
                    <a:pt x="461" y="102"/>
                  </a:lnTo>
                  <a:lnTo>
                    <a:pt x="457" y="88"/>
                  </a:lnTo>
                  <a:lnTo>
                    <a:pt x="454" y="81"/>
                  </a:lnTo>
                  <a:lnTo>
                    <a:pt x="451" y="71"/>
                  </a:lnTo>
                  <a:lnTo>
                    <a:pt x="445" y="65"/>
                  </a:lnTo>
                  <a:lnTo>
                    <a:pt x="439" y="65"/>
                  </a:lnTo>
                  <a:lnTo>
                    <a:pt x="435" y="54"/>
                  </a:lnTo>
                  <a:lnTo>
                    <a:pt x="439" y="54"/>
                  </a:lnTo>
                  <a:lnTo>
                    <a:pt x="435" y="47"/>
                  </a:lnTo>
                  <a:lnTo>
                    <a:pt x="419" y="47"/>
                  </a:lnTo>
                  <a:lnTo>
                    <a:pt x="419" y="44"/>
                  </a:lnTo>
                  <a:lnTo>
                    <a:pt x="416" y="44"/>
                  </a:lnTo>
                  <a:lnTo>
                    <a:pt x="396" y="34"/>
                  </a:lnTo>
                  <a:lnTo>
                    <a:pt x="391" y="34"/>
                  </a:lnTo>
                  <a:lnTo>
                    <a:pt x="375" y="20"/>
                  </a:lnTo>
                  <a:lnTo>
                    <a:pt x="365" y="17"/>
                  </a:lnTo>
                  <a:lnTo>
                    <a:pt x="359" y="27"/>
                  </a:lnTo>
                  <a:lnTo>
                    <a:pt x="349" y="20"/>
                  </a:lnTo>
                  <a:lnTo>
                    <a:pt x="343" y="17"/>
                  </a:lnTo>
                  <a:lnTo>
                    <a:pt x="343" y="7"/>
                  </a:lnTo>
                  <a:lnTo>
                    <a:pt x="339" y="0"/>
                  </a:lnTo>
                  <a:lnTo>
                    <a:pt x="312" y="7"/>
                  </a:lnTo>
                  <a:lnTo>
                    <a:pt x="292" y="14"/>
                  </a:lnTo>
                  <a:lnTo>
                    <a:pt x="283" y="17"/>
                  </a:lnTo>
                  <a:lnTo>
                    <a:pt x="280" y="17"/>
                  </a:lnTo>
                  <a:lnTo>
                    <a:pt x="280" y="30"/>
                  </a:lnTo>
                  <a:lnTo>
                    <a:pt x="267" y="44"/>
                  </a:lnTo>
                  <a:lnTo>
                    <a:pt x="273" y="102"/>
                  </a:lnTo>
                  <a:lnTo>
                    <a:pt x="267" y="118"/>
                  </a:lnTo>
                  <a:lnTo>
                    <a:pt x="260" y="154"/>
                  </a:lnTo>
                  <a:lnTo>
                    <a:pt x="273" y="168"/>
                  </a:lnTo>
                  <a:lnTo>
                    <a:pt x="304" y="172"/>
                  </a:lnTo>
                  <a:lnTo>
                    <a:pt x="304" y="175"/>
                  </a:lnTo>
                  <a:lnTo>
                    <a:pt x="308" y="215"/>
                  </a:lnTo>
                  <a:lnTo>
                    <a:pt x="304" y="215"/>
                  </a:lnTo>
                  <a:lnTo>
                    <a:pt x="299" y="209"/>
                  </a:lnTo>
                  <a:lnTo>
                    <a:pt x="273" y="209"/>
                  </a:lnTo>
                  <a:lnTo>
                    <a:pt x="254" y="192"/>
                  </a:lnTo>
                  <a:lnTo>
                    <a:pt x="248" y="178"/>
                  </a:lnTo>
                  <a:lnTo>
                    <a:pt x="241" y="172"/>
                  </a:lnTo>
                  <a:lnTo>
                    <a:pt x="222" y="168"/>
                  </a:lnTo>
                  <a:lnTo>
                    <a:pt x="216" y="165"/>
                  </a:lnTo>
                  <a:lnTo>
                    <a:pt x="200" y="152"/>
                  </a:lnTo>
                  <a:lnTo>
                    <a:pt x="168" y="158"/>
                  </a:lnTo>
                  <a:lnTo>
                    <a:pt x="165" y="154"/>
                  </a:lnTo>
                  <a:lnTo>
                    <a:pt x="156" y="152"/>
                  </a:lnTo>
                  <a:lnTo>
                    <a:pt x="153" y="152"/>
                  </a:lnTo>
                  <a:lnTo>
                    <a:pt x="137" y="141"/>
                  </a:lnTo>
                  <a:lnTo>
                    <a:pt x="130" y="135"/>
                  </a:lnTo>
                  <a:lnTo>
                    <a:pt x="127" y="128"/>
                  </a:lnTo>
                  <a:lnTo>
                    <a:pt x="127" y="125"/>
                  </a:lnTo>
                  <a:lnTo>
                    <a:pt x="98" y="131"/>
                  </a:lnTo>
                  <a:lnTo>
                    <a:pt x="96" y="118"/>
                  </a:lnTo>
                  <a:lnTo>
                    <a:pt x="92" y="111"/>
                  </a:lnTo>
                  <a:lnTo>
                    <a:pt x="79" y="115"/>
                  </a:lnTo>
                  <a:lnTo>
                    <a:pt x="83" y="115"/>
                  </a:lnTo>
                </a:path>
              </a:pathLst>
            </a:custGeom>
            <a:solidFill>
              <a:srgbClr val="92D050"/>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61" name="Freeform 60"/>
            <p:cNvSpPr>
              <a:spLocks noChangeAspect="1"/>
            </p:cNvSpPr>
            <p:nvPr/>
          </p:nvSpPr>
          <p:spPr bwMode="auto">
            <a:xfrm>
              <a:off x="7934327" y="3855245"/>
              <a:ext cx="303610" cy="269081"/>
            </a:xfrm>
            <a:custGeom>
              <a:avLst/>
              <a:gdLst>
                <a:gd name="T0" fmla="*/ 37 w 314"/>
                <a:gd name="T1" fmla="*/ 59 h 296"/>
                <a:gd name="T2" fmla="*/ 36 w 314"/>
                <a:gd name="T3" fmla="*/ 60 h 296"/>
                <a:gd name="T4" fmla="*/ 34 w 314"/>
                <a:gd name="T5" fmla="*/ 56 h 296"/>
                <a:gd name="T6" fmla="*/ 16 w 314"/>
                <a:gd name="T7" fmla="*/ 56 h 296"/>
                <a:gd name="T8" fmla="*/ 0 w 314"/>
                <a:gd name="T9" fmla="*/ 59 h 296"/>
                <a:gd name="T10" fmla="*/ 12 w 314"/>
                <a:gd name="T11" fmla="*/ 74 h 296"/>
                <a:gd name="T12" fmla="*/ 16 w 314"/>
                <a:gd name="T13" fmla="*/ 84 h 296"/>
                <a:gd name="T14" fmla="*/ 36 w 314"/>
                <a:gd name="T15" fmla="*/ 105 h 296"/>
                <a:gd name="T16" fmla="*/ 49 w 314"/>
                <a:gd name="T17" fmla="*/ 110 h 296"/>
                <a:gd name="T18" fmla="*/ 59 w 314"/>
                <a:gd name="T19" fmla="*/ 119 h 296"/>
                <a:gd name="T20" fmla="*/ 64 w 314"/>
                <a:gd name="T21" fmla="*/ 130 h 296"/>
                <a:gd name="T22" fmla="*/ 70 w 314"/>
                <a:gd name="T23" fmla="*/ 144 h 296"/>
                <a:gd name="T24" fmla="*/ 76 w 314"/>
                <a:gd name="T25" fmla="*/ 149 h 296"/>
                <a:gd name="T26" fmla="*/ 93 w 314"/>
                <a:gd name="T27" fmla="*/ 153 h 296"/>
                <a:gd name="T28" fmla="*/ 102 w 314"/>
                <a:gd name="T29" fmla="*/ 157 h 296"/>
                <a:gd name="T30" fmla="*/ 117 w 314"/>
                <a:gd name="T31" fmla="*/ 159 h 296"/>
                <a:gd name="T32" fmla="*/ 141 w 314"/>
                <a:gd name="T33" fmla="*/ 160 h 296"/>
                <a:gd name="T34" fmla="*/ 158 w 314"/>
                <a:gd name="T35" fmla="*/ 170 h 296"/>
                <a:gd name="T36" fmla="*/ 161 w 314"/>
                <a:gd name="T37" fmla="*/ 159 h 296"/>
                <a:gd name="T38" fmla="*/ 169 w 314"/>
                <a:gd name="T39" fmla="*/ 151 h 296"/>
                <a:gd name="T40" fmla="*/ 177 w 314"/>
                <a:gd name="T41" fmla="*/ 141 h 296"/>
                <a:gd name="T42" fmla="*/ 183 w 314"/>
                <a:gd name="T43" fmla="*/ 128 h 296"/>
                <a:gd name="T44" fmla="*/ 194 w 314"/>
                <a:gd name="T45" fmla="*/ 106 h 296"/>
                <a:gd name="T46" fmla="*/ 189 w 314"/>
                <a:gd name="T47" fmla="*/ 90 h 296"/>
                <a:gd name="T48" fmla="*/ 194 w 314"/>
                <a:gd name="T49" fmla="*/ 76 h 296"/>
                <a:gd name="T50" fmla="*/ 195 w 314"/>
                <a:gd name="T51" fmla="*/ 66 h 296"/>
                <a:gd name="T52" fmla="*/ 191 w 314"/>
                <a:gd name="T53" fmla="*/ 31 h 296"/>
                <a:gd name="T54" fmla="*/ 187 w 314"/>
                <a:gd name="T55" fmla="*/ 21 h 296"/>
                <a:gd name="T56" fmla="*/ 173 w 314"/>
                <a:gd name="T57" fmla="*/ 17 h 296"/>
                <a:gd name="T58" fmla="*/ 148 w 314"/>
                <a:gd name="T59" fmla="*/ 8 h 296"/>
                <a:gd name="T60" fmla="*/ 127 w 314"/>
                <a:gd name="T61" fmla="*/ 0 h 296"/>
                <a:gd name="T62" fmla="*/ 109 w 314"/>
                <a:gd name="T63" fmla="*/ 2 h 296"/>
                <a:gd name="T64" fmla="*/ 97 w 314"/>
                <a:gd name="T65" fmla="*/ 4 h 296"/>
                <a:gd name="T66" fmla="*/ 90 w 314"/>
                <a:gd name="T67" fmla="*/ 8 h 296"/>
                <a:gd name="T68" fmla="*/ 88 w 314"/>
                <a:gd name="T69" fmla="*/ 21 h 296"/>
                <a:gd name="T70" fmla="*/ 88 w 314"/>
                <a:gd name="T71" fmla="*/ 23 h 296"/>
                <a:gd name="T72" fmla="*/ 92 w 314"/>
                <a:gd name="T73" fmla="*/ 25 h 296"/>
                <a:gd name="T74" fmla="*/ 93 w 314"/>
                <a:gd name="T75" fmla="*/ 27 h 296"/>
                <a:gd name="T76" fmla="*/ 90 w 314"/>
                <a:gd name="T77" fmla="*/ 30 h 296"/>
                <a:gd name="T78" fmla="*/ 81 w 314"/>
                <a:gd name="T79" fmla="*/ 30 h 296"/>
                <a:gd name="T80" fmla="*/ 77 w 314"/>
                <a:gd name="T81" fmla="*/ 31 h 296"/>
                <a:gd name="T82" fmla="*/ 73 w 314"/>
                <a:gd name="T83" fmla="*/ 33 h 296"/>
                <a:gd name="T84" fmla="*/ 71 w 314"/>
                <a:gd name="T85" fmla="*/ 35 h 296"/>
                <a:gd name="T86" fmla="*/ 70 w 314"/>
                <a:gd name="T87" fmla="*/ 37 h 296"/>
                <a:gd name="T88" fmla="*/ 66 w 314"/>
                <a:gd name="T89" fmla="*/ 39 h 296"/>
                <a:gd name="T90" fmla="*/ 64 w 314"/>
                <a:gd name="T91" fmla="*/ 41 h 296"/>
                <a:gd name="T92" fmla="*/ 59 w 314"/>
                <a:gd name="T93" fmla="*/ 45 h 296"/>
                <a:gd name="T94" fmla="*/ 55 w 314"/>
                <a:gd name="T95" fmla="*/ 47 h 296"/>
                <a:gd name="T96" fmla="*/ 54 w 314"/>
                <a:gd name="T97" fmla="*/ 49 h 296"/>
                <a:gd name="T98" fmla="*/ 52 w 314"/>
                <a:gd name="T99" fmla="*/ 52 h 296"/>
                <a:gd name="T100" fmla="*/ 49 w 314"/>
                <a:gd name="T101" fmla="*/ 54 h 296"/>
                <a:gd name="T102" fmla="*/ 46 w 314"/>
                <a:gd name="T103" fmla="*/ 54 h 29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4"/>
                <a:gd name="T157" fmla="*/ 0 h 296"/>
                <a:gd name="T158" fmla="*/ 314 w 314"/>
                <a:gd name="T159" fmla="*/ 296 h 29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4" h="296">
                  <a:moveTo>
                    <a:pt x="71" y="101"/>
                  </a:moveTo>
                  <a:lnTo>
                    <a:pt x="60" y="101"/>
                  </a:lnTo>
                  <a:lnTo>
                    <a:pt x="60" y="104"/>
                  </a:lnTo>
                  <a:lnTo>
                    <a:pt x="57" y="104"/>
                  </a:lnTo>
                  <a:lnTo>
                    <a:pt x="55" y="101"/>
                  </a:lnTo>
                  <a:lnTo>
                    <a:pt x="55" y="98"/>
                  </a:lnTo>
                  <a:lnTo>
                    <a:pt x="29" y="98"/>
                  </a:lnTo>
                  <a:lnTo>
                    <a:pt x="25" y="98"/>
                  </a:lnTo>
                  <a:lnTo>
                    <a:pt x="0" y="94"/>
                  </a:lnTo>
                  <a:lnTo>
                    <a:pt x="0" y="101"/>
                  </a:lnTo>
                  <a:lnTo>
                    <a:pt x="13" y="121"/>
                  </a:lnTo>
                  <a:lnTo>
                    <a:pt x="19" y="127"/>
                  </a:lnTo>
                  <a:lnTo>
                    <a:pt x="22" y="134"/>
                  </a:lnTo>
                  <a:lnTo>
                    <a:pt x="25" y="145"/>
                  </a:lnTo>
                  <a:lnTo>
                    <a:pt x="35" y="161"/>
                  </a:lnTo>
                  <a:lnTo>
                    <a:pt x="57" y="181"/>
                  </a:lnTo>
                  <a:lnTo>
                    <a:pt x="71" y="184"/>
                  </a:lnTo>
                  <a:lnTo>
                    <a:pt x="79" y="191"/>
                  </a:lnTo>
                  <a:lnTo>
                    <a:pt x="87" y="201"/>
                  </a:lnTo>
                  <a:lnTo>
                    <a:pt x="95" y="205"/>
                  </a:lnTo>
                  <a:lnTo>
                    <a:pt x="102" y="211"/>
                  </a:lnTo>
                  <a:lnTo>
                    <a:pt x="102" y="225"/>
                  </a:lnTo>
                  <a:lnTo>
                    <a:pt x="105" y="241"/>
                  </a:lnTo>
                  <a:lnTo>
                    <a:pt x="111" y="248"/>
                  </a:lnTo>
                  <a:lnTo>
                    <a:pt x="114" y="255"/>
                  </a:lnTo>
                  <a:lnTo>
                    <a:pt x="121" y="258"/>
                  </a:lnTo>
                  <a:lnTo>
                    <a:pt x="140" y="262"/>
                  </a:lnTo>
                  <a:lnTo>
                    <a:pt x="150" y="265"/>
                  </a:lnTo>
                  <a:lnTo>
                    <a:pt x="159" y="268"/>
                  </a:lnTo>
                  <a:lnTo>
                    <a:pt x="163" y="272"/>
                  </a:lnTo>
                  <a:lnTo>
                    <a:pt x="165" y="275"/>
                  </a:lnTo>
                  <a:lnTo>
                    <a:pt x="188" y="275"/>
                  </a:lnTo>
                  <a:lnTo>
                    <a:pt x="198" y="278"/>
                  </a:lnTo>
                  <a:lnTo>
                    <a:pt x="226" y="278"/>
                  </a:lnTo>
                  <a:lnTo>
                    <a:pt x="239" y="282"/>
                  </a:lnTo>
                  <a:lnTo>
                    <a:pt x="253" y="295"/>
                  </a:lnTo>
                  <a:lnTo>
                    <a:pt x="255" y="295"/>
                  </a:lnTo>
                  <a:lnTo>
                    <a:pt x="258" y="275"/>
                  </a:lnTo>
                  <a:lnTo>
                    <a:pt x="265" y="268"/>
                  </a:lnTo>
                  <a:lnTo>
                    <a:pt x="271" y="262"/>
                  </a:lnTo>
                  <a:lnTo>
                    <a:pt x="277" y="258"/>
                  </a:lnTo>
                  <a:lnTo>
                    <a:pt x="284" y="244"/>
                  </a:lnTo>
                  <a:lnTo>
                    <a:pt x="290" y="235"/>
                  </a:lnTo>
                  <a:lnTo>
                    <a:pt x="294" y="221"/>
                  </a:lnTo>
                  <a:lnTo>
                    <a:pt x="296" y="211"/>
                  </a:lnTo>
                  <a:lnTo>
                    <a:pt x="310" y="184"/>
                  </a:lnTo>
                  <a:lnTo>
                    <a:pt x="306" y="164"/>
                  </a:lnTo>
                  <a:lnTo>
                    <a:pt x="303" y="155"/>
                  </a:lnTo>
                  <a:lnTo>
                    <a:pt x="303" y="145"/>
                  </a:lnTo>
                  <a:lnTo>
                    <a:pt x="310" y="131"/>
                  </a:lnTo>
                  <a:lnTo>
                    <a:pt x="310" y="124"/>
                  </a:lnTo>
                  <a:lnTo>
                    <a:pt x="313" y="114"/>
                  </a:lnTo>
                  <a:lnTo>
                    <a:pt x="313" y="77"/>
                  </a:lnTo>
                  <a:lnTo>
                    <a:pt x="306" y="54"/>
                  </a:lnTo>
                  <a:lnTo>
                    <a:pt x="306" y="43"/>
                  </a:lnTo>
                  <a:lnTo>
                    <a:pt x="300" y="37"/>
                  </a:lnTo>
                  <a:lnTo>
                    <a:pt x="290" y="34"/>
                  </a:lnTo>
                  <a:lnTo>
                    <a:pt x="277" y="30"/>
                  </a:lnTo>
                  <a:lnTo>
                    <a:pt x="258" y="20"/>
                  </a:lnTo>
                  <a:lnTo>
                    <a:pt x="237" y="14"/>
                  </a:lnTo>
                  <a:lnTo>
                    <a:pt x="204" y="17"/>
                  </a:lnTo>
                  <a:lnTo>
                    <a:pt x="204" y="0"/>
                  </a:lnTo>
                  <a:lnTo>
                    <a:pt x="204" y="4"/>
                  </a:lnTo>
                  <a:lnTo>
                    <a:pt x="175" y="4"/>
                  </a:lnTo>
                  <a:lnTo>
                    <a:pt x="159" y="7"/>
                  </a:lnTo>
                  <a:lnTo>
                    <a:pt x="156" y="7"/>
                  </a:lnTo>
                  <a:lnTo>
                    <a:pt x="150" y="14"/>
                  </a:lnTo>
                  <a:lnTo>
                    <a:pt x="144" y="14"/>
                  </a:lnTo>
                  <a:lnTo>
                    <a:pt x="140" y="17"/>
                  </a:lnTo>
                  <a:lnTo>
                    <a:pt x="140" y="37"/>
                  </a:lnTo>
                  <a:lnTo>
                    <a:pt x="137" y="40"/>
                  </a:lnTo>
                  <a:lnTo>
                    <a:pt x="140" y="40"/>
                  </a:lnTo>
                  <a:lnTo>
                    <a:pt x="144" y="40"/>
                  </a:lnTo>
                  <a:lnTo>
                    <a:pt x="147" y="43"/>
                  </a:lnTo>
                  <a:lnTo>
                    <a:pt x="147" y="47"/>
                  </a:lnTo>
                  <a:lnTo>
                    <a:pt x="150" y="47"/>
                  </a:lnTo>
                  <a:lnTo>
                    <a:pt x="147" y="51"/>
                  </a:lnTo>
                  <a:lnTo>
                    <a:pt x="144" y="51"/>
                  </a:lnTo>
                  <a:lnTo>
                    <a:pt x="144" y="54"/>
                  </a:lnTo>
                  <a:lnTo>
                    <a:pt x="130" y="51"/>
                  </a:lnTo>
                  <a:lnTo>
                    <a:pt x="128" y="54"/>
                  </a:lnTo>
                  <a:lnTo>
                    <a:pt x="124" y="54"/>
                  </a:lnTo>
                  <a:lnTo>
                    <a:pt x="121" y="54"/>
                  </a:lnTo>
                  <a:lnTo>
                    <a:pt x="118" y="57"/>
                  </a:lnTo>
                  <a:lnTo>
                    <a:pt x="114" y="57"/>
                  </a:lnTo>
                  <a:lnTo>
                    <a:pt x="114" y="61"/>
                  </a:lnTo>
                  <a:lnTo>
                    <a:pt x="114" y="64"/>
                  </a:lnTo>
                  <a:lnTo>
                    <a:pt x="111" y="64"/>
                  </a:lnTo>
                  <a:lnTo>
                    <a:pt x="105" y="64"/>
                  </a:lnTo>
                  <a:lnTo>
                    <a:pt x="105" y="67"/>
                  </a:lnTo>
                  <a:lnTo>
                    <a:pt x="102" y="67"/>
                  </a:lnTo>
                  <a:lnTo>
                    <a:pt x="102" y="71"/>
                  </a:lnTo>
                  <a:lnTo>
                    <a:pt x="99" y="71"/>
                  </a:lnTo>
                  <a:lnTo>
                    <a:pt x="95" y="77"/>
                  </a:lnTo>
                  <a:lnTo>
                    <a:pt x="92" y="81"/>
                  </a:lnTo>
                  <a:lnTo>
                    <a:pt x="89" y="81"/>
                  </a:lnTo>
                  <a:lnTo>
                    <a:pt x="89" y="84"/>
                  </a:lnTo>
                  <a:lnTo>
                    <a:pt x="87" y="84"/>
                  </a:lnTo>
                  <a:lnTo>
                    <a:pt x="83" y="87"/>
                  </a:lnTo>
                  <a:lnTo>
                    <a:pt x="83" y="90"/>
                  </a:lnTo>
                  <a:lnTo>
                    <a:pt x="79" y="90"/>
                  </a:lnTo>
                  <a:lnTo>
                    <a:pt x="79" y="94"/>
                  </a:lnTo>
                  <a:lnTo>
                    <a:pt x="76" y="94"/>
                  </a:lnTo>
                  <a:lnTo>
                    <a:pt x="73" y="94"/>
                  </a:lnTo>
                  <a:lnTo>
                    <a:pt x="71" y="101"/>
                  </a:lnTo>
                </a:path>
              </a:pathLst>
            </a:custGeom>
            <a:solidFill>
              <a:schemeClr val="bg1">
                <a:lumMod val="50000"/>
              </a:schemeClr>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62" name="Freeform 61"/>
            <p:cNvSpPr>
              <a:spLocks noChangeAspect="1"/>
            </p:cNvSpPr>
            <p:nvPr/>
          </p:nvSpPr>
          <p:spPr bwMode="auto">
            <a:xfrm>
              <a:off x="8277227" y="3081337"/>
              <a:ext cx="307181" cy="353616"/>
            </a:xfrm>
            <a:custGeom>
              <a:avLst/>
              <a:gdLst>
                <a:gd name="T0" fmla="*/ 5179 w 316"/>
                <a:gd name="T1" fmla="*/ 142594 h 387"/>
                <a:gd name="T2" fmla="*/ 20717 w 316"/>
                <a:gd name="T3" fmla="*/ 142594 h 387"/>
                <a:gd name="T4" fmla="*/ 20717 w 316"/>
                <a:gd name="T5" fmla="*/ 147469 h 387"/>
                <a:gd name="T6" fmla="*/ 2590 w 316"/>
                <a:gd name="T7" fmla="*/ 159657 h 387"/>
                <a:gd name="T8" fmla="*/ 12948 w 316"/>
                <a:gd name="T9" fmla="*/ 165751 h 387"/>
                <a:gd name="T10" fmla="*/ 28485 w 316"/>
                <a:gd name="T11" fmla="*/ 175501 h 387"/>
                <a:gd name="T12" fmla="*/ 38844 w 316"/>
                <a:gd name="T13" fmla="*/ 180376 h 387"/>
                <a:gd name="T14" fmla="*/ 56971 w 316"/>
                <a:gd name="T15" fmla="*/ 190126 h 387"/>
                <a:gd name="T16" fmla="*/ 71214 w 316"/>
                <a:gd name="T17" fmla="*/ 199876 h 387"/>
                <a:gd name="T18" fmla="*/ 93225 w 316"/>
                <a:gd name="T19" fmla="*/ 210845 h 387"/>
                <a:gd name="T20" fmla="*/ 120416 w 316"/>
                <a:gd name="T21" fmla="*/ 225470 h 387"/>
                <a:gd name="T22" fmla="*/ 128184 w 316"/>
                <a:gd name="T23" fmla="*/ 246188 h 387"/>
                <a:gd name="T24" fmla="*/ 138543 w 316"/>
                <a:gd name="T25" fmla="*/ 253501 h 387"/>
                <a:gd name="T26" fmla="*/ 151491 w 316"/>
                <a:gd name="T27" fmla="*/ 260813 h 387"/>
                <a:gd name="T28" fmla="*/ 161849 w 316"/>
                <a:gd name="T29" fmla="*/ 268126 h 387"/>
                <a:gd name="T30" fmla="*/ 173502 w 316"/>
                <a:gd name="T31" fmla="*/ 270563 h 387"/>
                <a:gd name="T32" fmla="*/ 183860 w 316"/>
                <a:gd name="T33" fmla="*/ 263251 h 387"/>
                <a:gd name="T34" fmla="*/ 187745 w 316"/>
                <a:gd name="T35" fmla="*/ 255938 h 387"/>
                <a:gd name="T36" fmla="*/ 190334 w 316"/>
                <a:gd name="T37" fmla="*/ 249845 h 387"/>
                <a:gd name="T38" fmla="*/ 195513 w 316"/>
                <a:gd name="T39" fmla="*/ 240095 h 387"/>
                <a:gd name="T40" fmla="*/ 199398 w 316"/>
                <a:gd name="T41" fmla="*/ 232782 h 387"/>
                <a:gd name="T42" fmla="*/ 205872 w 316"/>
                <a:gd name="T43" fmla="*/ 215720 h 387"/>
                <a:gd name="T44" fmla="*/ 213641 w 316"/>
                <a:gd name="T45" fmla="*/ 210845 h 387"/>
                <a:gd name="T46" fmla="*/ 221409 w 316"/>
                <a:gd name="T47" fmla="*/ 207188 h 387"/>
                <a:gd name="T48" fmla="*/ 227883 w 316"/>
                <a:gd name="T49" fmla="*/ 195001 h 387"/>
                <a:gd name="T50" fmla="*/ 238242 w 316"/>
                <a:gd name="T51" fmla="*/ 190126 h 387"/>
                <a:gd name="T52" fmla="*/ 244716 w 316"/>
                <a:gd name="T53" fmla="*/ 185251 h 387"/>
                <a:gd name="T54" fmla="*/ 227883 w 316"/>
                <a:gd name="T55" fmla="*/ 52406 h 387"/>
                <a:gd name="T56" fmla="*/ 238242 w 316"/>
                <a:gd name="T57" fmla="*/ 19500 h 387"/>
                <a:gd name="T58" fmla="*/ 187745 w 316"/>
                <a:gd name="T59" fmla="*/ 23156 h 387"/>
                <a:gd name="T60" fmla="*/ 125595 w 316"/>
                <a:gd name="T61" fmla="*/ 23156 h 387"/>
                <a:gd name="T62" fmla="*/ 95815 w 316"/>
                <a:gd name="T63" fmla="*/ 4875 h 387"/>
                <a:gd name="T64" fmla="*/ 71214 w 316"/>
                <a:gd name="T65" fmla="*/ 7313 h 387"/>
                <a:gd name="T66" fmla="*/ 76393 w 316"/>
                <a:gd name="T67" fmla="*/ 23156 h 387"/>
                <a:gd name="T68" fmla="*/ 76393 w 316"/>
                <a:gd name="T69" fmla="*/ 45094 h 387"/>
                <a:gd name="T70" fmla="*/ 86751 w 316"/>
                <a:gd name="T71" fmla="*/ 56063 h 387"/>
                <a:gd name="T72" fmla="*/ 85456 w 316"/>
                <a:gd name="T73" fmla="*/ 65813 h 387"/>
                <a:gd name="T74" fmla="*/ 76393 w 316"/>
                <a:gd name="T75" fmla="*/ 52406 h 387"/>
                <a:gd name="T76" fmla="*/ 67329 w 316"/>
                <a:gd name="T77" fmla="*/ 32906 h 387"/>
                <a:gd name="T78" fmla="*/ 60855 w 316"/>
                <a:gd name="T79" fmla="*/ 12188 h 387"/>
                <a:gd name="T80" fmla="*/ 58266 w 316"/>
                <a:gd name="T81" fmla="*/ 0 h 387"/>
                <a:gd name="T82" fmla="*/ 31075 w 316"/>
                <a:gd name="T83" fmla="*/ 0 h 387"/>
                <a:gd name="T84" fmla="*/ 7769 w 316"/>
                <a:gd name="T85" fmla="*/ 2438 h 387"/>
                <a:gd name="T86" fmla="*/ 2590 w 316"/>
                <a:gd name="T87" fmla="*/ 17063 h 387"/>
                <a:gd name="T88" fmla="*/ 9064 w 316"/>
                <a:gd name="T89" fmla="*/ 19500 h 387"/>
                <a:gd name="T90" fmla="*/ 12948 w 316"/>
                <a:gd name="T91" fmla="*/ 32906 h 387"/>
                <a:gd name="T92" fmla="*/ 15537 w 316"/>
                <a:gd name="T93" fmla="*/ 40219 h 387"/>
                <a:gd name="T94" fmla="*/ 22011 w 316"/>
                <a:gd name="T95" fmla="*/ 47531 h 387"/>
                <a:gd name="T96" fmla="*/ 31075 w 316"/>
                <a:gd name="T97" fmla="*/ 87750 h 387"/>
                <a:gd name="T98" fmla="*/ 28485 w 316"/>
                <a:gd name="T99" fmla="*/ 97500 h 387"/>
                <a:gd name="T100" fmla="*/ 20717 w 316"/>
                <a:gd name="T101" fmla="*/ 107250 h 387"/>
                <a:gd name="T102" fmla="*/ 12948 w 316"/>
                <a:gd name="T103" fmla="*/ 110907 h 387"/>
                <a:gd name="T104" fmla="*/ 9064 w 316"/>
                <a:gd name="T105" fmla="*/ 118219 h 387"/>
                <a:gd name="T106" fmla="*/ 5179 w 316"/>
                <a:gd name="T107" fmla="*/ 123094 h 387"/>
                <a:gd name="T108" fmla="*/ 0 w 316"/>
                <a:gd name="T109" fmla="*/ 127969 h 38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16"/>
                <a:gd name="T166" fmla="*/ 0 h 387"/>
                <a:gd name="T167" fmla="*/ 316 w 316"/>
                <a:gd name="T168" fmla="*/ 387 h 38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16" h="387">
                  <a:moveTo>
                    <a:pt x="0" y="188"/>
                  </a:moveTo>
                  <a:lnTo>
                    <a:pt x="0" y="191"/>
                  </a:lnTo>
                  <a:lnTo>
                    <a:pt x="6" y="201"/>
                  </a:lnTo>
                  <a:lnTo>
                    <a:pt x="6" y="208"/>
                  </a:lnTo>
                  <a:lnTo>
                    <a:pt x="16" y="204"/>
                  </a:lnTo>
                  <a:lnTo>
                    <a:pt x="25" y="201"/>
                  </a:lnTo>
                  <a:lnTo>
                    <a:pt x="32" y="201"/>
                  </a:lnTo>
                  <a:lnTo>
                    <a:pt x="32" y="204"/>
                  </a:lnTo>
                  <a:lnTo>
                    <a:pt x="25" y="208"/>
                  </a:lnTo>
                  <a:lnTo>
                    <a:pt x="19" y="214"/>
                  </a:lnTo>
                  <a:lnTo>
                    <a:pt x="9" y="214"/>
                  </a:lnTo>
                  <a:lnTo>
                    <a:pt x="3" y="225"/>
                  </a:lnTo>
                  <a:lnTo>
                    <a:pt x="9" y="231"/>
                  </a:lnTo>
                  <a:lnTo>
                    <a:pt x="12" y="231"/>
                  </a:lnTo>
                  <a:lnTo>
                    <a:pt x="16" y="235"/>
                  </a:lnTo>
                  <a:lnTo>
                    <a:pt x="22" y="238"/>
                  </a:lnTo>
                  <a:lnTo>
                    <a:pt x="35" y="245"/>
                  </a:lnTo>
                  <a:lnTo>
                    <a:pt x="35" y="248"/>
                  </a:lnTo>
                  <a:lnTo>
                    <a:pt x="38" y="248"/>
                  </a:lnTo>
                  <a:lnTo>
                    <a:pt x="41" y="251"/>
                  </a:lnTo>
                  <a:lnTo>
                    <a:pt x="48" y="255"/>
                  </a:lnTo>
                  <a:lnTo>
                    <a:pt x="51" y="255"/>
                  </a:lnTo>
                  <a:lnTo>
                    <a:pt x="64" y="265"/>
                  </a:lnTo>
                  <a:lnTo>
                    <a:pt x="70" y="269"/>
                  </a:lnTo>
                  <a:lnTo>
                    <a:pt x="76" y="272"/>
                  </a:lnTo>
                  <a:lnTo>
                    <a:pt x="86" y="278"/>
                  </a:lnTo>
                  <a:lnTo>
                    <a:pt x="88" y="282"/>
                  </a:lnTo>
                  <a:lnTo>
                    <a:pt x="102" y="288"/>
                  </a:lnTo>
                  <a:lnTo>
                    <a:pt x="105" y="288"/>
                  </a:lnTo>
                  <a:lnTo>
                    <a:pt x="115" y="298"/>
                  </a:lnTo>
                  <a:lnTo>
                    <a:pt x="136" y="309"/>
                  </a:lnTo>
                  <a:lnTo>
                    <a:pt x="146" y="315"/>
                  </a:lnTo>
                  <a:lnTo>
                    <a:pt x="149" y="319"/>
                  </a:lnTo>
                  <a:lnTo>
                    <a:pt x="152" y="332"/>
                  </a:lnTo>
                  <a:lnTo>
                    <a:pt x="156" y="343"/>
                  </a:lnTo>
                  <a:lnTo>
                    <a:pt x="158" y="348"/>
                  </a:lnTo>
                  <a:lnTo>
                    <a:pt x="158" y="353"/>
                  </a:lnTo>
                  <a:lnTo>
                    <a:pt x="165" y="353"/>
                  </a:lnTo>
                  <a:lnTo>
                    <a:pt x="171" y="358"/>
                  </a:lnTo>
                  <a:lnTo>
                    <a:pt x="175" y="362"/>
                  </a:lnTo>
                  <a:lnTo>
                    <a:pt x="181" y="366"/>
                  </a:lnTo>
                  <a:lnTo>
                    <a:pt x="187" y="369"/>
                  </a:lnTo>
                  <a:lnTo>
                    <a:pt x="193" y="372"/>
                  </a:lnTo>
                  <a:lnTo>
                    <a:pt x="200" y="376"/>
                  </a:lnTo>
                  <a:lnTo>
                    <a:pt x="200" y="379"/>
                  </a:lnTo>
                  <a:lnTo>
                    <a:pt x="207" y="382"/>
                  </a:lnTo>
                  <a:lnTo>
                    <a:pt x="212" y="386"/>
                  </a:lnTo>
                  <a:lnTo>
                    <a:pt x="215" y="382"/>
                  </a:lnTo>
                  <a:lnTo>
                    <a:pt x="219" y="382"/>
                  </a:lnTo>
                  <a:lnTo>
                    <a:pt x="226" y="376"/>
                  </a:lnTo>
                  <a:lnTo>
                    <a:pt x="228" y="372"/>
                  </a:lnTo>
                  <a:lnTo>
                    <a:pt x="228" y="369"/>
                  </a:lnTo>
                  <a:lnTo>
                    <a:pt x="231" y="366"/>
                  </a:lnTo>
                  <a:lnTo>
                    <a:pt x="231" y="362"/>
                  </a:lnTo>
                  <a:lnTo>
                    <a:pt x="231" y="356"/>
                  </a:lnTo>
                  <a:lnTo>
                    <a:pt x="235" y="356"/>
                  </a:lnTo>
                  <a:lnTo>
                    <a:pt x="235" y="353"/>
                  </a:lnTo>
                  <a:lnTo>
                    <a:pt x="238" y="348"/>
                  </a:lnTo>
                  <a:lnTo>
                    <a:pt x="242" y="345"/>
                  </a:lnTo>
                  <a:lnTo>
                    <a:pt x="242" y="339"/>
                  </a:lnTo>
                  <a:lnTo>
                    <a:pt x="245" y="339"/>
                  </a:lnTo>
                  <a:lnTo>
                    <a:pt x="245" y="335"/>
                  </a:lnTo>
                  <a:lnTo>
                    <a:pt x="247" y="329"/>
                  </a:lnTo>
                  <a:lnTo>
                    <a:pt x="247" y="325"/>
                  </a:lnTo>
                  <a:lnTo>
                    <a:pt x="250" y="315"/>
                  </a:lnTo>
                  <a:lnTo>
                    <a:pt x="254" y="305"/>
                  </a:lnTo>
                  <a:lnTo>
                    <a:pt x="258" y="302"/>
                  </a:lnTo>
                  <a:lnTo>
                    <a:pt x="261" y="298"/>
                  </a:lnTo>
                  <a:lnTo>
                    <a:pt x="263" y="298"/>
                  </a:lnTo>
                  <a:lnTo>
                    <a:pt x="266" y="295"/>
                  </a:lnTo>
                  <a:lnTo>
                    <a:pt x="270" y="292"/>
                  </a:lnTo>
                  <a:lnTo>
                    <a:pt x="273" y="292"/>
                  </a:lnTo>
                  <a:lnTo>
                    <a:pt x="273" y="288"/>
                  </a:lnTo>
                  <a:lnTo>
                    <a:pt x="276" y="282"/>
                  </a:lnTo>
                  <a:lnTo>
                    <a:pt x="280" y="275"/>
                  </a:lnTo>
                  <a:lnTo>
                    <a:pt x="286" y="275"/>
                  </a:lnTo>
                  <a:lnTo>
                    <a:pt x="292" y="272"/>
                  </a:lnTo>
                  <a:lnTo>
                    <a:pt x="295" y="269"/>
                  </a:lnTo>
                  <a:lnTo>
                    <a:pt x="298" y="269"/>
                  </a:lnTo>
                  <a:lnTo>
                    <a:pt x="298" y="265"/>
                  </a:lnTo>
                  <a:lnTo>
                    <a:pt x="302" y="261"/>
                  </a:lnTo>
                  <a:lnTo>
                    <a:pt x="302" y="259"/>
                  </a:lnTo>
                  <a:lnTo>
                    <a:pt x="282" y="235"/>
                  </a:lnTo>
                  <a:lnTo>
                    <a:pt x="280" y="74"/>
                  </a:lnTo>
                  <a:lnTo>
                    <a:pt x="308" y="40"/>
                  </a:lnTo>
                  <a:lnTo>
                    <a:pt x="315" y="27"/>
                  </a:lnTo>
                  <a:lnTo>
                    <a:pt x="295" y="27"/>
                  </a:lnTo>
                  <a:lnTo>
                    <a:pt x="270" y="17"/>
                  </a:lnTo>
                  <a:lnTo>
                    <a:pt x="242" y="23"/>
                  </a:lnTo>
                  <a:lnTo>
                    <a:pt x="231" y="33"/>
                  </a:lnTo>
                  <a:lnTo>
                    <a:pt x="212" y="43"/>
                  </a:lnTo>
                  <a:lnTo>
                    <a:pt x="168" y="40"/>
                  </a:lnTo>
                  <a:lnTo>
                    <a:pt x="156" y="33"/>
                  </a:lnTo>
                  <a:lnTo>
                    <a:pt x="146" y="23"/>
                  </a:lnTo>
                  <a:lnTo>
                    <a:pt x="133" y="17"/>
                  </a:lnTo>
                  <a:lnTo>
                    <a:pt x="118" y="7"/>
                  </a:lnTo>
                  <a:lnTo>
                    <a:pt x="105" y="4"/>
                  </a:lnTo>
                  <a:lnTo>
                    <a:pt x="83" y="4"/>
                  </a:lnTo>
                  <a:lnTo>
                    <a:pt x="88" y="10"/>
                  </a:lnTo>
                  <a:lnTo>
                    <a:pt x="92" y="17"/>
                  </a:lnTo>
                  <a:lnTo>
                    <a:pt x="92" y="27"/>
                  </a:lnTo>
                  <a:lnTo>
                    <a:pt x="95" y="33"/>
                  </a:lnTo>
                  <a:lnTo>
                    <a:pt x="92" y="40"/>
                  </a:lnTo>
                  <a:lnTo>
                    <a:pt x="92" y="50"/>
                  </a:lnTo>
                  <a:lnTo>
                    <a:pt x="95" y="64"/>
                  </a:lnTo>
                  <a:lnTo>
                    <a:pt x="102" y="74"/>
                  </a:lnTo>
                  <a:lnTo>
                    <a:pt x="105" y="77"/>
                  </a:lnTo>
                  <a:lnTo>
                    <a:pt x="107" y="80"/>
                  </a:lnTo>
                  <a:lnTo>
                    <a:pt x="107" y="87"/>
                  </a:lnTo>
                  <a:lnTo>
                    <a:pt x="111" y="93"/>
                  </a:lnTo>
                  <a:lnTo>
                    <a:pt x="105" y="93"/>
                  </a:lnTo>
                  <a:lnTo>
                    <a:pt x="105" y="87"/>
                  </a:lnTo>
                  <a:lnTo>
                    <a:pt x="102" y="77"/>
                  </a:lnTo>
                  <a:lnTo>
                    <a:pt x="95" y="74"/>
                  </a:lnTo>
                  <a:lnTo>
                    <a:pt x="88" y="67"/>
                  </a:lnTo>
                  <a:lnTo>
                    <a:pt x="83" y="57"/>
                  </a:lnTo>
                  <a:lnTo>
                    <a:pt x="83" y="47"/>
                  </a:lnTo>
                  <a:lnTo>
                    <a:pt x="79" y="40"/>
                  </a:lnTo>
                  <a:lnTo>
                    <a:pt x="76" y="30"/>
                  </a:lnTo>
                  <a:lnTo>
                    <a:pt x="76" y="17"/>
                  </a:lnTo>
                  <a:lnTo>
                    <a:pt x="79" y="7"/>
                  </a:lnTo>
                  <a:lnTo>
                    <a:pt x="83" y="4"/>
                  </a:lnTo>
                  <a:lnTo>
                    <a:pt x="72" y="0"/>
                  </a:lnTo>
                  <a:lnTo>
                    <a:pt x="70" y="0"/>
                  </a:lnTo>
                  <a:lnTo>
                    <a:pt x="48" y="0"/>
                  </a:lnTo>
                  <a:lnTo>
                    <a:pt x="38" y="0"/>
                  </a:lnTo>
                  <a:lnTo>
                    <a:pt x="28" y="0"/>
                  </a:lnTo>
                  <a:lnTo>
                    <a:pt x="19" y="0"/>
                  </a:lnTo>
                  <a:lnTo>
                    <a:pt x="9" y="4"/>
                  </a:lnTo>
                  <a:lnTo>
                    <a:pt x="3" y="13"/>
                  </a:lnTo>
                  <a:lnTo>
                    <a:pt x="0" y="20"/>
                  </a:lnTo>
                  <a:lnTo>
                    <a:pt x="3" y="23"/>
                  </a:lnTo>
                  <a:lnTo>
                    <a:pt x="6" y="23"/>
                  </a:lnTo>
                  <a:lnTo>
                    <a:pt x="12" y="23"/>
                  </a:lnTo>
                  <a:lnTo>
                    <a:pt x="12" y="27"/>
                  </a:lnTo>
                  <a:lnTo>
                    <a:pt x="12" y="33"/>
                  </a:lnTo>
                  <a:lnTo>
                    <a:pt x="16" y="33"/>
                  </a:lnTo>
                  <a:lnTo>
                    <a:pt x="16" y="47"/>
                  </a:lnTo>
                  <a:lnTo>
                    <a:pt x="19" y="47"/>
                  </a:lnTo>
                  <a:lnTo>
                    <a:pt x="19" y="54"/>
                  </a:lnTo>
                  <a:lnTo>
                    <a:pt x="19" y="57"/>
                  </a:lnTo>
                  <a:lnTo>
                    <a:pt x="22" y="64"/>
                  </a:lnTo>
                  <a:lnTo>
                    <a:pt x="25" y="64"/>
                  </a:lnTo>
                  <a:lnTo>
                    <a:pt x="28" y="67"/>
                  </a:lnTo>
                  <a:lnTo>
                    <a:pt x="32" y="70"/>
                  </a:lnTo>
                  <a:lnTo>
                    <a:pt x="38" y="74"/>
                  </a:lnTo>
                  <a:lnTo>
                    <a:pt x="38" y="124"/>
                  </a:lnTo>
                  <a:lnTo>
                    <a:pt x="38" y="127"/>
                  </a:lnTo>
                  <a:lnTo>
                    <a:pt x="35" y="134"/>
                  </a:lnTo>
                  <a:lnTo>
                    <a:pt x="35" y="138"/>
                  </a:lnTo>
                  <a:lnTo>
                    <a:pt x="32" y="140"/>
                  </a:lnTo>
                  <a:lnTo>
                    <a:pt x="25" y="148"/>
                  </a:lnTo>
                  <a:lnTo>
                    <a:pt x="25" y="151"/>
                  </a:lnTo>
                  <a:lnTo>
                    <a:pt x="22" y="151"/>
                  </a:lnTo>
                  <a:lnTo>
                    <a:pt x="19" y="157"/>
                  </a:lnTo>
                  <a:lnTo>
                    <a:pt x="16" y="157"/>
                  </a:lnTo>
                  <a:lnTo>
                    <a:pt x="16" y="161"/>
                  </a:lnTo>
                  <a:lnTo>
                    <a:pt x="12" y="164"/>
                  </a:lnTo>
                  <a:lnTo>
                    <a:pt x="12" y="167"/>
                  </a:lnTo>
                  <a:lnTo>
                    <a:pt x="9" y="167"/>
                  </a:lnTo>
                  <a:lnTo>
                    <a:pt x="9" y="171"/>
                  </a:lnTo>
                  <a:lnTo>
                    <a:pt x="6" y="175"/>
                  </a:lnTo>
                  <a:lnTo>
                    <a:pt x="6" y="177"/>
                  </a:lnTo>
                  <a:lnTo>
                    <a:pt x="3" y="181"/>
                  </a:lnTo>
                  <a:lnTo>
                    <a:pt x="0" y="181"/>
                  </a:lnTo>
                  <a:lnTo>
                    <a:pt x="0" y="188"/>
                  </a:lnTo>
                </a:path>
              </a:pathLst>
            </a:custGeom>
            <a:solidFill>
              <a:srgbClr val="92D050"/>
            </a:solidFill>
            <a:ln w="9525" cap="rnd">
              <a:solidFill>
                <a:srgbClr val="5F5F5F"/>
              </a:solidFill>
              <a:round/>
              <a:headEnd/>
              <a:tailEnd/>
            </a:ln>
          </p:spPr>
          <p:txBody>
            <a:bodyPr/>
            <a:lstStyle/>
            <a:p>
              <a:endParaRPr lang="en-US" sz="1350">
                <a:solidFill>
                  <a:prstClr val="black"/>
                </a:solidFill>
                <a:latin typeface="Calibri"/>
              </a:endParaRPr>
            </a:p>
          </p:txBody>
        </p:sp>
        <p:sp>
          <p:nvSpPr>
            <p:cNvPr id="63" name="Freeform 62"/>
            <p:cNvSpPr>
              <a:spLocks noChangeAspect="1"/>
            </p:cNvSpPr>
            <p:nvPr/>
          </p:nvSpPr>
          <p:spPr bwMode="auto">
            <a:xfrm>
              <a:off x="7600952" y="4105274"/>
              <a:ext cx="635794" cy="482204"/>
            </a:xfrm>
            <a:custGeom>
              <a:avLst/>
              <a:gdLst>
                <a:gd name="T0" fmla="*/ 93332 w 654"/>
                <a:gd name="T1" fmla="*/ 195985 h 528"/>
                <a:gd name="T2" fmla="*/ 51851 w 654"/>
                <a:gd name="T3" fmla="*/ 203289 h 528"/>
                <a:gd name="T4" fmla="*/ 32407 w 654"/>
                <a:gd name="T5" fmla="*/ 192333 h 528"/>
                <a:gd name="T6" fmla="*/ 12963 w 654"/>
                <a:gd name="T7" fmla="*/ 181377 h 528"/>
                <a:gd name="T8" fmla="*/ 0 w 654"/>
                <a:gd name="T9" fmla="*/ 193550 h 528"/>
                <a:gd name="T10" fmla="*/ 12963 w 654"/>
                <a:gd name="T11" fmla="*/ 214244 h 528"/>
                <a:gd name="T12" fmla="*/ 20741 w 654"/>
                <a:gd name="T13" fmla="*/ 237373 h 528"/>
                <a:gd name="T14" fmla="*/ 38888 w 654"/>
                <a:gd name="T15" fmla="*/ 265371 h 528"/>
                <a:gd name="T16" fmla="*/ 54444 w 654"/>
                <a:gd name="T17" fmla="*/ 283630 h 528"/>
                <a:gd name="T18" fmla="*/ 54444 w 654"/>
                <a:gd name="T19" fmla="*/ 317715 h 528"/>
                <a:gd name="T20" fmla="*/ 46666 w 654"/>
                <a:gd name="T21" fmla="*/ 321367 h 528"/>
                <a:gd name="T22" fmla="*/ 49259 w 654"/>
                <a:gd name="T23" fmla="*/ 328670 h 528"/>
                <a:gd name="T24" fmla="*/ 64814 w 654"/>
                <a:gd name="T25" fmla="*/ 345712 h 528"/>
                <a:gd name="T26" fmla="*/ 67407 w 654"/>
                <a:gd name="T27" fmla="*/ 365189 h 528"/>
                <a:gd name="T28" fmla="*/ 75184 w 654"/>
                <a:gd name="T29" fmla="*/ 365189 h 528"/>
                <a:gd name="T30" fmla="*/ 90740 w 654"/>
                <a:gd name="T31" fmla="*/ 368841 h 528"/>
                <a:gd name="T32" fmla="*/ 127036 w 654"/>
                <a:gd name="T33" fmla="*/ 366406 h 528"/>
                <a:gd name="T34" fmla="*/ 173702 w 654"/>
                <a:gd name="T35" fmla="*/ 365189 h 528"/>
                <a:gd name="T36" fmla="*/ 185368 w 654"/>
                <a:gd name="T37" fmla="*/ 355451 h 528"/>
                <a:gd name="T38" fmla="*/ 244997 w 654"/>
                <a:gd name="T39" fmla="*/ 355451 h 528"/>
                <a:gd name="T40" fmla="*/ 277404 w 654"/>
                <a:gd name="T41" fmla="*/ 353016 h 528"/>
                <a:gd name="T42" fmla="*/ 299441 w 654"/>
                <a:gd name="T43" fmla="*/ 348147 h 528"/>
                <a:gd name="T44" fmla="*/ 368144 w 654"/>
                <a:gd name="T45" fmla="*/ 327453 h 528"/>
                <a:gd name="T46" fmla="*/ 422588 w 654"/>
                <a:gd name="T47" fmla="*/ 282413 h 528"/>
                <a:gd name="T48" fmla="*/ 442032 w 654"/>
                <a:gd name="T49" fmla="*/ 270240 h 528"/>
                <a:gd name="T50" fmla="*/ 412217 w 654"/>
                <a:gd name="T51" fmla="*/ 230069 h 528"/>
                <a:gd name="T52" fmla="*/ 391477 w 654"/>
                <a:gd name="T53" fmla="*/ 238590 h 528"/>
                <a:gd name="T54" fmla="*/ 369440 w 654"/>
                <a:gd name="T55" fmla="*/ 250763 h 528"/>
                <a:gd name="T56" fmla="*/ 349996 w 654"/>
                <a:gd name="T57" fmla="*/ 230069 h 528"/>
                <a:gd name="T58" fmla="*/ 352589 w 654"/>
                <a:gd name="T59" fmla="*/ 211810 h 528"/>
                <a:gd name="T60" fmla="*/ 384996 w 654"/>
                <a:gd name="T61" fmla="*/ 189898 h 528"/>
                <a:gd name="T62" fmla="*/ 408329 w 654"/>
                <a:gd name="T63" fmla="*/ 195985 h 528"/>
                <a:gd name="T64" fmla="*/ 419995 w 654"/>
                <a:gd name="T65" fmla="*/ 214244 h 528"/>
                <a:gd name="T66" fmla="*/ 412217 w 654"/>
                <a:gd name="T67" fmla="*/ 230069 h 528"/>
                <a:gd name="T68" fmla="*/ 460180 w 654"/>
                <a:gd name="T69" fmla="*/ 247111 h 528"/>
                <a:gd name="T70" fmla="*/ 488698 w 654"/>
                <a:gd name="T71" fmla="*/ 205723 h 528"/>
                <a:gd name="T72" fmla="*/ 512031 w 654"/>
                <a:gd name="T73" fmla="*/ 193550 h 528"/>
                <a:gd name="T74" fmla="*/ 522401 w 654"/>
                <a:gd name="T75" fmla="*/ 167987 h 528"/>
                <a:gd name="T76" fmla="*/ 530179 w 654"/>
                <a:gd name="T77" fmla="*/ 137555 h 528"/>
                <a:gd name="T78" fmla="*/ 500365 w 654"/>
                <a:gd name="T79" fmla="*/ 144858 h 528"/>
                <a:gd name="T80" fmla="*/ 469254 w 654"/>
                <a:gd name="T81" fmla="*/ 137555 h 528"/>
                <a:gd name="T82" fmla="*/ 479624 w 654"/>
                <a:gd name="T83" fmla="*/ 108339 h 528"/>
                <a:gd name="T84" fmla="*/ 504253 w 654"/>
                <a:gd name="T85" fmla="*/ 108339 h 528"/>
                <a:gd name="T86" fmla="*/ 495179 w 654"/>
                <a:gd name="T87" fmla="*/ 32867 h 528"/>
                <a:gd name="T88" fmla="*/ 486105 w 654"/>
                <a:gd name="T89" fmla="*/ 13390 h 528"/>
                <a:gd name="T90" fmla="*/ 442032 w 654"/>
                <a:gd name="T91" fmla="*/ 2435 h 528"/>
                <a:gd name="T92" fmla="*/ 417403 w 654"/>
                <a:gd name="T93" fmla="*/ 2435 h 528"/>
                <a:gd name="T94" fmla="*/ 377218 w 654"/>
                <a:gd name="T95" fmla="*/ 17042 h 528"/>
                <a:gd name="T96" fmla="*/ 346107 w 654"/>
                <a:gd name="T97" fmla="*/ 40171 h 528"/>
                <a:gd name="T98" fmla="*/ 321478 w 654"/>
                <a:gd name="T99" fmla="*/ 66951 h 528"/>
                <a:gd name="T100" fmla="*/ 299441 w 654"/>
                <a:gd name="T101" fmla="*/ 87645 h 528"/>
                <a:gd name="T102" fmla="*/ 287774 w 654"/>
                <a:gd name="T103" fmla="*/ 102253 h 528"/>
                <a:gd name="T104" fmla="*/ 259256 w 654"/>
                <a:gd name="T105" fmla="*/ 104688 h 528"/>
                <a:gd name="T106" fmla="*/ 229442 w 654"/>
                <a:gd name="T107" fmla="*/ 94949 h 528"/>
                <a:gd name="T108" fmla="*/ 212590 w 654"/>
                <a:gd name="T109" fmla="*/ 107122 h 528"/>
                <a:gd name="T110" fmla="*/ 200924 w 654"/>
                <a:gd name="T111" fmla="*/ 120512 h 528"/>
                <a:gd name="T112" fmla="*/ 184072 w 654"/>
                <a:gd name="T113" fmla="*/ 133903 h 528"/>
                <a:gd name="T114" fmla="*/ 136110 w 654"/>
                <a:gd name="T115" fmla="*/ 133903 h 528"/>
                <a:gd name="T116" fmla="*/ 142591 w 654"/>
                <a:gd name="T117" fmla="*/ 114426 h 528"/>
                <a:gd name="T118" fmla="*/ 129628 w 654"/>
                <a:gd name="T119" fmla="*/ 92515 h 528"/>
                <a:gd name="T120" fmla="*/ 114073 w 654"/>
                <a:gd name="T121" fmla="*/ 79124 h 52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54"/>
                <a:gd name="T184" fmla="*/ 0 h 528"/>
                <a:gd name="T185" fmla="*/ 654 w 654"/>
                <a:gd name="T186" fmla="*/ 528 h 52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54" h="528">
                  <a:moveTo>
                    <a:pt x="137" y="269"/>
                  </a:moveTo>
                  <a:lnTo>
                    <a:pt x="124" y="272"/>
                  </a:lnTo>
                  <a:lnTo>
                    <a:pt x="115" y="279"/>
                  </a:lnTo>
                  <a:lnTo>
                    <a:pt x="102" y="289"/>
                  </a:lnTo>
                  <a:lnTo>
                    <a:pt x="72" y="285"/>
                  </a:lnTo>
                  <a:lnTo>
                    <a:pt x="64" y="289"/>
                  </a:lnTo>
                  <a:lnTo>
                    <a:pt x="51" y="289"/>
                  </a:lnTo>
                  <a:lnTo>
                    <a:pt x="41" y="279"/>
                  </a:lnTo>
                  <a:lnTo>
                    <a:pt x="41" y="272"/>
                  </a:lnTo>
                  <a:lnTo>
                    <a:pt x="38" y="269"/>
                  </a:lnTo>
                  <a:lnTo>
                    <a:pt x="25" y="258"/>
                  </a:lnTo>
                  <a:lnTo>
                    <a:pt x="16" y="258"/>
                  </a:lnTo>
                  <a:lnTo>
                    <a:pt x="13" y="269"/>
                  </a:lnTo>
                  <a:lnTo>
                    <a:pt x="3" y="275"/>
                  </a:lnTo>
                  <a:lnTo>
                    <a:pt x="0" y="275"/>
                  </a:lnTo>
                  <a:lnTo>
                    <a:pt x="3" y="282"/>
                  </a:lnTo>
                  <a:lnTo>
                    <a:pt x="9" y="292"/>
                  </a:lnTo>
                  <a:lnTo>
                    <a:pt x="16" y="303"/>
                  </a:lnTo>
                  <a:lnTo>
                    <a:pt x="16" y="308"/>
                  </a:lnTo>
                  <a:lnTo>
                    <a:pt x="25" y="329"/>
                  </a:lnTo>
                  <a:lnTo>
                    <a:pt x="25" y="336"/>
                  </a:lnTo>
                  <a:lnTo>
                    <a:pt x="38" y="359"/>
                  </a:lnTo>
                  <a:lnTo>
                    <a:pt x="41" y="366"/>
                  </a:lnTo>
                  <a:lnTo>
                    <a:pt x="48" y="376"/>
                  </a:lnTo>
                  <a:lnTo>
                    <a:pt x="51" y="382"/>
                  </a:lnTo>
                  <a:lnTo>
                    <a:pt x="60" y="396"/>
                  </a:lnTo>
                  <a:lnTo>
                    <a:pt x="67" y="402"/>
                  </a:lnTo>
                  <a:lnTo>
                    <a:pt x="70" y="413"/>
                  </a:lnTo>
                  <a:lnTo>
                    <a:pt x="72" y="439"/>
                  </a:lnTo>
                  <a:lnTo>
                    <a:pt x="67" y="450"/>
                  </a:lnTo>
                  <a:lnTo>
                    <a:pt x="57" y="446"/>
                  </a:lnTo>
                  <a:lnTo>
                    <a:pt x="54" y="456"/>
                  </a:lnTo>
                  <a:lnTo>
                    <a:pt x="57" y="456"/>
                  </a:lnTo>
                  <a:lnTo>
                    <a:pt x="60" y="460"/>
                  </a:lnTo>
                  <a:lnTo>
                    <a:pt x="64" y="466"/>
                  </a:lnTo>
                  <a:lnTo>
                    <a:pt x="60" y="466"/>
                  </a:lnTo>
                  <a:lnTo>
                    <a:pt x="64" y="473"/>
                  </a:lnTo>
                  <a:lnTo>
                    <a:pt x="67" y="473"/>
                  </a:lnTo>
                  <a:lnTo>
                    <a:pt x="80" y="490"/>
                  </a:lnTo>
                  <a:lnTo>
                    <a:pt x="76" y="510"/>
                  </a:lnTo>
                  <a:lnTo>
                    <a:pt x="80" y="517"/>
                  </a:lnTo>
                  <a:lnTo>
                    <a:pt x="83" y="517"/>
                  </a:lnTo>
                  <a:lnTo>
                    <a:pt x="83" y="503"/>
                  </a:lnTo>
                  <a:lnTo>
                    <a:pt x="92" y="503"/>
                  </a:lnTo>
                  <a:lnTo>
                    <a:pt x="92" y="517"/>
                  </a:lnTo>
                  <a:lnTo>
                    <a:pt x="111" y="517"/>
                  </a:lnTo>
                  <a:lnTo>
                    <a:pt x="115" y="520"/>
                  </a:lnTo>
                  <a:lnTo>
                    <a:pt x="111" y="523"/>
                  </a:lnTo>
                  <a:lnTo>
                    <a:pt x="115" y="523"/>
                  </a:lnTo>
                  <a:lnTo>
                    <a:pt x="149" y="527"/>
                  </a:lnTo>
                  <a:lnTo>
                    <a:pt x="156" y="520"/>
                  </a:lnTo>
                  <a:lnTo>
                    <a:pt x="191" y="517"/>
                  </a:lnTo>
                  <a:lnTo>
                    <a:pt x="195" y="517"/>
                  </a:lnTo>
                  <a:lnTo>
                    <a:pt x="213" y="517"/>
                  </a:lnTo>
                  <a:lnTo>
                    <a:pt x="217" y="510"/>
                  </a:lnTo>
                  <a:lnTo>
                    <a:pt x="222" y="510"/>
                  </a:lnTo>
                  <a:lnTo>
                    <a:pt x="229" y="503"/>
                  </a:lnTo>
                  <a:lnTo>
                    <a:pt x="271" y="507"/>
                  </a:lnTo>
                  <a:lnTo>
                    <a:pt x="277" y="500"/>
                  </a:lnTo>
                  <a:lnTo>
                    <a:pt x="302" y="503"/>
                  </a:lnTo>
                  <a:lnTo>
                    <a:pt x="325" y="510"/>
                  </a:lnTo>
                  <a:lnTo>
                    <a:pt x="334" y="510"/>
                  </a:lnTo>
                  <a:lnTo>
                    <a:pt x="341" y="500"/>
                  </a:lnTo>
                  <a:lnTo>
                    <a:pt x="369" y="503"/>
                  </a:lnTo>
                  <a:lnTo>
                    <a:pt x="366" y="493"/>
                  </a:lnTo>
                  <a:lnTo>
                    <a:pt x="369" y="493"/>
                  </a:lnTo>
                  <a:lnTo>
                    <a:pt x="411" y="486"/>
                  </a:lnTo>
                  <a:lnTo>
                    <a:pt x="426" y="480"/>
                  </a:lnTo>
                  <a:lnTo>
                    <a:pt x="453" y="463"/>
                  </a:lnTo>
                  <a:lnTo>
                    <a:pt x="471" y="446"/>
                  </a:lnTo>
                  <a:lnTo>
                    <a:pt x="484" y="439"/>
                  </a:lnTo>
                  <a:lnTo>
                    <a:pt x="519" y="400"/>
                  </a:lnTo>
                  <a:lnTo>
                    <a:pt x="526" y="396"/>
                  </a:lnTo>
                  <a:lnTo>
                    <a:pt x="535" y="389"/>
                  </a:lnTo>
                  <a:lnTo>
                    <a:pt x="544" y="382"/>
                  </a:lnTo>
                  <a:lnTo>
                    <a:pt x="550" y="372"/>
                  </a:lnTo>
                  <a:lnTo>
                    <a:pt x="557" y="363"/>
                  </a:lnTo>
                  <a:lnTo>
                    <a:pt x="506" y="326"/>
                  </a:lnTo>
                  <a:lnTo>
                    <a:pt x="500" y="332"/>
                  </a:lnTo>
                  <a:lnTo>
                    <a:pt x="493" y="336"/>
                  </a:lnTo>
                  <a:lnTo>
                    <a:pt x="481" y="339"/>
                  </a:lnTo>
                  <a:lnTo>
                    <a:pt x="477" y="339"/>
                  </a:lnTo>
                  <a:lnTo>
                    <a:pt x="471" y="349"/>
                  </a:lnTo>
                  <a:lnTo>
                    <a:pt x="455" y="356"/>
                  </a:lnTo>
                  <a:lnTo>
                    <a:pt x="442" y="342"/>
                  </a:lnTo>
                  <a:lnTo>
                    <a:pt x="434" y="332"/>
                  </a:lnTo>
                  <a:lnTo>
                    <a:pt x="430" y="326"/>
                  </a:lnTo>
                  <a:lnTo>
                    <a:pt x="423" y="316"/>
                  </a:lnTo>
                  <a:lnTo>
                    <a:pt x="426" y="308"/>
                  </a:lnTo>
                  <a:lnTo>
                    <a:pt x="434" y="299"/>
                  </a:lnTo>
                  <a:lnTo>
                    <a:pt x="446" y="285"/>
                  </a:lnTo>
                  <a:lnTo>
                    <a:pt x="455" y="279"/>
                  </a:lnTo>
                  <a:lnTo>
                    <a:pt x="474" y="269"/>
                  </a:lnTo>
                  <a:lnTo>
                    <a:pt x="487" y="269"/>
                  </a:lnTo>
                  <a:lnTo>
                    <a:pt x="493" y="272"/>
                  </a:lnTo>
                  <a:lnTo>
                    <a:pt x="503" y="279"/>
                  </a:lnTo>
                  <a:lnTo>
                    <a:pt x="512" y="295"/>
                  </a:lnTo>
                  <a:lnTo>
                    <a:pt x="516" y="295"/>
                  </a:lnTo>
                  <a:lnTo>
                    <a:pt x="516" y="303"/>
                  </a:lnTo>
                  <a:lnTo>
                    <a:pt x="519" y="299"/>
                  </a:lnTo>
                  <a:lnTo>
                    <a:pt x="519" y="305"/>
                  </a:lnTo>
                  <a:lnTo>
                    <a:pt x="506" y="326"/>
                  </a:lnTo>
                  <a:lnTo>
                    <a:pt x="557" y="363"/>
                  </a:lnTo>
                  <a:lnTo>
                    <a:pt x="563" y="356"/>
                  </a:lnTo>
                  <a:lnTo>
                    <a:pt x="566" y="349"/>
                  </a:lnTo>
                  <a:lnTo>
                    <a:pt x="580" y="329"/>
                  </a:lnTo>
                  <a:lnTo>
                    <a:pt x="592" y="305"/>
                  </a:lnTo>
                  <a:lnTo>
                    <a:pt x="601" y="292"/>
                  </a:lnTo>
                  <a:lnTo>
                    <a:pt x="608" y="289"/>
                  </a:lnTo>
                  <a:lnTo>
                    <a:pt x="615" y="285"/>
                  </a:lnTo>
                  <a:lnTo>
                    <a:pt x="630" y="275"/>
                  </a:lnTo>
                  <a:lnTo>
                    <a:pt x="636" y="265"/>
                  </a:lnTo>
                  <a:lnTo>
                    <a:pt x="640" y="245"/>
                  </a:lnTo>
                  <a:lnTo>
                    <a:pt x="643" y="238"/>
                  </a:lnTo>
                  <a:lnTo>
                    <a:pt x="646" y="218"/>
                  </a:lnTo>
                  <a:lnTo>
                    <a:pt x="650" y="211"/>
                  </a:lnTo>
                  <a:lnTo>
                    <a:pt x="653" y="195"/>
                  </a:lnTo>
                  <a:lnTo>
                    <a:pt x="624" y="195"/>
                  </a:lnTo>
                  <a:lnTo>
                    <a:pt x="617" y="195"/>
                  </a:lnTo>
                  <a:lnTo>
                    <a:pt x="615" y="205"/>
                  </a:lnTo>
                  <a:lnTo>
                    <a:pt x="608" y="211"/>
                  </a:lnTo>
                  <a:lnTo>
                    <a:pt x="582" y="208"/>
                  </a:lnTo>
                  <a:lnTo>
                    <a:pt x="577" y="195"/>
                  </a:lnTo>
                  <a:lnTo>
                    <a:pt x="573" y="188"/>
                  </a:lnTo>
                  <a:lnTo>
                    <a:pt x="582" y="164"/>
                  </a:lnTo>
                  <a:lnTo>
                    <a:pt x="589" y="154"/>
                  </a:lnTo>
                  <a:lnTo>
                    <a:pt x="598" y="151"/>
                  </a:lnTo>
                  <a:lnTo>
                    <a:pt x="615" y="161"/>
                  </a:lnTo>
                  <a:lnTo>
                    <a:pt x="620" y="154"/>
                  </a:lnTo>
                  <a:lnTo>
                    <a:pt x="617" y="91"/>
                  </a:lnTo>
                  <a:lnTo>
                    <a:pt x="608" y="57"/>
                  </a:lnTo>
                  <a:lnTo>
                    <a:pt x="608" y="47"/>
                  </a:lnTo>
                  <a:lnTo>
                    <a:pt x="605" y="34"/>
                  </a:lnTo>
                  <a:lnTo>
                    <a:pt x="601" y="20"/>
                  </a:lnTo>
                  <a:lnTo>
                    <a:pt x="598" y="20"/>
                  </a:lnTo>
                  <a:lnTo>
                    <a:pt x="585" y="7"/>
                  </a:lnTo>
                  <a:lnTo>
                    <a:pt x="573" y="4"/>
                  </a:lnTo>
                  <a:lnTo>
                    <a:pt x="544" y="4"/>
                  </a:lnTo>
                  <a:lnTo>
                    <a:pt x="535" y="0"/>
                  </a:lnTo>
                  <a:lnTo>
                    <a:pt x="512" y="0"/>
                  </a:lnTo>
                  <a:lnTo>
                    <a:pt x="512" y="4"/>
                  </a:lnTo>
                  <a:lnTo>
                    <a:pt x="503" y="7"/>
                  </a:lnTo>
                  <a:lnTo>
                    <a:pt x="493" y="14"/>
                  </a:lnTo>
                  <a:lnTo>
                    <a:pt x="465" y="24"/>
                  </a:lnTo>
                  <a:lnTo>
                    <a:pt x="455" y="37"/>
                  </a:lnTo>
                  <a:lnTo>
                    <a:pt x="439" y="43"/>
                  </a:lnTo>
                  <a:lnTo>
                    <a:pt x="426" y="57"/>
                  </a:lnTo>
                  <a:lnTo>
                    <a:pt x="417" y="74"/>
                  </a:lnTo>
                  <a:lnTo>
                    <a:pt x="404" y="88"/>
                  </a:lnTo>
                  <a:lnTo>
                    <a:pt x="395" y="94"/>
                  </a:lnTo>
                  <a:lnTo>
                    <a:pt x="385" y="101"/>
                  </a:lnTo>
                  <a:lnTo>
                    <a:pt x="376" y="114"/>
                  </a:lnTo>
                  <a:lnTo>
                    <a:pt x="369" y="125"/>
                  </a:lnTo>
                  <a:lnTo>
                    <a:pt x="366" y="138"/>
                  </a:lnTo>
                  <a:lnTo>
                    <a:pt x="360" y="141"/>
                  </a:lnTo>
                  <a:lnTo>
                    <a:pt x="354" y="145"/>
                  </a:lnTo>
                  <a:lnTo>
                    <a:pt x="341" y="148"/>
                  </a:lnTo>
                  <a:lnTo>
                    <a:pt x="327" y="151"/>
                  </a:lnTo>
                  <a:lnTo>
                    <a:pt x="319" y="148"/>
                  </a:lnTo>
                  <a:lnTo>
                    <a:pt x="302" y="141"/>
                  </a:lnTo>
                  <a:lnTo>
                    <a:pt x="292" y="138"/>
                  </a:lnTo>
                  <a:lnTo>
                    <a:pt x="283" y="135"/>
                  </a:lnTo>
                  <a:lnTo>
                    <a:pt x="274" y="138"/>
                  </a:lnTo>
                  <a:lnTo>
                    <a:pt x="267" y="145"/>
                  </a:lnTo>
                  <a:lnTo>
                    <a:pt x="261" y="151"/>
                  </a:lnTo>
                  <a:lnTo>
                    <a:pt x="254" y="158"/>
                  </a:lnTo>
                  <a:lnTo>
                    <a:pt x="252" y="164"/>
                  </a:lnTo>
                  <a:lnTo>
                    <a:pt x="248" y="171"/>
                  </a:lnTo>
                  <a:lnTo>
                    <a:pt x="238" y="174"/>
                  </a:lnTo>
                  <a:lnTo>
                    <a:pt x="235" y="178"/>
                  </a:lnTo>
                  <a:lnTo>
                    <a:pt x="226" y="191"/>
                  </a:lnTo>
                  <a:lnTo>
                    <a:pt x="213" y="195"/>
                  </a:lnTo>
                  <a:lnTo>
                    <a:pt x="179" y="195"/>
                  </a:lnTo>
                  <a:lnTo>
                    <a:pt x="168" y="191"/>
                  </a:lnTo>
                  <a:lnTo>
                    <a:pt x="168" y="188"/>
                  </a:lnTo>
                  <a:lnTo>
                    <a:pt x="168" y="181"/>
                  </a:lnTo>
                  <a:lnTo>
                    <a:pt x="175" y="161"/>
                  </a:lnTo>
                  <a:lnTo>
                    <a:pt x="172" y="148"/>
                  </a:lnTo>
                  <a:lnTo>
                    <a:pt x="168" y="138"/>
                  </a:lnTo>
                  <a:lnTo>
                    <a:pt x="159" y="131"/>
                  </a:lnTo>
                  <a:lnTo>
                    <a:pt x="156" y="125"/>
                  </a:lnTo>
                  <a:lnTo>
                    <a:pt x="146" y="117"/>
                  </a:lnTo>
                  <a:lnTo>
                    <a:pt x="140" y="111"/>
                  </a:lnTo>
                  <a:lnTo>
                    <a:pt x="137" y="111"/>
                  </a:lnTo>
                  <a:lnTo>
                    <a:pt x="137" y="269"/>
                  </a:lnTo>
                </a:path>
              </a:pathLst>
            </a:custGeom>
            <a:solidFill>
              <a:srgbClr val="92D050"/>
            </a:solidFill>
            <a:ln w="9525">
              <a:solidFill>
                <a:srgbClr val="5F5F5F"/>
              </a:solidFill>
              <a:round/>
              <a:headEnd/>
              <a:tailEnd/>
            </a:ln>
          </p:spPr>
          <p:txBody>
            <a:bodyPr wrap="none" anchor="ctr"/>
            <a:lstStyle/>
            <a:p>
              <a:endParaRPr lang="en-US" sz="1350">
                <a:solidFill>
                  <a:prstClr val="black"/>
                </a:solidFill>
                <a:latin typeface="Calibri"/>
              </a:endParaRPr>
            </a:p>
          </p:txBody>
        </p:sp>
        <p:sp>
          <p:nvSpPr>
            <p:cNvPr id="64" name="Freeform 63"/>
            <p:cNvSpPr>
              <a:spLocks noChangeAspect="1"/>
            </p:cNvSpPr>
            <p:nvPr/>
          </p:nvSpPr>
          <p:spPr bwMode="auto">
            <a:xfrm>
              <a:off x="8008146" y="4349354"/>
              <a:ext cx="94060" cy="82153"/>
            </a:xfrm>
            <a:custGeom>
              <a:avLst/>
              <a:gdLst>
                <a:gd name="T0" fmla="*/ 60 w 97"/>
                <a:gd name="T1" fmla="*/ 22 h 90"/>
                <a:gd name="T2" fmla="*/ 52 w 97"/>
                <a:gd name="T3" fmla="*/ 34 h 90"/>
                <a:gd name="T4" fmla="*/ 48 w 97"/>
                <a:gd name="T5" fmla="*/ 38 h 90"/>
                <a:gd name="T6" fmla="*/ 44 w 97"/>
                <a:gd name="T7" fmla="*/ 41 h 90"/>
                <a:gd name="T8" fmla="*/ 36 w 97"/>
                <a:gd name="T9" fmla="*/ 42 h 90"/>
                <a:gd name="T10" fmla="*/ 34 w 97"/>
                <a:gd name="T11" fmla="*/ 42 h 90"/>
                <a:gd name="T12" fmla="*/ 30 w 97"/>
                <a:gd name="T13" fmla="*/ 48 h 90"/>
                <a:gd name="T14" fmla="*/ 20 w 97"/>
                <a:gd name="T15" fmla="*/ 52 h 90"/>
                <a:gd name="T16" fmla="*/ 12 w 97"/>
                <a:gd name="T17" fmla="*/ 44 h 90"/>
                <a:gd name="T18" fmla="*/ 6 w 97"/>
                <a:gd name="T19" fmla="*/ 38 h 90"/>
                <a:gd name="T20" fmla="*/ 4 w 97"/>
                <a:gd name="T21" fmla="*/ 34 h 90"/>
                <a:gd name="T22" fmla="*/ 0 w 97"/>
                <a:gd name="T23" fmla="*/ 28 h 90"/>
                <a:gd name="T24" fmla="*/ 2 w 97"/>
                <a:gd name="T25" fmla="*/ 24 h 90"/>
                <a:gd name="T26" fmla="*/ 6 w 97"/>
                <a:gd name="T27" fmla="*/ 18 h 90"/>
                <a:gd name="T28" fmla="*/ 13 w 97"/>
                <a:gd name="T29" fmla="*/ 10 h 90"/>
                <a:gd name="T30" fmla="*/ 20 w 97"/>
                <a:gd name="T31" fmla="*/ 6 h 90"/>
                <a:gd name="T32" fmla="*/ 32 w 97"/>
                <a:gd name="T33" fmla="*/ 0 h 90"/>
                <a:gd name="T34" fmla="*/ 40 w 97"/>
                <a:gd name="T35" fmla="*/ 0 h 90"/>
                <a:gd name="T36" fmla="*/ 44 w 97"/>
                <a:gd name="T37" fmla="*/ 2 h 90"/>
                <a:gd name="T38" fmla="*/ 50 w 97"/>
                <a:gd name="T39" fmla="*/ 6 h 90"/>
                <a:gd name="T40" fmla="*/ 56 w 97"/>
                <a:gd name="T41" fmla="*/ 16 h 90"/>
                <a:gd name="T42" fmla="*/ 59 w 97"/>
                <a:gd name="T43" fmla="*/ 16 h 90"/>
                <a:gd name="T44" fmla="*/ 59 w 97"/>
                <a:gd name="T45" fmla="*/ 20 h 90"/>
                <a:gd name="T46" fmla="*/ 60 w 97"/>
                <a:gd name="T47" fmla="*/ 18 h 90"/>
                <a:gd name="T48" fmla="*/ 60 w 97"/>
                <a:gd name="T49" fmla="*/ 22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7"/>
                <a:gd name="T76" fmla="*/ 0 h 90"/>
                <a:gd name="T77" fmla="*/ 97 w 97"/>
                <a:gd name="T78" fmla="*/ 90 h 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7" h="90">
                  <a:moveTo>
                    <a:pt x="96" y="38"/>
                  </a:moveTo>
                  <a:lnTo>
                    <a:pt x="83" y="58"/>
                  </a:lnTo>
                  <a:lnTo>
                    <a:pt x="76" y="65"/>
                  </a:lnTo>
                  <a:lnTo>
                    <a:pt x="70" y="69"/>
                  </a:lnTo>
                  <a:lnTo>
                    <a:pt x="57" y="72"/>
                  </a:lnTo>
                  <a:lnTo>
                    <a:pt x="54" y="72"/>
                  </a:lnTo>
                  <a:lnTo>
                    <a:pt x="48" y="82"/>
                  </a:lnTo>
                  <a:lnTo>
                    <a:pt x="31" y="89"/>
                  </a:lnTo>
                  <a:lnTo>
                    <a:pt x="19" y="75"/>
                  </a:lnTo>
                  <a:lnTo>
                    <a:pt x="9" y="65"/>
                  </a:lnTo>
                  <a:lnTo>
                    <a:pt x="6" y="58"/>
                  </a:lnTo>
                  <a:lnTo>
                    <a:pt x="0" y="48"/>
                  </a:lnTo>
                  <a:lnTo>
                    <a:pt x="2" y="41"/>
                  </a:lnTo>
                  <a:lnTo>
                    <a:pt x="9" y="31"/>
                  </a:lnTo>
                  <a:lnTo>
                    <a:pt x="21" y="17"/>
                  </a:lnTo>
                  <a:lnTo>
                    <a:pt x="31" y="10"/>
                  </a:lnTo>
                  <a:lnTo>
                    <a:pt x="50" y="0"/>
                  </a:lnTo>
                  <a:lnTo>
                    <a:pt x="63" y="0"/>
                  </a:lnTo>
                  <a:lnTo>
                    <a:pt x="70" y="4"/>
                  </a:lnTo>
                  <a:lnTo>
                    <a:pt x="79" y="10"/>
                  </a:lnTo>
                  <a:lnTo>
                    <a:pt x="89" y="27"/>
                  </a:lnTo>
                  <a:lnTo>
                    <a:pt x="93" y="27"/>
                  </a:lnTo>
                  <a:lnTo>
                    <a:pt x="93" y="34"/>
                  </a:lnTo>
                  <a:lnTo>
                    <a:pt x="96" y="31"/>
                  </a:lnTo>
                  <a:lnTo>
                    <a:pt x="96" y="38"/>
                  </a:lnTo>
                </a:path>
              </a:pathLst>
            </a:custGeom>
            <a:solidFill>
              <a:schemeClr val="bg1">
                <a:lumMod val="50000"/>
              </a:schemeClr>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65" name="Freeform 64"/>
            <p:cNvSpPr>
              <a:spLocks noChangeAspect="1"/>
            </p:cNvSpPr>
            <p:nvPr/>
          </p:nvSpPr>
          <p:spPr bwMode="auto">
            <a:xfrm>
              <a:off x="8374858" y="2563417"/>
              <a:ext cx="254794" cy="225028"/>
            </a:xfrm>
            <a:custGeom>
              <a:avLst/>
              <a:gdLst>
                <a:gd name="T0" fmla="*/ 2 w 263"/>
                <a:gd name="T1" fmla="*/ 108 h 247"/>
                <a:gd name="T2" fmla="*/ 10 w 263"/>
                <a:gd name="T3" fmla="*/ 103 h 247"/>
                <a:gd name="T4" fmla="*/ 21 w 263"/>
                <a:gd name="T5" fmla="*/ 101 h 247"/>
                <a:gd name="T6" fmla="*/ 35 w 263"/>
                <a:gd name="T7" fmla="*/ 103 h 247"/>
                <a:gd name="T8" fmla="*/ 45 w 263"/>
                <a:gd name="T9" fmla="*/ 105 h 247"/>
                <a:gd name="T10" fmla="*/ 62 w 263"/>
                <a:gd name="T11" fmla="*/ 107 h 247"/>
                <a:gd name="T12" fmla="*/ 89 w 263"/>
                <a:gd name="T13" fmla="*/ 110 h 247"/>
                <a:gd name="T14" fmla="*/ 97 w 263"/>
                <a:gd name="T15" fmla="*/ 111 h 247"/>
                <a:gd name="T16" fmla="*/ 115 w 263"/>
                <a:gd name="T17" fmla="*/ 119 h 247"/>
                <a:gd name="T18" fmla="*/ 134 w 263"/>
                <a:gd name="T19" fmla="*/ 125 h 247"/>
                <a:gd name="T20" fmla="*/ 141 w 263"/>
                <a:gd name="T21" fmla="*/ 137 h 247"/>
                <a:gd name="T22" fmla="*/ 146 w 263"/>
                <a:gd name="T23" fmla="*/ 142 h 247"/>
                <a:gd name="T24" fmla="*/ 149 w 263"/>
                <a:gd name="T25" fmla="*/ 138 h 247"/>
                <a:gd name="T26" fmla="*/ 157 w 263"/>
                <a:gd name="T27" fmla="*/ 134 h 247"/>
                <a:gd name="T28" fmla="*/ 160 w 263"/>
                <a:gd name="T29" fmla="*/ 132 h 247"/>
                <a:gd name="T30" fmla="*/ 164 w 263"/>
                <a:gd name="T31" fmla="*/ 128 h 247"/>
                <a:gd name="T32" fmla="*/ 155 w 263"/>
                <a:gd name="T33" fmla="*/ 126 h 247"/>
                <a:gd name="T34" fmla="*/ 154 w 263"/>
                <a:gd name="T35" fmla="*/ 120 h 247"/>
                <a:gd name="T36" fmla="*/ 151 w 263"/>
                <a:gd name="T37" fmla="*/ 120 h 247"/>
                <a:gd name="T38" fmla="*/ 146 w 263"/>
                <a:gd name="T39" fmla="*/ 117 h 247"/>
                <a:gd name="T40" fmla="*/ 146 w 263"/>
                <a:gd name="T41" fmla="*/ 113 h 247"/>
                <a:gd name="T42" fmla="*/ 139 w 263"/>
                <a:gd name="T43" fmla="*/ 108 h 247"/>
                <a:gd name="T44" fmla="*/ 138 w 263"/>
                <a:gd name="T45" fmla="*/ 104 h 247"/>
                <a:gd name="T46" fmla="*/ 128 w 263"/>
                <a:gd name="T47" fmla="*/ 99 h 247"/>
                <a:gd name="T48" fmla="*/ 126 w 263"/>
                <a:gd name="T49" fmla="*/ 96 h 247"/>
                <a:gd name="T50" fmla="*/ 123 w 263"/>
                <a:gd name="T51" fmla="*/ 91 h 247"/>
                <a:gd name="T52" fmla="*/ 122 w 263"/>
                <a:gd name="T53" fmla="*/ 88 h 247"/>
                <a:gd name="T54" fmla="*/ 112 w 263"/>
                <a:gd name="T55" fmla="*/ 84 h 247"/>
                <a:gd name="T56" fmla="*/ 106 w 263"/>
                <a:gd name="T57" fmla="*/ 80 h 247"/>
                <a:gd name="T58" fmla="*/ 98 w 263"/>
                <a:gd name="T59" fmla="*/ 76 h 247"/>
                <a:gd name="T60" fmla="*/ 91 w 263"/>
                <a:gd name="T61" fmla="*/ 74 h 247"/>
                <a:gd name="T62" fmla="*/ 89 w 263"/>
                <a:gd name="T63" fmla="*/ 68 h 247"/>
                <a:gd name="T64" fmla="*/ 85 w 263"/>
                <a:gd name="T65" fmla="*/ 69 h 247"/>
                <a:gd name="T66" fmla="*/ 80 w 263"/>
                <a:gd name="T67" fmla="*/ 69 h 247"/>
                <a:gd name="T68" fmla="*/ 78 w 263"/>
                <a:gd name="T69" fmla="*/ 64 h 247"/>
                <a:gd name="T70" fmla="*/ 74 w 263"/>
                <a:gd name="T71" fmla="*/ 59 h 247"/>
                <a:gd name="T72" fmla="*/ 68 w 263"/>
                <a:gd name="T73" fmla="*/ 49 h 247"/>
                <a:gd name="T74" fmla="*/ 61 w 263"/>
                <a:gd name="T75" fmla="*/ 16 h 247"/>
                <a:gd name="T76" fmla="*/ 52 w 263"/>
                <a:gd name="T77" fmla="*/ 0 h 247"/>
                <a:gd name="T78" fmla="*/ 48 w 263"/>
                <a:gd name="T79" fmla="*/ 2 h 247"/>
                <a:gd name="T80" fmla="*/ 47 w 263"/>
                <a:gd name="T81" fmla="*/ 8 h 247"/>
                <a:gd name="T82" fmla="*/ 41 w 263"/>
                <a:gd name="T83" fmla="*/ 12 h 247"/>
                <a:gd name="T84" fmla="*/ 32 w 263"/>
                <a:gd name="T85" fmla="*/ 17 h 247"/>
                <a:gd name="T86" fmla="*/ 27 w 263"/>
                <a:gd name="T87" fmla="*/ 18 h 247"/>
                <a:gd name="T88" fmla="*/ 21 w 263"/>
                <a:gd name="T89" fmla="*/ 22 h 247"/>
                <a:gd name="T90" fmla="*/ 16 w 263"/>
                <a:gd name="T91" fmla="*/ 24 h 247"/>
                <a:gd name="T92" fmla="*/ 0 w 263"/>
                <a:gd name="T93" fmla="*/ 109 h 24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3"/>
                <a:gd name="T142" fmla="*/ 0 h 247"/>
                <a:gd name="T143" fmla="*/ 263 w 263"/>
                <a:gd name="T144" fmla="*/ 247 h 24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3" h="247">
                  <a:moveTo>
                    <a:pt x="0" y="189"/>
                  </a:moveTo>
                  <a:lnTo>
                    <a:pt x="2" y="187"/>
                  </a:lnTo>
                  <a:lnTo>
                    <a:pt x="10" y="180"/>
                  </a:lnTo>
                  <a:lnTo>
                    <a:pt x="17" y="178"/>
                  </a:lnTo>
                  <a:lnTo>
                    <a:pt x="24" y="178"/>
                  </a:lnTo>
                  <a:lnTo>
                    <a:pt x="33" y="175"/>
                  </a:lnTo>
                  <a:lnTo>
                    <a:pt x="40" y="178"/>
                  </a:lnTo>
                  <a:lnTo>
                    <a:pt x="56" y="178"/>
                  </a:lnTo>
                  <a:lnTo>
                    <a:pt x="60" y="179"/>
                  </a:lnTo>
                  <a:lnTo>
                    <a:pt x="72" y="181"/>
                  </a:lnTo>
                  <a:lnTo>
                    <a:pt x="80" y="183"/>
                  </a:lnTo>
                  <a:lnTo>
                    <a:pt x="99" y="184"/>
                  </a:lnTo>
                  <a:lnTo>
                    <a:pt x="123" y="191"/>
                  </a:lnTo>
                  <a:lnTo>
                    <a:pt x="142" y="191"/>
                  </a:lnTo>
                  <a:lnTo>
                    <a:pt x="148" y="192"/>
                  </a:lnTo>
                  <a:lnTo>
                    <a:pt x="155" y="192"/>
                  </a:lnTo>
                  <a:lnTo>
                    <a:pt x="174" y="199"/>
                  </a:lnTo>
                  <a:lnTo>
                    <a:pt x="184" y="205"/>
                  </a:lnTo>
                  <a:lnTo>
                    <a:pt x="199" y="212"/>
                  </a:lnTo>
                  <a:lnTo>
                    <a:pt x="215" y="216"/>
                  </a:lnTo>
                  <a:lnTo>
                    <a:pt x="222" y="230"/>
                  </a:lnTo>
                  <a:lnTo>
                    <a:pt x="225" y="236"/>
                  </a:lnTo>
                  <a:lnTo>
                    <a:pt x="230" y="246"/>
                  </a:lnTo>
                  <a:lnTo>
                    <a:pt x="234" y="246"/>
                  </a:lnTo>
                  <a:lnTo>
                    <a:pt x="239" y="242"/>
                  </a:lnTo>
                  <a:lnTo>
                    <a:pt x="239" y="238"/>
                  </a:lnTo>
                  <a:lnTo>
                    <a:pt x="242" y="236"/>
                  </a:lnTo>
                  <a:lnTo>
                    <a:pt x="252" y="231"/>
                  </a:lnTo>
                  <a:lnTo>
                    <a:pt x="255" y="230"/>
                  </a:lnTo>
                  <a:lnTo>
                    <a:pt x="255" y="228"/>
                  </a:lnTo>
                  <a:lnTo>
                    <a:pt x="261" y="224"/>
                  </a:lnTo>
                  <a:lnTo>
                    <a:pt x="262" y="221"/>
                  </a:lnTo>
                  <a:lnTo>
                    <a:pt x="249" y="218"/>
                  </a:lnTo>
                  <a:lnTo>
                    <a:pt x="248" y="217"/>
                  </a:lnTo>
                  <a:lnTo>
                    <a:pt x="251" y="212"/>
                  </a:lnTo>
                  <a:lnTo>
                    <a:pt x="247" y="208"/>
                  </a:lnTo>
                  <a:lnTo>
                    <a:pt x="244" y="208"/>
                  </a:lnTo>
                  <a:lnTo>
                    <a:pt x="242" y="208"/>
                  </a:lnTo>
                  <a:lnTo>
                    <a:pt x="236" y="208"/>
                  </a:lnTo>
                  <a:lnTo>
                    <a:pt x="234" y="202"/>
                  </a:lnTo>
                  <a:lnTo>
                    <a:pt x="234" y="199"/>
                  </a:lnTo>
                  <a:lnTo>
                    <a:pt x="234" y="194"/>
                  </a:lnTo>
                  <a:lnTo>
                    <a:pt x="228" y="193"/>
                  </a:lnTo>
                  <a:lnTo>
                    <a:pt x="223" y="187"/>
                  </a:lnTo>
                  <a:lnTo>
                    <a:pt x="220" y="183"/>
                  </a:lnTo>
                  <a:lnTo>
                    <a:pt x="220" y="179"/>
                  </a:lnTo>
                  <a:lnTo>
                    <a:pt x="206" y="173"/>
                  </a:lnTo>
                  <a:lnTo>
                    <a:pt x="205" y="171"/>
                  </a:lnTo>
                  <a:lnTo>
                    <a:pt x="202" y="168"/>
                  </a:lnTo>
                  <a:lnTo>
                    <a:pt x="201" y="165"/>
                  </a:lnTo>
                  <a:lnTo>
                    <a:pt x="199" y="162"/>
                  </a:lnTo>
                  <a:lnTo>
                    <a:pt x="196" y="158"/>
                  </a:lnTo>
                  <a:lnTo>
                    <a:pt x="196" y="155"/>
                  </a:lnTo>
                  <a:lnTo>
                    <a:pt x="195" y="152"/>
                  </a:lnTo>
                  <a:lnTo>
                    <a:pt x="191" y="149"/>
                  </a:lnTo>
                  <a:lnTo>
                    <a:pt x="179" y="146"/>
                  </a:lnTo>
                  <a:lnTo>
                    <a:pt x="174" y="145"/>
                  </a:lnTo>
                  <a:lnTo>
                    <a:pt x="169" y="138"/>
                  </a:lnTo>
                  <a:lnTo>
                    <a:pt x="162" y="134"/>
                  </a:lnTo>
                  <a:lnTo>
                    <a:pt x="157" y="131"/>
                  </a:lnTo>
                  <a:lnTo>
                    <a:pt x="150" y="134"/>
                  </a:lnTo>
                  <a:lnTo>
                    <a:pt x="146" y="128"/>
                  </a:lnTo>
                  <a:lnTo>
                    <a:pt x="143" y="122"/>
                  </a:lnTo>
                  <a:lnTo>
                    <a:pt x="143" y="117"/>
                  </a:lnTo>
                  <a:lnTo>
                    <a:pt x="133" y="112"/>
                  </a:lnTo>
                  <a:lnTo>
                    <a:pt x="136" y="118"/>
                  </a:lnTo>
                  <a:lnTo>
                    <a:pt x="135" y="123"/>
                  </a:lnTo>
                  <a:lnTo>
                    <a:pt x="128" y="120"/>
                  </a:lnTo>
                  <a:lnTo>
                    <a:pt x="128" y="117"/>
                  </a:lnTo>
                  <a:lnTo>
                    <a:pt x="125" y="110"/>
                  </a:lnTo>
                  <a:lnTo>
                    <a:pt x="120" y="105"/>
                  </a:lnTo>
                  <a:lnTo>
                    <a:pt x="118" y="102"/>
                  </a:lnTo>
                  <a:lnTo>
                    <a:pt x="116" y="97"/>
                  </a:lnTo>
                  <a:lnTo>
                    <a:pt x="109" y="84"/>
                  </a:lnTo>
                  <a:lnTo>
                    <a:pt x="101" y="49"/>
                  </a:lnTo>
                  <a:lnTo>
                    <a:pt x="97" y="28"/>
                  </a:lnTo>
                  <a:lnTo>
                    <a:pt x="88" y="10"/>
                  </a:lnTo>
                  <a:lnTo>
                    <a:pt x="83" y="0"/>
                  </a:lnTo>
                  <a:lnTo>
                    <a:pt x="78" y="1"/>
                  </a:lnTo>
                  <a:lnTo>
                    <a:pt x="77" y="4"/>
                  </a:lnTo>
                  <a:lnTo>
                    <a:pt x="77" y="9"/>
                  </a:lnTo>
                  <a:lnTo>
                    <a:pt x="75" y="13"/>
                  </a:lnTo>
                  <a:lnTo>
                    <a:pt x="74" y="15"/>
                  </a:lnTo>
                  <a:lnTo>
                    <a:pt x="66" y="21"/>
                  </a:lnTo>
                  <a:lnTo>
                    <a:pt x="59" y="25"/>
                  </a:lnTo>
                  <a:lnTo>
                    <a:pt x="52" y="29"/>
                  </a:lnTo>
                  <a:lnTo>
                    <a:pt x="51" y="29"/>
                  </a:lnTo>
                  <a:lnTo>
                    <a:pt x="43" y="31"/>
                  </a:lnTo>
                  <a:lnTo>
                    <a:pt x="40" y="33"/>
                  </a:lnTo>
                  <a:lnTo>
                    <a:pt x="33" y="38"/>
                  </a:lnTo>
                  <a:lnTo>
                    <a:pt x="26" y="42"/>
                  </a:lnTo>
                  <a:lnTo>
                    <a:pt x="25" y="42"/>
                  </a:lnTo>
                  <a:lnTo>
                    <a:pt x="3" y="120"/>
                  </a:lnTo>
                  <a:lnTo>
                    <a:pt x="0" y="188"/>
                  </a:lnTo>
                  <a:lnTo>
                    <a:pt x="0" y="189"/>
                  </a:lnTo>
                </a:path>
              </a:pathLst>
            </a:custGeom>
            <a:solidFill>
              <a:schemeClr val="bg1">
                <a:lumMod val="50000"/>
              </a:schemeClr>
            </a:solidFill>
            <a:ln w="9525">
              <a:solidFill>
                <a:srgbClr val="5F5F5F"/>
              </a:solidFill>
              <a:round/>
              <a:headEnd/>
              <a:tailEnd/>
            </a:ln>
          </p:spPr>
          <p:txBody>
            <a:bodyPr wrap="none" anchor="ctr"/>
            <a:lstStyle/>
            <a:p>
              <a:pPr>
                <a:defRPr/>
              </a:pPr>
              <a:endParaRPr lang="en-US" sz="1350" dirty="0">
                <a:solidFill>
                  <a:prstClr val="black"/>
                </a:solidFill>
                <a:latin typeface="Calibri"/>
              </a:endParaRPr>
            </a:p>
          </p:txBody>
        </p:sp>
        <p:sp>
          <p:nvSpPr>
            <p:cNvPr id="66" name="Freeform 65"/>
            <p:cNvSpPr>
              <a:spLocks noChangeAspect="1"/>
            </p:cNvSpPr>
            <p:nvPr/>
          </p:nvSpPr>
          <p:spPr bwMode="auto">
            <a:xfrm>
              <a:off x="7222332" y="3203973"/>
              <a:ext cx="52388" cy="40481"/>
            </a:xfrm>
            <a:custGeom>
              <a:avLst/>
              <a:gdLst>
                <a:gd name="T0" fmla="*/ 47 w 34"/>
                <a:gd name="T1" fmla="*/ 0 h 42"/>
                <a:gd name="T2" fmla="*/ 6 w 34"/>
                <a:gd name="T3" fmla="*/ 2 h 42"/>
                <a:gd name="T4" fmla="*/ 0 w 34"/>
                <a:gd name="T5" fmla="*/ 9 h 42"/>
                <a:gd name="T6" fmla="*/ 28 w 34"/>
                <a:gd name="T7" fmla="*/ 27 h 42"/>
                <a:gd name="T8" fmla="*/ 53 w 34"/>
                <a:gd name="T9" fmla="*/ 12 h 42"/>
                <a:gd name="T10" fmla="*/ 47 w 34"/>
                <a:gd name="T11" fmla="*/ 0 h 42"/>
                <a:gd name="T12" fmla="*/ 0 60000 65536"/>
                <a:gd name="T13" fmla="*/ 0 60000 65536"/>
                <a:gd name="T14" fmla="*/ 0 60000 65536"/>
                <a:gd name="T15" fmla="*/ 0 60000 65536"/>
                <a:gd name="T16" fmla="*/ 0 60000 65536"/>
                <a:gd name="T17" fmla="*/ 0 60000 65536"/>
                <a:gd name="T18" fmla="*/ 0 w 34"/>
                <a:gd name="T19" fmla="*/ 0 h 42"/>
                <a:gd name="T20" fmla="*/ 34 w 34"/>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34" h="42">
                  <a:moveTo>
                    <a:pt x="29" y="0"/>
                  </a:moveTo>
                  <a:lnTo>
                    <a:pt x="4" y="3"/>
                  </a:lnTo>
                  <a:lnTo>
                    <a:pt x="0" y="14"/>
                  </a:lnTo>
                  <a:lnTo>
                    <a:pt x="17" y="41"/>
                  </a:lnTo>
                  <a:lnTo>
                    <a:pt x="33" y="18"/>
                  </a:lnTo>
                  <a:lnTo>
                    <a:pt x="29" y="0"/>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67" name="Freeform 66"/>
            <p:cNvSpPr>
              <a:spLocks noChangeAspect="1"/>
            </p:cNvSpPr>
            <p:nvPr/>
          </p:nvSpPr>
          <p:spPr bwMode="auto">
            <a:xfrm>
              <a:off x="7255670" y="3136106"/>
              <a:ext cx="28575" cy="33338"/>
            </a:xfrm>
            <a:custGeom>
              <a:avLst/>
              <a:gdLst>
                <a:gd name="T0" fmla="*/ 22 w 22"/>
                <a:gd name="T1" fmla="*/ 0 h 15"/>
                <a:gd name="T2" fmla="*/ 3 w 22"/>
                <a:gd name="T3" fmla="*/ 13 h 15"/>
                <a:gd name="T4" fmla="*/ 0 w 22"/>
                <a:gd name="T5" fmla="*/ 35 h 15"/>
                <a:gd name="T6" fmla="*/ 11 w 22"/>
                <a:gd name="T7" fmla="*/ 49 h 15"/>
                <a:gd name="T8" fmla="*/ 25 w 22"/>
                <a:gd name="T9" fmla="*/ 39 h 15"/>
                <a:gd name="T10" fmla="*/ 22 w 22"/>
                <a:gd name="T11" fmla="*/ 0 h 15"/>
                <a:gd name="T12" fmla="*/ 0 60000 65536"/>
                <a:gd name="T13" fmla="*/ 0 60000 65536"/>
                <a:gd name="T14" fmla="*/ 0 60000 65536"/>
                <a:gd name="T15" fmla="*/ 0 60000 65536"/>
                <a:gd name="T16" fmla="*/ 0 60000 65536"/>
                <a:gd name="T17" fmla="*/ 0 60000 65536"/>
                <a:gd name="T18" fmla="*/ 0 w 22"/>
                <a:gd name="T19" fmla="*/ 0 h 15"/>
                <a:gd name="T20" fmla="*/ 22 w 2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22" h="15">
                  <a:moveTo>
                    <a:pt x="18" y="0"/>
                  </a:moveTo>
                  <a:lnTo>
                    <a:pt x="3" y="4"/>
                  </a:lnTo>
                  <a:lnTo>
                    <a:pt x="0" y="10"/>
                  </a:lnTo>
                  <a:lnTo>
                    <a:pt x="9" y="14"/>
                  </a:lnTo>
                  <a:lnTo>
                    <a:pt x="21" y="11"/>
                  </a:lnTo>
                  <a:lnTo>
                    <a:pt x="18" y="0"/>
                  </a:lnTo>
                </a:path>
              </a:pathLst>
            </a:custGeom>
            <a:solidFill>
              <a:schemeClr val="bg1">
                <a:lumMod val="50000"/>
              </a:schemeClr>
            </a:solidFill>
            <a:ln w="9525" cap="rnd">
              <a:solidFill>
                <a:srgbClr val="5F5F5F"/>
              </a:solidFill>
              <a:round/>
              <a:headEnd/>
              <a:tailEnd/>
            </a:ln>
          </p:spPr>
          <p:txBody>
            <a:bodyPr/>
            <a:lstStyle/>
            <a:p>
              <a:pPr>
                <a:defRPr/>
              </a:pPr>
              <a:endParaRPr lang="en-US" sz="1350" dirty="0">
                <a:solidFill>
                  <a:prstClr val="black"/>
                </a:solidFill>
                <a:latin typeface="Calibri"/>
              </a:endParaRPr>
            </a:p>
          </p:txBody>
        </p:sp>
        <p:sp>
          <p:nvSpPr>
            <p:cNvPr id="68" name="Freeform 67"/>
            <p:cNvSpPr>
              <a:spLocks/>
            </p:cNvSpPr>
            <p:nvPr/>
          </p:nvSpPr>
          <p:spPr bwMode="auto">
            <a:xfrm rot="16707809" flipH="1">
              <a:off x="8448923" y="3817144"/>
              <a:ext cx="392415" cy="238125"/>
            </a:xfrm>
            <a:custGeom>
              <a:avLst/>
              <a:gdLst>
                <a:gd name="T0" fmla="*/ 57 w 328"/>
                <a:gd name="T1" fmla="*/ 3 h 551"/>
                <a:gd name="T2" fmla="*/ 54 w 328"/>
                <a:gd name="T3" fmla="*/ 10 h 551"/>
                <a:gd name="T4" fmla="*/ 35 w 328"/>
                <a:gd name="T5" fmla="*/ 18 h 551"/>
                <a:gd name="T6" fmla="*/ 25 w 328"/>
                <a:gd name="T7" fmla="*/ 21 h 551"/>
                <a:gd name="T8" fmla="*/ 21 w 328"/>
                <a:gd name="T9" fmla="*/ 25 h 551"/>
                <a:gd name="T10" fmla="*/ 23 w 328"/>
                <a:gd name="T11" fmla="*/ 36 h 551"/>
                <a:gd name="T12" fmla="*/ 18 w 328"/>
                <a:gd name="T13" fmla="*/ 44 h 551"/>
                <a:gd name="T14" fmla="*/ 14 w 328"/>
                <a:gd name="T15" fmla="*/ 47 h 551"/>
                <a:gd name="T16" fmla="*/ 10 w 328"/>
                <a:gd name="T17" fmla="*/ 49 h 551"/>
                <a:gd name="T18" fmla="*/ 6 w 328"/>
                <a:gd name="T19" fmla="*/ 51 h 551"/>
                <a:gd name="T20" fmla="*/ 4 w 328"/>
                <a:gd name="T21" fmla="*/ 53 h 551"/>
                <a:gd name="T22" fmla="*/ 4 w 328"/>
                <a:gd name="T23" fmla="*/ 54 h 551"/>
                <a:gd name="T24" fmla="*/ 4 w 328"/>
                <a:gd name="T25" fmla="*/ 63 h 551"/>
                <a:gd name="T26" fmla="*/ 32 w 328"/>
                <a:gd name="T27" fmla="*/ 60 h 551"/>
                <a:gd name="T28" fmla="*/ 40 w 328"/>
                <a:gd name="T29" fmla="*/ 54 h 551"/>
                <a:gd name="T30" fmla="*/ 45 w 328"/>
                <a:gd name="T31" fmla="*/ 49 h 551"/>
                <a:gd name="T32" fmla="*/ 51 w 328"/>
                <a:gd name="T33" fmla="*/ 45 h 551"/>
                <a:gd name="T34" fmla="*/ 65 w 328"/>
                <a:gd name="T35" fmla="*/ 38 h 551"/>
                <a:gd name="T36" fmla="*/ 70 w 328"/>
                <a:gd name="T37" fmla="*/ 35 h 551"/>
                <a:gd name="T38" fmla="*/ 79 w 328"/>
                <a:gd name="T39" fmla="*/ 22 h 551"/>
                <a:gd name="T40" fmla="*/ 76 w 328"/>
                <a:gd name="T41" fmla="*/ 7 h 551"/>
                <a:gd name="T42" fmla="*/ 64 w 328"/>
                <a:gd name="T43" fmla="*/ 1 h 551"/>
                <a:gd name="T44" fmla="*/ 60 w 328"/>
                <a:gd name="T45" fmla="*/ 0 h 551"/>
                <a:gd name="T46" fmla="*/ 57 w 328"/>
                <a:gd name="T47" fmla="*/ 3 h 5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28"/>
                <a:gd name="T73" fmla="*/ 0 h 551"/>
                <a:gd name="T74" fmla="*/ 328 w 328"/>
                <a:gd name="T75" fmla="*/ 551 h 55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28" h="551">
                  <a:moveTo>
                    <a:pt x="238" y="22"/>
                  </a:moveTo>
                  <a:cubicBezTo>
                    <a:pt x="237" y="40"/>
                    <a:pt x="237" y="62"/>
                    <a:pt x="226" y="76"/>
                  </a:cubicBezTo>
                  <a:cubicBezTo>
                    <a:pt x="210" y="96"/>
                    <a:pt x="169" y="137"/>
                    <a:pt x="145" y="142"/>
                  </a:cubicBezTo>
                  <a:cubicBezTo>
                    <a:pt x="122" y="157"/>
                    <a:pt x="125" y="157"/>
                    <a:pt x="103" y="172"/>
                  </a:cubicBezTo>
                  <a:cubicBezTo>
                    <a:pt x="115" y="208"/>
                    <a:pt x="82" y="167"/>
                    <a:pt x="88" y="205"/>
                  </a:cubicBezTo>
                  <a:cubicBezTo>
                    <a:pt x="84" y="233"/>
                    <a:pt x="96" y="265"/>
                    <a:pt x="94" y="289"/>
                  </a:cubicBezTo>
                  <a:cubicBezTo>
                    <a:pt x="92" y="313"/>
                    <a:pt x="82" y="337"/>
                    <a:pt x="76" y="352"/>
                  </a:cubicBezTo>
                  <a:cubicBezTo>
                    <a:pt x="73" y="357"/>
                    <a:pt x="63" y="372"/>
                    <a:pt x="58" y="379"/>
                  </a:cubicBezTo>
                  <a:cubicBezTo>
                    <a:pt x="54" y="385"/>
                    <a:pt x="40" y="391"/>
                    <a:pt x="40" y="391"/>
                  </a:cubicBezTo>
                  <a:cubicBezTo>
                    <a:pt x="36" y="397"/>
                    <a:pt x="29" y="402"/>
                    <a:pt x="25" y="409"/>
                  </a:cubicBezTo>
                  <a:cubicBezTo>
                    <a:pt x="22" y="415"/>
                    <a:pt x="21" y="421"/>
                    <a:pt x="19" y="427"/>
                  </a:cubicBezTo>
                  <a:cubicBezTo>
                    <a:pt x="18" y="430"/>
                    <a:pt x="16" y="436"/>
                    <a:pt x="16" y="436"/>
                  </a:cubicBezTo>
                  <a:cubicBezTo>
                    <a:pt x="17" y="461"/>
                    <a:pt x="0" y="494"/>
                    <a:pt x="19" y="511"/>
                  </a:cubicBezTo>
                  <a:cubicBezTo>
                    <a:pt x="64" y="551"/>
                    <a:pt x="95" y="497"/>
                    <a:pt x="133" y="484"/>
                  </a:cubicBezTo>
                  <a:cubicBezTo>
                    <a:pt x="137" y="471"/>
                    <a:pt x="155" y="443"/>
                    <a:pt x="166" y="436"/>
                  </a:cubicBezTo>
                  <a:cubicBezTo>
                    <a:pt x="171" y="421"/>
                    <a:pt x="178" y="407"/>
                    <a:pt x="187" y="394"/>
                  </a:cubicBezTo>
                  <a:cubicBezTo>
                    <a:pt x="185" y="376"/>
                    <a:pt x="205" y="379"/>
                    <a:pt x="211" y="361"/>
                  </a:cubicBezTo>
                  <a:cubicBezTo>
                    <a:pt x="216" y="347"/>
                    <a:pt x="256" y="312"/>
                    <a:pt x="268" y="304"/>
                  </a:cubicBezTo>
                  <a:cubicBezTo>
                    <a:pt x="282" y="282"/>
                    <a:pt x="275" y="291"/>
                    <a:pt x="289" y="277"/>
                  </a:cubicBezTo>
                  <a:cubicBezTo>
                    <a:pt x="295" y="259"/>
                    <a:pt x="322" y="197"/>
                    <a:pt x="328" y="178"/>
                  </a:cubicBezTo>
                  <a:cubicBezTo>
                    <a:pt x="327" y="122"/>
                    <a:pt x="316" y="114"/>
                    <a:pt x="313" y="58"/>
                  </a:cubicBezTo>
                  <a:cubicBezTo>
                    <a:pt x="312" y="43"/>
                    <a:pt x="276" y="15"/>
                    <a:pt x="265" y="7"/>
                  </a:cubicBezTo>
                  <a:cubicBezTo>
                    <a:pt x="256" y="0"/>
                    <a:pt x="250" y="1"/>
                    <a:pt x="250" y="1"/>
                  </a:cubicBezTo>
                  <a:cubicBezTo>
                    <a:pt x="244" y="10"/>
                    <a:pt x="238" y="22"/>
                    <a:pt x="238" y="22"/>
                  </a:cubicBezTo>
                  <a:close/>
                </a:path>
              </a:pathLst>
            </a:custGeom>
            <a:solidFill>
              <a:schemeClr val="bg1">
                <a:lumMod val="50000"/>
              </a:schemeClr>
            </a:solidFill>
            <a:ln w="9525">
              <a:solidFill>
                <a:srgbClr val="5F5F5F"/>
              </a:solidFill>
              <a:round/>
              <a:headEnd/>
              <a:tailEnd/>
            </a:ln>
          </p:spPr>
          <p:txBody>
            <a:bodyPr vert="eaVert">
              <a:spAutoFit/>
            </a:bodyPr>
            <a:lstStyle/>
            <a:p>
              <a:pPr>
                <a:defRPr/>
              </a:pPr>
              <a:endParaRPr lang="en-US" sz="1350" dirty="0">
                <a:solidFill>
                  <a:prstClr val="black"/>
                </a:solidFill>
                <a:latin typeface="Calibri"/>
              </a:endParaRPr>
            </a:p>
          </p:txBody>
        </p:sp>
      </p:grpSp>
      <p:sp>
        <p:nvSpPr>
          <p:cNvPr id="16385" name="AutoShape 1"/>
          <p:cNvSpPr>
            <a:spLocks/>
          </p:cNvSpPr>
          <p:nvPr/>
        </p:nvSpPr>
        <p:spPr bwMode="auto">
          <a:xfrm>
            <a:off x="2255838" y="228600"/>
            <a:ext cx="8118475" cy="6477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w="12700" cap="flat" cmpd="sng">
            <a:noFill/>
            <a:prstDash val="solid"/>
            <a:miter lim="0"/>
            <a:headEnd/>
            <a:tailEnd/>
          </a:ln>
          <a:effectLst/>
        </p:spPr>
        <p:txBody>
          <a:bodyPr lIns="50800" tIns="50800" rIns="50800" bIns="50800" anchor="ctr"/>
          <a:lstStyle/>
          <a:p>
            <a:r>
              <a:rPr lang="en-US" dirty="0" smtClean="0"/>
              <a:t>10 </a:t>
            </a:r>
            <a:r>
              <a:rPr lang="en-US" dirty="0"/>
              <a:t>Years of Environmental Engagements</a:t>
            </a:r>
          </a:p>
        </p:txBody>
      </p:sp>
      <p:sp>
        <p:nvSpPr>
          <p:cNvPr id="16387" name="AutoShape 3"/>
          <p:cNvSpPr>
            <a:spLocks/>
          </p:cNvSpPr>
          <p:nvPr/>
        </p:nvSpPr>
        <p:spPr bwMode="auto">
          <a:xfrm>
            <a:off x="444500" y="3201988"/>
            <a:ext cx="12114213" cy="20002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12800" dirty="0" smtClean="0">
                <a:latin typeface="Helvetica Neue" charset="0"/>
                <a:ea typeface="Helvetica Neue" charset="0"/>
                <a:cs typeface="Helvetica Neue" charset="0"/>
                <a:sym typeface="Helvetica Neue" charset="0"/>
              </a:rPr>
              <a:t>81 </a:t>
            </a:r>
            <a:r>
              <a:rPr lang="en-US" sz="6000" dirty="0">
                <a:latin typeface="Helvetica Neue" charset="0"/>
                <a:ea typeface="Helvetica Neue" charset="0"/>
                <a:cs typeface="Helvetica Neue" charset="0"/>
                <a:sym typeface="Helvetica Neue" charset="0"/>
              </a:rPr>
              <a:t>Environmental Engagements</a:t>
            </a:r>
            <a:endParaRPr lang="en-US" dirty="0"/>
          </a:p>
        </p:txBody>
      </p:sp>
      <p:sp>
        <p:nvSpPr>
          <p:cNvPr id="16388" name="AutoShape 4"/>
          <p:cNvSpPr>
            <a:spLocks/>
          </p:cNvSpPr>
          <p:nvPr/>
        </p:nvSpPr>
        <p:spPr bwMode="auto">
          <a:xfrm>
            <a:off x="3287713" y="3173413"/>
            <a:ext cx="6088062" cy="2057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12800" dirty="0">
                <a:latin typeface="Helvetica" charset="0"/>
                <a:ea typeface="Helvetica" charset="0"/>
                <a:cs typeface="Helvetica" charset="0"/>
                <a:sym typeface="Helvetica" charset="0"/>
              </a:rPr>
              <a:t>4</a:t>
            </a:r>
            <a:r>
              <a:rPr lang="en-US" sz="12800" dirty="0" smtClean="0">
                <a:latin typeface="Helvetica" charset="0"/>
                <a:ea typeface="Helvetica" charset="0"/>
                <a:cs typeface="Helvetica" charset="0"/>
                <a:sym typeface="Helvetica" charset="0"/>
              </a:rPr>
              <a:t>0 </a:t>
            </a:r>
            <a:r>
              <a:rPr lang="en-US" sz="6000" dirty="0">
                <a:latin typeface="Helvetica" charset="0"/>
                <a:ea typeface="Helvetica" charset="0"/>
                <a:cs typeface="Helvetica" charset="0"/>
                <a:sym typeface="Helvetica" charset="0"/>
              </a:rPr>
              <a:t>Countries</a:t>
            </a:r>
            <a:r>
              <a:rPr lang="en-US" sz="12800" dirty="0">
                <a:latin typeface="Helvetica" charset="0"/>
                <a:ea typeface="Helvetica" charset="0"/>
                <a:cs typeface="Helvetica" charset="0"/>
                <a:sym typeface="Helvetica" charset="0"/>
              </a:rPr>
              <a:t> </a:t>
            </a:r>
            <a:endParaRPr lang="en-US" dirty="0"/>
          </a:p>
        </p:txBody>
      </p:sp>
      <p:grpSp>
        <p:nvGrpSpPr>
          <p:cNvPr id="6" name="Group 13"/>
          <p:cNvGrpSpPr>
            <a:grpSpLocks/>
          </p:cNvGrpSpPr>
          <p:nvPr/>
        </p:nvGrpSpPr>
        <p:grpSpPr bwMode="auto">
          <a:xfrm>
            <a:off x="2235200" y="76200"/>
            <a:ext cx="1073150" cy="1295400"/>
            <a:chOff x="0" y="0"/>
            <a:chExt cx="1149753" cy="1462088"/>
          </a:xfrm>
        </p:grpSpPr>
        <p:sp>
          <p:nvSpPr>
            <p:cNvPr id="7" name="AutoShape 14"/>
            <p:cNvSpPr>
              <a:spLocks/>
            </p:cNvSpPr>
            <p:nvPr/>
          </p:nvSpPr>
          <p:spPr bwMode="auto">
            <a:xfrm>
              <a:off x="610" y="0"/>
              <a:ext cx="1148522" cy="14620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rgbClr val="FCF4FB"/>
            </a:solidFill>
            <a:ln w="12700" cap="flat" cmpd="sng">
              <a:noFill/>
              <a:prstDash val="solid"/>
              <a:miter lim="0"/>
              <a:headEnd/>
              <a:tailEnd/>
            </a:ln>
            <a:effectLst/>
          </p:spPr>
          <p:txBody>
            <a:bodyPr lIns="0" tIns="0" rIns="0" bIns="0" anchor="ctr"/>
            <a:lstStyle/>
            <a:p>
              <a:endParaRPr lang="en-US" sz="2600"/>
            </a:p>
          </p:txBody>
        </p:sp>
        <p:pic>
          <p:nvPicPr>
            <p:cNvPr id="8" name="Picture 15" descr="pasted-image.pd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251"/>
              <a:ext cx="1149753" cy="1461551"/>
            </a:xfrm>
            <a:prstGeom prst="rect">
              <a:avLst/>
            </a:prstGeom>
            <a:noFill/>
            <a:ln w="12700" cap="flat" cmpd="sng">
              <a:noFill/>
              <a:prstDash val="solid"/>
              <a:miter lim="0"/>
              <a:headEnd type="none" w="med" len="med"/>
              <a:tailEnd type="none" w="med" len="med"/>
            </a:ln>
            <a:effectLst/>
          </p:spPr>
        </p:pic>
      </p:grpSp>
      <p:sp>
        <p:nvSpPr>
          <p:cNvPr id="9" name="AutoShape 7"/>
          <p:cNvSpPr>
            <a:spLocks/>
          </p:cNvSpPr>
          <p:nvPr/>
        </p:nvSpPr>
        <p:spPr bwMode="auto">
          <a:xfrm>
            <a:off x="720724" y="8915400"/>
            <a:ext cx="1819275" cy="474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2500" dirty="0">
                <a:solidFill>
                  <a:srgbClr val="82FA2A"/>
                </a:solidFill>
                <a:latin typeface="Helvetica Neue Thin" charset="0"/>
                <a:ea typeface="Helvetica Neue Thin" charset="0"/>
                <a:cs typeface="Helvetica Neue Thin" charset="0"/>
                <a:sym typeface="Helvetica Neue Thin" charset="0"/>
              </a:rPr>
              <a:t>unclassified</a:t>
            </a:r>
            <a:endParaRPr 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63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grpId="0" nodeType="clickEffect">
                                  <p:stCondLst>
                                    <p:cond delay="0"/>
                                  </p:stCondLst>
                                  <p:childTnLst>
                                    <p:animEffect transition="out" filter="dissolve">
                                      <p:cBhvr>
                                        <p:cTn id="10" dur="500"/>
                                        <p:tgtEl>
                                          <p:spTgt spid="16388"/>
                                        </p:tgtEl>
                                      </p:cBhvr>
                                    </p:animEffect>
                                    <p:set>
                                      <p:cBhvr>
                                        <p:cTn id="11" dur="1" fill="hold">
                                          <p:stCondLst>
                                            <p:cond delay="499"/>
                                          </p:stCondLst>
                                        </p:cTn>
                                        <p:tgtEl>
                                          <p:spTgt spid="16388"/>
                                        </p:tgtEl>
                                        <p:attrNameLst>
                                          <p:attrName>style.visibility</p:attrName>
                                        </p:attrNameLst>
                                      </p:cBhvr>
                                      <p:to>
                                        <p:strVal val="hidden"/>
                                      </p:to>
                                    </p:set>
                                  </p:childTnLst>
                                </p:cTn>
                              </p:par>
                              <p:par>
                                <p:cTn id="12" presetID="9" presetClass="entr" presetSubtype="0" fill="hold" grpId="0" nodeType="withEffect">
                                  <p:stCondLst>
                                    <p:cond delay="0"/>
                                  </p:stCondLst>
                                  <p:childTnLst>
                                    <p:set>
                                      <p:cBhvr>
                                        <p:cTn id="13" dur="1" fill="hold">
                                          <p:stCondLst>
                                            <p:cond delay="0"/>
                                          </p:stCondLst>
                                        </p:cTn>
                                        <p:tgtEl>
                                          <p:spTgt spid="16387"/>
                                        </p:tgtEl>
                                        <p:attrNameLst>
                                          <p:attrName>style.visibility</p:attrName>
                                        </p:attrNameLst>
                                      </p:cBhvr>
                                      <p:to>
                                        <p:strVal val="visible"/>
                                      </p:to>
                                    </p:set>
                                    <p:animEffect transition="in" filter="dissolve">
                                      <p:cBhvr>
                                        <p:cTn id="14" dur="500"/>
                                        <p:tgtEl>
                                          <p:spTgt spid="16387"/>
                                        </p:tgtEl>
                                      </p:cBhvr>
                                    </p:animEffect>
                                  </p:childTnLst>
                                  <p:subTnLst>
                                    <p:set>
                                      <p:cBhvr override="childStyle">
                                        <p:cTn dur="1" fill="hold" display="0" masterRel="nextClick" afterEffect="1"/>
                                        <p:tgtEl>
                                          <p:spTgt spid="1638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6388" grpId="0"/>
      <p:bldP spid="16388"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p:cNvSpPr txBox="1">
            <a:spLocks/>
          </p:cNvSpPr>
          <p:nvPr/>
        </p:nvSpPr>
        <p:spPr>
          <a:xfrm>
            <a:off x="650240" y="216747"/>
            <a:ext cx="11704320" cy="1192107"/>
          </a:xfrm>
          <a:prstGeom prst="rect">
            <a:avLst/>
          </a:prstGeom>
        </p:spPr>
        <p:txBody>
          <a:bodyPr>
            <a:normAutofit/>
          </a:bodyPr>
          <a:lstStyle/>
          <a:p>
            <a:pPr defTabSz="1300460" fontAlgn="auto" hangingPunct="1">
              <a:spcAft>
                <a:spcPts val="0"/>
              </a:spcAft>
              <a:defRPr/>
            </a:pPr>
            <a:r>
              <a:rPr lang="en-US" sz="4551" b="1" i="1" dirty="0">
                <a:solidFill>
                  <a:schemeClr val="tx1"/>
                </a:solidFill>
              </a:rPr>
              <a:t>The Ugly</a:t>
            </a:r>
          </a:p>
        </p:txBody>
      </p:sp>
      <p:sp>
        <p:nvSpPr>
          <p:cNvPr id="8" name="TextBox 7"/>
          <p:cNvSpPr txBox="1"/>
          <p:nvPr/>
        </p:nvSpPr>
        <p:spPr>
          <a:xfrm>
            <a:off x="81027" y="1681396"/>
            <a:ext cx="12842746" cy="3457357"/>
          </a:xfrm>
          <a:prstGeom prst="rect">
            <a:avLst/>
          </a:prstGeom>
          <a:noFill/>
        </p:spPr>
        <p:txBody>
          <a:bodyPr wrap="square" rtlCol="0">
            <a:spAutoFit/>
          </a:bodyPr>
          <a:lstStyle/>
          <a:p>
            <a:pPr marL="487672" indent="-487672" algn="l">
              <a:spcBef>
                <a:spcPts val="427"/>
              </a:spcBef>
              <a:spcAft>
                <a:spcPts val="427"/>
              </a:spcAft>
              <a:buFont typeface="Arial" panose="020B0604020202020204" pitchFamily="34" charset="0"/>
              <a:buChar char="•"/>
            </a:pPr>
            <a:r>
              <a:rPr lang="en-US" sz="3200" b="1" dirty="0">
                <a:solidFill>
                  <a:schemeClr val="tx1">
                    <a:lumMod val="85000"/>
                    <a:lumOff val="15000"/>
                  </a:schemeClr>
                </a:solidFill>
                <a:latin typeface="Garamond" panose="02020404030301010803" pitchFamily="18" charset="0"/>
              </a:rPr>
              <a:t>Four of the ten countries with the highest prevalence of modern slavery in the world are in Africa.</a:t>
            </a:r>
          </a:p>
          <a:p>
            <a:pPr marL="487672" indent="-487672" algn="l">
              <a:spcBef>
                <a:spcPts val="427"/>
              </a:spcBef>
              <a:spcAft>
                <a:spcPts val="427"/>
              </a:spcAft>
              <a:buFont typeface="Arial" panose="020B0604020202020204" pitchFamily="34" charset="0"/>
              <a:buChar char="•"/>
            </a:pPr>
            <a:r>
              <a:rPr lang="en-GB" sz="3200" b="1" dirty="0">
                <a:solidFill>
                  <a:schemeClr val="tx1">
                    <a:lumMod val="85000"/>
                    <a:lumOff val="15000"/>
                  </a:schemeClr>
                </a:solidFill>
                <a:latin typeface="Garamond" panose="02020404030301010803" pitchFamily="18" charset="0"/>
              </a:rPr>
              <a:t>Africa has lost 64% of its elephants to poaching in only a decade</a:t>
            </a:r>
          </a:p>
          <a:p>
            <a:pPr marL="487672" indent="-487672" algn="l">
              <a:spcBef>
                <a:spcPts val="427"/>
              </a:spcBef>
              <a:spcAft>
                <a:spcPts val="427"/>
              </a:spcAft>
              <a:buFont typeface="Arial" panose="020B0604020202020204" pitchFamily="34" charset="0"/>
              <a:buChar char="•"/>
            </a:pPr>
            <a:r>
              <a:rPr lang="en-GB" sz="3200" b="1" dirty="0">
                <a:solidFill>
                  <a:schemeClr val="tx1">
                    <a:lumMod val="85000"/>
                    <a:lumOff val="15000"/>
                  </a:schemeClr>
                </a:solidFill>
                <a:latin typeface="Garamond" panose="02020404030301010803" pitchFamily="18" charset="0"/>
              </a:rPr>
              <a:t>28,646 cases of Ebola resulting in 11,323 deaths</a:t>
            </a:r>
          </a:p>
          <a:p>
            <a:pPr marL="487672" indent="-487672" algn="l">
              <a:spcBef>
                <a:spcPts val="427"/>
              </a:spcBef>
              <a:spcAft>
                <a:spcPts val="427"/>
              </a:spcAft>
              <a:buFont typeface="Arial" panose="020B0604020202020204" pitchFamily="34" charset="0"/>
              <a:buChar char="•"/>
            </a:pPr>
            <a:r>
              <a:rPr lang="en-GB" sz="3200" b="1" dirty="0">
                <a:solidFill>
                  <a:schemeClr val="tx1">
                    <a:lumMod val="85000"/>
                    <a:lumOff val="15000"/>
                  </a:schemeClr>
                </a:solidFill>
                <a:latin typeface="Garamond" panose="02020404030301010803" pitchFamily="18" charset="0"/>
              </a:rPr>
              <a:t>400,500 deaths from malaria in 2016 (70% were children under 5) </a:t>
            </a:r>
          </a:p>
          <a:p>
            <a:pPr marL="487672" indent="-487672" algn="l">
              <a:spcBef>
                <a:spcPts val="427"/>
              </a:spcBef>
              <a:spcAft>
                <a:spcPts val="427"/>
              </a:spcAft>
              <a:buFont typeface="Arial" panose="020B0604020202020204" pitchFamily="34" charset="0"/>
              <a:buChar char="•"/>
            </a:pPr>
            <a:r>
              <a:rPr lang="en-GB" sz="3200" b="1" dirty="0">
                <a:solidFill>
                  <a:schemeClr val="tx1">
                    <a:lumMod val="85000"/>
                    <a:lumOff val="15000"/>
                  </a:schemeClr>
                </a:solidFill>
                <a:latin typeface="Garamond" panose="02020404030301010803" pitchFamily="18" charset="0"/>
              </a:rPr>
              <a:t>720,000 deaths from AIDS in 2016</a:t>
            </a:r>
            <a:endParaRPr lang="en-US" sz="3200" b="1" dirty="0">
              <a:solidFill>
                <a:schemeClr val="tx1">
                  <a:lumMod val="85000"/>
                  <a:lumOff val="15000"/>
                </a:schemeClr>
              </a:solidFill>
              <a:latin typeface="Garamond" panose="02020404030301010803" pitchFamily="18" charset="0"/>
            </a:endParaRPr>
          </a:p>
        </p:txBody>
      </p:sp>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1640" y="5061447"/>
            <a:ext cx="3119986" cy="23440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93067" y="7760902"/>
            <a:ext cx="5120134" cy="680137"/>
          </a:xfrm>
          <a:prstGeom prst="rect">
            <a:avLst/>
          </a:prstGeom>
        </p:spPr>
      </p:pic>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3339" y="7503597"/>
            <a:ext cx="1601866" cy="888053"/>
          </a:xfrm>
          <a:prstGeom prst="rect">
            <a:avLst/>
          </a:prstGeom>
        </p:spPr>
      </p:pic>
      <p:pic>
        <p:nvPicPr>
          <p:cNvPr id="17" name="Picture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647060" y="7712774"/>
            <a:ext cx="3064155" cy="776391"/>
          </a:xfrm>
          <a:prstGeom prst="rect">
            <a:avLst/>
          </a:prstGeom>
        </p:spPr>
      </p:pic>
      <p:pic>
        <p:nvPicPr>
          <p:cNvPr id="20" name="Picture 19"/>
          <p:cNvPicPr/>
          <p:nvPr/>
        </p:nvPicPr>
        <p:blipFill>
          <a:blip r:embed="rId7" cstate="email">
            <a:extLst>
              <a:ext uri="{28A0092B-C50C-407E-A947-70E740481C1C}">
                <a14:useLocalDpi xmlns:a14="http://schemas.microsoft.com/office/drawing/2010/main"/>
              </a:ext>
            </a:extLst>
          </a:blip>
          <a:stretch>
            <a:fillRect/>
          </a:stretch>
        </p:blipFill>
        <p:spPr>
          <a:xfrm>
            <a:off x="4504013" y="5227758"/>
            <a:ext cx="4158827" cy="1954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477981" y="7182090"/>
            <a:ext cx="2235200" cy="541867"/>
          </a:xfrm>
          <a:prstGeom prst="rect">
            <a:avLst/>
          </a:prstGeom>
        </p:spPr>
      </p:pic>
      <p:pic>
        <p:nvPicPr>
          <p:cNvPr id="165" name="Picture 16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645228" y="5042310"/>
            <a:ext cx="3065988" cy="23632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945767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0" y="304800"/>
            <a:ext cx="10464800" cy="1435100"/>
          </a:xfrm>
        </p:spPr>
        <p:txBody>
          <a:bodyPr/>
          <a:lstStyle/>
          <a:p>
            <a:r>
              <a:rPr lang="en-US" dirty="0" smtClean="0"/>
              <a:t>Finally …. </a:t>
            </a:r>
            <a:endParaRPr lang="en-US" dirty="0"/>
          </a:p>
        </p:txBody>
      </p:sp>
      <p:sp>
        <p:nvSpPr>
          <p:cNvPr id="3" name="Content Placeholder 2"/>
          <p:cNvSpPr>
            <a:spLocks noGrp="1"/>
          </p:cNvSpPr>
          <p:nvPr>
            <p:ph idx="1"/>
          </p:nvPr>
        </p:nvSpPr>
        <p:spPr>
          <a:xfrm>
            <a:off x="1295400" y="2527300"/>
            <a:ext cx="10464800" cy="1130300"/>
          </a:xfrm>
        </p:spPr>
        <p:txBody>
          <a:bodyPr/>
          <a:lstStyle/>
          <a:p>
            <a:r>
              <a:rPr lang="en-US" sz="4000" dirty="0"/>
              <a:t>The main objective of the program is to </a:t>
            </a:r>
            <a:r>
              <a:rPr lang="en-US" sz="4000" dirty="0" smtClean="0"/>
              <a:t>conduct, </a:t>
            </a:r>
            <a:r>
              <a:rPr lang="en-US" sz="4000" dirty="0"/>
              <a:t>in collaboration with other USG </a:t>
            </a:r>
            <a:r>
              <a:rPr lang="en-US" sz="4000" dirty="0" smtClean="0"/>
              <a:t>agencies and </a:t>
            </a:r>
            <a:r>
              <a:rPr lang="en-US" sz="4000" dirty="0"/>
              <a:t>international partners, </a:t>
            </a:r>
            <a:r>
              <a:rPr lang="en-US" sz="4800" dirty="0">
                <a:solidFill>
                  <a:srgbClr val="33CC00"/>
                </a:solidFill>
              </a:rPr>
              <a:t>capacity building engagements</a:t>
            </a:r>
            <a:r>
              <a:rPr lang="en-US" sz="4000" dirty="0"/>
              <a:t> with Host Nation military, civilian organizations, NGOs, UN, International Organizations (IOs), academia, and private sector participants, throughout the continent of Africa.</a:t>
            </a:r>
          </a:p>
          <a:p>
            <a:endParaRPr lang="en-US" dirty="0"/>
          </a:p>
        </p:txBody>
      </p:sp>
    </p:spTree>
    <p:extLst>
      <p:ext uri="{BB962C8B-B14F-4D97-AF65-F5344CB8AC3E}">
        <p14:creationId xmlns:p14="http://schemas.microsoft.com/office/powerpoint/2010/main" val="24384704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270000" y="7543800"/>
            <a:ext cx="10463213" cy="1422400"/>
          </a:xfrm>
        </p:spPr>
        <p:txBody>
          <a:bodyPr/>
          <a:lstStyle/>
          <a:p>
            <a:r>
              <a:rPr lang="en-US" b="1" dirty="0">
                <a:latin typeface="Helvetica Neue UltraLight" charset="0"/>
                <a:ea typeface="Helvetica Neue UltraLight" charset="0"/>
                <a:cs typeface="Helvetica Neue UltraLight" charset="0"/>
                <a:sym typeface="Helvetica Neue UltraLight" charset="0"/>
              </a:rPr>
              <a:t>Thank you</a:t>
            </a:r>
            <a:endParaRPr lang="en-US" dirty="0"/>
          </a:p>
        </p:txBody>
      </p:sp>
      <p:pic>
        <p:nvPicPr>
          <p:cNvPr id="5" name="Picture 4" descr="Africa Command Crest [1_5].png"/>
          <p:cNvPicPr/>
          <p:nvPr/>
        </p:nvPicPr>
        <p:blipFill>
          <a:blip r:embed="rId2" cstate="print"/>
          <a:stretch>
            <a:fillRect/>
          </a:stretch>
        </p:blipFill>
        <p:spPr>
          <a:xfrm>
            <a:off x="3796506" y="762000"/>
            <a:ext cx="5410200" cy="6781800"/>
          </a:xfrm>
          <a:prstGeom prst="rect">
            <a:avLst/>
          </a:prstGeom>
        </p:spPr>
      </p:pic>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1786778"/>
            <a:ext cx="975360" cy="71751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00460" hangingPunct="1"/>
            <a:endParaRPr lang="en-US" sz="1422" b="1">
              <a:solidFill>
                <a:srgbClr val="FFFFFF"/>
              </a:solidFill>
            </a:endParaRPr>
          </a:p>
        </p:txBody>
      </p:sp>
      <p:sp>
        <p:nvSpPr>
          <p:cNvPr id="4" name="Title 1"/>
          <p:cNvSpPr txBox="1">
            <a:spLocks/>
          </p:cNvSpPr>
          <p:nvPr/>
        </p:nvSpPr>
        <p:spPr>
          <a:xfrm>
            <a:off x="630788" y="294549"/>
            <a:ext cx="11704320" cy="1235004"/>
          </a:xfrm>
          <a:prstGeom prst="rect">
            <a:avLst/>
          </a:prstGeom>
        </p:spPr>
        <p:txBody>
          <a:bodyPr/>
          <a:lstStyle>
            <a:lvl1pPr algn="ctr" rtl="0" eaLnBrk="0" fontAlgn="base" hangingPunct="0">
              <a:spcBef>
                <a:spcPct val="0"/>
              </a:spcBef>
              <a:spcAft>
                <a:spcPct val="0"/>
              </a:spcAft>
              <a:defRPr sz="3600" b="1" i="1">
                <a:solidFill>
                  <a:schemeClr val="accent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i="1">
                <a:solidFill>
                  <a:schemeClr val="accent2"/>
                </a:solidFill>
                <a:effectLst>
                  <a:outerShdw blurRad="38100" dist="38100" dir="2700000" algn="tl">
                    <a:srgbClr val="C0C0C0"/>
                  </a:outerShdw>
                </a:effectLst>
                <a:latin typeface="Arial" pitchFamily="34" charset="0"/>
              </a:defRPr>
            </a:lvl2pPr>
            <a:lvl3pPr algn="ctr" rtl="0" eaLnBrk="0" fontAlgn="base" hangingPunct="0">
              <a:spcBef>
                <a:spcPct val="0"/>
              </a:spcBef>
              <a:spcAft>
                <a:spcPct val="0"/>
              </a:spcAft>
              <a:defRPr sz="3600" b="1" i="1">
                <a:solidFill>
                  <a:schemeClr val="accent2"/>
                </a:solidFill>
                <a:effectLst>
                  <a:outerShdw blurRad="38100" dist="38100" dir="2700000" algn="tl">
                    <a:srgbClr val="C0C0C0"/>
                  </a:outerShdw>
                </a:effectLst>
                <a:latin typeface="Arial" pitchFamily="34" charset="0"/>
              </a:defRPr>
            </a:lvl3pPr>
            <a:lvl4pPr algn="ctr" rtl="0" eaLnBrk="0" fontAlgn="base" hangingPunct="0">
              <a:spcBef>
                <a:spcPct val="0"/>
              </a:spcBef>
              <a:spcAft>
                <a:spcPct val="0"/>
              </a:spcAft>
              <a:defRPr sz="3600" b="1" i="1">
                <a:solidFill>
                  <a:schemeClr val="accent2"/>
                </a:solidFill>
                <a:effectLst>
                  <a:outerShdw blurRad="38100" dist="38100" dir="2700000" algn="tl">
                    <a:srgbClr val="C0C0C0"/>
                  </a:outerShdw>
                </a:effectLst>
                <a:latin typeface="Arial" pitchFamily="34" charset="0"/>
              </a:defRPr>
            </a:lvl4pPr>
            <a:lvl5pPr algn="ctr" rtl="0" eaLnBrk="0" fontAlgn="base" hangingPunct="0">
              <a:spcBef>
                <a:spcPct val="0"/>
              </a:spcBef>
              <a:spcAft>
                <a:spcPct val="0"/>
              </a:spcAft>
              <a:defRPr sz="3600" b="1" i="1">
                <a:solidFill>
                  <a:schemeClr val="accent2"/>
                </a:solidFill>
                <a:effectLst>
                  <a:outerShdw blurRad="38100" dist="38100" dir="2700000" algn="tl">
                    <a:srgbClr val="C0C0C0"/>
                  </a:outerShdw>
                </a:effectLst>
                <a:latin typeface="Arial" pitchFamily="34" charset="0"/>
              </a:defRPr>
            </a:lvl5pPr>
            <a:lvl6pPr marL="457200" algn="ctr" rtl="0" eaLnBrk="0" fontAlgn="base" hangingPunct="0">
              <a:spcBef>
                <a:spcPct val="0"/>
              </a:spcBef>
              <a:spcAft>
                <a:spcPct val="0"/>
              </a:spcAft>
              <a:defRPr sz="3600" b="1" i="1">
                <a:solidFill>
                  <a:schemeClr val="accent2"/>
                </a:solidFill>
                <a:effectLst>
                  <a:outerShdw blurRad="38100" dist="38100" dir="2700000" algn="tl">
                    <a:srgbClr val="C0C0C0"/>
                  </a:outerShdw>
                </a:effectLst>
                <a:latin typeface="Arial" pitchFamily="34" charset="0"/>
              </a:defRPr>
            </a:lvl6pPr>
            <a:lvl7pPr marL="914400" algn="ctr" rtl="0" eaLnBrk="0" fontAlgn="base" hangingPunct="0">
              <a:spcBef>
                <a:spcPct val="0"/>
              </a:spcBef>
              <a:spcAft>
                <a:spcPct val="0"/>
              </a:spcAft>
              <a:defRPr sz="3600" b="1" i="1">
                <a:solidFill>
                  <a:schemeClr val="accent2"/>
                </a:solidFill>
                <a:effectLst>
                  <a:outerShdw blurRad="38100" dist="38100" dir="2700000" algn="tl">
                    <a:srgbClr val="C0C0C0"/>
                  </a:outerShdw>
                </a:effectLst>
                <a:latin typeface="Arial" pitchFamily="34" charset="0"/>
              </a:defRPr>
            </a:lvl7pPr>
            <a:lvl8pPr marL="1371600" algn="ctr" rtl="0" eaLnBrk="0" fontAlgn="base" hangingPunct="0">
              <a:spcBef>
                <a:spcPct val="0"/>
              </a:spcBef>
              <a:spcAft>
                <a:spcPct val="0"/>
              </a:spcAft>
              <a:defRPr sz="3600" b="1" i="1">
                <a:solidFill>
                  <a:schemeClr val="accent2"/>
                </a:solidFill>
                <a:effectLst>
                  <a:outerShdw blurRad="38100" dist="38100" dir="2700000" algn="tl">
                    <a:srgbClr val="C0C0C0"/>
                  </a:outerShdw>
                </a:effectLst>
                <a:latin typeface="Arial" pitchFamily="34" charset="0"/>
              </a:defRPr>
            </a:lvl8pPr>
            <a:lvl9pPr marL="1828800" algn="ctr" rtl="0" eaLnBrk="0" fontAlgn="base" hangingPunct="0">
              <a:spcBef>
                <a:spcPct val="0"/>
              </a:spcBef>
              <a:spcAft>
                <a:spcPct val="0"/>
              </a:spcAft>
              <a:defRPr sz="3600" b="1" i="1">
                <a:solidFill>
                  <a:schemeClr val="accent2"/>
                </a:solidFill>
                <a:effectLst>
                  <a:outerShdw blurRad="38100" dist="38100" dir="2700000" algn="tl">
                    <a:srgbClr val="C0C0C0"/>
                  </a:outerShdw>
                </a:effectLst>
                <a:latin typeface="Arial" pitchFamily="34" charset="0"/>
              </a:defRPr>
            </a:lvl9pPr>
          </a:lstStyle>
          <a:p>
            <a:pPr defTabSz="1300460"/>
            <a:r>
              <a:rPr lang="en-US" sz="4551" dirty="0">
                <a:solidFill>
                  <a:srgbClr val="808080">
                    <a:lumMod val="75000"/>
                  </a:srgbClr>
                </a:solidFill>
                <a:effectLst/>
              </a:rPr>
              <a:t>2025 Strategic Outlook</a:t>
            </a:r>
          </a:p>
        </p:txBody>
      </p:sp>
      <p:grpSp>
        <p:nvGrpSpPr>
          <p:cNvPr id="5" name="Group 4"/>
          <p:cNvGrpSpPr/>
          <p:nvPr/>
        </p:nvGrpSpPr>
        <p:grpSpPr>
          <a:xfrm>
            <a:off x="421547" y="1786778"/>
            <a:ext cx="6973778" cy="7175179"/>
            <a:chOff x="228598" y="1413450"/>
            <a:chExt cx="3124185" cy="3240442"/>
          </a:xfrm>
        </p:grpSpPr>
        <p:pic>
          <p:nvPicPr>
            <p:cNvPr id="11" name="Picture 1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8598" y="1413450"/>
              <a:ext cx="3124185" cy="3240442"/>
            </a:xfrm>
            <a:prstGeom prst="rect">
              <a:avLst/>
            </a:prstGeom>
          </p:spPr>
        </p:pic>
        <p:sp>
          <p:nvSpPr>
            <p:cNvPr id="16" name="Oval 15"/>
            <p:cNvSpPr/>
            <p:nvPr/>
          </p:nvSpPr>
          <p:spPr bwMode="auto">
            <a:xfrm>
              <a:off x="1748782" y="3245839"/>
              <a:ext cx="45720" cy="45719"/>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18" name="Oval 17"/>
            <p:cNvSpPr/>
            <p:nvPr/>
          </p:nvSpPr>
          <p:spPr bwMode="auto">
            <a:xfrm>
              <a:off x="1605272" y="3467117"/>
              <a:ext cx="45720" cy="45719"/>
            </a:xfrm>
            <a:prstGeom prst="ellipse">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21" name="Oval 20"/>
            <p:cNvSpPr/>
            <p:nvPr/>
          </p:nvSpPr>
          <p:spPr bwMode="auto">
            <a:xfrm>
              <a:off x="2426475" y="2295540"/>
              <a:ext cx="45720" cy="45719"/>
            </a:xfrm>
            <a:prstGeom prst="ellipse">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22" name="Oval 21"/>
            <p:cNvSpPr/>
            <p:nvPr/>
          </p:nvSpPr>
          <p:spPr bwMode="auto">
            <a:xfrm>
              <a:off x="2718900" y="2657491"/>
              <a:ext cx="45720" cy="45719"/>
            </a:xfrm>
            <a:prstGeom prst="ellipse">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23" name="Oval 22"/>
            <p:cNvSpPr/>
            <p:nvPr/>
          </p:nvSpPr>
          <p:spPr bwMode="auto">
            <a:xfrm>
              <a:off x="831801" y="2816256"/>
              <a:ext cx="45720" cy="45719"/>
            </a:xfrm>
            <a:prstGeom prst="ellipse">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24" name="Oval 23"/>
            <p:cNvSpPr/>
            <p:nvPr/>
          </p:nvSpPr>
          <p:spPr bwMode="auto">
            <a:xfrm>
              <a:off x="2748701" y="3382729"/>
              <a:ext cx="45720" cy="45719"/>
            </a:xfrm>
            <a:prstGeom prst="ellipse">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25" name="Oval 24"/>
            <p:cNvSpPr/>
            <p:nvPr/>
          </p:nvSpPr>
          <p:spPr bwMode="auto">
            <a:xfrm>
              <a:off x="1400168" y="2529847"/>
              <a:ext cx="45720" cy="45719"/>
            </a:xfrm>
            <a:prstGeom prst="ellipse">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26" name="Oval 25"/>
            <p:cNvSpPr/>
            <p:nvPr/>
          </p:nvSpPr>
          <p:spPr bwMode="auto">
            <a:xfrm>
              <a:off x="1236651" y="2713683"/>
              <a:ext cx="45720" cy="45719"/>
            </a:xfrm>
            <a:prstGeom prst="ellipse">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32" name="Oval 31"/>
            <p:cNvSpPr/>
            <p:nvPr/>
          </p:nvSpPr>
          <p:spPr bwMode="auto">
            <a:xfrm>
              <a:off x="304798" y="2431354"/>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33" name="Oval 32"/>
            <p:cNvSpPr/>
            <p:nvPr/>
          </p:nvSpPr>
          <p:spPr bwMode="auto">
            <a:xfrm>
              <a:off x="2228841" y="4200546"/>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34" name="Oval 33"/>
            <p:cNvSpPr/>
            <p:nvPr/>
          </p:nvSpPr>
          <p:spPr bwMode="auto">
            <a:xfrm>
              <a:off x="828228" y="1522614"/>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35" name="Oval 34"/>
            <p:cNvSpPr/>
            <p:nvPr/>
          </p:nvSpPr>
          <p:spPr bwMode="auto">
            <a:xfrm>
              <a:off x="1833089" y="4552970"/>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36" name="Oval 35"/>
            <p:cNvSpPr/>
            <p:nvPr/>
          </p:nvSpPr>
          <p:spPr bwMode="auto">
            <a:xfrm>
              <a:off x="990892" y="2794910"/>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37" name="Oval 36"/>
            <p:cNvSpPr/>
            <p:nvPr/>
          </p:nvSpPr>
          <p:spPr bwMode="auto">
            <a:xfrm>
              <a:off x="1351587" y="2655368"/>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38" name="Oval 37"/>
            <p:cNvSpPr/>
            <p:nvPr/>
          </p:nvSpPr>
          <p:spPr bwMode="auto">
            <a:xfrm>
              <a:off x="681039" y="2492707"/>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39" name="Oval 38"/>
            <p:cNvSpPr/>
            <p:nvPr/>
          </p:nvSpPr>
          <p:spPr bwMode="auto">
            <a:xfrm>
              <a:off x="2488395" y="3014202"/>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40" name="Oval 39"/>
            <p:cNvSpPr/>
            <p:nvPr/>
          </p:nvSpPr>
          <p:spPr bwMode="auto">
            <a:xfrm>
              <a:off x="2354568" y="4385808"/>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41" name="Oval 40"/>
            <p:cNvSpPr/>
            <p:nvPr/>
          </p:nvSpPr>
          <p:spPr bwMode="auto">
            <a:xfrm>
              <a:off x="3080393" y="3936540"/>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42" name="Oval 41"/>
            <p:cNvSpPr/>
            <p:nvPr/>
          </p:nvSpPr>
          <p:spPr bwMode="auto">
            <a:xfrm>
              <a:off x="1433504" y="2892754"/>
              <a:ext cx="45720" cy="45719"/>
            </a:xfrm>
            <a:prstGeom prst="ellipse">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44" name="Oval 43"/>
            <p:cNvSpPr/>
            <p:nvPr/>
          </p:nvSpPr>
          <p:spPr bwMode="auto">
            <a:xfrm>
              <a:off x="2657460" y="3092783"/>
              <a:ext cx="45720" cy="45719"/>
            </a:xfrm>
            <a:prstGeom prst="ellipse">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17" name="Oval 16"/>
            <p:cNvSpPr/>
            <p:nvPr/>
          </p:nvSpPr>
          <p:spPr bwMode="auto">
            <a:xfrm>
              <a:off x="1183301" y="2770523"/>
              <a:ext cx="45720" cy="45719"/>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grpSp>
      <p:sp>
        <p:nvSpPr>
          <p:cNvPr id="10" name="Rectangle 9"/>
          <p:cNvSpPr/>
          <p:nvPr/>
        </p:nvSpPr>
        <p:spPr>
          <a:xfrm>
            <a:off x="134572" y="1818515"/>
            <a:ext cx="6594017" cy="1011431"/>
          </a:xfrm>
          <a:prstGeom prst="rect">
            <a:avLst/>
          </a:prstGeom>
          <a:solidFill>
            <a:schemeClr val="bg2">
              <a:lumMod val="50000"/>
            </a:schemeClr>
          </a:solidFill>
          <a:ln>
            <a:solidFill>
              <a:schemeClr val="tx1"/>
            </a:solidFill>
          </a:ln>
        </p:spPr>
        <p:txBody>
          <a:bodyPr wrap="square">
            <a:spAutoFit/>
          </a:bodyPr>
          <a:lstStyle/>
          <a:p>
            <a:pPr marL="243836" indent="-243836" algn="l" defTabSz="1300460" hangingPunct="1">
              <a:buFont typeface="Arial" panose="020B0604020202020204" pitchFamily="34" charset="0"/>
              <a:buChar char="•"/>
            </a:pPr>
            <a:r>
              <a:rPr lang="en-US" sz="1991" b="1" dirty="0">
                <a:solidFill>
                  <a:srgbClr val="FFFFFF">
                    <a:lumMod val="95000"/>
                  </a:srgbClr>
                </a:solidFill>
                <a:latin typeface=" Arial"/>
                <a:ea typeface=""/>
                <a:cs typeface=""/>
              </a:rPr>
              <a:t>Social Conflict/Under governed Space</a:t>
            </a:r>
          </a:p>
          <a:p>
            <a:pPr marL="243836" indent="-243836" algn="l" defTabSz="1300460" hangingPunct="1">
              <a:buFont typeface="Arial" panose="020B0604020202020204" pitchFamily="34" charset="0"/>
              <a:buChar char="•"/>
            </a:pPr>
            <a:r>
              <a:rPr lang="en-US" sz="1991" b="1" dirty="0">
                <a:solidFill>
                  <a:srgbClr val="FFFFFF">
                    <a:lumMod val="95000"/>
                  </a:srgbClr>
                </a:solidFill>
                <a:latin typeface=" Arial"/>
                <a:ea typeface=""/>
                <a:cs typeface=""/>
              </a:rPr>
              <a:t>630 Armed Conflicts/75% of all global atrocities (1990 to 2015</a:t>
            </a:r>
            <a:r>
              <a:rPr lang="en-US" sz="1991" b="1" dirty="0">
                <a:solidFill>
                  <a:srgbClr val="B2B2B2"/>
                </a:solidFill>
                <a:latin typeface=" Arial"/>
                <a:ea typeface=""/>
                <a:cs typeface=""/>
              </a:rPr>
              <a:t>)</a:t>
            </a:r>
          </a:p>
        </p:txBody>
      </p:sp>
      <p:grpSp>
        <p:nvGrpSpPr>
          <p:cNvPr id="45" name="Group 44"/>
          <p:cNvGrpSpPr/>
          <p:nvPr/>
        </p:nvGrpSpPr>
        <p:grpSpPr>
          <a:xfrm>
            <a:off x="264933" y="6295742"/>
            <a:ext cx="3160728" cy="2670588"/>
            <a:chOff x="7113235" y="4800600"/>
            <a:chExt cx="1956572" cy="1549727"/>
          </a:xfrm>
        </p:grpSpPr>
        <p:sp>
          <p:nvSpPr>
            <p:cNvPr id="50" name="Rectangle 49"/>
            <p:cNvSpPr/>
            <p:nvPr/>
          </p:nvSpPr>
          <p:spPr>
            <a:xfrm>
              <a:off x="7113235" y="4800600"/>
              <a:ext cx="1956572" cy="15497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00460" hangingPunct="1"/>
              <a:endParaRPr lang="en-US" sz="1138" b="1">
                <a:solidFill>
                  <a:prstClr val="white"/>
                </a:solidFill>
              </a:endParaRPr>
            </a:p>
          </p:txBody>
        </p:sp>
        <p:sp>
          <p:nvSpPr>
            <p:cNvPr id="53" name="TextBox 52"/>
            <p:cNvSpPr txBox="1"/>
            <p:nvPr/>
          </p:nvSpPr>
          <p:spPr>
            <a:xfrm>
              <a:off x="7523393" y="5180846"/>
              <a:ext cx="1306224" cy="358467"/>
            </a:xfrm>
            <a:prstGeom prst="rect">
              <a:avLst/>
            </a:prstGeom>
            <a:noFill/>
          </p:spPr>
          <p:txBody>
            <a:bodyPr wrap="none" rtlCol="0">
              <a:spAutoFit/>
            </a:bodyPr>
            <a:lstStyle/>
            <a:p>
              <a:pPr algn="l" defTabSz="1300460" hangingPunct="1"/>
              <a:r>
                <a:rPr lang="en-US" sz="1707" b="1" dirty="0">
                  <a:solidFill>
                    <a:prstClr val="black"/>
                  </a:solidFill>
                  <a:latin typeface="Calibri Light" panose="020F0302020204030204"/>
                  <a:ea typeface=""/>
                  <a:cs typeface=""/>
                </a:rPr>
                <a:t>Rebel or Ethnic Militia</a:t>
              </a:r>
              <a:br>
                <a:rPr lang="en-US" sz="1707" b="1" dirty="0">
                  <a:solidFill>
                    <a:prstClr val="black"/>
                  </a:solidFill>
                  <a:latin typeface="Calibri Light" panose="020F0302020204030204"/>
                  <a:ea typeface=""/>
                  <a:cs typeface=""/>
                </a:rPr>
              </a:br>
              <a:r>
                <a:rPr lang="en-US" sz="1707" b="1" dirty="0">
                  <a:solidFill>
                    <a:prstClr val="black"/>
                  </a:solidFill>
                  <a:latin typeface="Calibri Light" panose="020F0302020204030204"/>
                  <a:ea typeface=""/>
                  <a:cs typeface=""/>
                </a:rPr>
                <a:t>Caused Events</a:t>
              </a:r>
            </a:p>
          </p:txBody>
        </p:sp>
        <p:sp>
          <p:nvSpPr>
            <p:cNvPr id="59" name="TextBox 58"/>
            <p:cNvSpPr txBox="1"/>
            <p:nvPr/>
          </p:nvSpPr>
          <p:spPr>
            <a:xfrm>
              <a:off x="7514982" y="4897817"/>
              <a:ext cx="1362587" cy="206024"/>
            </a:xfrm>
            <a:prstGeom prst="rect">
              <a:avLst/>
            </a:prstGeom>
            <a:noFill/>
          </p:spPr>
          <p:txBody>
            <a:bodyPr wrap="none" rtlCol="0">
              <a:spAutoFit/>
            </a:bodyPr>
            <a:lstStyle/>
            <a:p>
              <a:pPr algn="l" defTabSz="1300460" hangingPunct="1"/>
              <a:r>
                <a:rPr lang="en-US" sz="1707" b="1" dirty="0">
                  <a:solidFill>
                    <a:prstClr val="black"/>
                  </a:solidFill>
                  <a:latin typeface="Calibri Light" panose="020F0302020204030204"/>
                  <a:ea typeface=""/>
                  <a:cs typeface=""/>
                </a:rPr>
                <a:t>Ongoing UN or AU PKO</a:t>
              </a:r>
            </a:p>
          </p:txBody>
        </p:sp>
        <p:sp>
          <p:nvSpPr>
            <p:cNvPr id="27" name="Rectangle 26"/>
            <p:cNvSpPr/>
            <p:nvPr/>
          </p:nvSpPr>
          <p:spPr bwMode="auto">
            <a:xfrm>
              <a:off x="7281850" y="4944596"/>
              <a:ext cx="190791" cy="172565"/>
            </a:xfrm>
            <a:prstGeom prst="rect">
              <a:avLst/>
            </a:prstGeom>
            <a:solidFill>
              <a:srgbClr val="D9BD88"/>
            </a:solidFill>
            <a:ln w="9525" cap="flat" cmpd="sng" algn="ctr">
              <a:solidFill>
                <a:schemeClr val="tx1"/>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charset="0"/>
                <a:ea typeface=""/>
                <a:cs typeface=""/>
              </a:endParaRPr>
            </a:p>
          </p:txBody>
        </p:sp>
        <p:sp>
          <p:nvSpPr>
            <p:cNvPr id="2" name="Oval 1"/>
            <p:cNvSpPr/>
            <p:nvPr/>
          </p:nvSpPr>
          <p:spPr bwMode="auto">
            <a:xfrm>
              <a:off x="7354385" y="5351797"/>
              <a:ext cx="45719" cy="45719"/>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charset="0"/>
                <a:ea typeface=""/>
                <a:cs typeface=""/>
              </a:endParaRPr>
            </a:p>
          </p:txBody>
        </p:sp>
        <p:sp>
          <p:nvSpPr>
            <p:cNvPr id="60" name="TextBox 59"/>
            <p:cNvSpPr txBox="1"/>
            <p:nvPr/>
          </p:nvSpPr>
          <p:spPr>
            <a:xfrm>
              <a:off x="7334745" y="5553839"/>
              <a:ext cx="1649640" cy="320329"/>
            </a:xfrm>
            <a:prstGeom prst="rect">
              <a:avLst/>
            </a:prstGeom>
            <a:noFill/>
          </p:spPr>
          <p:txBody>
            <a:bodyPr wrap="none" rtlCol="0">
              <a:spAutoFit/>
            </a:bodyPr>
            <a:lstStyle/>
            <a:p>
              <a:pPr algn="l" defTabSz="1300460" hangingPunct="1"/>
              <a:r>
                <a:rPr lang="en-US" sz="1707" b="1" dirty="0">
                  <a:solidFill>
                    <a:prstClr val="black"/>
                  </a:solidFill>
                  <a:latin typeface="Calibri Light" panose="020F0302020204030204"/>
                  <a:ea typeface=""/>
                  <a:cs typeface=""/>
                </a:rPr>
                <a:t>Est. City Populations in 2025</a:t>
              </a:r>
            </a:p>
            <a:p>
              <a:pPr algn="l" defTabSz="1300460" hangingPunct="1"/>
              <a:endParaRPr lang="en-US" sz="1280" b="1" dirty="0">
                <a:solidFill>
                  <a:prstClr val="black"/>
                </a:solidFill>
                <a:latin typeface="Calibri Light" panose="020F0302020204030204"/>
                <a:ea typeface=""/>
                <a:cs typeface=""/>
              </a:endParaRPr>
            </a:p>
          </p:txBody>
        </p:sp>
        <p:cxnSp>
          <p:nvCxnSpPr>
            <p:cNvPr id="28" name="Straight Connector 27"/>
            <p:cNvCxnSpPr/>
            <p:nvPr/>
          </p:nvCxnSpPr>
          <p:spPr bwMode="auto">
            <a:xfrm>
              <a:off x="7281850" y="5542640"/>
              <a:ext cx="1633550" cy="0"/>
            </a:xfrm>
            <a:prstGeom prst="line">
              <a:avLst/>
            </a:prstGeom>
            <a:solidFill>
              <a:schemeClr val="accent1"/>
            </a:solidFill>
            <a:ln w="15875" cap="flat" cmpd="sng" algn="ctr">
              <a:solidFill>
                <a:schemeClr val="tx1"/>
              </a:solidFill>
              <a:prstDash val="solid"/>
              <a:round/>
              <a:headEnd type="none" w="med" len="med"/>
              <a:tailEnd type="none" w="med" len="med"/>
            </a:ln>
            <a:effectLst/>
          </p:spPr>
        </p:cxnSp>
        <p:grpSp>
          <p:nvGrpSpPr>
            <p:cNvPr id="3" name="Group 2"/>
            <p:cNvGrpSpPr/>
            <p:nvPr/>
          </p:nvGrpSpPr>
          <p:grpSpPr>
            <a:xfrm>
              <a:off x="7705090" y="5791200"/>
              <a:ext cx="828019" cy="555561"/>
              <a:chOff x="2296267" y="4851073"/>
              <a:chExt cx="828019" cy="555561"/>
            </a:xfrm>
          </p:grpSpPr>
          <p:sp>
            <p:nvSpPr>
              <p:cNvPr id="30" name="Oval 29"/>
              <p:cNvSpPr/>
              <p:nvPr/>
            </p:nvSpPr>
            <p:spPr bwMode="auto">
              <a:xfrm>
                <a:off x="2296792" y="4907701"/>
                <a:ext cx="91440" cy="91440"/>
              </a:xfrm>
              <a:prstGeom prst="ellipse">
                <a:avLst/>
              </a:prstGeom>
              <a:solidFill>
                <a:srgbClr val="FF0000"/>
              </a:solidFill>
              <a:ln w="3175" cap="flat" cmpd="sng" algn="ctr">
                <a:solidFill>
                  <a:schemeClr val="tx1"/>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31" name="Oval 30"/>
              <p:cNvSpPr/>
              <p:nvPr/>
            </p:nvSpPr>
            <p:spPr bwMode="auto">
              <a:xfrm>
                <a:off x="2296267" y="5076429"/>
                <a:ext cx="91440" cy="91440"/>
              </a:xfrm>
              <a:prstGeom prst="ellipse">
                <a:avLst/>
              </a:prstGeom>
              <a:solidFill>
                <a:srgbClr val="FFC000"/>
              </a:solidFill>
              <a:ln w="3175" cap="flat" cmpd="sng" algn="ctr">
                <a:solidFill>
                  <a:schemeClr val="tx1"/>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43" name="Oval 42"/>
              <p:cNvSpPr/>
              <p:nvPr/>
            </p:nvSpPr>
            <p:spPr bwMode="auto">
              <a:xfrm>
                <a:off x="2297102" y="5245339"/>
                <a:ext cx="91440" cy="91440"/>
              </a:xfrm>
              <a:prstGeom prst="ellipse">
                <a:avLst/>
              </a:prstGeom>
              <a:solidFill>
                <a:srgbClr val="FFFF00"/>
              </a:solidFill>
              <a:ln w="3175" cap="flat" cmpd="sng" algn="ctr">
                <a:solidFill>
                  <a:schemeClr val="tx1"/>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panose="020B0604020202020204" pitchFamily="34" charset="0"/>
                  <a:ea typeface=""/>
                  <a:cs typeface=""/>
                </a:endParaRPr>
              </a:p>
            </p:txBody>
          </p:sp>
          <p:sp>
            <p:nvSpPr>
              <p:cNvPr id="15" name="TextBox 14"/>
              <p:cNvSpPr txBox="1"/>
              <p:nvPr/>
            </p:nvSpPr>
            <p:spPr>
              <a:xfrm>
                <a:off x="2343440" y="4851073"/>
                <a:ext cx="780846" cy="555561"/>
              </a:xfrm>
              <a:prstGeom prst="rect">
                <a:avLst/>
              </a:prstGeom>
              <a:noFill/>
            </p:spPr>
            <p:txBody>
              <a:bodyPr wrap="square" rtlCol="0">
                <a:spAutoFit/>
              </a:bodyPr>
              <a:lstStyle/>
              <a:p>
                <a:pPr algn="l" defTabSz="1300460" hangingPunct="1">
                  <a:spcAft>
                    <a:spcPts val="284"/>
                  </a:spcAft>
                </a:pPr>
                <a:r>
                  <a:rPr lang="en-US" sz="1707" b="1" dirty="0">
                    <a:solidFill>
                      <a:prstClr val="black"/>
                    </a:solidFill>
                    <a:latin typeface="Calibri Light" panose="020F0302020204030204"/>
                    <a:ea typeface=""/>
                    <a:cs typeface=""/>
                  </a:rPr>
                  <a:t>10 million       </a:t>
                </a:r>
              </a:p>
              <a:p>
                <a:pPr algn="l" defTabSz="1300460" hangingPunct="1">
                  <a:spcAft>
                    <a:spcPts val="284"/>
                  </a:spcAft>
                </a:pPr>
                <a:r>
                  <a:rPr lang="en-US" sz="1707" b="1" dirty="0">
                    <a:solidFill>
                      <a:prstClr val="black"/>
                    </a:solidFill>
                    <a:latin typeface="Calibri Light" panose="020F0302020204030204"/>
                    <a:ea typeface=""/>
                    <a:cs typeface=""/>
                  </a:rPr>
                  <a:t>5 million</a:t>
                </a:r>
              </a:p>
              <a:p>
                <a:pPr algn="l" defTabSz="1300460" hangingPunct="1">
                  <a:spcAft>
                    <a:spcPts val="284"/>
                  </a:spcAft>
                </a:pPr>
                <a:r>
                  <a:rPr lang="en-US" sz="1707" b="1" dirty="0">
                    <a:solidFill>
                      <a:prstClr val="black"/>
                    </a:solidFill>
                    <a:latin typeface="Calibri Light" panose="020F0302020204030204"/>
                    <a:ea typeface=""/>
                    <a:cs typeface=""/>
                  </a:rPr>
                  <a:t>3 million</a:t>
                </a:r>
              </a:p>
            </p:txBody>
          </p:sp>
        </p:grpSp>
      </p:grpSp>
      <p:sp>
        <p:nvSpPr>
          <p:cNvPr id="9" name="Freeform 8"/>
          <p:cNvSpPr/>
          <p:nvPr/>
        </p:nvSpPr>
        <p:spPr bwMode="auto">
          <a:xfrm>
            <a:off x="6046899" y="4931272"/>
            <a:ext cx="6768299" cy="3301884"/>
          </a:xfrm>
          <a:custGeom>
            <a:avLst/>
            <a:gdLst>
              <a:gd name="connsiteX0" fmla="*/ 0 w 3373290"/>
              <a:gd name="connsiteY0" fmla="*/ 676195 h 2743200"/>
              <a:gd name="connsiteX1" fmla="*/ 2835408 w 3373290"/>
              <a:gd name="connsiteY1" fmla="*/ 2743200 h 2743200"/>
              <a:gd name="connsiteX2" fmla="*/ 2835408 w 3373290"/>
              <a:gd name="connsiteY2" fmla="*/ 683879 h 2743200"/>
              <a:gd name="connsiteX3" fmla="*/ 3373290 w 3373290"/>
              <a:gd name="connsiteY3" fmla="*/ 0 h 2743200"/>
              <a:gd name="connsiteX4" fmla="*/ 0 w 3373290"/>
              <a:gd name="connsiteY4" fmla="*/ 676195 h 2743200"/>
              <a:gd name="connsiteX0" fmla="*/ 0 w 3373290"/>
              <a:gd name="connsiteY0" fmla="*/ 676195 h 2743200"/>
              <a:gd name="connsiteX1" fmla="*/ 2835408 w 3373290"/>
              <a:gd name="connsiteY1" fmla="*/ 2743200 h 2743200"/>
              <a:gd name="connsiteX2" fmla="*/ 3265714 w 3373290"/>
              <a:gd name="connsiteY2" fmla="*/ 706931 h 2743200"/>
              <a:gd name="connsiteX3" fmla="*/ 3373290 w 3373290"/>
              <a:gd name="connsiteY3" fmla="*/ 0 h 2743200"/>
              <a:gd name="connsiteX4" fmla="*/ 0 w 3373290"/>
              <a:gd name="connsiteY4" fmla="*/ 676195 h 2743200"/>
              <a:gd name="connsiteX0" fmla="*/ 0 w 3373290"/>
              <a:gd name="connsiteY0" fmla="*/ 676195 h 2743200"/>
              <a:gd name="connsiteX1" fmla="*/ 2835408 w 3373290"/>
              <a:gd name="connsiteY1" fmla="*/ 2743200 h 2743200"/>
              <a:gd name="connsiteX2" fmla="*/ 3373290 w 3373290"/>
              <a:gd name="connsiteY2" fmla="*/ 0 h 2743200"/>
              <a:gd name="connsiteX3" fmla="*/ 0 w 3373290"/>
              <a:gd name="connsiteY3" fmla="*/ 676195 h 2743200"/>
              <a:gd name="connsiteX0" fmla="*/ 0 w 3373290"/>
              <a:gd name="connsiteY0" fmla="*/ 676195 h 2712464"/>
              <a:gd name="connsiteX1" fmla="*/ 2796988 w 3373290"/>
              <a:gd name="connsiteY1" fmla="*/ 2712464 h 2712464"/>
              <a:gd name="connsiteX2" fmla="*/ 3373290 w 3373290"/>
              <a:gd name="connsiteY2" fmla="*/ 0 h 2712464"/>
              <a:gd name="connsiteX3" fmla="*/ 0 w 3373290"/>
              <a:gd name="connsiteY3" fmla="*/ 676195 h 2712464"/>
              <a:gd name="connsiteX0" fmla="*/ 0 w 3304133"/>
              <a:gd name="connsiteY0" fmla="*/ 729983 h 2712464"/>
              <a:gd name="connsiteX1" fmla="*/ 2727831 w 3304133"/>
              <a:gd name="connsiteY1" fmla="*/ 2712464 h 2712464"/>
              <a:gd name="connsiteX2" fmla="*/ 3304133 w 3304133"/>
              <a:gd name="connsiteY2" fmla="*/ 0 h 2712464"/>
              <a:gd name="connsiteX3" fmla="*/ 0 w 3304133"/>
              <a:gd name="connsiteY3" fmla="*/ 729983 h 2712464"/>
              <a:gd name="connsiteX0" fmla="*/ 0 w 3304133"/>
              <a:gd name="connsiteY0" fmla="*/ 729983 h 2689412"/>
              <a:gd name="connsiteX1" fmla="*/ 2681727 w 3304133"/>
              <a:gd name="connsiteY1" fmla="*/ 2689412 h 2689412"/>
              <a:gd name="connsiteX2" fmla="*/ 3304133 w 3304133"/>
              <a:gd name="connsiteY2" fmla="*/ 0 h 2689412"/>
              <a:gd name="connsiteX3" fmla="*/ 0 w 3304133"/>
              <a:gd name="connsiteY3" fmla="*/ 729983 h 2689412"/>
              <a:gd name="connsiteX0" fmla="*/ 0 w 3304133"/>
              <a:gd name="connsiteY0" fmla="*/ 729983 h 2689412"/>
              <a:gd name="connsiteX1" fmla="*/ 1383125 w 3304133"/>
              <a:gd name="connsiteY1" fmla="*/ 1751959 h 2689412"/>
              <a:gd name="connsiteX2" fmla="*/ 2681727 w 3304133"/>
              <a:gd name="connsiteY2" fmla="*/ 2689412 h 2689412"/>
              <a:gd name="connsiteX3" fmla="*/ 3304133 w 3304133"/>
              <a:gd name="connsiteY3" fmla="*/ 0 h 2689412"/>
              <a:gd name="connsiteX4" fmla="*/ 0 w 3304133"/>
              <a:gd name="connsiteY4" fmla="*/ 729983 h 2689412"/>
              <a:gd name="connsiteX0" fmla="*/ 0 w 3304133"/>
              <a:gd name="connsiteY0" fmla="*/ 729983 h 2689412"/>
              <a:gd name="connsiteX1" fmla="*/ 1360073 w 3304133"/>
              <a:gd name="connsiteY1" fmla="*/ 1744275 h 2689412"/>
              <a:gd name="connsiteX2" fmla="*/ 2681727 w 3304133"/>
              <a:gd name="connsiteY2" fmla="*/ 2689412 h 2689412"/>
              <a:gd name="connsiteX3" fmla="*/ 3304133 w 3304133"/>
              <a:gd name="connsiteY3" fmla="*/ 0 h 2689412"/>
              <a:gd name="connsiteX4" fmla="*/ 0 w 3304133"/>
              <a:gd name="connsiteY4" fmla="*/ 729983 h 2689412"/>
              <a:gd name="connsiteX0" fmla="*/ 0 w 3318569"/>
              <a:gd name="connsiteY0" fmla="*/ 696102 h 2689412"/>
              <a:gd name="connsiteX1" fmla="*/ 1374509 w 3318569"/>
              <a:gd name="connsiteY1" fmla="*/ 1744275 h 2689412"/>
              <a:gd name="connsiteX2" fmla="*/ 2696163 w 3318569"/>
              <a:gd name="connsiteY2" fmla="*/ 2689412 h 2689412"/>
              <a:gd name="connsiteX3" fmla="*/ 3318569 w 3318569"/>
              <a:gd name="connsiteY3" fmla="*/ 0 h 2689412"/>
              <a:gd name="connsiteX4" fmla="*/ 0 w 3318569"/>
              <a:gd name="connsiteY4" fmla="*/ 696102 h 2689412"/>
              <a:gd name="connsiteX0" fmla="*/ 0 w 3318569"/>
              <a:gd name="connsiteY0" fmla="*/ 696102 h 2694253"/>
              <a:gd name="connsiteX1" fmla="*/ 1374509 w 3318569"/>
              <a:gd name="connsiteY1" fmla="*/ 1744275 h 2694253"/>
              <a:gd name="connsiteX2" fmla="*/ 2763532 w 3318569"/>
              <a:gd name="connsiteY2" fmla="*/ 2694253 h 2694253"/>
              <a:gd name="connsiteX3" fmla="*/ 3318569 w 3318569"/>
              <a:gd name="connsiteY3" fmla="*/ 0 h 2694253"/>
              <a:gd name="connsiteX4" fmla="*/ 0 w 3318569"/>
              <a:gd name="connsiteY4" fmla="*/ 696102 h 2694253"/>
              <a:gd name="connsiteX0" fmla="*/ 0 w 9913094"/>
              <a:gd name="connsiteY0" fmla="*/ 352483 h 2350634"/>
              <a:gd name="connsiteX1" fmla="*/ 1374509 w 9913094"/>
              <a:gd name="connsiteY1" fmla="*/ 1400656 h 2350634"/>
              <a:gd name="connsiteX2" fmla="*/ 2763532 w 9913094"/>
              <a:gd name="connsiteY2" fmla="*/ 2350634 h 2350634"/>
              <a:gd name="connsiteX3" fmla="*/ 9913094 w 9913094"/>
              <a:gd name="connsiteY3" fmla="*/ 0 h 2350634"/>
              <a:gd name="connsiteX4" fmla="*/ 0 w 9913094"/>
              <a:gd name="connsiteY4" fmla="*/ 352483 h 2350634"/>
              <a:gd name="connsiteX0" fmla="*/ 0 w 9913094"/>
              <a:gd name="connsiteY0" fmla="*/ 352483 h 1991395"/>
              <a:gd name="connsiteX1" fmla="*/ 1374509 w 9913094"/>
              <a:gd name="connsiteY1" fmla="*/ 1400656 h 1991395"/>
              <a:gd name="connsiteX2" fmla="*/ 2091276 w 9913094"/>
              <a:gd name="connsiteY2" fmla="*/ 1991395 h 1991395"/>
              <a:gd name="connsiteX3" fmla="*/ 9913094 w 9913094"/>
              <a:gd name="connsiteY3" fmla="*/ 0 h 1991395"/>
              <a:gd name="connsiteX4" fmla="*/ 0 w 9913094"/>
              <a:gd name="connsiteY4" fmla="*/ 352483 h 1991395"/>
              <a:gd name="connsiteX0" fmla="*/ 0 w 9913094"/>
              <a:gd name="connsiteY0" fmla="*/ 352483 h 1991395"/>
              <a:gd name="connsiteX1" fmla="*/ 1374509 w 9913094"/>
              <a:gd name="connsiteY1" fmla="*/ 1400656 h 1991395"/>
              <a:gd name="connsiteX2" fmla="*/ 2091276 w 9913094"/>
              <a:gd name="connsiteY2" fmla="*/ 1991395 h 1991395"/>
              <a:gd name="connsiteX3" fmla="*/ 9913094 w 9913094"/>
              <a:gd name="connsiteY3" fmla="*/ 0 h 1991395"/>
              <a:gd name="connsiteX4" fmla="*/ 1840374 w 9913094"/>
              <a:gd name="connsiteY4" fmla="*/ 268300 h 1991395"/>
              <a:gd name="connsiteX5" fmla="*/ 0 w 9913094"/>
              <a:gd name="connsiteY5" fmla="*/ 352483 h 1991395"/>
              <a:gd name="connsiteX0" fmla="*/ 0 w 9913094"/>
              <a:gd name="connsiteY0" fmla="*/ 357518 h 1996430"/>
              <a:gd name="connsiteX1" fmla="*/ 1374509 w 9913094"/>
              <a:gd name="connsiteY1" fmla="*/ 1405691 h 1996430"/>
              <a:gd name="connsiteX2" fmla="*/ 2091276 w 9913094"/>
              <a:gd name="connsiteY2" fmla="*/ 1996430 h 1996430"/>
              <a:gd name="connsiteX3" fmla="*/ 9913094 w 9913094"/>
              <a:gd name="connsiteY3" fmla="*/ 5035 h 1996430"/>
              <a:gd name="connsiteX4" fmla="*/ 2080467 w 9913094"/>
              <a:gd name="connsiteY4" fmla="*/ 0 h 1996430"/>
              <a:gd name="connsiteX5" fmla="*/ 0 w 9913094"/>
              <a:gd name="connsiteY5" fmla="*/ 357518 h 1996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13094" h="1996430">
                <a:moveTo>
                  <a:pt x="0" y="357518"/>
                </a:moveTo>
                <a:lnTo>
                  <a:pt x="1374509" y="1405691"/>
                </a:lnTo>
                <a:lnTo>
                  <a:pt x="2091276" y="1996430"/>
                </a:lnTo>
                <a:lnTo>
                  <a:pt x="9913094" y="5035"/>
                </a:lnTo>
                <a:lnTo>
                  <a:pt x="2080467" y="0"/>
                </a:lnTo>
                <a:lnTo>
                  <a:pt x="0" y="357518"/>
                </a:lnTo>
                <a:close/>
              </a:path>
            </a:pathLst>
          </a:custGeom>
          <a:solidFill>
            <a:schemeClr val="bg2">
              <a:lumMod val="20000"/>
              <a:lumOff val="80000"/>
              <a:alpha val="57000"/>
            </a:schemeClr>
          </a:solidFill>
          <a:ln w="9525" cap="flat" cmpd="sng" algn="ctr">
            <a:solidFill>
              <a:schemeClr val="tx1"/>
            </a:solidFill>
            <a:prstDash val="solid"/>
            <a:round/>
            <a:headEnd type="none" w="med" len="med"/>
            <a:tailEnd type="none" w="med" len="med"/>
          </a:ln>
          <a:effectLst/>
        </p:spPr>
        <p:txBody>
          <a:bodyPr vert="horz" wrap="square" lIns="130048" tIns="65024" rIns="130048" bIns="65024" numCol="1" rtlCol="0" anchor="t" anchorCtr="0" compatLnSpc="1">
            <a:prstTxWarp prst="textNoShape">
              <a:avLst/>
            </a:prstTxWarp>
          </a:bodyPr>
          <a:lstStyle/>
          <a:p>
            <a:pPr algn="l" defTabSz="1300460" hangingPunct="1"/>
            <a:endParaRPr lang="en-US" sz="1422" b="1">
              <a:solidFill>
                <a:srgbClr val="B2B2B2"/>
              </a:solidFill>
              <a:latin typeface="Arial" charset="0"/>
              <a:ea typeface=""/>
              <a:cs typeface=""/>
            </a:endParaRPr>
          </a:p>
        </p:txBody>
      </p:sp>
      <p:cxnSp>
        <p:nvCxnSpPr>
          <p:cNvPr id="13" name="Straight Connector 12"/>
          <p:cNvCxnSpPr>
            <a:stCxn id="9" idx="0"/>
            <a:endCxn id="9" idx="3"/>
          </p:cNvCxnSpPr>
          <p:nvPr/>
        </p:nvCxnSpPr>
        <p:spPr bwMode="auto">
          <a:xfrm flipV="1">
            <a:off x="6046899" y="4939599"/>
            <a:ext cx="6768299" cy="58297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9" name="Rectangle 48"/>
          <p:cNvSpPr/>
          <p:nvPr/>
        </p:nvSpPr>
        <p:spPr>
          <a:xfrm>
            <a:off x="8019627" y="4563593"/>
            <a:ext cx="4951997" cy="398699"/>
          </a:xfrm>
          <a:prstGeom prst="rect">
            <a:avLst/>
          </a:prstGeom>
          <a:solidFill>
            <a:schemeClr val="bg2">
              <a:lumMod val="50000"/>
            </a:schemeClr>
          </a:solidFill>
          <a:ln>
            <a:solidFill>
              <a:schemeClr val="tx1"/>
            </a:solidFill>
          </a:ln>
        </p:spPr>
        <p:txBody>
          <a:bodyPr wrap="none">
            <a:spAutoFit/>
          </a:bodyPr>
          <a:lstStyle/>
          <a:p>
            <a:pPr algn="l" defTabSz="1300460" hangingPunct="1"/>
            <a:r>
              <a:rPr lang="en-US" sz="1991" b="1" dirty="0">
                <a:solidFill>
                  <a:srgbClr val="B2B2B2"/>
                </a:solidFill>
                <a:latin typeface=" Arial"/>
                <a:ea typeface=""/>
                <a:cs typeface=""/>
              </a:rPr>
              <a:t>Uneven Development of Nairobi, Kenya</a:t>
            </a:r>
          </a:p>
        </p:txBody>
      </p:sp>
      <p:pic>
        <p:nvPicPr>
          <p:cNvPr id="51" name="Picture 5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54034" y="4935644"/>
            <a:ext cx="5550766" cy="3297512"/>
          </a:xfrm>
          <a:prstGeom prst="rect">
            <a:avLst/>
          </a:prstGeom>
          <a:ln w="3175">
            <a:solidFill>
              <a:schemeClr val="tx1"/>
            </a:solidFill>
          </a:ln>
          <a:effectLst>
            <a:outerShdw blurRad="292100" dist="139700" dir="2700000" algn="tl" rotWithShape="0">
              <a:srgbClr val="333333">
                <a:alpha val="65000"/>
              </a:srgbClr>
            </a:outerShdw>
          </a:effectLst>
        </p:spPr>
      </p:pic>
      <p:sp>
        <p:nvSpPr>
          <p:cNvPr id="6" name="TextBox 5"/>
          <p:cNvSpPr txBox="1"/>
          <p:nvPr/>
        </p:nvSpPr>
        <p:spPr>
          <a:xfrm>
            <a:off x="6787299" y="1797988"/>
            <a:ext cx="6217502" cy="2442079"/>
          </a:xfrm>
          <a:prstGeom prst="rect">
            <a:avLst/>
          </a:prstGeom>
          <a:solidFill>
            <a:schemeClr val="bg2">
              <a:lumMod val="50000"/>
            </a:schemeClr>
          </a:solidFill>
          <a:ln>
            <a:solidFill>
              <a:schemeClr val="tx1"/>
            </a:solidFill>
          </a:ln>
        </p:spPr>
        <p:txBody>
          <a:bodyPr wrap="square" rtlCol="0">
            <a:spAutoFit/>
          </a:bodyPr>
          <a:lstStyle/>
          <a:p>
            <a:pPr marL="243836" indent="-243836" algn="l" defTabSz="1300460" hangingPunct="1">
              <a:spcBef>
                <a:spcPts val="427"/>
              </a:spcBef>
              <a:buFont typeface="Arial" panose="020B0604020202020204" pitchFamily="34" charset="0"/>
              <a:buChar char="•"/>
            </a:pPr>
            <a:r>
              <a:rPr lang="en-US" sz="1991" b="1" dirty="0">
                <a:solidFill>
                  <a:srgbClr val="FFFFFF">
                    <a:lumMod val="85000"/>
                  </a:srgbClr>
                </a:solidFill>
                <a:latin typeface=" Arial"/>
                <a:ea typeface=""/>
                <a:cs typeface=""/>
              </a:rPr>
              <a:t>50% of population live in cities before 2050</a:t>
            </a:r>
          </a:p>
          <a:p>
            <a:pPr marL="243836" indent="-243836" algn="l" defTabSz="1300460" hangingPunct="1">
              <a:spcBef>
                <a:spcPts val="427"/>
              </a:spcBef>
              <a:buFont typeface="Arial" panose="020B0604020202020204" pitchFamily="34" charset="0"/>
              <a:buChar char="•"/>
            </a:pPr>
            <a:r>
              <a:rPr lang="en-US" sz="1991" b="1" dirty="0">
                <a:solidFill>
                  <a:srgbClr val="FFFFFF">
                    <a:lumMod val="85000"/>
                  </a:srgbClr>
                </a:solidFill>
                <a:latin typeface=" Arial"/>
                <a:ea typeface="Calibri" panose="020F0502020204030204" pitchFamily="34" charset="0"/>
                <a:cs typeface=""/>
              </a:rPr>
              <a:t>Doubles by 2050</a:t>
            </a:r>
          </a:p>
          <a:p>
            <a:pPr marL="243836" indent="-243836" algn="l" defTabSz="1300460" hangingPunct="1">
              <a:spcBef>
                <a:spcPts val="427"/>
              </a:spcBef>
              <a:buFont typeface="Arial" panose="020B0604020202020204" pitchFamily="34" charset="0"/>
              <a:buChar char="•"/>
            </a:pPr>
            <a:r>
              <a:rPr lang="en-US" sz="1991" b="1" dirty="0">
                <a:solidFill>
                  <a:srgbClr val="FFFFFF">
                    <a:lumMod val="85000"/>
                  </a:srgbClr>
                </a:solidFill>
                <a:latin typeface=" Arial"/>
                <a:ea typeface="Calibri" panose="020F0502020204030204" pitchFamily="34" charset="0"/>
                <a:cs typeface=""/>
              </a:rPr>
              <a:t>By 2030 Africans under age 24 will equal the population of the USA</a:t>
            </a:r>
          </a:p>
          <a:p>
            <a:pPr marL="243836" indent="-243836" algn="l" defTabSz="1300460" hangingPunct="1">
              <a:spcBef>
                <a:spcPts val="427"/>
              </a:spcBef>
              <a:buFont typeface="Arial" panose="020B0604020202020204" pitchFamily="34" charset="0"/>
              <a:buChar char="•"/>
            </a:pPr>
            <a:r>
              <a:rPr lang="en-US" sz="1991" b="1" dirty="0">
                <a:solidFill>
                  <a:srgbClr val="FFFFFF">
                    <a:lumMod val="85000"/>
                  </a:srgbClr>
                </a:solidFill>
                <a:latin typeface=" Arial"/>
                <a:ea typeface=""/>
                <a:cs typeface=""/>
              </a:rPr>
              <a:t>GDP growth producing few jobs = population migration</a:t>
            </a:r>
          </a:p>
          <a:p>
            <a:pPr marL="243836" indent="-243836" algn="l" defTabSz="1300460" hangingPunct="1">
              <a:spcBef>
                <a:spcPts val="427"/>
              </a:spcBef>
              <a:buFont typeface="Arial" panose="020B0604020202020204" pitchFamily="34" charset="0"/>
              <a:buChar char="•"/>
            </a:pPr>
            <a:r>
              <a:rPr lang="en-US" sz="1991" b="1" dirty="0">
                <a:solidFill>
                  <a:srgbClr val="FFFFFF">
                    <a:lumMod val="85000"/>
                  </a:srgbClr>
                </a:solidFill>
                <a:latin typeface=" Arial"/>
                <a:ea typeface="Calibri" panose="020F0502020204030204" pitchFamily="34" charset="0"/>
                <a:cs typeface=""/>
              </a:rPr>
              <a:t>Instability aggravated by urbanization</a:t>
            </a:r>
          </a:p>
        </p:txBody>
      </p:sp>
      <p:pic>
        <p:nvPicPr>
          <p:cNvPr id="48" name="Picture 2"/>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4" y="7955"/>
            <a:ext cx="1691076" cy="16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0712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1438275" y="2309813"/>
            <a:ext cx="10464800" cy="3302000"/>
          </a:xfrm>
        </p:spPr>
        <p:txBody>
          <a:bodyPr/>
          <a:lstStyle/>
          <a:p>
            <a:r>
              <a:rPr lang="en-US" dirty="0">
                <a:latin typeface="Helvetica Neue Thin" charset="0"/>
                <a:ea typeface="Helvetica Neue Thin" charset="0"/>
                <a:cs typeface="Helvetica Neue Thin" charset="0"/>
                <a:sym typeface="Helvetica Neue Thin" charset="0"/>
              </a:rPr>
              <a:t>October 2008</a:t>
            </a:r>
            <a:endParaRPr lang="en-US" dirty="0"/>
          </a:p>
        </p:txBody>
      </p:sp>
      <p:pic>
        <p:nvPicPr>
          <p:cNvPr id="6146" name="Picture 2" descr="Screen Shot 2014-03-01 at 14.50.30.png"/>
          <p:cNvPicPr>
            <a:picLocks noChangeAspect="1"/>
          </p:cNvPicPr>
          <p:nvPr/>
        </p:nvPicPr>
        <p:blipFill>
          <a:blip r:embed="rId2" cstate="print"/>
          <a:srcRect/>
          <a:stretch>
            <a:fillRect/>
          </a:stretch>
        </p:blipFill>
        <p:spPr bwMode="auto">
          <a:xfrm>
            <a:off x="2628900" y="914400"/>
            <a:ext cx="7835900" cy="7950200"/>
          </a:xfrm>
          <a:prstGeom prst="rect">
            <a:avLst/>
          </a:prstGeom>
          <a:noFill/>
          <a:ln w="12700" cap="flat" cmpd="sng">
            <a:noFill/>
            <a:prstDash val="solid"/>
            <a:miter lim="0"/>
            <a:headEnd type="none" w="med" len="med"/>
            <a:tailEnd type="none" w="med" len="med"/>
          </a:ln>
          <a:effectLst/>
        </p:spPr>
      </p:pic>
      <p:pic>
        <p:nvPicPr>
          <p:cNvPr id="6147" name="Picture 3" descr="Screen Shot 2014-03-01 at 14.54.19.png"/>
          <p:cNvPicPr>
            <a:picLocks noChangeAspect="1"/>
          </p:cNvPicPr>
          <p:nvPr/>
        </p:nvPicPr>
        <p:blipFill>
          <a:blip r:embed="rId3" cstate="print"/>
          <a:srcRect/>
          <a:stretch>
            <a:fillRect/>
          </a:stretch>
        </p:blipFill>
        <p:spPr bwMode="auto">
          <a:xfrm>
            <a:off x="2590800" y="533400"/>
            <a:ext cx="8255000" cy="8559800"/>
          </a:xfrm>
          <a:prstGeom prst="rect">
            <a:avLst/>
          </a:prstGeom>
          <a:noFill/>
          <a:ln w="12700" cap="flat" cmpd="sng">
            <a:noFill/>
            <a:prstDash val="solid"/>
            <a:miter lim="0"/>
            <a:headEnd type="none" w="med" len="med"/>
            <a:tailEnd type="none" w="med" len="med"/>
          </a:ln>
          <a:effectLst/>
        </p:spPr>
      </p:pic>
      <p:grpSp>
        <p:nvGrpSpPr>
          <p:cNvPr id="6148" name="Group 4"/>
          <p:cNvGrpSpPr>
            <a:grpSpLocks/>
          </p:cNvGrpSpPr>
          <p:nvPr/>
        </p:nvGrpSpPr>
        <p:grpSpPr bwMode="auto">
          <a:xfrm>
            <a:off x="11241088" y="7831138"/>
            <a:ext cx="1149350" cy="1462087"/>
            <a:chOff x="0" y="0"/>
            <a:chExt cx="1149753" cy="1462088"/>
          </a:xfrm>
        </p:grpSpPr>
        <p:sp>
          <p:nvSpPr>
            <p:cNvPr id="6149" name="AutoShape 5"/>
            <p:cNvSpPr>
              <a:spLocks/>
            </p:cNvSpPr>
            <p:nvPr/>
          </p:nvSpPr>
          <p:spPr bwMode="auto">
            <a:xfrm>
              <a:off x="610" y="0"/>
              <a:ext cx="1148522" cy="14620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rgbClr val="FCF4FB"/>
            </a:solidFill>
            <a:ln w="12700" cap="flat" cmpd="sng">
              <a:noFill/>
              <a:prstDash val="solid"/>
              <a:miter lim="0"/>
              <a:headEnd/>
              <a:tailEnd/>
            </a:ln>
            <a:effectLst/>
          </p:spPr>
          <p:txBody>
            <a:bodyPr lIns="0" tIns="0" rIns="0" bIns="0" anchor="ctr"/>
            <a:lstStyle/>
            <a:p>
              <a:endParaRPr lang="en-US" sz="2600"/>
            </a:p>
          </p:txBody>
        </p:sp>
        <p:pic>
          <p:nvPicPr>
            <p:cNvPr id="6150" name="Picture 6" descr="pasted-image.pdf"/>
            <p:cNvPicPr>
              <a:picLocks noChangeAspect="1"/>
            </p:cNvPicPr>
            <p:nvPr/>
          </p:nvPicPr>
          <p:blipFill>
            <a:blip r:embed="rId4" cstate="print"/>
            <a:srcRect/>
            <a:stretch>
              <a:fillRect/>
            </a:stretch>
          </p:blipFill>
          <p:spPr bwMode="auto">
            <a:xfrm>
              <a:off x="0" y="251"/>
              <a:ext cx="1149753" cy="1461551"/>
            </a:xfrm>
            <a:prstGeom prst="rect">
              <a:avLst/>
            </a:prstGeom>
            <a:noFill/>
            <a:ln w="12700" cap="flat" cmpd="sng">
              <a:noFill/>
              <a:prstDash val="solid"/>
              <a:miter lim="0"/>
              <a:headEnd type="none" w="med" len="med"/>
              <a:tailEnd type="none" w="med" len="med"/>
            </a:ln>
            <a:effectLst/>
          </p:spPr>
        </p:pic>
      </p:grpSp>
      <p:sp>
        <p:nvSpPr>
          <p:cNvPr id="6151" name="AutoShape 7"/>
          <p:cNvSpPr>
            <a:spLocks/>
          </p:cNvSpPr>
          <p:nvPr/>
        </p:nvSpPr>
        <p:spPr bwMode="auto">
          <a:xfrm>
            <a:off x="720724" y="8915400"/>
            <a:ext cx="1819275" cy="474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w="12700" cap="flat" cmpd="sng">
            <a:noFill/>
            <a:prstDash val="solid"/>
            <a:miter lim="0"/>
            <a:headEnd/>
            <a:tailEnd/>
          </a:ln>
          <a:effectLst/>
        </p:spPr>
        <p:txBody>
          <a:bodyPr lIns="50800" tIns="50800" rIns="50800" bIns="50800" anchor="ctr"/>
          <a:lstStyle/>
          <a:p>
            <a:r>
              <a:rPr lang="en-US" sz="2500" dirty="0">
                <a:solidFill>
                  <a:srgbClr val="82FA2A"/>
                </a:solidFill>
                <a:latin typeface="Helvetica Neue Thin" charset="0"/>
                <a:ea typeface="Helvetica Neue Thin" charset="0"/>
                <a:cs typeface="Helvetica Neue Thin" charset="0"/>
                <a:sym typeface="Helvetica Neue Thin" charset="0"/>
              </a:rPr>
              <a:t>unclassified</a:t>
            </a:r>
            <a:endParaRPr lang="en-US" dirty="0"/>
          </a:p>
        </p:txBody>
      </p:sp>
    </p:spTree>
    <p:extLst>
      <p:ext uri="{BB962C8B-B14F-4D97-AF65-F5344CB8AC3E}">
        <p14:creationId xmlns:p14="http://schemas.microsoft.com/office/powerpoint/2010/main" val="91891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batant commands map.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3830" y="0"/>
            <a:ext cx="14956580" cy="9753600"/>
          </a:xfrm>
          <a:prstGeom prst="rect">
            <a:avLst/>
          </a:prstGeom>
        </p:spPr>
      </p:pic>
    </p:spTree>
    <p:extLst>
      <p:ext uri="{BB962C8B-B14F-4D97-AF65-F5344CB8AC3E}">
        <p14:creationId xmlns:p14="http://schemas.microsoft.com/office/powerpoint/2010/main" val="359291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Basing Support</a:t>
            </a:r>
            <a:endParaRPr lang="en-US" dirty="0"/>
          </a:p>
        </p:txBody>
      </p:sp>
      <p:cxnSp>
        <p:nvCxnSpPr>
          <p:cNvPr id="7" name="Straight Arrow Connector 6"/>
          <p:cNvCxnSpPr/>
          <p:nvPr/>
        </p:nvCxnSpPr>
        <p:spPr bwMode="auto">
          <a:xfrm flipH="1">
            <a:off x="9320107" y="2926080"/>
            <a:ext cx="1517227" cy="1300480"/>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pic>
        <p:nvPicPr>
          <p:cNvPr id="12" name="Picture 11" descr="Africa-Physical-Map.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96120" y="-541866"/>
            <a:ext cx="13609294" cy="10837335"/>
          </a:xfrm>
          <a:prstGeom prst="rect">
            <a:avLst/>
          </a:prstGeom>
        </p:spPr>
      </p:pic>
      <p:sp>
        <p:nvSpPr>
          <p:cNvPr id="13" name="Rectangle 12"/>
          <p:cNvSpPr/>
          <p:nvPr/>
        </p:nvSpPr>
        <p:spPr bwMode="auto">
          <a:xfrm>
            <a:off x="-541867" y="-433493"/>
            <a:ext cx="1733973" cy="650240"/>
          </a:xfrm>
          <a:prstGeom prst="rect">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130046" tIns="65023" rIns="130046" bIns="65023" numCol="1" rtlCol="0" anchor="t" anchorCtr="0" compatLnSpc="1">
            <a:prstTxWarp prst="textNoShape">
              <a:avLst/>
            </a:prstTxWarp>
          </a:bodyPr>
          <a:lstStyle/>
          <a:p>
            <a:pPr algn="l" defTabSz="1300460" hangingPunct="1"/>
            <a:endParaRPr lang="en-US" sz="1400" b="1">
              <a:solidFill>
                <a:srgbClr val="B2B2B2"/>
              </a:solidFill>
              <a:latin typeface="Arial" charset="0"/>
            </a:endParaRPr>
          </a:p>
        </p:txBody>
      </p:sp>
      <p:sp>
        <p:nvSpPr>
          <p:cNvPr id="5" name="TextBox 4"/>
          <p:cNvSpPr txBox="1"/>
          <p:nvPr/>
        </p:nvSpPr>
        <p:spPr>
          <a:xfrm>
            <a:off x="8871312" y="1300481"/>
            <a:ext cx="3868393" cy="1193145"/>
          </a:xfrm>
          <a:prstGeom prst="rect">
            <a:avLst/>
          </a:prstGeom>
          <a:solidFill>
            <a:schemeClr val="bg1"/>
          </a:solidFill>
        </p:spPr>
        <p:txBody>
          <a:bodyPr wrap="none" lIns="130046" tIns="65023" rIns="130046" bIns="65023" rtlCol="0">
            <a:spAutoFit/>
          </a:bodyPr>
          <a:lstStyle/>
          <a:p>
            <a:r>
              <a:rPr lang="en-US" sz="2300" dirty="0">
                <a:solidFill>
                  <a:schemeClr val="tx1"/>
                </a:solidFill>
              </a:rPr>
              <a:t>USAFRICOM’s Only “Base”</a:t>
            </a:r>
          </a:p>
          <a:p>
            <a:r>
              <a:rPr lang="en-US" sz="2300" dirty="0">
                <a:solidFill>
                  <a:schemeClr val="tx1"/>
                </a:solidFill>
              </a:rPr>
              <a:t>Camp Lemonnier, Djibouti </a:t>
            </a:r>
          </a:p>
          <a:p>
            <a:r>
              <a:rPr lang="en-US" sz="2300" dirty="0">
                <a:solidFill>
                  <a:schemeClr val="tx1"/>
                </a:solidFill>
              </a:rPr>
              <a:t>(CLDJ)</a:t>
            </a:r>
          </a:p>
        </p:txBody>
      </p:sp>
      <p:cxnSp>
        <p:nvCxnSpPr>
          <p:cNvPr id="15" name="Straight Arrow Connector 14"/>
          <p:cNvCxnSpPr/>
          <p:nvPr/>
        </p:nvCxnSpPr>
        <p:spPr bwMode="auto">
          <a:xfrm flipH="1">
            <a:off x="9970347" y="2492587"/>
            <a:ext cx="650240" cy="1083733"/>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16" name="Oval 15"/>
          <p:cNvSpPr/>
          <p:nvPr/>
        </p:nvSpPr>
        <p:spPr bwMode="auto">
          <a:xfrm>
            <a:off x="9536853" y="3034453"/>
            <a:ext cx="866987" cy="866987"/>
          </a:xfrm>
          <a:prstGeom prst="ellipse">
            <a:avLst/>
          </a:prstGeom>
          <a:noFill/>
          <a:ln w="57150" cap="flat" cmpd="sng" algn="ctr">
            <a:solidFill>
              <a:srgbClr val="FF0000"/>
            </a:solidFill>
            <a:prstDash val="solid"/>
            <a:round/>
            <a:headEnd type="none" w="med" len="med"/>
            <a:tailEnd type="none" w="med" len="med"/>
          </a:ln>
          <a:effectLst/>
        </p:spPr>
        <p:txBody>
          <a:bodyPr vert="horz" wrap="square" lIns="130046" tIns="65023" rIns="130046" bIns="65023" numCol="1" rtlCol="0" anchor="t" anchorCtr="0" compatLnSpc="1">
            <a:prstTxWarp prst="textNoShape">
              <a:avLst/>
            </a:prstTxWarp>
          </a:bodyPr>
          <a:lstStyle/>
          <a:p>
            <a:pPr algn="l" defTabSz="1300460" hangingPunct="1"/>
            <a:endParaRPr lang="en-US" sz="1400" b="1">
              <a:solidFill>
                <a:srgbClr val="B2B2B2"/>
              </a:solidFill>
              <a:latin typeface="Arial" charset="0"/>
            </a:endParaRPr>
          </a:p>
        </p:txBody>
      </p:sp>
    </p:spTree>
    <p:extLst>
      <p:ext uri="{BB962C8B-B14F-4D97-AF65-F5344CB8AC3E}">
        <p14:creationId xmlns:p14="http://schemas.microsoft.com/office/powerpoint/2010/main" val="438469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2200" y="914400"/>
            <a:ext cx="10688320" cy="975360"/>
          </a:xfrm>
        </p:spPr>
        <p:txBody>
          <a:bodyPr/>
          <a:lstStyle/>
          <a:p>
            <a:r>
              <a:rPr lang="en-US" sz="4400" dirty="0">
                <a:solidFill>
                  <a:schemeClr val="tx1"/>
                </a:solidFill>
              </a:rPr>
              <a:t>Camp </a:t>
            </a:r>
            <a:r>
              <a:rPr lang="en-US" sz="4400" dirty="0" err="1">
                <a:solidFill>
                  <a:schemeClr val="tx1"/>
                </a:solidFill>
              </a:rPr>
              <a:t>Lemonnier</a:t>
            </a:r>
            <a:r>
              <a:rPr lang="en-US" sz="4400" dirty="0">
                <a:solidFill>
                  <a:schemeClr val="tx1"/>
                </a:solidFill>
              </a:rPr>
              <a:t>, Djibouti </a:t>
            </a:r>
            <a:r>
              <a:rPr lang="en-US" dirty="0">
                <a:solidFill>
                  <a:srgbClr val="000099"/>
                </a:solidFill>
              </a:rPr>
              <a:t/>
            </a:r>
            <a:br>
              <a:rPr lang="en-US" dirty="0">
                <a:solidFill>
                  <a:srgbClr val="000099"/>
                </a:solidFill>
              </a:rPr>
            </a:br>
            <a:endParaRPr lang="en-US" dirty="0">
              <a:solidFill>
                <a:srgbClr val="000099"/>
              </a:solidFill>
            </a:endParaRPr>
          </a:p>
        </p:txBody>
      </p:sp>
      <p:pic>
        <p:nvPicPr>
          <p:cNvPr id="4" name="Picture 3" descr="President Obama.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328012"/>
            <a:ext cx="13094292" cy="7533962"/>
          </a:xfrm>
          <a:prstGeom prst="rect">
            <a:avLst/>
          </a:prstGeom>
        </p:spPr>
      </p:pic>
      <p:sp>
        <p:nvSpPr>
          <p:cNvPr id="5" name="Rectangle 4"/>
          <p:cNvSpPr/>
          <p:nvPr/>
        </p:nvSpPr>
        <p:spPr>
          <a:xfrm>
            <a:off x="325120" y="685800"/>
            <a:ext cx="12246187" cy="1006771"/>
          </a:xfrm>
          <a:prstGeom prst="rect">
            <a:avLst/>
          </a:prstGeom>
        </p:spPr>
        <p:txBody>
          <a:bodyPr wrap="square" lIns="130046" tIns="65023" rIns="130046" bIns="65023">
            <a:spAutoFit/>
          </a:bodyPr>
          <a:lstStyle/>
          <a:p>
            <a:pPr algn="ctr"/>
            <a:r>
              <a:rPr lang="en-US" sz="2800" dirty="0">
                <a:solidFill>
                  <a:schemeClr val="tx1"/>
                </a:solidFill>
              </a:rPr>
              <a:t>10 year lease with an option for 10 more </a:t>
            </a:r>
          </a:p>
          <a:p>
            <a:pPr algn="ctr"/>
            <a:r>
              <a:rPr lang="en-US" sz="2800" dirty="0">
                <a:solidFill>
                  <a:schemeClr val="tx1"/>
                </a:solidFill>
              </a:rPr>
              <a:t>years on the same terms</a:t>
            </a:r>
          </a:p>
        </p:txBody>
      </p:sp>
    </p:spTree>
    <p:extLst>
      <p:ext uri="{BB962C8B-B14F-4D97-AF65-F5344CB8AC3E}">
        <p14:creationId xmlns:p14="http://schemas.microsoft.com/office/powerpoint/2010/main" val="1097764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heme">
  <a:themeElements>
    <a:clrScheme name="">
      <a:dk1>
        <a:srgbClr val="53585F"/>
      </a:dk1>
      <a:lt1>
        <a:srgbClr val="FFFFFF"/>
      </a:lt1>
      <a:dk2>
        <a:srgbClr val="000000"/>
      </a:dk2>
      <a:lt2>
        <a:srgbClr val="DCDEE0"/>
      </a:lt2>
      <a:accent1>
        <a:srgbClr val="0065C1"/>
      </a:accent1>
      <a:accent2>
        <a:srgbClr val="00A6AC"/>
      </a:accent2>
      <a:accent3>
        <a:srgbClr val="AAAAAA"/>
      </a:accent3>
      <a:accent4>
        <a:srgbClr val="DADADA"/>
      </a:accent4>
      <a:accent5>
        <a:srgbClr val="AAB8DD"/>
      </a:accent5>
      <a:accent6>
        <a:srgbClr val="00969B"/>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rgbClr val="FFFFFF"/>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rgbClr val="FFFFFF"/>
            </a:solidFill>
            <a:effectLst/>
            <a:latin typeface="Helvetica Light" charset="0"/>
            <a:ea typeface="Helvetica Light" charset="0"/>
            <a:cs typeface="Helvetica Light" charset="0"/>
            <a:sym typeface="Helvetica Light" charset="0"/>
          </a:defRPr>
        </a:defPPr>
      </a:lstStyle>
    </a:lnDef>
  </a:objectDefaults>
  <a:extraClrSchemeLst/>
</a:theme>
</file>

<file path=ppt/theme/theme2.xml><?xml version="1.0" encoding="utf-8"?>
<a:theme xmlns:a="http://schemas.openxmlformats.org/drawingml/2006/main" name="Office Theme">
  <a:themeElements>
    <a:clrScheme name="">
      <a:dk1>
        <a:srgbClr val="53585F"/>
      </a:dk1>
      <a:lt1>
        <a:srgbClr val="FFFFFF"/>
      </a:lt1>
      <a:dk2>
        <a:srgbClr val="000000"/>
      </a:dk2>
      <a:lt2>
        <a:srgbClr val="DCDEE0"/>
      </a:lt2>
      <a:accent1>
        <a:srgbClr val="0065C1"/>
      </a:accent1>
      <a:accent2>
        <a:srgbClr val="00A6AC"/>
      </a:accent2>
      <a:accent3>
        <a:srgbClr val="AAAAAA"/>
      </a:accent3>
      <a:accent4>
        <a:srgbClr val="DADADA"/>
      </a:accent4>
      <a:accent5>
        <a:srgbClr val="AAB8DD"/>
      </a:accent5>
      <a:accent6>
        <a:srgbClr val="00969B"/>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rgbClr val="FFFFFF"/>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rgbClr val="FFFFFF"/>
            </a:solidFill>
            <a:effectLst/>
            <a:latin typeface="Helvetica Light" charset="0"/>
            <a:ea typeface="Helvetica Light" charset="0"/>
            <a:cs typeface="Helvetica Light" charset="0"/>
            <a:sym typeface="Helvetica Light" charset="0"/>
          </a:defRPr>
        </a:defPPr>
      </a:lstStyle>
    </a:lnDef>
  </a:objectDefaults>
  <a:extraClrSchemeLst/>
</a:theme>
</file>

<file path=ppt/theme/theme3.xml><?xml version="1.0" encoding="utf-8"?>
<a:theme xmlns:a="http://schemas.openxmlformats.org/drawingml/2006/main" name="Office Theme">
  <a:themeElements>
    <a:clrScheme name="">
      <a:dk1>
        <a:srgbClr val="53585F"/>
      </a:dk1>
      <a:lt1>
        <a:srgbClr val="FFFFFF"/>
      </a:lt1>
      <a:dk2>
        <a:srgbClr val="000000"/>
      </a:dk2>
      <a:lt2>
        <a:srgbClr val="DCDEE0"/>
      </a:lt2>
      <a:accent1>
        <a:srgbClr val="0065C1"/>
      </a:accent1>
      <a:accent2>
        <a:srgbClr val="00A6AC"/>
      </a:accent2>
      <a:accent3>
        <a:srgbClr val="AAAAAA"/>
      </a:accent3>
      <a:accent4>
        <a:srgbClr val="DADADA"/>
      </a:accent4>
      <a:accent5>
        <a:srgbClr val="AAB8DD"/>
      </a:accent5>
      <a:accent6>
        <a:srgbClr val="00969B"/>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rgbClr val="FFFFFF"/>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rgbClr val="FFFFFF"/>
            </a:solidFill>
            <a:effectLst/>
            <a:latin typeface="Helvetica Light" charset="0"/>
            <a:ea typeface="Helvetica Light" charset="0"/>
            <a:cs typeface="Helvetica Light" charset="0"/>
            <a:sym typeface="Helvetica Light" charset="0"/>
          </a:defRPr>
        </a:defPPr>
      </a:lstStyle>
    </a:lnDef>
  </a:objectDefaults>
  <a:extraClrSchemeLst/>
</a:theme>
</file>

<file path=ppt/theme/theme4.xml><?xml version="1.0" encoding="utf-8"?>
<a:theme xmlns:a="http://schemas.openxmlformats.org/drawingml/2006/main" name="2_Office Theme">
  <a:themeElements>
    <a:clrScheme name="">
      <a:dk1>
        <a:srgbClr val="53585F"/>
      </a:dk1>
      <a:lt1>
        <a:srgbClr val="FFFFFF"/>
      </a:lt1>
      <a:dk2>
        <a:srgbClr val="000000"/>
      </a:dk2>
      <a:lt2>
        <a:srgbClr val="DCDEE0"/>
      </a:lt2>
      <a:accent1>
        <a:srgbClr val="0065C1"/>
      </a:accent1>
      <a:accent2>
        <a:srgbClr val="00A6AC"/>
      </a:accent2>
      <a:accent3>
        <a:srgbClr val="AAAAAA"/>
      </a:accent3>
      <a:accent4>
        <a:srgbClr val="DADADA"/>
      </a:accent4>
      <a:accent5>
        <a:srgbClr val="AAB8DD"/>
      </a:accent5>
      <a:accent6>
        <a:srgbClr val="00969B"/>
      </a:accent6>
      <a:hlink>
        <a:srgbClr val="0000FF"/>
      </a:hlink>
      <a:folHlink>
        <a:srgbClr val="FF00FF"/>
      </a:folHlink>
    </a:clrScheme>
    <a:fontScheme name="Office Theme">
      <a:majorFont>
        <a:latin typeface="Helvetica Light"/>
        <a:ea typeface="ＭＳ Ｐゴシック"/>
        <a:cs typeface="Helvetica Light"/>
      </a:majorFont>
      <a:minorFont>
        <a:latin typeface="Helvetica Light"/>
        <a:ea typeface="ＭＳ Ｐゴシック"/>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miter lim="0"/>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3600" b="0" i="0" u="none" strike="noStrike" cap="none" normalizeH="0" baseline="0">
            <a:ln>
              <a:noFill/>
            </a:ln>
            <a:solidFill>
              <a:srgbClr val="FFFFFF"/>
            </a:solidFill>
            <a:effectLst/>
            <a:latin typeface="Helvetica Light" charset="0"/>
            <a:ea typeface="ＭＳ Ｐゴシック"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miter lim="0"/>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sz="3600" b="0" i="0" u="none" strike="noStrike" cap="none" normalizeH="0" baseline="0">
            <a:ln>
              <a:noFill/>
            </a:ln>
            <a:solidFill>
              <a:srgbClr val="FFFFFF"/>
            </a:solidFill>
            <a:effectLst/>
            <a:latin typeface="Helvetica Light" charset="0"/>
            <a:ea typeface="ＭＳ Ｐゴシック" charset="0"/>
            <a:cs typeface="Helvetica Light" charset="0"/>
            <a:sym typeface="Helvetica Light" charset="0"/>
          </a:defRPr>
        </a:defPPr>
      </a:lstStyle>
    </a:lnDef>
  </a:objectDefaults>
  <a:extraClrSchemeLst/>
</a:theme>
</file>

<file path=ppt/theme/theme5.xml><?xml version="1.0" encoding="utf-8"?>
<a:theme xmlns:a="http://schemas.openxmlformats.org/drawingml/2006/main" name="UNCLASSIFIED">
  <a:themeElements>
    <a:clrScheme name="Blank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CCCCFF"/>
      </a:hlink>
      <a:folHlink>
        <a:srgbClr val="0000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000" b="1" i="0" u="none" strike="noStrike" cap="none" normalizeH="0" baseline="0" smtClean="0">
            <a:ln>
              <a:noFill/>
            </a:ln>
            <a:solidFill>
              <a:srgbClr val="B2B2B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000" b="1" i="0" u="none" strike="noStrike" cap="none" normalizeH="0" baseline="0" smtClean="0">
            <a:ln>
              <a:noFill/>
            </a:ln>
            <a:solidFill>
              <a:srgbClr val="B2B2B2"/>
            </a:solidFill>
            <a:effectLst/>
            <a:latin typeface="Arial"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Blank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FFFF"/>
        </a:hlink>
        <a:folHlink>
          <a:srgbClr val="000000"/>
        </a:folHlink>
      </a:clrScheme>
      <a:clrMap bg1="lt1" tx1="dk1" bg2="lt2" tx2="dk2" accent1="accent1" accent2="accent2" accent3="accent3" accent4="accent4" accent5="accent5" accent6="accent6" hlink="hlink" folHlink="folHlink"/>
    </a:extraClrScheme>
    <a:extraClrScheme>
      <a:clrScheme name="Blank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CCCCFF"/>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53585F"/>
      </a:dk2>
      <a:lt2>
        <a:srgbClr val="DCDEE0"/>
      </a:lt2>
      <a:accent1>
        <a:srgbClr val="0065C1"/>
      </a:accent1>
      <a:accent2>
        <a:srgbClr val="00A6AC"/>
      </a:accent2>
      <a:accent3>
        <a:srgbClr val="FFFFFF"/>
      </a:accent3>
      <a:accent4>
        <a:srgbClr val="000000"/>
      </a:accent4>
      <a:accent5>
        <a:srgbClr val="AAB8DD"/>
      </a:accent5>
      <a:accent6>
        <a:srgbClr val="00969B"/>
      </a:accent6>
      <a:hlink>
        <a:srgbClr val="000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18700</TotalTime>
  <Words>2620</Words>
  <Application>Microsoft Macintosh PowerPoint</Application>
  <PresentationFormat>Custom</PresentationFormat>
  <Paragraphs>293</Paragraphs>
  <Slides>41</Slides>
  <Notes>23</Notes>
  <HiddenSlides>7</HiddenSlides>
  <MMClips>0</MMClips>
  <ScaleCrop>false</ScaleCrop>
  <HeadingPairs>
    <vt:vector size="6" baseType="variant">
      <vt:variant>
        <vt:lpstr>Fonts Used</vt:lpstr>
      </vt:variant>
      <vt:variant>
        <vt:i4>20</vt:i4>
      </vt:variant>
      <vt:variant>
        <vt:lpstr>Theme</vt:lpstr>
      </vt:variant>
      <vt:variant>
        <vt:i4>5</vt:i4>
      </vt:variant>
      <vt:variant>
        <vt:lpstr>Slide Titles</vt:lpstr>
      </vt:variant>
      <vt:variant>
        <vt:i4>41</vt:i4>
      </vt:variant>
    </vt:vector>
  </HeadingPairs>
  <TitlesOfParts>
    <vt:vector size="66" baseType="lpstr">
      <vt:lpstr> Arial</vt:lpstr>
      <vt:lpstr>Adobe Garamond Pro</vt:lpstr>
      <vt:lpstr>Arial Unicode MS</vt:lpstr>
      <vt:lpstr>Avenir Roman</vt:lpstr>
      <vt:lpstr>Calibri</vt:lpstr>
      <vt:lpstr>Calibri Light</vt:lpstr>
      <vt:lpstr>Garamond</vt:lpstr>
      <vt:lpstr>Gill Sans</vt:lpstr>
      <vt:lpstr>Helvetica</vt:lpstr>
      <vt:lpstr>Helvetica Light</vt:lpstr>
      <vt:lpstr>Helvetica Neue</vt:lpstr>
      <vt:lpstr>Helvetica Neue Light</vt:lpstr>
      <vt:lpstr>Helvetica Neue Medium</vt:lpstr>
      <vt:lpstr>Helvetica Neue Thin</vt:lpstr>
      <vt:lpstr>Helvetica Neue UltraLight</vt:lpstr>
      <vt:lpstr>ＭＳ Ｐゴシック</vt:lpstr>
      <vt:lpstr>Palatino Linotype</vt:lpstr>
      <vt:lpstr>Times New Roman</vt:lpstr>
      <vt:lpstr>Wingdings</vt:lpstr>
      <vt:lpstr>Arial</vt:lpstr>
      <vt:lpstr>Office Theme</vt:lpstr>
      <vt:lpstr>Office Theme</vt:lpstr>
      <vt:lpstr>Office Theme</vt:lpstr>
      <vt:lpstr>2_Office Theme</vt:lpstr>
      <vt:lpstr>UNCLASSIFIED</vt:lpstr>
      <vt:lpstr>United States Africa Command</vt:lpstr>
      <vt:lpstr>PowerPoint Presentation</vt:lpstr>
      <vt:lpstr>PowerPoint Presentation</vt:lpstr>
      <vt:lpstr>PowerPoint Presentation</vt:lpstr>
      <vt:lpstr>PowerPoint Presentation</vt:lpstr>
      <vt:lpstr>October 2008</vt:lpstr>
      <vt:lpstr>PowerPoint Presentation</vt:lpstr>
      <vt:lpstr>U.S. Basing Support</vt:lpstr>
      <vt:lpstr>Camp Lemonnier, Djibouti  </vt:lpstr>
      <vt:lpstr>PowerPoint Presentation</vt:lpstr>
      <vt:lpstr>PowerPoint Presentation</vt:lpstr>
      <vt:lpstr>Environmental Considerations during  Operations</vt:lpstr>
      <vt:lpstr>PowerPoint Presentation</vt:lpstr>
      <vt:lpstr>Water Security at US Africa Command Why DOD Involvement?</vt:lpstr>
      <vt:lpstr>Access to Clean Water</vt:lpstr>
      <vt:lpstr>PowerPoint Presentation</vt:lpstr>
      <vt:lpstr>Findings  - Africa</vt:lpstr>
      <vt:lpstr>Water and Climate Change </vt:lpstr>
      <vt:lpstr>PowerPoint Presentation</vt:lpstr>
      <vt:lpstr>PowerPoint Presentation</vt:lpstr>
      <vt:lpstr>PowerPoint Presentation</vt:lpstr>
      <vt:lpstr>Outreach  Examples</vt:lpstr>
      <vt:lpstr>PowerPoint Presentation</vt:lpstr>
      <vt:lpstr>PowerPoint Presentation</vt:lpstr>
      <vt:lpstr> Mil-to-Mil and DEIC Water Security Opportunities </vt:lpstr>
      <vt:lpstr>PowerPoint Presentation</vt:lpstr>
      <vt:lpstr>PowerPoint Presentation</vt:lpstr>
      <vt:lpstr>PowerPoint Presentation</vt:lpstr>
      <vt:lpstr>PowerPoint Presentation</vt:lpstr>
      <vt:lpstr>PowerPoint Presentation</vt:lpstr>
      <vt:lpstr>Access to Clean Water</vt:lpstr>
      <vt:lpstr>PowerPoint Presentation</vt:lpstr>
      <vt:lpstr>PowerPoint Presentation</vt:lpstr>
      <vt:lpstr>PowerPoint Presentation</vt:lpstr>
      <vt:lpstr>PowerPoint Presentation</vt:lpstr>
      <vt:lpstr>PowerPoint Presentation</vt:lpstr>
      <vt:lpstr>PowerPoint Presentation</vt:lpstr>
      <vt:lpstr>POWER AFRICA Leveraging Partnerships to Increase  Access to Power in Sub-Saharan Africa</vt:lpstr>
      <vt:lpstr>PowerPoint Presentation</vt:lpstr>
      <vt:lpstr>Finally …. </vt:lpstr>
      <vt:lpstr>Thank you</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States Africa Command</dc:title>
  <dc:creator>Andrews, Jeffrey A GS (US)</dc:creator>
  <cp:lastModifiedBy>Jeffrey Andrews</cp:lastModifiedBy>
  <cp:revision>208</cp:revision>
  <cp:lastPrinted>2017-03-25T15:34:40Z</cp:lastPrinted>
  <dcterms:modified xsi:type="dcterms:W3CDTF">2018-09-17T10:43:18Z</dcterms:modified>
</cp:coreProperties>
</file>