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4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/>
    <p:restoredTop sz="94364" autoAdjust="0"/>
  </p:normalViewPr>
  <p:slideViewPr>
    <p:cSldViewPr snapToGrid="0" snapToObjects="1">
      <p:cViewPr varScale="1">
        <p:scale>
          <a:sx n="69" d="100"/>
          <a:sy n="69" d="100"/>
        </p:scale>
        <p:origin x="7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7765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2</a:t>
            </a:fld>
            <a:endParaRPr lang="es-MX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11</a:t>
            </a:fld>
            <a:endParaRPr lang="es-MX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12</a:t>
            </a:fld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3</a:t>
            </a:fld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4</a:t>
            </a:fld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5</a:t>
            </a:fld>
            <a:endParaRPr 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6</a:t>
            </a:fld>
            <a:endParaRPr lang="es-M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7</a:t>
            </a:fld>
            <a:endParaRPr lang="es-MX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8</a:t>
            </a:fld>
            <a:endParaRPr 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9</a:t>
            </a:fld>
            <a:endParaRPr lang="es-MX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5670D-C749-824E-B9E7-A730E8F43DE5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D1D8-4B8F-4149-A68D-CA57D03F31A4}" type="slidenum">
              <a:rPr lang="es-MX" smtClean="0"/>
              <a:t>10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EF0CC8-AE66-6F4B-9A6C-D2148BEF5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F44D978-5838-484C-AB9B-17FF25D02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D028D5-61B2-DD41-A5CF-5FB41272F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4BE504-97D4-6C48-9CF5-47358B7C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5E9956-BDDA-E54D-A3BD-ADC667090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444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A1ABA0-2495-EE4E-9626-674CB7AAD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AFFF2D-CA16-F84D-BC9C-0620996F6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CF472-BB63-5840-BBB8-5E6194B1B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349E4B-C988-564F-8D85-5C5588FB4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5F0963-EF2E-DD4A-A92D-F30FA915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8878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A2BE39E-872E-5448-86BB-5474D0E6F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1F5BC9-1C43-1F4F-A625-1493F2581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23F826-D44E-D448-A0EA-D330C7B60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C6FD36-977D-254B-9B79-659FBE25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9A976D-6EF7-7A44-8E83-5A3B91A1B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6497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18B50-85C5-B244-ADFF-B2F00CDD6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934BEA-FF80-FA47-9B0A-EC8B5C462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3847A7-B6B8-CC4D-8DB6-2C62D8E69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0AF2C7-B73C-074F-883E-3FFB6ABCC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B3161E-9EDE-F04C-9A88-B06271634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82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C2B712-0CD4-BA4F-BA31-9E48BD92E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B57D0F-FAB0-174A-9D12-DE01055A4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519253-CD14-E44A-A91F-66B20DABE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47E1C7-578C-454B-A281-00620C803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B19818-ACA7-744E-9AC1-25289FC90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8316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FC9F4F-2E67-4C4A-A4FE-B6C0A0D7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65C533-2190-4F4A-837B-8065F90BE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68E35D-B99B-AD4D-BDE9-DD3971536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82F984-8431-274E-B24B-77D4DC09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3E25D7-B6B4-DB41-B31B-4C0ADB985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C80207-E899-E142-9A21-8BC207E5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117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0D9BF6-FF03-B44D-B4E2-CBA193961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EBCFA7-F7F4-D545-A9C8-9E36C9691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91F5946-E75E-4941-8258-608B370B5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5C0B113-9A2D-484D-B90B-6B38901EC4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F6C2A27-E68E-144A-B06C-14E3E870EA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BB1A2F4-2E55-DA41-851F-D9F3664CF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EC58D17-ED6C-7A48-B2D4-955A3BC5F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CD83DDF-D1E2-1B4A-BFD4-9D0AA1845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5858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A8B7B0-B69B-B84B-A70A-D14CFB421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086E53E-A60B-B04E-929E-C11147805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EABE653-BA52-6F43-AA48-876CEE31F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BCDA572-0226-EF46-877D-ADBA0C46A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60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3271DB8-82F5-914A-9238-9C594542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2094175-59B5-AA4C-962F-D3310B532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46E223C-3224-874B-AF9E-44F58B257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2791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18D309-0DC4-F84E-A6FD-492619910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A81C6D-092A-2C43-B4E9-022721C07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D63569D-F02D-AE4E-AED3-9CA93A93F2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3B75D5-A91F-D841-8684-EE40F4E25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DDEF59-77C0-5346-93F5-8A38575F2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5AECC65-63B4-6F45-8562-7300075ED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105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65770-4F5F-2349-902A-F87F3BD31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9C2C15C-BE7B-7648-8924-71037CBEF3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03742F-8ABA-614B-97B9-0B912BEF7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EF0C497-E34A-F04E-813A-FD829774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E29964-62B3-694E-892E-B524365C8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B2E49A-6211-5249-A986-83EE0DDD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926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9A5362-DF9D-1047-A208-F7622D3A9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AC9ADB-A937-6A44-946D-EAB360732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3B35AE-9E0E-A843-80C3-FFFE889602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86A6F-111C-6348-B61A-82B3CDDEC2DA}" type="datetimeFigureOut">
              <a:rPr lang="es-MX" smtClean="0"/>
              <a:t>14/09/2018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8F131-8131-2A4D-A82B-418F6BCCCB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325B13-F875-3848-B30D-248495462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3621B-34A1-CC42-A58A-763377201A7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207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0" y="990587"/>
            <a:ext cx="9144000" cy="3153124"/>
          </a:xfrm>
          <a:prstGeom prst="rect">
            <a:avLst/>
          </a:prstGeom>
        </p:spPr>
        <p:txBody>
          <a:bodyPr wrap="square" lIns="91440" tIns="45720" rIns="91440" bIns="45720" anchor="b"/>
          <a:lstStyle/>
          <a:p>
            <a:pPr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solidFill>
                  <a:srgbClr val="FFFFFF"/>
                </a:solidFill>
              </a:rPr>
              <a:t>Drinking Water and Sanitation Services in a context of global </a:t>
            </a:r>
            <a:r>
              <a:rPr lang="en-US" sz="5400" b="1" dirty="0" smtClean="0">
                <a:solidFill>
                  <a:srgbClr val="FFFFFF"/>
                </a:solidFill>
              </a:rPr>
              <a:t>uncertainty</a:t>
            </a:r>
            <a:r>
              <a:rPr lang="en-US" sz="5400" b="0" i="0" u="none" dirty="0">
                <a:solidFill>
                  <a:srgbClr val="FFFFFF"/>
                </a:solidFill>
                <a:latin typeface="Calibri"/>
              </a:rPr>
              <a:t>
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80117" y="4048086"/>
            <a:ext cx="9144000" cy="1655762"/>
          </a:xfrm>
          <a:prstGeom prst="rect">
            <a:avLst/>
          </a:prstGeom>
        </p:spPr>
        <p:txBody>
          <a:bodyPr wrap="square" lIns="91440" tIns="45720" rIns="91440" bIns="45720" anchor="t"/>
          <a:lstStyle/>
          <a:p>
            <a:pPr indent="0" algn="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sz="2400" b="1" i="0" u="none" dirty="0">
                <a:solidFill>
                  <a:srgbClr val="FFFFFF"/>
                </a:solidFill>
                <a:latin typeface="Calibri"/>
              </a:rPr>
              <a:t> </a:t>
            </a:r>
          </a:p>
          <a:p>
            <a:pPr indent="0" algn="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sz="2400" b="1" i="0" u="none" dirty="0" smtClean="0">
                <a:solidFill>
                  <a:srgbClr val="FFFFFF"/>
                </a:solidFill>
                <a:latin typeface="Calibri"/>
              </a:rPr>
              <a:t>Roberto </a:t>
            </a:r>
            <a:r>
              <a:rPr lang="en-US" sz="2400" b="1" i="0" u="none" dirty="0">
                <a:solidFill>
                  <a:srgbClr val="FFFFFF"/>
                </a:solidFill>
                <a:latin typeface="Calibri"/>
              </a:rPr>
              <a:t>Olivares</a:t>
            </a:r>
          </a:p>
          <a:p>
            <a:pPr indent="0" algn="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sz="2400" b="1" i="0" u="none" dirty="0">
                <a:solidFill>
                  <a:srgbClr val="FFFFFF"/>
                </a:solidFill>
                <a:latin typeface="Calibri"/>
              </a:rPr>
              <a:t>Director </a:t>
            </a:r>
            <a:r>
              <a:rPr lang="en-US" sz="2400" b="1" i="0" u="none" dirty="0" smtClean="0">
                <a:solidFill>
                  <a:srgbClr val="FFFFFF"/>
                </a:solidFill>
                <a:latin typeface="Calibri"/>
              </a:rPr>
              <a:t>General, ANEAS</a:t>
            </a:r>
            <a:endParaRPr lang="en-US" sz="2400" b="1" i="0" u="none" dirty="0">
              <a:solidFill>
                <a:srgbClr val="FFFFFF"/>
              </a:solidFill>
              <a:latin typeface="Calibri"/>
            </a:endParaRPr>
          </a:p>
          <a:p>
            <a:pPr indent="0" algn="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FF"/>
                </a:solidFill>
                <a:latin typeface="Calibri"/>
              </a:rPr>
              <a:t>Sept/2018</a:t>
            </a:r>
            <a:endParaRPr lang="en-US" sz="2400" b="1" i="0" u="none" dirty="0">
              <a:solidFill>
                <a:srgbClr val="FFFFFF"/>
              </a:solidFill>
              <a:latin typeface="Calibri"/>
            </a:endParaRPr>
          </a:p>
          <a:p>
            <a:pPr indent="0" algn="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endParaRPr lang="en-US" sz="2400" b="1" i="0" u="none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The PIX-JOCKEY (visual fantasist) - https://www.flickr.com/photos/18583731@N07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2163826"/>
            <a:ext cx="11715750" cy="2530348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47625" algn="ctr">
              <a:lnSpc>
                <a:spcPct val="94400"/>
              </a:lnSpc>
            </a:pPr>
            <a:r>
              <a:rPr lang="en-US" sz="5900" b="1" i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3</a:t>
            </a:r>
            <a:r>
              <a:rPr lang="en-US" sz="5900" b="1" i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) </a:t>
            </a:r>
            <a:r>
              <a:rPr lang="en-US" sz="5900" b="1" i="1" dirty="0">
                <a:solidFill>
                  <a:srgbClr val="FFFF00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Risk management </a:t>
            </a:r>
            <a:r>
              <a:rPr lang="en-US" sz="5900" b="1" i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for </a:t>
            </a:r>
            <a:r>
              <a:rPr lang="en-US" sz="5900" b="1" i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extreme </a:t>
            </a:r>
            <a:r>
              <a:rPr lang="en-US" sz="5900" b="1" i="1" dirty="0" err="1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hydrometeorological</a:t>
            </a:r>
            <a:r>
              <a:rPr lang="en-US" sz="5900" b="1" i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 events</a:t>
            </a:r>
            <a:endParaRPr lang="en-US" sz="5900" b="1" dirty="0">
              <a:solidFill>
                <a:schemeClr val="bg1"/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GreyArea - https://www.flickr.com/photos/34427465501@N01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2347113"/>
            <a:ext cx="11715750" cy="2163775"/>
          </a:xfrm>
          <a:prstGeom prst="rect">
            <a:avLst/>
          </a:prstGeom>
        </p:spPr>
        <p:txBody>
          <a:bodyPr wrap="square">
            <a:normAutofit fontScale="77500" lnSpcReduction="20000"/>
          </a:bodyPr>
          <a:lstStyle/>
          <a:p>
            <a:pPr marL="47625" algn="ctr">
              <a:lnSpc>
                <a:spcPct val="107200"/>
              </a:lnSpc>
            </a:pPr>
            <a:r>
              <a:rPr lang="en-US" sz="67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Water </a:t>
            </a:r>
            <a:r>
              <a:rPr lang="en-US" sz="67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Security</a:t>
            </a:r>
          </a:p>
          <a:p>
            <a:pPr marL="47625" algn="ctr">
              <a:lnSpc>
                <a:spcPct val="107200"/>
              </a:lnSpc>
            </a:pPr>
            <a:r>
              <a:rPr lang="es-MX" sz="67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and</a:t>
            </a:r>
            <a:endParaRPr lang="en-US" sz="6700" b="1" dirty="0">
              <a:solidFill>
                <a:schemeClr val="bg1"/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</a:endParaRPr>
          </a:p>
          <a:p>
            <a:pPr marL="47625" algn="ctr">
              <a:lnSpc>
                <a:spcPct val="107200"/>
              </a:lnSpc>
            </a:pPr>
            <a:r>
              <a:rPr lang="en-US" sz="67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National security</a:t>
            </a:r>
            <a:endParaRPr lang="en-US" sz="6700" b="1" dirty="0">
              <a:solidFill>
                <a:schemeClr val="bg1"/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m g a - https://www.flickr.com/photos/17365853@N00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1868170"/>
            <a:ext cx="11715750" cy="312166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47625" algn="ctr">
              <a:lnSpc>
                <a:spcPct val="81600"/>
              </a:lnSpc>
            </a:pPr>
            <a:r>
              <a:rPr lang="en-US" sz="51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Water </a:t>
            </a:r>
            <a:r>
              <a:rPr lang="en-US" sz="51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security </a:t>
            </a:r>
            <a:r>
              <a:rPr lang="en-US" sz="51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is </a:t>
            </a:r>
            <a:r>
              <a:rPr lang="en-US" sz="51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 huge challenge that we can only </a:t>
            </a:r>
            <a:r>
              <a:rPr lang="en-US" sz="51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achieve </a:t>
            </a:r>
            <a:r>
              <a:rPr lang="en-US" sz="51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if we are able to visualize new ways of managing water.</a:t>
            </a:r>
            <a:endParaRPr lang="en-US" sz="5100" b="1" dirty="0">
              <a:solidFill>
                <a:schemeClr val="bg1"/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Mike Scheid - https://unsplash.com/@mscheid?utm_source=haikudeck&amp;utm_medium=referral&amp;utm_campaign=api-credit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2209456"/>
            <a:ext cx="11715750" cy="1088238"/>
          </a:xfrm>
          <a:prstGeom prst="rect">
            <a:avLst/>
          </a:prstGeom>
        </p:spPr>
        <p:txBody>
          <a:bodyPr wrap="square">
            <a:normAutofit lnSpcReduction="10000"/>
          </a:bodyPr>
          <a:lstStyle/>
          <a:p>
            <a:pPr marL="47625" algn="ctr">
              <a:lnSpc>
                <a:spcPct val="107200"/>
              </a:lnSpc>
            </a:pPr>
            <a:r>
              <a:rPr lang="en-US" sz="6700" b="1" dirty="0" smtClean="0">
                <a:solidFill>
                  <a:srgbClr val="FFFF00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  <a:latin typeface="Calibri"/>
              </a:rPr>
              <a:t>Thank you!</a:t>
            </a:r>
            <a:endParaRPr lang="en-US" sz="6700" b="1" dirty="0">
              <a:solidFill>
                <a:srgbClr val="FFFF00"/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  <a:p>
            <a:pPr marL="47625" algn="ctr">
              <a:lnSpc>
                <a:spcPct val="107200"/>
              </a:lnSpc>
            </a:pPr>
            <a:endParaRPr lang="en-US" sz="6700" b="1" dirty="0">
              <a:solidFill>
                <a:srgbClr val="FFFF00"/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warein.holgado - https://www.flickr.com/photos/84129012@N00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C0A63D8F-4359-9F41-8AFB-84EF46D50872}"/>
              </a:ext>
            </a:extLst>
          </p:cNvPr>
          <p:cNvSpPr txBox="1"/>
          <p:nvPr/>
        </p:nvSpPr>
        <p:spPr>
          <a:xfrm>
            <a:off x="1769327" y="4694402"/>
            <a:ext cx="9144000" cy="1655762"/>
          </a:xfrm>
          <a:prstGeom prst="rect">
            <a:avLst/>
          </a:prstGeom>
        </p:spPr>
        <p:txBody>
          <a:bodyPr wrap="square" lIns="91440" tIns="45720" rIns="91440" bIns="45720" anchor="t"/>
          <a:lstStyle/>
          <a:p>
            <a:pPr indent="0" algn="ct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sz="2400" b="1" i="0" u="none" dirty="0">
                <a:solidFill>
                  <a:srgbClr val="FFFFFF"/>
                </a:solidFill>
                <a:latin typeface="Calibri"/>
              </a:rPr>
              <a:t> </a:t>
            </a:r>
          </a:p>
          <a:p>
            <a:pPr indent="0" algn="ct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sz="2400" b="1" i="0" u="none" dirty="0" smtClean="0">
                <a:solidFill>
                  <a:srgbClr val="FFFFFF"/>
                </a:solidFill>
                <a:latin typeface="Calibri"/>
              </a:rPr>
              <a:t>Roberto </a:t>
            </a:r>
            <a:r>
              <a:rPr lang="en-US" sz="2400" b="1" i="0" u="none" dirty="0">
                <a:solidFill>
                  <a:srgbClr val="FFFFFF"/>
                </a:solidFill>
                <a:latin typeface="Calibri"/>
              </a:rPr>
              <a:t>Olivares</a:t>
            </a:r>
          </a:p>
          <a:p>
            <a:pPr indent="0" algn="ct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sz="2400" b="1" i="0" u="none" dirty="0">
                <a:solidFill>
                  <a:srgbClr val="FFFFFF"/>
                </a:solidFill>
                <a:latin typeface="Calibri"/>
              </a:rPr>
              <a:t>Director </a:t>
            </a:r>
            <a:r>
              <a:rPr lang="en-US" sz="2400" b="1" i="0" u="none" dirty="0" smtClean="0">
                <a:solidFill>
                  <a:srgbClr val="FFFFFF"/>
                </a:solidFill>
                <a:latin typeface="Calibri"/>
              </a:rPr>
              <a:t>General, </a:t>
            </a:r>
            <a:r>
              <a:rPr lang="en-US" sz="2400" b="1" i="0" u="none" dirty="0">
                <a:solidFill>
                  <a:srgbClr val="FFFFFF"/>
                </a:solidFill>
                <a:latin typeface="Calibri"/>
              </a:rPr>
              <a:t>ANEAS</a:t>
            </a:r>
          </a:p>
          <a:p>
            <a:pPr indent="0" algn="ct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FF"/>
                </a:solidFill>
                <a:latin typeface="Calibri"/>
              </a:rPr>
              <a:t>Sept/2018</a:t>
            </a:r>
            <a:endParaRPr lang="en-US" sz="2400" b="1" i="0" u="none" dirty="0">
              <a:solidFill>
                <a:srgbClr val="FFFFFF"/>
              </a:solidFill>
              <a:latin typeface="Calibri"/>
            </a:endParaRPr>
          </a:p>
          <a:p>
            <a:pPr indent="0" algn="ctr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endParaRPr lang="en-US" sz="2400" b="1" i="0" u="none" dirty="0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favanegasb - https://www.flickr.com/photos/26429742@N05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9F5A340-5E61-F546-BC27-99D5D57634B1}"/>
              </a:ext>
            </a:extLst>
          </p:cNvPr>
          <p:cNvSpPr/>
          <p:nvPr/>
        </p:nvSpPr>
        <p:spPr>
          <a:xfrm>
            <a:off x="0" y="1830233"/>
            <a:ext cx="12192000" cy="3197535"/>
          </a:xfrm>
          <a:prstGeom prst="rect">
            <a:avLst/>
          </a:prstGeom>
          <a:solidFill>
            <a:schemeClr val="bg2">
              <a:lumMod val="25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/>
          </a:p>
        </p:txBody>
      </p:sp>
      <p:sp>
        <p:nvSpPr>
          <p:cNvPr id="5" name="TextBox 4"/>
          <p:cNvSpPr txBox="1"/>
          <p:nvPr/>
        </p:nvSpPr>
        <p:spPr>
          <a:xfrm>
            <a:off x="238125" y="2163338"/>
            <a:ext cx="11715750" cy="3197536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47625" algn="ctr">
              <a:lnSpc>
                <a:spcPct val="97600"/>
              </a:lnSpc>
            </a:pPr>
            <a:r>
              <a:rPr lang="en-US" sz="61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By 2030 the demand will be 40% higher than the water </a:t>
            </a:r>
            <a:r>
              <a:rPr lang="en-US" sz="61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supply</a:t>
            </a:r>
            <a:endParaRPr lang="en-US" sz="6100" b="1" dirty="0">
              <a:solidFill>
                <a:schemeClr val="bg1">
                  <a:lumMod val="95000"/>
                </a:schemeClr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00" y="-12700"/>
            <a:ext cx="0" cy="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282624"/>
          </a:solidFill>
        </p:spPr>
        <p:txBody>
          <a:bodyPr wrap="square" lIns="238125" tIns="238125" rIns="238125" bIns="238125" anchor="ctr"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In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the year 2050 more water will be needed to produce 60% of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additional food to satisfy the requirements of the 9,000 million inhabitants the planet will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host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by the middle of the century</a:t>
            </a:r>
            <a:endParaRPr lang="en-US" sz="3200" b="1" dirty="0">
              <a:solidFill>
                <a:schemeClr val="bg1">
                  <a:lumMod val="95000"/>
                </a:schemeClr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Mário Tomé - https://www.flickr.com/photos/7498280@N08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2418842"/>
            <a:ext cx="11715750" cy="2020316"/>
          </a:xfrm>
          <a:prstGeom prst="rect">
            <a:avLst/>
          </a:prstGeom>
        </p:spPr>
        <p:txBody>
          <a:bodyPr wrap="square">
            <a:normAutofit lnSpcReduction="10000"/>
          </a:bodyPr>
          <a:lstStyle/>
          <a:p>
            <a:pPr marL="47625" algn="ctr">
              <a:lnSpc>
                <a:spcPct val="104000"/>
              </a:lnSpc>
            </a:pPr>
            <a:r>
              <a:rPr lang="en-US" sz="6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Water </a:t>
            </a:r>
            <a:r>
              <a:rPr lang="en-US" sz="65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management </a:t>
            </a:r>
            <a:r>
              <a:rPr lang="en-US" sz="6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plays </a:t>
            </a:r>
            <a:r>
              <a:rPr lang="en-US" sz="65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 key, strategic role</a:t>
            </a:r>
            <a:endParaRPr lang="en-US" sz="6500" b="1" dirty="0">
              <a:solidFill>
                <a:schemeClr val="bg1">
                  <a:lumMod val="95000"/>
                </a:schemeClr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Liter@to - https://www.flickr.com/photos/66591267@N00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1916938"/>
            <a:ext cx="11715750" cy="3024124"/>
          </a:xfrm>
          <a:prstGeom prst="rect">
            <a:avLst/>
          </a:prstGeom>
        </p:spPr>
        <p:txBody>
          <a:bodyPr wrap="square">
            <a:normAutofit lnSpcReduction="10000"/>
          </a:bodyPr>
          <a:lstStyle/>
          <a:p>
            <a:pPr marL="47625" algn="ctr">
              <a:lnSpc>
                <a:spcPct val="104000"/>
              </a:lnSpc>
            </a:pPr>
            <a:r>
              <a:rPr lang="en-US" sz="65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What to do?</a:t>
            </a:r>
          </a:p>
          <a:p>
            <a:pPr marL="47625" algn="ctr">
              <a:lnSpc>
                <a:spcPct val="104000"/>
              </a:lnSpc>
            </a:pPr>
            <a:r>
              <a:rPr lang="en-US" sz="65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Certainly not what we have been doing!</a:t>
            </a:r>
            <a:endParaRPr lang="en-US" sz="6500" b="1" dirty="0">
              <a:solidFill>
                <a:schemeClr val="bg1">
                  <a:lumMod val="95000"/>
                </a:schemeClr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Leo Reynolds - https://www.flickr.com/photos/49968232@N00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2065681"/>
            <a:ext cx="11715750" cy="2726639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47625" algn="ctr">
              <a:lnSpc>
                <a:spcPct val="84800"/>
              </a:lnSpc>
            </a:pPr>
            <a:r>
              <a:rPr lang="en-US" sz="53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In </a:t>
            </a:r>
            <a:r>
              <a:rPr lang="en-US" sz="53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the case of public water and sanitation services, </a:t>
            </a:r>
            <a:r>
              <a:rPr lang="en-US" sz="53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building a </a:t>
            </a:r>
            <a:r>
              <a:rPr lang="en-US" sz="53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new management paradigm is required</a:t>
            </a:r>
            <a:endParaRPr lang="en-US" sz="5300" b="1" dirty="0">
              <a:solidFill>
                <a:schemeClr val="bg1">
                  <a:lumMod val="95000"/>
                </a:schemeClr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Aron - https://unsplash.com/@aronunsplash?utm_source=haikudeck&amp;utm_medium=referral&amp;utm_campaign=api-credit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1868170"/>
            <a:ext cx="11715750" cy="312166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47625" algn="ctr">
              <a:lnSpc>
                <a:spcPct val="81600"/>
              </a:lnSpc>
            </a:pPr>
            <a:r>
              <a:rPr lang="en-US" sz="51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The concept of </a:t>
            </a:r>
            <a:r>
              <a:rPr lang="en-US" sz="5100" b="1" dirty="0">
                <a:solidFill>
                  <a:srgbClr val="FFFF00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Water Security </a:t>
            </a:r>
            <a:r>
              <a:rPr lang="en-US" sz="51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provides us with a sufficiently broad analytical framework to incorporate absent social and political variables</a:t>
            </a:r>
            <a:endParaRPr lang="en-US" sz="5100" b="1" dirty="0">
              <a:solidFill>
                <a:schemeClr val="bg1">
                  <a:lumMod val="95000"/>
                </a:schemeClr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Faye Cornish - https://unsplash.com/@fcornish?utm_source=haikudeck&amp;utm_medium=referral&amp;utm_campaign=api-credit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2347113"/>
            <a:ext cx="11715750" cy="216377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47625" algn="ctr">
              <a:lnSpc>
                <a:spcPct val="107200"/>
              </a:lnSpc>
            </a:pPr>
            <a:r>
              <a:rPr lang="en-US" sz="6700" b="1" dirty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1) </a:t>
            </a:r>
            <a:r>
              <a:rPr lang="en-US" sz="6700" b="1" dirty="0" smtClean="0">
                <a:solidFill>
                  <a:srgbClr val="FFFF00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Actual </a:t>
            </a:r>
            <a:r>
              <a:rPr lang="en-US" sz="67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water availability </a:t>
            </a:r>
            <a:endParaRPr lang="en-US" sz="6700" b="1" dirty="0">
              <a:solidFill>
                <a:schemeClr val="bg1">
                  <a:lumMod val="95000"/>
                </a:schemeClr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L'Angelo Custode - https://www.flickr.com/photos/39488699@N00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76250"/>
            <a:ext cx="12192000" cy="219456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38125" y="2347113"/>
            <a:ext cx="11715750" cy="2163775"/>
          </a:xfrm>
          <a:prstGeom prst="rect">
            <a:avLst/>
          </a:prstGeom>
        </p:spPr>
        <p:txBody>
          <a:bodyPr wrap="square">
            <a:normAutofit lnSpcReduction="10000"/>
          </a:bodyPr>
          <a:lstStyle/>
          <a:p>
            <a:pPr marL="47625" algn="ctr">
              <a:lnSpc>
                <a:spcPct val="107200"/>
              </a:lnSpc>
            </a:pPr>
            <a:r>
              <a:rPr lang="en-US" sz="67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2</a:t>
            </a:r>
            <a:r>
              <a:rPr lang="en-US" sz="67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) Manage water </a:t>
            </a:r>
            <a:r>
              <a:rPr lang="en-US" sz="6700" b="1" dirty="0" smtClean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from </a:t>
            </a:r>
            <a:r>
              <a:rPr lang="en-US" sz="6700" b="1" dirty="0">
                <a:solidFill>
                  <a:schemeClr val="bg1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 </a:t>
            </a:r>
            <a:r>
              <a:rPr lang="en-US" sz="6700" b="1" dirty="0">
                <a:solidFill>
                  <a:srgbClr val="FFFF00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basin </a:t>
            </a:r>
            <a:r>
              <a:rPr lang="en-US" sz="6700" b="1" dirty="0" smtClean="0">
                <a:solidFill>
                  <a:srgbClr val="FFFF00"/>
                </a:solidFill>
                <a:effectLst>
                  <a:outerShdw blurRad="20000" dist="30000" dir="2700000">
                    <a:srgbClr val="000000">
                      <a:alpha val="75000"/>
                    </a:srgbClr>
                  </a:outerShdw>
                </a:effectLst>
              </a:rPr>
              <a:t>approach</a:t>
            </a:r>
            <a:endParaRPr lang="en-US" sz="6700" b="1" i="1" dirty="0">
              <a:solidFill>
                <a:schemeClr val="bg1"/>
              </a:solidFill>
              <a:effectLst>
                <a:outerShdw blurRad="20000" dist="30000" dir="2700000">
                  <a:srgbClr val="000000">
                    <a:alpha val="75000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756400"/>
            <a:ext cx="12192000" cy="91440"/>
          </a:xfrm>
          <a:prstGeom prst="rect">
            <a:avLst/>
          </a:prstGeom>
        </p:spPr>
        <p:txBody>
          <a:bodyPr wrap="none" lIns="238125" tIns="0" rIns="238125" bIns="0" anchor="t"/>
          <a:lstStyle/>
          <a:p>
            <a:pPr algn="l"/>
            <a:r>
              <a:rPr lang="en-US" sz="600" b="1">
                <a:solidFill>
                  <a:srgbClr val="FFFFFF"/>
                </a:solidFill>
                <a:latin typeface="Calibri"/>
              </a:rPr>
              <a:t>cc: bensonk42 - https://www.flickr.com/photos/23276058@N04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299</Words>
  <Application>Microsoft Office PowerPoint</Application>
  <PresentationFormat>Panorámica</PresentationFormat>
  <Paragraphs>59</Paragraphs>
  <Slides>13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Servicios de Agua potable y Saneamiento en un contexto de incertidumbre global.</dc:title>
  <dc:creator>Usuario de Microsoft Office</dc:creator>
  <cp:lastModifiedBy>Nuri</cp:lastModifiedBy>
  <cp:revision>11</cp:revision>
  <dcterms:created xsi:type="dcterms:W3CDTF">2018-09-03T17:30:10Z</dcterms:created>
  <dcterms:modified xsi:type="dcterms:W3CDTF">2018-09-14T22:50:34Z</dcterms:modified>
</cp:coreProperties>
</file>