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7" r:id="rId1"/>
  </p:sldMasterIdLst>
  <p:notesMasterIdLst>
    <p:notesMasterId r:id="rId24"/>
  </p:notesMasterIdLst>
  <p:handoutMasterIdLst>
    <p:handoutMasterId r:id="rId25"/>
  </p:handoutMasterIdLst>
  <p:sldIdLst>
    <p:sldId id="256" r:id="rId2"/>
    <p:sldId id="261" r:id="rId3"/>
    <p:sldId id="264" r:id="rId4"/>
    <p:sldId id="278" r:id="rId5"/>
    <p:sldId id="265" r:id="rId6"/>
    <p:sldId id="266" r:id="rId7"/>
    <p:sldId id="279" r:id="rId8"/>
    <p:sldId id="280" r:id="rId9"/>
    <p:sldId id="269" r:id="rId10"/>
    <p:sldId id="270" r:id="rId11"/>
    <p:sldId id="272" r:id="rId12"/>
    <p:sldId id="281" r:id="rId13"/>
    <p:sldId id="285" r:id="rId14"/>
    <p:sldId id="286" r:id="rId15"/>
    <p:sldId id="282" r:id="rId16"/>
    <p:sldId id="273" r:id="rId17"/>
    <p:sldId id="283" r:id="rId18"/>
    <p:sldId id="276" r:id="rId19"/>
    <p:sldId id="277" r:id="rId20"/>
    <p:sldId id="284" r:id="rId21"/>
    <p:sldId id="287" r:id="rId22"/>
    <p:sldId id="274" r:id="rId23"/>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50" d="100"/>
          <a:sy n="50" d="100"/>
        </p:scale>
        <p:origin x="1074" y="270"/>
      </p:cViewPr>
      <p:guideLst>
        <p:guide orient="horz" pos="2160"/>
        <p:guide pos="3840"/>
      </p:guideLst>
    </p:cSldViewPr>
  </p:slideViewPr>
  <p:notesTextViewPr>
    <p:cViewPr>
      <p:scale>
        <a:sx n="1" d="1"/>
        <a:sy n="1" d="1"/>
      </p:scale>
      <p:origin x="0" y="0"/>
    </p:cViewPr>
  </p:notesTextViewPr>
  <p:sorterViewPr>
    <p:cViewPr>
      <p:scale>
        <a:sx n="116" d="100"/>
        <a:sy n="116" d="100"/>
      </p:scale>
      <p:origin x="0" y="-843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5B2CE3-AB8F-4218-8C4A-ED708770B202}"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5DFD57B7-5C48-4AC2-9364-B6B95CF35A09}">
      <dgm:prSet phldrT="[Text]" custT="1"/>
      <dgm:spPr>
        <a:gradFill flip="none" rotWithShape="1">
          <a:gsLst>
            <a:gs pos="79000">
              <a:srgbClr val="339933"/>
            </a:gs>
            <a:gs pos="100000">
              <a:srgbClr val="21D6E0"/>
            </a:gs>
            <a:gs pos="94000">
              <a:srgbClr val="0087E6"/>
            </a:gs>
            <a:gs pos="100000">
              <a:srgbClr val="005CBF"/>
            </a:gs>
          </a:gsLst>
          <a:path path="shape">
            <a:fillToRect l="50000" t="50000" r="50000" b="50000"/>
          </a:path>
          <a:tileRect/>
        </a:gradFill>
      </dgm:spPr>
      <dgm:t>
        <a:bodyPr/>
        <a:lstStyle/>
        <a:p>
          <a:r>
            <a:rPr lang="en-US" sz="1600" b="1" dirty="0" smtClean="0"/>
            <a:t>Fostering a Multi-cultural Environment to Graduate Global Citizens</a:t>
          </a:r>
          <a:endParaRPr lang="en-US" sz="1600" b="1" dirty="0"/>
        </a:p>
      </dgm:t>
    </dgm:pt>
    <dgm:pt modelId="{2630FC98-4702-4DA7-8227-40AA7B47CB36}" type="parTrans" cxnId="{DADA5787-0E67-48B0-8C29-805431A8BE94}">
      <dgm:prSet/>
      <dgm:spPr/>
      <dgm:t>
        <a:bodyPr/>
        <a:lstStyle/>
        <a:p>
          <a:endParaRPr lang="en-US" sz="1200" b="1"/>
        </a:p>
      </dgm:t>
    </dgm:pt>
    <dgm:pt modelId="{6EF5750A-4BC1-4694-AB38-1B7C84740E26}" type="sibTrans" cxnId="{DADA5787-0E67-48B0-8C29-805431A8BE94}">
      <dgm:prSet/>
      <dgm:spPr/>
      <dgm:t>
        <a:bodyPr/>
        <a:lstStyle/>
        <a:p>
          <a:endParaRPr lang="en-US" sz="1200" b="1"/>
        </a:p>
      </dgm:t>
    </dgm:pt>
    <dgm:pt modelId="{3DB1B969-76CD-429A-B0B2-77F2F6D0F873}">
      <dgm:prSet phldrT="[Text]" custT="1"/>
      <dgm:spPr>
        <a:gradFill flip="none" rotWithShape="1">
          <a:gsLst>
            <a:gs pos="100000">
              <a:srgbClr val="0087E6"/>
            </a:gs>
            <a:gs pos="84000">
              <a:srgbClr val="339933"/>
            </a:gs>
          </a:gsLst>
          <a:path path="shape">
            <a:fillToRect l="50000" t="50000" r="50000" b="50000"/>
          </a:path>
          <a:tileRect/>
        </a:gradFill>
      </dgm:spPr>
      <dgm:t>
        <a:bodyPr/>
        <a:lstStyle/>
        <a:p>
          <a:r>
            <a:rPr lang="en-US" sz="1200" b="1" dirty="0" smtClean="0"/>
            <a:t>International Career Development Internship</a:t>
          </a:r>
          <a:endParaRPr lang="en-US" sz="1200" b="1" dirty="0"/>
        </a:p>
      </dgm:t>
    </dgm:pt>
    <dgm:pt modelId="{10736548-7CA2-404B-ADC3-DC88D3A31AA4}" type="parTrans" cxnId="{D79A33DD-A401-4B7E-A3FC-C826C4821A83}">
      <dgm:prSet/>
      <dgm:spPr/>
      <dgm:t>
        <a:bodyPr/>
        <a:lstStyle/>
        <a:p>
          <a:endParaRPr lang="en-US" sz="1200" b="1"/>
        </a:p>
      </dgm:t>
    </dgm:pt>
    <dgm:pt modelId="{E4AC0873-C24E-4E9C-8256-158218D95F27}" type="sibTrans" cxnId="{D79A33DD-A401-4B7E-A3FC-C826C4821A83}">
      <dgm:prSet/>
      <dgm:spPr/>
      <dgm:t>
        <a:bodyPr/>
        <a:lstStyle/>
        <a:p>
          <a:endParaRPr lang="en-US" sz="1200" b="1"/>
        </a:p>
      </dgm:t>
    </dgm:pt>
    <dgm:pt modelId="{976C0327-8937-48F3-9740-7BE5E18C8528}">
      <dgm:prSet phldrT="[Text]" custT="1"/>
      <dgm:spPr>
        <a:gradFill flip="none" rotWithShape="1">
          <a:gsLst>
            <a:gs pos="100000">
              <a:srgbClr val="0087E6"/>
            </a:gs>
            <a:gs pos="84000">
              <a:srgbClr val="339933"/>
            </a:gs>
          </a:gsLst>
          <a:path path="shape">
            <a:fillToRect l="50000" t="50000" r="50000" b="50000"/>
          </a:path>
          <a:tileRect/>
        </a:gradFill>
      </dgm:spPr>
      <dgm:t>
        <a:bodyPr/>
        <a:lstStyle/>
        <a:p>
          <a:r>
            <a:rPr lang="en-US" sz="1200" b="1" dirty="0" smtClean="0"/>
            <a:t>Alternative Breaks</a:t>
          </a:r>
          <a:endParaRPr lang="en-US" sz="1200" b="1" dirty="0"/>
        </a:p>
      </dgm:t>
    </dgm:pt>
    <dgm:pt modelId="{C13FAF5D-3C7A-47D3-BAD9-77F3C3B6AE5C}" type="parTrans" cxnId="{12AFAB16-8051-4BA1-8013-8857BB1BC18A}">
      <dgm:prSet/>
      <dgm:spPr/>
      <dgm:t>
        <a:bodyPr/>
        <a:lstStyle/>
        <a:p>
          <a:endParaRPr lang="en-US" sz="1200" b="1"/>
        </a:p>
      </dgm:t>
    </dgm:pt>
    <dgm:pt modelId="{14AC3D75-7DE1-4405-A5B4-540E250568B4}" type="sibTrans" cxnId="{12AFAB16-8051-4BA1-8013-8857BB1BC18A}">
      <dgm:prSet/>
      <dgm:spPr/>
      <dgm:t>
        <a:bodyPr/>
        <a:lstStyle/>
        <a:p>
          <a:endParaRPr lang="en-US" sz="1200" b="1"/>
        </a:p>
      </dgm:t>
    </dgm:pt>
    <dgm:pt modelId="{EAB7AB86-3EA1-4D18-9376-C13A15046E11}">
      <dgm:prSet phldrT="[Text]" custT="1"/>
      <dgm:spPr>
        <a:gradFill flip="none" rotWithShape="1">
          <a:gsLst>
            <a:gs pos="100000">
              <a:srgbClr val="0087E6"/>
            </a:gs>
            <a:gs pos="84000">
              <a:srgbClr val="339933"/>
            </a:gs>
          </a:gsLst>
          <a:path path="shape">
            <a:fillToRect l="50000" t="50000" r="50000" b="50000"/>
          </a:path>
          <a:tileRect/>
        </a:gradFill>
      </dgm:spPr>
      <dgm:t>
        <a:bodyPr/>
        <a:lstStyle/>
        <a:p>
          <a:r>
            <a:rPr lang="en-US" sz="1200" b="1" dirty="0" smtClean="0"/>
            <a:t>Hosting foreign Scholars</a:t>
          </a:r>
          <a:endParaRPr lang="en-US" sz="1200" b="1" dirty="0"/>
        </a:p>
      </dgm:t>
    </dgm:pt>
    <dgm:pt modelId="{0035725D-537F-4FE8-AA2D-080F47FC35FF}" type="parTrans" cxnId="{8939F7C9-B691-40DB-BA2D-3106DF2E82E1}">
      <dgm:prSet/>
      <dgm:spPr/>
      <dgm:t>
        <a:bodyPr/>
        <a:lstStyle/>
        <a:p>
          <a:endParaRPr lang="en-US" sz="1200" b="1"/>
        </a:p>
      </dgm:t>
    </dgm:pt>
    <dgm:pt modelId="{C34B9E50-05E2-42BD-ABE7-7528F9B38AE8}" type="sibTrans" cxnId="{8939F7C9-B691-40DB-BA2D-3106DF2E82E1}">
      <dgm:prSet/>
      <dgm:spPr/>
      <dgm:t>
        <a:bodyPr/>
        <a:lstStyle/>
        <a:p>
          <a:endParaRPr lang="en-US" sz="1200" b="1"/>
        </a:p>
      </dgm:t>
    </dgm:pt>
    <dgm:pt modelId="{8D283CA4-A59A-43C6-BCCD-9EBA23C6EEF2}">
      <dgm:prSet phldrT="[Text]" custT="1"/>
      <dgm:spPr>
        <a:gradFill flip="none" rotWithShape="1">
          <a:gsLst>
            <a:gs pos="100000">
              <a:srgbClr val="0087E6"/>
            </a:gs>
            <a:gs pos="84000">
              <a:srgbClr val="339933"/>
            </a:gs>
          </a:gsLst>
          <a:path path="shape">
            <a:fillToRect l="50000" t="50000" r="50000" b="50000"/>
          </a:path>
          <a:tileRect/>
        </a:gradFill>
      </dgm:spPr>
      <dgm:t>
        <a:bodyPr/>
        <a:lstStyle/>
        <a:p>
          <a:r>
            <a:rPr lang="en-US" sz="1200" b="1" dirty="0" smtClean="0"/>
            <a:t>Short-term Programs</a:t>
          </a:r>
          <a:endParaRPr lang="en-US" sz="1200" b="1" dirty="0"/>
        </a:p>
      </dgm:t>
    </dgm:pt>
    <dgm:pt modelId="{458EC7D6-BB71-4534-A14D-8348E949B40F}" type="parTrans" cxnId="{899F964D-D96E-48D1-A9BD-66266A207D42}">
      <dgm:prSet/>
      <dgm:spPr/>
      <dgm:t>
        <a:bodyPr/>
        <a:lstStyle/>
        <a:p>
          <a:endParaRPr lang="en-US" sz="1200" b="1"/>
        </a:p>
      </dgm:t>
    </dgm:pt>
    <dgm:pt modelId="{91C688AC-9C74-4D86-84AF-8FEA268879C9}" type="sibTrans" cxnId="{899F964D-D96E-48D1-A9BD-66266A207D42}">
      <dgm:prSet/>
      <dgm:spPr/>
      <dgm:t>
        <a:bodyPr/>
        <a:lstStyle/>
        <a:p>
          <a:endParaRPr lang="en-US" sz="1200" b="1"/>
        </a:p>
      </dgm:t>
    </dgm:pt>
    <dgm:pt modelId="{AB3C2231-D814-4819-A5E9-7E21A013835C}">
      <dgm:prSet phldrT="[Text]" custT="1"/>
      <dgm:spPr>
        <a:gradFill flip="none" rotWithShape="1">
          <a:gsLst>
            <a:gs pos="100000">
              <a:srgbClr val="0087E6"/>
            </a:gs>
            <a:gs pos="84000">
              <a:srgbClr val="339933"/>
            </a:gs>
          </a:gsLst>
          <a:path path="shape">
            <a:fillToRect l="50000" t="50000" r="50000" b="50000"/>
          </a:path>
          <a:tileRect/>
        </a:gradFill>
      </dgm:spPr>
      <dgm:t>
        <a:bodyPr/>
        <a:lstStyle/>
        <a:p>
          <a:r>
            <a:rPr lang="en-US" sz="1200" b="1" dirty="0" smtClean="0"/>
            <a:t>Exchange Programs</a:t>
          </a:r>
          <a:endParaRPr lang="en-US" sz="1200" b="1" dirty="0"/>
        </a:p>
      </dgm:t>
    </dgm:pt>
    <dgm:pt modelId="{781C3F23-D6E6-4138-A008-3B96F3C9ECAD}" type="parTrans" cxnId="{EA810858-819A-4EDE-92D5-C7FA74F548E0}">
      <dgm:prSet/>
      <dgm:spPr/>
      <dgm:t>
        <a:bodyPr/>
        <a:lstStyle/>
        <a:p>
          <a:endParaRPr lang="en-US" sz="1200" b="1"/>
        </a:p>
      </dgm:t>
    </dgm:pt>
    <dgm:pt modelId="{8AFDA596-96BF-415E-BB48-D4E53DC0B08B}" type="sibTrans" cxnId="{EA810858-819A-4EDE-92D5-C7FA74F548E0}">
      <dgm:prSet/>
      <dgm:spPr/>
      <dgm:t>
        <a:bodyPr/>
        <a:lstStyle/>
        <a:p>
          <a:endParaRPr lang="en-US" sz="1200" b="1"/>
        </a:p>
      </dgm:t>
    </dgm:pt>
    <dgm:pt modelId="{3B49A084-ED6E-48F1-9CCC-A66E2CC79307}">
      <dgm:prSet phldrT="[Text]" custT="1"/>
      <dgm:spPr>
        <a:gradFill flip="none" rotWithShape="1">
          <a:gsLst>
            <a:gs pos="100000">
              <a:srgbClr val="0087E6"/>
            </a:gs>
            <a:gs pos="84000">
              <a:srgbClr val="339933"/>
            </a:gs>
          </a:gsLst>
          <a:path path="shape">
            <a:fillToRect l="50000" t="50000" r="50000" b="50000"/>
          </a:path>
          <a:tileRect/>
        </a:gradFill>
      </dgm:spPr>
      <dgm:t>
        <a:bodyPr/>
        <a:lstStyle/>
        <a:p>
          <a:r>
            <a:rPr lang="en-US" sz="1200" b="1" dirty="0" smtClean="0"/>
            <a:t>Offering Study Abroad Programs</a:t>
          </a:r>
          <a:endParaRPr lang="en-US" sz="1200" b="1" dirty="0"/>
        </a:p>
      </dgm:t>
    </dgm:pt>
    <dgm:pt modelId="{DF123B60-9B71-4AA4-BBA9-EE72E22CCD82}" type="parTrans" cxnId="{CD4E7B0D-7768-4F29-9880-5EDCD7FECC60}">
      <dgm:prSet/>
      <dgm:spPr/>
      <dgm:t>
        <a:bodyPr/>
        <a:lstStyle/>
        <a:p>
          <a:endParaRPr lang="en-US" sz="1200" b="1"/>
        </a:p>
      </dgm:t>
    </dgm:pt>
    <dgm:pt modelId="{53AA0A8B-AC00-4E79-9422-A7F2EAE723B9}" type="sibTrans" cxnId="{CD4E7B0D-7768-4F29-9880-5EDCD7FECC60}">
      <dgm:prSet/>
      <dgm:spPr/>
      <dgm:t>
        <a:bodyPr/>
        <a:lstStyle/>
        <a:p>
          <a:endParaRPr lang="en-US" sz="1200" b="1"/>
        </a:p>
      </dgm:t>
    </dgm:pt>
    <dgm:pt modelId="{BCC86EFD-9C6C-4415-BD49-A41C2822A09F}">
      <dgm:prSet phldrT="[Text]" custT="1"/>
      <dgm:spPr>
        <a:gradFill flip="none" rotWithShape="1">
          <a:gsLst>
            <a:gs pos="100000">
              <a:srgbClr val="0087E6"/>
            </a:gs>
            <a:gs pos="84000">
              <a:srgbClr val="339933"/>
            </a:gs>
          </a:gsLst>
          <a:path path="shape">
            <a:fillToRect l="50000" t="50000" r="50000" b="50000"/>
          </a:path>
          <a:tileRect/>
        </a:gradFill>
      </dgm:spPr>
      <dgm:t>
        <a:bodyPr/>
        <a:lstStyle/>
        <a:p>
          <a:r>
            <a:rPr lang="en-US" sz="1200" b="1" dirty="0" smtClean="0"/>
            <a:t>Attracting Foreign Students</a:t>
          </a:r>
          <a:endParaRPr lang="en-US" sz="1200" b="1" dirty="0"/>
        </a:p>
      </dgm:t>
    </dgm:pt>
    <dgm:pt modelId="{C23E91C4-E770-4010-BF99-EE37C17F8C85}" type="parTrans" cxnId="{D726FC73-D992-47B8-9AD2-227E8347D2F8}">
      <dgm:prSet/>
      <dgm:spPr/>
      <dgm:t>
        <a:bodyPr/>
        <a:lstStyle/>
        <a:p>
          <a:endParaRPr lang="en-US" sz="1200" b="1"/>
        </a:p>
      </dgm:t>
    </dgm:pt>
    <dgm:pt modelId="{2DABA2DB-DCA8-460F-80D5-17216D505E1D}" type="sibTrans" cxnId="{D726FC73-D992-47B8-9AD2-227E8347D2F8}">
      <dgm:prSet/>
      <dgm:spPr/>
      <dgm:t>
        <a:bodyPr/>
        <a:lstStyle/>
        <a:p>
          <a:endParaRPr lang="en-US" sz="1200" b="1"/>
        </a:p>
      </dgm:t>
    </dgm:pt>
    <dgm:pt modelId="{B02A3E28-1B92-4E47-B658-049C88A34D08}">
      <dgm:prSet phldrT="[Text]" custT="1"/>
      <dgm:spPr>
        <a:gradFill flip="none" rotWithShape="1">
          <a:gsLst>
            <a:gs pos="100000">
              <a:srgbClr val="0087E6"/>
            </a:gs>
            <a:gs pos="84000">
              <a:srgbClr val="339933"/>
            </a:gs>
          </a:gsLst>
          <a:path path="shape">
            <a:fillToRect l="50000" t="50000" r="50000" b="50000"/>
          </a:path>
          <a:tileRect/>
        </a:gradFill>
      </dgm:spPr>
      <dgm:t>
        <a:bodyPr/>
        <a:lstStyle/>
        <a:p>
          <a:r>
            <a:rPr lang="en-US" sz="1200" b="1" dirty="0" smtClean="0"/>
            <a:t>Attracting and Retaining Internationally Experienced Faculty and Staff</a:t>
          </a:r>
          <a:endParaRPr lang="en-US" sz="1200" b="1" dirty="0"/>
        </a:p>
      </dgm:t>
    </dgm:pt>
    <dgm:pt modelId="{9D654B1E-21E9-4361-B710-4FC7946622E9}" type="parTrans" cxnId="{1CAA032B-7FC2-4B06-B82C-E2DF29ADEADB}">
      <dgm:prSet/>
      <dgm:spPr/>
      <dgm:t>
        <a:bodyPr/>
        <a:lstStyle/>
        <a:p>
          <a:endParaRPr lang="en-US" sz="1200" b="1"/>
        </a:p>
      </dgm:t>
    </dgm:pt>
    <dgm:pt modelId="{2658E6C3-50DA-42FA-A06A-D99DA6DD5C8F}" type="sibTrans" cxnId="{1CAA032B-7FC2-4B06-B82C-E2DF29ADEADB}">
      <dgm:prSet/>
      <dgm:spPr/>
      <dgm:t>
        <a:bodyPr/>
        <a:lstStyle/>
        <a:p>
          <a:endParaRPr lang="en-US" sz="1200" b="1"/>
        </a:p>
      </dgm:t>
    </dgm:pt>
    <dgm:pt modelId="{B01C0841-42C3-48C8-8141-95A3C79B0322}" type="pres">
      <dgm:prSet presAssocID="{A45B2CE3-AB8F-4218-8C4A-ED708770B202}" presName="Name0" presStyleCnt="0">
        <dgm:presLayoutVars>
          <dgm:chMax val="1"/>
          <dgm:dir/>
          <dgm:animLvl val="ctr"/>
          <dgm:resizeHandles val="exact"/>
        </dgm:presLayoutVars>
      </dgm:prSet>
      <dgm:spPr/>
      <dgm:t>
        <a:bodyPr/>
        <a:lstStyle/>
        <a:p>
          <a:endParaRPr lang="en-US"/>
        </a:p>
      </dgm:t>
    </dgm:pt>
    <dgm:pt modelId="{995084D2-EBC5-4199-993F-77913B409478}" type="pres">
      <dgm:prSet presAssocID="{5DFD57B7-5C48-4AC2-9364-B6B95CF35A09}" presName="centerShape" presStyleLbl="node0" presStyleIdx="0" presStyleCnt="1" custScaleX="294559" custScaleY="106162"/>
      <dgm:spPr>
        <a:prstGeom prst="ellipse">
          <a:avLst/>
        </a:prstGeom>
      </dgm:spPr>
      <dgm:t>
        <a:bodyPr/>
        <a:lstStyle/>
        <a:p>
          <a:endParaRPr lang="en-US"/>
        </a:p>
      </dgm:t>
    </dgm:pt>
    <dgm:pt modelId="{09DFC2C9-0DE7-46D5-98F1-568DEBE98536}" type="pres">
      <dgm:prSet presAssocID="{3DB1B969-76CD-429A-B0B2-77F2F6D0F873}" presName="node" presStyleLbl="node1" presStyleIdx="0" presStyleCnt="8" custScaleX="177156" custScaleY="177156">
        <dgm:presLayoutVars>
          <dgm:bulletEnabled val="1"/>
        </dgm:presLayoutVars>
      </dgm:prSet>
      <dgm:spPr/>
      <dgm:t>
        <a:bodyPr/>
        <a:lstStyle/>
        <a:p>
          <a:endParaRPr lang="en-US"/>
        </a:p>
      </dgm:t>
    </dgm:pt>
    <dgm:pt modelId="{6CF2D838-136A-493F-9EAF-26E303887B64}" type="pres">
      <dgm:prSet presAssocID="{3DB1B969-76CD-429A-B0B2-77F2F6D0F873}" presName="dummy" presStyleCnt="0"/>
      <dgm:spPr/>
    </dgm:pt>
    <dgm:pt modelId="{20BBF764-847C-4575-9CA5-6ED7725A856C}" type="pres">
      <dgm:prSet presAssocID="{E4AC0873-C24E-4E9C-8256-158218D95F27}" presName="sibTrans" presStyleLbl="sibTrans2D1" presStyleIdx="0" presStyleCnt="8"/>
      <dgm:spPr/>
      <dgm:t>
        <a:bodyPr/>
        <a:lstStyle/>
        <a:p>
          <a:endParaRPr lang="en-US"/>
        </a:p>
      </dgm:t>
    </dgm:pt>
    <dgm:pt modelId="{51246688-D355-4053-A3CC-BB9FFF9C855B}" type="pres">
      <dgm:prSet presAssocID="{976C0327-8937-48F3-9740-7BE5E18C8528}" presName="node" presStyleLbl="node1" presStyleIdx="1" presStyleCnt="8" custScaleX="177156" custScaleY="175638" custRadScaleRad="156959" custRadScaleInc="89616">
        <dgm:presLayoutVars>
          <dgm:bulletEnabled val="1"/>
        </dgm:presLayoutVars>
      </dgm:prSet>
      <dgm:spPr/>
      <dgm:t>
        <a:bodyPr/>
        <a:lstStyle/>
        <a:p>
          <a:endParaRPr lang="en-US"/>
        </a:p>
      </dgm:t>
    </dgm:pt>
    <dgm:pt modelId="{1EC285F9-3B38-4E97-ABBC-C996F2CE4FC2}" type="pres">
      <dgm:prSet presAssocID="{976C0327-8937-48F3-9740-7BE5E18C8528}" presName="dummy" presStyleCnt="0"/>
      <dgm:spPr/>
    </dgm:pt>
    <dgm:pt modelId="{14BE455B-9BDD-4D91-BF8D-51A3C06DF623}" type="pres">
      <dgm:prSet presAssocID="{14AC3D75-7DE1-4405-A5B4-540E250568B4}" presName="sibTrans" presStyleLbl="sibTrans2D1" presStyleIdx="1" presStyleCnt="8"/>
      <dgm:spPr/>
      <dgm:t>
        <a:bodyPr/>
        <a:lstStyle/>
        <a:p>
          <a:endParaRPr lang="en-US"/>
        </a:p>
      </dgm:t>
    </dgm:pt>
    <dgm:pt modelId="{2CEA8662-7E10-4428-8E0C-54848387CD42}" type="pres">
      <dgm:prSet presAssocID="{EAB7AB86-3EA1-4D18-9376-C13A15046E11}" presName="node" presStyleLbl="node1" presStyleIdx="2" presStyleCnt="8" custScaleX="177156" custScaleY="177156" custRadScaleRad="196053" custRadScaleInc="2880">
        <dgm:presLayoutVars>
          <dgm:bulletEnabled val="1"/>
        </dgm:presLayoutVars>
      </dgm:prSet>
      <dgm:spPr/>
      <dgm:t>
        <a:bodyPr/>
        <a:lstStyle/>
        <a:p>
          <a:endParaRPr lang="en-US"/>
        </a:p>
      </dgm:t>
    </dgm:pt>
    <dgm:pt modelId="{27D16A0A-8D3A-4AE8-A262-1C084DE7AAEA}" type="pres">
      <dgm:prSet presAssocID="{EAB7AB86-3EA1-4D18-9376-C13A15046E11}" presName="dummy" presStyleCnt="0"/>
      <dgm:spPr/>
    </dgm:pt>
    <dgm:pt modelId="{F2E1CCC6-529A-4715-9122-220B9BCCFA8F}" type="pres">
      <dgm:prSet presAssocID="{C34B9E50-05E2-42BD-ABE7-7528F9B38AE8}" presName="sibTrans" presStyleLbl="sibTrans2D1" presStyleIdx="2" presStyleCnt="8"/>
      <dgm:spPr/>
      <dgm:t>
        <a:bodyPr/>
        <a:lstStyle/>
        <a:p>
          <a:endParaRPr lang="en-US"/>
        </a:p>
      </dgm:t>
    </dgm:pt>
    <dgm:pt modelId="{B6AB7676-FD4F-44D3-87E4-2B05CFB90904}" type="pres">
      <dgm:prSet presAssocID="{8D283CA4-A59A-43C6-BCCD-9EBA23C6EEF2}" presName="node" presStyleLbl="node1" presStyleIdx="3" presStyleCnt="8" custScaleX="177156" custScaleY="177156" custRadScaleRad="161817" custRadScaleInc="-97241">
        <dgm:presLayoutVars>
          <dgm:bulletEnabled val="1"/>
        </dgm:presLayoutVars>
      </dgm:prSet>
      <dgm:spPr/>
      <dgm:t>
        <a:bodyPr/>
        <a:lstStyle/>
        <a:p>
          <a:endParaRPr lang="en-US"/>
        </a:p>
      </dgm:t>
    </dgm:pt>
    <dgm:pt modelId="{A9F22F1D-2DE5-4199-BE84-50253206550F}" type="pres">
      <dgm:prSet presAssocID="{8D283CA4-A59A-43C6-BCCD-9EBA23C6EEF2}" presName="dummy" presStyleCnt="0"/>
      <dgm:spPr/>
    </dgm:pt>
    <dgm:pt modelId="{0B4BA65B-93BC-4802-B4B3-D7347C8C6058}" type="pres">
      <dgm:prSet presAssocID="{91C688AC-9C74-4D86-84AF-8FEA268879C9}" presName="sibTrans" presStyleLbl="sibTrans2D1" presStyleIdx="3" presStyleCnt="8"/>
      <dgm:spPr/>
      <dgm:t>
        <a:bodyPr/>
        <a:lstStyle/>
        <a:p>
          <a:endParaRPr lang="en-US"/>
        </a:p>
      </dgm:t>
    </dgm:pt>
    <dgm:pt modelId="{95C5C53F-0F0A-4D8A-970C-D82355787EAB}" type="pres">
      <dgm:prSet presAssocID="{AB3C2231-D814-4819-A5E9-7E21A013835C}" presName="node" presStyleLbl="node1" presStyleIdx="4" presStyleCnt="8" custScaleX="177156" custScaleY="177156" custRadScaleRad="98525" custRadScaleInc="-2865">
        <dgm:presLayoutVars>
          <dgm:bulletEnabled val="1"/>
        </dgm:presLayoutVars>
      </dgm:prSet>
      <dgm:spPr/>
      <dgm:t>
        <a:bodyPr/>
        <a:lstStyle/>
        <a:p>
          <a:endParaRPr lang="en-US"/>
        </a:p>
      </dgm:t>
    </dgm:pt>
    <dgm:pt modelId="{15884AFA-5EC5-4DEF-B9F2-B87DBEB4AF67}" type="pres">
      <dgm:prSet presAssocID="{AB3C2231-D814-4819-A5E9-7E21A013835C}" presName="dummy" presStyleCnt="0"/>
      <dgm:spPr/>
    </dgm:pt>
    <dgm:pt modelId="{FFDB7A8E-73E5-4FB6-8BFE-39AABEFBE1BB}" type="pres">
      <dgm:prSet presAssocID="{8AFDA596-96BF-415E-BB48-D4E53DC0B08B}" presName="sibTrans" presStyleLbl="sibTrans2D1" presStyleIdx="4" presStyleCnt="8"/>
      <dgm:spPr/>
      <dgm:t>
        <a:bodyPr/>
        <a:lstStyle/>
        <a:p>
          <a:endParaRPr lang="en-US"/>
        </a:p>
      </dgm:t>
    </dgm:pt>
    <dgm:pt modelId="{82DBE1CD-3FFA-4E4E-9427-9D97BB2350AD}" type="pres">
      <dgm:prSet presAssocID="{3B49A084-ED6E-48F1-9CCC-A66E2CC79307}" presName="node" presStyleLbl="node1" presStyleIdx="5" presStyleCnt="8" custScaleX="177156" custScaleY="177156" custRadScaleRad="158573" custRadScaleInc="100446">
        <dgm:presLayoutVars>
          <dgm:bulletEnabled val="1"/>
        </dgm:presLayoutVars>
      </dgm:prSet>
      <dgm:spPr/>
      <dgm:t>
        <a:bodyPr/>
        <a:lstStyle/>
        <a:p>
          <a:endParaRPr lang="en-US"/>
        </a:p>
      </dgm:t>
    </dgm:pt>
    <dgm:pt modelId="{371E7708-ED90-47C0-B5B2-BF817FFDFC7F}" type="pres">
      <dgm:prSet presAssocID="{3B49A084-ED6E-48F1-9CCC-A66E2CC79307}" presName="dummy" presStyleCnt="0"/>
      <dgm:spPr/>
    </dgm:pt>
    <dgm:pt modelId="{778FD1A2-166A-4836-A000-4EE8AAAA84BC}" type="pres">
      <dgm:prSet presAssocID="{53AA0A8B-AC00-4E79-9422-A7F2EAE723B9}" presName="sibTrans" presStyleLbl="sibTrans2D1" presStyleIdx="5" presStyleCnt="8"/>
      <dgm:spPr/>
      <dgm:t>
        <a:bodyPr/>
        <a:lstStyle/>
        <a:p>
          <a:endParaRPr lang="en-US"/>
        </a:p>
      </dgm:t>
    </dgm:pt>
    <dgm:pt modelId="{B2F8FA75-0171-43CF-A02D-0F1150F4E022}" type="pres">
      <dgm:prSet presAssocID="{BCC86EFD-9C6C-4415-BD49-A41C2822A09F}" presName="node" presStyleLbl="node1" presStyleIdx="6" presStyleCnt="8" custScaleX="177156" custScaleY="177156" custRadScaleRad="196514" custRadScaleInc="-2794">
        <dgm:presLayoutVars>
          <dgm:bulletEnabled val="1"/>
        </dgm:presLayoutVars>
      </dgm:prSet>
      <dgm:spPr/>
      <dgm:t>
        <a:bodyPr/>
        <a:lstStyle/>
        <a:p>
          <a:endParaRPr lang="en-US"/>
        </a:p>
      </dgm:t>
    </dgm:pt>
    <dgm:pt modelId="{E22EE067-F178-4DE5-9BF2-4C3273CF81CE}" type="pres">
      <dgm:prSet presAssocID="{BCC86EFD-9C6C-4415-BD49-A41C2822A09F}" presName="dummy" presStyleCnt="0"/>
      <dgm:spPr/>
    </dgm:pt>
    <dgm:pt modelId="{3E2BF570-A803-4E67-B98C-62C188CB132F}" type="pres">
      <dgm:prSet presAssocID="{2DABA2DB-DCA8-460F-80D5-17216D505E1D}" presName="sibTrans" presStyleLbl="sibTrans2D1" presStyleIdx="6" presStyleCnt="8"/>
      <dgm:spPr/>
      <dgm:t>
        <a:bodyPr/>
        <a:lstStyle/>
        <a:p>
          <a:endParaRPr lang="en-US"/>
        </a:p>
      </dgm:t>
    </dgm:pt>
    <dgm:pt modelId="{165BD594-A950-4DE7-88B1-33F360A649D3}" type="pres">
      <dgm:prSet presAssocID="{B02A3E28-1B92-4E47-B658-049C88A34D08}" presName="node" presStyleLbl="node1" presStyleIdx="7" presStyleCnt="8" custScaleX="177156" custScaleY="177156" custRadScaleRad="159777" custRadScaleInc="-95887">
        <dgm:presLayoutVars>
          <dgm:bulletEnabled val="1"/>
        </dgm:presLayoutVars>
      </dgm:prSet>
      <dgm:spPr/>
      <dgm:t>
        <a:bodyPr/>
        <a:lstStyle/>
        <a:p>
          <a:endParaRPr lang="en-US"/>
        </a:p>
      </dgm:t>
    </dgm:pt>
    <dgm:pt modelId="{928496DB-3543-4EBE-8CD0-EAEEFD5342D1}" type="pres">
      <dgm:prSet presAssocID="{B02A3E28-1B92-4E47-B658-049C88A34D08}" presName="dummy" presStyleCnt="0"/>
      <dgm:spPr/>
    </dgm:pt>
    <dgm:pt modelId="{B45F130A-470C-4325-86EA-973BDEDAEA2C}" type="pres">
      <dgm:prSet presAssocID="{2658E6C3-50DA-42FA-A06A-D99DA6DD5C8F}" presName="sibTrans" presStyleLbl="sibTrans2D1" presStyleIdx="7" presStyleCnt="8"/>
      <dgm:spPr/>
      <dgm:t>
        <a:bodyPr/>
        <a:lstStyle/>
        <a:p>
          <a:endParaRPr lang="en-US"/>
        </a:p>
      </dgm:t>
    </dgm:pt>
  </dgm:ptLst>
  <dgm:cxnLst>
    <dgm:cxn modelId="{5F2AC36F-3E2B-4872-A2DA-1B2B8D87C97F}" type="presOf" srcId="{3B49A084-ED6E-48F1-9CCC-A66E2CC79307}" destId="{82DBE1CD-3FFA-4E4E-9427-9D97BB2350AD}" srcOrd="0" destOrd="0" presId="urn:microsoft.com/office/officeart/2005/8/layout/radial6"/>
    <dgm:cxn modelId="{25E38695-A629-40DC-A32C-F41F78ECA451}" type="presOf" srcId="{C34B9E50-05E2-42BD-ABE7-7528F9B38AE8}" destId="{F2E1CCC6-529A-4715-9122-220B9BCCFA8F}" srcOrd="0" destOrd="0" presId="urn:microsoft.com/office/officeart/2005/8/layout/radial6"/>
    <dgm:cxn modelId="{7BB7A1EF-D982-4E32-9029-4B89DE5D86D3}" type="presOf" srcId="{976C0327-8937-48F3-9740-7BE5E18C8528}" destId="{51246688-D355-4053-A3CC-BB9FFF9C855B}" srcOrd="0" destOrd="0" presId="urn:microsoft.com/office/officeart/2005/8/layout/radial6"/>
    <dgm:cxn modelId="{E12967E2-F9C1-43FC-8B3D-7F620CD5B061}" type="presOf" srcId="{5DFD57B7-5C48-4AC2-9364-B6B95CF35A09}" destId="{995084D2-EBC5-4199-993F-77913B409478}" srcOrd="0" destOrd="0" presId="urn:microsoft.com/office/officeart/2005/8/layout/radial6"/>
    <dgm:cxn modelId="{D79A33DD-A401-4B7E-A3FC-C826C4821A83}" srcId="{5DFD57B7-5C48-4AC2-9364-B6B95CF35A09}" destId="{3DB1B969-76CD-429A-B0B2-77F2F6D0F873}" srcOrd="0" destOrd="0" parTransId="{10736548-7CA2-404B-ADC3-DC88D3A31AA4}" sibTransId="{E4AC0873-C24E-4E9C-8256-158218D95F27}"/>
    <dgm:cxn modelId="{2ADE9E7D-FE8A-4C81-9C21-CCE2AF4927F1}" type="presOf" srcId="{53AA0A8B-AC00-4E79-9422-A7F2EAE723B9}" destId="{778FD1A2-166A-4836-A000-4EE8AAAA84BC}" srcOrd="0" destOrd="0" presId="urn:microsoft.com/office/officeart/2005/8/layout/radial6"/>
    <dgm:cxn modelId="{31B4620E-9C62-4075-9A9D-FB8B1368CC60}" type="presOf" srcId="{E4AC0873-C24E-4E9C-8256-158218D95F27}" destId="{20BBF764-847C-4575-9CA5-6ED7725A856C}" srcOrd="0" destOrd="0" presId="urn:microsoft.com/office/officeart/2005/8/layout/radial6"/>
    <dgm:cxn modelId="{34734433-3652-4661-A839-852193FED0D7}" type="presOf" srcId="{8AFDA596-96BF-415E-BB48-D4E53DC0B08B}" destId="{FFDB7A8E-73E5-4FB6-8BFE-39AABEFBE1BB}" srcOrd="0" destOrd="0" presId="urn:microsoft.com/office/officeart/2005/8/layout/radial6"/>
    <dgm:cxn modelId="{BB0B3BA6-9A9A-4386-9926-7EF142206F11}" type="presOf" srcId="{91C688AC-9C74-4D86-84AF-8FEA268879C9}" destId="{0B4BA65B-93BC-4802-B4B3-D7347C8C6058}" srcOrd="0" destOrd="0" presId="urn:microsoft.com/office/officeart/2005/8/layout/radial6"/>
    <dgm:cxn modelId="{F4A1883D-4E99-47FF-AB47-8AA1F9385E52}" type="presOf" srcId="{EAB7AB86-3EA1-4D18-9376-C13A15046E11}" destId="{2CEA8662-7E10-4428-8E0C-54848387CD42}" srcOrd="0" destOrd="0" presId="urn:microsoft.com/office/officeart/2005/8/layout/radial6"/>
    <dgm:cxn modelId="{487FACD8-F325-4321-BB8C-581876199D9F}" type="presOf" srcId="{BCC86EFD-9C6C-4415-BD49-A41C2822A09F}" destId="{B2F8FA75-0171-43CF-A02D-0F1150F4E022}" srcOrd="0" destOrd="0" presId="urn:microsoft.com/office/officeart/2005/8/layout/radial6"/>
    <dgm:cxn modelId="{CD4E7B0D-7768-4F29-9880-5EDCD7FECC60}" srcId="{5DFD57B7-5C48-4AC2-9364-B6B95CF35A09}" destId="{3B49A084-ED6E-48F1-9CCC-A66E2CC79307}" srcOrd="5" destOrd="0" parTransId="{DF123B60-9B71-4AA4-BBA9-EE72E22CCD82}" sibTransId="{53AA0A8B-AC00-4E79-9422-A7F2EAE723B9}"/>
    <dgm:cxn modelId="{1CAA032B-7FC2-4B06-B82C-E2DF29ADEADB}" srcId="{5DFD57B7-5C48-4AC2-9364-B6B95CF35A09}" destId="{B02A3E28-1B92-4E47-B658-049C88A34D08}" srcOrd="7" destOrd="0" parTransId="{9D654B1E-21E9-4361-B710-4FC7946622E9}" sibTransId="{2658E6C3-50DA-42FA-A06A-D99DA6DD5C8F}"/>
    <dgm:cxn modelId="{D726FC73-D992-47B8-9AD2-227E8347D2F8}" srcId="{5DFD57B7-5C48-4AC2-9364-B6B95CF35A09}" destId="{BCC86EFD-9C6C-4415-BD49-A41C2822A09F}" srcOrd="6" destOrd="0" parTransId="{C23E91C4-E770-4010-BF99-EE37C17F8C85}" sibTransId="{2DABA2DB-DCA8-460F-80D5-17216D505E1D}"/>
    <dgm:cxn modelId="{B70A8E73-9F86-4BF1-BE47-D29E6FD12FDF}" type="presOf" srcId="{AB3C2231-D814-4819-A5E9-7E21A013835C}" destId="{95C5C53F-0F0A-4D8A-970C-D82355787EAB}" srcOrd="0" destOrd="0" presId="urn:microsoft.com/office/officeart/2005/8/layout/radial6"/>
    <dgm:cxn modelId="{899F964D-D96E-48D1-A9BD-66266A207D42}" srcId="{5DFD57B7-5C48-4AC2-9364-B6B95CF35A09}" destId="{8D283CA4-A59A-43C6-BCCD-9EBA23C6EEF2}" srcOrd="3" destOrd="0" parTransId="{458EC7D6-BB71-4534-A14D-8348E949B40F}" sibTransId="{91C688AC-9C74-4D86-84AF-8FEA268879C9}"/>
    <dgm:cxn modelId="{F9BA8421-51C0-4CFB-A23F-02C29D658AAC}" type="presOf" srcId="{8D283CA4-A59A-43C6-BCCD-9EBA23C6EEF2}" destId="{B6AB7676-FD4F-44D3-87E4-2B05CFB90904}" srcOrd="0" destOrd="0" presId="urn:microsoft.com/office/officeart/2005/8/layout/radial6"/>
    <dgm:cxn modelId="{EA810858-819A-4EDE-92D5-C7FA74F548E0}" srcId="{5DFD57B7-5C48-4AC2-9364-B6B95CF35A09}" destId="{AB3C2231-D814-4819-A5E9-7E21A013835C}" srcOrd="4" destOrd="0" parTransId="{781C3F23-D6E6-4138-A008-3B96F3C9ECAD}" sibTransId="{8AFDA596-96BF-415E-BB48-D4E53DC0B08B}"/>
    <dgm:cxn modelId="{787EA020-5FB4-44C5-8D4F-4F8D0A761EE8}" type="presOf" srcId="{2658E6C3-50DA-42FA-A06A-D99DA6DD5C8F}" destId="{B45F130A-470C-4325-86EA-973BDEDAEA2C}" srcOrd="0" destOrd="0" presId="urn:microsoft.com/office/officeart/2005/8/layout/radial6"/>
    <dgm:cxn modelId="{647F3029-5D5E-4C2C-BCFE-9324B0FF6E0F}" type="presOf" srcId="{B02A3E28-1B92-4E47-B658-049C88A34D08}" destId="{165BD594-A950-4DE7-88B1-33F360A649D3}" srcOrd="0" destOrd="0" presId="urn:microsoft.com/office/officeart/2005/8/layout/radial6"/>
    <dgm:cxn modelId="{F11D41E8-36F4-40A6-B563-3FCB3C9EBED9}" type="presOf" srcId="{A45B2CE3-AB8F-4218-8C4A-ED708770B202}" destId="{B01C0841-42C3-48C8-8141-95A3C79B0322}" srcOrd="0" destOrd="0" presId="urn:microsoft.com/office/officeart/2005/8/layout/radial6"/>
    <dgm:cxn modelId="{27964BDD-A28A-488E-9341-1731F77DC78D}" type="presOf" srcId="{3DB1B969-76CD-429A-B0B2-77F2F6D0F873}" destId="{09DFC2C9-0DE7-46D5-98F1-568DEBE98536}" srcOrd="0" destOrd="0" presId="urn:microsoft.com/office/officeart/2005/8/layout/radial6"/>
    <dgm:cxn modelId="{8939F7C9-B691-40DB-BA2D-3106DF2E82E1}" srcId="{5DFD57B7-5C48-4AC2-9364-B6B95CF35A09}" destId="{EAB7AB86-3EA1-4D18-9376-C13A15046E11}" srcOrd="2" destOrd="0" parTransId="{0035725D-537F-4FE8-AA2D-080F47FC35FF}" sibTransId="{C34B9E50-05E2-42BD-ABE7-7528F9B38AE8}"/>
    <dgm:cxn modelId="{C04B0919-7ED4-4BE4-AF8D-BB344B2A647F}" type="presOf" srcId="{14AC3D75-7DE1-4405-A5B4-540E250568B4}" destId="{14BE455B-9BDD-4D91-BF8D-51A3C06DF623}" srcOrd="0" destOrd="0" presId="urn:microsoft.com/office/officeart/2005/8/layout/radial6"/>
    <dgm:cxn modelId="{DADA5787-0E67-48B0-8C29-805431A8BE94}" srcId="{A45B2CE3-AB8F-4218-8C4A-ED708770B202}" destId="{5DFD57B7-5C48-4AC2-9364-B6B95CF35A09}" srcOrd="0" destOrd="0" parTransId="{2630FC98-4702-4DA7-8227-40AA7B47CB36}" sibTransId="{6EF5750A-4BC1-4694-AB38-1B7C84740E26}"/>
    <dgm:cxn modelId="{5EA72F73-73FC-4F1D-B66E-D385467B4A4A}" type="presOf" srcId="{2DABA2DB-DCA8-460F-80D5-17216D505E1D}" destId="{3E2BF570-A803-4E67-B98C-62C188CB132F}" srcOrd="0" destOrd="0" presId="urn:microsoft.com/office/officeart/2005/8/layout/radial6"/>
    <dgm:cxn modelId="{12AFAB16-8051-4BA1-8013-8857BB1BC18A}" srcId="{5DFD57B7-5C48-4AC2-9364-B6B95CF35A09}" destId="{976C0327-8937-48F3-9740-7BE5E18C8528}" srcOrd="1" destOrd="0" parTransId="{C13FAF5D-3C7A-47D3-BAD9-77F3C3B6AE5C}" sibTransId="{14AC3D75-7DE1-4405-A5B4-540E250568B4}"/>
    <dgm:cxn modelId="{97F96FB0-34C1-443B-8AD0-DD5A72EDEF6C}" type="presParOf" srcId="{B01C0841-42C3-48C8-8141-95A3C79B0322}" destId="{995084D2-EBC5-4199-993F-77913B409478}" srcOrd="0" destOrd="0" presId="urn:microsoft.com/office/officeart/2005/8/layout/radial6"/>
    <dgm:cxn modelId="{606537E9-2551-4902-9C9B-865045F9C042}" type="presParOf" srcId="{B01C0841-42C3-48C8-8141-95A3C79B0322}" destId="{09DFC2C9-0DE7-46D5-98F1-568DEBE98536}" srcOrd="1" destOrd="0" presId="urn:microsoft.com/office/officeart/2005/8/layout/radial6"/>
    <dgm:cxn modelId="{02441541-045A-499F-831D-1A0BA05CD022}" type="presParOf" srcId="{B01C0841-42C3-48C8-8141-95A3C79B0322}" destId="{6CF2D838-136A-493F-9EAF-26E303887B64}" srcOrd="2" destOrd="0" presId="urn:microsoft.com/office/officeart/2005/8/layout/radial6"/>
    <dgm:cxn modelId="{6C9F7688-3CEF-44C7-AEA4-A3175470D42B}" type="presParOf" srcId="{B01C0841-42C3-48C8-8141-95A3C79B0322}" destId="{20BBF764-847C-4575-9CA5-6ED7725A856C}" srcOrd="3" destOrd="0" presId="urn:microsoft.com/office/officeart/2005/8/layout/radial6"/>
    <dgm:cxn modelId="{3C5ABAE9-CFA8-4CFA-B32A-518A7B1D4CB4}" type="presParOf" srcId="{B01C0841-42C3-48C8-8141-95A3C79B0322}" destId="{51246688-D355-4053-A3CC-BB9FFF9C855B}" srcOrd="4" destOrd="0" presId="urn:microsoft.com/office/officeart/2005/8/layout/radial6"/>
    <dgm:cxn modelId="{2EB2ED08-D1C1-4151-A4C4-361902C711E4}" type="presParOf" srcId="{B01C0841-42C3-48C8-8141-95A3C79B0322}" destId="{1EC285F9-3B38-4E97-ABBC-C996F2CE4FC2}" srcOrd="5" destOrd="0" presId="urn:microsoft.com/office/officeart/2005/8/layout/radial6"/>
    <dgm:cxn modelId="{3531F75E-4331-4733-92E9-88B9B31125A3}" type="presParOf" srcId="{B01C0841-42C3-48C8-8141-95A3C79B0322}" destId="{14BE455B-9BDD-4D91-BF8D-51A3C06DF623}" srcOrd="6" destOrd="0" presId="urn:microsoft.com/office/officeart/2005/8/layout/radial6"/>
    <dgm:cxn modelId="{3EE5F5C5-4F14-4AA7-A40C-F22E8D87E26D}" type="presParOf" srcId="{B01C0841-42C3-48C8-8141-95A3C79B0322}" destId="{2CEA8662-7E10-4428-8E0C-54848387CD42}" srcOrd="7" destOrd="0" presId="urn:microsoft.com/office/officeart/2005/8/layout/radial6"/>
    <dgm:cxn modelId="{58096AD4-3918-4688-A3E6-6D656A3E5663}" type="presParOf" srcId="{B01C0841-42C3-48C8-8141-95A3C79B0322}" destId="{27D16A0A-8D3A-4AE8-A262-1C084DE7AAEA}" srcOrd="8" destOrd="0" presId="urn:microsoft.com/office/officeart/2005/8/layout/radial6"/>
    <dgm:cxn modelId="{A7A5DC6B-815C-45BF-8851-5D353B64901A}" type="presParOf" srcId="{B01C0841-42C3-48C8-8141-95A3C79B0322}" destId="{F2E1CCC6-529A-4715-9122-220B9BCCFA8F}" srcOrd="9" destOrd="0" presId="urn:microsoft.com/office/officeart/2005/8/layout/radial6"/>
    <dgm:cxn modelId="{3C1A0996-4E7B-4AFC-A0E2-2D7819727FAB}" type="presParOf" srcId="{B01C0841-42C3-48C8-8141-95A3C79B0322}" destId="{B6AB7676-FD4F-44D3-87E4-2B05CFB90904}" srcOrd="10" destOrd="0" presId="urn:microsoft.com/office/officeart/2005/8/layout/radial6"/>
    <dgm:cxn modelId="{CF5B36E3-8E05-432D-946C-39EB66FBD03D}" type="presParOf" srcId="{B01C0841-42C3-48C8-8141-95A3C79B0322}" destId="{A9F22F1D-2DE5-4199-BE84-50253206550F}" srcOrd="11" destOrd="0" presId="urn:microsoft.com/office/officeart/2005/8/layout/radial6"/>
    <dgm:cxn modelId="{543B644A-9F64-4A41-8F57-06E8046D5B04}" type="presParOf" srcId="{B01C0841-42C3-48C8-8141-95A3C79B0322}" destId="{0B4BA65B-93BC-4802-B4B3-D7347C8C6058}" srcOrd="12" destOrd="0" presId="urn:microsoft.com/office/officeart/2005/8/layout/radial6"/>
    <dgm:cxn modelId="{3EAB1BCC-D7AB-4481-98E8-527AEB09279C}" type="presParOf" srcId="{B01C0841-42C3-48C8-8141-95A3C79B0322}" destId="{95C5C53F-0F0A-4D8A-970C-D82355787EAB}" srcOrd="13" destOrd="0" presId="urn:microsoft.com/office/officeart/2005/8/layout/radial6"/>
    <dgm:cxn modelId="{811F7ABF-3417-4340-B1AF-586689D3F855}" type="presParOf" srcId="{B01C0841-42C3-48C8-8141-95A3C79B0322}" destId="{15884AFA-5EC5-4DEF-B9F2-B87DBEB4AF67}" srcOrd="14" destOrd="0" presId="urn:microsoft.com/office/officeart/2005/8/layout/radial6"/>
    <dgm:cxn modelId="{75FF7ED7-C153-417A-A0E8-40F4E243C679}" type="presParOf" srcId="{B01C0841-42C3-48C8-8141-95A3C79B0322}" destId="{FFDB7A8E-73E5-4FB6-8BFE-39AABEFBE1BB}" srcOrd="15" destOrd="0" presId="urn:microsoft.com/office/officeart/2005/8/layout/radial6"/>
    <dgm:cxn modelId="{654749AF-9CDD-418F-8AE1-35B3A9BFC6E9}" type="presParOf" srcId="{B01C0841-42C3-48C8-8141-95A3C79B0322}" destId="{82DBE1CD-3FFA-4E4E-9427-9D97BB2350AD}" srcOrd="16" destOrd="0" presId="urn:microsoft.com/office/officeart/2005/8/layout/radial6"/>
    <dgm:cxn modelId="{66521F5A-3CB5-47FF-9476-B24A657B78DD}" type="presParOf" srcId="{B01C0841-42C3-48C8-8141-95A3C79B0322}" destId="{371E7708-ED90-47C0-B5B2-BF817FFDFC7F}" srcOrd="17" destOrd="0" presId="urn:microsoft.com/office/officeart/2005/8/layout/radial6"/>
    <dgm:cxn modelId="{192E76BF-6150-4436-9823-91C1E255F498}" type="presParOf" srcId="{B01C0841-42C3-48C8-8141-95A3C79B0322}" destId="{778FD1A2-166A-4836-A000-4EE8AAAA84BC}" srcOrd="18" destOrd="0" presId="urn:microsoft.com/office/officeart/2005/8/layout/radial6"/>
    <dgm:cxn modelId="{78F044DA-A1B5-4EAA-A087-6755344639D3}" type="presParOf" srcId="{B01C0841-42C3-48C8-8141-95A3C79B0322}" destId="{B2F8FA75-0171-43CF-A02D-0F1150F4E022}" srcOrd="19" destOrd="0" presId="urn:microsoft.com/office/officeart/2005/8/layout/radial6"/>
    <dgm:cxn modelId="{C7E9DC84-E793-497E-8E47-28A7DDF53D93}" type="presParOf" srcId="{B01C0841-42C3-48C8-8141-95A3C79B0322}" destId="{E22EE067-F178-4DE5-9BF2-4C3273CF81CE}" srcOrd="20" destOrd="0" presId="urn:microsoft.com/office/officeart/2005/8/layout/radial6"/>
    <dgm:cxn modelId="{58A5BAC2-B6C3-4F61-B773-FC325BBD079A}" type="presParOf" srcId="{B01C0841-42C3-48C8-8141-95A3C79B0322}" destId="{3E2BF570-A803-4E67-B98C-62C188CB132F}" srcOrd="21" destOrd="0" presId="urn:microsoft.com/office/officeart/2005/8/layout/radial6"/>
    <dgm:cxn modelId="{1B9DFD2B-D2D1-4E93-A6B3-723D357C9D51}" type="presParOf" srcId="{B01C0841-42C3-48C8-8141-95A3C79B0322}" destId="{165BD594-A950-4DE7-88B1-33F360A649D3}" srcOrd="22" destOrd="0" presId="urn:microsoft.com/office/officeart/2005/8/layout/radial6"/>
    <dgm:cxn modelId="{B97C3EDA-55E0-49AF-A0DF-8C8125D41E13}" type="presParOf" srcId="{B01C0841-42C3-48C8-8141-95A3C79B0322}" destId="{928496DB-3543-4EBE-8CD0-EAEEFD5342D1}" srcOrd="23" destOrd="0" presId="urn:microsoft.com/office/officeart/2005/8/layout/radial6"/>
    <dgm:cxn modelId="{F079992D-49A5-4BEC-B051-7EB93C0389AB}" type="presParOf" srcId="{B01C0841-42C3-48C8-8141-95A3C79B0322}" destId="{B45F130A-470C-4325-86EA-973BDEDAEA2C}" srcOrd="24"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A154B6-4CA2-48BD-915C-6E85A2126BD2}" type="doc">
      <dgm:prSet loTypeId="urn:microsoft.com/office/officeart/2005/8/layout/hList7" loCatId="list" qsTypeId="urn:microsoft.com/office/officeart/2005/8/quickstyle/simple1" qsCatId="simple" csTypeId="urn:microsoft.com/office/officeart/2005/8/colors/accent1_2" csCatId="accent1" phldr="1"/>
      <dgm:spPr/>
    </dgm:pt>
    <dgm:pt modelId="{9499774B-51D9-4B8C-A89A-015FD7EC5036}">
      <dgm:prSet phldrT="[Text]" custT="1"/>
      <dgm:spPr/>
      <dgm:t>
        <a:bodyPr/>
        <a:lstStyle/>
        <a:p>
          <a:r>
            <a:rPr lang="en-US" sz="1100" b="1" dirty="0" smtClean="0"/>
            <a:t>Water Related Disasters and Hydrological Changes</a:t>
          </a:r>
          <a:endParaRPr lang="en-US" sz="1100" b="1" dirty="0"/>
        </a:p>
      </dgm:t>
    </dgm:pt>
    <dgm:pt modelId="{DF338A41-A142-4099-B36C-9AE806D0D191}" type="parTrans" cxnId="{71DED9FB-B958-44C3-894A-00C3EB2CCF5D}">
      <dgm:prSet/>
      <dgm:spPr/>
      <dgm:t>
        <a:bodyPr/>
        <a:lstStyle/>
        <a:p>
          <a:endParaRPr lang="en-US" sz="2800" b="1"/>
        </a:p>
      </dgm:t>
    </dgm:pt>
    <dgm:pt modelId="{B61B000B-3793-437B-975E-ED1F255FB04C}" type="sibTrans" cxnId="{71DED9FB-B958-44C3-894A-00C3EB2CCF5D}">
      <dgm:prSet/>
      <dgm:spPr/>
      <dgm:t>
        <a:bodyPr/>
        <a:lstStyle/>
        <a:p>
          <a:endParaRPr lang="en-US" sz="2800" b="1"/>
        </a:p>
      </dgm:t>
    </dgm:pt>
    <dgm:pt modelId="{45D015C5-0CFC-42B5-BB81-3BED2E0842BE}">
      <dgm:prSet phldrT="[Text]" custT="1"/>
      <dgm:spPr/>
      <dgm:t>
        <a:bodyPr/>
        <a:lstStyle/>
        <a:p>
          <a:r>
            <a:rPr lang="en-US" sz="1100" b="1" dirty="0" smtClean="0"/>
            <a:t>Education, Key to Water Security</a:t>
          </a:r>
        </a:p>
      </dgm:t>
    </dgm:pt>
    <dgm:pt modelId="{90999CCA-8238-4C21-9DDB-1CBF7FBB4172}" type="parTrans" cxnId="{C623645F-1FE0-4320-962A-BFA67178CDAC}">
      <dgm:prSet/>
      <dgm:spPr/>
      <dgm:t>
        <a:bodyPr/>
        <a:lstStyle/>
        <a:p>
          <a:endParaRPr lang="en-US" sz="2800" b="1"/>
        </a:p>
      </dgm:t>
    </dgm:pt>
    <dgm:pt modelId="{0BFC6EB1-316B-4684-8296-4A597C9F4B5F}" type="sibTrans" cxnId="{C623645F-1FE0-4320-962A-BFA67178CDAC}">
      <dgm:prSet/>
      <dgm:spPr/>
      <dgm:t>
        <a:bodyPr/>
        <a:lstStyle/>
        <a:p>
          <a:endParaRPr lang="en-US" sz="2800" b="1"/>
        </a:p>
      </dgm:t>
    </dgm:pt>
    <dgm:pt modelId="{520DFD03-0A1C-4A6C-84C1-3F533ECF45E4}">
      <dgm:prSet phldrT="[Text]" custT="1"/>
      <dgm:spPr/>
      <dgm:t>
        <a:bodyPr/>
        <a:lstStyle/>
        <a:p>
          <a:r>
            <a:rPr lang="en-US" sz="1100" b="1" dirty="0" smtClean="0"/>
            <a:t>Groundwater in a Changing Environment</a:t>
          </a:r>
          <a:endParaRPr lang="en-US" sz="1100" b="1" dirty="0"/>
        </a:p>
      </dgm:t>
    </dgm:pt>
    <dgm:pt modelId="{EBD74748-34CB-4B4C-93D2-4B8042EE869A}" type="parTrans" cxnId="{627B0165-4C21-412C-936A-709F904CF7A2}">
      <dgm:prSet/>
      <dgm:spPr/>
      <dgm:t>
        <a:bodyPr/>
        <a:lstStyle/>
        <a:p>
          <a:endParaRPr lang="en-US" sz="2800" b="1"/>
        </a:p>
      </dgm:t>
    </dgm:pt>
    <dgm:pt modelId="{4A999304-330B-491A-9C8B-9904DCB75881}" type="sibTrans" cxnId="{627B0165-4C21-412C-936A-709F904CF7A2}">
      <dgm:prSet/>
      <dgm:spPr/>
      <dgm:t>
        <a:bodyPr/>
        <a:lstStyle/>
        <a:p>
          <a:endParaRPr lang="en-US" sz="2800" b="1"/>
        </a:p>
      </dgm:t>
    </dgm:pt>
    <dgm:pt modelId="{6A9A59C7-C805-46F0-A137-168E0ACDF414}">
      <dgm:prSet phldrT="[Text]" custT="1"/>
      <dgm:spPr/>
      <dgm:t>
        <a:bodyPr/>
        <a:lstStyle/>
        <a:p>
          <a:r>
            <a:rPr lang="en-US" sz="1100" b="1" dirty="0" smtClean="0"/>
            <a:t>Addressing Water Scarcity and Quality</a:t>
          </a:r>
          <a:endParaRPr lang="en-US" sz="1100" b="1" dirty="0"/>
        </a:p>
      </dgm:t>
    </dgm:pt>
    <dgm:pt modelId="{9688B9FB-9BC4-4E82-8C27-B055F77F155C}" type="parTrans" cxnId="{93061B59-D93C-457B-88F5-C0964649868B}">
      <dgm:prSet/>
      <dgm:spPr/>
      <dgm:t>
        <a:bodyPr/>
        <a:lstStyle/>
        <a:p>
          <a:endParaRPr lang="en-US" sz="2800" b="1"/>
        </a:p>
      </dgm:t>
    </dgm:pt>
    <dgm:pt modelId="{737C6C66-1CF8-4244-9E0C-2091601B794C}" type="sibTrans" cxnId="{93061B59-D93C-457B-88F5-C0964649868B}">
      <dgm:prSet/>
      <dgm:spPr/>
      <dgm:t>
        <a:bodyPr/>
        <a:lstStyle/>
        <a:p>
          <a:endParaRPr lang="en-US" sz="2800" b="1"/>
        </a:p>
      </dgm:t>
    </dgm:pt>
    <dgm:pt modelId="{83C5A9EE-EABD-4675-A920-5B54E0842EE3}">
      <dgm:prSet phldrT="[Text]" custT="1"/>
      <dgm:spPr/>
      <dgm:t>
        <a:bodyPr/>
        <a:lstStyle/>
        <a:p>
          <a:r>
            <a:rPr lang="en-US" sz="1100" b="1" dirty="0" smtClean="0"/>
            <a:t>Water and Human Settlements of the Future</a:t>
          </a:r>
          <a:endParaRPr lang="en-US" sz="1100" b="1" dirty="0"/>
        </a:p>
      </dgm:t>
    </dgm:pt>
    <dgm:pt modelId="{C98C6E7F-88FC-40AB-AEB7-959890DA66B9}" type="parTrans" cxnId="{7B469C88-A609-47DF-AD96-7C1DBC0F091B}">
      <dgm:prSet/>
      <dgm:spPr/>
      <dgm:t>
        <a:bodyPr/>
        <a:lstStyle/>
        <a:p>
          <a:endParaRPr lang="en-US" sz="2800" b="1"/>
        </a:p>
      </dgm:t>
    </dgm:pt>
    <dgm:pt modelId="{72C1374C-3A6A-4675-B7FB-767B3123F1D1}" type="sibTrans" cxnId="{7B469C88-A609-47DF-AD96-7C1DBC0F091B}">
      <dgm:prSet/>
      <dgm:spPr/>
      <dgm:t>
        <a:bodyPr/>
        <a:lstStyle/>
        <a:p>
          <a:endParaRPr lang="en-US" sz="2800" b="1"/>
        </a:p>
      </dgm:t>
    </dgm:pt>
    <dgm:pt modelId="{A6CDF55A-BDBE-433E-9F11-132527195EF6}">
      <dgm:prSet phldrT="[Text]" custT="1"/>
      <dgm:spPr/>
      <dgm:t>
        <a:bodyPr/>
        <a:lstStyle/>
        <a:p>
          <a:r>
            <a:rPr lang="en-US" sz="1100" b="1" dirty="0" err="1" smtClean="0"/>
            <a:t>EcohydrologyEngineering</a:t>
          </a:r>
          <a:r>
            <a:rPr lang="en-US" sz="1100" b="1" dirty="0" smtClean="0"/>
            <a:t> Harmony for a Sustainable World</a:t>
          </a:r>
          <a:endParaRPr lang="en-US" sz="1100" b="1" dirty="0"/>
        </a:p>
      </dgm:t>
    </dgm:pt>
    <dgm:pt modelId="{E7427304-2B47-4A5F-B182-C971B7B0117E}" type="parTrans" cxnId="{054D322E-9BDF-41DF-9801-B85B0FA35967}">
      <dgm:prSet/>
      <dgm:spPr/>
      <dgm:t>
        <a:bodyPr/>
        <a:lstStyle/>
        <a:p>
          <a:endParaRPr lang="en-US"/>
        </a:p>
      </dgm:t>
    </dgm:pt>
    <dgm:pt modelId="{7378BCDF-6FB0-4B2D-BCD5-806275EFAA30}" type="sibTrans" cxnId="{054D322E-9BDF-41DF-9801-B85B0FA35967}">
      <dgm:prSet/>
      <dgm:spPr/>
      <dgm:t>
        <a:bodyPr/>
        <a:lstStyle/>
        <a:p>
          <a:endParaRPr lang="en-US"/>
        </a:p>
      </dgm:t>
    </dgm:pt>
    <dgm:pt modelId="{F11DBB35-1CFA-4E61-BD87-4B044B1FBDF7}" type="pres">
      <dgm:prSet presAssocID="{89A154B6-4CA2-48BD-915C-6E85A2126BD2}" presName="Name0" presStyleCnt="0">
        <dgm:presLayoutVars>
          <dgm:dir/>
          <dgm:resizeHandles val="exact"/>
        </dgm:presLayoutVars>
      </dgm:prSet>
      <dgm:spPr/>
    </dgm:pt>
    <dgm:pt modelId="{0650F405-63C6-4E5D-9B68-70FF7F68C427}" type="pres">
      <dgm:prSet presAssocID="{89A154B6-4CA2-48BD-915C-6E85A2126BD2}" presName="fgShape" presStyleLbl="fgShp" presStyleIdx="0" presStyleCnt="1" custScaleY="146496"/>
      <dgm:spPr/>
    </dgm:pt>
    <dgm:pt modelId="{8DD31FCF-924B-4A6E-AD4D-B8626B945E3F}" type="pres">
      <dgm:prSet presAssocID="{89A154B6-4CA2-48BD-915C-6E85A2126BD2}" presName="linComp" presStyleCnt="0"/>
      <dgm:spPr/>
    </dgm:pt>
    <dgm:pt modelId="{5BE75D06-A848-497A-9689-373734E8508F}" type="pres">
      <dgm:prSet presAssocID="{9499774B-51D9-4B8C-A89A-015FD7EC5036}" presName="compNode" presStyleCnt="0"/>
      <dgm:spPr/>
    </dgm:pt>
    <dgm:pt modelId="{2DA38957-135B-4A1B-B783-4E89EE793945}" type="pres">
      <dgm:prSet presAssocID="{9499774B-51D9-4B8C-A89A-015FD7EC5036}" presName="bkgdShape" presStyleLbl="node1" presStyleIdx="0" presStyleCnt="6"/>
      <dgm:spPr/>
      <dgm:t>
        <a:bodyPr/>
        <a:lstStyle/>
        <a:p>
          <a:endParaRPr lang="en-US"/>
        </a:p>
      </dgm:t>
    </dgm:pt>
    <dgm:pt modelId="{C013D12D-35F1-43A5-9CA7-A217FABE4D50}" type="pres">
      <dgm:prSet presAssocID="{9499774B-51D9-4B8C-A89A-015FD7EC5036}" presName="nodeTx" presStyleLbl="node1" presStyleIdx="0" presStyleCnt="6">
        <dgm:presLayoutVars>
          <dgm:bulletEnabled val="1"/>
        </dgm:presLayoutVars>
      </dgm:prSet>
      <dgm:spPr/>
      <dgm:t>
        <a:bodyPr/>
        <a:lstStyle/>
        <a:p>
          <a:endParaRPr lang="en-US"/>
        </a:p>
      </dgm:t>
    </dgm:pt>
    <dgm:pt modelId="{CD25F913-6390-427D-9414-1FED1C3DD160}" type="pres">
      <dgm:prSet presAssocID="{9499774B-51D9-4B8C-A89A-015FD7EC5036}" presName="invisiNode" presStyleLbl="node1" presStyleIdx="0" presStyleCnt="6"/>
      <dgm:spPr/>
    </dgm:pt>
    <dgm:pt modelId="{9E07702A-A70D-41E3-8A24-382AD9827B1A}" type="pres">
      <dgm:prSet presAssocID="{9499774B-51D9-4B8C-A89A-015FD7EC5036}" presName="imagNode" presStyleLbl="fgImgPlace1" presStyleIdx="0" presStyleCnt="6"/>
      <dgm:spPr/>
    </dgm:pt>
    <dgm:pt modelId="{5723E41F-3B2A-4EFE-9F9F-119277E9BCC6}" type="pres">
      <dgm:prSet presAssocID="{B61B000B-3793-437B-975E-ED1F255FB04C}" presName="sibTrans" presStyleLbl="sibTrans2D1" presStyleIdx="0" presStyleCnt="0"/>
      <dgm:spPr/>
      <dgm:t>
        <a:bodyPr/>
        <a:lstStyle/>
        <a:p>
          <a:endParaRPr lang="en-US"/>
        </a:p>
      </dgm:t>
    </dgm:pt>
    <dgm:pt modelId="{1E28315F-68D0-42E8-A95F-BEC9DCF0A9A4}" type="pres">
      <dgm:prSet presAssocID="{520DFD03-0A1C-4A6C-84C1-3F533ECF45E4}" presName="compNode" presStyleCnt="0"/>
      <dgm:spPr/>
    </dgm:pt>
    <dgm:pt modelId="{7A131AEB-CBC6-431D-9BF5-5A57756269CC}" type="pres">
      <dgm:prSet presAssocID="{520DFD03-0A1C-4A6C-84C1-3F533ECF45E4}" presName="bkgdShape" presStyleLbl="node1" presStyleIdx="1" presStyleCnt="6"/>
      <dgm:spPr/>
      <dgm:t>
        <a:bodyPr/>
        <a:lstStyle/>
        <a:p>
          <a:endParaRPr lang="en-US"/>
        </a:p>
      </dgm:t>
    </dgm:pt>
    <dgm:pt modelId="{D24BCB6F-CD6A-48C5-9F26-25E5C683099E}" type="pres">
      <dgm:prSet presAssocID="{520DFD03-0A1C-4A6C-84C1-3F533ECF45E4}" presName="nodeTx" presStyleLbl="node1" presStyleIdx="1" presStyleCnt="6">
        <dgm:presLayoutVars>
          <dgm:bulletEnabled val="1"/>
        </dgm:presLayoutVars>
      </dgm:prSet>
      <dgm:spPr/>
      <dgm:t>
        <a:bodyPr/>
        <a:lstStyle/>
        <a:p>
          <a:endParaRPr lang="en-US"/>
        </a:p>
      </dgm:t>
    </dgm:pt>
    <dgm:pt modelId="{E4E86059-E4A6-4922-9506-0A5C4EE2C66E}" type="pres">
      <dgm:prSet presAssocID="{520DFD03-0A1C-4A6C-84C1-3F533ECF45E4}" presName="invisiNode" presStyleLbl="node1" presStyleIdx="1" presStyleCnt="6"/>
      <dgm:spPr/>
    </dgm:pt>
    <dgm:pt modelId="{5E418E6B-A0F8-4E02-9329-003BE9ECE7E3}" type="pres">
      <dgm:prSet presAssocID="{520DFD03-0A1C-4A6C-84C1-3F533ECF45E4}" presName="imagNode" presStyleLbl="fgImgPlace1" presStyleIdx="1" presStyleCnt="6"/>
      <dgm:spPr/>
    </dgm:pt>
    <dgm:pt modelId="{C01D26BB-F941-4823-AE91-95B2F971B889}" type="pres">
      <dgm:prSet presAssocID="{4A999304-330B-491A-9C8B-9904DCB75881}" presName="sibTrans" presStyleLbl="sibTrans2D1" presStyleIdx="0" presStyleCnt="0"/>
      <dgm:spPr/>
      <dgm:t>
        <a:bodyPr/>
        <a:lstStyle/>
        <a:p>
          <a:endParaRPr lang="en-US"/>
        </a:p>
      </dgm:t>
    </dgm:pt>
    <dgm:pt modelId="{E8B9D1E6-144C-4923-946F-E768BDA590EA}" type="pres">
      <dgm:prSet presAssocID="{6A9A59C7-C805-46F0-A137-168E0ACDF414}" presName="compNode" presStyleCnt="0"/>
      <dgm:spPr/>
    </dgm:pt>
    <dgm:pt modelId="{D7CF6C02-7C67-4F40-8966-E23855A816DF}" type="pres">
      <dgm:prSet presAssocID="{6A9A59C7-C805-46F0-A137-168E0ACDF414}" presName="bkgdShape" presStyleLbl="node1" presStyleIdx="2" presStyleCnt="6"/>
      <dgm:spPr/>
      <dgm:t>
        <a:bodyPr/>
        <a:lstStyle/>
        <a:p>
          <a:endParaRPr lang="en-US"/>
        </a:p>
      </dgm:t>
    </dgm:pt>
    <dgm:pt modelId="{FC8C832D-2D05-4CE3-9FA4-9DF0CC3BDD8E}" type="pres">
      <dgm:prSet presAssocID="{6A9A59C7-C805-46F0-A137-168E0ACDF414}" presName="nodeTx" presStyleLbl="node1" presStyleIdx="2" presStyleCnt="6">
        <dgm:presLayoutVars>
          <dgm:bulletEnabled val="1"/>
        </dgm:presLayoutVars>
      </dgm:prSet>
      <dgm:spPr/>
      <dgm:t>
        <a:bodyPr/>
        <a:lstStyle/>
        <a:p>
          <a:endParaRPr lang="en-US"/>
        </a:p>
      </dgm:t>
    </dgm:pt>
    <dgm:pt modelId="{575D8E26-D4D0-40B5-97C0-DF3AA2921CBB}" type="pres">
      <dgm:prSet presAssocID="{6A9A59C7-C805-46F0-A137-168E0ACDF414}" presName="invisiNode" presStyleLbl="node1" presStyleIdx="2" presStyleCnt="6"/>
      <dgm:spPr/>
    </dgm:pt>
    <dgm:pt modelId="{33DC05F1-07D2-4A32-A5AA-E9231B7FE22E}" type="pres">
      <dgm:prSet presAssocID="{6A9A59C7-C805-46F0-A137-168E0ACDF414}" presName="imagNode" presStyleLbl="fgImgPlace1" presStyleIdx="2" presStyleCnt="6"/>
      <dgm:spPr/>
    </dgm:pt>
    <dgm:pt modelId="{E4F34396-A0C3-4933-BE38-4B5B65AA6970}" type="pres">
      <dgm:prSet presAssocID="{737C6C66-1CF8-4244-9E0C-2091601B794C}" presName="sibTrans" presStyleLbl="sibTrans2D1" presStyleIdx="0" presStyleCnt="0"/>
      <dgm:spPr/>
      <dgm:t>
        <a:bodyPr/>
        <a:lstStyle/>
        <a:p>
          <a:endParaRPr lang="en-US"/>
        </a:p>
      </dgm:t>
    </dgm:pt>
    <dgm:pt modelId="{878903B7-9229-493E-8B64-F92C1678BE2E}" type="pres">
      <dgm:prSet presAssocID="{83C5A9EE-EABD-4675-A920-5B54E0842EE3}" presName="compNode" presStyleCnt="0"/>
      <dgm:spPr/>
    </dgm:pt>
    <dgm:pt modelId="{CCB7F5C3-0C22-4F90-8A81-350D9FDA4D2C}" type="pres">
      <dgm:prSet presAssocID="{83C5A9EE-EABD-4675-A920-5B54E0842EE3}" presName="bkgdShape" presStyleLbl="node1" presStyleIdx="3" presStyleCnt="6"/>
      <dgm:spPr/>
      <dgm:t>
        <a:bodyPr/>
        <a:lstStyle/>
        <a:p>
          <a:endParaRPr lang="en-US"/>
        </a:p>
      </dgm:t>
    </dgm:pt>
    <dgm:pt modelId="{88DEA30E-4EDB-432C-A64D-7936DDF9A912}" type="pres">
      <dgm:prSet presAssocID="{83C5A9EE-EABD-4675-A920-5B54E0842EE3}" presName="nodeTx" presStyleLbl="node1" presStyleIdx="3" presStyleCnt="6">
        <dgm:presLayoutVars>
          <dgm:bulletEnabled val="1"/>
        </dgm:presLayoutVars>
      </dgm:prSet>
      <dgm:spPr/>
      <dgm:t>
        <a:bodyPr/>
        <a:lstStyle/>
        <a:p>
          <a:endParaRPr lang="en-US"/>
        </a:p>
      </dgm:t>
    </dgm:pt>
    <dgm:pt modelId="{64559178-530B-4063-A3F4-6F01AF2C633A}" type="pres">
      <dgm:prSet presAssocID="{83C5A9EE-EABD-4675-A920-5B54E0842EE3}" presName="invisiNode" presStyleLbl="node1" presStyleIdx="3" presStyleCnt="6"/>
      <dgm:spPr/>
    </dgm:pt>
    <dgm:pt modelId="{3F31E329-B63C-4017-B9A9-A818CEB2601B}" type="pres">
      <dgm:prSet presAssocID="{83C5A9EE-EABD-4675-A920-5B54E0842EE3}" presName="imagNode" presStyleLbl="fgImgPlace1" presStyleIdx="3" presStyleCnt="6"/>
      <dgm:spPr/>
    </dgm:pt>
    <dgm:pt modelId="{1FE91535-0191-4CE1-8359-10A5DEBDD265}" type="pres">
      <dgm:prSet presAssocID="{72C1374C-3A6A-4675-B7FB-767B3123F1D1}" presName="sibTrans" presStyleLbl="sibTrans2D1" presStyleIdx="0" presStyleCnt="0"/>
      <dgm:spPr/>
      <dgm:t>
        <a:bodyPr/>
        <a:lstStyle/>
        <a:p>
          <a:endParaRPr lang="en-US"/>
        </a:p>
      </dgm:t>
    </dgm:pt>
    <dgm:pt modelId="{9D90FB43-B60E-4831-B28D-57E30F6A1C3E}" type="pres">
      <dgm:prSet presAssocID="{A6CDF55A-BDBE-433E-9F11-132527195EF6}" presName="compNode" presStyleCnt="0"/>
      <dgm:spPr/>
    </dgm:pt>
    <dgm:pt modelId="{73903049-754C-44C2-8FC7-A3C16CD0AFC1}" type="pres">
      <dgm:prSet presAssocID="{A6CDF55A-BDBE-433E-9F11-132527195EF6}" presName="bkgdShape" presStyleLbl="node1" presStyleIdx="4" presStyleCnt="6"/>
      <dgm:spPr/>
      <dgm:t>
        <a:bodyPr/>
        <a:lstStyle/>
        <a:p>
          <a:endParaRPr lang="en-US"/>
        </a:p>
      </dgm:t>
    </dgm:pt>
    <dgm:pt modelId="{2C3C5123-DB94-4273-B2FA-0801D213ECF9}" type="pres">
      <dgm:prSet presAssocID="{A6CDF55A-BDBE-433E-9F11-132527195EF6}" presName="nodeTx" presStyleLbl="node1" presStyleIdx="4" presStyleCnt="6">
        <dgm:presLayoutVars>
          <dgm:bulletEnabled val="1"/>
        </dgm:presLayoutVars>
      </dgm:prSet>
      <dgm:spPr/>
      <dgm:t>
        <a:bodyPr/>
        <a:lstStyle/>
        <a:p>
          <a:endParaRPr lang="en-US"/>
        </a:p>
      </dgm:t>
    </dgm:pt>
    <dgm:pt modelId="{98EAAAC5-3A8E-41E2-B9C2-0D72793FACC1}" type="pres">
      <dgm:prSet presAssocID="{A6CDF55A-BDBE-433E-9F11-132527195EF6}" presName="invisiNode" presStyleLbl="node1" presStyleIdx="4" presStyleCnt="6"/>
      <dgm:spPr/>
    </dgm:pt>
    <dgm:pt modelId="{6C2205AC-B577-4DC1-A20C-DCFBAB149E7A}" type="pres">
      <dgm:prSet presAssocID="{A6CDF55A-BDBE-433E-9F11-132527195EF6}" presName="imagNode" presStyleLbl="fgImgPlace1" presStyleIdx="4" presStyleCnt="6"/>
      <dgm:spPr/>
    </dgm:pt>
    <dgm:pt modelId="{B64FCCE1-3C6C-4054-A11C-31672B7D165E}" type="pres">
      <dgm:prSet presAssocID="{7378BCDF-6FB0-4B2D-BCD5-806275EFAA30}" presName="sibTrans" presStyleLbl="sibTrans2D1" presStyleIdx="0" presStyleCnt="0"/>
      <dgm:spPr/>
      <dgm:t>
        <a:bodyPr/>
        <a:lstStyle/>
        <a:p>
          <a:endParaRPr lang="en-US"/>
        </a:p>
      </dgm:t>
    </dgm:pt>
    <dgm:pt modelId="{7EDDB6A9-9F70-4EFB-9728-217D4673054F}" type="pres">
      <dgm:prSet presAssocID="{45D015C5-0CFC-42B5-BB81-3BED2E0842BE}" presName="compNode" presStyleCnt="0"/>
      <dgm:spPr/>
    </dgm:pt>
    <dgm:pt modelId="{14A9135E-3457-4DEA-B12E-7F840A35FFC2}" type="pres">
      <dgm:prSet presAssocID="{45D015C5-0CFC-42B5-BB81-3BED2E0842BE}" presName="bkgdShape" presStyleLbl="node1" presStyleIdx="5" presStyleCnt="6"/>
      <dgm:spPr/>
      <dgm:t>
        <a:bodyPr/>
        <a:lstStyle/>
        <a:p>
          <a:endParaRPr lang="en-US"/>
        </a:p>
      </dgm:t>
    </dgm:pt>
    <dgm:pt modelId="{B6DCC0FF-20BE-4BBA-8966-9457A8BB1DBA}" type="pres">
      <dgm:prSet presAssocID="{45D015C5-0CFC-42B5-BB81-3BED2E0842BE}" presName="nodeTx" presStyleLbl="node1" presStyleIdx="5" presStyleCnt="6">
        <dgm:presLayoutVars>
          <dgm:bulletEnabled val="1"/>
        </dgm:presLayoutVars>
      </dgm:prSet>
      <dgm:spPr/>
      <dgm:t>
        <a:bodyPr/>
        <a:lstStyle/>
        <a:p>
          <a:endParaRPr lang="en-US"/>
        </a:p>
      </dgm:t>
    </dgm:pt>
    <dgm:pt modelId="{5CD66C71-01D2-46ED-8533-8EECA96C0BDE}" type="pres">
      <dgm:prSet presAssocID="{45D015C5-0CFC-42B5-BB81-3BED2E0842BE}" presName="invisiNode" presStyleLbl="node1" presStyleIdx="5" presStyleCnt="6"/>
      <dgm:spPr/>
    </dgm:pt>
    <dgm:pt modelId="{94CE6D31-5360-44F5-87FC-CD92AD6EB93A}" type="pres">
      <dgm:prSet presAssocID="{45D015C5-0CFC-42B5-BB81-3BED2E0842BE}" presName="imagNode" presStyleLbl="fgImgPlace1" presStyleIdx="5" presStyleCnt="6"/>
      <dgm:spPr/>
    </dgm:pt>
  </dgm:ptLst>
  <dgm:cxnLst>
    <dgm:cxn modelId="{5A501C98-9CBE-4541-96A0-707D72CA9C69}" type="presOf" srcId="{520DFD03-0A1C-4A6C-84C1-3F533ECF45E4}" destId="{D24BCB6F-CD6A-48C5-9F26-25E5C683099E}" srcOrd="1" destOrd="0" presId="urn:microsoft.com/office/officeart/2005/8/layout/hList7"/>
    <dgm:cxn modelId="{F68A5A3A-CFB6-4ABB-884A-4A99D35A2CB4}" type="presOf" srcId="{89A154B6-4CA2-48BD-915C-6E85A2126BD2}" destId="{F11DBB35-1CFA-4E61-BD87-4B044B1FBDF7}" srcOrd="0" destOrd="0" presId="urn:microsoft.com/office/officeart/2005/8/layout/hList7"/>
    <dgm:cxn modelId="{C623645F-1FE0-4320-962A-BFA67178CDAC}" srcId="{89A154B6-4CA2-48BD-915C-6E85A2126BD2}" destId="{45D015C5-0CFC-42B5-BB81-3BED2E0842BE}" srcOrd="5" destOrd="0" parTransId="{90999CCA-8238-4C21-9DDB-1CBF7FBB4172}" sibTransId="{0BFC6EB1-316B-4684-8296-4A597C9F4B5F}"/>
    <dgm:cxn modelId="{ABF0A448-7560-48C5-934B-318701559F7A}" type="presOf" srcId="{6A9A59C7-C805-46F0-A137-168E0ACDF414}" destId="{D7CF6C02-7C67-4F40-8966-E23855A816DF}" srcOrd="0" destOrd="0" presId="urn:microsoft.com/office/officeart/2005/8/layout/hList7"/>
    <dgm:cxn modelId="{84E91BE1-CC48-4279-95C1-76903711D6A3}" type="presOf" srcId="{6A9A59C7-C805-46F0-A137-168E0ACDF414}" destId="{FC8C832D-2D05-4CE3-9FA4-9DF0CC3BDD8E}" srcOrd="1" destOrd="0" presId="urn:microsoft.com/office/officeart/2005/8/layout/hList7"/>
    <dgm:cxn modelId="{6EBFEB43-81C2-4FCC-B7AC-855F3C16F1EB}" type="presOf" srcId="{A6CDF55A-BDBE-433E-9F11-132527195EF6}" destId="{73903049-754C-44C2-8FC7-A3C16CD0AFC1}" srcOrd="0" destOrd="0" presId="urn:microsoft.com/office/officeart/2005/8/layout/hList7"/>
    <dgm:cxn modelId="{79DBB715-F6F1-4C87-A23F-6BA6CD916160}" type="presOf" srcId="{83C5A9EE-EABD-4675-A920-5B54E0842EE3}" destId="{88DEA30E-4EDB-432C-A64D-7936DDF9A912}" srcOrd="1" destOrd="0" presId="urn:microsoft.com/office/officeart/2005/8/layout/hList7"/>
    <dgm:cxn modelId="{42032F34-E6EF-42D5-9D9C-36703A4298A9}" type="presOf" srcId="{4A999304-330B-491A-9C8B-9904DCB75881}" destId="{C01D26BB-F941-4823-AE91-95B2F971B889}" srcOrd="0" destOrd="0" presId="urn:microsoft.com/office/officeart/2005/8/layout/hList7"/>
    <dgm:cxn modelId="{4DCDDA2E-431B-4743-A536-6E67BFA01347}" type="presOf" srcId="{9499774B-51D9-4B8C-A89A-015FD7EC5036}" destId="{C013D12D-35F1-43A5-9CA7-A217FABE4D50}" srcOrd="1" destOrd="0" presId="urn:microsoft.com/office/officeart/2005/8/layout/hList7"/>
    <dgm:cxn modelId="{054D322E-9BDF-41DF-9801-B85B0FA35967}" srcId="{89A154B6-4CA2-48BD-915C-6E85A2126BD2}" destId="{A6CDF55A-BDBE-433E-9F11-132527195EF6}" srcOrd="4" destOrd="0" parTransId="{E7427304-2B47-4A5F-B182-C971B7B0117E}" sibTransId="{7378BCDF-6FB0-4B2D-BCD5-806275EFAA30}"/>
    <dgm:cxn modelId="{627B0165-4C21-412C-936A-709F904CF7A2}" srcId="{89A154B6-4CA2-48BD-915C-6E85A2126BD2}" destId="{520DFD03-0A1C-4A6C-84C1-3F533ECF45E4}" srcOrd="1" destOrd="0" parTransId="{EBD74748-34CB-4B4C-93D2-4B8042EE869A}" sibTransId="{4A999304-330B-491A-9C8B-9904DCB75881}"/>
    <dgm:cxn modelId="{91663761-8201-40EF-AA70-3EB8827F5AD2}" type="presOf" srcId="{72C1374C-3A6A-4675-B7FB-767B3123F1D1}" destId="{1FE91535-0191-4CE1-8359-10A5DEBDD265}" srcOrd="0" destOrd="0" presId="urn:microsoft.com/office/officeart/2005/8/layout/hList7"/>
    <dgm:cxn modelId="{AD0D3B82-5DB6-4CAA-BA2C-5D0A64296063}" type="presOf" srcId="{737C6C66-1CF8-4244-9E0C-2091601B794C}" destId="{E4F34396-A0C3-4933-BE38-4B5B65AA6970}" srcOrd="0" destOrd="0" presId="urn:microsoft.com/office/officeart/2005/8/layout/hList7"/>
    <dgm:cxn modelId="{510943AA-6652-4807-876C-F8C3B35C012C}" type="presOf" srcId="{9499774B-51D9-4B8C-A89A-015FD7EC5036}" destId="{2DA38957-135B-4A1B-B783-4E89EE793945}" srcOrd="0" destOrd="0" presId="urn:microsoft.com/office/officeart/2005/8/layout/hList7"/>
    <dgm:cxn modelId="{0C15BE37-2822-428F-AA30-1FD20CED4D25}" type="presOf" srcId="{7378BCDF-6FB0-4B2D-BCD5-806275EFAA30}" destId="{B64FCCE1-3C6C-4054-A11C-31672B7D165E}" srcOrd="0" destOrd="0" presId="urn:microsoft.com/office/officeart/2005/8/layout/hList7"/>
    <dgm:cxn modelId="{C94FC5C5-F7F7-4CE1-BD15-5039567E6EF5}" type="presOf" srcId="{B61B000B-3793-437B-975E-ED1F255FB04C}" destId="{5723E41F-3B2A-4EFE-9F9F-119277E9BCC6}" srcOrd="0" destOrd="0" presId="urn:microsoft.com/office/officeart/2005/8/layout/hList7"/>
    <dgm:cxn modelId="{71DED9FB-B958-44C3-894A-00C3EB2CCF5D}" srcId="{89A154B6-4CA2-48BD-915C-6E85A2126BD2}" destId="{9499774B-51D9-4B8C-A89A-015FD7EC5036}" srcOrd="0" destOrd="0" parTransId="{DF338A41-A142-4099-B36C-9AE806D0D191}" sibTransId="{B61B000B-3793-437B-975E-ED1F255FB04C}"/>
    <dgm:cxn modelId="{8C96B8FB-EB3D-45FB-AC71-0EA96160C8A0}" type="presOf" srcId="{45D015C5-0CFC-42B5-BB81-3BED2E0842BE}" destId="{B6DCC0FF-20BE-4BBA-8966-9457A8BB1DBA}" srcOrd="1" destOrd="0" presId="urn:microsoft.com/office/officeart/2005/8/layout/hList7"/>
    <dgm:cxn modelId="{356051A9-5E79-4108-94DA-0AE045AF6489}" type="presOf" srcId="{A6CDF55A-BDBE-433E-9F11-132527195EF6}" destId="{2C3C5123-DB94-4273-B2FA-0801D213ECF9}" srcOrd="1" destOrd="0" presId="urn:microsoft.com/office/officeart/2005/8/layout/hList7"/>
    <dgm:cxn modelId="{0CA27250-CA98-4968-8F90-ACE202932183}" type="presOf" srcId="{520DFD03-0A1C-4A6C-84C1-3F533ECF45E4}" destId="{7A131AEB-CBC6-431D-9BF5-5A57756269CC}" srcOrd="0" destOrd="0" presId="urn:microsoft.com/office/officeart/2005/8/layout/hList7"/>
    <dgm:cxn modelId="{7B469C88-A609-47DF-AD96-7C1DBC0F091B}" srcId="{89A154B6-4CA2-48BD-915C-6E85A2126BD2}" destId="{83C5A9EE-EABD-4675-A920-5B54E0842EE3}" srcOrd="3" destOrd="0" parTransId="{C98C6E7F-88FC-40AB-AEB7-959890DA66B9}" sibTransId="{72C1374C-3A6A-4675-B7FB-767B3123F1D1}"/>
    <dgm:cxn modelId="{93061B59-D93C-457B-88F5-C0964649868B}" srcId="{89A154B6-4CA2-48BD-915C-6E85A2126BD2}" destId="{6A9A59C7-C805-46F0-A137-168E0ACDF414}" srcOrd="2" destOrd="0" parTransId="{9688B9FB-9BC4-4E82-8C27-B055F77F155C}" sibTransId="{737C6C66-1CF8-4244-9E0C-2091601B794C}"/>
    <dgm:cxn modelId="{EC20B12B-20EA-4655-8E09-1570BA8B6355}" type="presOf" srcId="{45D015C5-0CFC-42B5-BB81-3BED2E0842BE}" destId="{14A9135E-3457-4DEA-B12E-7F840A35FFC2}" srcOrd="0" destOrd="0" presId="urn:microsoft.com/office/officeart/2005/8/layout/hList7"/>
    <dgm:cxn modelId="{14461925-225B-4AD9-B76E-035D6B247CBA}" type="presOf" srcId="{83C5A9EE-EABD-4675-A920-5B54E0842EE3}" destId="{CCB7F5C3-0C22-4F90-8A81-350D9FDA4D2C}" srcOrd="0" destOrd="0" presId="urn:microsoft.com/office/officeart/2005/8/layout/hList7"/>
    <dgm:cxn modelId="{A1A7DC62-1564-433B-BE11-49D01530D98D}" type="presParOf" srcId="{F11DBB35-1CFA-4E61-BD87-4B044B1FBDF7}" destId="{0650F405-63C6-4E5D-9B68-70FF7F68C427}" srcOrd="0" destOrd="0" presId="urn:microsoft.com/office/officeart/2005/8/layout/hList7"/>
    <dgm:cxn modelId="{27F60F2A-EDE0-4652-BBF6-19A4D974C4BC}" type="presParOf" srcId="{F11DBB35-1CFA-4E61-BD87-4B044B1FBDF7}" destId="{8DD31FCF-924B-4A6E-AD4D-B8626B945E3F}" srcOrd="1" destOrd="0" presId="urn:microsoft.com/office/officeart/2005/8/layout/hList7"/>
    <dgm:cxn modelId="{C6D0785F-2C36-4135-B574-99391BFD2DE9}" type="presParOf" srcId="{8DD31FCF-924B-4A6E-AD4D-B8626B945E3F}" destId="{5BE75D06-A848-497A-9689-373734E8508F}" srcOrd="0" destOrd="0" presId="urn:microsoft.com/office/officeart/2005/8/layout/hList7"/>
    <dgm:cxn modelId="{186D090A-0152-43F6-8CCD-6F8D54231341}" type="presParOf" srcId="{5BE75D06-A848-497A-9689-373734E8508F}" destId="{2DA38957-135B-4A1B-B783-4E89EE793945}" srcOrd="0" destOrd="0" presId="urn:microsoft.com/office/officeart/2005/8/layout/hList7"/>
    <dgm:cxn modelId="{993C81F2-A08F-4CCC-989E-36CE2B8FF986}" type="presParOf" srcId="{5BE75D06-A848-497A-9689-373734E8508F}" destId="{C013D12D-35F1-43A5-9CA7-A217FABE4D50}" srcOrd="1" destOrd="0" presId="urn:microsoft.com/office/officeart/2005/8/layout/hList7"/>
    <dgm:cxn modelId="{853997B0-FFAF-46E7-BC4E-073341181453}" type="presParOf" srcId="{5BE75D06-A848-497A-9689-373734E8508F}" destId="{CD25F913-6390-427D-9414-1FED1C3DD160}" srcOrd="2" destOrd="0" presId="urn:microsoft.com/office/officeart/2005/8/layout/hList7"/>
    <dgm:cxn modelId="{53A50432-6FD7-4D64-ACD7-8F50CB00EEED}" type="presParOf" srcId="{5BE75D06-A848-497A-9689-373734E8508F}" destId="{9E07702A-A70D-41E3-8A24-382AD9827B1A}" srcOrd="3" destOrd="0" presId="urn:microsoft.com/office/officeart/2005/8/layout/hList7"/>
    <dgm:cxn modelId="{64698316-E03A-4DA8-A2E9-DEE039F68B18}" type="presParOf" srcId="{8DD31FCF-924B-4A6E-AD4D-B8626B945E3F}" destId="{5723E41F-3B2A-4EFE-9F9F-119277E9BCC6}" srcOrd="1" destOrd="0" presId="urn:microsoft.com/office/officeart/2005/8/layout/hList7"/>
    <dgm:cxn modelId="{E5724E64-EC60-4278-8197-A99E87B86F5A}" type="presParOf" srcId="{8DD31FCF-924B-4A6E-AD4D-B8626B945E3F}" destId="{1E28315F-68D0-42E8-A95F-BEC9DCF0A9A4}" srcOrd="2" destOrd="0" presId="urn:microsoft.com/office/officeart/2005/8/layout/hList7"/>
    <dgm:cxn modelId="{6DBDABDD-548E-4678-BF98-70A7D2DB5290}" type="presParOf" srcId="{1E28315F-68D0-42E8-A95F-BEC9DCF0A9A4}" destId="{7A131AEB-CBC6-431D-9BF5-5A57756269CC}" srcOrd="0" destOrd="0" presId="urn:microsoft.com/office/officeart/2005/8/layout/hList7"/>
    <dgm:cxn modelId="{BE525244-B565-4B83-8ED1-A4D907D947EF}" type="presParOf" srcId="{1E28315F-68D0-42E8-A95F-BEC9DCF0A9A4}" destId="{D24BCB6F-CD6A-48C5-9F26-25E5C683099E}" srcOrd="1" destOrd="0" presId="urn:microsoft.com/office/officeart/2005/8/layout/hList7"/>
    <dgm:cxn modelId="{2127DEA2-ADC8-49D8-8115-4D0F898A6A35}" type="presParOf" srcId="{1E28315F-68D0-42E8-A95F-BEC9DCF0A9A4}" destId="{E4E86059-E4A6-4922-9506-0A5C4EE2C66E}" srcOrd="2" destOrd="0" presId="urn:microsoft.com/office/officeart/2005/8/layout/hList7"/>
    <dgm:cxn modelId="{ED12AC87-44D3-46AC-8F4A-89D108BFC8E4}" type="presParOf" srcId="{1E28315F-68D0-42E8-A95F-BEC9DCF0A9A4}" destId="{5E418E6B-A0F8-4E02-9329-003BE9ECE7E3}" srcOrd="3" destOrd="0" presId="urn:microsoft.com/office/officeart/2005/8/layout/hList7"/>
    <dgm:cxn modelId="{BF4D5914-B1A3-4AF4-91EA-E82D3A05B21D}" type="presParOf" srcId="{8DD31FCF-924B-4A6E-AD4D-B8626B945E3F}" destId="{C01D26BB-F941-4823-AE91-95B2F971B889}" srcOrd="3" destOrd="0" presId="urn:microsoft.com/office/officeart/2005/8/layout/hList7"/>
    <dgm:cxn modelId="{B6B3C768-3E4D-4396-B0C9-0EEA004B2A71}" type="presParOf" srcId="{8DD31FCF-924B-4A6E-AD4D-B8626B945E3F}" destId="{E8B9D1E6-144C-4923-946F-E768BDA590EA}" srcOrd="4" destOrd="0" presId="urn:microsoft.com/office/officeart/2005/8/layout/hList7"/>
    <dgm:cxn modelId="{8AA185B3-3EAE-4C39-BED1-B0B31E606442}" type="presParOf" srcId="{E8B9D1E6-144C-4923-946F-E768BDA590EA}" destId="{D7CF6C02-7C67-4F40-8966-E23855A816DF}" srcOrd="0" destOrd="0" presId="urn:microsoft.com/office/officeart/2005/8/layout/hList7"/>
    <dgm:cxn modelId="{C10AD89B-D6FA-4F8C-8FCF-657203BBED09}" type="presParOf" srcId="{E8B9D1E6-144C-4923-946F-E768BDA590EA}" destId="{FC8C832D-2D05-4CE3-9FA4-9DF0CC3BDD8E}" srcOrd="1" destOrd="0" presId="urn:microsoft.com/office/officeart/2005/8/layout/hList7"/>
    <dgm:cxn modelId="{2D16AC54-83AF-49CB-9276-904FBAE1BE5B}" type="presParOf" srcId="{E8B9D1E6-144C-4923-946F-E768BDA590EA}" destId="{575D8E26-D4D0-40B5-97C0-DF3AA2921CBB}" srcOrd="2" destOrd="0" presId="urn:microsoft.com/office/officeart/2005/8/layout/hList7"/>
    <dgm:cxn modelId="{72E21399-0327-41D4-8715-359A55FE71A5}" type="presParOf" srcId="{E8B9D1E6-144C-4923-946F-E768BDA590EA}" destId="{33DC05F1-07D2-4A32-A5AA-E9231B7FE22E}" srcOrd="3" destOrd="0" presId="urn:microsoft.com/office/officeart/2005/8/layout/hList7"/>
    <dgm:cxn modelId="{C7A2E812-1DE5-4CAC-919B-1EA0014DEC1A}" type="presParOf" srcId="{8DD31FCF-924B-4A6E-AD4D-B8626B945E3F}" destId="{E4F34396-A0C3-4933-BE38-4B5B65AA6970}" srcOrd="5" destOrd="0" presId="urn:microsoft.com/office/officeart/2005/8/layout/hList7"/>
    <dgm:cxn modelId="{E29F9041-B573-46C0-BA1A-5910722B76D6}" type="presParOf" srcId="{8DD31FCF-924B-4A6E-AD4D-B8626B945E3F}" destId="{878903B7-9229-493E-8B64-F92C1678BE2E}" srcOrd="6" destOrd="0" presId="urn:microsoft.com/office/officeart/2005/8/layout/hList7"/>
    <dgm:cxn modelId="{842046A9-4722-4924-BAA4-45D21897472F}" type="presParOf" srcId="{878903B7-9229-493E-8B64-F92C1678BE2E}" destId="{CCB7F5C3-0C22-4F90-8A81-350D9FDA4D2C}" srcOrd="0" destOrd="0" presId="urn:microsoft.com/office/officeart/2005/8/layout/hList7"/>
    <dgm:cxn modelId="{66113D6E-1079-4D54-9CBB-B3984E704542}" type="presParOf" srcId="{878903B7-9229-493E-8B64-F92C1678BE2E}" destId="{88DEA30E-4EDB-432C-A64D-7936DDF9A912}" srcOrd="1" destOrd="0" presId="urn:microsoft.com/office/officeart/2005/8/layout/hList7"/>
    <dgm:cxn modelId="{16890299-B4F2-49F1-9119-421EE92C6172}" type="presParOf" srcId="{878903B7-9229-493E-8B64-F92C1678BE2E}" destId="{64559178-530B-4063-A3F4-6F01AF2C633A}" srcOrd="2" destOrd="0" presId="urn:microsoft.com/office/officeart/2005/8/layout/hList7"/>
    <dgm:cxn modelId="{B10DA6ED-BF5B-4BE4-97A4-04F51BB43F18}" type="presParOf" srcId="{878903B7-9229-493E-8B64-F92C1678BE2E}" destId="{3F31E329-B63C-4017-B9A9-A818CEB2601B}" srcOrd="3" destOrd="0" presId="urn:microsoft.com/office/officeart/2005/8/layout/hList7"/>
    <dgm:cxn modelId="{F7898417-D6DC-43AC-B735-040283697900}" type="presParOf" srcId="{8DD31FCF-924B-4A6E-AD4D-B8626B945E3F}" destId="{1FE91535-0191-4CE1-8359-10A5DEBDD265}" srcOrd="7" destOrd="0" presId="urn:microsoft.com/office/officeart/2005/8/layout/hList7"/>
    <dgm:cxn modelId="{6B874C9A-3F00-46F8-A2A3-B0B8CFAC636F}" type="presParOf" srcId="{8DD31FCF-924B-4A6E-AD4D-B8626B945E3F}" destId="{9D90FB43-B60E-4831-B28D-57E30F6A1C3E}" srcOrd="8" destOrd="0" presId="urn:microsoft.com/office/officeart/2005/8/layout/hList7"/>
    <dgm:cxn modelId="{143634DE-5441-4D36-84A5-F5F741B8C50E}" type="presParOf" srcId="{9D90FB43-B60E-4831-B28D-57E30F6A1C3E}" destId="{73903049-754C-44C2-8FC7-A3C16CD0AFC1}" srcOrd="0" destOrd="0" presId="urn:microsoft.com/office/officeart/2005/8/layout/hList7"/>
    <dgm:cxn modelId="{3001F259-0393-4999-91CC-29AF16A658F2}" type="presParOf" srcId="{9D90FB43-B60E-4831-B28D-57E30F6A1C3E}" destId="{2C3C5123-DB94-4273-B2FA-0801D213ECF9}" srcOrd="1" destOrd="0" presId="urn:microsoft.com/office/officeart/2005/8/layout/hList7"/>
    <dgm:cxn modelId="{CCB58396-5766-46DE-8246-AAB636DCB6B8}" type="presParOf" srcId="{9D90FB43-B60E-4831-B28D-57E30F6A1C3E}" destId="{98EAAAC5-3A8E-41E2-B9C2-0D72793FACC1}" srcOrd="2" destOrd="0" presId="urn:microsoft.com/office/officeart/2005/8/layout/hList7"/>
    <dgm:cxn modelId="{B7309029-EB9B-43F9-8C34-F06C14EB02A1}" type="presParOf" srcId="{9D90FB43-B60E-4831-B28D-57E30F6A1C3E}" destId="{6C2205AC-B577-4DC1-A20C-DCFBAB149E7A}" srcOrd="3" destOrd="0" presId="urn:microsoft.com/office/officeart/2005/8/layout/hList7"/>
    <dgm:cxn modelId="{76508F96-FC8F-40E1-BACD-37F80585B666}" type="presParOf" srcId="{8DD31FCF-924B-4A6E-AD4D-B8626B945E3F}" destId="{B64FCCE1-3C6C-4054-A11C-31672B7D165E}" srcOrd="9" destOrd="0" presId="urn:microsoft.com/office/officeart/2005/8/layout/hList7"/>
    <dgm:cxn modelId="{9E35DCA4-1CF3-4A2C-B3E7-47C91377925B}" type="presParOf" srcId="{8DD31FCF-924B-4A6E-AD4D-B8626B945E3F}" destId="{7EDDB6A9-9F70-4EFB-9728-217D4673054F}" srcOrd="10" destOrd="0" presId="urn:microsoft.com/office/officeart/2005/8/layout/hList7"/>
    <dgm:cxn modelId="{48C38A83-B0A6-4B40-A439-FD7C11EE0BF4}" type="presParOf" srcId="{7EDDB6A9-9F70-4EFB-9728-217D4673054F}" destId="{14A9135E-3457-4DEA-B12E-7F840A35FFC2}" srcOrd="0" destOrd="0" presId="urn:microsoft.com/office/officeart/2005/8/layout/hList7"/>
    <dgm:cxn modelId="{D9D39C40-28A2-4BAD-ADD8-409178C41AC4}" type="presParOf" srcId="{7EDDB6A9-9F70-4EFB-9728-217D4673054F}" destId="{B6DCC0FF-20BE-4BBA-8966-9457A8BB1DBA}" srcOrd="1" destOrd="0" presId="urn:microsoft.com/office/officeart/2005/8/layout/hList7"/>
    <dgm:cxn modelId="{141363F0-D293-4AE5-8A31-E2F7E94B325F}" type="presParOf" srcId="{7EDDB6A9-9F70-4EFB-9728-217D4673054F}" destId="{5CD66C71-01D2-46ED-8533-8EECA96C0BDE}" srcOrd="2" destOrd="0" presId="urn:microsoft.com/office/officeart/2005/8/layout/hList7"/>
    <dgm:cxn modelId="{50592A93-446D-42E2-9D6C-C778A6898C54}" type="presParOf" srcId="{7EDDB6A9-9F70-4EFB-9728-217D4673054F}" destId="{94CE6D31-5360-44F5-87FC-CD92AD6EB93A}"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5F130A-470C-4325-86EA-973BDEDAEA2C}">
      <dsp:nvSpPr>
        <dsp:cNvPr id="0" name=""/>
        <dsp:cNvSpPr/>
      </dsp:nvSpPr>
      <dsp:spPr>
        <a:xfrm>
          <a:off x="1451523" y="55481"/>
          <a:ext cx="3498269" cy="3498269"/>
        </a:xfrm>
        <a:prstGeom prst="blockArc">
          <a:avLst>
            <a:gd name="adj1" fmla="val 13101268"/>
            <a:gd name="adj2" fmla="val 18373000"/>
            <a:gd name="adj3" fmla="val 342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E2BF570-A803-4E67-B98C-62C188CB132F}">
      <dsp:nvSpPr>
        <dsp:cNvPr id="0" name=""/>
        <dsp:cNvSpPr/>
      </dsp:nvSpPr>
      <dsp:spPr>
        <a:xfrm>
          <a:off x="801820" y="559587"/>
          <a:ext cx="3498269" cy="3498269"/>
        </a:xfrm>
        <a:prstGeom prst="blockArc">
          <a:avLst>
            <a:gd name="adj1" fmla="val 11094786"/>
            <a:gd name="adj2" fmla="val 14761773"/>
            <a:gd name="adj3" fmla="val 342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78FD1A2-166A-4836-A000-4EE8AAAA84BC}">
      <dsp:nvSpPr>
        <dsp:cNvPr id="0" name=""/>
        <dsp:cNvSpPr/>
      </dsp:nvSpPr>
      <dsp:spPr>
        <a:xfrm>
          <a:off x="791220" y="171769"/>
          <a:ext cx="3498269" cy="3498269"/>
        </a:xfrm>
        <a:prstGeom prst="blockArc">
          <a:avLst>
            <a:gd name="adj1" fmla="val 6811989"/>
            <a:gd name="adj2" fmla="val 10317329"/>
            <a:gd name="adj3" fmla="val 342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FDB7A8E-73E5-4FB6-8BFE-39AABEFBE1BB}">
      <dsp:nvSpPr>
        <dsp:cNvPr id="0" name=""/>
        <dsp:cNvSpPr/>
      </dsp:nvSpPr>
      <dsp:spPr>
        <a:xfrm>
          <a:off x="1463635" y="694827"/>
          <a:ext cx="3498269" cy="3498269"/>
        </a:xfrm>
        <a:prstGeom prst="blockArc">
          <a:avLst>
            <a:gd name="adj1" fmla="val 3225533"/>
            <a:gd name="adj2" fmla="val 8533445"/>
            <a:gd name="adj3" fmla="val 342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B4BA65B-93BC-4802-B4B3-D7347C8C6058}">
      <dsp:nvSpPr>
        <dsp:cNvPr id="0" name=""/>
        <dsp:cNvSpPr/>
      </dsp:nvSpPr>
      <dsp:spPr>
        <a:xfrm>
          <a:off x="3522482" y="714402"/>
          <a:ext cx="3498269" cy="3498269"/>
        </a:xfrm>
        <a:prstGeom prst="blockArc">
          <a:avLst>
            <a:gd name="adj1" fmla="val 2315050"/>
            <a:gd name="adj2" fmla="val 7639836"/>
            <a:gd name="adj3" fmla="val 342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2E1CCC6-529A-4715-9122-220B9BCCFA8F}">
      <dsp:nvSpPr>
        <dsp:cNvPr id="0" name=""/>
        <dsp:cNvSpPr/>
      </dsp:nvSpPr>
      <dsp:spPr>
        <a:xfrm>
          <a:off x="4127796" y="234142"/>
          <a:ext cx="3498269" cy="3498269"/>
        </a:xfrm>
        <a:prstGeom prst="blockArc">
          <a:avLst>
            <a:gd name="adj1" fmla="val 358412"/>
            <a:gd name="adj2" fmla="val 3873501"/>
            <a:gd name="adj3" fmla="val 342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4BE455B-9BDD-4D91-BF8D-51A3C06DF623}">
      <dsp:nvSpPr>
        <dsp:cNvPr id="0" name=""/>
        <dsp:cNvSpPr/>
      </dsp:nvSpPr>
      <dsp:spPr>
        <a:xfrm>
          <a:off x="4126382" y="577885"/>
          <a:ext cx="3498269" cy="3498269"/>
        </a:xfrm>
        <a:prstGeom prst="blockArc">
          <a:avLst>
            <a:gd name="adj1" fmla="val 17511781"/>
            <a:gd name="adj2" fmla="val 21269878"/>
            <a:gd name="adj3" fmla="val 342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0BBF764-847C-4575-9CA5-6ED7725A856C}">
      <dsp:nvSpPr>
        <dsp:cNvPr id="0" name=""/>
        <dsp:cNvSpPr/>
      </dsp:nvSpPr>
      <dsp:spPr>
        <a:xfrm>
          <a:off x="3445338" y="82296"/>
          <a:ext cx="3498269" cy="3498269"/>
        </a:xfrm>
        <a:prstGeom prst="blockArc">
          <a:avLst>
            <a:gd name="adj1" fmla="val 14119465"/>
            <a:gd name="adj2" fmla="val 19213384"/>
            <a:gd name="adj3" fmla="val 342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95084D2-EBC5-4199-993F-77913B409478}">
      <dsp:nvSpPr>
        <dsp:cNvPr id="0" name=""/>
        <dsp:cNvSpPr/>
      </dsp:nvSpPr>
      <dsp:spPr>
        <a:xfrm>
          <a:off x="2463803" y="1505121"/>
          <a:ext cx="3505193" cy="1263306"/>
        </a:xfrm>
        <a:prstGeom prst="ellipse">
          <a:avLst/>
        </a:prstGeom>
        <a:gradFill flip="none" rotWithShape="1">
          <a:gsLst>
            <a:gs pos="79000">
              <a:srgbClr val="339933"/>
            </a:gs>
            <a:gs pos="100000">
              <a:srgbClr val="21D6E0"/>
            </a:gs>
            <a:gs pos="94000">
              <a:srgbClr val="0087E6"/>
            </a:gs>
            <a:gs pos="100000">
              <a:srgbClr val="005CBF"/>
            </a:gs>
          </a:gsLst>
          <a:path path="shape">
            <a:fillToRect l="50000" t="50000" r="50000" b="50000"/>
          </a:path>
          <a:tileRect/>
        </a:gra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Fostering a Multi-cultural Environment to Graduate Global Citizens</a:t>
          </a:r>
          <a:endParaRPr lang="en-US" sz="1600" b="1" kern="1200" dirty="0"/>
        </a:p>
      </dsp:txBody>
      <dsp:txXfrm>
        <a:off x="2977127" y="1690128"/>
        <a:ext cx="2478545" cy="893292"/>
      </dsp:txXfrm>
    </dsp:sp>
    <dsp:sp modelId="{09DFC2C9-0DE7-46D5-98F1-568DEBE98536}">
      <dsp:nvSpPr>
        <dsp:cNvPr id="0" name=""/>
        <dsp:cNvSpPr/>
      </dsp:nvSpPr>
      <dsp:spPr>
        <a:xfrm>
          <a:off x="3478557" y="-320214"/>
          <a:ext cx="1475684" cy="1475684"/>
        </a:xfrm>
        <a:prstGeom prst="ellipse">
          <a:avLst/>
        </a:prstGeom>
        <a:gradFill flip="none" rotWithShape="1">
          <a:gsLst>
            <a:gs pos="100000">
              <a:srgbClr val="0087E6"/>
            </a:gs>
            <a:gs pos="84000">
              <a:srgbClr val="339933"/>
            </a:gs>
          </a:gsLst>
          <a:path path="shape">
            <a:fillToRect l="50000" t="50000" r="50000" b="50000"/>
          </a:path>
          <a:tileRect/>
        </a:gra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International Career Development Internship</a:t>
          </a:r>
          <a:endParaRPr lang="en-US" sz="1200" b="1" kern="1200" dirty="0"/>
        </a:p>
      </dsp:txBody>
      <dsp:txXfrm>
        <a:off x="3694666" y="-104105"/>
        <a:ext cx="1043466" cy="1043466"/>
      </dsp:txXfrm>
    </dsp:sp>
    <dsp:sp modelId="{51246688-D355-4053-A3CC-BB9FFF9C855B}">
      <dsp:nvSpPr>
        <dsp:cNvPr id="0" name=""/>
        <dsp:cNvSpPr/>
      </dsp:nvSpPr>
      <dsp:spPr>
        <a:xfrm>
          <a:off x="5777866" y="0"/>
          <a:ext cx="1475684" cy="1463040"/>
        </a:xfrm>
        <a:prstGeom prst="ellipse">
          <a:avLst/>
        </a:prstGeom>
        <a:gradFill flip="none" rotWithShape="1">
          <a:gsLst>
            <a:gs pos="100000">
              <a:srgbClr val="0087E6"/>
            </a:gs>
            <a:gs pos="84000">
              <a:srgbClr val="339933"/>
            </a:gs>
          </a:gsLst>
          <a:path path="shape">
            <a:fillToRect l="50000" t="50000" r="50000" b="50000"/>
          </a:path>
          <a:tileRect/>
        </a:gra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Alternative Breaks</a:t>
          </a:r>
          <a:endParaRPr lang="en-US" sz="1200" b="1" kern="1200" dirty="0"/>
        </a:p>
      </dsp:txBody>
      <dsp:txXfrm>
        <a:off x="5993975" y="214257"/>
        <a:ext cx="1043466" cy="1034526"/>
      </dsp:txXfrm>
    </dsp:sp>
    <dsp:sp modelId="{2CEA8662-7E10-4428-8E0C-54848387CD42}">
      <dsp:nvSpPr>
        <dsp:cNvPr id="0" name=""/>
        <dsp:cNvSpPr/>
      </dsp:nvSpPr>
      <dsp:spPr>
        <a:xfrm>
          <a:off x="6848901" y="1424344"/>
          <a:ext cx="1475684" cy="1475684"/>
        </a:xfrm>
        <a:prstGeom prst="ellipse">
          <a:avLst/>
        </a:prstGeom>
        <a:gradFill flip="none" rotWithShape="1">
          <a:gsLst>
            <a:gs pos="100000">
              <a:srgbClr val="0087E6"/>
            </a:gs>
            <a:gs pos="84000">
              <a:srgbClr val="339933"/>
            </a:gs>
          </a:gsLst>
          <a:path path="shape">
            <a:fillToRect l="50000" t="50000" r="50000" b="50000"/>
          </a:path>
          <a:tileRect/>
        </a:gra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Hosting foreign Scholars</a:t>
          </a:r>
          <a:endParaRPr lang="en-US" sz="1200" b="1" kern="1200" dirty="0"/>
        </a:p>
      </dsp:txBody>
      <dsp:txXfrm>
        <a:off x="7065010" y="1640453"/>
        <a:ext cx="1043466" cy="1043466"/>
      </dsp:txXfrm>
    </dsp:sp>
    <dsp:sp modelId="{B6AB7676-FD4F-44D3-87E4-2B05CFB90904}">
      <dsp:nvSpPr>
        <dsp:cNvPr id="0" name=""/>
        <dsp:cNvSpPr/>
      </dsp:nvSpPr>
      <dsp:spPr>
        <a:xfrm>
          <a:off x="5877620" y="2797865"/>
          <a:ext cx="1475684" cy="1475684"/>
        </a:xfrm>
        <a:prstGeom prst="ellipse">
          <a:avLst/>
        </a:prstGeom>
        <a:gradFill flip="none" rotWithShape="1">
          <a:gsLst>
            <a:gs pos="100000">
              <a:srgbClr val="0087E6"/>
            </a:gs>
            <a:gs pos="84000">
              <a:srgbClr val="339933"/>
            </a:gs>
          </a:gsLst>
          <a:path path="shape">
            <a:fillToRect l="50000" t="50000" r="50000" b="50000"/>
          </a:path>
          <a:tileRect/>
        </a:gra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Short-term Programs</a:t>
          </a:r>
          <a:endParaRPr lang="en-US" sz="1200" b="1" kern="1200" dirty="0"/>
        </a:p>
      </dsp:txBody>
      <dsp:txXfrm>
        <a:off x="6093729" y="3013974"/>
        <a:ext cx="1043466" cy="1043466"/>
      </dsp:txXfrm>
    </dsp:sp>
    <dsp:sp modelId="{95C5C53F-0F0A-4D8A-970C-D82355787EAB}">
      <dsp:nvSpPr>
        <dsp:cNvPr id="0" name=""/>
        <dsp:cNvSpPr/>
      </dsp:nvSpPr>
      <dsp:spPr>
        <a:xfrm>
          <a:off x="3491261" y="3092674"/>
          <a:ext cx="1475684" cy="1475684"/>
        </a:xfrm>
        <a:prstGeom prst="ellipse">
          <a:avLst/>
        </a:prstGeom>
        <a:gradFill flip="none" rotWithShape="1">
          <a:gsLst>
            <a:gs pos="100000">
              <a:srgbClr val="0087E6"/>
            </a:gs>
            <a:gs pos="84000">
              <a:srgbClr val="339933"/>
            </a:gs>
          </a:gsLst>
          <a:path path="shape">
            <a:fillToRect l="50000" t="50000" r="50000" b="50000"/>
          </a:path>
          <a:tileRect/>
        </a:gra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Exchange Programs</a:t>
          </a:r>
          <a:endParaRPr lang="en-US" sz="1200" b="1" kern="1200" dirty="0"/>
        </a:p>
      </dsp:txBody>
      <dsp:txXfrm>
        <a:off x="3707370" y="3308783"/>
        <a:ext cx="1043466" cy="1043466"/>
      </dsp:txXfrm>
    </dsp:sp>
    <dsp:sp modelId="{82DBE1CD-3FFA-4E4E-9427-9D97BB2350AD}">
      <dsp:nvSpPr>
        <dsp:cNvPr id="0" name=""/>
        <dsp:cNvSpPr/>
      </dsp:nvSpPr>
      <dsp:spPr>
        <a:xfrm>
          <a:off x="1116092" y="2759226"/>
          <a:ext cx="1475684" cy="1475684"/>
        </a:xfrm>
        <a:prstGeom prst="ellipse">
          <a:avLst/>
        </a:prstGeom>
        <a:gradFill flip="none" rotWithShape="1">
          <a:gsLst>
            <a:gs pos="100000">
              <a:srgbClr val="0087E6"/>
            </a:gs>
            <a:gs pos="84000">
              <a:srgbClr val="339933"/>
            </a:gs>
          </a:gsLst>
          <a:path path="shape">
            <a:fillToRect l="50000" t="50000" r="50000" b="50000"/>
          </a:path>
          <a:tileRect/>
        </a:gra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Offering Study Abroad Programs</a:t>
          </a:r>
          <a:endParaRPr lang="en-US" sz="1200" b="1" kern="1200" dirty="0"/>
        </a:p>
      </dsp:txBody>
      <dsp:txXfrm>
        <a:off x="1332201" y="2975335"/>
        <a:ext cx="1043466" cy="1043466"/>
      </dsp:txXfrm>
    </dsp:sp>
    <dsp:sp modelId="{B2F8FA75-0171-43CF-A02D-0F1150F4E022}">
      <dsp:nvSpPr>
        <dsp:cNvPr id="0" name=""/>
        <dsp:cNvSpPr/>
      </dsp:nvSpPr>
      <dsp:spPr>
        <a:xfrm>
          <a:off x="100282" y="1423644"/>
          <a:ext cx="1475684" cy="1475684"/>
        </a:xfrm>
        <a:prstGeom prst="ellipse">
          <a:avLst/>
        </a:prstGeom>
        <a:gradFill flip="none" rotWithShape="1">
          <a:gsLst>
            <a:gs pos="100000">
              <a:srgbClr val="0087E6"/>
            </a:gs>
            <a:gs pos="84000">
              <a:srgbClr val="339933"/>
            </a:gs>
          </a:gsLst>
          <a:path path="shape">
            <a:fillToRect l="50000" t="50000" r="50000" b="50000"/>
          </a:path>
          <a:tileRect/>
        </a:gra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Attracting Foreign Students</a:t>
          </a:r>
          <a:endParaRPr lang="en-US" sz="1200" b="1" kern="1200" dirty="0"/>
        </a:p>
      </dsp:txBody>
      <dsp:txXfrm>
        <a:off x="316391" y="1639753"/>
        <a:ext cx="1043466" cy="1043466"/>
      </dsp:txXfrm>
    </dsp:sp>
    <dsp:sp modelId="{165BD594-A950-4DE7-88B1-33F360A649D3}">
      <dsp:nvSpPr>
        <dsp:cNvPr id="0" name=""/>
        <dsp:cNvSpPr/>
      </dsp:nvSpPr>
      <dsp:spPr>
        <a:xfrm>
          <a:off x="1114683" y="0"/>
          <a:ext cx="1475684" cy="1475684"/>
        </a:xfrm>
        <a:prstGeom prst="ellipse">
          <a:avLst/>
        </a:prstGeom>
        <a:gradFill flip="none" rotWithShape="1">
          <a:gsLst>
            <a:gs pos="100000">
              <a:srgbClr val="0087E6"/>
            </a:gs>
            <a:gs pos="84000">
              <a:srgbClr val="339933"/>
            </a:gs>
          </a:gsLst>
          <a:path path="shape">
            <a:fillToRect l="50000" t="50000" r="50000" b="50000"/>
          </a:path>
          <a:tileRect/>
        </a:gra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Attracting and Retaining Internationally Experienced Faculty and Staff</a:t>
          </a:r>
          <a:endParaRPr lang="en-US" sz="1200" b="1" kern="1200" dirty="0"/>
        </a:p>
      </dsp:txBody>
      <dsp:txXfrm>
        <a:off x="1330792" y="216109"/>
        <a:ext cx="1043466" cy="10434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A38957-135B-4A1B-B783-4E89EE793945}">
      <dsp:nvSpPr>
        <dsp:cNvPr id="0" name=""/>
        <dsp:cNvSpPr/>
      </dsp:nvSpPr>
      <dsp:spPr>
        <a:xfrm>
          <a:off x="71" y="0"/>
          <a:ext cx="955574" cy="223202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US" sz="1100" b="1" kern="1200" dirty="0" smtClean="0"/>
            <a:t>Water Related Disasters and Hydrological Changes</a:t>
          </a:r>
          <a:endParaRPr lang="en-US" sz="1100" b="1" kern="1200" dirty="0"/>
        </a:p>
      </dsp:txBody>
      <dsp:txXfrm>
        <a:off x="71" y="892810"/>
        <a:ext cx="955574" cy="892810"/>
      </dsp:txXfrm>
    </dsp:sp>
    <dsp:sp modelId="{9E07702A-A70D-41E3-8A24-382AD9827B1A}">
      <dsp:nvSpPr>
        <dsp:cNvPr id="0" name=""/>
        <dsp:cNvSpPr/>
      </dsp:nvSpPr>
      <dsp:spPr>
        <a:xfrm>
          <a:off x="106226" y="133921"/>
          <a:ext cx="743264" cy="743264"/>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A131AEB-CBC6-431D-9BF5-5A57756269CC}">
      <dsp:nvSpPr>
        <dsp:cNvPr id="0" name=""/>
        <dsp:cNvSpPr/>
      </dsp:nvSpPr>
      <dsp:spPr>
        <a:xfrm>
          <a:off x="984313" y="0"/>
          <a:ext cx="955574" cy="223202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US" sz="1100" b="1" kern="1200" dirty="0" smtClean="0"/>
            <a:t>Groundwater in a Changing Environment</a:t>
          </a:r>
          <a:endParaRPr lang="en-US" sz="1100" b="1" kern="1200" dirty="0"/>
        </a:p>
      </dsp:txBody>
      <dsp:txXfrm>
        <a:off x="984313" y="892810"/>
        <a:ext cx="955574" cy="892810"/>
      </dsp:txXfrm>
    </dsp:sp>
    <dsp:sp modelId="{5E418E6B-A0F8-4E02-9329-003BE9ECE7E3}">
      <dsp:nvSpPr>
        <dsp:cNvPr id="0" name=""/>
        <dsp:cNvSpPr/>
      </dsp:nvSpPr>
      <dsp:spPr>
        <a:xfrm>
          <a:off x="1090468" y="133921"/>
          <a:ext cx="743264" cy="743264"/>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CF6C02-7C67-4F40-8966-E23855A816DF}">
      <dsp:nvSpPr>
        <dsp:cNvPr id="0" name=""/>
        <dsp:cNvSpPr/>
      </dsp:nvSpPr>
      <dsp:spPr>
        <a:xfrm>
          <a:off x="1968554" y="0"/>
          <a:ext cx="955574" cy="223202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US" sz="1100" b="1" kern="1200" dirty="0" smtClean="0"/>
            <a:t>Addressing Water Scarcity and Quality</a:t>
          </a:r>
          <a:endParaRPr lang="en-US" sz="1100" b="1" kern="1200" dirty="0"/>
        </a:p>
      </dsp:txBody>
      <dsp:txXfrm>
        <a:off x="1968554" y="892810"/>
        <a:ext cx="955574" cy="892810"/>
      </dsp:txXfrm>
    </dsp:sp>
    <dsp:sp modelId="{33DC05F1-07D2-4A32-A5AA-E9231B7FE22E}">
      <dsp:nvSpPr>
        <dsp:cNvPr id="0" name=""/>
        <dsp:cNvSpPr/>
      </dsp:nvSpPr>
      <dsp:spPr>
        <a:xfrm>
          <a:off x="2074709" y="133921"/>
          <a:ext cx="743264" cy="743264"/>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B7F5C3-0C22-4F90-8A81-350D9FDA4D2C}">
      <dsp:nvSpPr>
        <dsp:cNvPr id="0" name=""/>
        <dsp:cNvSpPr/>
      </dsp:nvSpPr>
      <dsp:spPr>
        <a:xfrm>
          <a:off x="2952796" y="0"/>
          <a:ext cx="955574" cy="223202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US" sz="1100" b="1" kern="1200" dirty="0" smtClean="0"/>
            <a:t>Water and Human Settlements of the Future</a:t>
          </a:r>
          <a:endParaRPr lang="en-US" sz="1100" b="1" kern="1200" dirty="0"/>
        </a:p>
      </dsp:txBody>
      <dsp:txXfrm>
        <a:off x="2952796" y="892810"/>
        <a:ext cx="955574" cy="892810"/>
      </dsp:txXfrm>
    </dsp:sp>
    <dsp:sp modelId="{3F31E329-B63C-4017-B9A9-A818CEB2601B}">
      <dsp:nvSpPr>
        <dsp:cNvPr id="0" name=""/>
        <dsp:cNvSpPr/>
      </dsp:nvSpPr>
      <dsp:spPr>
        <a:xfrm>
          <a:off x="3058951" y="133921"/>
          <a:ext cx="743264" cy="743264"/>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903049-754C-44C2-8FC7-A3C16CD0AFC1}">
      <dsp:nvSpPr>
        <dsp:cNvPr id="0" name=""/>
        <dsp:cNvSpPr/>
      </dsp:nvSpPr>
      <dsp:spPr>
        <a:xfrm>
          <a:off x="3937037" y="0"/>
          <a:ext cx="955574" cy="223202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US" sz="1100" b="1" kern="1200" dirty="0" err="1" smtClean="0"/>
            <a:t>EcohydrologyEngineering</a:t>
          </a:r>
          <a:r>
            <a:rPr lang="en-US" sz="1100" b="1" kern="1200" dirty="0" smtClean="0"/>
            <a:t> Harmony for a Sustainable World</a:t>
          </a:r>
          <a:endParaRPr lang="en-US" sz="1100" b="1" kern="1200" dirty="0"/>
        </a:p>
      </dsp:txBody>
      <dsp:txXfrm>
        <a:off x="3937037" y="892810"/>
        <a:ext cx="955574" cy="892810"/>
      </dsp:txXfrm>
    </dsp:sp>
    <dsp:sp modelId="{6C2205AC-B577-4DC1-A20C-DCFBAB149E7A}">
      <dsp:nvSpPr>
        <dsp:cNvPr id="0" name=""/>
        <dsp:cNvSpPr/>
      </dsp:nvSpPr>
      <dsp:spPr>
        <a:xfrm>
          <a:off x="4043192" y="133921"/>
          <a:ext cx="743264" cy="743264"/>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A9135E-3457-4DEA-B12E-7F840A35FFC2}">
      <dsp:nvSpPr>
        <dsp:cNvPr id="0" name=""/>
        <dsp:cNvSpPr/>
      </dsp:nvSpPr>
      <dsp:spPr>
        <a:xfrm>
          <a:off x="4921279" y="0"/>
          <a:ext cx="955574" cy="223202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US" sz="1100" b="1" kern="1200" dirty="0" smtClean="0"/>
            <a:t>Education, Key to Water Security</a:t>
          </a:r>
        </a:p>
      </dsp:txBody>
      <dsp:txXfrm>
        <a:off x="4921279" y="892810"/>
        <a:ext cx="955574" cy="892810"/>
      </dsp:txXfrm>
    </dsp:sp>
    <dsp:sp modelId="{94CE6D31-5360-44F5-87FC-CD92AD6EB93A}">
      <dsp:nvSpPr>
        <dsp:cNvPr id="0" name=""/>
        <dsp:cNvSpPr/>
      </dsp:nvSpPr>
      <dsp:spPr>
        <a:xfrm>
          <a:off x="5027433" y="133921"/>
          <a:ext cx="743264" cy="743264"/>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50F405-63C6-4E5D-9B68-70FF7F68C427}">
      <dsp:nvSpPr>
        <dsp:cNvPr id="0" name=""/>
        <dsp:cNvSpPr/>
      </dsp:nvSpPr>
      <dsp:spPr>
        <a:xfrm>
          <a:off x="235076" y="1707784"/>
          <a:ext cx="5406771" cy="490474"/>
        </a:xfrm>
        <a:prstGeom prst="leftRightArrow">
          <a:avLst/>
        </a:prstGeom>
        <a:solidFill>
          <a:schemeClr val="accent1">
            <a:tint val="6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E6E25A3B-AC42-4FCE-AE8A-A989C1109F95}" type="datetimeFigureOut">
              <a:rPr lang="en-US" smtClean="0"/>
              <a:t>9/16/2018</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73E54A6A-EB17-444A-9D6F-87BAAC684266}" type="slidenum">
              <a:rPr lang="en-US" smtClean="0"/>
              <a:t>‹#›</a:t>
            </a:fld>
            <a:endParaRPr lang="en-US"/>
          </a:p>
        </p:txBody>
      </p:sp>
    </p:spTree>
    <p:extLst>
      <p:ext uri="{BB962C8B-B14F-4D97-AF65-F5344CB8AC3E}">
        <p14:creationId xmlns:p14="http://schemas.microsoft.com/office/powerpoint/2010/main" val="1727341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6D21F7D0-63A7-4607-BE80-BBC61C7DF267}" type="datetimeFigureOut">
              <a:rPr lang="en-US" smtClean="0"/>
              <a:t>9/16/2018</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D011DB7A-C785-4B3B-A571-60E371AA80D0}" type="slidenum">
              <a:rPr lang="en-US" smtClean="0"/>
              <a:t>‹#›</a:t>
            </a:fld>
            <a:endParaRPr lang="en-US"/>
          </a:p>
        </p:txBody>
      </p:sp>
    </p:spTree>
    <p:extLst>
      <p:ext uri="{BB962C8B-B14F-4D97-AF65-F5344CB8AC3E}">
        <p14:creationId xmlns:p14="http://schemas.microsoft.com/office/powerpoint/2010/main" val="710572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pitchFamily="34" charset="-128"/>
              </a:defRPr>
            </a:lvl1pPr>
            <a:lvl2pPr marL="751122" indent="-288893">
              <a:defRPr sz="2400">
                <a:solidFill>
                  <a:schemeClr val="tx1"/>
                </a:solidFill>
                <a:latin typeface="Arial" charset="0"/>
                <a:ea typeface="ＭＳ Ｐゴシック" pitchFamily="34" charset="-128"/>
              </a:defRPr>
            </a:lvl2pPr>
            <a:lvl3pPr marL="1155573" indent="-231115">
              <a:defRPr sz="2400">
                <a:solidFill>
                  <a:schemeClr val="tx1"/>
                </a:solidFill>
                <a:latin typeface="Arial" charset="0"/>
                <a:ea typeface="ＭＳ Ｐゴシック" pitchFamily="34" charset="-128"/>
              </a:defRPr>
            </a:lvl3pPr>
            <a:lvl4pPr marL="1617802" indent="-231115">
              <a:defRPr sz="2400">
                <a:solidFill>
                  <a:schemeClr val="tx1"/>
                </a:solidFill>
                <a:latin typeface="Arial" charset="0"/>
                <a:ea typeface="ＭＳ Ｐゴシック" pitchFamily="34" charset="-128"/>
              </a:defRPr>
            </a:lvl4pPr>
            <a:lvl5pPr marL="2080031" indent="-231115">
              <a:defRPr sz="2400">
                <a:solidFill>
                  <a:schemeClr val="tx1"/>
                </a:solidFill>
                <a:latin typeface="Arial" charset="0"/>
                <a:ea typeface="ＭＳ Ｐゴシック" pitchFamily="34" charset="-128"/>
              </a:defRPr>
            </a:lvl5pPr>
            <a:lvl6pPr marL="2542261" indent="-231115" eaLnBrk="0" fontAlgn="base" hangingPunct="0">
              <a:spcBef>
                <a:spcPct val="0"/>
              </a:spcBef>
              <a:spcAft>
                <a:spcPct val="0"/>
              </a:spcAft>
              <a:defRPr sz="2400">
                <a:solidFill>
                  <a:schemeClr val="tx1"/>
                </a:solidFill>
                <a:latin typeface="Arial" charset="0"/>
                <a:ea typeface="ＭＳ Ｐゴシック" pitchFamily="34" charset="-128"/>
              </a:defRPr>
            </a:lvl6pPr>
            <a:lvl7pPr marL="3004490" indent="-231115" eaLnBrk="0" fontAlgn="base" hangingPunct="0">
              <a:spcBef>
                <a:spcPct val="0"/>
              </a:spcBef>
              <a:spcAft>
                <a:spcPct val="0"/>
              </a:spcAft>
              <a:defRPr sz="2400">
                <a:solidFill>
                  <a:schemeClr val="tx1"/>
                </a:solidFill>
                <a:latin typeface="Arial" charset="0"/>
                <a:ea typeface="ＭＳ Ｐゴシック" pitchFamily="34" charset="-128"/>
              </a:defRPr>
            </a:lvl7pPr>
            <a:lvl8pPr marL="3466719" indent="-231115" eaLnBrk="0" fontAlgn="base" hangingPunct="0">
              <a:spcBef>
                <a:spcPct val="0"/>
              </a:spcBef>
              <a:spcAft>
                <a:spcPct val="0"/>
              </a:spcAft>
              <a:defRPr sz="2400">
                <a:solidFill>
                  <a:schemeClr val="tx1"/>
                </a:solidFill>
                <a:latin typeface="Arial" charset="0"/>
                <a:ea typeface="ＭＳ Ｐゴシック" pitchFamily="34" charset="-128"/>
              </a:defRPr>
            </a:lvl8pPr>
            <a:lvl9pPr marL="3928948" indent="-231115" eaLnBrk="0" fontAlgn="base" hangingPunct="0">
              <a:spcBef>
                <a:spcPct val="0"/>
              </a:spcBef>
              <a:spcAft>
                <a:spcPct val="0"/>
              </a:spcAft>
              <a:defRPr sz="2400">
                <a:solidFill>
                  <a:schemeClr val="tx1"/>
                </a:solidFill>
                <a:latin typeface="Arial" charset="0"/>
                <a:ea typeface="ＭＳ Ｐゴシック" pitchFamily="34" charset="-128"/>
              </a:defRPr>
            </a:lvl9pPr>
          </a:lstStyle>
          <a:p>
            <a:fld id="{DF59EC71-EF64-484E-8363-A632F6F20F57}" type="slidenum">
              <a:rPr lang="en-US" sz="1200"/>
              <a:pPr/>
              <a:t>4</a:t>
            </a:fld>
            <a:endParaRPr lang="en-US" sz="120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endParaRPr lang="en-US" smtClean="0">
              <a:ea typeface="ＭＳ Ｐゴシック" pitchFamily="34" charset="-128"/>
            </a:endParaRPr>
          </a:p>
        </p:txBody>
      </p:sp>
    </p:spTree>
    <p:extLst>
      <p:ext uri="{BB962C8B-B14F-4D97-AF65-F5344CB8AC3E}">
        <p14:creationId xmlns:p14="http://schemas.microsoft.com/office/powerpoint/2010/main" val="2276146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p:spPr>
        <p:txBody>
          <a:bodyPr/>
          <a:lstStyle/>
          <a:p>
            <a:fld id="{0D295D91-DA3D-46CC-92CC-A38D6BA6FE40}" type="slidenum">
              <a:rPr lang="en-US" smtClean="0">
                <a:ea typeface="ＭＳ Ｐゴシック"/>
                <a:cs typeface="ＭＳ Ｐゴシック"/>
              </a:rPr>
              <a:pPr/>
              <a:t>22</a:t>
            </a:fld>
            <a:endParaRPr lang="en-US" smtClean="0">
              <a:ea typeface="ＭＳ Ｐゴシック"/>
              <a:cs typeface="ＭＳ Ｐゴシック"/>
            </a:endParaRPr>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p:spPr>
        <p:txBody>
          <a:bodyPr/>
          <a:lstStyle/>
          <a:p>
            <a:pPr eaLnBrk="1" hangingPunct="1"/>
            <a:endParaRPr lang="en-US" smtClean="0">
              <a:ea typeface="ＭＳ Ｐゴシック"/>
            </a:endParaRPr>
          </a:p>
        </p:txBody>
      </p:sp>
    </p:spTree>
    <p:extLst>
      <p:ext uri="{BB962C8B-B14F-4D97-AF65-F5344CB8AC3E}">
        <p14:creationId xmlns:p14="http://schemas.microsoft.com/office/powerpoint/2010/main" val="2615747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34192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73950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61656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0555999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06757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9/16/2018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451206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9/16/2018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059382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873987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64390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37811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05823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9/16/2018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72254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9/16/2018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88917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B61BEF0D-F0BB-DE4B-95CE-6DB70DBA9567}" type="datetimeFigureOut">
              <a:rPr lang="en-US" smtClean="0"/>
              <a:pPr/>
              <a:t>9/16/2018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07797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9/16/2018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42873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B61BEF0D-F0BB-DE4B-95CE-6DB70DBA9567}" type="datetimeFigureOut">
              <a:rPr lang="en-US" smtClean="0"/>
              <a:pPr/>
              <a:t>9/16/2018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76994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8582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1BEF0D-F0BB-DE4B-95CE-6DB70DBA9567}" type="datetimeFigureOut">
              <a:rPr lang="en-US" smtClean="0"/>
              <a:pPr/>
              <a:t>9/16/2018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02444935"/>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3.jpe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Layout" Target="../diagrams/layout2.xml"/><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11" Type="http://schemas.openxmlformats.org/officeDocument/2006/relationships/image" Target="../media/image25.png"/><Relationship Id="rId5" Type="http://schemas.openxmlformats.org/officeDocument/2006/relationships/diagramColors" Target="../diagrams/colors2.xml"/><Relationship Id="rId10" Type="http://schemas.openxmlformats.org/officeDocument/2006/relationships/image" Target="../media/image24.png"/><Relationship Id="rId4" Type="http://schemas.openxmlformats.org/officeDocument/2006/relationships/diagramQuickStyle" Target="../diagrams/quickStyle2.xml"/><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3251200"/>
            <a:ext cx="6111259" cy="1526181"/>
          </a:xfrm>
        </p:spPr>
        <p:txBody>
          <a:bodyPr/>
          <a:lstStyle/>
          <a:p>
            <a:r>
              <a:rPr lang="en-US" sz="4800" b="1" dirty="0" smtClean="0"/>
              <a:t>SUSTAINABLE WATER SECURITY </a:t>
            </a:r>
            <a:endParaRPr lang="en-US" sz="4800" b="1" dirty="0"/>
          </a:p>
        </p:txBody>
      </p:sp>
      <p:sp>
        <p:nvSpPr>
          <p:cNvPr id="3" name="Subtitle 2"/>
          <p:cNvSpPr>
            <a:spLocks noGrp="1"/>
          </p:cNvSpPr>
          <p:nvPr>
            <p:ph type="subTitle" idx="1"/>
          </p:nvPr>
        </p:nvSpPr>
        <p:spPr/>
        <p:txBody>
          <a:bodyPr/>
          <a:lstStyle/>
          <a:p>
            <a:r>
              <a:rPr lang="en-US" dirty="0"/>
              <a:t> </a:t>
            </a:r>
            <a:endParaRPr lang="en-US" dirty="0" smtClean="0"/>
          </a:p>
        </p:txBody>
      </p:sp>
      <p:sp>
        <p:nvSpPr>
          <p:cNvPr id="5" name="TextBox 4"/>
          <p:cNvSpPr txBox="1"/>
          <p:nvPr/>
        </p:nvSpPr>
        <p:spPr>
          <a:xfrm>
            <a:off x="1883082" y="2301568"/>
            <a:ext cx="5209422" cy="646331"/>
          </a:xfrm>
          <a:prstGeom prst="rect">
            <a:avLst/>
          </a:prstGeom>
          <a:noFill/>
        </p:spPr>
        <p:txBody>
          <a:bodyPr wrap="square" rtlCol="0">
            <a:spAutoFit/>
          </a:bodyPr>
          <a:lstStyle/>
          <a:p>
            <a:r>
              <a:rPr lang="en-US" sz="3600" b="1" dirty="0" smtClean="0"/>
              <a:t>UNESCO</a:t>
            </a:r>
            <a:r>
              <a:rPr lang="en-US" sz="3600" dirty="0" smtClean="0"/>
              <a:t> </a:t>
            </a:r>
            <a:r>
              <a:rPr lang="en-US" sz="3600" b="1" dirty="0" smtClean="0"/>
              <a:t>CHAIR</a:t>
            </a:r>
            <a:endParaRPr lang="en-US" sz="3600" b="1" dirty="0"/>
          </a:p>
        </p:txBody>
      </p:sp>
      <p:sp>
        <p:nvSpPr>
          <p:cNvPr id="6" name="TextBox 5"/>
          <p:cNvSpPr txBox="1"/>
          <p:nvPr/>
        </p:nvSpPr>
        <p:spPr>
          <a:xfrm>
            <a:off x="1258529" y="5574890"/>
            <a:ext cx="7169034" cy="523220"/>
          </a:xfrm>
          <a:prstGeom prst="rect">
            <a:avLst/>
          </a:prstGeom>
          <a:noFill/>
        </p:spPr>
        <p:txBody>
          <a:bodyPr wrap="square" rtlCol="0">
            <a:spAutoFit/>
          </a:bodyPr>
          <a:lstStyle/>
          <a:p>
            <a:r>
              <a:rPr lang="en-US" sz="2800" b="1" dirty="0" smtClean="0"/>
              <a:t>at  FLORIDA INTERNATIONAL UNIVERSITY</a:t>
            </a:r>
            <a:endParaRPr lang="en-US" sz="2800" b="1" dirty="0"/>
          </a:p>
        </p:txBody>
      </p:sp>
      <p:pic>
        <p:nvPicPr>
          <p:cNvPr id="7" name="Picture 2"/>
          <p:cNvPicPr>
            <a:picLocks noChangeAspect="1" noChangeArrowheads="1"/>
          </p:cNvPicPr>
          <p:nvPr/>
        </p:nvPicPr>
        <p:blipFill>
          <a:blip r:embed="rId2" cstate="print"/>
          <a:srcRect/>
          <a:stretch>
            <a:fillRect/>
          </a:stretch>
        </p:blipFill>
        <p:spPr bwMode="auto">
          <a:xfrm>
            <a:off x="9065738" y="5642657"/>
            <a:ext cx="2221387" cy="1030044"/>
          </a:xfrm>
          <a:prstGeom prst="rect">
            <a:avLst/>
          </a:prstGeom>
          <a:noFill/>
          <a:ln w="9525">
            <a:noFill/>
            <a:miter lim="800000"/>
            <a:headEnd/>
            <a:tailEnd/>
          </a:ln>
        </p:spPr>
      </p:pic>
      <p:pic>
        <p:nvPicPr>
          <p:cNvPr id="1026" name="Picture 2" descr="https://s2.yimg.com/ls/img/200/425c67c9-69d2-3ba7-9fec-0759fc49b93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4800" y="2640706"/>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8685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1524000" y="951899"/>
            <a:ext cx="9144000" cy="0"/>
          </a:xfrm>
          <a:prstGeom prst="line">
            <a:avLst/>
          </a:prstGeom>
          <a:ln w="57150" cmpd="thinThick">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063511" y="203008"/>
            <a:ext cx="8353015" cy="769441"/>
          </a:xfrm>
          <a:prstGeom prst="rect">
            <a:avLst/>
          </a:prstGeom>
          <a:noFill/>
        </p:spPr>
        <p:txBody>
          <a:bodyPr wrap="square" rtlCol="0">
            <a:spAutoFit/>
          </a:bodyPr>
          <a:lstStyle/>
          <a:p>
            <a:r>
              <a:rPr lang="en-US" sz="4400" b="1" i="1" dirty="0">
                <a:solidFill>
                  <a:srgbClr val="FFFF00"/>
                </a:solidFill>
              </a:rPr>
              <a:t>Development objective</a:t>
            </a:r>
            <a:endParaRPr lang="en-US" sz="4400" b="1" dirty="0">
              <a:solidFill>
                <a:srgbClr val="FFFF00"/>
              </a:solidFill>
            </a:endParaRP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689205"/>
            <a:ext cx="1700076" cy="15553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761" y="1306637"/>
            <a:ext cx="1267354" cy="17676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8879" y="4257499"/>
            <a:ext cx="2310241" cy="16455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10911444" y="5874443"/>
            <a:ext cx="1052595" cy="369332"/>
          </a:xfrm>
          <a:prstGeom prst="rect">
            <a:avLst/>
          </a:prstGeom>
          <a:noFill/>
        </p:spPr>
        <p:txBody>
          <a:bodyPr wrap="square" rtlCol="0">
            <a:spAutoFit/>
          </a:bodyPr>
          <a:lstStyle/>
          <a:p>
            <a:r>
              <a:rPr lang="en-US" dirty="0" smtClean="0"/>
              <a:t>1</a:t>
            </a:r>
            <a:endParaRPr lang="en-US" sz="1800" kern="1200" dirty="0">
              <a:solidFill>
                <a:schemeClr val="tx1"/>
              </a:solidFill>
              <a:latin typeface="+mn-lt"/>
              <a:ea typeface="+mn-ea"/>
              <a:cs typeface="+mn-cs"/>
            </a:endParaRPr>
          </a:p>
        </p:txBody>
      </p:sp>
      <p:sp>
        <p:nvSpPr>
          <p:cNvPr id="2" name="TextBox 1"/>
          <p:cNvSpPr txBox="1"/>
          <p:nvPr/>
        </p:nvSpPr>
        <p:spPr>
          <a:xfrm>
            <a:off x="3523359" y="1810464"/>
            <a:ext cx="8259547" cy="5047536"/>
          </a:xfrm>
          <a:prstGeom prst="rect">
            <a:avLst/>
          </a:prstGeom>
          <a:noFill/>
        </p:spPr>
        <p:txBody>
          <a:bodyPr wrap="square" rtlCol="0">
            <a:spAutoFit/>
          </a:bodyPr>
          <a:lstStyle/>
          <a:p>
            <a:r>
              <a:rPr lang="en-US" sz="3200" dirty="0" smtClean="0"/>
              <a:t>–The </a:t>
            </a:r>
            <a:r>
              <a:rPr lang="en-US" sz="3200" dirty="0"/>
              <a:t>long term</a:t>
            </a:r>
            <a:r>
              <a:rPr lang="en-US" sz="3200" i="1" dirty="0"/>
              <a:t> </a:t>
            </a:r>
            <a:r>
              <a:rPr lang="en-US" sz="3200" dirty="0"/>
              <a:t>development objective</a:t>
            </a:r>
            <a:r>
              <a:rPr lang="en-US" sz="3200" i="1" dirty="0"/>
              <a:t> </a:t>
            </a:r>
            <a:r>
              <a:rPr lang="en-US" sz="3200" dirty="0"/>
              <a:t> of the UNESCO Chair “Sustainable Water Security” is </a:t>
            </a:r>
            <a:r>
              <a:rPr lang="en-US" sz="4000" b="1" dirty="0"/>
              <a:t>to contribute to the overall sustainable development goals by supporting ensure equitable availability and sustainable management of water</a:t>
            </a:r>
            <a:r>
              <a:rPr lang="en-US" sz="3200" dirty="0"/>
              <a:t>.</a:t>
            </a:r>
          </a:p>
          <a:p>
            <a:endParaRPr lang="en-US" dirty="0"/>
          </a:p>
        </p:txBody>
      </p:sp>
    </p:spTree>
    <p:extLst>
      <p:ext uri="{BB962C8B-B14F-4D97-AF65-F5344CB8AC3E}">
        <p14:creationId xmlns:p14="http://schemas.microsoft.com/office/powerpoint/2010/main" val="2146795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3"/>
                                        </p:tgtEl>
                                        <p:attrNameLst>
                                          <p:attrName>style.visibility</p:attrName>
                                        </p:attrNameLst>
                                      </p:cBhvr>
                                      <p:to>
                                        <p:strVal val="visible"/>
                                      </p:to>
                                    </p:set>
                                    <p:animEffect transition="in" filter="fade">
                                      <p:cBhvr>
                                        <p:cTn id="7" dur="500"/>
                                        <p:tgtEl>
                                          <p:spTgt spid="2053"/>
                                        </p:tgtEl>
                                      </p:cBhvr>
                                    </p:animEffect>
                                  </p:childTnLst>
                                </p:cTn>
                              </p:par>
                              <p:par>
                                <p:cTn id="8" presetID="10" presetClass="entr" presetSubtype="0" fill="hold"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fade">
                                      <p:cBhvr>
                                        <p:cTn id="10" dur="500"/>
                                        <p:tgtEl>
                                          <p:spTgt spid="2052"/>
                                        </p:tgtEl>
                                      </p:cBhvr>
                                    </p:animEffect>
                                  </p:childTnLst>
                                </p:cTn>
                              </p:par>
                              <p:par>
                                <p:cTn id="11" presetID="10" presetClass="entr" presetSubtype="0"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758456" y="605323"/>
            <a:ext cx="9144000" cy="0"/>
          </a:xfrm>
          <a:prstGeom prst="line">
            <a:avLst/>
          </a:prstGeom>
          <a:ln w="57150" cmpd="thinThick">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958855" y="-41008"/>
            <a:ext cx="8274290" cy="646331"/>
          </a:xfrm>
          <a:prstGeom prst="rect">
            <a:avLst/>
          </a:prstGeom>
          <a:noFill/>
        </p:spPr>
        <p:txBody>
          <a:bodyPr wrap="square" rtlCol="0">
            <a:spAutoFit/>
          </a:bodyPr>
          <a:lstStyle/>
          <a:p>
            <a:r>
              <a:rPr lang="en-US" sz="3600" b="1" i="1" dirty="0">
                <a:solidFill>
                  <a:srgbClr val="FFFF00"/>
                </a:solidFill>
              </a:rPr>
              <a:t>Specific objectives</a:t>
            </a:r>
            <a:endParaRPr lang="en-US" sz="3600" b="1" dirty="0">
              <a:solidFill>
                <a:srgbClr val="FFFF00"/>
              </a:solidFill>
            </a:endParaRPr>
          </a:p>
        </p:txBody>
      </p:sp>
      <p:sp>
        <p:nvSpPr>
          <p:cNvPr id="4" name="TextBox 3"/>
          <p:cNvSpPr txBox="1"/>
          <p:nvPr/>
        </p:nvSpPr>
        <p:spPr>
          <a:xfrm>
            <a:off x="0" y="880729"/>
            <a:ext cx="11043137" cy="6370975"/>
          </a:xfrm>
          <a:prstGeom prst="rect">
            <a:avLst/>
          </a:prstGeom>
          <a:noFill/>
        </p:spPr>
        <p:txBody>
          <a:bodyPr wrap="square" rtlCol="0">
            <a:spAutoFit/>
          </a:bodyPr>
          <a:lstStyle/>
          <a:p>
            <a:pPr marL="457200" lvl="0" indent="-457200">
              <a:buFont typeface="Arial" panose="020B0604020202020204" pitchFamily="34" charset="0"/>
              <a:buChar char="•"/>
            </a:pPr>
            <a:r>
              <a:rPr lang="en-US" sz="3200" dirty="0"/>
              <a:t>To coordinate and contribute to research, science and technology development, innovation and policies related to Sustainable Water Security. </a:t>
            </a:r>
          </a:p>
          <a:p>
            <a:pPr marL="457200" lvl="0" indent="-457200">
              <a:buFont typeface="Arial" panose="020B0604020202020204" pitchFamily="34" charset="0"/>
              <a:buChar char="•"/>
            </a:pPr>
            <a:r>
              <a:rPr lang="en-US" sz="3200" dirty="0"/>
              <a:t>To promote and foster national and international scientific cooperation and integrated scientific approaches to effectively manage and conserve water resources.</a:t>
            </a:r>
          </a:p>
          <a:p>
            <a:pPr marL="457200" lvl="0" indent="-457200">
              <a:buFont typeface="Arial" panose="020B0604020202020204" pitchFamily="34" charset="0"/>
              <a:buChar char="•"/>
            </a:pPr>
            <a:r>
              <a:rPr lang="en-US" sz="3200" dirty="0"/>
              <a:t>To build human and institutional capacity at all levels to support sustainable water security. </a:t>
            </a:r>
          </a:p>
          <a:p>
            <a:pPr marL="457200" lvl="0" indent="-457200">
              <a:buFont typeface="Arial" panose="020B0604020202020204" pitchFamily="34" charset="0"/>
              <a:buChar char="•"/>
            </a:pPr>
            <a:r>
              <a:rPr lang="en-US" sz="3200" dirty="0"/>
              <a:t>To advocate for, strengthen, and participate in global partnerships to bridge the science-policy interface.</a:t>
            </a:r>
          </a:p>
          <a:p>
            <a:pPr marL="285750" indent="-285750">
              <a:buFont typeface="Arial" panose="020B0604020202020204" pitchFamily="34" charset="0"/>
              <a:buChar char="•"/>
            </a:pPr>
            <a:endParaRPr lang="en-US" sz="2400"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82879" y="4640376"/>
            <a:ext cx="1433993" cy="20665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0911445" y="5874443"/>
            <a:ext cx="1137120" cy="369332"/>
          </a:xfrm>
          <a:prstGeom prst="rect">
            <a:avLst/>
          </a:prstGeom>
          <a:noFill/>
        </p:spPr>
        <p:txBody>
          <a:bodyPr wrap="square" rtlCol="0">
            <a:spAutoFit/>
          </a:bodyPr>
          <a:lstStyle/>
          <a:p>
            <a:r>
              <a:rPr lang="en-US" dirty="0"/>
              <a:t> </a:t>
            </a:r>
            <a:r>
              <a:rPr lang="en-US" dirty="0" smtClean="0"/>
              <a:t>p.14</a:t>
            </a:r>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440821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500"/>
                                        <p:tgtEl>
                                          <p:spTgt spid="4">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500"/>
                                        <p:tgtEl>
                                          <p:spTgt spid="4">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4189704" y="1627877"/>
            <a:ext cx="3710093" cy="3135510"/>
          </a:xfrm>
          <a:prstGeom prst="ellipse">
            <a:avLst/>
          </a:prstGeom>
          <a:solidFill>
            <a:schemeClr val="accent1">
              <a:lumMod val="20000"/>
              <a:lumOff val="80000"/>
            </a:schemeClr>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rot="2578268">
            <a:off x="6952710" y="2538348"/>
            <a:ext cx="4169927" cy="4116272"/>
          </a:xfrm>
          <a:prstGeom prst="ellipse">
            <a:avLst/>
          </a:prstGeom>
          <a:solidFill>
            <a:srgbClr val="FF0000">
              <a:alpha val="9804"/>
            </a:srgbClr>
          </a:solidFill>
          <a:ln w="31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rot="20377391">
            <a:off x="651084" y="1454310"/>
            <a:ext cx="4606511" cy="2477484"/>
          </a:xfrm>
          <a:prstGeom prst="ellipse">
            <a:avLst/>
          </a:prstGeom>
          <a:solidFill>
            <a:schemeClr val="accent6">
              <a:alpha val="9804"/>
            </a:schemeClr>
          </a:solidFill>
          <a:ln w="31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189704" y="2655045"/>
            <a:ext cx="3710093" cy="1236074"/>
          </a:xfrm>
          <a:prstGeom prst="rect">
            <a:avLst/>
          </a:prstGeom>
          <a:noFill/>
        </p:spPr>
        <p:txBody>
          <a:bodyPr wrap="square" rtlCol="0">
            <a:spAutoFit/>
          </a:bodyPr>
          <a:lstStyle/>
          <a:p>
            <a:pPr algn="ctr"/>
            <a:r>
              <a:rPr lang="en-US" sz="2800" b="1" dirty="0" smtClean="0">
                <a:solidFill>
                  <a:schemeClr val="accent1">
                    <a:lumMod val="50000"/>
                  </a:schemeClr>
                </a:solidFill>
              </a:rPr>
              <a:t>FIU-UNESCO </a:t>
            </a:r>
          </a:p>
          <a:p>
            <a:pPr algn="ctr"/>
            <a:r>
              <a:rPr lang="en-US" sz="2800" b="1" dirty="0" smtClean="0">
                <a:solidFill>
                  <a:schemeClr val="accent1">
                    <a:lumMod val="50000"/>
                  </a:schemeClr>
                </a:solidFill>
              </a:rPr>
              <a:t>CHAIR HOLDER</a:t>
            </a:r>
          </a:p>
          <a:p>
            <a:pPr algn="ctr"/>
            <a:r>
              <a:rPr lang="en-US" sz="1600" i="1" dirty="0" smtClean="0">
                <a:solidFill>
                  <a:schemeClr val="accent1">
                    <a:lumMod val="50000"/>
                  </a:schemeClr>
                </a:solidFill>
              </a:rPr>
              <a:t>Dr. Maria </a:t>
            </a:r>
            <a:r>
              <a:rPr lang="en-US" sz="1600" i="1" dirty="0" err="1" smtClean="0">
                <a:solidFill>
                  <a:schemeClr val="accent1">
                    <a:lumMod val="50000"/>
                  </a:schemeClr>
                </a:solidFill>
              </a:rPr>
              <a:t>Donoso</a:t>
            </a:r>
            <a:endParaRPr lang="en-US" sz="1600" i="1" dirty="0">
              <a:solidFill>
                <a:schemeClr val="accent1">
                  <a:lumMod val="50000"/>
                </a:schemeClr>
              </a:solidFill>
            </a:endParaRPr>
          </a:p>
        </p:txBody>
      </p:sp>
      <p:sp>
        <p:nvSpPr>
          <p:cNvPr id="8" name="TextBox 7"/>
          <p:cNvSpPr txBox="1"/>
          <p:nvPr/>
        </p:nvSpPr>
        <p:spPr>
          <a:xfrm>
            <a:off x="1764904" y="1731769"/>
            <a:ext cx="2889232" cy="412025"/>
          </a:xfrm>
          <a:prstGeom prst="rect">
            <a:avLst/>
          </a:prstGeom>
          <a:noFill/>
        </p:spPr>
        <p:txBody>
          <a:bodyPr wrap="square" rtlCol="0">
            <a:spAutoFit/>
          </a:bodyPr>
          <a:lstStyle/>
          <a:p>
            <a:pPr algn="ctr"/>
            <a:r>
              <a:rPr lang="en-US" sz="2000" b="1" u="sng" dirty="0" smtClean="0">
                <a:solidFill>
                  <a:schemeClr val="tx1">
                    <a:lumMod val="85000"/>
                  </a:schemeClr>
                </a:solidFill>
                <a:latin typeface="Al Bayan Plain" charset="-78"/>
                <a:ea typeface="Al Bayan Plain" charset="-78"/>
                <a:cs typeface="Al Bayan Plain" charset="-78"/>
              </a:rPr>
              <a:t>ADVISORY BOARD</a:t>
            </a:r>
          </a:p>
        </p:txBody>
      </p:sp>
      <p:sp>
        <p:nvSpPr>
          <p:cNvPr id="9" name="TextBox 8"/>
          <p:cNvSpPr txBox="1"/>
          <p:nvPr/>
        </p:nvSpPr>
        <p:spPr>
          <a:xfrm>
            <a:off x="7987116" y="3240722"/>
            <a:ext cx="2640172" cy="1015663"/>
          </a:xfrm>
          <a:prstGeom prst="rect">
            <a:avLst/>
          </a:prstGeom>
          <a:noFill/>
        </p:spPr>
        <p:txBody>
          <a:bodyPr wrap="square" rtlCol="0">
            <a:spAutoFit/>
          </a:bodyPr>
          <a:lstStyle/>
          <a:p>
            <a:pPr algn="ctr"/>
            <a:r>
              <a:rPr lang="en-US" sz="2000" b="1" u="sng" dirty="0" smtClean="0">
                <a:solidFill>
                  <a:schemeClr val="tx1">
                    <a:lumMod val="85000"/>
                  </a:schemeClr>
                </a:solidFill>
              </a:rPr>
              <a:t>THEME</a:t>
            </a:r>
          </a:p>
          <a:p>
            <a:pPr algn="ctr"/>
            <a:r>
              <a:rPr lang="en-US" sz="2000" b="1" u="sng" dirty="0" smtClean="0">
                <a:solidFill>
                  <a:schemeClr val="tx1">
                    <a:lumMod val="85000"/>
                  </a:schemeClr>
                </a:solidFill>
              </a:rPr>
              <a:t>COORDINATION COMMITTEE</a:t>
            </a:r>
          </a:p>
        </p:txBody>
      </p:sp>
      <p:sp>
        <p:nvSpPr>
          <p:cNvPr id="13" name="TextBox 12"/>
          <p:cNvSpPr txBox="1"/>
          <p:nvPr/>
        </p:nvSpPr>
        <p:spPr>
          <a:xfrm>
            <a:off x="1245833" y="2214162"/>
            <a:ext cx="2943871" cy="1169551"/>
          </a:xfrm>
          <a:prstGeom prst="rect">
            <a:avLst/>
          </a:prstGeom>
          <a:noFill/>
        </p:spPr>
        <p:txBody>
          <a:bodyPr wrap="square" rtlCol="0">
            <a:spAutoFit/>
          </a:bodyPr>
          <a:lstStyle/>
          <a:p>
            <a:pPr marL="285750" indent="-285750">
              <a:buFont typeface="Arial" charset="0"/>
              <a:buChar char="•"/>
            </a:pPr>
            <a:r>
              <a:rPr lang="en-US" sz="1600" b="1" dirty="0" smtClean="0">
                <a:solidFill>
                  <a:schemeClr val="tx1">
                    <a:lumMod val="85000"/>
                  </a:schemeClr>
                </a:solidFill>
              </a:rPr>
              <a:t>FIU Members</a:t>
            </a:r>
          </a:p>
          <a:p>
            <a:pPr marL="171450" indent="-171450">
              <a:buFont typeface="Arial" charset="0"/>
              <a:buChar char="•"/>
            </a:pPr>
            <a:endParaRPr lang="en-US" sz="1100" b="1" dirty="0" smtClean="0">
              <a:solidFill>
                <a:schemeClr val="tx1">
                  <a:lumMod val="85000"/>
                </a:schemeClr>
              </a:solidFill>
            </a:endParaRPr>
          </a:p>
          <a:p>
            <a:pPr marL="285750" indent="-285750">
              <a:buFont typeface="Arial" charset="0"/>
              <a:buChar char="•"/>
            </a:pPr>
            <a:r>
              <a:rPr lang="en-US" sz="1600" b="1" dirty="0" smtClean="0">
                <a:solidFill>
                  <a:schemeClr val="tx1">
                    <a:lumMod val="85000"/>
                  </a:schemeClr>
                </a:solidFill>
              </a:rPr>
              <a:t>External Members</a:t>
            </a:r>
          </a:p>
          <a:p>
            <a:pPr marL="171450" indent="-171450">
              <a:buFont typeface="Arial" charset="0"/>
              <a:buChar char="•"/>
            </a:pPr>
            <a:endParaRPr lang="en-US" sz="1100" b="1" dirty="0" smtClean="0">
              <a:solidFill>
                <a:schemeClr val="tx1">
                  <a:lumMod val="85000"/>
                </a:schemeClr>
              </a:solidFill>
            </a:endParaRPr>
          </a:p>
          <a:p>
            <a:pPr marL="285750" indent="-285750">
              <a:buFont typeface="Arial" charset="0"/>
              <a:buChar char="•"/>
            </a:pPr>
            <a:r>
              <a:rPr lang="en-US" sz="1600" b="1" dirty="0" smtClean="0">
                <a:solidFill>
                  <a:schemeClr val="tx1">
                    <a:lumMod val="85000"/>
                  </a:schemeClr>
                </a:solidFill>
              </a:rPr>
              <a:t>UNESCO Representative</a:t>
            </a:r>
            <a:endParaRPr lang="en-US" sz="1600" b="1" dirty="0">
              <a:solidFill>
                <a:schemeClr val="tx1">
                  <a:lumMod val="85000"/>
                </a:schemeClr>
              </a:solidFill>
            </a:endParaRPr>
          </a:p>
        </p:txBody>
      </p:sp>
      <p:sp>
        <p:nvSpPr>
          <p:cNvPr id="16" name="TextBox 15"/>
          <p:cNvSpPr txBox="1"/>
          <p:nvPr/>
        </p:nvSpPr>
        <p:spPr>
          <a:xfrm>
            <a:off x="7691705" y="4334239"/>
            <a:ext cx="3868947" cy="1869958"/>
          </a:xfrm>
          <a:prstGeom prst="rect">
            <a:avLst/>
          </a:prstGeom>
          <a:noFill/>
        </p:spPr>
        <p:txBody>
          <a:bodyPr wrap="square" rtlCol="0">
            <a:spAutoFit/>
          </a:bodyPr>
          <a:lstStyle/>
          <a:p>
            <a:pPr marL="342900" indent="-342900">
              <a:buFont typeface="+mj-lt"/>
              <a:buAutoNum type="arabicPeriod"/>
            </a:pPr>
            <a:r>
              <a:rPr lang="en-US" sz="1400" b="1" dirty="0" smtClean="0">
                <a:solidFill>
                  <a:schemeClr val="tx1">
                    <a:lumMod val="85000"/>
                  </a:schemeClr>
                </a:solidFill>
              </a:rPr>
              <a:t>Education &amp; Capacity Building</a:t>
            </a:r>
          </a:p>
          <a:p>
            <a:pPr marL="342900" indent="-342900">
              <a:buFont typeface="+mj-lt"/>
              <a:buAutoNum type="arabicPeriod"/>
            </a:pPr>
            <a:r>
              <a:rPr lang="en-US" sz="1400" b="1" dirty="0" smtClean="0">
                <a:solidFill>
                  <a:schemeClr val="tx1">
                    <a:lumMod val="85000"/>
                  </a:schemeClr>
                </a:solidFill>
              </a:rPr>
              <a:t>Policy</a:t>
            </a:r>
          </a:p>
          <a:p>
            <a:pPr marL="342900" indent="-342900">
              <a:buFont typeface="+mj-lt"/>
              <a:buAutoNum type="arabicPeriod"/>
            </a:pPr>
            <a:r>
              <a:rPr lang="en-US" sz="1400" b="1" dirty="0" smtClean="0">
                <a:solidFill>
                  <a:schemeClr val="tx1">
                    <a:lumMod val="85000"/>
                  </a:schemeClr>
                </a:solidFill>
              </a:rPr>
              <a:t>Water Quality</a:t>
            </a:r>
          </a:p>
          <a:p>
            <a:pPr marL="342900" indent="-342900">
              <a:buFont typeface="+mj-lt"/>
              <a:buAutoNum type="arabicPeriod"/>
            </a:pPr>
            <a:r>
              <a:rPr lang="en-US" sz="1400" b="1" dirty="0" smtClean="0">
                <a:solidFill>
                  <a:schemeClr val="tx1">
                    <a:lumMod val="85000"/>
                  </a:schemeClr>
                </a:solidFill>
              </a:rPr>
              <a:t>Cybersecurity</a:t>
            </a:r>
          </a:p>
          <a:p>
            <a:pPr marL="342900" indent="-342900">
              <a:buFont typeface="+mj-lt"/>
              <a:buAutoNum type="arabicPeriod"/>
            </a:pPr>
            <a:r>
              <a:rPr lang="en-US" sz="1400" b="1" dirty="0" smtClean="0">
                <a:solidFill>
                  <a:schemeClr val="tx1">
                    <a:lumMod val="85000"/>
                  </a:schemeClr>
                </a:solidFill>
              </a:rPr>
              <a:t>Water Balance &amp; Modeling </a:t>
            </a:r>
          </a:p>
          <a:p>
            <a:pPr marL="342900" indent="-342900">
              <a:buFont typeface="+mj-lt"/>
              <a:buAutoNum type="arabicPeriod"/>
            </a:pPr>
            <a:r>
              <a:rPr lang="en-US" sz="1400" b="1" dirty="0" smtClean="0">
                <a:solidFill>
                  <a:schemeClr val="tx1">
                    <a:lumMod val="85000"/>
                  </a:schemeClr>
                </a:solidFill>
              </a:rPr>
              <a:t>Sustainable Communities</a:t>
            </a:r>
          </a:p>
          <a:p>
            <a:pPr marL="342900" indent="-342900">
              <a:buFont typeface="+mj-lt"/>
              <a:buAutoNum type="arabicPeriod"/>
            </a:pPr>
            <a:r>
              <a:rPr lang="en-US" sz="1400" b="1" dirty="0" smtClean="0">
                <a:solidFill>
                  <a:schemeClr val="tx1">
                    <a:lumMod val="85000"/>
                  </a:schemeClr>
                </a:solidFill>
              </a:rPr>
              <a:t>Gender &amp; Culture</a:t>
            </a:r>
          </a:p>
          <a:p>
            <a:pPr marL="342900" indent="-342900">
              <a:buFont typeface="+mj-lt"/>
              <a:buAutoNum type="arabicPeriod"/>
            </a:pPr>
            <a:r>
              <a:rPr lang="en-US" sz="1400" b="1" dirty="0" smtClean="0">
                <a:solidFill>
                  <a:schemeClr val="tx1">
                    <a:lumMod val="85000"/>
                  </a:schemeClr>
                </a:solidFill>
              </a:rPr>
              <a:t>Energy Nexus</a:t>
            </a:r>
            <a:endParaRPr lang="en-US" sz="1400" b="1" dirty="0">
              <a:solidFill>
                <a:schemeClr val="tx1">
                  <a:lumMod val="85000"/>
                </a:schemeClr>
              </a:solidFill>
            </a:endParaRPr>
          </a:p>
        </p:txBody>
      </p:sp>
      <p:sp>
        <p:nvSpPr>
          <p:cNvPr id="18" name="TextBox 17"/>
          <p:cNvSpPr txBox="1"/>
          <p:nvPr/>
        </p:nvSpPr>
        <p:spPr>
          <a:xfrm>
            <a:off x="-733646" y="129684"/>
            <a:ext cx="12192000" cy="1200329"/>
          </a:xfrm>
          <a:prstGeom prst="rect">
            <a:avLst/>
          </a:prstGeom>
          <a:noFill/>
        </p:spPr>
        <p:txBody>
          <a:bodyPr wrap="square" rtlCol="0">
            <a:spAutoFit/>
          </a:bodyPr>
          <a:lstStyle/>
          <a:p>
            <a:pPr algn="ctr"/>
            <a:r>
              <a:rPr lang="en-US" sz="3600" b="1" dirty="0" smtClean="0"/>
              <a:t>FIU-UNESCO Sustainable Water Security Chair Structure</a:t>
            </a:r>
            <a:endParaRPr lang="en-US" sz="3600" b="1" dirty="0"/>
          </a:p>
        </p:txBody>
      </p:sp>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118" y="4529453"/>
            <a:ext cx="3676796" cy="1359379"/>
          </a:xfrm>
          <a:prstGeom prst="rect">
            <a:avLst/>
          </a:prstGeom>
        </p:spPr>
      </p:pic>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735" y="6039892"/>
            <a:ext cx="3765559" cy="466976"/>
          </a:xfrm>
          <a:prstGeom prst="rect">
            <a:avLst/>
          </a:prstGeom>
        </p:spPr>
      </p:pic>
    </p:spTree>
    <p:extLst>
      <p:ext uri="{BB962C8B-B14F-4D97-AF65-F5344CB8AC3E}">
        <p14:creationId xmlns:p14="http://schemas.microsoft.com/office/powerpoint/2010/main" val="204523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down)">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arn(inVertical)">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barn(inVertical)">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7" grpId="0"/>
      <p:bldP spid="8" grpId="0"/>
      <p:bldP spid="9" grpId="0"/>
      <p:bldP spid="13"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678" y="179763"/>
            <a:ext cx="9404723" cy="871115"/>
          </a:xfrm>
        </p:spPr>
        <p:txBody>
          <a:bodyPr/>
          <a:lstStyle/>
          <a:p>
            <a:r>
              <a:rPr lang="en-US" sz="3200" b="1" dirty="0"/>
              <a:t>Advisory Board</a:t>
            </a:r>
            <a:endParaRPr lang="en-US" sz="3200" dirty="0"/>
          </a:p>
        </p:txBody>
      </p:sp>
      <p:sp>
        <p:nvSpPr>
          <p:cNvPr id="3" name="Content Placeholder 2"/>
          <p:cNvSpPr>
            <a:spLocks noGrp="1"/>
          </p:cNvSpPr>
          <p:nvPr>
            <p:ph idx="1"/>
          </p:nvPr>
        </p:nvSpPr>
        <p:spPr>
          <a:xfrm>
            <a:off x="618167" y="2751095"/>
            <a:ext cx="11473749" cy="3349454"/>
          </a:xfrm>
        </p:spPr>
        <p:txBody>
          <a:bodyPr>
            <a:normAutofit fontScale="40000" lnSpcReduction="20000"/>
          </a:bodyPr>
          <a:lstStyle/>
          <a:p>
            <a:pPr marL="0" indent="0">
              <a:buNone/>
            </a:pPr>
            <a:r>
              <a:rPr lang="en-US" sz="4500" b="1" dirty="0"/>
              <a:t>External Members of the Advisory Board</a:t>
            </a:r>
          </a:p>
          <a:p>
            <a:pPr lvl="0"/>
            <a:r>
              <a:rPr lang="en-US" sz="4500" b="1" dirty="0"/>
              <a:t>Patricia </a:t>
            </a:r>
            <a:r>
              <a:rPr lang="en-US" sz="4500" b="1" dirty="0" err="1"/>
              <a:t>Aquing</a:t>
            </a:r>
            <a:r>
              <a:rPr lang="en-US" sz="4500" b="1" dirty="0"/>
              <a:t> </a:t>
            </a:r>
            <a:r>
              <a:rPr lang="en-US" sz="4500" dirty="0"/>
              <a:t>(St. Lucia) – Executive Director, Caribbean Water and Wastewater Association</a:t>
            </a:r>
          </a:p>
          <a:p>
            <a:pPr lvl="0"/>
            <a:r>
              <a:rPr lang="en-US" sz="4500" b="1" dirty="0"/>
              <a:t>Max Campos </a:t>
            </a:r>
            <a:r>
              <a:rPr lang="en-US" sz="4500" dirty="0"/>
              <a:t>(Costa Rica), invited – Chief Section Integrated Water Resources Management, Organization of American States </a:t>
            </a:r>
          </a:p>
          <a:p>
            <a:pPr lvl="0"/>
            <a:r>
              <a:rPr lang="en-US" sz="4500" b="1" dirty="0"/>
              <a:t>Fabio </a:t>
            </a:r>
            <a:r>
              <a:rPr lang="en-US" sz="4500" b="1" dirty="0" err="1"/>
              <a:t>Castelli</a:t>
            </a:r>
            <a:r>
              <a:rPr lang="en-US" sz="4500" b="1" dirty="0"/>
              <a:t> </a:t>
            </a:r>
            <a:r>
              <a:rPr lang="en-US" sz="4500" dirty="0"/>
              <a:t>(Italy) – Dean, School of Engineering, University of Florence</a:t>
            </a:r>
          </a:p>
          <a:p>
            <a:pPr lvl="0"/>
            <a:r>
              <a:rPr lang="es-ES" sz="4500" b="1" dirty="0"/>
              <a:t>Pilar Cornejo </a:t>
            </a:r>
            <a:r>
              <a:rPr lang="es-ES" sz="4500" dirty="0"/>
              <a:t>(Ecuador) –  </a:t>
            </a:r>
            <a:r>
              <a:rPr lang="es-ES" sz="4500" dirty="0" err="1"/>
              <a:t>Dean</a:t>
            </a:r>
            <a:r>
              <a:rPr lang="es-ES" sz="4500" dirty="0"/>
              <a:t>  FIMCBOR, Escuela </a:t>
            </a:r>
            <a:r>
              <a:rPr lang="es-ES" sz="4500" dirty="0" err="1"/>
              <a:t>Politecnica</a:t>
            </a:r>
            <a:r>
              <a:rPr lang="es-ES" sz="4500" dirty="0"/>
              <a:t> del Litoral</a:t>
            </a:r>
            <a:endParaRPr lang="en-US" sz="4500" dirty="0"/>
          </a:p>
          <a:p>
            <a:pPr lvl="0"/>
            <a:r>
              <a:rPr lang="en-US" sz="4500" b="1" dirty="0"/>
              <a:t>Roberto Olivares </a:t>
            </a:r>
            <a:r>
              <a:rPr lang="en-US" sz="4500" dirty="0"/>
              <a:t>(Mexico) – Director General, Association of Water Utility Enterprises (ANEAS) Association  of Water Utilities Enterprises </a:t>
            </a:r>
          </a:p>
          <a:p>
            <a:pPr lvl="0"/>
            <a:r>
              <a:rPr lang="en-US" sz="4500" b="1" dirty="0" err="1"/>
              <a:t>Andras</a:t>
            </a:r>
            <a:r>
              <a:rPr lang="en-US" sz="4500" b="1" dirty="0"/>
              <a:t> </a:t>
            </a:r>
            <a:r>
              <a:rPr lang="en-US" sz="4500" b="1" dirty="0" err="1"/>
              <a:t>Szollozi</a:t>
            </a:r>
            <a:r>
              <a:rPr lang="en-US" sz="4500" b="1" dirty="0"/>
              <a:t>-Nagy </a:t>
            </a:r>
            <a:r>
              <a:rPr lang="en-US" sz="4500" dirty="0"/>
              <a:t>(Hungary) – Chair, Water </a:t>
            </a:r>
            <a:r>
              <a:rPr lang="en-US" sz="4500" dirty="0" smtClean="0"/>
              <a:t>Future</a:t>
            </a:r>
          </a:p>
          <a:p>
            <a:pPr lvl="0"/>
            <a:r>
              <a:rPr lang="en-US" sz="4500" b="1" dirty="0" smtClean="0"/>
              <a:t>William </a:t>
            </a:r>
            <a:r>
              <a:rPr lang="en-US" sz="4500" b="1" dirty="0"/>
              <a:t>Cunningham </a:t>
            </a:r>
            <a:r>
              <a:rPr lang="en-US" sz="4500" dirty="0"/>
              <a:t>(USA) – Director of the Earth System Processes Division, </a:t>
            </a:r>
            <a:r>
              <a:rPr lang="en-US" sz="4500" dirty="0" smtClean="0"/>
              <a:t>USGS</a:t>
            </a:r>
            <a:endParaRPr lang="en-US" sz="4500" dirty="0"/>
          </a:p>
        </p:txBody>
      </p:sp>
      <p:sp>
        <p:nvSpPr>
          <p:cNvPr id="4" name="Content Placeholder 2"/>
          <p:cNvSpPr txBox="1">
            <a:spLocks/>
          </p:cNvSpPr>
          <p:nvPr/>
        </p:nvSpPr>
        <p:spPr>
          <a:xfrm>
            <a:off x="618167" y="1050878"/>
            <a:ext cx="8946541" cy="170021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a:lstStyle>
          <a:p>
            <a:pPr marL="0" indent="0">
              <a:spcBef>
                <a:spcPts val="0"/>
              </a:spcBef>
              <a:buFont typeface="Wingdings 3" charset="2"/>
              <a:buNone/>
            </a:pPr>
            <a:r>
              <a:rPr lang="en-US" b="1" dirty="0" smtClean="0"/>
              <a:t>F</a:t>
            </a:r>
            <a:r>
              <a:rPr lang="en-US" sz="1800" b="1" dirty="0" smtClean="0"/>
              <a:t>IU Members of the Advisory Board</a:t>
            </a:r>
          </a:p>
          <a:p>
            <a:pPr>
              <a:spcBef>
                <a:spcPts val="0"/>
              </a:spcBef>
            </a:pPr>
            <a:r>
              <a:rPr lang="en-US" sz="1800" b="1" dirty="0" smtClean="0"/>
              <a:t>Todd </a:t>
            </a:r>
            <a:r>
              <a:rPr lang="en-US" sz="1800" b="1" dirty="0" err="1" smtClean="0"/>
              <a:t>Crowl</a:t>
            </a:r>
            <a:r>
              <a:rPr lang="en-US" sz="1800" b="1" dirty="0" smtClean="0"/>
              <a:t> </a:t>
            </a:r>
            <a:r>
              <a:rPr lang="en-US" sz="1800" dirty="0" smtClean="0"/>
              <a:t>- Director </a:t>
            </a:r>
            <a:r>
              <a:rPr lang="en-US" sz="1800" dirty="0" err="1" smtClean="0"/>
              <a:t>InWE</a:t>
            </a:r>
            <a:endParaRPr lang="en-US" sz="1800" dirty="0" smtClean="0"/>
          </a:p>
          <a:p>
            <a:pPr>
              <a:spcBef>
                <a:spcPts val="0"/>
              </a:spcBef>
            </a:pPr>
            <a:r>
              <a:rPr lang="es-CO" sz="1800" b="1" dirty="0" smtClean="0"/>
              <a:t>Brian Fonseca - </a:t>
            </a:r>
            <a:r>
              <a:rPr lang="es-CO" sz="1800" dirty="0" smtClean="0"/>
              <a:t>Director Gordon </a:t>
            </a:r>
            <a:r>
              <a:rPr lang="es-CO" sz="1800" dirty="0" err="1" smtClean="0"/>
              <a:t>Institute</a:t>
            </a:r>
            <a:endParaRPr lang="en-US" sz="1800" dirty="0" smtClean="0"/>
          </a:p>
          <a:p>
            <a:pPr>
              <a:spcBef>
                <a:spcPts val="0"/>
              </a:spcBef>
            </a:pPr>
            <a:r>
              <a:rPr lang="es-CO" sz="1800" b="1" dirty="0" err="1" smtClean="0"/>
              <a:t>Ines</a:t>
            </a:r>
            <a:r>
              <a:rPr lang="es-CO" sz="1800" b="1" dirty="0" smtClean="0"/>
              <a:t> </a:t>
            </a:r>
            <a:r>
              <a:rPr lang="es-CO" sz="1800" b="1" dirty="0" err="1" smtClean="0"/>
              <a:t>Triay</a:t>
            </a:r>
            <a:r>
              <a:rPr lang="es-CO" sz="1800" b="1" dirty="0" smtClean="0"/>
              <a:t>- </a:t>
            </a:r>
            <a:r>
              <a:rPr lang="es-CO" sz="1800" dirty="0" smtClean="0"/>
              <a:t>Director ARC</a:t>
            </a:r>
            <a:endParaRPr lang="en-US" sz="1800" dirty="0" smtClean="0"/>
          </a:p>
          <a:p>
            <a:pPr>
              <a:spcBef>
                <a:spcPts val="0"/>
              </a:spcBef>
            </a:pPr>
            <a:r>
              <a:rPr lang="pt-BR" sz="1800" b="1" dirty="0" smtClean="0"/>
              <a:t>Frank Mora</a:t>
            </a:r>
            <a:r>
              <a:rPr lang="pt-BR" sz="1800" dirty="0" smtClean="0"/>
              <a:t> - Director LAC Center</a:t>
            </a:r>
            <a:endParaRPr lang="en-US" sz="1800" dirty="0" smtClean="0"/>
          </a:p>
        </p:txBody>
      </p:sp>
      <p:sp>
        <p:nvSpPr>
          <p:cNvPr id="5" name="TextBox 4"/>
          <p:cNvSpPr txBox="1"/>
          <p:nvPr/>
        </p:nvSpPr>
        <p:spPr>
          <a:xfrm>
            <a:off x="618167" y="6100549"/>
            <a:ext cx="10031105" cy="646331"/>
          </a:xfrm>
          <a:prstGeom prst="rect">
            <a:avLst/>
          </a:prstGeom>
          <a:noFill/>
        </p:spPr>
        <p:txBody>
          <a:bodyPr wrap="square" rtlCol="0">
            <a:spAutoFit/>
          </a:bodyPr>
          <a:lstStyle/>
          <a:p>
            <a:r>
              <a:rPr lang="en-US" b="1" dirty="0"/>
              <a:t>UNESCO Representative to the Advisory Board</a:t>
            </a:r>
          </a:p>
          <a:p>
            <a:pPr marL="285750" lvl="0" indent="-285750">
              <a:buFont typeface="Wingdings" panose="05000000000000000000" pitchFamily="2" charset="2"/>
              <a:buChar char="Ø"/>
            </a:pPr>
            <a:r>
              <a:rPr lang="en-US" b="1" dirty="0"/>
              <a:t>Miguel </a:t>
            </a:r>
            <a:r>
              <a:rPr lang="en-US" b="1" dirty="0" err="1"/>
              <a:t>Doria</a:t>
            </a:r>
            <a:r>
              <a:rPr lang="en-US" b="1" dirty="0"/>
              <a:t> </a:t>
            </a:r>
            <a:r>
              <a:rPr lang="en-US" dirty="0"/>
              <a:t>– UNESCO Regional Hydrologist  for Latin American and the Caribbean.</a:t>
            </a:r>
          </a:p>
        </p:txBody>
      </p:sp>
    </p:spTree>
    <p:extLst>
      <p:ext uri="{BB962C8B-B14F-4D97-AF65-F5344CB8AC3E}">
        <p14:creationId xmlns:p14="http://schemas.microsoft.com/office/powerpoint/2010/main" val="251263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891" y="0"/>
            <a:ext cx="9404723" cy="739964"/>
          </a:xfrm>
        </p:spPr>
        <p:txBody>
          <a:bodyPr/>
          <a:lstStyle/>
          <a:p>
            <a:r>
              <a:rPr lang="en-US" sz="2800" b="1" dirty="0"/>
              <a:t>Theme Coordination Committee</a:t>
            </a: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10131377"/>
              </p:ext>
            </p:extLst>
          </p:nvPr>
        </p:nvGraphicFramePr>
        <p:xfrm>
          <a:off x="268632" y="585361"/>
          <a:ext cx="11675718" cy="6159609"/>
        </p:xfrm>
        <a:graphic>
          <a:graphicData uri="http://schemas.openxmlformats.org/drawingml/2006/table">
            <a:tbl>
              <a:tblPr firstRow="1" firstCol="1" bandRow="1">
                <a:tableStyleId>{5C22544A-7EE6-4342-B048-85BDC9FD1C3A}</a:tableStyleId>
              </a:tblPr>
              <a:tblGrid>
                <a:gridCol w="2597610">
                  <a:extLst>
                    <a:ext uri="{9D8B030D-6E8A-4147-A177-3AD203B41FA5}">
                      <a16:colId xmlns:a16="http://schemas.microsoft.com/office/drawing/2014/main" val="1590008964"/>
                    </a:ext>
                  </a:extLst>
                </a:gridCol>
                <a:gridCol w="3223322">
                  <a:extLst>
                    <a:ext uri="{9D8B030D-6E8A-4147-A177-3AD203B41FA5}">
                      <a16:colId xmlns:a16="http://schemas.microsoft.com/office/drawing/2014/main" val="3994522191"/>
                    </a:ext>
                  </a:extLst>
                </a:gridCol>
                <a:gridCol w="5854786">
                  <a:extLst>
                    <a:ext uri="{9D8B030D-6E8A-4147-A177-3AD203B41FA5}">
                      <a16:colId xmlns:a16="http://schemas.microsoft.com/office/drawing/2014/main" val="610526948"/>
                    </a:ext>
                  </a:extLst>
                </a:gridCol>
              </a:tblGrid>
              <a:tr h="542531">
                <a:tc>
                  <a:txBody>
                    <a:bodyPr/>
                    <a:lstStyle/>
                    <a:p>
                      <a:pPr marL="0" marR="0" algn="ctr">
                        <a:lnSpc>
                          <a:spcPct val="107000"/>
                        </a:lnSpc>
                        <a:spcBef>
                          <a:spcPts val="0"/>
                        </a:spcBef>
                        <a:spcAft>
                          <a:spcPts val="0"/>
                        </a:spcAft>
                      </a:pPr>
                      <a:r>
                        <a:rPr lang="en-US" sz="1600">
                          <a:effectLst/>
                        </a:rPr>
                        <a:t> </a:t>
                      </a:r>
                    </a:p>
                    <a:p>
                      <a:pPr marL="0" marR="0" algn="ctr">
                        <a:lnSpc>
                          <a:spcPct val="107000"/>
                        </a:lnSpc>
                        <a:spcBef>
                          <a:spcPts val="0"/>
                        </a:spcBef>
                        <a:spcAft>
                          <a:spcPts val="0"/>
                        </a:spcAft>
                      </a:pPr>
                      <a:r>
                        <a:rPr lang="en-US" sz="1600">
                          <a:effectLst/>
                        </a:rPr>
                        <a:t>Thematic Area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tc>
                  <a:txBody>
                    <a:bodyPr/>
                    <a:lstStyle/>
                    <a:p>
                      <a:pPr marL="0" marR="0" algn="ctr">
                        <a:lnSpc>
                          <a:spcPct val="107000"/>
                        </a:lnSpc>
                        <a:spcBef>
                          <a:spcPts val="0"/>
                        </a:spcBef>
                        <a:spcAft>
                          <a:spcPts val="0"/>
                        </a:spcAft>
                      </a:pPr>
                      <a:r>
                        <a:rPr lang="en-US" sz="1800" b="1" dirty="0">
                          <a:effectLst/>
                        </a:rPr>
                        <a:t>FIU</a:t>
                      </a:r>
                    </a:p>
                    <a:p>
                      <a:pPr marL="0" marR="0" algn="ctr">
                        <a:lnSpc>
                          <a:spcPct val="107000"/>
                        </a:lnSpc>
                        <a:spcBef>
                          <a:spcPts val="0"/>
                        </a:spcBef>
                        <a:spcAft>
                          <a:spcPts val="0"/>
                        </a:spcAft>
                      </a:pPr>
                      <a:r>
                        <a:rPr lang="en-US" sz="1800" b="1" dirty="0">
                          <a:effectLst/>
                        </a:rPr>
                        <a:t>Theme Coordinator</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nchor="ctr"/>
                </a:tc>
                <a:tc>
                  <a:txBody>
                    <a:bodyPr/>
                    <a:lstStyle/>
                    <a:p>
                      <a:pPr marL="0" marR="0" algn="ctr">
                        <a:lnSpc>
                          <a:spcPct val="107000"/>
                        </a:lnSpc>
                        <a:spcBef>
                          <a:spcPts val="0"/>
                        </a:spcBef>
                        <a:spcAft>
                          <a:spcPts val="0"/>
                        </a:spcAft>
                      </a:pPr>
                      <a:r>
                        <a:rPr lang="en-US" sz="1800">
                          <a:effectLst/>
                        </a:rPr>
                        <a:t>External</a:t>
                      </a:r>
                    </a:p>
                    <a:p>
                      <a:pPr marL="0" marR="0" algn="ctr">
                        <a:lnSpc>
                          <a:spcPct val="107000"/>
                        </a:lnSpc>
                        <a:spcBef>
                          <a:spcPts val="0"/>
                        </a:spcBef>
                        <a:spcAft>
                          <a:spcPts val="0"/>
                        </a:spcAft>
                      </a:pPr>
                      <a:r>
                        <a:rPr lang="en-US" sz="1800">
                          <a:effectLst/>
                        </a:rPr>
                        <a:t>Theme Coordinator</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nchor="ctr"/>
                </a:tc>
                <a:extLst>
                  <a:ext uri="{0D108BD9-81ED-4DB2-BD59-A6C34878D82A}">
                    <a16:rowId xmlns:a16="http://schemas.microsoft.com/office/drawing/2014/main" val="3257220630"/>
                  </a:ext>
                </a:extLst>
              </a:tr>
              <a:tr h="542531">
                <a:tc>
                  <a:txBody>
                    <a:bodyPr/>
                    <a:lstStyle/>
                    <a:p>
                      <a:pPr marL="0" marR="0">
                        <a:lnSpc>
                          <a:spcPct val="107000"/>
                        </a:lnSpc>
                        <a:spcBef>
                          <a:spcPts val="0"/>
                        </a:spcBef>
                        <a:spcAft>
                          <a:spcPts val="800"/>
                        </a:spcAft>
                      </a:pPr>
                      <a:r>
                        <a:rPr lang="en-US" sz="1600" dirty="0">
                          <a:effectLst/>
                        </a:rPr>
                        <a:t>Education an Capacity Building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tc>
                  <a:txBody>
                    <a:bodyPr/>
                    <a:lstStyle/>
                    <a:p>
                      <a:pPr marL="0" marR="0">
                        <a:lnSpc>
                          <a:spcPct val="107000"/>
                        </a:lnSpc>
                        <a:spcBef>
                          <a:spcPts val="0"/>
                        </a:spcBef>
                        <a:spcAft>
                          <a:spcPts val="800"/>
                        </a:spcAft>
                      </a:pPr>
                      <a:r>
                        <a:rPr lang="en-US" sz="1800" b="1" dirty="0">
                          <a:effectLst/>
                        </a:rPr>
                        <a:t>Dr. Rita </a:t>
                      </a:r>
                      <a:r>
                        <a:rPr lang="en-US" sz="1800" b="1" dirty="0" err="1">
                          <a:effectLst/>
                        </a:rPr>
                        <a:t>Teutonico</a:t>
                      </a:r>
                      <a:r>
                        <a:rPr lang="en-US" sz="1800" b="1" dirty="0">
                          <a:effectLst/>
                        </a:rPr>
                        <a:t>, </a:t>
                      </a:r>
                      <a:r>
                        <a:rPr lang="en-US" sz="1800" b="0" dirty="0">
                          <a:effectLst/>
                        </a:rPr>
                        <a:t>(Associate Dean, CASE)</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tc>
                  <a:txBody>
                    <a:bodyPr/>
                    <a:lstStyle/>
                    <a:p>
                      <a:pPr marL="0" marR="0">
                        <a:lnSpc>
                          <a:spcPct val="107000"/>
                        </a:lnSpc>
                        <a:spcBef>
                          <a:spcPts val="0"/>
                        </a:spcBef>
                        <a:spcAft>
                          <a:spcPts val="800"/>
                        </a:spcAft>
                      </a:pPr>
                      <a:r>
                        <a:rPr lang="en-US" sz="1800" b="1" dirty="0">
                          <a:effectLst/>
                        </a:rPr>
                        <a:t>Dr. Evens Emmanuel, </a:t>
                      </a:r>
                      <a:r>
                        <a:rPr lang="en-US" sz="1800" dirty="0">
                          <a:effectLst/>
                        </a:rPr>
                        <a:t>Vice Rector for Research, University of </a:t>
                      </a:r>
                      <a:r>
                        <a:rPr lang="en-US" sz="1800" dirty="0" err="1">
                          <a:effectLst/>
                        </a:rPr>
                        <a:t>Quisqueya</a:t>
                      </a:r>
                      <a:r>
                        <a:rPr lang="en-US" sz="1800" dirty="0">
                          <a:effectLst/>
                        </a:rPr>
                        <a:t>, (Haiti), invited.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extLst>
                  <a:ext uri="{0D108BD9-81ED-4DB2-BD59-A6C34878D82A}">
                    <a16:rowId xmlns:a16="http://schemas.microsoft.com/office/drawing/2014/main" val="3872856343"/>
                  </a:ext>
                </a:extLst>
              </a:tr>
              <a:tr h="679051">
                <a:tc>
                  <a:txBody>
                    <a:bodyPr/>
                    <a:lstStyle/>
                    <a:p>
                      <a:pPr marL="0" marR="0">
                        <a:lnSpc>
                          <a:spcPct val="107000"/>
                        </a:lnSpc>
                        <a:spcBef>
                          <a:spcPts val="0"/>
                        </a:spcBef>
                        <a:spcAft>
                          <a:spcPts val="800"/>
                        </a:spcAft>
                      </a:pPr>
                      <a:r>
                        <a:rPr lang="en-US" sz="1600">
                          <a:effectLst/>
                        </a:rPr>
                        <a:t>Policy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tc>
                  <a:txBody>
                    <a:bodyPr/>
                    <a:lstStyle/>
                    <a:p>
                      <a:pPr marL="0" marR="0">
                        <a:lnSpc>
                          <a:spcPct val="107000"/>
                        </a:lnSpc>
                        <a:spcBef>
                          <a:spcPts val="0"/>
                        </a:spcBef>
                        <a:spcAft>
                          <a:spcPts val="800"/>
                        </a:spcAft>
                      </a:pPr>
                      <a:r>
                        <a:rPr lang="pt-BR" sz="1800" b="1" dirty="0">
                          <a:effectLst/>
                        </a:rPr>
                        <a:t>Dr. Shlomi Dinar, (</a:t>
                      </a:r>
                      <a:r>
                        <a:rPr lang="pt-BR" sz="1800" b="0" dirty="0">
                          <a:effectLst/>
                        </a:rPr>
                        <a:t>Associate Professor SIPA)</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tc>
                  <a:txBody>
                    <a:bodyPr/>
                    <a:lstStyle/>
                    <a:p>
                      <a:pPr marL="0" marR="0">
                        <a:lnSpc>
                          <a:spcPct val="107000"/>
                        </a:lnSpc>
                        <a:spcBef>
                          <a:spcPts val="0"/>
                        </a:spcBef>
                        <a:spcAft>
                          <a:spcPts val="800"/>
                        </a:spcAft>
                      </a:pPr>
                      <a:r>
                        <a:rPr lang="en-US" sz="1800" b="1" dirty="0">
                          <a:effectLst/>
                        </a:rPr>
                        <a:t>Mr. Victor </a:t>
                      </a:r>
                      <a:r>
                        <a:rPr lang="en-US" sz="1800" b="1" dirty="0" err="1">
                          <a:effectLst/>
                        </a:rPr>
                        <a:t>Pochat</a:t>
                      </a:r>
                      <a:r>
                        <a:rPr lang="en-US" sz="1800" b="1" dirty="0">
                          <a:effectLst/>
                        </a:rPr>
                        <a:t> </a:t>
                      </a:r>
                      <a:r>
                        <a:rPr lang="en-US" sz="1800" dirty="0">
                          <a:effectLst/>
                        </a:rPr>
                        <a:t>– Member of the Academy of Environment Sciences </a:t>
                      </a:r>
                      <a:r>
                        <a:rPr lang="en-US" sz="1800" dirty="0" smtClean="0">
                          <a:effectLst/>
                        </a:rPr>
                        <a:t>Argentina</a:t>
                      </a:r>
                      <a:r>
                        <a:rPr lang="en-US" sz="1800" dirty="0">
                          <a:effectLst/>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extLst>
                  <a:ext uri="{0D108BD9-81ED-4DB2-BD59-A6C34878D82A}">
                    <a16:rowId xmlns:a16="http://schemas.microsoft.com/office/drawing/2014/main" val="1286835075"/>
                  </a:ext>
                </a:extLst>
              </a:tr>
              <a:tr h="813796">
                <a:tc>
                  <a:txBody>
                    <a:bodyPr/>
                    <a:lstStyle/>
                    <a:p>
                      <a:pPr marL="0" marR="0">
                        <a:lnSpc>
                          <a:spcPct val="107000"/>
                        </a:lnSpc>
                        <a:spcBef>
                          <a:spcPts val="0"/>
                        </a:spcBef>
                        <a:spcAft>
                          <a:spcPts val="800"/>
                        </a:spcAft>
                      </a:pPr>
                      <a:r>
                        <a:rPr lang="en-US" sz="1600">
                          <a:effectLst/>
                        </a:rPr>
                        <a:t>Water Quality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tc>
                  <a:txBody>
                    <a:bodyPr/>
                    <a:lstStyle/>
                    <a:p>
                      <a:pPr marL="0" marR="0">
                        <a:lnSpc>
                          <a:spcPct val="107000"/>
                        </a:lnSpc>
                        <a:spcBef>
                          <a:spcPts val="0"/>
                        </a:spcBef>
                        <a:spcAft>
                          <a:spcPts val="800"/>
                        </a:spcAft>
                      </a:pPr>
                      <a:r>
                        <a:rPr lang="en-US" sz="1800" b="1" dirty="0" err="1">
                          <a:effectLst/>
                        </a:rPr>
                        <a:t>Dr</a:t>
                      </a:r>
                      <a:r>
                        <a:rPr lang="en-US" sz="1800" b="1" dirty="0">
                          <a:effectLst/>
                        </a:rPr>
                        <a:t>, Henry </a:t>
                      </a:r>
                      <a:r>
                        <a:rPr lang="en-US" sz="1800" b="1" dirty="0" err="1">
                          <a:effectLst/>
                        </a:rPr>
                        <a:t>Briceno</a:t>
                      </a:r>
                      <a:r>
                        <a:rPr lang="en-US" sz="1800" b="1" dirty="0">
                          <a:effectLst/>
                        </a:rPr>
                        <a:t> </a:t>
                      </a:r>
                      <a:r>
                        <a:rPr lang="en-US" sz="1800" b="0" dirty="0">
                          <a:effectLst/>
                        </a:rPr>
                        <a:t>(</a:t>
                      </a:r>
                      <a:r>
                        <a:rPr lang="en-US" sz="1800" b="0" dirty="0" err="1">
                          <a:effectLst/>
                        </a:rPr>
                        <a:t>InWE</a:t>
                      </a:r>
                      <a:r>
                        <a:rPr lang="en-US" sz="1800" b="0" dirty="0">
                          <a:effectLst/>
                        </a:rPr>
                        <a:t>-CASE)</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tc>
                  <a:txBody>
                    <a:bodyPr/>
                    <a:lstStyle/>
                    <a:p>
                      <a:pPr marL="0" marR="0">
                        <a:lnSpc>
                          <a:spcPct val="107000"/>
                        </a:lnSpc>
                        <a:spcBef>
                          <a:spcPts val="0"/>
                        </a:spcBef>
                        <a:spcAft>
                          <a:spcPts val="800"/>
                        </a:spcAft>
                      </a:pPr>
                      <a:r>
                        <a:rPr lang="en-US" sz="1800" b="1" dirty="0">
                          <a:effectLst/>
                        </a:rPr>
                        <a:t>Dr. Rafael  Val Segura</a:t>
                      </a:r>
                      <a:r>
                        <a:rPr lang="en-US" sz="1800" dirty="0">
                          <a:effectLst/>
                        </a:rPr>
                        <a:t>, </a:t>
                      </a:r>
                      <a:r>
                        <a:rPr lang="en-US" sz="1800" dirty="0" err="1">
                          <a:effectLst/>
                        </a:rPr>
                        <a:t>Instituto</a:t>
                      </a:r>
                      <a:r>
                        <a:rPr lang="en-US" sz="1800" dirty="0">
                          <a:effectLst/>
                        </a:rPr>
                        <a:t> de </a:t>
                      </a:r>
                      <a:r>
                        <a:rPr lang="en-US" sz="1800" dirty="0" err="1">
                          <a:effectLst/>
                        </a:rPr>
                        <a:t>Tecnologia</a:t>
                      </a:r>
                      <a:r>
                        <a:rPr lang="en-US" sz="1800" dirty="0">
                          <a:effectLst/>
                        </a:rPr>
                        <a:t> del Agua and UNESCO Chair  on Water Culture (Mexico)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extLst>
                  <a:ext uri="{0D108BD9-81ED-4DB2-BD59-A6C34878D82A}">
                    <a16:rowId xmlns:a16="http://schemas.microsoft.com/office/drawing/2014/main" val="2964112950"/>
                  </a:ext>
                </a:extLst>
              </a:tr>
              <a:tr h="491109">
                <a:tc>
                  <a:txBody>
                    <a:bodyPr/>
                    <a:lstStyle/>
                    <a:p>
                      <a:pPr marL="0" marR="0">
                        <a:lnSpc>
                          <a:spcPct val="107000"/>
                        </a:lnSpc>
                        <a:spcBef>
                          <a:spcPts val="0"/>
                        </a:spcBef>
                        <a:spcAft>
                          <a:spcPts val="800"/>
                        </a:spcAft>
                      </a:pPr>
                      <a:r>
                        <a:rPr lang="en-US" sz="1600">
                          <a:effectLst/>
                        </a:rPr>
                        <a:t>Cybersecurity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tc>
                  <a:txBody>
                    <a:bodyPr/>
                    <a:lstStyle/>
                    <a:p>
                      <a:pPr marL="0" marR="0">
                        <a:lnSpc>
                          <a:spcPct val="107000"/>
                        </a:lnSpc>
                        <a:spcBef>
                          <a:spcPts val="0"/>
                        </a:spcBef>
                        <a:spcAft>
                          <a:spcPts val="800"/>
                        </a:spcAft>
                      </a:pPr>
                      <a:r>
                        <a:rPr lang="en-US" sz="1800" b="1" dirty="0">
                          <a:effectLst/>
                        </a:rPr>
                        <a:t>TBD </a:t>
                      </a:r>
                      <a:r>
                        <a:rPr lang="en-US" sz="1800" b="0" dirty="0">
                          <a:effectLst/>
                        </a:rPr>
                        <a:t>(invited, GIPP and ARC</a:t>
                      </a:r>
                      <a:r>
                        <a:rPr lang="en-US" sz="1800" b="1" dirty="0">
                          <a:effectLst/>
                        </a:rPr>
                        <a:t>)</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tc>
                  <a:txBody>
                    <a:bodyPr/>
                    <a:lstStyle/>
                    <a:p>
                      <a:pPr marL="0" marR="0">
                        <a:lnSpc>
                          <a:spcPct val="107000"/>
                        </a:lnSpc>
                        <a:spcBef>
                          <a:spcPts val="0"/>
                        </a:spcBef>
                        <a:spcAft>
                          <a:spcPts val="0"/>
                        </a:spcAft>
                      </a:pPr>
                      <a:r>
                        <a:rPr lang="en-US" sz="1800">
                          <a:effectLst/>
                        </a:rPr>
                        <a:t>TBD (invited, OAS)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extLst>
                  <a:ext uri="{0D108BD9-81ED-4DB2-BD59-A6C34878D82A}">
                    <a16:rowId xmlns:a16="http://schemas.microsoft.com/office/drawing/2014/main" val="2608287398"/>
                  </a:ext>
                </a:extLst>
              </a:tr>
              <a:tr h="813796">
                <a:tc>
                  <a:txBody>
                    <a:bodyPr/>
                    <a:lstStyle/>
                    <a:p>
                      <a:pPr marL="0" marR="0">
                        <a:lnSpc>
                          <a:spcPct val="107000"/>
                        </a:lnSpc>
                        <a:spcBef>
                          <a:spcPts val="0"/>
                        </a:spcBef>
                        <a:spcAft>
                          <a:spcPts val="800"/>
                        </a:spcAft>
                      </a:pPr>
                      <a:r>
                        <a:rPr lang="en-US" sz="1600">
                          <a:effectLst/>
                        </a:rPr>
                        <a:t>Water Balance and Modelling</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tc>
                  <a:txBody>
                    <a:bodyPr/>
                    <a:lstStyle/>
                    <a:p>
                      <a:pPr marL="0" marR="0">
                        <a:lnSpc>
                          <a:spcPct val="107000"/>
                        </a:lnSpc>
                        <a:spcBef>
                          <a:spcPts val="0"/>
                        </a:spcBef>
                        <a:spcAft>
                          <a:spcPts val="800"/>
                        </a:spcAft>
                      </a:pPr>
                      <a:r>
                        <a:rPr lang="en-US" sz="1800" b="1" dirty="0">
                          <a:effectLst/>
                        </a:rPr>
                        <a:t>Dr. </a:t>
                      </a:r>
                      <a:r>
                        <a:rPr lang="en-US" sz="1800" b="1" dirty="0" err="1">
                          <a:effectLst/>
                        </a:rPr>
                        <a:t>Reinaldo</a:t>
                      </a:r>
                      <a:r>
                        <a:rPr lang="en-US" sz="1800" b="1" dirty="0">
                          <a:effectLst/>
                        </a:rPr>
                        <a:t> Garcia </a:t>
                      </a:r>
                      <a:r>
                        <a:rPr lang="en-US" sz="1800" b="0" dirty="0">
                          <a:effectLst/>
                        </a:rPr>
                        <a:t>(</a:t>
                      </a:r>
                      <a:r>
                        <a:rPr lang="en-US" sz="1800" b="0" dirty="0" err="1">
                          <a:effectLst/>
                        </a:rPr>
                        <a:t>InWE</a:t>
                      </a:r>
                      <a:r>
                        <a:rPr lang="en-US" sz="1800" b="0" dirty="0">
                          <a:effectLst/>
                        </a:rPr>
                        <a:t>-CASE)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tc>
                  <a:txBody>
                    <a:bodyPr/>
                    <a:lstStyle/>
                    <a:p>
                      <a:pPr marL="0" marR="0">
                        <a:lnSpc>
                          <a:spcPct val="107000"/>
                        </a:lnSpc>
                        <a:spcBef>
                          <a:spcPts val="0"/>
                        </a:spcBef>
                        <a:spcAft>
                          <a:spcPts val="800"/>
                        </a:spcAft>
                      </a:pPr>
                      <a:r>
                        <a:rPr lang="en-US" sz="1800" b="1" dirty="0">
                          <a:effectLst/>
                        </a:rPr>
                        <a:t>Dr. Alfonso Gutierrez</a:t>
                      </a:r>
                      <a:r>
                        <a:rPr lang="en-US" sz="1800" dirty="0">
                          <a:effectLst/>
                        </a:rPr>
                        <a:t>, U. Queretaro –  LAC Regional Coordinator of the International Flood Initiative (Mexico)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extLst>
                  <a:ext uri="{0D108BD9-81ED-4DB2-BD59-A6C34878D82A}">
                    <a16:rowId xmlns:a16="http://schemas.microsoft.com/office/drawing/2014/main" val="3059957307"/>
                  </a:ext>
                </a:extLst>
              </a:tr>
              <a:tr h="813796">
                <a:tc>
                  <a:txBody>
                    <a:bodyPr/>
                    <a:lstStyle/>
                    <a:p>
                      <a:pPr marL="0" marR="0">
                        <a:lnSpc>
                          <a:spcPct val="107000"/>
                        </a:lnSpc>
                        <a:spcBef>
                          <a:spcPts val="0"/>
                        </a:spcBef>
                        <a:spcAft>
                          <a:spcPts val="800"/>
                        </a:spcAft>
                      </a:pPr>
                      <a:r>
                        <a:rPr lang="en-US" sz="1600">
                          <a:effectLst/>
                        </a:rPr>
                        <a:t>Sustainable Communities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tc>
                  <a:txBody>
                    <a:bodyPr/>
                    <a:lstStyle/>
                    <a:p>
                      <a:pPr marL="0" marR="0">
                        <a:lnSpc>
                          <a:spcPct val="107000"/>
                        </a:lnSpc>
                        <a:spcBef>
                          <a:spcPts val="0"/>
                        </a:spcBef>
                        <a:spcAft>
                          <a:spcPts val="800"/>
                        </a:spcAft>
                      </a:pPr>
                      <a:r>
                        <a:rPr lang="en-US" sz="1800" b="1" dirty="0">
                          <a:effectLst/>
                        </a:rPr>
                        <a:t>Dr. </a:t>
                      </a:r>
                      <a:r>
                        <a:rPr lang="en-US" sz="1800" b="1" dirty="0" err="1">
                          <a:effectLst/>
                        </a:rPr>
                        <a:t>Shahin</a:t>
                      </a:r>
                      <a:r>
                        <a:rPr lang="en-US" sz="1800" b="1" dirty="0">
                          <a:effectLst/>
                        </a:rPr>
                        <a:t> </a:t>
                      </a:r>
                      <a:r>
                        <a:rPr lang="en-US" sz="1800" b="1" dirty="0" err="1">
                          <a:effectLst/>
                        </a:rPr>
                        <a:t>Vassigh</a:t>
                      </a:r>
                      <a:r>
                        <a:rPr lang="en-US" sz="1800" b="1" dirty="0">
                          <a:effectLst/>
                        </a:rPr>
                        <a:t> </a:t>
                      </a:r>
                      <a:r>
                        <a:rPr lang="en-US" sz="1800" b="0" dirty="0">
                          <a:effectLst/>
                        </a:rPr>
                        <a:t>(Associate Dean CARTA)</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tc>
                  <a:txBody>
                    <a:bodyPr/>
                    <a:lstStyle/>
                    <a:p>
                      <a:pPr marL="0" marR="0">
                        <a:lnSpc>
                          <a:spcPct val="107000"/>
                        </a:lnSpc>
                        <a:spcBef>
                          <a:spcPts val="0"/>
                        </a:spcBef>
                        <a:spcAft>
                          <a:spcPts val="800"/>
                        </a:spcAft>
                      </a:pPr>
                      <a:r>
                        <a:rPr lang="en-US" sz="1800" b="1" dirty="0">
                          <a:effectLst/>
                        </a:rPr>
                        <a:t>Dr. Fernando </a:t>
                      </a:r>
                      <a:r>
                        <a:rPr lang="en-US" sz="1800" b="1" dirty="0" err="1">
                          <a:effectLst/>
                        </a:rPr>
                        <a:t>Nardi</a:t>
                      </a:r>
                      <a:r>
                        <a:rPr lang="en-US" sz="1800" dirty="0">
                          <a:effectLst/>
                        </a:rPr>
                        <a:t>,              U. Perugia – Professor and UNESCO Co-Chair  on Water and Culture (Italy)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extLst>
                  <a:ext uri="{0D108BD9-81ED-4DB2-BD59-A6C34878D82A}">
                    <a16:rowId xmlns:a16="http://schemas.microsoft.com/office/drawing/2014/main" val="787367978"/>
                  </a:ext>
                </a:extLst>
              </a:tr>
              <a:tr h="542531">
                <a:tc>
                  <a:txBody>
                    <a:bodyPr/>
                    <a:lstStyle/>
                    <a:p>
                      <a:pPr marL="0" marR="0">
                        <a:lnSpc>
                          <a:spcPct val="107000"/>
                        </a:lnSpc>
                        <a:spcBef>
                          <a:spcPts val="0"/>
                        </a:spcBef>
                        <a:spcAft>
                          <a:spcPts val="800"/>
                        </a:spcAft>
                      </a:pPr>
                      <a:r>
                        <a:rPr lang="en-US" sz="1600">
                          <a:effectLst/>
                        </a:rPr>
                        <a:t>Gender and Culture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tc>
                  <a:txBody>
                    <a:bodyPr/>
                    <a:lstStyle/>
                    <a:p>
                      <a:pPr marL="0" marR="0">
                        <a:lnSpc>
                          <a:spcPct val="107000"/>
                        </a:lnSpc>
                        <a:spcBef>
                          <a:spcPts val="0"/>
                        </a:spcBef>
                        <a:spcAft>
                          <a:spcPts val="800"/>
                        </a:spcAft>
                      </a:pPr>
                      <a:r>
                        <a:rPr lang="fr-FR" sz="1800" b="1" dirty="0">
                          <a:effectLst/>
                        </a:rPr>
                        <a:t>Dr. Jennifer Veilleux </a:t>
                      </a:r>
                      <a:r>
                        <a:rPr lang="fr-FR" sz="1800" b="0" dirty="0">
                          <a:effectLst/>
                        </a:rPr>
                        <a:t>(SIPA – </a:t>
                      </a:r>
                      <a:r>
                        <a:rPr lang="fr-FR" sz="1800" b="0" dirty="0" err="1">
                          <a:effectLst/>
                        </a:rPr>
                        <a:t>InWE</a:t>
                      </a:r>
                      <a:r>
                        <a:rPr lang="fr-FR" sz="1800" b="0" dirty="0">
                          <a:effectLst/>
                        </a:rPr>
                        <a:t>)</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tc>
                  <a:txBody>
                    <a:bodyPr/>
                    <a:lstStyle/>
                    <a:p>
                      <a:pPr marL="0" marR="0">
                        <a:lnSpc>
                          <a:spcPct val="107000"/>
                        </a:lnSpc>
                        <a:spcBef>
                          <a:spcPts val="0"/>
                        </a:spcBef>
                        <a:spcAft>
                          <a:spcPts val="800"/>
                        </a:spcAft>
                      </a:pPr>
                      <a:r>
                        <a:rPr lang="en-US" sz="1800">
                          <a:effectLst/>
                        </a:rPr>
                        <a:t>TBD</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extLst>
                  <a:ext uri="{0D108BD9-81ED-4DB2-BD59-A6C34878D82A}">
                    <a16:rowId xmlns:a16="http://schemas.microsoft.com/office/drawing/2014/main" val="1216295509"/>
                  </a:ext>
                </a:extLst>
              </a:tr>
              <a:tr h="542531">
                <a:tc>
                  <a:txBody>
                    <a:bodyPr/>
                    <a:lstStyle/>
                    <a:p>
                      <a:pPr marL="0" marR="0">
                        <a:lnSpc>
                          <a:spcPct val="107000"/>
                        </a:lnSpc>
                        <a:spcBef>
                          <a:spcPts val="0"/>
                        </a:spcBef>
                        <a:spcAft>
                          <a:spcPts val="800"/>
                        </a:spcAft>
                      </a:pPr>
                      <a:r>
                        <a:rPr lang="en-US" sz="1600" dirty="0">
                          <a:effectLst/>
                        </a:rPr>
                        <a:t>Energy Nexus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tc>
                  <a:txBody>
                    <a:bodyPr/>
                    <a:lstStyle/>
                    <a:p>
                      <a:pPr marL="0" marR="0">
                        <a:lnSpc>
                          <a:spcPct val="107000"/>
                        </a:lnSpc>
                        <a:spcBef>
                          <a:spcPts val="0"/>
                        </a:spcBef>
                        <a:spcAft>
                          <a:spcPts val="800"/>
                        </a:spcAft>
                      </a:pPr>
                      <a:r>
                        <a:rPr lang="pt-BR" sz="1800" b="1" dirty="0">
                          <a:effectLst/>
                        </a:rPr>
                        <a:t>Dr. Leo </a:t>
                      </a:r>
                      <a:r>
                        <a:rPr lang="pt-BR" sz="1800" b="1" dirty="0" smtClean="0">
                          <a:effectLst/>
                        </a:rPr>
                        <a:t>Lagos (</a:t>
                      </a:r>
                      <a:r>
                        <a:rPr lang="pt-BR" sz="1800" b="1" dirty="0">
                          <a:effectLst/>
                        </a:rPr>
                        <a:t>Associate Director ARC)</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tc>
                  <a:txBody>
                    <a:bodyPr/>
                    <a:lstStyle/>
                    <a:p>
                      <a:pPr marL="0" marR="0">
                        <a:lnSpc>
                          <a:spcPct val="107000"/>
                        </a:lnSpc>
                        <a:spcBef>
                          <a:spcPts val="0"/>
                        </a:spcBef>
                        <a:spcAft>
                          <a:spcPts val="0"/>
                        </a:spcAft>
                      </a:pPr>
                      <a:r>
                        <a:rPr lang="en-US" sz="1800" dirty="0">
                          <a:effectLst/>
                        </a:rPr>
                        <a:t>TBD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3465" marR="63465" marT="0" marB="0"/>
                </a:tc>
                <a:extLst>
                  <a:ext uri="{0D108BD9-81ED-4DB2-BD59-A6C34878D82A}">
                    <a16:rowId xmlns:a16="http://schemas.microsoft.com/office/drawing/2014/main" val="1711513539"/>
                  </a:ext>
                </a:extLst>
              </a:tr>
            </a:tbl>
          </a:graphicData>
        </a:graphic>
      </p:graphicFrame>
    </p:spTree>
    <p:extLst>
      <p:ext uri="{BB962C8B-B14F-4D97-AF65-F5344CB8AC3E}">
        <p14:creationId xmlns:p14="http://schemas.microsoft.com/office/powerpoint/2010/main" val="24649622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rot="770644">
            <a:off x="812589" y="1287030"/>
            <a:ext cx="11034900" cy="5108325"/>
          </a:xfrm>
          <a:prstGeom prst="ellipse">
            <a:avLst/>
          </a:prstGeom>
          <a:ln>
            <a:prstDash val="sysDash"/>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4752096" y="2696869"/>
            <a:ext cx="2708517" cy="2058716"/>
          </a:xfrm>
          <a:prstGeom prst="ellipse">
            <a:avLst/>
          </a:prstGeom>
          <a:solidFill>
            <a:schemeClr val="accent1">
              <a:lumMod val="20000"/>
              <a:lumOff val="80000"/>
            </a:schemeClr>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694733" y="3463192"/>
            <a:ext cx="7172163" cy="646331"/>
          </a:xfrm>
          <a:prstGeom prst="rect">
            <a:avLst/>
          </a:prstGeom>
        </p:spPr>
        <p:txBody>
          <a:bodyPr>
            <a:spAutoFit/>
          </a:bodyPr>
          <a:lstStyle/>
          <a:p>
            <a:pPr algn="ctr"/>
            <a:r>
              <a:rPr lang="en-US" b="1" dirty="0" smtClean="0">
                <a:solidFill>
                  <a:schemeClr val="accent1">
                    <a:lumMod val="50000"/>
                  </a:schemeClr>
                </a:solidFill>
              </a:rPr>
              <a:t>FIU-UNESCO </a:t>
            </a:r>
          </a:p>
          <a:p>
            <a:pPr algn="ctr"/>
            <a:r>
              <a:rPr lang="en-US" b="1" dirty="0" smtClean="0">
                <a:solidFill>
                  <a:schemeClr val="accent1">
                    <a:lumMod val="50000"/>
                  </a:schemeClr>
                </a:solidFill>
              </a:rPr>
              <a:t>CHAIR</a:t>
            </a:r>
          </a:p>
        </p:txBody>
      </p:sp>
      <p:sp>
        <p:nvSpPr>
          <p:cNvPr id="6" name="Oval 5"/>
          <p:cNvSpPr/>
          <p:nvPr/>
        </p:nvSpPr>
        <p:spPr>
          <a:xfrm>
            <a:off x="2836833" y="2326306"/>
            <a:ext cx="2326969" cy="1745227"/>
          </a:xfrm>
          <a:prstGeom prst="ellipse">
            <a:avLst/>
          </a:prstGeom>
          <a:solidFill>
            <a:srgbClr val="70AD47">
              <a:alpha val="2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955056" y="3832952"/>
            <a:ext cx="2326969" cy="1745227"/>
          </a:xfrm>
          <a:prstGeom prst="ellipse">
            <a:avLst/>
          </a:prstGeom>
          <a:solidFill>
            <a:srgbClr val="FF0000">
              <a:alpha val="2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884629" y="1559523"/>
            <a:ext cx="1211297" cy="908473"/>
          </a:xfrm>
          <a:prstGeom prst="ellipse">
            <a:avLst/>
          </a:prstGeom>
          <a:solidFill>
            <a:srgbClr val="70AD47">
              <a:alpha val="20000"/>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930344" y="1574934"/>
            <a:ext cx="1211297" cy="908473"/>
          </a:xfrm>
          <a:prstGeom prst="ellipse">
            <a:avLst/>
          </a:prstGeom>
          <a:solidFill>
            <a:srgbClr val="70AD47">
              <a:alpha val="20000"/>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126996" y="2085885"/>
            <a:ext cx="1211297" cy="908473"/>
          </a:xfrm>
          <a:prstGeom prst="ellipse">
            <a:avLst/>
          </a:prstGeom>
          <a:solidFill>
            <a:srgbClr val="70AD47">
              <a:alpha val="20000"/>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837996" y="2763772"/>
            <a:ext cx="1211297" cy="908473"/>
          </a:xfrm>
          <a:prstGeom prst="ellipse">
            <a:avLst/>
          </a:prstGeom>
          <a:solidFill>
            <a:srgbClr val="70AD47">
              <a:alpha val="20000"/>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079725" y="3425016"/>
            <a:ext cx="1211297" cy="908473"/>
          </a:xfrm>
          <a:prstGeom prst="ellipse">
            <a:avLst/>
          </a:prstGeom>
          <a:solidFill>
            <a:srgbClr val="70AD47">
              <a:alpha val="20000"/>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2774332" y="3861648"/>
            <a:ext cx="1211297" cy="908473"/>
          </a:xfrm>
          <a:prstGeom prst="ellipse">
            <a:avLst/>
          </a:prstGeom>
          <a:solidFill>
            <a:srgbClr val="70AD47">
              <a:alpha val="20000"/>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4684104" y="1940207"/>
            <a:ext cx="1211297" cy="908473"/>
          </a:xfrm>
          <a:prstGeom prst="ellipse">
            <a:avLst/>
          </a:prstGeom>
          <a:solidFill>
            <a:srgbClr val="70AD47">
              <a:alpha val="20000"/>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
        <p:nvSpPr>
          <p:cNvPr id="15" name="Oval 14"/>
          <p:cNvSpPr/>
          <p:nvPr/>
        </p:nvSpPr>
        <p:spPr>
          <a:xfrm>
            <a:off x="3666526" y="3958791"/>
            <a:ext cx="1211297" cy="908473"/>
          </a:xfrm>
          <a:prstGeom prst="ellipse">
            <a:avLst/>
          </a:prstGeom>
          <a:solidFill>
            <a:srgbClr val="70AD47">
              <a:alpha val="20000"/>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7821917" y="3081981"/>
            <a:ext cx="1211297" cy="908473"/>
          </a:xfrm>
          <a:prstGeom prst="ellipse">
            <a:avLst/>
          </a:prstGeom>
          <a:solidFill>
            <a:srgbClr val="FF0000">
              <a:alpha val="20000"/>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8655600" y="3294145"/>
            <a:ext cx="1211297" cy="908473"/>
          </a:xfrm>
          <a:prstGeom prst="ellipse">
            <a:avLst/>
          </a:prstGeom>
          <a:solidFill>
            <a:srgbClr val="FF0000">
              <a:alpha val="20000"/>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9133984" y="3837844"/>
            <a:ext cx="1211297" cy="908473"/>
          </a:xfrm>
          <a:prstGeom prst="ellipse">
            <a:avLst/>
          </a:prstGeom>
          <a:solidFill>
            <a:srgbClr val="FF0000">
              <a:alpha val="20000"/>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9248660" y="4466804"/>
            <a:ext cx="1211297" cy="908473"/>
          </a:xfrm>
          <a:prstGeom prst="ellipse">
            <a:avLst/>
          </a:prstGeom>
          <a:solidFill>
            <a:srgbClr val="FF0000">
              <a:alpha val="20000"/>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8898898" y="5046370"/>
            <a:ext cx="1211297" cy="908473"/>
          </a:xfrm>
          <a:prstGeom prst="ellipse">
            <a:avLst/>
          </a:prstGeom>
          <a:solidFill>
            <a:srgbClr val="FF0000">
              <a:alpha val="20000"/>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8107098" y="5469206"/>
            <a:ext cx="1211297" cy="908473"/>
          </a:xfrm>
          <a:prstGeom prst="ellipse">
            <a:avLst/>
          </a:prstGeom>
          <a:solidFill>
            <a:srgbClr val="FF0000">
              <a:alpha val="20000"/>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7088880" y="5434526"/>
            <a:ext cx="1211297" cy="908473"/>
          </a:xfrm>
          <a:prstGeom prst="ellipse">
            <a:avLst/>
          </a:prstGeom>
          <a:solidFill>
            <a:srgbClr val="FF0000">
              <a:alpha val="20000"/>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6314400" y="4952772"/>
            <a:ext cx="1211297" cy="908473"/>
          </a:xfrm>
          <a:prstGeom prst="ellipse">
            <a:avLst/>
          </a:prstGeom>
          <a:solidFill>
            <a:srgbClr val="FF0000">
              <a:alpha val="20000"/>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5848392" y="2212152"/>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5784076" y="1965634"/>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5518806" y="1714915"/>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4786837" y="1387605"/>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4488848" y="1266082"/>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4108634" y="1244879"/>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3376664" y="1230594"/>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2995486" y="1262558"/>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2658585" y="1432915"/>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2102296" y="1830818"/>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1815028" y="2016099"/>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1721685" y="2257858"/>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1450914" y="2780869"/>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1402686" y="3035648"/>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1514349" y="3307237"/>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rot="20982353">
            <a:off x="1674225" y="3767159"/>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rot="20982353">
            <a:off x="1800002" y="4023904"/>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rot="20982353">
            <a:off x="2136252" y="4229765"/>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2551993" y="4513334"/>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2869641" y="4654292"/>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3302077" y="4694441"/>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3879730" y="4755585"/>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4245158" y="4773584"/>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4596742" y="4638881"/>
            <a:ext cx="530537" cy="397903"/>
          </a:xfrm>
          <a:prstGeom prst="ellipse">
            <a:avLst/>
          </a:prstGeom>
          <a:solidFill>
            <a:schemeClr val="accent6">
              <a:alpha val="9804"/>
            </a:scheme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5916174" y="5095258"/>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a:off x="6358842" y="5696818"/>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6028665" y="5435735"/>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6793374" y="5956450"/>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7588004" y="6129013"/>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7195345" y="6134382"/>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8239908" y="6156426"/>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8912065" y="6056950"/>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8606370" y="6200591"/>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a:off x="9404061" y="5770486"/>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9957982" y="3601651"/>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9957837" y="5461941"/>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a:off x="9777141" y="5644886"/>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8107098" y="2789100"/>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a:off x="10351768" y="4802587"/>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10151053" y="5040173"/>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9607820" y="3267386"/>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10232338" y="4094704"/>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10170041" y="3832952"/>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7673038" y="2923870"/>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rot="21368922">
            <a:off x="10314625" y="4520969"/>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9112032" y="2986059"/>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a:off x="8553061" y="2827278"/>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a:off x="9424016" y="3079614"/>
            <a:ext cx="530537" cy="397903"/>
          </a:xfrm>
          <a:prstGeom prst="ellipse">
            <a:avLst/>
          </a:prstGeom>
          <a:solidFill>
            <a:srgbClr val="FF0000">
              <a:alpha val="9804"/>
            </a:srgbClr>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80"/>
          <p:cNvSpPr txBox="1"/>
          <p:nvPr/>
        </p:nvSpPr>
        <p:spPr>
          <a:xfrm>
            <a:off x="0" y="254717"/>
            <a:ext cx="12192000" cy="646331"/>
          </a:xfrm>
          <a:prstGeom prst="rect">
            <a:avLst/>
          </a:prstGeom>
          <a:noFill/>
        </p:spPr>
        <p:txBody>
          <a:bodyPr wrap="square" rtlCol="0">
            <a:spAutoFit/>
          </a:bodyPr>
          <a:lstStyle/>
          <a:p>
            <a:pPr algn="ctr"/>
            <a:r>
              <a:rPr lang="en-US" sz="3600" b="1" smtClean="0"/>
              <a:t>Outreach </a:t>
            </a:r>
            <a:r>
              <a:rPr lang="en-US" sz="3600" b="1" dirty="0" smtClean="0"/>
              <a:t>of the FIU-UNESCO Chair</a:t>
            </a:r>
            <a:endParaRPr lang="en-US" sz="3600" b="1" dirty="0"/>
          </a:p>
        </p:txBody>
      </p:sp>
    </p:spTree>
    <p:extLst>
      <p:ext uri="{BB962C8B-B14F-4D97-AF65-F5344CB8AC3E}">
        <p14:creationId xmlns:p14="http://schemas.microsoft.com/office/powerpoint/2010/main" val="2777620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heel(1)">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arn(inVertical)">
                                      <p:cBhvr>
                                        <p:cTn id="33" dur="500"/>
                                        <p:tgtEl>
                                          <p:spTgt spid="9"/>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barn(inVertical)">
                                      <p:cBhvr>
                                        <p:cTn id="39" dur="500"/>
                                        <p:tgtEl>
                                          <p:spTgt spid="11"/>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barn(inVertical)">
                                      <p:cBhvr>
                                        <p:cTn id="45" dur="500"/>
                                        <p:tgtEl>
                                          <p:spTgt spid="13"/>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barn(inVertical)">
                                      <p:cBhvr>
                                        <p:cTn id="48" dur="500"/>
                                        <p:tgtEl>
                                          <p:spTgt spid="15"/>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barn(inVertical)">
                                      <p:cBhvr>
                                        <p:cTn id="51" dur="500"/>
                                        <p:tgtEl>
                                          <p:spTgt spid="28"/>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barn(inVertical)">
                                      <p:cBhvr>
                                        <p:cTn id="54" dur="500"/>
                                        <p:tgtEl>
                                          <p:spTgt spid="27"/>
                                        </p:tgtEl>
                                      </p:cBhvr>
                                    </p:animEffect>
                                  </p:childTnLst>
                                </p:cTn>
                              </p:par>
                              <p:par>
                                <p:cTn id="55" presetID="16" presetClass="entr" presetSubtype="21" fill="hold" grpId="0" nodeType="with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barn(inVertical)">
                                      <p:cBhvr>
                                        <p:cTn id="57" dur="500"/>
                                        <p:tgtEl>
                                          <p:spTgt spid="26"/>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barn(inVertical)">
                                      <p:cBhvr>
                                        <p:cTn id="60" dur="500"/>
                                        <p:tgtEl>
                                          <p:spTgt spid="25"/>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barn(inVertical)">
                                      <p:cBhvr>
                                        <p:cTn id="63" dur="500"/>
                                        <p:tgtEl>
                                          <p:spTgt spid="24"/>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barn(inVertical)">
                                      <p:cBhvr>
                                        <p:cTn id="66" dur="500"/>
                                        <p:tgtEl>
                                          <p:spTgt spid="23"/>
                                        </p:tgtEl>
                                      </p:cBhvr>
                                    </p:animEffect>
                                  </p:childTnLst>
                                </p:cTn>
                              </p:par>
                              <p:par>
                                <p:cTn id="67" presetID="16" presetClass="entr" presetSubtype="21" fill="hold" grpId="0" nodeType="with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barn(inVertical)">
                                      <p:cBhvr>
                                        <p:cTn id="69" dur="500"/>
                                        <p:tgtEl>
                                          <p:spTgt spid="22"/>
                                        </p:tgtEl>
                                      </p:cBhvr>
                                    </p:animEffect>
                                  </p:childTnLst>
                                </p:cTn>
                              </p:par>
                              <p:par>
                                <p:cTn id="70" presetID="16" presetClass="entr" presetSubtype="21" fill="hold" grpId="0" nodeType="with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barn(inVertical)">
                                      <p:cBhvr>
                                        <p:cTn id="72" dur="500"/>
                                        <p:tgtEl>
                                          <p:spTgt spid="16"/>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grpId="0" nodeType="click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circle(in)">
                                      <p:cBhvr>
                                        <p:cTn id="77" dur="2000"/>
                                        <p:tgtEl>
                                          <p:spTgt spid="29"/>
                                        </p:tgtEl>
                                      </p:cBhvr>
                                    </p:animEffect>
                                  </p:childTnLst>
                                </p:cTn>
                              </p:par>
                              <p:par>
                                <p:cTn id="78" presetID="6" presetClass="entr" presetSubtype="16" fill="hold" grpId="0" nodeType="withEffect">
                                  <p:stCondLst>
                                    <p:cond delay="0"/>
                                  </p:stCondLst>
                                  <p:childTnLst>
                                    <p:set>
                                      <p:cBhvr>
                                        <p:cTn id="79" dur="1" fill="hold">
                                          <p:stCondLst>
                                            <p:cond delay="0"/>
                                          </p:stCondLst>
                                        </p:cTn>
                                        <p:tgtEl>
                                          <p:spTgt spid="30"/>
                                        </p:tgtEl>
                                        <p:attrNameLst>
                                          <p:attrName>style.visibility</p:attrName>
                                        </p:attrNameLst>
                                      </p:cBhvr>
                                      <p:to>
                                        <p:strVal val="visible"/>
                                      </p:to>
                                    </p:set>
                                    <p:animEffect transition="in" filter="circle(in)">
                                      <p:cBhvr>
                                        <p:cTn id="80" dur="2000"/>
                                        <p:tgtEl>
                                          <p:spTgt spid="30"/>
                                        </p:tgtEl>
                                      </p:cBhvr>
                                    </p:animEffect>
                                  </p:childTnLst>
                                </p:cTn>
                              </p:par>
                              <p:par>
                                <p:cTn id="81" presetID="6" presetClass="entr" presetSubtype="16" fill="hold" grpId="0" nodeType="withEffect">
                                  <p:stCondLst>
                                    <p:cond delay="0"/>
                                  </p:stCondLst>
                                  <p:childTnLst>
                                    <p:set>
                                      <p:cBhvr>
                                        <p:cTn id="82" dur="1" fill="hold">
                                          <p:stCondLst>
                                            <p:cond delay="0"/>
                                          </p:stCondLst>
                                        </p:cTn>
                                        <p:tgtEl>
                                          <p:spTgt spid="31"/>
                                        </p:tgtEl>
                                        <p:attrNameLst>
                                          <p:attrName>style.visibility</p:attrName>
                                        </p:attrNameLst>
                                      </p:cBhvr>
                                      <p:to>
                                        <p:strVal val="visible"/>
                                      </p:to>
                                    </p:set>
                                    <p:animEffect transition="in" filter="circle(in)">
                                      <p:cBhvr>
                                        <p:cTn id="83" dur="2000"/>
                                        <p:tgtEl>
                                          <p:spTgt spid="31"/>
                                        </p:tgtEl>
                                      </p:cBhvr>
                                    </p:animEffect>
                                  </p:childTnLst>
                                </p:cTn>
                              </p:par>
                              <p:par>
                                <p:cTn id="84" presetID="6" presetClass="entr" presetSubtype="16" fill="hold" grpId="0" nodeType="withEffect">
                                  <p:stCondLst>
                                    <p:cond delay="0"/>
                                  </p:stCondLst>
                                  <p:childTnLst>
                                    <p:set>
                                      <p:cBhvr>
                                        <p:cTn id="85" dur="1" fill="hold">
                                          <p:stCondLst>
                                            <p:cond delay="0"/>
                                          </p:stCondLst>
                                        </p:cTn>
                                        <p:tgtEl>
                                          <p:spTgt spid="32"/>
                                        </p:tgtEl>
                                        <p:attrNameLst>
                                          <p:attrName>style.visibility</p:attrName>
                                        </p:attrNameLst>
                                      </p:cBhvr>
                                      <p:to>
                                        <p:strVal val="visible"/>
                                      </p:to>
                                    </p:set>
                                    <p:animEffect transition="in" filter="circle(in)">
                                      <p:cBhvr>
                                        <p:cTn id="86" dur="2000"/>
                                        <p:tgtEl>
                                          <p:spTgt spid="32"/>
                                        </p:tgtEl>
                                      </p:cBhvr>
                                    </p:animEffect>
                                  </p:childTnLst>
                                </p:cTn>
                              </p:par>
                              <p:par>
                                <p:cTn id="87" presetID="6" presetClass="entr" presetSubtype="16" fill="hold" grpId="0" nodeType="withEffect">
                                  <p:stCondLst>
                                    <p:cond delay="0"/>
                                  </p:stCondLst>
                                  <p:childTnLst>
                                    <p:set>
                                      <p:cBhvr>
                                        <p:cTn id="88" dur="1" fill="hold">
                                          <p:stCondLst>
                                            <p:cond delay="0"/>
                                          </p:stCondLst>
                                        </p:cTn>
                                        <p:tgtEl>
                                          <p:spTgt spid="33"/>
                                        </p:tgtEl>
                                        <p:attrNameLst>
                                          <p:attrName>style.visibility</p:attrName>
                                        </p:attrNameLst>
                                      </p:cBhvr>
                                      <p:to>
                                        <p:strVal val="visible"/>
                                      </p:to>
                                    </p:set>
                                    <p:animEffect transition="in" filter="circle(in)">
                                      <p:cBhvr>
                                        <p:cTn id="89" dur="2000"/>
                                        <p:tgtEl>
                                          <p:spTgt spid="33"/>
                                        </p:tgtEl>
                                      </p:cBhvr>
                                    </p:animEffect>
                                  </p:childTnLst>
                                </p:cTn>
                              </p:par>
                              <p:par>
                                <p:cTn id="90" presetID="6" presetClass="entr" presetSubtype="16" fill="hold" grpId="0" nodeType="withEffect">
                                  <p:stCondLst>
                                    <p:cond delay="0"/>
                                  </p:stCondLst>
                                  <p:childTnLst>
                                    <p:set>
                                      <p:cBhvr>
                                        <p:cTn id="91" dur="1" fill="hold">
                                          <p:stCondLst>
                                            <p:cond delay="0"/>
                                          </p:stCondLst>
                                        </p:cTn>
                                        <p:tgtEl>
                                          <p:spTgt spid="34"/>
                                        </p:tgtEl>
                                        <p:attrNameLst>
                                          <p:attrName>style.visibility</p:attrName>
                                        </p:attrNameLst>
                                      </p:cBhvr>
                                      <p:to>
                                        <p:strVal val="visible"/>
                                      </p:to>
                                    </p:set>
                                    <p:animEffect transition="in" filter="circle(in)">
                                      <p:cBhvr>
                                        <p:cTn id="92" dur="2000"/>
                                        <p:tgtEl>
                                          <p:spTgt spid="34"/>
                                        </p:tgtEl>
                                      </p:cBhvr>
                                    </p:animEffect>
                                  </p:childTnLst>
                                </p:cTn>
                              </p:par>
                              <p:par>
                                <p:cTn id="93" presetID="6" presetClass="entr" presetSubtype="16" fill="hold" grpId="0" nodeType="withEffect">
                                  <p:stCondLst>
                                    <p:cond delay="0"/>
                                  </p:stCondLst>
                                  <p:childTnLst>
                                    <p:set>
                                      <p:cBhvr>
                                        <p:cTn id="94" dur="1" fill="hold">
                                          <p:stCondLst>
                                            <p:cond delay="0"/>
                                          </p:stCondLst>
                                        </p:cTn>
                                        <p:tgtEl>
                                          <p:spTgt spid="35"/>
                                        </p:tgtEl>
                                        <p:attrNameLst>
                                          <p:attrName>style.visibility</p:attrName>
                                        </p:attrNameLst>
                                      </p:cBhvr>
                                      <p:to>
                                        <p:strVal val="visible"/>
                                      </p:to>
                                    </p:set>
                                    <p:animEffect transition="in" filter="circle(in)">
                                      <p:cBhvr>
                                        <p:cTn id="95" dur="2000"/>
                                        <p:tgtEl>
                                          <p:spTgt spid="35"/>
                                        </p:tgtEl>
                                      </p:cBhvr>
                                    </p:animEffect>
                                  </p:childTnLst>
                                </p:cTn>
                              </p:par>
                              <p:par>
                                <p:cTn id="96" presetID="6" presetClass="entr" presetSubtype="16" fill="hold" grpId="0" nodeType="withEffect">
                                  <p:stCondLst>
                                    <p:cond delay="0"/>
                                  </p:stCondLst>
                                  <p:childTnLst>
                                    <p:set>
                                      <p:cBhvr>
                                        <p:cTn id="97" dur="1" fill="hold">
                                          <p:stCondLst>
                                            <p:cond delay="0"/>
                                          </p:stCondLst>
                                        </p:cTn>
                                        <p:tgtEl>
                                          <p:spTgt spid="36"/>
                                        </p:tgtEl>
                                        <p:attrNameLst>
                                          <p:attrName>style.visibility</p:attrName>
                                        </p:attrNameLst>
                                      </p:cBhvr>
                                      <p:to>
                                        <p:strVal val="visible"/>
                                      </p:to>
                                    </p:set>
                                    <p:animEffect transition="in" filter="circle(in)">
                                      <p:cBhvr>
                                        <p:cTn id="98" dur="2000"/>
                                        <p:tgtEl>
                                          <p:spTgt spid="36"/>
                                        </p:tgtEl>
                                      </p:cBhvr>
                                    </p:animEffect>
                                  </p:childTnLst>
                                </p:cTn>
                              </p:par>
                              <p:par>
                                <p:cTn id="99" presetID="6" presetClass="entr" presetSubtype="16" fill="hold" grpId="0" nodeType="withEffect">
                                  <p:stCondLst>
                                    <p:cond delay="0"/>
                                  </p:stCondLst>
                                  <p:childTnLst>
                                    <p:set>
                                      <p:cBhvr>
                                        <p:cTn id="100" dur="1" fill="hold">
                                          <p:stCondLst>
                                            <p:cond delay="0"/>
                                          </p:stCondLst>
                                        </p:cTn>
                                        <p:tgtEl>
                                          <p:spTgt spid="37"/>
                                        </p:tgtEl>
                                        <p:attrNameLst>
                                          <p:attrName>style.visibility</p:attrName>
                                        </p:attrNameLst>
                                      </p:cBhvr>
                                      <p:to>
                                        <p:strVal val="visible"/>
                                      </p:to>
                                    </p:set>
                                    <p:animEffect transition="in" filter="circle(in)">
                                      <p:cBhvr>
                                        <p:cTn id="101" dur="2000"/>
                                        <p:tgtEl>
                                          <p:spTgt spid="37"/>
                                        </p:tgtEl>
                                      </p:cBhvr>
                                    </p:animEffect>
                                  </p:childTnLst>
                                </p:cTn>
                              </p:par>
                              <p:par>
                                <p:cTn id="102" presetID="6" presetClass="entr" presetSubtype="16" fill="hold" grpId="0" nodeType="withEffect">
                                  <p:stCondLst>
                                    <p:cond delay="0"/>
                                  </p:stCondLst>
                                  <p:childTnLst>
                                    <p:set>
                                      <p:cBhvr>
                                        <p:cTn id="103" dur="1" fill="hold">
                                          <p:stCondLst>
                                            <p:cond delay="0"/>
                                          </p:stCondLst>
                                        </p:cTn>
                                        <p:tgtEl>
                                          <p:spTgt spid="38"/>
                                        </p:tgtEl>
                                        <p:attrNameLst>
                                          <p:attrName>style.visibility</p:attrName>
                                        </p:attrNameLst>
                                      </p:cBhvr>
                                      <p:to>
                                        <p:strVal val="visible"/>
                                      </p:to>
                                    </p:set>
                                    <p:animEffect transition="in" filter="circle(in)">
                                      <p:cBhvr>
                                        <p:cTn id="104" dur="2000"/>
                                        <p:tgtEl>
                                          <p:spTgt spid="38"/>
                                        </p:tgtEl>
                                      </p:cBhvr>
                                    </p:animEffect>
                                  </p:childTnLst>
                                </p:cTn>
                              </p:par>
                              <p:par>
                                <p:cTn id="105" presetID="6" presetClass="entr" presetSubtype="16" fill="hold" grpId="0" nodeType="withEffect">
                                  <p:stCondLst>
                                    <p:cond delay="0"/>
                                  </p:stCondLst>
                                  <p:childTnLst>
                                    <p:set>
                                      <p:cBhvr>
                                        <p:cTn id="106" dur="1" fill="hold">
                                          <p:stCondLst>
                                            <p:cond delay="0"/>
                                          </p:stCondLst>
                                        </p:cTn>
                                        <p:tgtEl>
                                          <p:spTgt spid="39"/>
                                        </p:tgtEl>
                                        <p:attrNameLst>
                                          <p:attrName>style.visibility</p:attrName>
                                        </p:attrNameLst>
                                      </p:cBhvr>
                                      <p:to>
                                        <p:strVal val="visible"/>
                                      </p:to>
                                    </p:set>
                                    <p:animEffect transition="in" filter="circle(in)">
                                      <p:cBhvr>
                                        <p:cTn id="107" dur="2000"/>
                                        <p:tgtEl>
                                          <p:spTgt spid="39"/>
                                        </p:tgtEl>
                                      </p:cBhvr>
                                    </p:animEffect>
                                  </p:childTnLst>
                                </p:cTn>
                              </p:par>
                              <p:par>
                                <p:cTn id="108" presetID="6" presetClass="entr" presetSubtype="16" fill="hold" grpId="0" nodeType="withEffect">
                                  <p:stCondLst>
                                    <p:cond delay="0"/>
                                  </p:stCondLst>
                                  <p:childTnLst>
                                    <p:set>
                                      <p:cBhvr>
                                        <p:cTn id="109" dur="1" fill="hold">
                                          <p:stCondLst>
                                            <p:cond delay="0"/>
                                          </p:stCondLst>
                                        </p:cTn>
                                        <p:tgtEl>
                                          <p:spTgt spid="40"/>
                                        </p:tgtEl>
                                        <p:attrNameLst>
                                          <p:attrName>style.visibility</p:attrName>
                                        </p:attrNameLst>
                                      </p:cBhvr>
                                      <p:to>
                                        <p:strVal val="visible"/>
                                      </p:to>
                                    </p:set>
                                    <p:animEffect transition="in" filter="circle(in)">
                                      <p:cBhvr>
                                        <p:cTn id="110" dur="2000"/>
                                        <p:tgtEl>
                                          <p:spTgt spid="40"/>
                                        </p:tgtEl>
                                      </p:cBhvr>
                                    </p:animEffect>
                                  </p:childTnLst>
                                </p:cTn>
                              </p:par>
                              <p:par>
                                <p:cTn id="111" presetID="6" presetClass="entr" presetSubtype="16" fill="hold" grpId="0" nodeType="withEffect">
                                  <p:stCondLst>
                                    <p:cond delay="0"/>
                                  </p:stCondLst>
                                  <p:childTnLst>
                                    <p:set>
                                      <p:cBhvr>
                                        <p:cTn id="112" dur="1" fill="hold">
                                          <p:stCondLst>
                                            <p:cond delay="0"/>
                                          </p:stCondLst>
                                        </p:cTn>
                                        <p:tgtEl>
                                          <p:spTgt spid="41"/>
                                        </p:tgtEl>
                                        <p:attrNameLst>
                                          <p:attrName>style.visibility</p:attrName>
                                        </p:attrNameLst>
                                      </p:cBhvr>
                                      <p:to>
                                        <p:strVal val="visible"/>
                                      </p:to>
                                    </p:set>
                                    <p:animEffect transition="in" filter="circle(in)">
                                      <p:cBhvr>
                                        <p:cTn id="113" dur="2000"/>
                                        <p:tgtEl>
                                          <p:spTgt spid="41"/>
                                        </p:tgtEl>
                                      </p:cBhvr>
                                    </p:animEffect>
                                  </p:childTnLst>
                                </p:cTn>
                              </p:par>
                              <p:par>
                                <p:cTn id="114" presetID="6" presetClass="entr" presetSubtype="16" fill="hold" grpId="0" nodeType="withEffect">
                                  <p:stCondLst>
                                    <p:cond delay="0"/>
                                  </p:stCondLst>
                                  <p:childTnLst>
                                    <p:set>
                                      <p:cBhvr>
                                        <p:cTn id="115" dur="1" fill="hold">
                                          <p:stCondLst>
                                            <p:cond delay="0"/>
                                          </p:stCondLst>
                                        </p:cTn>
                                        <p:tgtEl>
                                          <p:spTgt spid="42"/>
                                        </p:tgtEl>
                                        <p:attrNameLst>
                                          <p:attrName>style.visibility</p:attrName>
                                        </p:attrNameLst>
                                      </p:cBhvr>
                                      <p:to>
                                        <p:strVal val="visible"/>
                                      </p:to>
                                    </p:set>
                                    <p:animEffect transition="in" filter="circle(in)">
                                      <p:cBhvr>
                                        <p:cTn id="116" dur="2000"/>
                                        <p:tgtEl>
                                          <p:spTgt spid="42"/>
                                        </p:tgtEl>
                                      </p:cBhvr>
                                    </p:animEffect>
                                  </p:childTnLst>
                                </p:cTn>
                              </p:par>
                              <p:par>
                                <p:cTn id="117" presetID="6" presetClass="entr" presetSubtype="16" fill="hold" grpId="0" nodeType="withEffect">
                                  <p:stCondLst>
                                    <p:cond delay="0"/>
                                  </p:stCondLst>
                                  <p:childTnLst>
                                    <p:set>
                                      <p:cBhvr>
                                        <p:cTn id="118" dur="1" fill="hold">
                                          <p:stCondLst>
                                            <p:cond delay="0"/>
                                          </p:stCondLst>
                                        </p:cTn>
                                        <p:tgtEl>
                                          <p:spTgt spid="43"/>
                                        </p:tgtEl>
                                        <p:attrNameLst>
                                          <p:attrName>style.visibility</p:attrName>
                                        </p:attrNameLst>
                                      </p:cBhvr>
                                      <p:to>
                                        <p:strVal val="visible"/>
                                      </p:to>
                                    </p:set>
                                    <p:animEffect transition="in" filter="circle(in)">
                                      <p:cBhvr>
                                        <p:cTn id="119" dur="2000"/>
                                        <p:tgtEl>
                                          <p:spTgt spid="43"/>
                                        </p:tgtEl>
                                      </p:cBhvr>
                                    </p:animEffect>
                                  </p:childTnLst>
                                </p:cTn>
                              </p:par>
                              <p:par>
                                <p:cTn id="120" presetID="6" presetClass="entr" presetSubtype="16" fill="hold" grpId="0" nodeType="withEffect">
                                  <p:stCondLst>
                                    <p:cond delay="0"/>
                                  </p:stCondLst>
                                  <p:childTnLst>
                                    <p:set>
                                      <p:cBhvr>
                                        <p:cTn id="121" dur="1" fill="hold">
                                          <p:stCondLst>
                                            <p:cond delay="0"/>
                                          </p:stCondLst>
                                        </p:cTn>
                                        <p:tgtEl>
                                          <p:spTgt spid="44"/>
                                        </p:tgtEl>
                                        <p:attrNameLst>
                                          <p:attrName>style.visibility</p:attrName>
                                        </p:attrNameLst>
                                      </p:cBhvr>
                                      <p:to>
                                        <p:strVal val="visible"/>
                                      </p:to>
                                    </p:set>
                                    <p:animEffect transition="in" filter="circle(in)">
                                      <p:cBhvr>
                                        <p:cTn id="122" dur="2000"/>
                                        <p:tgtEl>
                                          <p:spTgt spid="44"/>
                                        </p:tgtEl>
                                      </p:cBhvr>
                                    </p:animEffect>
                                  </p:childTnLst>
                                </p:cTn>
                              </p:par>
                              <p:par>
                                <p:cTn id="123" presetID="6" presetClass="entr" presetSubtype="16" fill="hold" grpId="0" nodeType="withEffect">
                                  <p:stCondLst>
                                    <p:cond delay="0"/>
                                  </p:stCondLst>
                                  <p:childTnLst>
                                    <p:set>
                                      <p:cBhvr>
                                        <p:cTn id="124" dur="1" fill="hold">
                                          <p:stCondLst>
                                            <p:cond delay="0"/>
                                          </p:stCondLst>
                                        </p:cTn>
                                        <p:tgtEl>
                                          <p:spTgt spid="45"/>
                                        </p:tgtEl>
                                        <p:attrNameLst>
                                          <p:attrName>style.visibility</p:attrName>
                                        </p:attrNameLst>
                                      </p:cBhvr>
                                      <p:to>
                                        <p:strVal val="visible"/>
                                      </p:to>
                                    </p:set>
                                    <p:animEffect transition="in" filter="circle(in)">
                                      <p:cBhvr>
                                        <p:cTn id="125" dur="2000"/>
                                        <p:tgtEl>
                                          <p:spTgt spid="45"/>
                                        </p:tgtEl>
                                      </p:cBhvr>
                                    </p:animEffect>
                                  </p:childTnLst>
                                </p:cTn>
                              </p:par>
                              <p:par>
                                <p:cTn id="126" presetID="6" presetClass="entr" presetSubtype="16" fill="hold" grpId="0" nodeType="withEffect">
                                  <p:stCondLst>
                                    <p:cond delay="0"/>
                                  </p:stCondLst>
                                  <p:childTnLst>
                                    <p:set>
                                      <p:cBhvr>
                                        <p:cTn id="127" dur="1" fill="hold">
                                          <p:stCondLst>
                                            <p:cond delay="0"/>
                                          </p:stCondLst>
                                        </p:cTn>
                                        <p:tgtEl>
                                          <p:spTgt spid="46"/>
                                        </p:tgtEl>
                                        <p:attrNameLst>
                                          <p:attrName>style.visibility</p:attrName>
                                        </p:attrNameLst>
                                      </p:cBhvr>
                                      <p:to>
                                        <p:strVal val="visible"/>
                                      </p:to>
                                    </p:set>
                                    <p:animEffect transition="in" filter="circle(in)">
                                      <p:cBhvr>
                                        <p:cTn id="128" dur="2000"/>
                                        <p:tgtEl>
                                          <p:spTgt spid="46"/>
                                        </p:tgtEl>
                                      </p:cBhvr>
                                    </p:animEffect>
                                  </p:childTnLst>
                                </p:cTn>
                              </p:par>
                              <p:par>
                                <p:cTn id="129" presetID="6" presetClass="entr" presetSubtype="16" fill="hold" grpId="0" nodeType="withEffect">
                                  <p:stCondLst>
                                    <p:cond delay="0"/>
                                  </p:stCondLst>
                                  <p:childTnLst>
                                    <p:set>
                                      <p:cBhvr>
                                        <p:cTn id="130" dur="1" fill="hold">
                                          <p:stCondLst>
                                            <p:cond delay="0"/>
                                          </p:stCondLst>
                                        </p:cTn>
                                        <p:tgtEl>
                                          <p:spTgt spid="47"/>
                                        </p:tgtEl>
                                        <p:attrNameLst>
                                          <p:attrName>style.visibility</p:attrName>
                                        </p:attrNameLst>
                                      </p:cBhvr>
                                      <p:to>
                                        <p:strVal val="visible"/>
                                      </p:to>
                                    </p:set>
                                    <p:animEffect transition="in" filter="circle(in)">
                                      <p:cBhvr>
                                        <p:cTn id="131" dur="2000"/>
                                        <p:tgtEl>
                                          <p:spTgt spid="47"/>
                                        </p:tgtEl>
                                      </p:cBhvr>
                                    </p:animEffect>
                                  </p:childTnLst>
                                </p:cTn>
                              </p:par>
                              <p:par>
                                <p:cTn id="132" presetID="6" presetClass="entr" presetSubtype="16" fill="hold" grpId="0" nodeType="withEffect">
                                  <p:stCondLst>
                                    <p:cond delay="0"/>
                                  </p:stCondLst>
                                  <p:childTnLst>
                                    <p:set>
                                      <p:cBhvr>
                                        <p:cTn id="133" dur="1" fill="hold">
                                          <p:stCondLst>
                                            <p:cond delay="0"/>
                                          </p:stCondLst>
                                        </p:cTn>
                                        <p:tgtEl>
                                          <p:spTgt spid="48"/>
                                        </p:tgtEl>
                                        <p:attrNameLst>
                                          <p:attrName>style.visibility</p:attrName>
                                        </p:attrNameLst>
                                      </p:cBhvr>
                                      <p:to>
                                        <p:strVal val="visible"/>
                                      </p:to>
                                    </p:set>
                                    <p:animEffect transition="in" filter="circle(in)">
                                      <p:cBhvr>
                                        <p:cTn id="134" dur="2000"/>
                                        <p:tgtEl>
                                          <p:spTgt spid="48"/>
                                        </p:tgtEl>
                                      </p:cBhvr>
                                    </p:animEffect>
                                  </p:childTnLst>
                                </p:cTn>
                              </p:par>
                              <p:par>
                                <p:cTn id="135" presetID="6" presetClass="entr" presetSubtype="16" fill="hold" grpId="0" nodeType="withEffect">
                                  <p:stCondLst>
                                    <p:cond delay="0"/>
                                  </p:stCondLst>
                                  <p:childTnLst>
                                    <p:set>
                                      <p:cBhvr>
                                        <p:cTn id="136" dur="1" fill="hold">
                                          <p:stCondLst>
                                            <p:cond delay="0"/>
                                          </p:stCondLst>
                                        </p:cTn>
                                        <p:tgtEl>
                                          <p:spTgt spid="49"/>
                                        </p:tgtEl>
                                        <p:attrNameLst>
                                          <p:attrName>style.visibility</p:attrName>
                                        </p:attrNameLst>
                                      </p:cBhvr>
                                      <p:to>
                                        <p:strVal val="visible"/>
                                      </p:to>
                                    </p:set>
                                    <p:animEffect transition="in" filter="circle(in)">
                                      <p:cBhvr>
                                        <p:cTn id="137" dur="2000"/>
                                        <p:tgtEl>
                                          <p:spTgt spid="49"/>
                                        </p:tgtEl>
                                      </p:cBhvr>
                                    </p:animEffect>
                                  </p:childTnLst>
                                </p:cTn>
                              </p:par>
                              <p:par>
                                <p:cTn id="138" presetID="6" presetClass="entr" presetSubtype="16" fill="hold" grpId="0" nodeType="withEffect">
                                  <p:stCondLst>
                                    <p:cond delay="0"/>
                                  </p:stCondLst>
                                  <p:childTnLst>
                                    <p:set>
                                      <p:cBhvr>
                                        <p:cTn id="139" dur="1" fill="hold">
                                          <p:stCondLst>
                                            <p:cond delay="0"/>
                                          </p:stCondLst>
                                        </p:cTn>
                                        <p:tgtEl>
                                          <p:spTgt spid="50"/>
                                        </p:tgtEl>
                                        <p:attrNameLst>
                                          <p:attrName>style.visibility</p:attrName>
                                        </p:attrNameLst>
                                      </p:cBhvr>
                                      <p:to>
                                        <p:strVal val="visible"/>
                                      </p:to>
                                    </p:set>
                                    <p:animEffect transition="in" filter="circle(in)">
                                      <p:cBhvr>
                                        <p:cTn id="140" dur="2000"/>
                                        <p:tgtEl>
                                          <p:spTgt spid="50"/>
                                        </p:tgtEl>
                                      </p:cBhvr>
                                    </p:animEffect>
                                  </p:childTnLst>
                                </p:cTn>
                              </p:par>
                              <p:par>
                                <p:cTn id="141" presetID="6" presetClass="entr" presetSubtype="16" fill="hold" grpId="0" nodeType="withEffect">
                                  <p:stCondLst>
                                    <p:cond delay="0"/>
                                  </p:stCondLst>
                                  <p:childTnLst>
                                    <p:set>
                                      <p:cBhvr>
                                        <p:cTn id="142" dur="1" fill="hold">
                                          <p:stCondLst>
                                            <p:cond delay="0"/>
                                          </p:stCondLst>
                                        </p:cTn>
                                        <p:tgtEl>
                                          <p:spTgt spid="51"/>
                                        </p:tgtEl>
                                        <p:attrNameLst>
                                          <p:attrName>style.visibility</p:attrName>
                                        </p:attrNameLst>
                                      </p:cBhvr>
                                      <p:to>
                                        <p:strVal val="visible"/>
                                      </p:to>
                                    </p:set>
                                    <p:animEffect transition="in" filter="circle(in)">
                                      <p:cBhvr>
                                        <p:cTn id="143" dur="2000"/>
                                        <p:tgtEl>
                                          <p:spTgt spid="51"/>
                                        </p:tgtEl>
                                      </p:cBhvr>
                                    </p:animEffect>
                                  </p:childTnLst>
                                </p:cTn>
                              </p:par>
                              <p:par>
                                <p:cTn id="144" presetID="6" presetClass="entr" presetSubtype="16" fill="hold" grpId="0" nodeType="withEffect">
                                  <p:stCondLst>
                                    <p:cond delay="0"/>
                                  </p:stCondLst>
                                  <p:childTnLst>
                                    <p:set>
                                      <p:cBhvr>
                                        <p:cTn id="145" dur="1" fill="hold">
                                          <p:stCondLst>
                                            <p:cond delay="0"/>
                                          </p:stCondLst>
                                        </p:cTn>
                                        <p:tgtEl>
                                          <p:spTgt spid="52"/>
                                        </p:tgtEl>
                                        <p:attrNameLst>
                                          <p:attrName>style.visibility</p:attrName>
                                        </p:attrNameLst>
                                      </p:cBhvr>
                                      <p:to>
                                        <p:strVal val="visible"/>
                                      </p:to>
                                    </p:set>
                                    <p:animEffect transition="in" filter="circle(in)">
                                      <p:cBhvr>
                                        <p:cTn id="146" dur="2000"/>
                                        <p:tgtEl>
                                          <p:spTgt spid="52"/>
                                        </p:tgtEl>
                                      </p:cBhvr>
                                    </p:animEffect>
                                  </p:childTnLst>
                                </p:cTn>
                              </p:par>
                              <p:par>
                                <p:cTn id="147" presetID="6" presetClass="entr" presetSubtype="16" fill="hold" grpId="0" nodeType="withEffect">
                                  <p:stCondLst>
                                    <p:cond delay="0"/>
                                  </p:stCondLst>
                                  <p:childTnLst>
                                    <p:set>
                                      <p:cBhvr>
                                        <p:cTn id="148" dur="1" fill="hold">
                                          <p:stCondLst>
                                            <p:cond delay="0"/>
                                          </p:stCondLst>
                                        </p:cTn>
                                        <p:tgtEl>
                                          <p:spTgt spid="53"/>
                                        </p:tgtEl>
                                        <p:attrNameLst>
                                          <p:attrName>style.visibility</p:attrName>
                                        </p:attrNameLst>
                                      </p:cBhvr>
                                      <p:to>
                                        <p:strVal val="visible"/>
                                      </p:to>
                                    </p:set>
                                    <p:animEffect transition="in" filter="circle(in)">
                                      <p:cBhvr>
                                        <p:cTn id="149" dur="2000"/>
                                        <p:tgtEl>
                                          <p:spTgt spid="53"/>
                                        </p:tgtEl>
                                      </p:cBhvr>
                                    </p:animEffect>
                                  </p:childTnLst>
                                </p:cTn>
                              </p:par>
                              <p:par>
                                <p:cTn id="150" presetID="6" presetClass="entr" presetSubtype="16" fill="hold" grpId="0" nodeType="withEffect">
                                  <p:stCondLst>
                                    <p:cond delay="0"/>
                                  </p:stCondLst>
                                  <p:childTnLst>
                                    <p:set>
                                      <p:cBhvr>
                                        <p:cTn id="151" dur="1" fill="hold">
                                          <p:stCondLst>
                                            <p:cond delay="0"/>
                                          </p:stCondLst>
                                        </p:cTn>
                                        <p:tgtEl>
                                          <p:spTgt spid="55"/>
                                        </p:tgtEl>
                                        <p:attrNameLst>
                                          <p:attrName>style.visibility</p:attrName>
                                        </p:attrNameLst>
                                      </p:cBhvr>
                                      <p:to>
                                        <p:strVal val="visible"/>
                                      </p:to>
                                    </p:set>
                                    <p:animEffect transition="in" filter="circle(in)">
                                      <p:cBhvr>
                                        <p:cTn id="152" dur="2000"/>
                                        <p:tgtEl>
                                          <p:spTgt spid="55"/>
                                        </p:tgtEl>
                                      </p:cBhvr>
                                    </p:animEffect>
                                  </p:childTnLst>
                                </p:cTn>
                              </p:par>
                              <p:par>
                                <p:cTn id="153" presetID="6" presetClass="entr" presetSubtype="16" fill="hold" grpId="0" nodeType="withEffect">
                                  <p:stCondLst>
                                    <p:cond delay="0"/>
                                  </p:stCondLst>
                                  <p:childTnLst>
                                    <p:set>
                                      <p:cBhvr>
                                        <p:cTn id="154" dur="1" fill="hold">
                                          <p:stCondLst>
                                            <p:cond delay="0"/>
                                          </p:stCondLst>
                                        </p:cTn>
                                        <p:tgtEl>
                                          <p:spTgt spid="54"/>
                                        </p:tgtEl>
                                        <p:attrNameLst>
                                          <p:attrName>style.visibility</p:attrName>
                                        </p:attrNameLst>
                                      </p:cBhvr>
                                      <p:to>
                                        <p:strVal val="visible"/>
                                      </p:to>
                                    </p:set>
                                    <p:animEffect transition="in" filter="circle(in)">
                                      <p:cBhvr>
                                        <p:cTn id="155" dur="2000"/>
                                        <p:tgtEl>
                                          <p:spTgt spid="54"/>
                                        </p:tgtEl>
                                      </p:cBhvr>
                                    </p:animEffect>
                                  </p:childTnLst>
                                </p:cTn>
                              </p:par>
                              <p:par>
                                <p:cTn id="156" presetID="6" presetClass="entr" presetSubtype="16" fill="hold" grpId="0" nodeType="withEffect">
                                  <p:stCondLst>
                                    <p:cond delay="0"/>
                                  </p:stCondLst>
                                  <p:childTnLst>
                                    <p:set>
                                      <p:cBhvr>
                                        <p:cTn id="157" dur="1" fill="hold">
                                          <p:stCondLst>
                                            <p:cond delay="0"/>
                                          </p:stCondLst>
                                        </p:cTn>
                                        <p:tgtEl>
                                          <p:spTgt spid="56"/>
                                        </p:tgtEl>
                                        <p:attrNameLst>
                                          <p:attrName>style.visibility</p:attrName>
                                        </p:attrNameLst>
                                      </p:cBhvr>
                                      <p:to>
                                        <p:strVal val="visible"/>
                                      </p:to>
                                    </p:set>
                                    <p:animEffect transition="in" filter="circle(in)">
                                      <p:cBhvr>
                                        <p:cTn id="158" dur="2000"/>
                                        <p:tgtEl>
                                          <p:spTgt spid="56"/>
                                        </p:tgtEl>
                                      </p:cBhvr>
                                    </p:animEffect>
                                  </p:childTnLst>
                                </p:cTn>
                              </p:par>
                              <p:par>
                                <p:cTn id="159" presetID="6" presetClass="entr" presetSubtype="16" fill="hold" grpId="0" nodeType="withEffect">
                                  <p:stCondLst>
                                    <p:cond delay="0"/>
                                  </p:stCondLst>
                                  <p:childTnLst>
                                    <p:set>
                                      <p:cBhvr>
                                        <p:cTn id="160" dur="1" fill="hold">
                                          <p:stCondLst>
                                            <p:cond delay="0"/>
                                          </p:stCondLst>
                                        </p:cTn>
                                        <p:tgtEl>
                                          <p:spTgt spid="58"/>
                                        </p:tgtEl>
                                        <p:attrNameLst>
                                          <p:attrName>style.visibility</p:attrName>
                                        </p:attrNameLst>
                                      </p:cBhvr>
                                      <p:to>
                                        <p:strVal val="visible"/>
                                      </p:to>
                                    </p:set>
                                    <p:animEffect transition="in" filter="circle(in)">
                                      <p:cBhvr>
                                        <p:cTn id="161" dur="2000"/>
                                        <p:tgtEl>
                                          <p:spTgt spid="58"/>
                                        </p:tgtEl>
                                      </p:cBhvr>
                                    </p:animEffect>
                                  </p:childTnLst>
                                </p:cTn>
                              </p:par>
                              <p:par>
                                <p:cTn id="162" presetID="6" presetClass="entr" presetSubtype="16" fill="hold" grpId="0" nodeType="withEffect">
                                  <p:stCondLst>
                                    <p:cond delay="0"/>
                                  </p:stCondLst>
                                  <p:childTnLst>
                                    <p:set>
                                      <p:cBhvr>
                                        <p:cTn id="163" dur="1" fill="hold">
                                          <p:stCondLst>
                                            <p:cond delay="0"/>
                                          </p:stCondLst>
                                        </p:cTn>
                                        <p:tgtEl>
                                          <p:spTgt spid="57"/>
                                        </p:tgtEl>
                                        <p:attrNameLst>
                                          <p:attrName>style.visibility</p:attrName>
                                        </p:attrNameLst>
                                      </p:cBhvr>
                                      <p:to>
                                        <p:strVal val="visible"/>
                                      </p:to>
                                    </p:set>
                                    <p:animEffect transition="in" filter="circle(in)">
                                      <p:cBhvr>
                                        <p:cTn id="164" dur="2000"/>
                                        <p:tgtEl>
                                          <p:spTgt spid="57"/>
                                        </p:tgtEl>
                                      </p:cBhvr>
                                    </p:animEffect>
                                  </p:childTnLst>
                                </p:cTn>
                              </p:par>
                              <p:par>
                                <p:cTn id="165" presetID="6" presetClass="entr" presetSubtype="16" fill="hold" grpId="0" nodeType="withEffect">
                                  <p:stCondLst>
                                    <p:cond delay="0"/>
                                  </p:stCondLst>
                                  <p:childTnLst>
                                    <p:set>
                                      <p:cBhvr>
                                        <p:cTn id="166" dur="1" fill="hold">
                                          <p:stCondLst>
                                            <p:cond delay="0"/>
                                          </p:stCondLst>
                                        </p:cTn>
                                        <p:tgtEl>
                                          <p:spTgt spid="59"/>
                                        </p:tgtEl>
                                        <p:attrNameLst>
                                          <p:attrName>style.visibility</p:attrName>
                                        </p:attrNameLst>
                                      </p:cBhvr>
                                      <p:to>
                                        <p:strVal val="visible"/>
                                      </p:to>
                                    </p:set>
                                    <p:animEffect transition="in" filter="circle(in)">
                                      <p:cBhvr>
                                        <p:cTn id="167" dur="2000"/>
                                        <p:tgtEl>
                                          <p:spTgt spid="59"/>
                                        </p:tgtEl>
                                      </p:cBhvr>
                                    </p:animEffect>
                                  </p:childTnLst>
                                </p:cTn>
                              </p:par>
                              <p:par>
                                <p:cTn id="168" presetID="6" presetClass="entr" presetSubtype="16" fill="hold" grpId="0" nodeType="withEffect">
                                  <p:stCondLst>
                                    <p:cond delay="0"/>
                                  </p:stCondLst>
                                  <p:childTnLst>
                                    <p:set>
                                      <p:cBhvr>
                                        <p:cTn id="169" dur="1" fill="hold">
                                          <p:stCondLst>
                                            <p:cond delay="0"/>
                                          </p:stCondLst>
                                        </p:cTn>
                                        <p:tgtEl>
                                          <p:spTgt spid="61"/>
                                        </p:tgtEl>
                                        <p:attrNameLst>
                                          <p:attrName>style.visibility</p:attrName>
                                        </p:attrNameLst>
                                      </p:cBhvr>
                                      <p:to>
                                        <p:strVal val="visible"/>
                                      </p:to>
                                    </p:set>
                                    <p:animEffect transition="in" filter="circle(in)">
                                      <p:cBhvr>
                                        <p:cTn id="170" dur="2000"/>
                                        <p:tgtEl>
                                          <p:spTgt spid="61"/>
                                        </p:tgtEl>
                                      </p:cBhvr>
                                    </p:animEffect>
                                  </p:childTnLst>
                                </p:cTn>
                              </p:par>
                              <p:par>
                                <p:cTn id="171" presetID="6" presetClass="entr" presetSubtype="16" fill="hold" grpId="0" nodeType="withEffect">
                                  <p:stCondLst>
                                    <p:cond delay="0"/>
                                  </p:stCondLst>
                                  <p:childTnLst>
                                    <p:set>
                                      <p:cBhvr>
                                        <p:cTn id="172" dur="1" fill="hold">
                                          <p:stCondLst>
                                            <p:cond delay="0"/>
                                          </p:stCondLst>
                                        </p:cTn>
                                        <p:tgtEl>
                                          <p:spTgt spid="60"/>
                                        </p:tgtEl>
                                        <p:attrNameLst>
                                          <p:attrName>style.visibility</p:attrName>
                                        </p:attrNameLst>
                                      </p:cBhvr>
                                      <p:to>
                                        <p:strVal val="visible"/>
                                      </p:to>
                                    </p:set>
                                    <p:animEffect transition="in" filter="circle(in)">
                                      <p:cBhvr>
                                        <p:cTn id="173" dur="2000"/>
                                        <p:tgtEl>
                                          <p:spTgt spid="60"/>
                                        </p:tgtEl>
                                      </p:cBhvr>
                                    </p:animEffect>
                                  </p:childTnLst>
                                </p:cTn>
                              </p:par>
                              <p:par>
                                <p:cTn id="174" presetID="6" presetClass="entr" presetSubtype="16" fill="hold" grpId="0" nodeType="withEffect">
                                  <p:stCondLst>
                                    <p:cond delay="0"/>
                                  </p:stCondLst>
                                  <p:childTnLst>
                                    <p:set>
                                      <p:cBhvr>
                                        <p:cTn id="175" dur="1" fill="hold">
                                          <p:stCondLst>
                                            <p:cond delay="0"/>
                                          </p:stCondLst>
                                        </p:cTn>
                                        <p:tgtEl>
                                          <p:spTgt spid="62"/>
                                        </p:tgtEl>
                                        <p:attrNameLst>
                                          <p:attrName>style.visibility</p:attrName>
                                        </p:attrNameLst>
                                      </p:cBhvr>
                                      <p:to>
                                        <p:strVal val="visible"/>
                                      </p:to>
                                    </p:set>
                                    <p:animEffect transition="in" filter="circle(in)">
                                      <p:cBhvr>
                                        <p:cTn id="176" dur="2000"/>
                                        <p:tgtEl>
                                          <p:spTgt spid="62"/>
                                        </p:tgtEl>
                                      </p:cBhvr>
                                    </p:animEffect>
                                  </p:childTnLst>
                                </p:cTn>
                              </p:par>
                              <p:par>
                                <p:cTn id="177" presetID="6" presetClass="entr" presetSubtype="16" fill="hold" grpId="0" nodeType="withEffect">
                                  <p:stCondLst>
                                    <p:cond delay="0"/>
                                  </p:stCondLst>
                                  <p:childTnLst>
                                    <p:set>
                                      <p:cBhvr>
                                        <p:cTn id="178" dur="1" fill="hold">
                                          <p:stCondLst>
                                            <p:cond delay="0"/>
                                          </p:stCondLst>
                                        </p:cTn>
                                        <p:tgtEl>
                                          <p:spTgt spid="65"/>
                                        </p:tgtEl>
                                        <p:attrNameLst>
                                          <p:attrName>style.visibility</p:attrName>
                                        </p:attrNameLst>
                                      </p:cBhvr>
                                      <p:to>
                                        <p:strVal val="visible"/>
                                      </p:to>
                                    </p:set>
                                    <p:animEffect transition="in" filter="circle(in)">
                                      <p:cBhvr>
                                        <p:cTn id="179" dur="2000"/>
                                        <p:tgtEl>
                                          <p:spTgt spid="65"/>
                                        </p:tgtEl>
                                      </p:cBhvr>
                                    </p:animEffect>
                                  </p:childTnLst>
                                </p:cTn>
                              </p:par>
                              <p:par>
                                <p:cTn id="180" presetID="6" presetClass="entr" presetSubtype="16" fill="hold" grpId="0" nodeType="withEffect">
                                  <p:stCondLst>
                                    <p:cond delay="0"/>
                                  </p:stCondLst>
                                  <p:childTnLst>
                                    <p:set>
                                      <p:cBhvr>
                                        <p:cTn id="181" dur="1" fill="hold">
                                          <p:stCondLst>
                                            <p:cond delay="0"/>
                                          </p:stCondLst>
                                        </p:cTn>
                                        <p:tgtEl>
                                          <p:spTgt spid="64"/>
                                        </p:tgtEl>
                                        <p:attrNameLst>
                                          <p:attrName>style.visibility</p:attrName>
                                        </p:attrNameLst>
                                      </p:cBhvr>
                                      <p:to>
                                        <p:strVal val="visible"/>
                                      </p:to>
                                    </p:set>
                                    <p:animEffect transition="in" filter="circle(in)">
                                      <p:cBhvr>
                                        <p:cTn id="182" dur="2000"/>
                                        <p:tgtEl>
                                          <p:spTgt spid="64"/>
                                        </p:tgtEl>
                                      </p:cBhvr>
                                    </p:animEffect>
                                  </p:childTnLst>
                                </p:cTn>
                              </p:par>
                              <p:par>
                                <p:cTn id="183" presetID="6" presetClass="entr" presetSubtype="16" fill="hold" grpId="0" nodeType="withEffect">
                                  <p:stCondLst>
                                    <p:cond delay="0"/>
                                  </p:stCondLst>
                                  <p:childTnLst>
                                    <p:set>
                                      <p:cBhvr>
                                        <p:cTn id="184" dur="1" fill="hold">
                                          <p:stCondLst>
                                            <p:cond delay="0"/>
                                          </p:stCondLst>
                                        </p:cTn>
                                        <p:tgtEl>
                                          <p:spTgt spid="68"/>
                                        </p:tgtEl>
                                        <p:attrNameLst>
                                          <p:attrName>style.visibility</p:attrName>
                                        </p:attrNameLst>
                                      </p:cBhvr>
                                      <p:to>
                                        <p:strVal val="visible"/>
                                      </p:to>
                                    </p:set>
                                    <p:animEffect transition="in" filter="circle(in)">
                                      <p:cBhvr>
                                        <p:cTn id="185" dur="2000"/>
                                        <p:tgtEl>
                                          <p:spTgt spid="68"/>
                                        </p:tgtEl>
                                      </p:cBhvr>
                                    </p:animEffect>
                                  </p:childTnLst>
                                </p:cTn>
                              </p:par>
                              <p:par>
                                <p:cTn id="186" presetID="6" presetClass="entr" presetSubtype="16" fill="hold" grpId="0" nodeType="withEffect">
                                  <p:stCondLst>
                                    <p:cond delay="0"/>
                                  </p:stCondLst>
                                  <p:childTnLst>
                                    <p:set>
                                      <p:cBhvr>
                                        <p:cTn id="187" dur="1" fill="hold">
                                          <p:stCondLst>
                                            <p:cond delay="0"/>
                                          </p:stCondLst>
                                        </p:cTn>
                                        <p:tgtEl>
                                          <p:spTgt spid="67"/>
                                        </p:tgtEl>
                                        <p:attrNameLst>
                                          <p:attrName>style.visibility</p:attrName>
                                        </p:attrNameLst>
                                      </p:cBhvr>
                                      <p:to>
                                        <p:strVal val="visible"/>
                                      </p:to>
                                    </p:set>
                                    <p:animEffect transition="in" filter="circle(in)">
                                      <p:cBhvr>
                                        <p:cTn id="188" dur="2000"/>
                                        <p:tgtEl>
                                          <p:spTgt spid="67"/>
                                        </p:tgtEl>
                                      </p:cBhvr>
                                    </p:animEffect>
                                  </p:childTnLst>
                                </p:cTn>
                              </p:par>
                              <p:par>
                                <p:cTn id="189" presetID="6" presetClass="entr" presetSubtype="16" fill="hold" grpId="0" nodeType="withEffect">
                                  <p:stCondLst>
                                    <p:cond delay="0"/>
                                  </p:stCondLst>
                                  <p:childTnLst>
                                    <p:set>
                                      <p:cBhvr>
                                        <p:cTn id="190" dur="1" fill="hold">
                                          <p:stCondLst>
                                            <p:cond delay="0"/>
                                          </p:stCondLst>
                                        </p:cTn>
                                        <p:tgtEl>
                                          <p:spTgt spid="74"/>
                                        </p:tgtEl>
                                        <p:attrNameLst>
                                          <p:attrName>style.visibility</p:attrName>
                                        </p:attrNameLst>
                                      </p:cBhvr>
                                      <p:to>
                                        <p:strVal val="visible"/>
                                      </p:to>
                                    </p:set>
                                    <p:animEffect transition="in" filter="circle(in)">
                                      <p:cBhvr>
                                        <p:cTn id="191" dur="2000"/>
                                        <p:tgtEl>
                                          <p:spTgt spid="74"/>
                                        </p:tgtEl>
                                      </p:cBhvr>
                                    </p:animEffect>
                                  </p:childTnLst>
                                </p:cTn>
                              </p:par>
                              <p:par>
                                <p:cTn id="192" presetID="6" presetClass="entr" presetSubtype="16" fill="hold" grpId="0" nodeType="withEffect">
                                  <p:stCondLst>
                                    <p:cond delay="0"/>
                                  </p:stCondLst>
                                  <p:childTnLst>
                                    <p:set>
                                      <p:cBhvr>
                                        <p:cTn id="193" dur="1" fill="hold">
                                          <p:stCondLst>
                                            <p:cond delay="0"/>
                                          </p:stCondLst>
                                        </p:cTn>
                                        <p:tgtEl>
                                          <p:spTgt spid="70"/>
                                        </p:tgtEl>
                                        <p:attrNameLst>
                                          <p:attrName>style.visibility</p:attrName>
                                        </p:attrNameLst>
                                      </p:cBhvr>
                                      <p:to>
                                        <p:strVal val="visible"/>
                                      </p:to>
                                    </p:set>
                                    <p:animEffect transition="in" filter="circle(in)">
                                      <p:cBhvr>
                                        <p:cTn id="194" dur="2000"/>
                                        <p:tgtEl>
                                          <p:spTgt spid="70"/>
                                        </p:tgtEl>
                                      </p:cBhvr>
                                    </p:animEffect>
                                  </p:childTnLst>
                                </p:cTn>
                              </p:par>
                              <p:par>
                                <p:cTn id="195" presetID="6" presetClass="entr" presetSubtype="16" fill="hold" grpId="0" nodeType="withEffect">
                                  <p:stCondLst>
                                    <p:cond delay="0"/>
                                  </p:stCondLst>
                                  <p:childTnLst>
                                    <p:set>
                                      <p:cBhvr>
                                        <p:cTn id="196" dur="1" fill="hold">
                                          <p:stCondLst>
                                            <p:cond delay="0"/>
                                          </p:stCondLst>
                                        </p:cTn>
                                        <p:tgtEl>
                                          <p:spTgt spid="71"/>
                                        </p:tgtEl>
                                        <p:attrNameLst>
                                          <p:attrName>style.visibility</p:attrName>
                                        </p:attrNameLst>
                                      </p:cBhvr>
                                      <p:to>
                                        <p:strVal val="visible"/>
                                      </p:to>
                                    </p:set>
                                    <p:animEffect transition="in" filter="circle(in)">
                                      <p:cBhvr>
                                        <p:cTn id="197" dur="2000"/>
                                        <p:tgtEl>
                                          <p:spTgt spid="71"/>
                                        </p:tgtEl>
                                      </p:cBhvr>
                                    </p:animEffect>
                                  </p:childTnLst>
                                </p:cTn>
                              </p:par>
                              <p:par>
                                <p:cTn id="198" presetID="6" presetClass="entr" presetSubtype="16" fill="hold" grpId="0" nodeType="withEffect">
                                  <p:stCondLst>
                                    <p:cond delay="0"/>
                                  </p:stCondLst>
                                  <p:childTnLst>
                                    <p:set>
                                      <p:cBhvr>
                                        <p:cTn id="199" dur="1" fill="hold">
                                          <p:stCondLst>
                                            <p:cond delay="0"/>
                                          </p:stCondLst>
                                        </p:cTn>
                                        <p:tgtEl>
                                          <p:spTgt spid="63"/>
                                        </p:tgtEl>
                                        <p:attrNameLst>
                                          <p:attrName>style.visibility</p:attrName>
                                        </p:attrNameLst>
                                      </p:cBhvr>
                                      <p:to>
                                        <p:strVal val="visible"/>
                                      </p:to>
                                    </p:set>
                                    <p:animEffect transition="in" filter="circle(in)">
                                      <p:cBhvr>
                                        <p:cTn id="200" dur="2000"/>
                                        <p:tgtEl>
                                          <p:spTgt spid="63"/>
                                        </p:tgtEl>
                                      </p:cBhvr>
                                    </p:animEffect>
                                  </p:childTnLst>
                                </p:cTn>
                              </p:par>
                              <p:par>
                                <p:cTn id="201" presetID="6" presetClass="entr" presetSubtype="16" fill="hold" grpId="0" nodeType="withEffect">
                                  <p:stCondLst>
                                    <p:cond delay="0"/>
                                  </p:stCondLst>
                                  <p:childTnLst>
                                    <p:set>
                                      <p:cBhvr>
                                        <p:cTn id="202" dur="1" fill="hold">
                                          <p:stCondLst>
                                            <p:cond delay="0"/>
                                          </p:stCondLst>
                                        </p:cTn>
                                        <p:tgtEl>
                                          <p:spTgt spid="69"/>
                                        </p:tgtEl>
                                        <p:attrNameLst>
                                          <p:attrName>style.visibility</p:attrName>
                                        </p:attrNameLst>
                                      </p:cBhvr>
                                      <p:to>
                                        <p:strVal val="visible"/>
                                      </p:to>
                                    </p:set>
                                    <p:animEffect transition="in" filter="circle(in)">
                                      <p:cBhvr>
                                        <p:cTn id="203" dur="2000"/>
                                        <p:tgtEl>
                                          <p:spTgt spid="69"/>
                                        </p:tgtEl>
                                      </p:cBhvr>
                                    </p:animEffect>
                                  </p:childTnLst>
                                </p:cTn>
                              </p:par>
                              <p:par>
                                <p:cTn id="204" presetID="6" presetClass="entr" presetSubtype="16" fill="hold" grpId="0" nodeType="withEffect">
                                  <p:stCondLst>
                                    <p:cond delay="0"/>
                                  </p:stCondLst>
                                  <p:childTnLst>
                                    <p:set>
                                      <p:cBhvr>
                                        <p:cTn id="205" dur="1" fill="hold">
                                          <p:stCondLst>
                                            <p:cond delay="0"/>
                                          </p:stCondLst>
                                        </p:cTn>
                                        <p:tgtEl>
                                          <p:spTgt spid="79"/>
                                        </p:tgtEl>
                                        <p:attrNameLst>
                                          <p:attrName>style.visibility</p:attrName>
                                        </p:attrNameLst>
                                      </p:cBhvr>
                                      <p:to>
                                        <p:strVal val="visible"/>
                                      </p:to>
                                    </p:set>
                                    <p:animEffect transition="in" filter="circle(in)">
                                      <p:cBhvr>
                                        <p:cTn id="206" dur="2000"/>
                                        <p:tgtEl>
                                          <p:spTgt spid="79"/>
                                        </p:tgtEl>
                                      </p:cBhvr>
                                    </p:animEffect>
                                  </p:childTnLst>
                                </p:cTn>
                              </p:par>
                              <p:par>
                                <p:cTn id="207" presetID="6" presetClass="entr" presetSubtype="16" fill="hold" grpId="0" nodeType="withEffect">
                                  <p:stCondLst>
                                    <p:cond delay="0"/>
                                  </p:stCondLst>
                                  <p:childTnLst>
                                    <p:set>
                                      <p:cBhvr>
                                        <p:cTn id="208" dur="1" fill="hold">
                                          <p:stCondLst>
                                            <p:cond delay="0"/>
                                          </p:stCondLst>
                                        </p:cTn>
                                        <p:tgtEl>
                                          <p:spTgt spid="76"/>
                                        </p:tgtEl>
                                        <p:attrNameLst>
                                          <p:attrName>style.visibility</p:attrName>
                                        </p:attrNameLst>
                                      </p:cBhvr>
                                      <p:to>
                                        <p:strVal val="visible"/>
                                      </p:to>
                                    </p:set>
                                    <p:animEffect transition="in" filter="circle(in)">
                                      <p:cBhvr>
                                        <p:cTn id="209" dur="2000"/>
                                        <p:tgtEl>
                                          <p:spTgt spid="76"/>
                                        </p:tgtEl>
                                      </p:cBhvr>
                                    </p:animEffect>
                                  </p:childTnLst>
                                </p:cTn>
                              </p:par>
                              <p:par>
                                <p:cTn id="210" presetID="6" presetClass="entr" presetSubtype="16" fill="hold" grpId="0" nodeType="withEffect">
                                  <p:stCondLst>
                                    <p:cond delay="0"/>
                                  </p:stCondLst>
                                  <p:childTnLst>
                                    <p:set>
                                      <p:cBhvr>
                                        <p:cTn id="211" dur="1" fill="hold">
                                          <p:stCondLst>
                                            <p:cond delay="0"/>
                                          </p:stCondLst>
                                        </p:cTn>
                                        <p:tgtEl>
                                          <p:spTgt spid="77"/>
                                        </p:tgtEl>
                                        <p:attrNameLst>
                                          <p:attrName>style.visibility</p:attrName>
                                        </p:attrNameLst>
                                      </p:cBhvr>
                                      <p:to>
                                        <p:strVal val="visible"/>
                                      </p:to>
                                    </p:set>
                                    <p:animEffect transition="in" filter="circle(in)">
                                      <p:cBhvr>
                                        <p:cTn id="212" dur="2000"/>
                                        <p:tgtEl>
                                          <p:spTgt spid="77"/>
                                        </p:tgtEl>
                                      </p:cBhvr>
                                    </p:animEffect>
                                  </p:childTnLst>
                                </p:cTn>
                              </p:par>
                              <p:par>
                                <p:cTn id="213" presetID="6" presetClass="entr" presetSubtype="16" fill="hold" grpId="0" nodeType="withEffect">
                                  <p:stCondLst>
                                    <p:cond delay="0"/>
                                  </p:stCondLst>
                                  <p:childTnLst>
                                    <p:set>
                                      <p:cBhvr>
                                        <p:cTn id="214" dur="1" fill="hold">
                                          <p:stCondLst>
                                            <p:cond delay="0"/>
                                          </p:stCondLst>
                                        </p:cTn>
                                        <p:tgtEl>
                                          <p:spTgt spid="66"/>
                                        </p:tgtEl>
                                        <p:attrNameLst>
                                          <p:attrName>style.visibility</p:attrName>
                                        </p:attrNameLst>
                                      </p:cBhvr>
                                      <p:to>
                                        <p:strVal val="visible"/>
                                      </p:to>
                                    </p:set>
                                    <p:animEffect transition="in" filter="circle(in)">
                                      <p:cBhvr>
                                        <p:cTn id="215" dur="2000"/>
                                        <p:tgtEl>
                                          <p:spTgt spid="66"/>
                                        </p:tgtEl>
                                      </p:cBhvr>
                                    </p:animEffect>
                                  </p:childTnLst>
                                </p:cTn>
                              </p:par>
                              <p:par>
                                <p:cTn id="216" presetID="6" presetClass="entr" presetSubtype="16" fill="hold" grpId="0" nodeType="withEffect">
                                  <p:stCondLst>
                                    <p:cond delay="0"/>
                                  </p:stCondLst>
                                  <p:childTnLst>
                                    <p:set>
                                      <p:cBhvr>
                                        <p:cTn id="217" dur="1" fill="hold">
                                          <p:stCondLst>
                                            <p:cond delay="0"/>
                                          </p:stCondLst>
                                        </p:cTn>
                                        <p:tgtEl>
                                          <p:spTgt spid="73"/>
                                        </p:tgtEl>
                                        <p:attrNameLst>
                                          <p:attrName>style.visibility</p:attrName>
                                        </p:attrNameLst>
                                      </p:cBhvr>
                                      <p:to>
                                        <p:strVal val="visible"/>
                                      </p:to>
                                    </p:set>
                                    <p:animEffect transition="in" filter="circle(in)">
                                      <p:cBhvr>
                                        <p:cTn id="218" dur="2000"/>
                                        <p:tgtEl>
                                          <p:spTgt spid="73"/>
                                        </p:tgtEl>
                                      </p:cBhvr>
                                    </p:animEffect>
                                  </p:childTnLst>
                                </p:cTn>
                              </p:par>
                            </p:childTnLst>
                          </p:cTn>
                        </p:par>
                      </p:childTnLst>
                    </p:cTn>
                  </p:par>
                  <p:par>
                    <p:cTn id="219" fill="hold">
                      <p:stCondLst>
                        <p:cond delay="indefinite"/>
                      </p:stCondLst>
                      <p:childTnLst>
                        <p:par>
                          <p:cTn id="220" fill="hold">
                            <p:stCondLst>
                              <p:cond delay="0"/>
                            </p:stCondLst>
                            <p:childTnLst>
                              <p:par>
                                <p:cTn id="221" presetID="21" presetClass="entr" presetSubtype="1" fill="hold" grpId="0" nodeType="clickEffect">
                                  <p:stCondLst>
                                    <p:cond delay="0"/>
                                  </p:stCondLst>
                                  <p:childTnLst>
                                    <p:set>
                                      <p:cBhvr>
                                        <p:cTn id="222" dur="1" fill="hold">
                                          <p:stCondLst>
                                            <p:cond delay="0"/>
                                          </p:stCondLst>
                                        </p:cTn>
                                        <p:tgtEl>
                                          <p:spTgt spid="2"/>
                                        </p:tgtEl>
                                        <p:attrNameLst>
                                          <p:attrName>style.visibility</p:attrName>
                                        </p:attrNameLst>
                                      </p:cBhvr>
                                      <p:to>
                                        <p:strVal val="visible"/>
                                      </p:to>
                                    </p:set>
                                    <p:animEffect transition="in" filter="wheel(1)">
                                      <p:cBhvr>
                                        <p:cTn id="22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3" grpId="0" animBg="1"/>
      <p:bldP spid="74" grpId="0" animBg="1"/>
      <p:bldP spid="76" grpId="0" animBg="1"/>
      <p:bldP spid="77" grpId="0" animBg="1"/>
      <p:bldP spid="7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1524000" y="951899"/>
            <a:ext cx="9144000" cy="0"/>
          </a:xfrm>
          <a:prstGeom prst="line">
            <a:avLst/>
          </a:prstGeom>
          <a:ln w="57150" cmpd="thinThick">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125415" y="318222"/>
            <a:ext cx="9753600" cy="584775"/>
          </a:xfrm>
          <a:prstGeom prst="rect">
            <a:avLst/>
          </a:prstGeom>
          <a:noFill/>
        </p:spPr>
        <p:txBody>
          <a:bodyPr wrap="square" rtlCol="0">
            <a:spAutoFit/>
          </a:bodyPr>
          <a:lstStyle/>
          <a:p>
            <a:r>
              <a:rPr lang="en-US" sz="3200" b="1" dirty="0" smtClean="0">
                <a:solidFill>
                  <a:schemeClr val="tx2">
                    <a:lumMod val="75000"/>
                  </a:schemeClr>
                </a:solidFill>
              </a:rPr>
              <a:t>WHAT HAVE WE DONE?  ( </a:t>
            </a:r>
            <a:r>
              <a:rPr lang="en-US" sz="3200" b="1" dirty="0" smtClean="0">
                <a:solidFill>
                  <a:schemeClr val="tx2">
                    <a:lumMod val="75000"/>
                  </a:schemeClr>
                </a:solidFill>
              </a:rPr>
              <a:t>March </a:t>
            </a:r>
            <a:r>
              <a:rPr lang="en-US" sz="3200" b="1" dirty="0" smtClean="0">
                <a:solidFill>
                  <a:schemeClr val="tx2">
                    <a:lumMod val="75000"/>
                  </a:schemeClr>
                </a:solidFill>
              </a:rPr>
              <a:t>to Dec. 2017)</a:t>
            </a:r>
            <a:endParaRPr lang="en-US" sz="3200" b="1" dirty="0">
              <a:solidFill>
                <a:schemeClr val="tx2">
                  <a:lumMod val="75000"/>
                </a:schemeClr>
              </a:solidFill>
            </a:endParaRPr>
          </a:p>
        </p:txBody>
      </p:sp>
      <p:sp>
        <p:nvSpPr>
          <p:cNvPr id="5" name="TextBox 4"/>
          <p:cNvSpPr txBox="1"/>
          <p:nvPr/>
        </p:nvSpPr>
        <p:spPr>
          <a:xfrm flipH="1">
            <a:off x="0" y="1062357"/>
            <a:ext cx="12192000" cy="6740307"/>
          </a:xfrm>
          <a:prstGeom prst="rect">
            <a:avLst/>
          </a:prstGeom>
          <a:noFill/>
        </p:spPr>
        <p:txBody>
          <a:bodyPr wrap="square" rtlCol="0">
            <a:spAutoFit/>
          </a:bodyPr>
          <a:lstStyle/>
          <a:p>
            <a:pPr marL="571500" indent="-571500">
              <a:buFontTx/>
              <a:buChar char="-"/>
            </a:pPr>
            <a:r>
              <a:rPr lang="en-US" sz="3600" dirty="0" smtClean="0"/>
              <a:t>Coordinated and edited an Aqua-LAC Special Number on Haiti </a:t>
            </a:r>
          </a:p>
          <a:p>
            <a:pPr marL="571500" indent="-571500">
              <a:buFontTx/>
              <a:buChar char="-"/>
            </a:pPr>
            <a:r>
              <a:rPr lang="en-US" sz="3600" dirty="0" smtClean="0"/>
              <a:t>Established  a </a:t>
            </a:r>
            <a:r>
              <a:rPr lang="en-US" sz="3600" dirty="0" err="1" smtClean="0"/>
              <a:t>MoU</a:t>
            </a:r>
            <a:r>
              <a:rPr lang="en-US" sz="3600" dirty="0" smtClean="0"/>
              <a:t> FIU-Univ. Perugia, based on UNESCO Chairs cooperation</a:t>
            </a:r>
          </a:p>
          <a:p>
            <a:pPr marL="571500" indent="-571500">
              <a:buFontTx/>
              <a:buChar char="-"/>
            </a:pPr>
            <a:r>
              <a:rPr lang="en-US" sz="3600" dirty="0" smtClean="0"/>
              <a:t>In collaboration with a private foundation supported the Bi-annual Meeting of IHP-LAC </a:t>
            </a:r>
          </a:p>
          <a:p>
            <a:pPr marL="571500" indent="-571500">
              <a:buFontTx/>
              <a:buChar char="-"/>
            </a:pPr>
            <a:r>
              <a:rPr lang="en-US" sz="3600" dirty="0" smtClean="0"/>
              <a:t>Presentation of the Chair in Dom. Rep, Bahamas, Mexico, Haiti, </a:t>
            </a:r>
            <a:r>
              <a:rPr lang="en-US" sz="3600" dirty="0" err="1" smtClean="0"/>
              <a:t>Itally</a:t>
            </a:r>
            <a:r>
              <a:rPr lang="en-US" sz="3600" dirty="0" smtClean="0"/>
              <a:t>, Private Sector France</a:t>
            </a:r>
          </a:p>
          <a:p>
            <a:pPr marL="571500" indent="-571500">
              <a:buFontTx/>
              <a:buChar char="-"/>
            </a:pPr>
            <a:r>
              <a:rPr lang="en-US" sz="3600" dirty="0" smtClean="0"/>
              <a:t>Contribute to the WWF8 report for SA</a:t>
            </a:r>
          </a:p>
          <a:p>
            <a:pPr marL="571500" indent="-571500" algn="just">
              <a:buFontTx/>
              <a:buChar char="-"/>
            </a:pPr>
            <a:endParaRPr lang="en-US" sz="3600" dirty="0" smtClean="0"/>
          </a:p>
          <a:p>
            <a:pPr marL="571500" indent="-571500">
              <a:buFontTx/>
              <a:buChar char="-"/>
            </a:pPr>
            <a:endParaRPr lang="en-US" sz="3600" dirty="0" smtClean="0"/>
          </a:p>
          <a:p>
            <a:pPr marL="571500" indent="-571500">
              <a:buFontTx/>
              <a:buChar char="-"/>
            </a:pPr>
            <a:endParaRPr lang="en-US" sz="3600"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0" y="4970584"/>
            <a:ext cx="1465531" cy="1711569"/>
          </a:xfrm>
          <a:prstGeom prst="rect">
            <a:avLst/>
          </a:prstGeom>
        </p:spPr>
      </p:pic>
    </p:spTree>
    <p:extLst>
      <p:ext uri="{BB962C8B-B14F-4D97-AF65-F5344CB8AC3E}">
        <p14:creationId xmlns:p14="http://schemas.microsoft.com/office/powerpoint/2010/main" val="36437196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1524000" y="951899"/>
            <a:ext cx="9144000" cy="0"/>
          </a:xfrm>
          <a:prstGeom prst="line">
            <a:avLst/>
          </a:prstGeom>
          <a:ln w="57150" cmpd="thinThick">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537029" y="318222"/>
            <a:ext cx="10341986" cy="584775"/>
          </a:xfrm>
          <a:prstGeom prst="rect">
            <a:avLst/>
          </a:prstGeom>
          <a:noFill/>
        </p:spPr>
        <p:txBody>
          <a:bodyPr wrap="square" rtlCol="0">
            <a:spAutoFit/>
          </a:bodyPr>
          <a:lstStyle/>
          <a:p>
            <a:r>
              <a:rPr lang="en-US" sz="3200" b="1" dirty="0" smtClean="0">
                <a:solidFill>
                  <a:schemeClr val="tx2">
                    <a:lumMod val="75000"/>
                  </a:schemeClr>
                </a:solidFill>
              </a:rPr>
              <a:t>WHAT HAVE WE DONE?  </a:t>
            </a:r>
            <a:r>
              <a:rPr lang="en-US" sz="3200" b="1" dirty="0" smtClean="0">
                <a:solidFill>
                  <a:schemeClr val="tx2">
                    <a:lumMod val="75000"/>
                  </a:schemeClr>
                </a:solidFill>
              </a:rPr>
              <a:t>( January to August, 2018)</a:t>
            </a:r>
            <a:endParaRPr lang="en-US" sz="3200" b="1" dirty="0">
              <a:solidFill>
                <a:schemeClr val="tx2">
                  <a:lumMod val="75000"/>
                </a:schemeClr>
              </a:solidFill>
            </a:endParaRPr>
          </a:p>
        </p:txBody>
      </p:sp>
      <p:sp>
        <p:nvSpPr>
          <p:cNvPr id="5" name="TextBox 4"/>
          <p:cNvSpPr txBox="1"/>
          <p:nvPr/>
        </p:nvSpPr>
        <p:spPr>
          <a:xfrm flipH="1">
            <a:off x="0" y="1062357"/>
            <a:ext cx="12192000" cy="7848302"/>
          </a:xfrm>
          <a:prstGeom prst="rect">
            <a:avLst/>
          </a:prstGeom>
          <a:noFill/>
        </p:spPr>
        <p:txBody>
          <a:bodyPr wrap="square" rtlCol="0">
            <a:spAutoFit/>
          </a:bodyPr>
          <a:lstStyle/>
          <a:p>
            <a:endParaRPr lang="en-US" sz="3600" dirty="0" smtClean="0"/>
          </a:p>
          <a:p>
            <a:pPr marL="571500" indent="-571500">
              <a:buFontTx/>
              <a:buChar char="-"/>
            </a:pPr>
            <a:r>
              <a:rPr lang="en-US" sz="3600" dirty="0" smtClean="0"/>
              <a:t>Established  a </a:t>
            </a:r>
            <a:r>
              <a:rPr lang="en-US" sz="3600" dirty="0" err="1" smtClean="0"/>
              <a:t>MoU</a:t>
            </a:r>
            <a:r>
              <a:rPr lang="en-US" sz="3600" dirty="0" smtClean="0"/>
              <a:t> FIU-</a:t>
            </a:r>
            <a:r>
              <a:rPr lang="en-US" sz="3600" dirty="0" err="1" smtClean="0"/>
              <a:t>Pontificia</a:t>
            </a:r>
            <a:r>
              <a:rPr lang="en-US" sz="3600" dirty="0" smtClean="0"/>
              <a:t> Univ. </a:t>
            </a:r>
            <a:r>
              <a:rPr lang="en-US" sz="3600" dirty="0" err="1" smtClean="0"/>
              <a:t>Catolica</a:t>
            </a:r>
            <a:r>
              <a:rPr lang="en-US" sz="3600" dirty="0" smtClean="0"/>
              <a:t> Madre y </a:t>
            </a:r>
            <a:r>
              <a:rPr lang="en-US" sz="3600" dirty="0" err="1" smtClean="0"/>
              <a:t>Maestra</a:t>
            </a:r>
            <a:endParaRPr lang="en-US" sz="3600" dirty="0" smtClean="0"/>
          </a:p>
          <a:p>
            <a:pPr marL="571500" indent="-571500">
              <a:buFontTx/>
              <a:buChar char="-"/>
            </a:pPr>
            <a:r>
              <a:rPr lang="en-US" sz="3600" dirty="0" smtClean="0"/>
              <a:t>Co-</a:t>
            </a:r>
            <a:r>
              <a:rPr lang="en-US" sz="3600" dirty="0" smtClean="0"/>
              <a:t>a</a:t>
            </a:r>
            <a:r>
              <a:rPr lang="en-US" sz="3600" dirty="0"/>
              <a:t>uthored </a:t>
            </a:r>
            <a:r>
              <a:rPr lang="en-US" sz="3600" dirty="0" smtClean="0"/>
              <a:t>the WWF8 </a:t>
            </a:r>
            <a:r>
              <a:rPr lang="en-US" sz="3600" dirty="0"/>
              <a:t>report for SA</a:t>
            </a:r>
            <a:endParaRPr lang="en-US" sz="3600" dirty="0" smtClean="0"/>
          </a:p>
          <a:p>
            <a:pPr marL="571500" indent="-571500">
              <a:buFontTx/>
              <a:buChar char="-"/>
            </a:pPr>
            <a:r>
              <a:rPr lang="en-US" sz="3600" dirty="0" smtClean="0"/>
              <a:t>Presentation </a:t>
            </a:r>
            <a:r>
              <a:rPr lang="en-US" sz="3600" dirty="0" smtClean="0"/>
              <a:t>of the Chair </a:t>
            </a:r>
            <a:r>
              <a:rPr lang="en-US" sz="3600" dirty="0" smtClean="0"/>
              <a:t>in Brasilia, Panama, Paris, Washington </a:t>
            </a:r>
          </a:p>
          <a:p>
            <a:pPr marL="571500" indent="-571500">
              <a:buFontTx/>
              <a:buChar char="-"/>
            </a:pPr>
            <a:r>
              <a:rPr lang="en-US" sz="3600" dirty="0" smtClean="0"/>
              <a:t>Facilitated negotiations </a:t>
            </a:r>
            <a:r>
              <a:rPr lang="en-US" sz="3600" dirty="0" smtClean="0"/>
              <a:t>and liaised with the Italian </a:t>
            </a:r>
            <a:r>
              <a:rPr lang="en-US" sz="3600" dirty="0" smtClean="0"/>
              <a:t>counterparts to establish </a:t>
            </a:r>
            <a:r>
              <a:rPr lang="en-US" sz="3600" dirty="0"/>
              <a:t>dual Ph.D. Program FIU-Univ. Florence,  FIU UNESCO </a:t>
            </a:r>
            <a:r>
              <a:rPr lang="en-US" sz="3600" dirty="0" smtClean="0"/>
              <a:t>Chair</a:t>
            </a:r>
            <a:endParaRPr lang="en-US" sz="3600" dirty="0" smtClean="0"/>
          </a:p>
          <a:p>
            <a:pPr marL="571500" indent="-571500">
              <a:buFontTx/>
              <a:buChar char="-"/>
            </a:pPr>
            <a:r>
              <a:rPr lang="en-US" sz="3600" b="1" dirty="0">
                <a:solidFill>
                  <a:srgbClr val="FFFF00"/>
                </a:solidFill>
              </a:rPr>
              <a:t>WATER SECURITY CONFERENCE </a:t>
            </a:r>
          </a:p>
          <a:p>
            <a:pPr marL="571500" indent="-571500">
              <a:buFontTx/>
              <a:buChar char="-"/>
            </a:pPr>
            <a:endParaRPr lang="en-US" sz="3600" dirty="0" smtClean="0"/>
          </a:p>
          <a:p>
            <a:pPr marL="571500" indent="-571500" algn="just">
              <a:buFontTx/>
              <a:buChar char="-"/>
            </a:pPr>
            <a:endParaRPr lang="en-US" sz="3600" dirty="0" smtClean="0"/>
          </a:p>
          <a:p>
            <a:pPr marL="571500" indent="-571500">
              <a:buFontTx/>
              <a:buChar char="-"/>
            </a:pPr>
            <a:endParaRPr lang="en-US" sz="3600" dirty="0" smtClean="0"/>
          </a:p>
          <a:p>
            <a:pPr marL="571500" indent="-571500">
              <a:buFontTx/>
              <a:buChar char="-"/>
            </a:pPr>
            <a:endParaRPr lang="en-US" sz="3600"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0" y="4970584"/>
            <a:ext cx="1465531" cy="1711569"/>
          </a:xfrm>
          <a:prstGeom prst="rect">
            <a:avLst/>
          </a:prstGeom>
        </p:spPr>
      </p:pic>
    </p:spTree>
    <p:extLst>
      <p:ext uri="{BB962C8B-B14F-4D97-AF65-F5344CB8AC3E}">
        <p14:creationId xmlns:p14="http://schemas.microsoft.com/office/powerpoint/2010/main" val="1353583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1524000" y="951899"/>
            <a:ext cx="9144000" cy="0"/>
          </a:xfrm>
          <a:prstGeom prst="line">
            <a:avLst/>
          </a:prstGeom>
          <a:ln w="57150" cmpd="thinThick">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125415" y="318222"/>
            <a:ext cx="9753600" cy="584775"/>
          </a:xfrm>
          <a:prstGeom prst="rect">
            <a:avLst/>
          </a:prstGeom>
          <a:noFill/>
        </p:spPr>
        <p:txBody>
          <a:bodyPr wrap="square" rtlCol="0">
            <a:spAutoFit/>
          </a:bodyPr>
          <a:lstStyle/>
          <a:p>
            <a:r>
              <a:rPr lang="en-US" sz="3200" b="1" dirty="0" smtClean="0">
                <a:solidFill>
                  <a:schemeClr val="tx2">
                    <a:lumMod val="75000"/>
                  </a:schemeClr>
                </a:solidFill>
              </a:rPr>
              <a:t>WHAT HAVE WE PLANNED for 2018  </a:t>
            </a:r>
            <a:endParaRPr lang="en-US" sz="3200" b="1" dirty="0">
              <a:solidFill>
                <a:schemeClr val="tx2">
                  <a:lumMod val="75000"/>
                </a:schemeClr>
              </a:solidFill>
            </a:endParaRPr>
          </a:p>
        </p:txBody>
      </p:sp>
      <p:sp>
        <p:nvSpPr>
          <p:cNvPr id="5" name="TextBox 4"/>
          <p:cNvSpPr txBox="1"/>
          <p:nvPr/>
        </p:nvSpPr>
        <p:spPr>
          <a:xfrm flipH="1">
            <a:off x="0" y="1062358"/>
            <a:ext cx="10225872" cy="2308324"/>
          </a:xfrm>
          <a:prstGeom prst="rect">
            <a:avLst/>
          </a:prstGeom>
          <a:noFill/>
        </p:spPr>
        <p:txBody>
          <a:bodyPr wrap="square" rtlCol="0">
            <a:spAutoFit/>
          </a:bodyPr>
          <a:lstStyle/>
          <a:p>
            <a:pPr marL="571500" indent="-571500">
              <a:buFontTx/>
              <a:buChar char="-"/>
            </a:pPr>
            <a:r>
              <a:rPr lang="en-US" sz="3600" dirty="0" smtClean="0"/>
              <a:t>Contribute to a Special Publication on the 50 years of IHP in the </a:t>
            </a:r>
            <a:r>
              <a:rPr lang="en-US" sz="3600" dirty="0" smtClean="0"/>
              <a:t>Americas</a:t>
            </a:r>
          </a:p>
          <a:p>
            <a:pPr marL="571500" indent="-571500">
              <a:buFontTx/>
              <a:buChar char="-"/>
            </a:pPr>
            <a:r>
              <a:rPr lang="en-US" sz="3600" dirty="0" smtClean="0"/>
              <a:t>Develop a capacity building action on hydrologic modeling  in Haiti</a:t>
            </a:r>
            <a:endParaRPr lang="en-US" sz="3600" dirty="0" smtClean="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25872" y="1367694"/>
            <a:ext cx="1640989" cy="1903180"/>
          </a:xfrm>
          <a:prstGeom prst="rect">
            <a:avLst/>
          </a:prstGeom>
        </p:spPr>
      </p:pic>
      <p:sp>
        <p:nvSpPr>
          <p:cNvPr id="3" name="TextBox 2"/>
          <p:cNvSpPr txBox="1"/>
          <p:nvPr/>
        </p:nvSpPr>
        <p:spPr>
          <a:xfrm>
            <a:off x="0" y="3270874"/>
            <a:ext cx="12192000" cy="4247317"/>
          </a:xfrm>
          <a:prstGeom prst="rect">
            <a:avLst/>
          </a:prstGeom>
          <a:noFill/>
        </p:spPr>
        <p:txBody>
          <a:bodyPr wrap="square" rtlCol="0">
            <a:spAutoFit/>
          </a:bodyPr>
          <a:lstStyle/>
          <a:p>
            <a:pPr marL="571500" indent="-571500">
              <a:buFontTx/>
              <a:buChar char="-"/>
            </a:pPr>
            <a:r>
              <a:rPr lang="en-US" sz="3600" dirty="0"/>
              <a:t>Support and facilitate the establishments of </a:t>
            </a:r>
            <a:r>
              <a:rPr lang="en-US" sz="3600" dirty="0" err="1"/>
              <a:t>MoUs</a:t>
            </a:r>
            <a:r>
              <a:rPr lang="en-US" sz="3600" dirty="0"/>
              <a:t>  with Universities in Ecuador (ESPOL), Mexico (IMTA and UNAM), India, other.</a:t>
            </a:r>
          </a:p>
          <a:p>
            <a:pPr marL="571500" indent="-571500">
              <a:buFontTx/>
              <a:buChar char="-"/>
            </a:pPr>
            <a:r>
              <a:rPr lang="en-US" sz="3600" dirty="0"/>
              <a:t>Presentation of the Chair in at least 5 </a:t>
            </a:r>
            <a:r>
              <a:rPr lang="en-US" sz="3600" dirty="0" smtClean="0"/>
              <a:t>countries </a:t>
            </a:r>
          </a:p>
          <a:p>
            <a:pPr marL="571500" indent="-571500">
              <a:buFontTx/>
              <a:buChar char="-"/>
            </a:pPr>
            <a:r>
              <a:rPr lang="en-US" sz="3600" dirty="0"/>
              <a:t>Support the establishment of a GRAPHIC site in Belize. </a:t>
            </a:r>
          </a:p>
          <a:p>
            <a:pPr marL="571500" indent="-571500">
              <a:buFontTx/>
              <a:buChar char="-"/>
            </a:pPr>
            <a:endParaRPr lang="en-US" sz="3600" dirty="0"/>
          </a:p>
          <a:p>
            <a:endParaRPr lang="en-US" dirty="0"/>
          </a:p>
        </p:txBody>
      </p:sp>
    </p:spTree>
    <p:extLst>
      <p:ext uri="{BB962C8B-B14F-4D97-AF65-F5344CB8AC3E}">
        <p14:creationId xmlns:p14="http://schemas.microsoft.com/office/powerpoint/2010/main" val="1825874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1524000" y="951899"/>
            <a:ext cx="9144000" cy="0"/>
          </a:xfrm>
          <a:prstGeom prst="line">
            <a:avLst/>
          </a:prstGeom>
          <a:ln w="57150" cmpd="thinThick">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125415" y="318222"/>
            <a:ext cx="9753600" cy="584775"/>
          </a:xfrm>
          <a:prstGeom prst="rect">
            <a:avLst/>
          </a:prstGeom>
          <a:noFill/>
        </p:spPr>
        <p:txBody>
          <a:bodyPr wrap="square" rtlCol="0">
            <a:spAutoFit/>
          </a:bodyPr>
          <a:lstStyle/>
          <a:p>
            <a:r>
              <a:rPr lang="en-US" sz="3200" b="1" dirty="0" smtClean="0">
                <a:solidFill>
                  <a:schemeClr val="tx2">
                    <a:lumMod val="75000"/>
                  </a:schemeClr>
                </a:solidFill>
              </a:rPr>
              <a:t>WHAT HAVE WE PLANNED for 2018  </a:t>
            </a:r>
            <a:endParaRPr lang="en-US" sz="3200" b="1" dirty="0">
              <a:solidFill>
                <a:schemeClr val="tx2">
                  <a:lumMod val="75000"/>
                </a:schemeClr>
              </a:solidFill>
            </a:endParaRPr>
          </a:p>
        </p:txBody>
      </p:sp>
      <p:sp>
        <p:nvSpPr>
          <p:cNvPr id="5" name="TextBox 4"/>
          <p:cNvSpPr txBox="1"/>
          <p:nvPr/>
        </p:nvSpPr>
        <p:spPr>
          <a:xfrm flipH="1">
            <a:off x="-1" y="1062357"/>
            <a:ext cx="12351657" cy="10064294"/>
          </a:xfrm>
          <a:prstGeom prst="rect">
            <a:avLst/>
          </a:prstGeom>
          <a:noFill/>
        </p:spPr>
        <p:txBody>
          <a:bodyPr wrap="square" rtlCol="0">
            <a:spAutoFit/>
          </a:bodyPr>
          <a:lstStyle/>
          <a:p>
            <a:pPr marL="571500" indent="-571500">
              <a:buFontTx/>
              <a:buChar char="-"/>
            </a:pPr>
            <a:r>
              <a:rPr lang="en-US" sz="3600" dirty="0" smtClean="0"/>
              <a:t>Participate </a:t>
            </a:r>
            <a:r>
              <a:rPr lang="en-US" sz="3600" dirty="0" smtClean="0"/>
              <a:t>in </a:t>
            </a:r>
            <a:r>
              <a:rPr lang="en-US" sz="3600" dirty="0" smtClean="0"/>
              <a:t>WWF 9 </a:t>
            </a:r>
            <a:r>
              <a:rPr lang="en-US" sz="3600" dirty="0" smtClean="0"/>
              <a:t>process and activities with UNESCO and others</a:t>
            </a:r>
            <a:r>
              <a:rPr lang="en-US" sz="3600" dirty="0" smtClean="0"/>
              <a:t>.</a:t>
            </a:r>
          </a:p>
          <a:p>
            <a:pPr marL="571500" indent="-571500">
              <a:buFontTx/>
              <a:buChar char="-"/>
            </a:pPr>
            <a:r>
              <a:rPr lang="en-US" sz="3600" dirty="0" smtClean="0"/>
              <a:t>Contribute </a:t>
            </a:r>
            <a:r>
              <a:rPr lang="en-US" sz="3600" dirty="0" smtClean="0"/>
              <a:t>to  an ongoing NSF-funded program Mex-Cuba-USA on coastal communities</a:t>
            </a:r>
            <a:r>
              <a:rPr lang="en-US" sz="3600" dirty="0" smtClean="0"/>
              <a:t>.</a:t>
            </a:r>
          </a:p>
          <a:p>
            <a:pPr marL="571500" indent="-571500">
              <a:buFontTx/>
              <a:buChar char="-"/>
            </a:pPr>
            <a:r>
              <a:rPr lang="en-US" sz="3600" dirty="0"/>
              <a:t>Support the application of the IWRM-SIT (USAID supported its development) in Dom </a:t>
            </a:r>
            <a:r>
              <a:rPr lang="en-US" sz="3600" dirty="0" smtClean="0"/>
              <a:t>Rep</a:t>
            </a:r>
          </a:p>
          <a:p>
            <a:pPr marL="571500" indent="-571500">
              <a:buFontTx/>
              <a:buChar char="-"/>
            </a:pPr>
            <a:r>
              <a:rPr lang="en-US" sz="3600" dirty="0"/>
              <a:t>In collaboration with LACC, carryout presentation(s) on water security to the Hispanic community in S. Florida</a:t>
            </a:r>
            <a:r>
              <a:rPr lang="en-US" sz="3600" dirty="0" smtClean="0"/>
              <a:t>.</a:t>
            </a:r>
          </a:p>
          <a:p>
            <a:pPr marL="571500" indent="-571500">
              <a:buFontTx/>
              <a:buChar char="-"/>
            </a:pPr>
            <a:r>
              <a:rPr lang="en-US" sz="3600" dirty="0" smtClean="0"/>
              <a:t>Contribute to the UNESCO global water quality net.</a:t>
            </a:r>
          </a:p>
          <a:p>
            <a:pPr marL="571500" indent="-571500">
              <a:buFontTx/>
              <a:buChar char="-"/>
            </a:pPr>
            <a:endParaRPr lang="en-US" sz="3600" dirty="0"/>
          </a:p>
          <a:p>
            <a:pPr marL="571500" indent="-571500">
              <a:buFontTx/>
              <a:buChar char="-"/>
            </a:pPr>
            <a:endParaRPr lang="en-US" sz="3600" dirty="0" smtClean="0"/>
          </a:p>
          <a:p>
            <a:pPr marL="571500" indent="-571500">
              <a:buFontTx/>
              <a:buChar char="-"/>
            </a:pPr>
            <a:endParaRPr lang="en-US" sz="3600" dirty="0"/>
          </a:p>
          <a:p>
            <a:pPr marL="571500" indent="-571500">
              <a:buFontTx/>
              <a:buChar char="-"/>
            </a:pPr>
            <a:endParaRPr lang="en-US" sz="3600" dirty="0" smtClean="0"/>
          </a:p>
          <a:p>
            <a:pPr marL="571500" indent="-571500">
              <a:buFontTx/>
              <a:buChar char="-"/>
            </a:pPr>
            <a:endParaRPr lang="en-US" sz="3600" dirty="0" smtClean="0"/>
          </a:p>
          <a:p>
            <a:pPr marL="571500" indent="-571500" algn="just">
              <a:buFontTx/>
              <a:buChar char="-"/>
            </a:pPr>
            <a:endParaRPr lang="en-US" sz="3600" dirty="0" smtClean="0"/>
          </a:p>
          <a:p>
            <a:pPr marL="571500" indent="-571500">
              <a:buFontTx/>
              <a:buChar char="-"/>
            </a:pPr>
            <a:endParaRPr lang="en-US" sz="3600" dirty="0" smtClean="0"/>
          </a:p>
          <a:p>
            <a:pPr marL="571500" indent="-571500">
              <a:buFontTx/>
              <a:buChar char="-"/>
            </a:pPr>
            <a:endParaRPr lang="en-US" sz="3600" dirty="0"/>
          </a:p>
        </p:txBody>
      </p:sp>
    </p:spTree>
    <p:extLst>
      <p:ext uri="{BB962C8B-B14F-4D97-AF65-F5344CB8AC3E}">
        <p14:creationId xmlns:p14="http://schemas.microsoft.com/office/powerpoint/2010/main" val="13515094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1676400"/>
            <a:ext cx="9220200"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a:xfrm>
            <a:off x="2452916" y="419781"/>
            <a:ext cx="7286171" cy="1122362"/>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200" b="1" dirty="0">
                <a:effectLst>
                  <a:outerShdw blurRad="38100" dist="38100" dir="2700000" algn="tl">
                    <a:srgbClr val="000000">
                      <a:alpha val="43137"/>
                    </a:srgbClr>
                  </a:outerShdw>
                </a:effectLst>
              </a:rPr>
              <a:t>APPROACH TO INTERNATIONAL RESEARCH AND EDUCATION</a:t>
            </a:r>
          </a:p>
        </p:txBody>
      </p:sp>
      <p:graphicFrame>
        <p:nvGraphicFramePr>
          <p:cNvPr id="6" name="Content Placeholder 6"/>
          <p:cNvGraphicFramePr>
            <a:graphicFrameLocks/>
          </p:cNvGraphicFramePr>
          <p:nvPr>
            <p:extLst/>
          </p:nvPr>
        </p:nvGraphicFramePr>
        <p:xfrm>
          <a:off x="1930400" y="1879600"/>
          <a:ext cx="8432800" cy="4273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10911445" y="5874443"/>
            <a:ext cx="685308" cy="369332"/>
          </a:xfrm>
          <a:prstGeom prst="rect">
            <a:avLst/>
          </a:prstGeom>
          <a:noFill/>
        </p:spPr>
        <p:txBody>
          <a:bodyPr wrap="square" rtlCol="0">
            <a:spAutoFit/>
          </a:bodyPr>
          <a:lstStyle/>
          <a:p>
            <a:r>
              <a:rPr lang="en-US" dirty="0"/>
              <a:t> </a:t>
            </a:r>
            <a:r>
              <a:rPr lang="en-US" dirty="0" smtClean="0"/>
              <a:t>p.3</a:t>
            </a:r>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2517243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1524000" y="951899"/>
            <a:ext cx="9144000" cy="0"/>
          </a:xfrm>
          <a:prstGeom prst="line">
            <a:avLst/>
          </a:prstGeom>
          <a:ln w="57150" cmpd="thinThick">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125415" y="318222"/>
            <a:ext cx="9753600" cy="584775"/>
          </a:xfrm>
          <a:prstGeom prst="rect">
            <a:avLst/>
          </a:prstGeom>
          <a:noFill/>
        </p:spPr>
        <p:txBody>
          <a:bodyPr wrap="square" rtlCol="0">
            <a:spAutoFit/>
          </a:bodyPr>
          <a:lstStyle/>
          <a:p>
            <a:r>
              <a:rPr lang="en-US" sz="3200" b="1" dirty="0" smtClean="0">
                <a:solidFill>
                  <a:schemeClr val="tx2">
                    <a:lumMod val="75000"/>
                  </a:schemeClr>
                </a:solidFill>
              </a:rPr>
              <a:t>WHAT HAVE WE PLANNED for 2018  </a:t>
            </a:r>
            <a:endParaRPr lang="en-US" sz="3200" b="1" dirty="0">
              <a:solidFill>
                <a:schemeClr val="tx2">
                  <a:lumMod val="75000"/>
                </a:schemeClr>
              </a:solidFill>
            </a:endParaRPr>
          </a:p>
        </p:txBody>
      </p:sp>
      <p:sp>
        <p:nvSpPr>
          <p:cNvPr id="5" name="TextBox 4"/>
          <p:cNvSpPr txBox="1"/>
          <p:nvPr/>
        </p:nvSpPr>
        <p:spPr>
          <a:xfrm flipH="1">
            <a:off x="116114" y="1062357"/>
            <a:ext cx="12075886" cy="9510296"/>
          </a:xfrm>
          <a:prstGeom prst="rect">
            <a:avLst/>
          </a:prstGeom>
          <a:noFill/>
        </p:spPr>
        <p:txBody>
          <a:bodyPr wrap="square" rtlCol="0">
            <a:spAutoFit/>
          </a:bodyPr>
          <a:lstStyle/>
          <a:p>
            <a:pPr marL="571500" indent="-571500">
              <a:buFontTx/>
              <a:buChar char="-"/>
            </a:pPr>
            <a:r>
              <a:rPr lang="en-US" sz="3600" dirty="0" smtClean="0"/>
              <a:t>In collaboration with OAS, the J. Gordon Institute ANEAS and ARC, further expand </a:t>
            </a:r>
            <a:r>
              <a:rPr lang="en-US" sz="3600" dirty="0" err="1" smtClean="0"/>
              <a:t>activiteis</a:t>
            </a:r>
            <a:r>
              <a:rPr lang="en-US" sz="3600" dirty="0" smtClean="0"/>
              <a:t> on cyber security for water security.</a:t>
            </a:r>
          </a:p>
          <a:p>
            <a:pPr marL="571500" indent="-571500">
              <a:buFontTx/>
              <a:buChar char="-"/>
            </a:pPr>
            <a:r>
              <a:rPr lang="en-US" sz="3600" dirty="0" smtClean="0"/>
              <a:t>Under the Chair’s Policy Theme Coordination, support and strengthen the global water security forum, in collaboration with SIPA</a:t>
            </a:r>
          </a:p>
          <a:p>
            <a:pPr marL="571500" indent="-571500">
              <a:buFontTx/>
              <a:buChar char="-"/>
            </a:pPr>
            <a:r>
              <a:rPr lang="en-US" sz="3600" dirty="0" smtClean="0"/>
              <a:t>Support </a:t>
            </a:r>
            <a:r>
              <a:rPr lang="en-US" sz="3600" dirty="0"/>
              <a:t>the application of the IWRM-SIT (USAID supported its development) in Dom </a:t>
            </a:r>
            <a:r>
              <a:rPr lang="en-US" sz="3600" dirty="0" smtClean="0"/>
              <a:t>Rep.</a:t>
            </a:r>
          </a:p>
          <a:p>
            <a:pPr marL="571500" indent="-571500">
              <a:buFontTx/>
              <a:buChar char="-"/>
            </a:pPr>
            <a:r>
              <a:rPr lang="en-US" sz="3600" dirty="0" smtClean="0"/>
              <a:t>Support the organization of the UNESCO Global Conference of Water Security.</a:t>
            </a:r>
          </a:p>
          <a:p>
            <a:pPr marL="571500" indent="-571500">
              <a:buFontTx/>
              <a:buChar char="-"/>
            </a:pPr>
            <a:endParaRPr lang="en-US" sz="3600" dirty="0" smtClean="0"/>
          </a:p>
          <a:p>
            <a:pPr marL="571500" indent="-571500">
              <a:buFontTx/>
              <a:buChar char="-"/>
            </a:pPr>
            <a:endParaRPr lang="en-US" sz="3600" dirty="0" smtClean="0"/>
          </a:p>
          <a:p>
            <a:pPr marL="571500" indent="-571500">
              <a:buFontTx/>
              <a:buChar char="-"/>
            </a:pPr>
            <a:endParaRPr lang="en-US" sz="3600" dirty="0" smtClean="0"/>
          </a:p>
          <a:p>
            <a:pPr marL="571500" indent="-571500">
              <a:buFontTx/>
              <a:buChar char="-"/>
            </a:pPr>
            <a:endParaRPr lang="en-US" sz="3600" dirty="0" smtClean="0"/>
          </a:p>
          <a:p>
            <a:pPr marL="571500" indent="-571500" algn="just">
              <a:buFontTx/>
              <a:buChar char="-"/>
            </a:pPr>
            <a:endParaRPr lang="en-US" sz="3600" dirty="0" smtClean="0"/>
          </a:p>
          <a:p>
            <a:pPr marL="571500" indent="-571500">
              <a:buFontTx/>
              <a:buChar char="-"/>
            </a:pPr>
            <a:endParaRPr lang="en-US" sz="3600" dirty="0" smtClean="0"/>
          </a:p>
          <a:p>
            <a:pPr marL="571500" indent="-571500">
              <a:buFontTx/>
              <a:buChar char="-"/>
            </a:pPr>
            <a:endParaRPr lang="en-US" sz="3600" dirty="0"/>
          </a:p>
        </p:txBody>
      </p:sp>
    </p:spTree>
    <p:extLst>
      <p:ext uri="{BB962C8B-B14F-4D97-AF65-F5344CB8AC3E}">
        <p14:creationId xmlns:p14="http://schemas.microsoft.com/office/powerpoint/2010/main" val="7363969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419100"/>
            <a:ext cx="9029700" cy="6019800"/>
          </a:xfrm>
          <a:prstGeom prst="rect">
            <a:avLst/>
          </a:prstGeom>
        </p:spPr>
      </p:pic>
      <p:sp>
        <p:nvSpPr>
          <p:cNvPr id="3" name="TextBox 2"/>
          <p:cNvSpPr txBox="1"/>
          <p:nvPr/>
        </p:nvSpPr>
        <p:spPr>
          <a:xfrm>
            <a:off x="9829800" y="1422142"/>
            <a:ext cx="2228850" cy="3046988"/>
          </a:xfrm>
          <a:prstGeom prst="rect">
            <a:avLst/>
          </a:prstGeom>
          <a:noFill/>
        </p:spPr>
        <p:txBody>
          <a:bodyPr wrap="square" rtlCol="0">
            <a:spAutoFit/>
          </a:bodyPr>
          <a:lstStyle/>
          <a:p>
            <a:pPr algn="ctr"/>
            <a:r>
              <a:rPr lang="en-US" sz="3200" b="1" dirty="0" smtClean="0"/>
              <a:t>FIU is glad to be part of the UNESCO</a:t>
            </a:r>
          </a:p>
          <a:p>
            <a:pPr algn="ctr"/>
            <a:r>
              <a:rPr lang="en-US" sz="3200" b="1" dirty="0" smtClean="0"/>
              <a:t>Water Family</a:t>
            </a:r>
            <a:endParaRPr lang="en-US" sz="3200" b="1" dirty="0"/>
          </a:p>
        </p:txBody>
      </p:sp>
    </p:spTree>
    <p:extLst>
      <p:ext uri="{BB962C8B-B14F-4D97-AF65-F5344CB8AC3E}">
        <p14:creationId xmlns:p14="http://schemas.microsoft.com/office/powerpoint/2010/main" val="3988091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11666" y="935990"/>
            <a:ext cx="7250205" cy="715962"/>
          </a:xfrm>
        </p:spPr>
        <p:txBody>
          <a:bodyPr>
            <a:normAutofit fontScale="90000"/>
          </a:bodyPr>
          <a:lstStyle/>
          <a:p>
            <a:pPr>
              <a:defRPr/>
            </a:pPr>
            <a:r>
              <a:rPr lang="en-US" i="1" cap="none" dirty="0" smtClean="0">
                <a:cs typeface="+mj-cs"/>
              </a:rPr>
              <a:t>Maria C. </a:t>
            </a:r>
            <a:r>
              <a:rPr lang="en-US" i="1" cap="none" smtClean="0">
                <a:cs typeface="+mj-cs"/>
              </a:rPr>
              <a:t>Donoso</a:t>
            </a:r>
            <a:r>
              <a:rPr lang="en-US" i="1"/>
              <a:t> </a:t>
            </a:r>
            <a:r>
              <a:rPr lang="en-US" i="1" smtClean="0"/>
              <a:t>- FIU</a:t>
            </a:r>
            <a:endParaRPr lang="en-US" i="1" cap="none" dirty="0">
              <a:cs typeface="+mj-cs"/>
            </a:endParaRPr>
          </a:p>
        </p:txBody>
      </p:sp>
      <p:sp>
        <p:nvSpPr>
          <p:cNvPr id="52227" name="Rectangle 3"/>
          <p:cNvSpPr>
            <a:spLocks noGrp="1" noChangeArrowheads="1"/>
          </p:cNvSpPr>
          <p:nvPr>
            <p:ph idx="1"/>
          </p:nvPr>
        </p:nvSpPr>
        <p:spPr>
          <a:xfrm>
            <a:off x="3780430" y="2975212"/>
            <a:ext cx="7162800" cy="4800600"/>
          </a:xfrm>
          <a:ln>
            <a:solidFill>
              <a:schemeClr val="accent1"/>
            </a:solidFill>
          </a:ln>
        </p:spPr>
        <p:txBody>
          <a:bodyPr/>
          <a:lstStyle/>
          <a:p>
            <a:pPr eaLnBrk="1" hangingPunct="1">
              <a:buFont typeface="Wingdings" pitchFamily="1" charset="2"/>
              <a:buNone/>
              <a:defRPr/>
            </a:pPr>
            <a:r>
              <a:rPr lang="en-US" sz="6600" b="1" i="1" dirty="0">
                <a:solidFill>
                  <a:srgbClr val="0070C0"/>
                </a:solidFill>
                <a:cs typeface="+mn-cs"/>
              </a:rPr>
              <a:t>     </a:t>
            </a:r>
          </a:p>
          <a:p>
            <a:pPr eaLnBrk="1" hangingPunct="1">
              <a:buFont typeface="Wingdings" pitchFamily="1" charset="2"/>
              <a:buNone/>
              <a:defRPr/>
            </a:pPr>
            <a:r>
              <a:rPr lang="en-US" sz="6600" i="1" dirty="0">
                <a:solidFill>
                  <a:srgbClr val="0070C0"/>
                </a:solidFill>
              </a:rPr>
              <a:t>      </a:t>
            </a:r>
            <a:r>
              <a:rPr lang="en-US" sz="6600" b="1" i="1" dirty="0">
                <a:solidFill>
                  <a:srgbClr val="0070C0"/>
                </a:solidFill>
                <a:cs typeface="+mn-cs"/>
              </a:rPr>
              <a:t>Thank you !</a:t>
            </a:r>
            <a:endParaRPr lang="en-US" dirty="0">
              <a:solidFill>
                <a:srgbClr val="0070C0"/>
              </a:solidFill>
              <a:cs typeface="+mn-cs"/>
            </a:endParaRPr>
          </a:p>
        </p:txBody>
      </p:sp>
    </p:spTree>
    <p:extLst>
      <p:ext uri="{BB962C8B-B14F-4D97-AF65-F5344CB8AC3E}">
        <p14:creationId xmlns:p14="http://schemas.microsoft.com/office/powerpoint/2010/main" val="39340484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31168" y="31063"/>
            <a:ext cx="8229600" cy="5562600"/>
          </a:xfrm>
        </p:spPr>
        <p:txBody>
          <a:bodyPr/>
          <a:lstStyle/>
          <a:p>
            <a:pPr marL="0" indent="0">
              <a:buNone/>
            </a:pPr>
            <a:endParaRPr lang="en-US" dirty="0" smtClean="0"/>
          </a:p>
          <a:p>
            <a:pPr marL="0" indent="0">
              <a:buNone/>
            </a:pPr>
            <a:r>
              <a:rPr lang="en-US" b="1" dirty="0" smtClean="0">
                <a:solidFill>
                  <a:schemeClr val="tx1">
                    <a:lumMod val="95000"/>
                  </a:schemeClr>
                </a:solidFill>
              </a:rPr>
              <a:t>USAID -GLOWS projects geographical distribution: Peru, Ecuador,  </a:t>
            </a:r>
            <a:r>
              <a:rPr lang="en-US" b="1" dirty="0">
                <a:solidFill>
                  <a:schemeClr val="tx1">
                    <a:lumMod val="95000"/>
                  </a:schemeClr>
                </a:solidFill>
              </a:rPr>
              <a:t>Morocco, </a:t>
            </a:r>
            <a:r>
              <a:rPr lang="en-US" b="1" dirty="0" smtClean="0">
                <a:solidFill>
                  <a:schemeClr val="tx1">
                    <a:lumMod val="95000"/>
                  </a:schemeClr>
                </a:solidFill>
              </a:rPr>
              <a:t>Tanzania, Kenya, Georgia, Ghana, Niger, India, Burkina Faso, Mexico, Honduras, Haiti, and Rwanda .</a:t>
            </a:r>
          </a:p>
          <a:p>
            <a:endParaRPr lang="en-US" dirty="0"/>
          </a:p>
        </p:txBody>
      </p:sp>
      <p:sp>
        <p:nvSpPr>
          <p:cNvPr id="8" name="TextBox 7"/>
          <p:cNvSpPr txBox="1"/>
          <p:nvPr/>
        </p:nvSpPr>
        <p:spPr>
          <a:xfrm>
            <a:off x="-990600" y="4878289"/>
            <a:ext cx="3276600" cy="307777"/>
          </a:xfrm>
          <a:prstGeom prst="rect">
            <a:avLst/>
          </a:prstGeom>
          <a:noFill/>
        </p:spPr>
        <p:txBody>
          <a:bodyPr wrap="square" rtlCol="0">
            <a:spAutoFit/>
          </a:bodyPr>
          <a:lstStyle/>
          <a:p>
            <a:pPr algn="ctr"/>
            <a:r>
              <a:rPr lang="en-US" sz="1400" dirty="0"/>
              <a:t>.</a:t>
            </a: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3936" y="1955801"/>
            <a:ext cx="9044064" cy="4983639"/>
          </a:xfrm>
          <a:prstGeom prst="rect">
            <a:avLst/>
          </a:prstGeom>
        </p:spPr>
      </p:pic>
      <p:pic>
        <p:nvPicPr>
          <p:cNvPr id="18" name="Picture 17" descr="C:\Documents and Settings\alemosja\Desktop\GLOWS vert.bmp"/>
          <p:cNvPicPr/>
          <p:nvPr/>
        </p:nvPicPr>
        <p:blipFill>
          <a:blip r:embed="rId3" cstate="print"/>
          <a:srcRect/>
          <a:stretch>
            <a:fillRect/>
          </a:stretch>
        </p:blipFill>
        <p:spPr bwMode="auto">
          <a:xfrm>
            <a:off x="10742023" y="5446087"/>
            <a:ext cx="1219200" cy="914400"/>
          </a:xfrm>
          <a:prstGeom prst="rect">
            <a:avLst/>
          </a:prstGeom>
          <a:noFill/>
          <a:ln w="9525">
            <a:noFill/>
            <a:miter lim="800000"/>
            <a:headEnd/>
            <a:tailEnd/>
          </a:ln>
        </p:spPr>
      </p:pic>
      <p:sp>
        <p:nvSpPr>
          <p:cNvPr id="4" name="Flowchart: Or 3"/>
          <p:cNvSpPr/>
          <p:nvPr/>
        </p:nvSpPr>
        <p:spPr>
          <a:xfrm>
            <a:off x="1828800" y="5593663"/>
            <a:ext cx="306324" cy="306324"/>
          </a:xfrm>
          <a:prstGeom prst="flowChar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Or 8"/>
          <p:cNvSpPr/>
          <p:nvPr/>
        </p:nvSpPr>
        <p:spPr>
          <a:xfrm>
            <a:off x="6857238" y="5032176"/>
            <a:ext cx="306324" cy="306324"/>
          </a:xfrm>
          <a:prstGeom prst="flowChar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Or 9"/>
          <p:cNvSpPr/>
          <p:nvPr/>
        </p:nvSpPr>
        <p:spPr>
          <a:xfrm>
            <a:off x="6761226" y="5243215"/>
            <a:ext cx="306324" cy="306324"/>
          </a:xfrm>
          <a:prstGeom prst="flowChar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Or 11"/>
          <p:cNvSpPr/>
          <p:nvPr/>
        </p:nvSpPr>
        <p:spPr>
          <a:xfrm>
            <a:off x="4148764" y="5428670"/>
            <a:ext cx="306324" cy="306324"/>
          </a:xfrm>
          <a:prstGeom prst="flowChar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Or 12"/>
          <p:cNvSpPr/>
          <p:nvPr/>
        </p:nvSpPr>
        <p:spPr>
          <a:xfrm>
            <a:off x="5638800" y="3988133"/>
            <a:ext cx="306324" cy="306324"/>
          </a:xfrm>
          <a:prstGeom prst="flowChar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Or 13"/>
          <p:cNvSpPr/>
          <p:nvPr/>
        </p:nvSpPr>
        <p:spPr>
          <a:xfrm>
            <a:off x="7696200" y="4254797"/>
            <a:ext cx="306324" cy="306324"/>
          </a:xfrm>
          <a:prstGeom prst="flowChar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Or 14"/>
          <p:cNvSpPr/>
          <p:nvPr/>
        </p:nvSpPr>
        <p:spPr>
          <a:xfrm>
            <a:off x="5992806" y="4732535"/>
            <a:ext cx="306324" cy="306324"/>
          </a:xfrm>
          <a:prstGeom prst="flowChar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Or 15"/>
          <p:cNvSpPr/>
          <p:nvPr/>
        </p:nvSpPr>
        <p:spPr>
          <a:xfrm>
            <a:off x="4364736" y="4770635"/>
            <a:ext cx="306324" cy="306324"/>
          </a:xfrm>
          <a:prstGeom prst="flowChar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Or 16"/>
          <p:cNvSpPr/>
          <p:nvPr/>
        </p:nvSpPr>
        <p:spPr>
          <a:xfrm>
            <a:off x="3827526" y="4571964"/>
            <a:ext cx="306324" cy="306324"/>
          </a:xfrm>
          <a:prstGeom prst="flowChar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Or 18"/>
          <p:cNvSpPr/>
          <p:nvPr/>
        </p:nvSpPr>
        <p:spPr>
          <a:xfrm>
            <a:off x="1831086" y="5964936"/>
            <a:ext cx="306324" cy="306324"/>
          </a:xfrm>
          <a:prstGeom prst="flowChar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owchart: Or 19"/>
          <p:cNvSpPr/>
          <p:nvPr/>
        </p:nvSpPr>
        <p:spPr>
          <a:xfrm>
            <a:off x="6857238" y="3505200"/>
            <a:ext cx="306324" cy="306324"/>
          </a:xfrm>
          <a:prstGeom prst="flowChar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Or 20"/>
          <p:cNvSpPr/>
          <p:nvPr/>
        </p:nvSpPr>
        <p:spPr>
          <a:xfrm>
            <a:off x="6783324" y="4770635"/>
            <a:ext cx="306324" cy="306324"/>
          </a:xfrm>
          <a:prstGeom prst="flowChar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lowchart: Or 23"/>
          <p:cNvSpPr/>
          <p:nvPr/>
        </p:nvSpPr>
        <p:spPr>
          <a:xfrm>
            <a:off x="3505962" y="4110313"/>
            <a:ext cx="306324" cy="306324"/>
          </a:xfrm>
          <a:prstGeom prst="flowChar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Or 26"/>
          <p:cNvSpPr/>
          <p:nvPr/>
        </p:nvSpPr>
        <p:spPr>
          <a:xfrm>
            <a:off x="4114800" y="5287339"/>
            <a:ext cx="306324" cy="306324"/>
          </a:xfrm>
          <a:prstGeom prst="flowChar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lowchart: Or 27"/>
          <p:cNvSpPr/>
          <p:nvPr/>
        </p:nvSpPr>
        <p:spPr>
          <a:xfrm>
            <a:off x="4073639" y="4311149"/>
            <a:ext cx="306324" cy="306324"/>
          </a:xfrm>
          <a:prstGeom prst="flowChar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Or 28"/>
          <p:cNvSpPr/>
          <p:nvPr/>
        </p:nvSpPr>
        <p:spPr>
          <a:xfrm>
            <a:off x="5687554" y="4738708"/>
            <a:ext cx="306324" cy="306324"/>
          </a:xfrm>
          <a:prstGeom prst="flowChar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lowchart: Or 29"/>
          <p:cNvSpPr/>
          <p:nvPr/>
        </p:nvSpPr>
        <p:spPr>
          <a:xfrm>
            <a:off x="6135849" y="4885697"/>
            <a:ext cx="306324" cy="306324"/>
          </a:xfrm>
          <a:prstGeom prst="flowChar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10911445" y="5874443"/>
            <a:ext cx="685308" cy="369332"/>
          </a:xfrm>
          <a:prstGeom prst="rect">
            <a:avLst/>
          </a:prstGeom>
          <a:noFill/>
        </p:spPr>
        <p:txBody>
          <a:bodyPr wrap="square" rtlCol="0">
            <a:spAutoFit/>
          </a:bodyPr>
          <a:lstStyle/>
          <a:p>
            <a:r>
              <a:rPr lang="en-US" dirty="0"/>
              <a:t> </a:t>
            </a:r>
            <a:r>
              <a:rPr lang="en-US" dirty="0" smtClean="0"/>
              <a:t>p.5</a:t>
            </a:r>
            <a:endParaRPr lang="en-US" sz="1800" kern="1200" dirty="0">
              <a:solidFill>
                <a:schemeClr val="tx1"/>
              </a:solidFill>
              <a:latin typeface="+mn-lt"/>
              <a:ea typeface="+mn-ea"/>
              <a:cs typeface="+mn-cs"/>
            </a:endParaRPr>
          </a:p>
        </p:txBody>
      </p:sp>
      <p:pic>
        <p:nvPicPr>
          <p:cNvPr id="25" name="Picture 13"/>
          <p:cNvPicPr>
            <a:picLocks noChangeAspect="1" noChangeArrowheads="1"/>
          </p:cNvPicPr>
          <p:nvPr/>
        </p:nvPicPr>
        <p:blipFill>
          <a:blip r:embed="rId4" cstate="print"/>
          <a:srcRect/>
          <a:stretch>
            <a:fillRect/>
          </a:stretch>
        </p:blipFill>
        <p:spPr bwMode="auto">
          <a:xfrm>
            <a:off x="366636" y="1572534"/>
            <a:ext cx="2514600" cy="766534"/>
          </a:xfrm>
          <a:prstGeom prst="rect">
            <a:avLst/>
          </a:prstGeom>
          <a:noFill/>
          <a:ln w="9525">
            <a:noFill/>
            <a:miter lim="800000"/>
            <a:headEnd/>
            <a:tailEnd/>
          </a:ln>
        </p:spPr>
      </p:pic>
    </p:spTree>
    <p:extLst>
      <p:ext uri="{BB962C8B-B14F-4D97-AF65-F5344CB8AC3E}">
        <p14:creationId xmlns:p14="http://schemas.microsoft.com/office/powerpoint/2010/main" val="9017951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type="subTitle" idx="1"/>
          </p:nvPr>
        </p:nvSpPr>
        <p:spPr/>
        <p:txBody>
          <a:bodyPr/>
          <a:lstStyle/>
          <a:p>
            <a:pPr eaLnBrk="1" hangingPunct="1"/>
            <a:endParaRPr kumimoji="1" lang="en-US" dirty="0" smtClean="0"/>
          </a:p>
        </p:txBody>
      </p:sp>
      <p:pic>
        <p:nvPicPr>
          <p:cNvPr id="4403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0988" y="3237902"/>
            <a:ext cx="2667000" cy="193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8" name="Picture 7" descr="P10006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0245" y="5046966"/>
            <a:ext cx="2743200" cy="20526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4040" name="Picture 10" descr="http://peerwater.org/system/photo_attachment/attachment/0000/0478/medium/water_engineer_briefing_Help_Age_Internation_Tanzania_country_director_-_a_well_built_in_2003.JPG?12162171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008" y="4695270"/>
            <a:ext cx="2773363" cy="20701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44034" name="Rectangle 2"/>
          <p:cNvSpPr>
            <a:spLocks noGrp="1" noChangeArrowheads="1"/>
          </p:cNvSpPr>
          <p:nvPr>
            <p:ph type="ctrTitle"/>
          </p:nvPr>
        </p:nvSpPr>
        <p:spPr>
          <a:xfrm>
            <a:off x="5162983" y="3903966"/>
            <a:ext cx="6762750" cy="1143000"/>
          </a:xfrm>
        </p:spPr>
        <p:txBody>
          <a:bodyPr>
            <a:noAutofit/>
          </a:bodyPr>
          <a:lstStyle/>
          <a:p>
            <a:pPr algn="r"/>
            <a:r>
              <a:rPr lang="en-US" sz="2800" dirty="0"/>
              <a:t>Applying Integrated Water Resources Management  (IWRM) is critical for the successful implementation and long term benefits of interventions in development water program of various </a:t>
            </a:r>
            <a:r>
              <a:rPr lang="en-US" sz="2800" dirty="0" smtClean="0"/>
              <a:t>nature</a:t>
            </a:r>
            <a:br>
              <a:rPr lang="en-US" sz="2800" dirty="0" smtClean="0"/>
            </a:br>
            <a:r>
              <a:rPr lang="en-US" sz="2800" dirty="0"/>
              <a:t/>
            </a:r>
            <a:br>
              <a:rPr lang="en-US" sz="2800" dirty="0"/>
            </a:br>
            <a:r>
              <a:rPr lang="en-US" sz="2800" dirty="0" smtClean="0"/>
              <a:t>Water Security is substantial to</a:t>
            </a:r>
            <a:br>
              <a:rPr lang="en-US" sz="2800" dirty="0" smtClean="0"/>
            </a:br>
            <a:r>
              <a:rPr lang="en-US" sz="2800" dirty="0" smtClean="0"/>
              <a:t>IWRM </a:t>
            </a:r>
            <a:endParaRPr kumimoji="1" lang="en-US" sz="2800" dirty="0"/>
          </a:p>
        </p:txBody>
      </p:sp>
      <p:pic>
        <p:nvPicPr>
          <p:cNvPr id="9"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9270" y="1864318"/>
            <a:ext cx="2620624" cy="169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a:blip r:embed="rId7" cstate="print"/>
          <a:srcRect/>
          <a:stretch>
            <a:fillRect/>
          </a:stretch>
        </p:blipFill>
        <p:spPr bwMode="auto">
          <a:xfrm>
            <a:off x="851450" y="282797"/>
            <a:ext cx="1756263" cy="909902"/>
          </a:xfrm>
          <a:prstGeom prst="rect">
            <a:avLst/>
          </a:prstGeom>
          <a:noFill/>
          <a:ln w="9525">
            <a:noFill/>
            <a:miter lim="800000"/>
            <a:headEnd/>
            <a:tailEnd/>
          </a:ln>
        </p:spPr>
      </p:pic>
      <p:sp>
        <p:nvSpPr>
          <p:cNvPr id="11" name="TextBox 10"/>
          <p:cNvSpPr txBox="1"/>
          <p:nvPr/>
        </p:nvSpPr>
        <p:spPr>
          <a:xfrm>
            <a:off x="11102673" y="6396038"/>
            <a:ext cx="685308" cy="369332"/>
          </a:xfrm>
          <a:prstGeom prst="rect">
            <a:avLst/>
          </a:prstGeom>
          <a:noFill/>
        </p:spPr>
        <p:txBody>
          <a:bodyPr wrap="square" rtlCol="0">
            <a:spAutoFit/>
          </a:bodyPr>
          <a:lstStyle/>
          <a:p>
            <a:r>
              <a:rPr lang="en-US" dirty="0"/>
              <a:t> </a:t>
            </a:r>
            <a:r>
              <a:rPr lang="en-US" dirty="0" smtClean="0"/>
              <a:t>p.9</a:t>
            </a:r>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25404127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4984" y="1257300"/>
            <a:ext cx="7520940" cy="548640"/>
          </a:xfrm>
        </p:spPr>
        <p:txBody>
          <a:bodyPr/>
          <a:lstStyle/>
          <a:p>
            <a:r>
              <a:rPr lang="en-US" b="1" dirty="0"/>
              <a:t>Water: a vital resource</a:t>
            </a:r>
            <a:r>
              <a:rPr lang="en-US" dirty="0"/>
              <a:t/>
            </a:r>
            <a:br>
              <a:rPr lang="en-US" dirty="0"/>
            </a:br>
            <a:endParaRPr lang="en-US" dirty="0"/>
          </a:p>
        </p:txBody>
      </p:sp>
      <p:sp>
        <p:nvSpPr>
          <p:cNvPr id="4" name="Title 1"/>
          <p:cNvSpPr txBox="1">
            <a:spLocks/>
          </p:cNvSpPr>
          <p:nvPr/>
        </p:nvSpPr>
        <p:spPr>
          <a:xfrm>
            <a:off x="2030184" y="685800"/>
            <a:ext cx="8229600"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endParaRPr lang="en-US" b="1" dirty="0">
              <a:effectLst>
                <a:outerShdw blurRad="38100" dist="38100" dir="2700000" algn="tl">
                  <a:srgbClr val="000000">
                    <a:alpha val="43137"/>
                  </a:srgbClr>
                </a:outerShdw>
              </a:effectLst>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055584" y="2177596"/>
            <a:ext cx="3095174" cy="2321381"/>
          </a:xfrm>
          <a:prstGeom prst="rect">
            <a:avLst/>
          </a:prstGeom>
          <a:noFill/>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190999" y="3386819"/>
            <a:ext cx="2965752" cy="2224314"/>
          </a:xfrm>
          <a:prstGeom prst="rect">
            <a:avLst/>
          </a:prstGeom>
          <a:noFill/>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32092" y="2238830"/>
            <a:ext cx="2627692" cy="1970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P10006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72336" y="4697412"/>
            <a:ext cx="2887662" cy="21605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6"/>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1961242" y="4697413"/>
            <a:ext cx="2686958" cy="2015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
          <p:cNvPicPr>
            <a:picLocks noChangeAspect="1" noChangeArrowheads="1"/>
          </p:cNvPicPr>
          <p:nvPr/>
        </p:nvPicPr>
        <p:blipFill>
          <a:blip r:embed="rId7" cstate="print"/>
          <a:srcRect/>
          <a:stretch>
            <a:fillRect/>
          </a:stretch>
        </p:blipFill>
        <p:spPr bwMode="auto">
          <a:xfrm>
            <a:off x="5334001" y="1828800"/>
            <a:ext cx="2540035" cy="1672706"/>
          </a:xfrm>
          <a:prstGeom prst="rect">
            <a:avLst/>
          </a:prstGeom>
          <a:noFill/>
          <a:ln w="9525">
            <a:noFill/>
            <a:miter lim="800000"/>
            <a:headEnd/>
            <a:tailEnd/>
          </a:ln>
        </p:spPr>
      </p:pic>
      <p:sp>
        <p:nvSpPr>
          <p:cNvPr id="10" name="TextBox 9"/>
          <p:cNvSpPr txBox="1"/>
          <p:nvPr/>
        </p:nvSpPr>
        <p:spPr>
          <a:xfrm>
            <a:off x="2334984" y="2748811"/>
            <a:ext cx="7620000" cy="2862322"/>
          </a:xfrm>
          <a:prstGeom prst="rect">
            <a:avLst/>
          </a:prstGeom>
          <a:noFill/>
        </p:spPr>
        <p:txBody>
          <a:bodyPr wrap="square" rtlCol="0">
            <a:spAutoFit/>
          </a:bodyPr>
          <a:lstStyle/>
          <a:p>
            <a:pPr lvl="0" algn="ctr"/>
            <a:r>
              <a:rPr lang="en-US" sz="6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Water Security: a key challenge for the 21st century</a:t>
            </a:r>
          </a:p>
        </p:txBody>
      </p:sp>
      <p:pic>
        <p:nvPicPr>
          <p:cNvPr id="12" name="Picture 2"/>
          <p:cNvPicPr>
            <a:picLocks noChangeAspect="1" noChangeArrowheads="1"/>
          </p:cNvPicPr>
          <p:nvPr/>
        </p:nvPicPr>
        <p:blipFill>
          <a:blip r:embed="rId8" cstate="print"/>
          <a:srcRect/>
          <a:stretch>
            <a:fillRect/>
          </a:stretch>
        </p:blipFill>
        <p:spPr bwMode="auto">
          <a:xfrm>
            <a:off x="8945938" y="43155"/>
            <a:ext cx="1722062" cy="798509"/>
          </a:xfrm>
          <a:prstGeom prst="rect">
            <a:avLst/>
          </a:prstGeom>
          <a:noFill/>
          <a:ln w="9525">
            <a:noFill/>
            <a:miter lim="800000"/>
            <a:headEnd/>
            <a:tailEnd/>
          </a:ln>
        </p:spPr>
      </p:pic>
      <p:sp>
        <p:nvSpPr>
          <p:cNvPr id="13" name="TextBox 12"/>
          <p:cNvSpPr txBox="1"/>
          <p:nvPr/>
        </p:nvSpPr>
        <p:spPr>
          <a:xfrm>
            <a:off x="11042074" y="6204856"/>
            <a:ext cx="685308" cy="369332"/>
          </a:xfrm>
          <a:prstGeom prst="rect">
            <a:avLst/>
          </a:prstGeom>
          <a:noFill/>
        </p:spPr>
        <p:txBody>
          <a:bodyPr wrap="square" rtlCol="0">
            <a:spAutoFit/>
          </a:bodyPr>
          <a:lstStyle/>
          <a:p>
            <a:r>
              <a:rPr lang="en-US" dirty="0"/>
              <a:t> </a:t>
            </a:r>
            <a:r>
              <a:rPr lang="en-US" dirty="0" smtClean="0"/>
              <a:t>p.7</a:t>
            </a:r>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321851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fltVal val="0"/>
                                          </p:val>
                                        </p:tav>
                                        <p:tav tm="100000">
                                          <p:val>
                                            <p:strVal val="#ppt_w"/>
                                          </p:val>
                                        </p:tav>
                                      </p:tavLst>
                                    </p:anim>
                                    <p:anim calcmode="lin" valueType="num">
                                      <p:cBhvr>
                                        <p:cTn id="16" dur="1000" fill="hold"/>
                                        <p:tgtEl>
                                          <p:spTgt spid="10"/>
                                        </p:tgtEl>
                                        <p:attrNameLst>
                                          <p:attrName>ppt_h</p:attrName>
                                        </p:attrNameLst>
                                      </p:cBhvr>
                                      <p:tavLst>
                                        <p:tav tm="0">
                                          <p:val>
                                            <p:fltVal val="0"/>
                                          </p:val>
                                        </p:tav>
                                        <p:tav tm="100000">
                                          <p:val>
                                            <p:strVal val="#ppt_h"/>
                                          </p:val>
                                        </p:tav>
                                      </p:tavLst>
                                    </p:anim>
                                    <p:anim calcmode="lin" valueType="num">
                                      <p:cBhvr>
                                        <p:cTn id="17" dur="1000" fill="hold"/>
                                        <p:tgtEl>
                                          <p:spTgt spid="10"/>
                                        </p:tgtEl>
                                        <p:attrNameLst>
                                          <p:attrName>style.rotation</p:attrName>
                                        </p:attrNameLst>
                                      </p:cBhvr>
                                      <p:tavLst>
                                        <p:tav tm="0">
                                          <p:val>
                                            <p:fltVal val="90"/>
                                          </p:val>
                                        </p:tav>
                                        <p:tav tm="100000">
                                          <p:val>
                                            <p:fltVal val="0"/>
                                          </p:val>
                                        </p:tav>
                                      </p:tavLst>
                                    </p:anim>
                                    <p:animEffect transition="in" filter="fade">
                                      <p:cBhvr>
                                        <p:cTn id="1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65997" y="0"/>
            <a:ext cx="6181500" cy="923330"/>
          </a:xfrm>
          <a:prstGeom prst="rect">
            <a:avLst/>
          </a:prstGeom>
          <a:noFill/>
        </p:spPr>
        <p:txBody>
          <a:bodyPr wrap="none">
            <a:spAutoFit/>
          </a:bodyPr>
          <a:lstStyle/>
          <a:p>
            <a:pPr algn="ctr">
              <a:defRPr/>
            </a:pPr>
            <a:r>
              <a:rPr lang="en-US" sz="5400" b="1" dirty="0">
                <a:solidFill>
                  <a:schemeClr val="accent1">
                    <a:lumMod val="50000"/>
                  </a:schemeClr>
                </a:solidFill>
                <a:latin typeface="+mj-lt"/>
              </a:rPr>
              <a:t>IHP-VIII 2014-2021</a:t>
            </a:r>
          </a:p>
        </p:txBody>
      </p:sp>
      <p:graphicFrame>
        <p:nvGraphicFramePr>
          <p:cNvPr id="4" name="Diagram 3"/>
          <p:cNvGraphicFramePr/>
          <p:nvPr>
            <p:extLst/>
          </p:nvPr>
        </p:nvGraphicFramePr>
        <p:xfrm>
          <a:off x="3420113" y="2698030"/>
          <a:ext cx="5876925" cy="2232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934462" y="4499227"/>
            <a:ext cx="5960286" cy="307777"/>
          </a:xfrm>
          <a:prstGeom prst="rect">
            <a:avLst/>
          </a:prstGeom>
          <a:noFill/>
        </p:spPr>
        <p:txBody>
          <a:bodyPr wrap="none" rtlCol="0">
            <a:spAutoFit/>
          </a:bodyPr>
          <a:lstStyle/>
          <a:p>
            <a:r>
              <a:rPr lang="en-US" sz="1400" b="1" dirty="0"/>
              <a:t>Water Security, Addressing Local, Regional and Global Challenges</a:t>
            </a:r>
          </a:p>
        </p:txBody>
      </p:sp>
      <p:pic>
        <p:nvPicPr>
          <p:cNvPr id="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18865" y="2810492"/>
            <a:ext cx="779654" cy="779654"/>
          </a:xfrm>
          <a:prstGeom prst="rect">
            <a:avLst/>
          </a:prstGeom>
          <a:noFill/>
          <a:ln>
            <a:noFill/>
          </a:ln>
          <a:effectLst>
            <a:glow rad="228600">
              <a:schemeClr val="tx2">
                <a:lumMod val="50000"/>
                <a:alpha val="40000"/>
              </a:schemeClr>
            </a:glow>
          </a:effectLst>
          <a:extLst>
            <a:ext uri="{909E8E84-426E-40DD-AFC4-6F175D3DCCD1}">
              <a14:hiddenFill xmlns:a14="http://schemas.microsoft.com/office/drawing/2010/main">
                <a:solidFill>
                  <a:srgbClr val="FFFFFF"/>
                </a:solidFill>
              </a14:hiddenFill>
            </a:ext>
          </a:extLst>
        </p:spPr>
      </p:pic>
      <p:pic>
        <p:nvPicPr>
          <p:cNvPr id="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9897" y="2829542"/>
            <a:ext cx="779654" cy="779654"/>
          </a:xfrm>
          <a:prstGeom prst="rect">
            <a:avLst/>
          </a:prstGeom>
          <a:noFill/>
          <a:ln>
            <a:noFill/>
          </a:ln>
          <a:effectLst>
            <a:glow rad="228600">
              <a:schemeClr val="tx2">
                <a:lumMod val="50000"/>
                <a:alpha val="40000"/>
              </a:schemeClr>
            </a:glow>
          </a:effectLst>
          <a:extLst>
            <a:ext uri="{909E8E84-426E-40DD-AFC4-6F175D3DCCD1}">
              <a14:hiddenFill xmlns:a14="http://schemas.microsoft.com/office/drawing/2010/main">
                <a:solidFill>
                  <a:srgbClr val="FFFFFF"/>
                </a:solidFill>
              </a14:hiddenFill>
            </a:ext>
          </a:extLst>
        </p:spPr>
      </p:pic>
      <p:pic>
        <p:nvPicPr>
          <p:cNvPr id="8"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72806" y="2831053"/>
            <a:ext cx="779654" cy="779654"/>
          </a:xfrm>
          <a:prstGeom prst="rect">
            <a:avLst/>
          </a:prstGeom>
          <a:noFill/>
          <a:ln>
            <a:noFill/>
          </a:ln>
          <a:effectLst>
            <a:glow rad="228600">
              <a:schemeClr val="tx2">
                <a:lumMod val="50000"/>
                <a:alpha val="40000"/>
              </a:schemeClr>
            </a:glow>
          </a:effectLst>
          <a:extLst>
            <a:ext uri="{909E8E84-426E-40DD-AFC4-6F175D3DCCD1}">
              <a14:hiddenFill xmlns:a14="http://schemas.microsoft.com/office/drawing/2010/main">
                <a:solidFill>
                  <a:srgbClr val="FFFFFF"/>
                </a:solidFill>
              </a14:hiddenFill>
            </a:ext>
          </a:extLst>
        </p:spPr>
      </p:pic>
      <p:pic>
        <p:nvPicPr>
          <p:cNvPr id="9"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64086" y="2831053"/>
            <a:ext cx="779654" cy="779655"/>
          </a:xfrm>
          <a:prstGeom prst="rect">
            <a:avLst/>
          </a:prstGeom>
          <a:noFill/>
          <a:ln>
            <a:noFill/>
          </a:ln>
          <a:effectLst>
            <a:glow rad="228600">
              <a:schemeClr val="tx2">
                <a:lumMod val="75000"/>
                <a:alpha val="40000"/>
              </a:schemeClr>
            </a:glow>
          </a:effectLst>
          <a:extLst>
            <a:ext uri="{909E8E84-426E-40DD-AFC4-6F175D3DCCD1}">
              <a14:hiddenFill xmlns:a14="http://schemas.microsoft.com/office/drawing/2010/main">
                <a:solidFill>
                  <a:srgbClr val="FFFFFF"/>
                </a:solidFill>
              </a14:hiddenFill>
            </a:ext>
          </a:extLst>
        </p:spPr>
      </p:pic>
      <p:pic>
        <p:nvPicPr>
          <p:cNvPr id="10" name="Picture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453726" y="2848352"/>
            <a:ext cx="779654" cy="779655"/>
          </a:xfrm>
          <a:prstGeom prst="rect">
            <a:avLst/>
          </a:prstGeom>
          <a:noFill/>
          <a:ln>
            <a:noFill/>
          </a:ln>
          <a:effectLst>
            <a:glow rad="228600">
              <a:schemeClr val="accent1">
                <a:lumMod val="50000"/>
                <a:alpha val="40000"/>
              </a:schemeClr>
            </a:glow>
          </a:effectLst>
          <a:extLst>
            <a:ext uri="{909E8E84-426E-40DD-AFC4-6F175D3DCCD1}">
              <a14:hiddenFill xmlns:a14="http://schemas.microsoft.com/office/drawing/2010/main">
                <a:solidFill>
                  <a:srgbClr val="FFFFFF"/>
                </a:solidFill>
              </a14:hiddenFill>
            </a:ext>
          </a:extLst>
        </p:spPr>
      </p:pic>
      <p:sp>
        <p:nvSpPr>
          <p:cNvPr id="11" name="Bent Arrow 10"/>
          <p:cNvSpPr/>
          <p:nvPr/>
        </p:nvSpPr>
        <p:spPr>
          <a:xfrm rot="10800000">
            <a:off x="8605412" y="2506196"/>
            <a:ext cx="1009650" cy="3473805"/>
          </a:xfrm>
          <a:prstGeom prst="bentArrow">
            <a:avLst>
              <a:gd name="adj1" fmla="val 21227"/>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1"/>
          <p:cNvSpPr/>
          <p:nvPr/>
        </p:nvSpPr>
        <p:spPr>
          <a:xfrm>
            <a:off x="4580494" y="1686582"/>
            <a:ext cx="4371752" cy="775632"/>
          </a:xfrm>
          <a:custGeom>
            <a:avLst/>
            <a:gdLst>
              <a:gd name="connsiteX0" fmla="*/ 0 w 1681222"/>
              <a:gd name="connsiteY0" fmla="*/ 0 h 903882"/>
              <a:gd name="connsiteX1" fmla="*/ 1681222 w 1681222"/>
              <a:gd name="connsiteY1" fmla="*/ 0 h 903882"/>
              <a:gd name="connsiteX2" fmla="*/ 1681222 w 1681222"/>
              <a:gd name="connsiteY2" fmla="*/ 903882 h 903882"/>
              <a:gd name="connsiteX3" fmla="*/ 0 w 1681222"/>
              <a:gd name="connsiteY3" fmla="*/ 903882 h 903882"/>
              <a:gd name="connsiteX4" fmla="*/ 0 w 1681222"/>
              <a:gd name="connsiteY4" fmla="*/ 0 h 903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1222" h="903882">
                <a:moveTo>
                  <a:pt x="0" y="0"/>
                </a:moveTo>
                <a:lnTo>
                  <a:pt x="1681222" y="0"/>
                </a:lnTo>
                <a:lnTo>
                  <a:pt x="1681222" y="903882"/>
                </a:lnTo>
                <a:lnTo>
                  <a:pt x="0" y="90388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algn="ctr" defTabSz="533400">
              <a:lnSpc>
                <a:spcPct val="90000"/>
              </a:lnSpc>
              <a:spcBef>
                <a:spcPct val="0"/>
              </a:spcBef>
              <a:spcAft>
                <a:spcPct val="35000"/>
              </a:spcAft>
            </a:pPr>
            <a:r>
              <a:rPr lang="en-US" sz="1400" b="1" dirty="0">
                <a:solidFill>
                  <a:schemeClr val="tx1"/>
                </a:solidFill>
              </a:rPr>
              <a:t>Axis 1 </a:t>
            </a:r>
          </a:p>
          <a:p>
            <a:pPr algn="ctr" defTabSz="533400">
              <a:lnSpc>
                <a:spcPct val="90000"/>
              </a:lnSpc>
              <a:spcBef>
                <a:spcPct val="0"/>
              </a:spcBef>
              <a:spcAft>
                <a:spcPct val="35000"/>
              </a:spcAft>
            </a:pPr>
            <a:r>
              <a:rPr lang="en-US" sz="1400" b="1" dirty="0"/>
              <a:t>Mobilizing International cooperation to Improve knowledge and innovation to address water security challenges</a:t>
            </a:r>
          </a:p>
        </p:txBody>
      </p:sp>
      <p:sp>
        <p:nvSpPr>
          <p:cNvPr id="13" name="Bent Arrow 12"/>
          <p:cNvSpPr/>
          <p:nvPr/>
        </p:nvSpPr>
        <p:spPr>
          <a:xfrm>
            <a:off x="2671398" y="1800873"/>
            <a:ext cx="1680496" cy="1030181"/>
          </a:xfrm>
          <a:prstGeom prst="bentArrow">
            <a:avLst>
              <a:gd name="adj1" fmla="val 21227"/>
              <a:gd name="adj2" fmla="val 25000"/>
              <a:gd name="adj3" fmla="val 24057"/>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Bent Arrow 13"/>
          <p:cNvSpPr/>
          <p:nvPr/>
        </p:nvSpPr>
        <p:spPr>
          <a:xfrm rot="16200000">
            <a:off x="3384096" y="4129843"/>
            <a:ext cx="1009650" cy="2572661"/>
          </a:xfrm>
          <a:prstGeom prst="bentArrow">
            <a:avLst>
              <a:gd name="adj1" fmla="val 21227"/>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Freeform 14"/>
          <p:cNvSpPr/>
          <p:nvPr/>
        </p:nvSpPr>
        <p:spPr>
          <a:xfrm>
            <a:off x="1967311" y="3064199"/>
            <a:ext cx="1499159" cy="1584367"/>
          </a:xfrm>
          <a:custGeom>
            <a:avLst/>
            <a:gdLst>
              <a:gd name="connsiteX0" fmla="*/ 0 w 1626989"/>
              <a:gd name="connsiteY0" fmla="*/ 0 h 903882"/>
              <a:gd name="connsiteX1" fmla="*/ 1626989 w 1626989"/>
              <a:gd name="connsiteY1" fmla="*/ 0 h 903882"/>
              <a:gd name="connsiteX2" fmla="*/ 1626989 w 1626989"/>
              <a:gd name="connsiteY2" fmla="*/ 903882 h 903882"/>
              <a:gd name="connsiteX3" fmla="*/ 0 w 1626989"/>
              <a:gd name="connsiteY3" fmla="*/ 903882 h 903882"/>
              <a:gd name="connsiteX4" fmla="*/ 0 w 1626989"/>
              <a:gd name="connsiteY4" fmla="*/ 0 h 903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6989" h="903882">
                <a:moveTo>
                  <a:pt x="0" y="0"/>
                </a:moveTo>
                <a:lnTo>
                  <a:pt x="1626989" y="0"/>
                </a:lnTo>
                <a:lnTo>
                  <a:pt x="1626989" y="903882"/>
                </a:lnTo>
                <a:lnTo>
                  <a:pt x="0" y="90388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algn="ctr" defTabSz="533400">
              <a:lnSpc>
                <a:spcPct val="90000"/>
              </a:lnSpc>
              <a:spcBef>
                <a:spcPct val="0"/>
              </a:spcBef>
              <a:spcAft>
                <a:spcPct val="35000"/>
              </a:spcAft>
            </a:pPr>
            <a:r>
              <a:rPr lang="en-US" sz="1400" b="1" dirty="0"/>
              <a:t/>
            </a:r>
            <a:br>
              <a:rPr lang="en-US" sz="1400" b="1" dirty="0"/>
            </a:br>
            <a:r>
              <a:rPr lang="en-US" sz="1400" b="1" dirty="0"/>
              <a:t>Axis 3 </a:t>
            </a:r>
          </a:p>
          <a:p>
            <a:pPr algn="ctr" defTabSz="533400">
              <a:lnSpc>
                <a:spcPct val="90000"/>
              </a:lnSpc>
              <a:spcBef>
                <a:spcPct val="0"/>
              </a:spcBef>
              <a:spcAft>
                <a:spcPct val="35000"/>
              </a:spcAft>
            </a:pPr>
            <a:r>
              <a:rPr lang="en-US" sz="1400" b="1" dirty="0"/>
              <a:t>Developing institutional and human capacities for water security and sustainability</a:t>
            </a:r>
          </a:p>
        </p:txBody>
      </p:sp>
      <p:sp>
        <p:nvSpPr>
          <p:cNvPr id="16" name="Freeform 15"/>
          <p:cNvSpPr/>
          <p:nvPr/>
        </p:nvSpPr>
        <p:spPr>
          <a:xfrm>
            <a:off x="5719586" y="5126258"/>
            <a:ext cx="2513795" cy="886479"/>
          </a:xfrm>
          <a:custGeom>
            <a:avLst/>
            <a:gdLst>
              <a:gd name="connsiteX0" fmla="*/ 0 w 1681222"/>
              <a:gd name="connsiteY0" fmla="*/ 0 h 903882"/>
              <a:gd name="connsiteX1" fmla="*/ 1681222 w 1681222"/>
              <a:gd name="connsiteY1" fmla="*/ 0 h 903882"/>
              <a:gd name="connsiteX2" fmla="*/ 1681222 w 1681222"/>
              <a:gd name="connsiteY2" fmla="*/ 903882 h 903882"/>
              <a:gd name="connsiteX3" fmla="*/ 0 w 1681222"/>
              <a:gd name="connsiteY3" fmla="*/ 903882 h 903882"/>
              <a:gd name="connsiteX4" fmla="*/ 0 w 1681222"/>
              <a:gd name="connsiteY4" fmla="*/ 0 h 903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1222" h="903882">
                <a:moveTo>
                  <a:pt x="0" y="0"/>
                </a:moveTo>
                <a:lnTo>
                  <a:pt x="1681222" y="0"/>
                </a:lnTo>
                <a:lnTo>
                  <a:pt x="1681222" y="903882"/>
                </a:lnTo>
                <a:lnTo>
                  <a:pt x="0" y="90388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algn="ctr" defTabSz="533400">
              <a:lnSpc>
                <a:spcPct val="90000"/>
              </a:lnSpc>
              <a:spcBef>
                <a:spcPct val="0"/>
              </a:spcBef>
              <a:spcAft>
                <a:spcPct val="35000"/>
              </a:spcAft>
            </a:pPr>
            <a:r>
              <a:rPr lang="en-US" sz="1400" b="1" dirty="0">
                <a:solidFill>
                  <a:schemeClr val="tx1"/>
                </a:solidFill>
              </a:rPr>
              <a:t/>
            </a:r>
            <a:br>
              <a:rPr lang="en-US" sz="1400" b="1" dirty="0">
                <a:solidFill>
                  <a:schemeClr val="tx1"/>
                </a:solidFill>
              </a:rPr>
            </a:br>
            <a:r>
              <a:rPr lang="en-US" sz="1400" b="1" dirty="0">
                <a:solidFill>
                  <a:schemeClr val="tx1"/>
                </a:solidFill>
              </a:rPr>
              <a:t>Axis 2</a:t>
            </a:r>
          </a:p>
          <a:p>
            <a:pPr algn="ctr" defTabSz="533400">
              <a:lnSpc>
                <a:spcPct val="90000"/>
              </a:lnSpc>
              <a:spcBef>
                <a:spcPct val="0"/>
              </a:spcBef>
              <a:spcAft>
                <a:spcPct val="35000"/>
              </a:spcAft>
            </a:pPr>
            <a:r>
              <a:rPr lang="en-US" sz="1400" b="1" dirty="0">
                <a:solidFill>
                  <a:schemeClr val="tx1"/>
                </a:solidFill>
              </a:rPr>
              <a:t>Strengthening the Science-Policy interface to reach water security at local, national, regional, and global levels</a:t>
            </a:r>
          </a:p>
        </p:txBody>
      </p:sp>
      <p:pic>
        <p:nvPicPr>
          <p:cNvPr id="17" name="Picture 3" descr="C:\Users\b_imam\Pictures\Untitled.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428042" y="2823942"/>
            <a:ext cx="777240" cy="777240"/>
          </a:xfrm>
          <a:prstGeom prst="rect">
            <a:avLst/>
          </a:prstGeom>
          <a:noFill/>
          <a:effectLst>
            <a:glow rad="228600">
              <a:schemeClr val="tx2">
                <a:lumMod val="75000"/>
                <a:alpha val="40000"/>
              </a:schemeClr>
            </a:glow>
          </a:effectLst>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10972918" y="6381589"/>
            <a:ext cx="685308" cy="369332"/>
          </a:xfrm>
          <a:prstGeom prst="rect">
            <a:avLst/>
          </a:prstGeom>
          <a:noFill/>
        </p:spPr>
        <p:txBody>
          <a:bodyPr wrap="square" rtlCol="0">
            <a:spAutoFit/>
          </a:bodyPr>
          <a:lstStyle/>
          <a:p>
            <a:r>
              <a:rPr lang="en-US" dirty="0"/>
              <a:t> </a:t>
            </a:r>
            <a:r>
              <a:rPr lang="en-US" dirty="0" smtClean="0"/>
              <a:t>p.8</a:t>
            </a:r>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2645212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500" fill="hold"/>
                                        <p:tgtEl>
                                          <p:spTgt spid="10"/>
                                        </p:tgtEl>
                                        <p:attrNameLst>
                                          <p:attrName>ppt_w</p:attrName>
                                        </p:attrNameLst>
                                      </p:cBhvr>
                                      <p:tavLst>
                                        <p:tav tm="0">
                                          <p:val>
                                            <p:fltVal val="0"/>
                                          </p:val>
                                        </p:tav>
                                        <p:tav tm="100000">
                                          <p:val>
                                            <p:strVal val="#ppt_w"/>
                                          </p:val>
                                        </p:tav>
                                      </p:tavLst>
                                    </p:anim>
                                    <p:anim calcmode="lin" valueType="num">
                                      <p:cBhvr>
                                        <p:cTn id="43" dur="500" fill="hold"/>
                                        <p:tgtEl>
                                          <p:spTgt spid="10"/>
                                        </p:tgtEl>
                                        <p:attrNameLst>
                                          <p:attrName>ppt_h</p:attrName>
                                        </p:attrNameLst>
                                      </p:cBhvr>
                                      <p:tavLst>
                                        <p:tav tm="0">
                                          <p:val>
                                            <p:fltVal val="0"/>
                                          </p:val>
                                        </p:tav>
                                        <p:tav tm="100000">
                                          <p:val>
                                            <p:strVal val="#ppt_h"/>
                                          </p:val>
                                        </p:tav>
                                      </p:tavLst>
                                    </p:anim>
                                    <p:animEffect transition="in" filter="fade">
                                      <p:cBhvr>
                                        <p:cTn id="44" dur="5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500" fill="hold"/>
                                        <p:tgtEl>
                                          <p:spTgt spid="17"/>
                                        </p:tgtEl>
                                        <p:attrNameLst>
                                          <p:attrName>ppt_w</p:attrName>
                                        </p:attrNameLst>
                                      </p:cBhvr>
                                      <p:tavLst>
                                        <p:tav tm="0">
                                          <p:val>
                                            <p:fltVal val="0"/>
                                          </p:val>
                                        </p:tav>
                                        <p:tav tm="100000">
                                          <p:val>
                                            <p:strVal val="#ppt_w"/>
                                          </p:val>
                                        </p:tav>
                                      </p:tavLst>
                                    </p:anim>
                                    <p:anim calcmode="lin" valueType="num">
                                      <p:cBhvr>
                                        <p:cTn id="50" dur="500" fill="hold"/>
                                        <p:tgtEl>
                                          <p:spTgt spid="17"/>
                                        </p:tgtEl>
                                        <p:attrNameLst>
                                          <p:attrName>ppt_h</p:attrName>
                                        </p:attrNameLst>
                                      </p:cBhvr>
                                      <p:tavLst>
                                        <p:tav tm="0">
                                          <p:val>
                                            <p:fltVal val="0"/>
                                          </p:val>
                                        </p:tav>
                                        <p:tav tm="100000">
                                          <p:val>
                                            <p:strVal val="#ppt_h"/>
                                          </p:val>
                                        </p:tav>
                                      </p:tavLst>
                                    </p:anim>
                                    <p:animEffect transition="in" filter="fade">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tgtEl>
                                        <p:attrNameLst>
                                          <p:attrName>style.visibility</p:attrName>
                                        </p:attrNameLst>
                                      </p:cBhvr>
                                      <p:to>
                                        <p:strVal val="visible"/>
                                      </p:to>
                                    </p:set>
                                    <p:anim calcmode="lin" valueType="num">
                                      <p:cBhvr>
                                        <p:cTn id="56" dur="500" fill="hold"/>
                                        <p:tgtEl>
                                          <p:spTgt spid="4"/>
                                        </p:tgtEl>
                                        <p:attrNameLst>
                                          <p:attrName>ppt_w</p:attrName>
                                        </p:attrNameLst>
                                      </p:cBhvr>
                                      <p:tavLst>
                                        <p:tav tm="0">
                                          <p:val>
                                            <p:fltVal val="0"/>
                                          </p:val>
                                        </p:tav>
                                        <p:tav tm="100000">
                                          <p:val>
                                            <p:strVal val="#ppt_w"/>
                                          </p:val>
                                        </p:tav>
                                      </p:tavLst>
                                    </p:anim>
                                    <p:anim calcmode="lin" valueType="num">
                                      <p:cBhvr>
                                        <p:cTn id="57" dur="500" fill="hold"/>
                                        <p:tgtEl>
                                          <p:spTgt spid="4"/>
                                        </p:tgtEl>
                                        <p:attrNameLst>
                                          <p:attrName>ppt_h</p:attrName>
                                        </p:attrNameLst>
                                      </p:cBhvr>
                                      <p:tavLst>
                                        <p:tav tm="0">
                                          <p:val>
                                            <p:fltVal val="0"/>
                                          </p:val>
                                        </p:tav>
                                        <p:tav tm="100000">
                                          <p:val>
                                            <p:strVal val="#ppt_h"/>
                                          </p:val>
                                        </p:tav>
                                      </p:tavLst>
                                    </p:anim>
                                    <p:animEffect transition="in" filter="fade">
                                      <p:cBhvr>
                                        <p:cTn id="58" dur="500"/>
                                        <p:tgtEl>
                                          <p:spTgt spid="4"/>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500" fill="hold"/>
                                        <p:tgtEl>
                                          <p:spTgt spid="12"/>
                                        </p:tgtEl>
                                        <p:attrNameLst>
                                          <p:attrName>ppt_w</p:attrName>
                                        </p:attrNameLst>
                                      </p:cBhvr>
                                      <p:tavLst>
                                        <p:tav tm="0">
                                          <p:val>
                                            <p:fltVal val="0"/>
                                          </p:val>
                                        </p:tav>
                                        <p:tav tm="100000">
                                          <p:val>
                                            <p:strVal val="#ppt_w"/>
                                          </p:val>
                                        </p:tav>
                                      </p:tavLst>
                                    </p:anim>
                                    <p:anim calcmode="lin" valueType="num">
                                      <p:cBhvr>
                                        <p:cTn id="64" dur="500" fill="hold"/>
                                        <p:tgtEl>
                                          <p:spTgt spid="12"/>
                                        </p:tgtEl>
                                        <p:attrNameLst>
                                          <p:attrName>ppt_h</p:attrName>
                                        </p:attrNameLst>
                                      </p:cBhvr>
                                      <p:tavLst>
                                        <p:tav tm="0">
                                          <p:val>
                                            <p:fltVal val="0"/>
                                          </p:val>
                                        </p:tav>
                                        <p:tav tm="100000">
                                          <p:val>
                                            <p:strVal val="#ppt_h"/>
                                          </p:val>
                                        </p:tav>
                                      </p:tavLst>
                                    </p:anim>
                                    <p:animEffect transition="in" filter="fade">
                                      <p:cBhvr>
                                        <p:cTn id="65" dur="500"/>
                                        <p:tgtEl>
                                          <p:spTgt spid="12"/>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1"/>
                                        </p:tgtEl>
                                        <p:attrNameLst>
                                          <p:attrName>style.visibility</p:attrName>
                                        </p:attrNameLst>
                                      </p:cBhvr>
                                      <p:to>
                                        <p:strVal val="visible"/>
                                      </p:to>
                                    </p:set>
                                    <p:animEffect transition="in" filter="fade">
                                      <p:cBhvr>
                                        <p:cTn id="70" dur="500"/>
                                        <p:tgtEl>
                                          <p:spTgt spid="11"/>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16"/>
                                        </p:tgtEl>
                                        <p:attrNameLst>
                                          <p:attrName>style.visibility</p:attrName>
                                        </p:attrNameLst>
                                      </p:cBhvr>
                                      <p:to>
                                        <p:strVal val="visible"/>
                                      </p:to>
                                    </p:set>
                                    <p:anim calcmode="lin" valueType="num">
                                      <p:cBhvr>
                                        <p:cTn id="75" dur="500" fill="hold"/>
                                        <p:tgtEl>
                                          <p:spTgt spid="16"/>
                                        </p:tgtEl>
                                        <p:attrNameLst>
                                          <p:attrName>ppt_w</p:attrName>
                                        </p:attrNameLst>
                                      </p:cBhvr>
                                      <p:tavLst>
                                        <p:tav tm="0">
                                          <p:val>
                                            <p:fltVal val="0"/>
                                          </p:val>
                                        </p:tav>
                                        <p:tav tm="100000">
                                          <p:val>
                                            <p:strVal val="#ppt_w"/>
                                          </p:val>
                                        </p:tav>
                                      </p:tavLst>
                                    </p:anim>
                                    <p:anim calcmode="lin" valueType="num">
                                      <p:cBhvr>
                                        <p:cTn id="76" dur="500" fill="hold"/>
                                        <p:tgtEl>
                                          <p:spTgt spid="16"/>
                                        </p:tgtEl>
                                        <p:attrNameLst>
                                          <p:attrName>ppt_h</p:attrName>
                                        </p:attrNameLst>
                                      </p:cBhvr>
                                      <p:tavLst>
                                        <p:tav tm="0">
                                          <p:val>
                                            <p:fltVal val="0"/>
                                          </p:val>
                                        </p:tav>
                                        <p:tav tm="100000">
                                          <p:val>
                                            <p:strVal val="#ppt_h"/>
                                          </p:val>
                                        </p:tav>
                                      </p:tavLst>
                                    </p:anim>
                                    <p:animEffect transition="in" filter="fade">
                                      <p:cBhvr>
                                        <p:cTn id="77" dur="500"/>
                                        <p:tgtEl>
                                          <p:spTgt spid="16"/>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fade">
                                      <p:cBhvr>
                                        <p:cTn id="82" dur="500"/>
                                        <p:tgtEl>
                                          <p:spTgt spid="14"/>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15"/>
                                        </p:tgtEl>
                                        <p:attrNameLst>
                                          <p:attrName>style.visibility</p:attrName>
                                        </p:attrNameLst>
                                      </p:cBhvr>
                                      <p:to>
                                        <p:strVal val="visible"/>
                                      </p:to>
                                    </p:set>
                                    <p:anim calcmode="lin" valueType="num">
                                      <p:cBhvr>
                                        <p:cTn id="87" dur="500" fill="hold"/>
                                        <p:tgtEl>
                                          <p:spTgt spid="15"/>
                                        </p:tgtEl>
                                        <p:attrNameLst>
                                          <p:attrName>ppt_w</p:attrName>
                                        </p:attrNameLst>
                                      </p:cBhvr>
                                      <p:tavLst>
                                        <p:tav tm="0">
                                          <p:val>
                                            <p:fltVal val="0"/>
                                          </p:val>
                                        </p:tav>
                                        <p:tav tm="100000">
                                          <p:val>
                                            <p:strVal val="#ppt_w"/>
                                          </p:val>
                                        </p:tav>
                                      </p:tavLst>
                                    </p:anim>
                                    <p:anim calcmode="lin" valueType="num">
                                      <p:cBhvr>
                                        <p:cTn id="88" dur="500" fill="hold"/>
                                        <p:tgtEl>
                                          <p:spTgt spid="15"/>
                                        </p:tgtEl>
                                        <p:attrNameLst>
                                          <p:attrName>ppt_h</p:attrName>
                                        </p:attrNameLst>
                                      </p:cBhvr>
                                      <p:tavLst>
                                        <p:tav tm="0">
                                          <p:val>
                                            <p:fltVal val="0"/>
                                          </p:val>
                                        </p:tav>
                                        <p:tav tm="100000">
                                          <p:val>
                                            <p:strVal val="#ppt_h"/>
                                          </p:val>
                                        </p:tav>
                                      </p:tavLst>
                                    </p:anim>
                                    <p:animEffect transition="in" filter="fade">
                                      <p:cBhvr>
                                        <p:cTn id="89" dur="500"/>
                                        <p:tgtEl>
                                          <p:spTgt spid="15"/>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13"/>
                                        </p:tgtEl>
                                        <p:attrNameLst>
                                          <p:attrName>style.visibility</p:attrName>
                                        </p:attrNameLst>
                                      </p:cBhvr>
                                      <p:to>
                                        <p:strVal val="visible"/>
                                      </p:to>
                                    </p:set>
                                    <p:animEffect transition="in" filter="fade">
                                      <p:cBhvr>
                                        <p:cTn id="9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P spid="11" grpId="0" animBg="1"/>
      <p:bldP spid="12" grpId="0"/>
      <p:bldP spid="13" grpId="0" animBg="1"/>
      <p:bldP spid="14" grpId="0" animBg="1"/>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98942" y="241157"/>
            <a:ext cx="3171061" cy="369332"/>
          </a:xfrm>
          <a:prstGeom prst="rect">
            <a:avLst/>
          </a:prstGeom>
        </p:spPr>
        <p:txBody>
          <a:bodyPr wrap="none">
            <a:spAutoFit/>
          </a:bodyPr>
          <a:lstStyle/>
          <a:p>
            <a:r>
              <a:rPr lang="en-US" dirty="0"/>
              <a:t>Putting science into action</a:t>
            </a:r>
          </a:p>
        </p:txBody>
      </p:sp>
      <p:pic>
        <p:nvPicPr>
          <p:cNvPr id="1027" name="Picture 6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7953" y="1011891"/>
            <a:ext cx="7111038" cy="5335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0911444" y="5874443"/>
            <a:ext cx="1006491" cy="369332"/>
          </a:xfrm>
          <a:prstGeom prst="rect">
            <a:avLst/>
          </a:prstGeom>
          <a:noFill/>
        </p:spPr>
        <p:txBody>
          <a:bodyPr wrap="square" rtlCol="0">
            <a:spAutoFit/>
          </a:bodyPr>
          <a:lstStyle/>
          <a:p>
            <a:r>
              <a:rPr lang="en-US" dirty="0"/>
              <a:t> </a:t>
            </a:r>
            <a:r>
              <a:rPr lang="en-US" dirty="0" smtClean="0"/>
              <a:t>p.12</a:t>
            </a:r>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2121023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467" y="483541"/>
            <a:ext cx="9404723" cy="1400530"/>
          </a:xfrm>
        </p:spPr>
        <p:txBody>
          <a:bodyPr/>
          <a:lstStyle/>
          <a:p>
            <a:r>
              <a:rPr lang="en-US" sz="4400" dirty="0"/>
              <a:t>SDG</a:t>
            </a:r>
            <a:br>
              <a:rPr lang="en-US" sz="4400" dirty="0"/>
            </a:br>
            <a:r>
              <a:rPr lang="en-US" sz="4400" dirty="0"/>
              <a:t>Goal  6: </a:t>
            </a:r>
            <a:br>
              <a:rPr lang="en-US" sz="4400" dirty="0"/>
            </a:br>
            <a:r>
              <a:rPr lang="en-US" sz="4400" dirty="0"/>
              <a:t>Insure availability and sustainable management  </a:t>
            </a:r>
            <a:endParaRPr lang="en-US" dirty="0"/>
          </a:p>
        </p:txBody>
      </p:sp>
      <p:sp>
        <p:nvSpPr>
          <p:cNvPr id="3" name="Content Placeholder 2"/>
          <p:cNvSpPr>
            <a:spLocks noGrp="1"/>
          </p:cNvSpPr>
          <p:nvPr>
            <p:ph idx="1"/>
          </p:nvPr>
        </p:nvSpPr>
        <p:spPr>
          <a:xfrm>
            <a:off x="1042648" y="3883826"/>
            <a:ext cx="8946541" cy="2354695"/>
          </a:xfrm>
        </p:spPr>
        <p:txBody>
          <a:bodyPr/>
          <a:lstStyle/>
          <a:p>
            <a:pPr marL="0" indent="0" algn="ctr">
              <a:buNone/>
            </a:pPr>
            <a:r>
              <a:rPr lang="en-US" sz="3200" b="1" dirty="0" smtClean="0"/>
              <a:t>The UNESCO Chair on </a:t>
            </a:r>
          </a:p>
          <a:p>
            <a:pPr marL="0" indent="0" algn="ctr">
              <a:buNone/>
            </a:pPr>
            <a:r>
              <a:rPr lang="en-US" sz="3200" b="1" dirty="0" smtClean="0"/>
              <a:t>Water Security Sustainability </a:t>
            </a:r>
            <a:endParaRPr lang="en-US" sz="3200" b="1" dirty="0"/>
          </a:p>
        </p:txBody>
      </p:sp>
      <p:pic>
        <p:nvPicPr>
          <p:cNvPr id="4" name="Picture 2" descr="https://s2.yimg.com/ls/img/200/425c67c9-69d2-3ba7-9fec-0759fc49b93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017" y="3662423"/>
            <a:ext cx="1767459" cy="17674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3" cstate="print"/>
          <a:srcRect/>
          <a:stretch>
            <a:fillRect/>
          </a:stretch>
        </p:blipFill>
        <p:spPr bwMode="auto">
          <a:xfrm>
            <a:off x="8878496" y="4031130"/>
            <a:ext cx="2221387" cy="1030044"/>
          </a:xfrm>
          <a:prstGeom prst="rect">
            <a:avLst/>
          </a:prstGeom>
          <a:noFill/>
          <a:ln w="9525">
            <a:noFill/>
            <a:miter lim="800000"/>
            <a:headEnd/>
            <a:tailEnd/>
          </a:ln>
        </p:spPr>
      </p:pic>
      <p:sp>
        <p:nvSpPr>
          <p:cNvPr id="6" name="TextBox 5"/>
          <p:cNvSpPr txBox="1"/>
          <p:nvPr/>
        </p:nvSpPr>
        <p:spPr>
          <a:xfrm>
            <a:off x="10911444" y="5874443"/>
            <a:ext cx="914283" cy="369332"/>
          </a:xfrm>
          <a:prstGeom prst="rect">
            <a:avLst/>
          </a:prstGeom>
          <a:noFill/>
        </p:spPr>
        <p:txBody>
          <a:bodyPr wrap="square" rtlCol="0">
            <a:spAutoFit/>
          </a:bodyPr>
          <a:lstStyle/>
          <a:p>
            <a:r>
              <a:rPr lang="en-US" dirty="0"/>
              <a:t> </a:t>
            </a:r>
            <a:r>
              <a:rPr lang="en-US" dirty="0" smtClean="0"/>
              <a:t>p.11</a:t>
            </a:r>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350812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245328" y="359721"/>
            <a:ext cx="9909716" cy="1000156"/>
          </a:xfrm>
        </p:spPr>
        <p:style>
          <a:lnRef idx="2">
            <a:schemeClr val="accent1"/>
          </a:lnRef>
          <a:fillRef idx="1">
            <a:schemeClr val="lt1"/>
          </a:fillRef>
          <a:effectRef idx="0">
            <a:schemeClr val="accent1"/>
          </a:effectRef>
          <a:fontRef idx="minor">
            <a:schemeClr val="dk1"/>
          </a:fontRef>
        </p:style>
        <p:txBody>
          <a:bodyPr>
            <a:noAutofit/>
          </a:bodyPr>
          <a:lstStyle/>
          <a:p>
            <a:r>
              <a:rPr lang="en-US" sz="6000" b="1" dirty="0" smtClean="0">
                <a:solidFill>
                  <a:schemeClr val="accent2">
                    <a:lumMod val="75000"/>
                  </a:schemeClr>
                </a:solidFill>
              </a:rPr>
              <a:t> FOCUS</a:t>
            </a:r>
            <a:endParaRPr lang="en-US" sz="6000" b="1" dirty="0">
              <a:solidFill>
                <a:schemeClr val="accent2">
                  <a:lumMod val="75000"/>
                </a:schemeClr>
              </a:solidFill>
            </a:endParaRPr>
          </a:p>
        </p:txBody>
      </p:sp>
      <p:sp>
        <p:nvSpPr>
          <p:cNvPr id="3" name="Content Placeholder 2"/>
          <p:cNvSpPr>
            <a:spLocks noGrp="1"/>
          </p:cNvSpPr>
          <p:nvPr>
            <p:ph idx="1"/>
          </p:nvPr>
        </p:nvSpPr>
        <p:spPr>
          <a:xfrm>
            <a:off x="0" y="1454832"/>
            <a:ext cx="11957538" cy="5403168"/>
          </a:xfrm>
        </p:spPr>
        <p:txBody>
          <a:bodyPr>
            <a:normAutofit/>
          </a:bodyPr>
          <a:lstStyle/>
          <a:p>
            <a:pPr>
              <a:buFontTx/>
              <a:buChar char="-"/>
            </a:pPr>
            <a:r>
              <a:rPr lang="en-US" sz="3600" dirty="0" smtClean="0"/>
              <a:t>advance </a:t>
            </a:r>
            <a:r>
              <a:rPr lang="en-US" sz="3600" dirty="0"/>
              <a:t>the knowledge needed to address complex water security issues, both locally and globally</a:t>
            </a:r>
            <a:r>
              <a:rPr lang="en-US" sz="3600" dirty="0" smtClean="0"/>
              <a:t>,</a:t>
            </a:r>
          </a:p>
          <a:p>
            <a:pPr>
              <a:buFontTx/>
              <a:buChar char="-"/>
            </a:pPr>
            <a:r>
              <a:rPr lang="en-US" sz="3600" dirty="0" smtClean="0"/>
              <a:t>promote </a:t>
            </a:r>
            <a:r>
              <a:rPr lang="en-US" sz="3600" dirty="0"/>
              <a:t>interdisciplinary research, education, capacity building and public engagement, </a:t>
            </a:r>
          </a:p>
          <a:p>
            <a:pPr>
              <a:buFontTx/>
              <a:buChar char="-"/>
            </a:pPr>
            <a:r>
              <a:rPr lang="en-US" sz="3600" dirty="0" smtClean="0"/>
              <a:t>link </a:t>
            </a:r>
            <a:r>
              <a:rPr lang="en-US" sz="3600" dirty="0"/>
              <a:t>academics, students, researchers and water professionals with local, regional, and international programs and stakeholders to foster water sustainability.  </a:t>
            </a:r>
          </a:p>
        </p:txBody>
      </p:sp>
    </p:spTree>
    <p:extLst>
      <p:ext uri="{BB962C8B-B14F-4D97-AF65-F5344CB8AC3E}">
        <p14:creationId xmlns:p14="http://schemas.microsoft.com/office/powerpoint/2010/main" val="1417245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899</TotalTime>
  <Words>1172</Words>
  <Application>Microsoft Office PowerPoint</Application>
  <PresentationFormat>Widescreen</PresentationFormat>
  <Paragraphs>180</Paragraphs>
  <Slides>22</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MS PGothic</vt:lpstr>
      <vt:lpstr>Al Bayan Plain</vt:lpstr>
      <vt:lpstr>Arial</vt:lpstr>
      <vt:lpstr>Calibri</vt:lpstr>
      <vt:lpstr>Century Gothic</vt:lpstr>
      <vt:lpstr>Times New Roman</vt:lpstr>
      <vt:lpstr>Wingdings</vt:lpstr>
      <vt:lpstr>Wingdings 3</vt:lpstr>
      <vt:lpstr>Ion</vt:lpstr>
      <vt:lpstr>SUSTAINABLE WATER SECURITY </vt:lpstr>
      <vt:lpstr>PowerPoint Presentation</vt:lpstr>
      <vt:lpstr>PowerPoint Presentation</vt:lpstr>
      <vt:lpstr>Applying Integrated Water Resources Management  (IWRM) is critical for the successful implementation and long term benefits of interventions in development water program of various nature  Water Security is substantial to IWRM </vt:lpstr>
      <vt:lpstr>Water: a vital resource </vt:lpstr>
      <vt:lpstr>PowerPoint Presentation</vt:lpstr>
      <vt:lpstr>PowerPoint Presentation</vt:lpstr>
      <vt:lpstr>SDG Goal  6:  Insure availability and sustainable management  </vt:lpstr>
      <vt:lpstr> FOCUS</vt:lpstr>
      <vt:lpstr>PowerPoint Presentation</vt:lpstr>
      <vt:lpstr>PowerPoint Presentation</vt:lpstr>
      <vt:lpstr>PowerPoint Presentation</vt:lpstr>
      <vt:lpstr>Advisory Board</vt:lpstr>
      <vt:lpstr>Theme Coordination Committee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Maria C. Donoso - FIU</vt:lpstr>
    </vt:vector>
  </TitlesOfParts>
  <Company>Florida International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SECURITY SUSTAINABILITY</dc:title>
  <dc:creator>Maria Donoso</dc:creator>
  <cp:lastModifiedBy>Maria Donoso</cp:lastModifiedBy>
  <cp:revision>52</cp:revision>
  <cp:lastPrinted>2018-09-15T02:06:55Z</cp:lastPrinted>
  <dcterms:created xsi:type="dcterms:W3CDTF">2016-11-16T03:10:07Z</dcterms:created>
  <dcterms:modified xsi:type="dcterms:W3CDTF">2018-09-16T17:11:42Z</dcterms:modified>
</cp:coreProperties>
</file>