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62" r:id="rId8"/>
    <p:sldId id="261" r:id="rId9"/>
    <p:sldId id="263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02B85-DEBF-4295-AD92-EF037B2DE9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sz="2700" dirty="0">
                <a:latin typeface="Arial Black" panose="020B0A04020102020204" pitchFamily="34" charset="0"/>
              </a:rPr>
            </a:br>
            <a:br>
              <a:rPr lang="en-US" sz="2700" dirty="0">
                <a:latin typeface="Arial Black" panose="020B0A04020102020204" pitchFamily="34" charset="0"/>
              </a:rPr>
            </a:br>
            <a:br>
              <a:rPr lang="en-US" sz="2700" dirty="0">
                <a:latin typeface="Arial Black" panose="020B0A04020102020204" pitchFamily="34" charset="0"/>
              </a:rPr>
            </a:br>
            <a:br>
              <a:rPr lang="en-US" sz="2700" dirty="0">
                <a:latin typeface="Arial Black" panose="020B0A04020102020204" pitchFamily="34" charset="0"/>
              </a:rPr>
            </a:br>
            <a:br>
              <a:rPr lang="en-US" sz="3100" dirty="0">
                <a:latin typeface="Arial Black" panose="020B0A04020102020204" pitchFamily="34" charset="0"/>
              </a:rPr>
            </a:br>
            <a:r>
              <a:rPr lang="en-US" sz="3100" dirty="0">
                <a:latin typeface="Arial Black" panose="020B0A04020102020204" pitchFamily="34" charset="0"/>
              </a:rPr>
              <a:t>BUILDING MANAGEMENT CAPACITY </a:t>
            </a:r>
            <a:br>
              <a:rPr lang="en-US" sz="3100" dirty="0">
                <a:latin typeface="Arial Black" panose="020B0A04020102020204" pitchFamily="34" charset="0"/>
              </a:rPr>
            </a:br>
            <a:r>
              <a:rPr lang="en-US" sz="3100" dirty="0">
                <a:latin typeface="Arial Black" panose="020B0A04020102020204" pitchFamily="34" charset="0"/>
              </a:rPr>
              <a:t>for WATER &amp; Environment Security</a:t>
            </a:r>
            <a:br>
              <a:rPr lang="en-US" sz="3100" dirty="0">
                <a:latin typeface="Arial Black" panose="020B0A04020102020204" pitchFamily="34" charset="0"/>
              </a:rPr>
            </a:br>
            <a:r>
              <a:rPr lang="en-US" sz="3100" dirty="0">
                <a:latin typeface="Arial Black" panose="020B0A04020102020204" pitchFamily="34" charset="0"/>
              </a:rPr>
              <a:t>During natural disasters</a:t>
            </a:r>
            <a:br>
              <a:rPr lang="en-US" sz="2400" dirty="0">
                <a:latin typeface="Arial Black" panose="020B0A04020102020204" pitchFamily="34" charset="0"/>
              </a:rPr>
            </a:br>
            <a:br>
              <a:rPr lang="en-US" sz="1600" dirty="0">
                <a:latin typeface="Arial Black" panose="020B0A04020102020204" pitchFamily="34" charset="0"/>
              </a:rPr>
            </a:br>
            <a:br>
              <a:rPr lang="en-US" sz="1600" dirty="0">
                <a:latin typeface="Arial Black" panose="020B0A04020102020204" pitchFamily="34" charset="0"/>
              </a:rPr>
            </a:br>
            <a:r>
              <a:rPr lang="en-US" sz="1600" dirty="0">
                <a:latin typeface="Arial Black" panose="020B0A04020102020204" pitchFamily="34" charset="0"/>
              </a:rPr>
              <a:t>Presented by</a:t>
            </a:r>
            <a:br>
              <a:rPr lang="en-US" sz="1600" dirty="0">
                <a:latin typeface="Arial Black" panose="020B0A04020102020204" pitchFamily="34" charset="0"/>
              </a:rPr>
            </a:br>
            <a:br>
              <a:rPr lang="en-US" sz="1600" dirty="0">
                <a:latin typeface="Arial Black" panose="020B0A04020102020204" pitchFamily="34" charset="0"/>
              </a:rPr>
            </a:br>
            <a:br>
              <a:rPr lang="en-US" sz="1600" dirty="0">
                <a:latin typeface="Arial Black" panose="020B0A04020102020204" pitchFamily="34" charset="0"/>
              </a:rPr>
            </a:br>
            <a:r>
              <a:rPr lang="en-US" sz="2000" dirty="0" err="1">
                <a:latin typeface="Arial Black" panose="020B0A04020102020204" pitchFamily="34" charset="0"/>
              </a:rPr>
              <a:t>mantha</a:t>
            </a:r>
            <a:r>
              <a:rPr lang="en-US" sz="2000" dirty="0">
                <a:latin typeface="Arial Black" panose="020B0A04020102020204" pitchFamily="34" charset="0"/>
              </a:rPr>
              <a:t> Mehallis, </a:t>
            </a:r>
            <a:r>
              <a:rPr lang="en-US" sz="2000" dirty="0" err="1">
                <a:latin typeface="Arial Black" panose="020B0A04020102020204" pitchFamily="34" charset="0"/>
              </a:rPr>
              <a:t>ph.d.</a:t>
            </a:r>
            <a:br>
              <a:rPr lang="en-US" sz="1600" dirty="0">
                <a:latin typeface="Arial Black" panose="020B0A04020102020204" pitchFamily="34" charset="0"/>
              </a:rPr>
            </a:br>
            <a:br>
              <a:rPr lang="en-US" sz="1600" dirty="0">
                <a:latin typeface="Arial Black" panose="020B0A04020102020204" pitchFamily="34" charset="0"/>
              </a:rPr>
            </a:br>
            <a:br>
              <a:rPr lang="en-US" sz="1600" dirty="0">
                <a:latin typeface="Arial Black" panose="020B0A04020102020204" pitchFamily="34" charset="0"/>
              </a:rPr>
            </a:br>
            <a:endParaRPr lang="en-US" sz="1600" dirty="0">
              <a:latin typeface="Arial Black" panose="020B0A040201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C62460-848A-4BFB-8268-82EB44E31D1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1800" dirty="0">
                <a:latin typeface="Arial Black" panose="020B0A04020102020204" pitchFamily="34" charset="0"/>
              </a:rPr>
              <a:t>Florida Atlantic university </a:t>
            </a:r>
          </a:p>
          <a:p>
            <a:r>
              <a:rPr lang="en-US" sz="1800" dirty="0">
                <a:latin typeface="Arial Black" panose="020B0A04020102020204" pitchFamily="34" charset="0"/>
              </a:rPr>
              <a:t>Graduate Management programs faculty</a:t>
            </a:r>
          </a:p>
          <a:p>
            <a:r>
              <a:rPr lang="en-US" sz="1800" dirty="0">
                <a:latin typeface="Arial Black" panose="020B0A04020102020204" pitchFamily="34" charset="0"/>
              </a:rPr>
              <a:t>President, </a:t>
            </a:r>
            <a:r>
              <a:rPr lang="en-US" sz="1800" dirty="0" err="1">
                <a:latin typeface="Arial Black" panose="020B0A04020102020204" pitchFamily="34" charset="0"/>
              </a:rPr>
              <a:t>Waterweb</a:t>
            </a:r>
            <a:r>
              <a:rPr lang="en-US" sz="1800" dirty="0">
                <a:latin typeface="Arial Black" panose="020B0A04020102020204" pitchFamily="34" charset="0"/>
              </a:rPr>
              <a:t> consortium </a:t>
            </a:r>
          </a:p>
        </p:txBody>
      </p:sp>
    </p:spTree>
    <p:extLst>
      <p:ext uri="{BB962C8B-B14F-4D97-AF65-F5344CB8AC3E}">
        <p14:creationId xmlns:p14="http://schemas.microsoft.com/office/powerpoint/2010/main" val="15336326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2F324-ABA3-42A0-BF64-C42B793B8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 integrated management capacity</a:t>
            </a:r>
            <a:br>
              <a:rPr lang="en-US" dirty="0"/>
            </a:br>
            <a:r>
              <a:rPr lang="en-US" dirty="0"/>
              <a:t>using integrated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8895D-B725-408B-9DEC-25379F8F9E5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796996"/>
            <a:ext cx="10281663" cy="3994204"/>
          </a:xfrm>
        </p:spPr>
        <p:txBody>
          <a:bodyPr>
            <a:normAutofit/>
          </a:bodyPr>
          <a:lstStyle/>
          <a:p>
            <a:pPr marL="457200" indent="-457200">
              <a:buAutoNum type="alphaUcPeriod"/>
            </a:pPr>
            <a:r>
              <a:rPr lang="en-US" dirty="0"/>
              <a:t>Within countries:</a:t>
            </a:r>
          </a:p>
          <a:p>
            <a:r>
              <a:rPr lang="en-US" dirty="0"/>
              <a:t>Local communities/municipalities</a:t>
            </a:r>
          </a:p>
          <a:p>
            <a:r>
              <a:rPr lang="en-US" dirty="0"/>
              <a:t>Counties/states (provinces)/regions</a:t>
            </a:r>
          </a:p>
          <a:p>
            <a:r>
              <a:rPr lang="en-US" dirty="0"/>
              <a:t>Nationwide</a:t>
            </a:r>
          </a:p>
          <a:p>
            <a:pPr marL="457200" indent="-457200">
              <a:buAutoNum type="alphaUcPeriod" startAt="2"/>
            </a:pPr>
            <a:r>
              <a:rPr lang="en-US" dirty="0"/>
              <a:t>Transnational Boundaries across:</a:t>
            </a:r>
          </a:p>
          <a:p>
            <a:r>
              <a:rPr lang="en-US" dirty="0"/>
              <a:t>man-made geo-political boundaries</a:t>
            </a:r>
          </a:p>
          <a:p>
            <a:r>
              <a:rPr lang="en-US" dirty="0"/>
              <a:t>Organizational agencies (int’l, local, national: </a:t>
            </a:r>
            <a:r>
              <a:rPr lang="en-US" dirty="0" err="1"/>
              <a:t>fema</a:t>
            </a:r>
            <a:r>
              <a:rPr lang="en-US" dirty="0"/>
              <a:t>/dept. of homeland security</a:t>
            </a:r>
          </a:p>
          <a:p>
            <a:r>
              <a:rPr lang="en-US" dirty="0"/>
              <a:t>Business enterprises – small/Medium size, large, multi-national corporations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59345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AF99B-0468-4484-BE4F-A324FBCB8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62502D-27DC-4B98-B235-6E9BD750FF4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30303" y="1848644"/>
            <a:ext cx="10257182" cy="396640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We are at a critical tipping point for water &amp; environmental security.</a:t>
            </a:r>
          </a:p>
          <a:p>
            <a:r>
              <a:rPr lang="en-US" dirty="0"/>
              <a:t>We Must work collectively to create integrated management systems which will enable humanity in developed and developing nations to prepare, mitigate, and respond to natural disasters in real time.</a:t>
            </a:r>
          </a:p>
          <a:p>
            <a:r>
              <a:rPr lang="en-US" dirty="0"/>
              <a:t>We must strengthen our natural resources management capacity to build stronger environmental, institutional (public &amp; private), and community systems for sustained resilience.</a:t>
            </a:r>
          </a:p>
          <a:p>
            <a:r>
              <a:rPr lang="en-US" dirty="0"/>
              <a:t>At </a:t>
            </a:r>
            <a:r>
              <a:rPr lang="en-US" dirty="0" err="1"/>
              <a:t>florida</a:t>
            </a:r>
            <a:r>
              <a:rPr lang="en-US" dirty="0"/>
              <a:t> </a:t>
            </a:r>
            <a:r>
              <a:rPr lang="en-US" dirty="0" err="1"/>
              <a:t>atlantic</a:t>
            </a:r>
            <a:r>
              <a:rPr lang="en-US" dirty="0"/>
              <a:t> university, we have developed the graduate crisis &amp; disaster management program in the college of business </a:t>
            </a:r>
            <a:r>
              <a:rPr lang="en-US" dirty="0" err="1"/>
              <a:t>Mba</a:t>
            </a:r>
            <a:r>
              <a:rPr lang="en-US" dirty="0"/>
              <a:t>, interdisciplinary with medicine, nursing, health administration, and public administration.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4F981F8-0123-4C04-BB65-A48CD8CB4BCF}"/>
              </a:ext>
            </a:extLst>
          </p:cNvPr>
          <p:cNvSpPr>
            <a:spLocks noGrp="1"/>
          </p:cNvSpPr>
          <p:nvPr/>
        </p:nvSpPr>
        <p:spPr>
          <a:xfrm>
            <a:off x="2152650" y="523081"/>
            <a:ext cx="7886700" cy="1325563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endParaRPr lang="en-US"/>
          </a:p>
        </p:txBody>
      </p:sp>
      <p:sp>
        <p:nvSpPr>
          <p:cNvPr id="5" name="Table Placeholder 2">
            <a:extLst>
              <a:ext uri="{FF2B5EF4-FFF2-40B4-BE49-F238E27FC236}">
                <a16:creationId xmlns:a16="http://schemas.microsoft.com/office/drawing/2014/main" id="{9D0597D6-4AD9-4DD4-B9E9-5BA7582F342A}"/>
              </a:ext>
            </a:extLst>
          </p:cNvPr>
          <p:cNvSpPr>
            <a:spLocks noGrp="1"/>
          </p:cNvSpPr>
          <p:nvPr/>
        </p:nvSpPr>
        <p:spPr>
          <a:xfrm>
            <a:off x="2152650" y="1983581"/>
            <a:ext cx="7886700" cy="4351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8007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302E5-3FF7-45A3-A4D6-8C40F58DE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Florida </a:t>
            </a:r>
            <a:r>
              <a:rPr lang="en-US" dirty="0" err="1"/>
              <a:t>atlantic</a:t>
            </a:r>
            <a:r>
              <a:rPr lang="en-US" dirty="0"/>
              <a:t> university</a:t>
            </a:r>
            <a:br>
              <a:rPr lang="en-US" dirty="0"/>
            </a:br>
            <a:r>
              <a:rPr lang="en-US" dirty="0"/>
              <a:t>crisis &amp; disaster Management </a:t>
            </a:r>
            <a:br>
              <a:rPr lang="en-US" dirty="0"/>
            </a:br>
            <a:r>
              <a:rPr lang="en-US" dirty="0"/>
              <a:t>graduate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EB353C-B926-4EE5-8353-4066BBD5705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sz="2400" dirty="0"/>
          </a:p>
          <a:p>
            <a:r>
              <a:rPr lang="en-US" sz="2800" dirty="0"/>
              <a:t>Development of the interdisciplinary graduate-level program</a:t>
            </a:r>
          </a:p>
          <a:p>
            <a:r>
              <a:rPr lang="en-US" sz="2800" dirty="0"/>
              <a:t>Target audience</a:t>
            </a:r>
          </a:p>
          <a:p>
            <a:r>
              <a:rPr lang="en-US" sz="2800" dirty="0"/>
              <a:t>Curricula</a:t>
            </a:r>
          </a:p>
          <a:p>
            <a:r>
              <a:rPr lang="en-US" sz="2800" dirty="0"/>
              <a:t>Format </a:t>
            </a:r>
          </a:p>
          <a:p>
            <a:r>
              <a:rPr lang="en-US" sz="2800" dirty="0"/>
              <a:t>Job preparation</a:t>
            </a:r>
          </a:p>
        </p:txBody>
      </p:sp>
    </p:spTree>
    <p:extLst>
      <p:ext uri="{BB962C8B-B14F-4D97-AF65-F5344CB8AC3E}">
        <p14:creationId xmlns:p14="http://schemas.microsoft.com/office/powerpoint/2010/main" val="8338400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0F37E-D6DC-43D9-AA5F-05D383EF9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/>
              <a:t>Thank you!</a:t>
            </a:r>
            <a:br>
              <a:rPr lang="en-US" sz="4400" dirty="0"/>
            </a:br>
            <a:br>
              <a:rPr lang="en-US" sz="4400" dirty="0"/>
            </a:br>
            <a:r>
              <a:rPr lang="en-US" sz="4400" dirty="0"/>
              <a:t>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32F97F-4883-4F9C-8ECE-5AB4FB3CDC6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2800" dirty="0"/>
          </a:p>
          <a:p>
            <a:pPr marL="0" indent="0" algn="ctr">
              <a:buNone/>
            </a:pPr>
            <a:r>
              <a:rPr lang="en-US" sz="2800" dirty="0"/>
              <a:t>Mantha Mehallis, </a:t>
            </a:r>
            <a:r>
              <a:rPr lang="en-US" sz="2800" dirty="0" err="1"/>
              <a:t>ph.d.</a:t>
            </a:r>
            <a:endParaRPr lang="en-US" sz="2800" dirty="0"/>
          </a:p>
          <a:p>
            <a:pPr marL="0" indent="0" algn="ctr">
              <a:buNone/>
            </a:pPr>
            <a:r>
              <a:rPr lang="en-US" sz="2800" dirty="0"/>
              <a:t>Email : Mehallis@fau.edu</a:t>
            </a:r>
          </a:p>
        </p:txBody>
      </p:sp>
    </p:spTree>
    <p:extLst>
      <p:ext uri="{BB962C8B-B14F-4D97-AF65-F5344CB8AC3E}">
        <p14:creationId xmlns:p14="http://schemas.microsoft.com/office/powerpoint/2010/main" val="3440461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2A057-CCF7-4DFE-AEDE-287FC4B6B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Natural disasters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D959E3-5832-4F37-AF3E-30BDE37C9F4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Increased Frequency</a:t>
            </a:r>
          </a:p>
          <a:p>
            <a:r>
              <a:rPr lang="en-US" dirty="0"/>
              <a:t>Increased Intensity</a:t>
            </a:r>
          </a:p>
          <a:p>
            <a:r>
              <a:rPr lang="en-US" dirty="0"/>
              <a:t>Increased duration</a:t>
            </a:r>
          </a:p>
          <a:p>
            <a:r>
              <a:rPr lang="en-US" dirty="0"/>
              <a:t>Increased size of vulnerable communities – coastal/riverine</a:t>
            </a:r>
          </a:p>
          <a:p>
            <a:r>
              <a:rPr lang="en-US" dirty="0"/>
              <a:t>Multiple Governance levels</a:t>
            </a:r>
          </a:p>
          <a:p>
            <a:r>
              <a:rPr lang="en-US" dirty="0"/>
              <a:t>Lack of coordinated prep, mitigation, &amp; response</a:t>
            </a:r>
          </a:p>
          <a:p>
            <a:r>
              <a:rPr lang="en-US" dirty="0"/>
              <a:t>General lack of response integration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8912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A9221-14E2-455F-9DA1-A11826249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Water security united nations definition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45E836-40AB-4CA0-813F-A0FE4424552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“the capacity of a population to safeguard sustainable access to adequate quantities of acceptable quality water for sustaining livelihoods, human well-being, and socio-economic development, for ensuring protection against water-borne pollution and water-related disasters and for preserving ecosystems in a climate of peace and political stability.”</a:t>
            </a:r>
          </a:p>
        </p:txBody>
      </p:sp>
    </p:spTree>
    <p:extLst>
      <p:ext uri="{BB962C8B-B14F-4D97-AF65-F5344CB8AC3E}">
        <p14:creationId xmlns:p14="http://schemas.microsoft.com/office/powerpoint/2010/main" val="3428244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2E0B2-A633-45CB-B46E-24C9171D1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Water and environmental security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AB06B3-31CA-4D8B-A3F2-BA439A3038B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2600" dirty="0"/>
              <a:t>Water security</a:t>
            </a:r>
          </a:p>
          <a:p>
            <a:r>
              <a:rPr lang="en-US" sz="2400" dirty="0"/>
              <a:t>Access </a:t>
            </a:r>
          </a:p>
          <a:p>
            <a:r>
              <a:rPr lang="en-US" sz="2400" dirty="0"/>
              <a:t>Quality</a:t>
            </a:r>
          </a:p>
          <a:p>
            <a:r>
              <a:rPr lang="en-US" sz="2400" dirty="0"/>
              <a:t>vulnerabilities to water disruption</a:t>
            </a:r>
          </a:p>
          <a:p>
            <a:r>
              <a:rPr lang="en-US" sz="2400" dirty="0"/>
              <a:t>Transboundary issues</a:t>
            </a:r>
          </a:p>
          <a:p>
            <a:r>
              <a:rPr lang="en-US" sz="2400" dirty="0"/>
              <a:t>conflicts due to natural versus political systems</a:t>
            </a:r>
          </a:p>
          <a:p>
            <a:r>
              <a:rPr lang="en-US" sz="2400" dirty="0"/>
              <a:t>Impact of natural &amp; man-made disasters</a:t>
            </a:r>
          </a:p>
        </p:txBody>
      </p:sp>
    </p:spTree>
    <p:extLst>
      <p:ext uri="{BB962C8B-B14F-4D97-AF65-F5344CB8AC3E}">
        <p14:creationId xmlns:p14="http://schemas.microsoft.com/office/powerpoint/2010/main" val="2193858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4FE2E-28F6-4AA8-943B-283955D6A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Water and environmental security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715E8A-F396-4571-8025-FE45E0DFD90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2400" dirty="0"/>
              <a:t>Environmental security = economic &amp; military security</a:t>
            </a:r>
          </a:p>
          <a:p>
            <a:pPr marL="0" indent="0" algn="ctr">
              <a:buNone/>
            </a:pPr>
            <a:r>
              <a:rPr lang="en-US" sz="2400" dirty="0"/>
              <a:t>When threats are posed by environmental events to:</a:t>
            </a:r>
          </a:p>
          <a:p>
            <a:r>
              <a:rPr lang="en-US" sz="1800" dirty="0"/>
              <a:t>Individuals</a:t>
            </a:r>
          </a:p>
          <a:p>
            <a:r>
              <a:rPr lang="en-US" sz="1800" dirty="0"/>
              <a:t>Communities</a:t>
            </a:r>
          </a:p>
          <a:p>
            <a:r>
              <a:rPr lang="en-US" sz="1800" dirty="0"/>
              <a:t>nations</a:t>
            </a:r>
          </a:p>
          <a:p>
            <a:r>
              <a:rPr lang="en-US" sz="1800" dirty="0"/>
              <a:t>Transborder entities/institutions</a:t>
            </a:r>
          </a:p>
          <a:p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199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0F21D-E8B4-4231-87B8-AD241EACB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Stressors to environmental security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C7CFE7-7367-4241-AFAD-77BB12C04A6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Natural disasters</a:t>
            </a:r>
          </a:p>
          <a:p>
            <a:r>
              <a:rPr lang="en-US" dirty="0"/>
              <a:t>Public health issues</a:t>
            </a:r>
          </a:p>
          <a:p>
            <a:r>
              <a:rPr lang="en-US" dirty="0"/>
              <a:t>Economies</a:t>
            </a:r>
          </a:p>
          <a:p>
            <a:r>
              <a:rPr lang="en-US" dirty="0"/>
              <a:t>Government policies</a:t>
            </a:r>
          </a:p>
          <a:p>
            <a:r>
              <a:rPr lang="en-US" dirty="0"/>
              <a:t>Access to energy &amp; natural resources</a:t>
            </a:r>
          </a:p>
          <a:p>
            <a:r>
              <a:rPr lang="en-US" dirty="0"/>
              <a:t>Domestic &amp; military capabilities</a:t>
            </a:r>
          </a:p>
          <a:p>
            <a:r>
              <a:rPr lang="en-US" dirty="0"/>
              <a:t>Political system stability</a:t>
            </a:r>
          </a:p>
          <a:p>
            <a:r>
              <a:rPr lang="en-US" dirty="0"/>
              <a:t>Level of social vulnerability/radicalization</a:t>
            </a:r>
          </a:p>
        </p:txBody>
      </p:sp>
    </p:spTree>
    <p:extLst>
      <p:ext uri="{BB962C8B-B14F-4D97-AF65-F5344CB8AC3E}">
        <p14:creationId xmlns:p14="http://schemas.microsoft.com/office/powerpoint/2010/main" val="881812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85C12-E5E3-4FFF-8ACC-39AF6FA13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Consequences of stress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27CDA0-A98A-4EB2-B752-5D7BC3D8195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50790" y="1812898"/>
            <a:ext cx="10426810" cy="3978302"/>
          </a:xfrm>
        </p:spPr>
        <p:txBody>
          <a:bodyPr>
            <a:normAutofit fontScale="25000" lnSpcReduction="20000"/>
          </a:bodyPr>
          <a:lstStyle/>
          <a:p>
            <a:r>
              <a:rPr lang="en-US" sz="8000" dirty="0"/>
              <a:t>diminished food security</a:t>
            </a:r>
          </a:p>
          <a:p>
            <a:r>
              <a:rPr lang="en-US" sz="8000" dirty="0"/>
              <a:t>Resource conflicts</a:t>
            </a:r>
          </a:p>
          <a:p>
            <a:r>
              <a:rPr lang="en-US" sz="8000" dirty="0"/>
              <a:t>Economic &amp; political instability &amp; disorder</a:t>
            </a:r>
          </a:p>
          <a:p>
            <a:r>
              <a:rPr lang="en-US" sz="8000" dirty="0"/>
              <a:t>Critical infrastructure deterioration</a:t>
            </a:r>
          </a:p>
          <a:p>
            <a:r>
              <a:rPr lang="en-US" sz="8000" dirty="0"/>
              <a:t>Environmental degradation</a:t>
            </a:r>
          </a:p>
          <a:p>
            <a:r>
              <a:rPr lang="en-US" sz="8000" dirty="0"/>
              <a:t>Diminished public health</a:t>
            </a:r>
          </a:p>
          <a:p>
            <a:r>
              <a:rPr lang="en-US" sz="8000" dirty="0"/>
              <a:t>Voluntary migration &amp; involuntary expulsion</a:t>
            </a:r>
          </a:p>
          <a:p>
            <a:r>
              <a:rPr lang="en-US" sz="8000" dirty="0"/>
              <a:t>Decreased economic activities leading to weakened states</a:t>
            </a:r>
          </a:p>
          <a:p>
            <a:endParaRPr lang="en-US" sz="4200" dirty="0"/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29162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5B04C-2C85-4669-AB6E-540315E10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International agency </a:t>
            </a:r>
            <a:br>
              <a:rPr lang="en-US" dirty="0"/>
            </a:br>
            <a:r>
              <a:rPr lang="en-US" dirty="0"/>
              <a:t>Management capacity building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B6F911-583C-49E4-B01D-EDBC46939A3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United nations environment </a:t>
            </a:r>
            <a:r>
              <a:rPr lang="en-US" dirty="0" err="1"/>
              <a:t>programme</a:t>
            </a:r>
            <a:r>
              <a:rPr lang="en-US" dirty="0"/>
              <a:t> – UNEP</a:t>
            </a:r>
          </a:p>
          <a:p>
            <a:r>
              <a:rPr lang="en-US" dirty="0"/>
              <a:t>World health organization – who</a:t>
            </a:r>
          </a:p>
          <a:p>
            <a:r>
              <a:rPr lang="en-US" dirty="0"/>
              <a:t>United nations development </a:t>
            </a:r>
            <a:r>
              <a:rPr lang="en-US" dirty="0" err="1"/>
              <a:t>programme</a:t>
            </a:r>
            <a:r>
              <a:rPr lang="en-US" dirty="0"/>
              <a:t> – </a:t>
            </a:r>
            <a:r>
              <a:rPr lang="en-US" dirty="0" err="1"/>
              <a:t>undp</a:t>
            </a:r>
            <a:endParaRPr lang="en-US" dirty="0"/>
          </a:p>
          <a:p>
            <a:r>
              <a:rPr lang="en-US" dirty="0"/>
              <a:t>Food &amp; agriculture organization – </a:t>
            </a:r>
            <a:r>
              <a:rPr lang="en-US" dirty="0" err="1"/>
              <a:t>fao</a:t>
            </a:r>
            <a:endParaRPr lang="en-US" dirty="0"/>
          </a:p>
          <a:p>
            <a:r>
              <a:rPr lang="en-US" dirty="0"/>
              <a:t>World bank</a:t>
            </a:r>
          </a:p>
          <a:p>
            <a:r>
              <a:rPr lang="en-US" dirty="0"/>
              <a:t>Global environment facility – </a:t>
            </a:r>
            <a:r>
              <a:rPr lang="en-US" dirty="0" err="1"/>
              <a:t>gef</a:t>
            </a:r>
            <a:endParaRPr lang="en-US" dirty="0"/>
          </a:p>
          <a:p>
            <a:r>
              <a:rPr lang="en-US" dirty="0"/>
              <a:t>World conservation union – </a:t>
            </a:r>
            <a:r>
              <a:rPr lang="en-US" dirty="0" err="1"/>
              <a:t>iucn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17733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7B2B9-542E-4E38-B96C-9F67506CA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Threat assessment to build </a:t>
            </a:r>
            <a:br>
              <a:rPr lang="en-US" dirty="0"/>
            </a:br>
            <a:r>
              <a:rPr lang="en-US" dirty="0"/>
              <a:t>management capacity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8FE5C7-ECCB-4903-BAA8-F8A5AE2FF13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Collect, integrate, and analyze data on a periodic, regular basis to build an  information &amp; knowledge base for the purpose of making appropriate, informed decisions which will improve organizational performance.</a:t>
            </a:r>
          </a:p>
          <a:p>
            <a:r>
              <a:rPr lang="en-US" dirty="0"/>
              <a:t>Include multi-disciplinary approaches, new and old technologies, user “on-the-ground” knowledge, etc. to enhance security management</a:t>
            </a:r>
          </a:p>
          <a:p>
            <a:r>
              <a:rPr lang="en-US" dirty="0"/>
              <a:t>Develop the information base &amp; enhanced security management capabilities to build integrated security programs and security leadership strategies. </a:t>
            </a:r>
          </a:p>
        </p:txBody>
      </p:sp>
    </p:spTree>
    <p:extLst>
      <p:ext uri="{BB962C8B-B14F-4D97-AF65-F5344CB8AC3E}">
        <p14:creationId xmlns:p14="http://schemas.microsoft.com/office/powerpoint/2010/main" val="3263633044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130</TotalTime>
  <Words>529</Words>
  <Application>Microsoft Office PowerPoint</Application>
  <PresentationFormat>Widescreen</PresentationFormat>
  <Paragraphs>88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Arial Black</vt:lpstr>
      <vt:lpstr>Tw Cen MT</vt:lpstr>
      <vt:lpstr>Droplet</vt:lpstr>
      <vt:lpstr>     BUILDING MANAGEMENT CAPACITY  for WATER &amp; Environment Security During natural disasters   Presented by   mantha Mehallis, ph.d.   </vt:lpstr>
      <vt:lpstr>Natural disasters</vt:lpstr>
      <vt:lpstr>Water security united nations definition</vt:lpstr>
      <vt:lpstr>Water and environmental security</vt:lpstr>
      <vt:lpstr>Water and environmental security</vt:lpstr>
      <vt:lpstr>Stressors to environmental security</vt:lpstr>
      <vt:lpstr>Consequences of stress</vt:lpstr>
      <vt:lpstr>International agency  Management capacity building</vt:lpstr>
      <vt:lpstr>Threat assessment to build  management capacity</vt:lpstr>
      <vt:lpstr>Build integrated management capacity using integrated systems</vt:lpstr>
      <vt:lpstr>conclusions</vt:lpstr>
      <vt:lpstr>Florida atlantic university crisis &amp; disaster Management  graduate program</vt:lpstr>
      <vt:lpstr>Thank you! 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BUILDING MANAGEMENT CAPACITY  for WATER &amp; Environment Security During natural disasters   Presented by   mantha Mehallis, ph.d.   </dc:title>
  <dc:creator>Mantha Mehallis</dc:creator>
  <cp:lastModifiedBy>Mantha Mehallis</cp:lastModifiedBy>
  <cp:revision>14</cp:revision>
  <dcterms:created xsi:type="dcterms:W3CDTF">2018-09-15T18:29:23Z</dcterms:created>
  <dcterms:modified xsi:type="dcterms:W3CDTF">2018-09-15T20:39:48Z</dcterms:modified>
</cp:coreProperties>
</file>