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vml" ContentType="application/vnd.openxmlformats-officedocument.vmlDrawing"/>
  <Default Extension="docx" ContentType="application/vnd.openxmlformats-officedocument.wordprocessingml.document"/>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56" r:id="rId2"/>
    <p:sldId id="285" r:id="rId3"/>
    <p:sldId id="261" r:id="rId4"/>
    <p:sldId id="263" r:id="rId5"/>
    <p:sldId id="283" r:id="rId6"/>
    <p:sldId id="296" r:id="rId7"/>
    <p:sldId id="284" r:id="rId8"/>
    <p:sldId id="292" r:id="rId9"/>
    <p:sldId id="294" r:id="rId10"/>
    <p:sldId id="291" r:id="rId11"/>
    <p:sldId id="293" r:id="rId12"/>
    <p:sldId id="295" r:id="rId13"/>
    <p:sldId id="297" r:id="rId14"/>
    <p:sldId id="270" r:id="rId15"/>
    <p:sldId id="286" r:id="rId16"/>
    <p:sldId id="298" r:id="rId17"/>
    <p:sldId id="272" r:id="rId18"/>
    <p:sldId id="287" r:id="rId19"/>
    <p:sldId id="271" r:id="rId20"/>
    <p:sldId id="288" r:id="rId21"/>
    <p:sldId id="300" r:id="rId22"/>
    <p:sldId id="301" r:id="rId23"/>
    <p:sldId id="302" r:id="rId24"/>
    <p:sldId id="276" r:id="rId25"/>
    <p:sldId id="299" r:id="rId26"/>
  </p:sldIdLst>
  <p:sldSz cx="9144000" cy="6858000" type="screen4x3"/>
  <p:notesSz cx="6858000" cy="9144000"/>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100" d="100"/>
          <a:sy n="100" d="100"/>
        </p:scale>
        <p:origin x="-784" y="14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interSettings" Target="printerSettings/printerSettings1.bin"/><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539CED-1146-4E47-B54D-E9BB17C3750E}" type="doc">
      <dgm:prSet loTypeId="urn:microsoft.com/office/officeart/2005/8/layout/cycle1" loCatId="" qsTypeId="urn:microsoft.com/office/officeart/2005/8/quickstyle/simple4" qsCatId="simple" csTypeId="urn:microsoft.com/office/officeart/2005/8/colors/colorful2" csCatId="colorful" phldr="1"/>
      <dgm:spPr/>
      <dgm:t>
        <a:bodyPr/>
        <a:lstStyle/>
        <a:p>
          <a:endParaRPr lang="es-ES"/>
        </a:p>
      </dgm:t>
    </dgm:pt>
    <dgm:pt modelId="{9742A8A4-CA31-8845-9734-A16A136772ED}">
      <dgm:prSet phldrT="[Texto]" custT="1"/>
      <dgm:spPr/>
      <dgm:t>
        <a:bodyPr/>
        <a:lstStyle/>
        <a:p>
          <a:r>
            <a:rPr lang="en-US" sz="2400" noProof="0" smtClean="0"/>
            <a:t>hazards monitoring</a:t>
          </a:r>
          <a:endParaRPr lang="en-US" sz="2400" noProof="0"/>
        </a:p>
      </dgm:t>
    </dgm:pt>
    <dgm:pt modelId="{A30EB49C-0625-5B49-94B6-5EE5E62D596C}" type="parTrans" cxnId="{FFC29959-EA7E-164F-AF3A-646E36F86F48}">
      <dgm:prSet/>
      <dgm:spPr/>
      <dgm:t>
        <a:bodyPr/>
        <a:lstStyle/>
        <a:p>
          <a:endParaRPr lang="es-ES"/>
        </a:p>
      </dgm:t>
    </dgm:pt>
    <dgm:pt modelId="{C2A98133-3166-4544-877A-7CF6FA711F2B}" type="sibTrans" cxnId="{FFC29959-EA7E-164F-AF3A-646E36F86F48}">
      <dgm:prSet/>
      <dgm:spPr/>
      <dgm:t>
        <a:bodyPr/>
        <a:lstStyle/>
        <a:p>
          <a:endParaRPr lang="en-US" sz="2400" noProof="0"/>
        </a:p>
      </dgm:t>
    </dgm:pt>
    <dgm:pt modelId="{7EA7F742-F65A-BD43-8F53-D6A97AC75E77}">
      <dgm:prSet phldrT="[Texto]" custT="1"/>
      <dgm:spPr/>
      <dgm:t>
        <a:bodyPr/>
        <a:lstStyle/>
        <a:p>
          <a:r>
            <a:rPr lang="en-US" sz="2400" noProof="0" smtClean="0"/>
            <a:t>communication</a:t>
          </a:r>
          <a:endParaRPr lang="en-US" sz="2400" noProof="0"/>
        </a:p>
      </dgm:t>
    </dgm:pt>
    <dgm:pt modelId="{9AF06718-8CC3-CA4F-B17E-7655A5CADC31}" type="parTrans" cxnId="{3B9331CB-4AC3-2443-891D-3407505796EC}">
      <dgm:prSet/>
      <dgm:spPr/>
      <dgm:t>
        <a:bodyPr/>
        <a:lstStyle/>
        <a:p>
          <a:endParaRPr lang="es-ES"/>
        </a:p>
      </dgm:t>
    </dgm:pt>
    <dgm:pt modelId="{05D2B05A-6D0F-C540-8972-C150DAA6E3F0}" type="sibTrans" cxnId="{3B9331CB-4AC3-2443-891D-3407505796EC}">
      <dgm:prSet/>
      <dgm:spPr/>
      <dgm:t>
        <a:bodyPr/>
        <a:lstStyle/>
        <a:p>
          <a:endParaRPr lang="en-US" sz="2400" noProof="0"/>
        </a:p>
      </dgm:t>
    </dgm:pt>
    <dgm:pt modelId="{B703AA8C-DF3F-DC44-A9B5-910D798B689C}">
      <dgm:prSet phldrT="[Texto]" custT="1"/>
      <dgm:spPr/>
      <dgm:t>
        <a:bodyPr/>
        <a:lstStyle/>
        <a:p>
          <a:r>
            <a:rPr lang="en-US" sz="2400" noProof="0" smtClean="0"/>
            <a:t>response</a:t>
          </a:r>
          <a:endParaRPr lang="en-US" sz="2400" noProof="0"/>
        </a:p>
      </dgm:t>
    </dgm:pt>
    <dgm:pt modelId="{9E380B97-D425-5047-86D5-B2123520F608}" type="parTrans" cxnId="{FE15565D-0BD2-A74F-B9DA-4C36F774BE5E}">
      <dgm:prSet/>
      <dgm:spPr/>
      <dgm:t>
        <a:bodyPr/>
        <a:lstStyle/>
        <a:p>
          <a:endParaRPr lang="es-ES"/>
        </a:p>
      </dgm:t>
    </dgm:pt>
    <dgm:pt modelId="{3D881E21-B3F5-0943-9EE2-F0FC105EB6FB}" type="sibTrans" cxnId="{FE15565D-0BD2-A74F-B9DA-4C36F774BE5E}">
      <dgm:prSet/>
      <dgm:spPr/>
      <dgm:t>
        <a:bodyPr/>
        <a:lstStyle/>
        <a:p>
          <a:endParaRPr lang="en-US" sz="2400" noProof="0"/>
        </a:p>
      </dgm:t>
    </dgm:pt>
    <dgm:pt modelId="{AE0639F2-BA9C-2D4F-833A-51AC4326A995}">
      <dgm:prSet phldrT="[Texto]" custT="1"/>
      <dgm:spPr/>
      <dgm:t>
        <a:bodyPr/>
        <a:lstStyle/>
        <a:p>
          <a:r>
            <a:rPr lang="en-US" sz="2400" noProof="0" dirty="0" smtClean="0"/>
            <a:t>generation of knowledge</a:t>
          </a:r>
          <a:endParaRPr lang="en-US" sz="2400" noProof="0" dirty="0"/>
        </a:p>
      </dgm:t>
    </dgm:pt>
    <dgm:pt modelId="{A1B9D49C-C5AD-8648-88E9-9C78025D1343}" type="parTrans" cxnId="{9E3428BF-F9BA-FB4E-BDCE-B5256E9E1249}">
      <dgm:prSet/>
      <dgm:spPr/>
      <dgm:t>
        <a:bodyPr/>
        <a:lstStyle/>
        <a:p>
          <a:endParaRPr lang="es-ES"/>
        </a:p>
      </dgm:t>
    </dgm:pt>
    <dgm:pt modelId="{918D9AAF-1F4A-0346-98CD-E08CAAF848A2}" type="sibTrans" cxnId="{9E3428BF-F9BA-FB4E-BDCE-B5256E9E1249}">
      <dgm:prSet/>
      <dgm:spPr/>
      <dgm:t>
        <a:bodyPr/>
        <a:lstStyle/>
        <a:p>
          <a:endParaRPr lang="en-US" sz="2400" noProof="0"/>
        </a:p>
      </dgm:t>
    </dgm:pt>
    <dgm:pt modelId="{11284123-4D1F-B340-AF62-001974395D60}" type="pres">
      <dgm:prSet presAssocID="{4E539CED-1146-4E47-B54D-E9BB17C3750E}" presName="cycle" presStyleCnt="0">
        <dgm:presLayoutVars>
          <dgm:dir/>
          <dgm:resizeHandles val="exact"/>
        </dgm:presLayoutVars>
      </dgm:prSet>
      <dgm:spPr/>
      <dgm:t>
        <a:bodyPr/>
        <a:lstStyle/>
        <a:p>
          <a:endParaRPr lang="es-ES"/>
        </a:p>
      </dgm:t>
    </dgm:pt>
    <dgm:pt modelId="{A2C1304B-E675-A247-9EC5-0B8F48CEA5D9}" type="pres">
      <dgm:prSet presAssocID="{9742A8A4-CA31-8845-9734-A16A136772ED}" presName="dummy" presStyleCnt="0"/>
      <dgm:spPr/>
    </dgm:pt>
    <dgm:pt modelId="{C4DB3E92-ADE3-EF46-A727-407BD845ACE0}" type="pres">
      <dgm:prSet presAssocID="{9742A8A4-CA31-8845-9734-A16A136772ED}" presName="node" presStyleLbl="revTx" presStyleIdx="0" presStyleCnt="4">
        <dgm:presLayoutVars>
          <dgm:bulletEnabled val="1"/>
        </dgm:presLayoutVars>
      </dgm:prSet>
      <dgm:spPr/>
      <dgm:t>
        <a:bodyPr/>
        <a:lstStyle/>
        <a:p>
          <a:endParaRPr lang="es-ES"/>
        </a:p>
      </dgm:t>
    </dgm:pt>
    <dgm:pt modelId="{252F6A23-02F5-4042-80C3-F2047A2CBC2B}" type="pres">
      <dgm:prSet presAssocID="{C2A98133-3166-4544-877A-7CF6FA711F2B}" presName="sibTrans" presStyleLbl="node1" presStyleIdx="0" presStyleCnt="4"/>
      <dgm:spPr/>
      <dgm:t>
        <a:bodyPr/>
        <a:lstStyle/>
        <a:p>
          <a:endParaRPr lang="es-ES"/>
        </a:p>
      </dgm:t>
    </dgm:pt>
    <dgm:pt modelId="{937EEC7C-ACD6-B74C-9A55-DF65E4016D63}" type="pres">
      <dgm:prSet presAssocID="{7EA7F742-F65A-BD43-8F53-D6A97AC75E77}" presName="dummy" presStyleCnt="0"/>
      <dgm:spPr/>
    </dgm:pt>
    <dgm:pt modelId="{2CDA886A-5EA3-1441-B9CA-FACED626350F}" type="pres">
      <dgm:prSet presAssocID="{7EA7F742-F65A-BD43-8F53-D6A97AC75E77}" presName="node" presStyleLbl="revTx" presStyleIdx="1" presStyleCnt="4" custScaleX="140922">
        <dgm:presLayoutVars>
          <dgm:bulletEnabled val="1"/>
        </dgm:presLayoutVars>
      </dgm:prSet>
      <dgm:spPr/>
      <dgm:t>
        <a:bodyPr/>
        <a:lstStyle/>
        <a:p>
          <a:endParaRPr lang="es-ES"/>
        </a:p>
      </dgm:t>
    </dgm:pt>
    <dgm:pt modelId="{EEB01ADC-FFD6-AA43-AE69-DFA477F26E3B}" type="pres">
      <dgm:prSet presAssocID="{05D2B05A-6D0F-C540-8972-C150DAA6E3F0}" presName="sibTrans" presStyleLbl="node1" presStyleIdx="1" presStyleCnt="4"/>
      <dgm:spPr/>
      <dgm:t>
        <a:bodyPr/>
        <a:lstStyle/>
        <a:p>
          <a:endParaRPr lang="es-ES"/>
        </a:p>
      </dgm:t>
    </dgm:pt>
    <dgm:pt modelId="{C035FE40-BDAE-8540-88AB-878962761E07}" type="pres">
      <dgm:prSet presAssocID="{B703AA8C-DF3F-DC44-A9B5-910D798B689C}" presName="dummy" presStyleCnt="0"/>
      <dgm:spPr/>
    </dgm:pt>
    <dgm:pt modelId="{DCBBE845-80F3-0C4E-B58C-BA359054EB88}" type="pres">
      <dgm:prSet presAssocID="{B703AA8C-DF3F-DC44-A9B5-910D798B689C}" presName="node" presStyleLbl="revTx" presStyleIdx="2" presStyleCnt="4">
        <dgm:presLayoutVars>
          <dgm:bulletEnabled val="1"/>
        </dgm:presLayoutVars>
      </dgm:prSet>
      <dgm:spPr/>
      <dgm:t>
        <a:bodyPr/>
        <a:lstStyle/>
        <a:p>
          <a:endParaRPr lang="es-ES"/>
        </a:p>
      </dgm:t>
    </dgm:pt>
    <dgm:pt modelId="{869577CB-80B1-EB40-A9AE-8E88674AA24D}" type="pres">
      <dgm:prSet presAssocID="{3D881E21-B3F5-0943-9EE2-F0FC105EB6FB}" presName="sibTrans" presStyleLbl="node1" presStyleIdx="2" presStyleCnt="4"/>
      <dgm:spPr/>
      <dgm:t>
        <a:bodyPr/>
        <a:lstStyle/>
        <a:p>
          <a:endParaRPr lang="es-ES"/>
        </a:p>
      </dgm:t>
    </dgm:pt>
    <dgm:pt modelId="{87F79E82-8146-FE4B-AC78-BDCAFF8C4BBF}" type="pres">
      <dgm:prSet presAssocID="{AE0639F2-BA9C-2D4F-833A-51AC4326A995}" presName="dummy" presStyleCnt="0"/>
      <dgm:spPr/>
    </dgm:pt>
    <dgm:pt modelId="{FF088771-53B3-BF4B-A73D-A41E28ECEA53}" type="pres">
      <dgm:prSet presAssocID="{AE0639F2-BA9C-2D4F-833A-51AC4326A995}" presName="node" presStyleLbl="revTx" presStyleIdx="3" presStyleCnt="4">
        <dgm:presLayoutVars>
          <dgm:bulletEnabled val="1"/>
        </dgm:presLayoutVars>
      </dgm:prSet>
      <dgm:spPr/>
      <dgm:t>
        <a:bodyPr/>
        <a:lstStyle/>
        <a:p>
          <a:endParaRPr lang="es-ES"/>
        </a:p>
      </dgm:t>
    </dgm:pt>
    <dgm:pt modelId="{494FF64B-6397-9A46-A9F4-1FD5D6963C81}" type="pres">
      <dgm:prSet presAssocID="{918D9AAF-1F4A-0346-98CD-E08CAAF848A2}" presName="sibTrans" presStyleLbl="node1" presStyleIdx="3" presStyleCnt="4"/>
      <dgm:spPr/>
      <dgm:t>
        <a:bodyPr/>
        <a:lstStyle/>
        <a:p>
          <a:endParaRPr lang="es-ES"/>
        </a:p>
      </dgm:t>
    </dgm:pt>
  </dgm:ptLst>
  <dgm:cxnLst>
    <dgm:cxn modelId="{9E3428BF-F9BA-FB4E-BDCE-B5256E9E1249}" srcId="{4E539CED-1146-4E47-B54D-E9BB17C3750E}" destId="{AE0639F2-BA9C-2D4F-833A-51AC4326A995}" srcOrd="3" destOrd="0" parTransId="{A1B9D49C-C5AD-8648-88E9-9C78025D1343}" sibTransId="{918D9AAF-1F4A-0346-98CD-E08CAAF848A2}"/>
    <dgm:cxn modelId="{3B9331CB-4AC3-2443-891D-3407505796EC}" srcId="{4E539CED-1146-4E47-B54D-E9BB17C3750E}" destId="{7EA7F742-F65A-BD43-8F53-D6A97AC75E77}" srcOrd="1" destOrd="0" parTransId="{9AF06718-8CC3-CA4F-B17E-7655A5CADC31}" sibTransId="{05D2B05A-6D0F-C540-8972-C150DAA6E3F0}"/>
    <dgm:cxn modelId="{FAF7C173-F2EF-144C-8383-679366DA0E38}" type="presOf" srcId="{C2A98133-3166-4544-877A-7CF6FA711F2B}" destId="{252F6A23-02F5-4042-80C3-F2047A2CBC2B}" srcOrd="0" destOrd="0" presId="urn:microsoft.com/office/officeart/2005/8/layout/cycle1"/>
    <dgm:cxn modelId="{49EC3595-BE18-0345-8D24-B356376EEF52}" type="presOf" srcId="{7EA7F742-F65A-BD43-8F53-D6A97AC75E77}" destId="{2CDA886A-5EA3-1441-B9CA-FACED626350F}" srcOrd="0" destOrd="0" presId="urn:microsoft.com/office/officeart/2005/8/layout/cycle1"/>
    <dgm:cxn modelId="{658B57E7-88C1-904F-B7C2-A8916988E369}" type="presOf" srcId="{3D881E21-B3F5-0943-9EE2-F0FC105EB6FB}" destId="{869577CB-80B1-EB40-A9AE-8E88674AA24D}" srcOrd="0" destOrd="0" presId="urn:microsoft.com/office/officeart/2005/8/layout/cycle1"/>
    <dgm:cxn modelId="{FFC29959-EA7E-164F-AF3A-646E36F86F48}" srcId="{4E539CED-1146-4E47-B54D-E9BB17C3750E}" destId="{9742A8A4-CA31-8845-9734-A16A136772ED}" srcOrd="0" destOrd="0" parTransId="{A30EB49C-0625-5B49-94B6-5EE5E62D596C}" sibTransId="{C2A98133-3166-4544-877A-7CF6FA711F2B}"/>
    <dgm:cxn modelId="{9DCA4E48-6C1B-7A42-8E73-43350C9272CE}" type="presOf" srcId="{4E539CED-1146-4E47-B54D-E9BB17C3750E}" destId="{11284123-4D1F-B340-AF62-001974395D60}" srcOrd="0" destOrd="0" presId="urn:microsoft.com/office/officeart/2005/8/layout/cycle1"/>
    <dgm:cxn modelId="{17A81638-3CD5-1E48-8122-CDC8C3BFE62D}" type="presOf" srcId="{05D2B05A-6D0F-C540-8972-C150DAA6E3F0}" destId="{EEB01ADC-FFD6-AA43-AE69-DFA477F26E3B}" srcOrd="0" destOrd="0" presId="urn:microsoft.com/office/officeart/2005/8/layout/cycle1"/>
    <dgm:cxn modelId="{2ECA8546-3CDE-B14C-990C-8D446D6F55C5}" type="presOf" srcId="{9742A8A4-CA31-8845-9734-A16A136772ED}" destId="{C4DB3E92-ADE3-EF46-A727-407BD845ACE0}" srcOrd="0" destOrd="0" presId="urn:microsoft.com/office/officeart/2005/8/layout/cycle1"/>
    <dgm:cxn modelId="{CE576F5B-C03A-E149-92E0-130D192ABEA0}" type="presOf" srcId="{B703AA8C-DF3F-DC44-A9B5-910D798B689C}" destId="{DCBBE845-80F3-0C4E-B58C-BA359054EB88}" srcOrd="0" destOrd="0" presId="urn:microsoft.com/office/officeart/2005/8/layout/cycle1"/>
    <dgm:cxn modelId="{A384B408-F1AB-C24E-8B77-D12FFA51D813}" type="presOf" srcId="{AE0639F2-BA9C-2D4F-833A-51AC4326A995}" destId="{FF088771-53B3-BF4B-A73D-A41E28ECEA53}" srcOrd="0" destOrd="0" presId="urn:microsoft.com/office/officeart/2005/8/layout/cycle1"/>
    <dgm:cxn modelId="{400F3EB3-566F-124A-8929-B8534D01D656}" type="presOf" srcId="{918D9AAF-1F4A-0346-98CD-E08CAAF848A2}" destId="{494FF64B-6397-9A46-A9F4-1FD5D6963C81}" srcOrd="0" destOrd="0" presId="urn:microsoft.com/office/officeart/2005/8/layout/cycle1"/>
    <dgm:cxn modelId="{FE15565D-0BD2-A74F-B9DA-4C36F774BE5E}" srcId="{4E539CED-1146-4E47-B54D-E9BB17C3750E}" destId="{B703AA8C-DF3F-DC44-A9B5-910D798B689C}" srcOrd="2" destOrd="0" parTransId="{9E380B97-D425-5047-86D5-B2123520F608}" sibTransId="{3D881E21-B3F5-0943-9EE2-F0FC105EB6FB}"/>
    <dgm:cxn modelId="{9457BA4C-DBDE-D842-8B82-BA8C1EB1784F}" type="presParOf" srcId="{11284123-4D1F-B340-AF62-001974395D60}" destId="{A2C1304B-E675-A247-9EC5-0B8F48CEA5D9}" srcOrd="0" destOrd="0" presId="urn:microsoft.com/office/officeart/2005/8/layout/cycle1"/>
    <dgm:cxn modelId="{851B7AAE-C967-D046-BD21-F1B287FEBE4E}" type="presParOf" srcId="{11284123-4D1F-B340-AF62-001974395D60}" destId="{C4DB3E92-ADE3-EF46-A727-407BD845ACE0}" srcOrd="1" destOrd="0" presId="urn:microsoft.com/office/officeart/2005/8/layout/cycle1"/>
    <dgm:cxn modelId="{D639198C-7430-834E-9BDF-F8CC1C2C0EDF}" type="presParOf" srcId="{11284123-4D1F-B340-AF62-001974395D60}" destId="{252F6A23-02F5-4042-80C3-F2047A2CBC2B}" srcOrd="2" destOrd="0" presId="urn:microsoft.com/office/officeart/2005/8/layout/cycle1"/>
    <dgm:cxn modelId="{D8114A62-5356-2041-BE93-451B2630D5EF}" type="presParOf" srcId="{11284123-4D1F-B340-AF62-001974395D60}" destId="{937EEC7C-ACD6-B74C-9A55-DF65E4016D63}" srcOrd="3" destOrd="0" presId="urn:microsoft.com/office/officeart/2005/8/layout/cycle1"/>
    <dgm:cxn modelId="{2E9B23AB-6506-D841-ACE9-79C72EE66941}" type="presParOf" srcId="{11284123-4D1F-B340-AF62-001974395D60}" destId="{2CDA886A-5EA3-1441-B9CA-FACED626350F}" srcOrd="4" destOrd="0" presId="urn:microsoft.com/office/officeart/2005/8/layout/cycle1"/>
    <dgm:cxn modelId="{8E78803E-6237-2A48-82F0-ED8AC4C56736}" type="presParOf" srcId="{11284123-4D1F-B340-AF62-001974395D60}" destId="{EEB01ADC-FFD6-AA43-AE69-DFA477F26E3B}" srcOrd="5" destOrd="0" presId="urn:microsoft.com/office/officeart/2005/8/layout/cycle1"/>
    <dgm:cxn modelId="{B418BF38-3B2B-AD4E-87AB-CEB0E0E2F1E7}" type="presParOf" srcId="{11284123-4D1F-B340-AF62-001974395D60}" destId="{C035FE40-BDAE-8540-88AB-878962761E07}" srcOrd="6" destOrd="0" presId="urn:microsoft.com/office/officeart/2005/8/layout/cycle1"/>
    <dgm:cxn modelId="{F7ADAA43-26C9-774F-A44E-471A1B97BE79}" type="presParOf" srcId="{11284123-4D1F-B340-AF62-001974395D60}" destId="{DCBBE845-80F3-0C4E-B58C-BA359054EB88}" srcOrd="7" destOrd="0" presId="urn:microsoft.com/office/officeart/2005/8/layout/cycle1"/>
    <dgm:cxn modelId="{4848E5A6-9CA5-464A-B0DB-7F3DEA0E9F0E}" type="presParOf" srcId="{11284123-4D1F-B340-AF62-001974395D60}" destId="{869577CB-80B1-EB40-A9AE-8E88674AA24D}" srcOrd="8" destOrd="0" presId="urn:microsoft.com/office/officeart/2005/8/layout/cycle1"/>
    <dgm:cxn modelId="{67DC0885-70B4-6B42-8827-E20F73071B3E}" type="presParOf" srcId="{11284123-4D1F-B340-AF62-001974395D60}" destId="{87F79E82-8146-FE4B-AC78-BDCAFF8C4BBF}" srcOrd="9" destOrd="0" presId="urn:microsoft.com/office/officeart/2005/8/layout/cycle1"/>
    <dgm:cxn modelId="{54E97590-69E5-5C43-99C5-012502523914}" type="presParOf" srcId="{11284123-4D1F-B340-AF62-001974395D60}" destId="{FF088771-53B3-BF4B-A73D-A41E28ECEA53}" srcOrd="10" destOrd="0" presId="urn:microsoft.com/office/officeart/2005/8/layout/cycle1"/>
    <dgm:cxn modelId="{3F35F86E-C7A6-2F42-8B48-9DC0F962DCF0}" type="presParOf" srcId="{11284123-4D1F-B340-AF62-001974395D60}" destId="{494FF64B-6397-9A46-A9F4-1FD5D6963C81}" srcOrd="11"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DB3E92-ADE3-EF46-A727-407BD845ACE0}">
      <dsp:nvSpPr>
        <dsp:cNvPr id="0" name=""/>
        <dsp:cNvSpPr/>
      </dsp:nvSpPr>
      <dsp:spPr>
        <a:xfrm>
          <a:off x="3448938" y="90962"/>
          <a:ext cx="1437679" cy="1437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noProof="0" smtClean="0"/>
            <a:t>hazards monitoring</a:t>
          </a:r>
          <a:endParaRPr lang="en-US" sz="2400" kern="1200" noProof="0"/>
        </a:p>
      </dsp:txBody>
      <dsp:txXfrm>
        <a:off x="3448938" y="90962"/>
        <a:ext cx="1437679" cy="1437679"/>
      </dsp:txXfrm>
    </dsp:sp>
    <dsp:sp modelId="{252F6A23-02F5-4042-80C3-F2047A2CBC2B}">
      <dsp:nvSpPr>
        <dsp:cNvPr id="0" name=""/>
        <dsp:cNvSpPr/>
      </dsp:nvSpPr>
      <dsp:spPr>
        <a:xfrm>
          <a:off x="913421" y="-158"/>
          <a:ext cx="4064317" cy="4064317"/>
        </a:xfrm>
        <a:prstGeom prst="circularArrow">
          <a:avLst>
            <a:gd name="adj1" fmla="val 6898"/>
            <a:gd name="adj2" fmla="val 465012"/>
            <a:gd name="adj3" fmla="val 550847"/>
            <a:gd name="adj4" fmla="val 20584141"/>
            <a:gd name="adj5" fmla="val 8047"/>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2CDA886A-5EA3-1441-B9CA-FACED626350F}">
      <dsp:nvSpPr>
        <dsp:cNvPr id="0" name=""/>
        <dsp:cNvSpPr/>
      </dsp:nvSpPr>
      <dsp:spPr>
        <a:xfrm>
          <a:off x="3154774" y="2535358"/>
          <a:ext cx="2026006" cy="1437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noProof="0" smtClean="0"/>
            <a:t>communication</a:t>
          </a:r>
          <a:endParaRPr lang="en-US" sz="2400" kern="1200" noProof="0"/>
        </a:p>
      </dsp:txBody>
      <dsp:txXfrm>
        <a:off x="3154774" y="2535358"/>
        <a:ext cx="2026006" cy="1437679"/>
      </dsp:txXfrm>
    </dsp:sp>
    <dsp:sp modelId="{EEB01ADC-FFD6-AA43-AE69-DFA477F26E3B}">
      <dsp:nvSpPr>
        <dsp:cNvPr id="0" name=""/>
        <dsp:cNvSpPr/>
      </dsp:nvSpPr>
      <dsp:spPr>
        <a:xfrm>
          <a:off x="913421" y="-158"/>
          <a:ext cx="4064317" cy="4064317"/>
        </a:xfrm>
        <a:prstGeom prst="circularArrow">
          <a:avLst>
            <a:gd name="adj1" fmla="val 6898"/>
            <a:gd name="adj2" fmla="val 465012"/>
            <a:gd name="adj3" fmla="val 5950847"/>
            <a:gd name="adj4" fmla="val 4982907"/>
            <a:gd name="adj5" fmla="val 8047"/>
          </a:avLst>
        </a:prstGeom>
        <a:gradFill rotWithShape="0">
          <a:gsLst>
            <a:gs pos="0">
              <a:schemeClr val="accent2">
                <a:hueOff val="1560507"/>
                <a:satOff val="-1946"/>
                <a:lumOff val="458"/>
                <a:alphaOff val="0"/>
                <a:tint val="100000"/>
                <a:shade val="100000"/>
                <a:satMod val="130000"/>
              </a:schemeClr>
            </a:gs>
            <a:gs pos="100000">
              <a:schemeClr val="accent2">
                <a:hueOff val="1560507"/>
                <a:satOff val="-1946"/>
                <a:lumOff val="45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CBBE845-80F3-0C4E-B58C-BA359054EB88}">
      <dsp:nvSpPr>
        <dsp:cNvPr id="0" name=""/>
        <dsp:cNvSpPr/>
      </dsp:nvSpPr>
      <dsp:spPr>
        <a:xfrm>
          <a:off x="1004542" y="2535358"/>
          <a:ext cx="1437679" cy="1437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noProof="0" smtClean="0"/>
            <a:t>response</a:t>
          </a:r>
          <a:endParaRPr lang="en-US" sz="2400" kern="1200" noProof="0"/>
        </a:p>
      </dsp:txBody>
      <dsp:txXfrm>
        <a:off x="1004542" y="2535358"/>
        <a:ext cx="1437679" cy="1437679"/>
      </dsp:txXfrm>
    </dsp:sp>
    <dsp:sp modelId="{869577CB-80B1-EB40-A9AE-8E88674AA24D}">
      <dsp:nvSpPr>
        <dsp:cNvPr id="0" name=""/>
        <dsp:cNvSpPr/>
      </dsp:nvSpPr>
      <dsp:spPr>
        <a:xfrm>
          <a:off x="913421" y="-158"/>
          <a:ext cx="4064317" cy="4064317"/>
        </a:xfrm>
        <a:prstGeom prst="circularArrow">
          <a:avLst>
            <a:gd name="adj1" fmla="val 6898"/>
            <a:gd name="adj2" fmla="val 465012"/>
            <a:gd name="adj3" fmla="val 11350847"/>
            <a:gd name="adj4" fmla="val 9784141"/>
            <a:gd name="adj5" fmla="val 8047"/>
          </a:avLst>
        </a:prstGeom>
        <a:gradFill rotWithShape="0">
          <a:gsLst>
            <a:gs pos="0">
              <a:schemeClr val="accent2">
                <a:hueOff val="3121013"/>
                <a:satOff val="-3893"/>
                <a:lumOff val="915"/>
                <a:alphaOff val="0"/>
                <a:tint val="100000"/>
                <a:shade val="100000"/>
                <a:satMod val="130000"/>
              </a:schemeClr>
            </a:gs>
            <a:gs pos="100000">
              <a:schemeClr val="accent2">
                <a:hueOff val="3121013"/>
                <a:satOff val="-3893"/>
                <a:lumOff val="915"/>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F088771-53B3-BF4B-A73D-A41E28ECEA53}">
      <dsp:nvSpPr>
        <dsp:cNvPr id="0" name=""/>
        <dsp:cNvSpPr/>
      </dsp:nvSpPr>
      <dsp:spPr>
        <a:xfrm>
          <a:off x="1004542" y="90962"/>
          <a:ext cx="1437679" cy="1437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noProof="0" dirty="0" smtClean="0"/>
            <a:t>generation of knowledge</a:t>
          </a:r>
          <a:endParaRPr lang="en-US" sz="2400" kern="1200" noProof="0" dirty="0"/>
        </a:p>
      </dsp:txBody>
      <dsp:txXfrm>
        <a:off x="1004542" y="90962"/>
        <a:ext cx="1437679" cy="1437679"/>
      </dsp:txXfrm>
    </dsp:sp>
    <dsp:sp modelId="{494FF64B-6397-9A46-A9F4-1FD5D6963C81}">
      <dsp:nvSpPr>
        <dsp:cNvPr id="0" name=""/>
        <dsp:cNvSpPr/>
      </dsp:nvSpPr>
      <dsp:spPr>
        <a:xfrm>
          <a:off x="913421" y="-158"/>
          <a:ext cx="4064317" cy="4064317"/>
        </a:xfrm>
        <a:prstGeom prst="circularArrow">
          <a:avLst>
            <a:gd name="adj1" fmla="val 6898"/>
            <a:gd name="adj2" fmla="val 465012"/>
            <a:gd name="adj3" fmla="val 16750847"/>
            <a:gd name="adj4" fmla="val 15184141"/>
            <a:gd name="adj5" fmla="val 8047"/>
          </a:avLst>
        </a:prstGeom>
        <a:gradFill rotWithShape="0">
          <a:gsLst>
            <a:gs pos="0">
              <a:schemeClr val="accent2">
                <a:hueOff val="4681520"/>
                <a:satOff val="-5839"/>
                <a:lumOff val="1373"/>
                <a:alphaOff val="0"/>
                <a:tint val="100000"/>
                <a:shade val="100000"/>
                <a:satMod val="130000"/>
              </a:schemeClr>
            </a:gs>
            <a:gs pos="100000">
              <a:schemeClr val="accent2">
                <a:hueOff val="4681520"/>
                <a:satOff val="-5839"/>
                <a:lumOff val="1373"/>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9284C0-3122-3647-8E29-F7E7787A60F3}" type="datetimeFigureOut">
              <a:rPr lang="es-ES" smtClean="0"/>
              <a:t>9/14/18</a:t>
            </a:fld>
            <a:endParaRPr lang="es-ES"/>
          </a:p>
        </p:txBody>
      </p:sp>
      <p:sp>
        <p:nvSpPr>
          <p:cNvPr id="4" name="Marcador de imagen d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s-ES"/>
          </a:p>
        </p:txBody>
      </p:sp>
      <p:sp>
        <p:nvSpPr>
          <p:cNvPr id="6" name="Marcador de pie de pá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5E4C3B-F6BC-B94E-B61A-204F1898F57C}" type="slidenum">
              <a:rPr lang="es-ES" smtClean="0"/>
              <a:t>‹Nr.›</a:t>
            </a:fld>
            <a:endParaRPr lang="es-ES"/>
          </a:p>
        </p:txBody>
      </p:sp>
    </p:spTree>
    <p:extLst>
      <p:ext uri="{BB962C8B-B14F-4D97-AF65-F5344CB8AC3E}">
        <p14:creationId xmlns:p14="http://schemas.microsoft.com/office/powerpoint/2010/main" val="210705676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85750" indent="-285750">
              <a:buFont typeface="Arial"/>
              <a:buChar char="•"/>
            </a:pPr>
            <a:r>
              <a:rPr lang="es-ES" sz="1200" dirty="0" smtClean="0"/>
              <a:t>SE PUEDEN ESTABLECER SI SE CONOCE LA AMENAZA Y CUALES SON LOS UMBRALES DE PELIGRO</a:t>
            </a:r>
          </a:p>
          <a:p>
            <a:pPr marL="285750" indent="-285750">
              <a:buFont typeface="Arial"/>
              <a:buChar char="•"/>
            </a:pPr>
            <a:r>
              <a:rPr lang="es-ES" sz="1200" dirty="0" smtClean="0"/>
              <a:t>REQUIERE MONITOREO CONSTANTE DE LAS AMENAZAS QUE ALIMENTE AL SISTEMA</a:t>
            </a:r>
          </a:p>
          <a:p>
            <a:pPr marL="285750" indent="-285750">
              <a:buFont typeface="Arial"/>
              <a:buChar char="•"/>
            </a:pPr>
            <a:r>
              <a:rPr lang="es-ES" sz="1200" dirty="0" smtClean="0"/>
              <a:t>REQUIERE QUE LA CIUDADANIA CONOZCA EL SIGNIFICADO DE LAS ALERTAS</a:t>
            </a:r>
          </a:p>
          <a:p>
            <a:pPr marL="285750" indent="-285750">
              <a:buFont typeface="Arial"/>
              <a:buChar char="•"/>
            </a:pPr>
            <a:r>
              <a:rPr lang="es-ES" sz="1200" dirty="0" smtClean="0"/>
              <a:t>REQUIERE UN MEDIO EFECTIVO PARA COMUNICAR LA ALERTA</a:t>
            </a:r>
          </a:p>
          <a:p>
            <a:pPr marL="285750" indent="-285750">
              <a:buFont typeface="Arial"/>
              <a:buChar char="•"/>
            </a:pPr>
            <a:r>
              <a:rPr lang="es-ES" sz="1200" dirty="0" smtClean="0"/>
              <a:t>DEBE ESTAR CONECTADO A SISTEMAS DE RESPUESTA FRENTE A LOS POTENCIALES IMPACTOS QUE TENGA UNA AMENAZA QUE SE HAYA CONVERTIDO EN UN EVENTO ADVERSO</a:t>
            </a:r>
          </a:p>
          <a:p>
            <a:pPr marL="285750" indent="-285750">
              <a:buFont typeface="Arial"/>
              <a:buChar char="•"/>
            </a:pPr>
            <a:endParaRPr lang="es-ES" dirty="0" smtClean="0"/>
          </a:p>
          <a:p>
            <a:r>
              <a:rPr lang="es-ES" dirty="0" smtClean="0"/>
              <a:t>ALERTA TEMPRANA</a:t>
            </a:r>
            <a:r>
              <a:rPr lang="es-ES" baseline="0" dirty="0" smtClean="0"/>
              <a:t>: PROVISION DE INFORMACION OPORTUNA Y EFICAZ A TRAVES DE INSTITUCIONES IDENTIFICADAS QUE PERMITEN A INDIVIDUOS EXPUESTOS A UNA AMENAZA , LA TOMA DE DECISIONES PARA EVITAR O REDUCIR SU RIESGO Y SU PREPARACION PARA UNA RESPUESTA EFECTIVA</a:t>
            </a:r>
          </a:p>
          <a:p>
            <a:r>
              <a:rPr lang="es-ES" baseline="0" dirty="0" smtClean="0"/>
              <a:t>SISTEMA: CONJUN TO DE COSAS QUE RELACIONADAS ENTRE SI ORDENADAMENTE CONTRIBUYEN A DETERMINADO OBJETO</a:t>
            </a:r>
            <a:endParaRPr lang="es-ES" dirty="0"/>
          </a:p>
        </p:txBody>
      </p:sp>
      <p:sp>
        <p:nvSpPr>
          <p:cNvPr id="4" name="Marcador de número de diapositiva 3"/>
          <p:cNvSpPr>
            <a:spLocks noGrp="1"/>
          </p:cNvSpPr>
          <p:nvPr>
            <p:ph type="sldNum" sz="quarter" idx="10"/>
          </p:nvPr>
        </p:nvSpPr>
        <p:spPr/>
        <p:txBody>
          <a:bodyPr/>
          <a:lstStyle/>
          <a:p>
            <a:fld id="{C8410060-464B-DF43-B108-A401578E28F2}" type="slidenum">
              <a:rPr lang="es-ES" smtClean="0"/>
              <a:t>14</a:t>
            </a:fld>
            <a:endParaRPr lang="es-ES"/>
          </a:p>
        </p:txBody>
      </p:sp>
    </p:spTree>
    <p:extLst>
      <p:ext uri="{BB962C8B-B14F-4D97-AF65-F5344CB8AC3E}">
        <p14:creationId xmlns:p14="http://schemas.microsoft.com/office/powerpoint/2010/main" val="80336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3C5E4C3B-F6BC-B94E-B61A-204F1898F57C}" type="slidenum">
              <a:rPr lang="es-ES" smtClean="0"/>
              <a:t>18</a:t>
            </a:fld>
            <a:endParaRPr lang="es-ES"/>
          </a:p>
        </p:txBody>
      </p:sp>
    </p:spTree>
    <p:extLst>
      <p:ext uri="{BB962C8B-B14F-4D97-AF65-F5344CB8AC3E}">
        <p14:creationId xmlns:p14="http://schemas.microsoft.com/office/powerpoint/2010/main" val="40733661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n-US" smtClean="0"/>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Haga clic para modificar el estilo de subtítulo del patrón</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D5E6D8A0-0BA4-A94B-8BCF-0D899CC27CC3}" type="datetimeFigureOut">
              <a:rPr lang="es-ES" smtClean="0"/>
              <a:t>9/14/18</a:t>
            </a:fld>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47DBC398-7EBC-DC42-8510-8F0D41C68785}" type="slidenum">
              <a:rPr lang="es-ES" smtClean="0"/>
              <a:t>‹Nr.›</a:t>
            </a:fld>
            <a:endParaRPr lang="es-ES"/>
          </a:p>
        </p:txBody>
      </p:sp>
    </p:spTree>
    <p:extLst>
      <p:ext uri="{BB962C8B-B14F-4D97-AF65-F5344CB8AC3E}">
        <p14:creationId xmlns:p14="http://schemas.microsoft.com/office/powerpoint/2010/main" val="500698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D5E6D8A0-0BA4-A94B-8BCF-0D899CC27CC3}" type="datetimeFigureOut">
              <a:rPr lang="es-ES" smtClean="0"/>
              <a:t>9/14/18</a:t>
            </a:fld>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47DBC398-7EBC-DC42-8510-8F0D41C68785}" type="slidenum">
              <a:rPr lang="es-ES" smtClean="0"/>
              <a:t>‹Nr.›</a:t>
            </a:fld>
            <a:endParaRPr lang="es-ES"/>
          </a:p>
        </p:txBody>
      </p:sp>
    </p:spTree>
    <p:extLst>
      <p:ext uri="{BB962C8B-B14F-4D97-AF65-F5344CB8AC3E}">
        <p14:creationId xmlns:p14="http://schemas.microsoft.com/office/powerpoint/2010/main" val="2539567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n-US" smtClean="0"/>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D5E6D8A0-0BA4-A94B-8BCF-0D899CC27CC3}" type="datetimeFigureOut">
              <a:rPr lang="es-ES" smtClean="0"/>
              <a:t>9/14/18</a:t>
            </a:fld>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47DBC398-7EBC-DC42-8510-8F0D41C68785}" type="slidenum">
              <a:rPr lang="es-ES" smtClean="0"/>
              <a:t>‹Nr.›</a:t>
            </a:fld>
            <a:endParaRPr lang="es-ES"/>
          </a:p>
        </p:txBody>
      </p:sp>
    </p:spTree>
    <p:extLst>
      <p:ext uri="{BB962C8B-B14F-4D97-AF65-F5344CB8AC3E}">
        <p14:creationId xmlns:p14="http://schemas.microsoft.com/office/powerpoint/2010/main" val="3787115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smtClean="0"/>
              <a:t>Clic para editar título</a:t>
            </a:r>
            <a:endParaRPr lang="es-ES"/>
          </a:p>
        </p:txBody>
      </p:sp>
      <p:sp>
        <p:nvSpPr>
          <p:cNvPr id="3" name="Marcador de contenido 2"/>
          <p:cNvSpPr>
            <a:spLocks noGrp="1"/>
          </p:cNvSpPr>
          <p:nvPr>
            <p:ph idx="1"/>
          </p:nvPr>
        </p:nvSpPr>
        <p:spPr/>
        <p:txBody>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D5E6D8A0-0BA4-A94B-8BCF-0D899CC27CC3}" type="datetimeFigureOut">
              <a:rPr lang="es-ES" smtClean="0"/>
              <a:t>9/14/18</a:t>
            </a:fld>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47DBC398-7EBC-DC42-8510-8F0D41C68785}" type="slidenum">
              <a:rPr lang="es-ES" smtClean="0"/>
              <a:t>‹Nr.›</a:t>
            </a:fld>
            <a:endParaRPr lang="es-ES"/>
          </a:p>
        </p:txBody>
      </p:sp>
    </p:spTree>
    <p:extLst>
      <p:ext uri="{BB962C8B-B14F-4D97-AF65-F5344CB8AC3E}">
        <p14:creationId xmlns:p14="http://schemas.microsoft.com/office/powerpoint/2010/main" val="1242947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n-US" smtClean="0"/>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Haga clic para modificar el estilo de texto del patrón</a:t>
            </a:r>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D5E6D8A0-0BA4-A94B-8BCF-0D899CC27CC3}" type="datetimeFigureOut">
              <a:rPr lang="es-ES" smtClean="0"/>
              <a:t>9/14/18</a:t>
            </a:fld>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47DBC398-7EBC-DC42-8510-8F0D41C68785}" type="slidenum">
              <a:rPr lang="es-ES" smtClean="0"/>
              <a:t>‹Nr.›</a:t>
            </a:fld>
            <a:endParaRPr lang="es-ES"/>
          </a:p>
        </p:txBody>
      </p:sp>
    </p:spTree>
    <p:extLst>
      <p:ext uri="{BB962C8B-B14F-4D97-AF65-F5344CB8AC3E}">
        <p14:creationId xmlns:p14="http://schemas.microsoft.com/office/powerpoint/2010/main" val="800115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smtClean="0"/>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s-ES"/>
          </a:p>
        </p:txBody>
      </p:sp>
      <p:sp>
        <p:nvSpPr>
          <p:cNvPr id="5" name="Marcador de fecha 4"/>
          <p:cNvSpPr>
            <a:spLocks noGrp="1"/>
          </p:cNvSpPr>
          <p:nvPr>
            <p:ph type="dt" sz="half" idx="10"/>
          </p:nvPr>
        </p:nvSpPr>
        <p:spPr>
          <a:xfrm>
            <a:off x="457200" y="6356350"/>
            <a:ext cx="2133600" cy="365125"/>
          </a:xfrm>
          <a:prstGeom prst="rect">
            <a:avLst/>
          </a:prstGeom>
        </p:spPr>
        <p:txBody>
          <a:bodyPr/>
          <a:lstStyle/>
          <a:p>
            <a:fld id="{D5E6D8A0-0BA4-A94B-8BCF-0D899CC27CC3}" type="datetimeFigureOut">
              <a:rPr lang="es-ES" smtClean="0"/>
              <a:t>9/14/18</a:t>
            </a:fld>
            <a:endParaRPr lang="es-ES"/>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p>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a:lstStyle/>
          <a:p>
            <a:fld id="{47DBC398-7EBC-DC42-8510-8F0D41C68785}" type="slidenum">
              <a:rPr lang="es-ES" smtClean="0"/>
              <a:t>‹Nr.›</a:t>
            </a:fld>
            <a:endParaRPr lang="es-ES"/>
          </a:p>
        </p:txBody>
      </p:sp>
    </p:spTree>
    <p:extLst>
      <p:ext uri="{BB962C8B-B14F-4D97-AF65-F5344CB8AC3E}">
        <p14:creationId xmlns:p14="http://schemas.microsoft.com/office/powerpoint/2010/main" val="1173252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n-US" smtClean="0"/>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s-ES"/>
          </a:p>
        </p:txBody>
      </p:sp>
      <p:sp>
        <p:nvSpPr>
          <p:cNvPr id="7" name="Marcador de fecha 6"/>
          <p:cNvSpPr>
            <a:spLocks noGrp="1"/>
          </p:cNvSpPr>
          <p:nvPr>
            <p:ph type="dt" sz="half" idx="10"/>
          </p:nvPr>
        </p:nvSpPr>
        <p:spPr>
          <a:xfrm>
            <a:off x="457200" y="6356350"/>
            <a:ext cx="2133600" cy="365125"/>
          </a:xfrm>
          <a:prstGeom prst="rect">
            <a:avLst/>
          </a:prstGeom>
        </p:spPr>
        <p:txBody>
          <a:bodyPr/>
          <a:lstStyle/>
          <a:p>
            <a:fld id="{D5E6D8A0-0BA4-A94B-8BCF-0D899CC27CC3}" type="datetimeFigureOut">
              <a:rPr lang="es-ES" smtClean="0"/>
              <a:t>9/14/18</a:t>
            </a:fld>
            <a:endParaRPr lang="es-ES"/>
          </a:p>
        </p:txBody>
      </p:sp>
      <p:sp>
        <p:nvSpPr>
          <p:cNvPr id="8" name="Marcador de pie de página 7"/>
          <p:cNvSpPr>
            <a:spLocks noGrp="1"/>
          </p:cNvSpPr>
          <p:nvPr>
            <p:ph type="ftr" sz="quarter" idx="11"/>
          </p:nvPr>
        </p:nvSpPr>
        <p:spPr>
          <a:xfrm>
            <a:off x="3124200" y="6356350"/>
            <a:ext cx="2895600" cy="365125"/>
          </a:xfrm>
          <a:prstGeom prst="rect">
            <a:avLst/>
          </a:prstGeom>
        </p:spPr>
        <p:txBody>
          <a:bodyPr/>
          <a:lstStyle/>
          <a:p>
            <a:endParaRPr lang="es-ES"/>
          </a:p>
        </p:txBody>
      </p:sp>
      <p:sp>
        <p:nvSpPr>
          <p:cNvPr id="9" name="Marcador de número de diapositiva 8"/>
          <p:cNvSpPr>
            <a:spLocks noGrp="1"/>
          </p:cNvSpPr>
          <p:nvPr>
            <p:ph type="sldNum" sz="quarter" idx="12"/>
          </p:nvPr>
        </p:nvSpPr>
        <p:spPr>
          <a:xfrm>
            <a:off x="6553200" y="6356350"/>
            <a:ext cx="2133600" cy="365125"/>
          </a:xfrm>
          <a:prstGeom prst="rect">
            <a:avLst/>
          </a:prstGeom>
        </p:spPr>
        <p:txBody>
          <a:bodyPr/>
          <a:lstStyle/>
          <a:p>
            <a:fld id="{47DBC398-7EBC-DC42-8510-8F0D41C68785}" type="slidenum">
              <a:rPr lang="es-ES" smtClean="0"/>
              <a:t>‹Nr.›</a:t>
            </a:fld>
            <a:endParaRPr lang="es-ES"/>
          </a:p>
        </p:txBody>
      </p:sp>
    </p:spTree>
    <p:extLst>
      <p:ext uri="{BB962C8B-B14F-4D97-AF65-F5344CB8AC3E}">
        <p14:creationId xmlns:p14="http://schemas.microsoft.com/office/powerpoint/2010/main" val="4059760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smtClean="0"/>
              <a:t>Clic para editar título</a:t>
            </a:r>
            <a:endParaRPr lang="es-ES"/>
          </a:p>
        </p:txBody>
      </p:sp>
      <p:sp>
        <p:nvSpPr>
          <p:cNvPr id="3" name="Marcador de fecha 2"/>
          <p:cNvSpPr>
            <a:spLocks noGrp="1"/>
          </p:cNvSpPr>
          <p:nvPr>
            <p:ph type="dt" sz="half" idx="10"/>
          </p:nvPr>
        </p:nvSpPr>
        <p:spPr>
          <a:xfrm>
            <a:off x="457200" y="6356350"/>
            <a:ext cx="2133600" cy="365125"/>
          </a:xfrm>
          <a:prstGeom prst="rect">
            <a:avLst/>
          </a:prstGeom>
        </p:spPr>
        <p:txBody>
          <a:bodyPr/>
          <a:lstStyle/>
          <a:p>
            <a:fld id="{D5E6D8A0-0BA4-A94B-8BCF-0D899CC27CC3}" type="datetimeFigureOut">
              <a:rPr lang="es-ES" smtClean="0"/>
              <a:t>9/14/18</a:t>
            </a:fld>
            <a:endParaRPr lang="es-ES"/>
          </a:p>
        </p:txBody>
      </p:sp>
      <p:sp>
        <p:nvSpPr>
          <p:cNvPr id="4" name="Marcador de pie de página 3"/>
          <p:cNvSpPr>
            <a:spLocks noGrp="1"/>
          </p:cNvSpPr>
          <p:nvPr>
            <p:ph type="ftr" sz="quarter" idx="11"/>
          </p:nvPr>
        </p:nvSpPr>
        <p:spPr>
          <a:xfrm>
            <a:off x="3124200" y="6356350"/>
            <a:ext cx="2895600" cy="365125"/>
          </a:xfrm>
          <a:prstGeom prst="rect">
            <a:avLst/>
          </a:prstGeom>
        </p:spPr>
        <p:txBody>
          <a:bodyPr/>
          <a:lstStyle/>
          <a:p>
            <a:endParaRPr lang="es-ES"/>
          </a:p>
        </p:txBody>
      </p:sp>
      <p:sp>
        <p:nvSpPr>
          <p:cNvPr id="5" name="Marcador de número de diapositiva 4"/>
          <p:cNvSpPr>
            <a:spLocks noGrp="1"/>
          </p:cNvSpPr>
          <p:nvPr>
            <p:ph type="sldNum" sz="quarter" idx="12"/>
          </p:nvPr>
        </p:nvSpPr>
        <p:spPr>
          <a:xfrm>
            <a:off x="6553200" y="6356350"/>
            <a:ext cx="2133600" cy="365125"/>
          </a:xfrm>
          <a:prstGeom prst="rect">
            <a:avLst/>
          </a:prstGeom>
        </p:spPr>
        <p:txBody>
          <a:bodyPr/>
          <a:lstStyle/>
          <a:p>
            <a:fld id="{47DBC398-7EBC-DC42-8510-8F0D41C68785}" type="slidenum">
              <a:rPr lang="es-ES" smtClean="0"/>
              <a:t>‹Nr.›</a:t>
            </a:fld>
            <a:endParaRPr lang="es-ES"/>
          </a:p>
        </p:txBody>
      </p:sp>
    </p:spTree>
    <p:extLst>
      <p:ext uri="{BB962C8B-B14F-4D97-AF65-F5344CB8AC3E}">
        <p14:creationId xmlns:p14="http://schemas.microsoft.com/office/powerpoint/2010/main" val="3376403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457200" y="6356350"/>
            <a:ext cx="2133600" cy="365125"/>
          </a:xfrm>
          <a:prstGeom prst="rect">
            <a:avLst/>
          </a:prstGeom>
        </p:spPr>
        <p:txBody>
          <a:bodyPr/>
          <a:lstStyle/>
          <a:p>
            <a:fld id="{D5E6D8A0-0BA4-A94B-8BCF-0D899CC27CC3}" type="datetimeFigureOut">
              <a:rPr lang="es-ES" smtClean="0"/>
              <a:t>9/14/18</a:t>
            </a:fld>
            <a:endParaRPr lang="es-ES"/>
          </a:p>
        </p:txBody>
      </p:sp>
      <p:sp>
        <p:nvSpPr>
          <p:cNvPr id="3" name="Marcador de pie de página 2"/>
          <p:cNvSpPr>
            <a:spLocks noGrp="1"/>
          </p:cNvSpPr>
          <p:nvPr>
            <p:ph type="ftr" sz="quarter" idx="11"/>
          </p:nvPr>
        </p:nvSpPr>
        <p:spPr>
          <a:xfrm>
            <a:off x="3124200" y="6356350"/>
            <a:ext cx="2895600" cy="365125"/>
          </a:xfrm>
          <a:prstGeom prst="rect">
            <a:avLst/>
          </a:prstGeom>
        </p:spPr>
        <p:txBody>
          <a:bodyPr/>
          <a:lstStyle/>
          <a:p>
            <a:endParaRPr lang="es-ES"/>
          </a:p>
        </p:txBody>
      </p:sp>
      <p:sp>
        <p:nvSpPr>
          <p:cNvPr id="4" name="Marcador de número de diapositiva 3"/>
          <p:cNvSpPr>
            <a:spLocks noGrp="1"/>
          </p:cNvSpPr>
          <p:nvPr>
            <p:ph type="sldNum" sz="quarter" idx="12"/>
          </p:nvPr>
        </p:nvSpPr>
        <p:spPr>
          <a:xfrm>
            <a:off x="6553200" y="6356350"/>
            <a:ext cx="2133600" cy="365125"/>
          </a:xfrm>
          <a:prstGeom prst="rect">
            <a:avLst/>
          </a:prstGeom>
        </p:spPr>
        <p:txBody>
          <a:bodyPr/>
          <a:lstStyle/>
          <a:p>
            <a:fld id="{47DBC398-7EBC-DC42-8510-8F0D41C68785}" type="slidenum">
              <a:rPr lang="es-ES" smtClean="0"/>
              <a:t>‹Nr.›</a:t>
            </a:fld>
            <a:endParaRPr lang="es-ES"/>
          </a:p>
        </p:txBody>
      </p:sp>
    </p:spTree>
    <p:extLst>
      <p:ext uri="{BB962C8B-B14F-4D97-AF65-F5344CB8AC3E}">
        <p14:creationId xmlns:p14="http://schemas.microsoft.com/office/powerpoint/2010/main" val="2409873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n-US" smtClean="0"/>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Haga clic para modificar el estilo de texto del patrón</a:t>
            </a:r>
          </a:p>
        </p:txBody>
      </p:sp>
      <p:sp>
        <p:nvSpPr>
          <p:cNvPr id="5" name="Marcador de fecha 4"/>
          <p:cNvSpPr>
            <a:spLocks noGrp="1"/>
          </p:cNvSpPr>
          <p:nvPr>
            <p:ph type="dt" sz="half" idx="10"/>
          </p:nvPr>
        </p:nvSpPr>
        <p:spPr>
          <a:xfrm>
            <a:off x="457200" y="6356350"/>
            <a:ext cx="2133600" cy="365125"/>
          </a:xfrm>
          <a:prstGeom prst="rect">
            <a:avLst/>
          </a:prstGeom>
        </p:spPr>
        <p:txBody>
          <a:bodyPr/>
          <a:lstStyle/>
          <a:p>
            <a:fld id="{D5E6D8A0-0BA4-A94B-8BCF-0D899CC27CC3}" type="datetimeFigureOut">
              <a:rPr lang="es-ES" smtClean="0"/>
              <a:t>9/14/18</a:t>
            </a:fld>
            <a:endParaRPr lang="es-ES"/>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p>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a:lstStyle/>
          <a:p>
            <a:fld id="{47DBC398-7EBC-DC42-8510-8F0D41C68785}" type="slidenum">
              <a:rPr lang="es-ES" smtClean="0"/>
              <a:t>‹Nr.›</a:t>
            </a:fld>
            <a:endParaRPr lang="es-ES"/>
          </a:p>
        </p:txBody>
      </p:sp>
    </p:spTree>
    <p:extLst>
      <p:ext uri="{BB962C8B-B14F-4D97-AF65-F5344CB8AC3E}">
        <p14:creationId xmlns:p14="http://schemas.microsoft.com/office/powerpoint/2010/main" val="2736653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n-US" smtClean="0"/>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Haga clic para modificar el estilo de texto del patrón</a:t>
            </a:r>
          </a:p>
        </p:txBody>
      </p:sp>
      <p:sp>
        <p:nvSpPr>
          <p:cNvPr id="5" name="Marcador de fecha 4"/>
          <p:cNvSpPr>
            <a:spLocks noGrp="1"/>
          </p:cNvSpPr>
          <p:nvPr>
            <p:ph type="dt" sz="half" idx="10"/>
          </p:nvPr>
        </p:nvSpPr>
        <p:spPr>
          <a:xfrm>
            <a:off x="457200" y="6356350"/>
            <a:ext cx="2133600" cy="365125"/>
          </a:xfrm>
          <a:prstGeom prst="rect">
            <a:avLst/>
          </a:prstGeom>
        </p:spPr>
        <p:txBody>
          <a:bodyPr/>
          <a:lstStyle/>
          <a:p>
            <a:fld id="{D5E6D8A0-0BA4-A94B-8BCF-0D899CC27CC3}" type="datetimeFigureOut">
              <a:rPr lang="es-ES" smtClean="0"/>
              <a:t>9/14/18</a:t>
            </a:fld>
            <a:endParaRPr lang="es-ES"/>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p>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a:lstStyle/>
          <a:p>
            <a:fld id="{47DBC398-7EBC-DC42-8510-8F0D41C68785}" type="slidenum">
              <a:rPr lang="es-ES" smtClean="0"/>
              <a:t>‹Nr.›</a:t>
            </a:fld>
            <a:endParaRPr lang="es-ES"/>
          </a:p>
        </p:txBody>
      </p:sp>
    </p:spTree>
    <p:extLst>
      <p:ext uri="{BB962C8B-B14F-4D97-AF65-F5344CB8AC3E}">
        <p14:creationId xmlns:p14="http://schemas.microsoft.com/office/powerpoint/2010/main" val="257296595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3813227" y="310679"/>
            <a:ext cx="3562214" cy="1143000"/>
          </a:xfrm>
          <a:prstGeom prst="rect">
            <a:avLst/>
          </a:prstGeom>
        </p:spPr>
        <p:txBody>
          <a:bodyPr vert="horz" lIns="91440" tIns="45720" rIns="91440" bIns="45720" rtlCol="0" anchor="ctr">
            <a:normAutofit/>
          </a:bodyPr>
          <a:lstStyle/>
          <a:p>
            <a:r>
              <a:rPr lang="en-US" dirty="0" err="1" smtClean="0"/>
              <a:t>Clic</a:t>
            </a:r>
            <a:r>
              <a:rPr lang="en-US" dirty="0" smtClean="0"/>
              <a:t> </a:t>
            </a:r>
            <a:r>
              <a:rPr lang="en-US" dirty="0" err="1" smtClean="0"/>
              <a:t>para</a:t>
            </a:r>
            <a:r>
              <a:rPr lang="en-US" dirty="0" smtClean="0"/>
              <a:t> </a:t>
            </a:r>
            <a:r>
              <a:rPr lang="en-US" dirty="0" err="1" smtClean="0"/>
              <a:t>editar</a:t>
            </a:r>
            <a:r>
              <a:rPr lang="en-US" dirty="0" smtClean="0"/>
              <a:t> </a:t>
            </a:r>
            <a:r>
              <a:rPr lang="en-US" dirty="0" err="1" smtClean="0"/>
              <a:t>título</a:t>
            </a:r>
            <a:endParaRPr lang="es-ES" dirty="0"/>
          </a:p>
        </p:txBody>
      </p:sp>
      <p:sp>
        <p:nvSpPr>
          <p:cNvPr id="3" name="Marcador de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err="1" smtClean="0"/>
              <a:t>Haga</a:t>
            </a:r>
            <a:r>
              <a:rPr lang="en-US" dirty="0" smtClean="0"/>
              <a:t> </a:t>
            </a:r>
            <a:r>
              <a:rPr lang="en-US" dirty="0" err="1" smtClean="0"/>
              <a:t>clic</a:t>
            </a:r>
            <a:r>
              <a:rPr lang="en-US" dirty="0" smtClean="0"/>
              <a:t> </a:t>
            </a:r>
            <a:r>
              <a:rPr lang="en-US" dirty="0" err="1" smtClean="0"/>
              <a:t>para</a:t>
            </a:r>
            <a:r>
              <a:rPr lang="en-US" dirty="0" smtClean="0"/>
              <a:t> </a:t>
            </a:r>
            <a:r>
              <a:rPr lang="en-US" dirty="0" err="1" smtClean="0"/>
              <a:t>modificar</a:t>
            </a:r>
            <a:r>
              <a:rPr lang="en-US" dirty="0" smtClean="0"/>
              <a:t> el </a:t>
            </a:r>
            <a:r>
              <a:rPr lang="en-US" dirty="0" err="1" smtClean="0"/>
              <a:t>estilo</a:t>
            </a:r>
            <a:r>
              <a:rPr lang="en-US" dirty="0" smtClean="0"/>
              <a:t> de </a:t>
            </a:r>
            <a:r>
              <a:rPr lang="en-US" dirty="0" err="1" smtClean="0"/>
              <a:t>texto</a:t>
            </a:r>
            <a:r>
              <a:rPr lang="en-US" dirty="0" smtClean="0"/>
              <a:t> del </a:t>
            </a:r>
            <a:r>
              <a:rPr lang="en-US" dirty="0" err="1" smtClean="0"/>
              <a:t>patrón</a:t>
            </a:r>
            <a:endParaRPr lang="en-US" dirty="0" smtClean="0"/>
          </a:p>
          <a:p>
            <a:pPr lvl="1"/>
            <a:r>
              <a:rPr lang="en-US" dirty="0" smtClean="0"/>
              <a:t>Segundo </a:t>
            </a:r>
            <a:r>
              <a:rPr lang="en-US" dirty="0" err="1" smtClean="0"/>
              <a:t>nivel</a:t>
            </a:r>
            <a:endParaRPr lang="en-US" dirty="0" smtClean="0"/>
          </a:p>
          <a:p>
            <a:pPr lvl="2"/>
            <a:r>
              <a:rPr lang="en-US" dirty="0" err="1" smtClean="0"/>
              <a:t>Tercer</a:t>
            </a:r>
            <a:r>
              <a:rPr lang="en-US" dirty="0" smtClean="0"/>
              <a:t> </a:t>
            </a:r>
            <a:r>
              <a:rPr lang="en-US" dirty="0" err="1" smtClean="0"/>
              <a:t>nivel</a:t>
            </a:r>
            <a:endParaRPr lang="en-US" dirty="0" smtClean="0"/>
          </a:p>
          <a:p>
            <a:pPr lvl="3"/>
            <a:r>
              <a:rPr lang="en-US" dirty="0" smtClean="0"/>
              <a:t>Cuarto </a:t>
            </a:r>
            <a:r>
              <a:rPr lang="en-US" dirty="0" err="1" smtClean="0"/>
              <a:t>nivel</a:t>
            </a:r>
            <a:endParaRPr lang="en-US" dirty="0" smtClean="0"/>
          </a:p>
          <a:p>
            <a:pPr lvl="4"/>
            <a:r>
              <a:rPr lang="en-US" dirty="0" err="1" smtClean="0"/>
              <a:t>Quinto</a:t>
            </a:r>
            <a:r>
              <a:rPr lang="en-US" dirty="0" smtClean="0"/>
              <a:t> </a:t>
            </a:r>
            <a:r>
              <a:rPr lang="en-US" dirty="0" err="1" smtClean="0"/>
              <a:t>nivel</a:t>
            </a:r>
            <a:endParaRPr lang="es-ES" dirty="0"/>
          </a:p>
        </p:txBody>
      </p:sp>
      <p:pic>
        <p:nvPicPr>
          <p:cNvPr id="7" name="Imagen 6" descr="CIP-RRP.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7554503" y="76087"/>
            <a:ext cx="1377592" cy="1377592"/>
          </a:xfrm>
          <a:prstGeom prst="rect">
            <a:avLst/>
          </a:prstGeom>
        </p:spPr>
      </p:pic>
      <p:pic>
        <p:nvPicPr>
          <p:cNvPr id="8" name="Imagen 7" descr="logo 60 años usos-05.pn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21799" y="196719"/>
            <a:ext cx="3230927" cy="1289521"/>
          </a:xfrm>
          <a:prstGeom prst="rect">
            <a:avLst/>
          </a:prstGeom>
        </p:spPr>
      </p:pic>
    </p:spTree>
    <p:extLst>
      <p:ext uri="{BB962C8B-B14F-4D97-AF65-F5344CB8AC3E}">
        <p14:creationId xmlns:p14="http://schemas.microsoft.com/office/powerpoint/2010/main" val="2525117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j-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j-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j-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j-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j-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eg"/><Relationship Id="rId3"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emf"/><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mailto:pcornejo@espol.edu.ec" TargetMode="External"/></Relationships>
</file>

<file path=ppt/slides/_rels/slide3.xml.rels><?xml version="1.0" encoding="UTF-8" standalone="yes"?>
<Relationships xmlns="http://schemas.openxmlformats.org/package/2006/relationships"><Relationship Id="rId3" Type="http://schemas.openxmlformats.org/officeDocument/2006/relationships/package" Target="../embeddings/Documento_de_Microsoft_Word1.docx"/><Relationship Id="rId4" Type="http://schemas.openxmlformats.org/officeDocument/2006/relationships/image" Target="../media/image4.emf"/><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579172"/>
            <a:ext cx="7772400" cy="2932965"/>
          </a:xfrm>
        </p:spPr>
        <p:txBody>
          <a:bodyPr>
            <a:normAutofit/>
          </a:bodyPr>
          <a:lstStyle/>
          <a:p>
            <a:r>
              <a:rPr lang="en-US" b="1" dirty="0"/>
              <a:t>Water security during </a:t>
            </a:r>
            <a:r>
              <a:rPr lang="en-US" b="1" dirty="0" smtClean="0"/>
              <a:t>crisis situations or extreme </a:t>
            </a:r>
            <a:r>
              <a:rPr lang="en-US" b="1" dirty="0"/>
              <a:t>natural events </a:t>
            </a:r>
            <a:endParaRPr lang="es-ES" b="1" dirty="0"/>
          </a:p>
        </p:txBody>
      </p:sp>
      <p:sp>
        <p:nvSpPr>
          <p:cNvPr id="3" name="Subtítulo 2"/>
          <p:cNvSpPr>
            <a:spLocks noGrp="1"/>
          </p:cNvSpPr>
          <p:nvPr>
            <p:ph type="subTitle" idx="1"/>
          </p:nvPr>
        </p:nvSpPr>
        <p:spPr>
          <a:xfrm>
            <a:off x="557534" y="4354822"/>
            <a:ext cx="8237638" cy="2199379"/>
          </a:xfrm>
        </p:spPr>
        <p:txBody>
          <a:bodyPr>
            <a:normAutofit fontScale="70000" lnSpcReduction="20000"/>
          </a:bodyPr>
          <a:lstStyle/>
          <a:p>
            <a:pPr algn="r"/>
            <a:r>
              <a:rPr lang="es-ES" dirty="0" smtClean="0">
                <a:solidFill>
                  <a:srgbClr val="3366FF"/>
                </a:solidFill>
              </a:rPr>
              <a:t>M.Pilar Cornejo R. de Grunauer</a:t>
            </a:r>
          </a:p>
          <a:p>
            <a:pPr algn="r"/>
            <a:r>
              <a:rPr lang="es-ES" dirty="0" err="1" smtClean="0">
                <a:solidFill>
                  <a:srgbClr val="3366FF"/>
                </a:solidFill>
              </a:rPr>
              <a:t>Pacific</a:t>
            </a:r>
            <a:r>
              <a:rPr lang="es-ES" dirty="0" smtClean="0">
                <a:solidFill>
                  <a:srgbClr val="3366FF"/>
                </a:solidFill>
              </a:rPr>
              <a:t> International Center </a:t>
            </a:r>
            <a:r>
              <a:rPr lang="es-ES" dirty="0" err="1" smtClean="0">
                <a:solidFill>
                  <a:srgbClr val="3366FF"/>
                </a:solidFill>
              </a:rPr>
              <a:t>for</a:t>
            </a:r>
            <a:r>
              <a:rPr lang="es-ES" dirty="0" smtClean="0">
                <a:solidFill>
                  <a:srgbClr val="3366FF"/>
                </a:solidFill>
              </a:rPr>
              <a:t> Disaster Risk </a:t>
            </a:r>
            <a:r>
              <a:rPr lang="es-ES" dirty="0" err="1" smtClean="0">
                <a:solidFill>
                  <a:srgbClr val="3366FF"/>
                </a:solidFill>
              </a:rPr>
              <a:t>Reduction</a:t>
            </a:r>
            <a:r>
              <a:rPr lang="es-ES" dirty="0" smtClean="0">
                <a:solidFill>
                  <a:srgbClr val="3366FF"/>
                </a:solidFill>
              </a:rPr>
              <a:t> Director </a:t>
            </a:r>
          </a:p>
          <a:p>
            <a:pPr algn="r"/>
            <a:r>
              <a:rPr lang="es-ES" dirty="0" smtClean="0">
                <a:solidFill>
                  <a:srgbClr val="3366FF"/>
                </a:solidFill>
              </a:rPr>
              <a:t>Marine </a:t>
            </a:r>
            <a:r>
              <a:rPr lang="es-ES" dirty="0" err="1" smtClean="0">
                <a:solidFill>
                  <a:srgbClr val="3366FF"/>
                </a:solidFill>
              </a:rPr>
              <a:t>Sciences</a:t>
            </a:r>
            <a:r>
              <a:rPr lang="es-ES" dirty="0" smtClean="0">
                <a:solidFill>
                  <a:srgbClr val="3366FF"/>
                </a:solidFill>
              </a:rPr>
              <a:t> </a:t>
            </a:r>
            <a:r>
              <a:rPr lang="es-ES" dirty="0" err="1" smtClean="0">
                <a:solidFill>
                  <a:srgbClr val="3366FF"/>
                </a:solidFill>
              </a:rPr>
              <a:t>Dean</a:t>
            </a:r>
            <a:endParaRPr lang="es-ES" dirty="0" smtClean="0">
              <a:solidFill>
                <a:srgbClr val="3366FF"/>
              </a:solidFill>
            </a:endParaRPr>
          </a:p>
          <a:p>
            <a:pPr algn="r"/>
            <a:r>
              <a:rPr lang="es-ES" dirty="0" smtClean="0">
                <a:solidFill>
                  <a:srgbClr val="3366FF"/>
                </a:solidFill>
              </a:rPr>
              <a:t>ESPOL</a:t>
            </a:r>
          </a:p>
          <a:p>
            <a:pPr algn="r"/>
            <a:r>
              <a:rPr lang="es-ES" dirty="0" err="1" smtClean="0">
                <a:solidFill>
                  <a:srgbClr val="3366FF"/>
                </a:solidFill>
              </a:rPr>
              <a:t>pcornejo@espol.edu.ec</a:t>
            </a:r>
            <a:endParaRPr lang="es-ES" dirty="0" smtClean="0">
              <a:solidFill>
                <a:srgbClr val="3366FF"/>
              </a:solidFill>
            </a:endParaRPr>
          </a:p>
          <a:p>
            <a:pPr algn="r"/>
            <a:r>
              <a:rPr lang="es-ES" dirty="0" err="1" smtClean="0">
                <a:solidFill>
                  <a:srgbClr val="3366FF"/>
                </a:solidFill>
              </a:rPr>
              <a:t>September</a:t>
            </a:r>
            <a:r>
              <a:rPr lang="es-ES" dirty="0" smtClean="0">
                <a:solidFill>
                  <a:srgbClr val="3366FF"/>
                </a:solidFill>
              </a:rPr>
              <a:t>, 2018</a:t>
            </a:r>
            <a:endParaRPr lang="es-ES" dirty="0">
              <a:solidFill>
                <a:srgbClr val="3366FF"/>
              </a:solidFill>
            </a:endParaRPr>
          </a:p>
        </p:txBody>
      </p:sp>
    </p:spTree>
    <p:extLst>
      <p:ext uri="{BB962C8B-B14F-4D97-AF65-F5344CB8AC3E}">
        <p14:creationId xmlns:p14="http://schemas.microsoft.com/office/powerpoint/2010/main" val="306955272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b="1" dirty="0"/>
              <a:t>WS </a:t>
            </a:r>
            <a:r>
              <a:rPr lang="mr-IN" b="1" dirty="0"/>
              <a:t>–</a:t>
            </a:r>
            <a:r>
              <a:rPr lang="es-ES" b="1" dirty="0"/>
              <a:t> extreme </a:t>
            </a:r>
            <a:r>
              <a:rPr lang="es-ES" b="1" dirty="0" err="1"/>
              <a:t>events</a:t>
            </a:r>
            <a:endParaRPr lang="es-ES" dirty="0"/>
          </a:p>
        </p:txBody>
      </p:sp>
      <p:sp>
        <p:nvSpPr>
          <p:cNvPr id="4" name="CuadroTexto 3"/>
          <p:cNvSpPr txBox="1"/>
          <p:nvPr/>
        </p:nvSpPr>
        <p:spPr>
          <a:xfrm>
            <a:off x="524933" y="6417733"/>
            <a:ext cx="7112000" cy="369332"/>
          </a:xfrm>
          <a:prstGeom prst="rect">
            <a:avLst/>
          </a:prstGeom>
          <a:noFill/>
        </p:spPr>
        <p:txBody>
          <a:bodyPr wrap="square" rtlCol="0">
            <a:spAutoFit/>
          </a:bodyPr>
          <a:lstStyle/>
          <a:p>
            <a:r>
              <a:rPr lang="es-ES" dirty="0"/>
              <a:t>SOURCE: </a:t>
            </a:r>
            <a:r>
              <a:rPr lang="es-ES" dirty="0" err="1"/>
              <a:t>https</a:t>
            </a:r>
            <a:r>
              <a:rPr lang="es-ES" dirty="0"/>
              <a:t>://</a:t>
            </a:r>
            <a:r>
              <a:rPr lang="es-ES" dirty="0" err="1"/>
              <a:t>natcatservice.munichre.com</a:t>
            </a:r>
            <a:r>
              <a:rPr lang="es-ES" dirty="0"/>
              <a:t>/</a:t>
            </a:r>
          </a:p>
        </p:txBody>
      </p:sp>
      <p:pic>
        <p:nvPicPr>
          <p:cNvPr id="3" name="Imagen 2" descr="# CATASTROPHIC EVENTS 1980-201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4933" y="1652012"/>
            <a:ext cx="8449733" cy="4867319"/>
          </a:xfrm>
          <a:prstGeom prst="rect">
            <a:avLst/>
          </a:prstGeom>
        </p:spPr>
      </p:pic>
    </p:spTree>
    <p:extLst>
      <p:ext uri="{BB962C8B-B14F-4D97-AF65-F5344CB8AC3E}">
        <p14:creationId xmlns:p14="http://schemas.microsoft.com/office/powerpoint/2010/main" val="1388309786"/>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b="1" dirty="0"/>
              <a:t>WS </a:t>
            </a:r>
            <a:r>
              <a:rPr lang="mr-IN" b="1" dirty="0"/>
              <a:t>–</a:t>
            </a:r>
            <a:r>
              <a:rPr lang="es-ES" b="1" dirty="0"/>
              <a:t> extreme </a:t>
            </a:r>
            <a:r>
              <a:rPr lang="es-ES" b="1" dirty="0" err="1"/>
              <a:t>events</a:t>
            </a:r>
            <a:endParaRPr lang="es-ES" dirty="0"/>
          </a:p>
        </p:txBody>
      </p:sp>
      <p:sp>
        <p:nvSpPr>
          <p:cNvPr id="4" name="CuadroTexto 3"/>
          <p:cNvSpPr txBox="1"/>
          <p:nvPr/>
        </p:nvSpPr>
        <p:spPr>
          <a:xfrm>
            <a:off x="524933" y="6417733"/>
            <a:ext cx="7112000" cy="369332"/>
          </a:xfrm>
          <a:prstGeom prst="rect">
            <a:avLst/>
          </a:prstGeom>
          <a:noFill/>
        </p:spPr>
        <p:txBody>
          <a:bodyPr wrap="square" rtlCol="0">
            <a:spAutoFit/>
          </a:bodyPr>
          <a:lstStyle/>
          <a:p>
            <a:r>
              <a:rPr lang="es-ES" dirty="0"/>
              <a:t>SOURCE: </a:t>
            </a:r>
            <a:r>
              <a:rPr lang="es-ES" dirty="0" err="1"/>
              <a:t>https</a:t>
            </a:r>
            <a:r>
              <a:rPr lang="es-ES" dirty="0"/>
              <a:t>://</a:t>
            </a:r>
            <a:r>
              <a:rPr lang="es-ES" dirty="0" err="1"/>
              <a:t>natcatservice.munichre.com</a:t>
            </a:r>
            <a:r>
              <a:rPr lang="es-ES" dirty="0"/>
              <a:t>/</a:t>
            </a:r>
          </a:p>
        </p:txBody>
      </p:sp>
      <p:pic>
        <p:nvPicPr>
          <p:cNvPr id="3" name="Imagen 2" descr="OVERAL AND INSURED LOSSES CATASTHROPHIC WEATHER 1980-201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861" y="1585259"/>
            <a:ext cx="8822267" cy="4883273"/>
          </a:xfrm>
          <a:prstGeom prst="rect">
            <a:avLst/>
          </a:prstGeom>
        </p:spPr>
      </p:pic>
    </p:spTree>
    <p:extLst>
      <p:ext uri="{BB962C8B-B14F-4D97-AF65-F5344CB8AC3E}">
        <p14:creationId xmlns:p14="http://schemas.microsoft.com/office/powerpoint/2010/main" val="40317591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b="1" dirty="0"/>
              <a:t>WS </a:t>
            </a:r>
            <a:r>
              <a:rPr lang="mr-IN" b="1" dirty="0"/>
              <a:t>–</a:t>
            </a:r>
            <a:r>
              <a:rPr lang="es-ES" b="1" dirty="0"/>
              <a:t> extreme </a:t>
            </a:r>
            <a:r>
              <a:rPr lang="es-ES" b="1" dirty="0" err="1"/>
              <a:t>events</a:t>
            </a:r>
            <a:endParaRPr lang="es-ES" dirty="0"/>
          </a:p>
        </p:txBody>
      </p:sp>
      <p:sp>
        <p:nvSpPr>
          <p:cNvPr id="4" name="CuadroTexto 3"/>
          <p:cNvSpPr txBox="1"/>
          <p:nvPr/>
        </p:nvSpPr>
        <p:spPr>
          <a:xfrm>
            <a:off x="524933" y="6417733"/>
            <a:ext cx="7112000" cy="369332"/>
          </a:xfrm>
          <a:prstGeom prst="rect">
            <a:avLst/>
          </a:prstGeom>
          <a:noFill/>
        </p:spPr>
        <p:txBody>
          <a:bodyPr wrap="square" rtlCol="0">
            <a:spAutoFit/>
          </a:bodyPr>
          <a:lstStyle/>
          <a:p>
            <a:r>
              <a:rPr lang="es-ES" dirty="0"/>
              <a:t>SOURCE: </a:t>
            </a:r>
            <a:r>
              <a:rPr lang="es-ES" dirty="0" err="1"/>
              <a:t>https</a:t>
            </a:r>
            <a:r>
              <a:rPr lang="es-ES" dirty="0"/>
              <a:t>://</a:t>
            </a:r>
            <a:r>
              <a:rPr lang="es-ES" dirty="0" err="1"/>
              <a:t>natcatservice.munichre.com</a:t>
            </a:r>
            <a:r>
              <a:rPr lang="es-ES" dirty="0"/>
              <a:t>/</a:t>
            </a:r>
          </a:p>
        </p:txBody>
      </p:sp>
      <p:pic>
        <p:nvPicPr>
          <p:cNvPr id="3" name="Imagen 2" descr="% distrivution losses catastrophic weather 1980-201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072" y="1693333"/>
            <a:ext cx="8706519" cy="4724400"/>
          </a:xfrm>
          <a:prstGeom prst="rect">
            <a:avLst/>
          </a:prstGeom>
        </p:spPr>
      </p:pic>
    </p:spTree>
    <p:extLst>
      <p:ext uri="{BB962C8B-B14F-4D97-AF65-F5344CB8AC3E}">
        <p14:creationId xmlns:p14="http://schemas.microsoft.com/office/powerpoint/2010/main" val="73973764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b="1" dirty="0"/>
              <a:t>WS </a:t>
            </a:r>
            <a:r>
              <a:rPr lang="mr-IN" b="1" dirty="0"/>
              <a:t>–</a:t>
            </a:r>
            <a:r>
              <a:rPr lang="es-ES" b="1" dirty="0"/>
              <a:t> extreme </a:t>
            </a:r>
            <a:r>
              <a:rPr lang="es-ES" b="1" dirty="0" err="1"/>
              <a:t>events</a:t>
            </a:r>
            <a:endParaRPr lang="es-ES" dirty="0"/>
          </a:p>
        </p:txBody>
      </p:sp>
      <p:sp>
        <p:nvSpPr>
          <p:cNvPr id="3" name="Marcador de contenido 2"/>
          <p:cNvSpPr>
            <a:spLocks noGrp="1"/>
          </p:cNvSpPr>
          <p:nvPr>
            <p:ph idx="1"/>
          </p:nvPr>
        </p:nvSpPr>
        <p:spPr/>
        <p:txBody>
          <a:bodyPr>
            <a:normAutofit/>
          </a:bodyPr>
          <a:lstStyle/>
          <a:p>
            <a:pPr marL="0" indent="0">
              <a:buNone/>
            </a:pPr>
            <a:r>
              <a:rPr lang="en-US" sz="4400" dirty="0" smtClean="0"/>
              <a:t>What are the steps for an adequate disaster risk reduction?</a:t>
            </a:r>
          </a:p>
          <a:p>
            <a:pPr lvl="1"/>
            <a:r>
              <a:rPr lang="en-US" sz="4000" dirty="0" smtClean="0"/>
              <a:t>Prevention</a:t>
            </a:r>
          </a:p>
          <a:p>
            <a:pPr lvl="1"/>
            <a:r>
              <a:rPr lang="en-US" sz="4000" dirty="0" smtClean="0"/>
              <a:t>Preparation of the Response</a:t>
            </a:r>
          </a:p>
          <a:p>
            <a:pPr lvl="1"/>
            <a:r>
              <a:rPr lang="en-US" sz="4000" dirty="0" smtClean="0"/>
              <a:t>Preparation for the Recovery</a:t>
            </a:r>
          </a:p>
          <a:p>
            <a:pPr lvl="1"/>
            <a:r>
              <a:rPr lang="en-US" sz="4000" dirty="0" smtClean="0"/>
              <a:t>Building up resilience</a:t>
            </a:r>
          </a:p>
        </p:txBody>
      </p:sp>
    </p:spTree>
    <p:extLst>
      <p:ext uri="{BB962C8B-B14F-4D97-AF65-F5344CB8AC3E}">
        <p14:creationId xmlns:p14="http://schemas.microsoft.com/office/powerpoint/2010/main" val="3750604795"/>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3200" b="1" dirty="0"/>
              <a:t>WS </a:t>
            </a:r>
            <a:r>
              <a:rPr lang="mr-IN" sz="3200" b="1" dirty="0"/>
              <a:t>–</a:t>
            </a:r>
            <a:r>
              <a:rPr lang="es-ES" sz="3200" b="1" dirty="0"/>
              <a:t> extreme </a:t>
            </a:r>
            <a:r>
              <a:rPr lang="es-ES" sz="3200" b="1" dirty="0" err="1"/>
              <a:t>events</a:t>
            </a:r>
            <a:endParaRPr lang="es-ES" sz="3600" dirty="0"/>
          </a:p>
        </p:txBody>
      </p:sp>
      <p:sp>
        <p:nvSpPr>
          <p:cNvPr id="16" name="CuadroTexto 15"/>
          <p:cNvSpPr txBox="1"/>
          <p:nvPr/>
        </p:nvSpPr>
        <p:spPr>
          <a:xfrm>
            <a:off x="186267" y="4402667"/>
            <a:ext cx="184666" cy="369332"/>
          </a:xfrm>
          <a:prstGeom prst="rect">
            <a:avLst/>
          </a:prstGeom>
          <a:noFill/>
        </p:spPr>
        <p:txBody>
          <a:bodyPr wrap="none" rtlCol="0">
            <a:spAutoFit/>
          </a:bodyPr>
          <a:lstStyle/>
          <a:p>
            <a:endParaRPr lang="es-ES" dirty="0"/>
          </a:p>
        </p:txBody>
      </p:sp>
      <p:sp>
        <p:nvSpPr>
          <p:cNvPr id="4" name="CuadroTexto 3"/>
          <p:cNvSpPr txBox="1"/>
          <p:nvPr/>
        </p:nvSpPr>
        <p:spPr>
          <a:xfrm>
            <a:off x="370933" y="1761067"/>
            <a:ext cx="7823200" cy="584776"/>
          </a:xfrm>
          <a:prstGeom prst="rect">
            <a:avLst/>
          </a:prstGeom>
          <a:noFill/>
        </p:spPr>
        <p:txBody>
          <a:bodyPr wrap="square" rtlCol="0">
            <a:spAutoFit/>
          </a:bodyPr>
          <a:lstStyle/>
          <a:p>
            <a:r>
              <a:rPr lang="en-US" sz="3200" dirty="0" smtClean="0"/>
              <a:t>Early Warning Systems</a:t>
            </a:r>
          </a:p>
        </p:txBody>
      </p:sp>
      <p:graphicFrame>
        <p:nvGraphicFramePr>
          <p:cNvPr id="3" name="Diagrama 2"/>
          <p:cNvGraphicFramePr/>
          <p:nvPr>
            <p:extLst>
              <p:ext uri="{D42A27DB-BD31-4B8C-83A1-F6EECF244321}">
                <p14:modId xmlns:p14="http://schemas.microsoft.com/office/powerpoint/2010/main" val="2841057862"/>
              </p:ext>
            </p:extLst>
          </p:nvPr>
        </p:nvGraphicFramePr>
        <p:xfrm>
          <a:off x="1659467" y="2531533"/>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3718065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b="1" dirty="0"/>
              <a:t>WS </a:t>
            </a:r>
            <a:r>
              <a:rPr lang="mr-IN" b="1" dirty="0"/>
              <a:t>–</a:t>
            </a:r>
            <a:r>
              <a:rPr lang="es-ES" b="1" dirty="0"/>
              <a:t> extreme </a:t>
            </a:r>
            <a:r>
              <a:rPr lang="es-ES" b="1" dirty="0" err="1"/>
              <a:t>events</a:t>
            </a:r>
            <a:endParaRPr lang="es-ES" dirty="0"/>
          </a:p>
        </p:txBody>
      </p:sp>
      <p:sp>
        <p:nvSpPr>
          <p:cNvPr id="3" name="CuadroTexto 2"/>
          <p:cNvSpPr txBox="1"/>
          <p:nvPr/>
        </p:nvSpPr>
        <p:spPr>
          <a:xfrm>
            <a:off x="338666" y="1947334"/>
            <a:ext cx="8500533" cy="954107"/>
          </a:xfrm>
          <a:prstGeom prst="rect">
            <a:avLst/>
          </a:prstGeom>
          <a:noFill/>
        </p:spPr>
        <p:txBody>
          <a:bodyPr wrap="square" rtlCol="0">
            <a:spAutoFit/>
          </a:bodyPr>
          <a:lstStyle/>
          <a:p>
            <a:r>
              <a:rPr lang="en-US" sz="2800" dirty="0" smtClean="0"/>
              <a:t>Are weather and climate forecast available? are they reliable? Should we use forecast by  analogy?</a:t>
            </a:r>
            <a:endParaRPr lang="en-US" sz="2800" dirty="0"/>
          </a:p>
        </p:txBody>
      </p:sp>
      <p:pic>
        <p:nvPicPr>
          <p:cNvPr id="4" name="Imagen 3" descr="Escenario_INU_MJJ_2015_EDUC.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4793" y="2997200"/>
            <a:ext cx="5157992" cy="3644900"/>
          </a:xfrm>
          <a:prstGeom prst="rect">
            <a:avLst/>
          </a:prstGeom>
        </p:spPr>
      </p:pic>
    </p:spTree>
    <p:extLst>
      <p:ext uri="{BB962C8B-B14F-4D97-AF65-F5344CB8AC3E}">
        <p14:creationId xmlns:p14="http://schemas.microsoft.com/office/powerpoint/2010/main" val="180484535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Mapa _estacione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7312" y="1453679"/>
            <a:ext cx="3711575" cy="525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p:txBody>
          <a:bodyPr>
            <a:normAutofit fontScale="90000"/>
          </a:bodyPr>
          <a:lstStyle/>
          <a:p>
            <a:r>
              <a:rPr lang="es-ES" b="1" dirty="0"/>
              <a:t>WS </a:t>
            </a:r>
            <a:r>
              <a:rPr lang="mr-IN" b="1" dirty="0"/>
              <a:t>–</a:t>
            </a:r>
            <a:r>
              <a:rPr lang="es-ES" b="1" dirty="0"/>
              <a:t> extreme </a:t>
            </a:r>
            <a:r>
              <a:rPr lang="es-ES" b="1" dirty="0" err="1"/>
              <a:t>events</a:t>
            </a:r>
            <a:endParaRPr lang="es-ES" dirty="0"/>
          </a:p>
        </p:txBody>
      </p:sp>
      <p:sp>
        <p:nvSpPr>
          <p:cNvPr id="3" name="CuadroTexto 2"/>
          <p:cNvSpPr txBox="1"/>
          <p:nvPr/>
        </p:nvSpPr>
        <p:spPr>
          <a:xfrm>
            <a:off x="3060700" y="1579034"/>
            <a:ext cx="5778499" cy="1569660"/>
          </a:xfrm>
          <a:prstGeom prst="rect">
            <a:avLst/>
          </a:prstGeom>
          <a:noFill/>
        </p:spPr>
        <p:txBody>
          <a:bodyPr wrap="square" rtlCol="0">
            <a:spAutoFit/>
          </a:bodyPr>
          <a:lstStyle/>
          <a:p>
            <a:r>
              <a:rPr lang="en-US" sz="2400" dirty="0"/>
              <a:t>Are weather and climate forecast available? are they reliable? Should we use forecast by  analogy?</a:t>
            </a:r>
          </a:p>
          <a:p>
            <a:endParaRPr lang="en-US" sz="2400" dirty="0"/>
          </a:p>
        </p:txBody>
      </p:sp>
      <p:pic>
        <p:nvPicPr>
          <p:cNvPr id="8" name="Imagen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2793537"/>
            <a:ext cx="6248400" cy="378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5863604"/>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es-ES" sz="2800" b="1" dirty="0"/>
              <a:t>WS </a:t>
            </a:r>
            <a:r>
              <a:rPr lang="mr-IN" sz="2800" b="1" dirty="0"/>
              <a:t>–</a:t>
            </a:r>
            <a:r>
              <a:rPr lang="es-ES" sz="2800" b="1" dirty="0"/>
              <a:t> extreme </a:t>
            </a:r>
            <a:r>
              <a:rPr lang="es-ES" sz="2800" b="1" dirty="0" err="1"/>
              <a:t>events</a:t>
            </a:r>
            <a:endParaRPr lang="es-ES" sz="2800" dirty="0"/>
          </a:p>
        </p:txBody>
      </p:sp>
      <p:pic>
        <p:nvPicPr>
          <p:cNvPr id="5" name="Imagen 4" descr="PIB PRECIPITACION c.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796340"/>
          </a:xfrm>
          <a:prstGeom prst="rect">
            <a:avLst/>
          </a:prstGeom>
        </p:spPr>
      </p:pic>
    </p:spTree>
    <p:extLst>
      <p:ext uri="{BB962C8B-B14F-4D97-AF65-F5344CB8AC3E}">
        <p14:creationId xmlns:p14="http://schemas.microsoft.com/office/powerpoint/2010/main" val="143254552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b="1" dirty="0"/>
              <a:t>WS </a:t>
            </a:r>
            <a:r>
              <a:rPr lang="mr-IN" b="1" dirty="0"/>
              <a:t>–</a:t>
            </a:r>
            <a:r>
              <a:rPr lang="es-ES" b="1" dirty="0"/>
              <a:t> extreme </a:t>
            </a:r>
            <a:r>
              <a:rPr lang="es-ES" b="1" dirty="0" err="1"/>
              <a:t>events</a:t>
            </a:r>
            <a:endParaRPr lang="es-ES" dirty="0"/>
          </a:p>
        </p:txBody>
      </p:sp>
      <p:sp>
        <p:nvSpPr>
          <p:cNvPr id="3" name="CuadroTexto 2"/>
          <p:cNvSpPr txBox="1"/>
          <p:nvPr/>
        </p:nvSpPr>
        <p:spPr>
          <a:xfrm>
            <a:off x="495300" y="1816100"/>
            <a:ext cx="8394700" cy="923330"/>
          </a:xfrm>
          <a:prstGeom prst="rect">
            <a:avLst/>
          </a:prstGeom>
          <a:noFill/>
        </p:spPr>
        <p:txBody>
          <a:bodyPr wrap="square" rtlCol="0">
            <a:spAutoFit/>
          </a:bodyPr>
          <a:lstStyle/>
          <a:p>
            <a:r>
              <a:rPr lang="en-US" dirty="0" smtClean="0"/>
              <a:t>What kind of structural and non-structural solutions could we work out for water security?</a:t>
            </a:r>
          </a:p>
          <a:p>
            <a:endParaRPr lang="en-US" dirty="0" smtClean="0"/>
          </a:p>
        </p:txBody>
      </p:sp>
      <p:pic>
        <p:nvPicPr>
          <p:cNvPr id="4" name="Imagen 3"/>
          <p:cNvPicPr>
            <a:picLocks noChangeAspect="1"/>
          </p:cNvPicPr>
          <p:nvPr/>
        </p:nvPicPr>
        <p:blipFill>
          <a:blip r:embed="rId3"/>
          <a:stretch>
            <a:fillRect/>
          </a:stretch>
        </p:blipFill>
        <p:spPr>
          <a:xfrm>
            <a:off x="0" y="2462431"/>
            <a:ext cx="4593272" cy="3063677"/>
          </a:xfrm>
          <a:prstGeom prst="rect">
            <a:avLst/>
          </a:prstGeom>
        </p:spPr>
      </p:pic>
      <p:pic>
        <p:nvPicPr>
          <p:cNvPr id="6" name="Imagen 5"/>
          <p:cNvPicPr>
            <a:picLocks noChangeAspect="1"/>
          </p:cNvPicPr>
          <p:nvPr/>
        </p:nvPicPr>
        <p:blipFill>
          <a:blip r:embed="rId4"/>
          <a:stretch>
            <a:fillRect/>
          </a:stretch>
        </p:blipFill>
        <p:spPr>
          <a:xfrm>
            <a:off x="5054600" y="2578100"/>
            <a:ext cx="3592606" cy="2667000"/>
          </a:xfrm>
          <a:prstGeom prst="rect">
            <a:avLst/>
          </a:prstGeom>
        </p:spPr>
      </p:pic>
    </p:spTree>
    <p:extLst>
      <p:ext uri="{BB962C8B-B14F-4D97-AF65-F5344CB8AC3E}">
        <p14:creationId xmlns:p14="http://schemas.microsoft.com/office/powerpoint/2010/main" val="841305211"/>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es-ES" sz="3200" b="1" dirty="0"/>
              <a:t>WS </a:t>
            </a:r>
            <a:r>
              <a:rPr lang="mr-IN" sz="3200" b="1" dirty="0"/>
              <a:t>–</a:t>
            </a:r>
            <a:r>
              <a:rPr lang="es-ES" sz="3200" b="1" dirty="0"/>
              <a:t> extreme </a:t>
            </a:r>
            <a:r>
              <a:rPr lang="es-ES" sz="3200" b="1" dirty="0" err="1"/>
              <a:t>events</a:t>
            </a:r>
            <a:endParaRPr lang="es-ES" sz="3200" dirty="0"/>
          </a:p>
        </p:txBody>
      </p:sp>
      <p:pic>
        <p:nvPicPr>
          <p:cNvPr id="4" name="Imagen 3" descr="PRECIPITACIONES PICHILINGU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64857"/>
            <a:ext cx="9144000" cy="4852800"/>
          </a:xfrm>
          <a:prstGeom prst="rect">
            <a:avLst/>
          </a:prstGeom>
        </p:spPr>
      </p:pic>
    </p:spTree>
    <p:extLst>
      <p:ext uri="{BB962C8B-B14F-4D97-AF65-F5344CB8AC3E}">
        <p14:creationId xmlns:p14="http://schemas.microsoft.com/office/powerpoint/2010/main" val="148742440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US" b="1" smtClean="0"/>
              <a:t>WS – extreme events</a:t>
            </a:r>
            <a:endParaRPr lang="en-US"/>
          </a:p>
        </p:txBody>
      </p:sp>
      <p:pic>
        <p:nvPicPr>
          <p:cNvPr id="5" name="Imagen 4" descr="Macintosh HD:Users:mariadelpilarcornejo:Desktop:Screen-Shot-2017-05-08-at-10.02.09.png"/>
          <p:cNvPicPr/>
          <p:nvPr/>
        </p:nvPicPr>
        <p:blipFill>
          <a:blip r:embed="rId2">
            <a:extLst>
              <a:ext uri="{28A0092B-C50C-407E-A947-70E740481C1C}">
                <a14:useLocalDpi xmlns:a14="http://schemas.microsoft.com/office/drawing/2010/main" val="0"/>
              </a:ext>
            </a:extLst>
          </a:blip>
          <a:srcRect/>
          <a:stretch>
            <a:fillRect/>
          </a:stretch>
        </p:blipFill>
        <p:spPr bwMode="auto">
          <a:xfrm>
            <a:off x="329230" y="1453679"/>
            <a:ext cx="3856707" cy="5404321"/>
          </a:xfrm>
          <a:prstGeom prst="rect">
            <a:avLst/>
          </a:prstGeom>
          <a:noFill/>
          <a:ln>
            <a:noFill/>
          </a:ln>
        </p:spPr>
      </p:pic>
      <p:sp>
        <p:nvSpPr>
          <p:cNvPr id="6" name="CuadroTexto 5"/>
          <p:cNvSpPr txBox="1"/>
          <p:nvPr/>
        </p:nvSpPr>
        <p:spPr>
          <a:xfrm>
            <a:off x="4445001" y="1714500"/>
            <a:ext cx="4387850" cy="3477875"/>
          </a:xfrm>
          <a:prstGeom prst="rect">
            <a:avLst/>
          </a:prstGeom>
          <a:noFill/>
        </p:spPr>
        <p:txBody>
          <a:bodyPr wrap="square" rtlCol="0">
            <a:spAutoFit/>
          </a:bodyPr>
          <a:lstStyle/>
          <a:p>
            <a:r>
              <a:rPr lang="en-US" sz="2000" smtClean="0"/>
              <a:t>According to UNESCO, Water Security is the capacity of a population to safeguard sustainable access to adequate quantities of of acceptable quality water for sustaining livelihoods, human well-being, and socio-economic development, for ensuring protection against water-borne pollution and water-related disasters, and for preserving ecosystems in a climate of peace and political stability.</a:t>
            </a:r>
            <a:endParaRPr lang="en-US" sz="2000"/>
          </a:p>
        </p:txBody>
      </p:sp>
      <p:cxnSp>
        <p:nvCxnSpPr>
          <p:cNvPr id="8" name="Conector recto de flecha 7"/>
          <p:cNvCxnSpPr/>
          <p:nvPr/>
        </p:nvCxnSpPr>
        <p:spPr>
          <a:xfrm>
            <a:off x="2578100" y="5041900"/>
            <a:ext cx="2235200" cy="660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CuadroTexto 9"/>
          <p:cNvSpPr txBox="1"/>
          <p:nvPr/>
        </p:nvSpPr>
        <p:spPr>
          <a:xfrm>
            <a:off x="4813300" y="5293975"/>
            <a:ext cx="3560234" cy="1477328"/>
          </a:xfrm>
          <a:prstGeom prst="rect">
            <a:avLst/>
          </a:prstGeom>
          <a:noFill/>
        </p:spPr>
        <p:txBody>
          <a:bodyPr wrap="square" rtlCol="0">
            <a:spAutoFit/>
          </a:bodyPr>
          <a:lstStyle/>
          <a:p>
            <a:r>
              <a:rPr lang="en-US" b="1" smtClean="0">
                <a:solidFill>
                  <a:srgbClr val="0000FF"/>
                </a:solidFill>
              </a:rPr>
              <a:t>WATER-RELATED HAZARDS AND CLIMATE CHANGE</a:t>
            </a:r>
          </a:p>
          <a:p>
            <a:r>
              <a:rPr lang="en-US" b="1" smtClean="0">
                <a:solidFill>
                  <a:srgbClr val="0000FF"/>
                </a:solidFill>
              </a:rPr>
              <a:t>Populations are resilience to water-related hazards including floods, droughts and pollution</a:t>
            </a:r>
            <a:endParaRPr lang="en-US" b="1">
              <a:solidFill>
                <a:srgbClr val="0000FF"/>
              </a:solidFill>
            </a:endParaRPr>
          </a:p>
        </p:txBody>
      </p:sp>
    </p:spTree>
    <p:extLst>
      <p:ext uri="{BB962C8B-B14F-4D97-AF65-F5344CB8AC3E}">
        <p14:creationId xmlns:p14="http://schemas.microsoft.com/office/powerpoint/2010/main" val="2539609357"/>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b="1" dirty="0"/>
              <a:t>WS </a:t>
            </a:r>
            <a:r>
              <a:rPr lang="mr-IN" b="1" dirty="0"/>
              <a:t>–</a:t>
            </a:r>
            <a:r>
              <a:rPr lang="es-ES" b="1" dirty="0"/>
              <a:t> extreme </a:t>
            </a:r>
            <a:r>
              <a:rPr lang="es-ES" b="1" dirty="0" err="1"/>
              <a:t>events</a:t>
            </a:r>
            <a:endParaRPr lang="es-ES" dirty="0"/>
          </a:p>
        </p:txBody>
      </p:sp>
      <p:sp>
        <p:nvSpPr>
          <p:cNvPr id="3" name="CuadroTexto 2"/>
          <p:cNvSpPr txBox="1"/>
          <p:nvPr/>
        </p:nvSpPr>
        <p:spPr>
          <a:xfrm>
            <a:off x="152400" y="1595021"/>
            <a:ext cx="8991600" cy="5262979"/>
          </a:xfrm>
          <a:prstGeom prst="rect">
            <a:avLst/>
          </a:prstGeom>
          <a:noFill/>
        </p:spPr>
        <p:txBody>
          <a:bodyPr wrap="square" rtlCol="0">
            <a:spAutoFit/>
          </a:bodyPr>
          <a:lstStyle/>
          <a:p>
            <a:r>
              <a:rPr lang="en-US" sz="2400" dirty="0" smtClean="0"/>
              <a:t>CONCLUSIONS</a:t>
            </a:r>
          </a:p>
          <a:p>
            <a:pPr marL="285750" indent="-285750">
              <a:buFont typeface="Arial"/>
              <a:buChar char="•"/>
            </a:pPr>
            <a:r>
              <a:rPr lang="en-US" sz="2400" dirty="0" smtClean="0">
                <a:solidFill>
                  <a:srgbClr val="0000FF"/>
                </a:solidFill>
              </a:rPr>
              <a:t>Extreme events, their impacts and losses are not decreasing</a:t>
            </a:r>
          </a:p>
          <a:p>
            <a:pPr marL="285750" indent="-285750">
              <a:buFont typeface="Arial"/>
              <a:buChar char="•"/>
            </a:pPr>
            <a:r>
              <a:rPr lang="en-US" sz="2400" dirty="0" smtClean="0"/>
              <a:t>We need to improve knowledge about hazards, monitoring density (space and time) but we most use the available information and a make it usable</a:t>
            </a:r>
          </a:p>
          <a:p>
            <a:pPr marL="285750" indent="-285750">
              <a:buFont typeface="Arial"/>
              <a:buChar char="•"/>
            </a:pPr>
            <a:r>
              <a:rPr lang="en-US" sz="2400" dirty="0" smtClean="0">
                <a:solidFill>
                  <a:srgbClr val="0000FF"/>
                </a:solidFill>
              </a:rPr>
              <a:t>If forecast are not available, or there is large uncertainty we could use other tools</a:t>
            </a:r>
          </a:p>
          <a:p>
            <a:pPr marL="285750" indent="-285750">
              <a:buFont typeface="Arial"/>
              <a:buChar char="•"/>
            </a:pPr>
            <a:r>
              <a:rPr lang="en-US" sz="2400" dirty="0" smtClean="0"/>
              <a:t>Preparing for response is a most! We could allocate secure water or facilities prior to an extreme event</a:t>
            </a:r>
          </a:p>
          <a:p>
            <a:pPr marL="285750" indent="-285750">
              <a:buFont typeface="Arial"/>
              <a:buChar char="•"/>
            </a:pPr>
            <a:r>
              <a:rPr lang="en-US" sz="2400" dirty="0" smtClean="0">
                <a:solidFill>
                  <a:srgbClr val="0000FF"/>
                </a:solidFill>
              </a:rPr>
              <a:t>For achieving water security we need a combination of structural and non-</a:t>
            </a:r>
            <a:r>
              <a:rPr lang="en-US" sz="2400" dirty="0">
                <a:solidFill>
                  <a:srgbClr val="0000FF"/>
                </a:solidFill>
              </a:rPr>
              <a:t>s</a:t>
            </a:r>
            <a:r>
              <a:rPr lang="en-US" sz="2400" dirty="0" smtClean="0">
                <a:solidFill>
                  <a:srgbClr val="0000FF"/>
                </a:solidFill>
              </a:rPr>
              <a:t>tructural measures</a:t>
            </a:r>
          </a:p>
          <a:p>
            <a:pPr marL="285750" indent="-285750">
              <a:buFont typeface="Arial"/>
              <a:buChar char="•"/>
            </a:pPr>
            <a:r>
              <a:rPr lang="en-US" sz="2400" dirty="0" smtClean="0"/>
              <a:t>Culture is part of the socio-ecosystem; solutions may not be universal in its applications, but can be adapted to different environments</a:t>
            </a:r>
          </a:p>
        </p:txBody>
      </p:sp>
    </p:spTree>
    <p:extLst>
      <p:ext uri="{BB962C8B-B14F-4D97-AF65-F5344CB8AC3E}">
        <p14:creationId xmlns:p14="http://schemas.microsoft.com/office/powerpoint/2010/main" val="2167278319"/>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b="1" dirty="0"/>
              <a:t>WS </a:t>
            </a:r>
            <a:r>
              <a:rPr lang="mr-IN" b="1" dirty="0"/>
              <a:t>–</a:t>
            </a:r>
            <a:r>
              <a:rPr lang="es-ES" b="1" dirty="0"/>
              <a:t> extreme </a:t>
            </a:r>
            <a:r>
              <a:rPr lang="es-ES" b="1" dirty="0" err="1"/>
              <a:t>events</a:t>
            </a:r>
            <a:endParaRPr lang="es-ES" dirty="0"/>
          </a:p>
        </p:txBody>
      </p:sp>
      <p:sp>
        <p:nvSpPr>
          <p:cNvPr id="3" name="Marcador de contenido 2"/>
          <p:cNvSpPr>
            <a:spLocks noGrp="1"/>
          </p:cNvSpPr>
          <p:nvPr>
            <p:ph idx="1"/>
          </p:nvPr>
        </p:nvSpPr>
        <p:spPr/>
        <p:txBody>
          <a:bodyPr>
            <a:normAutofit fontScale="62500" lnSpcReduction="20000"/>
          </a:bodyPr>
          <a:lstStyle/>
          <a:p>
            <a:pPr marL="0" indent="0">
              <a:buNone/>
            </a:pPr>
            <a:r>
              <a:rPr lang="en-US" b="1" dirty="0"/>
              <a:t>SDG </a:t>
            </a:r>
            <a:r>
              <a:rPr lang="en-US" b="1" dirty="0" smtClean="0"/>
              <a:t>6 Clean Water and Sanitation </a:t>
            </a:r>
            <a:r>
              <a:rPr lang="en-US" b="1" dirty="0"/>
              <a:t>facts</a:t>
            </a:r>
          </a:p>
          <a:p>
            <a:pPr lvl="0"/>
            <a:r>
              <a:rPr lang="en-US" dirty="0"/>
              <a:t>Floods and other water-related disasters account for 70 per cent of all deaths related to natural disasters</a:t>
            </a:r>
          </a:p>
          <a:p>
            <a:pPr lvl="0"/>
            <a:r>
              <a:rPr lang="en-US" dirty="0"/>
              <a:t>Water scarcity affects more than 40 per cent of the global population and is projected to rise. Over 1.7 billion people are currently living in river basins where water use exceeds recharge.</a:t>
            </a:r>
          </a:p>
          <a:p>
            <a:pPr lvl="0"/>
            <a:r>
              <a:rPr lang="en-US" dirty="0"/>
              <a:t>More than 80 per cent of wastewater resulting from human activities is discharged into rivers or sea without any pollution removal</a:t>
            </a:r>
          </a:p>
          <a:p>
            <a:pPr lvl="0"/>
            <a:r>
              <a:rPr lang="en-US" dirty="0"/>
              <a:t>Approximately 70 per cent of all water abstracted from rivers, lakes and aquifers is used for </a:t>
            </a:r>
            <a:r>
              <a:rPr lang="en-US" dirty="0" smtClean="0"/>
              <a:t>irrigation.</a:t>
            </a:r>
            <a:endParaRPr lang="en-US" dirty="0"/>
          </a:p>
          <a:p>
            <a:pPr marL="0" indent="0">
              <a:buNone/>
            </a:pPr>
            <a:endParaRPr lang="en-US" b="1" dirty="0" smtClean="0"/>
          </a:p>
          <a:p>
            <a:pPr marL="0" indent="0">
              <a:buNone/>
            </a:pPr>
            <a:r>
              <a:rPr lang="en-US" b="1" dirty="0" smtClean="0"/>
              <a:t>SDG </a:t>
            </a:r>
            <a:r>
              <a:rPr lang="en-US" b="1" dirty="0"/>
              <a:t>6, goals</a:t>
            </a:r>
          </a:p>
          <a:p>
            <a:pPr lvl="0"/>
            <a:r>
              <a:rPr lang="en-US" dirty="0"/>
              <a:t>By 2030, substantially increase water-use efficiency across all sectors and ensure sustainable withdrawals and supply of freshwater to address water scarcity and substantially reduce the number of people suffering from water scarcity</a:t>
            </a:r>
          </a:p>
        </p:txBody>
      </p:sp>
    </p:spTree>
    <p:extLst>
      <p:ext uri="{BB962C8B-B14F-4D97-AF65-F5344CB8AC3E}">
        <p14:creationId xmlns:p14="http://schemas.microsoft.com/office/powerpoint/2010/main" val="7079090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b="1" dirty="0"/>
              <a:t>WS </a:t>
            </a:r>
            <a:r>
              <a:rPr lang="mr-IN" b="1" dirty="0"/>
              <a:t>–</a:t>
            </a:r>
            <a:r>
              <a:rPr lang="es-ES" b="1" dirty="0"/>
              <a:t> extreme </a:t>
            </a:r>
            <a:r>
              <a:rPr lang="es-ES" b="1" dirty="0" err="1"/>
              <a:t>events</a:t>
            </a:r>
            <a:endParaRPr lang="es-ES" dirty="0"/>
          </a:p>
        </p:txBody>
      </p:sp>
      <p:sp>
        <p:nvSpPr>
          <p:cNvPr id="3" name="Marcador de contenido 2"/>
          <p:cNvSpPr>
            <a:spLocks noGrp="1"/>
          </p:cNvSpPr>
          <p:nvPr>
            <p:ph idx="1"/>
          </p:nvPr>
        </p:nvSpPr>
        <p:spPr>
          <a:xfrm>
            <a:off x="393700" y="1600200"/>
            <a:ext cx="8229600" cy="4525963"/>
          </a:xfrm>
        </p:spPr>
        <p:txBody>
          <a:bodyPr>
            <a:normAutofit fontScale="85000" lnSpcReduction="10000"/>
          </a:bodyPr>
          <a:lstStyle/>
          <a:p>
            <a:pPr marL="0" indent="0">
              <a:buNone/>
            </a:pPr>
            <a:r>
              <a:rPr lang="en-US" b="1" dirty="0"/>
              <a:t>SDG </a:t>
            </a:r>
            <a:r>
              <a:rPr lang="en-US" b="1" dirty="0" smtClean="0"/>
              <a:t>13 Climate Action </a:t>
            </a:r>
            <a:r>
              <a:rPr lang="en-US" b="1" dirty="0"/>
              <a:t>goals</a:t>
            </a:r>
          </a:p>
          <a:p>
            <a:pPr lvl="0"/>
            <a:r>
              <a:rPr lang="en-US" dirty="0"/>
              <a:t>Strengthen resilience and adaptive capacity to climate-related hazards and natural disasters in all countries</a:t>
            </a:r>
          </a:p>
          <a:p>
            <a:pPr lvl="0"/>
            <a:r>
              <a:rPr lang="en-US" dirty="0"/>
              <a:t>Integrate climate change measures into national policies, strategies and planning</a:t>
            </a:r>
          </a:p>
          <a:p>
            <a:pPr lvl="0"/>
            <a:r>
              <a:rPr lang="en-US" dirty="0"/>
              <a:t>Promote mechanisms for raising capacity for effective climate change-related planning and management in least developed countries and small island developing States, including focusing on women, youth and local and marginalized communities</a:t>
            </a:r>
          </a:p>
        </p:txBody>
      </p:sp>
    </p:spTree>
    <p:extLst>
      <p:ext uri="{BB962C8B-B14F-4D97-AF65-F5344CB8AC3E}">
        <p14:creationId xmlns:p14="http://schemas.microsoft.com/office/powerpoint/2010/main" val="2579084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noAutofit/>
          </a:bodyPr>
          <a:lstStyle/>
          <a:p>
            <a:pPr marL="0" indent="0">
              <a:buNone/>
            </a:pPr>
            <a:r>
              <a:rPr lang="en-US" sz="1600" b="1" dirty="0"/>
              <a:t>The Seven Global </a:t>
            </a:r>
            <a:r>
              <a:rPr lang="en-US" sz="1600" b="1" dirty="0" smtClean="0"/>
              <a:t>Targets of the Sendai Framework of Action</a:t>
            </a:r>
            <a:endParaRPr lang="en-US" sz="1600" dirty="0"/>
          </a:p>
          <a:p>
            <a:pPr marL="514350" indent="-514350">
              <a:buAutoNum type="alphaLcParenBoth"/>
            </a:pPr>
            <a:r>
              <a:rPr lang="en-US" sz="1600" dirty="0" smtClean="0"/>
              <a:t>Substantially </a:t>
            </a:r>
            <a:r>
              <a:rPr lang="en-US" sz="1600" dirty="0"/>
              <a:t>reduce global disaster mortality by 2030, aiming to lower average per 100,000 global mortality rate in the decade 2020-2030 compared to the period 2005-2015. </a:t>
            </a:r>
            <a:endParaRPr lang="en-US" sz="1600" dirty="0" smtClean="0"/>
          </a:p>
          <a:p>
            <a:pPr marL="514350" indent="-514350">
              <a:buAutoNum type="alphaLcParenBoth"/>
            </a:pPr>
            <a:r>
              <a:rPr lang="en-US" sz="1600" dirty="0" smtClean="0"/>
              <a:t>Substantially </a:t>
            </a:r>
            <a:r>
              <a:rPr lang="en-US" sz="1600" dirty="0"/>
              <a:t>reduce the number of affected people globally by 2030, aiming to lower average global figure per 100,000 in the decade 2020 -2030 compared to the period 2005-2015. </a:t>
            </a:r>
            <a:endParaRPr lang="en-US" sz="1600" dirty="0" smtClean="0"/>
          </a:p>
          <a:p>
            <a:pPr marL="514350" indent="-514350">
              <a:buAutoNum type="alphaLcParenBoth"/>
            </a:pPr>
            <a:r>
              <a:rPr lang="en-US" sz="1600" dirty="0" smtClean="0"/>
              <a:t>Reduce </a:t>
            </a:r>
            <a:r>
              <a:rPr lang="en-US" sz="1600" dirty="0"/>
              <a:t>direct disaster economic loss in relation to global gross domestic product (GDP) by 2030</a:t>
            </a:r>
            <a:r>
              <a:rPr lang="en-US" sz="1600" dirty="0" smtClean="0"/>
              <a:t>.</a:t>
            </a:r>
            <a:r>
              <a:rPr lang="en-US" sz="1600" dirty="0"/>
              <a:t> </a:t>
            </a:r>
            <a:endParaRPr lang="en-US" sz="1600" dirty="0" smtClean="0"/>
          </a:p>
          <a:p>
            <a:pPr marL="514350" indent="-514350">
              <a:buAutoNum type="alphaLcParenBoth"/>
            </a:pPr>
            <a:r>
              <a:rPr lang="en-US" sz="1600" dirty="0" smtClean="0"/>
              <a:t>Substantially </a:t>
            </a:r>
            <a:r>
              <a:rPr lang="en-US" sz="1600" dirty="0"/>
              <a:t>reduce disaster damage to critical infrastructure and disruption of basic services, among them health and educational facilities, including through developing their resilience by 2030. </a:t>
            </a:r>
            <a:endParaRPr lang="en-US" sz="1600" dirty="0" smtClean="0"/>
          </a:p>
          <a:p>
            <a:pPr marL="514350" indent="-514350">
              <a:buAutoNum type="alphaLcParenBoth"/>
            </a:pPr>
            <a:r>
              <a:rPr lang="en-US" sz="1600" dirty="0" smtClean="0"/>
              <a:t>Substantially </a:t>
            </a:r>
            <a:r>
              <a:rPr lang="en-US" sz="1600" dirty="0"/>
              <a:t>increase the number of countries with national and local disaster risk reduction strategies by 2020. </a:t>
            </a:r>
            <a:endParaRPr lang="en-US" sz="1600" dirty="0" smtClean="0"/>
          </a:p>
          <a:p>
            <a:pPr marL="514350" indent="-514350">
              <a:buAutoNum type="alphaLcParenBoth"/>
            </a:pPr>
            <a:r>
              <a:rPr lang="en-US" sz="1600" dirty="0" smtClean="0"/>
              <a:t>Substantially </a:t>
            </a:r>
            <a:r>
              <a:rPr lang="en-US" sz="1600" dirty="0"/>
              <a:t>enhance international cooperation to developing countries through adequate and sustainable support to complement their national actions for implementation of this Framework by 2030. </a:t>
            </a:r>
            <a:endParaRPr lang="en-US" sz="1600" dirty="0" smtClean="0"/>
          </a:p>
          <a:p>
            <a:pPr marL="514350" indent="-514350">
              <a:buAutoNum type="alphaLcParenBoth"/>
            </a:pPr>
            <a:r>
              <a:rPr lang="en-US" sz="1600" dirty="0" smtClean="0"/>
              <a:t>Substantially </a:t>
            </a:r>
            <a:r>
              <a:rPr lang="en-US" sz="1600" dirty="0"/>
              <a:t>increase the availability of and access to multi-hazard early warning systems and disaster risk information and assessments to the people by 2030.</a:t>
            </a:r>
          </a:p>
          <a:p>
            <a:pPr marL="0" indent="0">
              <a:buNone/>
            </a:pPr>
            <a:endParaRPr lang="es-ES" sz="1600" dirty="0"/>
          </a:p>
        </p:txBody>
      </p:sp>
    </p:spTree>
    <p:extLst>
      <p:ext uri="{BB962C8B-B14F-4D97-AF65-F5344CB8AC3E}">
        <p14:creationId xmlns:p14="http://schemas.microsoft.com/office/powerpoint/2010/main" val="2700322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b="1" dirty="0"/>
              <a:t>WS </a:t>
            </a:r>
            <a:r>
              <a:rPr lang="mr-IN" b="1" dirty="0"/>
              <a:t>–</a:t>
            </a:r>
            <a:r>
              <a:rPr lang="es-ES" b="1" dirty="0"/>
              <a:t> extreme </a:t>
            </a:r>
            <a:r>
              <a:rPr lang="es-ES" b="1" dirty="0" err="1"/>
              <a:t>events</a:t>
            </a:r>
            <a:endParaRPr lang="es-ES" dirty="0"/>
          </a:p>
        </p:txBody>
      </p:sp>
      <p:sp>
        <p:nvSpPr>
          <p:cNvPr id="3" name="Marcador de contenido 2"/>
          <p:cNvSpPr>
            <a:spLocks noGrp="1"/>
          </p:cNvSpPr>
          <p:nvPr>
            <p:ph idx="1"/>
          </p:nvPr>
        </p:nvSpPr>
        <p:spPr/>
        <p:txBody>
          <a:bodyPr>
            <a:normAutofit/>
          </a:bodyPr>
          <a:lstStyle/>
          <a:p>
            <a:pPr marL="0" indent="0">
              <a:buNone/>
            </a:pPr>
            <a:r>
              <a:rPr lang="en-US" sz="4000" dirty="0" smtClean="0"/>
              <a:t>What we need</a:t>
            </a:r>
            <a:r>
              <a:rPr lang="en-US" sz="4000" dirty="0" smtClean="0"/>
              <a:t>? </a:t>
            </a:r>
            <a:r>
              <a:rPr lang="en-US" sz="4000" smtClean="0"/>
              <a:t>Where do we go?</a:t>
            </a:r>
            <a:endParaRPr lang="en-US" sz="4000" dirty="0" smtClean="0"/>
          </a:p>
          <a:p>
            <a:r>
              <a:rPr lang="en-US" sz="4000" dirty="0" smtClean="0"/>
              <a:t>Resilience</a:t>
            </a:r>
          </a:p>
          <a:p>
            <a:r>
              <a:rPr lang="en-US" sz="4000" dirty="0" smtClean="0"/>
              <a:t>Constant capacity building</a:t>
            </a:r>
          </a:p>
          <a:p>
            <a:r>
              <a:rPr lang="en-US" sz="4000" dirty="0" smtClean="0"/>
              <a:t>Risk transfer</a:t>
            </a:r>
          </a:p>
          <a:p>
            <a:r>
              <a:rPr lang="en-US" sz="4000" dirty="0" smtClean="0"/>
              <a:t>To look at the problem from a trans-disciplinary view.</a:t>
            </a:r>
            <a:endParaRPr lang="en-US" sz="4000" dirty="0"/>
          </a:p>
        </p:txBody>
      </p:sp>
    </p:spTree>
    <p:extLst>
      <p:ext uri="{BB962C8B-B14F-4D97-AF65-F5344CB8AC3E}">
        <p14:creationId xmlns:p14="http://schemas.microsoft.com/office/powerpoint/2010/main" val="4178315134"/>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b="1" dirty="0"/>
              <a:t>WS </a:t>
            </a:r>
            <a:r>
              <a:rPr lang="mr-IN" b="1" dirty="0"/>
              <a:t>–</a:t>
            </a:r>
            <a:r>
              <a:rPr lang="es-ES" b="1" dirty="0"/>
              <a:t> extreme </a:t>
            </a:r>
            <a:r>
              <a:rPr lang="es-ES" b="1" dirty="0" err="1"/>
              <a:t>events</a:t>
            </a:r>
            <a:endParaRPr lang="es-ES" dirty="0"/>
          </a:p>
        </p:txBody>
      </p:sp>
      <p:sp>
        <p:nvSpPr>
          <p:cNvPr id="3" name="Marcador de contenido 2"/>
          <p:cNvSpPr>
            <a:spLocks noGrp="1"/>
          </p:cNvSpPr>
          <p:nvPr>
            <p:ph idx="1"/>
          </p:nvPr>
        </p:nvSpPr>
        <p:spPr/>
        <p:txBody>
          <a:bodyPr>
            <a:normAutofit/>
          </a:bodyPr>
          <a:lstStyle/>
          <a:p>
            <a:pPr marL="0" indent="0" algn="ctr">
              <a:buNone/>
            </a:pPr>
            <a:r>
              <a:rPr lang="en-US" sz="11500" dirty="0" smtClean="0"/>
              <a:t>Thank you</a:t>
            </a:r>
            <a:endParaRPr lang="en-US" sz="11500" dirty="0"/>
          </a:p>
          <a:p>
            <a:pPr marL="0" indent="0" algn="ctr">
              <a:buNone/>
            </a:pPr>
            <a:r>
              <a:rPr lang="en-US" sz="4000" dirty="0" err="1">
                <a:hlinkClick r:id="rId2"/>
              </a:rPr>
              <a:t>pcornejo@espol.edu.ec</a:t>
            </a:r>
            <a:endParaRPr lang="en-US" sz="4000" dirty="0"/>
          </a:p>
          <a:p>
            <a:pPr marL="0" indent="0" algn="ctr">
              <a:buNone/>
            </a:pPr>
            <a:endParaRPr lang="en-US" sz="4000" dirty="0"/>
          </a:p>
        </p:txBody>
      </p:sp>
    </p:spTree>
    <p:extLst>
      <p:ext uri="{BB962C8B-B14F-4D97-AF65-F5344CB8AC3E}">
        <p14:creationId xmlns:p14="http://schemas.microsoft.com/office/powerpoint/2010/main" val="45410973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605864" y="144524"/>
            <a:ext cx="3769577" cy="1143000"/>
          </a:xfrm>
        </p:spPr>
        <p:txBody>
          <a:bodyPr>
            <a:noAutofit/>
          </a:bodyPr>
          <a:lstStyle/>
          <a:p>
            <a:r>
              <a:rPr lang="es-ES" sz="3200" b="1" dirty="0"/>
              <a:t>WS </a:t>
            </a:r>
            <a:r>
              <a:rPr lang="mr-IN" sz="3200" b="1" dirty="0"/>
              <a:t>–</a:t>
            </a:r>
            <a:r>
              <a:rPr lang="es-ES" sz="3200" b="1" dirty="0"/>
              <a:t> extreme </a:t>
            </a:r>
            <a:r>
              <a:rPr lang="es-ES" sz="3200" b="1" dirty="0" err="1"/>
              <a:t>events</a:t>
            </a:r>
            <a:endParaRPr lang="es-ES" sz="3200" b="1" dirty="0"/>
          </a:p>
        </p:txBody>
      </p:sp>
      <p:graphicFrame>
        <p:nvGraphicFramePr>
          <p:cNvPr id="5" name="Objeto 4"/>
          <p:cNvGraphicFramePr>
            <a:graphicFrameLocks noChangeAspect="1"/>
          </p:cNvGraphicFramePr>
          <p:nvPr>
            <p:extLst>
              <p:ext uri="{D42A27DB-BD31-4B8C-83A1-F6EECF244321}">
                <p14:modId xmlns:p14="http://schemas.microsoft.com/office/powerpoint/2010/main" val="2254307150"/>
              </p:ext>
            </p:extLst>
          </p:nvPr>
        </p:nvGraphicFramePr>
        <p:xfrm>
          <a:off x="98201" y="1756151"/>
          <a:ext cx="10476663" cy="4970530"/>
        </p:xfrm>
        <a:graphic>
          <a:graphicData uri="http://schemas.openxmlformats.org/presentationml/2006/ole">
            <mc:AlternateContent xmlns:mc="http://schemas.openxmlformats.org/markup-compatibility/2006">
              <mc:Choice xmlns:v="urn:schemas-microsoft-com:vml" Requires="v">
                <p:oleObj spid="_x0000_s1110" name="Documento" r:id="rId3" imgW="9766300" imgH="4356100" progId="Word.Document.12">
                  <p:embed/>
                </p:oleObj>
              </mc:Choice>
              <mc:Fallback>
                <p:oleObj name="Documento" r:id="rId3" imgW="9766300" imgH="4356100" progId="Word.Document.12">
                  <p:embed/>
                  <p:pic>
                    <p:nvPicPr>
                      <p:cNvPr id="0" name=""/>
                      <p:cNvPicPr/>
                      <p:nvPr/>
                    </p:nvPicPr>
                    <p:blipFill>
                      <a:blip r:embed="rId4"/>
                      <a:stretch>
                        <a:fillRect/>
                      </a:stretch>
                    </p:blipFill>
                    <p:spPr>
                      <a:xfrm>
                        <a:off x="98201" y="1756151"/>
                        <a:ext cx="10476663" cy="4970530"/>
                      </a:xfrm>
                      <a:prstGeom prst="rect">
                        <a:avLst/>
                      </a:prstGeom>
                    </p:spPr>
                  </p:pic>
                </p:oleObj>
              </mc:Fallback>
            </mc:AlternateContent>
          </a:graphicData>
        </a:graphic>
      </p:graphicFrame>
    </p:spTree>
    <p:extLst>
      <p:ext uri="{BB962C8B-B14F-4D97-AF65-F5344CB8AC3E}">
        <p14:creationId xmlns:p14="http://schemas.microsoft.com/office/powerpoint/2010/main" val="86293864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n-US" sz="2800" b="1" smtClean="0"/>
              <a:t>WS – extreme events</a:t>
            </a:r>
            <a:endParaRPr lang="en-US" sz="2800" b="1"/>
          </a:p>
        </p:txBody>
      </p:sp>
      <p:sp>
        <p:nvSpPr>
          <p:cNvPr id="3" name="Marcador de contenido 2"/>
          <p:cNvSpPr>
            <a:spLocks noGrp="1"/>
          </p:cNvSpPr>
          <p:nvPr>
            <p:ph idx="1"/>
          </p:nvPr>
        </p:nvSpPr>
        <p:spPr>
          <a:xfrm>
            <a:off x="985391" y="1615550"/>
            <a:ext cx="7389813" cy="616069"/>
          </a:xfrm>
        </p:spPr>
        <p:txBody>
          <a:bodyPr>
            <a:normAutofit/>
          </a:bodyPr>
          <a:lstStyle/>
          <a:p>
            <a:pPr marL="0" indent="0" algn="ctr">
              <a:buNone/>
            </a:pPr>
            <a:r>
              <a:rPr lang="en-US" b="1" smtClean="0">
                <a:solidFill>
                  <a:srgbClr val="FF0000"/>
                </a:solidFill>
              </a:rPr>
              <a:t>Risk = Hazard x Exposure x Vulnerability</a:t>
            </a:r>
          </a:p>
          <a:p>
            <a:pPr marL="0" indent="0" algn="ctr">
              <a:buNone/>
            </a:pPr>
            <a:endParaRPr lang="en-US" b="1" smtClean="0">
              <a:solidFill>
                <a:srgbClr val="FF0000"/>
              </a:solidFill>
            </a:endParaRPr>
          </a:p>
          <a:p>
            <a:pPr marL="0" indent="0">
              <a:buNone/>
            </a:pPr>
            <a:endParaRPr lang="en-US" smtClean="0"/>
          </a:p>
          <a:p>
            <a:pPr marL="0" indent="0" algn="ctr">
              <a:buNone/>
            </a:pPr>
            <a:endParaRPr lang="en-US" b="1" smtClean="0">
              <a:solidFill>
                <a:srgbClr val="0000FF"/>
              </a:solidFill>
            </a:endParaRPr>
          </a:p>
          <a:p>
            <a:pPr marL="0" indent="0" algn="ctr">
              <a:buNone/>
            </a:pPr>
            <a:endParaRPr lang="en-US" b="1" smtClean="0">
              <a:solidFill>
                <a:srgbClr val="0000FF"/>
              </a:solidFill>
            </a:endParaRPr>
          </a:p>
          <a:p>
            <a:pPr marL="0" indent="0" algn="ctr">
              <a:buNone/>
            </a:pPr>
            <a:endParaRPr lang="en-US" smtClean="0"/>
          </a:p>
          <a:p>
            <a:pPr marL="0" indent="0">
              <a:buNone/>
            </a:pPr>
            <a:endParaRPr lang="en-US" smtClean="0"/>
          </a:p>
          <a:p>
            <a:pPr marL="457200" lvl="1" indent="0">
              <a:buNone/>
            </a:pPr>
            <a:endParaRPr lang="en-US" smtClean="0"/>
          </a:p>
          <a:p>
            <a:pPr lvl="1"/>
            <a:endParaRPr lang="en-US"/>
          </a:p>
        </p:txBody>
      </p:sp>
      <p:grpSp>
        <p:nvGrpSpPr>
          <p:cNvPr id="9" name="Agrupar 8"/>
          <p:cNvGrpSpPr/>
          <p:nvPr/>
        </p:nvGrpSpPr>
        <p:grpSpPr>
          <a:xfrm>
            <a:off x="140136" y="2742506"/>
            <a:ext cx="4451198" cy="3364742"/>
            <a:chOff x="2190910" y="2155683"/>
            <a:chExt cx="3610261" cy="2960676"/>
          </a:xfrm>
        </p:grpSpPr>
        <p:sp>
          <p:nvSpPr>
            <p:cNvPr id="6" name="Elipse 5"/>
            <p:cNvSpPr/>
            <p:nvPr/>
          </p:nvSpPr>
          <p:spPr>
            <a:xfrm rot="2710360">
              <a:off x="3841276" y="1560946"/>
              <a:ext cx="1365158" cy="2554632"/>
            </a:xfrm>
            <a:prstGeom prst="ellipse">
              <a:avLst/>
            </a:prstGeom>
            <a:noFill/>
            <a:ln w="38100"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2"/>
                </a:solidFill>
              </a:endParaRPr>
            </a:p>
          </p:txBody>
        </p:sp>
        <p:sp>
          <p:nvSpPr>
            <p:cNvPr id="7" name="Elipse 6"/>
            <p:cNvSpPr/>
            <p:nvPr/>
          </p:nvSpPr>
          <p:spPr>
            <a:xfrm rot="17630076">
              <a:off x="2785647" y="1719409"/>
              <a:ext cx="1365158" cy="2554632"/>
            </a:xfrm>
            <a:prstGeom prst="ellipse">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2"/>
                </a:solidFill>
              </a:endParaRPr>
            </a:p>
          </p:txBody>
        </p:sp>
        <p:sp>
          <p:nvSpPr>
            <p:cNvPr id="8" name="Elipse 7"/>
            <p:cNvSpPr/>
            <p:nvPr/>
          </p:nvSpPr>
          <p:spPr>
            <a:xfrm rot="21281337">
              <a:off x="3431978" y="2561727"/>
              <a:ext cx="1365158" cy="2554632"/>
            </a:xfrm>
            <a:prstGeom prst="ellipse">
              <a:avLst/>
            </a:prstGeom>
            <a:noFill/>
            <a:ln w="38100"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2"/>
                </a:solidFill>
              </a:endParaRPr>
            </a:p>
          </p:txBody>
        </p:sp>
      </p:grpSp>
      <p:sp>
        <p:nvSpPr>
          <p:cNvPr id="10" name="CuadroTexto 9"/>
          <p:cNvSpPr txBox="1"/>
          <p:nvPr/>
        </p:nvSpPr>
        <p:spPr>
          <a:xfrm>
            <a:off x="4381201" y="2352364"/>
            <a:ext cx="4573529" cy="4031873"/>
          </a:xfrm>
          <a:prstGeom prst="rect">
            <a:avLst/>
          </a:prstGeom>
          <a:noFill/>
        </p:spPr>
        <p:txBody>
          <a:bodyPr wrap="square" rtlCol="0">
            <a:spAutoFit/>
          </a:bodyPr>
          <a:lstStyle/>
          <a:p>
            <a:r>
              <a:rPr lang="en-US" sz="3200" dirty="0" smtClean="0"/>
              <a:t>What are the hazards? How much is everybody exposed? How vulnerable is the community?</a:t>
            </a:r>
          </a:p>
          <a:p>
            <a:r>
              <a:rPr lang="en-US" sz="3200" dirty="0" smtClean="0"/>
              <a:t>Is the community capable of recovery?</a:t>
            </a:r>
          </a:p>
          <a:p>
            <a:r>
              <a:rPr lang="en-US" sz="3200" dirty="0" smtClean="0"/>
              <a:t>How do we build up resilience?</a:t>
            </a:r>
          </a:p>
        </p:txBody>
      </p:sp>
      <p:sp>
        <p:nvSpPr>
          <p:cNvPr id="11" name="CuadroTexto 10"/>
          <p:cNvSpPr txBox="1"/>
          <p:nvPr/>
        </p:nvSpPr>
        <p:spPr>
          <a:xfrm>
            <a:off x="629436" y="3246269"/>
            <a:ext cx="1146109" cy="400110"/>
          </a:xfrm>
          <a:prstGeom prst="rect">
            <a:avLst/>
          </a:prstGeom>
          <a:noFill/>
        </p:spPr>
        <p:txBody>
          <a:bodyPr wrap="square" rtlCol="0">
            <a:spAutoFit/>
          </a:bodyPr>
          <a:lstStyle/>
          <a:p>
            <a:r>
              <a:rPr lang="en-US" sz="2000" b="1" smtClean="0"/>
              <a:t>Hazard</a:t>
            </a:r>
            <a:endParaRPr lang="en-US" sz="2000" b="1"/>
          </a:p>
        </p:txBody>
      </p:sp>
      <p:sp>
        <p:nvSpPr>
          <p:cNvPr id="12" name="CuadroTexto 11"/>
          <p:cNvSpPr txBox="1"/>
          <p:nvPr/>
        </p:nvSpPr>
        <p:spPr>
          <a:xfrm>
            <a:off x="2642088" y="2793005"/>
            <a:ext cx="1653790" cy="400110"/>
          </a:xfrm>
          <a:prstGeom prst="rect">
            <a:avLst/>
          </a:prstGeom>
          <a:noFill/>
        </p:spPr>
        <p:txBody>
          <a:bodyPr wrap="square" rtlCol="0">
            <a:spAutoFit/>
          </a:bodyPr>
          <a:lstStyle/>
          <a:p>
            <a:r>
              <a:rPr lang="en-US" sz="2000" b="1" smtClean="0"/>
              <a:t>Vulnerability</a:t>
            </a:r>
            <a:endParaRPr lang="en-US" sz="2000" b="1"/>
          </a:p>
        </p:txBody>
      </p:sp>
      <p:sp>
        <p:nvSpPr>
          <p:cNvPr id="13" name="CuadroTexto 12"/>
          <p:cNvSpPr txBox="1"/>
          <p:nvPr/>
        </p:nvSpPr>
        <p:spPr>
          <a:xfrm>
            <a:off x="1885289" y="5164564"/>
            <a:ext cx="1163374" cy="400110"/>
          </a:xfrm>
          <a:prstGeom prst="rect">
            <a:avLst/>
          </a:prstGeom>
          <a:noFill/>
        </p:spPr>
        <p:txBody>
          <a:bodyPr wrap="none" rtlCol="0">
            <a:spAutoFit/>
          </a:bodyPr>
          <a:lstStyle/>
          <a:p>
            <a:r>
              <a:rPr lang="en-US" sz="2000" b="1" smtClean="0"/>
              <a:t>Exposure</a:t>
            </a:r>
            <a:endParaRPr lang="en-US" sz="2000" b="1"/>
          </a:p>
        </p:txBody>
      </p:sp>
      <p:sp>
        <p:nvSpPr>
          <p:cNvPr id="14" name="CuadroTexto 13"/>
          <p:cNvSpPr txBox="1"/>
          <p:nvPr/>
        </p:nvSpPr>
        <p:spPr>
          <a:xfrm>
            <a:off x="2160256" y="3890948"/>
            <a:ext cx="607570" cy="369332"/>
          </a:xfrm>
          <a:prstGeom prst="rect">
            <a:avLst/>
          </a:prstGeom>
          <a:noFill/>
        </p:spPr>
        <p:txBody>
          <a:bodyPr wrap="square" rtlCol="0">
            <a:spAutoFit/>
          </a:bodyPr>
          <a:lstStyle/>
          <a:p>
            <a:r>
              <a:rPr lang="en-US" b="1" smtClean="0"/>
              <a:t>Risk</a:t>
            </a:r>
            <a:endParaRPr lang="en-US" b="1"/>
          </a:p>
        </p:txBody>
      </p:sp>
    </p:spTree>
    <p:extLst>
      <p:ext uri="{BB962C8B-B14F-4D97-AF65-F5344CB8AC3E}">
        <p14:creationId xmlns:p14="http://schemas.microsoft.com/office/powerpoint/2010/main" val="123286492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b="1" dirty="0"/>
              <a:t>WS </a:t>
            </a:r>
            <a:r>
              <a:rPr lang="mr-IN" b="1" dirty="0"/>
              <a:t>–</a:t>
            </a:r>
            <a:r>
              <a:rPr lang="es-ES" b="1" dirty="0"/>
              <a:t> extreme </a:t>
            </a:r>
            <a:r>
              <a:rPr lang="es-ES" b="1" dirty="0" err="1"/>
              <a:t>events</a:t>
            </a:r>
            <a:endParaRPr lang="es-ES" dirty="0"/>
          </a:p>
        </p:txBody>
      </p:sp>
      <p:sp>
        <p:nvSpPr>
          <p:cNvPr id="3" name="Marcador de contenido 2"/>
          <p:cNvSpPr>
            <a:spLocks noGrp="1"/>
          </p:cNvSpPr>
          <p:nvPr>
            <p:ph idx="1"/>
          </p:nvPr>
        </p:nvSpPr>
        <p:spPr/>
        <p:txBody>
          <a:bodyPr>
            <a:noAutofit/>
          </a:bodyPr>
          <a:lstStyle/>
          <a:p>
            <a:pPr marL="0" indent="0">
              <a:buNone/>
            </a:pPr>
            <a:r>
              <a:rPr lang="en-US" sz="4400" dirty="0" smtClean="0"/>
              <a:t>What are the steps for an adequate disaster risk reduction?</a:t>
            </a:r>
          </a:p>
          <a:p>
            <a:pPr lvl="1"/>
            <a:r>
              <a:rPr lang="en-US" sz="4000" dirty="0" smtClean="0"/>
              <a:t>Prevention</a:t>
            </a:r>
          </a:p>
          <a:p>
            <a:pPr lvl="1"/>
            <a:r>
              <a:rPr lang="en-US" sz="4000" dirty="0" smtClean="0"/>
              <a:t>Preparation of the Response</a:t>
            </a:r>
          </a:p>
          <a:p>
            <a:pPr lvl="1"/>
            <a:r>
              <a:rPr lang="en-US" sz="4000" dirty="0" smtClean="0"/>
              <a:t>Preparation for the Recovery</a:t>
            </a:r>
          </a:p>
          <a:p>
            <a:pPr lvl="1"/>
            <a:r>
              <a:rPr lang="en-US" sz="4000" dirty="0" smtClean="0"/>
              <a:t>Building up resilience</a:t>
            </a:r>
          </a:p>
        </p:txBody>
      </p:sp>
    </p:spTree>
    <p:extLst>
      <p:ext uri="{BB962C8B-B14F-4D97-AF65-F5344CB8AC3E}">
        <p14:creationId xmlns:p14="http://schemas.microsoft.com/office/powerpoint/2010/main" val="241132152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b="1" dirty="0"/>
              <a:t>WS </a:t>
            </a:r>
            <a:r>
              <a:rPr lang="mr-IN" b="1" dirty="0"/>
              <a:t>–</a:t>
            </a:r>
            <a:r>
              <a:rPr lang="es-ES" b="1" dirty="0"/>
              <a:t> extreme </a:t>
            </a:r>
            <a:r>
              <a:rPr lang="es-ES" b="1" dirty="0" err="1"/>
              <a:t>events</a:t>
            </a:r>
            <a:endParaRPr lang="es-ES" dirty="0"/>
          </a:p>
        </p:txBody>
      </p:sp>
      <p:sp>
        <p:nvSpPr>
          <p:cNvPr id="4" name="CuadroTexto 3"/>
          <p:cNvSpPr txBox="1"/>
          <p:nvPr/>
        </p:nvSpPr>
        <p:spPr>
          <a:xfrm>
            <a:off x="524933" y="6417733"/>
            <a:ext cx="7112000" cy="369332"/>
          </a:xfrm>
          <a:prstGeom prst="rect">
            <a:avLst/>
          </a:prstGeom>
          <a:noFill/>
        </p:spPr>
        <p:txBody>
          <a:bodyPr wrap="square" rtlCol="0">
            <a:spAutoFit/>
          </a:bodyPr>
          <a:lstStyle/>
          <a:p>
            <a:r>
              <a:rPr lang="es-ES" dirty="0"/>
              <a:t>SOURCE: </a:t>
            </a:r>
            <a:r>
              <a:rPr lang="es-ES" dirty="0" err="1"/>
              <a:t>https</a:t>
            </a:r>
            <a:r>
              <a:rPr lang="es-ES" dirty="0"/>
              <a:t>://</a:t>
            </a:r>
            <a:r>
              <a:rPr lang="es-ES" dirty="0" err="1"/>
              <a:t>natcatservice.munichre.com</a:t>
            </a:r>
            <a:r>
              <a:rPr lang="es-ES" dirty="0"/>
              <a:t>/</a:t>
            </a:r>
          </a:p>
        </p:txBody>
      </p:sp>
      <p:pic>
        <p:nvPicPr>
          <p:cNvPr id="3" name="Imagen 2" descr="GEOGRAPHICAL OVERVIEW WEATHER RELATED 1980-201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3593" y="1646042"/>
            <a:ext cx="7874000" cy="4821140"/>
          </a:xfrm>
          <a:prstGeom prst="rect">
            <a:avLst/>
          </a:prstGeom>
        </p:spPr>
      </p:pic>
    </p:spTree>
    <p:extLst>
      <p:ext uri="{BB962C8B-B14F-4D97-AF65-F5344CB8AC3E}">
        <p14:creationId xmlns:p14="http://schemas.microsoft.com/office/powerpoint/2010/main" val="130975362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b="1" dirty="0"/>
              <a:t>WS </a:t>
            </a:r>
            <a:r>
              <a:rPr lang="mr-IN" b="1" dirty="0"/>
              <a:t>–</a:t>
            </a:r>
            <a:r>
              <a:rPr lang="es-ES" b="1" dirty="0"/>
              <a:t> extreme </a:t>
            </a:r>
            <a:r>
              <a:rPr lang="es-ES" b="1" dirty="0" err="1"/>
              <a:t>events</a:t>
            </a:r>
            <a:endParaRPr lang="es-ES" dirty="0"/>
          </a:p>
        </p:txBody>
      </p:sp>
      <p:sp>
        <p:nvSpPr>
          <p:cNvPr id="4" name="CuadroTexto 3"/>
          <p:cNvSpPr txBox="1"/>
          <p:nvPr/>
        </p:nvSpPr>
        <p:spPr>
          <a:xfrm>
            <a:off x="524933" y="6417733"/>
            <a:ext cx="7112000" cy="369332"/>
          </a:xfrm>
          <a:prstGeom prst="rect">
            <a:avLst/>
          </a:prstGeom>
          <a:noFill/>
        </p:spPr>
        <p:txBody>
          <a:bodyPr wrap="square" rtlCol="0">
            <a:spAutoFit/>
          </a:bodyPr>
          <a:lstStyle/>
          <a:p>
            <a:r>
              <a:rPr lang="es-ES" dirty="0"/>
              <a:t>SOURCE: </a:t>
            </a:r>
            <a:r>
              <a:rPr lang="es-ES" dirty="0" err="1"/>
              <a:t>https</a:t>
            </a:r>
            <a:r>
              <a:rPr lang="es-ES" dirty="0"/>
              <a:t>://</a:t>
            </a:r>
            <a:r>
              <a:rPr lang="es-ES" dirty="0" err="1"/>
              <a:t>natcatservice.munichre.com</a:t>
            </a:r>
            <a:r>
              <a:rPr lang="es-ES" dirty="0"/>
              <a:t>/</a:t>
            </a:r>
          </a:p>
        </p:txBody>
      </p:sp>
      <p:pic>
        <p:nvPicPr>
          <p:cNvPr id="5" name="Imagen 4" descr="# RELEVANT WEATHER EVENTS 1980-201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267" y="1545577"/>
            <a:ext cx="8848694" cy="4872156"/>
          </a:xfrm>
          <a:prstGeom prst="rect">
            <a:avLst/>
          </a:prstGeom>
        </p:spPr>
      </p:pic>
    </p:spTree>
    <p:extLst>
      <p:ext uri="{BB962C8B-B14F-4D97-AF65-F5344CB8AC3E}">
        <p14:creationId xmlns:p14="http://schemas.microsoft.com/office/powerpoint/2010/main" val="424985534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b="1" dirty="0"/>
              <a:t>WS </a:t>
            </a:r>
            <a:r>
              <a:rPr lang="mr-IN" b="1" dirty="0"/>
              <a:t>–</a:t>
            </a:r>
            <a:r>
              <a:rPr lang="es-ES" b="1" dirty="0"/>
              <a:t> extreme </a:t>
            </a:r>
            <a:r>
              <a:rPr lang="es-ES" b="1" dirty="0" err="1"/>
              <a:t>events</a:t>
            </a:r>
            <a:endParaRPr lang="es-ES" dirty="0"/>
          </a:p>
        </p:txBody>
      </p:sp>
      <p:sp>
        <p:nvSpPr>
          <p:cNvPr id="4" name="CuadroTexto 3"/>
          <p:cNvSpPr txBox="1"/>
          <p:nvPr/>
        </p:nvSpPr>
        <p:spPr>
          <a:xfrm>
            <a:off x="524933" y="6417733"/>
            <a:ext cx="7112000" cy="369332"/>
          </a:xfrm>
          <a:prstGeom prst="rect">
            <a:avLst/>
          </a:prstGeom>
          <a:noFill/>
        </p:spPr>
        <p:txBody>
          <a:bodyPr wrap="square" rtlCol="0">
            <a:spAutoFit/>
          </a:bodyPr>
          <a:lstStyle/>
          <a:p>
            <a:r>
              <a:rPr lang="es-ES" dirty="0"/>
              <a:t>SOURCE: </a:t>
            </a:r>
            <a:r>
              <a:rPr lang="es-ES" dirty="0" err="1"/>
              <a:t>https</a:t>
            </a:r>
            <a:r>
              <a:rPr lang="es-ES" dirty="0"/>
              <a:t>://</a:t>
            </a:r>
            <a:r>
              <a:rPr lang="es-ES" dirty="0" err="1"/>
              <a:t>natcatservice.munichre.com</a:t>
            </a:r>
            <a:r>
              <a:rPr lang="es-ES" dirty="0"/>
              <a:t>/</a:t>
            </a:r>
          </a:p>
        </p:txBody>
      </p:sp>
      <p:pic>
        <p:nvPicPr>
          <p:cNvPr id="3" name="Imagen 2" descr="OVERALL AND INSURED LOSSES RELEVA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062" y="1538344"/>
            <a:ext cx="8773061" cy="4964054"/>
          </a:xfrm>
          <a:prstGeom prst="rect">
            <a:avLst/>
          </a:prstGeom>
        </p:spPr>
      </p:pic>
    </p:spTree>
    <p:extLst>
      <p:ext uri="{BB962C8B-B14F-4D97-AF65-F5344CB8AC3E}">
        <p14:creationId xmlns:p14="http://schemas.microsoft.com/office/powerpoint/2010/main" val="286525637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b="1" dirty="0"/>
              <a:t>WS </a:t>
            </a:r>
            <a:r>
              <a:rPr lang="mr-IN" b="1" dirty="0"/>
              <a:t>–</a:t>
            </a:r>
            <a:r>
              <a:rPr lang="es-ES" b="1" dirty="0"/>
              <a:t> extreme </a:t>
            </a:r>
            <a:r>
              <a:rPr lang="es-ES" b="1" dirty="0" err="1"/>
              <a:t>events</a:t>
            </a:r>
            <a:endParaRPr lang="es-ES" dirty="0"/>
          </a:p>
        </p:txBody>
      </p:sp>
      <p:sp>
        <p:nvSpPr>
          <p:cNvPr id="4" name="CuadroTexto 3"/>
          <p:cNvSpPr txBox="1"/>
          <p:nvPr/>
        </p:nvSpPr>
        <p:spPr>
          <a:xfrm>
            <a:off x="524933" y="6417733"/>
            <a:ext cx="7112000" cy="369332"/>
          </a:xfrm>
          <a:prstGeom prst="rect">
            <a:avLst/>
          </a:prstGeom>
          <a:noFill/>
        </p:spPr>
        <p:txBody>
          <a:bodyPr wrap="square" rtlCol="0">
            <a:spAutoFit/>
          </a:bodyPr>
          <a:lstStyle/>
          <a:p>
            <a:r>
              <a:rPr lang="es-ES" dirty="0"/>
              <a:t>SOURCE: </a:t>
            </a:r>
            <a:r>
              <a:rPr lang="es-ES" dirty="0" err="1"/>
              <a:t>https</a:t>
            </a:r>
            <a:r>
              <a:rPr lang="es-ES" dirty="0"/>
              <a:t>://</a:t>
            </a:r>
            <a:r>
              <a:rPr lang="es-ES" dirty="0" err="1"/>
              <a:t>natcatservice.munichre.com</a:t>
            </a:r>
            <a:r>
              <a:rPr lang="es-ES" dirty="0"/>
              <a:t>/</a:t>
            </a:r>
          </a:p>
        </p:txBody>
      </p:sp>
      <p:pic>
        <p:nvPicPr>
          <p:cNvPr id="3" name="Imagen 2" descr="% distribution lossess relevant weathe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5643" y="1626661"/>
            <a:ext cx="8777557" cy="4841871"/>
          </a:xfrm>
          <a:prstGeom prst="rect">
            <a:avLst/>
          </a:prstGeom>
        </p:spPr>
      </p:pic>
    </p:spTree>
    <p:extLst>
      <p:ext uri="{BB962C8B-B14F-4D97-AF65-F5344CB8AC3E}">
        <p14:creationId xmlns:p14="http://schemas.microsoft.com/office/powerpoint/2010/main" val="53418593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1400</TotalTime>
  <Words>813</Words>
  <Application>Microsoft Macintosh PowerPoint</Application>
  <PresentationFormat>Presentación en pantalla (4:3)</PresentationFormat>
  <Paragraphs>116</Paragraphs>
  <Slides>25</Slides>
  <Notes>2</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25</vt:i4>
      </vt:variant>
    </vt:vector>
  </HeadingPairs>
  <TitlesOfParts>
    <vt:vector size="27" baseType="lpstr">
      <vt:lpstr>Tema de Office</vt:lpstr>
      <vt:lpstr>Documento</vt:lpstr>
      <vt:lpstr>Water security during crisis situations or extreme natural events </vt:lpstr>
      <vt:lpstr>WS – extreme events</vt:lpstr>
      <vt:lpstr>WS – extreme events</vt:lpstr>
      <vt:lpstr>WS – extreme events</vt:lpstr>
      <vt:lpstr>WS – extreme events</vt:lpstr>
      <vt:lpstr>WS – extreme events</vt:lpstr>
      <vt:lpstr>WS – extreme events</vt:lpstr>
      <vt:lpstr>WS – extreme events</vt:lpstr>
      <vt:lpstr>WS – extreme events</vt:lpstr>
      <vt:lpstr>WS – extreme events</vt:lpstr>
      <vt:lpstr>WS – extreme events</vt:lpstr>
      <vt:lpstr>WS – extreme events</vt:lpstr>
      <vt:lpstr>WS – extreme events</vt:lpstr>
      <vt:lpstr>WS – extreme events</vt:lpstr>
      <vt:lpstr>WS – extreme events</vt:lpstr>
      <vt:lpstr>WS – extreme events</vt:lpstr>
      <vt:lpstr>WS – extreme events</vt:lpstr>
      <vt:lpstr>WS – extreme events</vt:lpstr>
      <vt:lpstr>WS – extreme events</vt:lpstr>
      <vt:lpstr>WS – extreme events</vt:lpstr>
      <vt:lpstr>WS – extreme events</vt:lpstr>
      <vt:lpstr>WS – extreme events</vt:lpstr>
      <vt:lpstr>Presentación de PowerPoint</vt:lpstr>
      <vt:lpstr>WS – extreme events</vt:lpstr>
      <vt:lpstr>WS – extreme events</vt:lpstr>
    </vt:vector>
  </TitlesOfParts>
  <Company>OCEAR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Importancia del estudio de las amenazas naturales y el riesgo para el desarrollo económico y social del litoral en Ecuador  </dc:title>
  <dc:creator>Maria del Pilar Cornejo R. de Grunauer</dc:creator>
  <cp:lastModifiedBy>Maria del Pilar Cornejo R. de Grunauer</cp:lastModifiedBy>
  <cp:revision>88</cp:revision>
  <cp:lastPrinted>2018-09-13T15:51:40Z</cp:lastPrinted>
  <dcterms:created xsi:type="dcterms:W3CDTF">2018-09-04T00:35:31Z</dcterms:created>
  <dcterms:modified xsi:type="dcterms:W3CDTF">2018-09-14T22:24:37Z</dcterms:modified>
</cp:coreProperties>
</file>