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67" r:id="rId2"/>
  </p:sldMasterIdLst>
  <p:notesMasterIdLst>
    <p:notesMasterId r:id="rId33"/>
  </p:notesMasterIdLst>
  <p:sldIdLst>
    <p:sldId id="256" r:id="rId3"/>
    <p:sldId id="260" r:id="rId4"/>
    <p:sldId id="262" r:id="rId5"/>
    <p:sldId id="263" r:id="rId6"/>
    <p:sldId id="274" r:id="rId7"/>
    <p:sldId id="261" r:id="rId8"/>
    <p:sldId id="264" r:id="rId9"/>
    <p:sldId id="265" r:id="rId10"/>
    <p:sldId id="266" r:id="rId11"/>
    <p:sldId id="267" r:id="rId12"/>
    <p:sldId id="268" r:id="rId13"/>
    <p:sldId id="269" r:id="rId14"/>
    <p:sldId id="272" r:id="rId15"/>
    <p:sldId id="270" r:id="rId16"/>
    <p:sldId id="273" r:id="rId17"/>
    <p:sldId id="271" r:id="rId18"/>
    <p:sldId id="286" r:id="rId19"/>
    <p:sldId id="287" r:id="rId20"/>
    <p:sldId id="275" r:id="rId21"/>
    <p:sldId id="279" r:id="rId22"/>
    <p:sldId id="278" r:id="rId23"/>
    <p:sldId id="276" r:id="rId24"/>
    <p:sldId id="277" r:id="rId25"/>
    <p:sldId id="280" r:id="rId26"/>
    <p:sldId id="281" r:id="rId27"/>
    <p:sldId id="283" r:id="rId28"/>
    <p:sldId id="284" r:id="rId29"/>
    <p:sldId id="285" r:id="rId30"/>
    <p:sldId id="282" r:id="rId31"/>
    <p:sldId id="259" r:id="rId3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36">
          <p15:clr>
            <a:srgbClr val="A4A3A4"/>
          </p15:clr>
        </p15:guide>
        <p15:guide id="2" orient="horz" pos="663">
          <p15:clr>
            <a:srgbClr val="A4A3A4"/>
          </p15:clr>
        </p15:guide>
        <p15:guide id="3" pos="2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F5F5F"/>
    <a:srgbClr val="FFFFCC"/>
    <a:srgbClr val="032C50"/>
    <a:srgbClr val="AFAFAF"/>
    <a:srgbClr val="CBD400"/>
    <a:srgbClr val="A0509B"/>
    <a:srgbClr val="7E9ED2"/>
    <a:srgbClr val="3496BA"/>
    <a:srgbClr val="EC6E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118" d="100"/>
          <a:sy n="118" d="100"/>
        </p:scale>
        <p:origin x="442" y="86"/>
      </p:cViewPr>
      <p:guideLst>
        <p:guide orient="horz" pos="3136"/>
        <p:guide orient="horz" pos="663"/>
        <p:guide pos="282"/>
      </p:guideLst>
    </p:cSldViewPr>
  </p:slideViewPr>
  <p:notesTextViewPr>
    <p:cViewPr>
      <p:scale>
        <a:sx n="100" d="100"/>
        <a:sy n="100" d="100"/>
      </p:scale>
      <p:origin x="0" y="0"/>
    </p:cViewPr>
  </p:notesTextViewPr>
  <p:sorterViewPr>
    <p:cViewPr>
      <p:scale>
        <a:sx n="100" d="100"/>
        <a:sy n="100" d="100"/>
      </p:scale>
      <p:origin x="0" y="-38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Claasse\Desktop\Data\Projects\NBI-2016\Reports\Book1.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MClaasse\Desktop\Data\Projects\NBI-2016\Reports\Book1.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C:\Users\MClaasse\Desktop\Data\Projects\NBI-2016\Reports\Book1.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15"/>
      <c:rAngAx val="1"/>
    </c:view3D>
    <c:floor>
      <c:thickness val="0"/>
    </c:floor>
    <c:sideWall>
      <c:thickness val="0"/>
    </c:sideWall>
    <c:backWall>
      <c:thickness val="0"/>
    </c:backWall>
    <c:plotArea>
      <c:layout>
        <c:manualLayout>
          <c:layoutTarget val="inner"/>
          <c:xMode val="edge"/>
          <c:yMode val="edge"/>
          <c:x val="6.3372907928663597E-2"/>
          <c:y val="3.5583115882658493E-2"/>
          <c:w val="0.88669291338582668"/>
          <c:h val="0.81806307088429608"/>
        </c:manualLayout>
      </c:layout>
      <c:bar3DChart>
        <c:barDir val="col"/>
        <c:grouping val="clustered"/>
        <c:varyColors val="0"/>
        <c:ser>
          <c:idx val="0"/>
          <c:order val="0"/>
          <c:tx>
            <c:strRef>
              <c:f>'Total installed'!$C$1</c:f>
              <c:strCache>
                <c:ptCount val="1"/>
                <c:pt idx="0">
                  <c:v>Potential</c:v>
                </c:pt>
              </c:strCache>
            </c:strRef>
          </c:tx>
          <c:invertIfNegative val="0"/>
          <c:dLbls>
            <c:dLbl>
              <c:idx val="0"/>
              <c:layout>
                <c:manualLayout>
                  <c:x val="3.8718420288452231E-2"/>
                  <c:y val="7.5675675675675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E7A-48B6-B825-386260A7AE6F}"/>
                </c:ext>
              </c:extLst>
            </c:dLbl>
            <c:numFmt formatCode="#,##0.00" sourceLinked="0"/>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'Total installed'!$B$2:$B$11</c:f>
              <c:strCache>
                <c:ptCount val="10"/>
                <c:pt idx="0">
                  <c:v>Ethiopia</c:v>
                </c:pt>
                <c:pt idx="1">
                  <c:v>Sudan</c:v>
                </c:pt>
                <c:pt idx="2">
                  <c:v>Uganda</c:v>
                </c:pt>
                <c:pt idx="3">
                  <c:v>Egypt</c:v>
                </c:pt>
                <c:pt idx="4">
                  <c:v>South Sudan</c:v>
                </c:pt>
                <c:pt idx="5">
                  <c:v>Tanzania</c:v>
                </c:pt>
                <c:pt idx="6">
                  <c:v>Kenya</c:v>
                </c:pt>
                <c:pt idx="7">
                  <c:v>DRC</c:v>
                </c:pt>
                <c:pt idx="8">
                  <c:v>Rwanda</c:v>
                </c:pt>
                <c:pt idx="9">
                  <c:v>Burundi</c:v>
                </c:pt>
              </c:strCache>
            </c:strRef>
          </c:cat>
          <c:val>
            <c:numRef>
              <c:f>'Total installed'!$C$2:$C$11</c:f>
              <c:numCache>
                <c:formatCode>General</c:formatCode>
                <c:ptCount val="10"/>
                <c:pt idx="0">
                  <c:v>17355</c:v>
                </c:pt>
                <c:pt idx="1">
                  <c:v>4873</c:v>
                </c:pt>
                <c:pt idx="2">
                  <c:v>4723</c:v>
                </c:pt>
                <c:pt idx="3">
                  <c:v>2902</c:v>
                </c:pt>
                <c:pt idx="4">
                  <c:v>2570</c:v>
                </c:pt>
                <c:pt idx="5">
                  <c:v>280</c:v>
                </c:pt>
                <c:pt idx="6">
                  <c:v>216</c:v>
                </c:pt>
                <c:pt idx="7">
                  <c:v>78</c:v>
                </c:pt>
                <c:pt idx="8">
                  <c:v>47</c:v>
                </c:pt>
                <c:pt idx="9">
                  <c:v>20</c:v>
                </c:pt>
              </c:numCache>
            </c:numRef>
          </c:val>
          <c:extLst>
            <c:ext xmlns:c16="http://schemas.microsoft.com/office/drawing/2014/chart" uri="{C3380CC4-5D6E-409C-BE32-E72D297353CC}">
              <c16:uniqueId val="{00000001-BE7A-48B6-B825-386260A7AE6F}"/>
            </c:ext>
          </c:extLst>
        </c:ser>
        <c:ser>
          <c:idx val="1"/>
          <c:order val="1"/>
          <c:tx>
            <c:strRef>
              <c:f>'Total installed'!$D$1</c:f>
              <c:strCache>
                <c:ptCount val="1"/>
                <c:pt idx="0">
                  <c:v>Installed</c:v>
                </c:pt>
              </c:strCache>
            </c:strRef>
          </c:tx>
          <c:invertIfNegative val="0"/>
          <c:dLbls>
            <c:numFmt formatCode="#,##0.00" sourceLinked="0"/>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'Total installed'!$B$2:$B$11</c:f>
              <c:strCache>
                <c:ptCount val="10"/>
                <c:pt idx="0">
                  <c:v>Ethiopia</c:v>
                </c:pt>
                <c:pt idx="1">
                  <c:v>Sudan</c:v>
                </c:pt>
                <c:pt idx="2">
                  <c:v>Uganda</c:v>
                </c:pt>
                <c:pt idx="3">
                  <c:v>Egypt</c:v>
                </c:pt>
                <c:pt idx="4">
                  <c:v>South Sudan</c:v>
                </c:pt>
                <c:pt idx="5">
                  <c:v>Tanzania</c:v>
                </c:pt>
                <c:pt idx="6">
                  <c:v>Kenya</c:v>
                </c:pt>
                <c:pt idx="7">
                  <c:v>DRC</c:v>
                </c:pt>
                <c:pt idx="8">
                  <c:v>Rwanda</c:v>
                </c:pt>
                <c:pt idx="9">
                  <c:v>Burundi</c:v>
                </c:pt>
              </c:strCache>
            </c:strRef>
          </c:cat>
          <c:val>
            <c:numRef>
              <c:f>'Total installed'!$D$2:$D$11</c:f>
              <c:numCache>
                <c:formatCode>General</c:formatCode>
                <c:ptCount val="10"/>
                <c:pt idx="0">
                  <c:v>1946</c:v>
                </c:pt>
                <c:pt idx="1">
                  <c:v>1593</c:v>
                </c:pt>
                <c:pt idx="2">
                  <c:v>380</c:v>
                </c:pt>
                <c:pt idx="3">
                  <c:v>2862</c:v>
                </c:pt>
                <c:pt idx="4">
                  <c:v>0</c:v>
                </c:pt>
                <c:pt idx="5">
                  <c:v>0</c:v>
                </c:pt>
                <c:pt idx="6">
                  <c:v>25</c:v>
                </c:pt>
                <c:pt idx="7">
                  <c:v>0</c:v>
                </c:pt>
                <c:pt idx="8">
                  <c:v>27</c:v>
                </c:pt>
                <c:pt idx="9">
                  <c:v>0</c:v>
                </c:pt>
              </c:numCache>
            </c:numRef>
          </c:val>
          <c:extLst>
            <c:ext xmlns:c16="http://schemas.microsoft.com/office/drawing/2014/chart" uri="{C3380CC4-5D6E-409C-BE32-E72D297353CC}">
              <c16:uniqueId val="{00000002-BE7A-48B6-B825-386260A7AE6F}"/>
            </c:ext>
          </c:extLst>
        </c:ser>
        <c:dLbls>
          <c:showLegendKey val="0"/>
          <c:showVal val="0"/>
          <c:showCatName val="0"/>
          <c:showSerName val="0"/>
          <c:showPercent val="0"/>
          <c:showBubbleSize val="0"/>
        </c:dLbls>
        <c:gapWidth val="50"/>
        <c:shape val="box"/>
        <c:axId val="485192496"/>
        <c:axId val="485191320"/>
        <c:axId val="0"/>
      </c:bar3DChart>
      <c:catAx>
        <c:axId val="485192496"/>
        <c:scaling>
          <c:orientation val="minMax"/>
        </c:scaling>
        <c:delete val="0"/>
        <c:axPos val="b"/>
        <c:numFmt formatCode="General" sourceLinked="0"/>
        <c:majorTickMark val="out"/>
        <c:minorTickMark val="none"/>
        <c:tickLblPos val="nextTo"/>
        <c:txPr>
          <a:bodyPr/>
          <a:lstStyle/>
          <a:p>
            <a:pPr>
              <a:defRPr sz="1100"/>
            </a:pPr>
            <a:endParaRPr lang="en-US"/>
          </a:p>
        </c:txPr>
        <c:crossAx val="485191320"/>
        <c:crosses val="autoZero"/>
        <c:auto val="1"/>
        <c:lblAlgn val="ctr"/>
        <c:lblOffset val="100"/>
        <c:noMultiLvlLbl val="0"/>
      </c:catAx>
      <c:valAx>
        <c:axId val="485191320"/>
        <c:scaling>
          <c:orientation val="minMax"/>
        </c:scaling>
        <c:delete val="0"/>
        <c:axPos val="l"/>
        <c:majorGridlines>
          <c:spPr>
            <a:ln>
              <a:noFill/>
            </a:ln>
          </c:spPr>
        </c:majorGridlines>
        <c:title>
          <c:tx>
            <c:rich>
              <a:bodyPr rot="-5400000" vert="horz"/>
              <a:lstStyle/>
              <a:p>
                <a:pPr>
                  <a:defRPr/>
                </a:pPr>
                <a:r>
                  <a:rPr lang="en-GB" dirty="0"/>
                  <a:t>Hydropower (GW)</a:t>
                </a:r>
              </a:p>
            </c:rich>
          </c:tx>
          <c:layout>
            <c:manualLayout>
              <c:xMode val="edge"/>
              <c:yMode val="edge"/>
              <c:x val="1.8794750216578372E-2"/>
              <c:y val="0.1879584728498393"/>
            </c:manualLayout>
          </c:layout>
          <c:overlay val="0"/>
        </c:title>
        <c:numFmt formatCode="General" sourceLinked="1"/>
        <c:majorTickMark val="out"/>
        <c:minorTickMark val="none"/>
        <c:tickLblPos val="nextTo"/>
        <c:crossAx val="485192496"/>
        <c:crosses val="autoZero"/>
        <c:crossBetween val="between"/>
        <c:dispUnits>
          <c:builtInUnit val="thousands"/>
        </c:dispUnits>
      </c:valAx>
    </c:plotArea>
    <c:legend>
      <c:legendPos val="r"/>
      <c:layout>
        <c:manualLayout>
          <c:xMode val="edge"/>
          <c:yMode val="edge"/>
          <c:x val="0.68836975502791664"/>
          <c:y val="0.16698643582087724"/>
          <c:w val="0.16147166354938772"/>
          <c:h val="0.1271587342383389"/>
        </c:manualLayout>
      </c:layout>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view3D>
      <c:rotX val="30"/>
      <c:rotY val="50"/>
      <c:depthPercent val="100"/>
      <c:rAngAx val="0"/>
    </c:view3D>
    <c:floor>
      <c:thickness val="0"/>
    </c:floor>
    <c:sideWall>
      <c:thickness val="0"/>
    </c:sideWall>
    <c:backWall>
      <c:thickness val="0"/>
    </c:backWall>
    <c:plotArea>
      <c:layout>
        <c:manualLayout>
          <c:layoutTarget val="inner"/>
          <c:xMode val="edge"/>
          <c:yMode val="edge"/>
          <c:x val="2.4932573756913487E-3"/>
          <c:y val="4.464287496382343E-2"/>
          <c:w val="0.92914852937733627"/>
          <c:h val="0.89696965160723729"/>
        </c:manualLayout>
      </c:layout>
      <c:pie3DChart>
        <c:varyColors val="1"/>
        <c:ser>
          <c:idx val="0"/>
          <c:order val="0"/>
          <c:explosion val="20"/>
          <c:dLbls>
            <c:dLbl>
              <c:idx val="3"/>
              <c:layout>
                <c:manualLayout>
                  <c:x val="-2.3269344341856754E-3"/>
                  <c:y val="-4.226051401869158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E29-4435-BC34-3B0E3A29B196}"/>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'Elec vs HDI'!$K$3:$K$12</c:f>
              <c:strCache>
                <c:ptCount val="10"/>
                <c:pt idx="0">
                  <c:v>Burundi</c:v>
                </c:pt>
                <c:pt idx="1">
                  <c:v>Rwanda</c:v>
                </c:pt>
                <c:pt idx="2">
                  <c:v>DRC</c:v>
                </c:pt>
                <c:pt idx="3">
                  <c:v>Uganda</c:v>
                </c:pt>
                <c:pt idx="4">
                  <c:v>Tanzania</c:v>
                </c:pt>
                <c:pt idx="5">
                  <c:v>Kenya</c:v>
                </c:pt>
                <c:pt idx="6">
                  <c:v>South Sudan</c:v>
                </c:pt>
                <c:pt idx="7">
                  <c:v>Sudan</c:v>
                </c:pt>
                <c:pt idx="8">
                  <c:v>Egypt</c:v>
                </c:pt>
                <c:pt idx="9">
                  <c:v>Ethiopia</c:v>
                </c:pt>
              </c:strCache>
            </c:strRef>
          </c:cat>
          <c:val>
            <c:numRef>
              <c:f>'Elec vs HDI'!$N$3:$N$12</c:f>
              <c:numCache>
                <c:formatCode>0</c:formatCode>
                <c:ptCount val="10"/>
                <c:pt idx="0">
                  <c:v>61.88</c:v>
                </c:pt>
                <c:pt idx="1">
                  <c:v>157.80000000000001</c:v>
                </c:pt>
                <c:pt idx="2">
                  <c:v>662.42</c:v>
                </c:pt>
                <c:pt idx="3">
                  <c:v>539.96</c:v>
                </c:pt>
                <c:pt idx="4">
                  <c:v>961.14</c:v>
                </c:pt>
                <c:pt idx="5">
                  <c:v>1218.74</c:v>
                </c:pt>
                <c:pt idx="6">
                  <c:v>265.64</c:v>
                </c:pt>
                <c:pt idx="7">
                  <c:v>1476.3</c:v>
                </c:pt>
                <c:pt idx="8">
                  <c:v>6029.9800000000005</c:v>
                </c:pt>
                <c:pt idx="9">
                  <c:v>1112.24</c:v>
                </c:pt>
              </c:numCache>
            </c:numRef>
          </c:val>
          <c:extLst>
            <c:ext xmlns:c16="http://schemas.microsoft.com/office/drawing/2014/chart" uri="{C3380CC4-5D6E-409C-BE32-E72D297353CC}">
              <c16:uniqueId val="{00000001-1E29-4435-BC34-3B0E3A29B196}"/>
            </c:ext>
          </c:extLst>
        </c:ser>
        <c:dLbls>
          <c:showLegendKey val="0"/>
          <c:showVal val="0"/>
          <c:showCatName val="0"/>
          <c:showSerName val="0"/>
          <c:showPercent val="0"/>
          <c:showBubbleSize val="0"/>
          <c:showLeaderLines val="1"/>
        </c:dLbls>
      </c:pie3DChart>
      <c:spPr>
        <a:ln>
          <a:noFill/>
        </a:ln>
      </c:spPr>
    </c:plotArea>
    <c:plotVisOnly val="1"/>
    <c:dispBlanksAs val="gap"/>
    <c:showDLblsOverMax val="0"/>
  </c:chart>
  <c:spPr>
    <a:ln>
      <a:noFill/>
    </a:ln>
  </c:spPr>
  <c:txPr>
    <a:bodyPr/>
    <a:lstStyle/>
    <a:p>
      <a:pPr>
        <a:defRPr sz="14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view3D>
      <c:rotX val="30"/>
      <c:rotY val="50"/>
      <c:rAngAx val="0"/>
    </c:view3D>
    <c:floor>
      <c:thickness val="0"/>
    </c:floor>
    <c:sideWall>
      <c:thickness val="0"/>
    </c:sideWall>
    <c:backWall>
      <c:thickness val="0"/>
    </c:backWall>
    <c:plotArea>
      <c:layout>
        <c:manualLayout>
          <c:layoutTarget val="inner"/>
          <c:xMode val="edge"/>
          <c:yMode val="edge"/>
          <c:x val="0"/>
          <c:y val="6.7940677769261146E-2"/>
          <c:w val="0.97743034676287832"/>
          <c:h val="0.928220255653884"/>
        </c:manualLayout>
      </c:layout>
      <c:pie3DChart>
        <c:varyColors val="1"/>
        <c:ser>
          <c:idx val="0"/>
          <c:order val="0"/>
          <c:explosion val="20"/>
          <c:dPt>
            <c:idx val="7"/>
            <c:bubble3D val="0"/>
            <c:extLst>
              <c:ext xmlns:c16="http://schemas.microsoft.com/office/drawing/2014/chart" uri="{C3380CC4-5D6E-409C-BE32-E72D297353CC}">
                <c16:uniqueId val="{00000000-DAC8-445F-AD4F-605257070305}"/>
              </c:ext>
            </c:extLst>
          </c:dPt>
          <c:dLbls>
            <c:dLbl>
              <c:idx val="2"/>
              <c:layout>
                <c:manualLayout>
                  <c:x val="4.3606953462816565E-3"/>
                  <c:y val="-1.797070166656607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AC8-445F-AD4F-605257070305}"/>
                </c:ext>
              </c:extLst>
            </c:dLbl>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'Elec vs HDI'!$K$3:$K$12</c:f>
              <c:strCache>
                <c:ptCount val="10"/>
                <c:pt idx="0">
                  <c:v>Burundi</c:v>
                </c:pt>
                <c:pt idx="1">
                  <c:v>Rwanda</c:v>
                </c:pt>
                <c:pt idx="2">
                  <c:v>DRC</c:v>
                </c:pt>
                <c:pt idx="3">
                  <c:v>Uganda</c:v>
                </c:pt>
                <c:pt idx="4">
                  <c:v>Tanzania</c:v>
                </c:pt>
                <c:pt idx="5">
                  <c:v>Kenya</c:v>
                </c:pt>
                <c:pt idx="6">
                  <c:v>South Sudan</c:v>
                </c:pt>
                <c:pt idx="7">
                  <c:v>Sudan</c:v>
                </c:pt>
                <c:pt idx="8">
                  <c:v>Egypt</c:v>
                </c:pt>
                <c:pt idx="9">
                  <c:v>Ethiopia</c:v>
                </c:pt>
              </c:strCache>
            </c:strRef>
          </c:cat>
          <c:val>
            <c:numRef>
              <c:f>'Elec vs HDI'!$L$3:$L$12</c:f>
              <c:numCache>
                <c:formatCode>0</c:formatCode>
                <c:ptCount val="10"/>
                <c:pt idx="0">
                  <c:v>185.64</c:v>
                </c:pt>
                <c:pt idx="1">
                  <c:v>473.4</c:v>
                </c:pt>
                <c:pt idx="2">
                  <c:v>1987.26</c:v>
                </c:pt>
                <c:pt idx="3">
                  <c:v>1619.8799999999999</c:v>
                </c:pt>
                <c:pt idx="4">
                  <c:v>2883.42</c:v>
                </c:pt>
                <c:pt idx="5">
                  <c:v>3656.22</c:v>
                </c:pt>
                <c:pt idx="6">
                  <c:v>796.92</c:v>
                </c:pt>
                <c:pt idx="7">
                  <c:v>4428.8999999999996</c:v>
                </c:pt>
                <c:pt idx="8">
                  <c:v>18089.939999999999</c:v>
                </c:pt>
                <c:pt idx="9">
                  <c:v>3336.72</c:v>
                </c:pt>
              </c:numCache>
            </c:numRef>
          </c:val>
          <c:extLst>
            <c:ext xmlns:c16="http://schemas.microsoft.com/office/drawing/2014/chart" uri="{C3380CC4-5D6E-409C-BE32-E72D297353CC}">
              <c16:uniqueId val="{00000002-DAC8-445F-AD4F-605257070305}"/>
            </c:ext>
          </c:extLst>
        </c:ser>
        <c:dLbls>
          <c:showLegendKey val="0"/>
          <c:showVal val="0"/>
          <c:showCatName val="0"/>
          <c:showSerName val="0"/>
          <c:showPercent val="0"/>
          <c:showBubbleSize val="0"/>
          <c:showLeaderLines val="1"/>
        </c:dLbls>
      </c:pie3DChart>
      <c:spPr>
        <a:noFill/>
      </c:spPr>
    </c:plotArea>
    <c:plotVisOnly val="1"/>
    <c:dispBlanksAs val="gap"/>
    <c:showDLblsOverMax val="0"/>
  </c:chart>
  <c:spPr>
    <a:noFill/>
    <a:ln>
      <a:noFill/>
    </a:ln>
  </c:spPr>
  <c:txPr>
    <a:bodyPr/>
    <a:lstStyle/>
    <a:p>
      <a:pPr>
        <a:defRPr sz="140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800B13-90F8-476B-AB55-C8B7993F5AB7}" type="datetimeFigureOut">
              <a:rPr lang="en-ZA" smtClean="0"/>
              <a:t>2019/05/03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482D0-BE6A-49CD-BE0B-D6E9E1B9ADA8}" type="slidenum">
              <a:rPr lang="en-ZA" smtClean="0"/>
              <a:t>‹#›</a:t>
            </a:fld>
            <a:endParaRPr lang="en-ZA"/>
          </a:p>
        </p:txBody>
      </p:sp>
    </p:spTree>
    <p:extLst>
      <p:ext uri="{BB962C8B-B14F-4D97-AF65-F5344CB8AC3E}">
        <p14:creationId xmlns:p14="http://schemas.microsoft.com/office/powerpoint/2010/main" val="148810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NBI,</a:t>
            </a:r>
            <a:r>
              <a:rPr lang="en-ZA" baseline="0" dirty="0"/>
              <a:t> 2016, Nile Basin Resources Atlas.</a:t>
            </a:r>
            <a:endParaRPr lang="en-ZA" dirty="0"/>
          </a:p>
        </p:txBody>
      </p:sp>
      <p:sp>
        <p:nvSpPr>
          <p:cNvPr id="4" name="Slide Number Placeholder 3"/>
          <p:cNvSpPr>
            <a:spLocks noGrp="1"/>
          </p:cNvSpPr>
          <p:nvPr>
            <p:ph type="sldNum" sz="quarter" idx="10"/>
          </p:nvPr>
        </p:nvSpPr>
        <p:spPr/>
        <p:txBody>
          <a:bodyPr/>
          <a:lstStyle/>
          <a:p>
            <a:fld id="{0AE9379A-2694-4245-B941-7EBB2C547576}" type="slidenum">
              <a:rPr lang="en-GB" smtClean="0"/>
              <a:t>2</a:t>
            </a:fld>
            <a:endParaRPr lang="en-GB"/>
          </a:p>
        </p:txBody>
      </p:sp>
    </p:spTree>
    <p:extLst>
      <p:ext uri="{BB962C8B-B14F-4D97-AF65-F5344CB8AC3E}">
        <p14:creationId xmlns:p14="http://schemas.microsoft.com/office/powerpoint/2010/main" val="6775369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https://transboundarywaters.science.oregonstate.edu/content/international-freshwater-treaties-database</a:t>
            </a:r>
          </a:p>
        </p:txBody>
      </p:sp>
      <p:sp>
        <p:nvSpPr>
          <p:cNvPr id="4" name="Slide Number Placeholder 3"/>
          <p:cNvSpPr>
            <a:spLocks noGrp="1"/>
          </p:cNvSpPr>
          <p:nvPr>
            <p:ph type="sldNum" sz="quarter" idx="10"/>
          </p:nvPr>
        </p:nvSpPr>
        <p:spPr/>
        <p:txBody>
          <a:bodyPr/>
          <a:lstStyle/>
          <a:p>
            <a:fld id="{0AE9379A-2694-4245-B941-7EBB2C547576}" type="slidenum">
              <a:rPr lang="en-GB" smtClean="0"/>
              <a:t>11</a:t>
            </a:fld>
            <a:endParaRPr lang="en-GB"/>
          </a:p>
        </p:txBody>
      </p:sp>
    </p:spTree>
    <p:extLst>
      <p:ext uri="{BB962C8B-B14F-4D97-AF65-F5344CB8AC3E}">
        <p14:creationId xmlns:p14="http://schemas.microsoft.com/office/powerpoint/2010/main" val="1724384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http://www.nilebasin.org/index.php/nbi/cooperative-framework-agreement</a:t>
            </a:r>
          </a:p>
        </p:txBody>
      </p:sp>
      <p:sp>
        <p:nvSpPr>
          <p:cNvPr id="4" name="Slide Number Placeholder 3"/>
          <p:cNvSpPr>
            <a:spLocks noGrp="1"/>
          </p:cNvSpPr>
          <p:nvPr>
            <p:ph type="sldNum" sz="quarter" idx="10"/>
          </p:nvPr>
        </p:nvSpPr>
        <p:spPr/>
        <p:txBody>
          <a:bodyPr/>
          <a:lstStyle/>
          <a:p>
            <a:fld id="{0AE9379A-2694-4245-B941-7EBB2C547576}" type="slidenum">
              <a:rPr lang="en-GB" smtClean="0"/>
              <a:t>12</a:t>
            </a:fld>
            <a:endParaRPr lang="en-GB"/>
          </a:p>
        </p:txBody>
      </p:sp>
    </p:spTree>
    <p:extLst>
      <p:ext uri="{BB962C8B-B14F-4D97-AF65-F5344CB8AC3E}">
        <p14:creationId xmlns:p14="http://schemas.microsoft.com/office/powerpoint/2010/main" val="83988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Robert </a:t>
            </a:r>
            <a:r>
              <a:rPr lang="en-ZA" dirty="0" err="1"/>
              <a:t>Bussert</a:t>
            </a:r>
            <a:r>
              <a:rPr lang="en-ZA" dirty="0"/>
              <a:t>, Ali A.M. </a:t>
            </a:r>
            <a:r>
              <a:rPr lang="en-ZA" dirty="0" err="1"/>
              <a:t>Eisawi</a:t>
            </a:r>
            <a:r>
              <a:rPr lang="en-ZA" dirty="0"/>
              <a:t>, Basher </a:t>
            </a:r>
            <a:r>
              <a:rPr lang="en-ZA" dirty="0" err="1"/>
              <a:t>Hamed</a:t>
            </a:r>
            <a:r>
              <a:rPr lang="en-ZA" dirty="0"/>
              <a:t>, Ibrahim A.A. </a:t>
            </a:r>
            <a:r>
              <a:rPr lang="en-ZA" dirty="0" err="1"/>
              <a:t>Babikir</a:t>
            </a:r>
            <a:r>
              <a:rPr lang="en-ZA" dirty="0"/>
              <a:t>,</a:t>
            </a:r>
          </a:p>
          <a:p>
            <a:r>
              <a:rPr lang="en-ZA" dirty="0"/>
              <a:t>Neogene </a:t>
            </a:r>
            <a:r>
              <a:rPr lang="en-ZA" dirty="0" err="1"/>
              <a:t>palaeochannel</a:t>
            </a:r>
            <a:r>
              <a:rPr lang="en-ZA" dirty="0"/>
              <a:t> deposits in Sudan – Remnants of a trans-Saharan river system?,</a:t>
            </a:r>
          </a:p>
          <a:p>
            <a:r>
              <a:rPr lang="en-ZA" dirty="0"/>
              <a:t>Journal of African Earth Sciences,</a:t>
            </a:r>
          </a:p>
          <a:p>
            <a:r>
              <a:rPr lang="en-ZA" dirty="0"/>
              <a:t>Volume 141,</a:t>
            </a:r>
          </a:p>
          <a:p>
            <a:r>
              <a:rPr lang="en-ZA" dirty="0"/>
              <a:t>2018</a:t>
            </a:r>
          </a:p>
          <a:p>
            <a:endParaRPr lang="en-ZA" dirty="0"/>
          </a:p>
        </p:txBody>
      </p:sp>
      <p:sp>
        <p:nvSpPr>
          <p:cNvPr id="4" name="Slide Number Placeholder 3"/>
          <p:cNvSpPr>
            <a:spLocks noGrp="1"/>
          </p:cNvSpPr>
          <p:nvPr>
            <p:ph type="sldNum" sz="quarter" idx="10"/>
          </p:nvPr>
        </p:nvSpPr>
        <p:spPr/>
        <p:txBody>
          <a:bodyPr/>
          <a:lstStyle/>
          <a:p>
            <a:fld id="{0AE9379A-2694-4245-B941-7EBB2C547576}" type="slidenum">
              <a:rPr lang="en-GB" smtClean="0"/>
              <a:t>3</a:t>
            </a:fld>
            <a:endParaRPr lang="en-GB"/>
          </a:p>
        </p:txBody>
      </p:sp>
    </p:spTree>
    <p:extLst>
      <p:ext uri="{BB962C8B-B14F-4D97-AF65-F5344CB8AC3E}">
        <p14:creationId xmlns:p14="http://schemas.microsoft.com/office/powerpoint/2010/main" val="1328745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1785935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E38482D0-BE6A-49CD-BE0B-D6E9E1B9ADA8}" type="slidenum">
              <a:rPr lang="en-ZA" smtClean="0"/>
              <a:t>5</a:t>
            </a:fld>
            <a:endParaRPr lang="en-ZA"/>
          </a:p>
        </p:txBody>
      </p:sp>
    </p:spTree>
    <p:extLst>
      <p:ext uri="{BB962C8B-B14F-4D97-AF65-F5344CB8AC3E}">
        <p14:creationId xmlns:p14="http://schemas.microsoft.com/office/powerpoint/2010/main" val="16733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NBI,</a:t>
            </a:r>
            <a:r>
              <a:rPr lang="en-ZA" baseline="0" dirty="0"/>
              <a:t> 2016, Nile Basin Resources Atlas.</a:t>
            </a:r>
            <a:endParaRPr lang="en-ZA" dirty="0"/>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647419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https://www.cia.gov/library/publications/the-world-factbook/</a:t>
            </a:r>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3698495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http://hdr.undp.org/en/content/human-development-index-hdi</a:t>
            </a:r>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1656490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http://hdr.undp.org/en/content/human-development-index-hdi</a:t>
            </a:r>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4013553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http://hdr.undp.org/en/content/human-development-index-hdi</a:t>
            </a:r>
          </a:p>
        </p:txBody>
      </p:sp>
      <p:sp>
        <p:nvSpPr>
          <p:cNvPr id="4" name="Slide Number Placeholder 3"/>
          <p:cNvSpPr>
            <a:spLocks noGrp="1"/>
          </p:cNvSpPr>
          <p:nvPr>
            <p:ph type="sldNum" sz="quarter" idx="10"/>
          </p:nvPr>
        </p:nvSpPr>
        <p:spPr/>
        <p:txBody>
          <a:bodyPr/>
          <a:lstStyle/>
          <a:p>
            <a:fld id="{0AE9379A-2694-4245-B941-7EBB2C547576}"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2629197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ound Single Corner Rectangle 1"/>
          <p:cNvSpPr/>
          <p:nvPr userDrawn="1"/>
        </p:nvSpPr>
        <p:spPr>
          <a:xfrm>
            <a:off x="0" y="4674425"/>
            <a:ext cx="405312" cy="303975"/>
          </a:xfrm>
          <a:prstGeom prst="round1Rect">
            <a:avLst/>
          </a:prstGeom>
          <a:solidFill>
            <a:schemeClr val="accent1">
              <a:lumMod val="75000"/>
              <a:alpha val="6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defTabSz="457200"/>
            <a:fld id="{4C442E1A-0A36-D444-A382-4BFFB3F700AD}" type="slidenum">
              <a:rPr lang="en-US" sz="1100">
                <a:solidFill>
                  <a:srgbClr val="1F497D">
                    <a:lumMod val="50000"/>
                  </a:srgbClr>
                </a:solidFill>
                <a:latin typeface="Arial"/>
                <a:cs typeface="Arial"/>
              </a:rPr>
              <a:pPr algn="r" defTabSz="457200"/>
              <a:t>‹#›</a:t>
            </a:fld>
            <a:endParaRPr lang="en-US" sz="1100" dirty="0">
              <a:solidFill>
                <a:prstClr val="white"/>
              </a:solidFill>
            </a:endParaRPr>
          </a:p>
        </p:txBody>
      </p:sp>
      <p:pic>
        <p:nvPicPr>
          <p:cNvPr id="3" name="Picture 12" descr="Logo(1)-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10319" y="4224046"/>
            <a:ext cx="1152525" cy="836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0"/>
          </p:nvPr>
        </p:nvSpPr>
        <p:spPr>
          <a:xfrm>
            <a:off x="457200" y="1049338"/>
            <a:ext cx="8229600" cy="3440112"/>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7141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ound Single Corner Rectangle 1"/>
          <p:cNvSpPr/>
          <p:nvPr userDrawn="1"/>
        </p:nvSpPr>
        <p:spPr>
          <a:xfrm>
            <a:off x="0" y="4674425"/>
            <a:ext cx="405312" cy="303975"/>
          </a:xfrm>
          <a:prstGeom prst="round1Rect">
            <a:avLst/>
          </a:prstGeom>
          <a:solidFill>
            <a:schemeClr val="accent1">
              <a:lumMod val="75000"/>
              <a:alpha val="6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defTabSz="457200"/>
            <a:fld id="{4C442E1A-0A36-D444-A382-4BFFB3F700AD}" type="slidenum">
              <a:rPr lang="en-US" sz="1100">
                <a:solidFill>
                  <a:srgbClr val="1F497D">
                    <a:lumMod val="50000"/>
                  </a:srgbClr>
                </a:solidFill>
                <a:latin typeface="Arial"/>
                <a:cs typeface="Arial"/>
              </a:rPr>
              <a:pPr algn="r" defTabSz="457200"/>
              <a:t>‹#›</a:t>
            </a:fld>
            <a:endParaRPr lang="en-US" sz="1100" dirty="0">
              <a:solidFill>
                <a:prstClr val="white"/>
              </a:solidFill>
            </a:endParaRPr>
          </a:p>
        </p:txBody>
      </p:sp>
      <p:sp>
        <p:nvSpPr>
          <p:cNvPr id="3" name="Title 2"/>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0"/>
          </p:nvPr>
        </p:nvSpPr>
        <p:spPr>
          <a:xfrm>
            <a:off x="457200" y="1052513"/>
            <a:ext cx="8229600" cy="3381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3684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quarter" idx="10"/>
          </p:nvPr>
        </p:nvSpPr>
        <p:spPr>
          <a:xfrm>
            <a:off x="447674" y="1052513"/>
            <a:ext cx="8239125" cy="3719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953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t="2966" b="6521"/>
          <a:stretch/>
        </p:blipFill>
        <p:spPr>
          <a:xfrm>
            <a:off x="-5824" y="0"/>
            <a:ext cx="9186336" cy="5215743"/>
          </a:xfrm>
          <a:prstGeom prst="rect">
            <a:avLst/>
          </a:prstGeom>
        </p:spPr>
      </p:pic>
    </p:spTree>
    <p:extLst>
      <p:ext uri="{BB962C8B-B14F-4D97-AF65-F5344CB8AC3E}">
        <p14:creationId xmlns:p14="http://schemas.microsoft.com/office/powerpoint/2010/main" val="82453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0556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l="8861" r="7906"/>
          <a:stretch/>
        </p:blipFill>
        <p:spPr>
          <a:xfrm>
            <a:off x="-5824" y="-41175"/>
            <a:ext cx="9186335" cy="5192399"/>
          </a:xfrm>
          <a:prstGeom prst="rect">
            <a:avLst/>
          </a:prstGeom>
        </p:spPr>
      </p:pic>
      <p:cxnSp>
        <p:nvCxnSpPr>
          <p:cNvPr id="3" name="Straight Connector 2"/>
          <p:cNvCxnSpPr/>
          <p:nvPr userDrawn="1"/>
        </p:nvCxnSpPr>
        <p:spPr>
          <a:xfrm>
            <a:off x="1" y="5143501"/>
            <a:ext cx="9180511" cy="7724"/>
          </a:xfrm>
          <a:prstGeom prst="line">
            <a:avLst/>
          </a:prstGeom>
          <a:ln w="92075"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25227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PT--body-template_16-9.jpg"/>
          <p:cNvPicPr>
            <a:picLocks noChangeAspect="1"/>
          </p:cNvPicPr>
          <p:nvPr userDrawn="1"/>
        </p:nvPicPr>
        <p:blipFill rotWithShape="1">
          <a:blip r:embed="rId6">
            <a:extLst>
              <a:ext uri="{28A0092B-C50C-407E-A947-70E740481C1C}">
                <a14:useLocalDpi xmlns:a14="http://schemas.microsoft.com/office/drawing/2010/main" val="0"/>
              </a:ext>
            </a:extLst>
          </a:blip>
          <a:srcRect b="76759"/>
          <a:stretch/>
        </p:blipFill>
        <p:spPr>
          <a:xfrm>
            <a:off x="0" y="0"/>
            <a:ext cx="9180512" cy="1200151"/>
          </a:xfrm>
          <a:prstGeom prst="rect">
            <a:avLst/>
          </a:prstGeom>
        </p:spPr>
      </p:pic>
      <p:pic>
        <p:nvPicPr>
          <p:cNvPr id="11" name="Picture 10"/>
          <p:cNvPicPr>
            <a:picLocks noChangeAspect="1"/>
          </p:cNvPicPr>
          <p:nvPr userDrawn="1"/>
        </p:nvPicPr>
        <p:blipFill rotWithShape="1">
          <a:blip r:embed="rId7" cstate="email">
            <a:extLst>
              <a:ext uri="{28A0092B-C50C-407E-A947-70E740481C1C}">
                <a14:useLocalDpi xmlns:a14="http://schemas.microsoft.com/office/drawing/2010/main"/>
              </a:ext>
            </a:extLst>
          </a:blip>
          <a:srcRect t="11754" b="14386"/>
          <a:stretch/>
        </p:blipFill>
        <p:spPr>
          <a:xfrm>
            <a:off x="-5824" y="887383"/>
            <a:ext cx="9186336" cy="4256117"/>
          </a:xfrm>
          <a:prstGeom prst="rect">
            <a:avLst/>
          </a:prstGeom>
        </p:spPr>
      </p:pic>
      <p:sp>
        <p:nvSpPr>
          <p:cNvPr id="2" name="Title Placeholder 1"/>
          <p:cNvSpPr>
            <a:spLocks noGrp="1"/>
          </p:cNvSpPr>
          <p:nvPr>
            <p:ph type="title"/>
          </p:nvPr>
        </p:nvSpPr>
        <p:spPr>
          <a:xfrm>
            <a:off x="457200" y="30133"/>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053566"/>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a:off x="-52565" y="5143500"/>
            <a:ext cx="9249131" cy="0"/>
          </a:xfrm>
          <a:prstGeom prst="line">
            <a:avLst/>
          </a:prstGeom>
          <a:ln w="92075" cmpd="sng">
            <a:solidFill>
              <a:schemeClr val="accent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964211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txStyles>
    <p:titleStyle>
      <a:lvl1pPr algn="l" defTabSz="457200" rtl="0" eaLnBrk="1" latinLnBrk="0" hangingPunct="1">
        <a:spcBef>
          <a:spcPct val="0"/>
        </a:spcBef>
        <a:buNone/>
        <a:defRPr sz="2800" b="1"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800" kern="1200">
          <a:solidFill>
            <a:srgbClr val="032C50"/>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rgbClr val="032C50"/>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rgbClr val="032C50"/>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rgbClr val="032C50"/>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rgbClr val="032C5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PPT--body-template_16-92.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80513" cy="5164038"/>
          </a:xfrm>
          <a:prstGeom prst="rect">
            <a:avLst/>
          </a:prstGeom>
        </p:spPr>
      </p:pic>
      <p:sp>
        <p:nvSpPr>
          <p:cNvPr id="2" name="Title Placeholder 1"/>
          <p:cNvSpPr>
            <a:spLocks noGrp="1"/>
          </p:cNvSpPr>
          <p:nvPr>
            <p:ph type="title"/>
          </p:nvPr>
        </p:nvSpPr>
        <p:spPr>
          <a:xfrm>
            <a:off x="457200" y="1468525"/>
            <a:ext cx="8229600" cy="85725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832642909"/>
      </p:ext>
    </p:extLst>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a:lvl1pPr algn="ctr" defTabSz="457200" rtl="0" eaLnBrk="1" latinLnBrk="0" hangingPunct="1">
        <a:spcBef>
          <a:spcPct val="0"/>
        </a:spcBef>
        <a:buNone/>
        <a:defRPr sz="2800" b="1" kern="1200">
          <a:solidFill>
            <a:schemeClr val="bg1"/>
          </a:solidFill>
          <a:latin typeface="Arial"/>
          <a:ea typeface="+mj-ea"/>
          <a:cs typeface="Arial"/>
        </a:defRPr>
      </a:lvl1pPr>
    </p:titleStyle>
    <p:bodyStyle>
      <a:lvl1pPr marL="342900" indent="-342900" algn="ctr" defTabSz="457200" rtl="0" eaLnBrk="1" latinLnBrk="0" hangingPunct="1">
        <a:spcBef>
          <a:spcPct val="20000"/>
        </a:spcBef>
        <a:buFont typeface="Arial"/>
        <a:buChar char="•"/>
        <a:defRPr sz="2000" kern="1200">
          <a:solidFill>
            <a:schemeClr val="bg1"/>
          </a:solidFill>
          <a:latin typeface="Arial"/>
          <a:ea typeface="+mn-ea"/>
          <a:cs typeface="Arial"/>
        </a:defRPr>
      </a:lvl1pPr>
      <a:lvl2pPr marL="742950" indent="-285750" algn="ctr" defTabSz="457200" rtl="0" eaLnBrk="1" latinLnBrk="0" hangingPunct="1">
        <a:spcBef>
          <a:spcPct val="20000"/>
        </a:spcBef>
        <a:buFont typeface="Arial"/>
        <a:buChar char="–"/>
        <a:defRPr sz="2000" kern="1200">
          <a:solidFill>
            <a:schemeClr val="bg1"/>
          </a:solidFill>
          <a:latin typeface="Arial"/>
          <a:ea typeface="+mn-ea"/>
          <a:cs typeface="Arial"/>
        </a:defRPr>
      </a:lvl2pPr>
      <a:lvl3pPr marL="1143000" indent="-228600" algn="ctr"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ctr" defTabSz="457200" rtl="0" eaLnBrk="1" latinLnBrk="0" hangingPunct="1">
        <a:spcBef>
          <a:spcPct val="20000"/>
        </a:spcBef>
        <a:buFont typeface="Arial"/>
        <a:buChar char="–"/>
        <a:defRPr sz="2000" kern="1200">
          <a:solidFill>
            <a:schemeClr val="bg1"/>
          </a:solidFill>
          <a:latin typeface="Arial"/>
          <a:ea typeface="+mn-ea"/>
          <a:cs typeface="Arial"/>
        </a:defRPr>
      </a:lvl4pPr>
      <a:lvl5pPr marL="2057400" indent="-228600" algn="ctr" defTabSz="457200" rtl="0" eaLnBrk="1" latinLnBrk="0" hangingPunct="1">
        <a:spcBef>
          <a:spcPct val="20000"/>
        </a:spcBef>
        <a:buFont typeface="Arial"/>
        <a:buChar char="»"/>
        <a:defRPr sz="20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1"/>
          <p:cNvSpPr txBox="1">
            <a:spLocks noChangeArrowheads="1"/>
          </p:cNvSpPr>
          <p:nvPr/>
        </p:nvSpPr>
        <p:spPr bwMode="auto">
          <a:xfrm>
            <a:off x="611560" y="308731"/>
            <a:ext cx="8073769" cy="29854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80975"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defTabSz="457200" eaLnBrk="1" hangingPunct="1"/>
            <a:r>
              <a:rPr lang="en-US" sz="2000" b="1" dirty="0">
                <a:solidFill>
                  <a:prstClr val="white"/>
                </a:solidFill>
                <a:latin typeface="Arial" charset="0"/>
              </a:rPr>
              <a:t>2018 Water and Environment Security Conference</a:t>
            </a:r>
          </a:p>
          <a:p>
            <a:pPr algn="ctr" defTabSz="457200" eaLnBrk="1" hangingPunct="1"/>
            <a:endParaRPr lang="en-US" sz="2800" b="1" dirty="0">
              <a:solidFill>
                <a:prstClr val="white"/>
              </a:solidFill>
              <a:latin typeface="Arial" charset="0"/>
            </a:endParaRPr>
          </a:p>
          <a:p>
            <a:pPr algn="ctr" defTabSz="457200" eaLnBrk="1" hangingPunct="1"/>
            <a:endParaRPr lang="en-US" sz="2800" b="1" dirty="0">
              <a:solidFill>
                <a:prstClr val="white"/>
              </a:solidFill>
              <a:latin typeface="Arial" charset="0"/>
            </a:endParaRPr>
          </a:p>
          <a:p>
            <a:pPr algn="ctr" defTabSz="457200" eaLnBrk="1" hangingPunct="1"/>
            <a:r>
              <a:rPr lang="en-US" sz="3200" b="1" dirty="0">
                <a:solidFill>
                  <a:prstClr val="white"/>
                </a:solidFill>
                <a:effectLst>
                  <a:outerShdw blurRad="38100" dist="38100" dir="2700000" algn="tl">
                    <a:srgbClr val="000000">
                      <a:alpha val="43137"/>
                    </a:srgbClr>
                  </a:outerShdw>
                </a:effectLst>
                <a:latin typeface="Arial" charset="0"/>
              </a:rPr>
              <a:t>Nile River Basin</a:t>
            </a:r>
          </a:p>
          <a:p>
            <a:pPr algn="ctr" defTabSz="457200" eaLnBrk="1" hangingPunct="1"/>
            <a:endParaRPr lang="en-US" sz="2000" b="1" dirty="0">
              <a:solidFill>
                <a:prstClr val="white"/>
              </a:solidFill>
              <a:latin typeface="Arial" charset="0"/>
            </a:endParaRPr>
          </a:p>
          <a:p>
            <a:pPr algn="ctr" defTabSz="457200" eaLnBrk="1" hangingPunct="1"/>
            <a:endParaRPr lang="en-US" sz="2000" b="1" dirty="0">
              <a:solidFill>
                <a:prstClr val="white"/>
              </a:solidFill>
              <a:latin typeface="Arial" charset="0"/>
            </a:endParaRPr>
          </a:p>
          <a:p>
            <a:pPr algn="ctr" defTabSz="457200" eaLnBrk="1" hangingPunct="1"/>
            <a:endParaRPr lang="en-US" sz="2000" b="1" dirty="0">
              <a:solidFill>
                <a:prstClr val="white"/>
              </a:solidFill>
              <a:latin typeface="Arial" charset="0"/>
            </a:endParaRPr>
          </a:p>
          <a:p>
            <a:pPr algn="ctr" defTabSz="457200" eaLnBrk="1" hangingPunct="1"/>
            <a:r>
              <a:rPr lang="en-US" sz="2000" b="1" dirty="0">
                <a:solidFill>
                  <a:prstClr val="white"/>
                </a:solidFill>
                <a:latin typeface="Arial" charset="0"/>
              </a:rPr>
              <a:t>Marius Claassen</a:t>
            </a:r>
            <a:endParaRPr lang="en-ZA" sz="2000" b="1" dirty="0">
              <a:solidFill>
                <a:prstClr val="white"/>
              </a:solidFill>
              <a:latin typeface="Arial" charset="0"/>
            </a:endParaRPr>
          </a:p>
        </p:txBody>
      </p:sp>
    </p:spTree>
    <p:extLst>
      <p:ext uri="{BB962C8B-B14F-4D97-AF65-F5344CB8AC3E}">
        <p14:creationId xmlns:p14="http://schemas.microsoft.com/office/powerpoint/2010/main" val="2946555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ounded Rectangle 43"/>
          <p:cNvSpPr/>
          <p:nvPr/>
        </p:nvSpPr>
        <p:spPr>
          <a:xfrm rot="10800000">
            <a:off x="5858103" y="646202"/>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5" name="Rounded Rectangle 44"/>
          <p:cNvSpPr/>
          <p:nvPr/>
        </p:nvSpPr>
        <p:spPr>
          <a:xfrm rot="10800000">
            <a:off x="5860344" y="1528583"/>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6" name="Rounded Rectangle 45"/>
          <p:cNvSpPr/>
          <p:nvPr/>
        </p:nvSpPr>
        <p:spPr>
          <a:xfrm rot="10800000">
            <a:off x="5858104" y="4157486"/>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0" name="Rounded Rectangle 39"/>
          <p:cNvSpPr/>
          <p:nvPr/>
        </p:nvSpPr>
        <p:spPr>
          <a:xfrm>
            <a:off x="1200985" y="4387485"/>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1" name="Rounded Rectangle 40"/>
          <p:cNvSpPr/>
          <p:nvPr/>
        </p:nvSpPr>
        <p:spPr>
          <a:xfrm>
            <a:off x="1195459" y="2057414"/>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2" name="Rounded Rectangle 41"/>
          <p:cNvSpPr/>
          <p:nvPr/>
        </p:nvSpPr>
        <p:spPr>
          <a:xfrm>
            <a:off x="1206720" y="3612659"/>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3" name="Rounded Rectangle 42"/>
          <p:cNvSpPr/>
          <p:nvPr/>
        </p:nvSpPr>
        <p:spPr>
          <a:xfrm>
            <a:off x="1200985" y="2837460"/>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8" name="Rounded Rectangle 37"/>
          <p:cNvSpPr/>
          <p:nvPr/>
        </p:nvSpPr>
        <p:spPr>
          <a:xfrm rot="10800000">
            <a:off x="5879346" y="3257679"/>
            <a:ext cx="2063669" cy="486054"/>
          </a:xfrm>
          <a:prstGeom prst="roundRect">
            <a:avLst>
              <a:gd name="adj" fmla="val 50000"/>
            </a:avLst>
          </a:prstGeom>
          <a:gradFill>
            <a:gsLst>
              <a:gs pos="0">
                <a:schemeClr val="bg1">
                  <a:alpha val="0"/>
                </a:schemeClr>
              </a:gs>
              <a:gs pos="100000">
                <a:srgbClr val="FF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9" name="Rounded Rectangle 38"/>
          <p:cNvSpPr/>
          <p:nvPr/>
        </p:nvSpPr>
        <p:spPr>
          <a:xfrm rot="10800000">
            <a:off x="5879346" y="2436735"/>
            <a:ext cx="2063669" cy="486054"/>
          </a:xfrm>
          <a:prstGeom prst="roundRect">
            <a:avLst>
              <a:gd name="adj" fmla="val 50000"/>
            </a:avLst>
          </a:prstGeom>
          <a:gradFill>
            <a:gsLst>
              <a:gs pos="0">
                <a:schemeClr val="bg1">
                  <a:alpha val="0"/>
                </a:schemeClr>
              </a:gs>
              <a:gs pos="100000">
                <a:srgbClr val="FF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7" name="Rounded Rectangle 36"/>
          <p:cNvSpPr/>
          <p:nvPr/>
        </p:nvSpPr>
        <p:spPr>
          <a:xfrm>
            <a:off x="1212441" y="1277368"/>
            <a:ext cx="2063669" cy="486054"/>
          </a:xfrm>
          <a:prstGeom prst="roundRect">
            <a:avLst>
              <a:gd name="adj" fmla="val 50000"/>
            </a:avLst>
          </a:prstGeom>
          <a:gradFill>
            <a:gsLst>
              <a:gs pos="0">
                <a:schemeClr val="bg1">
                  <a:alpha val="0"/>
                </a:schemeClr>
              </a:gs>
              <a:gs pos="100000">
                <a:srgbClr val="FF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6" name="Rounded Rectangle 35"/>
          <p:cNvSpPr/>
          <p:nvPr/>
        </p:nvSpPr>
        <p:spPr>
          <a:xfrm>
            <a:off x="1218102" y="535410"/>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10" name="TextBox 9"/>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UNDP, 2018</a:t>
            </a:r>
          </a:p>
        </p:txBody>
      </p:sp>
      <p:grpSp>
        <p:nvGrpSpPr>
          <p:cNvPr id="5" name="Group 4"/>
          <p:cNvGrpSpPr/>
          <p:nvPr/>
        </p:nvGrpSpPr>
        <p:grpSpPr>
          <a:xfrm>
            <a:off x="3492000" y="1049782"/>
            <a:ext cx="2160000" cy="3250160"/>
            <a:chOff x="4355976" y="1268760"/>
            <a:chExt cx="3600000" cy="5416934"/>
          </a:xfrm>
        </p:grpSpPr>
        <p:pic>
          <p:nvPicPr>
            <p:cNvPr id="4" name="Picture 3"/>
            <p:cNvPicPr>
              <a:picLocks noChangeAspect="1"/>
            </p:cNvPicPr>
            <p:nvPr/>
          </p:nvPicPr>
          <p:blipFill rotWithShape="1">
            <a:blip r:embed="rId3"/>
            <a:srcRect l="15158" t="9302" r="16628" b="32565"/>
            <a:stretch/>
          </p:blipFill>
          <p:spPr>
            <a:xfrm>
              <a:off x="4374845" y="1285094"/>
              <a:ext cx="3564596" cy="5400600"/>
            </a:xfrm>
            <a:prstGeom prst="ellipse">
              <a:avLst/>
            </a:prstGeom>
            <a:scene3d>
              <a:camera prst="orthographicFront"/>
              <a:lightRig rig="threePt" dir="t"/>
            </a:scene3d>
            <a:sp3d>
              <a:bevelT/>
            </a:sp3d>
          </p:spPr>
        </p:pic>
        <p:sp>
          <p:nvSpPr>
            <p:cNvPr id="6" name="Oval 5"/>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solidFill>
                  <a:prstClr val="white"/>
                </a:solidFill>
              </a:endParaRPr>
            </a:p>
          </p:txBody>
        </p:sp>
      </p:grpSp>
      <p:sp>
        <p:nvSpPr>
          <p:cNvPr id="9" name="TextBox 8"/>
          <p:cNvSpPr txBox="1"/>
          <p:nvPr/>
        </p:nvSpPr>
        <p:spPr>
          <a:xfrm>
            <a:off x="2940784" y="11542"/>
            <a:ext cx="3262433"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GNI per Capita (USD)</a:t>
            </a:r>
          </a:p>
        </p:txBody>
      </p:sp>
      <p:sp>
        <p:nvSpPr>
          <p:cNvPr id="19" name="TextBox 18"/>
          <p:cNvSpPr txBox="1"/>
          <p:nvPr/>
        </p:nvSpPr>
        <p:spPr>
          <a:xfrm>
            <a:off x="5870263" y="681540"/>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Eritrea</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1" name="TextBox 20"/>
          <p:cNvSpPr txBox="1"/>
          <p:nvPr/>
        </p:nvSpPr>
        <p:spPr>
          <a:xfrm>
            <a:off x="5870264" y="1562158"/>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Ethiopia</a:t>
            </a:r>
          </a:p>
        </p:txBody>
      </p:sp>
      <p:sp>
        <p:nvSpPr>
          <p:cNvPr id="14" name="TextBox 13"/>
          <p:cNvSpPr txBox="1"/>
          <p:nvPr/>
        </p:nvSpPr>
        <p:spPr>
          <a:xfrm>
            <a:off x="5870263" y="2436735"/>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Kenya</a:t>
            </a:r>
          </a:p>
        </p:txBody>
      </p:sp>
      <p:sp>
        <p:nvSpPr>
          <p:cNvPr id="20" name="TextBox 19"/>
          <p:cNvSpPr txBox="1"/>
          <p:nvPr/>
        </p:nvSpPr>
        <p:spPr>
          <a:xfrm>
            <a:off x="5868145" y="3314332"/>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Tanzania</a:t>
            </a:r>
          </a:p>
        </p:txBody>
      </p:sp>
      <p:sp>
        <p:nvSpPr>
          <p:cNvPr id="22" name="TextBox 21"/>
          <p:cNvSpPr txBox="1"/>
          <p:nvPr/>
        </p:nvSpPr>
        <p:spPr>
          <a:xfrm>
            <a:off x="5868144" y="4191930"/>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Burundi</a:t>
            </a:r>
          </a:p>
        </p:txBody>
      </p:sp>
      <p:sp>
        <p:nvSpPr>
          <p:cNvPr id="23" name="TextBox 22"/>
          <p:cNvSpPr txBox="1"/>
          <p:nvPr/>
        </p:nvSpPr>
        <p:spPr>
          <a:xfrm>
            <a:off x="5978275" y="681540"/>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1 750</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4" name="TextBox 23"/>
          <p:cNvSpPr txBox="1"/>
          <p:nvPr/>
        </p:nvSpPr>
        <p:spPr>
          <a:xfrm>
            <a:off x="5978277" y="1562158"/>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1 719</a:t>
            </a:r>
            <a:endParaRPr lang="en-ZA" sz="1200" b="1" i="1" dirty="0">
              <a:solidFill>
                <a:schemeClr val="accent3">
                  <a:lumMod val="50000"/>
                </a:schemeClr>
              </a:solidFill>
              <a:latin typeface="Arial" panose="020B0604020202020204" pitchFamily="34" charset="0"/>
              <a:cs typeface="Arial" panose="020B0604020202020204" pitchFamily="34" charset="0"/>
            </a:endParaRPr>
          </a:p>
        </p:txBody>
      </p:sp>
      <p:sp>
        <p:nvSpPr>
          <p:cNvPr id="25" name="TextBox 24"/>
          <p:cNvSpPr txBox="1"/>
          <p:nvPr/>
        </p:nvSpPr>
        <p:spPr>
          <a:xfrm>
            <a:off x="5978275" y="2436735"/>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2 961</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6" name="TextBox 25"/>
          <p:cNvSpPr txBox="1"/>
          <p:nvPr/>
        </p:nvSpPr>
        <p:spPr>
          <a:xfrm>
            <a:off x="5976157" y="3314332"/>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2 655</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7" name="TextBox 26"/>
          <p:cNvSpPr txBox="1"/>
          <p:nvPr/>
        </p:nvSpPr>
        <p:spPr>
          <a:xfrm>
            <a:off x="5976156" y="4191930"/>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702</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8" name="TextBox 27"/>
          <p:cNvSpPr txBox="1"/>
          <p:nvPr/>
        </p:nvSpPr>
        <p:spPr>
          <a:xfrm>
            <a:off x="1218101" y="537446"/>
            <a:ext cx="1909497"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Egypt	    10 355</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9" name="TextBox 28"/>
          <p:cNvSpPr txBox="1"/>
          <p:nvPr/>
        </p:nvSpPr>
        <p:spPr>
          <a:xfrm>
            <a:off x="1218101" y="1315069"/>
            <a:ext cx="1897251"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Sudan	      4 119</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0" name="TextBox 29"/>
          <p:cNvSpPr txBox="1"/>
          <p:nvPr/>
        </p:nvSpPr>
        <p:spPr>
          <a:xfrm>
            <a:off x="1218101" y="2092691"/>
            <a:ext cx="1891865"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South Sudan	963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1" name="TextBox 30"/>
          <p:cNvSpPr txBox="1"/>
          <p:nvPr/>
        </p:nvSpPr>
        <p:spPr>
          <a:xfrm>
            <a:off x="1218101" y="3647936"/>
            <a:ext cx="1907895"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Uganda	      1 658</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2" name="TextBox 31"/>
          <p:cNvSpPr txBox="1"/>
          <p:nvPr/>
        </p:nvSpPr>
        <p:spPr>
          <a:xfrm>
            <a:off x="1218101" y="4425559"/>
            <a:ext cx="1897251"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Rwanda	      1 811</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3" name="TextBox 32"/>
          <p:cNvSpPr txBox="1"/>
          <p:nvPr/>
        </p:nvSpPr>
        <p:spPr>
          <a:xfrm>
            <a:off x="1218101" y="2870314"/>
            <a:ext cx="1891865"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DR Congo	796</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5" name="TextBox 34"/>
          <p:cNvSpPr txBox="1"/>
          <p:nvPr/>
        </p:nvSpPr>
        <p:spPr>
          <a:xfrm>
            <a:off x="7986311" y="4773092"/>
            <a:ext cx="1157689" cy="369332"/>
          </a:xfrm>
          <a:prstGeom prst="rect">
            <a:avLst/>
          </a:prstGeom>
          <a:noFill/>
        </p:spPr>
        <p:txBody>
          <a:bodyPr wrap="none" rtlCol="0">
            <a:spAutoFit/>
          </a:bodyPr>
          <a:lstStyle/>
          <a:p>
            <a:pPr>
              <a:lnSpc>
                <a:spcPct val="150000"/>
              </a:lnSpc>
            </a:pPr>
            <a:r>
              <a:rPr lang="en-ZA" sz="1200" i="1" dirty="0">
                <a:solidFill>
                  <a:schemeClr val="accent3">
                    <a:lumMod val="50000"/>
                  </a:schemeClr>
                </a:solidFill>
                <a:latin typeface="Arial" panose="020B0604020202020204" pitchFamily="34" charset="0"/>
                <a:cs typeface="Arial" panose="020B0604020202020204" pitchFamily="34" charset="0"/>
              </a:rPr>
              <a:t>(USA: 54 941)</a:t>
            </a:r>
            <a:endParaRPr lang="en-ZA" sz="1050" i="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3696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71058" y="11542"/>
            <a:ext cx="3401893"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Historical Perspective</a:t>
            </a:r>
          </a:p>
        </p:txBody>
      </p:sp>
      <p:sp>
        <p:nvSpPr>
          <p:cNvPr id="3" name="TextBox 2"/>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OSU , 2018</a:t>
            </a:r>
          </a:p>
        </p:txBody>
      </p:sp>
      <p:sp>
        <p:nvSpPr>
          <p:cNvPr id="4" name="TextBox 3"/>
          <p:cNvSpPr txBox="1"/>
          <p:nvPr/>
        </p:nvSpPr>
        <p:spPr>
          <a:xfrm>
            <a:off x="693906" y="1113588"/>
            <a:ext cx="7684851" cy="1200329"/>
          </a:xfrm>
          <a:prstGeom prst="rect">
            <a:avLst/>
          </a:prstGeom>
          <a:noFill/>
        </p:spPr>
        <p:txBody>
          <a:bodyPr wrap="square" rtlCol="0">
            <a:spAutoFit/>
          </a:bodyPr>
          <a:lstStyle/>
          <a:p>
            <a:pPr>
              <a:lnSpc>
                <a:spcPct val="150000"/>
              </a:lnSpc>
            </a:pPr>
            <a:r>
              <a:rPr lang="en-ZA" sz="1600" b="1" dirty="0">
                <a:solidFill>
                  <a:schemeClr val="accent3">
                    <a:lumMod val="50000"/>
                  </a:schemeClr>
                </a:solidFill>
                <a:latin typeface="Arial" panose="020B0604020202020204" pitchFamily="34" charset="0"/>
                <a:cs typeface="Arial" panose="020B0604020202020204" pitchFamily="34" charset="0"/>
              </a:rPr>
              <a:t>The 1929 Agreement</a:t>
            </a:r>
            <a:r>
              <a:rPr lang="en-ZA" sz="1600" dirty="0">
                <a:solidFill>
                  <a:schemeClr val="accent3">
                    <a:lumMod val="50000"/>
                  </a:schemeClr>
                </a:solidFill>
                <a:latin typeface="Arial" panose="020B0604020202020204" pitchFamily="34" charset="0"/>
                <a:cs typeface="Arial" panose="020B0604020202020204" pitchFamily="34" charset="0"/>
              </a:rPr>
              <a:t>: Signed between Egypt and Great Britain (representing Uganda, Kenya, Tanganyika (Tanzania) and Sudan, gave Egypt the right to veto projects higher up the Nile that would affect its water share. </a:t>
            </a:r>
          </a:p>
        </p:txBody>
      </p:sp>
      <p:sp>
        <p:nvSpPr>
          <p:cNvPr id="5" name="TextBox 4"/>
          <p:cNvSpPr txBox="1"/>
          <p:nvPr/>
        </p:nvSpPr>
        <p:spPr>
          <a:xfrm>
            <a:off x="693906" y="2679762"/>
            <a:ext cx="7684851" cy="1569660"/>
          </a:xfrm>
          <a:prstGeom prst="rect">
            <a:avLst/>
          </a:prstGeom>
          <a:noFill/>
        </p:spPr>
        <p:txBody>
          <a:bodyPr wrap="square" rtlCol="0">
            <a:spAutoFit/>
          </a:bodyPr>
          <a:lstStyle/>
          <a:p>
            <a:pPr>
              <a:lnSpc>
                <a:spcPct val="150000"/>
              </a:lnSpc>
            </a:pPr>
            <a:r>
              <a:rPr lang="en-ZA" sz="1600" b="1" dirty="0">
                <a:solidFill>
                  <a:schemeClr val="accent3">
                    <a:lumMod val="50000"/>
                  </a:schemeClr>
                </a:solidFill>
                <a:latin typeface="Arial" panose="020B0604020202020204" pitchFamily="34" charset="0"/>
                <a:cs typeface="Arial" panose="020B0604020202020204" pitchFamily="34" charset="0"/>
              </a:rPr>
              <a:t>The 1959 Agreement</a:t>
            </a:r>
            <a:r>
              <a:rPr lang="en-ZA" sz="1600" dirty="0">
                <a:solidFill>
                  <a:schemeClr val="accent3">
                    <a:lumMod val="50000"/>
                  </a:schemeClr>
                </a:solidFill>
                <a:latin typeface="Arial" panose="020B0604020202020204" pitchFamily="34" charset="0"/>
                <a:cs typeface="Arial" panose="020B0604020202020204" pitchFamily="34" charset="0"/>
              </a:rPr>
              <a:t>: Signed by Egypt and Sudan, supplementing the previous agreement, gave Egypt the right to 55.5 billion cubic meters of Nile water a year and Sudan 18.5 billion cubic meters per year (out of a total of 84 billion), but ignored the rights to water of the remaining eight Nile countries.</a:t>
            </a:r>
          </a:p>
        </p:txBody>
      </p:sp>
    </p:spTree>
    <p:extLst>
      <p:ext uri="{BB962C8B-B14F-4D97-AF65-F5344CB8AC3E}">
        <p14:creationId xmlns:p14="http://schemas.microsoft.com/office/powerpoint/2010/main" val="4237760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71058" y="11542"/>
            <a:ext cx="3401893"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Historical Perspective</a:t>
            </a:r>
          </a:p>
        </p:txBody>
      </p:sp>
      <p:sp>
        <p:nvSpPr>
          <p:cNvPr id="3" name="TextBox 2"/>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NBI, 2018</a:t>
            </a:r>
          </a:p>
        </p:txBody>
      </p:sp>
      <p:sp>
        <p:nvSpPr>
          <p:cNvPr id="6" name="TextBox 5"/>
          <p:cNvSpPr txBox="1"/>
          <p:nvPr/>
        </p:nvSpPr>
        <p:spPr>
          <a:xfrm>
            <a:off x="894945" y="1167594"/>
            <a:ext cx="7587574" cy="1200329"/>
          </a:xfrm>
          <a:prstGeom prst="rect">
            <a:avLst/>
          </a:prstGeom>
          <a:noFill/>
        </p:spPr>
        <p:txBody>
          <a:bodyPr wrap="square" rtlCol="0">
            <a:spAutoFit/>
          </a:bodyPr>
          <a:lstStyle/>
          <a:p>
            <a:pPr>
              <a:lnSpc>
                <a:spcPct val="150000"/>
              </a:lnSpc>
            </a:pPr>
            <a:r>
              <a:rPr lang="en-ZA" sz="1600" b="1" dirty="0">
                <a:solidFill>
                  <a:schemeClr val="accent3">
                    <a:lumMod val="50000"/>
                  </a:schemeClr>
                </a:solidFill>
                <a:latin typeface="Arial" panose="020B0604020202020204" pitchFamily="34" charset="0"/>
                <a:cs typeface="Arial" panose="020B0604020202020204" pitchFamily="34" charset="0"/>
              </a:rPr>
              <a:t>Cooperative Framework Agreement</a:t>
            </a:r>
            <a:r>
              <a:rPr lang="en-ZA" sz="1600" dirty="0">
                <a:solidFill>
                  <a:schemeClr val="accent3">
                    <a:lumMod val="50000"/>
                  </a:schemeClr>
                </a:solidFill>
                <a:latin typeface="Arial" panose="020B0604020202020204" pitchFamily="34" charset="0"/>
                <a:cs typeface="Arial" panose="020B0604020202020204" pitchFamily="34" charset="0"/>
              </a:rPr>
              <a:t>: Negotiate from 1997 to facilitate the more equitable allocation of the water from the Nile. In 2010, seven countries agreed to open the CFA for signature, but Egypt and Sudan then rejected it.</a:t>
            </a:r>
          </a:p>
        </p:txBody>
      </p:sp>
      <p:sp>
        <p:nvSpPr>
          <p:cNvPr id="7" name="TextBox 6"/>
          <p:cNvSpPr txBox="1"/>
          <p:nvPr/>
        </p:nvSpPr>
        <p:spPr>
          <a:xfrm>
            <a:off x="894945" y="2787774"/>
            <a:ext cx="7587574" cy="1200329"/>
          </a:xfrm>
          <a:prstGeom prst="rect">
            <a:avLst/>
          </a:prstGeom>
          <a:noFill/>
        </p:spPr>
        <p:txBody>
          <a:bodyPr wrap="square" rtlCol="0">
            <a:spAutoFit/>
          </a:bodyPr>
          <a:lstStyle/>
          <a:p>
            <a:pPr>
              <a:lnSpc>
                <a:spcPct val="150000"/>
              </a:lnSpc>
            </a:pPr>
            <a:r>
              <a:rPr lang="en-ZA" sz="1600" b="1" dirty="0" err="1">
                <a:solidFill>
                  <a:schemeClr val="accent3">
                    <a:lumMod val="50000"/>
                  </a:schemeClr>
                </a:solidFill>
                <a:latin typeface="Arial" panose="020B0604020202020204" pitchFamily="34" charset="0"/>
                <a:cs typeface="Arial" panose="020B0604020202020204" pitchFamily="34" charset="0"/>
              </a:rPr>
              <a:t>Nyerere</a:t>
            </a:r>
            <a:r>
              <a:rPr lang="en-ZA" sz="1600" b="1" dirty="0">
                <a:solidFill>
                  <a:schemeClr val="accent3">
                    <a:lumMod val="50000"/>
                  </a:schemeClr>
                </a:solidFill>
                <a:latin typeface="Arial" panose="020B0604020202020204" pitchFamily="34" charset="0"/>
                <a:cs typeface="Arial" panose="020B0604020202020204" pitchFamily="34" charset="0"/>
              </a:rPr>
              <a:t> Doctrine</a:t>
            </a:r>
            <a:r>
              <a:rPr lang="en-ZA" sz="1600" dirty="0">
                <a:solidFill>
                  <a:schemeClr val="accent3">
                    <a:lumMod val="50000"/>
                  </a:schemeClr>
                </a:solidFill>
                <a:latin typeface="Arial" panose="020B0604020202020204" pitchFamily="34" charset="0"/>
                <a:cs typeface="Arial" panose="020B0604020202020204" pitchFamily="34" charset="0"/>
              </a:rPr>
              <a:t>: The East African States’ doctrine, reformulated by Julius </a:t>
            </a:r>
            <a:r>
              <a:rPr lang="en-ZA" sz="1600" dirty="0" err="1">
                <a:solidFill>
                  <a:schemeClr val="accent3">
                    <a:lumMod val="50000"/>
                  </a:schemeClr>
                </a:solidFill>
                <a:latin typeface="Arial" panose="020B0604020202020204" pitchFamily="34" charset="0"/>
                <a:cs typeface="Arial" panose="020B0604020202020204" pitchFamily="34" charset="0"/>
              </a:rPr>
              <a:t>Nyerere</a:t>
            </a:r>
            <a:r>
              <a:rPr lang="en-ZA" sz="1600" dirty="0">
                <a:solidFill>
                  <a:schemeClr val="accent3">
                    <a:lumMod val="50000"/>
                  </a:schemeClr>
                </a:solidFill>
                <a:latin typeface="Arial" panose="020B0604020202020204" pitchFamily="34" charset="0"/>
                <a:cs typeface="Arial" panose="020B0604020202020204" pitchFamily="34" charset="0"/>
              </a:rPr>
              <a:t>, advocates that sovereign countries should not by bound by colonial agreements.</a:t>
            </a:r>
          </a:p>
        </p:txBody>
      </p:sp>
    </p:spTree>
    <p:extLst>
      <p:ext uri="{BB962C8B-B14F-4D97-AF65-F5344CB8AC3E}">
        <p14:creationId xmlns:p14="http://schemas.microsoft.com/office/powerpoint/2010/main" val="158620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27383"/>
            <a:ext cx="9154182" cy="5216072"/>
            <a:chOff x="1" y="1509823"/>
            <a:chExt cx="9154182" cy="5216072"/>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2017" b="2081"/>
            <a:stretch/>
          </p:blipFill>
          <p:spPr>
            <a:xfrm>
              <a:off x="1" y="1509823"/>
              <a:ext cx="4577093" cy="5205440"/>
            </a:xfrm>
            <a:prstGeom prst="rect">
              <a:avLst/>
            </a:prstGeom>
            <a:noFill/>
            <a:ln>
              <a:noFill/>
            </a:ln>
          </p:spPr>
        </p:pic>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22015" b="1927"/>
            <a:stretch/>
          </p:blipFill>
          <p:spPr>
            <a:xfrm flipH="1">
              <a:off x="4577090" y="1509823"/>
              <a:ext cx="4577093" cy="5216072"/>
            </a:xfrm>
            <a:prstGeom prst="rect">
              <a:avLst/>
            </a:prstGeom>
            <a:noFill/>
            <a:ln>
              <a:noFill/>
            </a:ln>
          </p:spPr>
        </p:pic>
      </p:grpSp>
      <p:sp>
        <p:nvSpPr>
          <p:cNvPr id="12" name="Rectangle 11"/>
          <p:cNvSpPr/>
          <p:nvPr/>
        </p:nvSpPr>
        <p:spPr>
          <a:xfrm>
            <a:off x="0" y="0"/>
            <a:ext cx="9154182" cy="5178057"/>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p:cNvSpPr txBox="1">
            <a:spLocks/>
          </p:cNvSpPr>
          <p:nvPr/>
        </p:nvSpPr>
        <p:spPr>
          <a:xfrm>
            <a:off x="457200" y="-27384"/>
            <a:ext cx="8229600" cy="1143000"/>
          </a:xfrm>
          <a:prstGeom prst="rect">
            <a:avLst/>
          </a:prstGeom>
        </p:spPr>
        <p:txBody>
          <a:bodyPr/>
          <a:lstStyle>
            <a:lvl1pPr algn="ctr" defTabSz="457200" rtl="0" eaLnBrk="1" latinLnBrk="0" hangingPunct="1">
              <a:spcBef>
                <a:spcPct val="0"/>
              </a:spcBef>
              <a:buNone/>
              <a:defRPr sz="2800" b="1" kern="1200">
                <a:solidFill>
                  <a:schemeClr val="bg1"/>
                </a:solidFill>
                <a:latin typeface="Arial"/>
                <a:ea typeface="+mj-ea"/>
                <a:cs typeface="Arial"/>
              </a:defRPr>
            </a:lvl1pPr>
          </a:lstStyle>
          <a:p>
            <a:r>
              <a:rPr lang="en-ZA" dirty="0"/>
              <a:t>Nile Basin Initiative</a:t>
            </a:r>
            <a:endParaRPr lang="en-GB" dirty="0"/>
          </a:p>
        </p:txBody>
      </p:sp>
      <p:sp>
        <p:nvSpPr>
          <p:cNvPr id="10" name="Content Placeholder 2"/>
          <p:cNvSpPr txBox="1">
            <a:spLocks/>
          </p:cNvSpPr>
          <p:nvPr/>
        </p:nvSpPr>
        <p:spPr>
          <a:xfrm>
            <a:off x="457200" y="1718611"/>
            <a:ext cx="3386418" cy="1779500"/>
          </a:xfrm>
          <a:prstGeom prst="rect">
            <a:avLst/>
          </a:prstGeom>
        </p:spPr>
        <p:txBody>
          <a:bodyPr>
            <a:normAutofit fontScale="92500" lnSpcReduction="10000"/>
          </a:bodyPr>
          <a:lstStyle>
            <a:lvl1pPr marL="342900" indent="-342900" algn="ctr" defTabSz="457200" rtl="0" eaLnBrk="1" latinLnBrk="0" hangingPunct="1">
              <a:spcBef>
                <a:spcPct val="20000"/>
              </a:spcBef>
              <a:buFont typeface="Arial"/>
              <a:buChar char="•"/>
              <a:defRPr sz="2000" kern="1200">
                <a:solidFill>
                  <a:schemeClr val="bg1"/>
                </a:solidFill>
                <a:latin typeface="Arial"/>
                <a:ea typeface="+mn-ea"/>
                <a:cs typeface="Arial"/>
              </a:defRPr>
            </a:lvl1pPr>
            <a:lvl2pPr marL="742950" indent="-285750" algn="ctr" defTabSz="457200" rtl="0" eaLnBrk="1" latinLnBrk="0" hangingPunct="1">
              <a:spcBef>
                <a:spcPct val="20000"/>
              </a:spcBef>
              <a:buFont typeface="Arial"/>
              <a:buChar char="–"/>
              <a:defRPr sz="2000" kern="1200">
                <a:solidFill>
                  <a:schemeClr val="bg1"/>
                </a:solidFill>
                <a:latin typeface="Arial"/>
                <a:ea typeface="+mn-ea"/>
                <a:cs typeface="Arial"/>
              </a:defRPr>
            </a:lvl2pPr>
            <a:lvl3pPr marL="1143000" indent="-228600" algn="ctr"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ctr" defTabSz="457200" rtl="0" eaLnBrk="1" latinLnBrk="0" hangingPunct="1">
              <a:spcBef>
                <a:spcPct val="20000"/>
              </a:spcBef>
              <a:buFont typeface="Arial"/>
              <a:buChar char="–"/>
              <a:defRPr sz="2000" kern="1200">
                <a:solidFill>
                  <a:schemeClr val="bg1"/>
                </a:solidFill>
                <a:latin typeface="Arial"/>
                <a:ea typeface="+mn-ea"/>
                <a:cs typeface="Arial"/>
              </a:defRPr>
            </a:lvl4pPr>
            <a:lvl5pPr marL="2057400" indent="-228600" algn="ctr" defTabSz="457200" rtl="0" eaLnBrk="1" latinLnBrk="0" hangingPunct="1">
              <a:spcBef>
                <a:spcPct val="20000"/>
              </a:spcBef>
              <a:buFont typeface="Arial"/>
              <a:buChar char="»"/>
              <a:defRPr sz="20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Font typeface="Arial"/>
              <a:buNone/>
            </a:pPr>
            <a:r>
              <a:rPr lang="en-GB" sz="2400" dirty="0"/>
              <a:t>A regional partnership for promoting growth and addressing the critical challenges faced by the Nile Basin</a:t>
            </a:r>
          </a:p>
        </p:txBody>
      </p:sp>
      <p:sp>
        <p:nvSpPr>
          <p:cNvPr id="11" name="Content Placeholder 2"/>
          <p:cNvSpPr txBox="1">
            <a:spLocks/>
          </p:cNvSpPr>
          <p:nvPr/>
        </p:nvSpPr>
        <p:spPr>
          <a:xfrm>
            <a:off x="5310564" y="1378370"/>
            <a:ext cx="3725932" cy="245998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Font typeface="Arial" pitchFamily="34" charset="0"/>
              <a:buNone/>
            </a:pPr>
            <a:r>
              <a:rPr lang="en-GB" sz="2400" dirty="0">
                <a:solidFill>
                  <a:schemeClr val="bg1"/>
                </a:solidFill>
                <a:latin typeface="Arial" panose="020B0604020202020204" pitchFamily="34" charset="0"/>
                <a:cs typeface="Arial" panose="020B0604020202020204" pitchFamily="34" charset="0"/>
              </a:rPr>
              <a:t>It is built around a </a:t>
            </a:r>
            <a:br>
              <a:rPr lang="en-GB" sz="2400" dirty="0">
                <a:solidFill>
                  <a:schemeClr val="bg1"/>
                </a:solidFill>
                <a:latin typeface="Arial" panose="020B0604020202020204" pitchFamily="34" charset="0"/>
                <a:cs typeface="Arial" panose="020B0604020202020204" pitchFamily="34" charset="0"/>
              </a:rPr>
            </a:br>
            <a:r>
              <a:rPr lang="en-GB" sz="2400" dirty="0">
                <a:solidFill>
                  <a:schemeClr val="bg1"/>
                </a:solidFill>
                <a:latin typeface="Arial" panose="020B0604020202020204" pitchFamily="34" charset="0"/>
                <a:cs typeface="Arial" panose="020B0604020202020204" pitchFamily="34" charset="0"/>
              </a:rPr>
              <a:t>shared belief  that countries can achieve better outcomes for all the people of the Nile Basin through cooperation rather than competition</a:t>
            </a:r>
          </a:p>
        </p:txBody>
      </p:sp>
    </p:spTree>
    <p:extLst>
      <p:ext uri="{BB962C8B-B14F-4D97-AF65-F5344CB8AC3E}">
        <p14:creationId xmlns:p14="http://schemas.microsoft.com/office/powerpoint/2010/main" val="483977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69829" y="11542"/>
            <a:ext cx="3004349"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Nile Basin Initiative</a:t>
            </a:r>
          </a:p>
        </p:txBody>
      </p:sp>
      <p:grpSp>
        <p:nvGrpSpPr>
          <p:cNvPr id="10" name="Group 9"/>
          <p:cNvGrpSpPr/>
          <p:nvPr/>
        </p:nvGrpSpPr>
        <p:grpSpPr>
          <a:xfrm>
            <a:off x="104029" y="40332"/>
            <a:ext cx="2521013" cy="978979"/>
            <a:chOff x="-1391816" y="-126779"/>
            <a:chExt cx="2497471" cy="1504601"/>
          </a:xfrm>
        </p:grpSpPr>
        <p:sp>
          <p:nvSpPr>
            <p:cNvPr id="68" name="TextBox 67"/>
            <p:cNvSpPr txBox="1"/>
            <p:nvPr/>
          </p:nvSpPr>
          <p:spPr>
            <a:xfrm>
              <a:off x="-1112513" y="-126779"/>
              <a:ext cx="576963" cy="425722"/>
            </a:xfrm>
            <a:prstGeom prst="rect">
              <a:avLst/>
            </a:prstGeom>
            <a:noFill/>
          </p:spPr>
          <p:txBody>
            <a:bodyPr wrap="none" rtlCol="0">
              <a:spAutoFit/>
            </a:bodyPr>
            <a:lstStyle/>
            <a:p>
              <a:r>
                <a:rPr lang="en-GB" sz="1200" b="1" dirty="0">
                  <a:solidFill>
                    <a:schemeClr val="accent3">
                      <a:lumMod val="75000"/>
                    </a:schemeClr>
                  </a:solidFill>
                </a:rPr>
                <a:t>1997</a:t>
              </a:r>
            </a:p>
          </p:txBody>
        </p:sp>
        <p:sp>
          <p:nvSpPr>
            <p:cNvPr id="69" name="TextBox 68"/>
            <p:cNvSpPr txBox="1"/>
            <p:nvPr/>
          </p:nvSpPr>
          <p:spPr>
            <a:xfrm>
              <a:off x="-1391816" y="242565"/>
              <a:ext cx="2497471" cy="1135257"/>
            </a:xfrm>
            <a:prstGeom prst="rect">
              <a:avLst/>
            </a:prstGeom>
            <a:noFill/>
          </p:spPr>
          <p:txBody>
            <a:bodyPr wrap="square" rtlCol="0">
              <a:spAutoFit/>
            </a:bodyPr>
            <a:lstStyle/>
            <a:p>
              <a:r>
                <a:rPr lang="en-ZA" sz="1050" dirty="0"/>
                <a:t>Nile-COM </a:t>
              </a:r>
              <a:r>
                <a:rPr lang="en-GB" sz="1050" dirty="0"/>
                <a:t>(Council of Ministers) </a:t>
              </a:r>
              <a:r>
                <a:rPr lang="en-ZA" sz="1050" dirty="0"/>
                <a:t>request financial support from World Bank and other development partners</a:t>
              </a:r>
              <a:endParaRPr lang="en-GB" sz="1050" dirty="0"/>
            </a:p>
          </p:txBody>
        </p:sp>
        <p:cxnSp>
          <p:nvCxnSpPr>
            <p:cNvPr id="70" name="Straight Connector 69"/>
            <p:cNvCxnSpPr/>
            <p:nvPr/>
          </p:nvCxnSpPr>
          <p:spPr>
            <a:xfrm>
              <a:off x="-1262135" y="242552"/>
              <a:ext cx="209524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Freeform 10"/>
          <p:cNvSpPr/>
          <p:nvPr/>
        </p:nvSpPr>
        <p:spPr>
          <a:xfrm>
            <a:off x="1560405" y="957315"/>
            <a:ext cx="5967825" cy="3679349"/>
          </a:xfrm>
          <a:custGeom>
            <a:avLst/>
            <a:gdLst>
              <a:gd name="connsiteX0" fmla="*/ 40896 w 7703825"/>
              <a:gd name="connsiteY0" fmla="*/ 57684 h 5703206"/>
              <a:gd name="connsiteX1" fmla="*/ 40896 w 7703825"/>
              <a:gd name="connsiteY1" fmla="*/ 212230 h 5703206"/>
              <a:gd name="connsiteX2" fmla="*/ 465899 w 7703825"/>
              <a:gd name="connsiteY2" fmla="*/ 1783453 h 5703206"/>
              <a:gd name="connsiteX3" fmla="*/ 3634102 w 7703825"/>
              <a:gd name="connsiteY3" fmla="*/ 2401639 h 5703206"/>
              <a:gd name="connsiteX4" fmla="*/ 3917437 w 7703825"/>
              <a:gd name="connsiteY4" fmla="*/ 4127408 h 5703206"/>
              <a:gd name="connsiteX5" fmla="*/ 6390180 w 7703825"/>
              <a:gd name="connsiteY5" fmla="*/ 5556963 h 5703206"/>
              <a:gd name="connsiteX6" fmla="*/ 7703825 w 7703825"/>
              <a:gd name="connsiteY6" fmla="*/ 5582721 h 5703206"/>
              <a:gd name="connsiteX0" fmla="*/ 40896 w 7703825"/>
              <a:gd name="connsiteY0" fmla="*/ 57684 h 5703206"/>
              <a:gd name="connsiteX1" fmla="*/ 40896 w 7703825"/>
              <a:gd name="connsiteY1" fmla="*/ 212230 h 5703206"/>
              <a:gd name="connsiteX2" fmla="*/ 465899 w 7703825"/>
              <a:gd name="connsiteY2" fmla="*/ 1783453 h 5703206"/>
              <a:gd name="connsiteX3" fmla="*/ 3325009 w 7703825"/>
              <a:gd name="connsiteY3" fmla="*/ 2298608 h 5703206"/>
              <a:gd name="connsiteX4" fmla="*/ 3917437 w 7703825"/>
              <a:gd name="connsiteY4" fmla="*/ 4127408 h 5703206"/>
              <a:gd name="connsiteX5" fmla="*/ 6390180 w 7703825"/>
              <a:gd name="connsiteY5" fmla="*/ 5556963 h 5703206"/>
              <a:gd name="connsiteX6" fmla="*/ 7703825 w 7703825"/>
              <a:gd name="connsiteY6" fmla="*/ 5582721 h 5703206"/>
              <a:gd name="connsiteX0" fmla="*/ 69713 w 7732642"/>
              <a:gd name="connsiteY0" fmla="*/ 47299 h 5692821"/>
              <a:gd name="connsiteX1" fmla="*/ 69713 w 7732642"/>
              <a:gd name="connsiteY1" fmla="*/ 201845 h 5692821"/>
              <a:gd name="connsiteX2" fmla="*/ 893961 w 7732642"/>
              <a:gd name="connsiteY2" fmla="*/ 1567006 h 5692821"/>
              <a:gd name="connsiteX3" fmla="*/ 3353826 w 7732642"/>
              <a:gd name="connsiteY3" fmla="*/ 2288223 h 5692821"/>
              <a:gd name="connsiteX4" fmla="*/ 3946254 w 7732642"/>
              <a:gd name="connsiteY4" fmla="*/ 4117023 h 5692821"/>
              <a:gd name="connsiteX5" fmla="*/ 6418997 w 7732642"/>
              <a:gd name="connsiteY5" fmla="*/ 5546578 h 5692821"/>
              <a:gd name="connsiteX6" fmla="*/ 7732642 w 7732642"/>
              <a:gd name="connsiteY6" fmla="*/ 5572336 h 5692821"/>
              <a:gd name="connsiteX0" fmla="*/ 69713 w 7861430"/>
              <a:gd name="connsiteY0" fmla="*/ 47299 h 5905305"/>
              <a:gd name="connsiteX1" fmla="*/ 69713 w 7861430"/>
              <a:gd name="connsiteY1" fmla="*/ 201845 h 5905305"/>
              <a:gd name="connsiteX2" fmla="*/ 893961 w 7861430"/>
              <a:gd name="connsiteY2" fmla="*/ 1567006 h 5905305"/>
              <a:gd name="connsiteX3" fmla="*/ 3353826 w 7861430"/>
              <a:gd name="connsiteY3" fmla="*/ 2288223 h 5905305"/>
              <a:gd name="connsiteX4" fmla="*/ 3946254 w 7861430"/>
              <a:gd name="connsiteY4" fmla="*/ 4117023 h 5905305"/>
              <a:gd name="connsiteX5" fmla="*/ 6418997 w 7861430"/>
              <a:gd name="connsiteY5" fmla="*/ 5546578 h 5905305"/>
              <a:gd name="connsiteX6" fmla="*/ 7861430 w 7861430"/>
              <a:gd name="connsiteY6" fmla="*/ 5868550 h 5905305"/>
              <a:gd name="connsiteX0" fmla="*/ 69713 w 7861430"/>
              <a:gd name="connsiteY0" fmla="*/ 47299 h 5868550"/>
              <a:gd name="connsiteX1" fmla="*/ 69713 w 7861430"/>
              <a:gd name="connsiteY1" fmla="*/ 201845 h 5868550"/>
              <a:gd name="connsiteX2" fmla="*/ 893961 w 7861430"/>
              <a:gd name="connsiteY2" fmla="*/ 1567006 h 5868550"/>
              <a:gd name="connsiteX3" fmla="*/ 3353826 w 7861430"/>
              <a:gd name="connsiteY3" fmla="*/ 2288223 h 5868550"/>
              <a:gd name="connsiteX4" fmla="*/ 3946254 w 7861430"/>
              <a:gd name="connsiteY4" fmla="*/ 4117023 h 5868550"/>
              <a:gd name="connsiteX5" fmla="*/ 6418997 w 7861430"/>
              <a:gd name="connsiteY5" fmla="*/ 5546578 h 5868550"/>
              <a:gd name="connsiteX6" fmla="*/ 7861430 w 7861430"/>
              <a:gd name="connsiteY6" fmla="*/ 5868550 h 5868550"/>
              <a:gd name="connsiteX0" fmla="*/ 69713 w 7861430"/>
              <a:gd name="connsiteY0" fmla="*/ 47299 h 5868550"/>
              <a:gd name="connsiteX1" fmla="*/ 69713 w 7861430"/>
              <a:gd name="connsiteY1" fmla="*/ 201845 h 5868550"/>
              <a:gd name="connsiteX2" fmla="*/ 893961 w 7861430"/>
              <a:gd name="connsiteY2" fmla="*/ 1567006 h 5868550"/>
              <a:gd name="connsiteX3" fmla="*/ 3353826 w 7861430"/>
              <a:gd name="connsiteY3" fmla="*/ 2288223 h 5868550"/>
              <a:gd name="connsiteX4" fmla="*/ 3946254 w 7861430"/>
              <a:gd name="connsiteY4" fmla="*/ 4117023 h 5868550"/>
              <a:gd name="connsiteX5" fmla="*/ 6200056 w 7861430"/>
              <a:gd name="connsiteY5" fmla="*/ 5585215 h 5868550"/>
              <a:gd name="connsiteX6" fmla="*/ 7861430 w 7861430"/>
              <a:gd name="connsiteY6" fmla="*/ 5868550 h 5868550"/>
              <a:gd name="connsiteX0" fmla="*/ 0 w 7791717"/>
              <a:gd name="connsiteY0" fmla="*/ 0 h 5666705"/>
              <a:gd name="connsiteX1" fmla="*/ 824248 w 7791717"/>
              <a:gd name="connsiteY1" fmla="*/ 1365161 h 5666705"/>
              <a:gd name="connsiteX2" fmla="*/ 3284113 w 7791717"/>
              <a:gd name="connsiteY2" fmla="*/ 2086378 h 5666705"/>
              <a:gd name="connsiteX3" fmla="*/ 3876541 w 7791717"/>
              <a:gd name="connsiteY3" fmla="*/ 3915178 h 5666705"/>
              <a:gd name="connsiteX4" fmla="*/ 6130343 w 7791717"/>
              <a:gd name="connsiteY4" fmla="*/ 5383370 h 5666705"/>
              <a:gd name="connsiteX5" fmla="*/ 7791717 w 7791717"/>
              <a:gd name="connsiteY5" fmla="*/ 5666705 h 5666705"/>
              <a:gd name="connsiteX0" fmla="*/ 0 w 8023536"/>
              <a:gd name="connsiteY0" fmla="*/ 0 h 5872767"/>
              <a:gd name="connsiteX1" fmla="*/ 1056067 w 8023536"/>
              <a:gd name="connsiteY1" fmla="*/ 1571223 h 5872767"/>
              <a:gd name="connsiteX2" fmla="*/ 3515932 w 8023536"/>
              <a:gd name="connsiteY2" fmla="*/ 2292440 h 5872767"/>
              <a:gd name="connsiteX3" fmla="*/ 4108360 w 8023536"/>
              <a:gd name="connsiteY3" fmla="*/ 4121240 h 5872767"/>
              <a:gd name="connsiteX4" fmla="*/ 6362162 w 8023536"/>
              <a:gd name="connsiteY4" fmla="*/ 5589432 h 5872767"/>
              <a:gd name="connsiteX5" fmla="*/ 8023536 w 8023536"/>
              <a:gd name="connsiteY5" fmla="*/ 5872767 h 5872767"/>
              <a:gd name="connsiteX0" fmla="*/ 0 w 8023536"/>
              <a:gd name="connsiteY0" fmla="*/ 0 h 5872767"/>
              <a:gd name="connsiteX1" fmla="*/ 1056067 w 8023536"/>
              <a:gd name="connsiteY1" fmla="*/ 1571223 h 5872767"/>
              <a:gd name="connsiteX2" fmla="*/ 3515932 w 8023536"/>
              <a:gd name="connsiteY2" fmla="*/ 2292440 h 5872767"/>
              <a:gd name="connsiteX3" fmla="*/ 4108360 w 8023536"/>
              <a:gd name="connsiteY3" fmla="*/ 4121240 h 5872767"/>
              <a:gd name="connsiteX4" fmla="*/ 6362162 w 8023536"/>
              <a:gd name="connsiteY4" fmla="*/ 5589432 h 5872767"/>
              <a:gd name="connsiteX5" fmla="*/ 8023536 w 8023536"/>
              <a:gd name="connsiteY5" fmla="*/ 5872767 h 5872767"/>
              <a:gd name="connsiteX0" fmla="*/ 0 w 8023536"/>
              <a:gd name="connsiteY0" fmla="*/ 0 h 5872767"/>
              <a:gd name="connsiteX1" fmla="*/ 1056067 w 8023536"/>
              <a:gd name="connsiteY1" fmla="*/ 1571223 h 5872767"/>
              <a:gd name="connsiteX2" fmla="*/ 3296991 w 8023536"/>
              <a:gd name="connsiteY2" fmla="*/ 2485623 h 5872767"/>
              <a:gd name="connsiteX3" fmla="*/ 4108360 w 8023536"/>
              <a:gd name="connsiteY3" fmla="*/ 4121240 h 5872767"/>
              <a:gd name="connsiteX4" fmla="*/ 6362162 w 8023536"/>
              <a:gd name="connsiteY4" fmla="*/ 5589432 h 5872767"/>
              <a:gd name="connsiteX5" fmla="*/ 8023536 w 8023536"/>
              <a:gd name="connsiteY5" fmla="*/ 5872767 h 5872767"/>
              <a:gd name="connsiteX0" fmla="*/ 0 w 8023536"/>
              <a:gd name="connsiteY0" fmla="*/ 0 h 5872767"/>
              <a:gd name="connsiteX1" fmla="*/ 1056067 w 8023536"/>
              <a:gd name="connsiteY1" fmla="*/ 1571223 h 5872767"/>
              <a:gd name="connsiteX2" fmla="*/ 3296991 w 8023536"/>
              <a:gd name="connsiteY2" fmla="*/ 2485623 h 5872767"/>
              <a:gd name="connsiteX3" fmla="*/ 4108360 w 8023536"/>
              <a:gd name="connsiteY3" fmla="*/ 4121240 h 5872767"/>
              <a:gd name="connsiteX4" fmla="*/ 6362162 w 8023536"/>
              <a:gd name="connsiteY4" fmla="*/ 5589432 h 5872767"/>
              <a:gd name="connsiteX5" fmla="*/ 8023536 w 8023536"/>
              <a:gd name="connsiteY5" fmla="*/ 5872767 h 5872767"/>
              <a:gd name="connsiteX0" fmla="*/ 0 w 8023536"/>
              <a:gd name="connsiteY0" fmla="*/ 0 h 5872767"/>
              <a:gd name="connsiteX1" fmla="*/ 1056067 w 8023536"/>
              <a:gd name="connsiteY1" fmla="*/ 1571223 h 5872767"/>
              <a:gd name="connsiteX2" fmla="*/ 3296991 w 8023536"/>
              <a:gd name="connsiteY2" fmla="*/ 2485623 h 5872767"/>
              <a:gd name="connsiteX3" fmla="*/ 4108360 w 8023536"/>
              <a:gd name="connsiteY3" fmla="*/ 4121240 h 5872767"/>
              <a:gd name="connsiteX4" fmla="*/ 5257756 w 8023536"/>
              <a:gd name="connsiteY4" fmla="*/ 4912539 h 5872767"/>
              <a:gd name="connsiteX5" fmla="*/ 8023536 w 8023536"/>
              <a:gd name="connsiteY5" fmla="*/ 5872767 h 5872767"/>
              <a:gd name="connsiteX0" fmla="*/ 0 w 7097260"/>
              <a:gd name="connsiteY0" fmla="*/ 0 h 5860892"/>
              <a:gd name="connsiteX1" fmla="*/ 1056067 w 7097260"/>
              <a:gd name="connsiteY1" fmla="*/ 1571223 h 5860892"/>
              <a:gd name="connsiteX2" fmla="*/ 3296991 w 7097260"/>
              <a:gd name="connsiteY2" fmla="*/ 2485623 h 5860892"/>
              <a:gd name="connsiteX3" fmla="*/ 4108360 w 7097260"/>
              <a:gd name="connsiteY3" fmla="*/ 4121240 h 5860892"/>
              <a:gd name="connsiteX4" fmla="*/ 5257756 w 7097260"/>
              <a:gd name="connsiteY4" fmla="*/ 4912539 h 5860892"/>
              <a:gd name="connsiteX5" fmla="*/ 7097260 w 7097260"/>
              <a:gd name="connsiteY5" fmla="*/ 5860892 h 5860892"/>
              <a:gd name="connsiteX0" fmla="*/ 0 w 6372865"/>
              <a:gd name="connsiteY0" fmla="*/ 0 h 5397754"/>
              <a:gd name="connsiteX1" fmla="*/ 1056067 w 6372865"/>
              <a:gd name="connsiteY1" fmla="*/ 1571223 h 5397754"/>
              <a:gd name="connsiteX2" fmla="*/ 3296991 w 6372865"/>
              <a:gd name="connsiteY2" fmla="*/ 2485623 h 5397754"/>
              <a:gd name="connsiteX3" fmla="*/ 4108360 w 6372865"/>
              <a:gd name="connsiteY3" fmla="*/ 4121240 h 5397754"/>
              <a:gd name="connsiteX4" fmla="*/ 5257756 w 6372865"/>
              <a:gd name="connsiteY4" fmla="*/ 4912539 h 5397754"/>
              <a:gd name="connsiteX5" fmla="*/ 6372865 w 6372865"/>
              <a:gd name="connsiteY5" fmla="*/ 5397754 h 5397754"/>
              <a:gd name="connsiteX0" fmla="*/ 0 w 6233324"/>
              <a:gd name="connsiteY0" fmla="*/ 0 h 5963798"/>
              <a:gd name="connsiteX1" fmla="*/ 1056067 w 6233324"/>
              <a:gd name="connsiteY1" fmla="*/ 1571223 h 5963798"/>
              <a:gd name="connsiteX2" fmla="*/ 3296991 w 6233324"/>
              <a:gd name="connsiteY2" fmla="*/ 2485623 h 5963798"/>
              <a:gd name="connsiteX3" fmla="*/ 4108360 w 6233324"/>
              <a:gd name="connsiteY3" fmla="*/ 4121240 h 5963798"/>
              <a:gd name="connsiteX4" fmla="*/ 5257756 w 6233324"/>
              <a:gd name="connsiteY4" fmla="*/ 4912539 h 5963798"/>
              <a:gd name="connsiteX5" fmla="*/ 6233324 w 6233324"/>
              <a:gd name="connsiteY5" fmla="*/ 5963798 h 5963798"/>
              <a:gd name="connsiteX0" fmla="*/ 0 w 6233324"/>
              <a:gd name="connsiteY0" fmla="*/ 0 h 5963798"/>
              <a:gd name="connsiteX1" fmla="*/ 1056067 w 6233324"/>
              <a:gd name="connsiteY1" fmla="*/ 1571223 h 5963798"/>
              <a:gd name="connsiteX2" fmla="*/ 3296991 w 6233324"/>
              <a:gd name="connsiteY2" fmla="*/ 2485623 h 5963798"/>
              <a:gd name="connsiteX3" fmla="*/ 4108360 w 6233324"/>
              <a:gd name="connsiteY3" fmla="*/ 4121240 h 5963798"/>
              <a:gd name="connsiteX4" fmla="*/ 5257756 w 6233324"/>
              <a:gd name="connsiteY4" fmla="*/ 4912539 h 5963798"/>
              <a:gd name="connsiteX5" fmla="*/ 6233324 w 6233324"/>
              <a:gd name="connsiteY5" fmla="*/ 5963798 h 5963798"/>
              <a:gd name="connsiteX0" fmla="*/ 0 w 5912096"/>
              <a:gd name="connsiteY0" fmla="*/ 0 h 5654821"/>
              <a:gd name="connsiteX1" fmla="*/ 734839 w 5912096"/>
              <a:gd name="connsiteY1" fmla="*/ 1262246 h 5654821"/>
              <a:gd name="connsiteX2" fmla="*/ 2975763 w 5912096"/>
              <a:gd name="connsiteY2" fmla="*/ 2176646 h 5654821"/>
              <a:gd name="connsiteX3" fmla="*/ 3787132 w 5912096"/>
              <a:gd name="connsiteY3" fmla="*/ 3812263 h 5654821"/>
              <a:gd name="connsiteX4" fmla="*/ 4936528 w 5912096"/>
              <a:gd name="connsiteY4" fmla="*/ 4603562 h 5654821"/>
              <a:gd name="connsiteX5" fmla="*/ 5912096 w 5912096"/>
              <a:gd name="connsiteY5" fmla="*/ 5654821 h 565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2096" h="5654821">
                <a:moveTo>
                  <a:pt x="0" y="0"/>
                </a:moveTo>
                <a:cubicBezTo>
                  <a:pt x="317680" y="227526"/>
                  <a:pt x="238878" y="899472"/>
                  <a:pt x="734839" y="1262246"/>
                </a:cubicBezTo>
                <a:cubicBezTo>
                  <a:pt x="1230800" y="1625020"/>
                  <a:pt x="2814777" y="1751643"/>
                  <a:pt x="2975763" y="2176646"/>
                </a:cubicBezTo>
                <a:cubicBezTo>
                  <a:pt x="3136749" y="2601649"/>
                  <a:pt x="3460338" y="3407777"/>
                  <a:pt x="3787132" y="3812263"/>
                </a:cubicBezTo>
                <a:cubicBezTo>
                  <a:pt x="4113926" y="4216749"/>
                  <a:pt x="4559111" y="4390810"/>
                  <a:pt x="4936528" y="4603562"/>
                </a:cubicBezTo>
                <a:cubicBezTo>
                  <a:pt x="5313945" y="4816314"/>
                  <a:pt x="5361548" y="4895123"/>
                  <a:pt x="5912096" y="5654821"/>
                </a:cubicBezTo>
              </a:path>
            </a:pathLst>
          </a:custGeom>
          <a:noFill/>
          <a:ln w="38100">
            <a:solidFill>
              <a:schemeClr val="tx2">
                <a:lumMod val="60000"/>
                <a:lumOff val="40000"/>
              </a:schemeClr>
            </a:solidFill>
            <a:headEnd type="none" w="med" len="med"/>
            <a:tailEnd type="arrow" w="med" len="med"/>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2" name="Freeform 11"/>
          <p:cNvSpPr/>
          <p:nvPr/>
        </p:nvSpPr>
        <p:spPr>
          <a:xfrm rot="14638184" flipV="1">
            <a:off x="1994990" y="413723"/>
            <a:ext cx="256613" cy="828517"/>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Lst>
            <a:ahLst/>
            <a:cxnLst>
              <a:cxn ang="0">
                <a:pos x="connsiteX0" y="connsiteY0"/>
              </a:cxn>
              <a:cxn ang="0">
                <a:pos x="connsiteX1" y="connsiteY1"/>
              </a:cxn>
              <a:cxn ang="0">
                <a:pos x="connsiteX2" y="connsiteY2"/>
              </a:cxn>
            </a:cxnLst>
            <a:rect l="l" t="t" r="r" b="b"/>
            <a:pathLst>
              <a:path w="1133341" h="371661">
                <a:moveTo>
                  <a:pt x="1133341" y="36810"/>
                </a:moveTo>
                <a:cubicBezTo>
                  <a:pt x="787758" y="-5047"/>
                  <a:pt x="601014" y="-18999"/>
                  <a:pt x="412124" y="36810"/>
                </a:cubicBezTo>
                <a:cubicBezTo>
                  <a:pt x="223234" y="92619"/>
                  <a:pt x="126642" y="201015"/>
                  <a:pt x="0" y="371661"/>
                </a:cubicBezTo>
              </a:path>
            </a:pathLst>
          </a:custGeom>
          <a:noFill/>
          <a:ln w="19050">
            <a:solidFill>
              <a:schemeClr val="accent3">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13" name="Group 12"/>
          <p:cNvGrpSpPr/>
          <p:nvPr/>
        </p:nvGrpSpPr>
        <p:grpSpPr>
          <a:xfrm>
            <a:off x="451108" y="1459698"/>
            <a:ext cx="1939527" cy="695638"/>
            <a:chOff x="464189" y="513149"/>
            <a:chExt cx="1921415" cy="1069132"/>
          </a:xfrm>
        </p:grpSpPr>
        <p:sp>
          <p:nvSpPr>
            <p:cNvPr id="65" name="TextBox 64"/>
            <p:cNvSpPr txBox="1"/>
            <p:nvPr/>
          </p:nvSpPr>
          <p:spPr>
            <a:xfrm>
              <a:off x="1311840" y="513149"/>
              <a:ext cx="576963" cy="425722"/>
            </a:xfrm>
            <a:prstGeom prst="rect">
              <a:avLst/>
            </a:prstGeom>
            <a:noFill/>
          </p:spPr>
          <p:txBody>
            <a:bodyPr wrap="none" rtlCol="0">
              <a:spAutoFit/>
            </a:bodyPr>
            <a:lstStyle/>
            <a:p>
              <a:r>
                <a:rPr lang="en-GB" sz="1200" b="1" dirty="0">
                  <a:solidFill>
                    <a:schemeClr val="accent3">
                      <a:lumMod val="75000"/>
                    </a:schemeClr>
                  </a:solidFill>
                </a:rPr>
                <a:t>1998</a:t>
              </a:r>
            </a:p>
          </p:txBody>
        </p:sp>
        <p:sp>
          <p:nvSpPr>
            <p:cNvPr id="66" name="TextBox 65"/>
            <p:cNvSpPr txBox="1"/>
            <p:nvPr/>
          </p:nvSpPr>
          <p:spPr>
            <a:xfrm>
              <a:off x="464189" y="943699"/>
              <a:ext cx="1921415" cy="638582"/>
            </a:xfrm>
            <a:prstGeom prst="rect">
              <a:avLst/>
            </a:prstGeom>
            <a:noFill/>
          </p:spPr>
          <p:txBody>
            <a:bodyPr wrap="square" rtlCol="0">
              <a:spAutoFit/>
            </a:bodyPr>
            <a:lstStyle/>
            <a:p>
              <a:r>
                <a:rPr lang="en-GB" sz="1050" dirty="0"/>
                <a:t>First meeting of the Nile-TAC (Technical Advisory Committee)</a:t>
              </a:r>
            </a:p>
          </p:txBody>
        </p:sp>
        <p:cxnSp>
          <p:nvCxnSpPr>
            <p:cNvPr id="67" name="Straight Connector 66"/>
            <p:cNvCxnSpPr/>
            <p:nvPr/>
          </p:nvCxnSpPr>
          <p:spPr>
            <a:xfrm flipV="1">
              <a:off x="563380" y="903103"/>
              <a:ext cx="1496919" cy="40596"/>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Freeform 13"/>
          <p:cNvSpPr/>
          <p:nvPr/>
        </p:nvSpPr>
        <p:spPr>
          <a:xfrm rot="18936024" flipH="1">
            <a:off x="1606505" y="1360147"/>
            <a:ext cx="197382" cy="212331"/>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Lst>
            <a:ahLst/>
            <a:cxnLst>
              <a:cxn ang="0">
                <a:pos x="connsiteX0" y="connsiteY0"/>
              </a:cxn>
              <a:cxn ang="0">
                <a:pos x="connsiteX1" y="connsiteY1"/>
              </a:cxn>
              <a:cxn ang="0">
                <a:pos x="connsiteX2" y="connsiteY2"/>
              </a:cxn>
            </a:cxnLst>
            <a:rect l="l" t="t" r="r" b="b"/>
            <a:pathLst>
              <a:path w="1133341" h="371661">
                <a:moveTo>
                  <a:pt x="1133341" y="36810"/>
                </a:moveTo>
                <a:cubicBezTo>
                  <a:pt x="787758" y="-5047"/>
                  <a:pt x="601014" y="-18999"/>
                  <a:pt x="412124" y="36810"/>
                </a:cubicBezTo>
                <a:cubicBezTo>
                  <a:pt x="223234" y="92619"/>
                  <a:pt x="126642" y="201015"/>
                  <a:pt x="0" y="371661"/>
                </a:cubicBezTo>
              </a:path>
            </a:pathLst>
          </a:custGeom>
          <a:noFill/>
          <a:ln w="19050">
            <a:solidFill>
              <a:schemeClr val="accent3">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15" name="Group 14"/>
          <p:cNvGrpSpPr/>
          <p:nvPr/>
        </p:nvGrpSpPr>
        <p:grpSpPr>
          <a:xfrm>
            <a:off x="2598613" y="538076"/>
            <a:ext cx="2616724" cy="817388"/>
            <a:chOff x="-1730240" y="384292"/>
            <a:chExt cx="2592288" cy="1256250"/>
          </a:xfrm>
        </p:grpSpPr>
        <p:sp>
          <p:nvSpPr>
            <p:cNvPr id="62" name="TextBox 61"/>
            <p:cNvSpPr txBox="1"/>
            <p:nvPr/>
          </p:nvSpPr>
          <p:spPr>
            <a:xfrm>
              <a:off x="-1658235" y="384292"/>
              <a:ext cx="576963" cy="425722"/>
            </a:xfrm>
            <a:prstGeom prst="rect">
              <a:avLst/>
            </a:prstGeom>
            <a:noFill/>
          </p:spPr>
          <p:txBody>
            <a:bodyPr wrap="none" rtlCol="0">
              <a:spAutoFit/>
            </a:bodyPr>
            <a:lstStyle/>
            <a:p>
              <a:r>
                <a:rPr lang="en-GB" sz="1200" b="1" dirty="0">
                  <a:solidFill>
                    <a:schemeClr val="accent3">
                      <a:lumMod val="75000"/>
                    </a:schemeClr>
                  </a:solidFill>
                </a:rPr>
                <a:t>1999</a:t>
              </a:r>
            </a:p>
          </p:txBody>
        </p:sp>
        <p:sp>
          <p:nvSpPr>
            <p:cNvPr id="63" name="TextBox 62"/>
            <p:cNvSpPr txBox="1"/>
            <p:nvPr/>
          </p:nvSpPr>
          <p:spPr>
            <a:xfrm>
              <a:off x="-1730240" y="753624"/>
              <a:ext cx="2592288" cy="886918"/>
            </a:xfrm>
            <a:prstGeom prst="rect">
              <a:avLst/>
            </a:prstGeom>
            <a:noFill/>
          </p:spPr>
          <p:txBody>
            <a:bodyPr wrap="square" rtlCol="0">
              <a:spAutoFit/>
            </a:bodyPr>
            <a:lstStyle/>
            <a:p>
              <a:r>
                <a:rPr lang="en-ZA" sz="1050" dirty="0"/>
                <a:t>Nile Basin Initiative (NBI) established </a:t>
              </a:r>
            </a:p>
            <a:p>
              <a:r>
                <a:rPr lang="en-ZA" sz="1050" dirty="0"/>
                <a:t>Nile Equatorial Lakes Subsidiary Action </a:t>
              </a:r>
              <a:r>
                <a:rPr lang="en-GB" sz="1050" dirty="0"/>
                <a:t>Program (NELSAP) established.</a:t>
              </a:r>
            </a:p>
          </p:txBody>
        </p:sp>
        <p:cxnSp>
          <p:nvCxnSpPr>
            <p:cNvPr id="64" name="Straight Connector 63"/>
            <p:cNvCxnSpPr/>
            <p:nvPr/>
          </p:nvCxnSpPr>
          <p:spPr>
            <a:xfrm>
              <a:off x="-1658233" y="753624"/>
              <a:ext cx="199113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 name="Freeform 15"/>
          <p:cNvSpPr/>
          <p:nvPr/>
        </p:nvSpPr>
        <p:spPr>
          <a:xfrm rot="20913453">
            <a:off x="2524529" y="1430604"/>
            <a:ext cx="560469" cy="388128"/>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4314988 w 4314988"/>
              <a:gd name="connsiteY0" fmla="*/ 4000 h 712830"/>
              <a:gd name="connsiteX1" fmla="*/ 427362 w 4314988"/>
              <a:gd name="connsiteY1" fmla="*/ 377979 h 712830"/>
              <a:gd name="connsiteX2" fmla="*/ 15238 w 4314988"/>
              <a:gd name="connsiteY2" fmla="*/ 712830 h 712830"/>
              <a:gd name="connsiteX0" fmla="*/ 4314988 w 4314988"/>
              <a:gd name="connsiteY0" fmla="*/ 0 h 708830"/>
              <a:gd name="connsiteX1" fmla="*/ 427362 w 4314988"/>
              <a:gd name="connsiteY1" fmla="*/ 373979 h 708830"/>
              <a:gd name="connsiteX2" fmla="*/ 15238 w 4314988"/>
              <a:gd name="connsiteY2" fmla="*/ 708830 h 708830"/>
              <a:gd name="connsiteX0" fmla="*/ 4299750 w 4299750"/>
              <a:gd name="connsiteY0" fmla="*/ 0 h 708830"/>
              <a:gd name="connsiteX1" fmla="*/ 2531985 w 4299750"/>
              <a:gd name="connsiteY1" fmla="*/ 463126 h 708830"/>
              <a:gd name="connsiteX2" fmla="*/ 0 w 4299750"/>
              <a:gd name="connsiteY2" fmla="*/ 708830 h 708830"/>
              <a:gd name="connsiteX0" fmla="*/ 4299750 w 4299750"/>
              <a:gd name="connsiteY0" fmla="*/ 0 h 708830"/>
              <a:gd name="connsiteX1" fmla="*/ 2531985 w 4299750"/>
              <a:gd name="connsiteY1" fmla="*/ 463126 h 708830"/>
              <a:gd name="connsiteX2" fmla="*/ 0 w 4299750"/>
              <a:gd name="connsiteY2" fmla="*/ 708830 h 708830"/>
              <a:gd name="connsiteX0" fmla="*/ 4299750 w 4299750"/>
              <a:gd name="connsiteY0" fmla="*/ 0 h 708830"/>
              <a:gd name="connsiteX1" fmla="*/ 1669268 w 4299750"/>
              <a:gd name="connsiteY1" fmla="*/ 320352 h 708830"/>
              <a:gd name="connsiteX2" fmla="*/ 0 w 4299750"/>
              <a:gd name="connsiteY2" fmla="*/ 708830 h 708830"/>
              <a:gd name="connsiteX0" fmla="*/ 4299750 w 4299750"/>
              <a:gd name="connsiteY0" fmla="*/ 23 h 708853"/>
              <a:gd name="connsiteX1" fmla="*/ 1669268 w 4299750"/>
              <a:gd name="connsiteY1" fmla="*/ 320375 h 708853"/>
              <a:gd name="connsiteX2" fmla="*/ 0 w 4299750"/>
              <a:gd name="connsiteY2" fmla="*/ 708853 h 708853"/>
              <a:gd name="connsiteX0" fmla="*/ 4541337 w 4541337"/>
              <a:gd name="connsiteY0" fmla="*/ 28 h 637911"/>
              <a:gd name="connsiteX1" fmla="*/ 1669268 w 4541337"/>
              <a:gd name="connsiteY1" fmla="*/ 249433 h 637911"/>
              <a:gd name="connsiteX2" fmla="*/ 0 w 4541337"/>
              <a:gd name="connsiteY2" fmla="*/ 637911 h 637911"/>
              <a:gd name="connsiteX0" fmla="*/ 4541337 w 4541337"/>
              <a:gd name="connsiteY0" fmla="*/ 23 h 637906"/>
              <a:gd name="connsiteX1" fmla="*/ 2566175 w 4541337"/>
              <a:gd name="connsiteY1" fmla="*/ 335626 h 637906"/>
              <a:gd name="connsiteX2" fmla="*/ 0 w 4541337"/>
              <a:gd name="connsiteY2" fmla="*/ 637906 h 637906"/>
              <a:gd name="connsiteX0" fmla="*/ 4541337 w 4541337"/>
              <a:gd name="connsiteY0" fmla="*/ 25 h 637908"/>
              <a:gd name="connsiteX1" fmla="*/ 2222561 w 4541337"/>
              <a:gd name="connsiteY1" fmla="*/ 283982 h 637908"/>
              <a:gd name="connsiteX2" fmla="*/ 0 w 4541337"/>
              <a:gd name="connsiteY2" fmla="*/ 637908 h 637908"/>
              <a:gd name="connsiteX0" fmla="*/ 4696308 w 4696309"/>
              <a:gd name="connsiteY0" fmla="*/ 12 h 1052028"/>
              <a:gd name="connsiteX1" fmla="*/ 2222561 w 4696309"/>
              <a:gd name="connsiteY1" fmla="*/ 698102 h 1052028"/>
              <a:gd name="connsiteX2" fmla="*/ 0 w 4696309"/>
              <a:gd name="connsiteY2" fmla="*/ 1052028 h 1052028"/>
              <a:gd name="connsiteX0" fmla="*/ 4696308 w 4696309"/>
              <a:gd name="connsiteY0" fmla="*/ 12 h 1052028"/>
              <a:gd name="connsiteX1" fmla="*/ 2701937 w 4696309"/>
              <a:gd name="connsiteY1" fmla="*/ 759516 h 1052028"/>
              <a:gd name="connsiteX2" fmla="*/ 0 w 4696309"/>
              <a:gd name="connsiteY2" fmla="*/ 1052028 h 1052028"/>
              <a:gd name="connsiteX0" fmla="*/ 4696308 w 4696309"/>
              <a:gd name="connsiteY0" fmla="*/ 15 h 1052031"/>
              <a:gd name="connsiteX1" fmla="*/ 2701937 w 4696309"/>
              <a:gd name="connsiteY1" fmla="*/ 759519 h 1052031"/>
              <a:gd name="connsiteX2" fmla="*/ 0 w 4696309"/>
              <a:gd name="connsiteY2" fmla="*/ 1052031 h 1052031"/>
            </a:gdLst>
            <a:ahLst/>
            <a:cxnLst>
              <a:cxn ang="0">
                <a:pos x="connsiteX0" y="connsiteY0"/>
              </a:cxn>
              <a:cxn ang="0">
                <a:pos x="connsiteX1" y="connsiteY1"/>
              </a:cxn>
              <a:cxn ang="0">
                <a:pos x="connsiteX2" y="connsiteY2"/>
              </a:cxn>
            </a:cxnLst>
            <a:rect l="l" t="t" r="r" b="b"/>
            <a:pathLst>
              <a:path w="4696309" h="1052031">
                <a:moveTo>
                  <a:pt x="4696308" y="15"/>
                </a:moveTo>
                <a:cubicBezTo>
                  <a:pt x="4397109" y="-3704"/>
                  <a:pt x="4196497" y="610893"/>
                  <a:pt x="2701937" y="759519"/>
                </a:cubicBezTo>
                <a:cubicBezTo>
                  <a:pt x="1486384" y="639465"/>
                  <a:pt x="126642" y="881385"/>
                  <a:pt x="0" y="1052031"/>
                </a:cubicBezTo>
              </a:path>
            </a:pathLst>
          </a:custGeom>
          <a:noFill/>
          <a:ln w="19050">
            <a:solidFill>
              <a:schemeClr val="accent3">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17" name="Group 16"/>
          <p:cNvGrpSpPr/>
          <p:nvPr/>
        </p:nvGrpSpPr>
        <p:grpSpPr>
          <a:xfrm>
            <a:off x="665607" y="2146274"/>
            <a:ext cx="2510069" cy="500076"/>
            <a:chOff x="1176542" y="549208"/>
            <a:chExt cx="2486629" cy="768571"/>
          </a:xfrm>
        </p:grpSpPr>
        <p:sp>
          <p:nvSpPr>
            <p:cNvPr id="59" name="TextBox 58"/>
            <p:cNvSpPr txBox="1"/>
            <p:nvPr/>
          </p:nvSpPr>
          <p:spPr>
            <a:xfrm>
              <a:off x="3053018" y="549208"/>
              <a:ext cx="576963" cy="425722"/>
            </a:xfrm>
            <a:prstGeom prst="rect">
              <a:avLst/>
            </a:prstGeom>
            <a:noFill/>
          </p:spPr>
          <p:txBody>
            <a:bodyPr wrap="none" rtlCol="0">
              <a:spAutoFit/>
            </a:bodyPr>
            <a:lstStyle/>
            <a:p>
              <a:r>
                <a:rPr lang="en-ZA" sz="1200" b="1" dirty="0">
                  <a:solidFill>
                    <a:schemeClr val="accent1">
                      <a:lumMod val="75000"/>
                    </a:schemeClr>
                  </a:solidFill>
                </a:rPr>
                <a:t>2001</a:t>
              </a:r>
              <a:endParaRPr lang="en-GB" sz="1200" b="1" dirty="0">
                <a:solidFill>
                  <a:schemeClr val="accent1">
                    <a:lumMod val="75000"/>
                  </a:schemeClr>
                </a:solidFill>
              </a:endParaRPr>
            </a:p>
          </p:txBody>
        </p:sp>
        <p:sp>
          <p:nvSpPr>
            <p:cNvPr id="60" name="TextBox 59"/>
            <p:cNvSpPr txBox="1"/>
            <p:nvPr/>
          </p:nvSpPr>
          <p:spPr>
            <a:xfrm>
              <a:off x="1176542" y="927533"/>
              <a:ext cx="2486629" cy="390246"/>
            </a:xfrm>
            <a:prstGeom prst="rect">
              <a:avLst/>
            </a:prstGeom>
            <a:noFill/>
          </p:spPr>
          <p:txBody>
            <a:bodyPr wrap="square" rIns="0" rtlCol="0">
              <a:spAutoFit/>
            </a:bodyPr>
            <a:lstStyle/>
            <a:p>
              <a:pPr algn="r"/>
              <a:r>
                <a:rPr lang="en-ZA" sz="1050" dirty="0"/>
                <a:t>Development partners pledge $140M</a:t>
              </a:r>
            </a:p>
          </p:txBody>
        </p:sp>
        <p:cxnSp>
          <p:nvCxnSpPr>
            <p:cNvPr id="61" name="Straight Connector 60"/>
            <p:cNvCxnSpPr/>
            <p:nvPr/>
          </p:nvCxnSpPr>
          <p:spPr>
            <a:xfrm flipV="1">
              <a:off x="1613411" y="927534"/>
              <a:ext cx="2049760" cy="2"/>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 name="Freeform 17"/>
          <p:cNvSpPr/>
          <p:nvPr/>
        </p:nvSpPr>
        <p:spPr>
          <a:xfrm rot="8586839">
            <a:off x="2952730" y="2144407"/>
            <a:ext cx="246088" cy="76914"/>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2186542 w 2186542"/>
              <a:gd name="connsiteY0" fmla="*/ 16226 h 357493"/>
              <a:gd name="connsiteX1" fmla="*/ 355275 w 2186542"/>
              <a:gd name="connsiteY1" fmla="*/ 77126 h 357493"/>
              <a:gd name="connsiteX2" fmla="*/ 0 w 2186542"/>
              <a:gd name="connsiteY2" fmla="*/ 357493 h 357493"/>
              <a:gd name="connsiteX0" fmla="*/ 2186542 w 2186542"/>
              <a:gd name="connsiteY0" fmla="*/ 4152 h 345419"/>
              <a:gd name="connsiteX1" fmla="*/ 1099981 w 2186542"/>
              <a:gd name="connsiteY1" fmla="*/ 306246 h 345419"/>
              <a:gd name="connsiteX2" fmla="*/ 0 w 2186542"/>
              <a:gd name="connsiteY2" fmla="*/ 345419 h 345419"/>
              <a:gd name="connsiteX0" fmla="*/ 2186542 w 2186542"/>
              <a:gd name="connsiteY0" fmla="*/ 0 h 341267"/>
              <a:gd name="connsiteX1" fmla="*/ 1099981 w 2186542"/>
              <a:gd name="connsiteY1" fmla="*/ 302094 h 341267"/>
              <a:gd name="connsiteX2" fmla="*/ 0 w 2186542"/>
              <a:gd name="connsiteY2" fmla="*/ 341267 h 341267"/>
              <a:gd name="connsiteX0" fmla="*/ 2186542 w 2186542"/>
              <a:gd name="connsiteY0" fmla="*/ 0 h 341267"/>
              <a:gd name="connsiteX1" fmla="*/ 1099981 w 2186542"/>
              <a:gd name="connsiteY1" fmla="*/ 302094 h 341267"/>
              <a:gd name="connsiteX2" fmla="*/ 0 w 2186542"/>
              <a:gd name="connsiteY2" fmla="*/ 341267 h 341267"/>
              <a:gd name="connsiteX0" fmla="*/ 2186542 w 2186542"/>
              <a:gd name="connsiteY0" fmla="*/ 0 h 341267"/>
              <a:gd name="connsiteX1" fmla="*/ 720459 w 2186542"/>
              <a:gd name="connsiteY1" fmla="*/ 111703 h 341267"/>
              <a:gd name="connsiteX2" fmla="*/ 0 w 2186542"/>
              <a:gd name="connsiteY2" fmla="*/ 341267 h 341267"/>
              <a:gd name="connsiteX0" fmla="*/ 2186542 w 2186542"/>
              <a:gd name="connsiteY0" fmla="*/ 0 h 341267"/>
              <a:gd name="connsiteX1" fmla="*/ 720459 w 2186542"/>
              <a:gd name="connsiteY1" fmla="*/ 111703 h 341267"/>
              <a:gd name="connsiteX2" fmla="*/ 0 w 2186542"/>
              <a:gd name="connsiteY2" fmla="*/ 341267 h 341267"/>
            </a:gdLst>
            <a:ahLst/>
            <a:cxnLst>
              <a:cxn ang="0">
                <a:pos x="connsiteX0" y="connsiteY0"/>
              </a:cxn>
              <a:cxn ang="0">
                <a:pos x="connsiteX1" y="connsiteY1"/>
              </a:cxn>
              <a:cxn ang="0">
                <a:pos x="connsiteX2" y="connsiteY2"/>
              </a:cxn>
            </a:cxnLst>
            <a:rect l="l" t="t" r="r" b="b"/>
            <a:pathLst>
              <a:path w="2186542" h="341267">
                <a:moveTo>
                  <a:pt x="2186542" y="0"/>
                </a:moveTo>
                <a:cubicBezTo>
                  <a:pt x="1741056" y="159205"/>
                  <a:pt x="1153636" y="97036"/>
                  <a:pt x="720459" y="111703"/>
                </a:cubicBezTo>
                <a:cubicBezTo>
                  <a:pt x="287282" y="126370"/>
                  <a:pt x="126642" y="170621"/>
                  <a:pt x="0" y="341267"/>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19" name="Group 18"/>
          <p:cNvGrpSpPr/>
          <p:nvPr/>
        </p:nvGrpSpPr>
        <p:grpSpPr>
          <a:xfrm>
            <a:off x="4235621" y="1334873"/>
            <a:ext cx="2391686" cy="655806"/>
            <a:chOff x="755577" y="565928"/>
            <a:chExt cx="2843221" cy="1007913"/>
          </a:xfrm>
        </p:grpSpPr>
        <p:sp>
          <p:nvSpPr>
            <p:cNvPr id="56" name="TextBox 55"/>
            <p:cNvSpPr txBox="1"/>
            <p:nvPr/>
          </p:nvSpPr>
          <p:spPr>
            <a:xfrm>
              <a:off x="805235" y="565928"/>
              <a:ext cx="593036" cy="425722"/>
            </a:xfrm>
            <a:prstGeom prst="rect">
              <a:avLst/>
            </a:prstGeom>
            <a:noFill/>
          </p:spPr>
          <p:txBody>
            <a:bodyPr wrap="none" rtlCol="0">
              <a:spAutoFit/>
            </a:bodyPr>
            <a:lstStyle/>
            <a:p>
              <a:pPr algn="ctr"/>
              <a:r>
                <a:rPr lang="en-ZA" sz="1200" b="1" dirty="0">
                  <a:solidFill>
                    <a:schemeClr val="accent1">
                      <a:lumMod val="75000"/>
                    </a:schemeClr>
                  </a:solidFill>
                </a:rPr>
                <a:t>2002</a:t>
              </a:r>
              <a:endParaRPr lang="en-GB" sz="1200" b="1" dirty="0">
                <a:solidFill>
                  <a:schemeClr val="accent1">
                    <a:lumMod val="75000"/>
                  </a:schemeClr>
                </a:solidFill>
              </a:endParaRPr>
            </a:p>
          </p:txBody>
        </p:sp>
        <p:sp>
          <p:nvSpPr>
            <p:cNvPr id="57" name="TextBox 56"/>
            <p:cNvSpPr txBox="1"/>
            <p:nvPr/>
          </p:nvSpPr>
          <p:spPr>
            <a:xfrm>
              <a:off x="755577" y="935259"/>
              <a:ext cx="2843221" cy="638582"/>
            </a:xfrm>
            <a:prstGeom prst="rect">
              <a:avLst/>
            </a:prstGeom>
            <a:noFill/>
          </p:spPr>
          <p:txBody>
            <a:bodyPr wrap="square" rtlCol="0">
              <a:spAutoFit/>
            </a:bodyPr>
            <a:lstStyle/>
            <a:p>
              <a:r>
                <a:rPr lang="en-GB" sz="1050" dirty="0"/>
                <a:t>Eastern Nile Technical Regional Office (ENTRO) established.</a:t>
              </a:r>
              <a:endParaRPr lang="en-ZA" sz="1050" dirty="0"/>
            </a:p>
          </p:txBody>
        </p:sp>
        <p:cxnSp>
          <p:nvCxnSpPr>
            <p:cNvPr id="58" name="Straight Connector 57"/>
            <p:cNvCxnSpPr/>
            <p:nvPr/>
          </p:nvCxnSpPr>
          <p:spPr>
            <a:xfrm flipV="1">
              <a:off x="827584" y="935261"/>
              <a:ext cx="2481246" cy="2"/>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 name="Freeform 19"/>
          <p:cNvSpPr/>
          <p:nvPr/>
        </p:nvSpPr>
        <p:spPr>
          <a:xfrm rot="10800000" flipH="1" flipV="1">
            <a:off x="5174378" y="2847935"/>
            <a:ext cx="499711" cy="269723"/>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2837697 w 2837697"/>
              <a:gd name="connsiteY0" fmla="*/ 534 h 213843"/>
              <a:gd name="connsiteX1" fmla="*/ 2059631 w 2837697"/>
              <a:gd name="connsiteY1" fmla="*/ 55018 h 213843"/>
              <a:gd name="connsiteX2" fmla="*/ 0 w 2837697"/>
              <a:gd name="connsiteY2" fmla="*/ 213843 h 213843"/>
              <a:gd name="connsiteX0" fmla="*/ 2837697 w 2837697"/>
              <a:gd name="connsiteY0" fmla="*/ 234 h 213543"/>
              <a:gd name="connsiteX1" fmla="*/ 1313096 w 2837697"/>
              <a:gd name="connsiteY1" fmla="*/ 90466 h 213543"/>
              <a:gd name="connsiteX2" fmla="*/ 0 w 2837697"/>
              <a:gd name="connsiteY2" fmla="*/ 213543 h 213543"/>
              <a:gd name="connsiteX0" fmla="*/ 2837697 w 2837697"/>
              <a:gd name="connsiteY0" fmla="*/ 161 h 213470"/>
              <a:gd name="connsiteX1" fmla="*/ 1313096 w 2837697"/>
              <a:gd name="connsiteY1" fmla="*/ 90393 h 213470"/>
              <a:gd name="connsiteX2" fmla="*/ 0 w 2837697"/>
              <a:gd name="connsiteY2" fmla="*/ 213470 h 213470"/>
              <a:gd name="connsiteX0" fmla="*/ 2837697 w 2837697"/>
              <a:gd name="connsiteY0" fmla="*/ 304 h 213613"/>
              <a:gd name="connsiteX1" fmla="*/ 1414404 w 2837697"/>
              <a:gd name="connsiteY1" fmla="*/ 47639 h 213613"/>
              <a:gd name="connsiteX2" fmla="*/ 0 w 2837697"/>
              <a:gd name="connsiteY2" fmla="*/ 213613 h 213613"/>
              <a:gd name="connsiteX0" fmla="*/ 2812369 w 2812369"/>
              <a:gd name="connsiteY0" fmla="*/ 944 h 250000"/>
              <a:gd name="connsiteX1" fmla="*/ 1389076 w 2812369"/>
              <a:gd name="connsiteY1" fmla="*/ 48279 h 250000"/>
              <a:gd name="connsiteX2" fmla="*/ 0 w 2812369"/>
              <a:gd name="connsiteY2" fmla="*/ 250000 h 250000"/>
              <a:gd name="connsiteX0" fmla="*/ 2812369 w 2812369"/>
              <a:gd name="connsiteY0" fmla="*/ 516 h 249572"/>
              <a:gd name="connsiteX1" fmla="*/ 1389076 w 2812369"/>
              <a:gd name="connsiteY1" fmla="*/ 47851 h 249572"/>
              <a:gd name="connsiteX2" fmla="*/ 0 w 2812369"/>
              <a:gd name="connsiteY2" fmla="*/ 249572 h 249572"/>
              <a:gd name="connsiteX0" fmla="*/ 2812369 w 2812369"/>
              <a:gd name="connsiteY0" fmla="*/ 516 h 249572"/>
              <a:gd name="connsiteX1" fmla="*/ 1389076 w 2812369"/>
              <a:gd name="connsiteY1" fmla="*/ 47851 h 249572"/>
              <a:gd name="connsiteX2" fmla="*/ 0 w 2812369"/>
              <a:gd name="connsiteY2" fmla="*/ 249572 h 249572"/>
            </a:gdLst>
            <a:ahLst/>
            <a:cxnLst>
              <a:cxn ang="0">
                <a:pos x="connsiteX0" y="connsiteY0"/>
              </a:cxn>
              <a:cxn ang="0">
                <a:pos x="connsiteX1" y="connsiteY1"/>
              </a:cxn>
              <a:cxn ang="0">
                <a:pos x="connsiteX2" y="connsiteY2"/>
              </a:cxn>
            </a:cxnLst>
            <a:rect l="l" t="t" r="r" b="b"/>
            <a:pathLst>
              <a:path w="2812369" h="249572">
                <a:moveTo>
                  <a:pt x="2812369" y="516"/>
                </a:moveTo>
                <a:cubicBezTo>
                  <a:pt x="2466786" y="-3892"/>
                  <a:pt x="1933786" y="20641"/>
                  <a:pt x="1389076" y="47851"/>
                </a:cubicBezTo>
                <a:cubicBezTo>
                  <a:pt x="844366" y="75061"/>
                  <a:pt x="415601" y="100374"/>
                  <a:pt x="0" y="249572"/>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21" name="Group 20"/>
          <p:cNvGrpSpPr/>
          <p:nvPr/>
        </p:nvGrpSpPr>
        <p:grpSpPr>
          <a:xfrm>
            <a:off x="1757290" y="2509983"/>
            <a:ext cx="2479768" cy="655806"/>
            <a:chOff x="-462454" y="692696"/>
            <a:chExt cx="2947932" cy="1007913"/>
          </a:xfrm>
        </p:grpSpPr>
        <p:sp>
          <p:nvSpPr>
            <p:cNvPr id="53" name="TextBox 52"/>
            <p:cNvSpPr txBox="1"/>
            <p:nvPr/>
          </p:nvSpPr>
          <p:spPr>
            <a:xfrm>
              <a:off x="1763741" y="692696"/>
              <a:ext cx="692356" cy="425722"/>
            </a:xfrm>
            <a:prstGeom prst="rect">
              <a:avLst/>
            </a:prstGeom>
            <a:noFill/>
          </p:spPr>
          <p:txBody>
            <a:bodyPr wrap="none" rtlCol="0">
              <a:spAutoFit/>
            </a:bodyPr>
            <a:lstStyle/>
            <a:p>
              <a:r>
                <a:rPr lang="en-ZA" sz="1200" b="1" dirty="0">
                  <a:solidFill>
                    <a:schemeClr val="accent1">
                      <a:lumMod val="75000"/>
                    </a:schemeClr>
                  </a:solidFill>
                </a:rPr>
                <a:t>2004</a:t>
              </a:r>
              <a:endParaRPr lang="en-GB" sz="1200" b="1" dirty="0">
                <a:solidFill>
                  <a:schemeClr val="accent1">
                    <a:lumMod val="75000"/>
                  </a:schemeClr>
                </a:solidFill>
              </a:endParaRPr>
            </a:p>
          </p:txBody>
        </p:sp>
        <p:sp>
          <p:nvSpPr>
            <p:cNvPr id="54" name="TextBox 53"/>
            <p:cNvSpPr txBox="1"/>
            <p:nvPr/>
          </p:nvSpPr>
          <p:spPr>
            <a:xfrm>
              <a:off x="-462454" y="1062027"/>
              <a:ext cx="2947932" cy="638582"/>
            </a:xfrm>
            <a:prstGeom prst="rect">
              <a:avLst/>
            </a:prstGeom>
            <a:noFill/>
          </p:spPr>
          <p:txBody>
            <a:bodyPr wrap="square" rIns="0" rtlCol="0">
              <a:spAutoFit/>
            </a:bodyPr>
            <a:lstStyle/>
            <a:p>
              <a:pPr algn="r"/>
              <a:r>
                <a:rPr lang="en-GB" sz="1050" dirty="0"/>
                <a:t>NBI starts to implement projects, starting with Shared Visions Program</a:t>
              </a:r>
              <a:endParaRPr lang="en-ZA" sz="1050" dirty="0"/>
            </a:p>
          </p:txBody>
        </p:sp>
        <p:cxnSp>
          <p:nvCxnSpPr>
            <p:cNvPr id="55" name="Straight Connector 54"/>
            <p:cNvCxnSpPr/>
            <p:nvPr/>
          </p:nvCxnSpPr>
          <p:spPr>
            <a:xfrm>
              <a:off x="-99903" y="1062027"/>
              <a:ext cx="2585380" cy="2"/>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2" name="Freeform 21"/>
          <p:cNvSpPr/>
          <p:nvPr/>
        </p:nvSpPr>
        <p:spPr>
          <a:xfrm rot="20471022" flipH="1" flipV="1">
            <a:off x="3788092" y="2210865"/>
            <a:ext cx="136248" cy="287028"/>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698842 w 698842"/>
              <a:gd name="connsiteY0" fmla="*/ 195 h 416235"/>
              <a:gd name="connsiteX1" fmla="*/ 355275 w 698842"/>
              <a:gd name="connsiteY1" fmla="*/ 135868 h 416235"/>
              <a:gd name="connsiteX2" fmla="*/ 0 w 698842"/>
              <a:gd name="connsiteY2" fmla="*/ 416235 h 416235"/>
              <a:gd name="connsiteX0" fmla="*/ 698842 w 706289"/>
              <a:gd name="connsiteY0" fmla="*/ 0 h 416040"/>
              <a:gd name="connsiteX1" fmla="*/ 355275 w 706289"/>
              <a:gd name="connsiteY1" fmla="*/ 135673 h 416040"/>
              <a:gd name="connsiteX2" fmla="*/ 0 w 706289"/>
              <a:gd name="connsiteY2" fmla="*/ 416040 h 416040"/>
              <a:gd name="connsiteX0" fmla="*/ 698842 w 724104"/>
              <a:gd name="connsiteY0" fmla="*/ 0 h 416040"/>
              <a:gd name="connsiteX1" fmla="*/ 597737 w 724104"/>
              <a:gd name="connsiteY1" fmla="*/ 283356 h 416040"/>
              <a:gd name="connsiteX2" fmla="*/ 0 w 724104"/>
              <a:gd name="connsiteY2" fmla="*/ 416040 h 416040"/>
              <a:gd name="connsiteX0" fmla="*/ 698842 w 724102"/>
              <a:gd name="connsiteY0" fmla="*/ 0 h 416040"/>
              <a:gd name="connsiteX1" fmla="*/ 597737 w 724102"/>
              <a:gd name="connsiteY1" fmla="*/ 283356 h 416040"/>
              <a:gd name="connsiteX2" fmla="*/ 0 w 724102"/>
              <a:gd name="connsiteY2" fmla="*/ 416040 h 416040"/>
              <a:gd name="connsiteX0" fmla="*/ 698842 w 714625"/>
              <a:gd name="connsiteY0" fmla="*/ 0 h 416040"/>
              <a:gd name="connsiteX1" fmla="*/ 532754 w 714625"/>
              <a:gd name="connsiteY1" fmla="*/ 239331 h 416040"/>
              <a:gd name="connsiteX2" fmla="*/ 0 w 714625"/>
              <a:gd name="connsiteY2" fmla="*/ 416040 h 416040"/>
              <a:gd name="connsiteX0" fmla="*/ 698842 w 698842"/>
              <a:gd name="connsiteY0" fmla="*/ 0 h 416040"/>
              <a:gd name="connsiteX1" fmla="*/ 532754 w 698842"/>
              <a:gd name="connsiteY1" fmla="*/ 239331 h 416040"/>
              <a:gd name="connsiteX2" fmla="*/ 0 w 698842"/>
              <a:gd name="connsiteY2" fmla="*/ 416040 h 416040"/>
              <a:gd name="connsiteX0" fmla="*/ 175406 w 534283"/>
              <a:gd name="connsiteY0" fmla="*/ 0 h 536165"/>
              <a:gd name="connsiteX1" fmla="*/ 532754 w 534283"/>
              <a:gd name="connsiteY1" fmla="*/ 359456 h 536165"/>
              <a:gd name="connsiteX2" fmla="*/ 0 w 534283"/>
              <a:gd name="connsiteY2" fmla="*/ 536165 h 536165"/>
              <a:gd name="connsiteX0" fmla="*/ 175406 w 287581"/>
              <a:gd name="connsiteY0" fmla="*/ 0 h 536165"/>
              <a:gd name="connsiteX1" fmla="*/ 283808 w 287581"/>
              <a:gd name="connsiteY1" fmla="*/ 245276 h 536165"/>
              <a:gd name="connsiteX2" fmla="*/ 0 w 287581"/>
              <a:gd name="connsiteY2" fmla="*/ 536165 h 536165"/>
              <a:gd name="connsiteX0" fmla="*/ 484439 w 611944"/>
              <a:gd name="connsiteY0" fmla="*/ 0 h 447600"/>
              <a:gd name="connsiteX1" fmla="*/ 592841 w 611944"/>
              <a:gd name="connsiteY1" fmla="*/ 245276 h 447600"/>
              <a:gd name="connsiteX2" fmla="*/ -1 w 611944"/>
              <a:gd name="connsiteY2" fmla="*/ 447600 h 447600"/>
              <a:gd name="connsiteX0" fmla="*/ 484441 w 484440"/>
              <a:gd name="connsiteY0" fmla="*/ 0 h 447600"/>
              <a:gd name="connsiteX1" fmla="*/ 414175 w 484440"/>
              <a:gd name="connsiteY1" fmla="*/ 218975 h 447600"/>
              <a:gd name="connsiteX2" fmla="*/ 1 w 484440"/>
              <a:gd name="connsiteY2" fmla="*/ 447600 h 447600"/>
              <a:gd name="connsiteX0" fmla="*/ 220537 w 417957"/>
              <a:gd name="connsiteY0" fmla="*/ 0 h 365840"/>
              <a:gd name="connsiteX1" fmla="*/ 414173 w 417957"/>
              <a:gd name="connsiteY1" fmla="*/ 137215 h 365840"/>
              <a:gd name="connsiteX2" fmla="*/ -1 w 417957"/>
              <a:gd name="connsiteY2" fmla="*/ 365840 h 365840"/>
              <a:gd name="connsiteX0" fmla="*/ 220539 w 240702"/>
              <a:gd name="connsiteY0" fmla="*/ 0 h 365840"/>
              <a:gd name="connsiteX1" fmla="*/ 228224 w 240702"/>
              <a:gd name="connsiteY1" fmla="*/ 195991 h 365840"/>
              <a:gd name="connsiteX2" fmla="*/ 1 w 240702"/>
              <a:gd name="connsiteY2" fmla="*/ 365840 h 365840"/>
              <a:gd name="connsiteX0" fmla="*/ 220537 w 231427"/>
              <a:gd name="connsiteY0" fmla="*/ 0 h 365840"/>
              <a:gd name="connsiteX1" fmla="*/ 228222 w 231427"/>
              <a:gd name="connsiteY1" fmla="*/ 195991 h 365840"/>
              <a:gd name="connsiteX2" fmla="*/ -1 w 231427"/>
              <a:gd name="connsiteY2" fmla="*/ 365840 h 365840"/>
              <a:gd name="connsiteX0" fmla="*/ 220539 w 257057"/>
              <a:gd name="connsiteY0" fmla="*/ 0 h 365840"/>
              <a:gd name="connsiteX1" fmla="*/ 255106 w 257057"/>
              <a:gd name="connsiteY1" fmla="*/ 168501 h 365840"/>
              <a:gd name="connsiteX2" fmla="*/ 1 w 257057"/>
              <a:gd name="connsiteY2" fmla="*/ 365840 h 365840"/>
              <a:gd name="connsiteX0" fmla="*/ 220537 w 259003"/>
              <a:gd name="connsiteY0" fmla="*/ 0 h 365840"/>
              <a:gd name="connsiteX1" fmla="*/ 255104 w 259003"/>
              <a:gd name="connsiteY1" fmla="*/ 168501 h 365840"/>
              <a:gd name="connsiteX2" fmla="*/ -1 w 259003"/>
              <a:gd name="connsiteY2" fmla="*/ 365840 h 365840"/>
            </a:gdLst>
            <a:ahLst/>
            <a:cxnLst>
              <a:cxn ang="0">
                <a:pos x="connsiteX0" y="connsiteY0"/>
              </a:cxn>
              <a:cxn ang="0">
                <a:pos x="connsiteX1" y="connsiteY1"/>
              </a:cxn>
              <a:cxn ang="0">
                <a:pos x="connsiteX2" y="connsiteY2"/>
              </a:cxn>
            </a:cxnLst>
            <a:rect l="l" t="t" r="r" b="b"/>
            <a:pathLst>
              <a:path w="259003" h="365840">
                <a:moveTo>
                  <a:pt x="220537" y="0"/>
                </a:moveTo>
                <a:cubicBezTo>
                  <a:pt x="207545" y="104855"/>
                  <a:pt x="243273" y="129577"/>
                  <a:pt x="255104" y="168501"/>
                </a:cubicBezTo>
                <a:cubicBezTo>
                  <a:pt x="266935" y="207425"/>
                  <a:pt x="268784" y="267807"/>
                  <a:pt x="-1" y="365840"/>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23" name="Group 22"/>
          <p:cNvGrpSpPr/>
          <p:nvPr/>
        </p:nvGrpSpPr>
        <p:grpSpPr>
          <a:xfrm>
            <a:off x="4944581" y="1956255"/>
            <a:ext cx="2865584" cy="817389"/>
            <a:chOff x="521813" y="692696"/>
            <a:chExt cx="2838824" cy="1256252"/>
          </a:xfrm>
        </p:grpSpPr>
        <p:sp>
          <p:nvSpPr>
            <p:cNvPr id="50" name="TextBox 49"/>
            <p:cNvSpPr txBox="1"/>
            <p:nvPr/>
          </p:nvSpPr>
          <p:spPr>
            <a:xfrm>
              <a:off x="755576" y="692696"/>
              <a:ext cx="576963" cy="425722"/>
            </a:xfrm>
            <a:prstGeom prst="rect">
              <a:avLst/>
            </a:prstGeom>
            <a:noFill/>
          </p:spPr>
          <p:txBody>
            <a:bodyPr wrap="none" rtlCol="0">
              <a:spAutoFit/>
            </a:bodyPr>
            <a:lstStyle/>
            <a:p>
              <a:r>
                <a:rPr lang="en-ZA" sz="1200" b="1" dirty="0">
                  <a:solidFill>
                    <a:schemeClr val="accent1">
                      <a:lumMod val="75000"/>
                    </a:schemeClr>
                  </a:solidFill>
                </a:rPr>
                <a:t>2005</a:t>
              </a:r>
              <a:endParaRPr lang="en-GB" sz="1200" b="1" dirty="0">
                <a:solidFill>
                  <a:schemeClr val="accent1">
                    <a:lumMod val="75000"/>
                  </a:schemeClr>
                </a:solidFill>
              </a:endParaRPr>
            </a:p>
          </p:txBody>
        </p:sp>
        <p:sp>
          <p:nvSpPr>
            <p:cNvPr id="51" name="TextBox 50"/>
            <p:cNvSpPr txBox="1"/>
            <p:nvPr/>
          </p:nvSpPr>
          <p:spPr>
            <a:xfrm>
              <a:off x="521813" y="1062027"/>
              <a:ext cx="2838824" cy="886921"/>
            </a:xfrm>
            <a:prstGeom prst="rect">
              <a:avLst/>
            </a:prstGeom>
            <a:noFill/>
          </p:spPr>
          <p:txBody>
            <a:bodyPr wrap="square" rtlCol="0">
              <a:spAutoFit/>
            </a:bodyPr>
            <a:lstStyle/>
            <a:p>
              <a:r>
                <a:rPr lang="en-ZA" sz="1050" dirty="0"/>
                <a:t>The first set of cooperative </a:t>
              </a:r>
              <a:r>
                <a:rPr lang="en-GB" sz="1050" dirty="0"/>
                <a:t>investment projects start </a:t>
              </a:r>
              <a:r>
                <a:rPr lang="en-ZA" sz="1050" dirty="0"/>
                <a:t>up in the Nile equatorial </a:t>
              </a:r>
              <a:r>
                <a:rPr lang="en-GB" sz="1050" dirty="0"/>
                <a:t>lakes region</a:t>
              </a:r>
              <a:endParaRPr lang="en-ZA" sz="1050" dirty="0"/>
            </a:p>
          </p:txBody>
        </p:sp>
        <p:cxnSp>
          <p:nvCxnSpPr>
            <p:cNvPr id="52" name="Straight Connector 51"/>
            <p:cNvCxnSpPr/>
            <p:nvPr/>
          </p:nvCxnSpPr>
          <p:spPr>
            <a:xfrm>
              <a:off x="628128" y="1062027"/>
              <a:ext cx="2462177"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 name="Freeform 23"/>
          <p:cNvSpPr/>
          <p:nvPr/>
        </p:nvSpPr>
        <p:spPr>
          <a:xfrm rot="10800000" flipH="1" flipV="1">
            <a:off x="4488585" y="2072111"/>
            <a:ext cx="688083" cy="181695"/>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Lst>
            <a:ahLst/>
            <a:cxnLst>
              <a:cxn ang="0">
                <a:pos x="connsiteX0" y="connsiteY0"/>
              </a:cxn>
              <a:cxn ang="0">
                <a:pos x="connsiteX1" y="connsiteY1"/>
              </a:cxn>
              <a:cxn ang="0">
                <a:pos x="connsiteX2" y="connsiteY2"/>
              </a:cxn>
            </a:cxnLst>
            <a:rect l="l" t="t" r="r" b="b"/>
            <a:pathLst>
              <a:path w="1133341" h="336243">
                <a:moveTo>
                  <a:pt x="1133341" y="1392"/>
                </a:moveTo>
                <a:cubicBezTo>
                  <a:pt x="787758" y="-3016"/>
                  <a:pt x="544165" y="67"/>
                  <a:pt x="355275" y="55876"/>
                </a:cubicBezTo>
                <a:cubicBezTo>
                  <a:pt x="166385" y="111685"/>
                  <a:pt x="126642" y="165597"/>
                  <a:pt x="0" y="336243"/>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25" name="Group 24"/>
          <p:cNvGrpSpPr/>
          <p:nvPr/>
        </p:nvGrpSpPr>
        <p:grpSpPr>
          <a:xfrm>
            <a:off x="2539272" y="3285038"/>
            <a:ext cx="2222981" cy="817389"/>
            <a:chOff x="1934025" y="828656"/>
            <a:chExt cx="2202222" cy="1256252"/>
          </a:xfrm>
        </p:grpSpPr>
        <p:sp>
          <p:nvSpPr>
            <p:cNvPr id="47" name="TextBox 46"/>
            <p:cNvSpPr txBox="1"/>
            <p:nvPr/>
          </p:nvSpPr>
          <p:spPr>
            <a:xfrm>
              <a:off x="3056127" y="828656"/>
              <a:ext cx="994112" cy="425722"/>
            </a:xfrm>
            <a:prstGeom prst="rect">
              <a:avLst/>
            </a:prstGeom>
            <a:noFill/>
          </p:spPr>
          <p:txBody>
            <a:bodyPr wrap="none" rtlCol="0">
              <a:spAutoFit/>
            </a:bodyPr>
            <a:lstStyle/>
            <a:p>
              <a:r>
                <a:rPr lang="en-ZA" sz="1200" b="1" dirty="0">
                  <a:solidFill>
                    <a:schemeClr val="accent1">
                      <a:lumMod val="75000"/>
                    </a:schemeClr>
                  </a:solidFill>
                </a:rPr>
                <a:t>2007-2008</a:t>
              </a:r>
              <a:endParaRPr lang="en-GB" sz="1200" b="1" dirty="0">
                <a:solidFill>
                  <a:schemeClr val="accent1">
                    <a:lumMod val="75000"/>
                  </a:schemeClr>
                </a:solidFill>
              </a:endParaRPr>
            </a:p>
          </p:txBody>
        </p:sp>
        <p:sp>
          <p:nvSpPr>
            <p:cNvPr id="48" name="TextBox 47"/>
            <p:cNvSpPr txBox="1"/>
            <p:nvPr/>
          </p:nvSpPr>
          <p:spPr>
            <a:xfrm>
              <a:off x="1934025" y="1197987"/>
              <a:ext cx="2202220" cy="886921"/>
            </a:xfrm>
            <a:prstGeom prst="rect">
              <a:avLst/>
            </a:prstGeom>
            <a:noFill/>
          </p:spPr>
          <p:txBody>
            <a:bodyPr wrap="square" rIns="0" rtlCol="0">
              <a:spAutoFit/>
            </a:bodyPr>
            <a:lstStyle/>
            <a:p>
              <a:pPr algn="r"/>
              <a:r>
                <a:rPr lang="en-ZA" sz="1050" dirty="0"/>
                <a:t>The first investment projects start up in the eastern Nile region</a:t>
              </a:r>
            </a:p>
          </p:txBody>
        </p:sp>
        <p:cxnSp>
          <p:nvCxnSpPr>
            <p:cNvPr id="49" name="Straight Connector 48"/>
            <p:cNvCxnSpPr/>
            <p:nvPr/>
          </p:nvCxnSpPr>
          <p:spPr>
            <a:xfrm>
              <a:off x="2148898" y="1197987"/>
              <a:ext cx="1987349"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6" name="Freeform 25"/>
          <p:cNvSpPr/>
          <p:nvPr/>
        </p:nvSpPr>
        <p:spPr>
          <a:xfrm rot="9952378">
            <a:off x="4146711" y="2912248"/>
            <a:ext cx="704602" cy="325233"/>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2186542 w 2186542"/>
              <a:gd name="connsiteY0" fmla="*/ 16226 h 357493"/>
              <a:gd name="connsiteX1" fmla="*/ 355275 w 2186542"/>
              <a:gd name="connsiteY1" fmla="*/ 77126 h 357493"/>
              <a:gd name="connsiteX2" fmla="*/ 0 w 2186542"/>
              <a:gd name="connsiteY2" fmla="*/ 357493 h 357493"/>
              <a:gd name="connsiteX0" fmla="*/ 2186542 w 2186542"/>
              <a:gd name="connsiteY0" fmla="*/ 4152 h 345419"/>
              <a:gd name="connsiteX1" fmla="*/ 1099981 w 2186542"/>
              <a:gd name="connsiteY1" fmla="*/ 306246 h 345419"/>
              <a:gd name="connsiteX2" fmla="*/ 0 w 2186542"/>
              <a:gd name="connsiteY2" fmla="*/ 345419 h 345419"/>
              <a:gd name="connsiteX0" fmla="*/ 2186542 w 2186542"/>
              <a:gd name="connsiteY0" fmla="*/ 0 h 341267"/>
              <a:gd name="connsiteX1" fmla="*/ 1099981 w 2186542"/>
              <a:gd name="connsiteY1" fmla="*/ 302094 h 341267"/>
              <a:gd name="connsiteX2" fmla="*/ 0 w 2186542"/>
              <a:gd name="connsiteY2" fmla="*/ 341267 h 341267"/>
              <a:gd name="connsiteX0" fmla="*/ 2186542 w 2186542"/>
              <a:gd name="connsiteY0" fmla="*/ 0 h 341267"/>
              <a:gd name="connsiteX1" fmla="*/ 1099981 w 2186542"/>
              <a:gd name="connsiteY1" fmla="*/ 302094 h 341267"/>
              <a:gd name="connsiteX2" fmla="*/ 0 w 2186542"/>
              <a:gd name="connsiteY2" fmla="*/ 341267 h 341267"/>
              <a:gd name="connsiteX0" fmla="*/ 2186542 w 2186542"/>
              <a:gd name="connsiteY0" fmla="*/ 0 h 341267"/>
              <a:gd name="connsiteX1" fmla="*/ 720459 w 2186542"/>
              <a:gd name="connsiteY1" fmla="*/ 111703 h 341267"/>
              <a:gd name="connsiteX2" fmla="*/ 0 w 2186542"/>
              <a:gd name="connsiteY2" fmla="*/ 341267 h 341267"/>
              <a:gd name="connsiteX0" fmla="*/ 2186542 w 2186542"/>
              <a:gd name="connsiteY0" fmla="*/ 0 h 341267"/>
              <a:gd name="connsiteX1" fmla="*/ 720459 w 2186542"/>
              <a:gd name="connsiteY1" fmla="*/ 111703 h 341267"/>
              <a:gd name="connsiteX2" fmla="*/ 0 w 2186542"/>
              <a:gd name="connsiteY2" fmla="*/ 341267 h 341267"/>
              <a:gd name="connsiteX0" fmla="*/ 2186542 w 2186542"/>
              <a:gd name="connsiteY0" fmla="*/ 0 h 341267"/>
              <a:gd name="connsiteX1" fmla="*/ 720459 w 2186542"/>
              <a:gd name="connsiteY1" fmla="*/ 111703 h 341267"/>
              <a:gd name="connsiteX2" fmla="*/ 0 w 2186542"/>
              <a:gd name="connsiteY2" fmla="*/ 341267 h 341267"/>
              <a:gd name="connsiteX0" fmla="*/ 2186542 w 2186542"/>
              <a:gd name="connsiteY0" fmla="*/ 0 h 341267"/>
              <a:gd name="connsiteX1" fmla="*/ 325372 w 2186542"/>
              <a:gd name="connsiteY1" fmla="*/ 141635 h 341267"/>
              <a:gd name="connsiteX2" fmla="*/ 0 w 2186542"/>
              <a:gd name="connsiteY2" fmla="*/ 341267 h 341267"/>
              <a:gd name="connsiteX0" fmla="*/ 2186542 w 2186542"/>
              <a:gd name="connsiteY0" fmla="*/ 0 h 341267"/>
              <a:gd name="connsiteX1" fmla="*/ 325372 w 2186542"/>
              <a:gd name="connsiteY1" fmla="*/ 141635 h 341267"/>
              <a:gd name="connsiteX2" fmla="*/ 0 w 2186542"/>
              <a:gd name="connsiteY2" fmla="*/ 341267 h 341267"/>
              <a:gd name="connsiteX0" fmla="*/ 2186542 w 2186542"/>
              <a:gd name="connsiteY0" fmla="*/ 0 h 341267"/>
              <a:gd name="connsiteX1" fmla="*/ 122602 w 2186542"/>
              <a:gd name="connsiteY1" fmla="*/ 149878 h 341267"/>
              <a:gd name="connsiteX2" fmla="*/ 0 w 2186542"/>
              <a:gd name="connsiteY2" fmla="*/ 341267 h 341267"/>
              <a:gd name="connsiteX0" fmla="*/ 2186542 w 2186542"/>
              <a:gd name="connsiteY0" fmla="*/ 0 h 341267"/>
              <a:gd name="connsiteX1" fmla="*/ 111866 w 2186542"/>
              <a:gd name="connsiteY1" fmla="*/ 154013 h 341267"/>
              <a:gd name="connsiteX2" fmla="*/ 0 w 2186542"/>
              <a:gd name="connsiteY2" fmla="*/ 341267 h 341267"/>
              <a:gd name="connsiteX0" fmla="*/ 2186542 w 2186542"/>
              <a:gd name="connsiteY0" fmla="*/ 0 h 341267"/>
              <a:gd name="connsiteX1" fmla="*/ 665071 w 2186542"/>
              <a:gd name="connsiteY1" fmla="*/ 237871 h 341267"/>
              <a:gd name="connsiteX2" fmla="*/ 0 w 2186542"/>
              <a:gd name="connsiteY2" fmla="*/ 341267 h 341267"/>
              <a:gd name="connsiteX0" fmla="*/ 2186542 w 2186542"/>
              <a:gd name="connsiteY0" fmla="*/ 0 h 341267"/>
              <a:gd name="connsiteX1" fmla="*/ 826063 w 2186542"/>
              <a:gd name="connsiteY1" fmla="*/ 175843 h 341267"/>
              <a:gd name="connsiteX2" fmla="*/ 0 w 2186542"/>
              <a:gd name="connsiteY2" fmla="*/ 341267 h 341267"/>
              <a:gd name="connsiteX0" fmla="*/ 2186542 w 2186542"/>
              <a:gd name="connsiteY0" fmla="*/ 0 h 341267"/>
              <a:gd name="connsiteX1" fmla="*/ 826063 w 2186542"/>
              <a:gd name="connsiteY1" fmla="*/ 175843 h 341267"/>
              <a:gd name="connsiteX2" fmla="*/ 0 w 2186542"/>
              <a:gd name="connsiteY2" fmla="*/ 341267 h 341267"/>
              <a:gd name="connsiteX0" fmla="*/ 2186542 w 2186542"/>
              <a:gd name="connsiteY0" fmla="*/ 0 h 342738"/>
              <a:gd name="connsiteX1" fmla="*/ 826063 w 2186542"/>
              <a:gd name="connsiteY1" fmla="*/ 175843 h 342738"/>
              <a:gd name="connsiteX2" fmla="*/ 0 w 2186542"/>
              <a:gd name="connsiteY2" fmla="*/ 341267 h 342738"/>
              <a:gd name="connsiteX0" fmla="*/ 2186542 w 2186542"/>
              <a:gd name="connsiteY0" fmla="*/ 0 h 343309"/>
              <a:gd name="connsiteX1" fmla="*/ 473615 w 2186542"/>
              <a:gd name="connsiteY1" fmla="*/ 206816 h 343309"/>
              <a:gd name="connsiteX2" fmla="*/ 0 w 2186542"/>
              <a:gd name="connsiteY2" fmla="*/ 341267 h 343309"/>
              <a:gd name="connsiteX0" fmla="*/ 2186542 w 2186542"/>
              <a:gd name="connsiteY0" fmla="*/ 0 h 343479"/>
              <a:gd name="connsiteX1" fmla="*/ 729468 w 2186542"/>
              <a:gd name="connsiteY1" fmla="*/ 213061 h 343479"/>
              <a:gd name="connsiteX2" fmla="*/ 0 w 2186542"/>
              <a:gd name="connsiteY2" fmla="*/ 341267 h 343479"/>
              <a:gd name="connsiteX0" fmla="*/ 2186542 w 2186542"/>
              <a:gd name="connsiteY0" fmla="*/ 0 h 342779"/>
              <a:gd name="connsiteX1" fmla="*/ 729468 w 2186542"/>
              <a:gd name="connsiteY1" fmla="*/ 213061 h 342779"/>
              <a:gd name="connsiteX2" fmla="*/ 0 w 2186542"/>
              <a:gd name="connsiteY2" fmla="*/ 341267 h 342779"/>
              <a:gd name="connsiteX0" fmla="*/ 1108599 w 1108599"/>
              <a:gd name="connsiteY0" fmla="*/ 0 h 294335"/>
              <a:gd name="connsiteX1" fmla="*/ 729468 w 1108599"/>
              <a:gd name="connsiteY1" fmla="*/ 164618 h 294335"/>
              <a:gd name="connsiteX2" fmla="*/ 0 w 1108599"/>
              <a:gd name="connsiteY2" fmla="*/ 292824 h 294335"/>
              <a:gd name="connsiteX0" fmla="*/ 1108599 w 1108599"/>
              <a:gd name="connsiteY0" fmla="*/ 403 h 294738"/>
              <a:gd name="connsiteX1" fmla="*/ 729468 w 1108599"/>
              <a:gd name="connsiteY1" fmla="*/ 165021 h 294738"/>
              <a:gd name="connsiteX2" fmla="*/ 0 w 1108599"/>
              <a:gd name="connsiteY2" fmla="*/ 293227 h 294738"/>
              <a:gd name="connsiteX0" fmla="*/ 1108599 w 1108599"/>
              <a:gd name="connsiteY0" fmla="*/ 428 h 294880"/>
              <a:gd name="connsiteX1" fmla="*/ 729468 w 1108599"/>
              <a:gd name="connsiteY1" fmla="*/ 165046 h 294880"/>
              <a:gd name="connsiteX2" fmla="*/ 0 w 1108599"/>
              <a:gd name="connsiteY2" fmla="*/ 293252 h 294880"/>
              <a:gd name="connsiteX0" fmla="*/ 1108599 w 1108599"/>
              <a:gd name="connsiteY0" fmla="*/ 381 h 295134"/>
              <a:gd name="connsiteX1" fmla="*/ 540149 w 1108599"/>
              <a:gd name="connsiteY1" fmla="*/ 180523 h 295134"/>
              <a:gd name="connsiteX2" fmla="*/ 0 w 1108599"/>
              <a:gd name="connsiteY2" fmla="*/ 293205 h 295134"/>
            </a:gdLst>
            <a:ahLst/>
            <a:cxnLst>
              <a:cxn ang="0">
                <a:pos x="connsiteX0" y="connsiteY0"/>
              </a:cxn>
              <a:cxn ang="0">
                <a:pos x="connsiteX1" y="connsiteY1"/>
              </a:cxn>
              <a:cxn ang="0">
                <a:pos x="connsiteX2" y="connsiteY2"/>
              </a:cxn>
            </a:cxnLst>
            <a:rect l="l" t="t" r="r" b="b"/>
            <a:pathLst>
              <a:path w="1108599" h="295134">
                <a:moveTo>
                  <a:pt x="1108599" y="381"/>
                </a:moveTo>
                <a:cubicBezTo>
                  <a:pt x="463216" y="-7991"/>
                  <a:pt x="591564" y="123878"/>
                  <a:pt x="540149" y="180523"/>
                </a:cubicBezTo>
                <a:cubicBezTo>
                  <a:pt x="488734" y="237168"/>
                  <a:pt x="507549" y="307744"/>
                  <a:pt x="0" y="293205"/>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27" name="Group 26"/>
          <p:cNvGrpSpPr/>
          <p:nvPr/>
        </p:nvGrpSpPr>
        <p:grpSpPr>
          <a:xfrm>
            <a:off x="5689959" y="2689908"/>
            <a:ext cx="2420671" cy="494225"/>
            <a:chOff x="778678" y="783084"/>
            <a:chExt cx="2398066" cy="759578"/>
          </a:xfrm>
        </p:grpSpPr>
        <p:sp>
          <p:nvSpPr>
            <p:cNvPr id="44" name="TextBox 43"/>
            <p:cNvSpPr txBox="1"/>
            <p:nvPr/>
          </p:nvSpPr>
          <p:spPr>
            <a:xfrm>
              <a:off x="778678" y="783084"/>
              <a:ext cx="994112" cy="425722"/>
            </a:xfrm>
            <a:prstGeom prst="rect">
              <a:avLst/>
            </a:prstGeom>
            <a:noFill/>
          </p:spPr>
          <p:txBody>
            <a:bodyPr wrap="none" rtlCol="0">
              <a:spAutoFit/>
            </a:bodyPr>
            <a:lstStyle/>
            <a:p>
              <a:r>
                <a:rPr lang="en-ZA" sz="1200" b="1" dirty="0">
                  <a:solidFill>
                    <a:schemeClr val="accent1">
                      <a:lumMod val="75000"/>
                    </a:schemeClr>
                  </a:solidFill>
                </a:rPr>
                <a:t>2008-2009</a:t>
              </a:r>
              <a:endParaRPr lang="en-GB" sz="1200" b="1" dirty="0">
                <a:solidFill>
                  <a:schemeClr val="accent1">
                    <a:lumMod val="75000"/>
                  </a:schemeClr>
                </a:solidFill>
              </a:endParaRPr>
            </a:p>
          </p:txBody>
        </p:sp>
        <p:sp>
          <p:nvSpPr>
            <p:cNvPr id="45" name="TextBox 44"/>
            <p:cNvSpPr txBox="1"/>
            <p:nvPr/>
          </p:nvSpPr>
          <p:spPr>
            <a:xfrm>
              <a:off x="778679" y="1152416"/>
              <a:ext cx="2398065" cy="390246"/>
            </a:xfrm>
            <a:prstGeom prst="rect">
              <a:avLst/>
            </a:prstGeom>
            <a:noFill/>
          </p:spPr>
          <p:txBody>
            <a:bodyPr wrap="square" rtlCol="0">
              <a:spAutoFit/>
            </a:bodyPr>
            <a:lstStyle/>
            <a:p>
              <a:r>
                <a:rPr lang="en-GB" sz="1050" dirty="0"/>
                <a:t>Institutional Strengthening Project</a:t>
              </a:r>
              <a:endParaRPr lang="en-ZA" sz="1050" dirty="0"/>
            </a:p>
          </p:txBody>
        </p:sp>
        <p:cxnSp>
          <p:nvCxnSpPr>
            <p:cNvPr id="46" name="Straight Connector 45"/>
            <p:cNvCxnSpPr/>
            <p:nvPr/>
          </p:nvCxnSpPr>
          <p:spPr>
            <a:xfrm>
              <a:off x="850686" y="1152417"/>
              <a:ext cx="1833068"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8" name="Freeform 27"/>
          <p:cNvSpPr/>
          <p:nvPr/>
        </p:nvSpPr>
        <p:spPr>
          <a:xfrm rot="10800000" flipH="1" flipV="1">
            <a:off x="5703653" y="3472539"/>
            <a:ext cx="679803" cy="127617"/>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2837697 w 2837697"/>
              <a:gd name="connsiteY0" fmla="*/ 534 h 213843"/>
              <a:gd name="connsiteX1" fmla="*/ 2059631 w 2837697"/>
              <a:gd name="connsiteY1" fmla="*/ 55018 h 213843"/>
              <a:gd name="connsiteX2" fmla="*/ 0 w 2837697"/>
              <a:gd name="connsiteY2" fmla="*/ 213843 h 213843"/>
              <a:gd name="connsiteX0" fmla="*/ 2837697 w 2837697"/>
              <a:gd name="connsiteY0" fmla="*/ 234 h 213543"/>
              <a:gd name="connsiteX1" fmla="*/ 1313096 w 2837697"/>
              <a:gd name="connsiteY1" fmla="*/ 90466 h 213543"/>
              <a:gd name="connsiteX2" fmla="*/ 0 w 2837697"/>
              <a:gd name="connsiteY2" fmla="*/ 213543 h 213543"/>
              <a:gd name="connsiteX0" fmla="*/ 2837697 w 2837697"/>
              <a:gd name="connsiteY0" fmla="*/ 161 h 213470"/>
              <a:gd name="connsiteX1" fmla="*/ 1313096 w 2837697"/>
              <a:gd name="connsiteY1" fmla="*/ 90393 h 213470"/>
              <a:gd name="connsiteX2" fmla="*/ 0 w 2837697"/>
              <a:gd name="connsiteY2" fmla="*/ 213470 h 213470"/>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191 h 213500"/>
              <a:gd name="connsiteX1" fmla="*/ 1368481 w 2837697"/>
              <a:gd name="connsiteY1" fmla="*/ 76124 h 213500"/>
              <a:gd name="connsiteX2" fmla="*/ 0 w 2837697"/>
              <a:gd name="connsiteY2" fmla="*/ 213500 h 213500"/>
              <a:gd name="connsiteX0" fmla="*/ 2837697 w 2837697"/>
              <a:gd name="connsiteY0" fmla="*/ 301 h 213610"/>
              <a:gd name="connsiteX1" fmla="*/ 1368481 w 2837697"/>
              <a:gd name="connsiteY1" fmla="*/ 76234 h 213610"/>
              <a:gd name="connsiteX2" fmla="*/ 0 w 2837697"/>
              <a:gd name="connsiteY2" fmla="*/ 213610 h 213610"/>
              <a:gd name="connsiteX0" fmla="*/ 2837697 w 2837697"/>
              <a:gd name="connsiteY0" fmla="*/ 533 h 213842"/>
              <a:gd name="connsiteX1" fmla="*/ 1368481 w 2837697"/>
              <a:gd name="connsiteY1" fmla="*/ 55018 h 213842"/>
              <a:gd name="connsiteX2" fmla="*/ 0 w 2837697"/>
              <a:gd name="connsiteY2" fmla="*/ 213842 h 213842"/>
            </a:gdLst>
            <a:ahLst/>
            <a:cxnLst>
              <a:cxn ang="0">
                <a:pos x="connsiteX0" y="connsiteY0"/>
              </a:cxn>
              <a:cxn ang="0">
                <a:pos x="connsiteX1" y="connsiteY1"/>
              </a:cxn>
              <a:cxn ang="0">
                <a:pos x="connsiteX2" y="connsiteY2"/>
              </a:cxn>
            </a:cxnLst>
            <a:rect l="l" t="t" r="r" b="b"/>
            <a:pathLst>
              <a:path w="2837697" h="213842">
                <a:moveTo>
                  <a:pt x="2837697" y="533"/>
                </a:moveTo>
                <a:cubicBezTo>
                  <a:pt x="2492114" y="-3875"/>
                  <a:pt x="1908193" y="19468"/>
                  <a:pt x="1368481" y="55018"/>
                </a:cubicBezTo>
                <a:cubicBezTo>
                  <a:pt x="828769" y="90568"/>
                  <a:pt x="677700" y="107542"/>
                  <a:pt x="0" y="213842"/>
                </a:cubicBezTo>
              </a:path>
            </a:pathLst>
          </a:custGeom>
          <a:noFill/>
          <a:ln w="19050">
            <a:solidFill>
              <a:schemeClr val="accent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29" name="Group 28"/>
          <p:cNvGrpSpPr/>
          <p:nvPr/>
        </p:nvGrpSpPr>
        <p:grpSpPr>
          <a:xfrm>
            <a:off x="3333345" y="3853834"/>
            <a:ext cx="1789606" cy="655807"/>
            <a:chOff x="358007" y="692696"/>
            <a:chExt cx="2127472" cy="1007915"/>
          </a:xfrm>
        </p:grpSpPr>
        <p:sp>
          <p:nvSpPr>
            <p:cNvPr id="41" name="TextBox 40"/>
            <p:cNvSpPr txBox="1"/>
            <p:nvPr/>
          </p:nvSpPr>
          <p:spPr>
            <a:xfrm>
              <a:off x="1763742" y="692696"/>
              <a:ext cx="692356" cy="425722"/>
            </a:xfrm>
            <a:prstGeom prst="rect">
              <a:avLst/>
            </a:prstGeom>
            <a:noFill/>
          </p:spPr>
          <p:txBody>
            <a:bodyPr wrap="none" rtlCol="0">
              <a:spAutoFit/>
            </a:bodyPr>
            <a:lstStyle/>
            <a:p>
              <a:r>
                <a:rPr lang="en-ZA" sz="1200" b="1" dirty="0">
                  <a:solidFill>
                    <a:schemeClr val="accent2">
                      <a:lumMod val="75000"/>
                    </a:schemeClr>
                  </a:solidFill>
                </a:rPr>
                <a:t>2012</a:t>
              </a:r>
              <a:endParaRPr lang="en-GB" sz="1200" b="1" dirty="0">
                <a:solidFill>
                  <a:schemeClr val="accent2">
                    <a:lumMod val="75000"/>
                  </a:schemeClr>
                </a:solidFill>
              </a:endParaRPr>
            </a:p>
          </p:txBody>
        </p:sp>
        <p:sp>
          <p:nvSpPr>
            <p:cNvPr id="42" name="TextBox 41"/>
            <p:cNvSpPr txBox="1"/>
            <p:nvPr/>
          </p:nvSpPr>
          <p:spPr>
            <a:xfrm>
              <a:off x="358007" y="1062027"/>
              <a:ext cx="2127472" cy="638584"/>
            </a:xfrm>
            <a:prstGeom prst="rect">
              <a:avLst/>
            </a:prstGeom>
            <a:noFill/>
          </p:spPr>
          <p:txBody>
            <a:bodyPr wrap="square" rIns="0" rtlCol="0">
              <a:spAutoFit/>
            </a:bodyPr>
            <a:lstStyle/>
            <a:p>
              <a:pPr algn="r"/>
              <a:r>
                <a:rPr lang="en-ZA" sz="1050" dirty="0"/>
                <a:t>NBI data &amp; information tools and </a:t>
              </a:r>
              <a:r>
                <a:rPr lang="en-GB" sz="1050" dirty="0"/>
                <a:t>guidelines approved</a:t>
              </a:r>
              <a:endParaRPr lang="en-ZA" sz="1050" dirty="0"/>
            </a:p>
          </p:txBody>
        </p:sp>
        <p:cxnSp>
          <p:nvCxnSpPr>
            <p:cNvPr id="43" name="Straight Connector 42"/>
            <p:cNvCxnSpPr>
              <a:stCxn id="48" idx="2"/>
            </p:cNvCxnSpPr>
            <p:nvPr/>
          </p:nvCxnSpPr>
          <p:spPr>
            <a:xfrm flipV="1">
              <a:off x="735350" y="1062027"/>
              <a:ext cx="1750126" cy="12735"/>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Freeform 29"/>
          <p:cNvSpPr/>
          <p:nvPr/>
        </p:nvSpPr>
        <p:spPr>
          <a:xfrm rot="9759937" flipV="1">
            <a:off x="5191790" y="3892773"/>
            <a:ext cx="1010288" cy="171488"/>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2837697 w 2837697"/>
              <a:gd name="connsiteY0" fmla="*/ 534 h 213843"/>
              <a:gd name="connsiteX1" fmla="*/ 2059631 w 2837697"/>
              <a:gd name="connsiteY1" fmla="*/ 55018 h 213843"/>
              <a:gd name="connsiteX2" fmla="*/ 0 w 2837697"/>
              <a:gd name="connsiteY2" fmla="*/ 213843 h 213843"/>
              <a:gd name="connsiteX0" fmla="*/ 2837697 w 2837697"/>
              <a:gd name="connsiteY0" fmla="*/ 234 h 213543"/>
              <a:gd name="connsiteX1" fmla="*/ 1313096 w 2837697"/>
              <a:gd name="connsiteY1" fmla="*/ 90466 h 213543"/>
              <a:gd name="connsiteX2" fmla="*/ 0 w 2837697"/>
              <a:gd name="connsiteY2" fmla="*/ 213543 h 213543"/>
              <a:gd name="connsiteX0" fmla="*/ 2837697 w 2837697"/>
              <a:gd name="connsiteY0" fmla="*/ 161 h 213470"/>
              <a:gd name="connsiteX1" fmla="*/ 1313096 w 2837697"/>
              <a:gd name="connsiteY1" fmla="*/ 90393 h 213470"/>
              <a:gd name="connsiteX2" fmla="*/ 0 w 2837697"/>
              <a:gd name="connsiteY2" fmla="*/ 213470 h 213470"/>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191 h 213500"/>
              <a:gd name="connsiteX1" fmla="*/ 1368481 w 2837697"/>
              <a:gd name="connsiteY1" fmla="*/ 76124 h 213500"/>
              <a:gd name="connsiteX2" fmla="*/ 0 w 2837697"/>
              <a:gd name="connsiteY2" fmla="*/ 213500 h 213500"/>
              <a:gd name="connsiteX0" fmla="*/ 2837697 w 2837697"/>
              <a:gd name="connsiteY0" fmla="*/ 301 h 213610"/>
              <a:gd name="connsiteX1" fmla="*/ 1368481 w 2837697"/>
              <a:gd name="connsiteY1" fmla="*/ 76234 h 213610"/>
              <a:gd name="connsiteX2" fmla="*/ 0 w 2837697"/>
              <a:gd name="connsiteY2" fmla="*/ 213610 h 213610"/>
              <a:gd name="connsiteX0" fmla="*/ 2837697 w 2837697"/>
              <a:gd name="connsiteY0" fmla="*/ 533 h 213842"/>
              <a:gd name="connsiteX1" fmla="*/ 1368481 w 2837697"/>
              <a:gd name="connsiteY1" fmla="*/ 55018 h 213842"/>
              <a:gd name="connsiteX2" fmla="*/ 0 w 2837697"/>
              <a:gd name="connsiteY2" fmla="*/ 213842 h 213842"/>
              <a:gd name="connsiteX0" fmla="*/ 4078479 w 4078479"/>
              <a:gd name="connsiteY0" fmla="*/ 576 h 227180"/>
              <a:gd name="connsiteX1" fmla="*/ 2609263 w 4078479"/>
              <a:gd name="connsiteY1" fmla="*/ 55061 h 227180"/>
              <a:gd name="connsiteX2" fmla="*/ 0 w 4078479"/>
              <a:gd name="connsiteY2" fmla="*/ 227181 h 227180"/>
              <a:gd name="connsiteX0" fmla="*/ 4078479 w 4078479"/>
              <a:gd name="connsiteY0" fmla="*/ 576 h 284900"/>
              <a:gd name="connsiteX1" fmla="*/ 2609263 w 4078479"/>
              <a:gd name="connsiteY1" fmla="*/ 55061 h 284900"/>
              <a:gd name="connsiteX2" fmla="*/ 0 w 4078479"/>
              <a:gd name="connsiteY2" fmla="*/ 227181 h 284900"/>
              <a:gd name="connsiteX0" fmla="*/ 4078479 w 4078479"/>
              <a:gd name="connsiteY0" fmla="*/ 80 h 314763"/>
              <a:gd name="connsiteX1" fmla="*/ 2244324 w 4078479"/>
              <a:gd name="connsiteY1" fmla="*/ 214106 h 314763"/>
              <a:gd name="connsiteX2" fmla="*/ 0 w 4078479"/>
              <a:gd name="connsiteY2" fmla="*/ 226685 h 314763"/>
              <a:gd name="connsiteX0" fmla="*/ 4078479 w 4078479"/>
              <a:gd name="connsiteY0" fmla="*/ 221 h 350178"/>
              <a:gd name="connsiteX1" fmla="*/ 2244324 w 4078479"/>
              <a:gd name="connsiteY1" fmla="*/ 214247 h 350178"/>
              <a:gd name="connsiteX2" fmla="*/ 0 w 4078479"/>
              <a:gd name="connsiteY2" fmla="*/ 226826 h 350178"/>
              <a:gd name="connsiteX0" fmla="*/ 4078479 w 4078479"/>
              <a:gd name="connsiteY0" fmla="*/ 221 h 303391"/>
              <a:gd name="connsiteX1" fmla="*/ 2244324 w 4078479"/>
              <a:gd name="connsiteY1" fmla="*/ 214247 h 303391"/>
              <a:gd name="connsiteX2" fmla="*/ 0 w 4078479"/>
              <a:gd name="connsiteY2" fmla="*/ 226826 h 303391"/>
              <a:gd name="connsiteX0" fmla="*/ 4078479 w 4078479"/>
              <a:gd name="connsiteY0" fmla="*/ 159 h 292125"/>
              <a:gd name="connsiteX1" fmla="*/ 2244324 w 4078479"/>
              <a:gd name="connsiteY1" fmla="*/ 214185 h 292125"/>
              <a:gd name="connsiteX2" fmla="*/ 0 w 4078479"/>
              <a:gd name="connsiteY2" fmla="*/ 226764 h 292125"/>
            </a:gdLst>
            <a:ahLst/>
            <a:cxnLst>
              <a:cxn ang="0">
                <a:pos x="connsiteX0" y="connsiteY0"/>
              </a:cxn>
              <a:cxn ang="0">
                <a:pos x="connsiteX1" y="connsiteY1"/>
              </a:cxn>
              <a:cxn ang="0">
                <a:pos x="connsiteX2" y="connsiteY2"/>
              </a:cxn>
            </a:cxnLst>
            <a:rect l="l" t="t" r="r" b="b"/>
            <a:pathLst>
              <a:path w="4078479" h="292125">
                <a:moveTo>
                  <a:pt x="4078479" y="159"/>
                </a:moveTo>
                <a:cubicBezTo>
                  <a:pt x="3732896" y="-4249"/>
                  <a:pt x="3185920" y="83490"/>
                  <a:pt x="2244324" y="214185"/>
                </a:cubicBezTo>
                <a:cubicBezTo>
                  <a:pt x="1302728" y="344880"/>
                  <a:pt x="915175" y="284188"/>
                  <a:pt x="0" y="226764"/>
                </a:cubicBezTo>
              </a:path>
            </a:pathLst>
          </a:custGeom>
          <a:noFill/>
          <a:ln w="19050">
            <a:solidFill>
              <a:schemeClr val="accent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1" name="Freeform 30"/>
          <p:cNvSpPr/>
          <p:nvPr/>
        </p:nvSpPr>
        <p:spPr>
          <a:xfrm rot="15815457" flipH="1">
            <a:off x="6696554" y="4165710"/>
            <a:ext cx="92990" cy="245655"/>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2837697 w 2837697"/>
              <a:gd name="connsiteY0" fmla="*/ 534 h 213843"/>
              <a:gd name="connsiteX1" fmla="*/ 2059631 w 2837697"/>
              <a:gd name="connsiteY1" fmla="*/ 55018 h 213843"/>
              <a:gd name="connsiteX2" fmla="*/ 0 w 2837697"/>
              <a:gd name="connsiteY2" fmla="*/ 213843 h 213843"/>
              <a:gd name="connsiteX0" fmla="*/ 2837697 w 2837697"/>
              <a:gd name="connsiteY0" fmla="*/ 234 h 213543"/>
              <a:gd name="connsiteX1" fmla="*/ 1313096 w 2837697"/>
              <a:gd name="connsiteY1" fmla="*/ 90466 h 213543"/>
              <a:gd name="connsiteX2" fmla="*/ 0 w 2837697"/>
              <a:gd name="connsiteY2" fmla="*/ 213543 h 213543"/>
              <a:gd name="connsiteX0" fmla="*/ 2837697 w 2837697"/>
              <a:gd name="connsiteY0" fmla="*/ 161 h 213470"/>
              <a:gd name="connsiteX1" fmla="*/ 1313096 w 2837697"/>
              <a:gd name="connsiteY1" fmla="*/ 90393 h 213470"/>
              <a:gd name="connsiteX2" fmla="*/ 0 w 2837697"/>
              <a:gd name="connsiteY2" fmla="*/ 213470 h 213470"/>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191 h 213500"/>
              <a:gd name="connsiteX1" fmla="*/ 1368481 w 2837697"/>
              <a:gd name="connsiteY1" fmla="*/ 76124 h 213500"/>
              <a:gd name="connsiteX2" fmla="*/ 0 w 2837697"/>
              <a:gd name="connsiteY2" fmla="*/ 213500 h 213500"/>
              <a:gd name="connsiteX0" fmla="*/ 2837697 w 2837697"/>
              <a:gd name="connsiteY0" fmla="*/ 301 h 213610"/>
              <a:gd name="connsiteX1" fmla="*/ 1368481 w 2837697"/>
              <a:gd name="connsiteY1" fmla="*/ 76234 h 213610"/>
              <a:gd name="connsiteX2" fmla="*/ 0 w 2837697"/>
              <a:gd name="connsiteY2" fmla="*/ 213610 h 213610"/>
              <a:gd name="connsiteX0" fmla="*/ 2837697 w 2837697"/>
              <a:gd name="connsiteY0" fmla="*/ 533 h 213842"/>
              <a:gd name="connsiteX1" fmla="*/ 1368481 w 2837697"/>
              <a:gd name="connsiteY1" fmla="*/ 55018 h 213842"/>
              <a:gd name="connsiteX2" fmla="*/ 0 w 2837697"/>
              <a:gd name="connsiteY2" fmla="*/ 213842 h 213842"/>
            </a:gdLst>
            <a:ahLst/>
            <a:cxnLst>
              <a:cxn ang="0">
                <a:pos x="connsiteX0" y="connsiteY0"/>
              </a:cxn>
              <a:cxn ang="0">
                <a:pos x="connsiteX1" y="connsiteY1"/>
              </a:cxn>
              <a:cxn ang="0">
                <a:pos x="connsiteX2" y="connsiteY2"/>
              </a:cxn>
            </a:cxnLst>
            <a:rect l="l" t="t" r="r" b="b"/>
            <a:pathLst>
              <a:path w="2837697" h="213842">
                <a:moveTo>
                  <a:pt x="2837697" y="533"/>
                </a:moveTo>
                <a:cubicBezTo>
                  <a:pt x="2492114" y="-3875"/>
                  <a:pt x="1908193" y="19468"/>
                  <a:pt x="1368481" y="55018"/>
                </a:cubicBezTo>
                <a:cubicBezTo>
                  <a:pt x="828769" y="90568"/>
                  <a:pt x="677700" y="107542"/>
                  <a:pt x="0" y="213842"/>
                </a:cubicBezTo>
              </a:path>
            </a:pathLst>
          </a:custGeom>
          <a:noFill/>
          <a:ln w="19050">
            <a:solidFill>
              <a:schemeClr val="accent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32" name="Group 31"/>
          <p:cNvGrpSpPr/>
          <p:nvPr/>
        </p:nvGrpSpPr>
        <p:grpSpPr>
          <a:xfrm>
            <a:off x="6394067" y="3343053"/>
            <a:ext cx="2046606" cy="493920"/>
            <a:chOff x="838236" y="826437"/>
            <a:chExt cx="2309633" cy="759109"/>
          </a:xfrm>
        </p:grpSpPr>
        <p:sp>
          <p:nvSpPr>
            <p:cNvPr id="38" name="TextBox 37"/>
            <p:cNvSpPr txBox="1"/>
            <p:nvPr/>
          </p:nvSpPr>
          <p:spPr>
            <a:xfrm>
              <a:off x="838236" y="826437"/>
              <a:ext cx="1132449" cy="425722"/>
            </a:xfrm>
            <a:prstGeom prst="rect">
              <a:avLst/>
            </a:prstGeom>
            <a:noFill/>
          </p:spPr>
          <p:txBody>
            <a:bodyPr wrap="none" rtlCol="0">
              <a:spAutoFit/>
            </a:bodyPr>
            <a:lstStyle/>
            <a:p>
              <a:r>
                <a:rPr lang="en-ZA" sz="1200" b="1" dirty="0">
                  <a:solidFill>
                    <a:schemeClr val="accent2">
                      <a:lumMod val="75000"/>
                    </a:schemeClr>
                  </a:solidFill>
                </a:rPr>
                <a:t>2011-2012</a:t>
              </a:r>
              <a:endParaRPr lang="en-GB" sz="1200" b="1" dirty="0">
                <a:solidFill>
                  <a:schemeClr val="accent2">
                    <a:lumMod val="75000"/>
                  </a:schemeClr>
                </a:solidFill>
              </a:endParaRPr>
            </a:p>
          </p:txBody>
        </p:sp>
        <p:sp>
          <p:nvSpPr>
            <p:cNvPr id="39" name="TextBox 38"/>
            <p:cNvSpPr txBox="1"/>
            <p:nvPr/>
          </p:nvSpPr>
          <p:spPr>
            <a:xfrm>
              <a:off x="964006" y="1195301"/>
              <a:ext cx="2183863" cy="390245"/>
            </a:xfrm>
            <a:prstGeom prst="rect">
              <a:avLst/>
            </a:prstGeom>
            <a:noFill/>
          </p:spPr>
          <p:txBody>
            <a:bodyPr wrap="square" rtlCol="0">
              <a:spAutoFit/>
            </a:bodyPr>
            <a:lstStyle/>
            <a:p>
              <a:r>
                <a:rPr lang="en-GB" sz="1050" dirty="0"/>
                <a:t>South Sudan joins the NBI</a:t>
              </a:r>
              <a:endParaRPr lang="en-ZA" sz="1050" dirty="0"/>
            </a:p>
          </p:txBody>
        </p:sp>
        <p:cxnSp>
          <p:nvCxnSpPr>
            <p:cNvPr id="40" name="Straight Connector 39"/>
            <p:cNvCxnSpPr/>
            <p:nvPr/>
          </p:nvCxnSpPr>
          <p:spPr>
            <a:xfrm flipV="1">
              <a:off x="910245" y="1195301"/>
              <a:ext cx="1779632" cy="469"/>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3" name="Freeform 32"/>
          <p:cNvSpPr/>
          <p:nvPr/>
        </p:nvSpPr>
        <p:spPr>
          <a:xfrm rot="10800000" flipH="1" flipV="1">
            <a:off x="3547537" y="1546790"/>
            <a:ext cx="688083" cy="480309"/>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Lst>
            <a:ahLst/>
            <a:cxnLst>
              <a:cxn ang="0">
                <a:pos x="connsiteX0" y="connsiteY0"/>
              </a:cxn>
              <a:cxn ang="0">
                <a:pos x="connsiteX1" y="connsiteY1"/>
              </a:cxn>
              <a:cxn ang="0">
                <a:pos x="connsiteX2" y="connsiteY2"/>
              </a:cxn>
            </a:cxnLst>
            <a:rect l="l" t="t" r="r" b="b"/>
            <a:pathLst>
              <a:path w="1133341" h="336243">
                <a:moveTo>
                  <a:pt x="1133341" y="1392"/>
                </a:moveTo>
                <a:cubicBezTo>
                  <a:pt x="787758" y="-3016"/>
                  <a:pt x="544165" y="67"/>
                  <a:pt x="355275" y="55876"/>
                </a:cubicBezTo>
                <a:cubicBezTo>
                  <a:pt x="166385" y="111685"/>
                  <a:pt x="126642" y="165597"/>
                  <a:pt x="0" y="336243"/>
                </a:cubicBezTo>
              </a:path>
            </a:pathLst>
          </a:custGeom>
          <a:noFill/>
          <a:ln w="19050">
            <a:solidFill>
              <a:schemeClr val="accent1">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nvGrpSpPr>
          <p:cNvPr id="34" name="Group 33"/>
          <p:cNvGrpSpPr/>
          <p:nvPr/>
        </p:nvGrpSpPr>
        <p:grpSpPr>
          <a:xfrm>
            <a:off x="4059677" y="4315292"/>
            <a:ext cx="2930828" cy="655809"/>
            <a:chOff x="-915675" y="905410"/>
            <a:chExt cx="3484149" cy="1007918"/>
          </a:xfrm>
        </p:grpSpPr>
        <p:sp>
          <p:nvSpPr>
            <p:cNvPr id="35" name="TextBox 34"/>
            <p:cNvSpPr txBox="1"/>
            <p:nvPr/>
          </p:nvSpPr>
          <p:spPr>
            <a:xfrm>
              <a:off x="1846738" y="905410"/>
              <a:ext cx="692356" cy="425722"/>
            </a:xfrm>
            <a:prstGeom prst="rect">
              <a:avLst/>
            </a:prstGeom>
            <a:noFill/>
          </p:spPr>
          <p:txBody>
            <a:bodyPr wrap="none" rtlCol="0">
              <a:spAutoFit/>
            </a:bodyPr>
            <a:lstStyle/>
            <a:p>
              <a:r>
                <a:rPr lang="en-ZA" sz="1200" b="1" dirty="0">
                  <a:solidFill>
                    <a:schemeClr val="accent2">
                      <a:lumMod val="75000"/>
                    </a:schemeClr>
                  </a:solidFill>
                </a:rPr>
                <a:t>2014</a:t>
              </a:r>
              <a:endParaRPr lang="en-GB" sz="1200" b="1" dirty="0">
                <a:solidFill>
                  <a:schemeClr val="accent2">
                    <a:lumMod val="75000"/>
                  </a:schemeClr>
                </a:solidFill>
              </a:endParaRPr>
            </a:p>
          </p:txBody>
        </p:sp>
        <p:sp>
          <p:nvSpPr>
            <p:cNvPr id="36" name="TextBox 35"/>
            <p:cNvSpPr txBox="1"/>
            <p:nvPr/>
          </p:nvSpPr>
          <p:spPr>
            <a:xfrm>
              <a:off x="-915675" y="1274744"/>
              <a:ext cx="3484149" cy="638584"/>
            </a:xfrm>
            <a:prstGeom prst="rect">
              <a:avLst/>
            </a:prstGeom>
            <a:noFill/>
          </p:spPr>
          <p:txBody>
            <a:bodyPr wrap="square" rIns="0" rtlCol="0">
              <a:spAutoFit/>
            </a:bodyPr>
            <a:lstStyle/>
            <a:p>
              <a:pPr algn="r"/>
              <a:r>
                <a:rPr lang="en-ZA" sz="1050" dirty="0"/>
                <a:t>Eleven investment projects under implementation by countries, 19 more in preparation</a:t>
              </a:r>
            </a:p>
          </p:txBody>
        </p:sp>
        <p:cxnSp>
          <p:nvCxnSpPr>
            <p:cNvPr id="37" name="Straight Connector 36"/>
            <p:cNvCxnSpPr/>
            <p:nvPr/>
          </p:nvCxnSpPr>
          <p:spPr>
            <a:xfrm>
              <a:off x="-616570" y="1274743"/>
              <a:ext cx="3185043"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5" name="Freeform 74"/>
          <p:cNvSpPr/>
          <p:nvPr/>
        </p:nvSpPr>
        <p:spPr>
          <a:xfrm rot="10800000" flipH="1" flipV="1">
            <a:off x="7378290" y="4192240"/>
            <a:ext cx="234703" cy="269722"/>
          </a:xfrm>
          <a:custGeom>
            <a:avLst/>
            <a:gdLst>
              <a:gd name="connsiteX0" fmla="*/ 1184856 w 1184856"/>
              <a:gd name="connsiteY0" fmla="*/ 128891 h 399348"/>
              <a:gd name="connsiteX1" fmla="*/ 450761 w 1184856"/>
              <a:gd name="connsiteY1" fmla="*/ 12981 h 399348"/>
              <a:gd name="connsiteX2" fmla="*/ 0 w 1184856"/>
              <a:gd name="connsiteY2" fmla="*/ 399348 h 399348"/>
              <a:gd name="connsiteX0" fmla="*/ 1184856 w 1184856"/>
              <a:gd name="connsiteY0" fmla="*/ 85657 h 356114"/>
              <a:gd name="connsiteX1" fmla="*/ 412124 w 1184856"/>
              <a:gd name="connsiteY1" fmla="*/ 21263 h 356114"/>
              <a:gd name="connsiteX2" fmla="*/ 0 w 1184856"/>
              <a:gd name="connsiteY2" fmla="*/ 356114 h 356114"/>
              <a:gd name="connsiteX0" fmla="*/ 1133341 w 1133341"/>
              <a:gd name="connsiteY0" fmla="*/ 51525 h 386376"/>
              <a:gd name="connsiteX1" fmla="*/ 412124 w 1133341"/>
              <a:gd name="connsiteY1" fmla="*/ 51525 h 386376"/>
              <a:gd name="connsiteX2" fmla="*/ 0 w 1133341"/>
              <a:gd name="connsiteY2" fmla="*/ 386376 h 386376"/>
              <a:gd name="connsiteX0" fmla="*/ 1133341 w 1133341"/>
              <a:gd name="connsiteY0" fmla="*/ 36810 h 371661"/>
              <a:gd name="connsiteX1" fmla="*/ 412124 w 1133341"/>
              <a:gd name="connsiteY1" fmla="*/ 36810 h 371661"/>
              <a:gd name="connsiteX2" fmla="*/ 0 w 1133341"/>
              <a:gd name="connsiteY2" fmla="*/ 371661 h 371661"/>
              <a:gd name="connsiteX0" fmla="*/ 1133341 w 1133341"/>
              <a:gd name="connsiteY0" fmla="*/ 17267 h 352118"/>
              <a:gd name="connsiteX1" fmla="*/ 355275 w 1133341"/>
              <a:gd name="connsiteY1" fmla="*/ 71751 h 352118"/>
              <a:gd name="connsiteX2" fmla="*/ 0 w 1133341"/>
              <a:gd name="connsiteY2" fmla="*/ 352118 h 352118"/>
              <a:gd name="connsiteX0" fmla="*/ 1133341 w 1133341"/>
              <a:gd name="connsiteY0" fmla="*/ 1392 h 336243"/>
              <a:gd name="connsiteX1" fmla="*/ 355275 w 1133341"/>
              <a:gd name="connsiteY1" fmla="*/ 55876 h 336243"/>
              <a:gd name="connsiteX2" fmla="*/ 0 w 1133341"/>
              <a:gd name="connsiteY2" fmla="*/ 336243 h 336243"/>
              <a:gd name="connsiteX0" fmla="*/ 2837697 w 2837697"/>
              <a:gd name="connsiteY0" fmla="*/ 534 h 213843"/>
              <a:gd name="connsiteX1" fmla="*/ 2059631 w 2837697"/>
              <a:gd name="connsiteY1" fmla="*/ 55018 h 213843"/>
              <a:gd name="connsiteX2" fmla="*/ 0 w 2837697"/>
              <a:gd name="connsiteY2" fmla="*/ 213843 h 213843"/>
              <a:gd name="connsiteX0" fmla="*/ 2837697 w 2837697"/>
              <a:gd name="connsiteY0" fmla="*/ 234 h 213543"/>
              <a:gd name="connsiteX1" fmla="*/ 1313096 w 2837697"/>
              <a:gd name="connsiteY1" fmla="*/ 90466 h 213543"/>
              <a:gd name="connsiteX2" fmla="*/ 0 w 2837697"/>
              <a:gd name="connsiteY2" fmla="*/ 213543 h 213543"/>
              <a:gd name="connsiteX0" fmla="*/ 2837697 w 2837697"/>
              <a:gd name="connsiteY0" fmla="*/ 161 h 213470"/>
              <a:gd name="connsiteX1" fmla="*/ 1313096 w 2837697"/>
              <a:gd name="connsiteY1" fmla="*/ 90393 h 213470"/>
              <a:gd name="connsiteX2" fmla="*/ 0 w 2837697"/>
              <a:gd name="connsiteY2" fmla="*/ 213470 h 213470"/>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304 h 213613"/>
              <a:gd name="connsiteX1" fmla="*/ 1414404 w 2837697"/>
              <a:gd name="connsiteY1" fmla="*/ 47639 h 213613"/>
              <a:gd name="connsiteX2" fmla="*/ 0 w 2837697"/>
              <a:gd name="connsiteY2" fmla="*/ 213613 h 213613"/>
              <a:gd name="connsiteX0" fmla="*/ 2837697 w 2837697"/>
              <a:gd name="connsiteY0" fmla="*/ 191 h 213500"/>
              <a:gd name="connsiteX1" fmla="*/ 1368481 w 2837697"/>
              <a:gd name="connsiteY1" fmla="*/ 76124 h 213500"/>
              <a:gd name="connsiteX2" fmla="*/ 0 w 2837697"/>
              <a:gd name="connsiteY2" fmla="*/ 213500 h 213500"/>
              <a:gd name="connsiteX0" fmla="*/ 2837697 w 2837697"/>
              <a:gd name="connsiteY0" fmla="*/ 301 h 213610"/>
              <a:gd name="connsiteX1" fmla="*/ 1368481 w 2837697"/>
              <a:gd name="connsiteY1" fmla="*/ 76234 h 213610"/>
              <a:gd name="connsiteX2" fmla="*/ 0 w 2837697"/>
              <a:gd name="connsiteY2" fmla="*/ 213610 h 213610"/>
              <a:gd name="connsiteX0" fmla="*/ 2837697 w 2837697"/>
              <a:gd name="connsiteY0" fmla="*/ 533 h 213842"/>
              <a:gd name="connsiteX1" fmla="*/ 1368481 w 2837697"/>
              <a:gd name="connsiteY1" fmla="*/ 55018 h 213842"/>
              <a:gd name="connsiteX2" fmla="*/ 0 w 2837697"/>
              <a:gd name="connsiteY2" fmla="*/ 213842 h 213842"/>
            </a:gdLst>
            <a:ahLst/>
            <a:cxnLst>
              <a:cxn ang="0">
                <a:pos x="connsiteX0" y="connsiteY0"/>
              </a:cxn>
              <a:cxn ang="0">
                <a:pos x="connsiteX1" y="connsiteY1"/>
              </a:cxn>
              <a:cxn ang="0">
                <a:pos x="connsiteX2" y="connsiteY2"/>
              </a:cxn>
            </a:cxnLst>
            <a:rect l="l" t="t" r="r" b="b"/>
            <a:pathLst>
              <a:path w="2837697" h="213842">
                <a:moveTo>
                  <a:pt x="2837697" y="533"/>
                </a:moveTo>
                <a:cubicBezTo>
                  <a:pt x="2492114" y="-3875"/>
                  <a:pt x="1908193" y="19468"/>
                  <a:pt x="1368481" y="55018"/>
                </a:cubicBezTo>
                <a:cubicBezTo>
                  <a:pt x="828769" y="90568"/>
                  <a:pt x="677700" y="107542"/>
                  <a:pt x="0" y="213842"/>
                </a:cubicBezTo>
              </a:path>
            </a:pathLst>
          </a:custGeom>
          <a:noFill/>
          <a:ln w="19050">
            <a:solidFill>
              <a:schemeClr val="accent2">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2" name="TextBox 71"/>
          <p:cNvSpPr txBox="1"/>
          <p:nvPr/>
        </p:nvSpPr>
        <p:spPr>
          <a:xfrm>
            <a:off x="7833558" y="3946039"/>
            <a:ext cx="582402" cy="276999"/>
          </a:xfrm>
          <a:prstGeom prst="rect">
            <a:avLst/>
          </a:prstGeom>
          <a:noFill/>
        </p:spPr>
        <p:txBody>
          <a:bodyPr wrap="none" rtlCol="0">
            <a:spAutoFit/>
          </a:bodyPr>
          <a:lstStyle/>
          <a:p>
            <a:r>
              <a:rPr lang="en-ZA" sz="1200" b="1" dirty="0">
                <a:solidFill>
                  <a:schemeClr val="accent2">
                    <a:lumMod val="75000"/>
                  </a:schemeClr>
                </a:solidFill>
              </a:rPr>
              <a:t>2018</a:t>
            </a:r>
            <a:endParaRPr lang="en-GB" sz="1200" b="1" dirty="0">
              <a:solidFill>
                <a:schemeClr val="accent2">
                  <a:lumMod val="75000"/>
                </a:schemeClr>
              </a:solidFill>
            </a:endParaRPr>
          </a:p>
        </p:txBody>
      </p:sp>
      <p:sp>
        <p:nvSpPr>
          <p:cNvPr id="73" name="TextBox 72"/>
          <p:cNvSpPr txBox="1"/>
          <p:nvPr/>
        </p:nvSpPr>
        <p:spPr>
          <a:xfrm>
            <a:off x="7449624" y="4203787"/>
            <a:ext cx="1480760" cy="577081"/>
          </a:xfrm>
          <a:prstGeom prst="rect">
            <a:avLst/>
          </a:prstGeom>
          <a:noFill/>
        </p:spPr>
        <p:txBody>
          <a:bodyPr wrap="square" rIns="0" rtlCol="0">
            <a:spAutoFit/>
          </a:bodyPr>
          <a:lstStyle/>
          <a:p>
            <a:pPr algn="r"/>
            <a:r>
              <a:rPr lang="en-ZA" sz="1050" dirty="0"/>
              <a:t>More than 30 investment  projects worth more than USD 6 billion</a:t>
            </a:r>
          </a:p>
        </p:txBody>
      </p:sp>
      <p:cxnSp>
        <p:nvCxnSpPr>
          <p:cNvPr id="74" name="Straight Connector 73"/>
          <p:cNvCxnSpPr/>
          <p:nvPr/>
        </p:nvCxnSpPr>
        <p:spPr>
          <a:xfrm>
            <a:off x="7629004" y="4186348"/>
            <a:ext cx="1385294"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 y="-4996"/>
            <a:ext cx="2586534" cy="1024307"/>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91" name="Oval 90"/>
          <p:cNvSpPr/>
          <p:nvPr/>
        </p:nvSpPr>
        <p:spPr>
          <a:xfrm>
            <a:off x="883171" y="1873667"/>
            <a:ext cx="2586534" cy="1024307"/>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92" name="Oval 91"/>
          <p:cNvSpPr/>
          <p:nvPr/>
        </p:nvSpPr>
        <p:spPr>
          <a:xfrm>
            <a:off x="5190433" y="2472876"/>
            <a:ext cx="2586534" cy="1024307"/>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93" name="Oval 92"/>
          <p:cNvSpPr/>
          <p:nvPr/>
        </p:nvSpPr>
        <p:spPr>
          <a:xfrm>
            <a:off x="6868014" y="3949809"/>
            <a:ext cx="2586534" cy="1024307"/>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9551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subTnLst>
                                    <p:set>
                                      <p:cBhvr override="childStyle">
                                        <p:cTn dur="1" fill="hold" display="0" masterRel="nextClick" afterEffect="1"/>
                                        <p:tgtEl>
                                          <p:spTgt spid="9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
                                        </p:tgtEl>
                                        <p:attrNameLst>
                                          <p:attrName>style.visibility</p:attrName>
                                        </p:attrNameLst>
                                      </p:cBhvr>
                                      <p:to>
                                        <p:strVal val="visible"/>
                                      </p:to>
                                    </p:set>
                                  </p:childTnLst>
                                  <p:subTnLst>
                                    <p:set>
                                      <p:cBhvr override="childStyle">
                                        <p:cTn dur="1" fill="hold" display="0" masterRel="nextClick" afterEffect="1"/>
                                        <p:tgtEl>
                                          <p:spTgt spid="9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
                                        </p:tgtEl>
                                        <p:attrNameLst>
                                          <p:attrName>style.visibility</p:attrName>
                                        </p:attrNameLst>
                                      </p:cBhvr>
                                      <p:to>
                                        <p:strVal val="visible"/>
                                      </p:to>
                                    </p:set>
                                  </p:childTnLst>
                                  <p:subTnLst>
                                    <p:set>
                                      <p:cBhvr override="childStyle">
                                        <p:cTn dur="1" fill="hold" display="0" masterRel="nextClick" afterEffect="1"/>
                                        <p:tgtEl>
                                          <p:spTgt spid="9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61531" y="11542"/>
            <a:ext cx="162095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Approach</a:t>
            </a:r>
          </a:p>
        </p:txBody>
      </p:sp>
      <p:grpSp>
        <p:nvGrpSpPr>
          <p:cNvPr id="16" name="Group 15"/>
          <p:cNvGrpSpPr/>
          <p:nvPr/>
        </p:nvGrpSpPr>
        <p:grpSpPr>
          <a:xfrm>
            <a:off x="931950" y="989901"/>
            <a:ext cx="7280117" cy="3478338"/>
            <a:chOff x="395536" y="1268760"/>
            <a:chExt cx="8352928" cy="4752528"/>
          </a:xfrm>
        </p:grpSpPr>
        <p:sp>
          <p:nvSpPr>
            <p:cNvPr id="3" name="Rectangle 2"/>
            <p:cNvSpPr/>
            <p:nvPr/>
          </p:nvSpPr>
          <p:spPr>
            <a:xfrm>
              <a:off x="400308" y="5002873"/>
              <a:ext cx="8348156" cy="1018415"/>
            </a:xfrm>
            <a:prstGeom prst="rect">
              <a:avLst/>
            </a:prstGeom>
            <a:solidFill>
              <a:schemeClr val="accent3">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ZA" sz="2000" dirty="0">
                  <a:solidFill>
                    <a:prstClr val="black"/>
                  </a:solidFill>
                  <a:latin typeface="+mj-lt"/>
                </a:rPr>
                <a:t>Options and trade-offs towards development outcomes</a:t>
              </a:r>
            </a:p>
            <a:p>
              <a:pPr algn="ctr"/>
              <a:r>
                <a:rPr lang="en-ZA" sz="1600" dirty="0">
                  <a:solidFill>
                    <a:prstClr val="black"/>
                  </a:solidFill>
                  <a:latin typeface="+mj-lt"/>
                </a:rPr>
                <a:t>(To increase well-being, ensure efficient use of services, maintain integrity)</a:t>
              </a:r>
              <a:endParaRPr lang="en-GB" sz="1400" dirty="0">
                <a:solidFill>
                  <a:prstClr val="black"/>
                </a:solidFill>
                <a:latin typeface="+mj-lt"/>
              </a:endParaRPr>
            </a:p>
          </p:txBody>
        </p:sp>
        <p:sp>
          <p:nvSpPr>
            <p:cNvPr id="4" name="Rectangle 3"/>
            <p:cNvSpPr/>
            <p:nvPr/>
          </p:nvSpPr>
          <p:spPr>
            <a:xfrm>
              <a:off x="395536" y="1268760"/>
              <a:ext cx="8348156" cy="946307"/>
            </a:xfrm>
            <a:prstGeom prst="rect">
              <a:avLst/>
            </a:prstGeom>
            <a:solidFill>
              <a:schemeClr val="accent3">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numCol="1" rtlCol="0" anchor="ctr" anchorCtr="0"/>
            <a:lstStyle/>
            <a:p>
              <a:pPr algn="ctr"/>
              <a:r>
                <a:rPr lang="en-ZA" sz="2000" dirty="0">
                  <a:solidFill>
                    <a:schemeClr val="tx1"/>
                  </a:solidFill>
                  <a:latin typeface="+mj-lt"/>
                </a:rPr>
                <a:t>Context</a:t>
              </a:r>
            </a:p>
            <a:p>
              <a:pPr algn="ctr"/>
              <a:r>
                <a:rPr lang="en-ZA" sz="1600" dirty="0">
                  <a:solidFill>
                    <a:schemeClr val="tx1"/>
                  </a:solidFill>
                  <a:latin typeface="+mj-lt"/>
                </a:rPr>
                <a:t>e.g. Politics, Policy, Management, Economics, Beliefs and values, Biophysical system</a:t>
              </a:r>
            </a:p>
          </p:txBody>
        </p:sp>
        <p:cxnSp>
          <p:nvCxnSpPr>
            <p:cNvPr id="5" name="Straight Arrow Connector 4"/>
            <p:cNvCxnSpPr>
              <a:stCxn id="4" idx="2"/>
            </p:cNvCxnSpPr>
            <p:nvPr/>
          </p:nvCxnSpPr>
          <p:spPr>
            <a:xfrm>
              <a:off x="4569614" y="2215067"/>
              <a:ext cx="4772" cy="429419"/>
            </a:xfrm>
            <a:prstGeom prst="straightConnector1">
              <a:avLst/>
            </a:prstGeom>
            <a:ln w="38100">
              <a:solidFill>
                <a:schemeClr val="accent1">
                  <a:lumMod val="75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endCxn id="3" idx="0"/>
            </p:cNvCxnSpPr>
            <p:nvPr/>
          </p:nvCxnSpPr>
          <p:spPr>
            <a:xfrm>
              <a:off x="4574386" y="4601143"/>
              <a:ext cx="0" cy="401730"/>
            </a:xfrm>
            <a:prstGeom prst="straightConnector1">
              <a:avLst/>
            </a:prstGeom>
            <a:ln w="38100">
              <a:solidFill>
                <a:schemeClr val="accent1">
                  <a:lumMod val="75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0308" y="2644486"/>
              <a:ext cx="8348156" cy="1956657"/>
            </a:xfrm>
            <a:prstGeom prst="rect">
              <a:avLst/>
            </a:prstGeom>
            <a:solidFill>
              <a:srgbClr val="CEE3B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numCol="1" rtlCol="0" anchor="t" anchorCtr="0"/>
            <a:lstStyle/>
            <a:p>
              <a:pPr algn="ctr"/>
              <a:endParaRPr lang="en-ZA" sz="1050" dirty="0">
                <a:solidFill>
                  <a:schemeClr val="tx1"/>
                </a:solidFill>
                <a:latin typeface="+mj-lt"/>
              </a:endParaRPr>
            </a:p>
            <a:p>
              <a:pPr algn="ctr"/>
              <a:r>
                <a:rPr lang="en-ZA" sz="2000" dirty="0">
                  <a:solidFill>
                    <a:schemeClr val="tx1"/>
                  </a:solidFill>
                  <a:latin typeface="+mj-lt"/>
                </a:rPr>
                <a:t>State, causality and change</a:t>
              </a:r>
            </a:p>
          </p:txBody>
        </p:sp>
        <p:sp>
          <p:nvSpPr>
            <p:cNvPr id="9" name="Rectangle 8"/>
            <p:cNvSpPr/>
            <p:nvPr/>
          </p:nvSpPr>
          <p:spPr>
            <a:xfrm>
              <a:off x="3435914" y="3677638"/>
              <a:ext cx="2267400" cy="589597"/>
            </a:xfrm>
            <a:prstGeom prst="rect">
              <a:avLst/>
            </a:prstGeom>
            <a:solidFill>
              <a:srgbClr val="B4DB8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prstClr val="black"/>
                  </a:solidFill>
                  <a:latin typeface="+mj-lt"/>
                </a:rPr>
                <a:t>Basin services</a:t>
              </a:r>
            </a:p>
          </p:txBody>
        </p:sp>
        <p:sp>
          <p:nvSpPr>
            <p:cNvPr id="10" name="Rectangle 9"/>
            <p:cNvSpPr/>
            <p:nvPr/>
          </p:nvSpPr>
          <p:spPr>
            <a:xfrm>
              <a:off x="657863" y="3677638"/>
              <a:ext cx="2473527" cy="589597"/>
            </a:xfrm>
            <a:prstGeom prst="rect">
              <a:avLst/>
            </a:prstGeom>
            <a:solidFill>
              <a:srgbClr val="B4DB8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prstClr val="black"/>
                  </a:solidFill>
                  <a:latin typeface="+mj-lt"/>
                </a:rPr>
                <a:t>Basin condition</a:t>
              </a:r>
            </a:p>
          </p:txBody>
        </p:sp>
        <p:cxnSp>
          <p:nvCxnSpPr>
            <p:cNvPr id="11" name="Straight Arrow Connector 21"/>
            <p:cNvCxnSpPr>
              <a:stCxn id="13" idx="0"/>
              <a:endCxn id="10" idx="0"/>
            </p:cNvCxnSpPr>
            <p:nvPr/>
          </p:nvCxnSpPr>
          <p:spPr>
            <a:xfrm rot="16200000" flipV="1">
              <a:off x="4530392" y="1041873"/>
              <a:ext cx="12700" cy="5271530"/>
            </a:xfrm>
            <a:prstGeom prst="bentConnector3">
              <a:avLst>
                <a:gd name="adj1" fmla="val 2659701"/>
              </a:avLst>
            </a:prstGeom>
            <a:ln w="38100">
              <a:solidFill>
                <a:schemeClr val="accent1">
                  <a:lumMod val="75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0" idx="3"/>
              <a:endCxn id="9" idx="1"/>
            </p:cNvCxnSpPr>
            <p:nvPr/>
          </p:nvCxnSpPr>
          <p:spPr>
            <a:xfrm>
              <a:off x="3131390" y="3972437"/>
              <a:ext cx="304524" cy="0"/>
            </a:xfrm>
            <a:prstGeom prst="straightConnector1">
              <a:avLst/>
            </a:prstGeom>
            <a:ln w="38100">
              <a:solidFill>
                <a:schemeClr val="accent1">
                  <a:lumMod val="75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032457" y="3677638"/>
              <a:ext cx="2267400" cy="589597"/>
            </a:xfrm>
            <a:prstGeom prst="rect">
              <a:avLst/>
            </a:prstGeom>
            <a:solidFill>
              <a:srgbClr val="B4DB85"/>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latin typeface="+mj-lt"/>
                </a:rPr>
                <a:t>Human well-being</a:t>
              </a:r>
              <a:endParaRPr lang="en-ZA" sz="2000" dirty="0">
                <a:solidFill>
                  <a:schemeClr val="tx1"/>
                </a:solidFill>
                <a:latin typeface="+mj-lt"/>
              </a:endParaRPr>
            </a:p>
          </p:txBody>
        </p:sp>
        <p:cxnSp>
          <p:nvCxnSpPr>
            <p:cNvPr id="14" name="Straight Arrow Connector 13"/>
            <p:cNvCxnSpPr>
              <a:stCxn id="9" idx="3"/>
              <a:endCxn id="13" idx="1"/>
            </p:cNvCxnSpPr>
            <p:nvPr/>
          </p:nvCxnSpPr>
          <p:spPr>
            <a:xfrm>
              <a:off x="5703314" y="3972437"/>
              <a:ext cx="329143" cy="0"/>
            </a:xfrm>
            <a:prstGeom prst="straightConnector1">
              <a:avLst/>
            </a:prstGeom>
            <a:ln w="38100">
              <a:solidFill>
                <a:schemeClr val="accent1">
                  <a:lumMod val="75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&amp; Nortje, 2014</a:t>
            </a:r>
          </a:p>
        </p:txBody>
      </p:sp>
    </p:spTree>
    <p:extLst>
      <p:ext uri="{BB962C8B-B14F-4D97-AF65-F5344CB8AC3E}">
        <p14:creationId xmlns:p14="http://schemas.microsoft.com/office/powerpoint/2010/main" val="2696325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3147" y="11542"/>
            <a:ext cx="2457724"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a:t>
            </a:r>
          </a:p>
        </p:txBody>
      </p:sp>
      <p:pic>
        <p:nvPicPr>
          <p:cNvPr id="5" name="Picture 7"/>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9359"/>
          <a:stretch/>
        </p:blipFill>
        <p:spPr bwMode="auto">
          <a:xfrm>
            <a:off x="2050241" y="3035031"/>
            <a:ext cx="5043862" cy="187419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60314" y="885389"/>
            <a:ext cx="7823387" cy="2031325"/>
          </a:xfrm>
          <a:prstGeom prst="rect">
            <a:avLst/>
          </a:prstGeom>
        </p:spPr>
        <p:txBody>
          <a:bodyPr wrap="square">
            <a:spAutoFit/>
          </a:bodyPr>
          <a:lstStyle/>
          <a:p>
            <a:r>
              <a:rPr lang="en-GB" i="1" dirty="0">
                <a:latin typeface="Arial" panose="020B0604020202020204" pitchFamily="34" charset="0"/>
                <a:cs typeface="Arial" panose="020B0604020202020204" pitchFamily="34" charset="0"/>
              </a:rPr>
              <a:t>“Cooperation between countries can unlock more value from the basin than would be available if countries didn’t cooperate”</a:t>
            </a:r>
          </a:p>
          <a:p>
            <a:endParaRPr lang="en-GB" i="1" dirty="0">
              <a:latin typeface="Arial" panose="020B0604020202020204" pitchFamily="34" charset="0"/>
              <a:cs typeface="Arial" panose="020B0604020202020204" pitchFamily="34" charset="0"/>
            </a:endParaRPr>
          </a:p>
          <a:p>
            <a:r>
              <a:rPr lang="en-ZA" dirty="0">
                <a:latin typeface="Arial" panose="020B0604020202020204" pitchFamily="34" charset="0"/>
                <a:cs typeface="Arial" panose="020B0604020202020204" pitchFamily="34" charset="0"/>
              </a:rPr>
              <a:t>Benefit Sharing is thus: </a:t>
            </a:r>
            <a:r>
              <a:rPr lang="en-ZA" i="1" dirty="0">
                <a:latin typeface="Arial" panose="020B0604020202020204" pitchFamily="34" charset="0"/>
                <a:cs typeface="Arial" panose="020B0604020202020204" pitchFamily="34" charset="0"/>
              </a:rPr>
              <a:t>“Cooperation between states to increase the benefits in a transboundary basin and to fairly distribute the benefits in support of local, national and regional development objectives”</a:t>
            </a:r>
          </a:p>
          <a:p>
            <a:endParaRPr lang="en-ZA" i="1" dirty="0">
              <a:latin typeface="Arial" panose="020B0604020202020204" pitchFamily="34" charset="0"/>
              <a:cs typeface="Arial" panose="020B0604020202020204" pitchFamily="34" charset="0"/>
            </a:endParaRPr>
          </a:p>
        </p:txBody>
      </p:sp>
      <p:sp>
        <p:nvSpPr>
          <p:cNvPr id="9" name="TextBox 8"/>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spTree>
    <p:extLst>
      <p:ext uri="{BB962C8B-B14F-4D97-AF65-F5344CB8AC3E}">
        <p14:creationId xmlns:p14="http://schemas.microsoft.com/office/powerpoint/2010/main" val="1530366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953" y="674452"/>
            <a:ext cx="6298095" cy="4209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2808051" y="1212715"/>
            <a:ext cx="4850860" cy="3625174"/>
          </a:xfrm>
          <a:prstGeom prst="rect">
            <a:avLst/>
          </a:prstGeom>
          <a:solidFill>
            <a:srgbClr val="FFFFFF">
              <a:alpha val="6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3" name="TextBox 2"/>
          <p:cNvSpPr txBox="1"/>
          <p:nvPr/>
        </p:nvSpPr>
        <p:spPr>
          <a:xfrm>
            <a:off x="2087198" y="11542"/>
            <a:ext cx="4969630"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“TWO” analysis</a:t>
            </a:r>
          </a:p>
        </p:txBody>
      </p:sp>
      <p:sp>
        <p:nvSpPr>
          <p:cNvPr id="5" name="Oval 4"/>
          <p:cNvSpPr/>
          <p:nvPr/>
        </p:nvSpPr>
        <p:spPr>
          <a:xfrm>
            <a:off x="3164732" y="603116"/>
            <a:ext cx="3955915" cy="706876"/>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2400" b="1" i="1" dirty="0">
                <a:solidFill>
                  <a:schemeClr val="tx2">
                    <a:lumMod val="75000"/>
                  </a:schemeClr>
                </a:solidFill>
              </a:rPr>
              <a:t>What do we have?</a:t>
            </a:r>
          </a:p>
        </p:txBody>
      </p:sp>
      <p:sp>
        <p:nvSpPr>
          <p:cNvPr id="6" name="Oval 5"/>
          <p:cNvSpPr/>
          <p:nvPr/>
        </p:nvSpPr>
        <p:spPr>
          <a:xfrm rot="16200000">
            <a:off x="703636" y="2393001"/>
            <a:ext cx="2889116" cy="116407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ZA" sz="2400" b="1" i="1" dirty="0">
                <a:solidFill>
                  <a:schemeClr val="tx2">
                    <a:lumMod val="75000"/>
                  </a:schemeClr>
                </a:solidFill>
              </a:rPr>
              <a:t>What can we do with it?</a:t>
            </a:r>
          </a:p>
        </p:txBody>
      </p:sp>
    </p:spTree>
    <p:extLst>
      <p:ext uri="{BB962C8B-B14F-4D97-AF65-F5344CB8AC3E}">
        <p14:creationId xmlns:p14="http://schemas.microsoft.com/office/powerpoint/2010/main" val="136451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9120" y="869965"/>
            <a:ext cx="6885786" cy="37612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87198" y="11542"/>
            <a:ext cx="4969630"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“TWO” analysis</a:t>
            </a:r>
          </a:p>
        </p:txBody>
      </p:sp>
    </p:spTree>
    <p:extLst>
      <p:ext uri="{BB962C8B-B14F-4D97-AF65-F5344CB8AC3E}">
        <p14:creationId xmlns:p14="http://schemas.microsoft.com/office/powerpoint/2010/main" val="3339954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15991"/>
          <a:stretch/>
        </p:blipFill>
        <p:spPr>
          <a:xfrm>
            <a:off x="766531" y="561142"/>
            <a:ext cx="7521435" cy="4510211"/>
          </a:xfrm>
          <a:prstGeom prst="rect">
            <a:avLst/>
          </a:prstGeom>
        </p:spPr>
      </p:pic>
      <p:sp>
        <p:nvSpPr>
          <p:cNvPr id="3" name="TextBox 2"/>
          <p:cNvSpPr txBox="1"/>
          <p:nvPr/>
        </p:nvSpPr>
        <p:spPr>
          <a:xfrm>
            <a:off x="1484567" y="11542"/>
            <a:ext cx="6174896"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Watershed Management</a:t>
            </a:r>
          </a:p>
        </p:txBody>
      </p:sp>
      <p:sp>
        <p:nvSpPr>
          <p:cNvPr id="4" name="TextBox 3"/>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sp>
        <p:nvSpPr>
          <p:cNvPr id="7" name="Oval 6"/>
          <p:cNvSpPr/>
          <p:nvPr/>
        </p:nvSpPr>
        <p:spPr>
          <a:xfrm rot="19434492">
            <a:off x="4728327" y="1315056"/>
            <a:ext cx="2484500" cy="80313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8" name="Oval 7"/>
          <p:cNvSpPr/>
          <p:nvPr/>
        </p:nvSpPr>
        <p:spPr>
          <a:xfrm rot="250849">
            <a:off x="1009158" y="3859967"/>
            <a:ext cx="2395081" cy="80313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
        <p:nvSpPr>
          <p:cNvPr id="9" name="Oval 8"/>
          <p:cNvSpPr/>
          <p:nvPr/>
        </p:nvSpPr>
        <p:spPr>
          <a:xfrm rot="1235201">
            <a:off x="676814" y="2298915"/>
            <a:ext cx="3059767" cy="80313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65893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15410" y="11542"/>
            <a:ext cx="1313181" cy="461665"/>
          </a:xfrm>
          <a:prstGeom prst="rect">
            <a:avLst/>
          </a:prstGeom>
          <a:noFill/>
        </p:spPr>
        <p:txBody>
          <a:bodyPr wrap="none" rtlCol="0">
            <a:spAutoFit/>
          </a:bodyPr>
          <a:lstStyle/>
          <a:p>
            <a:pPr algn="ctr"/>
            <a:r>
              <a:rPr lang="en-ZA" sz="2400" b="1" dirty="0">
                <a:solidFill>
                  <a:schemeClr val="tx2">
                    <a:lumMod val="75000"/>
                  </a:schemeClr>
                </a:solidFill>
                <a:latin typeface="Arial" panose="020B0604020202020204" pitchFamily="34" charset="0"/>
                <a:cs typeface="Arial" panose="020B0604020202020204" pitchFamily="34" charset="0"/>
              </a:rPr>
              <a:t>Where?</a:t>
            </a:r>
          </a:p>
        </p:txBody>
      </p:sp>
      <p:sp>
        <p:nvSpPr>
          <p:cNvPr id="10" name="TextBox 9"/>
          <p:cNvSpPr txBox="1"/>
          <p:nvPr/>
        </p:nvSpPr>
        <p:spPr>
          <a:xfrm>
            <a:off x="8425534" y="0"/>
            <a:ext cx="718466" cy="253916"/>
          </a:xfrm>
          <a:prstGeom prst="rect">
            <a:avLst/>
          </a:prstGeom>
          <a:noFill/>
        </p:spPr>
        <p:txBody>
          <a:bodyPr wrap="none" rtlCol="0">
            <a:spAutoFit/>
          </a:bodyPr>
          <a:lstStyle/>
          <a:p>
            <a:pPr algn="r"/>
            <a:r>
              <a:rPr lang="en-ZA" sz="1050" i="1" dirty="0">
                <a:solidFill>
                  <a:schemeClr val="tx1">
                    <a:lumMod val="50000"/>
                    <a:lumOff val="50000"/>
                  </a:schemeClr>
                </a:solidFill>
              </a:rPr>
              <a:t>NBI, 2016</a:t>
            </a:r>
          </a:p>
        </p:txBody>
      </p:sp>
      <p:pic>
        <p:nvPicPr>
          <p:cNvPr id="11" name="Picture 10"/>
          <p:cNvPicPr>
            <a:picLocks noChangeAspect="1"/>
          </p:cNvPicPr>
          <p:nvPr/>
        </p:nvPicPr>
        <p:blipFill>
          <a:blip r:embed="rId3"/>
          <a:stretch>
            <a:fillRect/>
          </a:stretch>
        </p:blipFill>
        <p:spPr>
          <a:xfrm>
            <a:off x="2282067" y="519522"/>
            <a:ext cx="4579866" cy="46669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3044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684117" y="786060"/>
            <a:ext cx="7775797" cy="21413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ZA" sz="2000" dirty="0"/>
              <a:t>The hydropower potential in the Nile Basin is 26 191 MW, with 20% currently installed</a:t>
            </a:r>
          </a:p>
          <a:p>
            <a:pPr marL="0" indent="0">
              <a:lnSpc>
                <a:spcPct val="100000"/>
              </a:lnSpc>
              <a:buNone/>
            </a:pPr>
            <a:endParaRPr lang="en-ZA" sz="2000" dirty="0"/>
          </a:p>
        </p:txBody>
      </p:sp>
      <p:sp>
        <p:nvSpPr>
          <p:cNvPr id="5" name="TextBox 4"/>
          <p:cNvSpPr txBox="1"/>
          <p:nvPr/>
        </p:nvSpPr>
        <p:spPr>
          <a:xfrm>
            <a:off x="1497296" y="11542"/>
            <a:ext cx="6149440"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Hydropower Generation</a:t>
            </a:r>
          </a:p>
        </p:txBody>
      </p:sp>
      <p:graphicFrame>
        <p:nvGraphicFramePr>
          <p:cNvPr id="6" name="Chart 5"/>
          <p:cNvGraphicFramePr/>
          <p:nvPr>
            <p:extLst>
              <p:ext uri="{D42A27DB-BD31-4B8C-83A1-F6EECF244321}">
                <p14:modId xmlns:p14="http://schemas.microsoft.com/office/powerpoint/2010/main" val="3943197783"/>
              </p:ext>
            </p:extLst>
          </p:nvPr>
        </p:nvGraphicFramePr>
        <p:xfrm>
          <a:off x="903597" y="1744493"/>
          <a:ext cx="7336836" cy="31694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3362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64308" y="793544"/>
            <a:ext cx="5024017" cy="33988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ZA" sz="2000" dirty="0"/>
              <a:t>Regional interconnections and markets can increase stability in the electricity system and reduce the need for system reserves</a:t>
            </a:r>
          </a:p>
          <a:p>
            <a:pPr marL="0" indent="0">
              <a:lnSpc>
                <a:spcPct val="100000"/>
              </a:lnSpc>
              <a:buNone/>
            </a:pPr>
            <a:endParaRPr lang="en-ZA" sz="2000" dirty="0"/>
          </a:p>
          <a:p>
            <a:pPr marL="0" indent="0">
              <a:lnSpc>
                <a:spcPct val="100000"/>
              </a:lnSpc>
              <a:buNone/>
            </a:pPr>
            <a:r>
              <a:rPr lang="en-ZA" sz="2000" dirty="0"/>
              <a:t>An increase in power quality (reliability) in the region can increase GDP by US$ 21 billion per annum (2%)</a:t>
            </a:r>
          </a:p>
          <a:p>
            <a:pPr marL="0" indent="0">
              <a:lnSpc>
                <a:spcPct val="100000"/>
              </a:lnSpc>
              <a:buNone/>
            </a:pPr>
            <a:endParaRPr lang="en-ZA" sz="2000" dirty="0"/>
          </a:p>
          <a:p>
            <a:pPr marL="0" indent="0">
              <a:lnSpc>
                <a:spcPct val="100000"/>
              </a:lnSpc>
              <a:buNone/>
            </a:pPr>
            <a:r>
              <a:rPr lang="en-ZA" sz="2000" dirty="0"/>
              <a:t>A 5% reduction in reserves will translate in an annual saving of US$180 million</a:t>
            </a:r>
          </a:p>
        </p:txBody>
      </p:sp>
      <p:pic>
        <p:nvPicPr>
          <p:cNvPr id="3"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6387830" y="793544"/>
            <a:ext cx="2610064" cy="39209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010259" y="11542"/>
            <a:ext cx="512351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Interconnections</a:t>
            </a:r>
          </a:p>
        </p:txBody>
      </p:sp>
    </p:spTree>
    <p:extLst>
      <p:ext uri="{BB962C8B-B14F-4D97-AF65-F5344CB8AC3E}">
        <p14:creationId xmlns:p14="http://schemas.microsoft.com/office/powerpoint/2010/main" val="1889963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6115" y="11542"/>
            <a:ext cx="613180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Power Interconnections</a:t>
            </a:r>
          </a:p>
        </p:txBody>
      </p:sp>
      <p:sp>
        <p:nvSpPr>
          <p:cNvPr id="4" name="TextBox 3"/>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grpSp>
        <p:nvGrpSpPr>
          <p:cNvPr id="9" name="Group 8"/>
          <p:cNvGrpSpPr/>
          <p:nvPr/>
        </p:nvGrpSpPr>
        <p:grpSpPr>
          <a:xfrm>
            <a:off x="877399" y="827420"/>
            <a:ext cx="7378944" cy="3900448"/>
            <a:chOff x="30468" y="1196752"/>
            <a:chExt cx="9681972" cy="5170073"/>
          </a:xfrm>
        </p:grpSpPr>
        <p:graphicFrame>
          <p:nvGraphicFramePr>
            <p:cNvPr id="7" name="Chart 6"/>
            <p:cNvGraphicFramePr>
              <a:graphicFrameLocks noChangeAspect="1"/>
            </p:cNvGraphicFramePr>
            <p:nvPr>
              <p:extLst>
                <p:ext uri="{D42A27DB-BD31-4B8C-83A1-F6EECF244321}">
                  <p14:modId xmlns:p14="http://schemas.microsoft.com/office/powerpoint/2010/main" val="2099570602"/>
                </p:ext>
              </p:extLst>
            </p:nvPr>
          </p:nvGraphicFramePr>
          <p:xfrm>
            <a:off x="755576" y="1196752"/>
            <a:ext cx="7920880" cy="434848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30468" y="5877273"/>
              <a:ext cx="9681972" cy="489552"/>
            </a:xfrm>
            <a:prstGeom prst="rect">
              <a:avLst/>
            </a:prstGeom>
            <a:noFill/>
            <a:ln w="38100">
              <a:no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rPr>
                <a:t>Increase in GDP (million USD) due to increased reliability of electricity supply</a:t>
              </a:r>
              <a:endParaRPr kumimoji="0" lang="en-GB" sz="1800" b="0" i="1"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2532067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51696" y="11542"/>
            <a:ext cx="4440639"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Benefit Sharing: Hydropower</a:t>
            </a:r>
          </a:p>
        </p:txBody>
      </p:sp>
      <p:sp>
        <p:nvSpPr>
          <p:cNvPr id="4" name="TextBox 3"/>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grpSp>
        <p:nvGrpSpPr>
          <p:cNvPr id="2" name="Group 1"/>
          <p:cNvGrpSpPr/>
          <p:nvPr/>
        </p:nvGrpSpPr>
        <p:grpSpPr>
          <a:xfrm>
            <a:off x="827584" y="891494"/>
            <a:ext cx="6980484" cy="3803723"/>
            <a:chOff x="827584" y="816278"/>
            <a:chExt cx="9587501" cy="5534635"/>
          </a:xfrm>
        </p:grpSpPr>
        <p:sp>
          <p:nvSpPr>
            <p:cNvPr id="10" name="TextBox 9"/>
            <p:cNvSpPr txBox="1"/>
            <p:nvPr/>
          </p:nvSpPr>
          <p:spPr>
            <a:xfrm>
              <a:off x="827584" y="5877272"/>
              <a:ext cx="9587501" cy="473641"/>
            </a:xfrm>
            <a:prstGeom prst="rect">
              <a:avLst/>
            </a:prstGeom>
            <a:noFill/>
            <a:ln w="38100">
              <a:no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rPr>
                <a:t>Annual benefit in GDP (millions US$) based on 12% growth in electricity production.</a:t>
              </a:r>
              <a:endParaRPr kumimoji="0" lang="en-GB" sz="1600" b="0" i="1" u="none" strike="noStrike" kern="0" cap="none" spc="0" normalizeH="0" baseline="0" noProof="0" dirty="0">
                <a:ln>
                  <a:noFill/>
                </a:ln>
                <a:solidFill>
                  <a:prstClr val="black"/>
                </a:solidFill>
                <a:effectLst/>
                <a:uLnTx/>
                <a:uFillTx/>
              </a:endParaRPr>
            </a:p>
          </p:txBody>
        </p:sp>
        <p:graphicFrame>
          <p:nvGraphicFramePr>
            <p:cNvPr id="11" name="Chart 10"/>
            <p:cNvGraphicFramePr>
              <a:graphicFrameLocks noChangeAspect="1"/>
            </p:cNvGraphicFramePr>
            <p:nvPr>
              <p:extLst>
                <p:ext uri="{D42A27DB-BD31-4B8C-83A1-F6EECF244321}">
                  <p14:modId xmlns:p14="http://schemas.microsoft.com/office/powerpoint/2010/main" val="1622960832"/>
                </p:ext>
              </p:extLst>
            </p:nvPr>
          </p:nvGraphicFramePr>
          <p:xfrm>
            <a:off x="1543498" y="816278"/>
            <a:ext cx="8155672" cy="4738056"/>
          </p:xfrm>
          <a:graphic>
            <a:graphicData uri="http://schemas.openxmlformats.org/drawingml/2006/chart">
              <c:chart xmlns:c="http://schemas.openxmlformats.org/drawingml/2006/chart" xmlns:r="http://schemas.openxmlformats.org/officeDocument/2006/relationships" r:id="rId2"/>
            </a:graphicData>
          </a:graphic>
        </p:graphicFrame>
      </p:grpSp>
    </p:spTree>
    <p:extLst>
      <p:ext uri="{BB962C8B-B14F-4D97-AF65-F5344CB8AC3E}">
        <p14:creationId xmlns:p14="http://schemas.microsoft.com/office/powerpoint/2010/main" val="4284781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65682" y="11542"/>
            <a:ext cx="401263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Costs of Non-Cooperation</a:t>
            </a:r>
          </a:p>
        </p:txBody>
      </p:sp>
      <p:sp>
        <p:nvSpPr>
          <p:cNvPr id="3" name="Content Placeholder 2"/>
          <p:cNvSpPr txBox="1">
            <a:spLocks/>
          </p:cNvSpPr>
          <p:nvPr/>
        </p:nvSpPr>
        <p:spPr>
          <a:xfrm>
            <a:off x="239482" y="799494"/>
            <a:ext cx="8665037" cy="30816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ZA" sz="1800" dirty="0">
                <a:latin typeface="Arial" panose="020B0604020202020204" pitchFamily="34" charset="0"/>
                <a:cs typeface="Arial" panose="020B0604020202020204" pitchFamily="34" charset="0"/>
              </a:rPr>
              <a:t>The lost electricity due to a 12 month delay in the implementation can be worth </a:t>
            </a:r>
            <a:br>
              <a:rPr lang="en-ZA" sz="1800" dirty="0">
                <a:latin typeface="Arial" panose="020B0604020202020204" pitchFamily="34" charset="0"/>
                <a:cs typeface="Arial" panose="020B0604020202020204" pitchFamily="34" charset="0"/>
              </a:rPr>
            </a:br>
            <a:r>
              <a:rPr lang="en-ZA" sz="1800" dirty="0">
                <a:latin typeface="Arial" panose="020B0604020202020204" pitchFamily="34" charset="0"/>
                <a:cs typeface="Arial" panose="020B0604020202020204" pitchFamily="34" charset="0"/>
              </a:rPr>
              <a:t>US$ 430 million for Murchison Falls and US$ 35 million for </a:t>
            </a:r>
            <a:r>
              <a:rPr lang="en-ZA" sz="1800" dirty="0" err="1">
                <a:latin typeface="Arial" panose="020B0604020202020204" pitchFamily="34" charset="0"/>
                <a:cs typeface="Arial" panose="020B0604020202020204" pitchFamily="34" charset="0"/>
              </a:rPr>
              <a:t>Rusumo</a:t>
            </a:r>
            <a:r>
              <a:rPr lang="en-ZA" sz="1800" dirty="0">
                <a:latin typeface="Arial" panose="020B0604020202020204" pitchFamily="34" charset="0"/>
                <a:cs typeface="Arial" panose="020B0604020202020204" pitchFamily="34" charset="0"/>
              </a:rPr>
              <a:t> Falls</a:t>
            </a:r>
          </a:p>
          <a:p>
            <a:pPr marL="0" indent="0">
              <a:lnSpc>
                <a:spcPct val="100000"/>
              </a:lnSpc>
              <a:buNone/>
            </a:pPr>
            <a:r>
              <a:rPr lang="en-ZA" sz="1800" dirty="0">
                <a:latin typeface="Arial" panose="020B0604020202020204" pitchFamily="34" charset="0"/>
                <a:cs typeface="Arial" panose="020B0604020202020204" pitchFamily="34" charset="0"/>
              </a:rPr>
              <a:t>If hydropower projects in the Nile Equatorial Lakes region were delayed by 12 months due to objections or funding constraints due to unilateral action, the value of lost electricity would be US$ 2.9 billion</a:t>
            </a:r>
          </a:p>
        </p:txBody>
      </p:sp>
      <p:pic>
        <p:nvPicPr>
          <p:cNvPr id="4" name="Picture 3"/>
          <p:cNvPicPr>
            <a:picLocks noChangeAspect="1"/>
          </p:cNvPicPr>
          <p:nvPr/>
        </p:nvPicPr>
        <p:blipFill>
          <a:blip r:embed="rId2"/>
          <a:stretch>
            <a:fillRect/>
          </a:stretch>
        </p:blipFill>
        <p:spPr>
          <a:xfrm>
            <a:off x="2620946" y="3000118"/>
            <a:ext cx="3902109" cy="2027268"/>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spTree>
    <p:extLst>
      <p:ext uri="{BB962C8B-B14F-4D97-AF65-F5344CB8AC3E}">
        <p14:creationId xmlns:p14="http://schemas.microsoft.com/office/powerpoint/2010/main" val="915639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497" y="11542"/>
            <a:ext cx="100700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Risks</a:t>
            </a:r>
          </a:p>
        </p:txBody>
      </p:sp>
      <p:sp>
        <p:nvSpPr>
          <p:cNvPr id="3" name="Rectangle 2"/>
          <p:cNvSpPr/>
          <p:nvPr/>
        </p:nvSpPr>
        <p:spPr>
          <a:xfrm>
            <a:off x="479898" y="731100"/>
            <a:ext cx="8216630" cy="830997"/>
          </a:xfrm>
          <a:prstGeom prst="rect">
            <a:avLst/>
          </a:prstGeom>
        </p:spPr>
        <p:txBody>
          <a:bodyPr wrap="square">
            <a:spAutoFit/>
          </a:bodyPr>
          <a:lstStyle/>
          <a:p>
            <a:pPr algn="ctr"/>
            <a:r>
              <a:rPr lang="en-GB" sz="2400" i="1" dirty="0"/>
              <a:t>“The average annual damage due to floods is estimated at </a:t>
            </a:r>
            <a:br>
              <a:rPr lang="en-GB" sz="2400" i="1" dirty="0"/>
            </a:br>
            <a:r>
              <a:rPr lang="en-GB" sz="2400" i="1" dirty="0"/>
              <a:t>US$ 25.8 million in Sudan and US$ 5.5 million in Ethiopia”</a:t>
            </a:r>
            <a:endParaRPr lang="en-GB" sz="2400" i="1" dirty="0">
              <a:latin typeface="Kristen ITC" panose="03050502040202030202" pitchFamily="66" charset="0"/>
            </a:endParaRP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val="0"/>
              </a:ext>
            </a:extLst>
          </a:blip>
          <a:srcRect l="25408" r="9898"/>
          <a:stretch/>
        </p:blipFill>
        <p:spPr>
          <a:xfrm>
            <a:off x="1739886" y="2576628"/>
            <a:ext cx="2328626" cy="2458137"/>
          </a:xfrm>
          <a:prstGeom prst="rect">
            <a:avLst/>
          </a:prstGeom>
          <a:solidFill>
            <a:srgbClr val="FFFFFF">
              <a:shade val="85000"/>
            </a:srgbClr>
          </a:solidFill>
          <a:ln w="31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clrChange>
              <a:clrFrom>
                <a:srgbClr val="FFFFFF"/>
              </a:clrFrom>
              <a:clrTo>
                <a:srgbClr val="FFFFFF">
                  <a:alpha val="0"/>
                </a:srgbClr>
              </a:clrTo>
            </a:clrChange>
          </a:blip>
          <a:stretch>
            <a:fillRect/>
          </a:stretch>
        </p:blipFill>
        <p:spPr>
          <a:xfrm>
            <a:off x="4818348" y="1819990"/>
            <a:ext cx="3120043" cy="3273141"/>
          </a:xfrm>
          <a:prstGeom prst="rect">
            <a:avLst/>
          </a:prstGeom>
        </p:spPr>
      </p:pic>
      <p:sp>
        <p:nvSpPr>
          <p:cNvPr id="6" name="TextBox 5"/>
          <p:cNvSpPr txBox="1"/>
          <p:nvPr/>
        </p:nvSpPr>
        <p:spPr>
          <a:xfrm>
            <a:off x="7119155" y="-11542"/>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spTree>
    <p:extLst>
      <p:ext uri="{BB962C8B-B14F-4D97-AF65-F5344CB8AC3E}">
        <p14:creationId xmlns:p14="http://schemas.microsoft.com/office/powerpoint/2010/main" val="3090170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3889" y="11542"/>
            <a:ext cx="1656224"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Scenarios</a:t>
            </a:r>
          </a:p>
        </p:txBody>
      </p:sp>
      <p:pic>
        <p:nvPicPr>
          <p:cNvPr id="3" name="Content Placeholder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061" y="691873"/>
            <a:ext cx="4653880" cy="4397326"/>
          </a:xfrm>
          <a:prstGeom prst="roundRect">
            <a:avLst>
              <a:gd name="adj" fmla="val 6049"/>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3715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p:cNvPicPr>
            <a:picLocks noChangeAspect="1"/>
          </p:cNvPicPr>
          <p:nvPr/>
        </p:nvPicPr>
        <p:blipFill rotWithShape="1">
          <a:blip r:embed="rId2">
            <a:extLst>
              <a:ext uri="{28A0092B-C50C-407E-A947-70E740481C1C}">
                <a14:useLocalDpi xmlns:a14="http://schemas.microsoft.com/office/drawing/2010/main" val="0"/>
              </a:ext>
            </a:extLst>
          </a:blip>
          <a:srcRect l="9031" t="7125" r="10704" b="9254"/>
          <a:stretch/>
        </p:blipFill>
        <p:spPr>
          <a:xfrm>
            <a:off x="3801200" y="1819388"/>
            <a:ext cx="1541602" cy="1517515"/>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stretch>
            <a:fillRect/>
          </a:stretch>
        </p:blipFill>
        <p:spPr>
          <a:xfrm>
            <a:off x="0" y="-64851"/>
            <a:ext cx="3649544" cy="2626468"/>
          </a:xfrm>
          <a:prstGeom prst="rect">
            <a:avLst/>
          </a:prstGeom>
        </p:spPr>
      </p:pic>
      <p:pic>
        <p:nvPicPr>
          <p:cNvPr id="6" name="Picture 5"/>
          <p:cNvPicPr>
            <a:picLocks noChangeAspect="1"/>
          </p:cNvPicPr>
          <p:nvPr/>
        </p:nvPicPr>
        <p:blipFill>
          <a:blip r:embed="rId4"/>
          <a:stretch>
            <a:fillRect/>
          </a:stretch>
        </p:blipFill>
        <p:spPr>
          <a:xfrm>
            <a:off x="5509146" y="-64851"/>
            <a:ext cx="3652904" cy="2626468"/>
          </a:xfrm>
          <a:prstGeom prst="rect">
            <a:avLst/>
          </a:prstGeom>
        </p:spPr>
      </p:pic>
      <p:pic>
        <p:nvPicPr>
          <p:cNvPr id="7" name="Picture 6"/>
          <p:cNvPicPr>
            <a:picLocks noChangeAspect="1"/>
          </p:cNvPicPr>
          <p:nvPr/>
        </p:nvPicPr>
        <p:blipFill>
          <a:blip r:embed="rId5"/>
          <a:stretch>
            <a:fillRect/>
          </a:stretch>
        </p:blipFill>
        <p:spPr>
          <a:xfrm>
            <a:off x="1" y="2590567"/>
            <a:ext cx="3634856" cy="2617783"/>
          </a:xfrm>
          <a:prstGeom prst="rect">
            <a:avLst/>
          </a:prstGeom>
        </p:spPr>
      </p:pic>
      <p:pic>
        <p:nvPicPr>
          <p:cNvPr id="8" name="Picture 7"/>
          <p:cNvPicPr>
            <a:picLocks noChangeAspect="1"/>
          </p:cNvPicPr>
          <p:nvPr/>
        </p:nvPicPr>
        <p:blipFill>
          <a:blip r:embed="rId6"/>
          <a:stretch>
            <a:fillRect/>
          </a:stretch>
        </p:blipFill>
        <p:spPr>
          <a:xfrm>
            <a:off x="5509146" y="2578146"/>
            <a:ext cx="3634854" cy="2630203"/>
          </a:xfrm>
          <a:prstGeom prst="rect">
            <a:avLst/>
          </a:prstGeom>
        </p:spPr>
      </p:pic>
    </p:spTree>
    <p:extLst>
      <p:ext uri="{BB962C8B-B14F-4D97-AF65-F5344CB8AC3E}">
        <p14:creationId xmlns:p14="http://schemas.microsoft.com/office/powerpoint/2010/main" val="3362432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1006" y="11542"/>
            <a:ext cx="5161990"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Framework for assessing benefits</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1727" y="704556"/>
            <a:ext cx="5901269" cy="4474763"/>
          </a:xfrm>
          <a:prstGeom prst="rect">
            <a:avLst/>
          </a:prstGeom>
        </p:spPr>
      </p:pic>
    </p:spTree>
    <p:extLst>
      <p:ext uri="{BB962C8B-B14F-4D97-AF65-F5344CB8AC3E}">
        <p14:creationId xmlns:p14="http://schemas.microsoft.com/office/powerpoint/2010/main" val="115737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19572" y="11542"/>
            <a:ext cx="2104872"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Way Forward</a:t>
            </a:r>
          </a:p>
        </p:txBody>
      </p:sp>
      <p:grpSp>
        <p:nvGrpSpPr>
          <p:cNvPr id="15" name="Group 14"/>
          <p:cNvGrpSpPr/>
          <p:nvPr/>
        </p:nvGrpSpPr>
        <p:grpSpPr>
          <a:xfrm>
            <a:off x="877149" y="616743"/>
            <a:ext cx="7642736" cy="4120463"/>
            <a:chOff x="755577" y="1124744"/>
            <a:chExt cx="8272759" cy="5256582"/>
          </a:xfrm>
        </p:grpSpPr>
        <p:sp>
          <p:nvSpPr>
            <p:cNvPr id="3" name="Oval 2"/>
            <p:cNvSpPr/>
            <p:nvPr/>
          </p:nvSpPr>
          <p:spPr>
            <a:xfrm>
              <a:off x="755577" y="1124744"/>
              <a:ext cx="510502" cy="575944"/>
            </a:xfrm>
            <a:prstGeom prst="ellipse">
              <a:avLst/>
            </a:prstGeom>
            <a:solidFill>
              <a:srgbClr val="D60093"/>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36000" numCol="1" spcCol="0" rtlCol="0" fromWordArt="0" anchor="ctr" anchorCtr="0" forceAA="0" compatLnSpc="1">
              <a:prstTxWarp prst="textNoShape">
                <a:avLst/>
              </a:prstTxWarp>
              <a:noAutofit/>
            </a:bodyPr>
            <a:lstStyle/>
            <a:p>
              <a:pPr algn="ctr">
                <a:lnSpc>
                  <a:spcPct val="115000"/>
                </a:lnSpc>
                <a:spcAft>
                  <a:spcPts val="1000"/>
                </a:spcAft>
              </a:pPr>
              <a:r>
                <a:rPr lang="en-GB" b="1">
                  <a:solidFill>
                    <a:srgbClr val="FFFF00"/>
                  </a:solidFill>
                  <a:effectLst/>
                  <a:ea typeface="Times New Roman"/>
                  <a:cs typeface="Times New Roman"/>
                </a:rPr>
                <a:t>1</a:t>
              </a:r>
              <a:endParaRPr lang="en-GB" sz="1000">
                <a:effectLst/>
                <a:ea typeface="Times New Roman"/>
                <a:cs typeface="Times New Roman"/>
              </a:endParaRPr>
            </a:p>
          </p:txBody>
        </p:sp>
        <p:sp>
          <p:nvSpPr>
            <p:cNvPr id="4" name="Oval 3"/>
            <p:cNvSpPr/>
            <p:nvPr/>
          </p:nvSpPr>
          <p:spPr>
            <a:xfrm>
              <a:off x="755577" y="2468894"/>
              <a:ext cx="510502" cy="575944"/>
            </a:xfrm>
            <a:prstGeom prst="ellipse">
              <a:avLst/>
            </a:prstGeom>
            <a:solidFill>
              <a:srgbClr val="3399FF"/>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36000" numCol="1" spcCol="0" rtlCol="0" fromWordArt="0" anchor="ctr" anchorCtr="0" forceAA="0" compatLnSpc="1">
              <a:prstTxWarp prst="textNoShape">
                <a:avLst/>
              </a:prstTxWarp>
              <a:noAutofit/>
            </a:bodyPr>
            <a:lstStyle/>
            <a:p>
              <a:pPr algn="ctr">
                <a:lnSpc>
                  <a:spcPct val="115000"/>
                </a:lnSpc>
                <a:spcAft>
                  <a:spcPts val="1000"/>
                </a:spcAft>
              </a:pPr>
              <a:r>
                <a:rPr lang="en-GB" b="1">
                  <a:solidFill>
                    <a:srgbClr val="660066"/>
                  </a:solidFill>
                  <a:effectLst/>
                  <a:ea typeface="Times New Roman"/>
                  <a:cs typeface="Times New Roman"/>
                </a:rPr>
                <a:t>2</a:t>
              </a:r>
              <a:endParaRPr lang="en-GB" sz="1000">
                <a:effectLst/>
                <a:ea typeface="Times New Roman"/>
                <a:cs typeface="Times New Roman"/>
              </a:endParaRPr>
            </a:p>
          </p:txBody>
        </p:sp>
        <p:sp>
          <p:nvSpPr>
            <p:cNvPr id="5" name="Oval 4"/>
            <p:cNvSpPr/>
            <p:nvPr/>
          </p:nvSpPr>
          <p:spPr>
            <a:xfrm>
              <a:off x="755577" y="3813042"/>
              <a:ext cx="510502" cy="575944"/>
            </a:xfrm>
            <a:prstGeom prst="ellipse">
              <a:avLst/>
            </a:prstGeom>
            <a:solidFill>
              <a:srgbClr val="33CC33"/>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36000" numCol="1" spcCol="0" rtlCol="0" fromWordArt="0" anchor="ctr" anchorCtr="0" forceAA="0" compatLnSpc="1">
              <a:prstTxWarp prst="textNoShape">
                <a:avLst/>
              </a:prstTxWarp>
              <a:noAutofit/>
            </a:bodyPr>
            <a:lstStyle/>
            <a:p>
              <a:pPr algn="ctr">
                <a:lnSpc>
                  <a:spcPct val="115000"/>
                </a:lnSpc>
                <a:spcAft>
                  <a:spcPts val="1000"/>
                </a:spcAft>
              </a:pPr>
              <a:r>
                <a:rPr lang="en-GB" b="1">
                  <a:solidFill>
                    <a:srgbClr val="A50021"/>
                  </a:solidFill>
                  <a:effectLst/>
                  <a:ea typeface="Times New Roman"/>
                  <a:cs typeface="Times New Roman"/>
                </a:rPr>
                <a:t>3</a:t>
              </a:r>
              <a:endParaRPr lang="en-GB" sz="1000">
                <a:effectLst/>
                <a:ea typeface="Times New Roman"/>
                <a:cs typeface="Times New Roman"/>
              </a:endParaRPr>
            </a:p>
          </p:txBody>
        </p:sp>
        <p:sp>
          <p:nvSpPr>
            <p:cNvPr id="6" name="Oval 5"/>
            <p:cNvSpPr/>
            <p:nvPr/>
          </p:nvSpPr>
          <p:spPr>
            <a:xfrm>
              <a:off x="755577" y="5157192"/>
              <a:ext cx="510502" cy="575944"/>
            </a:xfrm>
            <a:prstGeom prst="ellipse">
              <a:avLst/>
            </a:prstGeom>
            <a:solidFill>
              <a:srgbClr val="FFFA00"/>
            </a:solidFill>
            <a:ln>
              <a:no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0" bIns="36000" numCol="1" spcCol="0" rtlCol="0" fromWordArt="0" anchor="ctr" anchorCtr="0" forceAA="0" compatLnSpc="1">
              <a:prstTxWarp prst="textNoShape">
                <a:avLst/>
              </a:prstTxWarp>
              <a:noAutofit/>
            </a:bodyPr>
            <a:lstStyle/>
            <a:p>
              <a:pPr algn="ctr">
                <a:lnSpc>
                  <a:spcPct val="115000"/>
                </a:lnSpc>
                <a:spcAft>
                  <a:spcPts val="1000"/>
                </a:spcAft>
              </a:pPr>
              <a:r>
                <a:rPr lang="en-GB" b="1">
                  <a:solidFill>
                    <a:srgbClr val="003300"/>
                  </a:solidFill>
                  <a:effectLst/>
                  <a:ea typeface="Times New Roman"/>
                  <a:cs typeface="Times New Roman"/>
                </a:rPr>
                <a:t>4</a:t>
              </a:r>
              <a:endParaRPr lang="en-GB" sz="1000">
                <a:effectLst/>
                <a:ea typeface="Times New Roman"/>
                <a:cs typeface="Times New Roman"/>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297" y="5139495"/>
              <a:ext cx="6011201" cy="44958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6296" y="3834313"/>
              <a:ext cx="5862610" cy="426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867" y="2475877"/>
              <a:ext cx="5268243" cy="44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6296" y="1160304"/>
              <a:ext cx="3735050" cy="403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323361" y="1700689"/>
              <a:ext cx="7704975" cy="648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It is important to consider the spatial and temporal scales of the analysis and in particular the linkages between scales.</a:t>
              </a:r>
            </a:p>
          </p:txBody>
        </p:sp>
        <p:sp>
          <p:nvSpPr>
            <p:cNvPr id="12" name="Rectangle 11"/>
            <p:cNvSpPr/>
            <p:nvPr/>
          </p:nvSpPr>
          <p:spPr>
            <a:xfrm>
              <a:off x="1323361" y="3020875"/>
              <a:ext cx="7704975" cy="648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dirty="0">
                  <a:solidFill>
                    <a:schemeClr val="tx1"/>
                  </a:solidFill>
                </a:rPr>
                <a:t>It is not necessary to have complete knowledge to make good decisions, but information that could pose a risk to good decisions and effective implementation should be populated. </a:t>
              </a:r>
              <a:endParaRPr lang="en-GB" sz="1400" dirty="0">
                <a:solidFill>
                  <a:schemeClr val="tx1"/>
                </a:solidFill>
              </a:endParaRPr>
            </a:p>
          </p:txBody>
        </p:sp>
        <p:sp>
          <p:nvSpPr>
            <p:cNvPr id="13" name="Rectangle 12"/>
            <p:cNvSpPr/>
            <p:nvPr/>
          </p:nvSpPr>
          <p:spPr>
            <a:xfrm>
              <a:off x="1323361" y="4341061"/>
              <a:ext cx="7704975" cy="648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dirty="0">
                  <a:solidFill>
                    <a:schemeClr val="tx1"/>
                  </a:solidFill>
                </a:rPr>
                <a:t>A clear articulation of the preferred development opportunities is needed to create a common platform for decision-making. Development opportunities should then be actively promoted.</a:t>
              </a:r>
              <a:endParaRPr lang="en-GB" sz="1400" dirty="0">
                <a:solidFill>
                  <a:schemeClr val="tx1"/>
                </a:solidFill>
              </a:endParaRPr>
            </a:p>
          </p:txBody>
        </p:sp>
        <p:sp>
          <p:nvSpPr>
            <p:cNvPr id="14" name="Rectangle 13"/>
            <p:cNvSpPr/>
            <p:nvPr/>
          </p:nvSpPr>
          <p:spPr>
            <a:xfrm>
              <a:off x="1323361" y="5733135"/>
              <a:ext cx="7704975" cy="648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dirty="0">
                  <a:solidFill>
                    <a:schemeClr val="tx1"/>
                  </a:solidFill>
                </a:rPr>
                <a:t>The benefits of transboundary cooperation are vested in the cumulative regional synergies and opportunities. Integration between sectors will yield significantly bigger results than each on their own. </a:t>
              </a:r>
              <a:endParaRPr lang="en-GB" sz="1400" dirty="0">
                <a:solidFill>
                  <a:schemeClr val="tx1"/>
                </a:solidFill>
              </a:endParaRPr>
            </a:p>
          </p:txBody>
        </p:sp>
      </p:grpSp>
    </p:spTree>
    <p:extLst>
      <p:ext uri="{BB962C8B-B14F-4D97-AF65-F5344CB8AC3E}">
        <p14:creationId xmlns:p14="http://schemas.microsoft.com/office/powerpoint/2010/main" val="405246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871700" y="952589"/>
            <a:ext cx="5223450" cy="4165104"/>
          </a:xfrm>
          <a:prstGeom prst="rect">
            <a:avLst/>
          </a:prstGeom>
          <a:effectLst>
            <a:softEdge rad="38100"/>
          </a:effectLst>
        </p:spPr>
      </p:pic>
      <p:sp>
        <p:nvSpPr>
          <p:cNvPr id="10" name="TextBox 9"/>
          <p:cNvSpPr txBox="1"/>
          <p:nvPr/>
        </p:nvSpPr>
        <p:spPr>
          <a:xfrm>
            <a:off x="7912573" y="0"/>
            <a:ext cx="1231427" cy="253916"/>
          </a:xfrm>
          <a:prstGeom prst="rect">
            <a:avLst/>
          </a:prstGeom>
          <a:noFill/>
        </p:spPr>
        <p:txBody>
          <a:bodyPr wrap="none" rtlCol="0">
            <a:spAutoFit/>
          </a:bodyPr>
          <a:lstStyle/>
          <a:p>
            <a:r>
              <a:rPr lang="en-ZA" sz="1050" i="1" dirty="0" err="1">
                <a:solidFill>
                  <a:schemeClr val="tx1">
                    <a:lumMod val="50000"/>
                    <a:lumOff val="50000"/>
                  </a:schemeClr>
                </a:solidFill>
              </a:rPr>
              <a:t>Bussert</a:t>
            </a:r>
            <a:r>
              <a:rPr lang="en-ZA" sz="1050" i="1" dirty="0">
                <a:solidFill>
                  <a:schemeClr val="tx1">
                    <a:lumMod val="50000"/>
                    <a:lumOff val="50000"/>
                  </a:schemeClr>
                </a:solidFill>
              </a:rPr>
              <a:t> et al., 2018</a:t>
            </a:r>
          </a:p>
        </p:txBody>
      </p:sp>
      <p:sp>
        <p:nvSpPr>
          <p:cNvPr id="5" name="TextBox 4"/>
          <p:cNvSpPr txBox="1"/>
          <p:nvPr/>
        </p:nvSpPr>
        <p:spPr>
          <a:xfrm>
            <a:off x="3967508" y="11542"/>
            <a:ext cx="1208985" cy="461665"/>
          </a:xfrm>
          <a:prstGeom prst="rect">
            <a:avLst/>
          </a:prstGeom>
          <a:noFill/>
        </p:spPr>
        <p:txBody>
          <a:bodyPr wrap="none" rtlCol="0">
            <a:spAutoFit/>
          </a:bodyPr>
          <a:lstStyle/>
          <a:p>
            <a:pPr algn="ctr"/>
            <a:r>
              <a:rPr lang="en-ZA" sz="2400" b="1" dirty="0">
                <a:solidFill>
                  <a:schemeClr val="tx2">
                    <a:lumMod val="75000"/>
                  </a:schemeClr>
                </a:solidFill>
                <a:latin typeface="Arial" panose="020B0604020202020204" pitchFamily="34" charset="0"/>
                <a:cs typeface="Arial" panose="020B0604020202020204" pitchFamily="34" charset="0"/>
              </a:rPr>
              <a:t>When?</a:t>
            </a:r>
          </a:p>
        </p:txBody>
      </p:sp>
      <p:sp>
        <p:nvSpPr>
          <p:cNvPr id="6" name="TextBox 5"/>
          <p:cNvSpPr txBox="1"/>
          <p:nvPr/>
        </p:nvSpPr>
        <p:spPr>
          <a:xfrm>
            <a:off x="3589431" y="505149"/>
            <a:ext cx="1829347" cy="415498"/>
          </a:xfrm>
          <a:prstGeom prst="rect">
            <a:avLst/>
          </a:prstGeom>
          <a:noFill/>
        </p:spPr>
        <p:txBody>
          <a:bodyPr wrap="none" rtlCol="0">
            <a:spAutoFit/>
          </a:bodyPr>
          <a:lstStyle/>
          <a:p>
            <a:r>
              <a:rPr lang="en-ZA" sz="2100" b="1" dirty="0">
                <a:solidFill>
                  <a:srgbClr val="0066CC"/>
                </a:solidFill>
                <a:latin typeface="Arial" panose="020B0604020202020204" pitchFamily="34" charset="0"/>
                <a:cs typeface="Arial" panose="020B0604020202020204" pitchFamily="34" charset="0"/>
              </a:rPr>
              <a:t>20 Ma – 3 Ma</a:t>
            </a:r>
          </a:p>
        </p:txBody>
      </p:sp>
    </p:spTree>
    <p:extLst>
      <p:ext uri="{BB962C8B-B14F-4D97-AF65-F5344CB8AC3E}">
        <p14:creationId xmlns:p14="http://schemas.microsoft.com/office/powerpoint/2010/main" val="398660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1369" y="1318891"/>
            <a:ext cx="7561262" cy="861774"/>
          </a:xfrm>
          <a:prstGeom prst="rect">
            <a:avLst/>
          </a:prstGeom>
          <a:noFill/>
        </p:spPr>
        <p:txBody>
          <a:bodyPr>
            <a:spAutoFit/>
          </a:bodyPr>
          <a:lstStyle/>
          <a:p>
            <a:pPr algn="ctr" defTabSz="457200">
              <a:defRPr/>
            </a:pPr>
            <a:r>
              <a:rPr lang="en-ZA" sz="2600" b="1" dirty="0">
                <a:solidFill>
                  <a:prstClr val="white"/>
                </a:solidFill>
                <a:latin typeface="Arial" panose="020B0604020202020204" pitchFamily="34" charset="0"/>
                <a:cs typeface="Arial" panose="020B0604020202020204" pitchFamily="34" charset="0"/>
              </a:rPr>
              <a:t>Thank you </a:t>
            </a:r>
            <a:endParaRPr lang="en-ZA" sz="2000" b="1" dirty="0">
              <a:solidFill>
                <a:prstClr val="white"/>
              </a:solidFill>
              <a:latin typeface="Arial" panose="020B0604020202020204" pitchFamily="34" charset="0"/>
              <a:cs typeface="Arial" panose="020B0604020202020204" pitchFamily="34" charset="0"/>
            </a:endParaRPr>
          </a:p>
          <a:p>
            <a:pPr algn="ctr" defTabSz="457200">
              <a:defRPr/>
            </a:pPr>
            <a:endParaRPr lang="en-ZA" sz="24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785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119155" y="0"/>
            <a:ext cx="2024845" cy="253916"/>
          </a:xfrm>
          <a:prstGeom prst="rect">
            <a:avLst/>
          </a:prstGeom>
          <a:noFill/>
        </p:spPr>
        <p:txBody>
          <a:bodyPr wrap="square" rtlCol="0">
            <a:spAutoFit/>
          </a:bodyPr>
          <a:lstStyle/>
          <a:p>
            <a:pPr algn="r"/>
            <a:r>
              <a:rPr lang="en-ZA" sz="1050" i="1" dirty="0" err="1">
                <a:solidFill>
                  <a:schemeClr val="tx1">
                    <a:lumMod val="50000"/>
                    <a:lumOff val="50000"/>
                  </a:schemeClr>
                </a:solidFill>
              </a:rPr>
              <a:t>Bussert</a:t>
            </a:r>
            <a:r>
              <a:rPr lang="en-ZA" sz="1050" i="1" dirty="0">
                <a:solidFill>
                  <a:schemeClr val="tx1">
                    <a:lumMod val="50000"/>
                    <a:lumOff val="50000"/>
                  </a:schemeClr>
                </a:solidFill>
              </a:rPr>
              <a:t> et al., 2018; NBI, 2016</a:t>
            </a:r>
          </a:p>
        </p:txBody>
      </p:sp>
      <p:grpSp>
        <p:nvGrpSpPr>
          <p:cNvPr id="2" name="Group 1"/>
          <p:cNvGrpSpPr/>
          <p:nvPr/>
        </p:nvGrpSpPr>
        <p:grpSpPr>
          <a:xfrm>
            <a:off x="3167934" y="735546"/>
            <a:ext cx="2808132" cy="4147099"/>
            <a:chOff x="2412000" y="153888"/>
            <a:chExt cx="4320000" cy="6500321"/>
          </a:xfrm>
        </p:grpSpPr>
        <p:grpSp>
          <p:nvGrpSpPr>
            <p:cNvPr id="5" name="Group 4"/>
            <p:cNvGrpSpPr/>
            <p:nvPr/>
          </p:nvGrpSpPr>
          <p:grpSpPr>
            <a:xfrm>
              <a:off x="2412000" y="153888"/>
              <a:ext cx="4320000" cy="6500321"/>
              <a:chOff x="4355976" y="1268760"/>
              <a:chExt cx="3600000" cy="5416934"/>
            </a:xfrm>
          </p:grpSpPr>
          <p:pic>
            <p:nvPicPr>
              <p:cNvPr id="4" name="Picture 3"/>
              <p:cNvPicPr>
                <a:picLocks noChangeAspect="1"/>
              </p:cNvPicPr>
              <p:nvPr/>
            </p:nvPicPr>
            <p:blipFill rotWithShape="1">
              <a:blip r:embed="rId3"/>
              <a:srcRect l="15158" t="9302" r="16628" b="32565"/>
              <a:stretch/>
            </p:blipFill>
            <p:spPr>
              <a:xfrm>
                <a:off x="4374845" y="1285094"/>
                <a:ext cx="3564596" cy="5400600"/>
              </a:xfrm>
              <a:prstGeom prst="ellipse">
                <a:avLst/>
              </a:prstGeom>
              <a:scene3d>
                <a:camera prst="orthographicFront"/>
                <a:lightRig rig="threePt" dir="t"/>
              </a:scene3d>
              <a:sp3d>
                <a:bevelT w="114300" h="114300"/>
              </a:sp3d>
            </p:spPr>
          </p:pic>
          <p:sp>
            <p:nvSpPr>
              <p:cNvPr id="6" name="Oval 5"/>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solidFill>
                    <a:prstClr val="white"/>
                  </a:solidFill>
                </a:endParaRPr>
              </a:p>
            </p:txBody>
          </p:sp>
        </p:grpSp>
        <p:pic>
          <p:nvPicPr>
            <p:cNvPr id="12" name="Picture 11"/>
            <p:cNvPicPr>
              <a:picLocks noChangeAspect="1"/>
            </p:cNvPicPr>
            <p:nvPr/>
          </p:nvPicPr>
          <p:blipFill rotWithShape="1">
            <a:blip r:embed="rId4"/>
            <a:srcRect l="39467" r="-1"/>
            <a:stretch/>
          </p:blipFill>
          <p:spPr>
            <a:xfrm>
              <a:off x="3850421" y="243714"/>
              <a:ext cx="1530601" cy="2016224"/>
            </a:xfrm>
            <a:prstGeom prst="rect">
              <a:avLst/>
            </a:prstGeom>
            <a:effectLst>
              <a:softEdge rad="88900"/>
            </a:effectLst>
          </p:spPr>
        </p:pic>
      </p:grpSp>
      <p:sp>
        <p:nvSpPr>
          <p:cNvPr id="13" name="TextBox 12"/>
          <p:cNvSpPr txBox="1"/>
          <p:nvPr/>
        </p:nvSpPr>
        <p:spPr>
          <a:xfrm>
            <a:off x="6046592" y="789552"/>
            <a:ext cx="1829347" cy="415498"/>
          </a:xfrm>
          <a:prstGeom prst="rect">
            <a:avLst/>
          </a:prstGeom>
          <a:noFill/>
        </p:spPr>
        <p:txBody>
          <a:bodyPr wrap="none" rtlCol="0">
            <a:spAutoFit/>
          </a:bodyPr>
          <a:lstStyle/>
          <a:p>
            <a:r>
              <a:rPr lang="en-ZA" sz="21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 Ma – 3 Ma</a:t>
            </a:r>
          </a:p>
        </p:txBody>
      </p:sp>
      <p:sp>
        <p:nvSpPr>
          <p:cNvPr id="14" name="TextBox 13"/>
          <p:cNvSpPr txBox="1"/>
          <p:nvPr/>
        </p:nvSpPr>
        <p:spPr>
          <a:xfrm>
            <a:off x="6570775" y="2349208"/>
            <a:ext cx="780983" cy="415498"/>
          </a:xfrm>
          <a:prstGeom prst="rect">
            <a:avLst/>
          </a:prstGeom>
          <a:noFill/>
        </p:spPr>
        <p:txBody>
          <a:bodyPr wrap="none" rtlCol="0">
            <a:spAutoFit/>
          </a:bodyPr>
          <a:lstStyle/>
          <a:p>
            <a:r>
              <a:rPr lang="en-ZA" sz="21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2018</a:t>
            </a:r>
          </a:p>
        </p:txBody>
      </p:sp>
      <p:sp>
        <p:nvSpPr>
          <p:cNvPr id="11" name="TextBox 10"/>
          <p:cNvSpPr txBox="1"/>
          <p:nvPr/>
        </p:nvSpPr>
        <p:spPr>
          <a:xfrm>
            <a:off x="3967508" y="11542"/>
            <a:ext cx="1208985" cy="461665"/>
          </a:xfrm>
          <a:prstGeom prst="rect">
            <a:avLst/>
          </a:prstGeom>
          <a:noFill/>
        </p:spPr>
        <p:txBody>
          <a:bodyPr wrap="none" rtlCol="0">
            <a:spAutoFit/>
          </a:bodyPr>
          <a:lstStyle/>
          <a:p>
            <a:pPr algn="ctr"/>
            <a:r>
              <a:rPr lang="en-ZA" sz="2400" b="1" dirty="0">
                <a:solidFill>
                  <a:schemeClr val="tx2">
                    <a:lumMod val="75000"/>
                  </a:schemeClr>
                </a:solidFill>
                <a:latin typeface="Arial" panose="020B0604020202020204" pitchFamily="34" charset="0"/>
                <a:cs typeface="Arial" panose="020B0604020202020204" pitchFamily="34" charset="0"/>
              </a:rPr>
              <a:t>When?</a:t>
            </a:r>
          </a:p>
        </p:txBody>
      </p:sp>
    </p:spTree>
    <p:extLst>
      <p:ext uri="{BB962C8B-B14F-4D97-AF65-F5344CB8AC3E}">
        <p14:creationId xmlns:p14="http://schemas.microsoft.com/office/powerpoint/2010/main" val="425655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9988" y="11542"/>
            <a:ext cx="1124027" cy="461665"/>
          </a:xfrm>
          <a:prstGeom prst="rect">
            <a:avLst/>
          </a:prstGeom>
          <a:noFill/>
        </p:spPr>
        <p:txBody>
          <a:bodyPr wrap="none" rtlCol="0">
            <a:spAutoFit/>
          </a:bodyPr>
          <a:lstStyle/>
          <a:p>
            <a:pPr algn="ctr"/>
            <a:r>
              <a:rPr lang="en-ZA" sz="2400" b="1" dirty="0">
                <a:solidFill>
                  <a:schemeClr val="tx2">
                    <a:lumMod val="75000"/>
                  </a:schemeClr>
                </a:solidFill>
                <a:latin typeface="Arial" panose="020B0604020202020204" pitchFamily="34" charset="0"/>
                <a:cs typeface="Arial" panose="020B0604020202020204" pitchFamily="34" charset="0"/>
              </a:rPr>
              <a:t>What?</a:t>
            </a:r>
          </a:p>
        </p:txBody>
      </p:sp>
      <p:sp>
        <p:nvSpPr>
          <p:cNvPr id="3" name="TextBox 2"/>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Claassen, 2016</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959" y="531779"/>
            <a:ext cx="6076398" cy="4611721"/>
          </a:xfrm>
          <a:prstGeom prst="rect">
            <a:avLst/>
          </a:prstGeom>
          <a:ln>
            <a:noFill/>
          </a:ln>
          <a:effectLst>
            <a:outerShdw blurRad="292100" dist="139700" dir="2700000" algn="tl" rotWithShape="0">
              <a:srgbClr val="333333">
                <a:alpha val="65000"/>
              </a:srgbClr>
            </a:outerShdw>
          </a:effectLst>
        </p:spPr>
      </p:pic>
      <p:grpSp>
        <p:nvGrpSpPr>
          <p:cNvPr id="7" name="Group 6"/>
          <p:cNvGrpSpPr/>
          <p:nvPr/>
        </p:nvGrpSpPr>
        <p:grpSpPr>
          <a:xfrm>
            <a:off x="6622151" y="643723"/>
            <a:ext cx="2412579" cy="4434115"/>
            <a:chOff x="500435" y="1432"/>
            <a:chExt cx="4074132" cy="6856917"/>
          </a:xfrm>
        </p:grpSpPr>
        <p:pic>
          <p:nvPicPr>
            <p:cNvPr id="8"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516203" y="1432"/>
              <a:ext cx="4058364" cy="6856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500437" y="6525693"/>
              <a:ext cx="1080119" cy="332656"/>
            </a:xfrm>
            <a:prstGeom prst="rect">
              <a:avLst/>
            </a:prstGeom>
            <a:solidFill>
              <a:srgbClr val="008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50" dirty="0"/>
                <a:t>10-100</a:t>
              </a:r>
              <a:endParaRPr lang="en-GB" sz="1050" dirty="0"/>
            </a:p>
          </p:txBody>
        </p:sp>
        <p:sp>
          <p:nvSpPr>
            <p:cNvPr id="10" name="Rectangle 9"/>
            <p:cNvSpPr/>
            <p:nvPr/>
          </p:nvSpPr>
          <p:spPr>
            <a:xfrm>
              <a:off x="500436" y="5661597"/>
              <a:ext cx="1080119" cy="332656"/>
            </a:xfrm>
            <a:prstGeom prst="rect">
              <a:avLst/>
            </a:prstGeom>
            <a:solidFill>
              <a:srgbClr val="996633"/>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50" dirty="0"/>
                <a:t>1000</a:t>
              </a:r>
              <a:endParaRPr lang="en-GB" sz="1050" dirty="0"/>
            </a:p>
          </p:txBody>
        </p:sp>
        <p:sp>
          <p:nvSpPr>
            <p:cNvPr id="11" name="Rectangle 10"/>
            <p:cNvSpPr/>
            <p:nvPr/>
          </p:nvSpPr>
          <p:spPr>
            <a:xfrm>
              <a:off x="500435" y="4149694"/>
              <a:ext cx="792090" cy="332656"/>
            </a:xfrm>
            <a:prstGeom prst="rect">
              <a:avLst/>
            </a:prstGeom>
            <a:solidFill>
              <a:srgbClr val="99CC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50" dirty="0"/>
                <a:t>&lt;20</a:t>
              </a:r>
              <a:endParaRPr lang="en-GB" sz="1050" dirty="0"/>
            </a:p>
          </p:txBody>
        </p:sp>
        <p:sp>
          <p:nvSpPr>
            <p:cNvPr id="12" name="Rectangle 11"/>
            <p:cNvSpPr/>
            <p:nvPr/>
          </p:nvSpPr>
          <p:spPr>
            <a:xfrm>
              <a:off x="500436" y="2574197"/>
              <a:ext cx="1224135" cy="332656"/>
            </a:xfrm>
            <a:prstGeom prst="rect">
              <a:avLst/>
            </a:prstGeom>
            <a:solidFill>
              <a:srgbClr val="FFFF00"/>
            </a:solidFill>
            <a:ln>
              <a:solidFill>
                <a:schemeClr val="accent6">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ZA" sz="1050" dirty="0">
                  <a:solidFill>
                    <a:schemeClr val="accent6">
                      <a:lumMod val="50000"/>
                    </a:schemeClr>
                  </a:solidFill>
                </a:rPr>
                <a:t>60-120</a:t>
              </a:r>
              <a:endParaRPr lang="en-GB" sz="1050" dirty="0">
                <a:solidFill>
                  <a:schemeClr val="accent6">
                    <a:lumMod val="50000"/>
                  </a:schemeClr>
                </a:solidFill>
              </a:endParaRPr>
            </a:p>
          </p:txBody>
        </p:sp>
        <p:sp>
          <p:nvSpPr>
            <p:cNvPr id="13" name="Rectangle 12"/>
            <p:cNvSpPr/>
            <p:nvPr/>
          </p:nvSpPr>
          <p:spPr>
            <a:xfrm>
              <a:off x="500436" y="1341117"/>
              <a:ext cx="792089" cy="332656"/>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1050" dirty="0">
                  <a:solidFill>
                    <a:schemeClr val="bg1"/>
                  </a:solidFill>
                </a:rPr>
                <a:t>171</a:t>
              </a:r>
              <a:endParaRPr lang="en-GB" sz="1050" dirty="0">
                <a:solidFill>
                  <a:schemeClr val="bg1"/>
                </a:solidFill>
              </a:endParaRPr>
            </a:p>
          </p:txBody>
        </p:sp>
        <p:sp>
          <p:nvSpPr>
            <p:cNvPr id="14" name="Rectangle 13"/>
            <p:cNvSpPr/>
            <p:nvPr/>
          </p:nvSpPr>
          <p:spPr>
            <a:xfrm>
              <a:off x="512974" y="3711"/>
              <a:ext cx="1211597" cy="332656"/>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sz="1050" dirty="0">
                  <a:solidFill>
                    <a:schemeClr val="bg1"/>
                  </a:solidFill>
                </a:rPr>
                <a:t>415</a:t>
              </a:r>
              <a:endParaRPr lang="en-GB" sz="1050" dirty="0">
                <a:solidFill>
                  <a:schemeClr val="bg1"/>
                </a:solidFill>
              </a:endParaRPr>
            </a:p>
          </p:txBody>
        </p:sp>
        <p:sp>
          <p:nvSpPr>
            <p:cNvPr id="15" name="Rectangle 14"/>
            <p:cNvSpPr/>
            <p:nvPr/>
          </p:nvSpPr>
          <p:spPr>
            <a:xfrm>
              <a:off x="544506" y="383665"/>
              <a:ext cx="1211597" cy="833350"/>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1050" dirty="0">
                <a:solidFill>
                  <a:schemeClr val="bg1"/>
                </a:solidFill>
              </a:endParaRPr>
            </a:p>
          </p:txBody>
        </p:sp>
        <p:sp>
          <p:nvSpPr>
            <p:cNvPr id="16" name="Rectangle 15"/>
            <p:cNvSpPr/>
            <p:nvPr/>
          </p:nvSpPr>
          <p:spPr>
            <a:xfrm>
              <a:off x="2877705" y="53040"/>
              <a:ext cx="1633797" cy="42398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ZA" sz="1000" b="1" dirty="0">
                  <a:solidFill>
                    <a:schemeClr val="accent1">
                      <a:lumMod val="75000"/>
                    </a:schemeClr>
                  </a:solidFill>
                </a:rPr>
                <a:t>Salinity</a:t>
              </a:r>
              <a:r>
                <a:rPr lang="en-ZA" sz="1050" dirty="0">
                  <a:solidFill>
                    <a:schemeClr val="accent1">
                      <a:lumMod val="75000"/>
                    </a:schemeClr>
                  </a:solidFill>
                </a:rPr>
                <a:t> (mg/l)</a:t>
              </a:r>
              <a:endParaRPr lang="en-GB" sz="1050" dirty="0">
                <a:solidFill>
                  <a:schemeClr val="accent1">
                    <a:lumMod val="75000"/>
                  </a:schemeClr>
                </a:solidFill>
              </a:endParaRPr>
            </a:p>
          </p:txBody>
        </p:sp>
      </p:grpSp>
    </p:spTree>
    <p:extLst>
      <p:ext uri="{BB962C8B-B14F-4D97-AF65-F5344CB8AC3E}">
        <p14:creationId xmlns:p14="http://schemas.microsoft.com/office/powerpoint/2010/main" val="518621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1251215" y="2075075"/>
            <a:ext cx="2861150" cy="2915582"/>
          </a:xfrm>
          <a:prstGeom prst="rect">
            <a:avLst/>
          </a:prstGeom>
          <a:ln>
            <a:noFill/>
          </a:ln>
          <a:effectLst>
            <a:outerShdw blurRad="292100" dist="139700" dir="2700000" algn="tl" rotWithShape="0">
              <a:srgbClr val="333333">
                <a:alpha val="65000"/>
              </a:srgbClr>
            </a:outerShdw>
          </a:effectLst>
        </p:spPr>
      </p:pic>
      <p:cxnSp>
        <p:nvCxnSpPr>
          <p:cNvPr id="16" name="Straight Connector 15"/>
          <p:cNvCxnSpPr/>
          <p:nvPr/>
        </p:nvCxnSpPr>
        <p:spPr>
          <a:xfrm>
            <a:off x="2935970" y="3848220"/>
            <a:ext cx="2913748" cy="1045789"/>
          </a:xfrm>
          <a:prstGeom prst="line">
            <a:avLst/>
          </a:prstGeom>
          <a:ln w="38100">
            <a:solidFill>
              <a:srgbClr val="33CC33"/>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2888654" y="339755"/>
            <a:ext cx="2683734" cy="2230086"/>
          </a:xfrm>
          <a:prstGeom prst="line">
            <a:avLst/>
          </a:prstGeom>
          <a:ln w="38100">
            <a:solidFill>
              <a:srgbClr val="33CC33"/>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8425534" y="0"/>
            <a:ext cx="718466" cy="253916"/>
          </a:xfrm>
          <a:prstGeom prst="rect">
            <a:avLst/>
          </a:prstGeom>
          <a:noFill/>
        </p:spPr>
        <p:txBody>
          <a:bodyPr wrap="none" rtlCol="0">
            <a:spAutoFit/>
          </a:bodyPr>
          <a:lstStyle/>
          <a:p>
            <a:pPr algn="r"/>
            <a:r>
              <a:rPr lang="en-ZA" sz="1050" i="1" dirty="0">
                <a:solidFill>
                  <a:schemeClr val="tx1">
                    <a:lumMod val="50000"/>
                    <a:lumOff val="50000"/>
                  </a:schemeClr>
                </a:solidFill>
              </a:rPr>
              <a:t>NBI, 2016</a:t>
            </a:r>
          </a:p>
        </p:txBody>
      </p:sp>
      <p:sp>
        <p:nvSpPr>
          <p:cNvPr id="3" name="Oval 2"/>
          <p:cNvSpPr/>
          <p:nvPr/>
        </p:nvSpPr>
        <p:spPr>
          <a:xfrm>
            <a:off x="2681790" y="2517744"/>
            <a:ext cx="675000" cy="135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p>
        </p:txBody>
      </p:sp>
      <p:grpSp>
        <p:nvGrpSpPr>
          <p:cNvPr id="5" name="Group 4"/>
          <p:cNvGrpSpPr/>
          <p:nvPr/>
        </p:nvGrpSpPr>
        <p:grpSpPr>
          <a:xfrm>
            <a:off x="4626006" y="115416"/>
            <a:ext cx="3240000" cy="4875241"/>
            <a:chOff x="4355976" y="1268760"/>
            <a:chExt cx="3600000" cy="5416934"/>
          </a:xfrm>
        </p:grpSpPr>
        <p:pic>
          <p:nvPicPr>
            <p:cNvPr id="4" name="Picture 3"/>
            <p:cNvPicPr>
              <a:picLocks noChangeAspect="1"/>
            </p:cNvPicPr>
            <p:nvPr/>
          </p:nvPicPr>
          <p:blipFill rotWithShape="1">
            <a:blip r:embed="rId4"/>
            <a:srcRect l="15158" t="9302" r="16628" b="32565"/>
            <a:stretch/>
          </p:blipFill>
          <p:spPr>
            <a:xfrm>
              <a:off x="4374846" y="1285094"/>
              <a:ext cx="3564596" cy="5400600"/>
            </a:xfrm>
            <a:prstGeom prst="ellipse">
              <a:avLst/>
            </a:prstGeom>
            <a:scene3d>
              <a:camera prst="orthographicFront"/>
              <a:lightRig rig="threePt" dir="t"/>
            </a:scene3d>
            <a:sp3d>
              <a:bevelT w="114300" h="114300"/>
            </a:sp3d>
          </p:spPr>
        </p:pic>
        <p:sp>
          <p:nvSpPr>
            <p:cNvPr id="6" name="Oval 5"/>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p>
          </p:txBody>
        </p:sp>
      </p:grpSp>
      <p:sp>
        <p:nvSpPr>
          <p:cNvPr id="9" name="TextBox 8"/>
          <p:cNvSpPr txBox="1"/>
          <p:nvPr/>
        </p:nvSpPr>
        <p:spPr>
          <a:xfrm>
            <a:off x="4053268" y="11542"/>
            <a:ext cx="1037465" cy="461665"/>
          </a:xfrm>
          <a:prstGeom prst="rect">
            <a:avLst/>
          </a:prstGeom>
          <a:noFill/>
        </p:spPr>
        <p:txBody>
          <a:bodyPr wrap="none" rtlCol="0">
            <a:spAutoFit/>
          </a:bodyPr>
          <a:lstStyle/>
          <a:p>
            <a:pPr algn="ctr"/>
            <a:r>
              <a:rPr lang="en-ZA" sz="2400" b="1" dirty="0">
                <a:solidFill>
                  <a:schemeClr val="tx2">
                    <a:lumMod val="75000"/>
                  </a:schemeClr>
                </a:solidFill>
                <a:latin typeface="Arial" panose="020B0604020202020204" pitchFamily="34" charset="0"/>
                <a:cs typeface="Arial" panose="020B0604020202020204" pitchFamily="34" charset="0"/>
              </a:rPr>
              <a:t>Who?</a:t>
            </a:r>
          </a:p>
        </p:txBody>
      </p:sp>
    </p:spTree>
    <p:extLst>
      <p:ext uri="{BB962C8B-B14F-4D97-AF65-F5344CB8AC3E}">
        <p14:creationId xmlns:p14="http://schemas.microsoft.com/office/powerpoint/2010/main" val="123857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CIA, 2018</a:t>
            </a:r>
          </a:p>
        </p:txBody>
      </p:sp>
      <p:sp>
        <p:nvSpPr>
          <p:cNvPr id="9" name="TextBox 8"/>
          <p:cNvSpPr txBox="1"/>
          <p:nvPr/>
        </p:nvSpPr>
        <p:spPr>
          <a:xfrm>
            <a:off x="3445730" y="11542"/>
            <a:ext cx="2252541"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Independence</a:t>
            </a:r>
          </a:p>
        </p:txBody>
      </p:sp>
      <p:sp>
        <p:nvSpPr>
          <p:cNvPr id="11" name="TextBox 10"/>
          <p:cNvSpPr txBox="1"/>
          <p:nvPr/>
        </p:nvSpPr>
        <p:spPr>
          <a:xfrm>
            <a:off x="749011" y="528266"/>
            <a:ext cx="2460930"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Egypt			1953</a:t>
            </a:r>
            <a:endParaRPr lang="en-ZA" sz="1350" b="1" dirty="0">
              <a:solidFill>
                <a:schemeClr val="accent3">
                  <a:lumMod val="50000"/>
                </a:schemeClr>
              </a:solidFill>
              <a:latin typeface="Arial" panose="020B0604020202020204" pitchFamily="34" charset="0"/>
              <a:cs typeface="Arial" panose="020B0604020202020204" pitchFamily="34" charset="0"/>
            </a:endParaRPr>
          </a:p>
          <a:p>
            <a:pP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Britain)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15" name="TextBox 14"/>
          <p:cNvSpPr txBox="1"/>
          <p:nvPr/>
        </p:nvSpPr>
        <p:spPr>
          <a:xfrm>
            <a:off x="749011" y="1305888"/>
            <a:ext cx="2460930"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Sudan			1956</a:t>
            </a:r>
            <a:br>
              <a:rPr lang="en-ZA" sz="1350" b="1" dirty="0">
                <a:solidFill>
                  <a:schemeClr val="accent3">
                    <a:lumMod val="50000"/>
                  </a:schemeClr>
                </a:solidFill>
                <a:latin typeface="Arial" panose="020B0604020202020204" pitchFamily="34" charset="0"/>
                <a:cs typeface="Arial" panose="020B0604020202020204" pitchFamily="34" charset="0"/>
              </a:rPr>
            </a:br>
            <a:r>
              <a:rPr lang="en-ZA" sz="1350" b="1" i="1" dirty="0">
                <a:solidFill>
                  <a:schemeClr val="accent3">
                    <a:lumMod val="50000"/>
                  </a:schemeClr>
                </a:solidFill>
                <a:latin typeface="Arial" panose="020B0604020202020204" pitchFamily="34" charset="0"/>
                <a:cs typeface="Arial" panose="020B0604020202020204" pitchFamily="34" charset="0"/>
              </a:rPr>
              <a:t>(from Egypt &amp; Britain)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16" name="TextBox 15"/>
          <p:cNvSpPr txBox="1"/>
          <p:nvPr/>
        </p:nvSpPr>
        <p:spPr>
          <a:xfrm>
            <a:off x="749011" y="2083511"/>
            <a:ext cx="2450286"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South Sudan		2011</a:t>
            </a:r>
            <a:br>
              <a:rPr lang="en-ZA" sz="1350" b="1" dirty="0">
                <a:solidFill>
                  <a:schemeClr val="accent3">
                    <a:lumMod val="50000"/>
                  </a:schemeClr>
                </a:solidFill>
                <a:latin typeface="Arial" panose="020B0604020202020204" pitchFamily="34" charset="0"/>
                <a:cs typeface="Arial" panose="020B0604020202020204" pitchFamily="34" charset="0"/>
              </a:rPr>
            </a:br>
            <a:r>
              <a:rPr lang="en-ZA" sz="1350" b="1" i="1" dirty="0">
                <a:solidFill>
                  <a:schemeClr val="accent3">
                    <a:lumMod val="50000"/>
                  </a:schemeClr>
                </a:solidFill>
                <a:latin typeface="Arial" panose="020B0604020202020204" pitchFamily="34" charset="0"/>
                <a:cs typeface="Arial" panose="020B0604020202020204" pitchFamily="34" charset="0"/>
              </a:rPr>
              <a:t>(from Sudan)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17" name="TextBox 16"/>
          <p:cNvSpPr txBox="1"/>
          <p:nvPr/>
        </p:nvSpPr>
        <p:spPr>
          <a:xfrm>
            <a:off x="749011" y="3638756"/>
            <a:ext cx="2460930"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Uganda			1962</a:t>
            </a:r>
            <a:endParaRPr lang="en-ZA" sz="1350" b="1" dirty="0">
              <a:solidFill>
                <a:schemeClr val="accent3">
                  <a:lumMod val="50000"/>
                </a:schemeClr>
              </a:solidFill>
              <a:latin typeface="Arial" panose="020B0604020202020204" pitchFamily="34" charset="0"/>
              <a:cs typeface="Arial" panose="020B0604020202020204" pitchFamily="34" charset="0"/>
            </a:endParaRPr>
          </a:p>
          <a:p>
            <a:pP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Britain)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18" name="TextBox 17"/>
          <p:cNvSpPr txBox="1"/>
          <p:nvPr/>
        </p:nvSpPr>
        <p:spPr>
          <a:xfrm>
            <a:off x="749011" y="4416378"/>
            <a:ext cx="2460930"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Rwanda			1962</a:t>
            </a:r>
            <a:endParaRPr lang="en-ZA" sz="1350" b="1" dirty="0">
              <a:solidFill>
                <a:schemeClr val="accent3">
                  <a:lumMod val="50000"/>
                </a:schemeClr>
              </a:solidFill>
              <a:latin typeface="Arial" panose="020B0604020202020204" pitchFamily="34" charset="0"/>
              <a:cs typeface="Arial" panose="020B0604020202020204" pitchFamily="34" charset="0"/>
            </a:endParaRPr>
          </a:p>
          <a:p>
            <a:pP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Belgium)</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19" name="TextBox 18"/>
          <p:cNvSpPr txBox="1"/>
          <p:nvPr/>
        </p:nvSpPr>
        <p:spPr>
          <a:xfrm>
            <a:off x="5714686" y="681540"/>
            <a:ext cx="2524662" cy="750205"/>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Eritrea</a:t>
            </a:r>
            <a:br>
              <a:rPr lang="en-ZA" sz="1350" b="1" dirty="0">
                <a:solidFill>
                  <a:schemeClr val="accent3">
                    <a:lumMod val="50000"/>
                  </a:schemeClr>
                </a:solidFill>
                <a:latin typeface="Arial" panose="020B0604020202020204" pitchFamily="34" charset="0"/>
                <a:cs typeface="Arial" panose="020B0604020202020204" pitchFamily="34" charset="0"/>
              </a:rPr>
            </a:br>
            <a:r>
              <a:rPr lang="en-ZA" sz="1350" b="1" i="1" dirty="0">
                <a:solidFill>
                  <a:schemeClr val="accent3">
                    <a:lumMod val="50000"/>
                  </a:schemeClr>
                </a:solidFill>
                <a:latin typeface="Arial" panose="020B0604020202020204" pitchFamily="34" charset="0"/>
                <a:cs typeface="Arial" panose="020B0604020202020204" pitchFamily="34" charset="0"/>
              </a:rPr>
              <a:t>(from Ethiopia)</a:t>
            </a:r>
          </a:p>
        </p:txBody>
      </p:sp>
      <p:sp>
        <p:nvSpPr>
          <p:cNvPr id="21" name="TextBox 20"/>
          <p:cNvSpPr txBox="1"/>
          <p:nvPr/>
        </p:nvSpPr>
        <p:spPr>
          <a:xfrm>
            <a:off x="5714687" y="1562158"/>
            <a:ext cx="2524662" cy="750205"/>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Ethiopia</a:t>
            </a:r>
          </a:p>
          <a:p>
            <a:pPr algn="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(Aksumite Kingdom)</a:t>
            </a:r>
            <a:endParaRPr lang="en-ZA" sz="1200" b="1" i="1" dirty="0">
              <a:solidFill>
                <a:schemeClr val="accent3">
                  <a:lumMod val="50000"/>
                </a:schemeClr>
              </a:solidFill>
              <a:latin typeface="Arial" panose="020B0604020202020204" pitchFamily="34" charset="0"/>
              <a:cs typeface="Arial" panose="020B0604020202020204" pitchFamily="34" charset="0"/>
            </a:endParaRPr>
          </a:p>
        </p:txBody>
      </p:sp>
      <p:sp>
        <p:nvSpPr>
          <p:cNvPr id="14" name="TextBox 13"/>
          <p:cNvSpPr txBox="1"/>
          <p:nvPr/>
        </p:nvSpPr>
        <p:spPr>
          <a:xfrm>
            <a:off x="5714686" y="2436735"/>
            <a:ext cx="2524662" cy="750205"/>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Kenya</a:t>
            </a:r>
          </a:p>
          <a:p>
            <a:pPr algn="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Britain)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0" name="TextBox 19"/>
          <p:cNvSpPr txBox="1"/>
          <p:nvPr/>
        </p:nvSpPr>
        <p:spPr>
          <a:xfrm>
            <a:off x="5712269" y="3314333"/>
            <a:ext cx="2527080" cy="750205"/>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Tanzania</a:t>
            </a:r>
          </a:p>
          <a:p>
            <a:pPr algn="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Britain)</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2" name="TextBox 21"/>
          <p:cNvSpPr txBox="1"/>
          <p:nvPr/>
        </p:nvSpPr>
        <p:spPr>
          <a:xfrm>
            <a:off x="5712268" y="4191930"/>
            <a:ext cx="2527080" cy="750205"/>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Burundi</a:t>
            </a:r>
          </a:p>
          <a:p>
            <a:pPr algn="r">
              <a:lnSpc>
                <a:spcPct val="150000"/>
              </a:lnSpc>
            </a:pPr>
            <a:r>
              <a:rPr lang="en-ZA" sz="1350" b="1" i="1" dirty="0">
                <a:solidFill>
                  <a:schemeClr val="accent3">
                    <a:lumMod val="50000"/>
                  </a:schemeClr>
                </a:solidFill>
                <a:latin typeface="Arial" panose="020B0604020202020204" pitchFamily="34" charset="0"/>
                <a:cs typeface="Arial" panose="020B0604020202020204" pitchFamily="34" charset="0"/>
              </a:rPr>
              <a:t>(from Belgium)</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3" name="TextBox 22"/>
          <p:cNvSpPr txBox="1"/>
          <p:nvPr/>
        </p:nvSpPr>
        <p:spPr>
          <a:xfrm>
            <a:off x="5837958" y="681540"/>
            <a:ext cx="860487"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1993</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4" name="TextBox 23"/>
          <p:cNvSpPr txBox="1"/>
          <p:nvPr/>
        </p:nvSpPr>
        <p:spPr>
          <a:xfrm>
            <a:off x="5837961" y="1562158"/>
            <a:ext cx="860487" cy="784830"/>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100BC</a:t>
            </a:r>
            <a:endParaRPr lang="en-ZA" sz="1200" b="1" i="1" dirty="0">
              <a:solidFill>
                <a:schemeClr val="accent3">
                  <a:lumMod val="50000"/>
                </a:schemeClr>
              </a:solidFill>
              <a:latin typeface="Arial" panose="020B0604020202020204" pitchFamily="34" charset="0"/>
              <a:cs typeface="Arial" panose="020B0604020202020204" pitchFamily="34" charset="0"/>
            </a:endParaRPr>
          </a:p>
        </p:txBody>
      </p:sp>
      <p:sp>
        <p:nvSpPr>
          <p:cNvPr id="25" name="TextBox 24"/>
          <p:cNvSpPr txBox="1"/>
          <p:nvPr/>
        </p:nvSpPr>
        <p:spPr>
          <a:xfrm>
            <a:off x="5837958" y="2436735"/>
            <a:ext cx="860487"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1963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6" name="TextBox 25"/>
          <p:cNvSpPr txBox="1"/>
          <p:nvPr/>
        </p:nvSpPr>
        <p:spPr>
          <a:xfrm>
            <a:off x="5835541" y="3314332"/>
            <a:ext cx="861312" cy="784830"/>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1961/3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7" name="TextBox 26"/>
          <p:cNvSpPr txBox="1"/>
          <p:nvPr/>
        </p:nvSpPr>
        <p:spPr>
          <a:xfrm>
            <a:off x="5835540" y="4191930"/>
            <a:ext cx="861312"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1962</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8" name="TextBox 27"/>
          <p:cNvSpPr txBox="1"/>
          <p:nvPr/>
        </p:nvSpPr>
        <p:spPr>
          <a:xfrm>
            <a:off x="749011" y="2861133"/>
            <a:ext cx="2460930" cy="750205"/>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DR Congo		1960</a:t>
            </a:r>
            <a:br>
              <a:rPr lang="en-ZA" sz="1350" b="1" dirty="0">
                <a:solidFill>
                  <a:schemeClr val="accent3">
                    <a:lumMod val="50000"/>
                  </a:schemeClr>
                </a:solidFill>
                <a:latin typeface="Arial" panose="020B0604020202020204" pitchFamily="34" charset="0"/>
                <a:cs typeface="Arial" panose="020B0604020202020204" pitchFamily="34" charset="0"/>
              </a:rPr>
            </a:br>
            <a:r>
              <a:rPr lang="en-ZA" sz="1350" b="1" i="1" dirty="0">
                <a:solidFill>
                  <a:schemeClr val="accent3">
                    <a:lumMod val="50000"/>
                  </a:schemeClr>
                </a:solidFill>
                <a:latin typeface="Arial" panose="020B0604020202020204" pitchFamily="34" charset="0"/>
                <a:cs typeface="Arial" panose="020B0604020202020204" pitchFamily="34" charset="0"/>
              </a:rPr>
              <a:t>(from Belgium)</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grpSp>
        <p:nvGrpSpPr>
          <p:cNvPr id="29" name="Group 28"/>
          <p:cNvGrpSpPr/>
          <p:nvPr/>
        </p:nvGrpSpPr>
        <p:grpSpPr>
          <a:xfrm>
            <a:off x="3492000" y="1049782"/>
            <a:ext cx="2160000" cy="3250160"/>
            <a:chOff x="4355976" y="1268760"/>
            <a:chExt cx="3600000" cy="5416934"/>
          </a:xfrm>
        </p:grpSpPr>
        <p:pic>
          <p:nvPicPr>
            <p:cNvPr id="30" name="Picture 29"/>
            <p:cNvPicPr>
              <a:picLocks noChangeAspect="1"/>
            </p:cNvPicPr>
            <p:nvPr/>
          </p:nvPicPr>
          <p:blipFill rotWithShape="1">
            <a:blip r:embed="rId3"/>
            <a:srcRect l="15158" t="9302" r="16628" b="32565"/>
            <a:stretch/>
          </p:blipFill>
          <p:spPr>
            <a:xfrm>
              <a:off x="4374845" y="1285094"/>
              <a:ext cx="3564596" cy="5400600"/>
            </a:xfrm>
            <a:prstGeom prst="ellipse">
              <a:avLst/>
            </a:prstGeom>
            <a:scene3d>
              <a:camera prst="orthographicFront"/>
              <a:lightRig rig="threePt" dir="t"/>
            </a:scene3d>
            <a:sp3d>
              <a:bevelT/>
            </a:sp3d>
          </p:spPr>
        </p:pic>
        <p:sp>
          <p:nvSpPr>
            <p:cNvPr id="31" name="Oval 30"/>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solidFill>
                  <a:prstClr val="white"/>
                </a:solidFill>
              </a:endParaRPr>
            </a:p>
          </p:txBody>
        </p:sp>
      </p:grpSp>
    </p:spTree>
    <p:extLst>
      <p:ext uri="{BB962C8B-B14F-4D97-AF65-F5344CB8AC3E}">
        <p14:creationId xmlns:p14="http://schemas.microsoft.com/office/powerpoint/2010/main" val="1203391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48"/>
          <p:cNvSpPr/>
          <p:nvPr/>
        </p:nvSpPr>
        <p:spPr>
          <a:xfrm rot="10800000">
            <a:off x="5836129" y="4123456"/>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4" name="Rounded Rectangle 43"/>
          <p:cNvSpPr/>
          <p:nvPr/>
        </p:nvSpPr>
        <p:spPr>
          <a:xfrm rot="10800000">
            <a:off x="5859760" y="2412138"/>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5" name="Rounded Rectangle 44"/>
          <p:cNvSpPr/>
          <p:nvPr/>
        </p:nvSpPr>
        <p:spPr>
          <a:xfrm rot="10800000">
            <a:off x="5847037" y="1515043"/>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6" name="Rounded Rectangle 45"/>
          <p:cNvSpPr/>
          <p:nvPr/>
        </p:nvSpPr>
        <p:spPr>
          <a:xfrm rot="10800000">
            <a:off x="5839608" y="631645"/>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7" name="Rounded Rectangle 46"/>
          <p:cNvSpPr/>
          <p:nvPr/>
        </p:nvSpPr>
        <p:spPr>
          <a:xfrm rot="10800000">
            <a:off x="5845957" y="3241137"/>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3" name="Rounded Rectangle 42"/>
          <p:cNvSpPr/>
          <p:nvPr/>
        </p:nvSpPr>
        <p:spPr>
          <a:xfrm>
            <a:off x="1216745" y="4358810"/>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0" name="Rounded Rectangle 39"/>
          <p:cNvSpPr/>
          <p:nvPr/>
        </p:nvSpPr>
        <p:spPr>
          <a:xfrm>
            <a:off x="1209533" y="3573359"/>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7" name="Rounded Rectangle 36"/>
          <p:cNvSpPr/>
          <p:nvPr/>
        </p:nvSpPr>
        <p:spPr>
          <a:xfrm>
            <a:off x="1203588" y="2827118"/>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6" name="Rounded Rectangle 35"/>
          <p:cNvSpPr/>
          <p:nvPr/>
        </p:nvSpPr>
        <p:spPr>
          <a:xfrm>
            <a:off x="1214910" y="2050426"/>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5" name="Rounded Rectangle 34"/>
          <p:cNvSpPr/>
          <p:nvPr/>
        </p:nvSpPr>
        <p:spPr>
          <a:xfrm>
            <a:off x="1220571" y="1263740"/>
            <a:ext cx="2063669" cy="486054"/>
          </a:xfrm>
          <a:prstGeom prst="roundRect">
            <a:avLst>
              <a:gd name="adj" fmla="val 50000"/>
            </a:avLst>
          </a:prstGeom>
          <a:gradFill>
            <a:gsLst>
              <a:gs pos="0">
                <a:schemeClr val="bg1">
                  <a:alpha val="0"/>
                </a:schemeClr>
              </a:gs>
              <a:gs pos="100000">
                <a:srgbClr val="FFFF66"/>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 name="Rounded Rectangle 2"/>
          <p:cNvSpPr/>
          <p:nvPr/>
        </p:nvSpPr>
        <p:spPr>
          <a:xfrm>
            <a:off x="1220571" y="527492"/>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10" name="TextBox 9"/>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UNDP, 2018</a:t>
            </a:r>
          </a:p>
        </p:txBody>
      </p:sp>
      <p:grpSp>
        <p:nvGrpSpPr>
          <p:cNvPr id="5" name="Group 4"/>
          <p:cNvGrpSpPr/>
          <p:nvPr/>
        </p:nvGrpSpPr>
        <p:grpSpPr>
          <a:xfrm>
            <a:off x="3492000" y="1049782"/>
            <a:ext cx="2160000" cy="3250160"/>
            <a:chOff x="4355976" y="1268760"/>
            <a:chExt cx="3600000" cy="5416934"/>
          </a:xfrm>
        </p:grpSpPr>
        <p:pic>
          <p:nvPicPr>
            <p:cNvPr id="4" name="Picture 3"/>
            <p:cNvPicPr>
              <a:picLocks noChangeAspect="1"/>
            </p:cNvPicPr>
            <p:nvPr/>
          </p:nvPicPr>
          <p:blipFill rotWithShape="1">
            <a:blip r:embed="rId3"/>
            <a:srcRect l="15158" t="9302" r="16628" b="32565"/>
            <a:stretch/>
          </p:blipFill>
          <p:spPr>
            <a:xfrm>
              <a:off x="4374845" y="1285094"/>
              <a:ext cx="3564596" cy="5400600"/>
            </a:xfrm>
            <a:prstGeom prst="ellipse">
              <a:avLst/>
            </a:prstGeom>
            <a:scene3d>
              <a:camera prst="orthographicFront"/>
              <a:lightRig rig="threePt" dir="t"/>
            </a:scene3d>
            <a:sp3d>
              <a:bevelT/>
            </a:sp3d>
          </p:spPr>
        </p:pic>
        <p:sp>
          <p:nvSpPr>
            <p:cNvPr id="6" name="Oval 5"/>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solidFill>
                  <a:prstClr val="white"/>
                </a:solidFill>
              </a:endParaRPr>
            </a:p>
          </p:txBody>
        </p:sp>
      </p:grpSp>
      <p:sp>
        <p:nvSpPr>
          <p:cNvPr id="9" name="TextBox 8"/>
          <p:cNvSpPr txBox="1"/>
          <p:nvPr/>
        </p:nvSpPr>
        <p:spPr>
          <a:xfrm>
            <a:off x="3307872" y="11542"/>
            <a:ext cx="2528257"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Life Expectancy</a:t>
            </a:r>
          </a:p>
        </p:txBody>
      </p:sp>
      <p:sp>
        <p:nvSpPr>
          <p:cNvPr id="19" name="TextBox 18"/>
          <p:cNvSpPr txBox="1"/>
          <p:nvPr/>
        </p:nvSpPr>
        <p:spPr>
          <a:xfrm>
            <a:off x="5850961" y="666923"/>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Eritrea</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1" name="TextBox 20"/>
          <p:cNvSpPr txBox="1"/>
          <p:nvPr/>
        </p:nvSpPr>
        <p:spPr>
          <a:xfrm>
            <a:off x="5850962" y="1547541"/>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Ethiopia</a:t>
            </a:r>
          </a:p>
        </p:txBody>
      </p:sp>
      <p:sp>
        <p:nvSpPr>
          <p:cNvPr id="14" name="TextBox 13"/>
          <p:cNvSpPr txBox="1"/>
          <p:nvPr/>
        </p:nvSpPr>
        <p:spPr>
          <a:xfrm>
            <a:off x="5850961" y="2422118"/>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Kenya</a:t>
            </a:r>
          </a:p>
        </p:txBody>
      </p:sp>
      <p:sp>
        <p:nvSpPr>
          <p:cNvPr id="20" name="TextBox 19"/>
          <p:cNvSpPr txBox="1"/>
          <p:nvPr/>
        </p:nvSpPr>
        <p:spPr>
          <a:xfrm>
            <a:off x="5848843" y="3299715"/>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Tanzania</a:t>
            </a:r>
          </a:p>
        </p:txBody>
      </p:sp>
      <p:sp>
        <p:nvSpPr>
          <p:cNvPr id="22" name="TextBox 21"/>
          <p:cNvSpPr txBox="1"/>
          <p:nvPr/>
        </p:nvSpPr>
        <p:spPr>
          <a:xfrm>
            <a:off x="5848842" y="4177313"/>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Burundi</a:t>
            </a:r>
          </a:p>
        </p:txBody>
      </p:sp>
      <p:sp>
        <p:nvSpPr>
          <p:cNvPr id="23" name="TextBox 22"/>
          <p:cNvSpPr txBox="1"/>
          <p:nvPr/>
        </p:nvSpPr>
        <p:spPr>
          <a:xfrm>
            <a:off x="5958973" y="666923"/>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65.5</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4" name="TextBox 23"/>
          <p:cNvSpPr txBox="1"/>
          <p:nvPr/>
        </p:nvSpPr>
        <p:spPr>
          <a:xfrm>
            <a:off x="5958975" y="1547541"/>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65.9</a:t>
            </a:r>
            <a:endParaRPr lang="en-ZA" sz="1200" b="1" i="1" dirty="0">
              <a:solidFill>
                <a:schemeClr val="accent3">
                  <a:lumMod val="50000"/>
                </a:schemeClr>
              </a:solidFill>
              <a:latin typeface="Arial" panose="020B0604020202020204" pitchFamily="34" charset="0"/>
              <a:cs typeface="Arial" panose="020B0604020202020204" pitchFamily="34" charset="0"/>
            </a:endParaRPr>
          </a:p>
        </p:txBody>
      </p:sp>
      <p:sp>
        <p:nvSpPr>
          <p:cNvPr id="25" name="TextBox 24"/>
          <p:cNvSpPr txBox="1"/>
          <p:nvPr/>
        </p:nvSpPr>
        <p:spPr>
          <a:xfrm>
            <a:off x="5958973" y="2422118"/>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67.3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6" name="TextBox 25"/>
          <p:cNvSpPr txBox="1"/>
          <p:nvPr/>
        </p:nvSpPr>
        <p:spPr>
          <a:xfrm>
            <a:off x="5956855" y="3299715"/>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66.3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7" name="TextBox 26"/>
          <p:cNvSpPr txBox="1"/>
          <p:nvPr/>
        </p:nvSpPr>
        <p:spPr>
          <a:xfrm>
            <a:off x="5956854" y="4177313"/>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57.9</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8" name="TextBox 27"/>
          <p:cNvSpPr txBox="1"/>
          <p:nvPr/>
        </p:nvSpPr>
        <p:spPr>
          <a:xfrm>
            <a:off x="1220571" y="529528"/>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Egypt		71.7</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9" name="TextBox 28"/>
          <p:cNvSpPr txBox="1"/>
          <p:nvPr/>
        </p:nvSpPr>
        <p:spPr>
          <a:xfrm>
            <a:off x="1220571" y="1307151"/>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Sudan		64.7</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0" name="TextBox 29"/>
          <p:cNvSpPr txBox="1"/>
          <p:nvPr/>
        </p:nvSpPr>
        <p:spPr>
          <a:xfrm>
            <a:off x="1220571" y="2084773"/>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South Sudan	57.3</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1" name="TextBox 30"/>
          <p:cNvSpPr txBox="1"/>
          <p:nvPr/>
        </p:nvSpPr>
        <p:spPr>
          <a:xfrm>
            <a:off x="1220570" y="3640018"/>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Uganda		60.2</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2" name="TextBox 31"/>
          <p:cNvSpPr txBox="1"/>
          <p:nvPr/>
        </p:nvSpPr>
        <p:spPr>
          <a:xfrm>
            <a:off x="1220570" y="4417641"/>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Rwanda		67.5</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3" name="TextBox 32"/>
          <p:cNvSpPr txBox="1"/>
          <p:nvPr/>
        </p:nvSpPr>
        <p:spPr>
          <a:xfrm>
            <a:off x="1220571" y="2862396"/>
            <a:ext cx="1944763"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DR Congo	60.0</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4" name="TextBox 33"/>
          <p:cNvSpPr txBox="1"/>
          <p:nvPr/>
        </p:nvSpPr>
        <p:spPr>
          <a:xfrm>
            <a:off x="8156229" y="4782197"/>
            <a:ext cx="987771" cy="369332"/>
          </a:xfrm>
          <a:prstGeom prst="rect">
            <a:avLst/>
          </a:prstGeom>
          <a:noFill/>
        </p:spPr>
        <p:txBody>
          <a:bodyPr wrap="none" rtlCol="0">
            <a:spAutoFit/>
          </a:bodyPr>
          <a:lstStyle/>
          <a:p>
            <a:pPr>
              <a:lnSpc>
                <a:spcPct val="150000"/>
              </a:lnSpc>
            </a:pPr>
            <a:r>
              <a:rPr lang="en-ZA" sz="1200" i="1" dirty="0">
                <a:solidFill>
                  <a:schemeClr val="accent3">
                    <a:lumMod val="50000"/>
                  </a:schemeClr>
                </a:solidFill>
                <a:latin typeface="Arial" panose="020B0604020202020204" pitchFamily="34" charset="0"/>
                <a:cs typeface="Arial" panose="020B0604020202020204" pitchFamily="34" charset="0"/>
              </a:rPr>
              <a:t>(USA: 79.5)</a:t>
            </a:r>
            <a:endParaRPr lang="en-ZA" sz="1050" i="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436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ounded Rectangle 50"/>
          <p:cNvSpPr/>
          <p:nvPr/>
        </p:nvSpPr>
        <p:spPr>
          <a:xfrm>
            <a:off x="1196228" y="4378304"/>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50" name="Rounded Rectangle 49"/>
          <p:cNvSpPr/>
          <p:nvPr/>
        </p:nvSpPr>
        <p:spPr>
          <a:xfrm>
            <a:off x="1190702" y="2048233"/>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8" name="Rounded Rectangle 47"/>
          <p:cNvSpPr/>
          <p:nvPr/>
        </p:nvSpPr>
        <p:spPr>
          <a:xfrm>
            <a:off x="1207684" y="1268187"/>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7" name="Rounded Rectangle 46"/>
          <p:cNvSpPr/>
          <p:nvPr/>
        </p:nvSpPr>
        <p:spPr>
          <a:xfrm rot="10800000">
            <a:off x="5845743" y="646202"/>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6" name="Rounded Rectangle 45"/>
          <p:cNvSpPr/>
          <p:nvPr/>
        </p:nvSpPr>
        <p:spPr>
          <a:xfrm rot="10800000">
            <a:off x="5866986" y="3257679"/>
            <a:ext cx="2063669" cy="486054"/>
          </a:xfrm>
          <a:prstGeom prst="roundRect">
            <a:avLst>
              <a:gd name="adj" fmla="val 50000"/>
            </a:avLst>
          </a:prstGeom>
          <a:gradFill>
            <a:gsLst>
              <a:gs pos="0">
                <a:schemeClr val="bg1">
                  <a:alpha val="0"/>
                </a:schemeClr>
              </a:gs>
              <a:gs pos="100000">
                <a:srgbClr val="FF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5" name="Rounded Rectangle 44"/>
          <p:cNvSpPr/>
          <p:nvPr/>
        </p:nvSpPr>
        <p:spPr>
          <a:xfrm rot="10800000">
            <a:off x="5866986" y="2436735"/>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4" name="Rounded Rectangle 43"/>
          <p:cNvSpPr/>
          <p:nvPr/>
        </p:nvSpPr>
        <p:spPr>
          <a:xfrm>
            <a:off x="1201963" y="3603478"/>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40" name="Rounded Rectangle 39"/>
          <p:cNvSpPr/>
          <p:nvPr/>
        </p:nvSpPr>
        <p:spPr>
          <a:xfrm>
            <a:off x="1196228" y="2828279"/>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9" name="Rounded Rectangle 38"/>
          <p:cNvSpPr/>
          <p:nvPr/>
        </p:nvSpPr>
        <p:spPr>
          <a:xfrm>
            <a:off x="1213345" y="526229"/>
            <a:ext cx="2063669" cy="486054"/>
          </a:xfrm>
          <a:prstGeom prst="roundRect">
            <a:avLst>
              <a:gd name="adj" fmla="val 50000"/>
            </a:avLst>
          </a:prstGeom>
          <a:gradFill>
            <a:gsLst>
              <a:gs pos="0">
                <a:schemeClr val="bg1">
                  <a:alpha val="0"/>
                </a:schemeClr>
              </a:gs>
              <a:gs pos="100000">
                <a:srgbClr val="00FF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8" name="Rounded Rectangle 37"/>
          <p:cNvSpPr/>
          <p:nvPr/>
        </p:nvSpPr>
        <p:spPr>
          <a:xfrm rot="10800000">
            <a:off x="5847984" y="1528583"/>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37" name="Rounded Rectangle 36"/>
          <p:cNvSpPr/>
          <p:nvPr/>
        </p:nvSpPr>
        <p:spPr>
          <a:xfrm rot="10800000">
            <a:off x="5845744" y="4157486"/>
            <a:ext cx="2063669" cy="486054"/>
          </a:xfrm>
          <a:prstGeom prst="roundRect">
            <a:avLst>
              <a:gd name="adj" fmla="val 50000"/>
            </a:avLst>
          </a:prstGeom>
          <a:gradFill>
            <a:gsLst>
              <a:gs pos="0">
                <a:schemeClr val="bg1">
                  <a:alpha val="0"/>
                </a:schemeClr>
              </a:gs>
              <a:gs pos="100000">
                <a:schemeClr val="accent6">
                  <a:lumMod val="60000"/>
                  <a:lumOff val="4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ZA" sz="1350"/>
          </a:p>
        </p:txBody>
      </p:sp>
      <p:sp>
        <p:nvSpPr>
          <p:cNvPr id="10" name="TextBox 9"/>
          <p:cNvSpPr txBox="1"/>
          <p:nvPr/>
        </p:nvSpPr>
        <p:spPr>
          <a:xfrm>
            <a:off x="7119155" y="0"/>
            <a:ext cx="2024845" cy="253916"/>
          </a:xfrm>
          <a:prstGeom prst="rect">
            <a:avLst/>
          </a:prstGeom>
          <a:noFill/>
        </p:spPr>
        <p:txBody>
          <a:bodyPr wrap="square" rtlCol="0">
            <a:spAutoFit/>
          </a:bodyPr>
          <a:lstStyle/>
          <a:p>
            <a:pPr algn="r"/>
            <a:r>
              <a:rPr lang="en-ZA" sz="1050" i="1" dirty="0">
                <a:solidFill>
                  <a:schemeClr val="tx1">
                    <a:lumMod val="50000"/>
                    <a:lumOff val="50000"/>
                  </a:schemeClr>
                </a:solidFill>
              </a:rPr>
              <a:t>UNDP, 2018</a:t>
            </a:r>
          </a:p>
        </p:txBody>
      </p:sp>
      <p:grpSp>
        <p:nvGrpSpPr>
          <p:cNvPr id="5" name="Group 4"/>
          <p:cNvGrpSpPr/>
          <p:nvPr/>
        </p:nvGrpSpPr>
        <p:grpSpPr>
          <a:xfrm>
            <a:off x="3492000" y="1049782"/>
            <a:ext cx="2160000" cy="3250160"/>
            <a:chOff x="4355976" y="1268760"/>
            <a:chExt cx="3600000" cy="5416934"/>
          </a:xfrm>
        </p:grpSpPr>
        <p:pic>
          <p:nvPicPr>
            <p:cNvPr id="4" name="Picture 3"/>
            <p:cNvPicPr>
              <a:picLocks noChangeAspect="1"/>
            </p:cNvPicPr>
            <p:nvPr/>
          </p:nvPicPr>
          <p:blipFill rotWithShape="1">
            <a:blip r:embed="rId3"/>
            <a:srcRect l="15158" t="9302" r="16628" b="32565"/>
            <a:stretch/>
          </p:blipFill>
          <p:spPr>
            <a:xfrm>
              <a:off x="4374845" y="1285094"/>
              <a:ext cx="3564596" cy="5400600"/>
            </a:xfrm>
            <a:prstGeom prst="ellipse">
              <a:avLst/>
            </a:prstGeom>
            <a:scene3d>
              <a:camera prst="orthographicFront"/>
              <a:lightRig rig="threePt" dir="t"/>
            </a:scene3d>
            <a:sp3d>
              <a:bevelT/>
            </a:sp3d>
          </p:spPr>
        </p:pic>
        <p:sp>
          <p:nvSpPr>
            <p:cNvPr id="6" name="Oval 5"/>
            <p:cNvSpPr/>
            <p:nvPr/>
          </p:nvSpPr>
          <p:spPr>
            <a:xfrm>
              <a:off x="4355976" y="1268760"/>
              <a:ext cx="3600000" cy="5400000"/>
            </a:xfrm>
            <a:prstGeom prst="ellipse">
              <a:avLst/>
            </a:prstGeom>
            <a:noFill/>
            <a:ln w="38100">
              <a:solidFill>
                <a:srgbClr val="33CC3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ZA" sz="1350">
                <a:solidFill>
                  <a:prstClr val="white"/>
                </a:solidFill>
              </a:endParaRPr>
            </a:p>
          </p:txBody>
        </p:sp>
      </p:grpSp>
      <p:sp>
        <p:nvSpPr>
          <p:cNvPr id="9" name="TextBox 8"/>
          <p:cNvSpPr txBox="1"/>
          <p:nvPr/>
        </p:nvSpPr>
        <p:spPr>
          <a:xfrm>
            <a:off x="2662727" y="11542"/>
            <a:ext cx="3818546" cy="461665"/>
          </a:xfrm>
          <a:prstGeom prst="rect">
            <a:avLst/>
          </a:prstGeom>
          <a:noFill/>
        </p:spPr>
        <p:txBody>
          <a:bodyPr wrap="none" rtlCol="0">
            <a:spAutoFit/>
          </a:bodyPr>
          <a:lstStyle/>
          <a:p>
            <a:pPr algn="ctr"/>
            <a:r>
              <a:rPr lang="en-ZA" sz="2400" b="1" dirty="0">
                <a:solidFill>
                  <a:srgbClr val="1F497D">
                    <a:lumMod val="75000"/>
                  </a:srgbClr>
                </a:solidFill>
                <a:latin typeface="Arial" panose="020B0604020202020204" pitchFamily="34" charset="0"/>
                <a:cs typeface="Arial" panose="020B0604020202020204" pitchFamily="34" charset="0"/>
              </a:rPr>
              <a:t>Mean Years of Schooling</a:t>
            </a:r>
          </a:p>
        </p:txBody>
      </p:sp>
      <p:sp>
        <p:nvSpPr>
          <p:cNvPr id="19" name="TextBox 18"/>
          <p:cNvSpPr txBox="1"/>
          <p:nvPr/>
        </p:nvSpPr>
        <p:spPr>
          <a:xfrm>
            <a:off x="5857903" y="681540"/>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Eritrea</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1" name="TextBox 20"/>
          <p:cNvSpPr txBox="1"/>
          <p:nvPr/>
        </p:nvSpPr>
        <p:spPr>
          <a:xfrm>
            <a:off x="5857904" y="1562158"/>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Ethiopia</a:t>
            </a:r>
          </a:p>
        </p:txBody>
      </p:sp>
      <p:sp>
        <p:nvSpPr>
          <p:cNvPr id="14" name="TextBox 13"/>
          <p:cNvSpPr txBox="1"/>
          <p:nvPr/>
        </p:nvSpPr>
        <p:spPr>
          <a:xfrm>
            <a:off x="5857903" y="2436735"/>
            <a:ext cx="2212127"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Kenya</a:t>
            </a:r>
          </a:p>
        </p:txBody>
      </p:sp>
      <p:sp>
        <p:nvSpPr>
          <p:cNvPr id="20" name="TextBox 19"/>
          <p:cNvSpPr txBox="1"/>
          <p:nvPr/>
        </p:nvSpPr>
        <p:spPr>
          <a:xfrm>
            <a:off x="5855785" y="3314332"/>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Tanzania</a:t>
            </a:r>
          </a:p>
        </p:txBody>
      </p:sp>
      <p:sp>
        <p:nvSpPr>
          <p:cNvPr id="22" name="TextBox 21"/>
          <p:cNvSpPr txBox="1"/>
          <p:nvPr/>
        </p:nvSpPr>
        <p:spPr>
          <a:xfrm>
            <a:off x="5855784" y="4191930"/>
            <a:ext cx="2214246" cy="438582"/>
          </a:xfrm>
          <a:prstGeom prst="rect">
            <a:avLst/>
          </a:prstGeom>
          <a:noFill/>
        </p:spPr>
        <p:txBody>
          <a:bodyPr wrap="square" rtlCol="0">
            <a:spAutoFit/>
          </a:bodyPr>
          <a:lstStyle/>
          <a:p>
            <a:pPr algn="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Burundi</a:t>
            </a:r>
          </a:p>
        </p:txBody>
      </p:sp>
      <p:sp>
        <p:nvSpPr>
          <p:cNvPr id="23" name="TextBox 22"/>
          <p:cNvSpPr txBox="1"/>
          <p:nvPr/>
        </p:nvSpPr>
        <p:spPr>
          <a:xfrm>
            <a:off x="5965915" y="681540"/>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4.0</a:t>
            </a:r>
            <a:endParaRPr lang="en-ZA" sz="1350" b="1" i="1" dirty="0">
              <a:solidFill>
                <a:schemeClr val="accent3">
                  <a:lumMod val="50000"/>
                </a:schemeClr>
              </a:solidFill>
              <a:latin typeface="Arial" panose="020B0604020202020204" pitchFamily="34" charset="0"/>
              <a:cs typeface="Arial" panose="020B0604020202020204" pitchFamily="34" charset="0"/>
            </a:endParaRPr>
          </a:p>
        </p:txBody>
      </p:sp>
      <p:sp>
        <p:nvSpPr>
          <p:cNvPr id="24" name="TextBox 23"/>
          <p:cNvSpPr txBox="1"/>
          <p:nvPr/>
        </p:nvSpPr>
        <p:spPr>
          <a:xfrm>
            <a:off x="5965917" y="1562158"/>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2.7</a:t>
            </a:r>
            <a:endParaRPr lang="en-ZA" sz="1200" b="1" i="1" dirty="0">
              <a:solidFill>
                <a:schemeClr val="accent3">
                  <a:lumMod val="50000"/>
                </a:schemeClr>
              </a:solidFill>
              <a:latin typeface="Arial" panose="020B0604020202020204" pitchFamily="34" charset="0"/>
              <a:cs typeface="Arial" panose="020B0604020202020204" pitchFamily="34" charset="0"/>
            </a:endParaRPr>
          </a:p>
        </p:txBody>
      </p:sp>
      <p:sp>
        <p:nvSpPr>
          <p:cNvPr id="25" name="TextBox 24"/>
          <p:cNvSpPr txBox="1"/>
          <p:nvPr/>
        </p:nvSpPr>
        <p:spPr>
          <a:xfrm>
            <a:off x="5965915" y="2436735"/>
            <a:ext cx="753965"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6.5</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6" name="TextBox 25"/>
          <p:cNvSpPr txBox="1"/>
          <p:nvPr/>
        </p:nvSpPr>
        <p:spPr>
          <a:xfrm>
            <a:off x="5963797" y="3314332"/>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5.8</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7" name="TextBox 26"/>
          <p:cNvSpPr txBox="1"/>
          <p:nvPr/>
        </p:nvSpPr>
        <p:spPr>
          <a:xfrm>
            <a:off x="5963796" y="4191930"/>
            <a:ext cx="754688" cy="438582"/>
          </a:xfrm>
          <a:prstGeom prst="rect">
            <a:avLst/>
          </a:prstGeom>
          <a:noFill/>
        </p:spPr>
        <p:txBody>
          <a:bodyPr wrap="squar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3.0</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8" name="TextBox 27"/>
          <p:cNvSpPr txBox="1"/>
          <p:nvPr/>
        </p:nvSpPr>
        <p:spPr>
          <a:xfrm>
            <a:off x="1213344" y="528265"/>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Egypt		7.2</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29" name="TextBox 28"/>
          <p:cNvSpPr txBox="1"/>
          <p:nvPr/>
        </p:nvSpPr>
        <p:spPr>
          <a:xfrm>
            <a:off x="1213344" y="1305888"/>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Sudan		3.7</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0" name="TextBox 29"/>
          <p:cNvSpPr txBox="1"/>
          <p:nvPr/>
        </p:nvSpPr>
        <p:spPr>
          <a:xfrm>
            <a:off x="1213344" y="2083510"/>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South Sudan	4.8</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1" name="TextBox 30"/>
          <p:cNvSpPr txBox="1"/>
          <p:nvPr/>
        </p:nvSpPr>
        <p:spPr>
          <a:xfrm>
            <a:off x="1213344" y="3638755"/>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Uganda		6.1</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2" name="TextBox 31"/>
          <p:cNvSpPr txBox="1"/>
          <p:nvPr/>
        </p:nvSpPr>
        <p:spPr>
          <a:xfrm>
            <a:off x="1213344" y="4416378"/>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Rwanda		4.1</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3" name="TextBox 32"/>
          <p:cNvSpPr txBox="1"/>
          <p:nvPr/>
        </p:nvSpPr>
        <p:spPr>
          <a:xfrm>
            <a:off x="1213344" y="2861133"/>
            <a:ext cx="1837362" cy="438582"/>
          </a:xfrm>
          <a:prstGeom prst="rect">
            <a:avLst/>
          </a:prstGeom>
          <a:noFill/>
        </p:spPr>
        <p:txBody>
          <a:bodyPr wrap="none" rtlCol="0">
            <a:spAutoFit/>
          </a:bodyPr>
          <a:lstStyle/>
          <a:p>
            <a:pPr>
              <a:lnSpc>
                <a:spcPct val="150000"/>
              </a:lnSpc>
            </a:pPr>
            <a:r>
              <a:rPr lang="en-ZA" sz="1500" b="1" dirty="0">
                <a:solidFill>
                  <a:schemeClr val="accent3">
                    <a:lumMod val="50000"/>
                  </a:schemeClr>
                </a:solidFill>
                <a:latin typeface="Arial" panose="020B0604020202020204" pitchFamily="34" charset="0"/>
                <a:cs typeface="Arial" panose="020B0604020202020204" pitchFamily="34" charset="0"/>
              </a:rPr>
              <a:t>DR Congo	6.8</a:t>
            </a:r>
            <a:endParaRPr lang="en-ZA" sz="1350" b="1" dirty="0">
              <a:solidFill>
                <a:schemeClr val="accent3">
                  <a:lumMod val="50000"/>
                </a:schemeClr>
              </a:solidFill>
              <a:latin typeface="Arial" panose="020B0604020202020204" pitchFamily="34" charset="0"/>
              <a:cs typeface="Arial" panose="020B0604020202020204" pitchFamily="34" charset="0"/>
            </a:endParaRPr>
          </a:p>
        </p:txBody>
      </p:sp>
      <p:sp>
        <p:nvSpPr>
          <p:cNvPr id="36" name="TextBox 35"/>
          <p:cNvSpPr txBox="1"/>
          <p:nvPr/>
        </p:nvSpPr>
        <p:spPr>
          <a:xfrm>
            <a:off x="8156229" y="4782197"/>
            <a:ext cx="987771" cy="369332"/>
          </a:xfrm>
          <a:prstGeom prst="rect">
            <a:avLst/>
          </a:prstGeom>
          <a:noFill/>
        </p:spPr>
        <p:txBody>
          <a:bodyPr wrap="none" rtlCol="0">
            <a:spAutoFit/>
          </a:bodyPr>
          <a:lstStyle/>
          <a:p>
            <a:pPr>
              <a:lnSpc>
                <a:spcPct val="150000"/>
              </a:lnSpc>
            </a:pPr>
            <a:r>
              <a:rPr lang="en-ZA" sz="1200" i="1" dirty="0">
                <a:solidFill>
                  <a:schemeClr val="accent3">
                    <a:lumMod val="50000"/>
                  </a:schemeClr>
                </a:solidFill>
                <a:latin typeface="Arial" panose="020B0604020202020204" pitchFamily="34" charset="0"/>
                <a:cs typeface="Arial" panose="020B0604020202020204" pitchFamily="34" charset="0"/>
              </a:rPr>
              <a:t>(USA: 13.4)</a:t>
            </a:r>
            <a:endParaRPr lang="en-ZA" sz="1050" i="1" dirty="0">
              <a:solidFill>
                <a:schemeClr val="accent3">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34061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1081</TotalTime>
  <Words>1081</Words>
  <Application>Microsoft Office PowerPoint</Application>
  <PresentationFormat>On-screen Show (16:9)</PresentationFormat>
  <Paragraphs>232</Paragraphs>
  <Slides>30</Slides>
  <Notes>11</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CSIR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TNTSAMAI-MAC NTSAMAI</dc:creator>
  <cp:lastModifiedBy>M Claassen</cp:lastModifiedBy>
  <cp:revision>35</cp:revision>
  <dcterms:created xsi:type="dcterms:W3CDTF">2018-08-08T08:55:23Z</dcterms:created>
  <dcterms:modified xsi:type="dcterms:W3CDTF">2019-05-03T17:23:42Z</dcterms:modified>
</cp:coreProperties>
</file>