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7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8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9.xml" ContentType="application/vnd.openxmlformats-officedocument.themeOverrid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0.xml" ContentType="application/vnd.openxmlformats-officedocument.themeOverrid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1.xml" ContentType="application/vnd.openxmlformats-officedocument.themeOverrid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2.xml" ContentType="application/vnd.openxmlformats-officedocument.themeOverride+xml"/>
  <Override PartName="/ppt/charts/chart1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3.xml" ContentType="application/vnd.openxmlformats-officedocument.themeOverride+xml"/>
  <Override PartName="/ppt/charts/chart20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4.xml" ContentType="application/vnd.openxmlformats-officedocument.themeOverride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37"/>
  </p:notesMasterIdLst>
  <p:handoutMasterIdLst>
    <p:handoutMasterId r:id="rId38"/>
  </p:handoutMasterIdLst>
  <p:sldIdLst>
    <p:sldId id="362" r:id="rId2"/>
    <p:sldId id="491" r:id="rId3"/>
    <p:sldId id="493" r:id="rId4"/>
    <p:sldId id="451" r:id="rId5"/>
    <p:sldId id="452" r:id="rId6"/>
    <p:sldId id="453" r:id="rId7"/>
    <p:sldId id="454" r:id="rId8"/>
    <p:sldId id="455" r:id="rId9"/>
    <p:sldId id="456" r:id="rId10"/>
    <p:sldId id="457" r:id="rId11"/>
    <p:sldId id="458" r:id="rId12"/>
    <p:sldId id="412" r:id="rId13"/>
    <p:sldId id="415" r:id="rId14"/>
    <p:sldId id="418" r:id="rId15"/>
    <p:sldId id="438" r:id="rId16"/>
    <p:sldId id="419" r:id="rId17"/>
    <p:sldId id="420" r:id="rId18"/>
    <p:sldId id="422" r:id="rId19"/>
    <p:sldId id="426" r:id="rId20"/>
    <p:sldId id="473" r:id="rId21"/>
    <p:sldId id="489" r:id="rId22"/>
    <p:sldId id="490" r:id="rId23"/>
    <p:sldId id="459" r:id="rId24"/>
    <p:sldId id="460" r:id="rId25"/>
    <p:sldId id="461" r:id="rId26"/>
    <p:sldId id="462" r:id="rId27"/>
    <p:sldId id="480" r:id="rId28"/>
    <p:sldId id="481" r:id="rId29"/>
    <p:sldId id="486" r:id="rId30"/>
    <p:sldId id="487" r:id="rId31"/>
    <p:sldId id="483" r:id="rId32"/>
    <p:sldId id="484" r:id="rId33"/>
    <p:sldId id="440" r:id="rId34"/>
    <p:sldId id="450" r:id="rId35"/>
    <p:sldId id="400" r:id="rId36"/>
  </p:sldIdLst>
  <p:sldSz cx="9144000" cy="6858000" type="screen4x3"/>
  <p:notesSz cx="9939338" cy="6807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4" userDrawn="1">
          <p15:clr>
            <a:srgbClr val="A4A3A4"/>
          </p15:clr>
        </p15:guide>
        <p15:guide id="2" pos="313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53" autoAdjust="0"/>
    <p:restoredTop sz="94660"/>
  </p:normalViewPr>
  <p:slideViewPr>
    <p:cSldViewPr>
      <p:cViewPr varScale="1">
        <p:scale>
          <a:sx n="91" d="100"/>
          <a:sy n="91" d="100"/>
        </p:scale>
        <p:origin x="228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06" y="-120"/>
      </p:cViewPr>
      <p:guideLst>
        <p:guide orient="horz" pos="2144"/>
        <p:guide pos="313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wa-wash\WA-WASH%20PHASE%20II\TECHNICAL%20COORDINATION\MONITORING%20&amp;%20EVALUATION\M&amp;E%20COORDINATOR\SUSTAINABILITY%20EVALUATION\SUSTAINABILITY%20GRAPHS\WATER%20SUPPLY\WATER%20SUPPLY-GH-NI-BF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\\wa-wash\WA-WASH%20PHASE%20II\TECHNICAL%20COORDINATION\MONITORING%20&amp;%20EVALUATION\M&amp;E%20COORDINATOR\SUSTAINABILITY%20EVALUATION\SUSTAINABILITY%20GRAPHS\WATER%20SUPPLY\WATER%20SUPPLY-GH-NI-BF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\\wa-wash\WA-WASH%20PHASE%20II\TECHNICAL%20COORDINATION\MONITORING%20&amp;%20EVALUATION\M&amp;E%20COORDINATOR\SUSTAINABILITY%20EVALUATION\SUSTAINABILITY%20GRAPHS\WATER%20SUPPLY\WATER%20SUPPLY-GH-NI-BF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5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7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8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9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0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image" Target="../media/image8.jpeg"/><Relationship Id="rId1" Type="http://schemas.openxmlformats.org/officeDocument/2006/relationships/themeOverride" Target="../theme/themeOverride2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wa-wash\WA-WASH%20PHASE%20II\TECHNICAL%20COORDINATION\MONITORING%20&amp;%20EVALUATION\M&amp;E%20COORDINATOR\SUSTAINABILITY%20EVALUATION\SUSTAINABILITY%20GRAPHS\WATER%20SUPPLY\WATER%20SUPPLY-GH-NI-BF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wa-wash\WA-WASH%20PHASE%20II\TECHNICAL%20COORDINATION\MONITORING%20&amp;%20EVALUATION\M&amp;E%20COORDINATOR\SUSTAINABILITY%20EVALUATION\SUSTAINABILITY%20GRAPHS\WATER%20SUPPLY\WATER%20SUPPLY-GH-NI-BF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Wa-wash\wa-wash%20phase%20ii\INTERNS\REGIONAL%20DIRECTOR\STEVE%20KABORE\M&amp;E%20FILES\RESTRUCTURED%20DATA\SUSTAINABILITY%20GRAPHS\WATER%20SUPPLY\WATER%20SUPPLY-%20GHAN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  <a:sp3d>
          <a:contourClr>
            <a:schemeClr val="tx1">
              <a:lumMod val="50000"/>
              <a:lumOff val="50000"/>
            </a:schemeClr>
          </a:contourClr>
        </a:sp3d>
      </c:spPr>
    </c:floor>
    <c:sideWall>
      <c:thickness val="0"/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  <a:sp3d>
          <a:contourClr>
            <a:schemeClr val="tx1">
              <a:lumMod val="50000"/>
              <a:lumOff val="50000"/>
            </a:schemeClr>
          </a:contourClr>
        </a:sp3d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79696522309711"/>
          <c:y val="7.3848987108655603E-2"/>
          <c:w val="0.8135679915010624"/>
          <c:h val="0.7435852148315714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Feuil1!$F$3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749999999999999E-2"/>
                  <c:y val="-2.2099447513812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67-45C7-B020-CE2F57845A67}"/>
                </c:ext>
              </c:extLst>
            </c:dLbl>
            <c:dLbl>
              <c:idx val="1"/>
              <c:layout>
                <c:manualLayout>
                  <c:x val="1.2500000000000001E-2"/>
                  <c:y val="-2.2099447513812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67-45C7-B020-CE2F57845A67}"/>
                </c:ext>
              </c:extLst>
            </c:dLbl>
            <c:dLbl>
              <c:idx val="2"/>
              <c:layout>
                <c:manualLayout>
                  <c:x val="1.2499999999999924E-2"/>
                  <c:y val="-1.841620626151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67-45C7-B020-CE2F57845A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Feuil1!$E$4:$E$6</c:f>
              <c:strCache>
                <c:ptCount val="3"/>
                <c:pt idx="0">
                  <c:v>Coastal countries</c:v>
                </c:pt>
                <c:pt idx="1">
                  <c:v>Landlocked countries</c:v>
                </c:pt>
                <c:pt idx="2">
                  <c:v>Island countries</c:v>
                </c:pt>
              </c:strCache>
            </c:strRef>
          </c:cat>
          <c:val>
            <c:numRef>
              <c:f>Feuil1!$F$4:$F$6</c:f>
              <c:numCache>
                <c:formatCode>0</c:formatCode>
                <c:ptCount val="3"/>
                <c:pt idx="0">
                  <c:v>11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67-45C7-B020-CE2F57845A67}"/>
            </c:ext>
          </c:extLst>
        </c:ser>
        <c:ser>
          <c:idx val="1"/>
          <c:order val="1"/>
          <c:tx>
            <c:strRef>
              <c:f>Feuil1!$G$3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Feuil1!$E$4:$E$6</c:f>
              <c:strCache>
                <c:ptCount val="3"/>
                <c:pt idx="0">
                  <c:v>Coastal countries</c:v>
                </c:pt>
                <c:pt idx="1">
                  <c:v>Landlocked countries</c:v>
                </c:pt>
                <c:pt idx="2">
                  <c:v>Island countries</c:v>
                </c:pt>
              </c:strCache>
            </c:strRef>
          </c:cat>
          <c:val>
            <c:numRef>
              <c:f>Feuil1!$G$4:$G$6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4-1467-45C7-B020-CE2F57845A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018752"/>
        <c:axId val="407019144"/>
        <c:axId val="0"/>
      </c:bar3DChart>
      <c:catAx>
        <c:axId val="407018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7019144"/>
        <c:crosses val="autoZero"/>
        <c:auto val="1"/>
        <c:lblAlgn val="ctr"/>
        <c:lblOffset val="100"/>
        <c:noMultiLvlLbl val="0"/>
      </c:catAx>
      <c:valAx>
        <c:axId val="407019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800"/>
                  <a:t>Number</a:t>
                </a:r>
              </a:p>
            </c:rich>
          </c:tx>
          <c:layout>
            <c:manualLayout>
              <c:xMode val="edge"/>
              <c:yMode val="edge"/>
              <c:x val="5.2361690082857293E-2"/>
              <c:y val="0.300445967960901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7018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fr-FR" sz="1200" b="0" i="0" u="none" strike="noStrike" baseline="0">
                <a:effectLst/>
              </a:rPr>
              <a:t>Water supply sustainability scores, Ghana (scale out of 10) </a:t>
            </a:r>
            <a:endParaRPr lang="fr-FR" sz="120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5201477307466679"/>
          <c:y val="4.71488501610428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2959076600209865E-3"/>
          <c:y val="0.17123730378578025"/>
          <c:w val="0.99370409233997903"/>
          <c:h val="0.51324114264110343"/>
        </c:manualLayout>
      </c:layout>
      <c:lineChart>
        <c:grouping val="standard"/>
        <c:varyColors val="0"/>
        <c:ser>
          <c:idx val="0"/>
          <c:order val="0"/>
          <c:tx>
            <c:strRef>
              <c:f>'SUSTAINABILITY FACTORS GH'!$D$3</c:f>
              <c:strCache>
                <c:ptCount val="1"/>
                <c:pt idx="0">
                  <c:v>Technical sustainability 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4273037486263863E-2"/>
                  <c:y val="2.3084025854108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383-4C5D-A61C-AA69681779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GH'!$C$4:$C$6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'SUSTAINABILITY FACTORS GH'!$D$4:$D$6</c:f>
              <c:numCache>
                <c:formatCode>0</c:formatCode>
                <c:ptCount val="3"/>
                <c:pt idx="0">
                  <c:v>7.4117647058823533</c:v>
                </c:pt>
                <c:pt idx="1">
                  <c:v>6.625</c:v>
                </c:pt>
                <c:pt idx="2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383-4C5D-A61C-AA6968177937}"/>
            </c:ext>
          </c:extLst>
        </c:ser>
        <c:ser>
          <c:idx val="1"/>
          <c:order val="1"/>
          <c:tx>
            <c:strRef>
              <c:f>'SUSTAINABILITY FACTORS GH'!$E$3</c:f>
              <c:strCache>
                <c:ptCount val="1"/>
                <c:pt idx="0">
                  <c:v>Environmental  sustainability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5341524072345123E-2"/>
                  <c:y val="-9.29820926123847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383-4C5D-A61C-AA6968177937}"/>
                </c:ext>
              </c:extLst>
            </c:dLbl>
            <c:dLbl>
              <c:idx val="1"/>
              <c:layout>
                <c:manualLayout>
                  <c:x val="9.4839008187984894E-2"/>
                  <c:y val="-9.52788623028769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83-4C5D-A61C-AA69681779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GH'!$C$4:$C$6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'SUSTAINABILITY FACTORS GH'!$E$4:$E$6</c:f>
              <c:numCache>
                <c:formatCode>0</c:formatCode>
                <c:ptCount val="3"/>
                <c:pt idx="0">
                  <c:v>7</c:v>
                </c:pt>
                <c:pt idx="1">
                  <c:v>7.875</c:v>
                </c:pt>
                <c:pt idx="2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383-4C5D-A61C-AA6968177937}"/>
            </c:ext>
          </c:extLst>
        </c:ser>
        <c:ser>
          <c:idx val="2"/>
          <c:order val="2"/>
          <c:tx>
            <c:strRef>
              <c:f>'SUSTAINABILITY FACTORS GH'!$F$3</c:f>
              <c:strCache>
                <c:ptCount val="1"/>
                <c:pt idx="0">
                  <c:v>Financial  sustainability 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lg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7236410506399188E-2"/>
                  <c:y val="0.146733337695668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383-4C5D-A61C-AA6968177937}"/>
                </c:ext>
              </c:extLst>
            </c:dLbl>
            <c:dLbl>
              <c:idx val="1"/>
              <c:layout>
                <c:manualLayout>
                  <c:x val="-2.6920031670625493E-2"/>
                  <c:y val="0.112717795140896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383-4C5D-A61C-AA6968177937}"/>
                </c:ext>
              </c:extLst>
            </c:dLbl>
            <c:dLbl>
              <c:idx val="2"/>
              <c:layout>
                <c:manualLayout>
                  <c:x val="-3.1670625494854684E-3"/>
                  <c:y val="8.89877330059705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383-4C5D-A61C-AA69681779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175" cap="flat" cmpd="sng" algn="ctr">
                      <a:solidFill>
                        <a:schemeClr val="bg2">
                          <a:lumMod val="7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GH'!$C$4:$C$6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'SUSTAINABILITY FACTORS GH'!$F$4:$F$6</c:f>
              <c:numCache>
                <c:formatCode>0</c:formatCode>
                <c:ptCount val="3"/>
                <c:pt idx="0">
                  <c:v>6</c:v>
                </c:pt>
                <c:pt idx="1">
                  <c:v>7.25</c:v>
                </c:pt>
                <c:pt idx="2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383-4C5D-A61C-AA6968177937}"/>
            </c:ext>
          </c:extLst>
        </c:ser>
        <c:ser>
          <c:idx val="3"/>
          <c:order val="3"/>
          <c:tx>
            <c:strRef>
              <c:f>'SUSTAINABILITY FACTORS GH'!$G$3</c:f>
              <c:strCache>
                <c:ptCount val="1"/>
                <c:pt idx="0">
                  <c:v>Social  sustainability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0365195693665281E-2"/>
                  <c:y val="7.0902494528904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383-4C5D-A61C-AA6968177937}"/>
                </c:ext>
              </c:extLst>
            </c:dLbl>
            <c:dLbl>
              <c:idx val="1"/>
              <c:layout>
                <c:manualLayout>
                  <c:x val="3.5294593947005314E-2"/>
                  <c:y val="-0.100230476730574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383-4C5D-A61C-AA69681779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GH'!$C$4:$C$6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'SUSTAINABILITY FACTORS GH'!$G$4:$G$6</c:f>
              <c:numCache>
                <c:formatCode>0</c:formatCode>
                <c:ptCount val="3"/>
                <c:pt idx="0">
                  <c:v>7</c:v>
                </c:pt>
                <c:pt idx="1">
                  <c:v>8.1875</c:v>
                </c:pt>
                <c:pt idx="2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383-4C5D-A61C-AA6968177937}"/>
            </c:ext>
          </c:extLst>
        </c:ser>
        <c:ser>
          <c:idx val="4"/>
          <c:order val="4"/>
          <c:tx>
            <c:strRef>
              <c:f>'SUSTAINABILITY FACTORS GH'!$H$3</c:f>
              <c:strCache>
                <c:ptCount val="1"/>
                <c:pt idx="0">
                  <c:v>Institutional  sustainability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433326998868058E-2"/>
                  <c:y val="-8.3437302331668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383-4C5D-A61C-AA6968177937}"/>
                </c:ext>
              </c:extLst>
            </c:dLbl>
            <c:dLbl>
              <c:idx val="1"/>
              <c:layout>
                <c:manualLayout>
                  <c:x val="-5.8590657165479079E-2"/>
                  <c:y val="-4.7460124269850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383-4C5D-A61C-AA69681779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GH'!$C$4:$C$6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'SUSTAINABILITY FACTORS GH'!$H$4:$H$6</c:f>
              <c:numCache>
                <c:formatCode>0</c:formatCode>
                <c:ptCount val="3"/>
                <c:pt idx="0">
                  <c:v>9</c:v>
                </c:pt>
                <c:pt idx="1">
                  <c:v>9</c:v>
                </c:pt>
                <c:pt idx="2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C383-4C5D-A61C-AA69681779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995568"/>
        <c:axId val="134995952"/>
      </c:lineChart>
      <c:catAx>
        <c:axId val="13499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995952"/>
        <c:crosses val="autoZero"/>
        <c:auto val="1"/>
        <c:lblAlgn val="ctr"/>
        <c:lblOffset val="100"/>
        <c:noMultiLvlLbl val="0"/>
      </c:catAx>
      <c:valAx>
        <c:axId val="134995952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3499556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6806152347300083"/>
          <c:w val="1"/>
          <c:h val="0.200290822372965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1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200">
                <a:solidFill>
                  <a:sysClr val="windowText" lastClr="000000"/>
                </a:solidFill>
              </a:rPr>
              <a:t>Water supply sustainability score</a:t>
            </a:r>
          </a:p>
          <a:p>
            <a:pPr>
              <a:defRPr sz="1200">
                <a:solidFill>
                  <a:sysClr val="windowText" lastClr="000000"/>
                </a:solidFill>
              </a:defRPr>
            </a:pPr>
            <a:r>
              <a:rPr lang="en-US" sz="1200" baseline="0">
                <a:solidFill>
                  <a:sysClr val="windowText" lastClr="000000"/>
                </a:solidFill>
              </a:rPr>
              <a:t> Niger (%)</a:t>
            </a:r>
            <a:endParaRPr lang="en-US" sz="120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1575309431498726"/>
          <c:y val="5.54127953664306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115469163119905E-2"/>
          <c:y val="8.8264150579708753E-2"/>
          <c:w val="0.89821197431754252"/>
          <c:h val="0.773870323625814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'WATER SUPPLY NI'!$D$11</c:f>
              <c:strCache>
                <c:ptCount val="1"/>
                <c:pt idx="0">
                  <c:v>Score in Percenttage</c:v>
                </c:pt>
              </c:strCache>
            </c:strRef>
          </c:tx>
          <c:spPr>
            <a:solidFill>
              <a:schemeClr val="accent1"/>
            </a:solidFill>
            <a:ln w="25400">
              <a:solidFill>
                <a:srgbClr val="C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'WATER SUPPLY NI'!$C$12:$C$14</c:f>
              <c:strCache>
                <c:ptCount val="3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</c:strCache>
            </c:strRef>
          </c:cat>
          <c:val>
            <c:numRef>
              <c:f>'WATER SUPPLY NI'!$D$12:$D$14</c:f>
              <c:numCache>
                <c:formatCode>0</c:formatCode>
                <c:ptCount val="3"/>
                <c:pt idx="0">
                  <c:v>56.7</c:v>
                </c:pt>
                <c:pt idx="1">
                  <c:v>51.4</c:v>
                </c:pt>
                <c:pt idx="2">
                  <c:v>61.9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E8-4D13-BEEC-B43A21130B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325704"/>
        <c:axId val="134145744"/>
      </c:barChart>
      <c:catAx>
        <c:axId val="134325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145744"/>
        <c:crosses val="autoZero"/>
        <c:auto val="1"/>
        <c:lblAlgn val="ctr"/>
        <c:lblOffset val="100"/>
        <c:noMultiLvlLbl val="0"/>
      </c:catAx>
      <c:valAx>
        <c:axId val="134145744"/>
        <c:scaling>
          <c:orientation val="minMax"/>
          <c:max val="100"/>
        </c:scaling>
        <c:delete val="1"/>
        <c:axPos val="l"/>
        <c:numFmt formatCode="0" sourceLinked="1"/>
        <c:majorTickMark val="none"/>
        <c:minorTickMark val="none"/>
        <c:tickLblPos val="nextTo"/>
        <c:crossAx val="1343257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fr-FR" sz="1200" b="0" i="0" u="none" strike="noStrike" baseline="0">
                <a:effectLst/>
              </a:rPr>
              <a:t>Water supply sustainability factors,  N</a:t>
            </a:r>
            <a:r>
              <a:rPr lang="fr-FR" sz="1200">
                <a:solidFill>
                  <a:sysClr val="windowText" lastClr="000000"/>
                </a:solidFill>
              </a:rPr>
              <a:t>iger (scale</a:t>
            </a:r>
            <a:r>
              <a:rPr lang="fr-FR" sz="1200" baseline="0">
                <a:solidFill>
                  <a:sysClr val="windowText" lastClr="000000"/>
                </a:solidFill>
              </a:rPr>
              <a:t> </a:t>
            </a:r>
            <a:r>
              <a:rPr lang="fr-FR" sz="1200">
                <a:solidFill>
                  <a:sysClr val="windowText" lastClr="000000"/>
                </a:solidFill>
              </a:rPr>
              <a:t>out of</a:t>
            </a:r>
            <a:r>
              <a:rPr lang="fr-FR" sz="1200" baseline="0">
                <a:solidFill>
                  <a:sysClr val="windowText" lastClr="000000"/>
                </a:solidFill>
              </a:rPr>
              <a:t> 10)</a:t>
            </a:r>
            <a:endParaRPr lang="fr-FR" sz="120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7915795225912215"/>
          <c:y val="2.41640058641759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0149366187270751E-3"/>
          <c:y val="0.1546797667557071"/>
          <c:w val="0.98988204402181557"/>
          <c:h val="0.53507776646911198"/>
        </c:manualLayout>
      </c:layout>
      <c:lineChart>
        <c:grouping val="standard"/>
        <c:varyColors val="0"/>
        <c:ser>
          <c:idx val="0"/>
          <c:order val="0"/>
          <c:tx>
            <c:strRef>
              <c:f>'SUSTAINABILITY FACTORS NI'!$D$3</c:f>
              <c:strCache>
                <c:ptCount val="1"/>
                <c:pt idx="0">
                  <c:v>Technical sustainability 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6965522797967761E-2"/>
                  <c:y val="-2.9662577668656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D60-4DC2-A4C3-1E4FBFC06587}"/>
                </c:ext>
              </c:extLst>
            </c:dLbl>
            <c:dLbl>
              <c:idx val="1"/>
              <c:layout>
                <c:manualLayout>
                  <c:x val="5.2194543297746032E-2"/>
                  <c:y val="-0.124582826208358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60-4DC2-A4C3-1E4FBFC06587}"/>
                </c:ext>
              </c:extLst>
            </c:dLbl>
            <c:dLbl>
              <c:idx val="2"/>
              <c:layout>
                <c:manualLayout>
                  <c:x val="2.3281740248986233E-2"/>
                  <c:y val="7.41564441716421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60-4DC2-A4C3-1E4FBFC065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NI'!$C$4:$C$7</c:f>
              <c:strCache>
                <c:ptCount val="4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  <c:pt idx="3">
                  <c:v>Jul 2017</c:v>
                </c:pt>
              </c:strCache>
            </c:strRef>
          </c:cat>
          <c:val>
            <c:numRef>
              <c:f>'SUSTAINABILITY FACTORS NI'!$D$4:$D$6</c:f>
              <c:numCache>
                <c:formatCode>0</c:formatCode>
                <c:ptCount val="3"/>
                <c:pt idx="0">
                  <c:v>6</c:v>
                </c:pt>
                <c:pt idx="1">
                  <c:v>7</c:v>
                </c:pt>
                <c:pt idx="2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D60-4DC2-A4C3-1E4FBFC06587}"/>
            </c:ext>
          </c:extLst>
        </c:ser>
        <c:ser>
          <c:idx val="1"/>
          <c:order val="1"/>
          <c:tx>
            <c:strRef>
              <c:f>'SUSTAINABILITY FACTORS NI'!$E$3</c:f>
              <c:strCache>
                <c:ptCount val="1"/>
                <c:pt idx="0">
                  <c:v>Environmental  sustainability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2256510494894041E-2"/>
                  <c:y val="-0.145346630576418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D60-4DC2-A4C3-1E4FBFC06587}"/>
                </c:ext>
              </c:extLst>
            </c:dLbl>
            <c:dLbl>
              <c:idx val="1"/>
              <c:layout>
                <c:manualLayout>
                  <c:x val="-0.12573834422116795"/>
                  <c:y val="-0.123821928931772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D60-4DC2-A4C3-1E4FBFC06587}"/>
                </c:ext>
              </c:extLst>
            </c:dLbl>
            <c:dLbl>
              <c:idx val="2"/>
              <c:layout>
                <c:manualLayout>
                  <c:x val="1.2689526382162206E-2"/>
                  <c:y val="-4.4493866502985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D60-4DC2-A4C3-1E4FBFC065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NI'!$C$4:$C$7</c:f>
              <c:strCache>
                <c:ptCount val="4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  <c:pt idx="3">
                  <c:v>Jul 2017</c:v>
                </c:pt>
              </c:strCache>
            </c:strRef>
          </c:cat>
          <c:val>
            <c:numRef>
              <c:f>'SUSTAINABILITY FACTORS NI'!$E$4:$E$6</c:f>
              <c:numCache>
                <c:formatCode>0</c:formatCode>
                <c:ptCount val="3"/>
                <c:pt idx="0">
                  <c:v>7</c:v>
                </c:pt>
                <c:pt idx="1">
                  <c:v>7</c:v>
                </c:pt>
                <c:pt idx="2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D60-4DC2-A4C3-1E4FBFC06587}"/>
            </c:ext>
          </c:extLst>
        </c:ser>
        <c:ser>
          <c:idx val="2"/>
          <c:order val="2"/>
          <c:tx>
            <c:strRef>
              <c:f>'SUSTAINABILITY FACTORS NI'!$F$3</c:f>
              <c:strCache>
                <c:ptCount val="1"/>
                <c:pt idx="0">
                  <c:v>Financial  sustainability 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lg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3981304387424757E-2"/>
                  <c:y val="4.06953972097398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D60-4DC2-A4C3-1E4FBFC06587}"/>
                </c:ext>
              </c:extLst>
            </c:dLbl>
            <c:dLbl>
              <c:idx val="1"/>
              <c:layout>
                <c:manualLayout>
                  <c:x val="-2.6920031670625493E-2"/>
                  <c:y val="0.112717795140896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D60-4DC2-A4C3-1E4FBFC06587}"/>
                </c:ext>
              </c:extLst>
            </c:dLbl>
            <c:dLbl>
              <c:idx val="2"/>
              <c:layout>
                <c:manualLayout>
                  <c:x val="-3.1670625494854684E-3"/>
                  <c:y val="8.89877330059705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D60-4DC2-A4C3-1E4FBFC065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175" cap="flat" cmpd="sng" algn="ctr">
                      <a:solidFill>
                        <a:schemeClr val="bg2">
                          <a:lumMod val="7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NI'!$C$4:$C$7</c:f>
              <c:strCache>
                <c:ptCount val="4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  <c:pt idx="3">
                  <c:v>Jul 2017</c:v>
                </c:pt>
              </c:strCache>
            </c:strRef>
          </c:cat>
          <c:val>
            <c:numRef>
              <c:f>'SUSTAINABILITY FACTORS NI'!$F$4:$F$6</c:f>
              <c:numCache>
                <c:formatCode>0</c:formatCode>
                <c:ptCount val="3"/>
                <c:pt idx="0">
                  <c:v>5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1D60-4DC2-A4C3-1E4FBFC06587}"/>
            </c:ext>
          </c:extLst>
        </c:ser>
        <c:ser>
          <c:idx val="3"/>
          <c:order val="3"/>
          <c:tx>
            <c:strRef>
              <c:f>'SUSTAINABILITY FACTORS NI'!$G$3</c:f>
              <c:strCache>
                <c:ptCount val="1"/>
                <c:pt idx="0">
                  <c:v>Social  sustainability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6626675608766569E-2"/>
                  <c:y val="0.137351420666443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D60-4DC2-A4C3-1E4FBFC06587}"/>
                </c:ext>
              </c:extLst>
            </c:dLbl>
            <c:dLbl>
              <c:idx val="1"/>
              <c:layout>
                <c:manualLayout>
                  <c:x val="-6.2027041572484905E-2"/>
                  <c:y val="-0.109424568545823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D60-4DC2-A4C3-1E4FBFC06587}"/>
                </c:ext>
              </c:extLst>
            </c:dLbl>
            <c:dLbl>
              <c:idx val="2"/>
              <c:layout>
                <c:manualLayout>
                  <c:x val="2.3792861966554238E-2"/>
                  <c:y val="-2.66963199017911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D60-4DC2-A4C3-1E4FBFC065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NI'!$C$4:$C$7</c:f>
              <c:strCache>
                <c:ptCount val="4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  <c:pt idx="3">
                  <c:v>Jul 2017</c:v>
                </c:pt>
              </c:strCache>
            </c:strRef>
          </c:cat>
          <c:val>
            <c:numRef>
              <c:f>'SUSTAINABILITY FACTORS NI'!$G$4:$G$6</c:f>
              <c:numCache>
                <c:formatCode>0</c:formatCode>
                <c:ptCount val="3"/>
                <c:pt idx="0">
                  <c:v>5</c:v>
                </c:pt>
                <c:pt idx="1">
                  <c:v>8</c:v>
                </c:pt>
                <c:pt idx="2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1D60-4DC2-A4C3-1E4FBFC06587}"/>
            </c:ext>
          </c:extLst>
        </c:ser>
        <c:ser>
          <c:idx val="4"/>
          <c:order val="4"/>
          <c:tx>
            <c:strRef>
              <c:f>'SUSTAINABILITY FACTORS NI'!$H$3</c:f>
              <c:strCache>
                <c:ptCount val="1"/>
                <c:pt idx="0">
                  <c:v>Institutional  sustainability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09512645438896E-2"/>
                  <c:y val="-7.4156444171642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D60-4DC2-A4C3-1E4FBFC06587}"/>
                </c:ext>
              </c:extLst>
            </c:dLbl>
            <c:dLbl>
              <c:idx val="1"/>
              <c:layout>
                <c:manualLayout>
                  <c:x val="1.2583673429468416E-2"/>
                  <c:y val="-7.41564441716421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D60-4DC2-A4C3-1E4FBFC06587}"/>
                </c:ext>
              </c:extLst>
            </c:dLbl>
            <c:dLbl>
              <c:idx val="2"/>
              <c:layout>
                <c:manualLayout>
                  <c:x val="2.855143435986511E-2"/>
                  <c:y val="1.18650310674627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D60-4DC2-A4C3-1E4FBFC065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NI'!$C$4:$C$7</c:f>
              <c:strCache>
                <c:ptCount val="4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  <c:pt idx="3">
                  <c:v>Jul 2017</c:v>
                </c:pt>
              </c:strCache>
            </c:strRef>
          </c:cat>
          <c:val>
            <c:numRef>
              <c:f>'SUSTAINABILITY FACTORS NI'!$H$4:$H$6</c:f>
              <c:numCache>
                <c:formatCode>0</c:formatCode>
                <c:ptCount val="3"/>
                <c:pt idx="0">
                  <c:v>6</c:v>
                </c:pt>
                <c:pt idx="1">
                  <c:v>9</c:v>
                </c:pt>
                <c:pt idx="2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1D60-4DC2-A4C3-1E4FBFC065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299336"/>
        <c:axId val="133301296"/>
      </c:lineChart>
      <c:catAx>
        <c:axId val="133299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301296"/>
        <c:crosses val="autoZero"/>
        <c:auto val="1"/>
        <c:lblAlgn val="ctr"/>
        <c:lblOffset val="100"/>
        <c:noMultiLvlLbl val="0"/>
      </c:catAx>
      <c:valAx>
        <c:axId val="13330129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33299336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8568604612710857"/>
          <c:w val="1"/>
          <c:h val="0.196516400218988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1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  <a:sp3d>
          <a:contourClr>
            <a:schemeClr val="tx1">
              <a:lumMod val="50000"/>
              <a:lumOff val="50000"/>
            </a:schemeClr>
          </a:contourClr>
        </a:sp3d>
      </c:spPr>
    </c:floor>
    <c:sideWall>
      <c:thickness val="0"/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  <a:sp3d>
          <a:contourClr>
            <a:schemeClr val="tx1">
              <a:lumMod val="50000"/>
              <a:lumOff val="50000"/>
            </a:schemeClr>
          </a:contourClr>
        </a:sp3d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79696522309711"/>
          <c:y val="0.15856353591160222"/>
          <c:w val="0.79723706217829893"/>
          <c:h val="0.6588706660286248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Feuil1!$F$3</c:f>
              <c:strCache>
                <c:ptCount val="1"/>
                <c:pt idx="0">
                  <c:v>Samples collected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683758886237484E-2"/>
                  <c:y val="-3.50877192982456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44-44C4-B6A8-C3804772AD1E}"/>
                </c:ext>
              </c:extLst>
            </c:dLbl>
            <c:dLbl>
              <c:idx val="1"/>
              <c:layout>
                <c:manualLayout>
                  <c:x val="1.9230765995227474E-2"/>
                  <c:y val="-3.5087719298245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44-44C4-B6A8-C3804772AD1E}"/>
                </c:ext>
              </c:extLst>
            </c:dLbl>
            <c:dLbl>
              <c:idx val="2"/>
              <c:layout>
                <c:manualLayout>
                  <c:x val="1.4957262440732479E-2"/>
                  <c:y val="-1.7543859649122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44-44C4-B6A8-C3804772AD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Feuil1!$E$4:$E$6</c:f>
              <c:strCache>
                <c:ptCount val="3"/>
                <c:pt idx="0">
                  <c:v>Burkina Faso</c:v>
                </c:pt>
                <c:pt idx="1">
                  <c:v>Ghana</c:v>
                </c:pt>
                <c:pt idx="2">
                  <c:v>Niger</c:v>
                </c:pt>
              </c:strCache>
            </c:strRef>
          </c:cat>
          <c:val>
            <c:numRef>
              <c:f>Feuil1!$F$4:$F$6</c:f>
              <c:numCache>
                <c:formatCode>0</c:formatCode>
                <c:ptCount val="3"/>
                <c:pt idx="0">
                  <c:v>58</c:v>
                </c:pt>
                <c:pt idx="1">
                  <c:v>28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44-44C4-B6A8-C3804772AD1E}"/>
            </c:ext>
          </c:extLst>
        </c:ser>
        <c:ser>
          <c:idx val="1"/>
          <c:order val="1"/>
          <c:tx>
            <c:strRef>
              <c:f>Feuil1!$G$3</c:f>
              <c:strCache>
                <c:ptCount val="1"/>
                <c:pt idx="0">
                  <c:v>samples contaminated</c:v>
                </c:pt>
              </c:strCache>
            </c:strRef>
          </c:tx>
          <c:spPr>
            <a:solidFill>
              <a:srgbClr val="FF5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36751777247493E-2"/>
                  <c:y val="-2.046783625730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44-44C4-B6A8-C3804772AD1E}"/>
                </c:ext>
              </c:extLst>
            </c:dLbl>
            <c:dLbl>
              <c:idx val="1"/>
              <c:layout>
                <c:manualLayout>
                  <c:x val="1.7094014217979975E-2"/>
                  <c:y val="-2.33918128654970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44-44C4-B6A8-C3804772AD1E}"/>
                </c:ext>
              </c:extLst>
            </c:dLbl>
            <c:dLbl>
              <c:idx val="2"/>
              <c:layout>
                <c:manualLayout>
                  <c:x val="2.1367517772474968E-2"/>
                  <c:y val="-2.92397660818714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44-44C4-B6A8-C3804772AD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Feuil1!$E$4:$E$6</c:f>
              <c:strCache>
                <c:ptCount val="3"/>
                <c:pt idx="0">
                  <c:v>Burkina Faso</c:v>
                </c:pt>
                <c:pt idx="1">
                  <c:v>Ghana</c:v>
                </c:pt>
                <c:pt idx="2">
                  <c:v>Niger</c:v>
                </c:pt>
              </c:strCache>
            </c:strRef>
          </c:cat>
          <c:val>
            <c:numRef>
              <c:f>Feuil1!$G$4:$G$6</c:f>
              <c:numCache>
                <c:formatCode>General</c:formatCode>
                <c:ptCount val="3"/>
                <c:pt idx="0">
                  <c:v>54</c:v>
                </c:pt>
                <c:pt idx="1">
                  <c:v>18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744-44C4-B6A8-C3804772AD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0603280"/>
        <c:axId val="422428648"/>
        <c:axId val="0"/>
      </c:bar3DChart>
      <c:catAx>
        <c:axId val="2506032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dirty="0"/>
                  <a:t>Target countries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>
                <a:lumMod val="75000"/>
                <a:lumOff val="2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2428648"/>
        <c:crosses val="autoZero"/>
        <c:auto val="1"/>
        <c:lblAlgn val="ctr"/>
        <c:lblOffset val="100"/>
        <c:noMultiLvlLbl val="0"/>
      </c:catAx>
      <c:valAx>
        <c:axId val="4224286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fr-FR" sz="1800" b="1" i="0" u="none" strike="noStrike" kern="120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800" b="1" i="0" u="none" strike="noStrike" kern="120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rPr>
                  <a:t>Number of samples</a:t>
                </a:r>
              </a:p>
            </c:rich>
          </c:tx>
          <c:layout>
            <c:manualLayout>
              <c:xMode val="edge"/>
              <c:yMode val="edge"/>
              <c:x val="1.6696780285217667E-2"/>
              <c:y val="0.273178385596537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fr-FR" sz="1800" b="1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603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5060459139164963"/>
          <c:y val="1.4619883040935672E-2"/>
          <c:w val="0.41030900290917915"/>
          <c:h val="0.127614504966387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ysClr val="windowText" lastClr="000000">
          <a:lumMod val="50000"/>
          <a:lumOff val="50000"/>
        </a:sysClr>
      </a:solidFill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  <a:sp3d>
          <a:contourClr>
            <a:schemeClr val="tx1">
              <a:lumMod val="50000"/>
              <a:lumOff val="50000"/>
            </a:schemeClr>
          </a:contourClr>
        </a:sp3d>
      </c:spPr>
    </c:floor>
    <c:sideWall>
      <c:thickness val="0"/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  <a:sp3d>
          <a:contourClr>
            <a:schemeClr val="tx1">
              <a:lumMod val="50000"/>
              <a:lumOff val="50000"/>
            </a:schemeClr>
          </a:contourClr>
        </a:sp3d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79696522309711"/>
          <c:y val="0.15856353591160222"/>
          <c:w val="0.7497925705715357"/>
          <c:h val="0.6707754499437570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Feuil1!$F$3</c:f>
              <c:strCache>
                <c:ptCount val="1"/>
                <c:pt idx="0">
                  <c:v>Samples collected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605442176870748E-2"/>
                  <c:y val="-3.8250093366369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EAC-437B-9656-A8F08BF7A875}"/>
                </c:ext>
              </c:extLst>
            </c:dLbl>
            <c:dLbl>
              <c:idx val="1"/>
              <c:layout>
                <c:manualLayout>
                  <c:x val="1.7006802721088435E-3"/>
                  <c:y val="-4.462510892743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AC-437B-9656-A8F08BF7A875}"/>
                </c:ext>
              </c:extLst>
            </c:dLbl>
            <c:dLbl>
              <c:idx val="2"/>
              <c:layout>
                <c:manualLayout>
                  <c:x val="1.3605442176870623E-2"/>
                  <c:y val="-5.1000124488492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EAC-437B-9656-A8F08BF7A8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Feuil1!$E$4:$E$6</c:f>
              <c:strCache>
                <c:ptCount val="3"/>
                <c:pt idx="0">
                  <c:v>Burkina Faso</c:v>
                </c:pt>
                <c:pt idx="1">
                  <c:v>Ghana</c:v>
                </c:pt>
                <c:pt idx="2">
                  <c:v>Niger</c:v>
                </c:pt>
              </c:strCache>
            </c:strRef>
          </c:cat>
          <c:val>
            <c:numRef>
              <c:f>Feuil1!$F$4:$F$6</c:f>
              <c:numCache>
                <c:formatCode>0</c:formatCode>
                <c:ptCount val="3"/>
                <c:pt idx="0">
                  <c:v>138</c:v>
                </c:pt>
                <c:pt idx="1">
                  <c:v>21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AC-437B-9656-A8F08BF7A875}"/>
            </c:ext>
          </c:extLst>
        </c:ser>
        <c:ser>
          <c:idx val="1"/>
          <c:order val="1"/>
          <c:tx>
            <c:strRef>
              <c:f>Feuil1!$G$3</c:f>
              <c:strCache>
                <c:ptCount val="1"/>
                <c:pt idx="0">
                  <c:v>Bacteria free samples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809523809523746E-2"/>
                  <c:y val="-2.55000622442464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EAC-437B-9656-A8F08BF7A875}"/>
                </c:ext>
              </c:extLst>
            </c:dLbl>
            <c:dLbl>
              <c:idx val="1"/>
              <c:layout>
                <c:manualLayout>
                  <c:x val="2.5510204081632654E-2"/>
                  <c:y val="-2.55000622442464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EAC-437B-9656-A8F08BF7A875}"/>
                </c:ext>
              </c:extLst>
            </c:dLbl>
            <c:dLbl>
              <c:idx val="2"/>
              <c:layout>
                <c:manualLayout>
                  <c:x val="3.0612244897959183E-2"/>
                  <c:y val="-3.187507780530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EAC-437B-9656-A8F08BF7A875}"/>
                </c:ext>
              </c:extLst>
            </c:dLbl>
            <c:spPr>
              <a:solidFill>
                <a:schemeClr val="tx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Feuil1!$E$4:$E$6</c:f>
              <c:strCache>
                <c:ptCount val="3"/>
                <c:pt idx="0">
                  <c:v>Burkina Faso</c:v>
                </c:pt>
                <c:pt idx="1">
                  <c:v>Ghana</c:v>
                </c:pt>
                <c:pt idx="2">
                  <c:v>Niger</c:v>
                </c:pt>
              </c:strCache>
            </c:strRef>
          </c:cat>
          <c:val>
            <c:numRef>
              <c:f>Feuil1!$G$4:$G$6</c:f>
              <c:numCache>
                <c:formatCode>General</c:formatCode>
                <c:ptCount val="3"/>
                <c:pt idx="0">
                  <c:v>132</c:v>
                </c:pt>
                <c:pt idx="1">
                  <c:v>17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EAC-437B-9656-A8F08BF7A8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65446184"/>
        <c:axId val="465446576"/>
        <c:axId val="0"/>
      </c:bar3DChart>
      <c:catAx>
        <c:axId val="4654461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/>
                  <a:t>Target countries</a:t>
                </a:r>
              </a:p>
            </c:rich>
          </c:tx>
          <c:layout>
            <c:manualLayout>
              <c:xMode val="edge"/>
              <c:yMode val="edge"/>
              <c:x val="0.39790374417483526"/>
              <c:y val="0.90890068428946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5446576"/>
        <c:crosses val="autoZero"/>
        <c:auto val="1"/>
        <c:lblAlgn val="ctr"/>
        <c:lblOffset val="100"/>
        <c:noMultiLvlLbl val="0"/>
      </c:catAx>
      <c:valAx>
        <c:axId val="4654465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800" b="1"/>
                  <a:t>Number</a:t>
                </a:r>
                <a:r>
                  <a:rPr lang="fr-FR" sz="1800" b="1" baseline="0"/>
                  <a:t> of samples</a:t>
                </a:r>
                <a:endParaRPr lang="fr-FR" sz="1800" b="1"/>
              </a:p>
            </c:rich>
          </c:tx>
          <c:layout>
            <c:manualLayout>
              <c:xMode val="edge"/>
              <c:yMode val="edge"/>
              <c:x val="4.6000857035727677E-2"/>
              <c:y val="0.275998078365204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5446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247268198618027"/>
          <c:y val="3.9942233323561657E-2"/>
          <c:w val="0.2938779527559055"/>
          <c:h val="0.111497286615396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>
          <a:lumMod val="75000"/>
          <a:lumOff val="25000"/>
        </a:schemeClr>
      </a:solidFill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'WATER TREATMENT'!$C$19:$C$21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'WATER TREATMENT'!$D$10:$D$12</c:f>
              <c:numCache>
                <c:formatCode>0</c:formatCode>
                <c:ptCount val="3"/>
                <c:pt idx="0">
                  <c:v>85</c:v>
                </c:pt>
                <c:pt idx="1">
                  <c:v>90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1B-4816-8ADD-AE288DC8DB5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5448144"/>
        <c:axId val="465448536"/>
      </c:barChart>
      <c:catAx>
        <c:axId val="465448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5448536"/>
        <c:crosses val="autoZero"/>
        <c:auto val="1"/>
        <c:lblAlgn val="ctr"/>
        <c:lblOffset val="100"/>
        <c:noMultiLvlLbl val="0"/>
      </c:catAx>
      <c:valAx>
        <c:axId val="465448536"/>
        <c:scaling>
          <c:orientation val="minMax"/>
          <c:max val="100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dirty="0"/>
                  <a:t>Sustainability</a:t>
                </a:r>
                <a:r>
                  <a:rPr lang="fr-FR" baseline="0" dirty="0"/>
                  <a:t> score (%)</a:t>
                </a:r>
                <a:endParaRPr lang="fr-FR" dirty="0"/>
              </a:p>
            </c:rich>
          </c:tx>
          <c:layout>
            <c:manualLayout>
              <c:xMode val="edge"/>
              <c:yMode val="edge"/>
              <c:x val="4.2457808552057913E-2"/>
              <c:y val="0.307893119006757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crossAx val="46544814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'WATER TREATMENT'!$C$41:$C$43</c:f>
              <c:strCache>
                <c:ptCount val="3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</c:strCache>
            </c:strRef>
          </c:cat>
          <c:val>
            <c:numRef>
              <c:f>'WATER TREATMENT'!$D$41:$D$43</c:f>
              <c:numCache>
                <c:formatCode>0</c:formatCode>
                <c:ptCount val="3"/>
                <c:pt idx="0">
                  <c:v>70</c:v>
                </c:pt>
                <c:pt idx="1">
                  <c:v>90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CC-4E95-895F-A5AD374098D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5449320"/>
        <c:axId val="465449712"/>
      </c:barChart>
      <c:catAx>
        <c:axId val="465449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5449712"/>
        <c:crosses val="autoZero"/>
        <c:auto val="1"/>
        <c:lblAlgn val="ctr"/>
        <c:lblOffset val="100"/>
        <c:noMultiLvlLbl val="0"/>
      </c:catAx>
      <c:valAx>
        <c:axId val="46544971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dirty="0"/>
                  <a:t>Sustainability</a:t>
                </a:r>
                <a:r>
                  <a:rPr lang="fr-FR" baseline="0" dirty="0"/>
                  <a:t> score (%)</a:t>
                </a:r>
                <a:endParaRPr lang="fr-FR" dirty="0"/>
              </a:p>
            </c:rich>
          </c:tx>
          <c:layout>
            <c:manualLayout>
              <c:xMode val="edge"/>
              <c:yMode val="edge"/>
              <c:x val="2.2508039534987447E-2"/>
              <c:y val="0.281906647633958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crossAx val="465449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6788429699451843E-2"/>
          <c:y val="0.10383478748302405"/>
          <c:w val="0.94642314060109634"/>
          <c:h val="0.78530146851863669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'WATER TREATMENT'!$C$25:$C$27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'WATER TREATMENT'!$D$25:$D$27</c:f>
              <c:numCache>
                <c:formatCode>0</c:formatCode>
                <c:ptCount val="3"/>
                <c:pt idx="0">
                  <c:v>70</c:v>
                </c:pt>
                <c:pt idx="1">
                  <c:v>90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96-498B-BF13-42F1CD426E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65450496"/>
        <c:axId val="465450888"/>
      </c:barChart>
      <c:catAx>
        <c:axId val="46545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5450888"/>
        <c:crosses val="autoZero"/>
        <c:auto val="1"/>
        <c:lblAlgn val="ctr"/>
        <c:lblOffset val="100"/>
        <c:noMultiLvlLbl val="0"/>
      </c:catAx>
      <c:valAx>
        <c:axId val="465450888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fr-FR" sz="1600" b="0" i="0" u="none" strike="noStrike" kern="120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600" b="0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rPr>
                  <a:t>Sustainability score (%)</a:t>
                </a:r>
              </a:p>
            </c:rich>
          </c:tx>
          <c:layout>
            <c:manualLayout>
              <c:xMode val="edge"/>
              <c:yMode val="edge"/>
              <c:x val="2.3102062242219723E-2"/>
              <c:y val="0.336308147651756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fr-FR" sz="16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crossAx val="465450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904524834751535E-2"/>
          <c:y val="5.2457754342114721E-2"/>
          <c:w val="0.9450954751652485"/>
          <c:h val="0.72722704776548119"/>
        </c:manualLayout>
      </c:layout>
      <c:lineChart>
        <c:grouping val="standard"/>
        <c:varyColors val="0"/>
        <c:ser>
          <c:idx val="0"/>
          <c:order val="0"/>
          <c:tx>
            <c:strRef>
              <c:f>'SUSTAINABILITY FACTORS BF'!$D$3</c:f>
              <c:strCache>
                <c:ptCount val="1"/>
                <c:pt idx="0">
                  <c:v>Technical sustainability 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7511031308495953E-2"/>
                  <c:y val="-7.760583908777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FC-4376-BDD2-56502227012F}"/>
                </c:ext>
              </c:extLst>
            </c:dLbl>
            <c:dLbl>
              <c:idx val="1"/>
              <c:layout>
                <c:manualLayout>
                  <c:x val="-7.2607840727082693E-2"/>
                  <c:y val="-5.33926398035823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FC-4376-BDD2-56502227012F}"/>
                </c:ext>
              </c:extLst>
            </c:dLbl>
            <c:dLbl>
              <c:idx val="2"/>
              <c:layout>
                <c:manualLayout>
                  <c:x val="2.367646980230944E-2"/>
                  <c:y val="-2.845514561591411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FC-4376-BDD2-5650222701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BF'!$C$4:$C$6</c:f>
              <c:strCache>
                <c:ptCount val="3"/>
                <c:pt idx="0">
                  <c:v>Aug 2016</c:v>
                </c:pt>
                <c:pt idx="1">
                  <c:v>Jan 2017</c:v>
                </c:pt>
                <c:pt idx="2">
                  <c:v>June 2017</c:v>
                </c:pt>
              </c:strCache>
            </c:strRef>
          </c:cat>
          <c:val>
            <c:numRef>
              <c:f>'SUSTAINABILITY FACTORS BF'!$D$4:$D$6</c:f>
              <c:numCache>
                <c:formatCode>0.0</c:formatCode>
                <c:ptCount val="3"/>
                <c:pt idx="0" formatCode="General">
                  <c:v>9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1FC-4376-BDD2-56502227012F}"/>
            </c:ext>
          </c:extLst>
        </c:ser>
        <c:ser>
          <c:idx val="1"/>
          <c:order val="1"/>
          <c:tx>
            <c:strRef>
              <c:f>'SUSTAINABILITY FACTORS BF'!$E$3</c:f>
              <c:strCache>
                <c:ptCount val="1"/>
                <c:pt idx="0">
                  <c:v>Environmental  sustainability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7521222754815053E-2"/>
                  <c:y val="9.73350765926856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1FC-4376-BDD2-56502227012F}"/>
                </c:ext>
              </c:extLst>
            </c:dLbl>
            <c:dLbl>
              <c:idx val="1"/>
              <c:layout>
                <c:manualLayout>
                  <c:x val="2.5223332496060447E-2"/>
                  <c:y val="3.55950932023882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1FC-4376-BDD2-56502227012F}"/>
                </c:ext>
              </c:extLst>
            </c:dLbl>
            <c:dLbl>
              <c:idx val="2"/>
              <c:layout>
                <c:manualLayout>
                  <c:x val="2.367646980230944E-2"/>
                  <c:y val="-7.13973719607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1FC-4376-BDD2-5650222701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BF'!$C$4:$C$6</c:f>
              <c:strCache>
                <c:ptCount val="3"/>
                <c:pt idx="0">
                  <c:v>Aug 2016</c:v>
                </c:pt>
                <c:pt idx="1">
                  <c:v>Jan 2017</c:v>
                </c:pt>
                <c:pt idx="2">
                  <c:v>June 2017</c:v>
                </c:pt>
              </c:strCache>
            </c:strRef>
          </c:cat>
          <c:val>
            <c:numRef>
              <c:f>'SUSTAINABILITY FACTORS BF'!$E$4:$E$6</c:f>
              <c:numCache>
                <c:formatCode>0.0</c:formatCode>
                <c:ptCount val="3"/>
                <c:pt idx="0" formatCode="General">
                  <c:v>7</c:v>
                </c:pt>
                <c:pt idx="1">
                  <c:v>9</c:v>
                </c:pt>
                <c:pt idx="2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1FC-4376-BDD2-56502227012F}"/>
            </c:ext>
          </c:extLst>
        </c:ser>
        <c:ser>
          <c:idx val="2"/>
          <c:order val="2"/>
          <c:tx>
            <c:strRef>
              <c:f>'SUSTAINABILITY FACTORS BF'!$F$3</c:f>
              <c:strCache>
                <c:ptCount val="1"/>
                <c:pt idx="0">
                  <c:v>Financial  sustainability 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lg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5011876484560595E-2"/>
                  <c:y val="2.66963199017911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1FC-4376-BDD2-56502227012F}"/>
                </c:ext>
              </c:extLst>
            </c:dLbl>
            <c:dLbl>
              <c:idx val="1"/>
              <c:layout>
                <c:manualLayout>
                  <c:x val="-4.4291404273174073E-2"/>
                  <c:y val="8.7815101094132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1FC-4376-BDD2-56502227012F}"/>
                </c:ext>
              </c:extLst>
            </c:dLbl>
            <c:dLbl>
              <c:idx val="2"/>
              <c:layout>
                <c:manualLayout>
                  <c:x val="-3.1670625494854684E-3"/>
                  <c:y val="8.89877330059705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1FC-4376-BDD2-5650222701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175" cap="flat" cmpd="sng" algn="ctr">
                      <a:solidFill>
                        <a:schemeClr val="bg2">
                          <a:lumMod val="7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BF'!$C$4:$C$6</c:f>
              <c:strCache>
                <c:ptCount val="3"/>
                <c:pt idx="0">
                  <c:v>Aug 2016</c:v>
                </c:pt>
                <c:pt idx="1">
                  <c:v>Jan 2017</c:v>
                </c:pt>
                <c:pt idx="2">
                  <c:v>June 2017</c:v>
                </c:pt>
              </c:strCache>
            </c:strRef>
          </c:cat>
          <c:val>
            <c:numRef>
              <c:f>'SUSTAINABILITY FACTORS BF'!$F$4:$F$6</c:f>
              <c:numCache>
                <c:formatCode>0.0</c:formatCode>
                <c:ptCount val="3"/>
                <c:pt idx="0" formatCode="General">
                  <c:v>9</c:v>
                </c:pt>
                <c:pt idx="1">
                  <c:v>9</c:v>
                </c:pt>
                <c:pt idx="2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1FC-4376-BDD2-56502227012F}"/>
            </c:ext>
          </c:extLst>
        </c:ser>
        <c:ser>
          <c:idx val="3"/>
          <c:order val="3"/>
          <c:tx>
            <c:strRef>
              <c:f>'SUSTAINABILITY FACTORS BF'!$G$3</c:f>
              <c:strCache>
                <c:ptCount val="1"/>
                <c:pt idx="0">
                  <c:v>Social  sustainability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1844813935075223E-2"/>
                  <c:y val="-2.9662577668656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1FC-4376-BDD2-56502227012F}"/>
                </c:ext>
              </c:extLst>
            </c:dLbl>
            <c:dLbl>
              <c:idx val="1"/>
              <c:layout>
                <c:manualLayout>
                  <c:x val="-1.1145962267040121E-2"/>
                  <c:y val="7.36737284313818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1FC-4376-BDD2-56502227012F}"/>
                </c:ext>
              </c:extLst>
            </c:dLbl>
            <c:dLbl>
              <c:idx val="2"/>
              <c:layout>
                <c:manualLayout>
                  <c:x val="2.3676469802309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1FC-4376-BDD2-5650222701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BF'!$C$4:$C$6</c:f>
              <c:strCache>
                <c:ptCount val="3"/>
                <c:pt idx="0">
                  <c:v>Aug 2016</c:v>
                </c:pt>
                <c:pt idx="1">
                  <c:v>Jan 2017</c:v>
                </c:pt>
                <c:pt idx="2">
                  <c:v>June 2017</c:v>
                </c:pt>
              </c:strCache>
            </c:strRef>
          </c:cat>
          <c:val>
            <c:numRef>
              <c:f>'SUSTAINABILITY FACTORS BF'!$G$4:$G$6</c:f>
              <c:numCache>
                <c:formatCode>0.0</c:formatCode>
                <c:ptCount val="3"/>
                <c:pt idx="0" formatCode="General">
                  <c:v>8</c:v>
                </c:pt>
                <c:pt idx="1">
                  <c:v>6</c:v>
                </c:pt>
                <c:pt idx="2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41FC-4376-BDD2-56502227012F}"/>
            </c:ext>
          </c:extLst>
        </c:ser>
        <c:ser>
          <c:idx val="4"/>
          <c:order val="4"/>
          <c:tx>
            <c:strRef>
              <c:f>'SUSTAINABILITY FACTORS BF'!$H$3</c:f>
              <c:strCache>
                <c:ptCount val="1"/>
                <c:pt idx="0">
                  <c:v>Institutional  sustainability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4889062999668276E-2"/>
                  <c:y val="6.477508850121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1FC-4376-BDD2-56502227012F}"/>
                </c:ext>
              </c:extLst>
            </c:dLbl>
            <c:dLbl>
              <c:idx val="1"/>
              <c:layout>
                <c:manualLayout>
                  <c:x val="7.7989421527292629E-3"/>
                  <c:y val="-7.2293933276577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1FC-4376-BDD2-56502227012F}"/>
                </c:ext>
              </c:extLst>
            </c:dLbl>
            <c:dLbl>
              <c:idx val="2"/>
              <c:layout>
                <c:manualLayout>
                  <c:x val="-2.2098038482155701E-2"/>
                  <c:y val="-0.102439707595863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1FC-4376-BDD2-5650222701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BF'!$C$4:$C$6</c:f>
              <c:strCache>
                <c:ptCount val="3"/>
                <c:pt idx="0">
                  <c:v>Aug 2016</c:v>
                </c:pt>
                <c:pt idx="1">
                  <c:v>Jan 2017</c:v>
                </c:pt>
                <c:pt idx="2">
                  <c:v>June 2017</c:v>
                </c:pt>
              </c:strCache>
            </c:strRef>
          </c:cat>
          <c:val>
            <c:numRef>
              <c:f>'SUSTAINABILITY FACTORS BF'!$H$4:$H$6</c:f>
              <c:numCache>
                <c:formatCode>0.0</c:formatCode>
                <c:ptCount val="3"/>
                <c:pt idx="0" formatCode="General">
                  <c:v>8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41FC-4376-BDD2-5650222701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515304"/>
        <c:axId val="465515696"/>
      </c:lineChart>
      <c:catAx>
        <c:axId val="465515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5515696"/>
        <c:crosses val="autoZero"/>
        <c:auto val="1"/>
        <c:lblAlgn val="ctr"/>
        <c:lblOffset val="100"/>
        <c:noMultiLvlLbl val="0"/>
      </c:catAx>
      <c:valAx>
        <c:axId val="465515696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/>
                  <a:t>Scale (out of 10)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46551530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443700320378103E-3"/>
          <c:y val="0.86501425088327921"/>
          <c:w val="0.98451125993592437"/>
          <c:h val="0.117188202515526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904524834751535E-2"/>
          <c:y val="3.4491278484967372E-2"/>
          <c:w val="0.91346900689532551"/>
          <c:h val="0.74519329044020854"/>
        </c:manualLayout>
      </c:layout>
      <c:lineChart>
        <c:grouping val="standard"/>
        <c:varyColors val="0"/>
        <c:ser>
          <c:idx val="0"/>
          <c:order val="0"/>
          <c:tx>
            <c:strRef>
              <c:f>'SUSTAINABILITY FACTORS GH'!$D$3</c:f>
              <c:strCache>
                <c:ptCount val="1"/>
                <c:pt idx="0">
                  <c:v>Technical sustainability 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1785226636291947E-2"/>
                  <c:y val="1.0288085290117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968-469E-9706-AFCCB3422AD3}"/>
                </c:ext>
              </c:extLst>
            </c:dLbl>
            <c:dLbl>
              <c:idx val="1"/>
              <c:layout>
                <c:manualLayout>
                  <c:x val="5.6927711518448339E-2"/>
                  <c:y val="5.1440426450586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68-469E-9706-AFCCB3422AD3}"/>
                </c:ext>
              </c:extLst>
            </c:dLbl>
            <c:dLbl>
              <c:idx val="2"/>
              <c:layout>
                <c:manualLayout>
                  <c:x val="1.8975903839482781E-2"/>
                  <c:y val="5.1440426450586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68-469E-9706-AFCCB3422A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GH'!$C$4:$C$6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'SUSTAINABILITY FACTORS GH'!$D$4:$D$6</c:f>
              <c:numCache>
                <c:formatCode>0</c:formatCode>
                <c:ptCount val="3"/>
                <c:pt idx="0" formatCode="General">
                  <c:v>8</c:v>
                </c:pt>
                <c:pt idx="1">
                  <c:v>9</c:v>
                </c:pt>
                <c:pt idx="2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968-469E-9706-AFCCB3422AD3}"/>
            </c:ext>
          </c:extLst>
        </c:ser>
        <c:ser>
          <c:idx val="1"/>
          <c:order val="1"/>
          <c:tx>
            <c:strRef>
              <c:f>'SUSTAINABILITY FACTORS GH'!$E$3</c:f>
              <c:strCache>
                <c:ptCount val="1"/>
                <c:pt idx="0">
                  <c:v>Environmental  sustainability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2256532066508342E-2"/>
                  <c:y val="-2.3730062134925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68-469E-9706-AFCCB3422AD3}"/>
                </c:ext>
              </c:extLst>
            </c:dLbl>
            <c:dLbl>
              <c:idx val="1"/>
              <c:layout>
                <c:manualLayout>
                  <c:x val="-1.6099634950427319E-3"/>
                  <c:y val="8.9626504699980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68-469E-9706-AFCCB3422A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GH'!$C$4:$C$6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'SUSTAINABILITY FACTORS GH'!$E$4:$E$6</c:f>
              <c:numCache>
                <c:formatCode>0</c:formatCode>
                <c:ptCount val="3"/>
                <c:pt idx="0" formatCode="General">
                  <c:v>2</c:v>
                </c:pt>
                <c:pt idx="1">
                  <c:v>7</c:v>
                </c:pt>
                <c:pt idx="2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968-469E-9706-AFCCB3422AD3}"/>
            </c:ext>
          </c:extLst>
        </c:ser>
        <c:ser>
          <c:idx val="2"/>
          <c:order val="2"/>
          <c:tx>
            <c:strRef>
              <c:f>'SUSTAINABILITY FACTORS GH'!$F$3</c:f>
              <c:strCache>
                <c:ptCount val="1"/>
                <c:pt idx="0">
                  <c:v>Financial  sustainability 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lg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5011876484560595E-2"/>
                  <c:y val="2.66963199017911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968-469E-9706-AFCCB3422AD3}"/>
                </c:ext>
              </c:extLst>
            </c:dLbl>
            <c:dLbl>
              <c:idx val="1"/>
              <c:layout>
                <c:manualLayout>
                  <c:x val="-5.2221214213798668E-2"/>
                  <c:y val="-8.9714263957704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968-469E-9706-AFCCB3422AD3}"/>
                </c:ext>
              </c:extLst>
            </c:dLbl>
            <c:dLbl>
              <c:idx val="2"/>
              <c:layout>
                <c:manualLayout>
                  <c:x val="9.4835939365760374E-3"/>
                  <c:y val="-2.7610682650912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968-469E-9706-AFCCB3422A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175" cap="flat" cmpd="sng" algn="ctr">
                      <a:solidFill>
                        <a:schemeClr val="bg2">
                          <a:lumMod val="7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GH'!$C$4:$C$6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'SUSTAINABILITY FACTORS GH'!$F$4:$F$6</c:f>
              <c:numCache>
                <c:formatCode>0</c:formatCode>
                <c:ptCount val="3"/>
                <c:pt idx="0" formatCode="General">
                  <c:v>7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E968-469E-9706-AFCCB3422AD3}"/>
            </c:ext>
          </c:extLst>
        </c:ser>
        <c:ser>
          <c:idx val="3"/>
          <c:order val="3"/>
          <c:tx>
            <c:strRef>
              <c:f>'SUSTAINABILITY FACTORS GH'!$G$3</c:f>
              <c:strCache>
                <c:ptCount val="1"/>
                <c:pt idx="0">
                  <c:v>Social  sustainability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0133282066849468"/>
                  <c:y val="-4.75479658349159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968-469E-9706-AFCCB3422AD3}"/>
                </c:ext>
              </c:extLst>
            </c:dLbl>
            <c:dLbl>
              <c:idx val="1"/>
              <c:layout>
                <c:manualLayout>
                  <c:x val="-7.2829245005564522E-2"/>
                  <c:y val="7.2667365680405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968-469E-9706-AFCCB3422AD3}"/>
                </c:ext>
              </c:extLst>
            </c:dLbl>
            <c:dLbl>
              <c:idx val="2"/>
              <c:layout>
                <c:manualLayout>
                  <c:x val="2.8463855759224169E-2"/>
                  <c:y val="-1.02880852901172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968-469E-9706-AFCCB3422A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GH'!$C$4:$C$6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'SUSTAINABILITY FACTORS GH'!$G$4:$G$6</c:f>
              <c:numCache>
                <c:formatCode>0</c:formatCode>
                <c:ptCount val="3"/>
                <c:pt idx="0" formatCode="General">
                  <c:v>8</c:v>
                </c:pt>
                <c:pt idx="1">
                  <c:v>9</c:v>
                </c:pt>
                <c:pt idx="2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E968-469E-9706-AFCCB3422AD3}"/>
            </c:ext>
          </c:extLst>
        </c:ser>
        <c:ser>
          <c:idx val="4"/>
          <c:order val="4"/>
          <c:tx>
            <c:strRef>
              <c:f>'SUSTAINABILITY FACTORS GH'!$H$3</c:f>
              <c:strCache>
                <c:ptCount val="1"/>
                <c:pt idx="0">
                  <c:v>Institutional  sustainability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3840063341250986E-2"/>
                  <c:y val="8.8987733005970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968-469E-9706-AFCCB3422AD3}"/>
                </c:ext>
              </c:extLst>
            </c:dLbl>
            <c:dLbl>
              <c:idx val="1"/>
              <c:layout>
                <c:manualLayout>
                  <c:x val="2.9963500023284198E-2"/>
                  <c:y val="-6.8036377157426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968-469E-9706-AFCCB3422AD3}"/>
                </c:ext>
              </c:extLst>
            </c:dLbl>
            <c:dLbl>
              <c:idx val="2"/>
              <c:layout>
                <c:manualLayout>
                  <c:x val="0"/>
                  <c:y val="-8.9163405847682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968-469E-9706-AFCCB3422A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GH'!$C$4:$C$6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'SUSTAINABILITY FACTORS GH'!$H$4:$H$6</c:f>
              <c:numCache>
                <c:formatCode>0</c:formatCode>
                <c:ptCount val="3"/>
                <c:pt idx="0" formatCode="General">
                  <c:v>10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E968-469E-9706-AFCCB3422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517656"/>
        <c:axId val="465517264"/>
      </c:lineChart>
      <c:catAx>
        <c:axId val="465517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5517264"/>
        <c:crosses val="autoZero"/>
        <c:auto val="1"/>
        <c:lblAlgn val="ctr"/>
        <c:lblOffset val="100"/>
        <c:noMultiLvlLbl val="0"/>
      </c:catAx>
      <c:valAx>
        <c:axId val="465517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65517656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1630597922761095E-3"/>
          <c:y val="0.87094676641701052"/>
          <c:w val="0.98451125993592437"/>
          <c:h val="0.117188202515526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solidFill>
            <a:schemeClr val="tx1"/>
          </a:solidFill>
        </a:ln>
        <a:effectLst/>
        <a:sp3d>
          <a:contourClr>
            <a:schemeClr val="tx1"/>
          </a:contourClr>
        </a:sp3d>
      </c:spPr>
    </c:floor>
    <c:sideWall>
      <c:thickness val="0"/>
      <c:spPr>
        <a:noFill/>
        <a:ln>
          <a:solidFill>
            <a:schemeClr val="tx1"/>
          </a:solidFill>
        </a:ln>
        <a:effectLst/>
        <a:sp3d>
          <a:contourClr>
            <a:schemeClr val="tx1"/>
          </a:contourClr>
        </a:sp3d>
      </c:spPr>
    </c:sideWall>
    <c:backWall>
      <c:thickness val="0"/>
      <c:spPr>
        <a:noFill/>
        <a:ln>
          <a:solidFill>
            <a:schemeClr val="tx1"/>
          </a:solidFill>
        </a:ln>
        <a:effectLst/>
        <a:sp3d>
          <a:contourClr>
            <a:schemeClr val="tx1"/>
          </a:contourClr>
        </a:sp3d>
      </c:spPr>
    </c:backWall>
    <c:plotArea>
      <c:layout>
        <c:manualLayout>
          <c:layoutTarget val="inner"/>
          <c:xMode val="edge"/>
          <c:yMode val="edge"/>
          <c:x val="0.1379696522309711"/>
          <c:y val="0.11598197495151955"/>
          <c:w val="0.85234015206862024"/>
          <c:h val="0.7518045794385864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Feuil1!$F$3</c:f>
              <c:strCache>
                <c:ptCount val="1"/>
                <c:pt idx="0">
                  <c:v>Quantity (billion cubic meter)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749999999999999E-2"/>
                  <c:y val="-2.2099447513812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576-4ADE-9CB4-F9501D78580A}"/>
                </c:ext>
              </c:extLst>
            </c:dLbl>
            <c:dLbl>
              <c:idx val="1"/>
              <c:layout>
                <c:manualLayout>
                  <c:x val="1.2500000000000001E-2"/>
                  <c:y val="-2.2099447513812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76-4ADE-9CB4-F9501D78580A}"/>
                </c:ext>
              </c:extLst>
            </c:dLbl>
            <c:dLbl>
              <c:idx val="2"/>
              <c:layout>
                <c:manualLayout>
                  <c:x val="1.2499999999999924E-2"/>
                  <c:y val="-1.841620626151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576-4ADE-9CB4-F9501D7858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Feuil1!$E$4:$E$6</c:f>
              <c:strCache>
                <c:ptCount val="2"/>
                <c:pt idx="0">
                  <c:v>Surface water</c:v>
                </c:pt>
                <c:pt idx="1">
                  <c:v>Groundwater</c:v>
                </c:pt>
              </c:strCache>
            </c:strRef>
          </c:cat>
          <c:val>
            <c:numRef>
              <c:f>Feuil1!$F$4:$F$6</c:f>
              <c:numCache>
                <c:formatCode>0</c:formatCode>
                <c:ptCount val="3"/>
                <c:pt idx="0">
                  <c:v>1257</c:v>
                </c:pt>
                <c:pt idx="1">
                  <c:v>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576-4ADE-9CB4-F9501D78580A}"/>
            </c:ext>
          </c:extLst>
        </c:ser>
        <c:ser>
          <c:idx val="1"/>
          <c:order val="1"/>
          <c:tx>
            <c:strRef>
              <c:f>Feuil1!$G$3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Feuil1!$E$4:$E$6</c:f>
              <c:strCache>
                <c:ptCount val="2"/>
                <c:pt idx="0">
                  <c:v>Surface water</c:v>
                </c:pt>
                <c:pt idx="1">
                  <c:v>Groundwater</c:v>
                </c:pt>
              </c:strCache>
            </c:strRef>
          </c:cat>
          <c:val>
            <c:numRef>
              <c:f>Feuil1!$G$4:$G$6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4-6576-4ADE-9CB4-F9501D7858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5622752"/>
        <c:axId val="425623144"/>
        <c:axId val="0"/>
      </c:bar3DChart>
      <c:catAx>
        <c:axId val="42562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623144"/>
        <c:crosses val="autoZero"/>
        <c:auto val="1"/>
        <c:lblAlgn val="ctr"/>
        <c:lblOffset val="100"/>
        <c:noMultiLvlLbl val="0"/>
      </c:catAx>
      <c:valAx>
        <c:axId val="42562314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600" dirty="0"/>
                  <a:t>Quantity</a:t>
                </a:r>
                <a:r>
                  <a:rPr lang="fr-FR" sz="1600" baseline="0" dirty="0"/>
                  <a:t> (billion </a:t>
                </a:r>
                <a:r>
                  <a:rPr lang="fr-FR" sz="1600" baseline="0" dirty="0" err="1"/>
                  <a:t>cubic</a:t>
                </a:r>
                <a:r>
                  <a:rPr lang="fr-FR" sz="1600" baseline="0" dirty="0"/>
                  <a:t> </a:t>
                </a:r>
                <a:r>
                  <a:rPr lang="fr-FR" sz="1600" baseline="0" dirty="0" err="1"/>
                  <a:t>meter</a:t>
                </a:r>
                <a:r>
                  <a:rPr lang="fr-FR" sz="1600" baseline="0" dirty="0"/>
                  <a:t>)</a:t>
                </a:r>
                <a:endParaRPr lang="fr-FR" sz="1600" dirty="0"/>
              </a:p>
            </c:rich>
          </c:tx>
          <c:layout>
            <c:manualLayout>
              <c:xMode val="edge"/>
              <c:yMode val="edge"/>
              <c:x val="2.4354249533241338E-2"/>
              <c:y val="0.238785184179563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622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672558825924479E-2"/>
          <c:y val="0.1287801977302756"/>
          <c:w val="0.9450954751652485"/>
          <c:h val="0.66573568214235745"/>
        </c:manualLayout>
      </c:layout>
      <c:lineChart>
        <c:grouping val="standard"/>
        <c:varyColors val="0"/>
        <c:ser>
          <c:idx val="0"/>
          <c:order val="0"/>
          <c:tx>
            <c:strRef>
              <c:f>'SUSTAINABILITY FACTORS NI'!$D$3</c:f>
              <c:strCache>
                <c:ptCount val="1"/>
                <c:pt idx="0">
                  <c:v>Technical sustainability 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2973223530544918E-2"/>
                  <c:y val="-9.6252882849631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9E-498E-AAE8-F40C3D3072E9}"/>
                </c:ext>
              </c:extLst>
            </c:dLbl>
            <c:dLbl>
              <c:idx val="1"/>
              <c:layout>
                <c:manualLayout>
                  <c:x val="2.8045703002720992E-2"/>
                  <c:y val="7.4822847958592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9E-498E-AAE8-F40C3D3072E9}"/>
                </c:ext>
              </c:extLst>
            </c:dLbl>
            <c:dLbl>
              <c:idx val="2"/>
              <c:layout>
                <c:manualLayout>
                  <c:x val="1.5290519877675841E-3"/>
                  <c:y val="-3.85011531398524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9E-498E-AAE8-F40C3D3072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NI'!$C$4:$C$6</c:f>
              <c:strCache>
                <c:ptCount val="3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</c:strCache>
            </c:strRef>
          </c:cat>
          <c:val>
            <c:numRef>
              <c:f>'SUSTAINABILITY FACTORS NI'!$D$4:$D$6</c:f>
              <c:numCache>
                <c:formatCode>0.0</c:formatCode>
                <c:ptCount val="3"/>
                <c:pt idx="0" formatCode="General">
                  <c:v>10</c:v>
                </c:pt>
                <c:pt idx="1">
                  <c:v>9</c:v>
                </c:pt>
                <c:pt idx="2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E9E-498E-AAE8-F40C3D3072E9}"/>
            </c:ext>
          </c:extLst>
        </c:ser>
        <c:ser>
          <c:idx val="1"/>
          <c:order val="1"/>
          <c:tx>
            <c:strRef>
              <c:f>'SUSTAINABILITY FACTORS NI'!$E$3</c:f>
              <c:strCache>
                <c:ptCount val="1"/>
                <c:pt idx="0">
                  <c:v>Environmental  sustainability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2256532066508342E-2"/>
                  <c:y val="-2.3730062134925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9E-498E-AAE8-F40C3D3072E9}"/>
                </c:ext>
              </c:extLst>
            </c:dLbl>
            <c:dLbl>
              <c:idx val="1"/>
              <c:layout>
                <c:manualLayout>
                  <c:x val="-1.7161862794673657E-2"/>
                  <c:y val="-0.115805860208982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9E-498E-AAE8-F40C3D3072E9}"/>
                </c:ext>
              </c:extLst>
            </c:dLbl>
            <c:dLbl>
              <c:idx val="2"/>
              <c:layout>
                <c:manualLayout>
                  <c:x val="2.5993883792048929E-2"/>
                  <c:y val="5.4543300281457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E9E-498E-AAE8-F40C3D3072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NI'!$C$4:$C$6</c:f>
              <c:strCache>
                <c:ptCount val="3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</c:strCache>
            </c:strRef>
          </c:cat>
          <c:val>
            <c:numRef>
              <c:f>'SUSTAINABILITY FACTORS NI'!$E$4:$E$6</c:f>
              <c:numCache>
                <c:formatCode>0.0</c:formatCode>
                <c:ptCount val="3"/>
                <c:pt idx="0" formatCode="General">
                  <c:v>3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E9E-498E-AAE8-F40C3D3072E9}"/>
            </c:ext>
          </c:extLst>
        </c:ser>
        <c:ser>
          <c:idx val="2"/>
          <c:order val="2"/>
          <c:tx>
            <c:strRef>
              <c:f>'SUSTAINABILITY FACTORS NI'!$F$3</c:f>
              <c:strCache>
                <c:ptCount val="1"/>
                <c:pt idx="0">
                  <c:v>Financial  sustainability 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lg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7366659442799019E-2"/>
                  <c:y val="9.4073424528518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E9E-498E-AAE8-F40C3D3072E9}"/>
                </c:ext>
              </c:extLst>
            </c:dLbl>
            <c:dLbl>
              <c:idx val="1"/>
              <c:layout>
                <c:manualLayout>
                  <c:x val="-7.0674348045943802E-2"/>
                  <c:y val="0.112899831570086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E9E-498E-AAE8-F40C3D3072E9}"/>
                </c:ext>
              </c:extLst>
            </c:dLbl>
            <c:dLbl>
              <c:idx val="2"/>
              <c:layout>
                <c:manualLayout>
                  <c:x val="-3.1670625494854684E-3"/>
                  <c:y val="8.89877330059705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E9E-498E-AAE8-F40C3D3072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175" cap="flat" cmpd="sng" algn="ctr">
                      <a:solidFill>
                        <a:schemeClr val="bg2">
                          <a:lumMod val="7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NI'!$C$4:$C$6</c:f>
              <c:strCache>
                <c:ptCount val="3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</c:strCache>
            </c:strRef>
          </c:cat>
          <c:val>
            <c:numRef>
              <c:f>'SUSTAINABILITY FACTORS NI'!$F$4:$F$6</c:f>
              <c:numCache>
                <c:formatCode>0.0</c:formatCode>
                <c:ptCount val="3"/>
                <c:pt idx="0" formatCode="General">
                  <c:v>9</c:v>
                </c:pt>
                <c:pt idx="1">
                  <c:v>9</c:v>
                </c:pt>
                <c:pt idx="2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E9E-498E-AAE8-F40C3D3072E9}"/>
            </c:ext>
          </c:extLst>
        </c:ser>
        <c:ser>
          <c:idx val="3"/>
          <c:order val="3"/>
          <c:tx>
            <c:strRef>
              <c:f>'SUSTAINABILITY FACTORS NI'!$G$3</c:f>
              <c:strCache>
                <c:ptCount val="1"/>
                <c:pt idx="0">
                  <c:v>Social  sustainability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1844813935075223E-2"/>
                  <c:y val="-2.9662577668656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E9E-498E-AAE8-F40C3D3072E9}"/>
                </c:ext>
              </c:extLst>
            </c:dLbl>
            <c:dLbl>
              <c:idx val="1"/>
              <c:layout>
                <c:manualLayout>
                  <c:x val="-8.0994004189843243E-3"/>
                  <c:y val="0.114837268206763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E9E-498E-AAE8-F40C3D3072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NI'!$C$4:$C$6</c:f>
              <c:strCache>
                <c:ptCount val="3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</c:strCache>
            </c:strRef>
          </c:cat>
          <c:val>
            <c:numRef>
              <c:f>'SUSTAINABILITY FACTORS NI'!$G$4:$G$6</c:f>
              <c:numCache>
                <c:formatCode>0.0</c:formatCode>
                <c:ptCount val="3"/>
                <c:pt idx="0" formatCode="General">
                  <c:v>9</c:v>
                </c:pt>
                <c:pt idx="1">
                  <c:v>9</c:v>
                </c:pt>
                <c:pt idx="2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4E9E-498E-AAE8-F40C3D3072E9}"/>
            </c:ext>
          </c:extLst>
        </c:ser>
        <c:ser>
          <c:idx val="4"/>
          <c:order val="4"/>
          <c:tx>
            <c:strRef>
              <c:f>'SUSTAINABILITY FACTORS NI'!$H$3</c:f>
              <c:strCache>
                <c:ptCount val="1"/>
                <c:pt idx="0">
                  <c:v>Institutional  sustainability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3840063341250986E-2"/>
                  <c:y val="8.8987733005970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E9E-498E-AAE8-F40C3D3072E9}"/>
                </c:ext>
              </c:extLst>
            </c:dLbl>
            <c:dLbl>
              <c:idx val="1"/>
              <c:layout>
                <c:manualLayout>
                  <c:x val="1.1337860290399481E-3"/>
                  <c:y val="-3.6321694818740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E9E-498E-AAE8-F40C3D3072E9}"/>
                </c:ext>
              </c:extLst>
            </c:dLbl>
            <c:dLbl>
              <c:idx val="2"/>
              <c:layout>
                <c:manualLayout>
                  <c:x val="-1.9877675840978593E-2"/>
                  <c:y val="-0.134754035989483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E9E-498E-AAE8-F40C3D3072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NI'!$C$4:$C$6</c:f>
              <c:strCache>
                <c:ptCount val="3"/>
                <c:pt idx="0">
                  <c:v>May 2016</c:v>
                </c:pt>
                <c:pt idx="1">
                  <c:v>Sept 2016</c:v>
                </c:pt>
                <c:pt idx="2">
                  <c:v>Feb 2017</c:v>
                </c:pt>
              </c:strCache>
            </c:strRef>
          </c:cat>
          <c:val>
            <c:numRef>
              <c:f>'SUSTAINABILITY FACTORS NI'!$H$4:$H$6</c:f>
              <c:numCache>
                <c:formatCode>0.0</c:formatCode>
                <c:ptCount val="3"/>
                <c:pt idx="0" formatCode="General">
                  <c:v>6</c:v>
                </c:pt>
                <c:pt idx="1">
                  <c:v>9</c:v>
                </c:pt>
                <c:pt idx="2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4E9E-498E-AAE8-F40C3D3072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516480"/>
        <c:axId val="465516872"/>
      </c:lineChart>
      <c:catAx>
        <c:axId val="46551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5516872"/>
        <c:crosses val="autoZero"/>
        <c:auto val="1"/>
        <c:lblAlgn val="ctr"/>
        <c:lblOffset val="100"/>
        <c:noMultiLvlLbl val="0"/>
      </c:catAx>
      <c:valAx>
        <c:axId val="46551687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600"/>
                  <a:t>Scale (out of 10)</a:t>
                </a:r>
              </a:p>
            </c:rich>
          </c:tx>
          <c:layout>
            <c:manualLayout>
              <c:xMode val="edge"/>
              <c:yMode val="edge"/>
              <c:x val="2.2010402369428594E-2"/>
              <c:y val="0.27544695064046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46551648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443700320378103E-3"/>
          <c:y val="0.86501425088327921"/>
          <c:w val="0.98451125993592437"/>
          <c:h val="0.117188202515526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1566945345054"/>
          <c:y val="0.10100574536527111"/>
          <c:w val="0.838433054654946"/>
          <c:h val="0.86841563804023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Feuil2!$D$6</c:f>
              <c:strCache>
                <c:ptCount val="1"/>
                <c:pt idx="0">
                  <c:v>m3/person/year</c:v>
                </c:pt>
              </c:strCache>
            </c:strRef>
          </c:tx>
          <c:invertIfNegative val="0"/>
          <c:dLbls>
            <c:dLbl>
              <c:idx val="14"/>
              <c:layout>
                <c:manualLayout>
                  <c:x val="-9.2828261332198337E-3"/>
                  <c:y val="4.5936169085561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9771974180313093E-2"/>
                      <c:h val="9.598905736434651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91C-4657-9BD8-F7246CDDEEE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Feuil2!$B$7:$B$21</c:f>
              <c:strCache>
                <c:ptCount val="15"/>
                <c:pt idx="0">
                  <c:v>Cap Vert</c:v>
                </c:pt>
                <c:pt idx="1">
                  <c:v>Burkina</c:v>
                </c:pt>
                <c:pt idx="2">
                  <c:v>Nigeria</c:v>
                </c:pt>
                <c:pt idx="3">
                  <c:v>Ghana</c:v>
                </c:pt>
                <c:pt idx="4">
                  <c:v>Niger</c:v>
                </c:pt>
                <c:pt idx="5">
                  <c:v>Togo</c:v>
                </c:pt>
                <c:pt idx="6">
                  <c:v>Sénégal</c:v>
                </c:pt>
                <c:pt idx="7">
                  <c:v>Bénin</c:v>
                </c:pt>
                <c:pt idx="8">
                  <c:v>Cote D’Ivoire</c:v>
                </c:pt>
                <c:pt idx="9">
                  <c:v>Gambie</c:v>
                </c:pt>
                <c:pt idx="10">
                  <c:v>Mali</c:v>
                </c:pt>
                <c:pt idx="11">
                  <c:v>Guinée Bissau</c:v>
                </c:pt>
                <c:pt idx="12">
                  <c:v>Guinée</c:v>
                </c:pt>
                <c:pt idx="13">
                  <c:v>Sierra Leone</c:v>
                </c:pt>
                <c:pt idx="14">
                  <c:v>Liberia</c:v>
                </c:pt>
              </c:strCache>
            </c:strRef>
          </c:cat>
          <c:val>
            <c:numRef>
              <c:f>Feuil2!$D$7:$D$21</c:f>
              <c:numCache>
                <c:formatCode>#,##0</c:formatCode>
                <c:ptCount val="15"/>
                <c:pt idx="0">
                  <c:v>634</c:v>
                </c:pt>
                <c:pt idx="1">
                  <c:v>1367</c:v>
                </c:pt>
                <c:pt idx="2">
                  <c:v>2251</c:v>
                </c:pt>
                <c:pt idx="3">
                  <c:v>2489</c:v>
                </c:pt>
                <c:pt idx="4">
                  <c:v>2710</c:v>
                </c:pt>
                <c:pt idx="5">
                  <c:v>2930</c:v>
                </c:pt>
                <c:pt idx="6">
                  <c:v>3753</c:v>
                </c:pt>
                <c:pt idx="7">
                  <c:v>3815</c:v>
                </c:pt>
                <c:pt idx="8">
                  <c:v>4802</c:v>
                </c:pt>
                <c:pt idx="9">
                  <c:v>5472</c:v>
                </c:pt>
                <c:pt idx="10">
                  <c:v>7458</c:v>
                </c:pt>
                <c:pt idx="11">
                  <c:v>20156</c:v>
                </c:pt>
                <c:pt idx="12">
                  <c:v>26218</c:v>
                </c:pt>
                <c:pt idx="13">
                  <c:v>30960</c:v>
                </c:pt>
                <c:pt idx="14">
                  <c:v>66533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1C-4657-9BD8-F7246CDDEEE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12125600"/>
        <c:axId val="312126720"/>
      </c:barChart>
      <c:catAx>
        <c:axId val="31212560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312126720"/>
        <c:crosses val="autoZero"/>
        <c:auto val="1"/>
        <c:lblAlgn val="ctr"/>
        <c:lblOffset val="100"/>
        <c:noMultiLvlLbl val="0"/>
      </c:catAx>
      <c:valAx>
        <c:axId val="312126720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one"/>
        <c:crossAx val="312125600"/>
        <c:crosses val="autoZero"/>
        <c:crossBetween val="between"/>
      </c:valAx>
      <c:spPr>
        <a:blipFill dpi="0" rotWithShape="1">
          <a:blip xmlns:r="http://schemas.openxmlformats.org/officeDocument/2006/relationships" r:embed="rId2"/>
          <a:srcRect/>
          <a:tile tx="0" ty="0" sx="100000" sy="100000" flip="x" algn="tl"/>
        </a:blipFill>
      </c:spPr>
    </c:plotArea>
    <c:legend>
      <c:legendPos val="t"/>
      <c:layout>
        <c:manualLayout>
          <c:xMode val="edge"/>
          <c:yMode val="edge"/>
          <c:x val="0.45815134282936887"/>
          <c:y val="1.6679245415177499E-2"/>
          <c:w val="0.21219537220755921"/>
          <c:h val="7.042712877077901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979712399105414E-2"/>
          <c:y val="5.9166458356478935E-2"/>
          <c:w val="0.87394830526076828"/>
          <c:h val="0.68022360941376903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9F6-42B8-8626-DC30228E46A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60.2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F6-42B8-8626-DC30228E46A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48.4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F6-42B8-8626-DC30228E46A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13.8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F6-42B8-8626-DC30228E46A6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89.6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F6-42B8-8626-DC30228E46A6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22.8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F6-42B8-8626-DC30228E46A6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21.8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9F6-42B8-8626-DC30228E46A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Feuil2!$E$28:$E$42</c:f>
              <c:strCache>
                <c:ptCount val="15"/>
                <c:pt idx="0">
                  <c:v>BENIN</c:v>
                </c:pt>
                <c:pt idx="1">
                  <c:v>BURKINA</c:v>
                </c:pt>
                <c:pt idx="2">
                  <c:v>CAP VERT</c:v>
                </c:pt>
                <c:pt idx="3">
                  <c:v>COTE D’IVOIRE</c:v>
                </c:pt>
                <c:pt idx="4">
                  <c:v>GAMBIE</c:v>
                </c:pt>
                <c:pt idx="5">
                  <c:v>GHANA</c:v>
                </c:pt>
                <c:pt idx="6">
                  <c:v>GUINEE</c:v>
                </c:pt>
                <c:pt idx="7">
                  <c:v>GUINEE BISSAU</c:v>
                </c:pt>
                <c:pt idx="8">
                  <c:v>LIBERIA</c:v>
                </c:pt>
                <c:pt idx="9">
                  <c:v>MALI</c:v>
                </c:pt>
                <c:pt idx="10">
                  <c:v>NIGER</c:v>
                </c:pt>
                <c:pt idx="11">
                  <c:v>NIGERIA</c:v>
                </c:pt>
                <c:pt idx="12">
                  <c:v>SENEGAL</c:v>
                </c:pt>
                <c:pt idx="13">
                  <c:v>SIERRA LEONE</c:v>
                </c:pt>
                <c:pt idx="14">
                  <c:v>TOGO</c:v>
                </c:pt>
              </c:strCache>
            </c:strRef>
          </c:cat>
          <c:val>
            <c:numRef>
              <c:f>Feuil2!$K$28:$K$42</c:f>
              <c:numCache>
                <c:formatCode>General</c:formatCode>
                <c:ptCount val="15"/>
                <c:pt idx="0">
                  <c:v>61</c:v>
                </c:pt>
                <c:pt idx="1">
                  <c:v>0</c:v>
                </c:pt>
                <c:pt idx="2">
                  <c:v>0</c:v>
                </c:pt>
                <c:pt idx="3">
                  <c:v>5.3</c:v>
                </c:pt>
                <c:pt idx="4">
                  <c:v>62.5</c:v>
                </c:pt>
                <c:pt idx="5">
                  <c:v>43</c:v>
                </c:pt>
                <c:pt idx="6">
                  <c:v>0</c:v>
                </c:pt>
                <c:pt idx="7">
                  <c:v>48.4</c:v>
                </c:pt>
                <c:pt idx="8">
                  <c:v>13.8</c:v>
                </c:pt>
                <c:pt idx="9">
                  <c:v>40</c:v>
                </c:pt>
                <c:pt idx="10">
                  <c:v>89.6</c:v>
                </c:pt>
                <c:pt idx="11">
                  <c:v>22.8</c:v>
                </c:pt>
                <c:pt idx="12">
                  <c:v>33.5</c:v>
                </c:pt>
                <c:pt idx="13">
                  <c:v>0</c:v>
                </c:pt>
                <c:pt idx="14">
                  <c:v>21.8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9F6-42B8-8626-DC30228E46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22396560"/>
        <c:axId val="424589288"/>
      </c:barChart>
      <c:catAx>
        <c:axId val="4223965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txPr>
          <a:bodyPr rot="-5400000" vert="horz"/>
          <a:lstStyle/>
          <a:p>
            <a:pPr>
              <a:defRPr/>
            </a:pPr>
            <a:endParaRPr lang="en-US"/>
          </a:p>
        </c:txPr>
        <c:crossAx val="424589288"/>
        <c:crosses val="autoZero"/>
        <c:auto val="1"/>
        <c:lblAlgn val="ctr"/>
        <c:lblOffset val="100"/>
        <c:noMultiLvlLbl val="0"/>
      </c:catAx>
      <c:valAx>
        <c:axId val="4245892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dirty="0"/>
                  <a:t>Rate</a:t>
                </a:r>
                <a:r>
                  <a:rPr lang="fr-FR" baseline="0" dirty="0"/>
                  <a:t> of </a:t>
                </a:r>
                <a:r>
                  <a:rPr lang="fr-FR" baseline="0" dirty="0" err="1"/>
                  <a:t>dependency</a:t>
                </a:r>
                <a:r>
                  <a:rPr lang="fr-FR" baseline="0" dirty="0"/>
                  <a:t> (</a:t>
                </a:r>
                <a:r>
                  <a:rPr lang="fr-FR" dirty="0"/>
                  <a:t>%)</a:t>
                </a:r>
              </a:p>
            </c:rich>
          </c:tx>
          <c:layout>
            <c:manualLayout>
              <c:xMode val="edge"/>
              <c:yMode val="edge"/>
              <c:x val="1.5336460200074387E-3"/>
              <c:y val="0.1309448818897637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422396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Feuil1!$F$3</c:f>
              <c:strCache>
                <c:ptCount val="1"/>
                <c:pt idx="0">
                  <c:v>Rural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Feuil1!$E$4:$E$6</c:f>
              <c:numCache>
                <c:formatCode>General</c:formatCode>
                <c:ptCount val="3"/>
                <c:pt idx="0">
                  <c:v>1990</c:v>
                </c:pt>
                <c:pt idx="1">
                  <c:v>2010</c:v>
                </c:pt>
                <c:pt idx="2">
                  <c:v>2015</c:v>
                </c:pt>
              </c:numCache>
            </c:numRef>
          </c:cat>
          <c:val>
            <c:numRef>
              <c:f>Feuil1!$F$4:$F$6</c:f>
              <c:numCache>
                <c:formatCode>0</c:formatCode>
                <c:ptCount val="3"/>
                <c:pt idx="0" formatCode="0.0">
                  <c:v>31.4</c:v>
                </c:pt>
                <c:pt idx="1">
                  <c:v>56</c:v>
                </c:pt>
                <c:pt idx="2" formatCode="0.0">
                  <c:v>61.4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94-43E9-988B-4F83B8885E3B}"/>
            </c:ext>
          </c:extLst>
        </c:ser>
        <c:ser>
          <c:idx val="1"/>
          <c:order val="1"/>
          <c:tx>
            <c:strRef>
              <c:f>Feuil1!$G$3</c:f>
              <c:strCache>
                <c:ptCount val="1"/>
                <c:pt idx="0">
                  <c:v>Urban</c:v>
                </c:pt>
              </c:strCache>
            </c:strRef>
          </c:tx>
          <c:spPr>
            <a:solidFill>
              <a:srgbClr val="FF5050"/>
            </a:solidFill>
            <a:ln>
              <a:noFill/>
            </a:ln>
            <a:effectLst/>
          </c:spPr>
          <c:invertIfNegative val="0"/>
          <c:cat>
            <c:numRef>
              <c:f>Feuil1!$E$4:$E$6</c:f>
              <c:numCache>
                <c:formatCode>General</c:formatCode>
                <c:ptCount val="3"/>
                <c:pt idx="0">
                  <c:v>1990</c:v>
                </c:pt>
                <c:pt idx="1">
                  <c:v>2010</c:v>
                </c:pt>
                <c:pt idx="2">
                  <c:v>2015</c:v>
                </c:pt>
              </c:numCache>
            </c:numRef>
          </c:cat>
          <c:val>
            <c:numRef>
              <c:f>Feuil1!$G$4:$G$6</c:f>
              <c:numCache>
                <c:formatCode>0</c:formatCode>
                <c:ptCount val="3"/>
                <c:pt idx="0" formatCode="0.0">
                  <c:v>75.8</c:v>
                </c:pt>
                <c:pt idx="1">
                  <c:v>80</c:v>
                </c:pt>
                <c:pt idx="2" formatCode="0.0">
                  <c:v>86.3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94-43E9-988B-4F83B8885E3B}"/>
            </c:ext>
          </c:extLst>
        </c:ser>
        <c:ser>
          <c:idx val="2"/>
          <c:order val="2"/>
          <c:tx>
            <c:strRef>
              <c:f>Feuil1!$H$3</c:f>
              <c:strCache>
                <c:ptCount val="1"/>
                <c:pt idx="0">
                  <c:v>Global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Feuil1!$E$4:$E$6</c:f>
              <c:numCache>
                <c:formatCode>General</c:formatCode>
                <c:ptCount val="3"/>
                <c:pt idx="0">
                  <c:v>1990</c:v>
                </c:pt>
                <c:pt idx="1">
                  <c:v>2010</c:v>
                </c:pt>
                <c:pt idx="2">
                  <c:v>2015</c:v>
                </c:pt>
              </c:numCache>
            </c:numRef>
          </c:cat>
          <c:val>
            <c:numRef>
              <c:f>Feuil1!$H$4:$H$6</c:f>
              <c:numCache>
                <c:formatCode>0.0</c:formatCode>
                <c:ptCount val="3"/>
                <c:pt idx="0">
                  <c:v>45.2</c:v>
                </c:pt>
                <c:pt idx="1">
                  <c:v>67.599999999999994</c:v>
                </c:pt>
                <c:pt idx="2">
                  <c:v>72.900000000000006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94-43E9-988B-4F83B8885E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4227440"/>
        <c:axId val="374228000"/>
      </c:barChart>
      <c:catAx>
        <c:axId val="37422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4228000"/>
        <c:crosses val="autoZero"/>
        <c:auto val="1"/>
        <c:lblAlgn val="ctr"/>
        <c:lblOffset val="100"/>
        <c:noMultiLvlLbl val="0"/>
      </c:catAx>
      <c:valAx>
        <c:axId val="374228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200" b="1"/>
                  <a:t>Rate</a:t>
                </a:r>
                <a:r>
                  <a:rPr lang="fr-FR" sz="1200" b="1" baseline="0"/>
                  <a:t> of access (%)</a:t>
                </a:r>
                <a:endParaRPr lang="fr-FR" sz="1200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42274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7497774118441"/>
          <c:y val="9.5775978436488177E-2"/>
          <c:w val="0.46513889372075912"/>
          <c:h val="0.85987480834061625"/>
        </c:manualLayout>
      </c:layout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20B-4C29-B948-A5E97AD6401D}"/>
              </c:ext>
            </c:extLst>
          </c:dPt>
          <c:dPt>
            <c:idx val="1"/>
            <c:bubble3D val="0"/>
            <c:explosion val="1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20B-4C29-B948-A5E97AD6401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21</a:t>
                    </a:r>
                    <a:r>
                      <a:rPr lang="en-US" baseline="0"/>
                      <a:t> millions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0B-4C29-B948-A5E97AD6401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73</a:t>
                    </a:r>
                    <a:r>
                      <a:rPr lang="en-US" baseline="0"/>
                      <a:t> millions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20B-4C29-B948-A5E97AD640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Feuil1!$F$3:$G$3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Feuil1!$F$4:$G$4</c:f>
              <c:numCache>
                <c:formatCode>0.0</c:formatCode>
                <c:ptCount val="2"/>
                <c:pt idx="0">
                  <c:v>21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0B-4C29-B948-A5E97AD6401D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568551794273579"/>
          <c:y val="0.21177222034221446"/>
          <c:w val="0.17392511833456714"/>
          <c:h val="0.244475263312372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accent3">
        <a:lumMod val="40000"/>
        <a:lumOff val="6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200">
                <a:solidFill>
                  <a:sysClr val="windowText" lastClr="000000"/>
                </a:solidFill>
              </a:rPr>
              <a:t>Water</a:t>
            </a:r>
            <a:r>
              <a:rPr lang="en-US" sz="1200" baseline="0">
                <a:solidFill>
                  <a:sysClr val="windowText" lastClr="000000"/>
                </a:solidFill>
              </a:rPr>
              <a:t> supply s</a:t>
            </a:r>
            <a:r>
              <a:rPr lang="en-US" sz="1200">
                <a:solidFill>
                  <a:sysClr val="windowText" lastClr="000000"/>
                </a:solidFill>
              </a:rPr>
              <a:t>ustainability scores </a:t>
            </a:r>
            <a:endParaRPr lang="en-US" sz="1200" baseline="0">
              <a:solidFill>
                <a:sysClr val="windowText" lastClr="000000"/>
              </a:solidFill>
            </a:endParaRPr>
          </a:p>
          <a:p>
            <a:pPr>
              <a:defRPr sz="1200">
                <a:solidFill>
                  <a:sysClr val="windowText" lastClr="000000"/>
                </a:solidFill>
              </a:defRPr>
            </a:pPr>
            <a:r>
              <a:rPr lang="en-US" sz="1200" baseline="0">
                <a:solidFill>
                  <a:sysClr val="windowText" lastClr="000000"/>
                </a:solidFill>
              </a:rPr>
              <a:t>Burkina Faso (%) </a:t>
            </a:r>
            <a:endParaRPr lang="en-US" sz="120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9194353963083605"/>
          <c:y val="6.69856459330143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6034928031955186E-2"/>
          <c:y val="0.1010027331854836"/>
          <c:w val="0.89821197431754252"/>
          <c:h val="0.773870323625814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'WATER SUPPLY BF'!$D$11</c:f>
              <c:strCache>
                <c:ptCount val="1"/>
                <c:pt idx="0">
                  <c:v>Score in Percenttage</c:v>
                </c:pt>
              </c:strCache>
            </c:strRef>
          </c:tx>
          <c:spPr>
            <a:solidFill>
              <a:schemeClr val="accent1"/>
            </a:solidFill>
            <a:ln w="38100">
              <a:solidFill>
                <a:srgbClr val="C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'WATER SUPPLY BF'!$C$12:$C$14</c:f>
              <c:strCache>
                <c:ptCount val="3"/>
                <c:pt idx="0">
                  <c:v>Aug 2016</c:v>
                </c:pt>
                <c:pt idx="1">
                  <c:v>Jan 2017</c:v>
                </c:pt>
                <c:pt idx="2">
                  <c:v>June 2017</c:v>
                </c:pt>
              </c:strCache>
            </c:strRef>
          </c:cat>
          <c:val>
            <c:numRef>
              <c:f>'WATER SUPPLY BF'!$D$12:$D$14</c:f>
              <c:numCache>
                <c:formatCode>0</c:formatCode>
                <c:ptCount val="3"/>
                <c:pt idx="0">
                  <c:v>64.2</c:v>
                </c:pt>
                <c:pt idx="1">
                  <c:v>61.3</c:v>
                </c:pt>
                <c:pt idx="2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71-4918-BFA9-24B6D04AE5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28176"/>
        <c:axId val="2728560"/>
      </c:barChart>
      <c:catAx>
        <c:axId val="272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28560"/>
        <c:crosses val="autoZero"/>
        <c:auto val="1"/>
        <c:lblAlgn val="ctr"/>
        <c:lblOffset val="100"/>
        <c:noMultiLvlLbl val="0"/>
      </c:catAx>
      <c:valAx>
        <c:axId val="2728560"/>
        <c:scaling>
          <c:orientation val="minMax"/>
          <c:max val="100"/>
        </c:scaling>
        <c:delete val="1"/>
        <c:axPos val="l"/>
        <c:numFmt formatCode="0" sourceLinked="1"/>
        <c:majorTickMark val="none"/>
        <c:minorTickMark val="none"/>
        <c:tickLblPos val="nextTo"/>
        <c:crossAx val="272817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fr-FR" sz="1200" b="0" i="0" u="none" strike="noStrike" baseline="0">
                <a:effectLst/>
              </a:rPr>
              <a:t>Water supply sustainability scores, Burkina Faso (scale out of 10)</a:t>
            </a:r>
            <a:endParaRPr lang="fr-FR" sz="120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530246972140531"/>
          <c:y val="1.31678331875182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5824074074074074"/>
          <c:w val="1"/>
          <c:h val="0.52897309711286089"/>
        </c:manualLayout>
      </c:layout>
      <c:lineChart>
        <c:grouping val="standard"/>
        <c:varyColors val="0"/>
        <c:ser>
          <c:idx val="0"/>
          <c:order val="0"/>
          <c:tx>
            <c:strRef>
              <c:f>'SUSTAINABILITY FACTORS BF'!$D$3</c:f>
              <c:strCache>
                <c:ptCount val="1"/>
                <c:pt idx="0">
                  <c:v>Technical sustainability 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1794128202308589E-2"/>
                  <c:y val="-2.8859361329833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9B9-494F-9279-310A71BC8284}"/>
                </c:ext>
              </c:extLst>
            </c:dLbl>
            <c:dLbl>
              <c:idx val="1"/>
              <c:layout>
                <c:manualLayout>
                  <c:x val="-6.5525258930458671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B9-494F-9279-310A71BC82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BF'!$C$4:$C$6</c:f>
              <c:strCache>
                <c:ptCount val="3"/>
                <c:pt idx="0">
                  <c:v>Aug 2016</c:v>
                </c:pt>
                <c:pt idx="1">
                  <c:v>Jan 2017</c:v>
                </c:pt>
                <c:pt idx="2">
                  <c:v>June 2017</c:v>
                </c:pt>
              </c:strCache>
            </c:strRef>
          </c:cat>
          <c:val>
            <c:numRef>
              <c:f>'SUSTAINABILITY FACTORS BF'!$D$4:$D$6</c:f>
              <c:numCache>
                <c:formatCode>0</c:formatCode>
                <c:ptCount val="3"/>
                <c:pt idx="0">
                  <c:v>8</c:v>
                </c:pt>
                <c:pt idx="1">
                  <c:v>8</c:v>
                </c:pt>
                <c:pt idx="2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9B9-494F-9279-310A71BC8284}"/>
            </c:ext>
          </c:extLst>
        </c:ser>
        <c:ser>
          <c:idx val="1"/>
          <c:order val="1"/>
          <c:tx>
            <c:strRef>
              <c:f>'SUSTAINABILITY FACTORS BF'!$E$3</c:f>
              <c:strCache>
                <c:ptCount val="1"/>
                <c:pt idx="0">
                  <c:v>Environmental  sustainability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2256564014907386E-2"/>
                  <c:y val="-8.3055217472239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B9-494F-9279-310A71BC8284}"/>
                </c:ext>
              </c:extLst>
            </c:dLbl>
            <c:dLbl>
              <c:idx val="1"/>
              <c:layout>
                <c:manualLayout>
                  <c:x val="3.4034022538558709E-2"/>
                  <c:y val="-7.4434601924759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9B9-494F-9279-310A71BC8284}"/>
                </c:ext>
              </c:extLst>
            </c:dLbl>
            <c:dLbl>
              <c:idx val="2"/>
              <c:layout>
                <c:manualLayout>
                  <c:x val="1.8890200708382411E-2"/>
                  <c:y val="-8.0088959705373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9B9-494F-9279-310A71BC82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BF'!$C$4:$C$6</c:f>
              <c:strCache>
                <c:ptCount val="3"/>
                <c:pt idx="0">
                  <c:v>Aug 2016</c:v>
                </c:pt>
                <c:pt idx="1">
                  <c:v>Jan 2017</c:v>
                </c:pt>
                <c:pt idx="2">
                  <c:v>June 2017</c:v>
                </c:pt>
              </c:strCache>
            </c:strRef>
          </c:cat>
          <c:val>
            <c:numRef>
              <c:f>'SUSTAINABILITY FACTORS BF'!$E$4:$E$6</c:f>
              <c:numCache>
                <c:formatCode>0</c:formatCode>
                <c:ptCount val="3"/>
                <c:pt idx="0">
                  <c:v>9</c:v>
                </c:pt>
                <c:pt idx="1">
                  <c:v>9</c:v>
                </c:pt>
                <c:pt idx="2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9B9-494F-9279-310A71BC8284}"/>
            </c:ext>
          </c:extLst>
        </c:ser>
        <c:ser>
          <c:idx val="2"/>
          <c:order val="2"/>
          <c:tx>
            <c:strRef>
              <c:f>'SUSTAINABILITY FACTORS BF'!$F$3</c:f>
              <c:strCache>
                <c:ptCount val="1"/>
                <c:pt idx="0">
                  <c:v>Financial  sustainability 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lg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542621722463341E-2"/>
                  <c:y val="8.688137941090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9B9-494F-9279-310A71BC8284}"/>
                </c:ext>
              </c:extLst>
            </c:dLbl>
            <c:dLbl>
              <c:idx val="1"/>
              <c:layout>
                <c:manualLayout>
                  <c:x val="-2.6920031670625493E-2"/>
                  <c:y val="0.112717795140896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9B9-494F-9279-310A71BC8284}"/>
                </c:ext>
              </c:extLst>
            </c:dLbl>
            <c:dLbl>
              <c:idx val="2"/>
              <c:layout>
                <c:manualLayout>
                  <c:x val="-3.1670625494854684E-3"/>
                  <c:y val="8.89877330059705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9B9-494F-9279-310A71BC82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175" cap="flat" cmpd="sng" algn="ctr">
                      <a:solidFill>
                        <a:schemeClr val="bg2">
                          <a:lumMod val="7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BF'!$C$4:$C$6</c:f>
              <c:strCache>
                <c:ptCount val="3"/>
                <c:pt idx="0">
                  <c:v>Aug 2016</c:v>
                </c:pt>
                <c:pt idx="1">
                  <c:v>Jan 2017</c:v>
                </c:pt>
                <c:pt idx="2">
                  <c:v>June 2017</c:v>
                </c:pt>
              </c:strCache>
            </c:strRef>
          </c:cat>
          <c:val>
            <c:numRef>
              <c:f>'SUSTAINABILITY FACTORS BF'!$F$4:$F$6</c:f>
              <c:numCache>
                <c:formatCode>0</c:formatCode>
                <c:ptCount val="3"/>
                <c:pt idx="0">
                  <c:v>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9B9-494F-9279-310A71BC8284}"/>
            </c:ext>
          </c:extLst>
        </c:ser>
        <c:ser>
          <c:idx val="3"/>
          <c:order val="3"/>
          <c:tx>
            <c:strRef>
              <c:f>'SUSTAINABILITY FACTORS BF'!$G$3</c:f>
              <c:strCache>
                <c:ptCount val="1"/>
                <c:pt idx="0">
                  <c:v>Social  sustainability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5349147855381349E-2"/>
                  <c:y val="2.481153397491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9B9-494F-9279-310A71BC8284}"/>
                </c:ext>
              </c:extLst>
            </c:dLbl>
            <c:dLbl>
              <c:idx val="1"/>
              <c:layout>
                <c:manualLayout>
                  <c:x val="-6.334125098970704E-2"/>
                  <c:y val="-3.559509320238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9B9-494F-9279-310A71BC82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BF'!$C$4:$C$6</c:f>
              <c:strCache>
                <c:ptCount val="3"/>
                <c:pt idx="0">
                  <c:v>Aug 2016</c:v>
                </c:pt>
                <c:pt idx="1">
                  <c:v>Jan 2017</c:v>
                </c:pt>
                <c:pt idx="2">
                  <c:v>June 2017</c:v>
                </c:pt>
              </c:strCache>
            </c:strRef>
          </c:cat>
          <c:val>
            <c:numRef>
              <c:f>'SUSTAINABILITY FACTORS BF'!$G$4:$G$6</c:f>
              <c:numCache>
                <c:formatCode>0</c:formatCode>
                <c:ptCount val="3"/>
                <c:pt idx="0">
                  <c:v>6.9898989898989896</c:v>
                </c:pt>
                <c:pt idx="1">
                  <c:v>6</c:v>
                </c:pt>
                <c:pt idx="2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D9B9-494F-9279-310A71BC8284}"/>
            </c:ext>
          </c:extLst>
        </c:ser>
        <c:ser>
          <c:idx val="4"/>
          <c:order val="4"/>
          <c:tx>
            <c:strRef>
              <c:f>'SUSTAINABILITY FACTORS BF'!$H$3</c:f>
              <c:strCache>
                <c:ptCount val="1"/>
                <c:pt idx="0">
                  <c:v>Institutional  sustainability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4152999874690881E-2"/>
                  <c:y val="8.76024351122776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9B9-494F-9279-310A71BC8284}"/>
                </c:ext>
              </c:extLst>
            </c:dLbl>
            <c:dLbl>
              <c:idx val="1"/>
              <c:layout>
                <c:manualLayout>
                  <c:x val="4.2233917019091703E-2"/>
                  <c:y val="-6.52577282006415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9B9-494F-9279-310A71BC82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'SUSTAINABILITY FACTORS BF'!$C$4:$C$6</c:f>
              <c:strCache>
                <c:ptCount val="3"/>
                <c:pt idx="0">
                  <c:v>Aug 2016</c:v>
                </c:pt>
                <c:pt idx="1">
                  <c:v>Jan 2017</c:v>
                </c:pt>
                <c:pt idx="2">
                  <c:v>June 2017</c:v>
                </c:pt>
              </c:strCache>
            </c:strRef>
          </c:cat>
          <c:val>
            <c:numRef>
              <c:f>'SUSTAINABILITY FACTORS BF'!$H$4:$H$6</c:f>
              <c:numCache>
                <c:formatCode>0</c:formatCode>
                <c:ptCount val="3"/>
                <c:pt idx="0">
                  <c:v>7</c:v>
                </c:pt>
                <c:pt idx="1">
                  <c:v>6</c:v>
                </c:pt>
                <c:pt idx="2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D9B9-494F-9279-310A71BC82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783040"/>
        <c:axId val="134785472"/>
      </c:lineChart>
      <c:catAx>
        <c:axId val="134783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785472"/>
        <c:crosses val="autoZero"/>
        <c:auto val="1"/>
        <c:lblAlgn val="ctr"/>
        <c:lblOffset val="100"/>
        <c:noMultiLvlLbl val="0"/>
      </c:catAx>
      <c:valAx>
        <c:axId val="134785472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3478304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8631051326917467"/>
          <c:w val="1"/>
          <c:h val="0.195892023913677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1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200">
                <a:solidFill>
                  <a:sysClr val="windowText" lastClr="000000"/>
                </a:solidFill>
              </a:rPr>
              <a:t>Water supply sustainability score</a:t>
            </a:r>
          </a:p>
          <a:p>
            <a:pPr>
              <a:defRPr sz="1200">
                <a:solidFill>
                  <a:sysClr val="windowText" lastClr="000000"/>
                </a:solidFill>
              </a:defRPr>
            </a:pPr>
            <a:r>
              <a:rPr lang="en-US" sz="1200" baseline="0">
                <a:solidFill>
                  <a:sysClr val="windowText" lastClr="000000"/>
                </a:solidFill>
              </a:rPr>
              <a:t> Ghana (%)</a:t>
            </a:r>
            <a:endParaRPr lang="en-US" sz="120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7721464330667927"/>
          <c:y val="2.15837459375749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8979406952314691E-2"/>
          <c:y val="0.22887207870302562"/>
          <c:w val="0.80335873174820305"/>
          <c:h val="0.627158237392188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'WATER SUPPLY'!$D$11</c:f>
              <c:strCache>
                <c:ptCount val="1"/>
                <c:pt idx="0">
                  <c:v>Score in Percenttage</c:v>
                </c:pt>
              </c:strCache>
            </c:strRef>
          </c:tx>
          <c:spPr>
            <a:solidFill>
              <a:schemeClr val="accent1"/>
            </a:solidFill>
            <a:ln w="25400">
              <a:solidFill>
                <a:srgbClr val="C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'WATER SUPPLY'!$C$12:$C$14</c:f>
              <c:strCache>
                <c:ptCount val="3"/>
                <c:pt idx="0">
                  <c:v>June 2016</c:v>
                </c:pt>
                <c:pt idx="1">
                  <c:v>Nov 2016</c:v>
                </c:pt>
                <c:pt idx="2">
                  <c:v>Apr 2017</c:v>
                </c:pt>
              </c:strCache>
            </c:strRef>
          </c:cat>
          <c:val>
            <c:numRef>
              <c:f>'WATER SUPPLY'!$D$12:$D$14</c:f>
              <c:numCache>
                <c:formatCode>0</c:formatCode>
                <c:ptCount val="3"/>
                <c:pt idx="0">
                  <c:v>75.117647058823536</c:v>
                </c:pt>
                <c:pt idx="1">
                  <c:v>78.1875</c:v>
                </c:pt>
                <c:pt idx="2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E3-4506-9755-739C127DD0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162896"/>
        <c:axId val="134865128"/>
      </c:barChart>
      <c:catAx>
        <c:axId val="13416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865128"/>
        <c:crosses val="autoZero"/>
        <c:auto val="1"/>
        <c:lblAlgn val="ctr"/>
        <c:lblOffset val="100"/>
        <c:noMultiLvlLbl val="0"/>
      </c:catAx>
      <c:valAx>
        <c:axId val="134865128"/>
        <c:scaling>
          <c:orientation val="minMax"/>
          <c:max val="100"/>
        </c:scaling>
        <c:delete val="1"/>
        <c:axPos val="l"/>
        <c:numFmt formatCode="0" sourceLinked="1"/>
        <c:majorTickMark val="none"/>
        <c:minorTickMark val="none"/>
        <c:tickLblPos val="nextTo"/>
        <c:crossAx val="13416289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FB419-2E88-443E-867A-6F5DE4D117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C2F0587-0754-4C27-83B7-29AAB270FC18}">
      <dgm:prSet/>
      <dgm:spPr/>
      <dgm:t>
        <a:bodyPr/>
        <a:lstStyle/>
        <a:p>
          <a:pPr rtl="0"/>
          <a:r>
            <a:rPr lang="fr-FR" dirty="0"/>
            <a:t>15 countries </a:t>
          </a:r>
        </a:p>
      </dgm:t>
    </dgm:pt>
    <dgm:pt modelId="{BC61932D-1532-4DEC-B8EC-5BB5E3169501}" type="parTrans" cxnId="{CC7FF119-7456-4574-B9FA-136010523227}">
      <dgm:prSet/>
      <dgm:spPr/>
      <dgm:t>
        <a:bodyPr/>
        <a:lstStyle/>
        <a:p>
          <a:endParaRPr lang="fr-FR"/>
        </a:p>
      </dgm:t>
    </dgm:pt>
    <dgm:pt modelId="{9904CD3B-2A4C-47DE-B49E-6CC7FD4ECE13}" type="sibTrans" cxnId="{CC7FF119-7456-4574-B9FA-136010523227}">
      <dgm:prSet/>
      <dgm:spPr/>
      <dgm:t>
        <a:bodyPr/>
        <a:lstStyle/>
        <a:p>
          <a:endParaRPr lang="fr-FR"/>
        </a:p>
      </dgm:t>
    </dgm:pt>
    <dgm:pt modelId="{C85D9078-4470-4592-A0D8-294E5BA1E82C}">
      <dgm:prSet/>
      <dgm:spPr/>
      <dgm:t>
        <a:bodyPr/>
        <a:lstStyle/>
        <a:p>
          <a:pPr rtl="0"/>
          <a:r>
            <a:rPr lang="fr-FR" dirty="0"/>
            <a:t>Area = 6 millions km2 </a:t>
          </a:r>
        </a:p>
      </dgm:t>
    </dgm:pt>
    <dgm:pt modelId="{D4535379-9C35-4BEC-A523-36D563F33E70}" type="parTrans" cxnId="{F44E00C5-73F7-43B8-9D7E-4978B6995918}">
      <dgm:prSet/>
      <dgm:spPr/>
      <dgm:t>
        <a:bodyPr/>
        <a:lstStyle/>
        <a:p>
          <a:endParaRPr lang="fr-FR"/>
        </a:p>
      </dgm:t>
    </dgm:pt>
    <dgm:pt modelId="{3DB9C2E0-8012-451F-B347-2E02F828F6B6}" type="sibTrans" cxnId="{F44E00C5-73F7-43B8-9D7E-4978B6995918}">
      <dgm:prSet/>
      <dgm:spPr/>
      <dgm:t>
        <a:bodyPr/>
        <a:lstStyle/>
        <a:p>
          <a:endParaRPr lang="fr-FR"/>
        </a:p>
      </dgm:t>
    </dgm:pt>
    <dgm:pt modelId="{0F92D208-7CC7-45EE-8AA3-BD0B42069BEE}">
      <dgm:prSet/>
      <dgm:spPr/>
      <dgm:t>
        <a:bodyPr/>
        <a:lstStyle/>
        <a:p>
          <a:pPr rtl="0"/>
          <a:r>
            <a:rPr lang="fr-FR" dirty="0"/>
            <a:t>Population (2014) = 347,7 millions </a:t>
          </a:r>
        </a:p>
      </dgm:t>
    </dgm:pt>
    <dgm:pt modelId="{6A004821-BDF8-42AF-BBBA-EC70DC294C40}" type="parTrans" cxnId="{CBBD0628-89F8-40E1-BC85-ED4F79FF43A0}">
      <dgm:prSet/>
      <dgm:spPr/>
      <dgm:t>
        <a:bodyPr/>
        <a:lstStyle/>
        <a:p>
          <a:endParaRPr lang="fr-FR"/>
        </a:p>
      </dgm:t>
    </dgm:pt>
    <dgm:pt modelId="{A5EE73F3-D3A5-4BF9-9B4F-416DC1AC1A3E}" type="sibTrans" cxnId="{CBBD0628-89F8-40E1-BC85-ED4F79FF43A0}">
      <dgm:prSet/>
      <dgm:spPr/>
      <dgm:t>
        <a:bodyPr/>
        <a:lstStyle/>
        <a:p>
          <a:endParaRPr lang="fr-FR"/>
        </a:p>
      </dgm:t>
    </dgm:pt>
    <dgm:pt modelId="{2F4637CF-DC95-43A7-9230-E86A5A499C8D}">
      <dgm:prSet/>
      <dgm:spPr/>
      <dgm:t>
        <a:bodyPr/>
        <a:lstStyle/>
        <a:p>
          <a:pPr rtl="0"/>
          <a:r>
            <a:rPr lang="fr-FR" dirty="0"/>
            <a:t>Population (2025) over 450 millions</a:t>
          </a:r>
        </a:p>
      </dgm:t>
    </dgm:pt>
    <dgm:pt modelId="{6276CA90-F756-4AB0-AB53-43066F14C3AF}" type="parTrans" cxnId="{8A75B079-A0CC-42BA-8E1F-D5331883960C}">
      <dgm:prSet/>
      <dgm:spPr/>
      <dgm:t>
        <a:bodyPr/>
        <a:lstStyle/>
        <a:p>
          <a:endParaRPr lang="fr-FR"/>
        </a:p>
      </dgm:t>
    </dgm:pt>
    <dgm:pt modelId="{8667FE49-AB2D-451F-A3DB-404FCB5AE2F8}" type="sibTrans" cxnId="{8A75B079-A0CC-42BA-8E1F-D5331883960C}">
      <dgm:prSet/>
      <dgm:spPr/>
      <dgm:t>
        <a:bodyPr/>
        <a:lstStyle/>
        <a:p>
          <a:endParaRPr lang="fr-FR"/>
        </a:p>
      </dgm:t>
    </dgm:pt>
    <dgm:pt modelId="{EBA3A8C3-A423-4B2D-8B94-89A8AC1D280C}" type="pres">
      <dgm:prSet presAssocID="{4FFFB419-2E88-443E-867A-6F5DE4D1174C}" presName="linear" presStyleCnt="0">
        <dgm:presLayoutVars>
          <dgm:animLvl val="lvl"/>
          <dgm:resizeHandles val="exact"/>
        </dgm:presLayoutVars>
      </dgm:prSet>
      <dgm:spPr/>
    </dgm:pt>
    <dgm:pt modelId="{6CAA0F1D-3CB1-4290-84F3-20EC6D9346AC}" type="pres">
      <dgm:prSet presAssocID="{1C2F0587-0754-4C27-83B7-29AAB270FC1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8FA906D-256E-41C4-BB1F-36B255A51100}" type="pres">
      <dgm:prSet presAssocID="{9904CD3B-2A4C-47DE-B49E-6CC7FD4ECE13}" presName="spacer" presStyleCnt="0"/>
      <dgm:spPr/>
    </dgm:pt>
    <dgm:pt modelId="{167EECB2-9AB9-47DB-B700-F4F7FC3D5160}" type="pres">
      <dgm:prSet presAssocID="{C85D9078-4470-4592-A0D8-294E5BA1E82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F83359A-4AC2-4F79-84D6-C53AB5E6FD9F}" type="pres">
      <dgm:prSet presAssocID="{3DB9C2E0-8012-451F-B347-2E02F828F6B6}" presName="spacer" presStyleCnt="0"/>
      <dgm:spPr/>
    </dgm:pt>
    <dgm:pt modelId="{2F4307BE-58C7-4E2F-8128-D773C7525BF5}" type="pres">
      <dgm:prSet presAssocID="{0F92D208-7CC7-45EE-8AA3-BD0B42069BE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2F4EC7D-CDD9-43BE-B6FA-426D438AB107}" type="pres">
      <dgm:prSet presAssocID="{A5EE73F3-D3A5-4BF9-9B4F-416DC1AC1A3E}" presName="spacer" presStyleCnt="0"/>
      <dgm:spPr/>
    </dgm:pt>
    <dgm:pt modelId="{56A91C95-6141-4C73-8A0A-052D14441491}" type="pres">
      <dgm:prSet presAssocID="{2F4637CF-DC95-43A7-9230-E86A5A499C8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A243918-B283-4958-AF7D-27415A634FD4}" type="presOf" srcId="{4FFFB419-2E88-443E-867A-6F5DE4D1174C}" destId="{EBA3A8C3-A423-4B2D-8B94-89A8AC1D280C}" srcOrd="0" destOrd="0" presId="urn:microsoft.com/office/officeart/2005/8/layout/vList2"/>
    <dgm:cxn modelId="{CC7FF119-7456-4574-B9FA-136010523227}" srcId="{4FFFB419-2E88-443E-867A-6F5DE4D1174C}" destId="{1C2F0587-0754-4C27-83B7-29AAB270FC18}" srcOrd="0" destOrd="0" parTransId="{BC61932D-1532-4DEC-B8EC-5BB5E3169501}" sibTransId="{9904CD3B-2A4C-47DE-B49E-6CC7FD4ECE13}"/>
    <dgm:cxn modelId="{CBBD0628-89F8-40E1-BC85-ED4F79FF43A0}" srcId="{4FFFB419-2E88-443E-867A-6F5DE4D1174C}" destId="{0F92D208-7CC7-45EE-8AA3-BD0B42069BEE}" srcOrd="2" destOrd="0" parTransId="{6A004821-BDF8-42AF-BBBA-EC70DC294C40}" sibTransId="{A5EE73F3-D3A5-4BF9-9B4F-416DC1AC1A3E}"/>
    <dgm:cxn modelId="{97624A30-8C65-42E2-8160-E3D6BB4884A8}" type="presOf" srcId="{0F92D208-7CC7-45EE-8AA3-BD0B42069BEE}" destId="{2F4307BE-58C7-4E2F-8128-D773C7525BF5}" srcOrd="0" destOrd="0" presId="urn:microsoft.com/office/officeart/2005/8/layout/vList2"/>
    <dgm:cxn modelId="{8A75B079-A0CC-42BA-8E1F-D5331883960C}" srcId="{4FFFB419-2E88-443E-867A-6F5DE4D1174C}" destId="{2F4637CF-DC95-43A7-9230-E86A5A499C8D}" srcOrd="3" destOrd="0" parTransId="{6276CA90-F756-4AB0-AB53-43066F14C3AF}" sibTransId="{8667FE49-AB2D-451F-A3DB-404FCB5AE2F8}"/>
    <dgm:cxn modelId="{DFE98799-3A7F-4BC7-A3AA-45385BE6C83B}" type="presOf" srcId="{C85D9078-4470-4592-A0D8-294E5BA1E82C}" destId="{167EECB2-9AB9-47DB-B700-F4F7FC3D5160}" srcOrd="0" destOrd="0" presId="urn:microsoft.com/office/officeart/2005/8/layout/vList2"/>
    <dgm:cxn modelId="{70E252BA-0CFC-4A8B-A898-38546D66ED0C}" type="presOf" srcId="{1C2F0587-0754-4C27-83B7-29AAB270FC18}" destId="{6CAA0F1D-3CB1-4290-84F3-20EC6D9346AC}" srcOrd="0" destOrd="0" presId="urn:microsoft.com/office/officeart/2005/8/layout/vList2"/>
    <dgm:cxn modelId="{F44E00C5-73F7-43B8-9D7E-4978B6995918}" srcId="{4FFFB419-2E88-443E-867A-6F5DE4D1174C}" destId="{C85D9078-4470-4592-A0D8-294E5BA1E82C}" srcOrd="1" destOrd="0" parTransId="{D4535379-9C35-4BEC-A523-36D563F33E70}" sibTransId="{3DB9C2E0-8012-451F-B347-2E02F828F6B6}"/>
    <dgm:cxn modelId="{D5B616CF-CAC9-4B96-AD53-1432AB9A7ABC}" type="presOf" srcId="{2F4637CF-DC95-43A7-9230-E86A5A499C8D}" destId="{56A91C95-6141-4C73-8A0A-052D14441491}" srcOrd="0" destOrd="0" presId="urn:microsoft.com/office/officeart/2005/8/layout/vList2"/>
    <dgm:cxn modelId="{F99E48DA-6E6D-461B-A0D4-70E1F114C820}" type="presParOf" srcId="{EBA3A8C3-A423-4B2D-8B94-89A8AC1D280C}" destId="{6CAA0F1D-3CB1-4290-84F3-20EC6D9346AC}" srcOrd="0" destOrd="0" presId="urn:microsoft.com/office/officeart/2005/8/layout/vList2"/>
    <dgm:cxn modelId="{AB8D09A2-969B-4366-B747-AADC7714050B}" type="presParOf" srcId="{EBA3A8C3-A423-4B2D-8B94-89A8AC1D280C}" destId="{98FA906D-256E-41C4-BB1F-36B255A51100}" srcOrd="1" destOrd="0" presId="urn:microsoft.com/office/officeart/2005/8/layout/vList2"/>
    <dgm:cxn modelId="{BA6E9BE1-45C1-41F4-B75E-68413DAAD291}" type="presParOf" srcId="{EBA3A8C3-A423-4B2D-8B94-89A8AC1D280C}" destId="{167EECB2-9AB9-47DB-B700-F4F7FC3D5160}" srcOrd="2" destOrd="0" presId="urn:microsoft.com/office/officeart/2005/8/layout/vList2"/>
    <dgm:cxn modelId="{92290CD0-6A0E-4A00-875E-91873FDE6BC9}" type="presParOf" srcId="{EBA3A8C3-A423-4B2D-8B94-89A8AC1D280C}" destId="{DF83359A-4AC2-4F79-84D6-C53AB5E6FD9F}" srcOrd="3" destOrd="0" presId="urn:microsoft.com/office/officeart/2005/8/layout/vList2"/>
    <dgm:cxn modelId="{DDCC5A4A-735F-4564-BB8C-B51BEDCD1362}" type="presParOf" srcId="{EBA3A8C3-A423-4B2D-8B94-89A8AC1D280C}" destId="{2F4307BE-58C7-4E2F-8128-D773C7525BF5}" srcOrd="4" destOrd="0" presId="urn:microsoft.com/office/officeart/2005/8/layout/vList2"/>
    <dgm:cxn modelId="{7087BD7C-1D73-46B3-8433-F48787108D50}" type="presParOf" srcId="{EBA3A8C3-A423-4B2D-8B94-89A8AC1D280C}" destId="{A2F4EC7D-CDD9-43BE-B6FA-426D438AB107}" srcOrd="5" destOrd="0" presId="urn:microsoft.com/office/officeart/2005/8/layout/vList2"/>
    <dgm:cxn modelId="{E9A0DEDF-0BF6-4EA3-9F2F-E775977E744E}" type="presParOf" srcId="{EBA3A8C3-A423-4B2D-8B94-89A8AC1D280C}" destId="{56A91C95-6141-4C73-8A0A-052D1444149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F82BE8-8A9D-4D55-BFD0-71CC3D6962B0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1C0846CE-8E00-4433-A0DF-D2450C3AE13A}">
      <dgm:prSet custT="1"/>
      <dgm:spPr/>
      <dgm:t>
        <a:bodyPr/>
        <a:lstStyle/>
        <a:p>
          <a:pPr algn="l" rtl="0"/>
          <a:r>
            <a:rPr lang="fr-FR" sz="1800" dirty="0"/>
            <a:t>Different official </a:t>
          </a:r>
          <a:r>
            <a:rPr lang="fr-FR" sz="1800" dirty="0" err="1"/>
            <a:t>languages</a:t>
          </a:r>
          <a:r>
            <a:rPr lang="fr-FR" sz="1800" dirty="0"/>
            <a:t> are </a:t>
          </a:r>
          <a:r>
            <a:rPr lang="fr-FR" sz="1800" dirty="0" err="1"/>
            <a:t>practiced</a:t>
          </a:r>
          <a:r>
            <a:rPr lang="fr-FR" sz="1800" dirty="0"/>
            <a:t> by the West African countries</a:t>
          </a:r>
        </a:p>
      </dgm:t>
    </dgm:pt>
    <dgm:pt modelId="{4B1ADD78-1974-4B4C-84CA-28DDAEFD8483}" type="parTrans" cxnId="{E5D70E36-FDC5-40CB-910E-A01FC57F802C}">
      <dgm:prSet/>
      <dgm:spPr/>
      <dgm:t>
        <a:bodyPr/>
        <a:lstStyle/>
        <a:p>
          <a:endParaRPr lang="fr-FR"/>
        </a:p>
      </dgm:t>
    </dgm:pt>
    <dgm:pt modelId="{EF52E387-E7F3-4436-BBB9-E8434ABACE89}" type="sibTrans" cxnId="{E5D70E36-FDC5-40CB-910E-A01FC57F802C}">
      <dgm:prSet/>
      <dgm:spPr/>
      <dgm:t>
        <a:bodyPr/>
        <a:lstStyle/>
        <a:p>
          <a:endParaRPr lang="fr-FR"/>
        </a:p>
      </dgm:t>
    </dgm:pt>
    <dgm:pt modelId="{F75CDFCB-3272-4680-BEF9-520D62E5A1C0}" type="pres">
      <dgm:prSet presAssocID="{3CF82BE8-8A9D-4D55-BFD0-71CC3D6962B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91A6659-5C26-4457-AEAB-280DD19136AD}" type="pres">
      <dgm:prSet presAssocID="{1C0846CE-8E00-4433-A0DF-D2450C3AE13A}" presName="hierRoot1" presStyleCnt="0">
        <dgm:presLayoutVars>
          <dgm:hierBranch val="init"/>
        </dgm:presLayoutVars>
      </dgm:prSet>
      <dgm:spPr/>
    </dgm:pt>
    <dgm:pt modelId="{1369C838-1E81-47C4-AA5B-0B2943E638C8}" type="pres">
      <dgm:prSet presAssocID="{1C0846CE-8E00-4433-A0DF-D2450C3AE13A}" presName="rootComposite1" presStyleCnt="0"/>
      <dgm:spPr/>
    </dgm:pt>
    <dgm:pt modelId="{36D74572-D778-4A65-8988-FEE06FC37A86}" type="pres">
      <dgm:prSet presAssocID="{1C0846CE-8E00-4433-A0DF-D2450C3AE13A}" presName="rootText1" presStyleLbl="node0" presStyleIdx="0" presStyleCnt="1" custScaleX="110380" custScaleY="108663" custLinFactNeighborX="-3462" custLinFactNeighborY="-16">
        <dgm:presLayoutVars>
          <dgm:chPref val="3"/>
        </dgm:presLayoutVars>
      </dgm:prSet>
      <dgm:spPr/>
    </dgm:pt>
    <dgm:pt modelId="{B6032A2F-F1FE-4E73-9BDD-F3634A53F0EA}" type="pres">
      <dgm:prSet presAssocID="{1C0846CE-8E00-4433-A0DF-D2450C3AE13A}" presName="rootConnector1" presStyleLbl="node1" presStyleIdx="0" presStyleCnt="0"/>
      <dgm:spPr/>
    </dgm:pt>
    <dgm:pt modelId="{EF5AF740-DDAA-431D-AA6D-BAF737A7F0D2}" type="pres">
      <dgm:prSet presAssocID="{1C0846CE-8E00-4433-A0DF-D2450C3AE13A}" presName="hierChild2" presStyleCnt="0"/>
      <dgm:spPr/>
    </dgm:pt>
    <dgm:pt modelId="{EE296CFA-B227-41CC-A952-A0280BE46843}" type="pres">
      <dgm:prSet presAssocID="{1C0846CE-8E00-4433-A0DF-D2450C3AE13A}" presName="hierChild3" presStyleCnt="0"/>
      <dgm:spPr/>
    </dgm:pt>
  </dgm:ptLst>
  <dgm:cxnLst>
    <dgm:cxn modelId="{1D7BE121-70A6-437F-BAF5-BA6758058D26}" type="presOf" srcId="{1C0846CE-8E00-4433-A0DF-D2450C3AE13A}" destId="{36D74572-D778-4A65-8988-FEE06FC37A86}" srcOrd="0" destOrd="0" presId="urn:microsoft.com/office/officeart/2005/8/layout/orgChart1"/>
    <dgm:cxn modelId="{E5D70E36-FDC5-40CB-910E-A01FC57F802C}" srcId="{3CF82BE8-8A9D-4D55-BFD0-71CC3D6962B0}" destId="{1C0846CE-8E00-4433-A0DF-D2450C3AE13A}" srcOrd="0" destOrd="0" parTransId="{4B1ADD78-1974-4B4C-84CA-28DDAEFD8483}" sibTransId="{EF52E387-E7F3-4436-BBB9-E8434ABACE89}"/>
    <dgm:cxn modelId="{A5B2F590-3A37-48BA-B444-16A97FED4FB0}" type="presOf" srcId="{3CF82BE8-8A9D-4D55-BFD0-71CC3D6962B0}" destId="{F75CDFCB-3272-4680-BEF9-520D62E5A1C0}" srcOrd="0" destOrd="0" presId="urn:microsoft.com/office/officeart/2005/8/layout/orgChart1"/>
    <dgm:cxn modelId="{93982CC0-69CF-4E4E-9B19-8E03FF82E61C}" type="presOf" srcId="{1C0846CE-8E00-4433-A0DF-D2450C3AE13A}" destId="{B6032A2F-F1FE-4E73-9BDD-F3634A53F0EA}" srcOrd="1" destOrd="0" presId="urn:microsoft.com/office/officeart/2005/8/layout/orgChart1"/>
    <dgm:cxn modelId="{F8CB079D-7DE6-4A9F-A62A-BCB23A6DEB8F}" type="presParOf" srcId="{F75CDFCB-3272-4680-BEF9-520D62E5A1C0}" destId="{891A6659-5C26-4457-AEAB-280DD19136AD}" srcOrd="0" destOrd="0" presId="urn:microsoft.com/office/officeart/2005/8/layout/orgChart1"/>
    <dgm:cxn modelId="{F57C6E08-2199-4C19-B996-7C25BDF5F98A}" type="presParOf" srcId="{891A6659-5C26-4457-AEAB-280DD19136AD}" destId="{1369C838-1E81-47C4-AA5B-0B2943E638C8}" srcOrd="0" destOrd="0" presId="urn:microsoft.com/office/officeart/2005/8/layout/orgChart1"/>
    <dgm:cxn modelId="{5109855E-48CB-4127-8232-D7E028DCE6FB}" type="presParOf" srcId="{1369C838-1E81-47C4-AA5B-0B2943E638C8}" destId="{36D74572-D778-4A65-8988-FEE06FC37A86}" srcOrd="0" destOrd="0" presId="urn:microsoft.com/office/officeart/2005/8/layout/orgChart1"/>
    <dgm:cxn modelId="{9652884D-F67A-4DC9-8A60-57010B8A5752}" type="presParOf" srcId="{1369C838-1E81-47C4-AA5B-0B2943E638C8}" destId="{B6032A2F-F1FE-4E73-9BDD-F3634A53F0EA}" srcOrd="1" destOrd="0" presId="urn:microsoft.com/office/officeart/2005/8/layout/orgChart1"/>
    <dgm:cxn modelId="{E2C06B41-DEF4-4DC7-AA3C-1547326660D9}" type="presParOf" srcId="{891A6659-5C26-4457-AEAB-280DD19136AD}" destId="{EF5AF740-DDAA-431D-AA6D-BAF737A7F0D2}" srcOrd="1" destOrd="0" presId="urn:microsoft.com/office/officeart/2005/8/layout/orgChart1"/>
    <dgm:cxn modelId="{AC014B07-3BE6-4A45-9BC6-81A547F6E94E}" type="presParOf" srcId="{891A6659-5C26-4457-AEAB-280DD19136AD}" destId="{EE296CFA-B227-41CC-A952-A0280BE4684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28D425-A9C2-4A13-ADC5-34B2FE2BDB67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CB7E852-C2F1-453D-8439-5EF2381688DA}">
      <dgm:prSet/>
      <dgm:spPr/>
      <dgm:t>
        <a:bodyPr/>
        <a:lstStyle/>
        <a:p>
          <a:pPr rtl="0"/>
          <a:r>
            <a:rPr lang="en-US" dirty="0"/>
            <a:t>The dependency factor represents the percentage of renewable water resources produced outside the country boundary</a:t>
          </a:r>
          <a:endParaRPr lang="fr-FR" dirty="0"/>
        </a:p>
      </dgm:t>
    </dgm:pt>
    <dgm:pt modelId="{2DD01086-7816-4A1E-B816-B8E145EFC911}" type="parTrans" cxnId="{21A95079-CB5D-4535-884B-F5BAED6F80C5}">
      <dgm:prSet/>
      <dgm:spPr/>
      <dgm:t>
        <a:bodyPr/>
        <a:lstStyle/>
        <a:p>
          <a:endParaRPr lang="fr-FR"/>
        </a:p>
      </dgm:t>
    </dgm:pt>
    <dgm:pt modelId="{6436DE26-C8AA-49DA-9077-F1C2AAD835B8}" type="sibTrans" cxnId="{21A95079-CB5D-4535-884B-F5BAED6F80C5}">
      <dgm:prSet/>
      <dgm:spPr/>
      <dgm:t>
        <a:bodyPr/>
        <a:lstStyle/>
        <a:p>
          <a:endParaRPr lang="fr-FR"/>
        </a:p>
      </dgm:t>
    </dgm:pt>
    <dgm:pt modelId="{9B2C473B-26E3-42D7-A6FF-9CD7FF85FC9F}" type="pres">
      <dgm:prSet presAssocID="{6A28D425-A9C2-4A13-ADC5-34B2FE2BDB67}" presName="linearFlow" presStyleCnt="0">
        <dgm:presLayoutVars>
          <dgm:dir/>
          <dgm:resizeHandles val="exact"/>
        </dgm:presLayoutVars>
      </dgm:prSet>
      <dgm:spPr/>
    </dgm:pt>
    <dgm:pt modelId="{E8BC9716-B57F-450E-920C-090B3BF60660}" type="pres">
      <dgm:prSet presAssocID="{DCB7E852-C2F1-453D-8439-5EF2381688DA}" presName="comp" presStyleCnt="0"/>
      <dgm:spPr/>
    </dgm:pt>
    <dgm:pt modelId="{F801CD6B-E83A-4FE0-9A39-796CE022EC76}" type="pres">
      <dgm:prSet presAssocID="{DCB7E852-C2F1-453D-8439-5EF2381688DA}" presName="rect2" presStyleLbl="node1" presStyleIdx="0" presStyleCnt="1" custScaleX="400416" custLinFactNeighborX="59412">
        <dgm:presLayoutVars>
          <dgm:bulletEnabled val="1"/>
        </dgm:presLayoutVars>
      </dgm:prSet>
      <dgm:spPr/>
    </dgm:pt>
    <dgm:pt modelId="{4C935174-6E4B-4CB6-B03B-21E6B1889D18}" type="pres">
      <dgm:prSet presAssocID="{DCB7E852-C2F1-453D-8439-5EF2381688DA}" presName="rect1" presStyleLbl="lnNode1" presStyleIdx="0" presStyleCnt="1" custScaleX="232612" custLinFactX="-190496" custLinFactNeighborX="-200000" custLinFactNeighborY="5416"/>
      <dgm:spPr>
        <a:blipFill>
          <a:blip xmlns:r="http://schemas.openxmlformats.org/officeDocument/2006/relationships" r:embed="rId1"/>
          <a:tile tx="0" ty="0" sx="100000" sy="100000" flip="none" algn="tl"/>
        </a:blipFill>
      </dgm:spPr>
    </dgm:pt>
  </dgm:ptLst>
  <dgm:cxnLst>
    <dgm:cxn modelId="{08CC8462-E1DF-4ECC-9B3B-3360307DEDB0}" type="presOf" srcId="{6A28D425-A9C2-4A13-ADC5-34B2FE2BDB67}" destId="{9B2C473B-26E3-42D7-A6FF-9CD7FF85FC9F}" srcOrd="0" destOrd="0" presId="urn:microsoft.com/office/officeart/2008/layout/AlternatingPictureBlocks"/>
    <dgm:cxn modelId="{21A95079-CB5D-4535-884B-F5BAED6F80C5}" srcId="{6A28D425-A9C2-4A13-ADC5-34B2FE2BDB67}" destId="{DCB7E852-C2F1-453D-8439-5EF2381688DA}" srcOrd="0" destOrd="0" parTransId="{2DD01086-7816-4A1E-B816-B8E145EFC911}" sibTransId="{6436DE26-C8AA-49DA-9077-F1C2AAD835B8}"/>
    <dgm:cxn modelId="{409C0FE7-CB96-4337-ADA4-D242A8396E71}" type="presOf" srcId="{DCB7E852-C2F1-453D-8439-5EF2381688DA}" destId="{F801CD6B-E83A-4FE0-9A39-796CE022EC76}" srcOrd="0" destOrd="0" presId="urn:microsoft.com/office/officeart/2008/layout/AlternatingPictureBlocks"/>
    <dgm:cxn modelId="{5B083B7B-C5D1-4D70-B977-DE10F799D7DD}" type="presParOf" srcId="{9B2C473B-26E3-42D7-A6FF-9CD7FF85FC9F}" destId="{E8BC9716-B57F-450E-920C-090B3BF60660}" srcOrd="0" destOrd="0" presId="urn:microsoft.com/office/officeart/2008/layout/AlternatingPictureBlocks"/>
    <dgm:cxn modelId="{9559E593-2967-4148-876A-5F06AFE2F986}" type="presParOf" srcId="{E8BC9716-B57F-450E-920C-090B3BF60660}" destId="{F801CD6B-E83A-4FE0-9A39-796CE022EC76}" srcOrd="0" destOrd="0" presId="urn:microsoft.com/office/officeart/2008/layout/AlternatingPictureBlocks"/>
    <dgm:cxn modelId="{BF116CB2-457A-4830-AC10-A8E16A4D3616}" type="presParOf" srcId="{E8BC9716-B57F-450E-920C-090B3BF60660}" destId="{4C935174-6E4B-4CB6-B03B-21E6B1889D18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B1550E-AFE8-4D0D-A51E-E5F6340AF28C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8773BA3-13E3-49FC-A29F-2FE878D7790F}">
      <dgm:prSet custT="1"/>
      <dgm:spPr/>
      <dgm:t>
        <a:bodyPr/>
        <a:lstStyle/>
        <a:p>
          <a:pPr algn="l" rtl="0"/>
          <a:r>
            <a:rPr lang="fr-FR" sz="1600" dirty="0"/>
            <a:t>Water samples were collected and analyzed by the M&amp;E team per target country to check on bacteriological contamination</a:t>
          </a:r>
        </a:p>
      </dgm:t>
    </dgm:pt>
    <dgm:pt modelId="{E7C20B2E-B5B8-47FE-B06E-E37025228F40}" type="parTrans" cxnId="{30A716C5-024D-472E-97CB-31979CAB9D9E}">
      <dgm:prSet/>
      <dgm:spPr/>
      <dgm:t>
        <a:bodyPr/>
        <a:lstStyle/>
        <a:p>
          <a:endParaRPr lang="fr-FR" sz="1600"/>
        </a:p>
      </dgm:t>
    </dgm:pt>
    <dgm:pt modelId="{72C354E9-84BE-4BF2-856A-197AB5924B15}" type="sibTrans" cxnId="{30A716C5-024D-472E-97CB-31979CAB9D9E}">
      <dgm:prSet/>
      <dgm:spPr/>
      <dgm:t>
        <a:bodyPr/>
        <a:lstStyle/>
        <a:p>
          <a:endParaRPr lang="fr-FR" sz="1600"/>
        </a:p>
      </dgm:t>
    </dgm:pt>
    <dgm:pt modelId="{DD066536-20F9-45EB-908F-6AB0C95A34BD}" type="pres">
      <dgm:prSet presAssocID="{DEB1550E-AFE8-4D0D-A51E-E5F6340AF28C}" presName="Name0" presStyleCnt="0">
        <dgm:presLayoutVars>
          <dgm:dir/>
          <dgm:resizeHandles val="exact"/>
        </dgm:presLayoutVars>
      </dgm:prSet>
      <dgm:spPr/>
    </dgm:pt>
    <dgm:pt modelId="{CE4378EC-3B87-4F87-856A-4E8D81ED6D97}" type="pres">
      <dgm:prSet presAssocID="{58773BA3-13E3-49FC-A29F-2FE878D7790F}" presName="node" presStyleLbl="node1" presStyleIdx="0" presStyleCnt="1" custLinFactNeighborX="15556" custLinFactNeighborY="365">
        <dgm:presLayoutVars>
          <dgm:bulletEnabled val="1"/>
        </dgm:presLayoutVars>
      </dgm:prSet>
      <dgm:spPr/>
    </dgm:pt>
  </dgm:ptLst>
  <dgm:cxnLst>
    <dgm:cxn modelId="{30A716C5-024D-472E-97CB-31979CAB9D9E}" srcId="{DEB1550E-AFE8-4D0D-A51E-E5F6340AF28C}" destId="{58773BA3-13E3-49FC-A29F-2FE878D7790F}" srcOrd="0" destOrd="0" parTransId="{E7C20B2E-B5B8-47FE-B06E-E37025228F40}" sibTransId="{72C354E9-84BE-4BF2-856A-197AB5924B15}"/>
    <dgm:cxn modelId="{E0721AE4-CA25-4A10-BF8F-9B2585F28FAC}" type="presOf" srcId="{DEB1550E-AFE8-4D0D-A51E-E5F6340AF28C}" destId="{DD066536-20F9-45EB-908F-6AB0C95A34BD}" srcOrd="0" destOrd="0" presId="urn:microsoft.com/office/officeart/2005/8/layout/hList6"/>
    <dgm:cxn modelId="{EDA8ECF7-B615-413F-8CF7-FF9A7DD221A2}" type="presOf" srcId="{58773BA3-13E3-49FC-A29F-2FE878D7790F}" destId="{CE4378EC-3B87-4F87-856A-4E8D81ED6D97}" srcOrd="0" destOrd="0" presId="urn:microsoft.com/office/officeart/2005/8/layout/hList6"/>
    <dgm:cxn modelId="{478EB1F7-2308-4C84-82EC-3F0B5C5A51D6}" type="presParOf" srcId="{DD066536-20F9-45EB-908F-6AB0C95A34BD}" destId="{CE4378EC-3B87-4F87-856A-4E8D81ED6D97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92BDF0-20C4-4878-89C9-1BD806C16A1B}" type="doc">
      <dgm:prSet loTypeId="urn:microsoft.com/office/officeart/2005/8/layout/hierarchy4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1155EE21-1DCC-4805-864E-14C9897AFB96}">
      <dgm:prSet custT="1"/>
      <dgm:spPr/>
      <dgm:t>
        <a:bodyPr/>
        <a:lstStyle/>
        <a:p>
          <a:pPr rtl="0"/>
          <a:r>
            <a:rPr lang="en-US" sz="2000" dirty="0"/>
            <a:t>The Program developed an action plan to treat drinking water and ensure good quality in a sustainable manner. The action plan includes: </a:t>
          </a:r>
          <a:endParaRPr lang="fr-FR" sz="2000" dirty="0"/>
        </a:p>
      </dgm:t>
    </dgm:pt>
    <dgm:pt modelId="{027388C4-3D23-411D-97E3-0C01F6ABAF65}" type="parTrans" cxnId="{621ACB4C-F9BA-47E4-BF78-D4D3D94E01D5}">
      <dgm:prSet/>
      <dgm:spPr/>
      <dgm:t>
        <a:bodyPr/>
        <a:lstStyle/>
        <a:p>
          <a:endParaRPr lang="fr-FR"/>
        </a:p>
      </dgm:t>
    </dgm:pt>
    <dgm:pt modelId="{16A8879E-4027-4CBE-9159-9662F45DE55E}" type="sibTrans" cxnId="{621ACB4C-F9BA-47E4-BF78-D4D3D94E01D5}">
      <dgm:prSet/>
      <dgm:spPr/>
      <dgm:t>
        <a:bodyPr/>
        <a:lstStyle/>
        <a:p>
          <a:endParaRPr lang="fr-FR"/>
        </a:p>
      </dgm:t>
    </dgm:pt>
    <dgm:pt modelId="{52629912-DFAF-4921-9778-F21523136ADE}">
      <dgm:prSet custT="1"/>
      <dgm:spPr/>
      <dgm:t>
        <a:bodyPr/>
        <a:lstStyle/>
        <a:p>
          <a:pPr rtl="0"/>
          <a:r>
            <a:rPr lang="en-US" sz="2000" dirty="0"/>
            <a:t>Focus group with municipal authorities to get their involvement</a:t>
          </a:r>
          <a:endParaRPr lang="fr-FR" sz="2000" dirty="0"/>
        </a:p>
      </dgm:t>
    </dgm:pt>
    <dgm:pt modelId="{B7FBB2D0-8671-4939-9578-79EE8A03B5B4}" type="parTrans" cxnId="{078CE607-83F0-41AD-8B0A-201FFA85CA44}">
      <dgm:prSet/>
      <dgm:spPr/>
      <dgm:t>
        <a:bodyPr/>
        <a:lstStyle/>
        <a:p>
          <a:endParaRPr lang="fr-FR"/>
        </a:p>
      </dgm:t>
    </dgm:pt>
    <dgm:pt modelId="{78749F35-A82D-4B08-A705-DD7CF4871C99}" type="sibTrans" cxnId="{078CE607-83F0-41AD-8B0A-201FFA85CA44}">
      <dgm:prSet/>
      <dgm:spPr/>
      <dgm:t>
        <a:bodyPr/>
        <a:lstStyle/>
        <a:p>
          <a:endParaRPr lang="fr-FR"/>
        </a:p>
      </dgm:t>
    </dgm:pt>
    <dgm:pt modelId="{5C7DC73D-488D-484C-BB00-9BF2C0426993}">
      <dgm:prSet custT="1"/>
      <dgm:spPr/>
      <dgm:t>
        <a:bodyPr/>
        <a:lstStyle/>
        <a:p>
          <a:pPr rtl="0"/>
          <a:r>
            <a:rPr lang="en-US" sz="2000" dirty="0"/>
            <a:t>Training of water point repairers in chlorination</a:t>
          </a:r>
          <a:endParaRPr lang="fr-FR" sz="2000" dirty="0"/>
        </a:p>
      </dgm:t>
    </dgm:pt>
    <dgm:pt modelId="{73427834-84CD-4840-ADAD-1349D8D2444D}" type="parTrans" cxnId="{44FD4E72-437B-4121-BAE7-6CB5869A7F3B}">
      <dgm:prSet/>
      <dgm:spPr/>
      <dgm:t>
        <a:bodyPr/>
        <a:lstStyle/>
        <a:p>
          <a:endParaRPr lang="fr-FR"/>
        </a:p>
      </dgm:t>
    </dgm:pt>
    <dgm:pt modelId="{C704EAB5-D8E1-4C83-8097-2B0E0793229F}" type="sibTrans" cxnId="{44FD4E72-437B-4121-BAE7-6CB5869A7F3B}">
      <dgm:prSet/>
      <dgm:spPr/>
      <dgm:t>
        <a:bodyPr/>
        <a:lstStyle/>
        <a:p>
          <a:endParaRPr lang="fr-FR"/>
        </a:p>
      </dgm:t>
    </dgm:pt>
    <dgm:pt modelId="{9490508B-83ED-4AC7-937A-877E26DD55CA}">
      <dgm:prSet custT="1"/>
      <dgm:spPr/>
      <dgm:t>
        <a:bodyPr/>
        <a:lstStyle/>
        <a:p>
          <a:pPr rtl="0"/>
          <a:r>
            <a:rPr lang="en-US" sz="2000" dirty="0"/>
            <a:t>Promotion of Aquatabs at the PoU</a:t>
          </a:r>
          <a:endParaRPr lang="fr-FR" sz="2000" dirty="0"/>
        </a:p>
      </dgm:t>
    </dgm:pt>
    <dgm:pt modelId="{2761509B-642C-4977-835A-79BC675111E0}" type="parTrans" cxnId="{CB7B7614-FC8A-4034-BE9C-DC80EF706B3B}">
      <dgm:prSet/>
      <dgm:spPr/>
      <dgm:t>
        <a:bodyPr/>
        <a:lstStyle/>
        <a:p>
          <a:endParaRPr lang="fr-FR"/>
        </a:p>
      </dgm:t>
    </dgm:pt>
    <dgm:pt modelId="{97D1E006-3571-418D-AAFB-83A8D5F97CDF}" type="sibTrans" cxnId="{CB7B7614-FC8A-4034-BE9C-DC80EF706B3B}">
      <dgm:prSet/>
      <dgm:spPr/>
      <dgm:t>
        <a:bodyPr/>
        <a:lstStyle/>
        <a:p>
          <a:endParaRPr lang="fr-FR"/>
        </a:p>
      </dgm:t>
    </dgm:pt>
    <dgm:pt modelId="{499566A0-441C-45CD-AC0B-C7130C9D5B76}">
      <dgm:prSet custT="1"/>
      <dgm:spPr/>
      <dgm:t>
        <a:bodyPr/>
        <a:lstStyle/>
        <a:p>
          <a:pPr rtl="0"/>
          <a:r>
            <a:rPr lang="en-US" sz="2000" dirty="0"/>
            <a:t>Well  treatment using chlorine</a:t>
          </a:r>
          <a:endParaRPr lang="fr-FR" sz="2000" dirty="0"/>
        </a:p>
      </dgm:t>
    </dgm:pt>
    <dgm:pt modelId="{33B71857-7996-439B-8157-749AD46956AB}" type="parTrans" cxnId="{10EB9636-D8D2-4D09-9675-A469C3256633}">
      <dgm:prSet/>
      <dgm:spPr/>
      <dgm:t>
        <a:bodyPr/>
        <a:lstStyle/>
        <a:p>
          <a:endParaRPr lang="fr-FR"/>
        </a:p>
      </dgm:t>
    </dgm:pt>
    <dgm:pt modelId="{6A15AD55-D994-48B2-AAB9-D54ADC8A2140}" type="sibTrans" cxnId="{10EB9636-D8D2-4D09-9675-A469C3256633}">
      <dgm:prSet/>
      <dgm:spPr/>
      <dgm:t>
        <a:bodyPr/>
        <a:lstStyle/>
        <a:p>
          <a:endParaRPr lang="fr-FR"/>
        </a:p>
      </dgm:t>
    </dgm:pt>
    <dgm:pt modelId="{F506FBB4-2A4D-49F3-8BF4-567EDA461DCD}" type="pres">
      <dgm:prSet presAssocID="{3692BDF0-20C4-4878-89C9-1BD806C16A1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56B8F31-923D-4941-B829-A23FB8BF3862}" type="pres">
      <dgm:prSet presAssocID="{1155EE21-1DCC-4805-864E-14C9897AFB96}" presName="vertOne" presStyleCnt="0"/>
      <dgm:spPr/>
    </dgm:pt>
    <dgm:pt modelId="{0C477FAA-26B8-4BF9-B475-94D7559500A4}" type="pres">
      <dgm:prSet presAssocID="{1155EE21-1DCC-4805-864E-14C9897AFB96}" presName="txOne" presStyleLbl="node0" presStyleIdx="0" presStyleCnt="1" custScaleY="55057">
        <dgm:presLayoutVars>
          <dgm:chPref val="3"/>
        </dgm:presLayoutVars>
      </dgm:prSet>
      <dgm:spPr/>
    </dgm:pt>
    <dgm:pt modelId="{257FA6E7-A4F2-4533-B88D-764EB6CCA059}" type="pres">
      <dgm:prSet presAssocID="{1155EE21-1DCC-4805-864E-14C9897AFB96}" presName="parTransOne" presStyleCnt="0"/>
      <dgm:spPr/>
    </dgm:pt>
    <dgm:pt modelId="{8E06B7D5-6EBB-4052-A33F-203A9E614A3D}" type="pres">
      <dgm:prSet presAssocID="{1155EE21-1DCC-4805-864E-14C9897AFB96}" presName="horzOne" presStyleCnt="0"/>
      <dgm:spPr/>
    </dgm:pt>
    <dgm:pt modelId="{B4425314-AF29-4115-A588-AAA97F0A9A98}" type="pres">
      <dgm:prSet presAssocID="{52629912-DFAF-4921-9778-F21523136ADE}" presName="vertTwo" presStyleCnt="0"/>
      <dgm:spPr/>
    </dgm:pt>
    <dgm:pt modelId="{110B2583-37B3-4B71-BE87-4275D95F6107}" type="pres">
      <dgm:prSet presAssocID="{52629912-DFAF-4921-9778-F21523136ADE}" presName="txTwo" presStyleLbl="node2" presStyleIdx="0" presStyleCnt="4">
        <dgm:presLayoutVars>
          <dgm:chPref val="3"/>
        </dgm:presLayoutVars>
      </dgm:prSet>
      <dgm:spPr/>
    </dgm:pt>
    <dgm:pt modelId="{BA0CF380-3D5D-4783-A562-B2F186D7FB29}" type="pres">
      <dgm:prSet presAssocID="{52629912-DFAF-4921-9778-F21523136ADE}" presName="horzTwo" presStyleCnt="0"/>
      <dgm:spPr/>
    </dgm:pt>
    <dgm:pt modelId="{1DA46BC0-2844-4E97-866B-F54DDBF1E480}" type="pres">
      <dgm:prSet presAssocID="{78749F35-A82D-4B08-A705-DD7CF4871C99}" presName="sibSpaceTwo" presStyleCnt="0"/>
      <dgm:spPr/>
    </dgm:pt>
    <dgm:pt modelId="{C8C5C467-B83F-4A47-8B46-D275A98BB8FB}" type="pres">
      <dgm:prSet presAssocID="{5C7DC73D-488D-484C-BB00-9BF2C0426993}" presName="vertTwo" presStyleCnt="0"/>
      <dgm:spPr/>
    </dgm:pt>
    <dgm:pt modelId="{DCB1D344-8029-47AA-AB3E-7E31553E31CC}" type="pres">
      <dgm:prSet presAssocID="{5C7DC73D-488D-484C-BB00-9BF2C0426993}" presName="txTwo" presStyleLbl="node2" presStyleIdx="1" presStyleCnt="4">
        <dgm:presLayoutVars>
          <dgm:chPref val="3"/>
        </dgm:presLayoutVars>
      </dgm:prSet>
      <dgm:spPr/>
    </dgm:pt>
    <dgm:pt modelId="{51A95202-7523-4C59-9979-CAA44F1D7011}" type="pres">
      <dgm:prSet presAssocID="{5C7DC73D-488D-484C-BB00-9BF2C0426993}" presName="horzTwo" presStyleCnt="0"/>
      <dgm:spPr/>
    </dgm:pt>
    <dgm:pt modelId="{9656F986-018C-46FD-8B1B-580AE56B7C53}" type="pres">
      <dgm:prSet presAssocID="{C704EAB5-D8E1-4C83-8097-2B0E0793229F}" presName="sibSpaceTwo" presStyleCnt="0"/>
      <dgm:spPr/>
    </dgm:pt>
    <dgm:pt modelId="{653E5B26-36B0-4A5A-A02E-6EF9DF4F58FE}" type="pres">
      <dgm:prSet presAssocID="{9490508B-83ED-4AC7-937A-877E26DD55CA}" presName="vertTwo" presStyleCnt="0"/>
      <dgm:spPr/>
    </dgm:pt>
    <dgm:pt modelId="{ABDB0655-CEDC-4BDD-A42F-10CB292B8712}" type="pres">
      <dgm:prSet presAssocID="{9490508B-83ED-4AC7-937A-877E26DD55CA}" presName="txTwo" presStyleLbl="node2" presStyleIdx="2" presStyleCnt="4">
        <dgm:presLayoutVars>
          <dgm:chPref val="3"/>
        </dgm:presLayoutVars>
      </dgm:prSet>
      <dgm:spPr/>
    </dgm:pt>
    <dgm:pt modelId="{183B6342-2060-4761-9124-443D1E046BB4}" type="pres">
      <dgm:prSet presAssocID="{9490508B-83ED-4AC7-937A-877E26DD55CA}" presName="horzTwo" presStyleCnt="0"/>
      <dgm:spPr/>
    </dgm:pt>
    <dgm:pt modelId="{E13C35A4-8693-4D0D-B38A-9EE85851B3AE}" type="pres">
      <dgm:prSet presAssocID="{97D1E006-3571-418D-AAFB-83A8D5F97CDF}" presName="sibSpaceTwo" presStyleCnt="0"/>
      <dgm:spPr/>
    </dgm:pt>
    <dgm:pt modelId="{3C88E1D2-7CA3-4AE7-8740-BA01799AA0C3}" type="pres">
      <dgm:prSet presAssocID="{499566A0-441C-45CD-AC0B-C7130C9D5B76}" presName="vertTwo" presStyleCnt="0"/>
      <dgm:spPr/>
    </dgm:pt>
    <dgm:pt modelId="{FD6DEFA4-6AF9-4BAC-A429-039E37EB174A}" type="pres">
      <dgm:prSet presAssocID="{499566A0-441C-45CD-AC0B-C7130C9D5B76}" presName="txTwo" presStyleLbl="node2" presStyleIdx="3" presStyleCnt="4">
        <dgm:presLayoutVars>
          <dgm:chPref val="3"/>
        </dgm:presLayoutVars>
      </dgm:prSet>
      <dgm:spPr/>
    </dgm:pt>
    <dgm:pt modelId="{AE9DEE48-38FB-44D1-8B15-47A2CE0AF8DA}" type="pres">
      <dgm:prSet presAssocID="{499566A0-441C-45CD-AC0B-C7130C9D5B76}" presName="horzTwo" presStyleCnt="0"/>
      <dgm:spPr/>
    </dgm:pt>
  </dgm:ptLst>
  <dgm:cxnLst>
    <dgm:cxn modelId="{078CE607-83F0-41AD-8B0A-201FFA85CA44}" srcId="{1155EE21-1DCC-4805-864E-14C9897AFB96}" destId="{52629912-DFAF-4921-9778-F21523136ADE}" srcOrd="0" destOrd="0" parTransId="{B7FBB2D0-8671-4939-9578-79EE8A03B5B4}" sibTransId="{78749F35-A82D-4B08-A705-DD7CF4871C99}"/>
    <dgm:cxn modelId="{CB7B7614-FC8A-4034-BE9C-DC80EF706B3B}" srcId="{1155EE21-1DCC-4805-864E-14C9897AFB96}" destId="{9490508B-83ED-4AC7-937A-877E26DD55CA}" srcOrd="2" destOrd="0" parTransId="{2761509B-642C-4977-835A-79BC675111E0}" sibTransId="{97D1E006-3571-418D-AAFB-83A8D5F97CDF}"/>
    <dgm:cxn modelId="{10EB9636-D8D2-4D09-9675-A469C3256633}" srcId="{1155EE21-1DCC-4805-864E-14C9897AFB96}" destId="{499566A0-441C-45CD-AC0B-C7130C9D5B76}" srcOrd="3" destOrd="0" parTransId="{33B71857-7996-439B-8157-749AD46956AB}" sibTransId="{6A15AD55-D994-48B2-AAB9-D54ADC8A2140}"/>
    <dgm:cxn modelId="{86A2473A-2F5C-481B-800E-611E25DB9EBF}" type="presOf" srcId="{5C7DC73D-488D-484C-BB00-9BF2C0426993}" destId="{DCB1D344-8029-47AA-AB3E-7E31553E31CC}" srcOrd="0" destOrd="0" presId="urn:microsoft.com/office/officeart/2005/8/layout/hierarchy4"/>
    <dgm:cxn modelId="{53F32D5C-6872-4483-8DC0-1C5B33BCFFED}" type="presOf" srcId="{1155EE21-1DCC-4805-864E-14C9897AFB96}" destId="{0C477FAA-26B8-4BF9-B475-94D7559500A4}" srcOrd="0" destOrd="0" presId="urn:microsoft.com/office/officeart/2005/8/layout/hierarchy4"/>
    <dgm:cxn modelId="{67496E6C-E6E9-46C9-B75E-1DD57C2C3848}" type="presOf" srcId="{499566A0-441C-45CD-AC0B-C7130C9D5B76}" destId="{FD6DEFA4-6AF9-4BAC-A429-039E37EB174A}" srcOrd="0" destOrd="0" presId="urn:microsoft.com/office/officeart/2005/8/layout/hierarchy4"/>
    <dgm:cxn modelId="{621ACB4C-F9BA-47E4-BF78-D4D3D94E01D5}" srcId="{3692BDF0-20C4-4878-89C9-1BD806C16A1B}" destId="{1155EE21-1DCC-4805-864E-14C9897AFB96}" srcOrd="0" destOrd="0" parTransId="{027388C4-3D23-411D-97E3-0C01F6ABAF65}" sibTransId="{16A8879E-4027-4CBE-9159-9662F45DE55E}"/>
    <dgm:cxn modelId="{44FD4E72-437B-4121-BAE7-6CB5869A7F3B}" srcId="{1155EE21-1DCC-4805-864E-14C9897AFB96}" destId="{5C7DC73D-488D-484C-BB00-9BF2C0426993}" srcOrd="1" destOrd="0" parTransId="{73427834-84CD-4840-ADAD-1349D8D2444D}" sibTransId="{C704EAB5-D8E1-4C83-8097-2B0E0793229F}"/>
    <dgm:cxn modelId="{5013CD72-497E-45C8-AF93-7591BA7CEF6A}" type="presOf" srcId="{52629912-DFAF-4921-9778-F21523136ADE}" destId="{110B2583-37B3-4B71-BE87-4275D95F6107}" srcOrd="0" destOrd="0" presId="urn:microsoft.com/office/officeart/2005/8/layout/hierarchy4"/>
    <dgm:cxn modelId="{E1909578-3DA1-4AD8-A3E2-FA8B097F3C52}" type="presOf" srcId="{3692BDF0-20C4-4878-89C9-1BD806C16A1B}" destId="{F506FBB4-2A4D-49F3-8BF4-567EDA461DCD}" srcOrd="0" destOrd="0" presId="urn:microsoft.com/office/officeart/2005/8/layout/hierarchy4"/>
    <dgm:cxn modelId="{AB30F9BF-6311-478B-B6E0-AB6188631FA4}" type="presOf" srcId="{9490508B-83ED-4AC7-937A-877E26DD55CA}" destId="{ABDB0655-CEDC-4BDD-A42F-10CB292B8712}" srcOrd="0" destOrd="0" presId="urn:microsoft.com/office/officeart/2005/8/layout/hierarchy4"/>
    <dgm:cxn modelId="{DD84016E-9AAC-4755-8EFF-278B586620A4}" type="presParOf" srcId="{F506FBB4-2A4D-49F3-8BF4-567EDA461DCD}" destId="{C56B8F31-923D-4941-B829-A23FB8BF3862}" srcOrd="0" destOrd="0" presId="urn:microsoft.com/office/officeart/2005/8/layout/hierarchy4"/>
    <dgm:cxn modelId="{0AE645B2-77BC-4C7E-A846-22DF6FEEA85B}" type="presParOf" srcId="{C56B8F31-923D-4941-B829-A23FB8BF3862}" destId="{0C477FAA-26B8-4BF9-B475-94D7559500A4}" srcOrd="0" destOrd="0" presId="urn:microsoft.com/office/officeart/2005/8/layout/hierarchy4"/>
    <dgm:cxn modelId="{DA0D02BB-9025-45DA-A8EF-0F3DAFCDC434}" type="presParOf" srcId="{C56B8F31-923D-4941-B829-A23FB8BF3862}" destId="{257FA6E7-A4F2-4533-B88D-764EB6CCA059}" srcOrd="1" destOrd="0" presId="urn:microsoft.com/office/officeart/2005/8/layout/hierarchy4"/>
    <dgm:cxn modelId="{97F4EA9A-363B-4F14-840A-24D9547AD4A5}" type="presParOf" srcId="{C56B8F31-923D-4941-B829-A23FB8BF3862}" destId="{8E06B7D5-6EBB-4052-A33F-203A9E614A3D}" srcOrd="2" destOrd="0" presId="urn:microsoft.com/office/officeart/2005/8/layout/hierarchy4"/>
    <dgm:cxn modelId="{FFE7CDC4-F357-40F0-8F58-2F95B505C58B}" type="presParOf" srcId="{8E06B7D5-6EBB-4052-A33F-203A9E614A3D}" destId="{B4425314-AF29-4115-A588-AAA97F0A9A98}" srcOrd="0" destOrd="0" presId="urn:microsoft.com/office/officeart/2005/8/layout/hierarchy4"/>
    <dgm:cxn modelId="{41A2CD7D-EB0C-40C4-A2D6-CAFBA44A72C6}" type="presParOf" srcId="{B4425314-AF29-4115-A588-AAA97F0A9A98}" destId="{110B2583-37B3-4B71-BE87-4275D95F6107}" srcOrd="0" destOrd="0" presId="urn:microsoft.com/office/officeart/2005/8/layout/hierarchy4"/>
    <dgm:cxn modelId="{AA5F959D-4F53-48C0-8C7C-A8AEA86F8C26}" type="presParOf" srcId="{B4425314-AF29-4115-A588-AAA97F0A9A98}" destId="{BA0CF380-3D5D-4783-A562-B2F186D7FB29}" srcOrd="1" destOrd="0" presId="urn:microsoft.com/office/officeart/2005/8/layout/hierarchy4"/>
    <dgm:cxn modelId="{13589328-F76E-4117-8275-E1BB9073529D}" type="presParOf" srcId="{8E06B7D5-6EBB-4052-A33F-203A9E614A3D}" destId="{1DA46BC0-2844-4E97-866B-F54DDBF1E480}" srcOrd="1" destOrd="0" presId="urn:microsoft.com/office/officeart/2005/8/layout/hierarchy4"/>
    <dgm:cxn modelId="{5859E05D-9F44-43BD-8183-8A538BDF6BD1}" type="presParOf" srcId="{8E06B7D5-6EBB-4052-A33F-203A9E614A3D}" destId="{C8C5C467-B83F-4A47-8B46-D275A98BB8FB}" srcOrd="2" destOrd="0" presId="urn:microsoft.com/office/officeart/2005/8/layout/hierarchy4"/>
    <dgm:cxn modelId="{C9D756EE-8927-4E4D-9FDE-626AFB98BAD8}" type="presParOf" srcId="{C8C5C467-B83F-4A47-8B46-D275A98BB8FB}" destId="{DCB1D344-8029-47AA-AB3E-7E31553E31CC}" srcOrd="0" destOrd="0" presId="urn:microsoft.com/office/officeart/2005/8/layout/hierarchy4"/>
    <dgm:cxn modelId="{984AEE80-AB60-48E2-A5CB-13D6D62CBEDC}" type="presParOf" srcId="{C8C5C467-B83F-4A47-8B46-D275A98BB8FB}" destId="{51A95202-7523-4C59-9979-CAA44F1D7011}" srcOrd="1" destOrd="0" presId="urn:microsoft.com/office/officeart/2005/8/layout/hierarchy4"/>
    <dgm:cxn modelId="{DEF499D7-2AAB-4F4D-AD76-060F82134364}" type="presParOf" srcId="{8E06B7D5-6EBB-4052-A33F-203A9E614A3D}" destId="{9656F986-018C-46FD-8B1B-580AE56B7C53}" srcOrd="3" destOrd="0" presId="urn:microsoft.com/office/officeart/2005/8/layout/hierarchy4"/>
    <dgm:cxn modelId="{3B7EA033-5200-4E50-845C-3B55D971194F}" type="presParOf" srcId="{8E06B7D5-6EBB-4052-A33F-203A9E614A3D}" destId="{653E5B26-36B0-4A5A-A02E-6EF9DF4F58FE}" srcOrd="4" destOrd="0" presId="urn:microsoft.com/office/officeart/2005/8/layout/hierarchy4"/>
    <dgm:cxn modelId="{241A413A-811D-4538-A3D9-1A33C06EBCCD}" type="presParOf" srcId="{653E5B26-36B0-4A5A-A02E-6EF9DF4F58FE}" destId="{ABDB0655-CEDC-4BDD-A42F-10CB292B8712}" srcOrd="0" destOrd="0" presId="urn:microsoft.com/office/officeart/2005/8/layout/hierarchy4"/>
    <dgm:cxn modelId="{4B78F093-1A12-4805-986E-C06F15E3A6D6}" type="presParOf" srcId="{653E5B26-36B0-4A5A-A02E-6EF9DF4F58FE}" destId="{183B6342-2060-4761-9124-443D1E046BB4}" srcOrd="1" destOrd="0" presId="urn:microsoft.com/office/officeart/2005/8/layout/hierarchy4"/>
    <dgm:cxn modelId="{F9072B1E-28AA-4107-8FEC-60BF5FD03F6A}" type="presParOf" srcId="{8E06B7D5-6EBB-4052-A33F-203A9E614A3D}" destId="{E13C35A4-8693-4D0D-B38A-9EE85851B3AE}" srcOrd="5" destOrd="0" presId="urn:microsoft.com/office/officeart/2005/8/layout/hierarchy4"/>
    <dgm:cxn modelId="{7BAA69B1-B472-4D99-BB2E-7CA691D0B32A}" type="presParOf" srcId="{8E06B7D5-6EBB-4052-A33F-203A9E614A3D}" destId="{3C88E1D2-7CA3-4AE7-8740-BA01799AA0C3}" srcOrd="6" destOrd="0" presId="urn:microsoft.com/office/officeart/2005/8/layout/hierarchy4"/>
    <dgm:cxn modelId="{C70F032B-12F7-4C7A-B18A-981F78BD94EA}" type="presParOf" srcId="{3C88E1D2-7CA3-4AE7-8740-BA01799AA0C3}" destId="{FD6DEFA4-6AF9-4BAC-A429-039E37EB174A}" srcOrd="0" destOrd="0" presId="urn:microsoft.com/office/officeart/2005/8/layout/hierarchy4"/>
    <dgm:cxn modelId="{04109284-0EA5-4AA9-BEDB-1AF311B19FA3}" type="presParOf" srcId="{3C88E1D2-7CA3-4AE7-8740-BA01799AA0C3}" destId="{AE9DEE48-38FB-44D1-8B15-47A2CE0AF8D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AEBB131-ACD2-4FA0-BA91-3CD746CE89D7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7569E188-1A7F-4C75-8743-B5C3CE2CA50E}">
      <dgm:prSet custT="1"/>
      <dgm:spPr/>
      <dgm:t>
        <a:bodyPr/>
        <a:lstStyle/>
        <a:p>
          <a:pPr rtl="0"/>
          <a:r>
            <a:rPr lang="en-US" sz="1600" dirty="0"/>
            <a:t>The approach adopted by the Program paid off. Between February and April 2017, the monitoring activities showed that: </a:t>
          </a:r>
          <a:endParaRPr lang="fr-FR" sz="1600" dirty="0"/>
        </a:p>
      </dgm:t>
    </dgm:pt>
    <dgm:pt modelId="{6991C1E4-D996-41CB-B1D8-A2B8093128E8}" type="parTrans" cxnId="{2C8232C7-3423-4E76-ADB9-55B0F4C33B99}">
      <dgm:prSet/>
      <dgm:spPr/>
      <dgm:t>
        <a:bodyPr/>
        <a:lstStyle/>
        <a:p>
          <a:endParaRPr lang="fr-FR"/>
        </a:p>
      </dgm:t>
    </dgm:pt>
    <dgm:pt modelId="{09312F19-FB03-4190-A4BA-8E2D633A59AA}" type="sibTrans" cxnId="{2C8232C7-3423-4E76-ADB9-55B0F4C33B99}">
      <dgm:prSet/>
      <dgm:spPr>
        <a:ln>
          <a:solidFill>
            <a:srgbClr val="C00000"/>
          </a:solidFill>
        </a:ln>
      </dgm:spPr>
      <dgm:t>
        <a:bodyPr/>
        <a:lstStyle/>
        <a:p>
          <a:endParaRPr lang="fr-FR"/>
        </a:p>
      </dgm:t>
    </dgm:pt>
    <dgm:pt modelId="{ADAE2971-A9B1-4D22-8261-DDAA01201545}" type="pres">
      <dgm:prSet presAssocID="{5AEBB131-ACD2-4FA0-BA91-3CD746CE89D7}" presName="Name0" presStyleCnt="0">
        <dgm:presLayoutVars>
          <dgm:chMax val="7"/>
          <dgm:chPref val="7"/>
          <dgm:dir/>
        </dgm:presLayoutVars>
      </dgm:prSet>
      <dgm:spPr/>
    </dgm:pt>
    <dgm:pt modelId="{5E9E2A97-B981-44BE-A7EE-2865C0FD5633}" type="pres">
      <dgm:prSet presAssocID="{5AEBB131-ACD2-4FA0-BA91-3CD746CE89D7}" presName="Name1" presStyleCnt="0"/>
      <dgm:spPr/>
    </dgm:pt>
    <dgm:pt modelId="{349B7735-8225-4A30-A121-6A25EF363093}" type="pres">
      <dgm:prSet presAssocID="{5AEBB131-ACD2-4FA0-BA91-3CD746CE89D7}" presName="cycle" presStyleCnt="0"/>
      <dgm:spPr/>
    </dgm:pt>
    <dgm:pt modelId="{F72C22D5-CBE4-47D7-AA49-8E2E32446B6C}" type="pres">
      <dgm:prSet presAssocID="{5AEBB131-ACD2-4FA0-BA91-3CD746CE89D7}" presName="srcNode" presStyleLbl="node1" presStyleIdx="0" presStyleCnt="1"/>
      <dgm:spPr/>
    </dgm:pt>
    <dgm:pt modelId="{79C8FDCC-B51E-49EF-ADBA-07590B10D0BF}" type="pres">
      <dgm:prSet presAssocID="{5AEBB131-ACD2-4FA0-BA91-3CD746CE89D7}" presName="conn" presStyleLbl="parChTrans1D2" presStyleIdx="0" presStyleCnt="1"/>
      <dgm:spPr/>
    </dgm:pt>
    <dgm:pt modelId="{78916CAB-FF31-4273-BF8D-B12E4934F8C6}" type="pres">
      <dgm:prSet presAssocID="{5AEBB131-ACD2-4FA0-BA91-3CD746CE89D7}" presName="extraNode" presStyleLbl="node1" presStyleIdx="0" presStyleCnt="1"/>
      <dgm:spPr/>
    </dgm:pt>
    <dgm:pt modelId="{EEC63459-39DC-4A7F-87FC-9F6D2E0D03EC}" type="pres">
      <dgm:prSet presAssocID="{5AEBB131-ACD2-4FA0-BA91-3CD746CE89D7}" presName="dstNode" presStyleLbl="node1" presStyleIdx="0" presStyleCnt="1"/>
      <dgm:spPr/>
    </dgm:pt>
    <dgm:pt modelId="{8CE8601C-60D1-4754-B98F-07F6488365AB}" type="pres">
      <dgm:prSet presAssocID="{7569E188-1A7F-4C75-8743-B5C3CE2CA50E}" presName="text_1" presStyleLbl="node1" presStyleIdx="0" presStyleCnt="1" custScaleY="144962" custLinFactNeighborY="-8520">
        <dgm:presLayoutVars>
          <dgm:bulletEnabled val="1"/>
        </dgm:presLayoutVars>
      </dgm:prSet>
      <dgm:spPr/>
    </dgm:pt>
    <dgm:pt modelId="{4441A040-6C33-4F67-B337-6C235897E2E4}" type="pres">
      <dgm:prSet presAssocID="{7569E188-1A7F-4C75-8743-B5C3CE2CA50E}" presName="accent_1" presStyleCnt="0"/>
      <dgm:spPr/>
    </dgm:pt>
    <dgm:pt modelId="{21FC4CBD-45DA-4F00-9747-19B028CD8B15}" type="pres">
      <dgm:prSet presAssocID="{7569E188-1A7F-4C75-8743-B5C3CE2CA50E}" presName="accentRepeatNode" presStyleLbl="solidFgAcc1" presStyleIdx="0" presStyleCnt="1"/>
      <dgm:spPr>
        <a:solidFill>
          <a:srgbClr val="C00000"/>
        </a:solidFill>
        <a:ln>
          <a:noFill/>
        </a:ln>
      </dgm:spPr>
    </dgm:pt>
  </dgm:ptLst>
  <dgm:cxnLst>
    <dgm:cxn modelId="{425A3D38-4DAB-496C-92DE-5DE00F6A0678}" type="presOf" srcId="{7569E188-1A7F-4C75-8743-B5C3CE2CA50E}" destId="{8CE8601C-60D1-4754-B98F-07F6488365AB}" srcOrd="0" destOrd="0" presId="urn:microsoft.com/office/officeart/2008/layout/VerticalCurvedList"/>
    <dgm:cxn modelId="{D59C1B42-EF6B-4B22-A1D2-1BD6947BC969}" type="presOf" srcId="{09312F19-FB03-4190-A4BA-8E2D633A59AA}" destId="{79C8FDCC-B51E-49EF-ADBA-07590B10D0BF}" srcOrd="0" destOrd="0" presId="urn:microsoft.com/office/officeart/2008/layout/VerticalCurvedList"/>
    <dgm:cxn modelId="{2C8232C7-3423-4E76-ADB9-55B0F4C33B99}" srcId="{5AEBB131-ACD2-4FA0-BA91-3CD746CE89D7}" destId="{7569E188-1A7F-4C75-8743-B5C3CE2CA50E}" srcOrd="0" destOrd="0" parTransId="{6991C1E4-D996-41CB-B1D8-A2B8093128E8}" sibTransId="{09312F19-FB03-4190-A4BA-8E2D633A59AA}"/>
    <dgm:cxn modelId="{205EF8F6-BFD1-4053-B120-DE227882F7B8}" type="presOf" srcId="{5AEBB131-ACD2-4FA0-BA91-3CD746CE89D7}" destId="{ADAE2971-A9B1-4D22-8261-DDAA01201545}" srcOrd="0" destOrd="0" presId="urn:microsoft.com/office/officeart/2008/layout/VerticalCurvedList"/>
    <dgm:cxn modelId="{5635B1C8-8ECA-4E40-85EB-07F8C2A15D43}" type="presParOf" srcId="{ADAE2971-A9B1-4D22-8261-DDAA01201545}" destId="{5E9E2A97-B981-44BE-A7EE-2865C0FD5633}" srcOrd="0" destOrd="0" presId="urn:microsoft.com/office/officeart/2008/layout/VerticalCurvedList"/>
    <dgm:cxn modelId="{5054C447-9711-410A-AD81-EC323728B037}" type="presParOf" srcId="{5E9E2A97-B981-44BE-A7EE-2865C0FD5633}" destId="{349B7735-8225-4A30-A121-6A25EF363093}" srcOrd="0" destOrd="0" presId="urn:microsoft.com/office/officeart/2008/layout/VerticalCurvedList"/>
    <dgm:cxn modelId="{663ADEB8-2E43-4FAB-ACBA-71586E3B422B}" type="presParOf" srcId="{349B7735-8225-4A30-A121-6A25EF363093}" destId="{F72C22D5-CBE4-47D7-AA49-8E2E32446B6C}" srcOrd="0" destOrd="0" presId="urn:microsoft.com/office/officeart/2008/layout/VerticalCurvedList"/>
    <dgm:cxn modelId="{9F540C18-B631-4F02-86FD-BD2C2EF47322}" type="presParOf" srcId="{349B7735-8225-4A30-A121-6A25EF363093}" destId="{79C8FDCC-B51E-49EF-ADBA-07590B10D0BF}" srcOrd="1" destOrd="0" presId="urn:microsoft.com/office/officeart/2008/layout/VerticalCurvedList"/>
    <dgm:cxn modelId="{9D0D5DDA-F1B1-4BFF-B307-BE1B9907B6A8}" type="presParOf" srcId="{349B7735-8225-4A30-A121-6A25EF363093}" destId="{78916CAB-FF31-4273-BF8D-B12E4934F8C6}" srcOrd="2" destOrd="0" presId="urn:microsoft.com/office/officeart/2008/layout/VerticalCurvedList"/>
    <dgm:cxn modelId="{00F15D79-57A5-49DF-A686-E2D7EC0F1A16}" type="presParOf" srcId="{349B7735-8225-4A30-A121-6A25EF363093}" destId="{EEC63459-39DC-4A7F-87FC-9F6D2E0D03EC}" srcOrd="3" destOrd="0" presId="urn:microsoft.com/office/officeart/2008/layout/VerticalCurvedList"/>
    <dgm:cxn modelId="{27145737-1508-478C-B38C-F624D0C48882}" type="presParOf" srcId="{5E9E2A97-B981-44BE-A7EE-2865C0FD5633}" destId="{8CE8601C-60D1-4754-B98F-07F6488365AB}" srcOrd="1" destOrd="0" presId="urn:microsoft.com/office/officeart/2008/layout/VerticalCurvedList"/>
    <dgm:cxn modelId="{9B394A2B-5677-4FE7-B18A-3C4BD0C6570D}" type="presParOf" srcId="{5E9E2A97-B981-44BE-A7EE-2865C0FD5633}" destId="{4441A040-6C33-4F67-B337-6C235897E2E4}" srcOrd="2" destOrd="0" presId="urn:microsoft.com/office/officeart/2008/layout/VerticalCurvedList"/>
    <dgm:cxn modelId="{9938303D-9C59-4F3F-BE0D-F5E2E05BA86F}" type="presParOf" srcId="{4441A040-6C33-4F67-B337-6C235897E2E4}" destId="{21FC4CBD-45DA-4F00-9747-19B028CD8B1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2540DF-E752-4E8B-8052-F3CB81E775DD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1B7C443E-936E-42A6-8CED-5E688DC219C3}">
      <dgm:prSet custT="1"/>
      <dgm:spPr/>
      <dgm:t>
        <a:bodyPr/>
        <a:lstStyle/>
        <a:p>
          <a:pPr rtl="0"/>
          <a:r>
            <a:rPr lang="en-US" sz="1600" dirty="0"/>
            <a:t>High evaporation </a:t>
          </a:r>
          <a:endParaRPr lang="fr-FR" sz="1600" dirty="0"/>
        </a:p>
      </dgm:t>
    </dgm:pt>
    <dgm:pt modelId="{7B373703-98FA-4CA2-BEE4-CF98E18098EA}" type="parTrans" cxnId="{28243D7D-B3FE-48C3-8A8E-E074B97C5BE0}">
      <dgm:prSet/>
      <dgm:spPr/>
      <dgm:t>
        <a:bodyPr/>
        <a:lstStyle/>
        <a:p>
          <a:endParaRPr lang="fr-FR" sz="1600"/>
        </a:p>
      </dgm:t>
    </dgm:pt>
    <dgm:pt modelId="{43DEC5F6-8ECE-42D2-A5DC-8A0B5E0563C6}" type="sibTrans" cxnId="{28243D7D-B3FE-48C3-8A8E-E074B97C5BE0}">
      <dgm:prSet/>
      <dgm:spPr/>
      <dgm:t>
        <a:bodyPr/>
        <a:lstStyle/>
        <a:p>
          <a:endParaRPr lang="fr-FR" sz="1600"/>
        </a:p>
      </dgm:t>
    </dgm:pt>
    <dgm:pt modelId="{44E6DC75-43AC-4C92-8874-6F9B549DE503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sz="1600" dirty="0"/>
            <a:t>Unsteady flow velocity of the streams</a:t>
          </a:r>
          <a:endParaRPr lang="fr-FR" sz="1600" dirty="0"/>
        </a:p>
      </dgm:t>
    </dgm:pt>
    <dgm:pt modelId="{24785EFF-062D-4B64-8E7C-92C162415513}" type="parTrans" cxnId="{54DE8D8C-735B-48FF-BC8C-1791C8B89F79}">
      <dgm:prSet/>
      <dgm:spPr/>
      <dgm:t>
        <a:bodyPr/>
        <a:lstStyle/>
        <a:p>
          <a:endParaRPr lang="fr-FR" sz="1600"/>
        </a:p>
      </dgm:t>
    </dgm:pt>
    <dgm:pt modelId="{1C585BF7-C2A2-4C9A-B137-9967EDD412EB}" type="sibTrans" cxnId="{54DE8D8C-735B-48FF-BC8C-1791C8B89F79}">
      <dgm:prSet/>
      <dgm:spPr/>
      <dgm:t>
        <a:bodyPr/>
        <a:lstStyle/>
        <a:p>
          <a:endParaRPr lang="fr-FR" sz="1600"/>
        </a:p>
      </dgm:t>
    </dgm:pt>
    <dgm:pt modelId="{1F2B1018-65F7-4873-8E0E-B00B302CA7F0}">
      <dgm:prSet custT="1"/>
      <dgm:spPr/>
      <dgm:t>
        <a:bodyPr/>
        <a:lstStyle/>
        <a:p>
          <a:pPr rtl="0"/>
          <a:r>
            <a:rPr lang="en-US" sz="1600" dirty="0"/>
            <a:t>Sedimentation of surface water resources</a:t>
          </a:r>
          <a:endParaRPr lang="fr-FR" sz="1600" dirty="0"/>
        </a:p>
      </dgm:t>
    </dgm:pt>
    <dgm:pt modelId="{0E52506C-B172-4F78-8F25-49C53DED9C6D}" type="parTrans" cxnId="{FF482220-66FF-4AB9-8BB3-F84141249243}">
      <dgm:prSet/>
      <dgm:spPr/>
      <dgm:t>
        <a:bodyPr/>
        <a:lstStyle/>
        <a:p>
          <a:endParaRPr lang="fr-FR" sz="1600"/>
        </a:p>
      </dgm:t>
    </dgm:pt>
    <dgm:pt modelId="{601EDE47-55BE-4A7E-BFAD-80810DFE6B68}" type="sibTrans" cxnId="{FF482220-66FF-4AB9-8BB3-F84141249243}">
      <dgm:prSet/>
      <dgm:spPr/>
      <dgm:t>
        <a:bodyPr/>
        <a:lstStyle/>
        <a:p>
          <a:endParaRPr lang="fr-FR" sz="1600"/>
        </a:p>
      </dgm:t>
    </dgm:pt>
    <dgm:pt modelId="{A9ED4923-7B43-495A-87A1-11092ECE5291}">
      <dgm:prSet custT="1"/>
      <dgm:spPr/>
      <dgm:t>
        <a:bodyPr/>
        <a:lstStyle/>
        <a:p>
          <a:pPr rtl="0"/>
          <a:r>
            <a:rPr lang="en-US" sz="1600" dirty="0"/>
            <a:t>Lack of water facilities and qualified engineers</a:t>
          </a:r>
          <a:endParaRPr lang="fr-FR" sz="1600" dirty="0"/>
        </a:p>
      </dgm:t>
    </dgm:pt>
    <dgm:pt modelId="{5C60207F-0CAF-4843-AF19-0E5766C28B0D}" type="parTrans" cxnId="{A771B8F1-4A6D-4C4F-8734-CB87777EA6B8}">
      <dgm:prSet/>
      <dgm:spPr/>
      <dgm:t>
        <a:bodyPr/>
        <a:lstStyle/>
        <a:p>
          <a:endParaRPr lang="fr-FR" sz="1600"/>
        </a:p>
      </dgm:t>
    </dgm:pt>
    <dgm:pt modelId="{2BC321A6-B109-46A7-8D83-F20E11641C22}" type="sibTrans" cxnId="{A771B8F1-4A6D-4C4F-8734-CB87777EA6B8}">
      <dgm:prSet/>
      <dgm:spPr/>
      <dgm:t>
        <a:bodyPr/>
        <a:lstStyle/>
        <a:p>
          <a:endParaRPr lang="fr-FR" sz="1600"/>
        </a:p>
      </dgm:t>
    </dgm:pt>
    <dgm:pt modelId="{53A48202-7E28-4BF6-8DD5-10F03B444BA7}">
      <dgm:prSet custT="1"/>
      <dgm:spPr/>
      <dgm:t>
        <a:bodyPr/>
        <a:lstStyle/>
        <a:p>
          <a:pPr rtl="0"/>
          <a:r>
            <a:rPr lang="en-US" sz="1600" dirty="0"/>
            <a:t>Low level of water mobilization</a:t>
          </a:r>
          <a:endParaRPr lang="fr-FR" sz="1600" dirty="0"/>
        </a:p>
      </dgm:t>
    </dgm:pt>
    <dgm:pt modelId="{F478D90B-2910-4488-82FB-C699A75C1174}" type="parTrans" cxnId="{01455B64-A524-460F-BE44-F59C84379A53}">
      <dgm:prSet/>
      <dgm:spPr/>
      <dgm:t>
        <a:bodyPr/>
        <a:lstStyle/>
        <a:p>
          <a:endParaRPr lang="fr-FR" sz="1600"/>
        </a:p>
      </dgm:t>
    </dgm:pt>
    <dgm:pt modelId="{41F7F740-DCE7-4842-AA2F-71768A30DF81}" type="sibTrans" cxnId="{01455B64-A524-460F-BE44-F59C84379A53}">
      <dgm:prSet/>
      <dgm:spPr/>
      <dgm:t>
        <a:bodyPr/>
        <a:lstStyle/>
        <a:p>
          <a:endParaRPr lang="fr-FR" sz="1600"/>
        </a:p>
      </dgm:t>
    </dgm:pt>
    <dgm:pt modelId="{364EF796-652A-4163-85D4-5F46929A1B52}">
      <dgm:prSet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pPr rtl="0"/>
          <a:r>
            <a:rPr lang="en-US" sz="1600" dirty="0"/>
            <a:t>Invasion of surface water resources by plants</a:t>
          </a:r>
          <a:endParaRPr lang="fr-FR" sz="1600" dirty="0"/>
        </a:p>
      </dgm:t>
    </dgm:pt>
    <dgm:pt modelId="{16EFC8CD-86C1-4F3F-96B7-0B3327E73CA0}" type="parTrans" cxnId="{5E4830E3-7141-476A-9D3F-8FCDA18DCE69}">
      <dgm:prSet/>
      <dgm:spPr/>
      <dgm:t>
        <a:bodyPr/>
        <a:lstStyle/>
        <a:p>
          <a:endParaRPr lang="fr-FR" sz="1600"/>
        </a:p>
      </dgm:t>
    </dgm:pt>
    <dgm:pt modelId="{5E66E359-663E-4BFD-922F-13758C540BB7}" type="sibTrans" cxnId="{5E4830E3-7141-476A-9D3F-8FCDA18DCE69}">
      <dgm:prSet/>
      <dgm:spPr/>
      <dgm:t>
        <a:bodyPr/>
        <a:lstStyle/>
        <a:p>
          <a:endParaRPr lang="fr-FR" sz="1600"/>
        </a:p>
      </dgm:t>
    </dgm:pt>
    <dgm:pt modelId="{D98B5E49-960B-40E8-8BF8-D934CD1FABBB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1600" dirty="0"/>
            <a:t>Poor management of existing water facilities</a:t>
          </a:r>
          <a:endParaRPr lang="fr-FR" sz="1600" dirty="0"/>
        </a:p>
      </dgm:t>
    </dgm:pt>
    <dgm:pt modelId="{916527E6-8C4D-4AE6-A55C-C9AB07D2EC4C}" type="parTrans" cxnId="{5297026A-E013-47D0-B7D3-0E1BA59EA3B8}">
      <dgm:prSet/>
      <dgm:spPr/>
      <dgm:t>
        <a:bodyPr/>
        <a:lstStyle/>
        <a:p>
          <a:endParaRPr lang="fr-FR" sz="1600"/>
        </a:p>
      </dgm:t>
    </dgm:pt>
    <dgm:pt modelId="{83A4CB18-78BF-4DE7-B210-D065E4DC290D}" type="sibTrans" cxnId="{5297026A-E013-47D0-B7D3-0E1BA59EA3B8}">
      <dgm:prSet/>
      <dgm:spPr/>
      <dgm:t>
        <a:bodyPr/>
        <a:lstStyle/>
        <a:p>
          <a:endParaRPr lang="fr-FR" sz="1600"/>
        </a:p>
      </dgm:t>
    </dgm:pt>
    <dgm:pt modelId="{439F3605-9F40-4017-B8DA-89985117B856}">
      <dgm:prSet custT="1"/>
      <dgm:spPr/>
      <dgm:t>
        <a:bodyPr/>
        <a:lstStyle/>
        <a:p>
          <a:pPr rtl="0"/>
          <a:r>
            <a:rPr lang="en-US" sz="1600" dirty="0"/>
            <a:t>Lack of financial means</a:t>
          </a:r>
          <a:endParaRPr lang="fr-FR" sz="1600" dirty="0"/>
        </a:p>
      </dgm:t>
    </dgm:pt>
    <dgm:pt modelId="{E298E854-9D7F-448A-AD17-9CC7066E3635}" type="parTrans" cxnId="{B28360E9-7D98-4C5E-8A57-3C1A78A82D6B}">
      <dgm:prSet/>
      <dgm:spPr/>
      <dgm:t>
        <a:bodyPr/>
        <a:lstStyle/>
        <a:p>
          <a:endParaRPr lang="fr-FR" sz="1600"/>
        </a:p>
      </dgm:t>
    </dgm:pt>
    <dgm:pt modelId="{7DAE4A38-7C4C-4E86-8D67-8D862B8B0648}" type="sibTrans" cxnId="{B28360E9-7D98-4C5E-8A57-3C1A78A82D6B}">
      <dgm:prSet/>
      <dgm:spPr/>
      <dgm:t>
        <a:bodyPr/>
        <a:lstStyle/>
        <a:p>
          <a:endParaRPr lang="fr-FR" sz="1600"/>
        </a:p>
      </dgm:t>
    </dgm:pt>
    <dgm:pt modelId="{CC91016D-B4FD-4F4F-BEDD-61B41F13AD0A}">
      <dgm:prSet custT="1"/>
      <dgm:spPr>
        <a:solidFill>
          <a:schemeClr val="bg2">
            <a:lumMod val="25000"/>
          </a:schemeClr>
        </a:solidFill>
      </dgm:spPr>
      <dgm:t>
        <a:bodyPr/>
        <a:lstStyle/>
        <a:p>
          <a:pPr rtl="0"/>
          <a:r>
            <a:rPr lang="en-US" sz="1600" dirty="0"/>
            <a:t>High cost of water facilities and equipment</a:t>
          </a:r>
          <a:endParaRPr lang="fr-FR" sz="1600" dirty="0"/>
        </a:p>
      </dgm:t>
    </dgm:pt>
    <dgm:pt modelId="{CD451AE1-4465-4EBC-952E-89E3DEA42D5E}" type="parTrans" cxnId="{3C906BFD-03E9-4DB5-9D5F-41355E815D2C}">
      <dgm:prSet/>
      <dgm:spPr/>
      <dgm:t>
        <a:bodyPr/>
        <a:lstStyle/>
        <a:p>
          <a:endParaRPr lang="fr-FR" sz="1600"/>
        </a:p>
      </dgm:t>
    </dgm:pt>
    <dgm:pt modelId="{E76C5E5E-0036-460B-98BB-16A4E4BA3F24}" type="sibTrans" cxnId="{3C906BFD-03E9-4DB5-9D5F-41355E815D2C}">
      <dgm:prSet/>
      <dgm:spPr/>
      <dgm:t>
        <a:bodyPr/>
        <a:lstStyle/>
        <a:p>
          <a:endParaRPr lang="fr-FR" sz="1600"/>
        </a:p>
      </dgm:t>
    </dgm:pt>
    <dgm:pt modelId="{1782F92A-6AF1-49B7-965B-B7CF8F155297}" type="pres">
      <dgm:prSet presAssocID="{712540DF-E752-4E8B-8052-F3CB81E775DD}" presName="Name0" presStyleCnt="0">
        <dgm:presLayoutVars>
          <dgm:dir/>
          <dgm:resizeHandles/>
        </dgm:presLayoutVars>
      </dgm:prSet>
      <dgm:spPr/>
    </dgm:pt>
    <dgm:pt modelId="{7BE5C630-624F-4EFF-A465-F19D372B5980}" type="pres">
      <dgm:prSet presAssocID="{1B7C443E-936E-42A6-8CED-5E688DC219C3}" presName="compNode" presStyleCnt="0"/>
      <dgm:spPr/>
    </dgm:pt>
    <dgm:pt modelId="{324967F0-DDF9-475D-A598-AA243102E180}" type="pres">
      <dgm:prSet presAssocID="{1B7C443E-936E-42A6-8CED-5E688DC219C3}" presName="dummyConnPt" presStyleCnt="0"/>
      <dgm:spPr/>
    </dgm:pt>
    <dgm:pt modelId="{ACFD90C0-C548-4576-8840-53CF995AD656}" type="pres">
      <dgm:prSet presAssocID="{1B7C443E-936E-42A6-8CED-5E688DC219C3}" presName="node" presStyleLbl="node1" presStyleIdx="0" presStyleCnt="9">
        <dgm:presLayoutVars>
          <dgm:bulletEnabled val="1"/>
        </dgm:presLayoutVars>
      </dgm:prSet>
      <dgm:spPr/>
    </dgm:pt>
    <dgm:pt modelId="{22C1311B-0AA8-4CED-AC1D-7FAFA092F383}" type="pres">
      <dgm:prSet presAssocID="{43DEC5F6-8ECE-42D2-A5DC-8A0B5E0563C6}" presName="sibTrans" presStyleLbl="bgSibTrans2D1" presStyleIdx="0" presStyleCnt="8"/>
      <dgm:spPr/>
    </dgm:pt>
    <dgm:pt modelId="{FB5FBD2B-0883-4AD5-BBF4-6B57F17E8AB1}" type="pres">
      <dgm:prSet presAssocID="{44E6DC75-43AC-4C92-8874-6F9B549DE503}" presName="compNode" presStyleCnt="0"/>
      <dgm:spPr/>
    </dgm:pt>
    <dgm:pt modelId="{523703D7-0460-4E56-943C-9DC1498DB014}" type="pres">
      <dgm:prSet presAssocID="{44E6DC75-43AC-4C92-8874-6F9B549DE503}" presName="dummyConnPt" presStyleCnt="0"/>
      <dgm:spPr/>
    </dgm:pt>
    <dgm:pt modelId="{FB019760-F653-4C1C-AAD5-85930CAE8A91}" type="pres">
      <dgm:prSet presAssocID="{44E6DC75-43AC-4C92-8874-6F9B549DE503}" presName="node" presStyleLbl="node1" presStyleIdx="1" presStyleCnt="9">
        <dgm:presLayoutVars>
          <dgm:bulletEnabled val="1"/>
        </dgm:presLayoutVars>
      </dgm:prSet>
      <dgm:spPr/>
    </dgm:pt>
    <dgm:pt modelId="{D664583A-526A-4CED-BA40-6DEB4AEF623F}" type="pres">
      <dgm:prSet presAssocID="{1C585BF7-C2A2-4C9A-B137-9967EDD412EB}" presName="sibTrans" presStyleLbl="bgSibTrans2D1" presStyleIdx="1" presStyleCnt="8"/>
      <dgm:spPr/>
    </dgm:pt>
    <dgm:pt modelId="{6D07222F-E4F7-4797-A2A1-CB68672A7AFD}" type="pres">
      <dgm:prSet presAssocID="{1F2B1018-65F7-4873-8E0E-B00B302CA7F0}" presName="compNode" presStyleCnt="0"/>
      <dgm:spPr/>
    </dgm:pt>
    <dgm:pt modelId="{4CB91BCE-C778-4829-AEE0-3CF6E6D51595}" type="pres">
      <dgm:prSet presAssocID="{1F2B1018-65F7-4873-8E0E-B00B302CA7F0}" presName="dummyConnPt" presStyleCnt="0"/>
      <dgm:spPr/>
    </dgm:pt>
    <dgm:pt modelId="{35CF0ABE-7E80-417C-8B60-4CBB69D1F0E1}" type="pres">
      <dgm:prSet presAssocID="{1F2B1018-65F7-4873-8E0E-B00B302CA7F0}" presName="node" presStyleLbl="node1" presStyleIdx="2" presStyleCnt="9">
        <dgm:presLayoutVars>
          <dgm:bulletEnabled val="1"/>
        </dgm:presLayoutVars>
      </dgm:prSet>
      <dgm:spPr/>
    </dgm:pt>
    <dgm:pt modelId="{46F1799E-F25F-4CA1-AFA3-4515774F7249}" type="pres">
      <dgm:prSet presAssocID="{601EDE47-55BE-4A7E-BFAD-80810DFE6B68}" presName="sibTrans" presStyleLbl="bgSibTrans2D1" presStyleIdx="2" presStyleCnt="8"/>
      <dgm:spPr/>
    </dgm:pt>
    <dgm:pt modelId="{559DBF8A-F62D-40F3-8B3D-08C35F4014DE}" type="pres">
      <dgm:prSet presAssocID="{A9ED4923-7B43-495A-87A1-11092ECE5291}" presName="compNode" presStyleCnt="0"/>
      <dgm:spPr/>
    </dgm:pt>
    <dgm:pt modelId="{848EA7E0-ABDE-4971-A468-9913F6C49EFF}" type="pres">
      <dgm:prSet presAssocID="{A9ED4923-7B43-495A-87A1-11092ECE5291}" presName="dummyConnPt" presStyleCnt="0"/>
      <dgm:spPr/>
    </dgm:pt>
    <dgm:pt modelId="{25237E65-7565-45D3-BABA-DCE61D80E018}" type="pres">
      <dgm:prSet presAssocID="{A9ED4923-7B43-495A-87A1-11092ECE5291}" presName="node" presStyleLbl="node1" presStyleIdx="3" presStyleCnt="9">
        <dgm:presLayoutVars>
          <dgm:bulletEnabled val="1"/>
        </dgm:presLayoutVars>
      </dgm:prSet>
      <dgm:spPr/>
    </dgm:pt>
    <dgm:pt modelId="{A1D7426C-FB11-4961-A789-F0B8CE8DA732}" type="pres">
      <dgm:prSet presAssocID="{2BC321A6-B109-46A7-8D83-F20E11641C22}" presName="sibTrans" presStyleLbl="bgSibTrans2D1" presStyleIdx="3" presStyleCnt="8"/>
      <dgm:spPr/>
    </dgm:pt>
    <dgm:pt modelId="{1C024709-04E6-46D5-AFEA-37D0031CDFF2}" type="pres">
      <dgm:prSet presAssocID="{53A48202-7E28-4BF6-8DD5-10F03B444BA7}" presName="compNode" presStyleCnt="0"/>
      <dgm:spPr/>
    </dgm:pt>
    <dgm:pt modelId="{E60ECB08-AE2C-4F3D-81E8-E0358D88CD1B}" type="pres">
      <dgm:prSet presAssocID="{53A48202-7E28-4BF6-8DD5-10F03B444BA7}" presName="dummyConnPt" presStyleCnt="0"/>
      <dgm:spPr/>
    </dgm:pt>
    <dgm:pt modelId="{462F3E88-09FF-4882-989E-9DC269652EF9}" type="pres">
      <dgm:prSet presAssocID="{53A48202-7E28-4BF6-8DD5-10F03B444BA7}" presName="node" presStyleLbl="node1" presStyleIdx="4" presStyleCnt="9">
        <dgm:presLayoutVars>
          <dgm:bulletEnabled val="1"/>
        </dgm:presLayoutVars>
      </dgm:prSet>
      <dgm:spPr/>
    </dgm:pt>
    <dgm:pt modelId="{7701D4A9-4469-4A9A-BB38-6C67F0A4BE36}" type="pres">
      <dgm:prSet presAssocID="{41F7F740-DCE7-4842-AA2F-71768A30DF81}" presName="sibTrans" presStyleLbl="bgSibTrans2D1" presStyleIdx="4" presStyleCnt="8"/>
      <dgm:spPr/>
    </dgm:pt>
    <dgm:pt modelId="{9166C524-E6F8-415B-B153-AEFC2AF2C51A}" type="pres">
      <dgm:prSet presAssocID="{364EF796-652A-4163-85D4-5F46929A1B52}" presName="compNode" presStyleCnt="0"/>
      <dgm:spPr/>
    </dgm:pt>
    <dgm:pt modelId="{0319527E-E764-427A-9DAE-C98A4038C82A}" type="pres">
      <dgm:prSet presAssocID="{364EF796-652A-4163-85D4-5F46929A1B52}" presName="dummyConnPt" presStyleCnt="0"/>
      <dgm:spPr/>
    </dgm:pt>
    <dgm:pt modelId="{AD220DA5-D050-459C-8335-DA1666650AA5}" type="pres">
      <dgm:prSet presAssocID="{364EF796-652A-4163-85D4-5F46929A1B52}" presName="node" presStyleLbl="node1" presStyleIdx="5" presStyleCnt="9">
        <dgm:presLayoutVars>
          <dgm:bulletEnabled val="1"/>
        </dgm:presLayoutVars>
      </dgm:prSet>
      <dgm:spPr/>
    </dgm:pt>
    <dgm:pt modelId="{05A59C65-504C-4D86-9772-C940F3621575}" type="pres">
      <dgm:prSet presAssocID="{5E66E359-663E-4BFD-922F-13758C540BB7}" presName="sibTrans" presStyleLbl="bgSibTrans2D1" presStyleIdx="5" presStyleCnt="8"/>
      <dgm:spPr/>
    </dgm:pt>
    <dgm:pt modelId="{926B2347-8AA8-4D74-8C48-FC92E5DC4457}" type="pres">
      <dgm:prSet presAssocID="{D98B5E49-960B-40E8-8BF8-D934CD1FABBB}" presName="compNode" presStyleCnt="0"/>
      <dgm:spPr/>
    </dgm:pt>
    <dgm:pt modelId="{748195EA-FA06-489B-918A-18E52C79E937}" type="pres">
      <dgm:prSet presAssocID="{D98B5E49-960B-40E8-8BF8-D934CD1FABBB}" presName="dummyConnPt" presStyleCnt="0"/>
      <dgm:spPr/>
    </dgm:pt>
    <dgm:pt modelId="{6D126FEF-B0B8-4DAA-8E4F-3825C008B178}" type="pres">
      <dgm:prSet presAssocID="{D98B5E49-960B-40E8-8BF8-D934CD1FABBB}" presName="node" presStyleLbl="node1" presStyleIdx="6" presStyleCnt="9">
        <dgm:presLayoutVars>
          <dgm:bulletEnabled val="1"/>
        </dgm:presLayoutVars>
      </dgm:prSet>
      <dgm:spPr/>
    </dgm:pt>
    <dgm:pt modelId="{7C02E557-F2C1-4D32-9871-4E029900F9FD}" type="pres">
      <dgm:prSet presAssocID="{83A4CB18-78BF-4DE7-B210-D065E4DC290D}" presName="sibTrans" presStyleLbl="bgSibTrans2D1" presStyleIdx="6" presStyleCnt="8"/>
      <dgm:spPr/>
    </dgm:pt>
    <dgm:pt modelId="{0C3D713C-22C4-49F7-8509-C7839BC4E723}" type="pres">
      <dgm:prSet presAssocID="{439F3605-9F40-4017-B8DA-89985117B856}" presName="compNode" presStyleCnt="0"/>
      <dgm:spPr/>
    </dgm:pt>
    <dgm:pt modelId="{DADE3280-7C3A-44EC-9705-AA2A28E271E5}" type="pres">
      <dgm:prSet presAssocID="{439F3605-9F40-4017-B8DA-89985117B856}" presName="dummyConnPt" presStyleCnt="0"/>
      <dgm:spPr/>
    </dgm:pt>
    <dgm:pt modelId="{1EF365BE-4676-4A96-9D31-1209E2C790DC}" type="pres">
      <dgm:prSet presAssocID="{439F3605-9F40-4017-B8DA-89985117B856}" presName="node" presStyleLbl="node1" presStyleIdx="7" presStyleCnt="9">
        <dgm:presLayoutVars>
          <dgm:bulletEnabled val="1"/>
        </dgm:presLayoutVars>
      </dgm:prSet>
      <dgm:spPr/>
    </dgm:pt>
    <dgm:pt modelId="{B1005DA7-15A5-49C7-AB5A-C6402DBF08B7}" type="pres">
      <dgm:prSet presAssocID="{7DAE4A38-7C4C-4E86-8D67-8D862B8B0648}" presName="sibTrans" presStyleLbl="bgSibTrans2D1" presStyleIdx="7" presStyleCnt="8"/>
      <dgm:spPr/>
    </dgm:pt>
    <dgm:pt modelId="{B98C045E-AE96-486F-A19F-77C5448755B1}" type="pres">
      <dgm:prSet presAssocID="{CC91016D-B4FD-4F4F-BEDD-61B41F13AD0A}" presName="compNode" presStyleCnt="0"/>
      <dgm:spPr/>
    </dgm:pt>
    <dgm:pt modelId="{041AFF77-F9F7-458C-88D3-C35E8A165F6D}" type="pres">
      <dgm:prSet presAssocID="{CC91016D-B4FD-4F4F-BEDD-61B41F13AD0A}" presName="dummyConnPt" presStyleCnt="0"/>
      <dgm:spPr/>
    </dgm:pt>
    <dgm:pt modelId="{9568F41F-6DB8-41CC-851F-9577CFB477EC}" type="pres">
      <dgm:prSet presAssocID="{CC91016D-B4FD-4F4F-BEDD-61B41F13AD0A}" presName="node" presStyleLbl="node1" presStyleIdx="8" presStyleCnt="9">
        <dgm:presLayoutVars>
          <dgm:bulletEnabled val="1"/>
        </dgm:presLayoutVars>
      </dgm:prSet>
      <dgm:spPr/>
    </dgm:pt>
  </dgm:ptLst>
  <dgm:cxnLst>
    <dgm:cxn modelId="{E2E35403-9998-4A49-A2AD-1D999262950F}" type="presOf" srcId="{41F7F740-DCE7-4842-AA2F-71768A30DF81}" destId="{7701D4A9-4469-4A9A-BB38-6C67F0A4BE36}" srcOrd="0" destOrd="0" presId="urn:microsoft.com/office/officeart/2005/8/layout/bProcess4"/>
    <dgm:cxn modelId="{E6998509-A235-4958-9DEE-CDABA03537B6}" type="presOf" srcId="{7DAE4A38-7C4C-4E86-8D67-8D862B8B0648}" destId="{B1005DA7-15A5-49C7-AB5A-C6402DBF08B7}" srcOrd="0" destOrd="0" presId="urn:microsoft.com/office/officeart/2005/8/layout/bProcess4"/>
    <dgm:cxn modelId="{8B22C711-08F8-4A58-8248-237AF407AE1A}" type="presOf" srcId="{43DEC5F6-8ECE-42D2-A5DC-8A0B5E0563C6}" destId="{22C1311B-0AA8-4CED-AC1D-7FAFA092F383}" srcOrd="0" destOrd="0" presId="urn:microsoft.com/office/officeart/2005/8/layout/bProcess4"/>
    <dgm:cxn modelId="{AD0E7518-CEB2-4BB5-BFCA-B49715611545}" type="presOf" srcId="{5E66E359-663E-4BFD-922F-13758C540BB7}" destId="{05A59C65-504C-4D86-9772-C940F3621575}" srcOrd="0" destOrd="0" presId="urn:microsoft.com/office/officeart/2005/8/layout/bProcess4"/>
    <dgm:cxn modelId="{2D5C8C1F-1309-4CE5-8B4F-20C46F2A8B36}" type="presOf" srcId="{44E6DC75-43AC-4C92-8874-6F9B549DE503}" destId="{FB019760-F653-4C1C-AAD5-85930CAE8A91}" srcOrd="0" destOrd="0" presId="urn:microsoft.com/office/officeart/2005/8/layout/bProcess4"/>
    <dgm:cxn modelId="{FF482220-66FF-4AB9-8BB3-F84141249243}" srcId="{712540DF-E752-4E8B-8052-F3CB81E775DD}" destId="{1F2B1018-65F7-4873-8E0E-B00B302CA7F0}" srcOrd="2" destOrd="0" parTransId="{0E52506C-B172-4F78-8F25-49C53DED9C6D}" sibTransId="{601EDE47-55BE-4A7E-BFAD-80810DFE6B68}"/>
    <dgm:cxn modelId="{D85AF126-7C3A-4A12-B974-1561E3A72D71}" type="presOf" srcId="{712540DF-E752-4E8B-8052-F3CB81E775DD}" destId="{1782F92A-6AF1-49B7-965B-B7CF8F155297}" srcOrd="0" destOrd="0" presId="urn:microsoft.com/office/officeart/2005/8/layout/bProcess4"/>
    <dgm:cxn modelId="{5174D85D-69DE-48E3-BFF2-A53722710C3B}" type="presOf" srcId="{364EF796-652A-4163-85D4-5F46929A1B52}" destId="{AD220DA5-D050-459C-8335-DA1666650AA5}" srcOrd="0" destOrd="0" presId="urn:microsoft.com/office/officeart/2005/8/layout/bProcess4"/>
    <dgm:cxn modelId="{01455B64-A524-460F-BE44-F59C84379A53}" srcId="{712540DF-E752-4E8B-8052-F3CB81E775DD}" destId="{53A48202-7E28-4BF6-8DD5-10F03B444BA7}" srcOrd="4" destOrd="0" parTransId="{F478D90B-2910-4488-82FB-C699A75C1174}" sibTransId="{41F7F740-DCE7-4842-AA2F-71768A30DF81}"/>
    <dgm:cxn modelId="{195CC669-168D-4CBA-A71E-94256E24E23F}" type="presOf" srcId="{CC91016D-B4FD-4F4F-BEDD-61B41F13AD0A}" destId="{9568F41F-6DB8-41CC-851F-9577CFB477EC}" srcOrd="0" destOrd="0" presId="urn:microsoft.com/office/officeart/2005/8/layout/bProcess4"/>
    <dgm:cxn modelId="{5297026A-E013-47D0-B7D3-0E1BA59EA3B8}" srcId="{712540DF-E752-4E8B-8052-F3CB81E775DD}" destId="{D98B5E49-960B-40E8-8BF8-D934CD1FABBB}" srcOrd="6" destOrd="0" parTransId="{916527E6-8C4D-4AE6-A55C-C9AB07D2EC4C}" sibTransId="{83A4CB18-78BF-4DE7-B210-D065E4DC290D}"/>
    <dgm:cxn modelId="{D6ADE552-A2DE-4787-B511-242A2F7995F9}" type="presOf" srcId="{439F3605-9F40-4017-B8DA-89985117B856}" destId="{1EF365BE-4676-4A96-9D31-1209E2C790DC}" srcOrd="0" destOrd="0" presId="urn:microsoft.com/office/officeart/2005/8/layout/bProcess4"/>
    <dgm:cxn modelId="{8952FB52-5002-4CA7-89A1-098BB83B925B}" type="presOf" srcId="{83A4CB18-78BF-4DE7-B210-D065E4DC290D}" destId="{7C02E557-F2C1-4D32-9871-4E029900F9FD}" srcOrd="0" destOrd="0" presId="urn:microsoft.com/office/officeart/2005/8/layout/bProcess4"/>
    <dgm:cxn modelId="{7F5FDB54-6655-473C-BD09-BFE89A17F4EF}" type="presOf" srcId="{A9ED4923-7B43-495A-87A1-11092ECE5291}" destId="{25237E65-7565-45D3-BABA-DCE61D80E018}" srcOrd="0" destOrd="0" presId="urn:microsoft.com/office/officeart/2005/8/layout/bProcess4"/>
    <dgm:cxn modelId="{28243D7D-B3FE-48C3-8A8E-E074B97C5BE0}" srcId="{712540DF-E752-4E8B-8052-F3CB81E775DD}" destId="{1B7C443E-936E-42A6-8CED-5E688DC219C3}" srcOrd="0" destOrd="0" parTransId="{7B373703-98FA-4CA2-BEE4-CF98E18098EA}" sibTransId="{43DEC5F6-8ECE-42D2-A5DC-8A0B5E0563C6}"/>
    <dgm:cxn modelId="{8C8D0C85-3863-4AD5-8216-40C647C7335C}" type="presOf" srcId="{D98B5E49-960B-40E8-8BF8-D934CD1FABBB}" destId="{6D126FEF-B0B8-4DAA-8E4F-3825C008B178}" srcOrd="0" destOrd="0" presId="urn:microsoft.com/office/officeart/2005/8/layout/bProcess4"/>
    <dgm:cxn modelId="{54DE8D8C-735B-48FF-BC8C-1791C8B89F79}" srcId="{712540DF-E752-4E8B-8052-F3CB81E775DD}" destId="{44E6DC75-43AC-4C92-8874-6F9B549DE503}" srcOrd="1" destOrd="0" parTransId="{24785EFF-062D-4B64-8E7C-92C162415513}" sibTransId="{1C585BF7-C2A2-4C9A-B137-9967EDD412EB}"/>
    <dgm:cxn modelId="{CBFD1DA8-CC4B-4373-9CE3-9A0C62531BDB}" type="presOf" srcId="{601EDE47-55BE-4A7E-BFAD-80810DFE6B68}" destId="{46F1799E-F25F-4CA1-AFA3-4515774F7249}" srcOrd="0" destOrd="0" presId="urn:microsoft.com/office/officeart/2005/8/layout/bProcess4"/>
    <dgm:cxn modelId="{27B0CEB4-53A8-42B7-90B4-D1BE7592EDCF}" type="presOf" srcId="{1C585BF7-C2A2-4C9A-B137-9967EDD412EB}" destId="{D664583A-526A-4CED-BA40-6DEB4AEF623F}" srcOrd="0" destOrd="0" presId="urn:microsoft.com/office/officeart/2005/8/layout/bProcess4"/>
    <dgm:cxn modelId="{2C50DCB5-2F9B-4EA3-BA36-FFCCEA48C6F6}" type="presOf" srcId="{1F2B1018-65F7-4873-8E0E-B00B302CA7F0}" destId="{35CF0ABE-7E80-417C-8B60-4CBB69D1F0E1}" srcOrd="0" destOrd="0" presId="urn:microsoft.com/office/officeart/2005/8/layout/bProcess4"/>
    <dgm:cxn modelId="{6532B9D0-5D4E-4B7B-9910-3171FF7E45D6}" type="presOf" srcId="{2BC321A6-B109-46A7-8D83-F20E11641C22}" destId="{A1D7426C-FB11-4961-A789-F0B8CE8DA732}" srcOrd="0" destOrd="0" presId="urn:microsoft.com/office/officeart/2005/8/layout/bProcess4"/>
    <dgm:cxn modelId="{BBFCFED3-3E06-4891-96C5-5145AF866B94}" type="presOf" srcId="{1B7C443E-936E-42A6-8CED-5E688DC219C3}" destId="{ACFD90C0-C548-4576-8840-53CF995AD656}" srcOrd="0" destOrd="0" presId="urn:microsoft.com/office/officeart/2005/8/layout/bProcess4"/>
    <dgm:cxn modelId="{5E4830E3-7141-476A-9D3F-8FCDA18DCE69}" srcId="{712540DF-E752-4E8B-8052-F3CB81E775DD}" destId="{364EF796-652A-4163-85D4-5F46929A1B52}" srcOrd="5" destOrd="0" parTransId="{16EFC8CD-86C1-4F3F-96B7-0B3327E73CA0}" sibTransId="{5E66E359-663E-4BFD-922F-13758C540BB7}"/>
    <dgm:cxn modelId="{B28360E9-7D98-4C5E-8A57-3C1A78A82D6B}" srcId="{712540DF-E752-4E8B-8052-F3CB81E775DD}" destId="{439F3605-9F40-4017-B8DA-89985117B856}" srcOrd="7" destOrd="0" parTransId="{E298E854-9D7F-448A-AD17-9CC7066E3635}" sibTransId="{7DAE4A38-7C4C-4E86-8D67-8D862B8B0648}"/>
    <dgm:cxn modelId="{11F9A7EB-8518-4DFB-B693-48B750DDE7C9}" type="presOf" srcId="{53A48202-7E28-4BF6-8DD5-10F03B444BA7}" destId="{462F3E88-09FF-4882-989E-9DC269652EF9}" srcOrd="0" destOrd="0" presId="urn:microsoft.com/office/officeart/2005/8/layout/bProcess4"/>
    <dgm:cxn modelId="{A771B8F1-4A6D-4C4F-8734-CB87777EA6B8}" srcId="{712540DF-E752-4E8B-8052-F3CB81E775DD}" destId="{A9ED4923-7B43-495A-87A1-11092ECE5291}" srcOrd="3" destOrd="0" parTransId="{5C60207F-0CAF-4843-AF19-0E5766C28B0D}" sibTransId="{2BC321A6-B109-46A7-8D83-F20E11641C22}"/>
    <dgm:cxn modelId="{3C906BFD-03E9-4DB5-9D5F-41355E815D2C}" srcId="{712540DF-E752-4E8B-8052-F3CB81E775DD}" destId="{CC91016D-B4FD-4F4F-BEDD-61B41F13AD0A}" srcOrd="8" destOrd="0" parTransId="{CD451AE1-4465-4EBC-952E-89E3DEA42D5E}" sibTransId="{E76C5E5E-0036-460B-98BB-16A4E4BA3F24}"/>
    <dgm:cxn modelId="{067FF07C-8862-43D8-92C2-EEA049E5D532}" type="presParOf" srcId="{1782F92A-6AF1-49B7-965B-B7CF8F155297}" destId="{7BE5C630-624F-4EFF-A465-F19D372B5980}" srcOrd="0" destOrd="0" presId="urn:microsoft.com/office/officeart/2005/8/layout/bProcess4"/>
    <dgm:cxn modelId="{675CEEE0-DC2F-406E-A2D9-A1DCF9738789}" type="presParOf" srcId="{7BE5C630-624F-4EFF-A465-F19D372B5980}" destId="{324967F0-DDF9-475D-A598-AA243102E180}" srcOrd="0" destOrd="0" presId="urn:microsoft.com/office/officeart/2005/8/layout/bProcess4"/>
    <dgm:cxn modelId="{EFCEE7E3-C829-4796-A8BE-9C469E826D6F}" type="presParOf" srcId="{7BE5C630-624F-4EFF-A465-F19D372B5980}" destId="{ACFD90C0-C548-4576-8840-53CF995AD656}" srcOrd="1" destOrd="0" presId="urn:microsoft.com/office/officeart/2005/8/layout/bProcess4"/>
    <dgm:cxn modelId="{CBF0DDBB-0B14-44F1-8F12-CE25A0E3EA98}" type="presParOf" srcId="{1782F92A-6AF1-49B7-965B-B7CF8F155297}" destId="{22C1311B-0AA8-4CED-AC1D-7FAFA092F383}" srcOrd="1" destOrd="0" presId="urn:microsoft.com/office/officeart/2005/8/layout/bProcess4"/>
    <dgm:cxn modelId="{27ABDDE9-99B4-468A-B733-2E17004261D1}" type="presParOf" srcId="{1782F92A-6AF1-49B7-965B-B7CF8F155297}" destId="{FB5FBD2B-0883-4AD5-BBF4-6B57F17E8AB1}" srcOrd="2" destOrd="0" presId="urn:microsoft.com/office/officeart/2005/8/layout/bProcess4"/>
    <dgm:cxn modelId="{D99A33AC-6AF7-4FEE-8360-41CF18BAB0DB}" type="presParOf" srcId="{FB5FBD2B-0883-4AD5-BBF4-6B57F17E8AB1}" destId="{523703D7-0460-4E56-943C-9DC1498DB014}" srcOrd="0" destOrd="0" presId="urn:microsoft.com/office/officeart/2005/8/layout/bProcess4"/>
    <dgm:cxn modelId="{BC78D947-A39E-403B-A8BC-900F0B57D377}" type="presParOf" srcId="{FB5FBD2B-0883-4AD5-BBF4-6B57F17E8AB1}" destId="{FB019760-F653-4C1C-AAD5-85930CAE8A91}" srcOrd="1" destOrd="0" presId="urn:microsoft.com/office/officeart/2005/8/layout/bProcess4"/>
    <dgm:cxn modelId="{820C2FFF-43AE-4358-BEC9-7B381F5A6E3C}" type="presParOf" srcId="{1782F92A-6AF1-49B7-965B-B7CF8F155297}" destId="{D664583A-526A-4CED-BA40-6DEB4AEF623F}" srcOrd="3" destOrd="0" presId="urn:microsoft.com/office/officeart/2005/8/layout/bProcess4"/>
    <dgm:cxn modelId="{42455B8B-CB25-4153-8D5F-8F2026CE592C}" type="presParOf" srcId="{1782F92A-6AF1-49B7-965B-B7CF8F155297}" destId="{6D07222F-E4F7-4797-A2A1-CB68672A7AFD}" srcOrd="4" destOrd="0" presId="urn:microsoft.com/office/officeart/2005/8/layout/bProcess4"/>
    <dgm:cxn modelId="{E2C52DE5-1C84-4AED-93F1-7CFBB81ACA58}" type="presParOf" srcId="{6D07222F-E4F7-4797-A2A1-CB68672A7AFD}" destId="{4CB91BCE-C778-4829-AEE0-3CF6E6D51595}" srcOrd="0" destOrd="0" presId="urn:microsoft.com/office/officeart/2005/8/layout/bProcess4"/>
    <dgm:cxn modelId="{45F31831-C837-4CAD-8FFB-0D636420FEF6}" type="presParOf" srcId="{6D07222F-E4F7-4797-A2A1-CB68672A7AFD}" destId="{35CF0ABE-7E80-417C-8B60-4CBB69D1F0E1}" srcOrd="1" destOrd="0" presId="urn:microsoft.com/office/officeart/2005/8/layout/bProcess4"/>
    <dgm:cxn modelId="{E84F248B-2DA8-4609-A9F0-F566C386C3EA}" type="presParOf" srcId="{1782F92A-6AF1-49B7-965B-B7CF8F155297}" destId="{46F1799E-F25F-4CA1-AFA3-4515774F7249}" srcOrd="5" destOrd="0" presId="urn:microsoft.com/office/officeart/2005/8/layout/bProcess4"/>
    <dgm:cxn modelId="{EE1C890A-2510-4B3A-ADEA-BC4E8AB1E313}" type="presParOf" srcId="{1782F92A-6AF1-49B7-965B-B7CF8F155297}" destId="{559DBF8A-F62D-40F3-8B3D-08C35F4014DE}" srcOrd="6" destOrd="0" presId="urn:microsoft.com/office/officeart/2005/8/layout/bProcess4"/>
    <dgm:cxn modelId="{6518C706-65A5-4655-B9AB-FF2391578F16}" type="presParOf" srcId="{559DBF8A-F62D-40F3-8B3D-08C35F4014DE}" destId="{848EA7E0-ABDE-4971-A468-9913F6C49EFF}" srcOrd="0" destOrd="0" presId="urn:microsoft.com/office/officeart/2005/8/layout/bProcess4"/>
    <dgm:cxn modelId="{6B10469E-2E79-455A-8E76-3962D3CE8529}" type="presParOf" srcId="{559DBF8A-F62D-40F3-8B3D-08C35F4014DE}" destId="{25237E65-7565-45D3-BABA-DCE61D80E018}" srcOrd="1" destOrd="0" presId="urn:microsoft.com/office/officeart/2005/8/layout/bProcess4"/>
    <dgm:cxn modelId="{1DC3A375-93DD-47FB-BD94-6FEDB25345B6}" type="presParOf" srcId="{1782F92A-6AF1-49B7-965B-B7CF8F155297}" destId="{A1D7426C-FB11-4961-A789-F0B8CE8DA732}" srcOrd="7" destOrd="0" presId="urn:microsoft.com/office/officeart/2005/8/layout/bProcess4"/>
    <dgm:cxn modelId="{9BAF267D-32C4-42A2-818E-8D1F5D47E51F}" type="presParOf" srcId="{1782F92A-6AF1-49B7-965B-B7CF8F155297}" destId="{1C024709-04E6-46D5-AFEA-37D0031CDFF2}" srcOrd="8" destOrd="0" presId="urn:microsoft.com/office/officeart/2005/8/layout/bProcess4"/>
    <dgm:cxn modelId="{1A980162-8FED-4FFF-BE37-2263B9000180}" type="presParOf" srcId="{1C024709-04E6-46D5-AFEA-37D0031CDFF2}" destId="{E60ECB08-AE2C-4F3D-81E8-E0358D88CD1B}" srcOrd="0" destOrd="0" presId="urn:microsoft.com/office/officeart/2005/8/layout/bProcess4"/>
    <dgm:cxn modelId="{FF73EB44-08A4-4AF5-AF7C-2E3B293F7A86}" type="presParOf" srcId="{1C024709-04E6-46D5-AFEA-37D0031CDFF2}" destId="{462F3E88-09FF-4882-989E-9DC269652EF9}" srcOrd="1" destOrd="0" presId="urn:microsoft.com/office/officeart/2005/8/layout/bProcess4"/>
    <dgm:cxn modelId="{BA393BBA-E7E9-4EF5-8CC9-2DFA0DBAAB3F}" type="presParOf" srcId="{1782F92A-6AF1-49B7-965B-B7CF8F155297}" destId="{7701D4A9-4469-4A9A-BB38-6C67F0A4BE36}" srcOrd="9" destOrd="0" presId="urn:microsoft.com/office/officeart/2005/8/layout/bProcess4"/>
    <dgm:cxn modelId="{B8510964-64E4-412E-8649-5C65E016609A}" type="presParOf" srcId="{1782F92A-6AF1-49B7-965B-B7CF8F155297}" destId="{9166C524-E6F8-415B-B153-AEFC2AF2C51A}" srcOrd="10" destOrd="0" presId="urn:microsoft.com/office/officeart/2005/8/layout/bProcess4"/>
    <dgm:cxn modelId="{52316C3B-ED7A-439B-A7CD-A17BE2EAFDED}" type="presParOf" srcId="{9166C524-E6F8-415B-B153-AEFC2AF2C51A}" destId="{0319527E-E764-427A-9DAE-C98A4038C82A}" srcOrd="0" destOrd="0" presId="urn:microsoft.com/office/officeart/2005/8/layout/bProcess4"/>
    <dgm:cxn modelId="{523AA9FA-DD50-4DAB-8548-7AA293351947}" type="presParOf" srcId="{9166C524-E6F8-415B-B153-AEFC2AF2C51A}" destId="{AD220DA5-D050-459C-8335-DA1666650AA5}" srcOrd="1" destOrd="0" presId="urn:microsoft.com/office/officeart/2005/8/layout/bProcess4"/>
    <dgm:cxn modelId="{7DD5E450-05E7-4448-BF01-D7E6982D2B18}" type="presParOf" srcId="{1782F92A-6AF1-49B7-965B-B7CF8F155297}" destId="{05A59C65-504C-4D86-9772-C940F3621575}" srcOrd="11" destOrd="0" presId="urn:microsoft.com/office/officeart/2005/8/layout/bProcess4"/>
    <dgm:cxn modelId="{BEAC11EE-1AC3-44C7-A0AC-80EBA48BEFA8}" type="presParOf" srcId="{1782F92A-6AF1-49B7-965B-B7CF8F155297}" destId="{926B2347-8AA8-4D74-8C48-FC92E5DC4457}" srcOrd="12" destOrd="0" presId="urn:microsoft.com/office/officeart/2005/8/layout/bProcess4"/>
    <dgm:cxn modelId="{D3AF2DE6-C997-42C6-8A59-5159C112C595}" type="presParOf" srcId="{926B2347-8AA8-4D74-8C48-FC92E5DC4457}" destId="{748195EA-FA06-489B-918A-18E52C79E937}" srcOrd="0" destOrd="0" presId="urn:microsoft.com/office/officeart/2005/8/layout/bProcess4"/>
    <dgm:cxn modelId="{1F734FFF-1616-43A8-B70A-D198810431C7}" type="presParOf" srcId="{926B2347-8AA8-4D74-8C48-FC92E5DC4457}" destId="{6D126FEF-B0B8-4DAA-8E4F-3825C008B178}" srcOrd="1" destOrd="0" presId="urn:microsoft.com/office/officeart/2005/8/layout/bProcess4"/>
    <dgm:cxn modelId="{481B786A-1456-44BF-8B96-1B12D4B99111}" type="presParOf" srcId="{1782F92A-6AF1-49B7-965B-B7CF8F155297}" destId="{7C02E557-F2C1-4D32-9871-4E029900F9FD}" srcOrd="13" destOrd="0" presId="urn:microsoft.com/office/officeart/2005/8/layout/bProcess4"/>
    <dgm:cxn modelId="{0E9C241F-0130-487E-90B6-8D1CA31CFFE1}" type="presParOf" srcId="{1782F92A-6AF1-49B7-965B-B7CF8F155297}" destId="{0C3D713C-22C4-49F7-8509-C7839BC4E723}" srcOrd="14" destOrd="0" presId="urn:microsoft.com/office/officeart/2005/8/layout/bProcess4"/>
    <dgm:cxn modelId="{BF2EDBF8-D0BC-4F97-9C0B-E880064D2777}" type="presParOf" srcId="{0C3D713C-22C4-49F7-8509-C7839BC4E723}" destId="{DADE3280-7C3A-44EC-9705-AA2A28E271E5}" srcOrd="0" destOrd="0" presId="urn:microsoft.com/office/officeart/2005/8/layout/bProcess4"/>
    <dgm:cxn modelId="{C6B024E3-91A5-4F1E-879B-E3F17E6E86E1}" type="presParOf" srcId="{0C3D713C-22C4-49F7-8509-C7839BC4E723}" destId="{1EF365BE-4676-4A96-9D31-1209E2C790DC}" srcOrd="1" destOrd="0" presId="urn:microsoft.com/office/officeart/2005/8/layout/bProcess4"/>
    <dgm:cxn modelId="{61B0A386-33AC-4962-AD79-658ECAF61B11}" type="presParOf" srcId="{1782F92A-6AF1-49B7-965B-B7CF8F155297}" destId="{B1005DA7-15A5-49C7-AB5A-C6402DBF08B7}" srcOrd="15" destOrd="0" presId="urn:microsoft.com/office/officeart/2005/8/layout/bProcess4"/>
    <dgm:cxn modelId="{980A7F8A-C1DB-4EB5-83E9-A3E4CBA4835E}" type="presParOf" srcId="{1782F92A-6AF1-49B7-965B-B7CF8F155297}" destId="{B98C045E-AE96-486F-A19F-77C5448755B1}" srcOrd="16" destOrd="0" presId="urn:microsoft.com/office/officeart/2005/8/layout/bProcess4"/>
    <dgm:cxn modelId="{5725A2EB-C0EF-47BE-B850-D341537BFCFF}" type="presParOf" srcId="{B98C045E-AE96-486F-A19F-77C5448755B1}" destId="{041AFF77-F9F7-458C-88D3-C35E8A165F6D}" srcOrd="0" destOrd="0" presId="urn:microsoft.com/office/officeart/2005/8/layout/bProcess4"/>
    <dgm:cxn modelId="{179EE065-2698-4051-82CD-17816902E5E9}" type="presParOf" srcId="{B98C045E-AE96-486F-A19F-77C5448755B1}" destId="{9568F41F-6DB8-41CC-851F-9577CFB477E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12540DF-E752-4E8B-8052-F3CB81E775DD}" type="doc">
      <dgm:prSet loTypeId="urn:microsoft.com/office/officeart/2005/8/layout/b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1B7C443E-936E-42A6-8CED-5E688DC219C3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sz="1600" dirty="0"/>
            <a:t>Promote an integrated water resources management</a:t>
          </a:r>
          <a:endParaRPr lang="fr-FR" sz="1600" dirty="0"/>
        </a:p>
      </dgm:t>
    </dgm:pt>
    <dgm:pt modelId="{7B373703-98FA-4CA2-BEE4-CF98E18098EA}" type="parTrans" cxnId="{28243D7D-B3FE-48C3-8A8E-E074B97C5BE0}">
      <dgm:prSet/>
      <dgm:spPr/>
      <dgm:t>
        <a:bodyPr/>
        <a:lstStyle/>
        <a:p>
          <a:endParaRPr lang="fr-FR" sz="1600"/>
        </a:p>
      </dgm:t>
    </dgm:pt>
    <dgm:pt modelId="{43DEC5F6-8ECE-42D2-A5DC-8A0B5E0563C6}" type="sibTrans" cxnId="{28243D7D-B3FE-48C3-8A8E-E074B97C5BE0}">
      <dgm:prSet/>
      <dgm:spPr/>
      <dgm:t>
        <a:bodyPr/>
        <a:lstStyle/>
        <a:p>
          <a:endParaRPr lang="fr-FR" sz="1600"/>
        </a:p>
      </dgm:t>
    </dgm:pt>
    <dgm:pt modelId="{44E6DC75-43AC-4C92-8874-6F9B549DE503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sz="1600" dirty="0"/>
            <a:t>Encourage PPP to facilitate investments</a:t>
          </a:r>
          <a:endParaRPr lang="fr-FR" sz="1600" dirty="0"/>
        </a:p>
      </dgm:t>
    </dgm:pt>
    <dgm:pt modelId="{24785EFF-062D-4B64-8E7C-92C162415513}" type="parTrans" cxnId="{54DE8D8C-735B-48FF-BC8C-1791C8B89F79}">
      <dgm:prSet/>
      <dgm:spPr/>
      <dgm:t>
        <a:bodyPr/>
        <a:lstStyle/>
        <a:p>
          <a:endParaRPr lang="fr-FR" sz="1600"/>
        </a:p>
      </dgm:t>
    </dgm:pt>
    <dgm:pt modelId="{1C585BF7-C2A2-4C9A-B137-9967EDD412EB}" type="sibTrans" cxnId="{54DE8D8C-735B-48FF-BC8C-1791C8B89F79}">
      <dgm:prSet/>
      <dgm:spPr/>
      <dgm:t>
        <a:bodyPr/>
        <a:lstStyle/>
        <a:p>
          <a:endParaRPr lang="fr-FR" sz="1600"/>
        </a:p>
      </dgm:t>
    </dgm:pt>
    <dgm:pt modelId="{1F2B1018-65F7-4873-8E0E-B00B302CA7F0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sz="1600" dirty="0"/>
            <a:t>Strengthen the capacity of water stakeholders</a:t>
          </a:r>
          <a:endParaRPr lang="fr-FR" sz="1600" dirty="0"/>
        </a:p>
      </dgm:t>
    </dgm:pt>
    <dgm:pt modelId="{0E52506C-B172-4F78-8F25-49C53DED9C6D}" type="parTrans" cxnId="{FF482220-66FF-4AB9-8BB3-F84141249243}">
      <dgm:prSet/>
      <dgm:spPr/>
      <dgm:t>
        <a:bodyPr/>
        <a:lstStyle/>
        <a:p>
          <a:endParaRPr lang="fr-FR" sz="1600"/>
        </a:p>
      </dgm:t>
    </dgm:pt>
    <dgm:pt modelId="{601EDE47-55BE-4A7E-BFAD-80810DFE6B68}" type="sibTrans" cxnId="{FF482220-66FF-4AB9-8BB3-F84141249243}">
      <dgm:prSet/>
      <dgm:spPr/>
      <dgm:t>
        <a:bodyPr/>
        <a:lstStyle/>
        <a:p>
          <a:endParaRPr lang="fr-FR" sz="1600"/>
        </a:p>
      </dgm:t>
    </dgm:pt>
    <dgm:pt modelId="{A9ED4923-7B43-495A-87A1-11092ECE5291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sz="1600" dirty="0"/>
            <a:t>Reinforce communication for behavior change</a:t>
          </a:r>
          <a:endParaRPr lang="fr-FR" sz="1600" dirty="0"/>
        </a:p>
      </dgm:t>
    </dgm:pt>
    <dgm:pt modelId="{5C60207F-0CAF-4843-AF19-0E5766C28B0D}" type="parTrans" cxnId="{A771B8F1-4A6D-4C4F-8734-CB87777EA6B8}">
      <dgm:prSet/>
      <dgm:spPr/>
      <dgm:t>
        <a:bodyPr/>
        <a:lstStyle/>
        <a:p>
          <a:endParaRPr lang="fr-FR" sz="1600"/>
        </a:p>
      </dgm:t>
    </dgm:pt>
    <dgm:pt modelId="{2BC321A6-B109-46A7-8D83-F20E11641C22}" type="sibTrans" cxnId="{A771B8F1-4A6D-4C4F-8734-CB87777EA6B8}">
      <dgm:prSet/>
      <dgm:spPr/>
      <dgm:t>
        <a:bodyPr/>
        <a:lstStyle/>
        <a:p>
          <a:endParaRPr lang="fr-FR" sz="1600"/>
        </a:p>
      </dgm:t>
    </dgm:pt>
    <dgm:pt modelId="{53A48202-7E28-4BF6-8DD5-10F03B444BA7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sz="1600" dirty="0"/>
            <a:t>Monitor the quality of raw water</a:t>
          </a:r>
          <a:endParaRPr lang="fr-FR" sz="1600" dirty="0"/>
        </a:p>
      </dgm:t>
    </dgm:pt>
    <dgm:pt modelId="{F478D90B-2910-4488-82FB-C699A75C1174}" type="parTrans" cxnId="{01455B64-A524-460F-BE44-F59C84379A53}">
      <dgm:prSet/>
      <dgm:spPr/>
      <dgm:t>
        <a:bodyPr/>
        <a:lstStyle/>
        <a:p>
          <a:endParaRPr lang="fr-FR" sz="1600"/>
        </a:p>
      </dgm:t>
    </dgm:pt>
    <dgm:pt modelId="{41F7F740-DCE7-4842-AA2F-71768A30DF81}" type="sibTrans" cxnId="{01455B64-A524-460F-BE44-F59C84379A53}">
      <dgm:prSet/>
      <dgm:spPr/>
      <dgm:t>
        <a:bodyPr/>
        <a:lstStyle/>
        <a:p>
          <a:endParaRPr lang="fr-FR" sz="1600"/>
        </a:p>
      </dgm:t>
    </dgm:pt>
    <dgm:pt modelId="{364EF796-652A-4163-85D4-5F46929A1B52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sz="1600" dirty="0"/>
            <a:t>Protect surface water resources from pollution </a:t>
          </a:r>
          <a:endParaRPr lang="fr-FR" sz="1600" dirty="0"/>
        </a:p>
      </dgm:t>
    </dgm:pt>
    <dgm:pt modelId="{16EFC8CD-86C1-4F3F-96B7-0B3327E73CA0}" type="parTrans" cxnId="{5E4830E3-7141-476A-9D3F-8FCDA18DCE69}">
      <dgm:prSet/>
      <dgm:spPr/>
      <dgm:t>
        <a:bodyPr/>
        <a:lstStyle/>
        <a:p>
          <a:endParaRPr lang="fr-FR" sz="1600"/>
        </a:p>
      </dgm:t>
    </dgm:pt>
    <dgm:pt modelId="{5E66E359-663E-4BFD-922F-13758C540BB7}" type="sibTrans" cxnId="{5E4830E3-7141-476A-9D3F-8FCDA18DCE69}">
      <dgm:prSet/>
      <dgm:spPr/>
      <dgm:t>
        <a:bodyPr/>
        <a:lstStyle/>
        <a:p>
          <a:endParaRPr lang="fr-FR" sz="1600"/>
        </a:p>
      </dgm:t>
    </dgm:pt>
    <dgm:pt modelId="{D98B5E49-960B-40E8-8BF8-D934CD1FABB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sz="1600" dirty="0"/>
            <a:t>Improve knowledge on water resources </a:t>
          </a:r>
          <a:endParaRPr lang="fr-FR" sz="1600" dirty="0"/>
        </a:p>
      </dgm:t>
    </dgm:pt>
    <dgm:pt modelId="{916527E6-8C4D-4AE6-A55C-C9AB07D2EC4C}" type="parTrans" cxnId="{5297026A-E013-47D0-B7D3-0E1BA59EA3B8}">
      <dgm:prSet/>
      <dgm:spPr/>
      <dgm:t>
        <a:bodyPr/>
        <a:lstStyle/>
        <a:p>
          <a:endParaRPr lang="fr-FR" sz="1600"/>
        </a:p>
      </dgm:t>
    </dgm:pt>
    <dgm:pt modelId="{83A4CB18-78BF-4DE7-B210-D065E4DC290D}" type="sibTrans" cxnId="{5297026A-E013-47D0-B7D3-0E1BA59EA3B8}">
      <dgm:prSet/>
      <dgm:spPr/>
      <dgm:t>
        <a:bodyPr/>
        <a:lstStyle/>
        <a:p>
          <a:endParaRPr lang="fr-FR" sz="1600"/>
        </a:p>
      </dgm:t>
    </dgm:pt>
    <dgm:pt modelId="{439F3605-9F40-4017-B8DA-89985117B856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sz="1600" dirty="0"/>
            <a:t>Prevent sedimentation</a:t>
          </a:r>
        </a:p>
        <a:p>
          <a:pPr rtl="0"/>
          <a:r>
            <a:rPr lang="en-US" sz="1600" dirty="0"/>
            <a:t>Reduce land degradation</a:t>
          </a:r>
          <a:endParaRPr lang="fr-FR" sz="1600" dirty="0"/>
        </a:p>
      </dgm:t>
    </dgm:pt>
    <dgm:pt modelId="{E298E854-9D7F-448A-AD17-9CC7066E3635}" type="parTrans" cxnId="{B28360E9-7D98-4C5E-8A57-3C1A78A82D6B}">
      <dgm:prSet/>
      <dgm:spPr/>
      <dgm:t>
        <a:bodyPr/>
        <a:lstStyle/>
        <a:p>
          <a:endParaRPr lang="fr-FR" sz="1600"/>
        </a:p>
      </dgm:t>
    </dgm:pt>
    <dgm:pt modelId="{7DAE4A38-7C4C-4E86-8D67-8D862B8B0648}" type="sibTrans" cxnId="{B28360E9-7D98-4C5E-8A57-3C1A78A82D6B}">
      <dgm:prSet/>
      <dgm:spPr/>
      <dgm:t>
        <a:bodyPr/>
        <a:lstStyle/>
        <a:p>
          <a:endParaRPr lang="fr-FR" sz="1600"/>
        </a:p>
      </dgm:t>
    </dgm:pt>
    <dgm:pt modelId="{9E9E1C30-F688-4078-BE06-ED32F6132F0D}" type="pres">
      <dgm:prSet presAssocID="{712540DF-E752-4E8B-8052-F3CB81E775DD}" presName="Name0" presStyleCnt="0">
        <dgm:presLayoutVars>
          <dgm:dir/>
          <dgm:resizeHandles val="exact"/>
        </dgm:presLayoutVars>
      </dgm:prSet>
      <dgm:spPr/>
    </dgm:pt>
    <dgm:pt modelId="{8BD11C50-03B2-437F-BCCC-11D1096230CD}" type="pres">
      <dgm:prSet presAssocID="{1B7C443E-936E-42A6-8CED-5E688DC219C3}" presName="node" presStyleLbl="node1" presStyleIdx="0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E413A7A4-CCD9-48E1-BC07-47A9B458892C}" type="pres">
      <dgm:prSet presAssocID="{43DEC5F6-8ECE-42D2-A5DC-8A0B5E0563C6}" presName="sibTrans" presStyleLbl="sibTrans1D1" presStyleIdx="0" presStyleCnt="7"/>
      <dgm:spPr/>
    </dgm:pt>
    <dgm:pt modelId="{6E0324D4-7D88-41C9-BE54-D3AD5778117B}" type="pres">
      <dgm:prSet presAssocID="{43DEC5F6-8ECE-42D2-A5DC-8A0B5E0563C6}" presName="connectorText" presStyleLbl="sibTrans1D1" presStyleIdx="0" presStyleCnt="7"/>
      <dgm:spPr/>
    </dgm:pt>
    <dgm:pt modelId="{156FE5AE-432D-4C42-84F3-C69981F8FA9B}" type="pres">
      <dgm:prSet presAssocID="{44E6DC75-43AC-4C92-8874-6F9B549DE503}" presName="node" presStyleLbl="node1" presStyleIdx="1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EFE95E89-6C4E-4E77-B494-C069775A48A3}" type="pres">
      <dgm:prSet presAssocID="{1C585BF7-C2A2-4C9A-B137-9967EDD412EB}" presName="sibTrans" presStyleLbl="sibTrans1D1" presStyleIdx="1" presStyleCnt="7"/>
      <dgm:spPr/>
    </dgm:pt>
    <dgm:pt modelId="{B1DCD1BC-E28F-4D73-B240-FCCA5FF5E452}" type="pres">
      <dgm:prSet presAssocID="{1C585BF7-C2A2-4C9A-B137-9967EDD412EB}" presName="connectorText" presStyleLbl="sibTrans1D1" presStyleIdx="1" presStyleCnt="7"/>
      <dgm:spPr/>
    </dgm:pt>
    <dgm:pt modelId="{CB1F476E-EF79-4F1E-8B85-269F1DB58A40}" type="pres">
      <dgm:prSet presAssocID="{1F2B1018-65F7-4873-8E0E-B00B302CA7F0}" presName="node" presStyleLbl="node1" presStyleIdx="2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5DD5355F-81FC-4A65-9D2C-3B7420582B1C}" type="pres">
      <dgm:prSet presAssocID="{601EDE47-55BE-4A7E-BFAD-80810DFE6B68}" presName="sibTrans" presStyleLbl="sibTrans1D1" presStyleIdx="2" presStyleCnt="7"/>
      <dgm:spPr/>
    </dgm:pt>
    <dgm:pt modelId="{E4DA0B6A-35E9-47D3-A91B-436CEC848DCD}" type="pres">
      <dgm:prSet presAssocID="{601EDE47-55BE-4A7E-BFAD-80810DFE6B68}" presName="connectorText" presStyleLbl="sibTrans1D1" presStyleIdx="2" presStyleCnt="7"/>
      <dgm:spPr/>
    </dgm:pt>
    <dgm:pt modelId="{C004BDCC-C14C-4A7B-A8A4-95D797E7D9D8}" type="pres">
      <dgm:prSet presAssocID="{A9ED4923-7B43-495A-87A1-11092ECE5291}" presName="node" presStyleLbl="node1" presStyleIdx="3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7351DD70-2EDD-480C-A65A-8294B7778A22}" type="pres">
      <dgm:prSet presAssocID="{2BC321A6-B109-46A7-8D83-F20E11641C22}" presName="sibTrans" presStyleLbl="sibTrans1D1" presStyleIdx="3" presStyleCnt="7"/>
      <dgm:spPr/>
    </dgm:pt>
    <dgm:pt modelId="{5827D9AD-8C4D-476D-8767-1DC347CFF6D6}" type="pres">
      <dgm:prSet presAssocID="{2BC321A6-B109-46A7-8D83-F20E11641C22}" presName="connectorText" presStyleLbl="sibTrans1D1" presStyleIdx="3" presStyleCnt="7"/>
      <dgm:spPr/>
    </dgm:pt>
    <dgm:pt modelId="{EFDFA88D-B625-4A4F-8922-07BCA7EB3CB1}" type="pres">
      <dgm:prSet presAssocID="{53A48202-7E28-4BF6-8DD5-10F03B444BA7}" presName="node" presStyleLbl="node1" presStyleIdx="4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B6A14162-8E2B-4277-BA60-AB8EABA54877}" type="pres">
      <dgm:prSet presAssocID="{41F7F740-DCE7-4842-AA2F-71768A30DF81}" presName="sibTrans" presStyleLbl="sibTrans1D1" presStyleIdx="4" presStyleCnt="7"/>
      <dgm:spPr/>
    </dgm:pt>
    <dgm:pt modelId="{F1281B3E-E39D-41AB-86E8-EF3C6942148B}" type="pres">
      <dgm:prSet presAssocID="{41F7F740-DCE7-4842-AA2F-71768A30DF81}" presName="connectorText" presStyleLbl="sibTrans1D1" presStyleIdx="4" presStyleCnt="7"/>
      <dgm:spPr/>
    </dgm:pt>
    <dgm:pt modelId="{FD669FE7-0005-48AC-800D-0AF6B434356E}" type="pres">
      <dgm:prSet presAssocID="{364EF796-652A-4163-85D4-5F46929A1B52}" presName="node" presStyleLbl="node1" presStyleIdx="5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B79999A3-FBB5-4049-8E8F-785E873E28F2}" type="pres">
      <dgm:prSet presAssocID="{5E66E359-663E-4BFD-922F-13758C540BB7}" presName="sibTrans" presStyleLbl="sibTrans1D1" presStyleIdx="5" presStyleCnt="7"/>
      <dgm:spPr/>
    </dgm:pt>
    <dgm:pt modelId="{EE05521E-69F2-4D75-9F4E-D8F5DA94712B}" type="pres">
      <dgm:prSet presAssocID="{5E66E359-663E-4BFD-922F-13758C540BB7}" presName="connectorText" presStyleLbl="sibTrans1D1" presStyleIdx="5" presStyleCnt="7"/>
      <dgm:spPr/>
    </dgm:pt>
    <dgm:pt modelId="{CEE8ED41-3C8F-4770-8C66-9B7359CF1CEC}" type="pres">
      <dgm:prSet presAssocID="{D98B5E49-960B-40E8-8BF8-D934CD1FABBB}" presName="node" presStyleLbl="node1" presStyleIdx="6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0C252ED6-66BC-473A-8A1A-F70186E3A185}" type="pres">
      <dgm:prSet presAssocID="{83A4CB18-78BF-4DE7-B210-D065E4DC290D}" presName="sibTrans" presStyleLbl="sibTrans1D1" presStyleIdx="6" presStyleCnt="7"/>
      <dgm:spPr/>
    </dgm:pt>
    <dgm:pt modelId="{0A53EF5C-343C-49D3-A4C2-BE42F1954B4A}" type="pres">
      <dgm:prSet presAssocID="{83A4CB18-78BF-4DE7-B210-D065E4DC290D}" presName="connectorText" presStyleLbl="sibTrans1D1" presStyleIdx="6" presStyleCnt="7"/>
      <dgm:spPr/>
    </dgm:pt>
    <dgm:pt modelId="{516AA8C4-35EB-4D16-AAF8-2F069B932750}" type="pres">
      <dgm:prSet presAssocID="{439F3605-9F40-4017-B8DA-89985117B856}" presName="node" presStyleLbl="node1" presStyleIdx="7" presStyleCnt="8">
        <dgm:presLayoutVars>
          <dgm:bulletEnabled val="1"/>
        </dgm:presLayoutVars>
      </dgm:prSet>
      <dgm:spPr>
        <a:prstGeom prst="snip2DiagRect">
          <a:avLst/>
        </a:prstGeom>
      </dgm:spPr>
    </dgm:pt>
  </dgm:ptLst>
  <dgm:cxnLst>
    <dgm:cxn modelId="{42739407-8B1E-4E07-9417-2AF3CC42A818}" type="presOf" srcId="{41F7F740-DCE7-4842-AA2F-71768A30DF81}" destId="{B6A14162-8E2B-4277-BA60-AB8EABA54877}" srcOrd="0" destOrd="0" presId="urn:microsoft.com/office/officeart/2005/8/layout/bProcess3"/>
    <dgm:cxn modelId="{B3316209-5BAF-4ADC-9758-BFE2E314BF19}" type="presOf" srcId="{2BC321A6-B109-46A7-8D83-F20E11641C22}" destId="{7351DD70-2EDD-480C-A65A-8294B7778A22}" srcOrd="0" destOrd="0" presId="urn:microsoft.com/office/officeart/2005/8/layout/bProcess3"/>
    <dgm:cxn modelId="{E86DB20B-BE17-4139-9E4F-BF89E631B738}" type="presOf" srcId="{1B7C443E-936E-42A6-8CED-5E688DC219C3}" destId="{8BD11C50-03B2-437F-BCCC-11D1096230CD}" srcOrd="0" destOrd="0" presId="urn:microsoft.com/office/officeart/2005/8/layout/bProcess3"/>
    <dgm:cxn modelId="{A8AB730E-4935-40E9-A76D-E30E27997F33}" type="presOf" srcId="{43DEC5F6-8ECE-42D2-A5DC-8A0B5E0563C6}" destId="{6E0324D4-7D88-41C9-BE54-D3AD5778117B}" srcOrd="1" destOrd="0" presId="urn:microsoft.com/office/officeart/2005/8/layout/bProcess3"/>
    <dgm:cxn modelId="{2E8BF714-A4AA-4EEE-8D46-FC3A551ADB08}" type="presOf" srcId="{5E66E359-663E-4BFD-922F-13758C540BB7}" destId="{B79999A3-FBB5-4049-8E8F-785E873E28F2}" srcOrd="0" destOrd="0" presId="urn:microsoft.com/office/officeart/2005/8/layout/bProcess3"/>
    <dgm:cxn modelId="{E6E6AF1B-2B91-4AFA-963C-8F1E78223D3A}" type="presOf" srcId="{83A4CB18-78BF-4DE7-B210-D065E4DC290D}" destId="{0A53EF5C-343C-49D3-A4C2-BE42F1954B4A}" srcOrd="1" destOrd="0" presId="urn:microsoft.com/office/officeart/2005/8/layout/bProcess3"/>
    <dgm:cxn modelId="{FF482220-66FF-4AB9-8BB3-F84141249243}" srcId="{712540DF-E752-4E8B-8052-F3CB81E775DD}" destId="{1F2B1018-65F7-4873-8E0E-B00B302CA7F0}" srcOrd="2" destOrd="0" parTransId="{0E52506C-B172-4F78-8F25-49C53DED9C6D}" sibTransId="{601EDE47-55BE-4A7E-BFAD-80810DFE6B68}"/>
    <dgm:cxn modelId="{24DFF626-F426-4636-93A6-36BD45229E90}" type="presOf" srcId="{44E6DC75-43AC-4C92-8874-6F9B549DE503}" destId="{156FE5AE-432D-4C42-84F3-C69981F8FA9B}" srcOrd="0" destOrd="0" presId="urn:microsoft.com/office/officeart/2005/8/layout/bProcess3"/>
    <dgm:cxn modelId="{01455B64-A524-460F-BE44-F59C84379A53}" srcId="{712540DF-E752-4E8B-8052-F3CB81E775DD}" destId="{53A48202-7E28-4BF6-8DD5-10F03B444BA7}" srcOrd="4" destOrd="0" parTransId="{F478D90B-2910-4488-82FB-C699A75C1174}" sibTransId="{41F7F740-DCE7-4842-AA2F-71768A30DF81}"/>
    <dgm:cxn modelId="{5297026A-E013-47D0-B7D3-0E1BA59EA3B8}" srcId="{712540DF-E752-4E8B-8052-F3CB81E775DD}" destId="{D98B5E49-960B-40E8-8BF8-D934CD1FABBB}" srcOrd="6" destOrd="0" parTransId="{916527E6-8C4D-4AE6-A55C-C9AB07D2EC4C}" sibTransId="{83A4CB18-78BF-4DE7-B210-D065E4DC290D}"/>
    <dgm:cxn modelId="{6C59BC73-962A-4047-9CCD-EDFD7CA93420}" type="presOf" srcId="{83A4CB18-78BF-4DE7-B210-D065E4DC290D}" destId="{0C252ED6-66BC-473A-8A1A-F70186E3A185}" srcOrd="0" destOrd="0" presId="urn:microsoft.com/office/officeart/2005/8/layout/bProcess3"/>
    <dgm:cxn modelId="{D9663158-2748-4FA7-B0B8-1E04838AB01A}" type="presOf" srcId="{1F2B1018-65F7-4873-8E0E-B00B302CA7F0}" destId="{CB1F476E-EF79-4F1E-8B85-269F1DB58A40}" srcOrd="0" destOrd="0" presId="urn:microsoft.com/office/officeart/2005/8/layout/bProcess3"/>
    <dgm:cxn modelId="{0209D85A-6E44-478B-A405-D41805031F6C}" type="presOf" srcId="{439F3605-9F40-4017-B8DA-89985117B856}" destId="{516AA8C4-35EB-4D16-AAF8-2F069B932750}" srcOrd="0" destOrd="0" presId="urn:microsoft.com/office/officeart/2005/8/layout/bProcess3"/>
    <dgm:cxn modelId="{28243D7D-B3FE-48C3-8A8E-E074B97C5BE0}" srcId="{712540DF-E752-4E8B-8052-F3CB81E775DD}" destId="{1B7C443E-936E-42A6-8CED-5E688DC219C3}" srcOrd="0" destOrd="0" parTransId="{7B373703-98FA-4CA2-BEE4-CF98E18098EA}" sibTransId="{43DEC5F6-8ECE-42D2-A5DC-8A0B5E0563C6}"/>
    <dgm:cxn modelId="{7F247283-F7E0-44F0-85E8-773185609852}" type="presOf" srcId="{601EDE47-55BE-4A7E-BFAD-80810DFE6B68}" destId="{E4DA0B6A-35E9-47D3-A91B-436CEC848DCD}" srcOrd="1" destOrd="0" presId="urn:microsoft.com/office/officeart/2005/8/layout/bProcess3"/>
    <dgm:cxn modelId="{54DE8D8C-735B-48FF-BC8C-1791C8B89F79}" srcId="{712540DF-E752-4E8B-8052-F3CB81E775DD}" destId="{44E6DC75-43AC-4C92-8874-6F9B549DE503}" srcOrd="1" destOrd="0" parTransId="{24785EFF-062D-4B64-8E7C-92C162415513}" sibTransId="{1C585BF7-C2A2-4C9A-B137-9967EDD412EB}"/>
    <dgm:cxn modelId="{7A9FB1A0-E833-40EE-8286-381FB84FE3DB}" type="presOf" srcId="{D98B5E49-960B-40E8-8BF8-D934CD1FABBB}" destId="{CEE8ED41-3C8F-4770-8C66-9B7359CF1CEC}" srcOrd="0" destOrd="0" presId="urn:microsoft.com/office/officeart/2005/8/layout/bProcess3"/>
    <dgm:cxn modelId="{4FB6D1A0-B2AC-4302-8AD5-A8F74BC06160}" type="presOf" srcId="{1C585BF7-C2A2-4C9A-B137-9967EDD412EB}" destId="{EFE95E89-6C4E-4E77-B494-C069775A48A3}" srcOrd="0" destOrd="0" presId="urn:microsoft.com/office/officeart/2005/8/layout/bProcess3"/>
    <dgm:cxn modelId="{629CACB1-FFB0-4736-920D-47954A80EBF3}" type="presOf" srcId="{53A48202-7E28-4BF6-8DD5-10F03B444BA7}" destId="{EFDFA88D-B625-4A4F-8922-07BCA7EB3CB1}" srcOrd="0" destOrd="0" presId="urn:microsoft.com/office/officeart/2005/8/layout/bProcess3"/>
    <dgm:cxn modelId="{D31D3DBF-FDDB-4CB0-BBA3-6A790B9CBB74}" type="presOf" srcId="{601EDE47-55BE-4A7E-BFAD-80810DFE6B68}" destId="{5DD5355F-81FC-4A65-9D2C-3B7420582B1C}" srcOrd="0" destOrd="0" presId="urn:microsoft.com/office/officeart/2005/8/layout/bProcess3"/>
    <dgm:cxn modelId="{6B038CC1-2280-404B-B238-282D0BDE0FDC}" type="presOf" srcId="{A9ED4923-7B43-495A-87A1-11092ECE5291}" destId="{C004BDCC-C14C-4A7B-A8A4-95D797E7D9D8}" srcOrd="0" destOrd="0" presId="urn:microsoft.com/office/officeart/2005/8/layout/bProcess3"/>
    <dgm:cxn modelId="{A919F5C2-BAE7-4B2F-97DE-69438A2271C2}" type="presOf" srcId="{43DEC5F6-8ECE-42D2-A5DC-8A0B5E0563C6}" destId="{E413A7A4-CCD9-48E1-BC07-47A9B458892C}" srcOrd="0" destOrd="0" presId="urn:microsoft.com/office/officeart/2005/8/layout/bProcess3"/>
    <dgm:cxn modelId="{7448EAC9-A7E4-4704-BB1D-A7F8FC50B599}" type="presOf" srcId="{41F7F740-DCE7-4842-AA2F-71768A30DF81}" destId="{F1281B3E-E39D-41AB-86E8-EF3C6942148B}" srcOrd="1" destOrd="0" presId="urn:microsoft.com/office/officeart/2005/8/layout/bProcess3"/>
    <dgm:cxn modelId="{32087DDC-B2E0-471B-A314-3B64CC255572}" type="presOf" srcId="{2BC321A6-B109-46A7-8D83-F20E11641C22}" destId="{5827D9AD-8C4D-476D-8767-1DC347CFF6D6}" srcOrd="1" destOrd="0" presId="urn:microsoft.com/office/officeart/2005/8/layout/bProcess3"/>
    <dgm:cxn modelId="{B63575E0-5F98-4068-86DD-2B0C763B037D}" type="presOf" srcId="{1C585BF7-C2A2-4C9A-B137-9967EDD412EB}" destId="{B1DCD1BC-E28F-4D73-B240-FCCA5FF5E452}" srcOrd="1" destOrd="0" presId="urn:microsoft.com/office/officeart/2005/8/layout/bProcess3"/>
    <dgm:cxn modelId="{5E4830E3-7141-476A-9D3F-8FCDA18DCE69}" srcId="{712540DF-E752-4E8B-8052-F3CB81E775DD}" destId="{364EF796-652A-4163-85D4-5F46929A1B52}" srcOrd="5" destOrd="0" parTransId="{16EFC8CD-86C1-4F3F-96B7-0B3327E73CA0}" sibTransId="{5E66E359-663E-4BFD-922F-13758C540BB7}"/>
    <dgm:cxn modelId="{B28360E9-7D98-4C5E-8A57-3C1A78A82D6B}" srcId="{712540DF-E752-4E8B-8052-F3CB81E775DD}" destId="{439F3605-9F40-4017-B8DA-89985117B856}" srcOrd="7" destOrd="0" parTransId="{E298E854-9D7F-448A-AD17-9CC7066E3635}" sibTransId="{7DAE4A38-7C4C-4E86-8D67-8D862B8B0648}"/>
    <dgm:cxn modelId="{770883EF-6C02-4C59-8DB0-3DC9B82F80D9}" type="presOf" srcId="{712540DF-E752-4E8B-8052-F3CB81E775DD}" destId="{9E9E1C30-F688-4078-BE06-ED32F6132F0D}" srcOrd="0" destOrd="0" presId="urn:microsoft.com/office/officeart/2005/8/layout/bProcess3"/>
    <dgm:cxn modelId="{A771B8F1-4A6D-4C4F-8734-CB87777EA6B8}" srcId="{712540DF-E752-4E8B-8052-F3CB81E775DD}" destId="{A9ED4923-7B43-495A-87A1-11092ECE5291}" srcOrd="3" destOrd="0" parTransId="{5C60207F-0CAF-4843-AF19-0E5766C28B0D}" sibTransId="{2BC321A6-B109-46A7-8D83-F20E11641C22}"/>
    <dgm:cxn modelId="{87F65DF9-3A72-4E41-B35B-E25E8F9B31DF}" type="presOf" srcId="{364EF796-652A-4163-85D4-5F46929A1B52}" destId="{FD669FE7-0005-48AC-800D-0AF6B434356E}" srcOrd="0" destOrd="0" presId="urn:microsoft.com/office/officeart/2005/8/layout/bProcess3"/>
    <dgm:cxn modelId="{4D854AFD-24B0-4B7C-82D4-146AD30149A3}" type="presOf" srcId="{5E66E359-663E-4BFD-922F-13758C540BB7}" destId="{EE05521E-69F2-4D75-9F4E-D8F5DA94712B}" srcOrd="1" destOrd="0" presId="urn:microsoft.com/office/officeart/2005/8/layout/bProcess3"/>
    <dgm:cxn modelId="{80822B8A-67FE-45FD-83E2-279B41E88057}" type="presParOf" srcId="{9E9E1C30-F688-4078-BE06-ED32F6132F0D}" destId="{8BD11C50-03B2-437F-BCCC-11D1096230CD}" srcOrd="0" destOrd="0" presId="urn:microsoft.com/office/officeart/2005/8/layout/bProcess3"/>
    <dgm:cxn modelId="{671D13DE-43C0-4D04-911A-7E6597A1B6A6}" type="presParOf" srcId="{9E9E1C30-F688-4078-BE06-ED32F6132F0D}" destId="{E413A7A4-CCD9-48E1-BC07-47A9B458892C}" srcOrd="1" destOrd="0" presId="urn:microsoft.com/office/officeart/2005/8/layout/bProcess3"/>
    <dgm:cxn modelId="{CBD7EBCF-9F4A-4D9F-BBBF-2163193286CB}" type="presParOf" srcId="{E413A7A4-CCD9-48E1-BC07-47A9B458892C}" destId="{6E0324D4-7D88-41C9-BE54-D3AD5778117B}" srcOrd="0" destOrd="0" presId="urn:microsoft.com/office/officeart/2005/8/layout/bProcess3"/>
    <dgm:cxn modelId="{AB14F5D7-7F41-46AE-A607-702F5EF2D23F}" type="presParOf" srcId="{9E9E1C30-F688-4078-BE06-ED32F6132F0D}" destId="{156FE5AE-432D-4C42-84F3-C69981F8FA9B}" srcOrd="2" destOrd="0" presId="urn:microsoft.com/office/officeart/2005/8/layout/bProcess3"/>
    <dgm:cxn modelId="{E21F8936-A6F0-4BF0-BB34-A4E07E5B906F}" type="presParOf" srcId="{9E9E1C30-F688-4078-BE06-ED32F6132F0D}" destId="{EFE95E89-6C4E-4E77-B494-C069775A48A3}" srcOrd="3" destOrd="0" presId="urn:microsoft.com/office/officeart/2005/8/layout/bProcess3"/>
    <dgm:cxn modelId="{1E77FD97-FEEE-404D-811E-BA98EE2C13BA}" type="presParOf" srcId="{EFE95E89-6C4E-4E77-B494-C069775A48A3}" destId="{B1DCD1BC-E28F-4D73-B240-FCCA5FF5E452}" srcOrd="0" destOrd="0" presId="urn:microsoft.com/office/officeart/2005/8/layout/bProcess3"/>
    <dgm:cxn modelId="{3495F3F3-285B-49DD-AC8C-EAF8D951E22A}" type="presParOf" srcId="{9E9E1C30-F688-4078-BE06-ED32F6132F0D}" destId="{CB1F476E-EF79-4F1E-8B85-269F1DB58A40}" srcOrd="4" destOrd="0" presId="urn:microsoft.com/office/officeart/2005/8/layout/bProcess3"/>
    <dgm:cxn modelId="{215EBFB0-17AB-471E-A435-4F689A146322}" type="presParOf" srcId="{9E9E1C30-F688-4078-BE06-ED32F6132F0D}" destId="{5DD5355F-81FC-4A65-9D2C-3B7420582B1C}" srcOrd="5" destOrd="0" presId="urn:microsoft.com/office/officeart/2005/8/layout/bProcess3"/>
    <dgm:cxn modelId="{5807B1DC-7A37-4AAF-AC40-6A4A78233AC1}" type="presParOf" srcId="{5DD5355F-81FC-4A65-9D2C-3B7420582B1C}" destId="{E4DA0B6A-35E9-47D3-A91B-436CEC848DCD}" srcOrd="0" destOrd="0" presId="urn:microsoft.com/office/officeart/2005/8/layout/bProcess3"/>
    <dgm:cxn modelId="{D72F4C30-658C-4013-8A61-082C5A6FA2D0}" type="presParOf" srcId="{9E9E1C30-F688-4078-BE06-ED32F6132F0D}" destId="{C004BDCC-C14C-4A7B-A8A4-95D797E7D9D8}" srcOrd="6" destOrd="0" presId="urn:microsoft.com/office/officeart/2005/8/layout/bProcess3"/>
    <dgm:cxn modelId="{C3D97BC8-1942-4CEE-B104-A3B81868E2EE}" type="presParOf" srcId="{9E9E1C30-F688-4078-BE06-ED32F6132F0D}" destId="{7351DD70-2EDD-480C-A65A-8294B7778A22}" srcOrd="7" destOrd="0" presId="urn:microsoft.com/office/officeart/2005/8/layout/bProcess3"/>
    <dgm:cxn modelId="{0FA61297-68BF-4C3B-B5F2-2D9F4A36A0B4}" type="presParOf" srcId="{7351DD70-2EDD-480C-A65A-8294B7778A22}" destId="{5827D9AD-8C4D-476D-8767-1DC347CFF6D6}" srcOrd="0" destOrd="0" presId="urn:microsoft.com/office/officeart/2005/8/layout/bProcess3"/>
    <dgm:cxn modelId="{21CC450D-8F7F-4331-8EA7-F2877BF8B3F8}" type="presParOf" srcId="{9E9E1C30-F688-4078-BE06-ED32F6132F0D}" destId="{EFDFA88D-B625-4A4F-8922-07BCA7EB3CB1}" srcOrd="8" destOrd="0" presId="urn:microsoft.com/office/officeart/2005/8/layout/bProcess3"/>
    <dgm:cxn modelId="{7E656214-3B45-42E9-B09F-C14452BFCD29}" type="presParOf" srcId="{9E9E1C30-F688-4078-BE06-ED32F6132F0D}" destId="{B6A14162-8E2B-4277-BA60-AB8EABA54877}" srcOrd="9" destOrd="0" presId="urn:microsoft.com/office/officeart/2005/8/layout/bProcess3"/>
    <dgm:cxn modelId="{3EFBFB2C-5CF7-4241-8BD4-E4ED718E354C}" type="presParOf" srcId="{B6A14162-8E2B-4277-BA60-AB8EABA54877}" destId="{F1281B3E-E39D-41AB-86E8-EF3C6942148B}" srcOrd="0" destOrd="0" presId="urn:microsoft.com/office/officeart/2005/8/layout/bProcess3"/>
    <dgm:cxn modelId="{B899C15B-9ABC-4AFA-9206-14C2581ECF16}" type="presParOf" srcId="{9E9E1C30-F688-4078-BE06-ED32F6132F0D}" destId="{FD669FE7-0005-48AC-800D-0AF6B434356E}" srcOrd="10" destOrd="0" presId="urn:microsoft.com/office/officeart/2005/8/layout/bProcess3"/>
    <dgm:cxn modelId="{51E52104-D8E8-4643-AD17-5F4E5F8F6276}" type="presParOf" srcId="{9E9E1C30-F688-4078-BE06-ED32F6132F0D}" destId="{B79999A3-FBB5-4049-8E8F-785E873E28F2}" srcOrd="11" destOrd="0" presId="urn:microsoft.com/office/officeart/2005/8/layout/bProcess3"/>
    <dgm:cxn modelId="{DA5607A7-E319-48DF-B6A7-37E86318DEBC}" type="presParOf" srcId="{B79999A3-FBB5-4049-8E8F-785E873E28F2}" destId="{EE05521E-69F2-4D75-9F4E-D8F5DA94712B}" srcOrd="0" destOrd="0" presId="urn:microsoft.com/office/officeart/2005/8/layout/bProcess3"/>
    <dgm:cxn modelId="{7FDE5B7E-E3D5-41BA-8CA4-7FEB98D6345D}" type="presParOf" srcId="{9E9E1C30-F688-4078-BE06-ED32F6132F0D}" destId="{CEE8ED41-3C8F-4770-8C66-9B7359CF1CEC}" srcOrd="12" destOrd="0" presId="urn:microsoft.com/office/officeart/2005/8/layout/bProcess3"/>
    <dgm:cxn modelId="{1541ED38-0340-4A71-B96D-F2C4332871A6}" type="presParOf" srcId="{9E9E1C30-F688-4078-BE06-ED32F6132F0D}" destId="{0C252ED6-66BC-473A-8A1A-F70186E3A185}" srcOrd="13" destOrd="0" presId="urn:microsoft.com/office/officeart/2005/8/layout/bProcess3"/>
    <dgm:cxn modelId="{A2715487-D209-40F2-A883-22220DEFB7CF}" type="presParOf" srcId="{0C252ED6-66BC-473A-8A1A-F70186E3A185}" destId="{0A53EF5C-343C-49D3-A4C2-BE42F1954B4A}" srcOrd="0" destOrd="0" presId="urn:microsoft.com/office/officeart/2005/8/layout/bProcess3"/>
    <dgm:cxn modelId="{9BCEC693-8460-4345-BD89-F4D9A8A1DA58}" type="presParOf" srcId="{9E9E1C30-F688-4078-BE06-ED32F6132F0D}" destId="{516AA8C4-35EB-4D16-AAF8-2F069B932750}" srcOrd="14" destOrd="0" presId="urn:microsoft.com/office/officeart/2005/8/layout/bProcess3"/>
  </dgm:cxnLst>
  <dgm:bg>
    <a:solidFill>
      <a:schemeClr val="accent3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A0F1D-3CB1-4290-84F3-20EC6D9346AC}">
      <dsp:nvSpPr>
        <dsp:cNvPr id="0" name=""/>
        <dsp:cNvSpPr/>
      </dsp:nvSpPr>
      <dsp:spPr>
        <a:xfrm>
          <a:off x="0" y="472950"/>
          <a:ext cx="30860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15 countries </a:t>
          </a:r>
        </a:p>
      </dsp:txBody>
      <dsp:txXfrm>
        <a:off x="17563" y="490513"/>
        <a:ext cx="3050973" cy="324648"/>
      </dsp:txXfrm>
    </dsp:sp>
    <dsp:sp modelId="{167EECB2-9AB9-47DB-B700-F4F7FC3D5160}">
      <dsp:nvSpPr>
        <dsp:cNvPr id="0" name=""/>
        <dsp:cNvSpPr/>
      </dsp:nvSpPr>
      <dsp:spPr>
        <a:xfrm>
          <a:off x="0" y="875924"/>
          <a:ext cx="30860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Area = 6 millions km2 </a:t>
          </a:r>
        </a:p>
      </dsp:txBody>
      <dsp:txXfrm>
        <a:off x="17563" y="893487"/>
        <a:ext cx="3050973" cy="324648"/>
      </dsp:txXfrm>
    </dsp:sp>
    <dsp:sp modelId="{2F4307BE-58C7-4E2F-8128-D773C7525BF5}">
      <dsp:nvSpPr>
        <dsp:cNvPr id="0" name=""/>
        <dsp:cNvSpPr/>
      </dsp:nvSpPr>
      <dsp:spPr>
        <a:xfrm>
          <a:off x="0" y="1278899"/>
          <a:ext cx="30860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Population (2014) = 347,7 millions </a:t>
          </a:r>
        </a:p>
      </dsp:txBody>
      <dsp:txXfrm>
        <a:off x="17563" y="1296462"/>
        <a:ext cx="3050973" cy="324648"/>
      </dsp:txXfrm>
    </dsp:sp>
    <dsp:sp modelId="{56A91C95-6141-4C73-8A0A-052D14441491}">
      <dsp:nvSpPr>
        <dsp:cNvPr id="0" name=""/>
        <dsp:cNvSpPr/>
      </dsp:nvSpPr>
      <dsp:spPr>
        <a:xfrm>
          <a:off x="0" y="1681875"/>
          <a:ext cx="30860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Population (2025) over 450 millions</a:t>
          </a:r>
        </a:p>
      </dsp:txBody>
      <dsp:txXfrm>
        <a:off x="17563" y="1699438"/>
        <a:ext cx="3050973" cy="3246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74572-D778-4A65-8988-FEE06FC37A86}">
      <dsp:nvSpPr>
        <dsp:cNvPr id="0" name=""/>
        <dsp:cNvSpPr/>
      </dsp:nvSpPr>
      <dsp:spPr>
        <a:xfrm>
          <a:off x="0" y="2"/>
          <a:ext cx="2437863" cy="119997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Different official </a:t>
          </a:r>
          <a:r>
            <a:rPr lang="fr-FR" sz="1800" kern="1200" dirty="0" err="1"/>
            <a:t>languages</a:t>
          </a:r>
          <a:r>
            <a:rPr lang="fr-FR" sz="1800" kern="1200" dirty="0"/>
            <a:t> are </a:t>
          </a:r>
          <a:r>
            <a:rPr lang="fr-FR" sz="1800" kern="1200" dirty="0" err="1"/>
            <a:t>practiced</a:t>
          </a:r>
          <a:r>
            <a:rPr lang="fr-FR" sz="1800" kern="1200" dirty="0"/>
            <a:t> by the West African countries</a:t>
          </a:r>
        </a:p>
      </dsp:txBody>
      <dsp:txXfrm>
        <a:off x="0" y="2"/>
        <a:ext cx="2437863" cy="11999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1CD6B-E83A-4FE0-9A39-796CE022EC76}">
      <dsp:nvSpPr>
        <dsp:cNvPr id="0" name=""/>
        <dsp:cNvSpPr/>
      </dsp:nvSpPr>
      <dsp:spPr>
        <a:xfrm>
          <a:off x="1516903" y="0"/>
          <a:ext cx="5722096" cy="6463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The dependency factor represents the percentage of renewable water resources produced outside the country boundary</a:t>
          </a:r>
          <a:endParaRPr lang="fr-FR" sz="1700" kern="1200" dirty="0"/>
        </a:p>
      </dsp:txBody>
      <dsp:txXfrm>
        <a:off x="1516903" y="0"/>
        <a:ext cx="5722096" cy="646331"/>
      </dsp:txXfrm>
    </dsp:sp>
    <dsp:sp modelId="{4C935174-6E4B-4CB6-B03B-21E6B1889D18}">
      <dsp:nvSpPr>
        <dsp:cNvPr id="0" name=""/>
        <dsp:cNvSpPr/>
      </dsp:nvSpPr>
      <dsp:spPr>
        <a:xfrm>
          <a:off x="0" y="0"/>
          <a:ext cx="1488409" cy="646331"/>
        </a:xfrm>
        <a:prstGeom prst="rect">
          <a:avLst/>
        </a:prstGeom>
        <a:blipFill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378EC-3B87-4F87-856A-4E8D81ED6D97}">
      <dsp:nvSpPr>
        <dsp:cNvPr id="0" name=""/>
        <dsp:cNvSpPr/>
      </dsp:nvSpPr>
      <dsp:spPr>
        <a:xfrm rot="16200000">
          <a:off x="115453" y="-113146"/>
          <a:ext cx="2133600" cy="2359893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Water samples were collected and analyzed by the M&amp;E team per target country to check on bacteriological contamination</a:t>
          </a:r>
        </a:p>
      </dsp:txBody>
      <dsp:txXfrm rot="5400000">
        <a:off x="2307" y="426720"/>
        <a:ext cx="2359893" cy="12801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77FAA-26B8-4BF9-B475-94D7559500A4}">
      <dsp:nvSpPr>
        <dsp:cNvPr id="0" name=""/>
        <dsp:cNvSpPr/>
      </dsp:nvSpPr>
      <dsp:spPr>
        <a:xfrm>
          <a:off x="1280" y="1555"/>
          <a:ext cx="7922238" cy="11765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The Program developed an action plan to treat drinking water and ensure good quality in a sustainable manner. The action plan includes: </a:t>
          </a:r>
          <a:endParaRPr lang="fr-FR" sz="2000" kern="1200" dirty="0"/>
        </a:p>
      </dsp:txBody>
      <dsp:txXfrm>
        <a:off x="35740" y="36015"/>
        <a:ext cx="7853318" cy="1107619"/>
      </dsp:txXfrm>
    </dsp:sp>
    <dsp:sp modelId="{110B2583-37B3-4B71-BE87-4275D95F6107}">
      <dsp:nvSpPr>
        <dsp:cNvPr id="0" name=""/>
        <dsp:cNvSpPr/>
      </dsp:nvSpPr>
      <dsp:spPr>
        <a:xfrm>
          <a:off x="1280" y="1442895"/>
          <a:ext cx="1863179" cy="2136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Focus group with municipal authorities to get their involvement</a:t>
          </a:r>
          <a:endParaRPr lang="fr-FR" sz="2000" kern="1200" dirty="0"/>
        </a:p>
      </dsp:txBody>
      <dsp:txXfrm>
        <a:off x="55851" y="1497466"/>
        <a:ext cx="1754037" cy="2027806"/>
      </dsp:txXfrm>
    </dsp:sp>
    <dsp:sp modelId="{DCB1D344-8029-47AA-AB3E-7E31553E31CC}">
      <dsp:nvSpPr>
        <dsp:cNvPr id="0" name=""/>
        <dsp:cNvSpPr/>
      </dsp:nvSpPr>
      <dsp:spPr>
        <a:xfrm>
          <a:off x="2020967" y="1442895"/>
          <a:ext cx="1863179" cy="2136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Training of water point repairers in chlorination</a:t>
          </a:r>
          <a:endParaRPr lang="fr-FR" sz="2000" kern="1200" dirty="0"/>
        </a:p>
      </dsp:txBody>
      <dsp:txXfrm>
        <a:off x="2075538" y="1497466"/>
        <a:ext cx="1754037" cy="2027806"/>
      </dsp:txXfrm>
    </dsp:sp>
    <dsp:sp modelId="{ABDB0655-CEDC-4BDD-A42F-10CB292B8712}">
      <dsp:nvSpPr>
        <dsp:cNvPr id="0" name=""/>
        <dsp:cNvSpPr/>
      </dsp:nvSpPr>
      <dsp:spPr>
        <a:xfrm>
          <a:off x="4040653" y="1442895"/>
          <a:ext cx="1863179" cy="2136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Promotion of Aquatabs at the PoU</a:t>
          </a:r>
          <a:endParaRPr lang="fr-FR" sz="2000" kern="1200" dirty="0"/>
        </a:p>
      </dsp:txBody>
      <dsp:txXfrm>
        <a:off x="4095224" y="1497466"/>
        <a:ext cx="1754037" cy="2027806"/>
      </dsp:txXfrm>
    </dsp:sp>
    <dsp:sp modelId="{FD6DEFA4-6AF9-4BAC-A429-039E37EB174A}">
      <dsp:nvSpPr>
        <dsp:cNvPr id="0" name=""/>
        <dsp:cNvSpPr/>
      </dsp:nvSpPr>
      <dsp:spPr>
        <a:xfrm>
          <a:off x="6060339" y="1442895"/>
          <a:ext cx="1863179" cy="2136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Well  treatment using chlorine</a:t>
          </a:r>
          <a:endParaRPr lang="fr-FR" sz="2000" kern="1200" dirty="0"/>
        </a:p>
      </dsp:txBody>
      <dsp:txXfrm>
        <a:off x="6114910" y="1497466"/>
        <a:ext cx="1754037" cy="20278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8FDCC-B51E-49EF-ADBA-07590B10D0BF}">
      <dsp:nvSpPr>
        <dsp:cNvPr id="0" name=""/>
        <dsp:cNvSpPr/>
      </dsp:nvSpPr>
      <dsp:spPr>
        <a:xfrm>
          <a:off x="-799022" y="-137887"/>
          <a:ext cx="1046054" cy="1046054"/>
        </a:xfrm>
        <a:prstGeom prst="blockArc">
          <a:avLst>
            <a:gd name="adj1" fmla="val 18900000"/>
            <a:gd name="adj2" fmla="val 2700000"/>
            <a:gd name="adj3" fmla="val 2065"/>
          </a:avLst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E8601C-60D1-4754-B98F-07F6488365AB}">
      <dsp:nvSpPr>
        <dsp:cNvPr id="0" name=""/>
        <dsp:cNvSpPr/>
      </dsp:nvSpPr>
      <dsp:spPr>
        <a:xfrm>
          <a:off x="238587" y="75925"/>
          <a:ext cx="7305212" cy="5533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704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approach adopted by the Program paid off. Between February and April 2017, the monitoring activities showed that: </a:t>
          </a:r>
          <a:endParaRPr lang="fr-FR" sz="1600" kern="1200" dirty="0"/>
        </a:p>
      </dsp:txBody>
      <dsp:txXfrm>
        <a:off x="238587" y="75925"/>
        <a:ext cx="7305212" cy="553378"/>
      </dsp:txXfrm>
    </dsp:sp>
    <dsp:sp modelId="{21FC4CBD-45DA-4F00-9747-19B028CD8B15}">
      <dsp:nvSpPr>
        <dsp:cNvPr id="0" name=""/>
        <dsp:cNvSpPr/>
      </dsp:nvSpPr>
      <dsp:spPr>
        <a:xfrm>
          <a:off x="0" y="146551"/>
          <a:ext cx="477175" cy="477175"/>
        </a:xfrm>
        <a:prstGeom prst="ellipse">
          <a:avLst/>
        </a:prstGeom>
        <a:solidFill>
          <a:srgbClr val="C000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1311B-0AA8-4CED-AC1D-7FAFA092F383}">
      <dsp:nvSpPr>
        <dsp:cNvPr id="0" name=""/>
        <dsp:cNvSpPr/>
      </dsp:nvSpPr>
      <dsp:spPr>
        <a:xfrm rot="5400000">
          <a:off x="-281891" y="979312"/>
          <a:ext cx="1253696" cy="1516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D90C0-C548-4576-8840-53CF995AD656}">
      <dsp:nvSpPr>
        <dsp:cNvPr id="0" name=""/>
        <dsp:cNvSpPr/>
      </dsp:nvSpPr>
      <dsp:spPr>
        <a:xfrm>
          <a:off x="3104" y="174167"/>
          <a:ext cx="1684697" cy="101081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High evaporation </a:t>
          </a:r>
          <a:endParaRPr lang="fr-FR" sz="1600" kern="1200" dirty="0"/>
        </a:p>
      </dsp:txBody>
      <dsp:txXfrm>
        <a:off x="32710" y="203773"/>
        <a:ext cx="1625485" cy="951606"/>
      </dsp:txXfrm>
    </dsp:sp>
    <dsp:sp modelId="{D664583A-526A-4CED-BA40-6DEB4AEF623F}">
      <dsp:nvSpPr>
        <dsp:cNvPr id="0" name=""/>
        <dsp:cNvSpPr/>
      </dsp:nvSpPr>
      <dsp:spPr>
        <a:xfrm rot="5400000">
          <a:off x="-281891" y="2242835"/>
          <a:ext cx="1253696" cy="15162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19760-F653-4C1C-AAD5-85930CAE8A91}">
      <dsp:nvSpPr>
        <dsp:cNvPr id="0" name=""/>
        <dsp:cNvSpPr/>
      </dsp:nvSpPr>
      <dsp:spPr>
        <a:xfrm>
          <a:off x="3104" y="1437690"/>
          <a:ext cx="1684697" cy="101081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Unsteady flow velocity of the streams</a:t>
          </a:r>
          <a:endParaRPr lang="fr-FR" sz="1600" kern="1200" dirty="0"/>
        </a:p>
      </dsp:txBody>
      <dsp:txXfrm>
        <a:off x="32710" y="1467296"/>
        <a:ext cx="1625485" cy="951606"/>
      </dsp:txXfrm>
    </dsp:sp>
    <dsp:sp modelId="{46F1799E-F25F-4CA1-AFA3-4515774F7249}">
      <dsp:nvSpPr>
        <dsp:cNvPr id="0" name=""/>
        <dsp:cNvSpPr/>
      </dsp:nvSpPr>
      <dsp:spPr>
        <a:xfrm>
          <a:off x="349869" y="2874596"/>
          <a:ext cx="2230821" cy="15162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CF0ABE-7E80-417C-8B60-4CBB69D1F0E1}">
      <dsp:nvSpPr>
        <dsp:cNvPr id="0" name=""/>
        <dsp:cNvSpPr/>
      </dsp:nvSpPr>
      <dsp:spPr>
        <a:xfrm>
          <a:off x="3104" y="2701213"/>
          <a:ext cx="1684697" cy="101081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Sedimentation of surface water resources</a:t>
          </a:r>
          <a:endParaRPr lang="fr-FR" sz="1600" kern="1200" dirty="0"/>
        </a:p>
      </dsp:txBody>
      <dsp:txXfrm>
        <a:off x="32710" y="2730819"/>
        <a:ext cx="1625485" cy="951606"/>
      </dsp:txXfrm>
    </dsp:sp>
    <dsp:sp modelId="{A1D7426C-FB11-4961-A789-F0B8CE8DA732}">
      <dsp:nvSpPr>
        <dsp:cNvPr id="0" name=""/>
        <dsp:cNvSpPr/>
      </dsp:nvSpPr>
      <dsp:spPr>
        <a:xfrm rot="16200000">
          <a:off x="1958755" y="2242835"/>
          <a:ext cx="1253696" cy="15162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237E65-7565-45D3-BABA-DCE61D80E018}">
      <dsp:nvSpPr>
        <dsp:cNvPr id="0" name=""/>
        <dsp:cNvSpPr/>
      </dsp:nvSpPr>
      <dsp:spPr>
        <a:xfrm>
          <a:off x="2243751" y="2701213"/>
          <a:ext cx="1684697" cy="101081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Lack of water facilities and qualified engineers</a:t>
          </a:r>
          <a:endParaRPr lang="fr-FR" sz="1600" kern="1200" dirty="0"/>
        </a:p>
      </dsp:txBody>
      <dsp:txXfrm>
        <a:off x="2273357" y="2730819"/>
        <a:ext cx="1625485" cy="951606"/>
      </dsp:txXfrm>
    </dsp:sp>
    <dsp:sp modelId="{7701D4A9-4469-4A9A-BB38-6C67F0A4BE36}">
      <dsp:nvSpPr>
        <dsp:cNvPr id="0" name=""/>
        <dsp:cNvSpPr/>
      </dsp:nvSpPr>
      <dsp:spPr>
        <a:xfrm rot="16200000">
          <a:off x="1958755" y="979312"/>
          <a:ext cx="1253696" cy="1516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2F3E88-09FF-4882-989E-9DC269652EF9}">
      <dsp:nvSpPr>
        <dsp:cNvPr id="0" name=""/>
        <dsp:cNvSpPr/>
      </dsp:nvSpPr>
      <dsp:spPr>
        <a:xfrm>
          <a:off x="2243751" y="1437690"/>
          <a:ext cx="1684697" cy="101081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Low level of water mobilization</a:t>
          </a:r>
          <a:endParaRPr lang="fr-FR" sz="1600" kern="1200" dirty="0"/>
        </a:p>
      </dsp:txBody>
      <dsp:txXfrm>
        <a:off x="2273357" y="1467296"/>
        <a:ext cx="1625485" cy="951606"/>
      </dsp:txXfrm>
    </dsp:sp>
    <dsp:sp modelId="{05A59C65-504C-4D86-9772-C940F3621575}">
      <dsp:nvSpPr>
        <dsp:cNvPr id="0" name=""/>
        <dsp:cNvSpPr/>
      </dsp:nvSpPr>
      <dsp:spPr>
        <a:xfrm>
          <a:off x="2590517" y="347550"/>
          <a:ext cx="2230821" cy="1516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220DA5-D050-459C-8335-DA1666650AA5}">
      <dsp:nvSpPr>
        <dsp:cNvPr id="0" name=""/>
        <dsp:cNvSpPr/>
      </dsp:nvSpPr>
      <dsp:spPr>
        <a:xfrm>
          <a:off x="2243751" y="174167"/>
          <a:ext cx="1684697" cy="1010818"/>
        </a:xfrm>
        <a:prstGeom prst="roundRect">
          <a:avLst>
            <a:gd name="adj" fmla="val 10000"/>
          </a:avLst>
        </a:prstGeom>
        <a:solidFill>
          <a:schemeClr val="tx1">
            <a:lumMod val="75000"/>
            <a:lumOff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Invasion of surface water resources by plants</a:t>
          </a:r>
          <a:endParaRPr lang="fr-FR" sz="1600" kern="1200" dirty="0"/>
        </a:p>
      </dsp:txBody>
      <dsp:txXfrm>
        <a:off x="2273357" y="203773"/>
        <a:ext cx="1625485" cy="951606"/>
      </dsp:txXfrm>
    </dsp:sp>
    <dsp:sp modelId="{7C02E557-F2C1-4D32-9871-4E029900F9FD}">
      <dsp:nvSpPr>
        <dsp:cNvPr id="0" name=""/>
        <dsp:cNvSpPr/>
      </dsp:nvSpPr>
      <dsp:spPr>
        <a:xfrm rot="5400000">
          <a:off x="4199402" y="979312"/>
          <a:ext cx="1253696" cy="15162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126FEF-B0B8-4DAA-8E4F-3825C008B178}">
      <dsp:nvSpPr>
        <dsp:cNvPr id="0" name=""/>
        <dsp:cNvSpPr/>
      </dsp:nvSpPr>
      <dsp:spPr>
        <a:xfrm>
          <a:off x="4484398" y="174167"/>
          <a:ext cx="1684697" cy="1010818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Poor management of existing water facilities</a:t>
          </a:r>
          <a:endParaRPr lang="fr-FR" sz="1600" kern="1200" dirty="0"/>
        </a:p>
      </dsp:txBody>
      <dsp:txXfrm>
        <a:off x="4514004" y="203773"/>
        <a:ext cx="1625485" cy="951606"/>
      </dsp:txXfrm>
    </dsp:sp>
    <dsp:sp modelId="{B1005DA7-15A5-49C7-AB5A-C6402DBF08B7}">
      <dsp:nvSpPr>
        <dsp:cNvPr id="0" name=""/>
        <dsp:cNvSpPr/>
      </dsp:nvSpPr>
      <dsp:spPr>
        <a:xfrm rot="5400000">
          <a:off x="4199402" y="2242835"/>
          <a:ext cx="1253696" cy="15162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F365BE-4676-4A96-9D31-1209E2C790DC}">
      <dsp:nvSpPr>
        <dsp:cNvPr id="0" name=""/>
        <dsp:cNvSpPr/>
      </dsp:nvSpPr>
      <dsp:spPr>
        <a:xfrm>
          <a:off x="4484398" y="1437690"/>
          <a:ext cx="1684697" cy="101081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Lack of financial means</a:t>
          </a:r>
          <a:endParaRPr lang="fr-FR" sz="1600" kern="1200" dirty="0"/>
        </a:p>
      </dsp:txBody>
      <dsp:txXfrm>
        <a:off x="4514004" y="1467296"/>
        <a:ext cx="1625485" cy="951606"/>
      </dsp:txXfrm>
    </dsp:sp>
    <dsp:sp modelId="{9568F41F-6DB8-41CC-851F-9577CFB477EC}">
      <dsp:nvSpPr>
        <dsp:cNvPr id="0" name=""/>
        <dsp:cNvSpPr/>
      </dsp:nvSpPr>
      <dsp:spPr>
        <a:xfrm>
          <a:off x="4484398" y="2701213"/>
          <a:ext cx="1684697" cy="1010818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High cost of water facilities and equipment</a:t>
          </a:r>
          <a:endParaRPr lang="fr-FR" sz="1600" kern="1200" dirty="0"/>
        </a:p>
      </dsp:txBody>
      <dsp:txXfrm>
        <a:off x="4514004" y="2730819"/>
        <a:ext cx="1625485" cy="9516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3A7A4-CCD9-48E1-BC07-47A9B458892C}">
      <dsp:nvSpPr>
        <dsp:cNvPr id="0" name=""/>
        <dsp:cNvSpPr/>
      </dsp:nvSpPr>
      <dsp:spPr>
        <a:xfrm>
          <a:off x="2649329" y="543225"/>
          <a:ext cx="4185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552" y="45720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847376" y="586697"/>
        <a:ext cx="22457" cy="4495"/>
      </dsp:txXfrm>
    </dsp:sp>
    <dsp:sp modelId="{8BD11C50-03B2-437F-BCCC-11D1096230CD}">
      <dsp:nvSpPr>
        <dsp:cNvPr id="0" name=""/>
        <dsp:cNvSpPr/>
      </dsp:nvSpPr>
      <dsp:spPr>
        <a:xfrm>
          <a:off x="698292" y="3094"/>
          <a:ext cx="1952836" cy="1171702"/>
        </a:xfrm>
        <a:prstGeom prst="snip2Diag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Promote an integrated water resources management</a:t>
          </a:r>
          <a:endParaRPr lang="fr-FR" sz="1600" kern="1200" dirty="0"/>
        </a:p>
      </dsp:txBody>
      <dsp:txXfrm>
        <a:off x="795936" y="100738"/>
        <a:ext cx="1757548" cy="976414"/>
      </dsp:txXfrm>
    </dsp:sp>
    <dsp:sp modelId="{EFE95E89-6C4E-4E77-B494-C069775A48A3}">
      <dsp:nvSpPr>
        <dsp:cNvPr id="0" name=""/>
        <dsp:cNvSpPr/>
      </dsp:nvSpPr>
      <dsp:spPr>
        <a:xfrm>
          <a:off x="5051318" y="543225"/>
          <a:ext cx="4185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552" y="45720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249365" y="586697"/>
        <a:ext cx="22457" cy="4495"/>
      </dsp:txXfrm>
    </dsp:sp>
    <dsp:sp modelId="{156FE5AE-432D-4C42-84F3-C69981F8FA9B}">
      <dsp:nvSpPr>
        <dsp:cNvPr id="0" name=""/>
        <dsp:cNvSpPr/>
      </dsp:nvSpPr>
      <dsp:spPr>
        <a:xfrm>
          <a:off x="3100281" y="3094"/>
          <a:ext cx="1952836" cy="1171702"/>
        </a:xfrm>
        <a:prstGeom prst="snip2Diag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Encourage PPP to facilitate investments</a:t>
          </a:r>
          <a:endParaRPr lang="fr-FR" sz="1600" kern="1200" dirty="0"/>
        </a:p>
      </dsp:txBody>
      <dsp:txXfrm>
        <a:off x="3197925" y="100738"/>
        <a:ext cx="1757548" cy="976414"/>
      </dsp:txXfrm>
    </dsp:sp>
    <dsp:sp modelId="{5DD5355F-81FC-4A65-9D2C-3B7420582B1C}">
      <dsp:nvSpPr>
        <dsp:cNvPr id="0" name=""/>
        <dsp:cNvSpPr/>
      </dsp:nvSpPr>
      <dsp:spPr>
        <a:xfrm>
          <a:off x="1674710" y="1172996"/>
          <a:ext cx="4803978" cy="418552"/>
        </a:xfrm>
        <a:custGeom>
          <a:avLst/>
          <a:gdLst/>
          <a:ahLst/>
          <a:cxnLst/>
          <a:rect l="0" t="0" r="0" b="0"/>
          <a:pathLst>
            <a:path>
              <a:moveTo>
                <a:pt x="4803978" y="0"/>
              </a:moveTo>
              <a:lnTo>
                <a:pt x="4803978" y="226376"/>
              </a:lnTo>
              <a:lnTo>
                <a:pt x="0" y="226376"/>
              </a:lnTo>
              <a:lnTo>
                <a:pt x="0" y="418552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956076" y="1380024"/>
        <a:ext cx="241246" cy="4495"/>
      </dsp:txXfrm>
    </dsp:sp>
    <dsp:sp modelId="{CB1F476E-EF79-4F1E-8B85-269F1DB58A40}">
      <dsp:nvSpPr>
        <dsp:cNvPr id="0" name=""/>
        <dsp:cNvSpPr/>
      </dsp:nvSpPr>
      <dsp:spPr>
        <a:xfrm>
          <a:off x="5502270" y="3094"/>
          <a:ext cx="1952836" cy="1171702"/>
        </a:xfrm>
        <a:prstGeom prst="snip2Diag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Strengthen the capacity of water stakeholders</a:t>
          </a:r>
          <a:endParaRPr lang="fr-FR" sz="1600" kern="1200" dirty="0"/>
        </a:p>
      </dsp:txBody>
      <dsp:txXfrm>
        <a:off x="5599914" y="100738"/>
        <a:ext cx="1757548" cy="976414"/>
      </dsp:txXfrm>
    </dsp:sp>
    <dsp:sp modelId="{7351DD70-2EDD-480C-A65A-8294B7778A22}">
      <dsp:nvSpPr>
        <dsp:cNvPr id="0" name=""/>
        <dsp:cNvSpPr/>
      </dsp:nvSpPr>
      <dsp:spPr>
        <a:xfrm>
          <a:off x="2649329" y="2164080"/>
          <a:ext cx="4185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552" y="45720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847376" y="2207552"/>
        <a:ext cx="22457" cy="4495"/>
      </dsp:txXfrm>
    </dsp:sp>
    <dsp:sp modelId="{C004BDCC-C14C-4A7B-A8A4-95D797E7D9D8}">
      <dsp:nvSpPr>
        <dsp:cNvPr id="0" name=""/>
        <dsp:cNvSpPr/>
      </dsp:nvSpPr>
      <dsp:spPr>
        <a:xfrm>
          <a:off x="698292" y="1623948"/>
          <a:ext cx="1952836" cy="1171702"/>
        </a:xfrm>
        <a:prstGeom prst="snip2Diag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Reinforce communication for behavior change</a:t>
          </a:r>
          <a:endParaRPr lang="fr-FR" sz="1600" kern="1200" dirty="0"/>
        </a:p>
      </dsp:txBody>
      <dsp:txXfrm>
        <a:off x="795936" y="1721592"/>
        <a:ext cx="1757548" cy="976414"/>
      </dsp:txXfrm>
    </dsp:sp>
    <dsp:sp modelId="{B6A14162-8E2B-4277-BA60-AB8EABA54877}">
      <dsp:nvSpPr>
        <dsp:cNvPr id="0" name=""/>
        <dsp:cNvSpPr/>
      </dsp:nvSpPr>
      <dsp:spPr>
        <a:xfrm>
          <a:off x="5051318" y="2164080"/>
          <a:ext cx="4185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552" y="45720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249365" y="2207552"/>
        <a:ext cx="22457" cy="4495"/>
      </dsp:txXfrm>
    </dsp:sp>
    <dsp:sp modelId="{EFDFA88D-B625-4A4F-8922-07BCA7EB3CB1}">
      <dsp:nvSpPr>
        <dsp:cNvPr id="0" name=""/>
        <dsp:cNvSpPr/>
      </dsp:nvSpPr>
      <dsp:spPr>
        <a:xfrm>
          <a:off x="3100281" y="1623948"/>
          <a:ext cx="1952836" cy="1171702"/>
        </a:xfrm>
        <a:prstGeom prst="snip2Diag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Monitor the quality of raw water</a:t>
          </a:r>
          <a:endParaRPr lang="fr-FR" sz="1600" kern="1200" dirty="0"/>
        </a:p>
      </dsp:txBody>
      <dsp:txXfrm>
        <a:off x="3197925" y="1721592"/>
        <a:ext cx="1757548" cy="976414"/>
      </dsp:txXfrm>
    </dsp:sp>
    <dsp:sp modelId="{B79999A3-FBB5-4049-8E8F-785E873E28F2}">
      <dsp:nvSpPr>
        <dsp:cNvPr id="0" name=""/>
        <dsp:cNvSpPr/>
      </dsp:nvSpPr>
      <dsp:spPr>
        <a:xfrm>
          <a:off x="1674710" y="2793851"/>
          <a:ext cx="4803978" cy="418552"/>
        </a:xfrm>
        <a:custGeom>
          <a:avLst/>
          <a:gdLst/>
          <a:ahLst/>
          <a:cxnLst/>
          <a:rect l="0" t="0" r="0" b="0"/>
          <a:pathLst>
            <a:path>
              <a:moveTo>
                <a:pt x="4803978" y="0"/>
              </a:moveTo>
              <a:lnTo>
                <a:pt x="4803978" y="226376"/>
              </a:lnTo>
              <a:lnTo>
                <a:pt x="0" y="226376"/>
              </a:lnTo>
              <a:lnTo>
                <a:pt x="0" y="418552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956076" y="3000879"/>
        <a:ext cx="241246" cy="4495"/>
      </dsp:txXfrm>
    </dsp:sp>
    <dsp:sp modelId="{FD669FE7-0005-48AC-800D-0AF6B434356E}">
      <dsp:nvSpPr>
        <dsp:cNvPr id="0" name=""/>
        <dsp:cNvSpPr/>
      </dsp:nvSpPr>
      <dsp:spPr>
        <a:xfrm>
          <a:off x="5502270" y="1623948"/>
          <a:ext cx="1952836" cy="1171702"/>
        </a:xfrm>
        <a:prstGeom prst="snip2Diag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Protect surface water resources from pollution </a:t>
          </a:r>
          <a:endParaRPr lang="fr-FR" sz="1600" kern="1200" dirty="0"/>
        </a:p>
      </dsp:txBody>
      <dsp:txXfrm>
        <a:off x="5599914" y="1721592"/>
        <a:ext cx="1757548" cy="976414"/>
      </dsp:txXfrm>
    </dsp:sp>
    <dsp:sp modelId="{0C252ED6-66BC-473A-8A1A-F70186E3A185}">
      <dsp:nvSpPr>
        <dsp:cNvPr id="0" name=""/>
        <dsp:cNvSpPr/>
      </dsp:nvSpPr>
      <dsp:spPr>
        <a:xfrm>
          <a:off x="2649329" y="3784934"/>
          <a:ext cx="4185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552" y="45720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847376" y="3828406"/>
        <a:ext cx="22457" cy="4495"/>
      </dsp:txXfrm>
    </dsp:sp>
    <dsp:sp modelId="{CEE8ED41-3C8F-4770-8C66-9B7359CF1CEC}">
      <dsp:nvSpPr>
        <dsp:cNvPr id="0" name=""/>
        <dsp:cNvSpPr/>
      </dsp:nvSpPr>
      <dsp:spPr>
        <a:xfrm>
          <a:off x="698292" y="3244803"/>
          <a:ext cx="1952836" cy="1171702"/>
        </a:xfrm>
        <a:prstGeom prst="snip2Diag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Improve knowledge on water resources </a:t>
          </a:r>
          <a:endParaRPr lang="fr-FR" sz="1600" kern="1200" dirty="0"/>
        </a:p>
      </dsp:txBody>
      <dsp:txXfrm>
        <a:off x="795936" y="3342447"/>
        <a:ext cx="1757548" cy="976414"/>
      </dsp:txXfrm>
    </dsp:sp>
    <dsp:sp modelId="{516AA8C4-35EB-4D16-AAF8-2F069B932750}">
      <dsp:nvSpPr>
        <dsp:cNvPr id="0" name=""/>
        <dsp:cNvSpPr/>
      </dsp:nvSpPr>
      <dsp:spPr>
        <a:xfrm>
          <a:off x="3100281" y="3244803"/>
          <a:ext cx="1952836" cy="1171702"/>
        </a:xfrm>
        <a:prstGeom prst="snip2Diag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Prevent sedimentation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Reduce land degradation</a:t>
          </a:r>
          <a:endParaRPr lang="fr-FR" sz="1600" kern="1200" dirty="0"/>
        </a:p>
      </dsp:txBody>
      <dsp:txXfrm>
        <a:off x="3197925" y="3342447"/>
        <a:ext cx="1757548" cy="9764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0.35023</cdr:x>
      <cdr:y>0.46702</cdr:y>
    </cdr:from>
    <cdr:to>
      <cdr:x>0.9638</cdr:x>
      <cdr:y>0.90068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2957264" y="2133600"/>
          <a:ext cx="5180779" cy="1981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>
            <a:lnSpc>
              <a:spcPct val="115000"/>
            </a:lnSpc>
            <a:spcAft>
              <a:spcPts val="1000"/>
            </a:spcAft>
          </a:pPr>
          <a:r>
            <a:rPr lang="en-US" sz="1800" b="1" noProof="0" dirty="0">
              <a:solidFill>
                <a:srgbClr val="FF0000"/>
              </a:solidFill>
              <a:latin typeface="Times New Roman"/>
              <a:ea typeface="Calibri"/>
              <a:cs typeface="Times New Roman"/>
            </a:rPr>
            <a:t>Water stress</a:t>
          </a:r>
          <a:r>
            <a:rPr lang="en-US" sz="1800" b="1" noProof="0" dirty="0">
              <a:latin typeface="Times New Roman"/>
              <a:ea typeface="Calibri"/>
              <a:cs typeface="Times New Roman"/>
            </a:rPr>
            <a:t> :</a:t>
          </a:r>
          <a:endParaRPr lang="en-US" sz="1800" b="1" noProof="0" dirty="0">
            <a:ea typeface="Calibri"/>
            <a:cs typeface="Times New Roman"/>
          </a:endParaRPr>
        </a:p>
        <a:p xmlns:a="http://schemas.openxmlformats.org/drawingml/2006/main">
          <a:pPr marL="342900" lvl="0" indent="-342900">
            <a:lnSpc>
              <a:spcPct val="115000"/>
            </a:lnSpc>
            <a:spcAft>
              <a:spcPts val="0"/>
            </a:spcAft>
            <a:buFont typeface="+mj-lt"/>
            <a:buAutoNum type="arabicPeriod"/>
          </a:pPr>
          <a:r>
            <a:rPr lang="en-US" sz="1600" noProof="0" dirty="0">
              <a:latin typeface="Times New Roman"/>
              <a:ea typeface="Calibri"/>
              <a:cs typeface="Times New Roman"/>
            </a:rPr>
            <a:t>Scarcity when water availability is  ≤ 1700 m</a:t>
          </a:r>
          <a:r>
            <a:rPr lang="en-US" sz="1600" baseline="30000" noProof="0" dirty="0">
              <a:latin typeface="Times New Roman"/>
              <a:ea typeface="Calibri"/>
              <a:cs typeface="Times New Roman"/>
            </a:rPr>
            <a:t>3</a:t>
          </a:r>
          <a:r>
            <a:rPr lang="en-US" sz="1600" noProof="0" dirty="0">
              <a:latin typeface="Times New Roman"/>
              <a:ea typeface="Calibri"/>
              <a:cs typeface="Times New Roman"/>
            </a:rPr>
            <a:t>/</a:t>
          </a:r>
          <a:r>
            <a:rPr lang="en-US" sz="1600" noProof="0" dirty="0" err="1">
              <a:latin typeface="Times New Roman"/>
              <a:ea typeface="Calibri"/>
              <a:cs typeface="Times New Roman"/>
            </a:rPr>
            <a:t>inhab</a:t>
          </a:r>
          <a:r>
            <a:rPr lang="en-US" sz="1600" noProof="0" dirty="0">
              <a:latin typeface="Times New Roman"/>
              <a:ea typeface="Calibri"/>
              <a:cs typeface="Times New Roman"/>
            </a:rPr>
            <a:t>/year</a:t>
          </a:r>
          <a:endParaRPr lang="en-US" sz="1600" noProof="0" dirty="0">
            <a:ea typeface="Calibri"/>
            <a:cs typeface="Times New Roman"/>
          </a:endParaRPr>
        </a:p>
        <a:p xmlns:a="http://schemas.openxmlformats.org/drawingml/2006/main">
          <a:pPr marL="342900" lvl="0" indent="-342900">
            <a:lnSpc>
              <a:spcPct val="115000"/>
            </a:lnSpc>
            <a:spcAft>
              <a:spcPts val="0"/>
            </a:spcAft>
            <a:buFont typeface="+mj-lt"/>
            <a:buAutoNum type="arabicPeriod"/>
          </a:pPr>
          <a:r>
            <a:rPr lang="en-US" sz="1600" noProof="0" dirty="0">
              <a:latin typeface="Times New Roman"/>
              <a:ea typeface="Calibri"/>
              <a:cs typeface="Times New Roman"/>
            </a:rPr>
            <a:t>Serious scarcity when water availability is  ≤ 1000 m</a:t>
          </a:r>
          <a:r>
            <a:rPr lang="en-US" sz="1600" baseline="30000" noProof="0" dirty="0">
              <a:latin typeface="Times New Roman"/>
              <a:ea typeface="Calibri"/>
              <a:cs typeface="Times New Roman"/>
            </a:rPr>
            <a:t>3</a:t>
          </a:r>
          <a:r>
            <a:rPr lang="en-US" sz="1600" noProof="0" dirty="0">
              <a:latin typeface="Times New Roman"/>
              <a:ea typeface="Calibri"/>
              <a:cs typeface="Times New Roman"/>
            </a:rPr>
            <a:t>/</a:t>
          </a:r>
          <a:r>
            <a:rPr lang="en-US" sz="1600" noProof="0" dirty="0" err="1">
              <a:latin typeface="Times New Roman"/>
              <a:ea typeface="Calibri"/>
              <a:cs typeface="Times New Roman"/>
            </a:rPr>
            <a:t>inhab</a:t>
          </a:r>
          <a:r>
            <a:rPr lang="en-US" sz="1600" noProof="0" dirty="0">
              <a:latin typeface="Times New Roman"/>
              <a:ea typeface="Calibri"/>
              <a:cs typeface="Times New Roman"/>
            </a:rPr>
            <a:t>/year</a:t>
          </a:r>
          <a:endParaRPr lang="en-US" sz="1600" noProof="0" dirty="0">
            <a:ea typeface="Calibri"/>
            <a:cs typeface="Times New Roman"/>
          </a:endParaRPr>
        </a:p>
        <a:p xmlns:a="http://schemas.openxmlformats.org/drawingml/2006/main">
          <a:pPr marL="342900" lvl="0" indent="-342900">
            <a:lnSpc>
              <a:spcPct val="115000"/>
            </a:lnSpc>
            <a:spcAft>
              <a:spcPts val="0"/>
            </a:spcAft>
            <a:buFont typeface="+mj-lt"/>
            <a:buAutoNum type="arabicPeriod"/>
          </a:pPr>
          <a:r>
            <a:rPr lang="en-US" sz="1600" noProof="0" dirty="0">
              <a:latin typeface="Times New Roman"/>
              <a:ea typeface="Calibri"/>
              <a:cs typeface="Times New Roman"/>
            </a:rPr>
            <a:t>Absolute stress when availability is ≤ 500 m</a:t>
          </a:r>
          <a:r>
            <a:rPr lang="en-US" sz="1600" baseline="30000" noProof="0" dirty="0">
              <a:latin typeface="Times New Roman"/>
              <a:ea typeface="Calibri"/>
              <a:cs typeface="Times New Roman"/>
            </a:rPr>
            <a:t>3</a:t>
          </a:r>
          <a:r>
            <a:rPr lang="en-US" sz="1600" noProof="0" dirty="0">
              <a:latin typeface="Times New Roman"/>
              <a:ea typeface="Calibri"/>
              <a:cs typeface="Times New Roman"/>
            </a:rPr>
            <a:t>/</a:t>
          </a:r>
          <a:r>
            <a:rPr lang="en-US" sz="1600" noProof="0" dirty="0" err="1">
              <a:latin typeface="Times New Roman"/>
              <a:ea typeface="Calibri"/>
              <a:cs typeface="Times New Roman"/>
            </a:rPr>
            <a:t>inhab</a:t>
          </a:r>
          <a:r>
            <a:rPr lang="en-US" sz="1600" noProof="0" dirty="0">
              <a:latin typeface="Times New Roman"/>
              <a:ea typeface="Calibri"/>
              <a:cs typeface="Times New Roman"/>
            </a:rPr>
            <a:t>/year</a:t>
          </a:r>
          <a:endParaRPr lang="en-US" sz="1600" noProof="0" dirty="0">
            <a:ea typeface="Calibri"/>
            <a:cs typeface="Times New Roman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036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036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60FBADE-C6DC-4AC2-822F-7827BB569AD9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65659"/>
            <a:ext cx="4307046" cy="34036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9992" y="6465659"/>
            <a:ext cx="4307046" cy="34036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B91F16F-CD5B-48E5-B5FE-926558F17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7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036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036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4A8E402-BBD4-4C3D-9F63-69E47C29AF42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9588"/>
            <a:ext cx="3405188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5659"/>
            <a:ext cx="4307046" cy="34036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9992" y="6465659"/>
            <a:ext cx="4307046" cy="34036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FC01D25-A58A-4695-ADB4-F98398A0A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02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631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Revoir</a:t>
            </a:r>
            <a:r>
              <a:rPr lang="fr-FR" baseline="0" dirty="0"/>
              <a:t> les traits en haut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044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68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14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2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85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793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62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6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90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38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01D25-A58A-4695-ADB4-F98398A0A8D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04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11430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2590800"/>
            <a:ext cx="8001000" cy="3535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C8EF-453F-4D33-BE7C-80B845A36C8B}" type="datetime1">
              <a:rPr lang="fr-FR" smtClean="0"/>
              <a:t>03/05/2019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PARTNER, ADD YOUR LOGO HERE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E86DF-A76B-47AF-ABD0-6083AC12AC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101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1600200"/>
            <a:ext cx="7772400" cy="761999"/>
          </a:xfrm>
          <a:prstGeom prst="rect">
            <a:avLst/>
          </a:prstGeom>
        </p:spPr>
        <p:txBody>
          <a:bodyPr anchor="t"/>
          <a:lstStyle>
            <a:lvl1pPr algn="ctr">
              <a:defRPr sz="3000" b="1" cap="all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842-AC9C-4EA8-928C-F136A9884D93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/>
              <a:t>PARTNER, ADD YOUR LOGO HERE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E86DF-A76B-47AF-ABD0-6083AC12AC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36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842-AC9C-4EA8-928C-F136A9884D93}" type="datetimeFigureOut">
              <a:rPr lang="fr-FR" smtClean="0"/>
              <a:pPr/>
              <a:t>03/05/2019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E86DF-A76B-47AF-ABD0-6083AC12AC75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968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3622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BEC-7CCA-4F24-86D4-0169C7D8BC4C}" type="datetime1">
              <a:rPr lang="fr-FR" smtClean="0"/>
              <a:t>03/05/2019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50800" dir="5400000" algn="ctr" rotWithShape="0">
              <a:schemeClr val="bg1"/>
            </a:outerShdw>
          </a:effectLst>
        </p:spPr>
        <p:txBody>
          <a:bodyPr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/>
              <a:t>PARTNER, ADD YOUR LOGO HERE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E86DF-A76B-47AF-ABD0-6083AC12AC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175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ACFEF-CEA0-43AD-81BA-5058F585AB50}" type="datetime1">
              <a:rPr lang="fr-FR" smtClean="0"/>
              <a:t>03/05/2019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PARTNER, ADD YOUR LOGO HERE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E86DF-A76B-47AF-ABD0-6083AC12AC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446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6E92-FD31-42EB-959D-D709743881DC}" type="datetime1">
              <a:rPr lang="fr-FR" smtClean="0"/>
              <a:t>03/05/2019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PARTNER, ADD YOUR LOGO HERE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E86DF-A76B-47AF-ABD0-6083AC12AC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032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A151-A8C4-4050-94F6-2B767BD4BB05}" type="datetime1">
              <a:rPr lang="fr-FR" smtClean="0"/>
              <a:t>03/05/2019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PARTNER, ADD YOUR LOGO HERE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E86DF-A76B-47AF-ABD0-6083AC12AC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759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99176-DEC6-4E70-8EFC-C514C251E82B}" type="datetime1">
              <a:rPr lang="fr-FR" smtClean="0"/>
              <a:t>03/05/2019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PARTNER, ADD YOUR LOGO HERE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E86DF-A76B-47AF-ABD0-6083AC12AC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690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F960-6404-4540-B42F-5143B04A565F}" type="datetime1">
              <a:rPr lang="fr-FR" smtClean="0"/>
              <a:t>03/05/2019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PARTNER, ADD YOUR LOGO HERE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E86DF-A76B-47AF-ABD0-6083AC12AC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6011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2BEC-9675-4FE9-B28D-FD4D4C9D1ECD}" type="datetime1">
              <a:rPr lang="fr-FR" smtClean="0"/>
              <a:t>03/05/2019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PARTNER, ADD YOUR LOGO HERE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E86DF-A76B-47AF-ABD0-6083AC12AC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294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3A30-D61E-4E92-A877-04031544AD9D}" type="datetime1">
              <a:rPr lang="fr-FR" smtClean="0"/>
              <a:t>03/05/2019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PARTNER, ADD YOUR LOGO HERE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E86DF-A76B-47AF-ABD0-6083AC12AC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802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252C2-F1DF-49F0-8448-6041162F9C77}" type="datetime1">
              <a:rPr lang="fr-FR" smtClean="0"/>
              <a:t>03/05/2019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1200" b="1" kern="12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PARTNER, ADD YOUR LOGO HERE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E86DF-A76B-47AF-ABD0-6083AC12AC75}" type="slidenum">
              <a:rPr lang="fr-FR" smtClean="0"/>
              <a:t>‹#›</a:t>
            </a:fld>
            <a:endParaRPr lang="fr-FR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09550" y="1219200"/>
            <a:ext cx="8534400" cy="5421632"/>
            <a:chOff x="209550" y="1219200"/>
            <a:chExt cx="8534400" cy="5421632"/>
          </a:xfrm>
        </p:grpSpPr>
        <p:cxnSp>
          <p:nvCxnSpPr>
            <p:cNvPr id="12" name="Connecteur droit 11"/>
            <p:cNvCxnSpPr/>
            <p:nvPr userDrawn="1"/>
          </p:nvCxnSpPr>
          <p:spPr>
            <a:xfrm>
              <a:off x="265310" y="1230632"/>
              <a:ext cx="0" cy="5410200"/>
            </a:xfrm>
            <a:prstGeom prst="line">
              <a:avLst/>
            </a:prstGeom>
            <a:ln w="1079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 userDrawn="1"/>
          </p:nvCxnSpPr>
          <p:spPr>
            <a:xfrm>
              <a:off x="209550" y="1219200"/>
              <a:ext cx="8534400" cy="1"/>
            </a:xfrm>
            <a:prstGeom prst="line">
              <a:avLst/>
            </a:prstGeom>
            <a:ln w="107950" cmpd="sng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 descr="Logo Partenaires-07 - Copie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76200"/>
            <a:ext cx="1332000" cy="52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33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756" r:id="rId10"/>
    <p:sldLayoutId id="2147483757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chart" Target="../charts/chart14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u.edu/" TargetMode="External"/><Relationship Id="rId2" Type="http://schemas.openxmlformats.org/officeDocument/2006/relationships/hyperlink" Target="http://wawash.fiu.ed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chart" Target="../charts/chart4.xml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00102" y="4421585"/>
            <a:ext cx="78866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Dr. Lakhdar Boukerrou </a:t>
            </a:r>
            <a:br>
              <a:rPr lang="en-US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</a:br>
            <a:endParaRPr lang="en-US" sz="1400" b="1" dirty="0">
              <a:solidFill>
                <a:srgbClr val="1F497D">
                  <a:lumMod val="75000"/>
                </a:srgbClr>
              </a:solidFill>
              <a:ea typeface="+mj-ea"/>
              <a:cs typeface="+mj-cs"/>
            </a:endParaRPr>
          </a:p>
          <a:p>
            <a:pPr algn="ctr"/>
            <a:r>
              <a:rPr lang="en-US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Research Associate Professor, Earth and Environment, FIU</a:t>
            </a:r>
          </a:p>
          <a:p>
            <a:pPr algn="ctr"/>
            <a:r>
              <a:rPr lang="en-US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Co-Director, International Program, Institute for Water and the Environment, FIU</a:t>
            </a:r>
          </a:p>
          <a:p>
            <a:pPr algn="ctr"/>
            <a:r>
              <a:rPr lang="en-US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Affiliate Faculty, African and African Diaspora Studies</a:t>
            </a:r>
          </a:p>
          <a:p>
            <a:pPr algn="ctr"/>
            <a:r>
              <a:rPr lang="fr-FR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Miami, Florida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00101" y="1372595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WEST AFRICA WATER CHALLENGES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2209800" y="5943600"/>
            <a:ext cx="47976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400" b="1" dirty="0" err="1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September</a:t>
            </a:r>
            <a:r>
              <a:rPr lang="fr-FR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 17 – 18, 2018</a:t>
            </a:r>
          </a:p>
          <a:p>
            <a:pPr algn="ctr"/>
            <a:r>
              <a:rPr lang="fr-FR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Water and </a:t>
            </a:r>
            <a:r>
              <a:rPr lang="fr-FR" sz="1400" b="1" dirty="0" err="1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Environment</a:t>
            </a:r>
            <a:r>
              <a:rPr lang="fr-FR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 Security </a:t>
            </a:r>
            <a:r>
              <a:rPr lang="fr-FR" sz="1400" b="1" dirty="0" err="1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Conference</a:t>
            </a:r>
            <a:endParaRPr lang="fr-FR" sz="1400" b="1" dirty="0">
              <a:solidFill>
                <a:srgbClr val="1F497D">
                  <a:lumMod val="75000"/>
                </a:srgbClr>
              </a:solidFill>
              <a:ea typeface="+mj-ea"/>
              <a:cs typeface="+mj-cs"/>
            </a:endParaRPr>
          </a:p>
          <a:p>
            <a:pPr algn="ctr"/>
            <a:r>
              <a:rPr lang="fr-FR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Miami, Florida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1752368" y="2468979"/>
            <a:ext cx="5649261" cy="1550706"/>
            <a:chOff x="1752368" y="2468979"/>
            <a:chExt cx="5649261" cy="1550706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2368" y="2468979"/>
              <a:ext cx="1555927" cy="1550706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43788" y="2501636"/>
              <a:ext cx="1657841" cy="1508865"/>
            </a:xfrm>
            <a:prstGeom prst="rect">
              <a:avLst/>
            </a:prstGeom>
          </p:spPr>
        </p:pic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05200" y="2504759"/>
              <a:ext cx="2041683" cy="15088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4944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/>
          <p:nvPr/>
        </p:nvSpPr>
        <p:spPr>
          <a:xfrm>
            <a:off x="1828800" y="137160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>
                    <a:lumMod val="75000"/>
                  </a:schemeClr>
                </a:solidFill>
              </a:rPr>
              <a:t>PROGRESS ON ACCESS TO DRINKING WATER IN WEST AFRICA URBAN AND RURAL AREAS</a:t>
            </a:r>
          </a:p>
        </p:txBody>
      </p:sp>
      <p:graphicFrame>
        <p:nvGraphicFramePr>
          <p:cNvPr id="6" name="Graphique 5"/>
          <p:cNvGraphicFramePr>
            <a:graphicFrameLocks/>
          </p:cNvGraphicFramePr>
          <p:nvPr/>
        </p:nvGraphicFramePr>
        <p:xfrm>
          <a:off x="685800" y="2362200"/>
          <a:ext cx="8153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4282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/>
          <p:nvPr/>
        </p:nvSpPr>
        <p:spPr>
          <a:xfrm>
            <a:off x="609600" y="137160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>
                    <a:lumMod val="75000"/>
                  </a:schemeClr>
                </a:solidFill>
              </a:rPr>
              <a:t>POPULATION WITH NO ACCESS TO DRINKING WATER IN WEST AFRICA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429500" y="6553200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As of December 2015</a:t>
            </a:r>
          </a:p>
        </p:txBody>
      </p:sp>
      <p:graphicFrame>
        <p:nvGraphicFramePr>
          <p:cNvPr id="5" name="Graphique 4"/>
          <p:cNvGraphicFramePr>
            <a:graphicFrameLocks/>
          </p:cNvGraphicFramePr>
          <p:nvPr/>
        </p:nvGraphicFramePr>
        <p:xfrm>
          <a:off x="773430" y="2202597"/>
          <a:ext cx="7760970" cy="4198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7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85800" y="1752600"/>
            <a:ext cx="8374693" cy="4999698"/>
            <a:chOff x="540707" y="1615576"/>
            <a:chExt cx="8390186" cy="4984322"/>
          </a:xfrm>
        </p:grpSpPr>
        <p:sp>
          <p:nvSpPr>
            <p:cNvPr id="8" name="TextBox 7"/>
            <p:cNvSpPr txBox="1"/>
            <p:nvPr/>
          </p:nvSpPr>
          <p:spPr>
            <a:xfrm rot="16200000">
              <a:off x="-1672414" y="3965618"/>
              <a:ext cx="4795574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GENDER MAINSTREAMING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295400" y="1615576"/>
              <a:ext cx="5412795" cy="2238900"/>
              <a:chOff x="1295400" y="1615576"/>
              <a:chExt cx="5412795" cy="2238900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2857500" y="1928336"/>
                <a:ext cx="3124200" cy="369332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CONTEXT AND JUSTIFICATIONS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295400" y="2974538"/>
                <a:ext cx="2133600" cy="64633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WATER SANITATION AND HYGIENE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656228" y="3485144"/>
                <a:ext cx="1752600" cy="36933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FOOD SECURITY</a:t>
                </a:r>
              </a:p>
            </p:txBody>
          </p:sp>
          <p:cxnSp>
            <p:nvCxnSpPr>
              <p:cNvPr id="16" name="Elbow Connector 15"/>
              <p:cNvCxnSpPr>
                <a:stCxn id="12" idx="2"/>
                <a:endCxn id="13" idx="0"/>
              </p:cNvCxnSpPr>
              <p:nvPr/>
            </p:nvCxnSpPr>
            <p:spPr>
              <a:xfrm rot="5400000">
                <a:off x="3052465" y="1607403"/>
                <a:ext cx="676870" cy="2057400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Elbow Connector 16"/>
              <p:cNvCxnSpPr>
                <a:stCxn id="13" idx="3"/>
                <a:endCxn id="14" idx="0"/>
              </p:cNvCxnSpPr>
              <p:nvPr/>
            </p:nvCxnSpPr>
            <p:spPr>
              <a:xfrm>
                <a:off x="3429000" y="3297704"/>
                <a:ext cx="1103528" cy="187440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Elbow Connector 17"/>
              <p:cNvCxnSpPr>
                <a:stCxn id="14" idx="3"/>
              </p:cNvCxnSpPr>
              <p:nvPr/>
            </p:nvCxnSpPr>
            <p:spPr>
              <a:xfrm>
                <a:off x="5408828" y="3669810"/>
                <a:ext cx="1299367" cy="184666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0" name="Picture 19" descr="K:\IMAGES\DSC_0358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17405" y="1615576"/>
                <a:ext cx="1390653" cy="9310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TextBox 9"/>
            <p:cNvSpPr txBox="1"/>
            <p:nvPr/>
          </p:nvSpPr>
          <p:spPr>
            <a:xfrm rot="16200000">
              <a:off x="6071441" y="3688619"/>
              <a:ext cx="4795573" cy="92333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INTEGRATION OF CAPACITY BUILDING, KNOWLEDGE MANAGEMENT AND INFORMATION SHARING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50057" y="5645791"/>
              <a:ext cx="6560954" cy="95410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Increased income leads to better health, better education, better livelihood</a:t>
              </a:r>
              <a:endParaRPr lang="en-US" dirty="0"/>
            </a:p>
          </p:txBody>
        </p:sp>
      </p:grpSp>
      <p:sp>
        <p:nvSpPr>
          <p:cNvPr id="23" name="Title 1"/>
          <p:cNvSpPr txBox="1">
            <a:spLocks/>
          </p:cNvSpPr>
          <p:nvPr/>
        </p:nvSpPr>
        <p:spPr>
          <a:xfrm>
            <a:off x="2484818" y="1273916"/>
            <a:ext cx="5071767" cy="38045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>
                <a:solidFill>
                  <a:schemeClr val="tx2">
                    <a:lumMod val="75000"/>
                  </a:schemeClr>
                </a:solidFill>
              </a:rPr>
              <a:t>LINK BETWEEN THE THEMATIC AREAS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9525" y="4069824"/>
            <a:ext cx="1341447" cy="134144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8611" y="1752600"/>
            <a:ext cx="1219200" cy="12192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445" y="3848323"/>
            <a:ext cx="1427127" cy="986801"/>
          </a:xfrm>
          <a:prstGeom prst="rect">
            <a:avLst/>
          </a:prstGeom>
        </p:spPr>
      </p:pic>
      <p:sp>
        <p:nvSpPr>
          <p:cNvPr id="19" name="TextBox 13"/>
          <p:cNvSpPr txBox="1"/>
          <p:nvPr/>
        </p:nvSpPr>
        <p:spPr>
          <a:xfrm>
            <a:off x="6010990" y="4013052"/>
            <a:ext cx="194038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CLIMATE CHANGE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7038" y="4454707"/>
            <a:ext cx="1260293" cy="126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01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57200" y="1866502"/>
            <a:ext cx="8596647" cy="4824611"/>
            <a:chOff x="457200" y="1866502"/>
            <a:chExt cx="8596647" cy="4824611"/>
          </a:xfrm>
        </p:grpSpPr>
        <p:sp>
          <p:nvSpPr>
            <p:cNvPr id="4" name="Ellipse 3"/>
            <p:cNvSpPr/>
            <p:nvPr/>
          </p:nvSpPr>
          <p:spPr>
            <a:xfrm>
              <a:off x="1546180" y="1937546"/>
              <a:ext cx="2241997" cy="1229832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CULTURAL  SOCIAL-ECONOMIC</a:t>
              </a:r>
            </a:p>
          </p:txBody>
        </p:sp>
        <p:sp>
          <p:nvSpPr>
            <p:cNvPr id="5" name="Ellipse 5"/>
            <p:cNvSpPr/>
            <p:nvPr/>
          </p:nvSpPr>
          <p:spPr>
            <a:xfrm>
              <a:off x="3623980" y="2011115"/>
              <a:ext cx="2241997" cy="1229832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WORK PLAN M&amp;E PLAN</a:t>
              </a:r>
            </a:p>
          </p:txBody>
        </p:sp>
        <p:sp>
          <p:nvSpPr>
            <p:cNvPr id="6" name="Ellipse 6"/>
            <p:cNvSpPr/>
            <p:nvPr/>
          </p:nvSpPr>
          <p:spPr>
            <a:xfrm>
              <a:off x="5665562" y="1994487"/>
              <a:ext cx="2241997" cy="1229832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INTEGRATION</a:t>
              </a:r>
            </a:p>
            <a:p>
              <a:pPr algn="ctr"/>
              <a:r>
                <a:rPr lang="en-US" dirty="0"/>
                <a:t>ACTIVITIES, PARTNERS</a:t>
              </a:r>
              <a:endParaRPr lang="fr-FR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57200" y="1866502"/>
              <a:ext cx="990600" cy="385056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fr-FR" dirty="0"/>
                <a:t>Scale: Local, National, Regional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8145762" y="1898032"/>
              <a:ext cx="900448" cy="381959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fr-FR" dirty="0"/>
                <a:t>Actors: NGO, Academic, Public, Private, 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57200" y="5791198"/>
              <a:ext cx="8596647" cy="89991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ENSURE SUSTAINABILITY</a:t>
              </a:r>
            </a:p>
            <a:p>
              <a:pPr algn="ctr"/>
              <a:r>
                <a:rPr lang="fr-FR" dirty="0"/>
                <a:t>« </a:t>
              </a:r>
              <a:r>
                <a:rPr lang="fr-FR" dirty="0" err="1"/>
                <a:t>We</a:t>
              </a:r>
              <a:r>
                <a:rPr lang="fr-FR" dirty="0"/>
                <a:t> are not </a:t>
              </a:r>
              <a:r>
                <a:rPr lang="fr-FR" dirty="0" err="1"/>
                <a:t>staying</a:t>
              </a:r>
              <a:r>
                <a:rPr lang="fr-FR" dirty="0"/>
                <a:t> forever but we want our actions to last a lifetime »</a:t>
              </a:r>
            </a:p>
          </p:txBody>
        </p:sp>
        <p:cxnSp>
          <p:nvCxnSpPr>
            <p:cNvPr id="10" name="Straight Arrow Connector 9"/>
            <p:cNvCxnSpPr>
              <a:stCxn id="5" idx="4"/>
              <a:endCxn id="14" idx="1"/>
            </p:cNvCxnSpPr>
            <p:nvPr/>
          </p:nvCxnSpPr>
          <p:spPr>
            <a:xfrm>
              <a:off x="4744979" y="3240947"/>
              <a:ext cx="7968" cy="828600"/>
            </a:xfrm>
            <a:prstGeom prst="straightConnector1">
              <a:avLst/>
            </a:prstGeom>
            <a:ln w="666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2684531" y="3167378"/>
              <a:ext cx="18866" cy="902167"/>
            </a:xfrm>
            <a:prstGeom prst="straightConnector1">
              <a:avLst/>
            </a:prstGeom>
            <a:ln w="666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6" idx="4"/>
            </p:cNvCxnSpPr>
            <p:nvPr/>
          </p:nvCxnSpPr>
          <p:spPr>
            <a:xfrm flipH="1">
              <a:off x="6786560" y="3224319"/>
              <a:ext cx="1" cy="845226"/>
            </a:xfrm>
            <a:prstGeom prst="straightConnector1">
              <a:avLst/>
            </a:prstGeom>
            <a:ln w="666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Pentagon 12"/>
            <p:cNvSpPr/>
            <p:nvPr/>
          </p:nvSpPr>
          <p:spPr>
            <a:xfrm rot="5400000">
              <a:off x="4320749" y="2074518"/>
              <a:ext cx="882198" cy="6402905"/>
            </a:xfrm>
            <a:prstGeom prst="homePlate">
              <a:avLst>
                <a:gd name="adj" fmla="val 484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fr-FR" sz="2400" dirty="0"/>
                <a:t>TOGETHER WE CAN GO FAR</a:t>
              </a:r>
            </a:p>
          </p:txBody>
        </p:sp>
        <p:sp>
          <p:nvSpPr>
            <p:cNvPr id="14" name="Pentagon 13"/>
            <p:cNvSpPr/>
            <p:nvPr/>
          </p:nvSpPr>
          <p:spPr>
            <a:xfrm rot="5400000">
              <a:off x="4370284" y="1250757"/>
              <a:ext cx="765326" cy="6402905"/>
            </a:xfrm>
            <a:prstGeom prst="homePlate">
              <a:avLst>
                <a:gd name="adj" fmla="val 48467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fr-FR" sz="2400" dirty="0"/>
                <a:t>ALONE WE CAN GO FAST</a:t>
              </a: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74443" y="1284403"/>
            <a:ext cx="8157007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PROGRAM IMPLEMENTATION CONTEXT</a:t>
            </a:r>
          </a:p>
        </p:txBody>
      </p:sp>
    </p:spTree>
    <p:extLst>
      <p:ext uri="{BB962C8B-B14F-4D97-AF65-F5344CB8AC3E}">
        <p14:creationId xmlns:p14="http://schemas.microsoft.com/office/powerpoint/2010/main" val="1634202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2088" y="1348622"/>
            <a:ext cx="7365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INTEGRATED WASH COMMUNITY APPROACH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62013" y="1877384"/>
            <a:ext cx="8178257" cy="4904416"/>
            <a:chOff x="762013" y="1731222"/>
            <a:chExt cx="8178257" cy="4904416"/>
          </a:xfrm>
        </p:grpSpPr>
        <p:sp>
          <p:nvSpPr>
            <p:cNvPr id="5" name="Oval 4"/>
            <p:cNvSpPr/>
            <p:nvPr/>
          </p:nvSpPr>
          <p:spPr>
            <a:xfrm>
              <a:off x="2293947" y="2917955"/>
              <a:ext cx="2880360" cy="219422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3632803" y="3687235"/>
              <a:ext cx="2880360" cy="2167881"/>
            </a:xfrm>
            <a:prstGeom prst="ellipse">
              <a:avLst/>
            </a:prstGeom>
            <a:solidFill>
              <a:srgbClr val="00B0F0">
                <a:alpha val="5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4731960" y="2943126"/>
              <a:ext cx="2844460" cy="2211203"/>
            </a:xfrm>
            <a:prstGeom prst="ellipse">
              <a:avLst/>
            </a:prstGeom>
            <a:solidFill>
              <a:srgbClr val="92D050">
                <a:alpha val="5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163498" y="3860263"/>
              <a:ext cx="1542437" cy="7386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BETTER LIVELIHOOD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2013" y="5989307"/>
              <a:ext cx="8178257" cy="646331"/>
            </a:xfrm>
            <a:prstGeom prst="rect">
              <a:avLst/>
            </a:prstGeom>
            <a:solidFill>
              <a:srgbClr val="00B0F0">
                <a:alpha val="47000"/>
              </a:srgbClr>
            </a:solidFill>
            <a:effectLst>
              <a:glow rad="12700">
                <a:schemeClr val="accent1">
                  <a:alpha val="40000"/>
                </a:schemeClr>
              </a:glow>
              <a:outerShdw dir="5400000" algn="ctr" rotWithShape="0">
                <a:srgbClr val="000000">
                  <a:alpha val="43137"/>
                </a:srgbClr>
              </a:outerShdw>
              <a:softEdge rad="127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Low Cost Technologies – Point of Use Treatment</a:t>
              </a:r>
            </a:p>
            <a:p>
              <a:pPr algn="ctr"/>
              <a:r>
                <a:rPr lang="en-US" dirty="0"/>
                <a:t>Multiple Use Services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6488062" y="3537098"/>
              <a:ext cx="4258084" cy="646331"/>
            </a:xfrm>
            <a:prstGeom prst="rect">
              <a:avLst/>
            </a:prstGeom>
            <a:solidFill>
              <a:srgbClr val="92D050">
                <a:alpha val="51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Promote personal hygiene</a:t>
              </a:r>
            </a:p>
            <a:p>
              <a:pPr algn="ctr"/>
              <a:r>
                <a:rPr lang="en-US" dirty="0"/>
                <a:t>Hand washing in schools and homes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-1043863" y="3537101"/>
              <a:ext cx="4258084" cy="646331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49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Promote latrine construction</a:t>
              </a:r>
            </a:p>
            <a:p>
              <a:pPr algn="ctr"/>
              <a:r>
                <a:rPr lang="en-US" dirty="0"/>
                <a:t>Open defecation free communities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327551" y="1731225"/>
              <a:ext cx="7074569" cy="923330"/>
            </a:xfrm>
            <a:prstGeom prst="rect">
              <a:avLst/>
            </a:prstGeom>
            <a:solidFill>
              <a:schemeClr val="bg2">
                <a:lumMod val="90000"/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Behavior change and communication - Capacity building – Knowledge management – Information sharing - Gender mainstreaming – Governance – Partnership development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5979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7076431"/>
            <a:ext cx="2133600" cy="365125"/>
          </a:xfrm>
        </p:spPr>
        <p:txBody>
          <a:bodyPr/>
          <a:lstStyle/>
          <a:p>
            <a:fld id="{4206EBE3-9FC9-4BBF-B7A3-8CF2F9628B4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366302" y="1397221"/>
            <a:ext cx="8701498" cy="5303462"/>
            <a:chOff x="144017" y="1295400"/>
            <a:chExt cx="8892479" cy="5472399"/>
          </a:xfrm>
        </p:grpSpPr>
        <p:sp>
          <p:nvSpPr>
            <p:cNvPr id="3" name="Rounded Rectangle 4"/>
            <p:cNvSpPr>
              <a:spLocks/>
            </p:cNvSpPr>
            <p:nvPr/>
          </p:nvSpPr>
          <p:spPr>
            <a:xfrm>
              <a:off x="144017" y="1295400"/>
              <a:ext cx="8892478" cy="549424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600" b="1" kern="0" dirty="0">
                  <a:solidFill>
                    <a:prstClr val="black"/>
                  </a:solidFill>
                  <a:ea typeface="Calibri"/>
                  <a:cs typeface="Calibri"/>
                </a:rPr>
                <a:t>ASSISTANCE OBJECTIVE</a:t>
              </a:r>
              <a:endParaRPr lang="fr-FR" sz="1400" b="1" kern="0" dirty="0">
                <a:solidFill>
                  <a:prstClr val="black"/>
                </a:solidFill>
                <a:ea typeface="Calibri"/>
                <a:cs typeface="Times"/>
              </a:endParaRPr>
            </a:p>
            <a:p>
              <a:pPr algn="ctr">
                <a:defRPr/>
              </a:pPr>
              <a:r>
                <a:rPr lang="en-US" sz="1400" b="1" kern="0" dirty="0">
                  <a:solidFill>
                    <a:prstClr val="black"/>
                  </a:solidFill>
                  <a:ea typeface="Calibri"/>
                  <a:cs typeface="Calibri"/>
                </a:rPr>
                <a:t>Strengthen resilience and sustainable access to water supply, sanitation and hygiene for better livelihoods</a:t>
              </a:r>
              <a:endParaRPr lang="fr-FR" sz="1400" b="1" kern="0" dirty="0">
                <a:solidFill>
                  <a:prstClr val="black"/>
                </a:solidFill>
                <a:ea typeface="Calibri"/>
                <a:cs typeface="Times"/>
              </a:endParaRPr>
            </a:p>
          </p:txBody>
        </p:sp>
        <p:sp>
          <p:nvSpPr>
            <p:cNvPr id="4" name="Rounded Rectangle 5"/>
            <p:cNvSpPr/>
            <p:nvPr/>
          </p:nvSpPr>
          <p:spPr>
            <a:xfrm>
              <a:off x="144017" y="2183865"/>
              <a:ext cx="2051719" cy="9068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200" b="1" dirty="0">
                <a:solidFill>
                  <a:prstClr val="white"/>
                </a:solidFill>
              </a:endParaRPr>
            </a:p>
            <a:p>
              <a:r>
                <a:rPr lang="en-US" sz="1200" b="1" dirty="0">
                  <a:solidFill>
                    <a:prstClr val="black"/>
                  </a:solidFill>
                </a:rPr>
                <a:t>IR A.</a:t>
              </a:r>
            </a:p>
            <a:p>
              <a:r>
                <a:rPr lang="en-US" sz="1200" b="1" dirty="0">
                  <a:solidFill>
                    <a:prstClr val="black"/>
                  </a:solidFill>
                </a:rPr>
                <a:t>Increased community access to potable water and improved sanitation</a:t>
              </a:r>
            </a:p>
            <a:p>
              <a:endParaRPr lang="en-US" sz="1200" i="1" dirty="0">
                <a:solidFill>
                  <a:prstClr val="black"/>
                </a:solidFill>
              </a:endParaRPr>
            </a:p>
          </p:txBody>
        </p:sp>
        <p:cxnSp>
          <p:nvCxnSpPr>
            <p:cNvPr id="5" name="Straight Connector 7"/>
            <p:cNvCxnSpPr/>
            <p:nvPr/>
          </p:nvCxnSpPr>
          <p:spPr>
            <a:xfrm>
              <a:off x="4439870" y="1844824"/>
              <a:ext cx="0" cy="13740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9"/>
            <p:cNvCxnSpPr/>
            <p:nvPr/>
          </p:nvCxnSpPr>
          <p:spPr>
            <a:xfrm>
              <a:off x="1143320" y="1988841"/>
              <a:ext cx="6909721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4"/>
            <p:cNvCxnSpPr/>
            <p:nvPr/>
          </p:nvCxnSpPr>
          <p:spPr>
            <a:xfrm flipV="1">
              <a:off x="1143320" y="1988841"/>
              <a:ext cx="0" cy="18599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ounded Rectangle 16"/>
            <p:cNvSpPr/>
            <p:nvPr/>
          </p:nvSpPr>
          <p:spPr>
            <a:xfrm>
              <a:off x="337380" y="4581128"/>
              <a:ext cx="1858356" cy="9361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200" b="1" dirty="0">
                <a:solidFill>
                  <a:prstClr val="black"/>
                </a:solidFill>
              </a:endParaRPr>
            </a:p>
            <a:p>
              <a:r>
                <a:rPr lang="en-US" sz="1150" b="1" dirty="0">
                  <a:solidFill>
                    <a:prstClr val="black"/>
                  </a:solidFill>
                </a:rPr>
                <a:t>Sub-IR A.2</a:t>
              </a:r>
            </a:p>
            <a:p>
              <a:r>
                <a:rPr lang="en-US" sz="1150" b="1" dirty="0">
                  <a:solidFill>
                    <a:prstClr val="black"/>
                  </a:solidFill>
                </a:rPr>
                <a:t>Improved access to and use of sustainable sanitation services</a:t>
              </a:r>
            </a:p>
            <a:p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9" name="Rounded Rectangle 17"/>
            <p:cNvSpPr/>
            <p:nvPr/>
          </p:nvSpPr>
          <p:spPr>
            <a:xfrm>
              <a:off x="337380" y="3255399"/>
              <a:ext cx="1858356" cy="1109705"/>
            </a:xfrm>
            <a:prstGeom prst="roundRect">
              <a:avLst/>
            </a:prstGeom>
            <a:gradFill>
              <a:gsLst>
                <a:gs pos="0">
                  <a:srgbClr val="92D050"/>
                </a:gs>
                <a:gs pos="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200" b="1" dirty="0">
                <a:solidFill>
                  <a:prstClr val="black"/>
                </a:solidFill>
              </a:endParaRPr>
            </a:p>
            <a:p>
              <a:r>
                <a:rPr lang="en-US" sz="1150" b="1" dirty="0">
                  <a:solidFill>
                    <a:prstClr val="black"/>
                  </a:solidFill>
                </a:rPr>
                <a:t>Sub-IR A.1</a:t>
              </a:r>
            </a:p>
            <a:p>
              <a:r>
                <a:rPr lang="en-US" sz="1150" b="1" dirty="0">
                  <a:solidFill>
                    <a:prstClr val="black"/>
                  </a:solidFill>
                </a:rPr>
                <a:t>Improved access to and quality of sustainable water supply services for domestic </a:t>
              </a:r>
              <a:r>
                <a:rPr lang="en-US" sz="1150" b="1" dirty="0">
                  <a:solidFill>
                    <a:prstClr val="black"/>
                  </a:solidFill>
                  <a:effectLst>
                    <a:outerShdw blurRad="50800" dist="50800" dir="5400000" algn="ctr" rotWithShape="0">
                      <a:schemeClr val="accent6">
                        <a:lumMod val="40000"/>
                        <a:lumOff val="60000"/>
                      </a:schemeClr>
                    </a:outerShdw>
                  </a:effectLst>
                </a:rPr>
                <a:t>and</a:t>
              </a:r>
              <a:r>
                <a:rPr lang="en-US" sz="1150" b="1" dirty="0">
                  <a:solidFill>
                    <a:prstClr val="black"/>
                  </a:solidFill>
                </a:rPr>
                <a:t> productive purposes</a:t>
              </a:r>
              <a:r>
                <a:rPr lang="en-US" sz="1150" b="1" baseline="30000" dirty="0">
                  <a:solidFill>
                    <a:prstClr val="black"/>
                  </a:solidFill>
                </a:rPr>
                <a:t> </a:t>
              </a:r>
              <a:r>
                <a:rPr lang="en-US" sz="1150" b="1" dirty="0">
                  <a:solidFill>
                    <a:prstClr val="black"/>
                  </a:solidFill>
                </a:rPr>
                <a:t>  </a:t>
              </a:r>
            </a:p>
            <a:p>
              <a:endParaRPr lang="en-US" sz="1200" i="1" dirty="0">
                <a:solidFill>
                  <a:prstClr val="black"/>
                </a:solidFill>
              </a:endParaRPr>
            </a:p>
          </p:txBody>
        </p:sp>
        <p:sp>
          <p:nvSpPr>
            <p:cNvPr id="10" name="Rounded Rectangle 18"/>
            <p:cNvSpPr/>
            <p:nvPr/>
          </p:nvSpPr>
          <p:spPr>
            <a:xfrm>
              <a:off x="2677821" y="5805264"/>
              <a:ext cx="1762048" cy="9361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200" b="1" dirty="0">
                <a:solidFill>
                  <a:prstClr val="black"/>
                </a:solidFill>
              </a:endParaRPr>
            </a:p>
            <a:p>
              <a:endParaRPr lang="en-US" sz="1150" b="1" dirty="0">
                <a:solidFill>
                  <a:prstClr val="black"/>
                </a:solidFill>
              </a:endParaRPr>
            </a:p>
            <a:p>
              <a:r>
                <a:rPr lang="en-US" sz="1150" b="1" dirty="0">
                  <a:solidFill>
                    <a:prstClr val="black"/>
                  </a:solidFill>
                </a:rPr>
                <a:t>Sub-IR B.3 </a:t>
              </a:r>
            </a:p>
            <a:p>
              <a:r>
                <a:rPr lang="en-US" sz="1150" b="1" dirty="0">
                  <a:solidFill>
                    <a:prstClr val="black"/>
                  </a:solidFill>
                </a:rPr>
                <a:t>Increased access to sustainable financing for WASH services</a:t>
              </a:r>
            </a:p>
            <a:p>
              <a:endParaRPr lang="en-US" sz="1200" b="1" dirty="0">
                <a:solidFill>
                  <a:prstClr val="black"/>
                </a:solidFill>
              </a:endParaRPr>
            </a:p>
            <a:p>
              <a:pPr algn="ctr"/>
              <a:endParaRPr lang="fr-FR" sz="1200" dirty="0">
                <a:solidFill>
                  <a:prstClr val="black"/>
                </a:solidFill>
              </a:endParaRPr>
            </a:p>
          </p:txBody>
        </p:sp>
        <p:sp>
          <p:nvSpPr>
            <p:cNvPr id="11" name="Rounded Rectangle 19"/>
            <p:cNvSpPr/>
            <p:nvPr/>
          </p:nvSpPr>
          <p:spPr>
            <a:xfrm>
              <a:off x="2607521" y="4437113"/>
              <a:ext cx="1821436" cy="1224136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200" b="1" dirty="0">
                <a:solidFill>
                  <a:prstClr val="black"/>
                </a:solidFill>
              </a:endParaRPr>
            </a:p>
            <a:p>
              <a:endParaRPr lang="en-US" sz="1200" b="1" dirty="0">
                <a:solidFill>
                  <a:prstClr val="black"/>
                </a:solidFill>
              </a:endParaRPr>
            </a:p>
            <a:p>
              <a:r>
                <a:rPr lang="en-US" sz="1150" b="1" dirty="0">
                  <a:solidFill>
                    <a:prstClr val="black"/>
                  </a:solidFill>
                </a:rPr>
                <a:t>Sub IR B.2 </a:t>
              </a:r>
            </a:p>
            <a:p>
              <a:r>
                <a:rPr lang="en-US" sz="1150" b="1" dirty="0">
                  <a:solidFill>
                    <a:prstClr val="black"/>
                  </a:solidFill>
                </a:rPr>
                <a:t>Strengthened national and local policies and governance for WASH service delivery and management</a:t>
              </a:r>
            </a:p>
            <a:p>
              <a:endParaRPr lang="en-US" sz="1200" b="1" dirty="0">
                <a:solidFill>
                  <a:prstClr val="black"/>
                </a:solidFill>
              </a:endParaRPr>
            </a:p>
            <a:p>
              <a:pPr algn="ctr"/>
              <a:endParaRPr lang="fr-FR" sz="1200" dirty="0">
                <a:solidFill>
                  <a:prstClr val="black"/>
                </a:solidFill>
              </a:endParaRPr>
            </a:p>
          </p:txBody>
        </p:sp>
        <p:sp>
          <p:nvSpPr>
            <p:cNvPr id="12" name="Rounded Rectangle 20"/>
            <p:cNvSpPr/>
            <p:nvPr/>
          </p:nvSpPr>
          <p:spPr>
            <a:xfrm>
              <a:off x="2628757" y="3255399"/>
              <a:ext cx="1800200" cy="1109705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150" b="1" dirty="0">
                <a:solidFill>
                  <a:prstClr val="black"/>
                </a:solidFill>
              </a:endParaRPr>
            </a:p>
            <a:p>
              <a:r>
                <a:rPr lang="en-US" sz="1150" b="1" dirty="0">
                  <a:solidFill>
                    <a:prstClr val="black"/>
                  </a:solidFill>
                </a:rPr>
                <a:t>Sub-IR B.1 </a:t>
              </a:r>
            </a:p>
            <a:p>
              <a:r>
                <a:rPr lang="en-US" sz="1150" b="1" dirty="0">
                  <a:solidFill>
                    <a:prstClr val="black"/>
                  </a:solidFill>
                </a:rPr>
                <a:t>Adoption of replicable and sustainable WASH management approaches</a:t>
              </a:r>
            </a:p>
            <a:p>
              <a:endParaRPr lang="en-US" sz="1200" b="1" dirty="0">
                <a:solidFill>
                  <a:prstClr val="black"/>
                </a:solidFill>
              </a:endParaRPr>
            </a:p>
          </p:txBody>
        </p:sp>
        <p:sp>
          <p:nvSpPr>
            <p:cNvPr id="13" name="Rounded Rectangle 21"/>
            <p:cNvSpPr/>
            <p:nvPr/>
          </p:nvSpPr>
          <p:spPr>
            <a:xfrm>
              <a:off x="2339751" y="2183865"/>
              <a:ext cx="2089205" cy="92707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200" b="1" dirty="0">
                <a:solidFill>
                  <a:prstClr val="black"/>
                </a:solidFill>
              </a:endParaRPr>
            </a:p>
            <a:p>
              <a:r>
                <a:rPr lang="en-US" sz="1200" b="1" dirty="0">
                  <a:solidFill>
                    <a:prstClr val="black"/>
                  </a:solidFill>
                </a:rPr>
                <a:t>IR B.</a:t>
              </a:r>
            </a:p>
            <a:p>
              <a:r>
                <a:rPr lang="en-US" sz="1200" b="1" dirty="0">
                  <a:solidFill>
                    <a:prstClr val="black"/>
                  </a:solidFill>
                </a:rPr>
                <a:t>Improved sustainability of WASH services</a:t>
              </a:r>
              <a:endParaRPr lang="en-US" sz="1200" dirty="0">
                <a:solidFill>
                  <a:prstClr val="black"/>
                </a:solidFill>
              </a:endParaRPr>
            </a:p>
            <a:p>
              <a:endParaRPr lang="en-US" sz="1200" b="1" dirty="0">
                <a:solidFill>
                  <a:prstClr val="black"/>
                </a:solidFill>
                <a:cs typeface="Arial" pitchFamily="34" charset="0"/>
              </a:endParaRPr>
            </a:p>
            <a:p>
              <a:pPr algn="ctr"/>
              <a:endParaRPr lang="fr-FR" sz="1200" dirty="0">
                <a:solidFill>
                  <a:prstClr val="black"/>
                </a:solidFill>
              </a:endParaRPr>
            </a:p>
          </p:txBody>
        </p:sp>
        <p:sp>
          <p:nvSpPr>
            <p:cNvPr id="14" name="Rounded Rectangle 22"/>
            <p:cNvSpPr/>
            <p:nvPr/>
          </p:nvSpPr>
          <p:spPr>
            <a:xfrm>
              <a:off x="4814521" y="5805264"/>
              <a:ext cx="1800200" cy="9361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150" b="1" dirty="0">
                  <a:solidFill>
                    <a:prstClr val="black"/>
                  </a:solidFill>
                </a:rPr>
                <a:t>Sub IR C.3</a:t>
              </a:r>
              <a:endParaRPr lang="fr-FR" sz="1150" b="1" dirty="0">
                <a:solidFill>
                  <a:prstClr val="black"/>
                </a:solidFill>
              </a:endParaRPr>
            </a:p>
            <a:p>
              <a:r>
                <a:rPr lang="en-US" sz="1150" b="1" dirty="0">
                  <a:solidFill>
                    <a:prstClr val="black"/>
                  </a:solidFill>
                </a:rPr>
                <a:t>Increased availability of climate relevant information</a:t>
              </a:r>
              <a:endParaRPr lang="fr-FR" sz="1150" b="1" dirty="0">
                <a:solidFill>
                  <a:prstClr val="black"/>
                </a:solidFill>
              </a:endParaRPr>
            </a:p>
            <a:p>
              <a:pPr algn="ctr"/>
              <a:endParaRPr lang="fr-FR" sz="1200" dirty="0">
                <a:solidFill>
                  <a:prstClr val="black"/>
                </a:solidFill>
              </a:endParaRPr>
            </a:p>
          </p:txBody>
        </p:sp>
        <p:sp>
          <p:nvSpPr>
            <p:cNvPr id="15" name="Rounded Rectangle 23"/>
            <p:cNvSpPr/>
            <p:nvPr/>
          </p:nvSpPr>
          <p:spPr>
            <a:xfrm>
              <a:off x="4814521" y="4696641"/>
              <a:ext cx="1800200" cy="964607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200" b="1" dirty="0">
                <a:solidFill>
                  <a:prstClr val="black"/>
                </a:solidFill>
              </a:endParaRPr>
            </a:p>
            <a:p>
              <a:endParaRPr lang="en-US" sz="1150" b="1" dirty="0">
                <a:solidFill>
                  <a:prstClr val="black"/>
                </a:solidFill>
              </a:endParaRPr>
            </a:p>
            <a:p>
              <a:r>
                <a:rPr lang="en-US" sz="1150" b="1" dirty="0">
                  <a:solidFill>
                    <a:prstClr val="black"/>
                  </a:solidFill>
                </a:rPr>
                <a:t>Sub-IR C.2</a:t>
              </a:r>
            </a:p>
            <a:p>
              <a:r>
                <a:rPr lang="en-US" sz="1150" b="1" dirty="0">
                  <a:solidFill>
                    <a:prstClr val="black"/>
                  </a:solidFill>
                </a:rPr>
                <a:t>Increased local and national capacity to adapt to water-related climate change</a:t>
              </a:r>
            </a:p>
            <a:p>
              <a:endParaRPr lang="en-US" sz="1200" b="1" dirty="0">
                <a:solidFill>
                  <a:prstClr val="black"/>
                </a:solidFill>
              </a:endParaRPr>
            </a:p>
            <a:p>
              <a:pPr algn="ctr"/>
              <a:endParaRPr lang="fr-FR" sz="1200" dirty="0">
                <a:solidFill>
                  <a:prstClr val="black"/>
                </a:solidFill>
              </a:endParaRPr>
            </a:p>
          </p:txBody>
        </p:sp>
        <p:sp>
          <p:nvSpPr>
            <p:cNvPr id="16" name="Rounded Rectangle 24"/>
            <p:cNvSpPr/>
            <p:nvPr/>
          </p:nvSpPr>
          <p:spPr>
            <a:xfrm>
              <a:off x="4765133" y="3255399"/>
              <a:ext cx="1849588" cy="1109706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150" b="1" dirty="0">
                <a:solidFill>
                  <a:prstClr val="black"/>
                </a:solidFill>
              </a:endParaRPr>
            </a:p>
            <a:p>
              <a:r>
                <a:rPr lang="en-US" sz="1150" b="1" dirty="0">
                  <a:solidFill>
                    <a:prstClr val="black"/>
                  </a:solidFill>
                </a:rPr>
                <a:t>Sub-IR C.1</a:t>
              </a:r>
            </a:p>
            <a:p>
              <a:r>
                <a:rPr lang="en-US" sz="1150" b="1" dirty="0">
                  <a:solidFill>
                    <a:prstClr val="black"/>
                  </a:solidFill>
                </a:rPr>
                <a:t>Adoption of complementary agricultural technologies and practices in WASH programs</a:t>
              </a:r>
            </a:p>
            <a:p>
              <a:endParaRPr lang="en-US" sz="1200" b="1" dirty="0">
                <a:solidFill>
                  <a:prstClr val="black"/>
                </a:solidFill>
              </a:endParaRPr>
            </a:p>
          </p:txBody>
        </p:sp>
        <p:sp>
          <p:nvSpPr>
            <p:cNvPr id="17" name="Rounded Rectangle 25"/>
            <p:cNvSpPr/>
            <p:nvPr/>
          </p:nvSpPr>
          <p:spPr>
            <a:xfrm>
              <a:off x="7175376" y="5049181"/>
              <a:ext cx="1861120" cy="908162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150" b="1" dirty="0">
                <a:solidFill>
                  <a:prstClr val="black"/>
                </a:solidFill>
              </a:endParaRPr>
            </a:p>
            <a:p>
              <a:endParaRPr lang="en-US" sz="1150" b="1" dirty="0">
                <a:solidFill>
                  <a:prstClr val="black"/>
                </a:solidFill>
              </a:endParaRPr>
            </a:p>
            <a:p>
              <a:r>
                <a:rPr lang="en-US" sz="1150" b="1" dirty="0">
                  <a:solidFill>
                    <a:prstClr val="black"/>
                  </a:solidFill>
                </a:rPr>
                <a:t>Sub IR D.3 </a:t>
              </a:r>
            </a:p>
            <a:p>
              <a:r>
                <a:rPr lang="en-US" sz="1150" b="1" dirty="0">
                  <a:solidFill>
                    <a:prstClr val="black"/>
                  </a:solidFill>
                </a:rPr>
                <a:t>Enhanced gender mainstreaming in integrated WASH programs</a:t>
              </a:r>
            </a:p>
            <a:p>
              <a:endParaRPr lang="en-US" sz="1150" b="1" dirty="0">
                <a:solidFill>
                  <a:prstClr val="black"/>
                </a:solidFill>
              </a:endParaRPr>
            </a:p>
            <a:p>
              <a:pPr algn="ctr"/>
              <a:endParaRPr lang="fr-FR" sz="1200" dirty="0">
                <a:solidFill>
                  <a:prstClr val="black"/>
                </a:solidFill>
              </a:endParaRPr>
            </a:p>
          </p:txBody>
        </p:sp>
        <p:sp>
          <p:nvSpPr>
            <p:cNvPr id="18" name="Rounded Rectangle 26"/>
            <p:cNvSpPr/>
            <p:nvPr/>
          </p:nvSpPr>
          <p:spPr>
            <a:xfrm>
              <a:off x="7158993" y="4077072"/>
              <a:ext cx="1877503" cy="864096"/>
            </a:xfrm>
            <a:prstGeom prst="roundRect">
              <a:avLst/>
            </a:prstGeom>
            <a:gradFill>
              <a:gsLst>
                <a:gs pos="0">
                  <a:srgbClr val="92D050"/>
                </a:gs>
                <a:gs pos="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200" b="1" dirty="0">
                <a:solidFill>
                  <a:prstClr val="black"/>
                </a:solidFill>
              </a:endParaRPr>
            </a:p>
            <a:p>
              <a:endParaRPr lang="en-US" sz="1200" b="1" dirty="0">
                <a:solidFill>
                  <a:prstClr val="black"/>
                </a:solidFill>
              </a:endParaRPr>
            </a:p>
            <a:p>
              <a:r>
                <a:rPr lang="en-US" sz="1200" b="1" dirty="0">
                  <a:solidFill>
                    <a:prstClr val="black"/>
                  </a:solidFill>
                </a:rPr>
                <a:t>Sub IR D.2</a:t>
              </a:r>
            </a:p>
            <a:p>
              <a:r>
                <a:rPr lang="en-US" sz="1150" b="1" dirty="0">
                  <a:solidFill>
                    <a:prstClr val="black"/>
                  </a:solidFill>
                </a:rPr>
                <a:t> Increased regional integrated WASH knowledge management and networking</a:t>
              </a:r>
              <a:endParaRPr lang="en-US" sz="1150" b="1" baseline="30000" dirty="0">
                <a:solidFill>
                  <a:prstClr val="black"/>
                </a:solidFill>
              </a:endParaRPr>
            </a:p>
            <a:p>
              <a:endParaRPr lang="en-US" sz="1200" i="1" dirty="0">
                <a:solidFill>
                  <a:prstClr val="black"/>
                </a:solidFill>
              </a:endParaRPr>
            </a:p>
            <a:p>
              <a:pPr algn="ctr"/>
              <a:endParaRPr lang="fr-FR" sz="1200" b="1" dirty="0">
                <a:solidFill>
                  <a:prstClr val="black"/>
                </a:solidFill>
              </a:endParaRPr>
            </a:p>
          </p:txBody>
        </p:sp>
        <p:sp>
          <p:nvSpPr>
            <p:cNvPr id="19" name="Rounded Rectangle 27"/>
            <p:cNvSpPr/>
            <p:nvPr/>
          </p:nvSpPr>
          <p:spPr>
            <a:xfrm>
              <a:off x="7143081" y="3221361"/>
              <a:ext cx="1893415" cy="783703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200" b="1" dirty="0">
                <a:solidFill>
                  <a:prstClr val="black"/>
                </a:solidFill>
              </a:endParaRPr>
            </a:p>
            <a:p>
              <a:r>
                <a:rPr lang="en-US" sz="1200" b="1" dirty="0">
                  <a:solidFill>
                    <a:prstClr val="black"/>
                  </a:solidFill>
                </a:rPr>
                <a:t>Sub IR D.1 </a:t>
              </a:r>
            </a:p>
            <a:p>
              <a:r>
                <a:rPr lang="en-US" sz="1100" b="1" dirty="0">
                  <a:solidFill>
                    <a:prstClr val="black"/>
                  </a:solidFill>
                </a:rPr>
                <a:t>Strengthened national and regional organizations in integrated WASH advocacy</a:t>
              </a:r>
            </a:p>
            <a:p>
              <a:pPr algn="ctr"/>
              <a:endParaRPr lang="fr-FR" sz="1200" dirty="0">
                <a:solidFill>
                  <a:prstClr val="black"/>
                </a:solidFill>
              </a:endParaRPr>
            </a:p>
          </p:txBody>
        </p:sp>
        <p:sp>
          <p:nvSpPr>
            <p:cNvPr id="20" name="Rounded Rectangle 28"/>
            <p:cNvSpPr/>
            <p:nvPr/>
          </p:nvSpPr>
          <p:spPr>
            <a:xfrm>
              <a:off x="7143081" y="6021288"/>
              <a:ext cx="1893414" cy="746511"/>
            </a:xfrm>
            <a:prstGeom prst="roundRect">
              <a:avLst/>
            </a:prstGeom>
            <a:gradFill>
              <a:gsLst>
                <a:gs pos="0">
                  <a:srgbClr val="92D050"/>
                </a:gs>
                <a:gs pos="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150" b="1" dirty="0">
                <a:solidFill>
                  <a:prstClr val="black"/>
                </a:solidFill>
              </a:endParaRPr>
            </a:p>
            <a:p>
              <a:endParaRPr lang="en-US" sz="1150" b="1" dirty="0">
                <a:solidFill>
                  <a:prstClr val="black"/>
                </a:solidFill>
              </a:endParaRPr>
            </a:p>
            <a:p>
              <a:r>
                <a:rPr lang="en-US" sz="1150" b="1" dirty="0">
                  <a:solidFill>
                    <a:prstClr val="black"/>
                  </a:solidFill>
                </a:rPr>
                <a:t>Sub IR D.4 </a:t>
              </a:r>
            </a:p>
            <a:p>
              <a:r>
                <a:rPr lang="en-US" sz="1150" b="1" dirty="0">
                  <a:solidFill>
                    <a:prstClr val="black"/>
                  </a:solidFill>
                </a:rPr>
                <a:t>Expanded private sector engagement in integrated WASH programs</a:t>
              </a:r>
            </a:p>
            <a:p>
              <a:endParaRPr lang="en-US" sz="1200" b="1" dirty="0">
                <a:solidFill>
                  <a:prstClr val="black"/>
                </a:solidFill>
              </a:endParaRPr>
            </a:p>
            <a:p>
              <a:pPr algn="ctr"/>
              <a:endParaRPr lang="fr-FR" sz="1200" dirty="0">
                <a:solidFill>
                  <a:prstClr val="black"/>
                </a:solidFill>
              </a:endParaRPr>
            </a:p>
          </p:txBody>
        </p:sp>
        <p:sp>
          <p:nvSpPr>
            <p:cNvPr id="21" name="Rounded Rectangle 29"/>
            <p:cNvSpPr/>
            <p:nvPr/>
          </p:nvSpPr>
          <p:spPr>
            <a:xfrm>
              <a:off x="4548324" y="2183865"/>
              <a:ext cx="2017009" cy="93610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200" b="1" dirty="0">
                <a:solidFill>
                  <a:prstClr val="black"/>
                </a:solidFill>
              </a:endParaRPr>
            </a:p>
            <a:p>
              <a:r>
                <a:rPr lang="en-US" sz="1200" b="1" dirty="0">
                  <a:solidFill>
                    <a:prstClr val="black"/>
                  </a:solidFill>
                </a:rPr>
                <a:t>IR C.</a:t>
              </a:r>
            </a:p>
            <a:p>
              <a:r>
                <a:rPr lang="en-US" sz="1200" b="1" dirty="0">
                  <a:solidFill>
                    <a:prstClr val="black"/>
                  </a:solidFill>
                </a:rPr>
                <a:t>Increased income generation and food security outcomes of WASH investments</a:t>
              </a:r>
              <a:r>
                <a:rPr lang="en-US" sz="1200" i="1" dirty="0">
                  <a:solidFill>
                    <a:prstClr val="black"/>
                  </a:solidFill>
                </a:rPr>
                <a:t> </a:t>
              </a:r>
            </a:p>
            <a:p>
              <a:pPr algn="ctr"/>
              <a:endParaRPr lang="fr-FR" sz="1200" dirty="0">
                <a:solidFill>
                  <a:prstClr val="black"/>
                </a:solidFill>
              </a:endParaRPr>
            </a:p>
          </p:txBody>
        </p:sp>
        <p:sp>
          <p:nvSpPr>
            <p:cNvPr id="22" name="Rounded Rectangle 30"/>
            <p:cNvSpPr/>
            <p:nvPr/>
          </p:nvSpPr>
          <p:spPr>
            <a:xfrm>
              <a:off x="6876255" y="2169212"/>
              <a:ext cx="2160241" cy="92145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400" b="1" dirty="0">
                <a:solidFill>
                  <a:prstClr val="black"/>
                </a:solidFill>
              </a:endParaRPr>
            </a:p>
            <a:p>
              <a:r>
                <a:rPr lang="en-US" sz="1200" b="1" dirty="0">
                  <a:solidFill>
                    <a:prstClr val="black"/>
                  </a:solidFill>
                </a:rPr>
                <a:t>IR D.</a:t>
              </a:r>
            </a:p>
            <a:p>
              <a:r>
                <a:rPr lang="en-US" sz="1200" b="1" dirty="0">
                  <a:solidFill>
                    <a:prstClr val="black"/>
                  </a:solidFill>
                </a:rPr>
                <a:t>Strengthened national and regional enabling environment for integrated WASH</a:t>
              </a:r>
              <a:endParaRPr lang="en-US" sz="1200" i="1" dirty="0">
                <a:solidFill>
                  <a:prstClr val="black"/>
                </a:solidFill>
              </a:endParaRPr>
            </a:p>
            <a:p>
              <a:endParaRPr lang="en-US" sz="900" b="1" dirty="0">
                <a:solidFill>
                  <a:prstClr val="black"/>
                </a:solidFill>
              </a:endParaRPr>
            </a:p>
          </p:txBody>
        </p:sp>
        <p:cxnSp>
          <p:nvCxnSpPr>
            <p:cNvPr id="23" name="Straight Connector 32"/>
            <p:cNvCxnSpPr>
              <a:endCxn id="13" idx="0"/>
            </p:cNvCxnSpPr>
            <p:nvPr/>
          </p:nvCxnSpPr>
          <p:spPr>
            <a:xfrm>
              <a:off x="3384354" y="1975617"/>
              <a:ext cx="0" cy="2082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34"/>
            <p:cNvCxnSpPr>
              <a:endCxn id="21" idx="0"/>
            </p:cNvCxnSpPr>
            <p:nvPr/>
          </p:nvCxnSpPr>
          <p:spPr>
            <a:xfrm>
              <a:off x="5556829" y="1975617"/>
              <a:ext cx="0" cy="2082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38"/>
            <p:cNvCxnSpPr/>
            <p:nvPr/>
          </p:nvCxnSpPr>
          <p:spPr>
            <a:xfrm>
              <a:off x="8053041" y="1984649"/>
              <a:ext cx="0" cy="16991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ounded Rectangle 42"/>
            <p:cNvSpPr/>
            <p:nvPr/>
          </p:nvSpPr>
          <p:spPr>
            <a:xfrm>
              <a:off x="395536" y="5789483"/>
              <a:ext cx="1800200" cy="9361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200" b="1" dirty="0">
                <a:solidFill>
                  <a:prstClr val="black"/>
                </a:solidFill>
              </a:endParaRPr>
            </a:p>
            <a:p>
              <a:r>
                <a:rPr lang="en-US" sz="1150" b="1" dirty="0">
                  <a:solidFill>
                    <a:prstClr val="black"/>
                  </a:solidFill>
                </a:rPr>
                <a:t>Sub-IR A.3</a:t>
              </a:r>
            </a:p>
            <a:p>
              <a:r>
                <a:rPr lang="en-US" sz="1150" b="1" dirty="0">
                  <a:solidFill>
                    <a:prstClr val="black"/>
                  </a:solidFill>
                </a:rPr>
                <a:t>Increased adoption of key hygiene behaviors</a:t>
              </a:r>
            </a:p>
            <a:p>
              <a:endParaRPr lang="en-US" sz="1150" b="1" dirty="0">
                <a:solidFill>
                  <a:prstClr val="black"/>
                </a:solidFill>
              </a:endParaRPr>
            </a:p>
            <a:p>
              <a:pPr algn="ctr"/>
              <a:endParaRPr lang="fr-FR" sz="1200" dirty="0">
                <a:solidFill>
                  <a:prstClr val="black"/>
                </a:solidFill>
              </a:endParaRPr>
            </a:p>
          </p:txBody>
        </p:sp>
        <p:cxnSp>
          <p:nvCxnSpPr>
            <p:cNvPr id="27" name="Straight Connector 37"/>
            <p:cNvCxnSpPr/>
            <p:nvPr/>
          </p:nvCxnSpPr>
          <p:spPr>
            <a:xfrm>
              <a:off x="179512" y="2996952"/>
              <a:ext cx="0" cy="3276364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43"/>
            <p:cNvCxnSpPr/>
            <p:nvPr/>
          </p:nvCxnSpPr>
          <p:spPr>
            <a:xfrm>
              <a:off x="179512" y="6257535"/>
              <a:ext cx="216024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45"/>
            <p:cNvCxnSpPr>
              <a:stCxn id="8" idx="1"/>
            </p:cNvCxnSpPr>
            <p:nvPr/>
          </p:nvCxnSpPr>
          <p:spPr>
            <a:xfrm flipH="1">
              <a:off x="179512" y="5049180"/>
              <a:ext cx="157868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47"/>
            <p:cNvCxnSpPr>
              <a:stCxn id="9" idx="1"/>
            </p:cNvCxnSpPr>
            <p:nvPr/>
          </p:nvCxnSpPr>
          <p:spPr>
            <a:xfrm flipH="1">
              <a:off x="179512" y="3810252"/>
              <a:ext cx="157868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54"/>
            <p:cNvCxnSpPr/>
            <p:nvPr/>
          </p:nvCxnSpPr>
          <p:spPr>
            <a:xfrm>
              <a:off x="2483768" y="3110937"/>
              <a:ext cx="0" cy="3162379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56"/>
            <p:cNvCxnSpPr/>
            <p:nvPr/>
          </p:nvCxnSpPr>
          <p:spPr>
            <a:xfrm flipH="1">
              <a:off x="2483768" y="3789040"/>
              <a:ext cx="144989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60"/>
            <p:cNvCxnSpPr/>
            <p:nvPr/>
          </p:nvCxnSpPr>
          <p:spPr>
            <a:xfrm flipH="1">
              <a:off x="2483768" y="5013176"/>
              <a:ext cx="123752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62"/>
            <p:cNvCxnSpPr>
              <a:stCxn id="10" idx="1"/>
            </p:cNvCxnSpPr>
            <p:nvPr/>
          </p:nvCxnSpPr>
          <p:spPr>
            <a:xfrm flipH="1">
              <a:off x="2483769" y="6273316"/>
              <a:ext cx="194052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70"/>
            <p:cNvCxnSpPr/>
            <p:nvPr/>
          </p:nvCxnSpPr>
          <p:spPr>
            <a:xfrm>
              <a:off x="4647800" y="3119969"/>
              <a:ext cx="1" cy="315334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73"/>
            <p:cNvCxnSpPr/>
            <p:nvPr/>
          </p:nvCxnSpPr>
          <p:spPr>
            <a:xfrm flipH="1" flipV="1">
              <a:off x="4647801" y="3789040"/>
              <a:ext cx="117332" cy="1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75"/>
            <p:cNvCxnSpPr>
              <a:stCxn id="15" idx="1"/>
            </p:cNvCxnSpPr>
            <p:nvPr/>
          </p:nvCxnSpPr>
          <p:spPr>
            <a:xfrm flipH="1">
              <a:off x="4647801" y="5178945"/>
              <a:ext cx="16672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77"/>
            <p:cNvCxnSpPr>
              <a:stCxn id="14" idx="1"/>
            </p:cNvCxnSpPr>
            <p:nvPr/>
          </p:nvCxnSpPr>
          <p:spPr>
            <a:xfrm flipH="1">
              <a:off x="4647800" y="6273316"/>
              <a:ext cx="166721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83"/>
            <p:cNvCxnSpPr/>
            <p:nvPr/>
          </p:nvCxnSpPr>
          <p:spPr>
            <a:xfrm>
              <a:off x="7029810" y="3090665"/>
              <a:ext cx="0" cy="3303879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85"/>
            <p:cNvCxnSpPr/>
            <p:nvPr/>
          </p:nvCxnSpPr>
          <p:spPr>
            <a:xfrm flipH="1">
              <a:off x="7010413" y="3572430"/>
              <a:ext cx="132668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87"/>
            <p:cNvCxnSpPr>
              <a:stCxn id="18" idx="1"/>
            </p:cNvCxnSpPr>
            <p:nvPr/>
          </p:nvCxnSpPr>
          <p:spPr>
            <a:xfrm flipH="1" flipV="1">
              <a:off x="7035865" y="4492650"/>
              <a:ext cx="123128" cy="1647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89"/>
            <p:cNvCxnSpPr>
              <a:stCxn id="17" idx="1"/>
            </p:cNvCxnSpPr>
            <p:nvPr/>
          </p:nvCxnSpPr>
          <p:spPr>
            <a:xfrm flipH="1">
              <a:off x="7035864" y="5503262"/>
              <a:ext cx="139512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91"/>
            <p:cNvCxnSpPr>
              <a:stCxn id="20" idx="1"/>
            </p:cNvCxnSpPr>
            <p:nvPr/>
          </p:nvCxnSpPr>
          <p:spPr>
            <a:xfrm flipH="1">
              <a:off x="7035863" y="6394544"/>
              <a:ext cx="107218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3855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554553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GEOGRAPHICAL FRAMEWORK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14582" y="2133600"/>
            <a:ext cx="7939561" cy="4495800"/>
            <a:chOff x="1122170" y="2543108"/>
            <a:chExt cx="7725722" cy="4272440"/>
          </a:xfrm>
        </p:grpSpPr>
        <p:sp>
          <p:nvSpPr>
            <p:cNvPr id="5" name="Oval 4"/>
            <p:cNvSpPr/>
            <p:nvPr/>
          </p:nvSpPr>
          <p:spPr>
            <a:xfrm>
              <a:off x="1122171" y="2557471"/>
              <a:ext cx="4704808" cy="3322046"/>
            </a:xfrm>
            <a:prstGeom prst="ellipse">
              <a:avLst/>
            </a:prstGeom>
            <a:solidFill>
              <a:srgbClr val="92D050">
                <a:alpha val="50000"/>
              </a:srgb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1532679" y="3681089"/>
              <a:ext cx="2996739" cy="2148428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1900667" y="4718489"/>
              <a:ext cx="2763983" cy="1187981"/>
            </a:xfrm>
            <a:prstGeom prst="ellipse">
              <a:avLst/>
            </a:prstGeom>
            <a:solidFill>
              <a:srgbClr val="FF0000">
                <a:alpha val="50000"/>
              </a:srgb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026667" y="4762132"/>
              <a:ext cx="4287231" cy="113107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</a:rPr>
                <a:t>WASH Integrated community approach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</a:rPr>
                <a:t>Community leadership and engagement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</a:rPr>
                <a:t>Infrastructure  investment and monitoring  (latrines, low cost technologies, farming practices, etc.)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</a:rPr>
                <a:t>Climate change adaptation and climate smart ag.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19598" y="2543108"/>
              <a:ext cx="5135187" cy="113107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/>
                <a:t>Knowledge management and information sharing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/>
                <a:t>Regional network development (academic, etc.)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/>
                <a:t>PoU cross-learning and implementation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/>
                <a:t>Network development (journalist network, parliamentarians, etc.)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endParaRPr lang="en-US" sz="135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19597" y="3654136"/>
              <a:ext cx="4711877" cy="113107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/>
                <a:t>WASH governance and monitoring of infrastructure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/>
                <a:t>Water resources management approach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/>
                <a:t>Water quality strategy and assessment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/>
                <a:t>Integration of government strategy into program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en-US" sz="1400" dirty="0"/>
                <a:t>Academic institution program building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7006827" y="4014569"/>
              <a:ext cx="3282019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CAPACITY BUILDING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8154785" y="3124200"/>
              <a:ext cx="292995" cy="1911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11" idx="0"/>
              <a:endCxn id="10" idx="3"/>
            </p:cNvCxnSpPr>
            <p:nvPr/>
          </p:nvCxnSpPr>
          <p:spPr>
            <a:xfrm flipH="1">
              <a:off x="7731474" y="4214624"/>
              <a:ext cx="716308" cy="5052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endCxn id="8" idx="3"/>
            </p:cNvCxnSpPr>
            <p:nvPr/>
          </p:nvCxnSpPr>
          <p:spPr>
            <a:xfrm flipH="1">
              <a:off x="7313898" y="5324965"/>
              <a:ext cx="1133882" cy="2707"/>
            </a:xfrm>
            <a:prstGeom prst="straightConnector1">
              <a:avLst/>
            </a:prstGeom>
            <a:ln w="25400" cmpd="sng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1122170" y="6169217"/>
              <a:ext cx="772572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>
                  <a:solidFill>
                    <a:schemeClr val="tx2">
                      <a:lumMod val="50000"/>
                    </a:schemeClr>
                  </a:solidFill>
                </a:rPr>
                <a:t>We cannot prevent droughts and floods but we can prevent famine through our resilience work and the sustainability of our activities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2665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" t="4149" r="2135" b="1453"/>
          <a:stretch/>
        </p:blipFill>
        <p:spPr>
          <a:xfrm>
            <a:off x="609600" y="1752600"/>
            <a:ext cx="8164158" cy="4953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72335" y="1295400"/>
            <a:ext cx="3838687" cy="45720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Intervention COUNTRIES</a:t>
            </a:r>
            <a:br>
              <a:rPr lang="fr-FR" sz="2800" dirty="0">
                <a:solidFill>
                  <a:schemeClr val="tx2">
                    <a:lumMod val="75000"/>
                  </a:schemeClr>
                </a:solidFill>
              </a:rPr>
            </a:b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475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470157"/>
              </p:ext>
            </p:extLst>
          </p:nvPr>
        </p:nvGraphicFramePr>
        <p:xfrm>
          <a:off x="609599" y="1729679"/>
          <a:ext cx="8062913" cy="4786510"/>
        </p:xfrm>
        <a:graphic>
          <a:graphicData uri="http://schemas.openxmlformats.org/drawingml/2006/table">
            <a:tbl>
              <a:tblPr firstRow="1" firstCol="1" bandRow="1"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7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4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Achievements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Burkina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Ghana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Niger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people with access to drinking water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42,954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10,367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12,370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54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Aquatab shops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4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Aquatab tablets sold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3,293,400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1,200,000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5,091,000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4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Quantity</a:t>
                      </a:r>
                      <a:r>
                        <a:rPr lang="en-US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water treated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65,868,000 liters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24,000,000</a:t>
                      </a:r>
                      <a:r>
                        <a:rPr lang="en-US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liters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101,820,000 liters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4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Sand</a:t>
                      </a:r>
                      <a:r>
                        <a:rPr lang="fr-FR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dams constructed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Rain</a:t>
                      </a:r>
                      <a:r>
                        <a:rPr lang="fr-FR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harvesting tanks constructed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Family</a:t>
                      </a:r>
                      <a:r>
                        <a:rPr lang="en-US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water points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197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Community water points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4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Standpipes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1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Length of pipes installed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64.5</a:t>
                      </a:r>
                      <a:r>
                        <a:rPr lang="fr-FR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km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97956" y="1288873"/>
            <a:ext cx="3886200" cy="405246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ACHIEVEMENTS FOR WATER 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6"/>
          <p:cNvSpPr txBox="1"/>
          <p:nvPr/>
        </p:nvSpPr>
        <p:spPr>
          <a:xfrm>
            <a:off x="7086600" y="6553200"/>
            <a:ext cx="2057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As of December 31, 2015</a:t>
            </a:r>
          </a:p>
        </p:txBody>
      </p:sp>
    </p:spTree>
    <p:extLst>
      <p:ext uri="{BB962C8B-B14F-4D97-AF65-F5344CB8AC3E}">
        <p14:creationId xmlns:p14="http://schemas.microsoft.com/office/powerpoint/2010/main" val="1318656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6"/>
          <p:cNvSpPr txBox="1"/>
          <p:nvPr/>
        </p:nvSpPr>
        <p:spPr>
          <a:xfrm>
            <a:off x="7369629" y="6611463"/>
            <a:ext cx="2057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As of December 31, 2015</a:t>
            </a:r>
          </a:p>
        </p:txBody>
      </p:sp>
      <p:sp>
        <p:nvSpPr>
          <p:cNvPr id="4" name="ZoneTexte 4"/>
          <p:cNvSpPr txBox="1"/>
          <p:nvPr/>
        </p:nvSpPr>
        <p:spPr>
          <a:xfrm>
            <a:off x="1447800" y="1334909"/>
            <a:ext cx="6302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>
                    <a:lumMod val="75000"/>
                  </a:schemeClr>
                </a:solidFill>
              </a:rPr>
              <a:t>ACHIEVEMENTS FOR CAPACITY BUILDING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869765"/>
              </p:ext>
            </p:extLst>
          </p:nvPr>
        </p:nvGraphicFramePr>
        <p:xfrm>
          <a:off x="609599" y="1796574"/>
          <a:ext cx="7848601" cy="3050327"/>
        </p:xfrm>
        <a:graphic>
          <a:graphicData uri="http://schemas.openxmlformats.org/drawingml/2006/table">
            <a:tbl>
              <a:tblPr firstRow="1" firstCol="1" bandRow="1"/>
              <a:tblGrid>
                <a:gridCol w="4881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2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71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Achievements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Burkina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Ghana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Niger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water management agencies trained on water resource management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2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decision makers trained on WASH governance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people who received training on adult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teaching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Number of scholarships</a:t>
                      </a:r>
                      <a:r>
                        <a:rPr lang="fr-FR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awarded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interns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1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people trained</a:t>
                      </a:r>
                      <a:r>
                        <a:rPr lang="fr-FR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on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WASH</a:t>
                      </a:r>
                      <a:r>
                        <a:rPr lang="fr-FR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2,506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participants in the WASH professional development forum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1" name="Groupe 10"/>
          <p:cNvGrpSpPr/>
          <p:nvPr/>
        </p:nvGrpSpPr>
        <p:grpSpPr>
          <a:xfrm>
            <a:off x="609600" y="5004264"/>
            <a:ext cx="7848600" cy="1607197"/>
            <a:chOff x="609600" y="5004264"/>
            <a:chExt cx="7848600" cy="1607197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 rotWithShape="1">
            <a:blip r:embed="rId3"/>
            <a:srcRect t="23550"/>
            <a:stretch/>
          </p:blipFill>
          <p:spPr>
            <a:xfrm>
              <a:off x="6361243" y="5008344"/>
              <a:ext cx="2096957" cy="1603117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4"/>
            <a:srcRect t="19496"/>
            <a:stretch/>
          </p:blipFill>
          <p:spPr>
            <a:xfrm>
              <a:off x="609600" y="5008342"/>
              <a:ext cx="1986279" cy="1599039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5"/>
            <a:srcRect t="15719"/>
            <a:stretch/>
          </p:blipFill>
          <p:spPr>
            <a:xfrm>
              <a:off x="3525883" y="5004264"/>
              <a:ext cx="1902091" cy="16031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746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447800"/>
            <a:ext cx="8458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Africa is the </a:t>
            </a:r>
            <a:r>
              <a:rPr lang="en-US" b="1" dirty="0"/>
              <a:t>world´s second-driest continent </a:t>
            </a:r>
            <a:r>
              <a:rPr lang="en-US" dirty="0"/>
              <a:t>after Australia.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About </a:t>
            </a:r>
            <a:r>
              <a:rPr lang="en-US" b="1" dirty="0"/>
              <a:t>66% of Africa is arid or semi-arid</a:t>
            </a:r>
            <a:r>
              <a:rPr lang="en-US" dirty="0"/>
              <a:t> and more than 300 of the 800 million people in sub-Saharan Africa live in a water-scarce environment – meaning that they have less than 1,000 m3 per capita per year.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115 people in Africa die every hour</a:t>
            </a:r>
            <a:r>
              <a:rPr lang="en-US" dirty="0"/>
              <a:t> from diseases linked to poor sanitation, poor hygiene and contaminated water.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35%</a:t>
            </a:r>
            <a:r>
              <a:rPr lang="en-US" dirty="0"/>
              <a:t> of Water and Sanitation aid commitment on MDG goes to Africa with Sub-Saharan having 27% of the financial allocation.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 Africa, especially sub-Saharan Africa, more than </a:t>
            </a:r>
            <a:r>
              <a:rPr lang="en-US" b="1" dirty="0"/>
              <a:t>a quarter of the population</a:t>
            </a:r>
            <a:r>
              <a:rPr lang="en-US" dirty="0"/>
              <a:t> spends more than half an hour per round trip to collect water.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Africa’s rising population is driving demand for water and accelerating the degradation of water resources. By mid-2011, Africa’s </a:t>
            </a:r>
            <a:r>
              <a:rPr lang="en-US" b="1" dirty="0"/>
              <a:t>population</a:t>
            </a:r>
            <a:r>
              <a:rPr lang="en-US" dirty="0"/>
              <a:t> (excluding the northern-most states) was around 838 million and its average natural rate of increase was 2.6% per year, compared to the world average of 1.2%. By one estimate its population will grow to </a:t>
            </a:r>
            <a:r>
              <a:rPr lang="en-US" b="1" dirty="0"/>
              <a:t>1,2 billion by 2025</a:t>
            </a:r>
            <a:r>
              <a:rPr lang="en-US" dirty="0"/>
              <a:t> and to over </a:t>
            </a:r>
            <a:r>
              <a:rPr lang="en-US" b="1" dirty="0"/>
              <a:t>2 billion by 2050.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b="1" dirty="0"/>
              <a:t>urban slum</a:t>
            </a:r>
            <a:r>
              <a:rPr lang="en-US" dirty="0"/>
              <a:t> population in sub-Saharan African countries is expected to double to </a:t>
            </a:r>
            <a:r>
              <a:rPr lang="en-US" b="1" dirty="0"/>
              <a:t>400 million by 2020</a:t>
            </a:r>
            <a:r>
              <a:rPr lang="en-US" dirty="0"/>
              <a:t>.</a:t>
            </a:r>
          </a:p>
          <a:p>
            <a:pPr lvl="8" algn="r"/>
            <a:r>
              <a:rPr lang="en-US" sz="1400" i="1" dirty="0"/>
              <a:t>Source UN.ORG</a:t>
            </a:r>
          </a:p>
        </p:txBody>
      </p:sp>
    </p:spTree>
    <p:extLst>
      <p:ext uri="{BB962C8B-B14F-4D97-AF65-F5344CB8AC3E}">
        <p14:creationId xmlns:p14="http://schemas.microsoft.com/office/powerpoint/2010/main" val="1497300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09600" y="2971800"/>
            <a:ext cx="8229600" cy="3657600"/>
            <a:chOff x="0" y="0"/>
            <a:chExt cx="9665970" cy="2784475"/>
          </a:xfrm>
        </p:grpSpPr>
        <p:graphicFrame>
          <p:nvGraphicFramePr>
            <p:cNvPr id="4" name="Chart 3"/>
            <p:cNvGraphicFramePr/>
            <p:nvPr/>
          </p:nvGraphicFramePr>
          <p:xfrm>
            <a:off x="0" y="0"/>
            <a:ext cx="3484880" cy="27844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5" name="Chart 4"/>
            <p:cNvGraphicFramePr/>
            <p:nvPr/>
          </p:nvGraphicFramePr>
          <p:xfrm>
            <a:off x="3657600" y="15903"/>
            <a:ext cx="600837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1428498"/>
            <a:ext cx="8077200" cy="405246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SUPPLY SUSTAINBILITY SCORE – BURKINA FASO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441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9600" y="2895600"/>
            <a:ext cx="8229600" cy="3665220"/>
            <a:chOff x="0" y="0"/>
            <a:chExt cx="9900536" cy="2750820"/>
          </a:xfrm>
        </p:grpSpPr>
        <p:graphicFrame>
          <p:nvGraphicFramePr>
            <p:cNvPr id="5" name="Chart 4"/>
            <p:cNvGraphicFramePr/>
            <p:nvPr/>
          </p:nvGraphicFramePr>
          <p:xfrm>
            <a:off x="0" y="0"/>
            <a:ext cx="3682365" cy="2750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6" name="Chart 5"/>
            <p:cNvGraphicFramePr/>
            <p:nvPr/>
          </p:nvGraphicFramePr>
          <p:xfrm>
            <a:off x="3848986" y="0"/>
            <a:ext cx="6051550" cy="2750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428498"/>
            <a:ext cx="8077200" cy="405246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SUPPLY SUSTAINBILITY SCORE – GHANA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827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09600" y="3048000"/>
            <a:ext cx="8077200" cy="3581400"/>
            <a:chOff x="0" y="0"/>
            <a:chExt cx="9972675" cy="2752090"/>
          </a:xfrm>
        </p:grpSpPr>
        <p:graphicFrame>
          <p:nvGraphicFramePr>
            <p:cNvPr id="4" name="Chart 3"/>
            <p:cNvGraphicFramePr/>
            <p:nvPr/>
          </p:nvGraphicFramePr>
          <p:xfrm>
            <a:off x="0" y="0"/>
            <a:ext cx="3752850" cy="27520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5" name="Chart 4"/>
            <p:cNvGraphicFramePr/>
            <p:nvPr/>
          </p:nvGraphicFramePr>
          <p:xfrm>
            <a:off x="3933825" y="28575"/>
            <a:ext cx="6038850" cy="272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1428498"/>
            <a:ext cx="8077200" cy="405246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SUPPLY SUSTAINBILITY SCORE – NIGER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3126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30286" y="1428498"/>
            <a:ext cx="4267200" cy="405246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QUALITY MONITORING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6"/>
          <p:cNvSpPr txBox="1"/>
          <p:nvPr/>
        </p:nvSpPr>
        <p:spPr>
          <a:xfrm>
            <a:off x="6705600" y="6570115"/>
            <a:ext cx="2362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Between July and </a:t>
            </a:r>
            <a:r>
              <a:rPr lang="en-US" sz="1200" i="1" dirty="0"/>
              <a:t>November</a:t>
            </a:r>
            <a:r>
              <a:rPr lang="fr-FR" sz="1200" i="1" dirty="0"/>
              <a:t> 2016</a:t>
            </a:r>
          </a:p>
        </p:txBody>
      </p:sp>
      <p:graphicFrame>
        <p:nvGraphicFramePr>
          <p:cNvPr id="9" name="Diagramme 8"/>
          <p:cNvGraphicFramePr/>
          <p:nvPr/>
        </p:nvGraphicFramePr>
        <p:xfrm>
          <a:off x="457200" y="2057400"/>
          <a:ext cx="2362200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4639788"/>
            <a:ext cx="2209799" cy="1787427"/>
          </a:xfrm>
          <a:prstGeom prst="rect">
            <a:avLst/>
          </a:prstGeom>
        </p:spPr>
      </p:pic>
      <p:graphicFrame>
        <p:nvGraphicFramePr>
          <p:cNvPr id="11" name="Graphique 10"/>
          <p:cNvGraphicFramePr>
            <a:graphicFrameLocks/>
          </p:cNvGraphicFramePr>
          <p:nvPr/>
        </p:nvGraphicFramePr>
        <p:xfrm>
          <a:off x="2960913" y="1976645"/>
          <a:ext cx="5943601" cy="4450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866840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00400" y="1371600"/>
            <a:ext cx="3048000" cy="405246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REMEDIAL MEASURES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" name="Diagramme 2"/>
          <p:cNvGraphicFramePr/>
          <p:nvPr/>
        </p:nvGraphicFramePr>
        <p:xfrm>
          <a:off x="762000" y="2057400"/>
          <a:ext cx="79248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3639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05100" y="1371600"/>
            <a:ext cx="4191000" cy="405246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REMEDIAL MEASURES IMPACTS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7" name="Diagramme 6"/>
          <p:cNvGraphicFramePr/>
          <p:nvPr/>
        </p:nvGraphicFramePr>
        <p:xfrm>
          <a:off x="990600" y="1820521"/>
          <a:ext cx="7543800" cy="770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Graphique 8"/>
          <p:cNvGraphicFramePr>
            <a:graphicFrameLocks/>
          </p:cNvGraphicFramePr>
          <p:nvPr/>
        </p:nvGraphicFramePr>
        <p:xfrm>
          <a:off x="1066800" y="2667132"/>
          <a:ext cx="7467600" cy="3984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525152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1524000"/>
            <a:ext cx="8077200" cy="990600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TREATMENT SUSTAINABILITY SCORE</a:t>
            </a:r>
            <a:b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BURKINA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fASO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Ghana -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niger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81000" y="2566933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The sustainability score of water </a:t>
            </a:r>
            <a:r>
              <a:rPr lang="en-US" dirty="0"/>
              <a:t>treatment</a:t>
            </a:r>
            <a:r>
              <a:rPr lang="fr-FR" dirty="0"/>
              <a:t> has improved over time</a:t>
            </a:r>
          </a:p>
          <a:p>
            <a:pPr algn="ctr"/>
            <a:endParaRPr lang="fr-FR" dirty="0"/>
          </a:p>
          <a:p>
            <a:r>
              <a:rPr lang="fr-FR" dirty="0"/>
              <a:t>                Burkina Faso                                    Ghana                                            Niger</a:t>
            </a:r>
          </a:p>
        </p:txBody>
      </p:sp>
      <p:graphicFrame>
        <p:nvGraphicFramePr>
          <p:cNvPr id="6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749942"/>
              </p:ext>
            </p:extLst>
          </p:nvPr>
        </p:nvGraphicFramePr>
        <p:xfrm>
          <a:off x="381000" y="3336368"/>
          <a:ext cx="2590800" cy="3433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7065404"/>
              </p:ext>
            </p:extLst>
          </p:nvPr>
        </p:nvGraphicFramePr>
        <p:xfrm>
          <a:off x="2971800" y="3644158"/>
          <a:ext cx="3053443" cy="3124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896016"/>
              </p:ext>
            </p:extLst>
          </p:nvPr>
        </p:nvGraphicFramePr>
        <p:xfrm>
          <a:off x="6324600" y="3376848"/>
          <a:ext cx="2514600" cy="3352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762574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91986" y="1403561"/>
            <a:ext cx="7571014" cy="405246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TREATMENT SUSTAINABILITY Factors - BURKINA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Chart 2"/>
          <p:cNvGraphicFramePr>
            <a:graphicFrameLocks/>
          </p:cNvGraphicFramePr>
          <p:nvPr/>
        </p:nvGraphicFramePr>
        <p:xfrm>
          <a:off x="727923" y="2614413"/>
          <a:ext cx="8045963" cy="4091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13513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403561"/>
            <a:ext cx="8305800" cy="405246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Interpretation of sustainability factors graph-BURKINA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81000" y="2895600"/>
            <a:ext cx="8567058" cy="34766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b="1" dirty="0">
                <a:solidFill>
                  <a:srgbClr val="C00000"/>
                </a:solidFill>
              </a:rPr>
              <a:t>Financial </a:t>
            </a:r>
            <a:r>
              <a:rPr lang="en-US" sz="2000" b="1" dirty="0">
                <a:solidFill>
                  <a:srgbClr val="C00000"/>
                </a:solidFill>
              </a:rPr>
              <a:t>sustainability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>
                <a:solidFill>
                  <a:srgbClr val="7030A0"/>
                </a:solidFill>
              </a:rPr>
              <a:t>[+]</a:t>
            </a:r>
            <a:r>
              <a:rPr lang="fr-FR" sz="2000" dirty="0"/>
              <a:t>: Water </a:t>
            </a:r>
            <a:r>
              <a:rPr lang="fr-FR" sz="2000" dirty="0" err="1"/>
              <a:t>treatment</a:t>
            </a:r>
            <a:r>
              <a:rPr lang="fr-FR" sz="2000" dirty="0"/>
              <a:t> </a:t>
            </a:r>
            <a:r>
              <a:rPr lang="fr-FR" sz="2000" dirty="0" err="1"/>
              <a:t>products</a:t>
            </a:r>
            <a:r>
              <a:rPr lang="fr-FR" sz="2000" dirty="0"/>
              <a:t> are </a:t>
            </a:r>
            <a:r>
              <a:rPr lang="fr-FR" sz="2000" dirty="0" err="1"/>
              <a:t>affordable</a:t>
            </a:r>
            <a:r>
              <a:rPr lang="fr-FR" sz="2000" dirty="0"/>
              <a:t> and accessible to </a:t>
            </a:r>
            <a:r>
              <a:rPr lang="fr-FR" sz="2000" dirty="0" err="1"/>
              <a:t>households</a:t>
            </a:r>
            <a:r>
              <a:rPr lang="fr-FR" sz="2000" dirty="0"/>
              <a:t>. </a:t>
            </a:r>
            <a:endParaRPr lang="fr-FR" sz="2000" baseline="0" dirty="0"/>
          </a:p>
          <a:p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b="1" i="0" baseline="0" dirty="0" err="1">
                <a:solidFill>
                  <a:srgbClr val="C00000"/>
                </a:solidFill>
              </a:rPr>
              <a:t>Institutional</a:t>
            </a:r>
            <a:r>
              <a:rPr lang="fr-FR" sz="2000" b="1" i="0" baseline="0" dirty="0">
                <a:solidFill>
                  <a:srgbClr val="C00000"/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sustainability</a:t>
            </a:r>
            <a:r>
              <a:rPr lang="fr-FR" sz="2000" b="1" i="0" baseline="0" dirty="0">
                <a:solidFill>
                  <a:srgbClr val="C00000"/>
                </a:solidFill>
              </a:rPr>
              <a:t> </a:t>
            </a:r>
            <a:r>
              <a:rPr lang="fr-FR" sz="2000" b="1" baseline="0" dirty="0">
                <a:solidFill>
                  <a:srgbClr val="7030A0"/>
                </a:solidFill>
              </a:rPr>
              <a:t>[+]</a:t>
            </a:r>
            <a:r>
              <a:rPr lang="fr-FR" sz="2000" baseline="0" dirty="0"/>
              <a:t>: Existence of </a:t>
            </a:r>
            <a:r>
              <a:rPr lang="fr-FR" sz="2000" baseline="0" dirty="0" err="1"/>
              <a:t>trained</a:t>
            </a:r>
            <a:r>
              <a:rPr lang="fr-FR" sz="2000" baseline="0" dirty="0"/>
              <a:t> </a:t>
            </a:r>
            <a:r>
              <a:rPr lang="fr-FR" sz="2000" baseline="0" dirty="0" err="1"/>
              <a:t>community</a:t>
            </a:r>
            <a:r>
              <a:rPr lang="fr-FR" sz="2000" dirty="0"/>
              <a:t> </a:t>
            </a:r>
            <a:r>
              <a:rPr lang="fr-FR" sz="2000" dirty="0" err="1"/>
              <a:t>moblizers</a:t>
            </a:r>
            <a:r>
              <a:rPr lang="fr-FR" sz="2000" dirty="0"/>
              <a:t>/</a:t>
            </a:r>
            <a:r>
              <a:rPr lang="fr-FR" sz="2000" dirty="0" err="1"/>
              <a:t>animators</a:t>
            </a:r>
            <a:r>
              <a:rPr lang="fr-FR" sz="2000" baseline="0" dirty="0"/>
              <a:t>. </a:t>
            </a:r>
          </a:p>
          <a:p>
            <a:endParaRPr lang="fr-FR" sz="2000" baseline="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b="1" dirty="0">
                <a:solidFill>
                  <a:srgbClr val="C00000"/>
                </a:solidFill>
              </a:rPr>
              <a:t>Social </a:t>
            </a:r>
            <a:r>
              <a:rPr lang="en-US" sz="2000" b="1" dirty="0">
                <a:solidFill>
                  <a:srgbClr val="C00000"/>
                </a:solidFill>
              </a:rPr>
              <a:t>sustainability</a:t>
            </a:r>
            <a:r>
              <a:rPr lang="fr-FR" sz="2000" b="1" baseline="0" dirty="0">
                <a:solidFill>
                  <a:srgbClr val="7030A0"/>
                </a:solidFill>
              </a:rPr>
              <a:t>[-]</a:t>
            </a:r>
            <a:r>
              <a:rPr lang="fr-FR" sz="2000" b="0" baseline="0" dirty="0">
                <a:solidFill>
                  <a:schemeClr val="dk1"/>
                </a:solidFill>
                <a:effectLst/>
              </a:rPr>
              <a:t>: </a:t>
            </a:r>
            <a:r>
              <a:rPr lang="fr-FR" sz="2000" baseline="0" dirty="0" err="1">
                <a:solidFill>
                  <a:schemeClr val="dk1"/>
                </a:solidFill>
              </a:rPr>
              <a:t>Household</a:t>
            </a:r>
            <a:r>
              <a:rPr lang="fr-FR" sz="2000" baseline="0" dirty="0">
                <a:solidFill>
                  <a:schemeClr val="dk1"/>
                </a:solidFill>
              </a:rPr>
              <a:t> </a:t>
            </a:r>
            <a:r>
              <a:rPr lang="fr-FR" sz="2000" baseline="0" dirty="0" err="1">
                <a:solidFill>
                  <a:schemeClr val="dk1"/>
                </a:solidFill>
              </a:rPr>
              <a:t>members</a:t>
            </a:r>
            <a:r>
              <a:rPr lang="fr-FR" sz="2000" baseline="0" dirty="0">
                <a:solidFill>
                  <a:schemeClr val="dk1"/>
                </a:solidFill>
              </a:rPr>
              <a:t> do not </a:t>
            </a:r>
            <a:r>
              <a:rPr lang="fr-FR" sz="2000" baseline="0" dirty="0" err="1">
                <a:solidFill>
                  <a:schemeClr val="dk1"/>
                </a:solidFill>
              </a:rPr>
              <a:t>frequently</a:t>
            </a:r>
            <a:r>
              <a:rPr lang="fr-FR" sz="2000" baseline="0" dirty="0">
                <a:solidFill>
                  <a:schemeClr val="dk1"/>
                </a:solidFill>
              </a:rPr>
              <a:t> use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baseline="0" dirty="0">
                <a:solidFill>
                  <a:schemeClr val="dk1"/>
                </a:solidFill>
              </a:rPr>
              <a:t>water </a:t>
            </a:r>
            <a:r>
              <a:rPr lang="fr-FR" sz="2000" baseline="0" dirty="0" err="1">
                <a:solidFill>
                  <a:schemeClr val="dk1"/>
                </a:solidFill>
              </a:rPr>
              <a:t>treatment</a:t>
            </a:r>
            <a:r>
              <a:rPr lang="fr-FR" sz="2000" baseline="0" dirty="0">
                <a:solidFill>
                  <a:schemeClr val="dk1"/>
                </a:solidFill>
              </a:rPr>
              <a:t> </a:t>
            </a:r>
            <a:r>
              <a:rPr lang="fr-FR" sz="2000" baseline="0" dirty="0" err="1">
                <a:solidFill>
                  <a:schemeClr val="dk1"/>
                </a:solidFill>
              </a:rPr>
              <a:t>products</a:t>
            </a:r>
            <a:endParaRPr lang="fr-FR" sz="2000" baseline="0" dirty="0">
              <a:solidFill>
                <a:schemeClr val="dk1"/>
              </a:solidFill>
            </a:endParaRPr>
          </a:p>
          <a:p>
            <a:endParaRPr lang="fr-FR" sz="2000" baseline="0" dirty="0"/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437678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91986" y="1403561"/>
            <a:ext cx="7190014" cy="405246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TREATMENT SUSTAINABILITY Factors - Ghana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Chart 2"/>
          <p:cNvGraphicFramePr>
            <a:graphicFrameLocks/>
          </p:cNvGraphicFramePr>
          <p:nvPr/>
        </p:nvGraphicFramePr>
        <p:xfrm>
          <a:off x="609600" y="2773687"/>
          <a:ext cx="8031238" cy="3703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4736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0200"/>
            <a:ext cx="8362950" cy="41725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05400" y="6096000"/>
            <a:ext cx="396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Water Stress by Country, ChartsBin.com &lt;http://chartsbin.com/view/30647&gt;.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750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403561"/>
            <a:ext cx="8305800" cy="405246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Interpretation of sustainability factors graph-GHANA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81000" y="2971800"/>
            <a:ext cx="8567058" cy="34766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b="1" dirty="0">
                <a:solidFill>
                  <a:srgbClr val="C00000"/>
                </a:solidFill>
              </a:rPr>
              <a:t>Financial </a:t>
            </a:r>
            <a:r>
              <a:rPr lang="en-US" sz="2000" b="1" dirty="0">
                <a:solidFill>
                  <a:srgbClr val="C00000"/>
                </a:solidFill>
              </a:rPr>
              <a:t>sustainability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>
                <a:solidFill>
                  <a:srgbClr val="7030A0"/>
                </a:solidFill>
              </a:rPr>
              <a:t>[+]</a:t>
            </a:r>
            <a:r>
              <a:rPr lang="fr-FR" sz="2000" dirty="0"/>
              <a:t>: Water </a:t>
            </a:r>
            <a:r>
              <a:rPr lang="fr-FR" sz="2000" dirty="0" err="1"/>
              <a:t>treatment</a:t>
            </a:r>
            <a:r>
              <a:rPr lang="fr-FR" sz="2000" dirty="0"/>
              <a:t> </a:t>
            </a:r>
            <a:r>
              <a:rPr lang="fr-FR" sz="2000" dirty="0" err="1"/>
              <a:t>products</a:t>
            </a:r>
            <a:r>
              <a:rPr lang="fr-FR" sz="2000" dirty="0"/>
              <a:t> are </a:t>
            </a:r>
            <a:r>
              <a:rPr lang="fr-FR" sz="2000" dirty="0" err="1"/>
              <a:t>affordable</a:t>
            </a:r>
            <a:r>
              <a:rPr lang="fr-FR" sz="2000" dirty="0"/>
              <a:t> and accessible to </a:t>
            </a:r>
            <a:r>
              <a:rPr lang="fr-FR" sz="2000" dirty="0" err="1"/>
              <a:t>households</a:t>
            </a:r>
            <a:r>
              <a:rPr lang="fr-FR" sz="2000" dirty="0"/>
              <a:t>. </a:t>
            </a:r>
            <a:endParaRPr lang="fr-FR" sz="2000" baseline="0" dirty="0"/>
          </a:p>
          <a:p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b="1" i="0" baseline="0" dirty="0" err="1">
                <a:solidFill>
                  <a:srgbClr val="C00000"/>
                </a:solidFill>
              </a:rPr>
              <a:t>Institutional</a:t>
            </a:r>
            <a:r>
              <a:rPr lang="fr-FR" sz="2000" b="1" i="0" baseline="0" dirty="0">
                <a:solidFill>
                  <a:srgbClr val="C00000"/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sustainability</a:t>
            </a:r>
            <a:r>
              <a:rPr lang="fr-FR" sz="2000" b="1" i="0" baseline="0" dirty="0">
                <a:solidFill>
                  <a:srgbClr val="C00000"/>
                </a:solidFill>
              </a:rPr>
              <a:t> </a:t>
            </a:r>
            <a:r>
              <a:rPr lang="fr-FR" sz="2000" b="1" baseline="0" dirty="0">
                <a:solidFill>
                  <a:srgbClr val="7030A0"/>
                </a:solidFill>
              </a:rPr>
              <a:t>[+]</a:t>
            </a:r>
            <a:r>
              <a:rPr lang="fr-FR" sz="2000" baseline="0" dirty="0"/>
              <a:t>: Existence of </a:t>
            </a:r>
            <a:r>
              <a:rPr lang="fr-FR" sz="2000" baseline="0" dirty="0" err="1"/>
              <a:t>community</a:t>
            </a:r>
            <a:r>
              <a:rPr lang="fr-FR" sz="2000" baseline="0" dirty="0"/>
              <a:t> support to the promotion</a:t>
            </a:r>
            <a:r>
              <a:rPr lang="fr-FR" sz="2000" dirty="0"/>
              <a:t> of water </a:t>
            </a:r>
            <a:r>
              <a:rPr lang="fr-FR" sz="2000" dirty="0" err="1"/>
              <a:t>treatment</a:t>
            </a:r>
            <a:r>
              <a:rPr lang="fr-FR" sz="2000" dirty="0"/>
              <a:t> </a:t>
            </a:r>
            <a:r>
              <a:rPr lang="fr-FR" sz="2000" dirty="0" err="1"/>
              <a:t>products</a:t>
            </a:r>
            <a:r>
              <a:rPr lang="fr-FR" sz="2000" baseline="0" dirty="0"/>
              <a:t>. </a:t>
            </a:r>
          </a:p>
          <a:p>
            <a:endParaRPr lang="fr-FR" sz="2000" baseline="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b="1" dirty="0">
                <a:solidFill>
                  <a:srgbClr val="C00000"/>
                </a:solidFill>
              </a:rPr>
              <a:t>Social </a:t>
            </a:r>
            <a:r>
              <a:rPr lang="en-US" sz="2000" b="1" dirty="0">
                <a:solidFill>
                  <a:srgbClr val="C00000"/>
                </a:solidFill>
              </a:rPr>
              <a:t>sustainability</a:t>
            </a:r>
            <a:r>
              <a:rPr lang="fr-FR" sz="2000" b="1" baseline="0" dirty="0">
                <a:solidFill>
                  <a:srgbClr val="7030A0"/>
                </a:solidFill>
              </a:rPr>
              <a:t>[+]</a:t>
            </a:r>
            <a:r>
              <a:rPr lang="fr-FR" sz="2000" b="0" baseline="0" dirty="0">
                <a:solidFill>
                  <a:schemeClr val="dk1"/>
                </a:solidFill>
                <a:effectLst/>
              </a:rPr>
              <a:t>: </a:t>
            </a:r>
            <a:r>
              <a:rPr lang="fr-FR" sz="2000" baseline="0" dirty="0" err="1">
                <a:solidFill>
                  <a:schemeClr val="dk1"/>
                </a:solidFill>
              </a:rPr>
              <a:t>Household</a:t>
            </a:r>
            <a:r>
              <a:rPr lang="fr-FR" sz="2000" baseline="0" dirty="0">
                <a:solidFill>
                  <a:schemeClr val="dk1"/>
                </a:solidFill>
              </a:rPr>
              <a:t> </a:t>
            </a:r>
            <a:r>
              <a:rPr lang="fr-FR" sz="2000" baseline="0" dirty="0" err="1">
                <a:solidFill>
                  <a:schemeClr val="dk1"/>
                </a:solidFill>
              </a:rPr>
              <a:t>members</a:t>
            </a:r>
            <a:r>
              <a:rPr lang="fr-FR" sz="2000" baseline="0" dirty="0">
                <a:solidFill>
                  <a:schemeClr val="dk1"/>
                </a:solidFill>
              </a:rPr>
              <a:t> </a:t>
            </a:r>
            <a:r>
              <a:rPr lang="fr-FR" sz="2000" baseline="0" dirty="0" err="1">
                <a:solidFill>
                  <a:schemeClr val="dk1"/>
                </a:solidFill>
              </a:rPr>
              <a:t>frequently</a:t>
            </a:r>
            <a:r>
              <a:rPr lang="fr-FR" sz="2000" baseline="0" dirty="0">
                <a:solidFill>
                  <a:schemeClr val="dk1"/>
                </a:solidFill>
              </a:rPr>
              <a:t> use water </a:t>
            </a:r>
            <a:r>
              <a:rPr lang="fr-FR" sz="2000" baseline="0" dirty="0" err="1">
                <a:solidFill>
                  <a:schemeClr val="dk1"/>
                </a:solidFill>
              </a:rPr>
              <a:t>treatment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products</a:t>
            </a:r>
            <a:r>
              <a:rPr lang="fr-FR" sz="2000" dirty="0">
                <a:solidFill>
                  <a:schemeClr val="dk1"/>
                </a:solidFill>
              </a:rPr>
              <a:t> and </a:t>
            </a:r>
            <a:r>
              <a:rPr lang="fr-FR" sz="2000" dirty="0" err="1">
                <a:solidFill>
                  <a:schemeClr val="dk1"/>
                </a:solidFill>
              </a:rPr>
              <a:t>households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understand</a:t>
            </a:r>
            <a:r>
              <a:rPr lang="fr-FR" sz="2000" dirty="0">
                <a:solidFill>
                  <a:schemeClr val="dk1"/>
                </a:solidFill>
              </a:rPr>
              <a:t> the </a:t>
            </a:r>
            <a:r>
              <a:rPr lang="fr-FR" sz="2000" dirty="0" err="1">
                <a:solidFill>
                  <a:schemeClr val="dk1"/>
                </a:solidFill>
              </a:rPr>
              <a:t>benefits</a:t>
            </a:r>
            <a:r>
              <a:rPr lang="fr-FR" sz="2000" dirty="0">
                <a:solidFill>
                  <a:schemeClr val="dk1"/>
                </a:solidFill>
              </a:rPr>
              <a:t> of water </a:t>
            </a:r>
            <a:r>
              <a:rPr lang="fr-FR" sz="2000" dirty="0" err="1">
                <a:solidFill>
                  <a:schemeClr val="dk1"/>
                </a:solidFill>
              </a:rPr>
              <a:t>treatment</a:t>
            </a:r>
            <a:r>
              <a:rPr lang="fr-FR" sz="2000" dirty="0">
                <a:solidFill>
                  <a:schemeClr val="dk1"/>
                </a:solidFill>
              </a:rPr>
              <a:t> </a:t>
            </a:r>
            <a:r>
              <a:rPr lang="fr-FR" sz="2000" dirty="0" err="1">
                <a:solidFill>
                  <a:schemeClr val="dk1"/>
                </a:solidFill>
              </a:rPr>
              <a:t>products</a:t>
            </a:r>
            <a:r>
              <a:rPr lang="fr-FR" sz="2000" dirty="0">
                <a:solidFill>
                  <a:schemeClr val="dk1"/>
                </a:solidFill>
              </a:rPr>
              <a:t>. </a:t>
            </a:r>
            <a:endParaRPr lang="fr-FR" sz="2000" baseline="0" dirty="0">
              <a:solidFill>
                <a:schemeClr val="dk1"/>
              </a:solidFill>
            </a:endParaRPr>
          </a:p>
          <a:p>
            <a:endParaRPr lang="fr-FR" sz="2000" baseline="0" dirty="0"/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5300877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91986" y="1403561"/>
            <a:ext cx="7190014" cy="405246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TREATMENT SUSTAINABILITY Factors - NIGER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Chart 2"/>
          <p:cNvGraphicFramePr>
            <a:graphicFrameLocks/>
          </p:cNvGraphicFramePr>
          <p:nvPr/>
        </p:nvGraphicFramePr>
        <p:xfrm>
          <a:off x="609600" y="2614413"/>
          <a:ext cx="8305800" cy="3958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02173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1403561"/>
            <a:ext cx="8305800" cy="405246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Interpretation of sustainability factors graph-Niger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81000" y="2971800"/>
            <a:ext cx="8567058" cy="34766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b="1" dirty="0">
                <a:solidFill>
                  <a:srgbClr val="C00000"/>
                </a:solidFill>
              </a:rPr>
              <a:t>Financial </a:t>
            </a:r>
            <a:r>
              <a:rPr lang="en-US" sz="2000" b="1" dirty="0">
                <a:solidFill>
                  <a:srgbClr val="C00000"/>
                </a:solidFill>
              </a:rPr>
              <a:t>sustainability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>
                <a:solidFill>
                  <a:srgbClr val="7030A0"/>
                </a:solidFill>
              </a:rPr>
              <a:t>[+]</a:t>
            </a:r>
            <a:r>
              <a:rPr lang="fr-FR" sz="2000" dirty="0"/>
              <a:t>: Water </a:t>
            </a:r>
            <a:r>
              <a:rPr lang="fr-FR" sz="2000" dirty="0" err="1"/>
              <a:t>treatment</a:t>
            </a:r>
            <a:r>
              <a:rPr lang="fr-FR" sz="2000" dirty="0"/>
              <a:t> </a:t>
            </a:r>
            <a:r>
              <a:rPr lang="fr-FR" sz="2000" dirty="0" err="1"/>
              <a:t>products</a:t>
            </a:r>
            <a:r>
              <a:rPr lang="fr-FR" sz="2000" dirty="0"/>
              <a:t> are </a:t>
            </a:r>
            <a:r>
              <a:rPr lang="fr-FR" sz="2000" dirty="0" err="1"/>
              <a:t>affordable</a:t>
            </a:r>
            <a:r>
              <a:rPr lang="fr-FR" sz="2000" dirty="0"/>
              <a:t> and accessible to </a:t>
            </a:r>
            <a:r>
              <a:rPr lang="fr-FR" sz="2000" dirty="0" err="1"/>
              <a:t>households</a:t>
            </a:r>
            <a:r>
              <a:rPr lang="fr-FR" sz="2000" dirty="0"/>
              <a:t>. </a:t>
            </a:r>
            <a:endParaRPr lang="fr-FR" sz="2000" baseline="0" dirty="0"/>
          </a:p>
          <a:p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b="1" i="0" baseline="0" dirty="0" err="1">
                <a:solidFill>
                  <a:srgbClr val="C00000"/>
                </a:solidFill>
              </a:rPr>
              <a:t>Institutional</a:t>
            </a:r>
            <a:r>
              <a:rPr lang="fr-FR" sz="2000" b="1" i="0" baseline="0" dirty="0">
                <a:solidFill>
                  <a:srgbClr val="C00000"/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sustainability</a:t>
            </a:r>
            <a:r>
              <a:rPr lang="fr-FR" sz="2000" b="1" i="0" baseline="0" dirty="0">
                <a:solidFill>
                  <a:srgbClr val="C00000"/>
                </a:solidFill>
              </a:rPr>
              <a:t> </a:t>
            </a:r>
            <a:r>
              <a:rPr lang="fr-FR" sz="2000" b="1" baseline="0" dirty="0">
                <a:solidFill>
                  <a:srgbClr val="7030A0"/>
                </a:solidFill>
              </a:rPr>
              <a:t>[+]</a:t>
            </a:r>
            <a:r>
              <a:rPr lang="fr-FR" sz="2000" baseline="0" dirty="0"/>
              <a:t>: Existence of </a:t>
            </a:r>
            <a:r>
              <a:rPr lang="fr-FR" sz="2000" baseline="0" dirty="0" err="1"/>
              <a:t>community</a:t>
            </a:r>
            <a:r>
              <a:rPr lang="fr-FR" sz="2000" baseline="0" dirty="0"/>
              <a:t> support to the promotion</a:t>
            </a:r>
            <a:r>
              <a:rPr lang="fr-FR" sz="2000" dirty="0"/>
              <a:t> of water </a:t>
            </a:r>
            <a:r>
              <a:rPr lang="fr-FR" sz="2000" dirty="0" err="1"/>
              <a:t>treatment</a:t>
            </a:r>
            <a:r>
              <a:rPr lang="fr-FR" sz="2000" dirty="0"/>
              <a:t> </a:t>
            </a:r>
            <a:r>
              <a:rPr lang="fr-FR" sz="2000" dirty="0" err="1"/>
              <a:t>products</a:t>
            </a:r>
            <a:r>
              <a:rPr lang="fr-FR" sz="2000" baseline="0" dirty="0"/>
              <a:t>. </a:t>
            </a:r>
          </a:p>
          <a:p>
            <a:endParaRPr lang="fr-FR" sz="2000" baseline="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b="1" dirty="0">
                <a:solidFill>
                  <a:srgbClr val="C00000"/>
                </a:solidFill>
              </a:rPr>
              <a:t>Social </a:t>
            </a:r>
            <a:r>
              <a:rPr lang="en-US" sz="2000" b="1" dirty="0">
                <a:solidFill>
                  <a:srgbClr val="C00000"/>
                </a:solidFill>
              </a:rPr>
              <a:t>sustainability</a:t>
            </a:r>
            <a:r>
              <a:rPr lang="fr-FR" sz="2000" b="1" baseline="0" dirty="0">
                <a:solidFill>
                  <a:srgbClr val="7030A0"/>
                </a:solidFill>
              </a:rPr>
              <a:t>[-]</a:t>
            </a:r>
            <a:r>
              <a:rPr lang="fr-FR" sz="2000" b="0" baseline="0" dirty="0">
                <a:solidFill>
                  <a:schemeClr val="dk1"/>
                </a:solidFill>
                <a:effectLst/>
              </a:rPr>
              <a:t>: </a:t>
            </a:r>
            <a:r>
              <a:rPr lang="fr-FR" sz="2000" baseline="0" dirty="0">
                <a:solidFill>
                  <a:schemeClr val="dk1"/>
                </a:solidFill>
              </a:rPr>
              <a:t>Not all the people in the </a:t>
            </a:r>
            <a:r>
              <a:rPr lang="fr-FR" sz="2000" baseline="0" dirty="0" err="1">
                <a:solidFill>
                  <a:schemeClr val="dk1"/>
                </a:solidFill>
              </a:rPr>
              <a:t>household</a:t>
            </a:r>
            <a:r>
              <a:rPr lang="fr-FR" sz="2000" baseline="0" dirty="0">
                <a:solidFill>
                  <a:schemeClr val="dk1"/>
                </a:solidFill>
              </a:rPr>
              <a:t> drin</a:t>
            </a:r>
            <a:r>
              <a:rPr lang="fr-FR" sz="2000" dirty="0"/>
              <a:t>k the </a:t>
            </a:r>
            <a:r>
              <a:rPr lang="fr-FR" sz="2000" dirty="0" err="1"/>
              <a:t>treated</a:t>
            </a:r>
            <a:r>
              <a:rPr lang="fr-FR" sz="2000" dirty="0"/>
              <a:t> water.</a:t>
            </a:r>
            <a:endParaRPr lang="fr-FR" sz="2000" baseline="0" dirty="0">
              <a:solidFill>
                <a:schemeClr val="dk1"/>
              </a:solidFill>
            </a:endParaRPr>
          </a:p>
          <a:p>
            <a:endParaRPr lang="fr-FR" sz="2000" baseline="0" dirty="0"/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597883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1447800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CHALLENGES TO WATER RESOURCES MANAGEMENT</a:t>
            </a:r>
            <a:endParaRPr lang="en-US" sz="2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15" name="Diagramme 14"/>
          <p:cNvGraphicFramePr/>
          <p:nvPr>
            <p:extLst>
              <p:ext uri="{D42A27DB-BD31-4B8C-83A1-F6EECF244321}">
                <p14:modId xmlns:p14="http://schemas.microsoft.com/office/powerpoint/2010/main" val="617948480"/>
              </p:ext>
            </p:extLst>
          </p:nvPr>
        </p:nvGraphicFramePr>
        <p:xfrm>
          <a:off x="457200" y="2438400"/>
          <a:ext cx="61722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oupe 8"/>
          <p:cNvGrpSpPr/>
          <p:nvPr/>
        </p:nvGrpSpPr>
        <p:grpSpPr>
          <a:xfrm>
            <a:off x="6858000" y="2438400"/>
            <a:ext cx="2085975" cy="3560214"/>
            <a:chOff x="6953683" y="2438400"/>
            <a:chExt cx="2085975" cy="3560214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8"/>
            <a:srcRect t="10435" b="20000"/>
            <a:stretch/>
          </p:blipFill>
          <p:spPr>
            <a:xfrm>
              <a:off x="6953683" y="2438400"/>
              <a:ext cx="2085975" cy="1524000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953683" y="4267200"/>
              <a:ext cx="1975275" cy="17314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55575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447800"/>
            <a:ext cx="8153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POTENTIAL SOLUTIONS</a:t>
            </a:r>
            <a:endParaRPr lang="en-US" sz="2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15" name="Diagramme 14"/>
          <p:cNvGraphicFramePr/>
          <p:nvPr>
            <p:extLst>
              <p:ext uri="{D42A27DB-BD31-4B8C-83A1-F6EECF244321}">
                <p14:modId xmlns:p14="http://schemas.microsoft.com/office/powerpoint/2010/main" val="3578055500"/>
              </p:ext>
            </p:extLst>
          </p:nvPr>
        </p:nvGraphicFramePr>
        <p:xfrm>
          <a:off x="457200" y="2133600"/>
          <a:ext cx="81534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599800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/>
          <p:cNvGrpSpPr/>
          <p:nvPr/>
        </p:nvGrpSpPr>
        <p:grpSpPr>
          <a:xfrm>
            <a:off x="914400" y="1600200"/>
            <a:ext cx="4618009" cy="4089975"/>
            <a:chOff x="2358153" y="1777700"/>
            <a:chExt cx="4618009" cy="4089975"/>
          </a:xfrm>
        </p:grpSpPr>
        <p:sp>
          <p:nvSpPr>
            <p:cNvPr id="13" name="Titre 1"/>
            <p:cNvSpPr txBox="1">
              <a:spLocks/>
            </p:cNvSpPr>
            <p:nvPr/>
          </p:nvSpPr>
          <p:spPr>
            <a:xfrm>
              <a:off x="2358153" y="1777700"/>
              <a:ext cx="4618009" cy="743166"/>
            </a:xfrm>
            <a:prstGeom prst="rect">
              <a:avLst/>
            </a:prstGeom>
            <a:noFill/>
          </p:spPr>
          <p:txBody>
            <a:bodyPr>
              <a:normAutofit lnSpcReduction="1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  <a:defRPr/>
              </a:pPr>
              <a:r>
                <a:rPr lang="fr-FR" kern="0" dirty="0"/>
                <a:t> </a:t>
              </a:r>
              <a:r>
                <a:rPr lang="fr-FR" sz="2400" b="1" cap="all" dirty="0">
                  <a:solidFill>
                    <a:srgbClr val="002060"/>
                  </a:solidFill>
                </a:rPr>
                <a:t>THANK </a:t>
              </a:r>
              <a:r>
                <a:rPr lang="fr-FR" sz="2400" b="1" cap="all" dirty="0" err="1">
                  <a:solidFill>
                    <a:srgbClr val="002060"/>
                  </a:solidFill>
                </a:rPr>
                <a:t>you</a:t>
              </a:r>
              <a:endParaRPr lang="fr-FR" sz="2400" b="1" cap="all" dirty="0">
                <a:solidFill>
                  <a:srgbClr val="00206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586753" y="5282900"/>
              <a:ext cx="4038600" cy="584775"/>
            </a:xfrm>
            <a:prstGeom prst="rect">
              <a:avLst/>
            </a:prstGeom>
            <a:ln w="6350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fr-FR" sz="1600" b="1" dirty="0" err="1">
                  <a:solidFill>
                    <a:schemeClr val="tx2">
                      <a:lumMod val="75000"/>
                    </a:schemeClr>
                  </a:solidFill>
                </a:rPr>
                <a:t>Websites</a:t>
              </a:r>
              <a:r>
                <a:rPr lang="fr-FR" sz="1600" b="1" dirty="0">
                  <a:solidFill>
                    <a:schemeClr val="tx2">
                      <a:lumMod val="75000"/>
                    </a:schemeClr>
                  </a:solidFill>
                </a:rPr>
                <a:t>: </a:t>
              </a:r>
              <a:r>
                <a:rPr lang="fr-FR" sz="1600" b="1" dirty="0">
                  <a:solidFill>
                    <a:schemeClr val="tx2">
                      <a:lumMod val="75000"/>
                    </a:schemeClr>
                  </a:solidFill>
                  <a:hlinkClick r:id="rId2"/>
                </a:rPr>
                <a:t>http://wawash.fiu.edu</a:t>
              </a:r>
              <a:endParaRPr lang="fr-FR" sz="1600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pPr algn="ctr">
                <a:spcBef>
                  <a:spcPct val="0"/>
                </a:spcBef>
              </a:pPr>
              <a:r>
                <a:rPr lang="fr-FR" sz="1600" b="1" dirty="0">
                  <a:solidFill>
                    <a:schemeClr val="tx2">
                      <a:lumMod val="75000"/>
                    </a:schemeClr>
                  </a:solidFill>
                  <a:hlinkClick r:id="rId3"/>
                </a:rPr>
                <a:t>www.inwe.fiu.edu</a:t>
              </a:r>
              <a:endParaRPr lang="fr-FR" sz="16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381000" y="3810000"/>
            <a:ext cx="59436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Dr. Lakhdar Boukerrou </a:t>
            </a:r>
            <a:endParaRPr lang="en-US" sz="1400" b="1" dirty="0">
              <a:solidFill>
                <a:srgbClr val="1F497D">
                  <a:lumMod val="75000"/>
                </a:srgbClr>
              </a:solidFill>
              <a:ea typeface="+mj-ea"/>
              <a:cs typeface="+mj-cs"/>
            </a:endParaRPr>
          </a:p>
          <a:p>
            <a:pPr algn="ctr"/>
            <a:r>
              <a:rPr lang="en-US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Co-Director, International Program, InWE </a:t>
            </a:r>
          </a:p>
          <a:p>
            <a:pPr algn="ctr"/>
            <a:r>
              <a:rPr lang="en-US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Research Associate Professor, FIU</a:t>
            </a:r>
            <a:br>
              <a:rPr lang="en-US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</a:br>
            <a:r>
              <a:rPr lang="en-US" sz="1400" b="1" dirty="0">
                <a:solidFill>
                  <a:srgbClr val="1F497D">
                    <a:lumMod val="75000"/>
                  </a:srgbClr>
                </a:solidFill>
                <a:ea typeface="+mj-ea"/>
                <a:cs typeface="+mj-cs"/>
              </a:rPr>
              <a:t>Affiliate Faculty, African and African Diaspora Studies</a:t>
            </a:r>
            <a:endParaRPr lang="fr-FR" sz="1400" b="1" dirty="0">
              <a:solidFill>
                <a:srgbClr val="1F497D">
                  <a:lumMod val="75000"/>
                </a:srgbClr>
              </a:solidFill>
              <a:ea typeface="+mj-ea"/>
              <a:cs typeface="+mj-cs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6781800" y="2080859"/>
            <a:ext cx="2090951" cy="3823050"/>
            <a:chOff x="6781800" y="2080859"/>
            <a:chExt cx="2090951" cy="3823050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4"/>
            <a:srcRect t="12013"/>
            <a:stretch/>
          </p:blipFill>
          <p:spPr>
            <a:xfrm>
              <a:off x="6781800" y="2080859"/>
              <a:ext cx="2090951" cy="1855309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81800" y="4038600"/>
              <a:ext cx="2090951" cy="18653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2161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/>
          <p:nvPr/>
        </p:nvSpPr>
        <p:spPr>
          <a:xfrm>
            <a:off x="1752600" y="1447800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>
                    <a:lumMod val="75000"/>
                  </a:schemeClr>
                </a:solidFill>
              </a:rPr>
              <a:t>WEST AFRICAN COUNTRIES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l="3764" r="5152"/>
          <a:stretch/>
        </p:blipFill>
        <p:spPr>
          <a:xfrm>
            <a:off x="3505200" y="1909465"/>
            <a:ext cx="5533154" cy="4262735"/>
          </a:xfrm>
          <a:prstGeom prst="rect">
            <a:avLst/>
          </a:prstGeom>
        </p:spPr>
      </p:pic>
      <p:graphicFrame>
        <p:nvGraphicFramePr>
          <p:cNvPr id="3" name="Diagramme 2"/>
          <p:cNvGraphicFramePr/>
          <p:nvPr/>
        </p:nvGraphicFramePr>
        <p:xfrm>
          <a:off x="342900" y="1920351"/>
          <a:ext cx="30861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11089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/>
          <p:nvPr/>
        </p:nvSpPr>
        <p:spPr>
          <a:xfrm>
            <a:off x="1752600" y="1447800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>
                    <a:lumMod val="75000"/>
                  </a:schemeClr>
                </a:solidFill>
              </a:rPr>
              <a:t>TYPES OF COUNTRIES IN WEST AFRICA</a:t>
            </a:r>
          </a:p>
        </p:txBody>
      </p:sp>
      <p:graphicFrame>
        <p:nvGraphicFramePr>
          <p:cNvPr id="9" name="Graphique 8"/>
          <p:cNvGraphicFramePr>
            <a:graphicFrameLocks/>
          </p:cNvGraphicFramePr>
          <p:nvPr/>
        </p:nvGraphicFramePr>
        <p:xfrm>
          <a:off x="533400" y="2057400"/>
          <a:ext cx="7772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4"/>
          <p:cNvSpPr txBox="1"/>
          <p:nvPr/>
        </p:nvSpPr>
        <p:spPr>
          <a:xfrm>
            <a:off x="4648200" y="6531429"/>
            <a:ext cx="449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Regional </a:t>
            </a:r>
            <a:r>
              <a:rPr lang="en-US" sz="1200" i="1" dirty="0"/>
              <a:t>synthesis</a:t>
            </a:r>
            <a:r>
              <a:rPr lang="fr-FR" sz="1200" i="1" dirty="0"/>
              <a:t> on water resources situation in West Africa, 2007</a:t>
            </a:r>
          </a:p>
        </p:txBody>
      </p:sp>
    </p:spTree>
    <p:extLst>
      <p:ext uri="{BB962C8B-B14F-4D97-AF65-F5344CB8AC3E}">
        <p14:creationId xmlns:p14="http://schemas.microsoft.com/office/powerpoint/2010/main" val="234825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/>
          <p:nvPr/>
        </p:nvSpPr>
        <p:spPr>
          <a:xfrm>
            <a:off x="685800" y="13716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>
                    <a:lumMod val="75000"/>
                  </a:schemeClr>
                </a:solidFill>
              </a:rPr>
              <a:t>CLASSIFICATION BY OFFICIAL LANGUAGES IN WEST AFRICA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909465"/>
            <a:ext cx="5715000" cy="4722536"/>
          </a:xfrm>
          <a:prstGeom prst="rect">
            <a:avLst/>
          </a:prstGeom>
        </p:spPr>
      </p:pic>
      <p:graphicFrame>
        <p:nvGraphicFramePr>
          <p:cNvPr id="5" name="Diagramme 4"/>
          <p:cNvGraphicFramePr/>
          <p:nvPr/>
        </p:nvGraphicFramePr>
        <p:xfrm>
          <a:off x="381000" y="1909465"/>
          <a:ext cx="2438400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96383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/>
          <p:nvPr/>
        </p:nvSpPr>
        <p:spPr>
          <a:xfrm>
            <a:off x="533400" y="14478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>
                    <a:lumMod val="75000"/>
                  </a:schemeClr>
                </a:solidFill>
              </a:rPr>
              <a:t>SURFACE AND GROUND WATER RESOURCES IN WEST AFRICA</a:t>
            </a:r>
          </a:p>
        </p:txBody>
      </p:sp>
      <p:graphicFrame>
        <p:nvGraphicFramePr>
          <p:cNvPr id="5" name="Graphique 4"/>
          <p:cNvGraphicFramePr>
            <a:graphicFrameLocks/>
          </p:cNvGraphicFramePr>
          <p:nvPr/>
        </p:nvGraphicFramePr>
        <p:xfrm>
          <a:off x="914400" y="2057400"/>
          <a:ext cx="7391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5538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/>
          <p:nvPr/>
        </p:nvSpPr>
        <p:spPr>
          <a:xfrm>
            <a:off x="1066800" y="14478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>
                    <a:lumMod val="75000"/>
                  </a:schemeClr>
                </a:solidFill>
              </a:rPr>
              <a:t>WATER RESOURCES AVAILABILITY IN WEST AFRICA</a:t>
            </a:r>
          </a:p>
        </p:txBody>
      </p:sp>
      <p:graphicFrame>
        <p:nvGraphicFramePr>
          <p:cNvPr id="6" name="Espace réservé du contenu 10"/>
          <p:cNvGraphicFramePr>
            <a:graphicFrameLocks/>
          </p:cNvGraphicFramePr>
          <p:nvPr/>
        </p:nvGraphicFramePr>
        <p:xfrm>
          <a:off x="381000" y="1909465"/>
          <a:ext cx="8458200" cy="4700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756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/>
          <p:nvPr/>
        </p:nvSpPr>
        <p:spPr>
          <a:xfrm>
            <a:off x="1828800" y="1447800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>
                    <a:lumMod val="75000"/>
                  </a:schemeClr>
                </a:solidFill>
              </a:rPr>
              <a:t>WATER DEPENDENCY IN WEST AFRICA</a:t>
            </a:r>
          </a:p>
        </p:txBody>
      </p:sp>
      <p:graphicFrame>
        <p:nvGraphicFramePr>
          <p:cNvPr id="6" name="Graphique 5"/>
          <p:cNvGraphicFramePr/>
          <p:nvPr/>
        </p:nvGraphicFramePr>
        <p:xfrm>
          <a:off x="467544" y="2590800"/>
          <a:ext cx="828092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Diagramme 2"/>
          <p:cNvGraphicFramePr/>
          <p:nvPr/>
        </p:nvGraphicFramePr>
        <p:xfrm>
          <a:off x="1295400" y="1944469"/>
          <a:ext cx="7239000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93435410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7222</TotalTime>
  <Words>1563</Words>
  <Application>Microsoft Office PowerPoint</Application>
  <PresentationFormat>On-screen Show (4:3)</PresentationFormat>
  <Paragraphs>332</Paragraphs>
  <Slides>35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PROGRAM IMPLEMENTATION CONTEXT</vt:lpstr>
      <vt:lpstr>PowerPoint Presentation</vt:lpstr>
      <vt:lpstr>PowerPoint Presentation</vt:lpstr>
      <vt:lpstr>GEOGRAPHICAL FRAMEWORK</vt:lpstr>
      <vt:lpstr>Intervention COUNTRIES </vt:lpstr>
      <vt:lpstr>ACHIEVEMENTS FOR WATER </vt:lpstr>
      <vt:lpstr>PowerPoint Presentation</vt:lpstr>
      <vt:lpstr>WATER SUPPLY SUSTAINBILITY SCORE – BURKINA FASO</vt:lpstr>
      <vt:lpstr>WATER SUPPLY SUSTAINBILITY SCORE – GHANA</vt:lpstr>
      <vt:lpstr>WATER SUPPLY SUSTAINBILITY SCORE – NIGER</vt:lpstr>
      <vt:lpstr>WATER QUALITY MONITORING</vt:lpstr>
      <vt:lpstr>REMEDIAL MEASURES</vt:lpstr>
      <vt:lpstr>REMEDIAL MEASURES IMPACTS</vt:lpstr>
      <vt:lpstr>WATER TREATMENT SUSTAINABILITY SCORE BURKINA fASO – Ghana - niger</vt:lpstr>
      <vt:lpstr>WATER TREATMENT SUSTAINABILITY Factors - BURKINA</vt:lpstr>
      <vt:lpstr>Interpretation of sustainability factors graph-BURKINA</vt:lpstr>
      <vt:lpstr>WATER TREATMENT SUSTAINABILITY Factors - Ghana</vt:lpstr>
      <vt:lpstr>Interpretation of sustainability factors graph-GHANA</vt:lpstr>
      <vt:lpstr>WATER TREATMENT SUSTAINABILITY Factors - NIGER</vt:lpstr>
      <vt:lpstr>Interpretation of sustainability factors graph-Niger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 Africa Water Supply, Sanitation and Hygiene Initiative</dc:title>
  <dc:creator>Issam Skalli</dc:creator>
  <cp:lastModifiedBy>Lakhdar Boukerrou</cp:lastModifiedBy>
  <cp:revision>683</cp:revision>
  <cp:lastPrinted>2017-05-15T08:34:41Z</cp:lastPrinted>
  <dcterms:created xsi:type="dcterms:W3CDTF">2011-01-21T15:06:02Z</dcterms:created>
  <dcterms:modified xsi:type="dcterms:W3CDTF">2019-05-03T17:23:12Z</dcterms:modified>
</cp:coreProperties>
</file>