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83" r:id="rId2"/>
    <p:sldId id="284" r:id="rId3"/>
    <p:sldId id="289" r:id="rId4"/>
    <p:sldId id="285" r:id="rId5"/>
    <p:sldId id="288" r:id="rId6"/>
    <p:sldId id="290" r:id="rId7"/>
    <p:sldId id="291" r:id="rId8"/>
    <p:sldId id="294" r:id="rId9"/>
    <p:sldId id="298" r:id="rId10"/>
    <p:sldId id="297" r:id="rId1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BCD3"/>
    <a:srgbClr val="E4C99A"/>
    <a:srgbClr val="5788A9"/>
    <a:srgbClr val="395A70"/>
    <a:srgbClr val="0A1A28"/>
    <a:srgbClr val="48728E"/>
    <a:srgbClr val="57D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59" autoAdjust="0"/>
    <p:restoredTop sz="94660"/>
  </p:normalViewPr>
  <p:slideViewPr>
    <p:cSldViewPr snapToGrid="0">
      <p:cViewPr varScale="1">
        <p:scale>
          <a:sx n="70" d="100"/>
          <a:sy n="70" d="100"/>
        </p:scale>
        <p:origin x="678" y="7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F03D30-1913-4633-9A99-58BD0231D63B}" type="datetimeFigureOut">
              <a:rPr lang="it-IT" smtClean="0"/>
              <a:t>19/08/2020</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E40BED-1C2A-4DD4-9D42-91F46F50AC1F}" type="slidenum">
              <a:rPr lang="it-IT" smtClean="0"/>
              <a:t>‹N›</a:t>
            </a:fld>
            <a:endParaRPr lang="it-IT"/>
          </a:p>
        </p:txBody>
      </p:sp>
    </p:spTree>
    <p:extLst>
      <p:ext uri="{BB962C8B-B14F-4D97-AF65-F5344CB8AC3E}">
        <p14:creationId xmlns:p14="http://schemas.microsoft.com/office/powerpoint/2010/main" val="3864385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a:p>
        </p:txBody>
      </p:sp>
      <p:sp>
        <p:nvSpPr>
          <p:cNvPr id="4" name="Segnaposto numero diapositiva 3"/>
          <p:cNvSpPr>
            <a:spLocks noGrp="1"/>
          </p:cNvSpPr>
          <p:nvPr>
            <p:ph type="sldNum" sz="quarter" idx="5"/>
          </p:nvPr>
        </p:nvSpPr>
        <p:spPr/>
        <p:txBody>
          <a:bodyPr rtlCol="0"/>
          <a:lstStyle/>
          <a:p>
            <a:pPr rtl="0"/>
            <a:fld id="{F6DE8F2A-B3D4-43F2-B39B-CD77F64A1950}" type="slidenum">
              <a:rPr lang="it-IT" smtClean="0"/>
              <a:t>1</a:t>
            </a:fld>
            <a:endParaRPr lang="it-IT"/>
          </a:p>
        </p:txBody>
      </p:sp>
    </p:spTree>
    <p:extLst>
      <p:ext uri="{BB962C8B-B14F-4D97-AF65-F5344CB8AC3E}">
        <p14:creationId xmlns:p14="http://schemas.microsoft.com/office/powerpoint/2010/main" val="36752424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a:p>
        </p:txBody>
      </p:sp>
      <p:sp>
        <p:nvSpPr>
          <p:cNvPr id="4" name="Segnaposto numero diapositiva 3"/>
          <p:cNvSpPr>
            <a:spLocks noGrp="1"/>
          </p:cNvSpPr>
          <p:nvPr>
            <p:ph type="sldNum" sz="quarter" idx="5"/>
          </p:nvPr>
        </p:nvSpPr>
        <p:spPr/>
        <p:txBody>
          <a:bodyPr rtlCol="0"/>
          <a:lstStyle/>
          <a:p>
            <a:pPr rtl="0"/>
            <a:fld id="{F6DE8F2A-B3D4-43F2-B39B-CD77F64A1950}" type="slidenum">
              <a:rPr lang="it-IT" smtClean="0"/>
              <a:t>10</a:t>
            </a:fld>
            <a:endParaRPr lang="it-IT"/>
          </a:p>
        </p:txBody>
      </p:sp>
    </p:spTree>
    <p:extLst>
      <p:ext uri="{BB962C8B-B14F-4D97-AF65-F5344CB8AC3E}">
        <p14:creationId xmlns:p14="http://schemas.microsoft.com/office/powerpoint/2010/main" val="2403642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a:p>
        </p:txBody>
      </p:sp>
      <p:sp>
        <p:nvSpPr>
          <p:cNvPr id="4" name="Segnaposto numero diapositiva 3"/>
          <p:cNvSpPr>
            <a:spLocks noGrp="1"/>
          </p:cNvSpPr>
          <p:nvPr>
            <p:ph type="sldNum" sz="quarter" idx="5"/>
          </p:nvPr>
        </p:nvSpPr>
        <p:spPr/>
        <p:txBody>
          <a:bodyPr rtlCol="0"/>
          <a:lstStyle/>
          <a:p>
            <a:pPr rtl="0"/>
            <a:fld id="{F6DE8F2A-B3D4-43F2-B39B-CD77F64A1950}" type="slidenum">
              <a:rPr lang="it-IT" smtClean="0"/>
              <a:t>2</a:t>
            </a:fld>
            <a:endParaRPr lang="it-IT"/>
          </a:p>
        </p:txBody>
      </p:sp>
    </p:spTree>
    <p:extLst>
      <p:ext uri="{BB962C8B-B14F-4D97-AF65-F5344CB8AC3E}">
        <p14:creationId xmlns:p14="http://schemas.microsoft.com/office/powerpoint/2010/main" val="2111466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a:p>
        </p:txBody>
      </p:sp>
      <p:sp>
        <p:nvSpPr>
          <p:cNvPr id="4" name="Segnaposto numero diapositiva 3"/>
          <p:cNvSpPr>
            <a:spLocks noGrp="1"/>
          </p:cNvSpPr>
          <p:nvPr>
            <p:ph type="sldNum" sz="quarter" idx="5"/>
          </p:nvPr>
        </p:nvSpPr>
        <p:spPr/>
        <p:txBody>
          <a:bodyPr rtlCol="0"/>
          <a:lstStyle/>
          <a:p>
            <a:pPr rtl="0"/>
            <a:fld id="{F6DE8F2A-B3D4-43F2-B39B-CD77F64A1950}" type="slidenum">
              <a:rPr lang="it-IT" smtClean="0"/>
              <a:t>3</a:t>
            </a:fld>
            <a:endParaRPr lang="it-IT"/>
          </a:p>
        </p:txBody>
      </p:sp>
    </p:spTree>
    <p:extLst>
      <p:ext uri="{BB962C8B-B14F-4D97-AF65-F5344CB8AC3E}">
        <p14:creationId xmlns:p14="http://schemas.microsoft.com/office/powerpoint/2010/main" val="1944308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a:p>
        </p:txBody>
      </p:sp>
      <p:sp>
        <p:nvSpPr>
          <p:cNvPr id="4" name="Segnaposto numero diapositiva 3"/>
          <p:cNvSpPr>
            <a:spLocks noGrp="1"/>
          </p:cNvSpPr>
          <p:nvPr>
            <p:ph type="sldNum" sz="quarter" idx="5"/>
          </p:nvPr>
        </p:nvSpPr>
        <p:spPr/>
        <p:txBody>
          <a:bodyPr rtlCol="0"/>
          <a:lstStyle/>
          <a:p>
            <a:pPr rtl="0"/>
            <a:fld id="{F6DE8F2A-B3D4-43F2-B39B-CD77F64A1950}" type="slidenum">
              <a:rPr lang="it-IT" smtClean="0"/>
              <a:t>4</a:t>
            </a:fld>
            <a:endParaRPr lang="it-IT"/>
          </a:p>
        </p:txBody>
      </p:sp>
    </p:spTree>
    <p:extLst>
      <p:ext uri="{BB962C8B-B14F-4D97-AF65-F5344CB8AC3E}">
        <p14:creationId xmlns:p14="http://schemas.microsoft.com/office/powerpoint/2010/main" val="34567409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a:p>
        </p:txBody>
      </p:sp>
      <p:sp>
        <p:nvSpPr>
          <p:cNvPr id="4" name="Segnaposto numero diapositiva 3"/>
          <p:cNvSpPr>
            <a:spLocks noGrp="1"/>
          </p:cNvSpPr>
          <p:nvPr>
            <p:ph type="sldNum" sz="quarter" idx="5"/>
          </p:nvPr>
        </p:nvSpPr>
        <p:spPr/>
        <p:txBody>
          <a:bodyPr rtlCol="0"/>
          <a:lstStyle/>
          <a:p>
            <a:pPr rtl="0"/>
            <a:fld id="{F6DE8F2A-B3D4-43F2-B39B-CD77F64A1950}" type="slidenum">
              <a:rPr lang="it-IT" smtClean="0"/>
              <a:t>5</a:t>
            </a:fld>
            <a:endParaRPr lang="it-IT"/>
          </a:p>
        </p:txBody>
      </p:sp>
    </p:spTree>
    <p:extLst>
      <p:ext uri="{BB962C8B-B14F-4D97-AF65-F5344CB8AC3E}">
        <p14:creationId xmlns:p14="http://schemas.microsoft.com/office/powerpoint/2010/main" val="2398975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a:p>
        </p:txBody>
      </p:sp>
      <p:sp>
        <p:nvSpPr>
          <p:cNvPr id="4" name="Segnaposto numero diapositiva 3"/>
          <p:cNvSpPr>
            <a:spLocks noGrp="1"/>
          </p:cNvSpPr>
          <p:nvPr>
            <p:ph type="sldNum" sz="quarter" idx="5"/>
          </p:nvPr>
        </p:nvSpPr>
        <p:spPr/>
        <p:txBody>
          <a:bodyPr rtlCol="0"/>
          <a:lstStyle/>
          <a:p>
            <a:pPr rtl="0"/>
            <a:fld id="{F6DE8F2A-B3D4-43F2-B39B-CD77F64A1950}" type="slidenum">
              <a:rPr lang="it-IT" smtClean="0"/>
              <a:t>6</a:t>
            </a:fld>
            <a:endParaRPr lang="it-IT"/>
          </a:p>
        </p:txBody>
      </p:sp>
    </p:spTree>
    <p:extLst>
      <p:ext uri="{BB962C8B-B14F-4D97-AF65-F5344CB8AC3E}">
        <p14:creationId xmlns:p14="http://schemas.microsoft.com/office/powerpoint/2010/main" val="1703885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a:p>
        </p:txBody>
      </p:sp>
      <p:sp>
        <p:nvSpPr>
          <p:cNvPr id="4" name="Segnaposto numero diapositiva 3"/>
          <p:cNvSpPr>
            <a:spLocks noGrp="1"/>
          </p:cNvSpPr>
          <p:nvPr>
            <p:ph type="sldNum" sz="quarter" idx="5"/>
          </p:nvPr>
        </p:nvSpPr>
        <p:spPr/>
        <p:txBody>
          <a:bodyPr rtlCol="0"/>
          <a:lstStyle/>
          <a:p>
            <a:pPr rtl="0"/>
            <a:fld id="{F6DE8F2A-B3D4-43F2-B39B-CD77F64A1950}" type="slidenum">
              <a:rPr lang="it-IT" smtClean="0"/>
              <a:t>7</a:t>
            </a:fld>
            <a:endParaRPr lang="it-IT"/>
          </a:p>
        </p:txBody>
      </p:sp>
    </p:spTree>
    <p:extLst>
      <p:ext uri="{BB962C8B-B14F-4D97-AF65-F5344CB8AC3E}">
        <p14:creationId xmlns:p14="http://schemas.microsoft.com/office/powerpoint/2010/main" val="998102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a:p>
        </p:txBody>
      </p:sp>
      <p:sp>
        <p:nvSpPr>
          <p:cNvPr id="4" name="Segnaposto numero diapositiva 3"/>
          <p:cNvSpPr>
            <a:spLocks noGrp="1"/>
          </p:cNvSpPr>
          <p:nvPr>
            <p:ph type="sldNum" sz="quarter" idx="5"/>
          </p:nvPr>
        </p:nvSpPr>
        <p:spPr/>
        <p:txBody>
          <a:bodyPr rtlCol="0"/>
          <a:lstStyle/>
          <a:p>
            <a:pPr rtl="0"/>
            <a:fld id="{F6DE8F2A-B3D4-43F2-B39B-CD77F64A1950}" type="slidenum">
              <a:rPr lang="it-IT" smtClean="0"/>
              <a:t>8</a:t>
            </a:fld>
            <a:endParaRPr lang="it-IT"/>
          </a:p>
        </p:txBody>
      </p:sp>
    </p:spTree>
    <p:extLst>
      <p:ext uri="{BB962C8B-B14F-4D97-AF65-F5344CB8AC3E}">
        <p14:creationId xmlns:p14="http://schemas.microsoft.com/office/powerpoint/2010/main" val="3080551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a:p>
        </p:txBody>
      </p:sp>
      <p:sp>
        <p:nvSpPr>
          <p:cNvPr id="4" name="Segnaposto numero diapositiva 3"/>
          <p:cNvSpPr>
            <a:spLocks noGrp="1"/>
          </p:cNvSpPr>
          <p:nvPr>
            <p:ph type="sldNum" sz="quarter" idx="5"/>
          </p:nvPr>
        </p:nvSpPr>
        <p:spPr/>
        <p:txBody>
          <a:bodyPr rtlCol="0"/>
          <a:lstStyle/>
          <a:p>
            <a:pPr rtl="0"/>
            <a:fld id="{F6DE8F2A-B3D4-43F2-B39B-CD77F64A1950}" type="slidenum">
              <a:rPr lang="it-IT" smtClean="0"/>
              <a:t>9</a:t>
            </a:fld>
            <a:endParaRPr lang="it-IT"/>
          </a:p>
        </p:txBody>
      </p:sp>
    </p:spTree>
    <p:extLst>
      <p:ext uri="{BB962C8B-B14F-4D97-AF65-F5344CB8AC3E}">
        <p14:creationId xmlns:p14="http://schemas.microsoft.com/office/powerpoint/2010/main" val="1651445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76D92D-BA20-4A78-A55D-224CAE72E16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2AC4EFA-9452-44D6-BD3A-9F83522FA0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7AB4AB0-C055-43FB-910B-017A5F3F914A}"/>
              </a:ext>
            </a:extLst>
          </p:cNvPr>
          <p:cNvSpPr>
            <a:spLocks noGrp="1"/>
          </p:cNvSpPr>
          <p:nvPr>
            <p:ph type="dt" sz="half" idx="10"/>
          </p:nvPr>
        </p:nvSpPr>
        <p:spPr/>
        <p:txBody>
          <a:bodyPr/>
          <a:lstStyle/>
          <a:p>
            <a:fld id="{20B9162A-6268-4FE8-A8A2-F8C56B22A55D}" type="datetimeFigureOut">
              <a:rPr lang="it-IT" smtClean="0"/>
              <a:t>19/08/2020</a:t>
            </a:fld>
            <a:endParaRPr lang="it-IT"/>
          </a:p>
        </p:txBody>
      </p:sp>
      <p:sp>
        <p:nvSpPr>
          <p:cNvPr id="5" name="Segnaposto piè di pagina 4">
            <a:extLst>
              <a:ext uri="{FF2B5EF4-FFF2-40B4-BE49-F238E27FC236}">
                <a16:creationId xmlns:a16="http://schemas.microsoft.com/office/drawing/2014/main" id="{91C48722-EF28-4C84-B1EA-F8D5B05797D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A138C8E-8BB2-4E94-B761-7EEF8C6CF364}"/>
              </a:ext>
            </a:extLst>
          </p:cNvPr>
          <p:cNvSpPr>
            <a:spLocks noGrp="1"/>
          </p:cNvSpPr>
          <p:nvPr>
            <p:ph type="sldNum" sz="quarter" idx="12"/>
          </p:nvPr>
        </p:nvSpPr>
        <p:spPr/>
        <p:txBody>
          <a:bodyPr/>
          <a:lstStyle/>
          <a:p>
            <a:fld id="{6A5C757C-85F4-4B49-BFC4-CB5592B67C61}" type="slidenum">
              <a:rPr lang="it-IT" smtClean="0"/>
              <a:t>‹N›</a:t>
            </a:fld>
            <a:endParaRPr lang="it-IT"/>
          </a:p>
        </p:txBody>
      </p:sp>
    </p:spTree>
    <p:extLst>
      <p:ext uri="{BB962C8B-B14F-4D97-AF65-F5344CB8AC3E}">
        <p14:creationId xmlns:p14="http://schemas.microsoft.com/office/powerpoint/2010/main" val="246241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424534-6189-4F4E-8322-1AD1748F2AA9}"/>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B07F0C0-70C9-4C1C-8972-360213A2D24F}"/>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71FD66C-07C0-458C-A510-C495C54ADB5A}"/>
              </a:ext>
            </a:extLst>
          </p:cNvPr>
          <p:cNvSpPr>
            <a:spLocks noGrp="1"/>
          </p:cNvSpPr>
          <p:nvPr>
            <p:ph type="dt" sz="half" idx="10"/>
          </p:nvPr>
        </p:nvSpPr>
        <p:spPr/>
        <p:txBody>
          <a:bodyPr/>
          <a:lstStyle/>
          <a:p>
            <a:fld id="{20B9162A-6268-4FE8-A8A2-F8C56B22A55D}" type="datetimeFigureOut">
              <a:rPr lang="it-IT" smtClean="0"/>
              <a:t>19/08/2020</a:t>
            </a:fld>
            <a:endParaRPr lang="it-IT"/>
          </a:p>
        </p:txBody>
      </p:sp>
      <p:sp>
        <p:nvSpPr>
          <p:cNvPr id="5" name="Segnaposto piè di pagina 4">
            <a:extLst>
              <a:ext uri="{FF2B5EF4-FFF2-40B4-BE49-F238E27FC236}">
                <a16:creationId xmlns:a16="http://schemas.microsoft.com/office/drawing/2014/main" id="{1577024C-C2C9-4470-811A-CBACB75E748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73902A3-0463-4D50-A47E-819209991538}"/>
              </a:ext>
            </a:extLst>
          </p:cNvPr>
          <p:cNvSpPr>
            <a:spLocks noGrp="1"/>
          </p:cNvSpPr>
          <p:nvPr>
            <p:ph type="sldNum" sz="quarter" idx="12"/>
          </p:nvPr>
        </p:nvSpPr>
        <p:spPr/>
        <p:txBody>
          <a:bodyPr/>
          <a:lstStyle/>
          <a:p>
            <a:fld id="{6A5C757C-85F4-4B49-BFC4-CB5592B67C61}" type="slidenum">
              <a:rPr lang="it-IT" smtClean="0"/>
              <a:t>‹N›</a:t>
            </a:fld>
            <a:endParaRPr lang="it-IT"/>
          </a:p>
        </p:txBody>
      </p:sp>
    </p:spTree>
    <p:extLst>
      <p:ext uri="{BB962C8B-B14F-4D97-AF65-F5344CB8AC3E}">
        <p14:creationId xmlns:p14="http://schemas.microsoft.com/office/powerpoint/2010/main" val="690939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ADC2746-151B-45BB-BD2D-388B0F158121}"/>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6EA08F0-3330-472A-BAB6-3C1AE9D9142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CDBFF81-B7F8-4226-896A-8F5A201184F9}"/>
              </a:ext>
            </a:extLst>
          </p:cNvPr>
          <p:cNvSpPr>
            <a:spLocks noGrp="1"/>
          </p:cNvSpPr>
          <p:nvPr>
            <p:ph type="dt" sz="half" idx="10"/>
          </p:nvPr>
        </p:nvSpPr>
        <p:spPr/>
        <p:txBody>
          <a:bodyPr/>
          <a:lstStyle/>
          <a:p>
            <a:fld id="{20B9162A-6268-4FE8-A8A2-F8C56B22A55D}" type="datetimeFigureOut">
              <a:rPr lang="it-IT" smtClean="0"/>
              <a:t>19/08/2020</a:t>
            </a:fld>
            <a:endParaRPr lang="it-IT"/>
          </a:p>
        </p:txBody>
      </p:sp>
      <p:sp>
        <p:nvSpPr>
          <p:cNvPr id="5" name="Segnaposto piè di pagina 4">
            <a:extLst>
              <a:ext uri="{FF2B5EF4-FFF2-40B4-BE49-F238E27FC236}">
                <a16:creationId xmlns:a16="http://schemas.microsoft.com/office/drawing/2014/main" id="{3F210B30-A534-45E1-BD89-2630CF6FCB2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44526E1-5D14-456A-AD2F-6E8924A9107E}"/>
              </a:ext>
            </a:extLst>
          </p:cNvPr>
          <p:cNvSpPr>
            <a:spLocks noGrp="1"/>
          </p:cNvSpPr>
          <p:nvPr>
            <p:ph type="sldNum" sz="quarter" idx="12"/>
          </p:nvPr>
        </p:nvSpPr>
        <p:spPr/>
        <p:txBody>
          <a:bodyPr/>
          <a:lstStyle/>
          <a:p>
            <a:fld id="{6A5C757C-85F4-4B49-BFC4-CB5592B67C61}" type="slidenum">
              <a:rPr lang="it-IT" smtClean="0"/>
              <a:t>‹N›</a:t>
            </a:fld>
            <a:endParaRPr lang="it-IT"/>
          </a:p>
        </p:txBody>
      </p:sp>
    </p:spTree>
    <p:extLst>
      <p:ext uri="{BB962C8B-B14F-4D97-AF65-F5344CB8AC3E}">
        <p14:creationId xmlns:p14="http://schemas.microsoft.com/office/powerpoint/2010/main" val="1728834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BC5262-E5F3-49AB-8337-A8B36BFD11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8DC4EEE-B323-46E0-B138-833783BA4AD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4996A66-BDBB-4E88-90E3-C730ACC1E9E2}"/>
              </a:ext>
            </a:extLst>
          </p:cNvPr>
          <p:cNvSpPr>
            <a:spLocks noGrp="1"/>
          </p:cNvSpPr>
          <p:nvPr>
            <p:ph type="dt" sz="half" idx="10"/>
          </p:nvPr>
        </p:nvSpPr>
        <p:spPr/>
        <p:txBody>
          <a:bodyPr/>
          <a:lstStyle/>
          <a:p>
            <a:fld id="{20B9162A-6268-4FE8-A8A2-F8C56B22A55D}" type="datetimeFigureOut">
              <a:rPr lang="it-IT" smtClean="0"/>
              <a:t>19/08/2020</a:t>
            </a:fld>
            <a:endParaRPr lang="it-IT"/>
          </a:p>
        </p:txBody>
      </p:sp>
      <p:sp>
        <p:nvSpPr>
          <p:cNvPr id="5" name="Segnaposto piè di pagina 4">
            <a:extLst>
              <a:ext uri="{FF2B5EF4-FFF2-40B4-BE49-F238E27FC236}">
                <a16:creationId xmlns:a16="http://schemas.microsoft.com/office/drawing/2014/main" id="{D762F38D-4878-420E-9A13-0B9DFFC37B6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5348FA8-7440-4B34-AA36-F1DAE36655B9}"/>
              </a:ext>
            </a:extLst>
          </p:cNvPr>
          <p:cNvSpPr>
            <a:spLocks noGrp="1"/>
          </p:cNvSpPr>
          <p:nvPr>
            <p:ph type="sldNum" sz="quarter" idx="12"/>
          </p:nvPr>
        </p:nvSpPr>
        <p:spPr/>
        <p:txBody>
          <a:bodyPr/>
          <a:lstStyle/>
          <a:p>
            <a:fld id="{6A5C757C-85F4-4B49-BFC4-CB5592B67C61}" type="slidenum">
              <a:rPr lang="it-IT" smtClean="0"/>
              <a:t>‹N›</a:t>
            </a:fld>
            <a:endParaRPr lang="it-IT"/>
          </a:p>
        </p:txBody>
      </p:sp>
    </p:spTree>
    <p:extLst>
      <p:ext uri="{BB962C8B-B14F-4D97-AF65-F5344CB8AC3E}">
        <p14:creationId xmlns:p14="http://schemas.microsoft.com/office/powerpoint/2010/main" val="188720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BAD894-BD5C-499F-9B6C-3425AE02F9C7}"/>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F560A5F4-ACDF-4BE4-8C6A-AD93C3DAB74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E8FFBF1-75A0-48DA-B37D-3E1C5B20BB1A}"/>
              </a:ext>
            </a:extLst>
          </p:cNvPr>
          <p:cNvSpPr>
            <a:spLocks noGrp="1"/>
          </p:cNvSpPr>
          <p:nvPr>
            <p:ph type="dt" sz="half" idx="10"/>
          </p:nvPr>
        </p:nvSpPr>
        <p:spPr/>
        <p:txBody>
          <a:bodyPr/>
          <a:lstStyle/>
          <a:p>
            <a:fld id="{20B9162A-6268-4FE8-A8A2-F8C56B22A55D}" type="datetimeFigureOut">
              <a:rPr lang="it-IT" smtClean="0"/>
              <a:t>19/08/2020</a:t>
            </a:fld>
            <a:endParaRPr lang="it-IT"/>
          </a:p>
        </p:txBody>
      </p:sp>
      <p:sp>
        <p:nvSpPr>
          <p:cNvPr id="5" name="Segnaposto piè di pagina 4">
            <a:extLst>
              <a:ext uri="{FF2B5EF4-FFF2-40B4-BE49-F238E27FC236}">
                <a16:creationId xmlns:a16="http://schemas.microsoft.com/office/drawing/2014/main" id="{8FA38B00-2F89-4DB0-9A59-D07AFBA5737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D0D7B3C-CCF2-4107-8DFA-ADCD45DC49ED}"/>
              </a:ext>
            </a:extLst>
          </p:cNvPr>
          <p:cNvSpPr>
            <a:spLocks noGrp="1"/>
          </p:cNvSpPr>
          <p:nvPr>
            <p:ph type="sldNum" sz="quarter" idx="12"/>
          </p:nvPr>
        </p:nvSpPr>
        <p:spPr/>
        <p:txBody>
          <a:bodyPr/>
          <a:lstStyle/>
          <a:p>
            <a:fld id="{6A5C757C-85F4-4B49-BFC4-CB5592B67C61}" type="slidenum">
              <a:rPr lang="it-IT" smtClean="0"/>
              <a:t>‹N›</a:t>
            </a:fld>
            <a:endParaRPr lang="it-IT"/>
          </a:p>
        </p:txBody>
      </p:sp>
    </p:spTree>
    <p:extLst>
      <p:ext uri="{BB962C8B-B14F-4D97-AF65-F5344CB8AC3E}">
        <p14:creationId xmlns:p14="http://schemas.microsoft.com/office/powerpoint/2010/main" val="2497623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C3D683-8B00-428E-9FDD-A8513AAB4BF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D348DE8-50DA-4BEA-BB9E-5AC9409C2A74}"/>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23F5B593-FC60-468B-9CE1-9D6E6D5A3F2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76BEF6B-F0A9-4E00-976B-1D6E4B828BD7}"/>
              </a:ext>
            </a:extLst>
          </p:cNvPr>
          <p:cNvSpPr>
            <a:spLocks noGrp="1"/>
          </p:cNvSpPr>
          <p:nvPr>
            <p:ph type="dt" sz="half" idx="10"/>
          </p:nvPr>
        </p:nvSpPr>
        <p:spPr/>
        <p:txBody>
          <a:bodyPr/>
          <a:lstStyle/>
          <a:p>
            <a:fld id="{20B9162A-6268-4FE8-A8A2-F8C56B22A55D}" type="datetimeFigureOut">
              <a:rPr lang="it-IT" smtClean="0"/>
              <a:t>19/08/2020</a:t>
            </a:fld>
            <a:endParaRPr lang="it-IT"/>
          </a:p>
        </p:txBody>
      </p:sp>
      <p:sp>
        <p:nvSpPr>
          <p:cNvPr id="6" name="Segnaposto piè di pagina 5">
            <a:extLst>
              <a:ext uri="{FF2B5EF4-FFF2-40B4-BE49-F238E27FC236}">
                <a16:creationId xmlns:a16="http://schemas.microsoft.com/office/drawing/2014/main" id="{96BC8331-DE47-467B-AD17-33F5503FA10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95525A5-3B8B-4504-8BB9-762A3DA899D1}"/>
              </a:ext>
            </a:extLst>
          </p:cNvPr>
          <p:cNvSpPr>
            <a:spLocks noGrp="1"/>
          </p:cNvSpPr>
          <p:nvPr>
            <p:ph type="sldNum" sz="quarter" idx="12"/>
          </p:nvPr>
        </p:nvSpPr>
        <p:spPr/>
        <p:txBody>
          <a:bodyPr/>
          <a:lstStyle/>
          <a:p>
            <a:fld id="{6A5C757C-85F4-4B49-BFC4-CB5592B67C61}" type="slidenum">
              <a:rPr lang="it-IT" smtClean="0"/>
              <a:t>‹N›</a:t>
            </a:fld>
            <a:endParaRPr lang="it-IT"/>
          </a:p>
        </p:txBody>
      </p:sp>
    </p:spTree>
    <p:extLst>
      <p:ext uri="{BB962C8B-B14F-4D97-AF65-F5344CB8AC3E}">
        <p14:creationId xmlns:p14="http://schemas.microsoft.com/office/powerpoint/2010/main" val="2873033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658D4-5B80-4DCB-BD9F-B1F7B6C6A278}"/>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7740B5E-F1AB-4FFA-A99B-06C7621879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70130F65-9BC7-45A0-B07F-DCF1393B6D80}"/>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2A66C837-FC86-4AB7-96C2-952BE3B3CC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B1BE9442-BF32-409C-93FB-E2E8F4088613}"/>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D932B665-2D7B-4EF1-871D-C709F93241E9}"/>
              </a:ext>
            </a:extLst>
          </p:cNvPr>
          <p:cNvSpPr>
            <a:spLocks noGrp="1"/>
          </p:cNvSpPr>
          <p:nvPr>
            <p:ph type="dt" sz="half" idx="10"/>
          </p:nvPr>
        </p:nvSpPr>
        <p:spPr/>
        <p:txBody>
          <a:bodyPr/>
          <a:lstStyle/>
          <a:p>
            <a:fld id="{20B9162A-6268-4FE8-A8A2-F8C56B22A55D}" type="datetimeFigureOut">
              <a:rPr lang="it-IT" smtClean="0"/>
              <a:t>19/08/2020</a:t>
            </a:fld>
            <a:endParaRPr lang="it-IT"/>
          </a:p>
        </p:txBody>
      </p:sp>
      <p:sp>
        <p:nvSpPr>
          <p:cNvPr id="8" name="Segnaposto piè di pagina 7">
            <a:extLst>
              <a:ext uri="{FF2B5EF4-FFF2-40B4-BE49-F238E27FC236}">
                <a16:creationId xmlns:a16="http://schemas.microsoft.com/office/drawing/2014/main" id="{0EC5368B-E48C-4694-806C-42DFEF6A0FB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D887196A-3FD7-4586-A79A-DD45492AC00E}"/>
              </a:ext>
            </a:extLst>
          </p:cNvPr>
          <p:cNvSpPr>
            <a:spLocks noGrp="1"/>
          </p:cNvSpPr>
          <p:nvPr>
            <p:ph type="sldNum" sz="quarter" idx="12"/>
          </p:nvPr>
        </p:nvSpPr>
        <p:spPr/>
        <p:txBody>
          <a:bodyPr/>
          <a:lstStyle/>
          <a:p>
            <a:fld id="{6A5C757C-85F4-4B49-BFC4-CB5592B67C61}" type="slidenum">
              <a:rPr lang="it-IT" smtClean="0"/>
              <a:t>‹N›</a:t>
            </a:fld>
            <a:endParaRPr lang="it-IT"/>
          </a:p>
        </p:txBody>
      </p:sp>
    </p:spTree>
    <p:extLst>
      <p:ext uri="{BB962C8B-B14F-4D97-AF65-F5344CB8AC3E}">
        <p14:creationId xmlns:p14="http://schemas.microsoft.com/office/powerpoint/2010/main" val="1236814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803A8E-0BF8-4D6D-93B5-2474854888A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FC6DDBC-797A-4818-A4F1-F94616C0FED3}"/>
              </a:ext>
            </a:extLst>
          </p:cNvPr>
          <p:cNvSpPr>
            <a:spLocks noGrp="1"/>
          </p:cNvSpPr>
          <p:nvPr>
            <p:ph type="dt" sz="half" idx="10"/>
          </p:nvPr>
        </p:nvSpPr>
        <p:spPr/>
        <p:txBody>
          <a:bodyPr/>
          <a:lstStyle/>
          <a:p>
            <a:fld id="{20B9162A-6268-4FE8-A8A2-F8C56B22A55D}" type="datetimeFigureOut">
              <a:rPr lang="it-IT" smtClean="0"/>
              <a:t>19/08/2020</a:t>
            </a:fld>
            <a:endParaRPr lang="it-IT"/>
          </a:p>
        </p:txBody>
      </p:sp>
      <p:sp>
        <p:nvSpPr>
          <p:cNvPr id="4" name="Segnaposto piè di pagina 3">
            <a:extLst>
              <a:ext uri="{FF2B5EF4-FFF2-40B4-BE49-F238E27FC236}">
                <a16:creationId xmlns:a16="http://schemas.microsoft.com/office/drawing/2014/main" id="{5CF381D7-E543-4F89-B04D-E5538566A91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FE49B093-BE23-4B32-B14C-B1EBC82473C8}"/>
              </a:ext>
            </a:extLst>
          </p:cNvPr>
          <p:cNvSpPr>
            <a:spLocks noGrp="1"/>
          </p:cNvSpPr>
          <p:nvPr>
            <p:ph type="sldNum" sz="quarter" idx="12"/>
          </p:nvPr>
        </p:nvSpPr>
        <p:spPr/>
        <p:txBody>
          <a:bodyPr/>
          <a:lstStyle/>
          <a:p>
            <a:fld id="{6A5C757C-85F4-4B49-BFC4-CB5592B67C61}" type="slidenum">
              <a:rPr lang="it-IT" smtClean="0"/>
              <a:t>‹N›</a:t>
            </a:fld>
            <a:endParaRPr lang="it-IT"/>
          </a:p>
        </p:txBody>
      </p:sp>
    </p:spTree>
    <p:extLst>
      <p:ext uri="{BB962C8B-B14F-4D97-AF65-F5344CB8AC3E}">
        <p14:creationId xmlns:p14="http://schemas.microsoft.com/office/powerpoint/2010/main" val="1085183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EDE6BC5-E3A5-413C-BFD1-DC38F8D5F971}"/>
              </a:ext>
            </a:extLst>
          </p:cNvPr>
          <p:cNvSpPr>
            <a:spLocks noGrp="1"/>
          </p:cNvSpPr>
          <p:nvPr>
            <p:ph type="dt" sz="half" idx="10"/>
          </p:nvPr>
        </p:nvSpPr>
        <p:spPr/>
        <p:txBody>
          <a:bodyPr/>
          <a:lstStyle/>
          <a:p>
            <a:fld id="{20B9162A-6268-4FE8-A8A2-F8C56B22A55D}" type="datetimeFigureOut">
              <a:rPr lang="it-IT" smtClean="0"/>
              <a:t>19/08/2020</a:t>
            </a:fld>
            <a:endParaRPr lang="it-IT"/>
          </a:p>
        </p:txBody>
      </p:sp>
      <p:sp>
        <p:nvSpPr>
          <p:cNvPr id="3" name="Segnaposto piè di pagina 2">
            <a:extLst>
              <a:ext uri="{FF2B5EF4-FFF2-40B4-BE49-F238E27FC236}">
                <a16:creationId xmlns:a16="http://schemas.microsoft.com/office/drawing/2014/main" id="{2C7DF10C-0481-478F-ADCD-24CD59A8CEF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D13D27E7-0A8D-45D0-94DB-773E8D7A4341}"/>
              </a:ext>
            </a:extLst>
          </p:cNvPr>
          <p:cNvSpPr>
            <a:spLocks noGrp="1"/>
          </p:cNvSpPr>
          <p:nvPr>
            <p:ph type="sldNum" sz="quarter" idx="12"/>
          </p:nvPr>
        </p:nvSpPr>
        <p:spPr/>
        <p:txBody>
          <a:bodyPr/>
          <a:lstStyle/>
          <a:p>
            <a:fld id="{6A5C757C-85F4-4B49-BFC4-CB5592B67C61}" type="slidenum">
              <a:rPr lang="it-IT" smtClean="0"/>
              <a:t>‹N›</a:t>
            </a:fld>
            <a:endParaRPr lang="it-IT"/>
          </a:p>
        </p:txBody>
      </p:sp>
    </p:spTree>
    <p:extLst>
      <p:ext uri="{BB962C8B-B14F-4D97-AF65-F5344CB8AC3E}">
        <p14:creationId xmlns:p14="http://schemas.microsoft.com/office/powerpoint/2010/main" val="1019904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F6D405-FDAB-4E72-B596-1BA7F71ABE5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FBF745D-D2E8-4B69-B9B4-C40BBAA29B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4AD1052-D1C1-489E-B9CA-30FB7E1908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2216D92-047E-4936-9F78-4B9D54EE653B}"/>
              </a:ext>
            </a:extLst>
          </p:cNvPr>
          <p:cNvSpPr>
            <a:spLocks noGrp="1"/>
          </p:cNvSpPr>
          <p:nvPr>
            <p:ph type="dt" sz="half" idx="10"/>
          </p:nvPr>
        </p:nvSpPr>
        <p:spPr/>
        <p:txBody>
          <a:bodyPr/>
          <a:lstStyle/>
          <a:p>
            <a:fld id="{20B9162A-6268-4FE8-A8A2-F8C56B22A55D}" type="datetimeFigureOut">
              <a:rPr lang="it-IT" smtClean="0"/>
              <a:t>19/08/2020</a:t>
            </a:fld>
            <a:endParaRPr lang="it-IT"/>
          </a:p>
        </p:txBody>
      </p:sp>
      <p:sp>
        <p:nvSpPr>
          <p:cNvPr id="6" name="Segnaposto piè di pagina 5">
            <a:extLst>
              <a:ext uri="{FF2B5EF4-FFF2-40B4-BE49-F238E27FC236}">
                <a16:creationId xmlns:a16="http://schemas.microsoft.com/office/drawing/2014/main" id="{48D739A1-4D5E-405C-BCD7-0DE213E1664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CC4B5EF-5EF3-4478-B542-37D8B633BA46}"/>
              </a:ext>
            </a:extLst>
          </p:cNvPr>
          <p:cNvSpPr>
            <a:spLocks noGrp="1"/>
          </p:cNvSpPr>
          <p:nvPr>
            <p:ph type="sldNum" sz="quarter" idx="12"/>
          </p:nvPr>
        </p:nvSpPr>
        <p:spPr/>
        <p:txBody>
          <a:bodyPr/>
          <a:lstStyle/>
          <a:p>
            <a:fld id="{6A5C757C-85F4-4B49-BFC4-CB5592B67C61}" type="slidenum">
              <a:rPr lang="it-IT" smtClean="0"/>
              <a:t>‹N›</a:t>
            </a:fld>
            <a:endParaRPr lang="it-IT"/>
          </a:p>
        </p:txBody>
      </p:sp>
    </p:spTree>
    <p:extLst>
      <p:ext uri="{BB962C8B-B14F-4D97-AF65-F5344CB8AC3E}">
        <p14:creationId xmlns:p14="http://schemas.microsoft.com/office/powerpoint/2010/main" val="495116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F14EA4-4B2C-43FA-8963-F43D94C19C5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CB7CE42-E415-48A3-B8AB-CF6E8FAF94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C692AB1C-DE8B-4FA9-81FC-A87FBCD053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2B43519-EAC8-4E59-8274-9A5CC7176EF0}"/>
              </a:ext>
            </a:extLst>
          </p:cNvPr>
          <p:cNvSpPr>
            <a:spLocks noGrp="1"/>
          </p:cNvSpPr>
          <p:nvPr>
            <p:ph type="dt" sz="half" idx="10"/>
          </p:nvPr>
        </p:nvSpPr>
        <p:spPr/>
        <p:txBody>
          <a:bodyPr/>
          <a:lstStyle/>
          <a:p>
            <a:fld id="{20B9162A-6268-4FE8-A8A2-F8C56B22A55D}" type="datetimeFigureOut">
              <a:rPr lang="it-IT" smtClean="0"/>
              <a:t>19/08/2020</a:t>
            </a:fld>
            <a:endParaRPr lang="it-IT"/>
          </a:p>
        </p:txBody>
      </p:sp>
      <p:sp>
        <p:nvSpPr>
          <p:cNvPr id="6" name="Segnaposto piè di pagina 5">
            <a:extLst>
              <a:ext uri="{FF2B5EF4-FFF2-40B4-BE49-F238E27FC236}">
                <a16:creationId xmlns:a16="http://schemas.microsoft.com/office/drawing/2014/main" id="{814F0AB0-9136-4CB9-8893-3F1D7979194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E9DCDCC-8145-4F9B-B1FA-0E6918B812DD}"/>
              </a:ext>
            </a:extLst>
          </p:cNvPr>
          <p:cNvSpPr>
            <a:spLocks noGrp="1"/>
          </p:cNvSpPr>
          <p:nvPr>
            <p:ph type="sldNum" sz="quarter" idx="12"/>
          </p:nvPr>
        </p:nvSpPr>
        <p:spPr/>
        <p:txBody>
          <a:bodyPr/>
          <a:lstStyle/>
          <a:p>
            <a:fld id="{6A5C757C-85F4-4B49-BFC4-CB5592B67C61}" type="slidenum">
              <a:rPr lang="it-IT" smtClean="0"/>
              <a:t>‹N›</a:t>
            </a:fld>
            <a:endParaRPr lang="it-IT"/>
          </a:p>
        </p:txBody>
      </p:sp>
    </p:spTree>
    <p:extLst>
      <p:ext uri="{BB962C8B-B14F-4D97-AF65-F5344CB8AC3E}">
        <p14:creationId xmlns:p14="http://schemas.microsoft.com/office/powerpoint/2010/main" val="4061613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8F19C18-7E1B-4764-BE99-E292AD64FE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9B48C01-52F8-4458-813E-B928BC13CA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A37D80A-B209-42E0-B205-1E8F07AE9B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B9162A-6268-4FE8-A8A2-F8C56B22A55D}" type="datetimeFigureOut">
              <a:rPr lang="it-IT" smtClean="0"/>
              <a:t>19/08/2020</a:t>
            </a:fld>
            <a:endParaRPr lang="it-IT"/>
          </a:p>
        </p:txBody>
      </p:sp>
      <p:sp>
        <p:nvSpPr>
          <p:cNvPr id="5" name="Segnaposto piè di pagina 4">
            <a:extLst>
              <a:ext uri="{FF2B5EF4-FFF2-40B4-BE49-F238E27FC236}">
                <a16:creationId xmlns:a16="http://schemas.microsoft.com/office/drawing/2014/main" id="{779D8410-75F4-4AF3-AB5B-9D555A3358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8A60E1EF-E6AF-4519-8094-A4B0319D9E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5C757C-85F4-4B49-BFC4-CB5592B67C61}" type="slidenum">
              <a:rPr lang="it-IT" smtClean="0"/>
              <a:t>‹N›</a:t>
            </a:fld>
            <a:endParaRPr lang="it-IT"/>
          </a:p>
        </p:txBody>
      </p:sp>
    </p:spTree>
    <p:extLst>
      <p:ext uri="{BB962C8B-B14F-4D97-AF65-F5344CB8AC3E}">
        <p14:creationId xmlns:p14="http://schemas.microsoft.com/office/powerpoint/2010/main" val="29517556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7.jpe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4C99A"/>
        </a:solidFill>
        <a:effectLst/>
      </p:bgPr>
    </p:bg>
    <p:spTree>
      <p:nvGrpSpPr>
        <p:cNvPr id="1" name=""/>
        <p:cNvGrpSpPr/>
        <p:nvPr/>
      </p:nvGrpSpPr>
      <p:grpSpPr>
        <a:xfrm>
          <a:off x="0" y="0"/>
          <a:ext cx="0" cy="0"/>
          <a:chOff x="0" y="0"/>
          <a:chExt cx="0" cy="0"/>
        </a:xfrm>
      </p:grpSpPr>
      <p:sp>
        <p:nvSpPr>
          <p:cNvPr id="10" name="Titolo 9">
            <a:extLst>
              <a:ext uri="{FF2B5EF4-FFF2-40B4-BE49-F238E27FC236}">
                <a16:creationId xmlns:a16="http://schemas.microsoft.com/office/drawing/2014/main" id="{24FAFA63-EF73-4268-8107-6CD20923D700}"/>
              </a:ext>
            </a:extLst>
          </p:cNvPr>
          <p:cNvSpPr>
            <a:spLocks noGrp="1"/>
          </p:cNvSpPr>
          <p:nvPr>
            <p:ph type="title"/>
          </p:nvPr>
        </p:nvSpPr>
        <p:spPr>
          <a:xfrm>
            <a:off x="4144848" y="388870"/>
            <a:ext cx="6379029" cy="653142"/>
          </a:xfrm>
        </p:spPr>
        <p:txBody>
          <a:bodyPr rtlCol="0">
            <a:normAutofit/>
          </a:bodyPr>
          <a:lstStyle/>
          <a:p>
            <a:pPr algn="r"/>
            <a:r>
              <a:rPr lang="en-US" sz="3300" b="1" dirty="0">
                <a:solidFill>
                  <a:srgbClr val="5788A9"/>
                </a:solidFill>
                <a:latin typeface="Algerian" panose="04020705040A02060702" pitchFamily="82" charset="0"/>
              </a:rPr>
              <a:t>what to learn from histor</a:t>
            </a:r>
            <a:endParaRPr lang="it-IT" sz="3300" b="1" dirty="0">
              <a:solidFill>
                <a:srgbClr val="5788A9"/>
              </a:solidFill>
              <a:latin typeface="Algerian" panose="04020705040A02060702" pitchFamily="82" charset="0"/>
            </a:endParaRPr>
          </a:p>
        </p:txBody>
      </p:sp>
      <p:sp>
        <p:nvSpPr>
          <p:cNvPr id="7" name="Titolo 9">
            <a:extLst>
              <a:ext uri="{FF2B5EF4-FFF2-40B4-BE49-F238E27FC236}">
                <a16:creationId xmlns:a16="http://schemas.microsoft.com/office/drawing/2014/main" id="{5F4894A1-C771-4805-9EEE-D3AC12C04376}"/>
              </a:ext>
            </a:extLst>
          </p:cNvPr>
          <p:cNvSpPr txBox="1">
            <a:spLocks/>
          </p:cNvSpPr>
          <p:nvPr/>
        </p:nvSpPr>
        <p:spPr>
          <a:xfrm>
            <a:off x="-68240" y="-103334"/>
            <a:ext cx="12192000" cy="73152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it-IT" sz="3300" b="1" dirty="0">
                <a:solidFill>
                  <a:srgbClr val="5788A9"/>
                </a:solidFill>
                <a:latin typeface="Algerian" panose="04020705040A02060702" pitchFamily="82" charset="0"/>
              </a:rPr>
              <a:t>A</a:t>
            </a:r>
            <a:r>
              <a:rPr lang="en-US" sz="3300" b="1" dirty="0">
                <a:solidFill>
                  <a:srgbClr val="5788A9"/>
                </a:solidFill>
                <a:latin typeface="Algerian" panose="04020705040A02060702" pitchFamily="82" charset="0"/>
              </a:rPr>
              <a:t> look into the historical depths of the Nile waters:</a:t>
            </a:r>
            <a:endParaRPr lang="it-IT" sz="3300" b="1" dirty="0">
              <a:solidFill>
                <a:srgbClr val="5788A9"/>
              </a:solidFill>
              <a:latin typeface="Algerian" panose="04020705040A02060702" pitchFamily="82" charset="0"/>
            </a:endParaRPr>
          </a:p>
        </p:txBody>
      </p:sp>
      <p:pic>
        <p:nvPicPr>
          <p:cNvPr id="3" name="Immagine 2">
            <a:extLst>
              <a:ext uri="{FF2B5EF4-FFF2-40B4-BE49-F238E27FC236}">
                <a16:creationId xmlns:a16="http://schemas.microsoft.com/office/drawing/2014/main" id="{272ECB35-6230-47F5-A2E6-65A98B0320B0}"/>
              </a:ext>
            </a:extLst>
          </p:cNvPr>
          <p:cNvPicPr>
            <a:picLocks noChangeAspect="1"/>
          </p:cNvPicPr>
          <p:nvPr/>
        </p:nvPicPr>
        <p:blipFill rotWithShape="1">
          <a:blip r:embed="rId3">
            <a:clrChange>
              <a:clrFrom>
                <a:srgbClr val="FFFFFF"/>
              </a:clrFrom>
              <a:clrTo>
                <a:srgbClr val="FFFFFF">
                  <a:alpha val="0"/>
                </a:srgbClr>
              </a:clrTo>
            </a:clrChange>
          </a:blip>
          <a:srcRect l="40553" r="14175"/>
          <a:stretch/>
        </p:blipFill>
        <p:spPr>
          <a:xfrm>
            <a:off x="10379357" y="496387"/>
            <a:ext cx="1812643" cy="2343341"/>
          </a:xfrm>
          <a:prstGeom prst="rect">
            <a:avLst/>
          </a:prstGeom>
        </p:spPr>
      </p:pic>
      <p:pic>
        <p:nvPicPr>
          <p:cNvPr id="4" name="Immagine 3">
            <a:extLst>
              <a:ext uri="{FF2B5EF4-FFF2-40B4-BE49-F238E27FC236}">
                <a16:creationId xmlns:a16="http://schemas.microsoft.com/office/drawing/2014/main" id="{D19DA264-ACA8-47E0-8CFF-4C5E04869ACA}"/>
              </a:ext>
            </a:extLst>
          </p:cNvPr>
          <p:cNvPicPr>
            <a:picLocks noChangeAspect="1"/>
          </p:cNvPicPr>
          <p:nvPr/>
        </p:nvPicPr>
        <p:blipFill rotWithShape="1">
          <a:blip r:embed="rId4">
            <a:clrChange>
              <a:clrFrom>
                <a:srgbClr val="FFFFFF"/>
              </a:clrFrom>
              <a:clrTo>
                <a:srgbClr val="FFFFFF">
                  <a:alpha val="0"/>
                </a:srgbClr>
              </a:clrTo>
            </a:clrChange>
          </a:blip>
          <a:srcRect r="9751"/>
          <a:stretch/>
        </p:blipFill>
        <p:spPr>
          <a:xfrm>
            <a:off x="9203983" y="2829567"/>
            <a:ext cx="2988018" cy="4165939"/>
          </a:xfrm>
          <a:prstGeom prst="rect">
            <a:avLst/>
          </a:prstGeom>
        </p:spPr>
      </p:pic>
      <p:sp>
        <p:nvSpPr>
          <p:cNvPr id="2" name="CasellaDiTesto 1">
            <a:extLst>
              <a:ext uri="{FF2B5EF4-FFF2-40B4-BE49-F238E27FC236}">
                <a16:creationId xmlns:a16="http://schemas.microsoft.com/office/drawing/2014/main" id="{D7B85F0D-693B-4486-88FE-0230872861EF}"/>
              </a:ext>
            </a:extLst>
          </p:cNvPr>
          <p:cNvSpPr txBox="1"/>
          <p:nvPr/>
        </p:nvSpPr>
        <p:spPr>
          <a:xfrm>
            <a:off x="433137" y="1211258"/>
            <a:ext cx="9042363" cy="5324236"/>
          </a:xfrm>
          <a:prstGeom prst="rect">
            <a:avLst/>
          </a:prstGeom>
          <a:noFill/>
        </p:spPr>
        <p:txBody>
          <a:bodyPr wrap="square" rtlCol="0">
            <a:spAutoFit/>
          </a:bodyPr>
          <a:lstStyle/>
          <a:p>
            <a:pPr indent="360363" algn="just"/>
            <a:r>
              <a:rPr lang="en-GB" sz="2800" dirty="0">
                <a:latin typeface="Garamond" panose="02020404030301010803" pitchFamily="18" charset="0"/>
              </a:rPr>
              <a:t>History is, according to Pieter </a:t>
            </a:r>
            <a:r>
              <a:rPr lang="en-GB" sz="2800" dirty="0" err="1">
                <a:latin typeface="Garamond" panose="02020404030301010803" pitchFamily="18" charset="0"/>
              </a:rPr>
              <a:t>Geyl’s</a:t>
            </a:r>
            <a:r>
              <a:rPr lang="en-GB" sz="2800" dirty="0">
                <a:latin typeface="Garamond" panose="02020404030301010803" pitchFamily="18" charset="0"/>
              </a:rPr>
              <a:t>, “an argument without end” (Schölch 1976, 773), unlike the water.</a:t>
            </a:r>
          </a:p>
          <a:p>
            <a:pPr indent="360363" algn="just"/>
            <a:endParaRPr lang="en-GB" sz="2800" dirty="0">
              <a:latin typeface="Garamond" panose="02020404030301010803" pitchFamily="18" charset="0"/>
            </a:endParaRPr>
          </a:p>
          <a:p>
            <a:pPr indent="360363" algn="just"/>
            <a:r>
              <a:rPr lang="en-US" sz="2800" dirty="0">
                <a:latin typeface="Garamond" panose="02020404030301010803" pitchFamily="18" charset="0"/>
              </a:rPr>
              <a:t>In the face of increasing water scarcity and a change in the </a:t>
            </a:r>
            <a:r>
              <a:rPr lang="en-US" sz="2800" i="1" dirty="0">
                <a:latin typeface="Garamond" panose="02020404030301010803" pitchFamily="18" charset="0"/>
              </a:rPr>
              <a:t>status quo, s</a:t>
            </a:r>
            <a:r>
              <a:rPr lang="en-US" sz="2800" dirty="0">
                <a:latin typeface="Garamond" panose="02020404030301010803" pitchFamily="18" charset="0"/>
              </a:rPr>
              <a:t>cholars have warned for decades about the risk of conflict in the Nile Basin, in the absence of an inclusive agreement among the eleven countries.</a:t>
            </a:r>
          </a:p>
          <a:p>
            <a:pPr indent="360363" algn="just"/>
            <a:endParaRPr lang="en-US" sz="2800" dirty="0">
              <a:latin typeface="Garamond" panose="02020404030301010803" pitchFamily="18" charset="0"/>
            </a:endParaRPr>
          </a:p>
          <a:p>
            <a:pPr indent="360363" algn="just"/>
            <a:r>
              <a:rPr lang="en-US" sz="2800" dirty="0">
                <a:latin typeface="Garamond" panose="02020404030301010803" pitchFamily="18" charset="0"/>
              </a:rPr>
              <a:t>The aim of this presentation is to explain what </a:t>
            </a:r>
            <a:r>
              <a:rPr lang="en-US" sz="2800" i="1" dirty="0">
                <a:latin typeface="Garamond" panose="02020404030301010803" pitchFamily="18" charset="0"/>
              </a:rPr>
              <a:t>status quo </a:t>
            </a:r>
            <a:r>
              <a:rPr lang="en-US" sz="2800" dirty="0">
                <a:latin typeface="Garamond" panose="02020404030301010803" pitchFamily="18" charset="0"/>
              </a:rPr>
              <a:t>is</a:t>
            </a:r>
            <a:r>
              <a:rPr lang="en-US" sz="2800" i="1" dirty="0">
                <a:latin typeface="Garamond" panose="02020404030301010803" pitchFamily="18" charset="0"/>
              </a:rPr>
              <a:t>, </a:t>
            </a:r>
            <a:r>
              <a:rPr lang="en-US" sz="2800" dirty="0">
                <a:latin typeface="Garamond" panose="02020404030301010803" pitchFamily="18" charset="0"/>
              </a:rPr>
              <a:t>the historical water governance of the Nile with attention to the relationships of power that have determined the management of its resources.</a:t>
            </a:r>
            <a:endParaRPr lang="en-GB" sz="2800" dirty="0">
              <a:latin typeface="Garamond" panose="02020404030301010803" pitchFamily="18" charset="0"/>
            </a:endParaRPr>
          </a:p>
        </p:txBody>
      </p:sp>
    </p:spTree>
    <p:extLst>
      <p:ext uri="{BB962C8B-B14F-4D97-AF65-F5344CB8AC3E}">
        <p14:creationId xmlns:p14="http://schemas.microsoft.com/office/powerpoint/2010/main" val="4173028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4C99A"/>
        </a:solidFill>
        <a:effectLst/>
      </p:bgPr>
    </p:bg>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72ECB35-6230-47F5-A2E6-65A98B0320B0}"/>
              </a:ext>
            </a:extLst>
          </p:cNvPr>
          <p:cNvPicPr>
            <a:picLocks noChangeAspect="1"/>
          </p:cNvPicPr>
          <p:nvPr/>
        </p:nvPicPr>
        <p:blipFill rotWithShape="1">
          <a:blip r:embed="rId3">
            <a:clrChange>
              <a:clrFrom>
                <a:srgbClr val="FFFFFF"/>
              </a:clrFrom>
              <a:clrTo>
                <a:srgbClr val="FFFFFF">
                  <a:alpha val="0"/>
                </a:srgbClr>
              </a:clrTo>
            </a:clrChange>
            <a:alphaModFix amt="50000"/>
          </a:blip>
          <a:srcRect l="40553" r="14175"/>
          <a:stretch/>
        </p:blipFill>
        <p:spPr>
          <a:xfrm>
            <a:off x="10352061" y="-46657"/>
            <a:ext cx="1958218" cy="2531537"/>
          </a:xfrm>
          <a:prstGeom prst="rect">
            <a:avLst/>
          </a:prstGeom>
        </p:spPr>
      </p:pic>
      <p:pic>
        <p:nvPicPr>
          <p:cNvPr id="4" name="Immagine 3">
            <a:extLst>
              <a:ext uri="{FF2B5EF4-FFF2-40B4-BE49-F238E27FC236}">
                <a16:creationId xmlns:a16="http://schemas.microsoft.com/office/drawing/2014/main" id="{D19DA264-ACA8-47E0-8CFF-4C5E04869ACA}"/>
              </a:ext>
            </a:extLst>
          </p:cNvPr>
          <p:cNvPicPr>
            <a:picLocks noChangeAspect="1"/>
          </p:cNvPicPr>
          <p:nvPr/>
        </p:nvPicPr>
        <p:blipFill rotWithShape="1">
          <a:blip r:embed="rId4">
            <a:clrChange>
              <a:clrFrom>
                <a:srgbClr val="FFFFFF"/>
              </a:clrFrom>
              <a:clrTo>
                <a:srgbClr val="FFFFFF">
                  <a:alpha val="0"/>
                </a:srgbClr>
              </a:clrTo>
            </a:clrChange>
            <a:alphaModFix amt="50000"/>
          </a:blip>
          <a:srcRect r="9751"/>
          <a:stretch/>
        </p:blipFill>
        <p:spPr>
          <a:xfrm>
            <a:off x="9094799" y="2494993"/>
            <a:ext cx="3227988" cy="4500509"/>
          </a:xfrm>
          <a:prstGeom prst="rect">
            <a:avLst/>
          </a:prstGeom>
        </p:spPr>
      </p:pic>
      <p:sp>
        <p:nvSpPr>
          <p:cNvPr id="7" name="Titolo 9">
            <a:extLst>
              <a:ext uri="{FF2B5EF4-FFF2-40B4-BE49-F238E27FC236}">
                <a16:creationId xmlns:a16="http://schemas.microsoft.com/office/drawing/2014/main" id="{58B65C2B-1405-4504-BDF6-D0B8B26D03BD}"/>
              </a:ext>
            </a:extLst>
          </p:cNvPr>
          <p:cNvSpPr txBox="1">
            <a:spLocks/>
          </p:cNvSpPr>
          <p:nvPr/>
        </p:nvSpPr>
        <p:spPr>
          <a:xfrm>
            <a:off x="0" y="0"/>
            <a:ext cx="11627893" cy="9218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dirty="0">
              <a:solidFill>
                <a:schemeClr val="accent4">
                  <a:lumMod val="50000"/>
                </a:schemeClr>
              </a:solidFill>
              <a:latin typeface="Bodoni MT" panose="02070603080606020203" pitchFamily="18" charset="0"/>
            </a:endParaRPr>
          </a:p>
        </p:txBody>
      </p:sp>
      <p:sp>
        <p:nvSpPr>
          <p:cNvPr id="2" name="Rettangolo 1">
            <a:extLst>
              <a:ext uri="{FF2B5EF4-FFF2-40B4-BE49-F238E27FC236}">
                <a16:creationId xmlns:a16="http://schemas.microsoft.com/office/drawing/2014/main" id="{1CDDF65A-34D8-4830-819A-5DE7F5B42B3A}"/>
              </a:ext>
            </a:extLst>
          </p:cNvPr>
          <p:cNvSpPr/>
          <p:nvPr/>
        </p:nvSpPr>
        <p:spPr>
          <a:xfrm>
            <a:off x="48128" y="-6572763"/>
            <a:ext cx="11963400" cy="17825521"/>
          </a:xfrm>
          <a:prstGeom prst="rect">
            <a:avLst/>
          </a:prstGeom>
        </p:spPr>
        <p:txBody>
          <a:bodyPr wrap="square" numCol="1">
            <a:spAutoFit/>
          </a:bodyPr>
          <a:lstStyle/>
          <a:p>
            <a:pPr marL="360363" indent="-360363" algn="just">
              <a:lnSpc>
                <a:spcPct val="107000"/>
              </a:lnSpc>
              <a:spcAft>
                <a:spcPts val="0"/>
              </a:spcAft>
            </a:pPr>
            <a:r>
              <a:rPr lang="en-GB" sz="2400" b="1" dirty="0">
                <a:solidFill>
                  <a:schemeClr val="accent4">
                    <a:lumMod val="50000"/>
                  </a:schemeClr>
                </a:solidFill>
                <a:latin typeface="Bodoni MT" panose="02070603080606020203" pitchFamily="18" charset="0"/>
              </a:rPr>
              <a:t>References</a:t>
            </a:r>
            <a:r>
              <a:rPr lang="en-GB" sz="1200" b="1" dirty="0">
                <a:solidFill>
                  <a:schemeClr val="accent4">
                    <a:lumMod val="50000"/>
                  </a:schemeClr>
                </a:solidFill>
                <a:latin typeface="Bodoni MT" panose="02070603080606020203" pitchFamily="18" charset="0"/>
              </a:rPr>
              <a:t> </a:t>
            </a:r>
            <a:endParaRPr lang="en-GB" sz="1200" b="1" dirty="0">
              <a:solidFill>
                <a:schemeClr val="accent4">
                  <a:lumMod val="50000"/>
                </a:schemeClr>
              </a:solidFill>
              <a:latin typeface="Bodoni MT" panose="02070603080606020203" pitchFamily="18" charset="0"/>
              <a:ea typeface="Calibri" panose="020F0502020204030204" pitchFamily="34" charset="0"/>
              <a:cs typeface="Times New Roman" panose="02020603050405020304" pitchFamily="18" charset="0"/>
            </a:endParaRPr>
          </a:p>
          <a:p>
            <a:pPr marL="361950" indent="-361950" algn="just"/>
            <a:r>
              <a:rPr lang="en-GB" sz="1200" dirty="0"/>
              <a:t>Abdalla, I. H. 1971. «The 1959 Nile Waters Agreement in Sudanese-Egyptian Relations». </a:t>
            </a:r>
            <a:r>
              <a:rPr lang="en-GB" sz="1200" i="1" dirty="0"/>
              <a:t>Middle Eastern Studies</a:t>
            </a:r>
            <a:r>
              <a:rPr lang="en-GB" sz="1200" dirty="0"/>
              <a:t> 7 (3): 329–41.</a:t>
            </a:r>
            <a:endParaRPr lang="it-IT" sz="1200" dirty="0"/>
          </a:p>
          <a:p>
            <a:pPr marL="361950" indent="-361950" algn="just"/>
            <a:r>
              <a:rPr lang="en-GB" sz="1200" dirty="0"/>
              <a:t>Abtew, Wossenu, and Dessu, Shimelis Behailu. 2019a. «Dialogue and Diplomacy Through the Construction of the Grand Ethiopian Renaissance Dam». In </a:t>
            </a:r>
            <a:r>
              <a:rPr lang="en-GB" sz="1200" i="1" dirty="0"/>
              <a:t>The Grand Ethiopian Renaissance Dam on the Blue Nile</a:t>
            </a:r>
            <a:r>
              <a:rPr lang="en-GB" sz="1200" dirty="0"/>
              <a:t>, 131–46. Springer Geography.</a:t>
            </a:r>
            <a:endParaRPr lang="it-IT" sz="1200" dirty="0"/>
          </a:p>
          <a:p>
            <a:pPr marL="361950" indent="-361950" algn="just"/>
            <a:r>
              <a:rPr lang="en-GB" sz="1200" dirty="0"/>
              <a:t>Abtew, Wossenu, and Dessu, Shimelis Behailu. 2019b. «Financing the Grand Ethiopian Renaissance Dam». In </a:t>
            </a:r>
            <a:r>
              <a:rPr lang="en-GB" sz="1200" i="1" dirty="0"/>
              <a:t>The Grand Ethiopian Renaissance Dam on the Blue Nile</a:t>
            </a:r>
            <a:r>
              <a:rPr lang="en-GB" sz="1200" dirty="0"/>
              <a:t>, 161–69. </a:t>
            </a:r>
            <a:endParaRPr lang="it-IT" sz="1200" dirty="0"/>
          </a:p>
          <a:p>
            <a:pPr marL="361950" indent="-361950" algn="just"/>
            <a:r>
              <a:rPr lang="it-IT" sz="1200" dirty="0"/>
              <a:t>Alan, Nicol, and Cascão, Ana Elisa. </a:t>
            </a:r>
            <a:r>
              <a:rPr lang="en-GB" sz="1200" dirty="0"/>
              <a:t>2011. «Against the flow – new power dynamics and upstream mobilisation in the Nile Basin». </a:t>
            </a:r>
            <a:r>
              <a:rPr lang="en-GB" sz="1200" i="1" dirty="0"/>
              <a:t>Review of African Political Economy</a:t>
            </a:r>
            <a:r>
              <a:rPr lang="en-GB" sz="1200" dirty="0"/>
              <a:t> 38 (128): 317–325.</a:t>
            </a:r>
            <a:endParaRPr lang="it-IT" sz="1200" dirty="0"/>
          </a:p>
          <a:p>
            <a:pPr marL="361950" indent="-361950" algn="just"/>
            <a:r>
              <a:rPr lang="en-GB" sz="1200" dirty="0"/>
              <a:t>Allan, J. Anthony. 1999. «The Nile Basin: evolving approaches to Nile waters management». </a:t>
            </a:r>
            <a:r>
              <a:rPr lang="it-IT" sz="1200" i="1" dirty="0"/>
              <a:t>SOAS Water Issues Group</a:t>
            </a:r>
            <a:r>
              <a:rPr lang="it-IT" sz="1200" dirty="0"/>
              <a:t> Occasional Paper 20, June.</a:t>
            </a:r>
          </a:p>
          <a:p>
            <a:pPr marL="361950" indent="-361950" algn="just"/>
            <a:r>
              <a:rPr lang="it-IT" sz="1200" dirty="0"/>
              <a:t>Calchi Novati, Giampaolo, and Pierluigi Valsecchi. 2012. </a:t>
            </a:r>
            <a:r>
              <a:rPr lang="it-IT" sz="1200" i="1" dirty="0"/>
              <a:t>Africa: la storia ritrovata. Dalle prime forme politiche alle indipendenze nazionali</a:t>
            </a:r>
            <a:r>
              <a:rPr lang="it-IT" sz="1200" dirty="0"/>
              <a:t>. </a:t>
            </a:r>
            <a:r>
              <a:rPr lang="en-GB" sz="1200" dirty="0"/>
              <a:t>Seventh</a:t>
            </a:r>
            <a:r>
              <a:rPr lang="it-IT" sz="1200" dirty="0"/>
              <a:t> Edition. Roma: Carocci Editore.</a:t>
            </a:r>
          </a:p>
          <a:p>
            <a:pPr marL="361950" indent="-361950" algn="just"/>
            <a:r>
              <a:rPr lang="en-GB" sz="1200" dirty="0"/>
              <a:t>Chen, Huiyi, and Swain, Ashok. 2014a. «The Grand Ethiopian Renaissance Dam: Evaluating Its Sustainability Standard and Geopolitical Significance». </a:t>
            </a:r>
            <a:r>
              <a:rPr lang="en-GB" sz="1200" i="1" dirty="0"/>
              <a:t>Energy Development Frontier</a:t>
            </a:r>
            <a:r>
              <a:rPr lang="en-GB" sz="1200" dirty="0"/>
              <a:t> 3 (1): 11–19.</a:t>
            </a:r>
            <a:endParaRPr lang="it-IT" sz="1200" dirty="0"/>
          </a:p>
          <a:p>
            <a:pPr marL="361950" indent="-361950" algn="just"/>
            <a:r>
              <a:rPr lang="en-GB" sz="1200" dirty="0"/>
              <a:t>Collins, Robert, and Herzog, Richard. 1961. «Early British Administration in the Southern Sudan». </a:t>
            </a:r>
            <a:r>
              <a:rPr lang="en-GB" sz="1200" i="1" dirty="0"/>
              <a:t>The Journal of African History</a:t>
            </a:r>
            <a:r>
              <a:rPr lang="en-GB" sz="1200" dirty="0"/>
              <a:t> 2 (1): 119–35.</a:t>
            </a:r>
            <a:endParaRPr lang="it-IT" sz="1200" dirty="0"/>
          </a:p>
          <a:p>
            <a:pPr marL="361950" indent="-361950" algn="just"/>
            <a:r>
              <a:rPr lang="en-GB" sz="1200" dirty="0"/>
              <a:t>Crabitès, Pierre. 1929. «The Nile Waters Agreement». </a:t>
            </a:r>
            <a:r>
              <a:rPr lang="en-GB" sz="1200" i="1" dirty="0"/>
              <a:t>Foreign Affairs</a:t>
            </a:r>
            <a:r>
              <a:rPr lang="en-GB" sz="1200" dirty="0"/>
              <a:t> 8 (1): 145–49.</a:t>
            </a:r>
            <a:endParaRPr lang="it-IT" sz="1200" dirty="0"/>
          </a:p>
          <a:p>
            <a:pPr marL="361950" indent="-361950" algn="just"/>
            <a:r>
              <a:rPr lang="en-GB" sz="1200" dirty="0"/>
              <a:t>«Dams and development: A new framework for decision-making. Overview of the report by the World Commission on Dams». 2001. </a:t>
            </a:r>
            <a:r>
              <a:rPr lang="en-GB" sz="1200" i="1" dirty="0"/>
              <a:t>World Commission on Dams</a:t>
            </a:r>
            <a:r>
              <a:rPr lang="en-GB" sz="1200" dirty="0"/>
              <a:t>, December.</a:t>
            </a:r>
            <a:endParaRPr lang="it-IT" sz="1200" dirty="0"/>
          </a:p>
          <a:p>
            <a:pPr marL="361950" indent="-361950" algn="just"/>
            <a:r>
              <a:rPr lang="en-GB" sz="1200" dirty="0"/>
              <a:t>Dellapenna, Joseph W. 1996. «Rivers as Legal Structures: The Examples of the Jordan and the Nile». </a:t>
            </a:r>
            <a:r>
              <a:rPr lang="en-GB" sz="1200" i="1" dirty="0"/>
              <a:t>Natural Resources Program</a:t>
            </a:r>
            <a:r>
              <a:rPr lang="en-GB" sz="1200" dirty="0"/>
              <a:t> 32 (2).</a:t>
            </a:r>
            <a:endParaRPr lang="it-IT" sz="1200" dirty="0"/>
          </a:p>
          <a:p>
            <a:pPr marL="361950" indent="-361950" algn="just"/>
            <a:r>
              <a:rPr lang="en-GB" sz="1200" dirty="0"/>
              <a:t>Dellapenna, Joseph W. 2001. «The Nile as a Legal and Political Structure». </a:t>
            </a:r>
            <a:r>
              <a:rPr lang="en-GB" sz="1200" i="1" dirty="0"/>
              <a:t>Conflict and Cooperation related to International Water Resources: Historical Perspectives</a:t>
            </a:r>
            <a:r>
              <a:rPr lang="en-GB" sz="1200" dirty="0"/>
              <a:t>.</a:t>
            </a:r>
            <a:endParaRPr lang="it-IT" sz="1200" dirty="0"/>
          </a:p>
          <a:p>
            <a:pPr marL="361950" indent="-361950" algn="just"/>
            <a:r>
              <a:rPr lang="en-GB" sz="1200" dirty="0"/>
              <a:t>Dorsey, and Whitney. 2006. «The Nile Waters Agreement: imposition and impacts of a transboundary legal system». </a:t>
            </a:r>
            <a:r>
              <a:rPr lang="en-GB" sz="1200" i="1" dirty="0"/>
              <a:t>Columbia Journal of Transnational Law</a:t>
            </a:r>
            <a:r>
              <a:rPr lang="en-GB" sz="1200" dirty="0"/>
              <a:t> 44: 622–48.</a:t>
            </a:r>
            <a:endParaRPr lang="it-IT" sz="1200" dirty="0"/>
          </a:p>
          <a:p>
            <a:pPr marL="361950" indent="-361950" algn="just"/>
            <a:r>
              <a:rPr lang="de-DE" sz="1200" dirty="0"/>
              <a:t>Ferede, Wuhibegezer, and Sheferawu Abebe. </a:t>
            </a:r>
            <a:r>
              <a:rPr lang="en-GB" sz="1200" dirty="0"/>
              <a:t>2014. «The Efficacy of Water Treaties in the Eastern Nile Basin». </a:t>
            </a:r>
            <a:r>
              <a:rPr lang="en-GB" sz="1200" i="1" dirty="0"/>
              <a:t>Africa Spectrum</a:t>
            </a:r>
            <a:r>
              <a:rPr lang="en-GB" sz="1200" dirty="0"/>
              <a:t> 1: 55–67.</a:t>
            </a:r>
            <a:endParaRPr lang="it-IT" sz="1200" dirty="0"/>
          </a:p>
          <a:p>
            <a:pPr marL="361950" indent="-361950" algn="just"/>
            <a:r>
              <a:rPr lang="en-GB" sz="1200" dirty="0"/>
              <a:t>Garretson, Albert H. 1960. «The Nile River System». </a:t>
            </a:r>
            <a:r>
              <a:rPr lang="en-GB" sz="1200" i="1" dirty="0"/>
              <a:t>Proceedings of the American Society of International Law at Its Annual Meeting (1921-1969),</a:t>
            </a:r>
            <a:r>
              <a:rPr lang="en-GB" sz="1200" dirty="0"/>
              <a:t> 54 (April): 136–44.</a:t>
            </a:r>
            <a:endParaRPr lang="it-IT" sz="1200" dirty="0"/>
          </a:p>
          <a:p>
            <a:pPr marL="361950" indent="-361950" algn="just"/>
            <a:r>
              <a:rPr lang="en-GB" sz="1200" dirty="0"/>
              <a:t>Getahun, Berhanu Engidaw. 2014. «A Content Analysis of Amharic Songs on Nile River». </a:t>
            </a:r>
            <a:r>
              <a:rPr lang="en-GB" sz="1200" i="1" dirty="0"/>
              <a:t>Journal of Arts and Humanities (JAH)</a:t>
            </a:r>
            <a:r>
              <a:rPr lang="en-GB" sz="1200" dirty="0"/>
              <a:t> 3 (7): 92–104.</a:t>
            </a:r>
            <a:endParaRPr lang="it-IT" sz="1200" dirty="0"/>
          </a:p>
          <a:p>
            <a:pPr marL="361950" indent="-361950" algn="just"/>
            <a:r>
              <a:rPr lang="en-GB" sz="1200" dirty="0"/>
              <a:t>Hammond, Michael. 2013. «The Grand Ethiopian Renaissance Dam and the Blue Nile: Implications for transboundary water governance». </a:t>
            </a:r>
            <a:r>
              <a:rPr lang="en-GB" sz="1200" i="1" dirty="0"/>
              <a:t>Global Water Forum</a:t>
            </a:r>
            <a:r>
              <a:rPr lang="en-GB" sz="1200" dirty="0"/>
              <a:t>, February 2013.</a:t>
            </a:r>
            <a:endParaRPr lang="it-IT" sz="1200" dirty="0"/>
          </a:p>
          <a:p>
            <a:pPr marL="361950" indent="-361950" algn="just"/>
            <a:r>
              <a:rPr lang="en-GB" sz="1200" dirty="0"/>
              <a:t>Hayne, Kingsley E., and Dale Whittington. 1981. «International Management of the Nile. Stage Three? » </a:t>
            </a:r>
            <a:r>
              <a:rPr lang="en-GB" sz="1200" i="1" dirty="0"/>
              <a:t>Geographical Review</a:t>
            </a:r>
            <a:r>
              <a:rPr lang="en-GB" sz="1200" dirty="0"/>
              <a:t> 71 (1): 17–32.</a:t>
            </a:r>
            <a:endParaRPr lang="it-IT" sz="1200" dirty="0"/>
          </a:p>
          <a:p>
            <a:pPr marL="361950" indent="-361950" algn="just"/>
            <a:r>
              <a:rPr lang="en-GB" sz="1200" dirty="0"/>
              <a:t>Hess, Steve, and Aidoo Richard. 2016. «The Political Staleness of China–Ethiopia Relations». In </a:t>
            </a:r>
            <a:r>
              <a:rPr lang="en-GB" sz="1200" i="1" dirty="0"/>
              <a:t>Charting the Roots of Anti-Chinese Populism in Africa.</a:t>
            </a:r>
            <a:r>
              <a:rPr lang="en-GB" sz="1200" dirty="0"/>
              <a:t>, 79–108. Springer.</a:t>
            </a:r>
            <a:endParaRPr lang="it-IT" sz="1200" dirty="0"/>
          </a:p>
          <a:p>
            <a:pPr marL="361950" indent="-361950" algn="just"/>
            <a:r>
              <a:rPr lang="en-GB" sz="1200" dirty="0"/>
              <a:t>Kasimbazi, Emmanuel B. 2010. «The impact of colonial agreements on the regulation of the waters of the River Nile». </a:t>
            </a:r>
            <a:r>
              <a:rPr lang="en-GB" sz="1200" i="1" dirty="0"/>
              <a:t>Water International</a:t>
            </a:r>
            <a:r>
              <a:rPr lang="en-GB" sz="1200" dirty="0"/>
              <a:t> 35 (6): 718–732.</a:t>
            </a:r>
            <a:endParaRPr lang="it-IT" sz="1200" dirty="0"/>
          </a:p>
          <a:p>
            <a:pPr marL="361950" indent="-361950" algn="just"/>
            <a:r>
              <a:rPr lang="en-GB" sz="1200" dirty="0"/>
              <a:t>Keefer, Edward C. 1981. «Great Britain, France, and the Ethiopian Tripartite Treaty of 1906». </a:t>
            </a:r>
            <a:r>
              <a:rPr lang="en-GB" sz="1200" i="1" dirty="0"/>
              <a:t>A Quarterly Journal Concerned with British Studies</a:t>
            </a:r>
            <a:r>
              <a:rPr lang="en-GB" sz="1200" dirty="0"/>
              <a:t> 13 (4): 364–80.</a:t>
            </a:r>
            <a:endParaRPr lang="it-IT" sz="1200" dirty="0"/>
          </a:p>
          <a:p>
            <a:pPr marL="361950" indent="-361950" algn="just"/>
            <a:r>
              <a:rPr lang="en-GB" sz="1200" dirty="0"/>
              <a:t>Kendie, Daniel. 1999. «Egypt and the Hydro-Politics of the Blue Nile River». </a:t>
            </a:r>
            <a:r>
              <a:rPr lang="en-GB" sz="1200" i="1" dirty="0"/>
              <a:t>Northeast African Studies</a:t>
            </a:r>
            <a:r>
              <a:rPr lang="en-GB" sz="1200" dirty="0"/>
              <a:t> 6 (1/2): 141–69.</a:t>
            </a:r>
            <a:endParaRPr lang="it-IT" sz="1200" dirty="0"/>
          </a:p>
          <a:p>
            <a:pPr marL="361950" indent="-361950" algn="just"/>
            <a:r>
              <a:rPr lang="en-GB" sz="1200" dirty="0"/>
              <a:t>Kersting, Erasmus, and Kilby Christopher. 2018. «Do domestic politics shape U.S. influence in the World Bank? » </a:t>
            </a:r>
            <a:r>
              <a:rPr lang="en-GB" sz="1200" i="1" dirty="0"/>
              <a:t>The Review of International Organizations</a:t>
            </a:r>
            <a:r>
              <a:rPr lang="en-GB" sz="1200" dirty="0"/>
              <a:t> Published online in August.</a:t>
            </a:r>
            <a:endParaRPr lang="it-IT" sz="1200" dirty="0"/>
          </a:p>
          <a:p>
            <a:pPr marL="361950" indent="-361950" algn="just"/>
            <a:r>
              <a:rPr lang="en-GB" sz="1200" dirty="0"/>
              <a:t>McKenzie, Scott O. 2012. «Egypt’s Choice: From the Nile Basin Treaty to the Cooperative Framework Agreement, an International Legal Analysis». </a:t>
            </a:r>
            <a:r>
              <a:rPr lang="en-GB" sz="1200" i="1" dirty="0"/>
              <a:t>Transnational Law &amp;Contemporary Problems</a:t>
            </a:r>
            <a:r>
              <a:rPr lang="en-GB" sz="1200" dirty="0"/>
              <a:t> 21: 571–99.</a:t>
            </a:r>
            <a:endParaRPr lang="it-IT" sz="1200" dirty="0"/>
          </a:p>
          <a:p>
            <a:pPr marL="361950" indent="-361950" algn="just"/>
            <a:r>
              <a:rPr lang="en-GB" sz="1200" dirty="0"/>
              <a:t>Mekonnen, Dereje Zeleke. 2010. «The Nile Basin Cooperative Framework Agreement Negotiations and the Adoption of a ‘Water Security’ Paradigm: Flight into Obscurity or a Logical Cul-de-sac?» </a:t>
            </a:r>
            <a:r>
              <a:rPr lang="en-GB" sz="1200" i="1" dirty="0"/>
              <a:t>The European Journal of International Law</a:t>
            </a:r>
            <a:r>
              <a:rPr lang="en-GB" sz="1200" dirty="0"/>
              <a:t> 21 (2): 421–440.</a:t>
            </a:r>
            <a:endParaRPr lang="it-IT" sz="1200" dirty="0"/>
          </a:p>
          <a:p>
            <a:pPr marL="361950" indent="-361950" algn="just"/>
            <a:r>
              <a:rPr lang="en-GB" sz="1200" dirty="0"/>
              <a:t>Obengo, Joel Okundi. 2016. «Hydropolitics of the Nile: The case of Ethiopia and Egypt». </a:t>
            </a:r>
            <a:r>
              <a:rPr lang="en-GB" sz="1200" i="1" dirty="0"/>
              <a:t>African Security Review</a:t>
            </a:r>
            <a:r>
              <a:rPr lang="en-GB" sz="1200" dirty="0"/>
              <a:t> 25 (1): 95–103.</a:t>
            </a:r>
            <a:endParaRPr lang="it-IT" sz="1200" dirty="0"/>
          </a:p>
          <a:p>
            <a:pPr marL="361950" indent="-361950" algn="just"/>
            <a:r>
              <a:rPr lang="en-GB" sz="1200" dirty="0"/>
              <a:t>Okidi, Charles Odidi. 2014. «Nile Waters: the threat of war is not justifiable in modern times». </a:t>
            </a:r>
            <a:r>
              <a:rPr lang="en-GB" sz="1200" i="1" dirty="0"/>
              <a:t>Environmental Policy and Law</a:t>
            </a:r>
            <a:r>
              <a:rPr lang="en-GB" sz="1200" dirty="0"/>
              <a:t> 44 (1/2): 176–80.</a:t>
            </a:r>
            <a:endParaRPr lang="it-IT" sz="1200" dirty="0"/>
          </a:p>
          <a:p>
            <a:pPr marL="361950" indent="-361950" algn="just"/>
            <a:r>
              <a:rPr lang="en-GB" sz="1200" dirty="0"/>
              <a:t>Salman M. A., Salman. 2007. «The United Nations Watercourses Convention Ten Years Later: Why Has its Entry into Force Proven Difficult?» </a:t>
            </a:r>
            <a:r>
              <a:rPr lang="en-GB" sz="1200" i="1" dirty="0"/>
              <a:t>Water International</a:t>
            </a:r>
            <a:r>
              <a:rPr lang="en-GB" sz="1200" dirty="0"/>
              <a:t> 32 (1): 1–15.</a:t>
            </a:r>
            <a:endParaRPr lang="it-IT" sz="1200" dirty="0"/>
          </a:p>
          <a:p>
            <a:pPr marL="361950" indent="-361950" algn="just"/>
            <a:r>
              <a:rPr lang="en-GB" sz="1200" dirty="0"/>
              <a:t>Salman M. A., Salman. 2009. </a:t>
            </a:r>
            <a:r>
              <a:rPr lang="en-GB" sz="1200" i="1" dirty="0"/>
              <a:t>Facing the challenge on International Water ways</a:t>
            </a:r>
            <a:r>
              <a:rPr lang="en-GB" sz="1200" dirty="0"/>
              <a:t>. The World Bank Policy for projects on International waterways. An historical and legal analysis. Washington, DC: World Bank.</a:t>
            </a:r>
            <a:endParaRPr lang="it-IT" sz="1200" dirty="0"/>
          </a:p>
          <a:p>
            <a:pPr marL="361950" indent="-361950" algn="just"/>
            <a:r>
              <a:rPr lang="en-GB" sz="1200" dirty="0"/>
              <a:t>Salman M. A., Salman. 2010. «Downstream riparians can also harm upstream riparians: the concept of foreclosure of future uses». </a:t>
            </a:r>
            <a:r>
              <a:rPr lang="en-GB" sz="1200" i="1" dirty="0"/>
              <a:t>Water International</a:t>
            </a:r>
            <a:r>
              <a:rPr lang="en-GB" sz="1200" dirty="0"/>
              <a:t> 35 (4): 350–364.</a:t>
            </a:r>
            <a:endParaRPr lang="it-IT" sz="1200" dirty="0"/>
          </a:p>
          <a:p>
            <a:pPr marL="361950" indent="-361950" algn="just"/>
            <a:r>
              <a:rPr lang="en-GB" sz="1200" dirty="0"/>
              <a:t>Salman M. A., Salman. 2011. «The Baardhere Dam and Water Infrastructure Project in Somalia—Ethiopia’s objection and the World Bank response». </a:t>
            </a:r>
            <a:r>
              <a:rPr lang="en-GB" sz="1200" i="1" dirty="0"/>
              <a:t>Hydrological Sciences Journal</a:t>
            </a:r>
            <a:r>
              <a:rPr lang="en-GB" sz="1200" dirty="0"/>
              <a:t> 56 (4): 630–40.</a:t>
            </a:r>
            <a:endParaRPr lang="it-IT" sz="1200" dirty="0"/>
          </a:p>
          <a:p>
            <a:pPr marL="361950" indent="-361950" algn="just"/>
            <a:r>
              <a:rPr lang="en-GB" sz="1200" dirty="0"/>
              <a:t>Salman M. A., Salman. 2013. «The Nile Basin Cooperative Framework Agreement: a peacefully unfolding African spring?» </a:t>
            </a:r>
            <a:r>
              <a:rPr lang="en-GB" sz="1200" i="1" dirty="0"/>
              <a:t>Water International</a:t>
            </a:r>
            <a:r>
              <a:rPr lang="en-GB" sz="1200" dirty="0"/>
              <a:t> 38 (1): 17–29.</a:t>
            </a:r>
            <a:endParaRPr lang="it-IT" sz="1200" dirty="0"/>
          </a:p>
          <a:p>
            <a:pPr marL="361950" indent="-361950" algn="just"/>
            <a:r>
              <a:rPr lang="en-GB" sz="1200" dirty="0"/>
              <a:t>Salman M. A., Salman. 2016. «The Grand Ethiopian Renaissance Dam: the road to the declaration of principles and the Khartoum document». </a:t>
            </a:r>
            <a:r>
              <a:rPr lang="en-GB" sz="1200" i="1" dirty="0"/>
              <a:t>Water International</a:t>
            </a:r>
            <a:r>
              <a:rPr lang="en-GB" sz="1200" dirty="0"/>
              <a:t> 41 (4): 512–27.</a:t>
            </a:r>
            <a:endParaRPr lang="it-IT" sz="1200" dirty="0"/>
          </a:p>
          <a:p>
            <a:pPr marL="361950" indent="-361950" algn="just"/>
            <a:r>
              <a:rPr lang="en-GB" sz="1200" dirty="0"/>
              <a:t>Schölch, Alexander. 1976. «The “Men on the Spot” and the English Occupation of Egypt in 1882». </a:t>
            </a:r>
            <a:r>
              <a:rPr lang="en-GB" sz="1200" i="1" dirty="0"/>
              <a:t>The Historical Journal</a:t>
            </a:r>
            <a:r>
              <a:rPr lang="en-GB" sz="1200" dirty="0"/>
              <a:t> 19 (3): 773–85.</a:t>
            </a:r>
            <a:endParaRPr lang="it-IT" sz="1200" dirty="0"/>
          </a:p>
          <a:p>
            <a:pPr marL="361950" indent="-361950" algn="just"/>
            <a:r>
              <a:rPr lang="en-GB" sz="1200" dirty="0"/>
              <a:t>Smith, Laurence C.. «Rivers of Power: How a Natural Force Raised Kingdoms, Destroyed». Hachette Book Group, New York, 2020</a:t>
            </a:r>
            <a:endParaRPr lang="it-IT" sz="1200" dirty="0"/>
          </a:p>
          <a:p>
            <a:pPr marL="361950" indent="-361950" algn="just"/>
            <a:r>
              <a:rPr lang="en-GB" sz="1200" dirty="0"/>
              <a:t>Swain, Ashok. 1997. «Ethiopia, the Sudan, and Egypt: The Nile River Dispute». </a:t>
            </a:r>
            <a:r>
              <a:rPr lang="en-GB" sz="1200" i="1" dirty="0"/>
              <a:t>The Journal of Modern African Studies</a:t>
            </a:r>
            <a:r>
              <a:rPr lang="en-GB" sz="1200" dirty="0"/>
              <a:t> 35 (4): 675–94.</a:t>
            </a:r>
            <a:endParaRPr lang="it-IT" sz="1200" dirty="0"/>
          </a:p>
          <a:p>
            <a:pPr marL="361950" indent="-361950" algn="just"/>
            <a:r>
              <a:rPr lang="en-GB" sz="1200" dirty="0"/>
              <a:t>Todorov, Tzvetan. 1992. </a:t>
            </a:r>
            <a:r>
              <a:rPr lang="en-GB" sz="1200" i="1" dirty="0"/>
              <a:t>La conquista dell’America. </a:t>
            </a:r>
            <a:r>
              <a:rPr lang="it-IT" sz="1200" i="1" dirty="0"/>
              <a:t>Il problema dell’&lt;&lt;altro&gt;&gt;</a:t>
            </a:r>
            <a:r>
              <a:rPr lang="it-IT" sz="1200" dirty="0"/>
              <a:t>. Second Edition. </a:t>
            </a:r>
            <a:r>
              <a:rPr lang="en-GB" sz="1200" dirty="0"/>
              <a:t>Torino: Einaudi.</a:t>
            </a:r>
            <a:endParaRPr lang="it-IT" sz="1200" dirty="0"/>
          </a:p>
          <a:p>
            <a:pPr marL="361950" indent="-361950" algn="just"/>
            <a:r>
              <a:rPr lang="en-GB" sz="1200" dirty="0"/>
              <a:t>Ullendorff, Edward. 1967. «The Anglo-Ethiopian Treaty of 1902». </a:t>
            </a:r>
            <a:r>
              <a:rPr lang="en-GB" sz="1200" i="1" dirty="0"/>
              <a:t>Bulletin of the School of Oriental and African Studies, University of London</a:t>
            </a:r>
            <a:r>
              <a:rPr lang="en-GB" sz="1200" dirty="0"/>
              <a:t> 30 (3): 641–54.</a:t>
            </a:r>
            <a:endParaRPr lang="it-IT" sz="1200" dirty="0"/>
          </a:p>
          <a:p>
            <a:pPr marL="361950" indent="-361950" algn="just"/>
            <a:r>
              <a:rPr lang="en-GB" sz="1200" dirty="0"/>
              <a:t>Verhoeven, Harry. s.d. «Bis is beautiful: Megadams, African water security, and China’s role in the new global economy». </a:t>
            </a:r>
            <a:r>
              <a:rPr lang="en-GB" sz="1200" i="1" dirty="0"/>
              <a:t>Global Water Forum</a:t>
            </a:r>
            <a:r>
              <a:rPr lang="en-GB" sz="1200" dirty="0"/>
              <a:t>.</a:t>
            </a:r>
            <a:endParaRPr lang="it-IT" sz="1200" dirty="0"/>
          </a:p>
          <a:p>
            <a:pPr marL="361950" indent="-361950" algn="just"/>
            <a:r>
              <a:rPr lang="en-GB" sz="1200" dirty="0"/>
              <a:t>Warburg, Gabriel R. 2007. «The search for the sources of the White Nile and Egyptian–Sudanese relations». </a:t>
            </a:r>
            <a:r>
              <a:rPr lang="en-GB" sz="1200" i="1" dirty="0"/>
              <a:t>Middle Eastern Studies</a:t>
            </a:r>
            <a:r>
              <a:rPr lang="en-GB" sz="1200" dirty="0"/>
              <a:t> 43 (3): 475–86.</a:t>
            </a:r>
            <a:endParaRPr lang="it-IT" sz="1200" dirty="0"/>
          </a:p>
          <a:p>
            <a:pPr marL="361950" indent="-361950" algn="just"/>
            <a:r>
              <a:rPr lang="en-GB" sz="1200" dirty="0"/>
              <a:t>Waterbury, John. s.d. «Legal and institutional arrangements for managing water resources in the Nile Basin. » </a:t>
            </a:r>
            <a:r>
              <a:rPr lang="en-GB" sz="1200" i="1" dirty="0"/>
              <a:t>International Journal of Water Resources Development</a:t>
            </a:r>
            <a:r>
              <a:rPr lang="en-GB" sz="1200" dirty="0"/>
              <a:t> 3 (2): 1987.</a:t>
            </a:r>
            <a:endParaRPr lang="it-IT" sz="1200" dirty="0"/>
          </a:p>
          <a:p>
            <a:pPr marL="361950" indent="-361950" algn="just"/>
            <a:r>
              <a:rPr lang="en-GB" sz="1200" dirty="0"/>
              <a:t>Wiebe, Kristin. 2001. «The Nile River: Potential for Conflict and Cooperation in the Face of Water Degradation». </a:t>
            </a:r>
            <a:r>
              <a:rPr lang="en-GB" sz="1200" i="1" dirty="0"/>
              <a:t>Natural Resources Journal</a:t>
            </a:r>
            <a:r>
              <a:rPr lang="en-GB" sz="1200" dirty="0"/>
              <a:t> 41 (3): 731–54.</a:t>
            </a:r>
            <a:endParaRPr lang="it-IT" sz="1200" dirty="0"/>
          </a:p>
          <a:p>
            <a:pPr marL="361950" indent="-361950" algn="just"/>
            <a:r>
              <a:rPr lang="en-GB" sz="1200" dirty="0"/>
              <a:t>Wondimneh, Tilahun. 1979. </a:t>
            </a:r>
            <a:r>
              <a:rPr lang="en-GB" sz="1200" i="1" dirty="0"/>
              <a:t>Egypt’s Imperial Aspirations over Lake Tana and the Blue Nile</a:t>
            </a:r>
            <a:r>
              <a:rPr lang="en-GB" sz="1200" dirty="0"/>
              <a:t>. United Printers Ltd. Addis Ababa.</a:t>
            </a:r>
            <a:endParaRPr lang="it-IT" sz="1200" dirty="0"/>
          </a:p>
          <a:p>
            <a:pPr marL="361950" indent="-361950" algn="just"/>
            <a:r>
              <a:rPr lang="en-GB" sz="1200" dirty="0"/>
              <a:t>World Commission on Dams. 2001. «Dams and development: A new framework for decision-making. Overview of the report by the World Commission on Dams», December.</a:t>
            </a:r>
            <a:endParaRPr lang="it-IT" sz="1200" dirty="0"/>
          </a:p>
          <a:p>
            <a:pPr marL="361950" indent="-361950" algn="just"/>
            <a:r>
              <a:rPr lang="en-GB" sz="1200" dirty="0"/>
              <a:t>Wouters, Patricia K. 1992. «Allocation of the Non-Navigational Uses of International Watercourses: Efforts at Codification and the Experience of Canada and the United States», 43–88.</a:t>
            </a:r>
            <a:endParaRPr lang="it-IT" sz="1200" dirty="0"/>
          </a:p>
          <a:p>
            <a:pPr marL="361950" indent="-361950" algn="just"/>
            <a:r>
              <a:rPr lang="en-GB" sz="1200" dirty="0"/>
              <a:t>Yihdego, Zeray, Alistair Rieu-Clarke, and Ana Elisa Cascão. 2016. «How has the Grand Ethiopian Renaissance Dam changed the legal, political, economic and scientific dynamics in the Nile Basin? » </a:t>
            </a:r>
            <a:r>
              <a:rPr lang="en-GB" sz="1200" i="1" dirty="0"/>
              <a:t>Water International</a:t>
            </a:r>
            <a:r>
              <a:rPr lang="en-GB" sz="1200" dirty="0"/>
              <a:t> 41 (4): 503–511.</a:t>
            </a:r>
            <a:endParaRPr lang="it-IT" sz="1200" dirty="0"/>
          </a:p>
          <a:p>
            <a:pPr marL="361950" indent="-361950" algn="just"/>
            <a:r>
              <a:rPr lang="en-GB" sz="1200" dirty="0"/>
              <a:t>Zwarteveen, Margaret, e et al. 2017. «Engaging with the politics of water governance». </a:t>
            </a:r>
            <a:r>
              <a:rPr lang="en-GB" sz="1200" i="1" dirty="0"/>
              <a:t>WIREs Water</a:t>
            </a:r>
            <a:r>
              <a:rPr lang="en-GB" sz="1200" dirty="0"/>
              <a:t> 4 December.</a:t>
            </a:r>
            <a:endParaRPr lang="it-IT" sz="1200" dirty="0"/>
          </a:p>
          <a:p>
            <a:pPr marL="361950" indent="-361950" algn="just"/>
            <a:r>
              <a:rPr lang="en-GB" sz="1200" dirty="0"/>
              <a:t> </a:t>
            </a:r>
            <a:endParaRPr lang="it-IT" sz="1200" dirty="0"/>
          </a:p>
          <a:p>
            <a:pPr marL="361950" indent="-361950" algn="just"/>
            <a:r>
              <a:rPr lang="en-GB" sz="2400" b="1" dirty="0">
                <a:solidFill>
                  <a:schemeClr val="accent4">
                    <a:lumMod val="50000"/>
                  </a:schemeClr>
                </a:solidFill>
                <a:latin typeface="Bodoni MT" panose="02070603080606020203" pitchFamily="18" charset="0"/>
              </a:rPr>
              <a:t>Official Documents</a:t>
            </a:r>
          </a:p>
          <a:p>
            <a:pPr marL="361950" indent="-361950" algn="just"/>
            <a:r>
              <a:rPr lang="en-GB" sz="1200" dirty="0"/>
              <a:t>The Anglo-Italian Protocol was signed in an attempt by Italy and Great Britain in the attempt of legitimizing their capture of parts of East Africa.</a:t>
            </a:r>
          </a:p>
          <a:p>
            <a:pPr marL="361950" indent="-361950" algn="just"/>
            <a:r>
              <a:rPr lang="en-GB" sz="1200" dirty="0"/>
              <a:t>A Treaty Between Ethiopia and Great Britain on the Delimitation of the Frontier between Ethiopia and Sudan.</a:t>
            </a:r>
            <a:endParaRPr lang="it-IT" sz="1200" dirty="0"/>
          </a:p>
          <a:p>
            <a:pPr marL="361950" indent="-361950" algn="just" fontAlgn="base"/>
            <a:r>
              <a:rPr lang="en-GB" sz="1200" dirty="0"/>
              <a:t>Agreement between Great Britain and the Independent State of the Congo, modifying the Agreement signed at Brussels, May 12,1894, relating to the Spheres of Influence of Great Britain and the Independent Sate of the Congo in East and Central Africa.- Signed at London, May 9,1906.</a:t>
            </a:r>
            <a:endParaRPr lang="it-IT" sz="1200" dirty="0"/>
          </a:p>
          <a:p>
            <a:pPr marL="361950" indent="-361950" algn="just" fontAlgn="base"/>
            <a:r>
              <a:rPr lang="en-GB" sz="1200" dirty="0"/>
              <a:t>Agreement between the United Kingdom, France, and Italy, Respecting Abyssinia, signed at London, December 13, 1906.</a:t>
            </a:r>
            <a:endParaRPr lang="it-IT" sz="1200" dirty="0"/>
          </a:p>
          <a:p>
            <a:pPr marL="361950" indent="-361950" algn="just" fontAlgn="base"/>
            <a:r>
              <a:rPr lang="en-GB" sz="1200" dirty="0"/>
              <a:t>Exchange of Notes between Great Britain and Italy. </a:t>
            </a:r>
            <a:endParaRPr lang="it-IT" sz="1200" dirty="0"/>
          </a:p>
          <a:p>
            <a:pPr marL="361950" indent="-361950" algn="just" fontAlgn="base"/>
            <a:r>
              <a:rPr lang="en-GB" sz="1200" dirty="0"/>
              <a:t>Exchange of Notes between Her Majesty's Government in the United Kingdom and the Egyptian Government on the Use of Waters of the Nile for Irrigation.</a:t>
            </a:r>
            <a:endParaRPr lang="it-IT" sz="1200" dirty="0"/>
          </a:p>
          <a:p>
            <a:pPr marL="361950" indent="-361950" algn="just" fontAlgn="base"/>
            <a:r>
              <a:rPr lang="en-GB" sz="1200" dirty="0"/>
              <a:t>Exchange of Notes constituting an agreement between the Government of the United Kingdom of Great Britain and Northern Ireland (on behalf of Uganda) and the Government of Egypt regarding cooperation in meteorological, and Hydrological surveys in certain areas of the Nile Basin Parties: Egypt, Great Britain (Uganda).</a:t>
            </a:r>
          </a:p>
          <a:p>
            <a:pPr marL="361950" indent="-361950" algn="just" fontAlgn="base"/>
            <a:r>
              <a:rPr lang="en-GB" sz="1200" dirty="0"/>
              <a:t>Agreement between the Republic of the Sudan and the United Arab Republic for the full utilization of the Nile waters signed at Cairo, 8 November 1959.</a:t>
            </a:r>
            <a:endParaRPr lang="it-IT" sz="1200" dirty="0"/>
          </a:p>
          <a:p>
            <a:pPr marL="361950" indent="-361950" algn="just"/>
            <a:r>
              <a:rPr lang="en-GB" sz="1200" dirty="0"/>
              <a:t>Emanuele Fantini, The Grand Ethiopian Renaissance Dam: From Diplomatic Deadlock to Nationalistic Lockdown, 22 May 2020.</a:t>
            </a:r>
            <a:endParaRPr lang="en-GB" sz="1200" dirty="0">
              <a:latin typeface="+mj-lt"/>
              <a:ea typeface="Calibri" panose="020F0502020204030204" pitchFamily="34" charset="0"/>
              <a:cs typeface="Times New Roman" panose="02020603050405020304" pitchFamily="18" charset="0"/>
            </a:endParaRPr>
          </a:p>
          <a:p>
            <a:pPr marL="360363" indent="-360363" algn="just">
              <a:lnSpc>
                <a:spcPct val="107000"/>
              </a:lnSpc>
              <a:spcAft>
                <a:spcPts val="0"/>
              </a:spcAft>
            </a:pPr>
            <a:endParaRPr lang="en-GB" sz="1200" dirty="0">
              <a:latin typeface="+mj-lt"/>
              <a:ea typeface="Calibri" panose="020F0502020204030204" pitchFamily="34" charset="0"/>
              <a:cs typeface="Times New Roman" panose="02020603050405020304" pitchFamily="18" charset="0"/>
            </a:endParaRPr>
          </a:p>
          <a:p>
            <a:pPr marL="360363" indent="-360363" algn="just">
              <a:lnSpc>
                <a:spcPct val="107000"/>
              </a:lnSpc>
              <a:spcAft>
                <a:spcPts val="0"/>
              </a:spcAft>
            </a:pPr>
            <a:endParaRPr lang="en-GB" sz="1200" dirty="0">
              <a:latin typeface="+mj-lt"/>
              <a:ea typeface="Calibri" panose="020F0502020204030204" pitchFamily="34" charset="0"/>
              <a:cs typeface="Times New Roman" panose="02020603050405020304" pitchFamily="18" charset="0"/>
            </a:endParaRPr>
          </a:p>
          <a:p>
            <a:pPr marL="360363" indent="-360363" algn="just">
              <a:lnSpc>
                <a:spcPct val="107000"/>
              </a:lnSpc>
              <a:spcAft>
                <a:spcPts val="0"/>
              </a:spcAft>
            </a:pPr>
            <a:endParaRPr lang="en-GB" sz="1200" dirty="0">
              <a:latin typeface="+mj-lt"/>
              <a:ea typeface="Calibri" panose="020F0502020204030204" pitchFamily="34" charset="0"/>
              <a:cs typeface="Times New Roman" panose="02020603050405020304" pitchFamily="18" charset="0"/>
            </a:endParaRPr>
          </a:p>
          <a:p>
            <a:pPr marL="360363" indent="-360363" algn="just">
              <a:lnSpc>
                <a:spcPct val="107000"/>
              </a:lnSpc>
              <a:spcAft>
                <a:spcPts val="0"/>
              </a:spcAft>
            </a:pPr>
            <a:endParaRPr lang="en-GB" sz="1200" dirty="0">
              <a:latin typeface="+mj-lt"/>
              <a:ea typeface="Calibri" panose="020F0502020204030204" pitchFamily="34" charset="0"/>
              <a:cs typeface="Times New Roman" panose="02020603050405020304" pitchFamily="18" charset="0"/>
            </a:endParaRPr>
          </a:p>
          <a:p>
            <a:pPr marL="360363" indent="-360363" algn="just">
              <a:lnSpc>
                <a:spcPct val="107000"/>
              </a:lnSpc>
              <a:spcAft>
                <a:spcPts val="0"/>
              </a:spcAft>
            </a:pPr>
            <a:endParaRPr lang="en-GB" sz="1200" dirty="0">
              <a:latin typeface="+mj-lt"/>
              <a:ea typeface="Calibri" panose="020F0502020204030204" pitchFamily="34" charset="0"/>
              <a:cs typeface="Times New Roman" panose="02020603050405020304" pitchFamily="18" charset="0"/>
            </a:endParaRPr>
          </a:p>
          <a:p>
            <a:pPr marL="360363" indent="-360363" algn="just">
              <a:lnSpc>
                <a:spcPct val="107000"/>
              </a:lnSpc>
              <a:spcAft>
                <a:spcPts val="0"/>
              </a:spcAft>
            </a:pPr>
            <a:endParaRPr lang="en-GB" sz="1200" dirty="0">
              <a:latin typeface="+mj-lt"/>
              <a:ea typeface="Calibri" panose="020F0502020204030204" pitchFamily="34" charset="0"/>
              <a:cs typeface="Times New Roman" panose="02020603050405020304" pitchFamily="18" charset="0"/>
            </a:endParaRPr>
          </a:p>
          <a:p>
            <a:pPr marL="360363" indent="-360363" algn="just">
              <a:lnSpc>
                <a:spcPct val="107000"/>
              </a:lnSpc>
              <a:spcAft>
                <a:spcPts val="0"/>
              </a:spcAft>
            </a:pPr>
            <a:endParaRPr lang="en-GB" sz="1200" dirty="0">
              <a:latin typeface="+mj-lt"/>
              <a:ea typeface="Calibri" panose="020F0502020204030204" pitchFamily="34" charset="0"/>
              <a:cs typeface="Times New Roman" panose="02020603050405020304" pitchFamily="18" charset="0"/>
            </a:endParaRPr>
          </a:p>
          <a:p>
            <a:pPr marL="360363" indent="-360363" algn="just">
              <a:lnSpc>
                <a:spcPct val="107000"/>
              </a:lnSpc>
              <a:spcAft>
                <a:spcPts val="0"/>
              </a:spcAft>
            </a:pPr>
            <a:endParaRPr lang="en-GB" sz="1200" dirty="0">
              <a:latin typeface="+mj-lt"/>
              <a:ea typeface="Calibri" panose="020F0502020204030204" pitchFamily="34" charset="0"/>
              <a:cs typeface="Times New Roman" panose="02020603050405020304" pitchFamily="18" charset="0"/>
            </a:endParaRPr>
          </a:p>
          <a:p>
            <a:pPr marL="360363" indent="-360363" algn="just">
              <a:lnSpc>
                <a:spcPct val="107000"/>
              </a:lnSpc>
              <a:spcAft>
                <a:spcPts val="0"/>
              </a:spcAft>
            </a:pPr>
            <a:endParaRPr lang="en-GB" sz="1200" dirty="0">
              <a:latin typeface="+mj-lt"/>
              <a:ea typeface="Calibri" panose="020F0502020204030204" pitchFamily="34" charset="0"/>
              <a:cs typeface="Times New Roman" panose="02020603050405020304" pitchFamily="18" charset="0"/>
            </a:endParaRPr>
          </a:p>
          <a:p>
            <a:pPr marL="360363" indent="-360363" algn="just">
              <a:lnSpc>
                <a:spcPct val="107000"/>
              </a:lnSpc>
              <a:spcAft>
                <a:spcPts val="0"/>
              </a:spcAft>
            </a:pPr>
            <a:endParaRPr lang="en-GB" sz="1200" dirty="0">
              <a:latin typeface="+mj-lt"/>
              <a:ea typeface="Calibri" panose="020F0502020204030204" pitchFamily="34" charset="0"/>
              <a:cs typeface="Times New Roman" panose="02020603050405020304" pitchFamily="18" charset="0"/>
            </a:endParaRPr>
          </a:p>
          <a:p>
            <a:pPr marL="360363" indent="-360363" algn="just">
              <a:lnSpc>
                <a:spcPct val="107000"/>
              </a:lnSpc>
              <a:spcAft>
                <a:spcPts val="0"/>
              </a:spcAft>
            </a:pPr>
            <a:endParaRPr lang="en-GB" sz="1200" dirty="0">
              <a:latin typeface="+mj-lt"/>
              <a:ea typeface="Calibri" panose="020F0502020204030204" pitchFamily="34" charset="0"/>
              <a:cs typeface="Times New Roman" panose="02020603050405020304" pitchFamily="18" charset="0"/>
            </a:endParaRPr>
          </a:p>
          <a:p>
            <a:pPr marL="360363" indent="-360363" algn="just">
              <a:lnSpc>
                <a:spcPct val="107000"/>
              </a:lnSpc>
              <a:spcAft>
                <a:spcPts val="0"/>
              </a:spcAft>
            </a:pPr>
            <a:endParaRPr lang="en-GB" sz="1200" dirty="0">
              <a:latin typeface="+mj-lt"/>
              <a:ea typeface="Calibri" panose="020F0502020204030204" pitchFamily="34" charset="0"/>
              <a:cs typeface="Times New Roman" panose="02020603050405020304" pitchFamily="18" charset="0"/>
            </a:endParaRPr>
          </a:p>
          <a:p>
            <a:pPr marL="360363" indent="-360363" algn="just">
              <a:lnSpc>
                <a:spcPct val="107000"/>
              </a:lnSpc>
              <a:spcAft>
                <a:spcPts val="0"/>
              </a:spcAft>
            </a:pPr>
            <a:endParaRPr lang="en-GB" sz="1200" dirty="0">
              <a:latin typeface="+mj-lt"/>
              <a:ea typeface="Calibri" panose="020F0502020204030204" pitchFamily="34" charset="0"/>
              <a:cs typeface="Times New Roman" panose="02020603050405020304" pitchFamily="18" charset="0"/>
            </a:endParaRPr>
          </a:p>
          <a:p>
            <a:pPr marL="360363" indent="-360363" algn="just">
              <a:lnSpc>
                <a:spcPct val="107000"/>
              </a:lnSpc>
              <a:spcAft>
                <a:spcPts val="0"/>
              </a:spcAft>
            </a:pPr>
            <a:endParaRPr lang="en-GB" sz="1200" dirty="0">
              <a:latin typeface="+mj-lt"/>
              <a:ea typeface="Calibri" panose="020F0502020204030204" pitchFamily="34" charset="0"/>
              <a:cs typeface="Times New Roman" panose="02020603050405020304" pitchFamily="18" charset="0"/>
            </a:endParaRPr>
          </a:p>
          <a:p>
            <a:pPr marL="360363" indent="-360363" algn="just">
              <a:lnSpc>
                <a:spcPct val="107000"/>
              </a:lnSpc>
              <a:spcAft>
                <a:spcPts val="0"/>
              </a:spcAft>
            </a:pPr>
            <a:endParaRPr lang="en-GB" sz="1200" dirty="0">
              <a:latin typeface="+mj-lt"/>
              <a:ea typeface="Calibri" panose="020F0502020204030204" pitchFamily="34" charset="0"/>
              <a:cs typeface="Times New Roman" panose="02020603050405020304" pitchFamily="18" charset="0"/>
            </a:endParaRPr>
          </a:p>
          <a:p>
            <a:pPr marL="360363" indent="-360363" algn="just">
              <a:lnSpc>
                <a:spcPct val="107000"/>
              </a:lnSpc>
              <a:spcAft>
                <a:spcPts val="0"/>
              </a:spcAft>
            </a:pPr>
            <a:endParaRPr lang="en-GB" sz="1200" dirty="0">
              <a:latin typeface="+mj-lt"/>
              <a:ea typeface="Calibri" panose="020F0502020204030204" pitchFamily="34" charset="0"/>
              <a:cs typeface="Times New Roman" panose="02020603050405020304" pitchFamily="18" charset="0"/>
            </a:endParaRPr>
          </a:p>
          <a:p>
            <a:pPr marL="360363" indent="-360363" algn="just">
              <a:lnSpc>
                <a:spcPct val="107000"/>
              </a:lnSpc>
              <a:spcAft>
                <a:spcPts val="0"/>
              </a:spcAft>
            </a:pPr>
            <a:endParaRPr lang="en-GB" sz="1200" dirty="0">
              <a:latin typeface="+mj-lt"/>
              <a:ea typeface="Calibri" panose="020F0502020204030204" pitchFamily="34" charset="0"/>
              <a:cs typeface="Times New Roman" panose="02020603050405020304" pitchFamily="18" charset="0"/>
            </a:endParaRPr>
          </a:p>
          <a:p>
            <a:pPr marL="360363" indent="-360363" algn="just">
              <a:lnSpc>
                <a:spcPct val="107000"/>
              </a:lnSpc>
              <a:spcAft>
                <a:spcPts val="0"/>
              </a:spcAft>
            </a:pPr>
            <a:endParaRPr lang="en-GB" sz="1200" dirty="0">
              <a:latin typeface="+mj-lt"/>
              <a:ea typeface="Calibri" panose="020F0502020204030204" pitchFamily="34" charset="0"/>
              <a:cs typeface="Times New Roman" panose="02020603050405020304" pitchFamily="18" charset="0"/>
            </a:endParaRPr>
          </a:p>
          <a:p>
            <a:pPr marL="360363" indent="-360363" algn="just">
              <a:lnSpc>
                <a:spcPct val="107000"/>
              </a:lnSpc>
              <a:spcAft>
                <a:spcPts val="0"/>
              </a:spcAft>
            </a:pPr>
            <a:endParaRPr lang="en-GB" sz="1200" dirty="0">
              <a:latin typeface="+mj-lt"/>
              <a:ea typeface="Calibri" panose="020F0502020204030204" pitchFamily="34" charset="0"/>
              <a:cs typeface="Times New Roman" panose="02020603050405020304" pitchFamily="18" charset="0"/>
            </a:endParaRPr>
          </a:p>
          <a:p>
            <a:pPr marL="360363" indent="-360363" algn="just">
              <a:lnSpc>
                <a:spcPct val="107000"/>
              </a:lnSpc>
              <a:spcAft>
                <a:spcPts val="0"/>
              </a:spcAft>
            </a:pPr>
            <a:endParaRPr lang="en-GB" sz="1200" dirty="0">
              <a:latin typeface="+mj-lt"/>
              <a:ea typeface="Calibri" panose="020F0502020204030204" pitchFamily="34" charset="0"/>
              <a:cs typeface="Times New Roman" panose="02020603050405020304" pitchFamily="18" charset="0"/>
            </a:endParaRPr>
          </a:p>
          <a:p>
            <a:pPr marL="360363" indent="-360363" algn="ctr">
              <a:lnSpc>
                <a:spcPct val="107000"/>
              </a:lnSpc>
            </a:pPr>
            <a:r>
              <a:rPr lang="en-GB" sz="4000" b="1" dirty="0">
                <a:solidFill>
                  <a:srgbClr val="5788A9"/>
                </a:solidFill>
                <a:latin typeface="Algerian" panose="04020705040A02060702" pitchFamily="82" charset="0"/>
              </a:rPr>
              <a:t>Thanks for the attention</a:t>
            </a:r>
          </a:p>
        </p:txBody>
      </p:sp>
    </p:spTree>
    <p:extLst>
      <p:ext uri="{BB962C8B-B14F-4D97-AF65-F5344CB8AC3E}">
        <p14:creationId xmlns:p14="http://schemas.microsoft.com/office/powerpoint/2010/main" val="3445997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8"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5000" fill="hold"/>
                                        <p:tgtEl>
                                          <p:spTgt spid="2"/>
                                        </p:tgtEl>
                                        <p:attrNameLst>
                                          <p:attrName>ppt_x</p:attrName>
                                        </p:attrNameLst>
                                      </p:cBhvr>
                                      <p:tavLst>
                                        <p:tav tm="0">
                                          <p:val>
                                            <p:strVal val="#ppt_x"/>
                                          </p:val>
                                        </p:tav>
                                        <p:tav tm="100000">
                                          <p:val>
                                            <p:strVal val="#ppt_x"/>
                                          </p:val>
                                        </p:tav>
                                      </p:tavLst>
                                    </p:anim>
                                    <p:anim calcmode="lin" valueType="num">
                                      <p:cBhvr>
                                        <p:cTn id="8" dur="25000" fill="hold"/>
                                        <p:tgtEl>
                                          <p:spTgt spid="2"/>
                                        </p:tgtEl>
                                        <p:attrNameLst>
                                          <p:attrName>ppt_y</p:attrName>
                                        </p:attrNameLst>
                                      </p:cBhvr>
                                      <p:tavLst>
                                        <p:tav tm="0">
                                          <p:val>
                                            <p:strVal val="#ppt_y+1"/>
                                          </p:val>
                                        </p:tav>
                                        <p:tav tm="100000">
                                          <p:val>
                                            <p:strVal val="#ppt_y-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4C99A"/>
        </a:solidFill>
        <a:effectLst/>
      </p:bgPr>
    </p:bg>
    <p:spTree>
      <p:nvGrpSpPr>
        <p:cNvPr id="1" name=""/>
        <p:cNvGrpSpPr/>
        <p:nvPr/>
      </p:nvGrpSpPr>
      <p:grpSpPr>
        <a:xfrm>
          <a:off x="0" y="0"/>
          <a:ext cx="0" cy="0"/>
          <a:chOff x="0" y="0"/>
          <a:chExt cx="0" cy="0"/>
        </a:xfrm>
      </p:grpSpPr>
      <p:pic>
        <p:nvPicPr>
          <p:cNvPr id="8" name="Immagine 7" descr="Immagine che contiene esterni, persona, erba, uomo&#10;&#10;Descrizione generata automaticamente">
            <a:extLst>
              <a:ext uri="{FF2B5EF4-FFF2-40B4-BE49-F238E27FC236}">
                <a16:creationId xmlns:a16="http://schemas.microsoft.com/office/drawing/2014/main" id="{759DC130-FC48-446F-921B-29EC883652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0612" y="3655298"/>
            <a:ext cx="4668253" cy="3063181"/>
          </a:xfrm>
          <a:prstGeom prst="rect">
            <a:avLst/>
          </a:prstGeom>
          <a:ln>
            <a:noFill/>
          </a:ln>
          <a:effectLst>
            <a:softEdge rad="112500"/>
          </a:effectLst>
        </p:spPr>
      </p:pic>
      <p:sp>
        <p:nvSpPr>
          <p:cNvPr id="6" name="Titolo 9">
            <a:extLst>
              <a:ext uri="{FF2B5EF4-FFF2-40B4-BE49-F238E27FC236}">
                <a16:creationId xmlns:a16="http://schemas.microsoft.com/office/drawing/2014/main" id="{6B2FEA5D-744B-47CC-BE6B-F9BE2DCEACE5}"/>
              </a:ext>
            </a:extLst>
          </p:cNvPr>
          <p:cNvSpPr txBox="1">
            <a:spLocks/>
          </p:cNvSpPr>
          <p:nvPr/>
        </p:nvSpPr>
        <p:spPr>
          <a:xfrm>
            <a:off x="97485" y="0"/>
            <a:ext cx="10254576" cy="9218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solidFill>
                  <a:schemeClr val="accent4">
                    <a:lumMod val="50000"/>
                  </a:schemeClr>
                </a:solidFill>
                <a:latin typeface="Garamond" panose="02020404030301010803" pitchFamily="18" charset="0"/>
              </a:rPr>
              <a:t>Structural unbalanced condition of basins</a:t>
            </a:r>
          </a:p>
        </p:txBody>
      </p:sp>
      <p:sp>
        <p:nvSpPr>
          <p:cNvPr id="7" name="CasellaDiTesto 6">
            <a:extLst>
              <a:ext uri="{FF2B5EF4-FFF2-40B4-BE49-F238E27FC236}">
                <a16:creationId xmlns:a16="http://schemas.microsoft.com/office/drawing/2014/main" id="{4A99C0DE-5837-4251-83BA-F60A9239E2E0}"/>
              </a:ext>
            </a:extLst>
          </p:cNvPr>
          <p:cNvSpPr txBox="1"/>
          <p:nvPr/>
        </p:nvSpPr>
        <p:spPr>
          <a:xfrm>
            <a:off x="368284" y="1024613"/>
            <a:ext cx="11374537" cy="4401205"/>
          </a:xfrm>
          <a:prstGeom prst="rect">
            <a:avLst/>
          </a:prstGeom>
          <a:noFill/>
        </p:spPr>
        <p:txBody>
          <a:bodyPr wrap="square" rtlCol="0">
            <a:spAutoFit/>
          </a:bodyPr>
          <a:lstStyle/>
          <a:p>
            <a:pPr indent="360363" algn="just"/>
            <a:r>
              <a:rPr lang="en-GB" sz="2800" dirty="0">
                <a:latin typeface="Garamond" panose="02020404030301010803" pitchFamily="18" charset="0"/>
              </a:rPr>
              <a:t>The Egypt’s position as “a gift of the Nile” and Ethiopia as “tower of Africa”, but also “great unknown”, is common in the dynamics between upstream and downstream riparian countries where the hydrologically weaker state is the stronger state (Wouters 1992).</a:t>
            </a:r>
          </a:p>
          <a:p>
            <a:pPr indent="360363" algn="just"/>
            <a:r>
              <a:rPr lang="en-GB" sz="2800" dirty="0">
                <a:latin typeface="Garamond" panose="02020404030301010803" pitchFamily="18" charset="0"/>
              </a:rPr>
              <a:t>The recent Amharic songs on Nile convey that Ethiopians did not benefit from the Nile as well as they should (B.E. Getahun 2014): </a:t>
            </a:r>
          </a:p>
          <a:p>
            <a:pPr marL="890588" indent="-73025" algn="just">
              <a:tabLst>
                <a:tab pos="5654675" algn="l"/>
              </a:tabLst>
            </a:pPr>
            <a:endParaRPr lang="en-GB" sz="2800" i="1" dirty="0">
              <a:latin typeface="Garamond" panose="02020404030301010803" pitchFamily="18" charset="0"/>
            </a:endParaRPr>
          </a:p>
          <a:p>
            <a:pPr marL="817563" algn="just">
              <a:tabLst>
                <a:tab pos="5654675" algn="l"/>
              </a:tabLst>
            </a:pPr>
            <a:r>
              <a:rPr lang="en-GB" sz="2800" i="1" dirty="0">
                <a:latin typeface="Garamond" panose="02020404030301010803" pitchFamily="18" charset="0"/>
              </a:rPr>
              <a:t>The unbeaten chapter is conquered, the </a:t>
            </a:r>
          </a:p>
          <a:p>
            <a:pPr marL="817563" algn="just">
              <a:tabLst>
                <a:tab pos="5654675" algn="l"/>
              </a:tabLst>
            </a:pPr>
            <a:r>
              <a:rPr lang="en-GB" sz="2800" i="1" dirty="0">
                <a:latin typeface="Garamond" panose="02020404030301010803" pitchFamily="18" charset="0"/>
              </a:rPr>
              <a:t>hidden is uncovered. […]</a:t>
            </a:r>
          </a:p>
          <a:p>
            <a:pPr marL="817563" algn="just">
              <a:tabLst>
                <a:tab pos="5654675" algn="l"/>
              </a:tabLst>
            </a:pPr>
            <a:r>
              <a:rPr lang="en-GB" sz="2800" i="1" dirty="0">
                <a:latin typeface="Garamond" panose="02020404030301010803" pitchFamily="18" charset="0"/>
              </a:rPr>
              <a:t>We transformed regret into a vision.</a:t>
            </a:r>
            <a:endParaRPr lang="en-GB" sz="2800" dirty="0">
              <a:latin typeface="Garamond" panose="02020404030301010803" pitchFamily="18" charset="0"/>
            </a:endParaRPr>
          </a:p>
        </p:txBody>
      </p:sp>
      <p:pic>
        <p:nvPicPr>
          <p:cNvPr id="9" name="Immagine 8">
            <a:extLst>
              <a:ext uri="{FF2B5EF4-FFF2-40B4-BE49-F238E27FC236}">
                <a16:creationId xmlns:a16="http://schemas.microsoft.com/office/drawing/2014/main" id="{D32F6701-3BC2-4949-BBD9-0627CB3653CA}"/>
              </a:ext>
            </a:extLst>
          </p:cNvPr>
          <p:cNvPicPr>
            <a:picLocks noChangeAspect="1"/>
          </p:cNvPicPr>
          <p:nvPr/>
        </p:nvPicPr>
        <p:blipFill rotWithShape="1">
          <a:blip r:embed="rId4">
            <a:clrChange>
              <a:clrFrom>
                <a:srgbClr val="FFFFFF"/>
              </a:clrFrom>
              <a:clrTo>
                <a:srgbClr val="FFFFFF">
                  <a:alpha val="0"/>
                </a:srgbClr>
              </a:clrTo>
            </a:clrChange>
            <a:alphaModFix amt="20000"/>
          </a:blip>
          <a:srcRect l="40553" r="14175"/>
          <a:stretch/>
        </p:blipFill>
        <p:spPr>
          <a:xfrm>
            <a:off x="10352061" y="-46657"/>
            <a:ext cx="1958218" cy="2531537"/>
          </a:xfrm>
          <a:prstGeom prst="rect">
            <a:avLst/>
          </a:prstGeom>
        </p:spPr>
      </p:pic>
      <p:pic>
        <p:nvPicPr>
          <p:cNvPr id="10" name="Immagine 9">
            <a:extLst>
              <a:ext uri="{FF2B5EF4-FFF2-40B4-BE49-F238E27FC236}">
                <a16:creationId xmlns:a16="http://schemas.microsoft.com/office/drawing/2014/main" id="{D6ED80E0-8FD4-45E0-80B4-F95D8CDF3C26}"/>
              </a:ext>
            </a:extLst>
          </p:cNvPr>
          <p:cNvPicPr>
            <a:picLocks noChangeAspect="1"/>
          </p:cNvPicPr>
          <p:nvPr/>
        </p:nvPicPr>
        <p:blipFill rotWithShape="1">
          <a:blip r:embed="rId5">
            <a:clrChange>
              <a:clrFrom>
                <a:srgbClr val="FFFFFF"/>
              </a:clrFrom>
              <a:clrTo>
                <a:srgbClr val="FFFFFF">
                  <a:alpha val="0"/>
                </a:srgbClr>
              </a:clrTo>
            </a:clrChange>
            <a:alphaModFix amt="20000"/>
          </a:blip>
          <a:srcRect r="9751"/>
          <a:stretch/>
        </p:blipFill>
        <p:spPr>
          <a:xfrm>
            <a:off x="9094799" y="2494993"/>
            <a:ext cx="3227988" cy="4500509"/>
          </a:xfrm>
          <a:prstGeom prst="rect">
            <a:avLst/>
          </a:prstGeom>
        </p:spPr>
      </p:pic>
    </p:spTree>
    <p:extLst>
      <p:ext uri="{BB962C8B-B14F-4D97-AF65-F5344CB8AC3E}">
        <p14:creationId xmlns:p14="http://schemas.microsoft.com/office/powerpoint/2010/main" val="1331035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4C99A"/>
        </a:solidFill>
        <a:effectLst/>
      </p:bgPr>
    </p:bg>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A5BC5A0-E67C-4548-9A75-E06DD9383482}"/>
              </a:ext>
            </a:extLst>
          </p:cNvPr>
          <p:cNvPicPr>
            <a:picLocks noChangeAspect="1"/>
          </p:cNvPicPr>
          <p:nvPr/>
        </p:nvPicPr>
        <p:blipFill>
          <a:blip r:embed="rId3"/>
          <a:stretch>
            <a:fillRect/>
          </a:stretch>
        </p:blipFill>
        <p:spPr>
          <a:xfrm>
            <a:off x="7186865" y="3848562"/>
            <a:ext cx="4657590" cy="2976737"/>
          </a:xfrm>
          <a:prstGeom prst="rect">
            <a:avLst/>
          </a:prstGeom>
        </p:spPr>
      </p:pic>
      <p:sp>
        <p:nvSpPr>
          <p:cNvPr id="38" name="CasellaDiTesto 37">
            <a:extLst>
              <a:ext uri="{FF2B5EF4-FFF2-40B4-BE49-F238E27FC236}">
                <a16:creationId xmlns:a16="http://schemas.microsoft.com/office/drawing/2014/main" id="{DC84D671-0939-4CB3-B495-0160BF1D70C6}"/>
              </a:ext>
            </a:extLst>
          </p:cNvPr>
          <p:cNvSpPr txBox="1"/>
          <p:nvPr/>
        </p:nvSpPr>
        <p:spPr>
          <a:xfrm>
            <a:off x="47534" y="921970"/>
            <a:ext cx="11989692" cy="3277820"/>
          </a:xfrm>
          <a:prstGeom prst="rect">
            <a:avLst/>
          </a:prstGeom>
          <a:noFill/>
        </p:spPr>
        <p:txBody>
          <a:bodyPr wrap="square" rtlCol="0">
            <a:spAutoFit/>
          </a:bodyPr>
          <a:lstStyle/>
          <a:p>
            <a:pPr marL="457200" indent="-457200" algn="just">
              <a:buFont typeface="Wingdings" panose="05000000000000000000" pitchFamily="2" charset="2"/>
              <a:buChar char="q"/>
            </a:pPr>
            <a:r>
              <a:rPr lang="en-US" sz="2400" dirty="0">
                <a:latin typeface="Garamond" panose="02020404030301010803" pitchFamily="18" charset="0"/>
              </a:rPr>
              <a:t>For a long time, all countries had as main concern the control of Nile’s floods. </a:t>
            </a:r>
          </a:p>
          <a:p>
            <a:pPr algn="just"/>
            <a:endParaRPr lang="en-US" sz="500" dirty="0">
              <a:latin typeface="Garamond" panose="02020404030301010803" pitchFamily="18" charset="0"/>
            </a:endParaRPr>
          </a:p>
          <a:p>
            <a:pPr marL="457200" indent="-457200" algn="just">
              <a:buFont typeface="Wingdings" panose="05000000000000000000" pitchFamily="2" charset="2"/>
              <a:buChar char="q"/>
            </a:pPr>
            <a:r>
              <a:rPr lang="en-US" sz="2400" dirty="0">
                <a:latin typeface="Garamond" panose="02020404030301010803" pitchFamily="18" charset="0"/>
              </a:rPr>
              <a:t>Khedive Mohammed Ali, ruler of Egypt 1811-1849, conquested Sudan and western frontiers of Ethiopia, a steppingstone to secure control over the Nile system, necessary for the cultivation and production of cotton.</a:t>
            </a:r>
          </a:p>
          <a:p>
            <a:pPr algn="just"/>
            <a:endParaRPr lang="en-GB" sz="500" strike="sngStrike" dirty="0">
              <a:solidFill>
                <a:srgbClr val="FF0000"/>
              </a:solidFill>
              <a:highlight>
                <a:srgbClr val="FFFF00"/>
              </a:highlight>
              <a:latin typeface="Garamond" panose="02020404030301010803" pitchFamily="18" charset="0"/>
            </a:endParaRPr>
          </a:p>
          <a:p>
            <a:pPr marL="457200" indent="-457200" algn="just">
              <a:buFont typeface="Wingdings" panose="05000000000000000000" pitchFamily="2" charset="2"/>
              <a:buChar char="q"/>
            </a:pPr>
            <a:r>
              <a:rPr lang="en-US" sz="2400" dirty="0">
                <a:latin typeface="Garamond" panose="02020404030301010803" pitchFamily="18" charset="0"/>
              </a:rPr>
              <a:t>With a view to profiting from the ‘Cotton Famine’, Khedive </a:t>
            </a:r>
            <a:r>
              <a:rPr lang="en-US" sz="2400" dirty="0" err="1">
                <a:latin typeface="Garamond" panose="02020404030301010803" pitchFamily="18" charset="0"/>
              </a:rPr>
              <a:t>Sa'id</a:t>
            </a:r>
            <a:r>
              <a:rPr lang="en-US" sz="2400" dirty="0">
                <a:latin typeface="Garamond" panose="02020404030301010803" pitchFamily="18" charset="0"/>
              </a:rPr>
              <a:t> (1854-1863), turned Egypt into a major producer of cotton.</a:t>
            </a:r>
          </a:p>
          <a:p>
            <a:pPr algn="just"/>
            <a:endParaRPr lang="en-US" sz="500" dirty="0">
              <a:latin typeface="Garamond" panose="02020404030301010803" pitchFamily="18" charset="0"/>
            </a:endParaRPr>
          </a:p>
          <a:p>
            <a:pPr marL="457200" indent="-457200" algn="just">
              <a:buFont typeface="Wingdings" panose="05000000000000000000" pitchFamily="2" charset="2"/>
              <a:buChar char="q"/>
            </a:pPr>
            <a:r>
              <a:rPr lang="en-US" sz="2400" dirty="0">
                <a:latin typeface="Garamond" panose="02020404030301010803" pitchFamily="18" charset="0"/>
              </a:rPr>
              <a:t>Khedive Ismail (1863-1879) was defeated by Emperor Johannes IV of Ethiopia in the Battle of </a:t>
            </a:r>
            <a:r>
              <a:rPr lang="en-US" sz="2400" dirty="0" err="1">
                <a:latin typeface="Garamond" panose="02020404030301010803" pitchFamily="18" charset="0"/>
              </a:rPr>
              <a:t>Gundet</a:t>
            </a:r>
            <a:r>
              <a:rPr lang="en-US" sz="2400" dirty="0">
                <a:latin typeface="Garamond" panose="02020404030301010803" pitchFamily="18" charset="0"/>
              </a:rPr>
              <a:t> (1875) and </a:t>
            </a:r>
            <a:r>
              <a:rPr lang="en-US" sz="2400" dirty="0" err="1">
                <a:latin typeface="Garamond" panose="02020404030301010803" pitchFamily="18" charset="0"/>
              </a:rPr>
              <a:t>Gura</a:t>
            </a:r>
            <a:r>
              <a:rPr lang="en-US" sz="2400" dirty="0">
                <a:latin typeface="Garamond" panose="02020404030301010803" pitchFamily="18" charset="0"/>
              </a:rPr>
              <a:t> (1876).</a:t>
            </a:r>
          </a:p>
        </p:txBody>
      </p:sp>
      <p:sp>
        <p:nvSpPr>
          <p:cNvPr id="6" name="Titolo 9">
            <a:extLst>
              <a:ext uri="{FF2B5EF4-FFF2-40B4-BE49-F238E27FC236}">
                <a16:creationId xmlns:a16="http://schemas.microsoft.com/office/drawing/2014/main" id="{4AA97189-2AA0-4638-A418-205DE9678D9E}"/>
              </a:ext>
            </a:extLst>
          </p:cNvPr>
          <p:cNvSpPr txBox="1">
            <a:spLocks/>
          </p:cNvSpPr>
          <p:nvPr/>
        </p:nvSpPr>
        <p:spPr>
          <a:xfrm>
            <a:off x="0" y="0"/>
            <a:ext cx="12191999" cy="9218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solidFill>
                  <a:schemeClr val="accent4">
                    <a:lumMod val="50000"/>
                  </a:schemeClr>
                </a:solidFill>
                <a:latin typeface="Garamond" panose="02020404030301010803" pitchFamily="18" charset="0"/>
              </a:rPr>
              <a:t>Hydro-Politics background</a:t>
            </a:r>
          </a:p>
        </p:txBody>
      </p:sp>
      <p:sp>
        <p:nvSpPr>
          <p:cNvPr id="5" name="Rettangolo 4">
            <a:extLst>
              <a:ext uri="{FF2B5EF4-FFF2-40B4-BE49-F238E27FC236}">
                <a16:creationId xmlns:a16="http://schemas.microsoft.com/office/drawing/2014/main" id="{0626F9C7-D28C-42C2-88DF-0BC29C8FFE42}"/>
              </a:ext>
            </a:extLst>
          </p:cNvPr>
          <p:cNvSpPr/>
          <p:nvPr/>
        </p:nvSpPr>
        <p:spPr>
          <a:xfrm>
            <a:off x="47533" y="4167412"/>
            <a:ext cx="7139331" cy="2385268"/>
          </a:xfrm>
          <a:prstGeom prst="rect">
            <a:avLst/>
          </a:prstGeom>
        </p:spPr>
        <p:txBody>
          <a:bodyPr wrap="square">
            <a:spAutoFit/>
          </a:bodyPr>
          <a:lstStyle/>
          <a:p>
            <a:pPr marL="457200" indent="-457200" algn="just">
              <a:buFont typeface="Wingdings" panose="05000000000000000000" pitchFamily="2" charset="2"/>
              <a:buChar char="q"/>
            </a:pPr>
            <a:r>
              <a:rPr lang="en-US" sz="2400" dirty="0">
                <a:latin typeface="Garamond" panose="02020404030301010803" pitchFamily="18" charset="0"/>
              </a:rPr>
              <a:t>1882 Great Britain  invaded Egypt.</a:t>
            </a:r>
          </a:p>
          <a:p>
            <a:pPr algn="just"/>
            <a:endParaRPr lang="en-US" sz="500" dirty="0">
              <a:solidFill>
                <a:srgbClr val="FF0000"/>
              </a:solidFill>
              <a:latin typeface="Garamond" panose="02020404030301010803" pitchFamily="18" charset="0"/>
            </a:endParaRPr>
          </a:p>
          <a:p>
            <a:pPr marL="457200" indent="-457200" algn="just">
              <a:buFont typeface="Wingdings" panose="05000000000000000000" pitchFamily="2" charset="2"/>
              <a:buChar char="q"/>
            </a:pPr>
            <a:r>
              <a:rPr lang="en-US" sz="2400" dirty="0">
                <a:latin typeface="Garamond" panose="02020404030301010803" pitchFamily="18" charset="0"/>
              </a:rPr>
              <a:t>The Great Britain assured itself militarily and diplomatically the control of the entire basin (after </a:t>
            </a:r>
            <a:r>
              <a:rPr lang="en-US" sz="2400" dirty="0" err="1">
                <a:latin typeface="Garamond" panose="02020404030301010803" pitchFamily="18" charset="0"/>
              </a:rPr>
              <a:t>Fashoda</a:t>
            </a:r>
            <a:r>
              <a:rPr lang="en-US" sz="2400" dirty="0">
                <a:latin typeface="Garamond" panose="02020404030301010803" pitchFamily="18" charset="0"/>
              </a:rPr>
              <a:t> Incident, 1898). They created a pattern of water utilization which favored a single state (Egypt) at the expense of the interests of the whole basin.</a:t>
            </a:r>
            <a:endParaRPr lang="it-IT" sz="2400" dirty="0">
              <a:latin typeface="Garamond" panose="02020404030301010803" pitchFamily="18" charset="0"/>
            </a:endParaRPr>
          </a:p>
        </p:txBody>
      </p:sp>
      <p:pic>
        <p:nvPicPr>
          <p:cNvPr id="10" name="Immagine 9">
            <a:extLst>
              <a:ext uri="{FF2B5EF4-FFF2-40B4-BE49-F238E27FC236}">
                <a16:creationId xmlns:a16="http://schemas.microsoft.com/office/drawing/2014/main" id="{3E509BF6-BAC4-4476-8E0E-B8807408655E}"/>
              </a:ext>
            </a:extLst>
          </p:cNvPr>
          <p:cNvPicPr>
            <a:picLocks noChangeAspect="1"/>
          </p:cNvPicPr>
          <p:nvPr/>
        </p:nvPicPr>
        <p:blipFill rotWithShape="1">
          <a:blip r:embed="rId4">
            <a:clrChange>
              <a:clrFrom>
                <a:srgbClr val="FFFFFF"/>
              </a:clrFrom>
              <a:clrTo>
                <a:srgbClr val="FFFFFF">
                  <a:alpha val="0"/>
                </a:srgbClr>
              </a:clrTo>
            </a:clrChange>
            <a:alphaModFix amt="20000"/>
          </a:blip>
          <a:srcRect l="40553" r="14175"/>
          <a:stretch/>
        </p:blipFill>
        <p:spPr>
          <a:xfrm>
            <a:off x="10352061" y="-46657"/>
            <a:ext cx="1958218" cy="2531537"/>
          </a:xfrm>
          <a:prstGeom prst="rect">
            <a:avLst/>
          </a:prstGeom>
        </p:spPr>
      </p:pic>
      <p:pic>
        <p:nvPicPr>
          <p:cNvPr id="11" name="Immagine 10">
            <a:extLst>
              <a:ext uri="{FF2B5EF4-FFF2-40B4-BE49-F238E27FC236}">
                <a16:creationId xmlns:a16="http://schemas.microsoft.com/office/drawing/2014/main" id="{CF7BFC75-198D-4E40-B92D-C1C8129E12DD}"/>
              </a:ext>
            </a:extLst>
          </p:cNvPr>
          <p:cNvPicPr>
            <a:picLocks noChangeAspect="1"/>
          </p:cNvPicPr>
          <p:nvPr/>
        </p:nvPicPr>
        <p:blipFill rotWithShape="1">
          <a:blip r:embed="rId5">
            <a:clrChange>
              <a:clrFrom>
                <a:srgbClr val="FFFFFF"/>
              </a:clrFrom>
              <a:clrTo>
                <a:srgbClr val="FFFFFF">
                  <a:alpha val="0"/>
                </a:srgbClr>
              </a:clrTo>
            </a:clrChange>
            <a:alphaModFix amt="20000"/>
          </a:blip>
          <a:srcRect r="9751"/>
          <a:stretch/>
        </p:blipFill>
        <p:spPr>
          <a:xfrm>
            <a:off x="9094799" y="2494993"/>
            <a:ext cx="3227988" cy="4500509"/>
          </a:xfrm>
          <a:prstGeom prst="rect">
            <a:avLst/>
          </a:prstGeom>
        </p:spPr>
      </p:pic>
    </p:spTree>
    <p:extLst>
      <p:ext uri="{BB962C8B-B14F-4D97-AF65-F5344CB8AC3E}">
        <p14:creationId xmlns:p14="http://schemas.microsoft.com/office/powerpoint/2010/main" val="2032042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4C99A"/>
        </a:solidFill>
        <a:effectLst/>
      </p:bgPr>
    </p:bg>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72ECB35-6230-47F5-A2E6-65A98B0320B0}"/>
              </a:ext>
            </a:extLst>
          </p:cNvPr>
          <p:cNvPicPr>
            <a:picLocks noChangeAspect="1"/>
          </p:cNvPicPr>
          <p:nvPr/>
        </p:nvPicPr>
        <p:blipFill rotWithShape="1">
          <a:blip r:embed="rId3">
            <a:clrChange>
              <a:clrFrom>
                <a:srgbClr val="FFFFFF"/>
              </a:clrFrom>
              <a:clrTo>
                <a:srgbClr val="FFFFFF">
                  <a:alpha val="0"/>
                </a:srgbClr>
              </a:clrTo>
            </a:clrChange>
            <a:alphaModFix amt="50000"/>
          </a:blip>
          <a:srcRect l="40553" r="14175"/>
          <a:stretch/>
        </p:blipFill>
        <p:spPr>
          <a:xfrm>
            <a:off x="10352061" y="-46657"/>
            <a:ext cx="1958218" cy="2531537"/>
          </a:xfrm>
          <a:prstGeom prst="rect">
            <a:avLst/>
          </a:prstGeom>
        </p:spPr>
      </p:pic>
      <p:pic>
        <p:nvPicPr>
          <p:cNvPr id="4" name="Immagine 3">
            <a:extLst>
              <a:ext uri="{FF2B5EF4-FFF2-40B4-BE49-F238E27FC236}">
                <a16:creationId xmlns:a16="http://schemas.microsoft.com/office/drawing/2014/main" id="{D19DA264-ACA8-47E0-8CFF-4C5E04869ACA}"/>
              </a:ext>
            </a:extLst>
          </p:cNvPr>
          <p:cNvPicPr>
            <a:picLocks noChangeAspect="1"/>
          </p:cNvPicPr>
          <p:nvPr/>
        </p:nvPicPr>
        <p:blipFill rotWithShape="1">
          <a:blip r:embed="rId4">
            <a:clrChange>
              <a:clrFrom>
                <a:srgbClr val="FFFFFF"/>
              </a:clrFrom>
              <a:clrTo>
                <a:srgbClr val="FFFFFF">
                  <a:alpha val="0"/>
                </a:srgbClr>
              </a:clrTo>
            </a:clrChange>
            <a:alphaModFix amt="50000"/>
          </a:blip>
          <a:srcRect r="9751"/>
          <a:stretch/>
        </p:blipFill>
        <p:spPr>
          <a:xfrm>
            <a:off x="9095081" y="2437283"/>
            <a:ext cx="3227988" cy="4500509"/>
          </a:xfrm>
          <a:prstGeom prst="rect">
            <a:avLst/>
          </a:prstGeom>
        </p:spPr>
      </p:pic>
      <p:cxnSp>
        <p:nvCxnSpPr>
          <p:cNvPr id="5" name="Connettore diritto 4">
            <a:extLst>
              <a:ext uri="{FF2B5EF4-FFF2-40B4-BE49-F238E27FC236}">
                <a16:creationId xmlns:a16="http://schemas.microsoft.com/office/drawing/2014/main" id="{E10D24F6-91AB-44F8-8E52-11FAF91C1A80}"/>
              </a:ext>
            </a:extLst>
          </p:cNvPr>
          <p:cNvCxnSpPr>
            <a:cxnSpLocks/>
          </p:cNvCxnSpPr>
          <p:nvPr/>
        </p:nvCxnSpPr>
        <p:spPr>
          <a:xfrm>
            <a:off x="-46948" y="2545201"/>
            <a:ext cx="9000000" cy="0"/>
          </a:xfrm>
          <a:prstGeom prst="line">
            <a:avLst/>
          </a:prstGeom>
          <a:ln w="190500">
            <a:gradFill flip="none" rotWithShape="1">
              <a:gsLst>
                <a:gs pos="0">
                  <a:schemeClr val="accent1">
                    <a:lumMod val="5000"/>
                    <a:lumOff val="95000"/>
                  </a:schemeClr>
                </a:gs>
                <a:gs pos="100000">
                  <a:schemeClr val="accent1">
                    <a:lumMod val="30000"/>
                    <a:lumOff val="70000"/>
                  </a:schemeClr>
                </a:gs>
              </a:gsLst>
              <a:lin ang="300000" scaled="0"/>
              <a:tileRect/>
            </a:gradFill>
          </a:ln>
        </p:spPr>
        <p:style>
          <a:lnRef idx="1">
            <a:schemeClr val="accent1"/>
          </a:lnRef>
          <a:fillRef idx="0">
            <a:schemeClr val="accent1"/>
          </a:fillRef>
          <a:effectRef idx="0">
            <a:schemeClr val="accent1"/>
          </a:effectRef>
          <a:fontRef idx="minor">
            <a:schemeClr val="tx1"/>
          </a:fontRef>
        </p:style>
      </p:cxnSp>
      <p:sp>
        <p:nvSpPr>
          <p:cNvPr id="6" name="Arco 5">
            <a:extLst>
              <a:ext uri="{FF2B5EF4-FFF2-40B4-BE49-F238E27FC236}">
                <a16:creationId xmlns:a16="http://schemas.microsoft.com/office/drawing/2014/main" id="{325AF2E2-F515-4553-BE7E-3E4A2E1DD558}"/>
              </a:ext>
            </a:extLst>
          </p:cNvPr>
          <p:cNvSpPr/>
          <p:nvPr/>
        </p:nvSpPr>
        <p:spPr>
          <a:xfrm>
            <a:off x="7964178" y="2545975"/>
            <a:ext cx="1979992" cy="2141563"/>
          </a:xfrm>
          <a:prstGeom prst="arc">
            <a:avLst/>
          </a:prstGeom>
          <a:ln w="19050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dirty="0"/>
          </a:p>
        </p:txBody>
      </p:sp>
      <p:cxnSp>
        <p:nvCxnSpPr>
          <p:cNvPr id="10" name="Connettore diritto 9">
            <a:extLst>
              <a:ext uri="{FF2B5EF4-FFF2-40B4-BE49-F238E27FC236}">
                <a16:creationId xmlns:a16="http://schemas.microsoft.com/office/drawing/2014/main" id="{CE0CD271-C6D5-4DA6-BB90-57243B795B4F}"/>
              </a:ext>
            </a:extLst>
          </p:cNvPr>
          <p:cNvCxnSpPr>
            <a:cxnSpLocks/>
          </p:cNvCxnSpPr>
          <p:nvPr/>
        </p:nvCxnSpPr>
        <p:spPr>
          <a:xfrm>
            <a:off x="1677437" y="4600317"/>
            <a:ext cx="7200000" cy="0"/>
          </a:xfrm>
          <a:prstGeom prst="line">
            <a:avLst/>
          </a:prstGeom>
          <a:ln w="190500">
            <a:gradFill>
              <a:gsLst>
                <a:gs pos="0">
                  <a:schemeClr val="accent5">
                    <a:lumMod val="75000"/>
                  </a:schemeClr>
                </a:gs>
                <a:gs pos="67000">
                  <a:schemeClr val="accent1">
                    <a:lumMod val="45000"/>
                    <a:lumOff val="55000"/>
                  </a:schemeClr>
                </a:gs>
                <a:gs pos="100000">
                  <a:schemeClr val="accent1">
                    <a:lumMod val="45000"/>
                    <a:lumOff val="55000"/>
                  </a:schemeClr>
                </a:gs>
                <a:gs pos="100000">
                  <a:schemeClr val="accent5">
                    <a:lumMod val="40000"/>
                    <a:lumOff val="60000"/>
                  </a:schemeClr>
                </a:gs>
              </a:gsLst>
              <a:lin ang="300000" scaled="0"/>
            </a:gradFill>
          </a:ln>
        </p:spPr>
        <p:style>
          <a:lnRef idx="1">
            <a:schemeClr val="accent1"/>
          </a:lnRef>
          <a:fillRef idx="0">
            <a:schemeClr val="accent1"/>
          </a:fillRef>
          <a:effectRef idx="0">
            <a:schemeClr val="accent1"/>
          </a:effectRef>
          <a:fontRef idx="minor">
            <a:schemeClr val="tx1"/>
          </a:fontRef>
        </p:style>
      </p:cxnSp>
      <p:cxnSp>
        <p:nvCxnSpPr>
          <p:cNvPr id="13" name="Connettore diritto 12">
            <a:extLst>
              <a:ext uri="{FF2B5EF4-FFF2-40B4-BE49-F238E27FC236}">
                <a16:creationId xmlns:a16="http://schemas.microsoft.com/office/drawing/2014/main" id="{57CCEE45-76B4-48D1-BD7D-374805C23A3C}"/>
              </a:ext>
            </a:extLst>
          </p:cNvPr>
          <p:cNvCxnSpPr>
            <a:cxnSpLocks/>
          </p:cNvCxnSpPr>
          <p:nvPr/>
        </p:nvCxnSpPr>
        <p:spPr>
          <a:xfrm>
            <a:off x="1606543" y="6656854"/>
            <a:ext cx="10620000" cy="0"/>
          </a:xfrm>
          <a:prstGeom prst="line">
            <a:avLst/>
          </a:prstGeom>
          <a:ln w="190500">
            <a:gradFill>
              <a:gsLst>
                <a:gs pos="0">
                  <a:schemeClr val="accent5">
                    <a:lumMod val="75000"/>
                  </a:schemeClr>
                </a:gs>
                <a:gs pos="95575">
                  <a:srgbClr val="002060"/>
                </a:gs>
                <a:gs pos="62000">
                  <a:schemeClr val="accent5">
                    <a:lumMod val="50000"/>
                  </a:schemeClr>
                </a:gs>
              </a:gsLst>
              <a:lin ang="300000" scaled="0"/>
            </a:gradFill>
          </a:ln>
        </p:spPr>
        <p:style>
          <a:lnRef idx="1">
            <a:schemeClr val="accent1"/>
          </a:lnRef>
          <a:fillRef idx="0">
            <a:schemeClr val="accent1"/>
          </a:fillRef>
          <a:effectRef idx="0">
            <a:schemeClr val="accent1"/>
          </a:effectRef>
          <a:fontRef idx="minor">
            <a:schemeClr val="tx1"/>
          </a:fontRef>
        </p:style>
      </p:cxnSp>
      <p:cxnSp>
        <p:nvCxnSpPr>
          <p:cNvPr id="23" name="Connettore diritto 22">
            <a:extLst>
              <a:ext uri="{FF2B5EF4-FFF2-40B4-BE49-F238E27FC236}">
                <a16:creationId xmlns:a16="http://schemas.microsoft.com/office/drawing/2014/main" id="{791E0EB4-935B-4B5A-8897-D0E44253441C}"/>
              </a:ext>
            </a:extLst>
          </p:cNvPr>
          <p:cNvCxnSpPr>
            <a:cxnSpLocks/>
          </p:cNvCxnSpPr>
          <p:nvPr/>
        </p:nvCxnSpPr>
        <p:spPr>
          <a:xfrm flipV="1">
            <a:off x="1318690" y="1283363"/>
            <a:ext cx="0" cy="1261839"/>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
        <p:nvSpPr>
          <p:cNvPr id="35" name="CasellaDiTesto 34">
            <a:extLst>
              <a:ext uri="{FF2B5EF4-FFF2-40B4-BE49-F238E27FC236}">
                <a16:creationId xmlns:a16="http://schemas.microsoft.com/office/drawing/2014/main" id="{517117C8-D91B-43CD-B6BC-E0D5187DA630}"/>
              </a:ext>
            </a:extLst>
          </p:cNvPr>
          <p:cNvSpPr txBox="1"/>
          <p:nvPr/>
        </p:nvSpPr>
        <p:spPr>
          <a:xfrm>
            <a:off x="336889" y="921889"/>
            <a:ext cx="1980000" cy="954107"/>
          </a:xfrm>
          <a:prstGeom prst="rect">
            <a:avLst/>
          </a:prstGeom>
          <a:solidFill>
            <a:schemeClr val="bg1"/>
          </a:solidFill>
        </p:spPr>
        <p:txBody>
          <a:bodyPr wrap="square" rtlCol="0">
            <a:spAutoFit/>
          </a:bodyPr>
          <a:lstStyle/>
          <a:p>
            <a:r>
              <a:rPr lang="en-GB" dirty="0">
                <a:latin typeface="Garamond" panose="02020404030301010803" pitchFamily="18" charset="0"/>
              </a:rPr>
              <a:t>Protocol between the UK and Italy</a:t>
            </a:r>
          </a:p>
          <a:p>
            <a:endParaRPr lang="en-GB" sz="2000" dirty="0">
              <a:latin typeface="Garamond" panose="02020404030301010803" pitchFamily="18" charset="0"/>
            </a:endParaRPr>
          </a:p>
        </p:txBody>
      </p:sp>
      <p:sp>
        <p:nvSpPr>
          <p:cNvPr id="34" name="CasellaDiTesto 33">
            <a:extLst>
              <a:ext uri="{FF2B5EF4-FFF2-40B4-BE49-F238E27FC236}">
                <a16:creationId xmlns:a16="http://schemas.microsoft.com/office/drawing/2014/main" id="{05724F20-3A0B-4DFD-BE8B-45A5BE547419}"/>
              </a:ext>
            </a:extLst>
          </p:cNvPr>
          <p:cNvSpPr txBox="1"/>
          <p:nvPr/>
        </p:nvSpPr>
        <p:spPr>
          <a:xfrm>
            <a:off x="240637" y="1876920"/>
            <a:ext cx="2160000" cy="369332"/>
          </a:xfrm>
          <a:prstGeom prst="rect">
            <a:avLst/>
          </a:prstGeom>
          <a:solidFill>
            <a:srgbClr val="5788A9"/>
          </a:solidFill>
        </p:spPr>
        <p:txBody>
          <a:bodyPr wrap="square" rtlCol="0">
            <a:spAutoFit/>
          </a:bodyPr>
          <a:lstStyle/>
          <a:p>
            <a:pPr algn="ctr"/>
            <a:r>
              <a:rPr lang="it-IT" dirty="0">
                <a:solidFill>
                  <a:schemeClr val="bg1"/>
                </a:solidFill>
                <a:latin typeface="Garamond" panose="02020404030301010803" pitchFamily="18" charset="0"/>
              </a:rPr>
              <a:t>15 April 1891</a:t>
            </a:r>
          </a:p>
        </p:txBody>
      </p:sp>
      <p:sp>
        <p:nvSpPr>
          <p:cNvPr id="28" name="Arco 27">
            <a:extLst>
              <a:ext uri="{FF2B5EF4-FFF2-40B4-BE49-F238E27FC236}">
                <a16:creationId xmlns:a16="http://schemas.microsoft.com/office/drawing/2014/main" id="{6A864977-F22F-4F7C-86B8-3601B61D446C}"/>
              </a:ext>
            </a:extLst>
          </p:cNvPr>
          <p:cNvSpPr/>
          <p:nvPr/>
        </p:nvSpPr>
        <p:spPr>
          <a:xfrm rot="5400000">
            <a:off x="7878956" y="2544472"/>
            <a:ext cx="1979992" cy="2141563"/>
          </a:xfrm>
          <a:prstGeom prst="arc">
            <a:avLst/>
          </a:prstGeom>
          <a:ln w="190500">
            <a:gradFill>
              <a:gsLst>
                <a:gs pos="0">
                  <a:schemeClr val="accent5">
                    <a:lumMod val="40000"/>
                    <a:lumOff val="60000"/>
                  </a:schemeClr>
                </a:gs>
                <a:gs pos="61000">
                  <a:schemeClr val="accent1">
                    <a:lumMod val="45000"/>
                    <a:lumOff val="55000"/>
                  </a:schemeClr>
                </a:gs>
                <a:gs pos="100000">
                  <a:schemeClr val="accent5">
                    <a:lumMod val="60000"/>
                    <a:lumOff val="4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dirty="0"/>
          </a:p>
        </p:txBody>
      </p:sp>
      <p:sp>
        <p:nvSpPr>
          <p:cNvPr id="31" name="Arco 30">
            <a:extLst>
              <a:ext uri="{FF2B5EF4-FFF2-40B4-BE49-F238E27FC236}">
                <a16:creationId xmlns:a16="http://schemas.microsoft.com/office/drawing/2014/main" id="{64812E44-FA30-4A30-9AB7-9DD6502E08CE}"/>
              </a:ext>
            </a:extLst>
          </p:cNvPr>
          <p:cNvSpPr/>
          <p:nvPr/>
        </p:nvSpPr>
        <p:spPr>
          <a:xfrm rot="10800000">
            <a:off x="620822" y="4513947"/>
            <a:ext cx="1979992" cy="2141563"/>
          </a:xfrm>
          <a:prstGeom prst="arc">
            <a:avLst/>
          </a:prstGeom>
          <a:ln w="1905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dirty="0"/>
          </a:p>
        </p:txBody>
      </p:sp>
      <p:sp>
        <p:nvSpPr>
          <p:cNvPr id="32" name="Arco 31">
            <a:extLst>
              <a:ext uri="{FF2B5EF4-FFF2-40B4-BE49-F238E27FC236}">
                <a16:creationId xmlns:a16="http://schemas.microsoft.com/office/drawing/2014/main" id="{72DD2032-D9FD-4861-954C-E126E0D940EE}"/>
              </a:ext>
            </a:extLst>
          </p:cNvPr>
          <p:cNvSpPr/>
          <p:nvPr/>
        </p:nvSpPr>
        <p:spPr>
          <a:xfrm rot="16200000">
            <a:off x="702888" y="4520135"/>
            <a:ext cx="1979992" cy="2141563"/>
          </a:xfrm>
          <a:prstGeom prst="arc">
            <a:avLst/>
          </a:prstGeom>
          <a:ln w="1905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dirty="0"/>
          </a:p>
        </p:txBody>
      </p:sp>
      <p:sp>
        <p:nvSpPr>
          <p:cNvPr id="37" name="Titolo 9">
            <a:extLst>
              <a:ext uri="{FF2B5EF4-FFF2-40B4-BE49-F238E27FC236}">
                <a16:creationId xmlns:a16="http://schemas.microsoft.com/office/drawing/2014/main" id="{7450F221-088B-49AF-8BC3-4BC7DDCB16B4}"/>
              </a:ext>
            </a:extLst>
          </p:cNvPr>
          <p:cNvSpPr txBox="1">
            <a:spLocks/>
          </p:cNvSpPr>
          <p:nvPr/>
        </p:nvSpPr>
        <p:spPr>
          <a:xfrm>
            <a:off x="0" y="48065"/>
            <a:ext cx="12192000" cy="73152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solidFill>
                  <a:schemeClr val="accent4">
                    <a:lumMod val="50000"/>
                  </a:schemeClr>
                </a:solidFill>
                <a:latin typeface="Garamond" panose="02020404030301010803" pitchFamily="18" charset="0"/>
              </a:rPr>
              <a:t>Nile Treaties and Agreements</a:t>
            </a:r>
          </a:p>
        </p:txBody>
      </p:sp>
      <p:cxnSp>
        <p:nvCxnSpPr>
          <p:cNvPr id="38" name="Connettore diritto 37">
            <a:extLst>
              <a:ext uri="{FF2B5EF4-FFF2-40B4-BE49-F238E27FC236}">
                <a16:creationId xmlns:a16="http://schemas.microsoft.com/office/drawing/2014/main" id="{8C153EE5-F4C7-4D18-94E9-93297CE35F1F}"/>
              </a:ext>
            </a:extLst>
          </p:cNvPr>
          <p:cNvCxnSpPr>
            <a:cxnSpLocks/>
          </p:cNvCxnSpPr>
          <p:nvPr/>
        </p:nvCxnSpPr>
        <p:spPr>
          <a:xfrm flipV="1">
            <a:off x="3758076" y="1271790"/>
            <a:ext cx="0" cy="1261839"/>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
        <p:nvSpPr>
          <p:cNvPr id="39" name="CasellaDiTesto 38">
            <a:extLst>
              <a:ext uri="{FF2B5EF4-FFF2-40B4-BE49-F238E27FC236}">
                <a16:creationId xmlns:a16="http://schemas.microsoft.com/office/drawing/2014/main" id="{4D567C4D-3FD2-47BC-9B59-DED9B5C99C6D}"/>
              </a:ext>
            </a:extLst>
          </p:cNvPr>
          <p:cNvSpPr txBox="1"/>
          <p:nvPr/>
        </p:nvSpPr>
        <p:spPr>
          <a:xfrm>
            <a:off x="2776275" y="910103"/>
            <a:ext cx="1980000" cy="1477328"/>
          </a:xfrm>
          <a:prstGeom prst="rect">
            <a:avLst/>
          </a:prstGeom>
          <a:solidFill>
            <a:schemeClr val="bg1"/>
          </a:solidFill>
        </p:spPr>
        <p:txBody>
          <a:bodyPr wrap="square" rtlCol="0">
            <a:spAutoFit/>
          </a:bodyPr>
          <a:lstStyle/>
          <a:p>
            <a:r>
              <a:rPr lang="en-GB" dirty="0">
                <a:latin typeface="Garamond" panose="02020404030301010803" pitchFamily="18" charset="0"/>
                <a:cs typeface="Times New Roman" panose="02020603050405020304" pitchFamily="18" charset="0"/>
              </a:rPr>
              <a:t>Agreement between the UK and Ethiopia</a:t>
            </a:r>
          </a:p>
          <a:p>
            <a:endParaRPr lang="en-GB" dirty="0">
              <a:latin typeface="Garamond" panose="02020404030301010803" pitchFamily="18" charset="0"/>
              <a:cs typeface="Times New Roman" panose="02020603050405020304" pitchFamily="18" charset="0"/>
            </a:endParaRPr>
          </a:p>
          <a:p>
            <a:endParaRPr lang="en-GB" dirty="0">
              <a:latin typeface="Garamond" panose="02020404030301010803" pitchFamily="18" charset="0"/>
              <a:cs typeface="Times New Roman" panose="02020603050405020304" pitchFamily="18" charset="0"/>
            </a:endParaRPr>
          </a:p>
        </p:txBody>
      </p:sp>
      <p:sp>
        <p:nvSpPr>
          <p:cNvPr id="40" name="CasellaDiTesto 39">
            <a:extLst>
              <a:ext uri="{FF2B5EF4-FFF2-40B4-BE49-F238E27FC236}">
                <a16:creationId xmlns:a16="http://schemas.microsoft.com/office/drawing/2014/main" id="{889DEF25-46F4-4B31-B4EF-AE7B06F1E142}"/>
              </a:ext>
            </a:extLst>
          </p:cNvPr>
          <p:cNvSpPr txBox="1"/>
          <p:nvPr/>
        </p:nvSpPr>
        <p:spPr>
          <a:xfrm>
            <a:off x="2680023" y="1878995"/>
            <a:ext cx="2160000" cy="369332"/>
          </a:xfrm>
          <a:prstGeom prst="rect">
            <a:avLst/>
          </a:prstGeom>
          <a:solidFill>
            <a:srgbClr val="5788A9"/>
          </a:solidFill>
        </p:spPr>
        <p:txBody>
          <a:bodyPr wrap="square" rtlCol="0">
            <a:spAutoFit/>
          </a:bodyPr>
          <a:lstStyle/>
          <a:p>
            <a:pPr algn="ctr"/>
            <a:r>
              <a:rPr lang="en-GB" dirty="0">
                <a:solidFill>
                  <a:schemeClr val="bg1"/>
                </a:solidFill>
                <a:latin typeface="Garamond" panose="02020404030301010803" pitchFamily="18" charset="0"/>
              </a:rPr>
              <a:t>15 May 1902</a:t>
            </a:r>
          </a:p>
        </p:txBody>
      </p:sp>
      <p:cxnSp>
        <p:nvCxnSpPr>
          <p:cNvPr id="41" name="Connettore diritto 40">
            <a:extLst>
              <a:ext uri="{FF2B5EF4-FFF2-40B4-BE49-F238E27FC236}">
                <a16:creationId xmlns:a16="http://schemas.microsoft.com/office/drawing/2014/main" id="{FB3B128F-A67C-456C-A318-6AB49D8EA1E5}"/>
              </a:ext>
            </a:extLst>
          </p:cNvPr>
          <p:cNvCxnSpPr>
            <a:cxnSpLocks/>
          </p:cNvCxnSpPr>
          <p:nvPr/>
        </p:nvCxnSpPr>
        <p:spPr>
          <a:xfrm flipV="1">
            <a:off x="6197462" y="1274026"/>
            <a:ext cx="0" cy="1261839"/>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
        <p:nvSpPr>
          <p:cNvPr id="42" name="CasellaDiTesto 41">
            <a:extLst>
              <a:ext uri="{FF2B5EF4-FFF2-40B4-BE49-F238E27FC236}">
                <a16:creationId xmlns:a16="http://schemas.microsoft.com/office/drawing/2014/main" id="{47B559AB-C494-47E3-9EAC-A4C4230D6168}"/>
              </a:ext>
            </a:extLst>
          </p:cNvPr>
          <p:cNvSpPr txBox="1"/>
          <p:nvPr/>
        </p:nvSpPr>
        <p:spPr>
          <a:xfrm>
            <a:off x="5215661" y="912552"/>
            <a:ext cx="1980000" cy="1200329"/>
          </a:xfrm>
          <a:prstGeom prst="rect">
            <a:avLst/>
          </a:prstGeom>
          <a:solidFill>
            <a:schemeClr val="bg1"/>
          </a:solidFill>
        </p:spPr>
        <p:txBody>
          <a:bodyPr wrap="square" rtlCol="0">
            <a:spAutoFit/>
          </a:bodyPr>
          <a:lstStyle/>
          <a:p>
            <a:r>
              <a:rPr lang="en-GB" dirty="0">
                <a:latin typeface="Garamond" panose="02020404030301010803" pitchFamily="18" charset="0"/>
              </a:rPr>
              <a:t>Treaty between the UK and Congo</a:t>
            </a:r>
          </a:p>
          <a:p>
            <a:endParaRPr lang="en-GB" dirty="0">
              <a:latin typeface="Garamond" panose="02020404030301010803" pitchFamily="18" charset="0"/>
            </a:endParaRPr>
          </a:p>
          <a:p>
            <a:endParaRPr lang="en-GB" dirty="0">
              <a:latin typeface="Garamond" panose="02020404030301010803" pitchFamily="18" charset="0"/>
            </a:endParaRPr>
          </a:p>
        </p:txBody>
      </p:sp>
      <p:sp>
        <p:nvSpPr>
          <p:cNvPr id="43" name="CasellaDiTesto 42">
            <a:extLst>
              <a:ext uri="{FF2B5EF4-FFF2-40B4-BE49-F238E27FC236}">
                <a16:creationId xmlns:a16="http://schemas.microsoft.com/office/drawing/2014/main" id="{304202A0-3132-4351-A6F2-95CA137A2E6E}"/>
              </a:ext>
            </a:extLst>
          </p:cNvPr>
          <p:cNvSpPr txBox="1"/>
          <p:nvPr/>
        </p:nvSpPr>
        <p:spPr>
          <a:xfrm>
            <a:off x="5119409" y="1881231"/>
            <a:ext cx="2160000" cy="369332"/>
          </a:xfrm>
          <a:prstGeom prst="rect">
            <a:avLst/>
          </a:prstGeom>
          <a:solidFill>
            <a:srgbClr val="5788A9"/>
          </a:solidFill>
        </p:spPr>
        <p:txBody>
          <a:bodyPr wrap="square" rtlCol="0">
            <a:spAutoFit/>
          </a:bodyPr>
          <a:lstStyle/>
          <a:p>
            <a:pPr algn="ctr"/>
            <a:r>
              <a:rPr lang="it-IT" dirty="0">
                <a:solidFill>
                  <a:schemeClr val="bg1"/>
                </a:solidFill>
                <a:latin typeface="Garamond" panose="02020404030301010803" pitchFamily="18" charset="0"/>
              </a:rPr>
              <a:t>9 </a:t>
            </a:r>
            <a:r>
              <a:rPr lang="en-GB" dirty="0">
                <a:solidFill>
                  <a:schemeClr val="bg1"/>
                </a:solidFill>
                <a:latin typeface="Garamond" panose="02020404030301010803" pitchFamily="18" charset="0"/>
              </a:rPr>
              <a:t>May</a:t>
            </a:r>
            <a:r>
              <a:rPr lang="it-IT" dirty="0">
                <a:solidFill>
                  <a:schemeClr val="bg1"/>
                </a:solidFill>
                <a:latin typeface="Garamond" panose="02020404030301010803" pitchFamily="18" charset="0"/>
              </a:rPr>
              <a:t> 1906</a:t>
            </a:r>
          </a:p>
        </p:txBody>
      </p:sp>
      <p:cxnSp>
        <p:nvCxnSpPr>
          <p:cNvPr id="44" name="Connettore diritto 43">
            <a:extLst>
              <a:ext uri="{FF2B5EF4-FFF2-40B4-BE49-F238E27FC236}">
                <a16:creationId xmlns:a16="http://schemas.microsoft.com/office/drawing/2014/main" id="{3E7FEA45-397D-4266-819D-0487BC4AEA7E}"/>
              </a:ext>
            </a:extLst>
          </p:cNvPr>
          <p:cNvCxnSpPr>
            <a:cxnSpLocks/>
          </p:cNvCxnSpPr>
          <p:nvPr/>
        </p:nvCxnSpPr>
        <p:spPr>
          <a:xfrm flipV="1">
            <a:off x="8307792" y="3307660"/>
            <a:ext cx="0" cy="1261839"/>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
        <p:nvSpPr>
          <p:cNvPr id="45" name="CasellaDiTesto 44">
            <a:extLst>
              <a:ext uri="{FF2B5EF4-FFF2-40B4-BE49-F238E27FC236}">
                <a16:creationId xmlns:a16="http://schemas.microsoft.com/office/drawing/2014/main" id="{B664139F-0A1E-440C-9A73-1B51397F2B6E}"/>
              </a:ext>
            </a:extLst>
          </p:cNvPr>
          <p:cNvSpPr txBox="1"/>
          <p:nvPr/>
        </p:nvSpPr>
        <p:spPr>
          <a:xfrm>
            <a:off x="7325990" y="2946188"/>
            <a:ext cx="2171649" cy="1200329"/>
          </a:xfrm>
          <a:prstGeom prst="rect">
            <a:avLst/>
          </a:prstGeom>
          <a:solidFill>
            <a:schemeClr val="bg1"/>
          </a:solidFill>
        </p:spPr>
        <p:txBody>
          <a:bodyPr wrap="square" rtlCol="0">
            <a:spAutoFit/>
          </a:bodyPr>
          <a:lstStyle/>
          <a:p>
            <a:r>
              <a:rPr lang="en-GB" dirty="0">
                <a:latin typeface="Garamond" panose="02020404030301010803" pitchFamily="18" charset="0"/>
              </a:rPr>
              <a:t>Exchange of Notes between the UK and Egypt</a:t>
            </a:r>
          </a:p>
          <a:p>
            <a:endParaRPr lang="it-IT" dirty="0"/>
          </a:p>
        </p:txBody>
      </p:sp>
      <p:sp>
        <p:nvSpPr>
          <p:cNvPr id="46" name="CasellaDiTesto 45">
            <a:extLst>
              <a:ext uri="{FF2B5EF4-FFF2-40B4-BE49-F238E27FC236}">
                <a16:creationId xmlns:a16="http://schemas.microsoft.com/office/drawing/2014/main" id="{93F8A3B4-89B6-4DD7-9A93-A24B747B24E1}"/>
              </a:ext>
            </a:extLst>
          </p:cNvPr>
          <p:cNvSpPr txBox="1"/>
          <p:nvPr/>
        </p:nvSpPr>
        <p:spPr>
          <a:xfrm>
            <a:off x="7229739" y="3901217"/>
            <a:ext cx="2369072" cy="369332"/>
          </a:xfrm>
          <a:prstGeom prst="rect">
            <a:avLst/>
          </a:prstGeom>
          <a:solidFill>
            <a:srgbClr val="5788A9"/>
          </a:solidFill>
        </p:spPr>
        <p:txBody>
          <a:bodyPr wrap="square" rtlCol="0">
            <a:spAutoFit/>
          </a:bodyPr>
          <a:lstStyle/>
          <a:p>
            <a:pPr algn="ctr"/>
            <a:r>
              <a:rPr lang="en-GB" dirty="0">
                <a:solidFill>
                  <a:schemeClr val="bg1"/>
                </a:solidFill>
                <a:latin typeface="Garamond" panose="02020404030301010803" pitchFamily="18" charset="0"/>
              </a:rPr>
              <a:t>7 May 1929</a:t>
            </a:r>
          </a:p>
        </p:txBody>
      </p:sp>
      <p:cxnSp>
        <p:nvCxnSpPr>
          <p:cNvPr id="47" name="Connettore diritto 46">
            <a:extLst>
              <a:ext uri="{FF2B5EF4-FFF2-40B4-BE49-F238E27FC236}">
                <a16:creationId xmlns:a16="http://schemas.microsoft.com/office/drawing/2014/main" id="{1A78B3DD-D956-453E-98F4-A30F75BEA860}"/>
              </a:ext>
            </a:extLst>
          </p:cNvPr>
          <p:cNvCxnSpPr>
            <a:cxnSpLocks/>
          </p:cNvCxnSpPr>
          <p:nvPr/>
        </p:nvCxnSpPr>
        <p:spPr>
          <a:xfrm flipV="1">
            <a:off x="4465372" y="5401441"/>
            <a:ext cx="0" cy="1261839"/>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
        <p:nvSpPr>
          <p:cNvPr id="48" name="CasellaDiTesto 47">
            <a:extLst>
              <a:ext uri="{FF2B5EF4-FFF2-40B4-BE49-F238E27FC236}">
                <a16:creationId xmlns:a16="http://schemas.microsoft.com/office/drawing/2014/main" id="{BC5204AA-4D8F-4025-9EF6-D92781C8C8CC}"/>
              </a:ext>
            </a:extLst>
          </p:cNvPr>
          <p:cNvSpPr txBox="1"/>
          <p:nvPr/>
        </p:nvSpPr>
        <p:spPr>
          <a:xfrm>
            <a:off x="3483571" y="5038534"/>
            <a:ext cx="1980000" cy="1200329"/>
          </a:xfrm>
          <a:prstGeom prst="rect">
            <a:avLst/>
          </a:prstGeom>
          <a:solidFill>
            <a:schemeClr val="bg1"/>
          </a:solidFill>
        </p:spPr>
        <p:txBody>
          <a:bodyPr wrap="square" rtlCol="0">
            <a:spAutoFit/>
          </a:bodyPr>
          <a:lstStyle/>
          <a:p>
            <a:r>
              <a:rPr lang="en-GB" dirty="0">
                <a:latin typeface="Garamond" panose="02020404030301010803" pitchFamily="18" charset="0"/>
              </a:rPr>
              <a:t>Jonglei Canal Project Agreement</a:t>
            </a:r>
          </a:p>
          <a:p>
            <a:endParaRPr lang="en-GB" dirty="0">
              <a:latin typeface="Garamond" panose="02020404030301010803" pitchFamily="18" charset="0"/>
            </a:endParaRPr>
          </a:p>
          <a:p>
            <a:endParaRPr lang="en-GB" dirty="0">
              <a:latin typeface="Garamond" panose="02020404030301010803" pitchFamily="18" charset="0"/>
            </a:endParaRPr>
          </a:p>
        </p:txBody>
      </p:sp>
      <p:sp>
        <p:nvSpPr>
          <p:cNvPr id="49" name="CasellaDiTesto 48">
            <a:extLst>
              <a:ext uri="{FF2B5EF4-FFF2-40B4-BE49-F238E27FC236}">
                <a16:creationId xmlns:a16="http://schemas.microsoft.com/office/drawing/2014/main" id="{05113592-BF36-43FC-8123-DF76E2A20D2F}"/>
              </a:ext>
            </a:extLst>
          </p:cNvPr>
          <p:cNvSpPr txBox="1"/>
          <p:nvPr/>
        </p:nvSpPr>
        <p:spPr>
          <a:xfrm>
            <a:off x="3387319" y="5994998"/>
            <a:ext cx="2160000" cy="369332"/>
          </a:xfrm>
          <a:prstGeom prst="rect">
            <a:avLst/>
          </a:prstGeom>
          <a:solidFill>
            <a:srgbClr val="5788A9"/>
          </a:solidFill>
        </p:spPr>
        <p:txBody>
          <a:bodyPr wrap="square" rtlCol="0">
            <a:spAutoFit/>
          </a:bodyPr>
          <a:lstStyle/>
          <a:p>
            <a:pPr algn="ctr"/>
            <a:r>
              <a:rPr lang="it-IT" dirty="0">
                <a:solidFill>
                  <a:schemeClr val="bg1"/>
                </a:solidFill>
                <a:latin typeface="Garamond" panose="02020404030301010803" pitchFamily="18" charset="0"/>
              </a:rPr>
              <a:t>1974</a:t>
            </a:r>
          </a:p>
        </p:txBody>
      </p:sp>
      <p:cxnSp>
        <p:nvCxnSpPr>
          <p:cNvPr id="50" name="Connettore diritto 49">
            <a:extLst>
              <a:ext uri="{FF2B5EF4-FFF2-40B4-BE49-F238E27FC236}">
                <a16:creationId xmlns:a16="http://schemas.microsoft.com/office/drawing/2014/main" id="{D0CABD2D-125A-4465-AECA-4E7CAC94D67A}"/>
              </a:ext>
            </a:extLst>
          </p:cNvPr>
          <p:cNvCxnSpPr>
            <a:cxnSpLocks/>
          </p:cNvCxnSpPr>
          <p:nvPr/>
        </p:nvCxnSpPr>
        <p:spPr>
          <a:xfrm flipV="1">
            <a:off x="6068414" y="3313856"/>
            <a:ext cx="0" cy="1261839"/>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
        <p:nvSpPr>
          <p:cNvPr id="51" name="CasellaDiTesto 50">
            <a:extLst>
              <a:ext uri="{FF2B5EF4-FFF2-40B4-BE49-F238E27FC236}">
                <a16:creationId xmlns:a16="http://schemas.microsoft.com/office/drawing/2014/main" id="{9FFD8E1F-B9B6-457B-83CE-E52BE40A43F2}"/>
              </a:ext>
            </a:extLst>
          </p:cNvPr>
          <p:cNvSpPr txBox="1"/>
          <p:nvPr/>
        </p:nvSpPr>
        <p:spPr>
          <a:xfrm>
            <a:off x="5086613" y="2950426"/>
            <a:ext cx="1980000" cy="1200329"/>
          </a:xfrm>
          <a:prstGeom prst="rect">
            <a:avLst/>
          </a:prstGeom>
          <a:solidFill>
            <a:schemeClr val="bg1"/>
          </a:solidFill>
        </p:spPr>
        <p:txBody>
          <a:bodyPr wrap="square" rtlCol="0">
            <a:spAutoFit/>
          </a:bodyPr>
          <a:lstStyle/>
          <a:p>
            <a:r>
              <a:rPr lang="en-GB" dirty="0">
                <a:latin typeface="Garamond" panose="02020404030301010803" pitchFamily="18" charset="0"/>
              </a:rPr>
              <a:t>Supplementary Agreement between the UK and Egypt</a:t>
            </a:r>
          </a:p>
          <a:p>
            <a:endParaRPr lang="en-GB" dirty="0">
              <a:latin typeface="Garamond" panose="02020404030301010803" pitchFamily="18" charset="0"/>
            </a:endParaRPr>
          </a:p>
        </p:txBody>
      </p:sp>
      <p:sp>
        <p:nvSpPr>
          <p:cNvPr id="52" name="CasellaDiTesto 51">
            <a:extLst>
              <a:ext uri="{FF2B5EF4-FFF2-40B4-BE49-F238E27FC236}">
                <a16:creationId xmlns:a16="http://schemas.microsoft.com/office/drawing/2014/main" id="{07BA6EC9-EAB9-4C78-8758-3C07D19CB5AA}"/>
              </a:ext>
            </a:extLst>
          </p:cNvPr>
          <p:cNvSpPr txBox="1"/>
          <p:nvPr/>
        </p:nvSpPr>
        <p:spPr>
          <a:xfrm>
            <a:off x="4990361" y="3901665"/>
            <a:ext cx="2160000" cy="369332"/>
          </a:xfrm>
          <a:prstGeom prst="rect">
            <a:avLst/>
          </a:prstGeom>
          <a:solidFill>
            <a:srgbClr val="5788A9"/>
          </a:solidFill>
        </p:spPr>
        <p:txBody>
          <a:bodyPr wrap="square" rtlCol="0">
            <a:spAutoFit/>
          </a:bodyPr>
          <a:lstStyle/>
          <a:p>
            <a:pPr algn="ctr"/>
            <a:r>
              <a:rPr lang="it-IT" dirty="0">
                <a:solidFill>
                  <a:schemeClr val="bg1"/>
                </a:solidFill>
                <a:latin typeface="Garamond" panose="02020404030301010803" pitchFamily="18" charset="0"/>
              </a:rPr>
              <a:t>1932</a:t>
            </a:r>
          </a:p>
        </p:txBody>
      </p:sp>
      <p:cxnSp>
        <p:nvCxnSpPr>
          <p:cNvPr id="53" name="Connettore diritto 52">
            <a:extLst>
              <a:ext uri="{FF2B5EF4-FFF2-40B4-BE49-F238E27FC236}">
                <a16:creationId xmlns:a16="http://schemas.microsoft.com/office/drawing/2014/main" id="{BFCE4B8A-5B85-4383-8403-BBA5A92FB1C0}"/>
              </a:ext>
            </a:extLst>
          </p:cNvPr>
          <p:cNvCxnSpPr>
            <a:cxnSpLocks/>
          </p:cNvCxnSpPr>
          <p:nvPr/>
        </p:nvCxnSpPr>
        <p:spPr>
          <a:xfrm flipV="1">
            <a:off x="1265240" y="3345779"/>
            <a:ext cx="0" cy="1261839"/>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
        <p:nvSpPr>
          <p:cNvPr id="54" name="CasellaDiTesto 53">
            <a:extLst>
              <a:ext uri="{FF2B5EF4-FFF2-40B4-BE49-F238E27FC236}">
                <a16:creationId xmlns:a16="http://schemas.microsoft.com/office/drawing/2014/main" id="{7C9DB96E-F278-4D37-AA3C-C862C7A533F3}"/>
              </a:ext>
            </a:extLst>
          </p:cNvPr>
          <p:cNvSpPr txBox="1"/>
          <p:nvPr/>
        </p:nvSpPr>
        <p:spPr>
          <a:xfrm>
            <a:off x="161893" y="2788814"/>
            <a:ext cx="2392243" cy="923330"/>
          </a:xfrm>
          <a:prstGeom prst="rect">
            <a:avLst/>
          </a:prstGeom>
          <a:solidFill>
            <a:schemeClr val="bg1"/>
          </a:solidFill>
        </p:spPr>
        <p:txBody>
          <a:bodyPr wrap="square" rtlCol="0">
            <a:spAutoFit/>
          </a:bodyPr>
          <a:lstStyle/>
          <a:p>
            <a:r>
              <a:rPr lang="en-GB" dirty="0">
                <a:latin typeface="Garamond" panose="02020404030301010803" pitchFamily="18" charset="0"/>
              </a:rPr>
              <a:t>Exchange of Notes between Egypt and UK</a:t>
            </a:r>
          </a:p>
          <a:p>
            <a:endParaRPr lang="en-GB" dirty="0">
              <a:latin typeface="Garamond" panose="02020404030301010803" pitchFamily="18" charset="0"/>
            </a:endParaRPr>
          </a:p>
        </p:txBody>
      </p:sp>
      <p:sp>
        <p:nvSpPr>
          <p:cNvPr id="55" name="CasellaDiTesto 54">
            <a:extLst>
              <a:ext uri="{FF2B5EF4-FFF2-40B4-BE49-F238E27FC236}">
                <a16:creationId xmlns:a16="http://schemas.microsoft.com/office/drawing/2014/main" id="{5E3A82C7-DECF-45F5-9DB5-648AAFD94658}"/>
              </a:ext>
            </a:extLst>
          </p:cNvPr>
          <p:cNvSpPr txBox="1"/>
          <p:nvPr/>
        </p:nvSpPr>
        <p:spPr>
          <a:xfrm>
            <a:off x="54591" y="3459844"/>
            <a:ext cx="2585573" cy="923330"/>
          </a:xfrm>
          <a:prstGeom prst="rect">
            <a:avLst/>
          </a:prstGeom>
          <a:solidFill>
            <a:srgbClr val="5788A9"/>
          </a:solidFill>
        </p:spPr>
        <p:txBody>
          <a:bodyPr wrap="square" rtlCol="0">
            <a:spAutoFit/>
          </a:bodyPr>
          <a:lstStyle/>
          <a:p>
            <a:pPr algn="ctr"/>
            <a:r>
              <a:rPr lang="en-GB" dirty="0">
                <a:solidFill>
                  <a:schemeClr val="bg1"/>
                </a:solidFill>
                <a:latin typeface="Garamond" panose="02020404030301010803" pitchFamily="18" charset="0"/>
              </a:rPr>
              <a:t>31 May 1949, 5 Dec 1949</a:t>
            </a:r>
          </a:p>
          <a:p>
            <a:pPr algn="ctr"/>
            <a:r>
              <a:rPr lang="en-GB" dirty="0">
                <a:solidFill>
                  <a:schemeClr val="bg1"/>
                </a:solidFill>
                <a:latin typeface="Garamond" panose="02020404030301010803" pitchFamily="18" charset="0"/>
              </a:rPr>
              <a:t>Jan-Mar 1950, </a:t>
            </a:r>
          </a:p>
          <a:p>
            <a:pPr algn="ctr"/>
            <a:r>
              <a:rPr lang="en-GB" dirty="0">
                <a:solidFill>
                  <a:schemeClr val="bg1"/>
                </a:solidFill>
                <a:latin typeface="Garamond" panose="02020404030301010803" pitchFamily="18" charset="0"/>
              </a:rPr>
              <a:t>July 1952 - Jan 1953</a:t>
            </a:r>
          </a:p>
        </p:txBody>
      </p:sp>
      <p:cxnSp>
        <p:nvCxnSpPr>
          <p:cNvPr id="56" name="Connettore diritto 55">
            <a:extLst>
              <a:ext uri="{FF2B5EF4-FFF2-40B4-BE49-F238E27FC236}">
                <a16:creationId xmlns:a16="http://schemas.microsoft.com/office/drawing/2014/main" id="{623315A3-1F79-47CF-9A6C-655EAB0759DC}"/>
              </a:ext>
            </a:extLst>
          </p:cNvPr>
          <p:cNvCxnSpPr>
            <a:cxnSpLocks/>
          </p:cNvCxnSpPr>
          <p:nvPr/>
        </p:nvCxnSpPr>
        <p:spPr>
          <a:xfrm flipV="1">
            <a:off x="8658339" y="1271790"/>
            <a:ext cx="0" cy="1261839"/>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
        <p:nvSpPr>
          <p:cNvPr id="57" name="CasellaDiTesto 56">
            <a:extLst>
              <a:ext uri="{FF2B5EF4-FFF2-40B4-BE49-F238E27FC236}">
                <a16:creationId xmlns:a16="http://schemas.microsoft.com/office/drawing/2014/main" id="{BED06FD8-7B70-4105-97A9-47B71FCC833A}"/>
              </a:ext>
            </a:extLst>
          </p:cNvPr>
          <p:cNvSpPr txBox="1"/>
          <p:nvPr/>
        </p:nvSpPr>
        <p:spPr>
          <a:xfrm>
            <a:off x="7676538" y="910318"/>
            <a:ext cx="1980000" cy="1200329"/>
          </a:xfrm>
          <a:prstGeom prst="rect">
            <a:avLst/>
          </a:prstGeom>
          <a:solidFill>
            <a:schemeClr val="bg1"/>
          </a:solidFill>
        </p:spPr>
        <p:txBody>
          <a:bodyPr wrap="square" rtlCol="0">
            <a:spAutoFit/>
          </a:bodyPr>
          <a:lstStyle/>
          <a:p>
            <a:r>
              <a:rPr lang="en-GB" dirty="0">
                <a:latin typeface="Garamond" panose="02020404030301010803" pitchFamily="18" charset="0"/>
              </a:rPr>
              <a:t>Agreement between the UK, France and Italy</a:t>
            </a:r>
          </a:p>
          <a:p>
            <a:endParaRPr lang="en-GB" dirty="0"/>
          </a:p>
        </p:txBody>
      </p:sp>
      <p:sp>
        <p:nvSpPr>
          <p:cNvPr id="58" name="CasellaDiTesto 57">
            <a:extLst>
              <a:ext uri="{FF2B5EF4-FFF2-40B4-BE49-F238E27FC236}">
                <a16:creationId xmlns:a16="http://schemas.microsoft.com/office/drawing/2014/main" id="{63D56AE8-BFA9-4BEF-9DFF-BA8244AE8D76}"/>
              </a:ext>
            </a:extLst>
          </p:cNvPr>
          <p:cNvSpPr txBox="1"/>
          <p:nvPr/>
        </p:nvSpPr>
        <p:spPr>
          <a:xfrm>
            <a:off x="7580286" y="1878995"/>
            <a:ext cx="2160000" cy="369332"/>
          </a:xfrm>
          <a:prstGeom prst="rect">
            <a:avLst/>
          </a:prstGeom>
          <a:solidFill>
            <a:srgbClr val="5788A9"/>
          </a:solidFill>
        </p:spPr>
        <p:txBody>
          <a:bodyPr wrap="square" rtlCol="0">
            <a:spAutoFit/>
          </a:bodyPr>
          <a:lstStyle/>
          <a:p>
            <a:pPr algn="ctr"/>
            <a:r>
              <a:rPr lang="en-GB" dirty="0">
                <a:solidFill>
                  <a:schemeClr val="bg1"/>
                </a:solidFill>
                <a:latin typeface="Garamond" panose="02020404030301010803" pitchFamily="18" charset="0"/>
              </a:rPr>
              <a:t>13 December 1906</a:t>
            </a:r>
          </a:p>
        </p:txBody>
      </p:sp>
      <p:cxnSp>
        <p:nvCxnSpPr>
          <p:cNvPr id="64" name="Connettore diritto 63">
            <a:extLst>
              <a:ext uri="{FF2B5EF4-FFF2-40B4-BE49-F238E27FC236}">
                <a16:creationId xmlns:a16="http://schemas.microsoft.com/office/drawing/2014/main" id="{5DCA90A7-B58D-4586-B501-1F7BFF6403EF}"/>
              </a:ext>
            </a:extLst>
          </p:cNvPr>
          <p:cNvCxnSpPr>
            <a:cxnSpLocks/>
          </p:cNvCxnSpPr>
          <p:nvPr/>
        </p:nvCxnSpPr>
        <p:spPr>
          <a:xfrm flipV="1">
            <a:off x="6664052" y="5405700"/>
            <a:ext cx="0" cy="1261839"/>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
        <p:nvSpPr>
          <p:cNvPr id="65" name="CasellaDiTesto 64">
            <a:extLst>
              <a:ext uri="{FF2B5EF4-FFF2-40B4-BE49-F238E27FC236}">
                <a16:creationId xmlns:a16="http://schemas.microsoft.com/office/drawing/2014/main" id="{F62D8D1C-690C-45C6-B066-527011C88E26}"/>
              </a:ext>
            </a:extLst>
          </p:cNvPr>
          <p:cNvSpPr txBox="1"/>
          <p:nvPr/>
        </p:nvSpPr>
        <p:spPr>
          <a:xfrm>
            <a:off x="5682251" y="5044228"/>
            <a:ext cx="1980000" cy="1200329"/>
          </a:xfrm>
          <a:prstGeom prst="rect">
            <a:avLst/>
          </a:prstGeom>
          <a:solidFill>
            <a:schemeClr val="bg1"/>
          </a:solidFill>
        </p:spPr>
        <p:txBody>
          <a:bodyPr wrap="square" rtlCol="0">
            <a:spAutoFit/>
          </a:bodyPr>
          <a:lstStyle/>
          <a:p>
            <a:r>
              <a:rPr lang="en-GB" dirty="0">
                <a:latin typeface="Garamond" panose="02020404030301010803" pitchFamily="18" charset="0"/>
              </a:rPr>
              <a:t>Ethio-Sudanese Agreement</a:t>
            </a:r>
          </a:p>
          <a:p>
            <a:endParaRPr lang="en-GB" dirty="0"/>
          </a:p>
          <a:p>
            <a:endParaRPr lang="en-GB" dirty="0"/>
          </a:p>
        </p:txBody>
      </p:sp>
      <p:sp>
        <p:nvSpPr>
          <p:cNvPr id="66" name="CasellaDiTesto 65">
            <a:extLst>
              <a:ext uri="{FF2B5EF4-FFF2-40B4-BE49-F238E27FC236}">
                <a16:creationId xmlns:a16="http://schemas.microsoft.com/office/drawing/2014/main" id="{2A160DA7-14E8-42E2-8463-EB8A64127405}"/>
              </a:ext>
            </a:extLst>
          </p:cNvPr>
          <p:cNvSpPr txBox="1"/>
          <p:nvPr/>
        </p:nvSpPr>
        <p:spPr>
          <a:xfrm>
            <a:off x="5585999" y="5999257"/>
            <a:ext cx="2160000" cy="369332"/>
          </a:xfrm>
          <a:prstGeom prst="rect">
            <a:avLst/>
          </a:prstGeom>
          <a:solidFill>
            <a:srgbClr val="5788A9"/>
          </a:solidFill>
        </p:spPr>
        <p:txBody>
          <a:bodyPr wrap="square" rtlCol="0">
            <a:spAutoFit/>
          </a:bodyPr>
          <a:lstStyle/>
          <a:p>
            <a:pPr algn="ctr"/>
            <a:r>
              <a:rPr lang="en-GB" dirty="0">
                <a:solidFill>
                  <a:schemeClr val="bg1"/>
                </a:solidFill>
                <a:latin typeface="Garamond" panose="02020404030301010803" pitchFamily="18" charset="0"/>
              </a:rPr>
              <a:t>23 December 1991</a:t>
            </a:r>
          </a:p>
        </p:txBody>
      </p:sp>
      <p:cxnSp>
        <p:nvCxnSpPr>
          <p:cNvPr id="67" name="Connettore diritto 66">
            <a:extLst>
              <a:ext uri="{FF2B5EF4-FFF2-40B4-BE49-F238E27FC236}">
                <a16:creationId xmlns:a16="http://schemas.microsoft.com/office/drawing/2014/main" id="{CF62A87C-4D01-4485-8DFF-822D9945F4B4}"/>
              </a:ext>
            </a:extLst>
          </p:cNvPr>
          <p:cNvCxnSpPr>
            <a:cxnSpLocks/>
          </p:cNvCxnSpPr>
          <p:nvPr/>
        </p:nvCxnSpPr>
        <p:spPr>
          <a:xfrm flipV="1">
            <a:off x="8870894" y="5397969"/>
            <a:ext cx="0" cy="1261839"/>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
        <p:nvSpPr>
          <p:cNvPr id="68" name="CasellaDiTesto 67">
            <a:extLst>
              <a:ext uri="{FF2B5EF4-FFF2-40B4-BE49-F238E27FC236}">
                <a16:creationId xmlns:a16="http://schemas.microsoft.com/office/drawing/2014/main" id="{1186D8E4-40A2-4378-B8FE-F19CD10C380F}"/>
              </a:ext>
            </a:extLst>
          </p:cNvPr>
          <p:cNvSpPr txBox="1"/>
          <p:nvPr/>
        </p:nvSpPr>
        <p:spPr>
          <a:xfrm>
            <a:off x="7889093" y="5036496"/>
            <a:ext cx="1980000" cy="1200329"/>
          </a:xfrm>
          <a:prstGeom prst="rect">
            <a:avLst/>
          </a:prstGeom>
          <a:solidFill>
            <a:schemeClr val="bg1"/>
          </a:solidFill>
        </p:spPr>
        <p:txBody>
          <a:bodyPr wrap="square" rtlCol="0">
            <a:spAutoFit/>
          </a:bodyPr>
          <a:lstStyle/>
          <a:p>
            <a:r>
              <a:rPr lang="en-GB" dirty="0">
                <a:latin typeface="Garamond" panose="02020404030301010803" pitchFamily="18" charset="0"/>
              </a:rPr>
              <a:t>Ethio-Egyptian Framework Agreement</a:t>
            </a:r>
          </a:p>
          <a:p>
            <a:endParaRPr lang="en-GB" dirty="0"/>
          </a:p>
        </p:txBody>
      </p:sp>
      <p:sp>
        <p:nvSpPr>
          <p:cNvPr id="69" name="CasellaDiTesto 68">
            <a:extLst>
              <a:ext uri="{FF2B5EF4-FFF2-40B4-BE49-F238E27FC236}">
                <a16:creationId xmlns:a16="http://schemas.microsoft.com/office/drawing/2014/main" id="{4E385FED-C424-4BCE-8744-41521E34AD27}"/>
              </a:ext>
            </a:extLst>
          </p:cNvPr>
          <p:cNvSpPr txBox="1"/>
          <p:nvPr/>
        </p:nvSpPr>
        <p:spPr>
          <a:xfrm>
            <a:off x="7792841" y="5991526"/>
            <a:ext cx="2160000" cy="369332"/>
          </a:xfrm>
          <a:prstGeom prst="rect">
            <a:avLst/>
          </a:prstGeom>
          <a:solidFill>
            <a:srgbClr val="5788A9"/>
          </a:solidFill>
        </p:spPr>
        <p:txBody>
          <a:bodyPr wrap="square" rtlCol="0">
            <a:spAutoFit/>
          </a:bodyPr>
          <a:lstStyle/>
          <a:p>
            <a:pPr algn="ctr"/>
            <a:r>
              <a:rPr lang="en-GB" dirty="0">
                <a:solidFill>
                  <a:schemeClr val="bg1"/>
                </a:solidFill>
                <a:latin typeface="Garamond" panose="02020404030301010803" pitchFamily="18" charset="0"/>
              </a:rPr>
              <a:t>1 July 1993</a:t>
            </a:r>
          </a:p>
        </p:txBody>
      </p:sp>
      <p:cxnSp>
        <p:nvCxnSpPr>
          <p:cNvPr id="75" name="Connettore diritto 74">
            <a:extLst>
              <a:ext uri="{FF2B5EF4-FFF2-40B4-BE49-F238E27FC236}">
                <a16:creationId xmlns:a16="http://schemas.microsoft.com/office/drawing/2014/main" id="{047CDBD1-34A8-42D1-9E44-35E81E7CEB0F}"/>
              </a:ext>
            </a:extLst>
          </p:cNvPr>
          <p:cNvCxnSpPr>
            <a:cxnSpLocks/>
          </p:cNvCxnSpPr>
          <p:nvPr/>
        </p:nvCxnSpPr>
        <p:spPr>
          <a:xfrm flipV="1">
            <a:off x="3763079" y="3312352"/>
            <a:ext cx="0" cy="1261839"/>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
        <p:nvSpPr>
          <p:cNvPr id="76" name="CasellaDiTesto 75">
            <a:extLst>
              <a:ext uri="{FF2B5EF4-FFF2-40B4-BE49-F238E27FC236}">
                <a16:creationId xmlns:a16="http://schemas.microsoft.com/office/drawing/2014/main" id="{5534A669-034D-48A4-B2B7-58B833C72031}"/>
              </a:ext>
            </a:extLst>
          </p:cNvPr>
          <p:cNvSpPr txBox="1"/>
          <p:nvPr/>
        </p:nvSpPr>
        <p:spPr>
          <a:xfrm>
            <a:off x="2808426" y="2940453"/>
            <a:ext cx="1980000" cy="1477328"/>
          </a:xfrm>
          <a:prstGeom prst="rect">
            <a:avLst/>
          </a:prstGeom>
          <a:solidFill>
            <a:schemeClr val="bg1"/>
          </a:solidFill>
        </p:spPr>
        <p:txBody>
          <a:bodyPr wrap="square" rtlCol="0">
            <a:spAutoFit/>
          </a:bodyPr>
          <a:lstStyle/>
          <a:p>
            <a:r>
              <a:rPr lang="en-GB" dirty="0">
                <a:latin typeface="Garamond" panose="02020404030301010803" pitchFamily="18" charset="0"/>
              </a:rPr>
              <a:t>Agreement between Belgium and the UK</a:t>
            </a:r>
          </a:p>
          <a:p>
            <a:endParaRPr lang="en-GB" dirty="0">
              <a:latin typeface="Garamond" panose="02020404030301010803" pitchFamily="18" charset="0"/>
            </a:endParaRPr>
          </a:p>
          <a:p>
            <a:endParaRPr lang="it-IT" dirty="0"/>
          </a:p>
        </p:txBody>
      </p:sp>
      <p:sp>
        <p:nvSpPr>
          <p:cNvPr id="77" name="CasellaDiTesto 76">
            <a:extLst>
              <a:ext uri="{FF2B5EF4-FFF2-40B4-BE49-F238E27FC236}">
                <a16:creationId xmlns:a16="http://schemas.microsoft.com/office/drawing/2014/main" id="{85079E59-64B2-484D-B787-E11F26B46CCF}"/>
              </a:ext>
            </a:extLst>
          </p:cNvPr>
          <p:cNvSpPr txBox="1"/>
          <p:nvPr/>
        </p:nvSpPr>
        <p:spPr>
          <a:xfrm>
            <a:off x="2712174" y="3909130"/>
            <a:ext cx="2160000" cy="369332"/>
          </a:xfrm>
          <a:prstGeom prst="rect">
            <a:avLst/>
          </a:prstGeom>
          <a:solidFill>
            <a:srgbClr val="5788A9"/>
          </a:solidFill>
        </p:spPr>
        <p:txBody>
          <a:bodyPr wrap="square" rtlCol="0">
            <a:spAutoFit/>
          </a:bodyPr>
          <a:lstStyle/>
          <a:p>
            <a:pPr algn="ctr"/>
            <a:r>
              <a:rPr lang="it-IT" dirty="0">
                <a:solidFill>
                  <a:schemeClr val="bg1"/>
                </a:solidFill>
                <a:latin typeface="Garamond" panose="02020404030301010803" pitchFamily="18" charset="0"/>
              </a:rPr>
              <a:t>22 November 1934</a:t>
            </a:r>
          </a:p>
        </p:txBody>
      </p:sp>
      <p:cxnSp>
        <p:nvCxnSpPr>
          <p:cNvPr id="59" name="Connettore diritto 58">
            <a:extLst>
              <a:ext uri="{FF2B5EF4-FFF2-40B4-BE49-F238E27FC236}">
                <a16:creationId xmlns:a16="http://schemas.microsoft.com/office/drawing/2014/main" id="{DD619540-93BE-492D-898E-24FD90D5CF24}"/>
              </a:ext>
            </a:extLst>
          </p:cNvPr>
          <p:cNvCxnSpPr>
            <a:cxnSpLocks/>
          </p:cNvCxnSpPr>
          <p:nvPr/>
        </p:nvCxnSpPr>
        <p:spPr>
          <a:xfrm flipV="1">
            <a:off x="11074722" y="5405700"/>
            <a:ext cx="0" cy="1261839"/>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
        <p:nvSpPr>
          <p:cNvPr id="60" name="CasellaDiTesto 59">
            <a:extLst>
              <a:ext uri="{FF2B5EF4-FFF2-40B4-BE49-F238E27FC236}">
                <a16:creationId xmlns:a16="http://schemas.microsoft.com/office/drawing/2014/main" id="{6C6A99DA-7BA6-4A4E-8D27-9B115932A29C}"/>
              </a:ext>
            </a:extLst>
          </p:cNvPr>
          <p:cNvSpPr txBox="1"/>
          <p:nvPr/>
        </p:nvSpPr>
        <p:spPr>
          <a:xfrm>
            <a:off x="10092921" y="5037332"/>
            <a:ext cx="1980000" cy="1200329"/>
          </a:xfrm>
          <a:prstGeom prst="rect">
            <a:avLst/>
          </a:prstGeom>
          <a:solidFill>
            <a:schemeClr val="bg1"/>
          </a:solidFill>
        </p:spPr>
        <p:txBody>
          <a:bodyPr wrap="square" rtlCol="0">
            <a:spAutoFit/>
          </a:bodyPr>
          <a:lstStyle/>
          <a:p>
            <a:r>
              <a:rPr lang="en-GB" dirty="0">
                <a:latin typeface="Garamond" panose="02020404030301010803" pitchFamily="18" charset="0"/>
              </a:rPr>
              <a:t>Lake Victoria</a:t>
            </a:r>
          </a:p>
          <a:p>
            <a:r>
              <a:rPr lang="en-GB" dirty="0">
                <a:latin typeface="Garamond" panose="02020404030301010803" pitchFamily="18" charset="0"/>
              </a:rPr>
              <a:t>Agreement</a:t>
            </a:r>
          </a:p>
          <a:p>
            <a:endParaRPr lang="en-GB" dirty="0">
              <a:latin typeface="Garamond" panose="02020404030301010803" pitchFamily="18" charset="0"/>
            </a:endParaRPr>
          </a:p>
          <a:p>
            <a:endParaRPr lang="en-GB" dirty="0">
              <a:latin typeface="Garamond" panose="02020404030301010803" pitchFamily="18" charset="0"/>
            </a:endParaRPr>
          </a:p>
        </p:txBody>
      </p:sp>
      <p:sp>
        <p:nvSpPr>
          <p:cNvPr id="61" name="CasellaDiTesto 60">
            <a:extLst>
              <a:ext uri="{FF2B5EF4-FFF2-40B4-BE49-F238E27FC236}">
                <a16:creationId xmlns:a16="http://schemas.microsoft.com/office/drawing/2014/main" id="{9975FF7C-AA07-4253-8736-1030E989B5D2}"/>
              </a:ext>
            </a:extLst>
          </p:cNvPr>
          <p:cNvSpPr txBox="1"/>
          <p:nvPr/>
        </p:nvSpPr>
        <p:spPr>
          <a:xfrm>
            <a:off x="9996669" y="5726543"/>
            <a:ext cx="2160000" cy="646331"/>
          </a:xfrm>
          <a:prstGeom prst="rect">
            <a:avLst/>
          </a:prstGeom>
          <a:solidFill>
            <a:srgbClr val="5788A9"/>
          </a:solidFill>
        </p:spPr>
        <p:txBody>
          <a:bodyPr wrap="square" rtlCol="0">
            <a:spAutoFit/>
          </a:bodyPr>
          <a:lstStyle/>
          <a:p>
            <a:pPr algn="ctr"/>
            <a:r>
              <a:rPr lang="en-GB" dirty="0">
                <a:solidFill>
                  <a:schemeClr val="bg1"/>
                </a:solidFill>
                <a:latin typeface="Garamond" panose="02020404030301010803" pitchFamily="18" charset="0"/>
              </a:rPr>
              <a:t>30 June 1994</a:t>
            </a:r>
          </a:p>
          <a:p>
            <a:pPr algn="ctr"/>
            <a:r>
              <a:rPr lang="en-GB" dirty="0">
                <a:solidFill>
                  <a:schemeClr val="bg1"/>
                </a:solidFill>
                <a:latin typeface="Garamond" panose="02020404030301010803" pitchFamily="18" charset="0"/>
              </a:rPr>
              <a:t>5 August 1994</a:t>
            </a:r>
          </a:p>
        </p:txBody>
      </p:sp>
      <p:cxnSp>
        <p:nvCxnSpPr>
          <p:cNvPr id="62" name="Connettore diritto 61">
            <a:extLst>
              <a:ext uri="{FF2B5EF4-FFF2-40B4-BE49-F238E27FC236}">
                <a16:creationId xmlns:a16="http://schemas.microsoft.com/office/drawing/2014/main" id="{C2CF235E-DCCA-471A-B90A-3D22798F4ADB}"/>
              </a:ext>
            </a:extLst>
          </p:cNvPr>
          <p:cNvCxnSpPr>
            <a:cxnSpLocks/>
          </p:cNvCxnSpPr>
          <p:nvPr/>
        </p:nvCxnSpPr>
        <p:spPr>
          <a:xfrm flipV="1">
            <a:off x="2250012" y="5396850"/>
            <a:ext cx="0" cy="1261839"/>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
        <p:nvSpPr>
          <p:cNvPr id="63" name="CasellaDiTesto 62">
            <a:extLst>
              <a:ext uri="{FF2B5EF4-FFF2-40B4-BE49-F238E27FC236}">
                <a16:creationId xmlns:a16="http://schemas.microsoft.com/office/drawing/2014/main" id="{890874AD-5103-480B-BA49-49BA9BF4D01C}"/>
              </a:ext>
            </a:extLst>
          </p:cNvPr>
          <p:cNvSpPr txBox="1"/>
          <p:nvPr/>
        </p:nvSpPr>
        <p:spPr>
          <a:xfrm>
            <a:off x="1268211" y="5044900"/>
            <a:ext cx="1980000" cy="1200329"/>
          </a:xfrm>
          <a:prstGeom prst="rect">
            <a:avLst/>
          </a:prstGeom>
          <a:solidFill>
            <a:schemeClr val="bg1"/>
          </a:solidFill>
        </p:spPr>
        <p:txBody>
          <a:bodyPr wrap="square" rtlCol="0">
            <a:spAutoFit/>
          </a:bodyPr>
          <a:lstStyle/>
          <a:p>
            <a:r>
              <a:rPr lang="en-GB" dirty="0">
                <a:latin typeface="Garamond" panose="02020404030301010803" pitchFamily="18" charset="0"/>
              </a:rPr>
              <a:t>Agreement between Republic of the Sudan and U.A.R.</a:t>
            </a:r>
          </a:p>
          <a:p>
            <a:endParaRPr lang="en-GB" dirty="0">
              <a:latin typeface="Garamond" panose="02020404030301010803" pitchFamily="18" charset="0"/>
            </a:endParaRPr>
          </a:p>
        </p:txBody>
      </p:sp>
      <p:sp>
        <p:nvSpPr>
          <p:cNvPr id="70" name="CasellaDiTesto 69">
            <a:extLst>
              <a:ext uri="{FF2B5EF4-FFF2-40B4-BE49-F238E27FC236}">
                <a16:creationId xmlns:a16="http://schemas.microsoft.com/office/drawing/2014/main" id="{27044808-44D8-4AD4-B8AA-5C5A002AB474}"/>
              </a:ext>
            </a:extLst>
          </p:cNvPr>
          <p:cNvSpPr txBox="1"/>
          <p:nvPr/>
        </p:nvSpPr>
        <p:spPr>
          <a:xfrm>
            <a:off x="1171959" y="5990407"/>
            <a:ext cx="2160000" cy="369332"/>
          </a:xfrm>
          <a:prstGeom prst="rect">
            <a:avLst/>
          </a:prstGeom>
          <a:solidFill>
            <a:srgbClr val="5788A9"/>
          </a:solidFill>
        </p:spPr>
        <p:txBody>
          <a:bodyPr wrap="square" rtlCol="0">
            <a:spAutoFit/>
          </a:bodyPr>
          <a:lstStyle/>
          <a:p>
            <a:pPr algn="ctr"/>
            <a:r>
              <a:rPr lang="it-IT" dirty="0">
                <a:solidFill>
                  <a:schemeClr val="bg1"/>
                </a:solidFill>
                <a:latin typeface="Garamond" panose="02020404030301010803" pitchFamily="18" charset="0"/>
              </a:rPr>
              <a:t>8 November 1959</a:t>
            </a:r>
          </a:p>
        </p:txBody>
      </p:sp>
      <p:cxnSp>
        <p:nvCxnSpPr>
          <p:cNvPr id="7" name="Connettore a gomito 6">
            <a:extLst>
              <a:ext uri="{FF2B5EF4-FFF2-40B4-BE49-F238E27FC236}">
                <a16:creationId xmlns:a16="http://schemas.microsoft.com/office/drawing/2014/main" id="{9B0C8BB6-7882-4226-A7AD-A74ACA5DFEC3}"/>
              </a:ext>
            </a:extLst>
          </p:cNvPr>
          <p:cNvCxnSpPr>
            <a:cxnSpLocks/>
          </p:cNvCxnSpPr>
          <p:nvPr/>
        </p:nvCxnSpPr>
        <p:spPr>
          <a:xfrm flipV="1">
            <a:off x="9992296" y="2134757"/>
            <a:ext cx="1506720" cy="1395258"/>
          </a:xfrm>
          <a:prstGeom prst="bentConnector3">
            <a:avLst>
              <a:gd name="adj1" fmla="val 73423"/>
            </a:avLst>
          </a:prstGeom>
          <a:ln w="38100">
            <a:prstDash val="dash"/>
          </a:ln>
        </p:spPr>
        <p:style>
          <a:lnRef idx="1">
            <a:schemeClr val="accent1"/>
          </a:lnRef>
          <a:fillRef idx="0">
            <a:schemeClr val="accent1"/>
          </a:fillRef>
          <a:effectRef idx="0">
            <a:schemeClr val="accent1"/>
          </a:effectRef>
          <a:fontRef idx="minor">
            <a:schemeClr val="tx1"/>
          </a:fontRef>
        </p:style>
      </p:cxnSp>
      <p:sp>
        <p:nvSpPr>
          <p:cNvPr id="18" name="CasellaDiTesto 17">
            <a:extLst>
              <a:ext uri="{FF2B5EF4-FFF2-40B4-BE49-F238E27FC236}">
                <a16:creationId xmlns:a16="http://schemas.microsoft.com/office/drawing/2014/main" id="{3437FB94-F19E-45D0-BAB0-0DAE7F74A8DC}"/>
              </a:ext>
            </a:extLst>
          </p:cNvPr>
          <p:cNvSpPr txBox="1"/>
          <p:nvPr/>
        </p:nvSpPr>
        <p:spPr>
          <a:xfrm>
            <a:off x="10118151" y="1781086"/>
            <a:ext cx="1980000" cy="1200329"/>
          </a:xfrm>
          <a:prstGeom prst="rect">
            <a:avLst/>
          </a:prstGeom>
          <a:solidFill>
            <a:schemeClr val="bg1"/>
          </a:solidFill>
        </p:spPr>
        <p:txBody>
          <a:bodyPr wrap="square" rtlCol="0">
            <a:spAutoFit/>
          </a:bodyPr>
          <a:lstStyle/>
          <a:p>
            <a:r>
              <a:rPr lang="en-GB" dirty="0">
                <a:latin typeface="Garamond" panose="02020404030301010803" pitchFamily="18" charset="0"/>
              </a:rPr>
              <a:t>Exchange of Notes between Italy and the UK </a:t>
            </a:r>
          </a:p>
          <a:p>
            <a:endParaRPr lang="en-GB" dirty="0">
              <a:latin typeface="Garamond" panose="02020404030301010803" pitchFamily="18" charset="0"/>
            </a:endParaRPr>
          </a:p>
        </p:txBody>
      </p:sp>
      <p:sp>
        <p:nvSpPr>
          <p:cNvPr id="19" name="CasellaDiTesto 18">
            <a:extLst>
              <a:ext uri="{FF2B5EF4-FFF2-40B4-BE49-F238E27FC236}">
                <a16:creationId xmlns:a16="http://schemas.microsoft.com/office/drawing/2014/main" id="{E4CE91D1-6A8B-4D85-8578-75DFA2102A28}"/>
              </a:ext>
            </a:extLst>
          </p:cNvPr>
          <p:cNvSpPr txBox="1"/>
          <p:nvPr/>
        </p:nvSpPr>
        <p:spPr>
          <a:xfrm>
            <a:off x="10021899" y="2736115"/>
            <a:ext cx="2160000" cy="353943"/>
          </a:xfrm>
          <a:prstGeom prst="rect">
            <a:avLst/>
          </a:prstGeom>
          <a:solidFill>
            <a:srgbClr val="5788A9"/>
          </a:solidFill>
        </p:spPr>
        <p:txBody>
          <a:bodyPr wrap="square" rtlCol="0">
            <a:spAutoFit/>
          </a:bodyPr>
          <a:lstStyle/>
          <a:p>
            <a:pPr algn="ctr"/>
            <a:r>
              <a:rPr lang="it-IT" sz="1700" dirty="0">
                <a:solidFill>
                  <a:schemeClr val="bg1"/>
                </a:solidFill>
                <a:latin typeface="Garamond" panose="02020404030301010803" pitchFamily="18" charset="0"/>
              </a:rPr>
              <a:t>14-20 </a:t>
            </a:r>
            <a:r>
              <a:rPr lang="en-GB" sz="1700" dirty="0">
                <a:solidFill>
                  <a:schemeClr val="bg1"/>
                </a:solidFill>
                <a:latin typeface="Garamond" panose="02020404030301010803" pitchFamily="18" charset="0"/>
              </a:rPr>
              <a:t>December</a:t>
            </a:r>
            <a:r>
              <a:rPr lang="it-IT" sz="1700" dirty="0">
                <a:solidFill>
                  <a:schemeClr val="bg1"/>
                </a:solidFill>
                <a:latin typeface="Garamond" panose="02020404030301010803" pitchFamily="18" charset="0"/>
              </a:rPr>
              <a:t> 1925</a:t>
            </a:r>
          </a:p>
        </p:txBody>
      </p:sp>
    </p:spTree>
    <p:extLst>
      <p:ext uri="{BB962C8B-B14F-4D97-AF65-F5344CB8AC3E}">
        <p14:creationId xmlns:p14="http://schemas.microsoft.com/office/powerpoint/2010/main" val="4245940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4C99A"/>
        </a:solidFill>
        <a:effectLst/>
      </p:bgPr>
    </p:bg>
    <p:spTree>
      <p:nvGrpSpPr>
        <p:cNvPr id="1" name=""/>
        <p:cNvGrpSpPr/>
        <p:nvPr/>
      </p:nvGrpSpPr>
      <p:grpSpPr>
        <a:xfrm>
          <a:off x="0" y="0"/>
          <a:ext cx="0" cy="0"/>
          <a:chOff x="0" y="0"/>
          <a:chExt cx="0" cy="0"/>
        </a:xfrm>
      </p:grpSpPr>
      <p:pic>
        <p:nvPicPr>
          <p:cNvPr id="44" name="Immagine 43">
            <a:extLst>
              <a:ext uri="{FF2B5EF4-FFF2-40B4-BE49-F238E27FC236}">
                <a16:creationId xmlns:a16="http://schemas.microsoft.com/office/drawing/2014/main" id="{978C3811-8693-4699-9FEF-4BA7BE388933}"/>
              </a:ext>
            </a:extLst>
          </p:cNvPr>
          <p:cNvPicPr>
            <a:picLocks noChangeAspect="1"/>
          </p:cNvPicPr>
          <p:nvPr/>
        </p:nvPicPr>
        <p:blipFill rotWithShape="1">
          <a:blip r:embed="rId3">
            <a:clrChange>
              <a:clrFrom>
                <a:srgbClr val="FFFFFF"/>
              </a:clrFrom>
              <a:clrTo>
                <a:srgbClr val="FFFFFF">
                  <a:alpha val="0"/>
                </a:srgbClr>
              </a:clrTo>
            </a:clrChange>
          </a:blip>
          <a:srcRect l="40553" r="14175"/>
          <a:stretch/>
        </p:blipFill>
        <p:spPr>
          <a:xfrm>
            <a:off x="11250415" y="-46657"/>
            <a:ext cx="1958218" cy="2531537"/>
          </a:xfrm>
          <a:prstGeom prst="rect">
            <a:avLst/>
          </a:prstGeom>
        </p:spPr>
      </p:pic>
      <p:pic>
        <p:nvPicPr>
          <p:cNvPr id="45" name="Immagine 44">
            <a:extLst>
              <a:ext uri="{FF2B5EF4-FFF2-40B4-BE49-F238E27FC236}">
                <a16:creationId xmlns:a16="http://schemas.microsoft.com/office/drawing/2014/main" id="{8CEA2983-CEEE-47B1-A552-97033EF66D8C}"/>
              </a:ext>
            </a:extLst>
          </p:cNvPr>
          <p:cNvPicPr>
            <a:picLocks noChangeAspect="1"/>
          </p:cNvPicPr>
          <p:nvPr/>
        </p:nvPicPr>
        <p:blipFill rotWithShape="1">
          <a:blip r:embed="rId4">
            <a:clrChange>
              <a:clrFrom>
                <a:srgbClr val="FFFFFF"/>
              </a:clrFrom>
              <a:clrTo>
                <a:srgbClr val="FFFFFF">
                  <a:alpha val="0"/>
                </a:srgbClr>
              </a:clrTo>
            </a:clrChange>
          </a:blip>
          <a:srcRect r="38532"/>
          <a:stretch/>
        </p:blipFill>
        <p:spPr>
          <a:xfrm>
            <a:off x="9993435" y="2450931"/>
            <a:ext cx="2198565" cy="4500509"/>
          </a:xfrm>
          <a:prstGeom prst="rect">
            <a:avLst/>
          </a:prstGeom>
        </p:spPr>
      </p:pic>
      <p:sp>
        <p:nvSpPr>
          <p:cNvPr id="24" name="Titolo 9">
            <a:extLst>
              <a:ext uri="{FF2B5EF4-FFF2-40B4-BE49-F238E27FC236}">
                <a16:creationId xmlns:a16="http://schemas.microsoft.com/office/drawing/2014/main" id="{6F92E7CE-130E-4DF8-8610-1D147D9C169D}"/>
              </a:ext>
            </a:extLst>
          </p:cNvPr>
          <p:cNvSpPr txBox="1">
            <a:spLocks/>
          </p:cNvSpPr>
          <p:nvPr/>
        </p:nvSpPr>
        <p:spPr>
          <a:xfrm>
            <a:off x="0" y="-48126"/>
            <a:ext cx="12191999" cy="5911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solidFill>
                  <a:schemeClr val="accent4">
                    <a:lumMod val="50000"/>
                  </a:schemeClr>
                </a:solidFill>
                <a:latin typeface="Garamond" panose="02020404030301010803" pitchFamily="18" charset="0"/>
              </a:rPr>
              <a:t>Building asymmetric control of Nile System</a:t>
            </a:r>
          </a:p>
        </p:txBody>
      </p:sp>
      <p:sp>
        <p:nvSpPr>
          <p:cNvPr id="25" name="CasellaDiTesto 24">
            <a:extLst>
              <a:ext uri="{FF2B5EF4-FFF2-40B4-BE49-F238E27FC236}">
                <a16:creationId xmlns:a16="http://schemas.microsoft.com/office/drawing/2014/main" id="{38658DF3-1967-4D82-841F-291B0843C706}"/>
              </a:ext>
            </a:extLst>
          </p:cNvPr>
          <p:cNvSpPr txBox="1"/>
          <p:nvPr/>
        </p:nvSpPr>
        <p:spPr>
          <a:xfrm>
            <a:off x="209999" y="943198"/>
            <a:ext cx="11729025" cy="638636"/>
          </a:xfrm>
          <a:prstGeom prst="rect">
            <a:avLst/>
          </a:prstGeom>
          <a:solidFill>
            <a:schemeClr val="bg1"/>
          </a:solidFill>
        </p:spPr>
        <p:txBody>
          <a:bodyPr wrap="square" rtlCol="0">
            <a:spAutoFit/>
          </a:bodyPr>
          <a:lstStyle/>
          <a:p>
            <a:pPr algn="just"/>
            <a:r>
              <a:rPr lang="en-GB" sz="1750" i="1" dirty="0">
                <a:latin typeface="Garamond" panose="02020404030301010803" pitchFamily="18" charset="0"/>
              </a:rPr>
              <a:t>art.3</a:t>
            </a:r>
            <a:r>
              <a:rPr lang="en-GB" sz="1750" dirty="0">
                <a:latin typeface="Garamond" panose="02020404030301010803" pitchFamily="18" charset="0"/>
              </a:rPr>
              <a:t>: The Italian Government engages to no construct on the Atbara, in view of irrigation, </a:t>
            </a:r>
            <a:r>
              <a:rPr lang="en-GB" sz="1750" b="1" dirty="0">
                <a:latin typeface="Garamond" panose="02020404030301010803" pitchFamily="18" charset="0"/>
              </a:rPr>
              <a:t>any works </a:t>
            </a:r>
            <a:r>
              <a:rPr lang="en-GB" sz="1750" dirty="0">
                <a:latin typeface="Garamond" panose="02020404030301010803" pitchFamily="18" charset="0"/>
              </a:rPr>
              <a:t>which might sensibly modify its flow into the Nile.</a:t>
            </a:r>
          </a:p>
        </p:txBody>
      </p:sp>
      <p:sp>
        <p:nvSpPr>
          <p:cNvPr id="26" name="CasellaDiTesto 25">
            <a:extLst>
              <a:ext uri="{FF2B5EF4-FFF2-40B4-BE49-F238E27FC236}">
                <a16:creationId xmlns:a16="http://schemas.microsoft.com/office/drawing/2014/main" id="{E0035C30-0909-49C2-B205-C64549FA3AAD}"/>
              </a:ext>
            </a:extLst>
          </p:cNvPr>
          <p:cNvSpPr txBox="1"/>
          <p:nvPr/>
        </p:nvSpPr>
        <p:spPr>
          <a:xfrm>
            <a:off x="126487" y="561662"/>
            <a:ext cx="11939025" cy="369332"/>
          </a:xfrm>
          <a:prstGeom prst="rect">
            <a:avLst/>
          </a:prstGeom>
          <a:solidFill>
            <a:srgbClr val="5788A9"/>
          </a:solidFill>
        </p:spPr>
        <p:txBody>
          <a:bodyPr wrap="square" rtlCol="0">
            <a:spAutoFit/>
          </a:bodyPr>
          <a:lstStyle/>
          <a:p>
            <a:r>
              <a:rPr lang="en-GB" dirty="0">
                <a:solidFill>
                  <a:schemeClr val="bg1"/>
                </a:solidFill>
                <a:latin typeface="Garamond" panose="02020404030301010803" pitchFamily="18" charset="0"/>
              </a:rPr>
              <a:t>Protocol between the UK and Italy – Rome, </a:t>
            </a:r>
            <a:r>
              <a:rPr lang="it-IT" dirty="0">
                <a:solidFill>
                  <a:schemeClr val="bg1"/>
                </a:solidFill>
                <a:latin typeface="Garamond" panose="02020404030301010803" pitchFamily="18" charset="0"/>
              </a:rPr>
              <a:t>15 April 1891</a:t>
            </a:r>
          </a:p>
        </p:txBody>
      </p:sp>
      <p:sp>
        <p:nvSpPr>
          <p:cNvPr id="27" name="CasellaDiTesto 26">
            <a:extLst>
              <a:ext uri="{FF2B5EF4-FFF2-40B4-BE49-F238E27FC236}">
                <a16:creationId xmlns:a16="http://schemas.microsoft.com/office/drawing/2014/main" id="{90B8AEE3-EF74-4EA0-AD0D-D9DA7263074C}"/>
              </a:ext>
            </a:extLst>
          </p:cNvPr>
          <p:cNvSpPr txBox="1"/>
          <p:nvPr/>
        </p:nvSpPr>
        <p:spPr>
          <a:xfrm>
            <a:off x="200411" y="1916546"/>
            <a:ext cx="11761221" cy="900246"/>
          </a:xfrm>
          <a:prstGeom prst="rect">
            <a:avLst/>
          </a:prstGeom>
          <a:solidFill>
            <a:schemeClr val="bg1"/>
          </a:solidFill>
        </p:spPr>
        <p:txBody>
          <a:bodyPr wrap="square" rtlCol="0">
            <a:spAutoFit/>
          </a:bodyPr>
          <a:lstStyle/>
          <a:p>
            <a:pPr algn="just"/>
            <a:r>
              <a:rPr lang="en-US" sz="1750" i="1" dirty="0">
                <a:latin typeface="Garamond" panose="02020404030301010803" pitchFamily="18" charset="0"/>
              </a:rPr>
              <a:t>art.3</a:t>
            </a:r>
            <a:r>
              <a:rPr lang="en-US" sz="1750" dirty="0">
                <a:latin typeface="Garamond" panose="02020404030301010803" pitchFamily="18" charset="0"/>
              </a:rPr>
              <a:t>: His Majesty the Emperor Menelik II, King of Kings of Ethiopia, engages himself towards the Government of His Britannic Majesty not to construct or allow to be constructed </a:t>
            </a:r>
            <a:r>
              <a:rPr lang="en-US" sz="1750" b="1" dirty="0">
                <a:latin typeface="Garamond" panose="02020404030301010803" pitchFamily="18" charset="0"/>
              </a:rPr>
              <a:t>any work across the Blue Nile, Lake Tana, or the </a:t>
            </a:r>
            <a:r>
              <a:rPr lang="en-US" sz="1750" b="1" dirty="0" err="1">
                <a:latin typeface="Garamond" panose="02020404030301010803" pitchFamily="18" charset="0"/>
              </a:rPr>
              <a:t>Sobat</a:t>
            </a:r>
            <a:r>
              <a:rPr lang="en-US" sz="1750" dirty="0">
                <a:latin typeface="Garamond" panose="02020404030301010803" pitchFamily="18" charset="0"/>
              </a:rPr>
              <a:t>, which would arrest the flow of their waters in to the Nile except in agreement with His Britannic Majesty's Government and the Government of Sudan. </a:t>
            </a:r>
            <a:endParaRPr lang="en-GB" sz="1750" dirty="0">
              <a:latin typeface="Garamond" panose="02020404030301010803" pitchFamily="18" charset="0"/>
            </a:endParaRPr>
          </a:p>
        </p:txBody>
      </p:sp>
      <p:sp>
        <p:nvSpPr>
          <p:cNvPr id="28" name="CasellaDiTesto 27">
            <a:extLst>
              <a:ext uri="{FF2B5EF4-FFF2-40B4-BE49-F238E27FC236}">
                <a16:creationId xmlns:a16="http://schemas.microsoft.com/office/drawing/2014/main" id="{FDF35D7F-F98B-4F3D-9316-90CBC00921DF}"/>
              </a:ext>
            </a:extLst>
          </p:cNvPr>
          <p:cNvSpPr txBox="1"/>
          <p:nvPr/>
        </p:nvSpPr>
        <p:spPr>
          <a:xfrm>
            <a:off x="136077" y="1592249"/>
            <a:ext cx="11929434" cy="369332"/>
          </a:xfrm>
          <a:prstGeom prst="rect">
            <a:avLst/>
          </a:prstGeom>
          <a:solidFill>
            <a:srgbClr val="5788A9"/>
          </a:solidFill>
        </p:spPr>
        <p:txBody>
          <a:bodyPr wrap="square" rtlCol="0">
            <a:spAutoFit/>
          </a:bodyPr>
          <a:lstStyle/>
          <a:p>
            <a:r>
              <a:rPr lang="en-GB" dirty="0">
                <a:solidFill>
                  <a:schemeClr val="bg1"/>
                </a:solidFill>
                <a:latin typeface="Garamond" panose="02020404030301010803" pitchFamily="18" charset="0"/>
                <a:cs typeface="Times New Roman" panose="02020603050405020304" pitchFamily="18" charset="0"/>
              </a:rPr>
              <a:t>Agreement between the UK and Ethiopia</a:t>
            </a:r>
            <a:r>
              <a:rPr lang="en-GB" dirty="0">
                <a:solidFill>
                  <a:schemeClr val="bg1"/>
                </a:solidFill>
                <a:latin typeface="Garamond" panose="02020404030301010803" pitchFamily="18" charset="0"/>
              </a:rPr>
              <a:t> – Addis Ababa, 15 May 1902 (English version)</a:t>
            </a:r>
          </a:p>
        </p:txBody>
      </p:sp>
      <p:sp>
        <p:nvSpPr>
          <p:cNvPr id="29" name="CasellaDiTesto 28">
            <a:extLst>
              <a:ext uri="{FF2B5EF4-FFF2-40B4-BE49-F238E27FC236}">
                <a16:creationId xmlns:a16="http://schemas.microsoft.com/office/drawing/2014/main" id="{DF36CF6D-E683-4DAA-AAE3-88E6FA116FA0}"/>
              </a:ext>
            </a:extLst>
          </p:cNvPr>
          <p:cNvSpPr txBox="1"/>
          <p:nvPr/>
        </p:nvSpPr>
        <p:spPr>
          <a:xfrm>
            <a:off x="208775" y="4392707"/>
            <a:ext cx="11756915" cy="1169551"/>
          </a:xfrm>
          <a:prstGeom prst="rect">
            <a:avLst/>
          </a:prstGeom>
          <a:solidFill>
            <a:schemeClr val="bg1"/>
          </a:solidFill>
        </p:spPr>
        <p:txBody>
          <a:bodyPr wrap="square" rtlCol="0">
            <a:spAutoFit/>
          </a:bodyPr>
          <a:lstStyle/>
          <a:p>
            <a:pPr algn="just"/>
            <a:r>
              <a:rPr lang="en-GB" sz="1750" i="1" dirty="0">
                <a:latin typeface="Garamond" panose="02020404030301010803" pitchFamily="18" charset="0"/>
              </a:rPr>
              <a:t>art.4</a:t>
            </a:r>
            <a:r>
              <a:rPr lang="en-GB" sz="1750" dirty="0">
                <a:latin typeface="Garamond" panose="02020404030301010803" pitchFamily="18" charset="0"/>
              </a:rPr>
              <a:t>: […] France, Great Britain, and Italy shall make every effort to preserve the integrity of Ethiopia. In any case, they shall concert together, […] in order to safeguard: a. </a:t>
            </a:r>
            <a:r>
              <a:rPr lang="en-GB" sz="1750" b="1" dirty="0">
                <a:latin typeface="Garamond" panose="02020404030301010803" pitchFamily="18" charset="0"/>
              </a:rPr>
              <a:t>The interests of Great Britain and Egypt in the Nile Basin</a:t>
            </a:r>
            <a:r>
              <a:rPr lang="en-GB" sz="1750" dirty="0">
                <a:latin typeface="Garamond" panose="02020404030301010803" pitchFamily="18" charset="0"/>
              </a:rPr>
              <a:t>, more especially as regards the regulation  of the waters of that river and its tributaries (due consideration being paid to local interests), without prejudice to Italian interests […].</a:t>
            </a:r>
          </a:p>
        </p:txBody>
      </p:sp>
      <p:sp>
        <p:nvSpPr>
          <p:cNvPr id="30" name="CasellaDiTesto 29">
            <a:extLst>
              <a:ext uri="{FF2B5EF4-FFF2-40B4-BE49-F238E27FC236}">
                <a16:creationId xmlns:a16="http://schemas.microsoft.com/office/drawing/2014/main" id="{8519EEA9-B295-4395-AE6B-F49327396B6B}"/>
              </a:ext>
            </a:extLst>
          </p:cNvPr>
          <p:cNvSpPr txBox="1"/>
          <p:nvPr/>
        </p:nvSpPr>
        <p:spPr>
          <a:xfrm>
            <a:off x="126487" y="4068410"/>
            <a:ext cx="11897195" cy="369332"/>
          </a:xfrm>
          <a:prstGeom prst="rect">
            <a:avLst/>
          </a:prstGeom>
          <a:solidFill>
            <a:srgbClr val="5788A9"/>
          </a:solidFill>
        </p:spPr>
        <p:txBody>
          <a:bodyPr wrap="square" rtlCol="0">
            <a:spAutoFit/>
          </a:bodyPr>
          <a:lstStyle/>
          <a:p>
            <a:r>
              <a:rPr lang="en-GB" dirty="0">
                <a:solidFill>
                  <a:schemeClr val="bg1"/>
                </a:solidFill>
                <a:latin typeface="Garamond" panose="02020404030301010803" pitchFamily="18" charset="0"/>
              </a:rPr>
              <a:t>Agreement between the UK, France and Italy</a:t>
            </a:r>
            <a:r>
              <a:rPr lang="it-IT" dirty="0">
                <a:solidFill>
                  <a:schemeClr val="bg1"/>
                </a:solidFill>
                <a:latin typeface="Garamond" panose="02020404030301010803" pitchFamily="18" charset="0"/>
              </a:rPr>
              <a:t> – </a:t>
            </a:r>
            <a:r>
              <a:rPr lang="en-GB" dirty="0">
                <a:solidFill>
                  <a:schemeClr val="bg1"/>
                </a:solidFill>
                <a:latin typeface="Garamond" panose="02020404030301010803" pitchFamily="18" charset="0"/>
              </a:rPr>
              <a:t>London, 13 December 1906</a:t>
            </a:r>
          </a:p>
        </p:txBody>
      </p:sp>
      <p:sp>
        <p:nvSpPr>
          <p:cNvPr id="31" name="CasellaDiTesto 30">
            <a:extLst>
              <a:ext uri="{FF2B5EF4-FFF2-40B4-BE49-F238E27FC236}">
                <a16:creationId xmlns:a16="http://schemas.microsoft.com/office/drawing/2014/main" id="{F3DABD5B-F7CB-482E-A316-06353FC16BAC}"/>
              </a:ext>
            </a:extLst>
          </p:cNvPr>
          <p:cNvSpPr txBox="1"/>
          <p:nvPr/>
        </p:nvSpPr>
        <p:spPr>
          <a:xfrm>
            <a:off x="221064" y="3150089"/>
            <a:ext cx="11718582" cy="923330"/>
          </a:xfrm>
          <a:prstGeom prst="rect">
            <a:avLst/>
          </a:prstGeom>
          <a:solidFill>
            <a:schemeClr val="bg1"/>
          </a:solidFill>
        </p:spPr>
        <p:txBody>
          <a:bodyPr wrap="square" rtlCol="0">
            <a:spAutoFit/>
          </a:bodyPr>
          <a:lstStyle/>
          <a:p>
            <a:pPr algn="just"/>
            <a:r>
              <a:rPr lang="en-GB" sz="1750" i="1" dirty="0">
                <a:latin typeface="Garamond" panose="02020404030301010803" pitchFamily="18" charset="0"/>
              </a:rPr>
              <a:t>art. 3</a:t>
            </a:r>
            <a:r>
              <a:rPr lang="en-GB" sz="1750" dirty="0">
                <a:latin typeface="Garamond" panose="02020404030301010803" pitchFamily="18" charset="0"/>
              </a:rPr>
              <a:t>: The Government of the Independent State of the Congo undertake not to construct, or allow to be constructed, </a:t>
            </a:r>
            <a:r>
              <a:rPr lang="en-GB" sz="1750" b="1" dirty="0">
                <a:latin typeface="Garamond" panose="02020404030301010803" pitchFamily="18" charset="0"/>
              </a:rPr>
              <a:t>any work</a:t>
            </a:r>
            <a:r>
              <a:rPr lang="en-GB" sz="1750" dirty="0">
                <a:latin typeface="Garamond" panose="02020404030301010803" pitchFamily="18" charset="0"/>
              </a:rPr>
              <a:t> </a:t>
            </a:r>
            <a:r>
              <a:rPr lang="en-GB" sz="1750" b="1" dirty="0">
                <a:latin typeface="Garamond" panose="02020404030301010803" pitchFamily="18" charset="0"/>
              </a:rPr>
              <a:t>on or near the Semliki or </a:t>
            </a:r>
            <a:r>
              <a:rPr lang="en-GB" sz="1750" b="1" dirty="0" err="1">
                <a:latin typeface="Garamond" panose="02020404030301010803" pitchFamily="18" charset="0"/>
              </a:rPr>
              <a:t>Isango</a:t>
            </a:r>
            <a:r>
              <a:rPr lang="en-GB" sz="1750" b="1" dirty="0">
                <a:latin typeface="Garamond" panose="02020404030301010803" pitchFamily="18" charset="0"/>
              </a:rPr>
              <a:t> River</a:t>
            </a:r>
            <a:r>
              <a:rPr lang="en-GB" sz="1750" dirty="0">
                <a:latin typeface="Garamond" panose="02020404030301010803" pitchFamily="18" charset="0"/>
              </a:rPr>
              <a:t>, which would diminish the volume of water entering Lake Albert, except in agreement with the Soudanese Government. </a:t>
            </a:r>
          </a:p>
        </p:txBody>
      </p:sp>
      <p:sp>
        <p:nvSpPr>
          <p:cNvPr id="32" name="CasellaDiTesto 31">
            <a:extLst>
              <a:ext uri="{FF2B5EF4-FFF2-40B4-BE49-F238E27FC236}">
                <a16:creationId xmlns:a16="http://schemas.microsoft.com/office/drawing/2014/main" id="{0D24C684-B6CE-4DEF-9EC5-C29E12F25905}"/>
              </a:ext>
            </a:extLst>
          </p:cNvPr>
          <p:cNvSpPr txBox="1"/>
          <p:nvPr/>
        </p:nvSpPr>
        <p:spPr>
          <a:xfrm>
            <a:off x="136078" y="2825792"/>
            <a:ext cx="11896048" cy="369332"/>
          </a:xfrm>
          <a:prstGeom prst="rect">
            <a:avLst/>
          </a:prstGeom>
          <a:solidFill>
            <a:srgbClr val="5788A9"/>
          </a:solidFill>
        </p:spPr>
        <p:txBody>
          <a:bodyPr wrap="square" rtlCol="0">
            <a:spAutoFit/>
          </a:bodyPr>
          <a:lstStyle/>
          <a:p>
            <a:r>
              <a:rPr lang="en-GB" dirty="0">
                <a:solidFill>
                  <a:schemeClr val="bg1"/>
                </a:solidFill>
                <a:latin typeface="Garamond" panose="02020404030301010803" pitchFamily="18" charset="0"/>
              </a:rPr>
              <a:t>Treaty between the UK and Congo</a:t>
            </a:r>
            <a:r>
              <a:rPr lang="it-IT" dirty="0">
                <a:solidFill>
                  <a:schemeClr val="bg1"/>
                </a:solidFill>
                <a:latin typeface="Garamond" panose="02020404030301010803" pitchFamily="18" charset="0"/>
              </a:rPr>
              <a:t> – London, 9 </a:t>
            </a:r>
            <a:r>
              <a:rPr lang="en-GB" dirty="0">
                <a:solidFill>
                  <a:schemeClr val="bg1"/>
                </a:solidFill>
                <a:latin typeface="Garamond" panose="02020404030301010803" pitchFamily="18" charset="0"/>
              </a:rPr>
              <a:t>May</a:t>
            </a:r>
            <a:r>
              <a:rPr lang="it-IT" dirty="0">
                <a:solidFill>
                  <a:schemeClr val="bg1"/>
                </a:solidFill>
                <a:latin typeface="Garamond" panose="02020404030301010803" pitchFamily="18" charset="0"/>
              </a:rPr>
              <a:t> 1906</a:t>
            </a:r>
          </a:p>
        </p:txBody>
      </p:sp>
      <p:sp>
        <p:nvSpPr>
          <p:cNvPr id="37" name="CasellaDiTesto 36">
            <a:extLst>
              <a:ext uri="{FF2B5EF4-FFF2-40B4-BE49-F238E27FC236}">
                <a16:creationId xmlns:a16="http://schemas.microsoft.com/office/drawing/2014/main" id="{10695EB7-FCCD-4078-A8CF-2906F5E87C81}"/>
              </a:ext>
            </a:extLst>
          </p:cNvPr>
          <p:cNvSpPr txBox="1"/>
          <p:nvPr/>
        </p:nvSpPr>
        <p:spPr>
          <a:xfrm>
            <a:off x="221064" y="5893079"/>
            <a:ext cx="11718582" cy="900246"/>
          </a:xfrm>
          <a:prstGeom prst="rect">
            <a:avLst/>
          </a:prstGeom>
          <a:solidFill>
            <a:schemeClr val="bg1"/>
          </a:solidFill>
        </p:spPr>
        <p:txBody>
          <a:bodyPr wrap="square" rtlCol="0">
            <a:spAutoFit/>
          </a:bodyPr>
          <a:lstStyle/>
          <a:p>
            <a:pPr algn="just"/>
            <a:r>
              <a:rPr lang="en-US" sz="1750" dirty="0">
                <a:latin typeface="Garamond" panose="02020404030301010803" pitchFamily="18" charset="0"/>
              </a:rPr>
              <a:t>The Italian Government, recognizing the </a:t>
            </a:r>
            <a:r>
              <a:rPr lang="en-US" sz="1750" b="1" dirty="0">
                <a:latin typeface="Garamond" panose="02020404030301010803" pitchFamily="18" charset="0"/>
              </a:rPr>
              <a:t>prior hydraulic rights of Egypt and the Sudan </a:t>
            </a:r>
            <a:r>
              <a:rPr lang="en-US" sz="1750" dirty="0">
                <a:latin typeface="Garamond" panose="02020404030301010803" pitchFamily="18" charset="0"/>
              </a:rPr>
              <a:t>engage not to construct on the head waters of the Blue Nile and the White Nile and their tributaries and effluents </a:t>
            </a:r>
            <a:r>
              <a:rPr lang="en-US" sz="1750" b="1" dirty="0">
                <a:latin typeface="Garamond" panose="02020404030301010803" pitchFamily="18" charset="0"/>
              </a:rPr>
              <a:t>any work</a:t>
            </a:r>
            <a:r>
              <a:rPr lang="en-US" sz="1750" dirty="0">
                <a:latin typeface="Garamond" panose="02020404030301010803" pitchFamily="18" charset="0"/>
              </a:rPr>
              <a:t> which might sensibly modify their flow into the main river.</a:t>
            </a:r>
            <a:endParaRPr lang="en-GB" sz="1750" i="1" dirty="0">
              <a:latin typeface="Garamond" panose="02020404030301010803" pitchFamily="18" charset="0"/>
            </a:endParaRPr>
          </a:p>
        </p:txBody>
      </p:sp>
      <p:sp>
        <p:nvSpPr>
          <p:cNvPr id="38" name="CasellaDiTesto 37">
            <a:extLst>
              <a:ext uri="{FF2B5EF4-FFF2-40B4-BE49-F238E27FC236}">
                <a16:creationId xmlns:a16="http://schemas.microsoft.com/office/drawing/2014/main" id="{1AAA898E-420C-4301-A57F-874229BC3E02}"/>
              </a:ext>
            </a:extLst>
          </p:cNvPr>
          <p:cNvSpPr txBox="1"/>
          <p:nvPr/>
        </p:nvSpPr>
        <p:spPr>
          <a:xfrm>
            <a:off x="136077" y="5568782"/>
            <a:ext cx="11896049" cy="369332"/>
          </a:xfrm>
          <a:prstGeom prst="rect">
            <a:avLst/>
          </a:prstGeom>
          <a:solidFill>
            <a:srgbClr val="5788A9"/>
          </a:solidFill>
        </p:spPr>
        <p:txBody>
          <a:bodyPr wrap="square" rtlCol="0">
            <a:spAutoFit/>
          </a:bodyPr>
          <a:lstStyle/>
          <a:p>
            <a:r>
              <a:rPr lang="en-GB" dirty="0">
                <a:solidFill>
                  <a:schemeClr val="bg1"/>
                </a:solidFill>
                <a:latin typeface="Garamond" panose="02020404030301010803" pitchFamily="18" charset="0"/>
              </a:rPr>
              <a:t>Exchange of Notes between Italy and the UK </a:t>
            </a:r>
            <a:r>
              <a:rPr lang="it-IT" dirty="0">
                <a:solidFill>
                  <a:schemeClr val="bg1"/>
                </a:solidFill>
                <a:latin typeface="Garamond" panose="02020404030301010803" pitchFamily="18" charset="0"/>
              </a:rPr>
              <a:t>- Rome, 14 - 20 </a:t>
            </a:r>
            <a:r>
              <a:rPr lang="en-GB" dirty="0">
                <a:solidFill>
                  <a:schemeClr val="bg1"/>
                </a:solidFill>
                <a:latin typeface="Garamond" panose="02020404030301010803" pitchFamily="18" charset="0"/>
              </a:rPr>
              <a:t>December</a:t>
            </a:r>
            <a:r>
              <a:rPr lang="it-IT" dirty="0">
                <a:solidFill>
                  <a:schemeClr val="bg1"/>
                </a:solidFill>
                <a:latin typeface="Garamond" panose="02020404030301010803" pitchFamily="18" charset="0"/>
              </a:rPr>
              <a:t> 1925</a:t>
            </a:r>
          </a:p>
        </p:txBody>
      </p:sp>
    </p:spTree>
    <p:extLst>
      <p:ext uri="{BB962C8B-B14F-4D97-AF65-F5344CB8AC3E}">
        <p14:creationId xmlns:p14="http://schemas.microsoft.com/office/powerpoint/2010/main" val="3560082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4C99A"/>
        </a:solidFill>
        <a:effectLst/>
      </p:bgPr>
    </p:bg>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72ECB35-6230-47F5-A2E6-65A98B0320B0}"/>
              </a:ext>
            </a:extLst>
          </p:cNvPr>
          <p:cNvPicPr>
            <a:picLocks noChangeAspect="1"/>
          </p:cNvPicPr>
          <p:nvPr/>
        </p:nvPicPr>
        <p:blipFill rotWithShape="1">
          <a:blip r:embed="rId3">
            <a:clrChange>
              <a:clrFrom>
                <a:srgbClr val="FFFFFF"/>
              </a:clrFrom>
              <a:clrTo>
                <a:srgbClr val="FFFFFF">
                  <a:alpha val="0"/>
                </a:srgbClr>
              </a:clrTo>
            </a:clrChange>
          </a:blip>
          <a:srcRect l="40553" r="14175"/>
          <a:stretch/>
        </p:blipFill>
        <p:spPr>
          <a:xfrm>
            <a:off x="10352061" y="-46657"/>
            <a:ext cx="1958218" cy="2531537"/>
          </a:xfrm>
          <a:prstGeom prst="rect">
            <a:avLst/>
          </a:prstGeom>
        </p:spPr>
      </p:pic>
      <p:pic>
        <p:nvPicPr>
          <p:cNvPr id="4" name="Immagine 3">
            <a:extLst>
              <a:ext uri="{FF2B5EF4-FFF2-40B4-BE49-F238E27FC236}">
                <a16:creationId xmlns:a16="http://schemas.microsoft.com/office/drawing/2014/main" id="{D19DA264-ACA8-47E0-8CFF-4C5E04869ACA}"/>
              </a:ext>
            </a:extLst>
          </p:cNvPr>
          <p:cNvPicPr>
            <a:picLocks noChangeAspect="1"/>
          </p:cNvPicPr>
          <p:nvPr/>
        </p:nvPicPr>
        <p:blipFill rotWithShape="1">
          <a:blip r:embed="rId4">
            <a:clrChange>
              <a:clrFrom>
                <a:srgbClr val="FFFFFF"/>
              </a:clrFrom>
              <a:clrTo>
                <a:srgbClr val="FFFFFF">
                  <a:alpha val="0"/>
                </a:srgbClr>
              </a:clrTo>
            </a:clrChange>
          </a:blip>
          <a:srcRect r="9751"/>
          <a:stretch/>
        </p:blipFill>
        <p:spPr>
          <a:xfrm>
            <a:off x="9094799" y="2494993"/>
            <a:ext cx="3227988" cy="4500509"/>
          </a:xfrm>
          <a:prstGeom prst="rect">
            <a:avLst/>
          </a:prstGeom>
        </p:spPr>
      </p:pic>
      <p:sp>
        <p:nvSpPr>
          <p:cNvPr id="7" name="Titolo 9">
            <a:extLst>
              <a:ext uri="{FF2B5EF4-FFF2-40B4-BE49-F238E27FC236}">
                <a16:creationId xmlns:a16="http://schemas.microsoft.com/office/drawing/2014/main" id="{58B65C2B-1405-4504-BDF6-D0B8B26D03BD}"/>
              </a:ext>
            </a:extLst>
          </p:cNvPr>
          <p:cNvSpPr txBox="1">
            <a:spLocks/>
          </p:cNvSpPr>
          <p:nvPr/>
        </p:nvSpPr>
        <p:spPr>
          <a:xfrm>
            <a:off x="0" y="-50520"/>
            <a:ext cx="10352061" cy="6621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solidFill>
                  <a:schemeClr val="accent4">
                    <a:lumMod val="50000"/>
                  </a:schemeClr>
                </a:solidFill>
                <a:latin typeface="Bodoni MT" panose="02070603080606020203" pitchFamily="18" charset="0"/>
              </a:rPr>
              <a:t>Great Britain awards Egypt as owner of the Nile</a:t>
            </a:r>
            <a:endParaRPr lang="en-GB" sz="4000" b="1" dirty="0">
              <a:solidFill>
                <a:schemeClr val="accent4">
                  <a:lumMod val="50000"/>
                </a:schemeClr>
              </a:solidFill>
              <a:latin typeface="Bodoni MT" panose="02070603080606020203" pitchFamily="18" charset="0"/>
            </a:endParaRPr>
          </a:p>
        </p:txBody>
      </p:sp>
      <p:pic>
        <p:nvPicPr>
          <p:cNvPr id="8" name="Picture 2" descr="Jebel Aulia Dam location ">
            <a:extLst>
              <a:ext uri="{FF2B5EF4-FFF2-40B4-BE49-F238E27FC236}">
                <a16:creationId xmlns:a16="http://schemas.microsoft.com/office/drawing/2014/main" id="{0860AAB3-C4FB-45F3-9620-B0485EE5A55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90" t="24865" r="48983" b="17882"/>
          <a:stretch/>
        </p:blipFill>
        <p:spPr bwMode="auto">
          <a:xfrm>
            <a:off x="320072" y="2809366"/>
            <a:ext cx="4604847" cy="220566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4" name="CasellaDiTesto 13">
            <a:extLst>
              <a:ext uri="{FF2B5EF4-FFF2-40B4-BE49-F238E27FC236}">
                <a16:creationId xmlns:a16="http://schemas.microsoft.com/office/drawing/2014/main" id="{0108ACE9-AD80-4A0D-B636-2535D66413DC}"/>
              </a:ext>
            </a:extLst>
          </p:cNvPr>
          <p:cNvSpPr txBox="1"/>
          <p:nvPr/>
        </p:nvSpPr>
        <p:spPr>
          <a:xfrm>
            <a:off x="127568" y="2406371"/>
            <a:ext cx="4908885" cy="646331"/>
          </a:xfrm>
          <a:prstGeom prst="rect">
            <a:avLst/>
          </a:prstGeom>
          <a:solidFill>
            <a:srgbClr val="5788A9"/>
          </a:solidFill>
        </p:spPr>
        <p:txBody>
          <a:bodyPr wrap="square" rtlCol="0">
            <a:spAutoFit/>
          </a:bodyPr>
          <a:lstStyle/>
          <a:p>
            <a:pPr algn="ctr"/>
            <a:r>
              <a:rPr lang="en-US" b="1" dirty="0">
                <a:solidFill>
                  <a:schemeClr val="bg1"/>
                </a:solidFill>
                <a:latin typeface="Garamond" panose="02020404030301010803" pitchFamily="18" charset="0"/>
              </a:rPr>
              <a:t>The 1932 Anglo-Egyptian Agreement for the Construction of the Jebel Awliya Dams in Sudan</a:t>
            </a:r>
            <a:endParaRPr lang="en-GB" b="1" dirty="0">
              <a:solidFill>
                <a:schemeClr val="bg1"/>
              </a:solidFill>
              <a:latin typeface="Garamond" panose="02020404030301010803" pitchFamily="18" charset="0"/>
            </a:endParaRPr>
          </a:p>
        </p:txBody>
      </p:sp>
      <p:sp>
        <p:nvSpPr>
          <p:cNvPr id="10" name="CasellaDiTesto 9">
            <a:extLst>
              <a:ext uri="{FF2B5EF4-FFF2-40B4-BE49-F238E27FC236}">
                <a16:creationId xmlns:a16="http://schemas.microsoft.com/office/drawing/2014/main" id="{A21A230D-6135-42BE-93D5-7A88B51233BA}"/>
              </a:ext>
            </a:extLst>
          </p:cNvPr>
          <p:cNvSpPr txBox="1"/>
          <p:nvPr/>
        </p:nvSpPr>
        <p:spPr>
          <a:xfrm>
            <a:off x="209999" y="1138096"/>
            <a:ext cx="11729025" cy="1200329"/>
          </a:xfrm>
          <a:prstGeom prst="rect">
            <a:avLst/>
          </a:prstGeom>
          <a:solidFill>
            <a:schemeClr val="bg1"/>
          </a:solidFill>
        </p:spPr>
        <p:txBody>
          <a:bodyPr wrap="square" rtlCol="0">
            <a:spAutoFit/>
          </a:bodyPr>
          <a:lstStyle/>
          <a:p>
            <a:pPr algn="just"/>
            <a:r>
              <a:rPr lang="en-US" dirty="0">
                <a:latin typeface="Garamond" panose="02020404030301010803" pitchFamily="18" charset="0"/>
              </a:rPr>
              <a:t>The imbalanced agreement recognises Egypt’ s right to monitor upstream flows; to undertake projects without the consent of upstream states, and to veto any construction projects that would affect its interests adversely. The essence is the safeguarding of what is described as the “Egypt’s natural and historical rights in the waters of the Nile and its requirements of agricultural extension”, a net gain for Egypt (Crabités 1929,146).</a:t>
            </a:r>
            <a:endParaRPr lang="en-GB" dirty="0">
              <a:latin typeface="Garamond" panose="02020404030301010803" pitchFamily="18" charset="0"/>
            </a:endParaRPr>
          </a:p>
        </p:txBody>
      </p:sp>
      <p:sp>
        <p:nvSpPr>
          <p:cNvPr id="12" name="CasellaDiTesto 11">
            <a:extLst>
              <a:ext uri="{FF2B5EF4-FFF2-40B4-BE49-F238E27FC236}">
                <a16:creationId xmlns:a16="http://schemas.microsoft.com/office/drawing/2014/main" id="{8055AEE7-E881-4F07-BFE5-ABE1DB668F85}"/>
              </a:ext>
            </a:extLst>
          </p:cNvPr>
          <p:cNvSpPr txBox="1"/>
          <p:nvPr/>
        </p:nvSpPr>
        <p:spPr>
          <a:xfrm>
            <a:off x="126487" y="564056"/>
            <a:ext cx="11939025" cy="646331"/>
          </a:xfrm>
          <a:prstGeom prst="rect">
            <a:avLst/>
          </a:prstGeom>
          <a:solidFill>
            <a:srgbClr val="5788A9"/>
          </a:solidFill>
        </p:spPr>
        <p:txBody>
          <a:bodyPr wrap="square" rtlCol="0">
            <a:spAutoFit/>
          </a:bodyPr>
          <a:lstStyle/>
          <a:p>
            <a:pPr algn="just"/>
            <a:r>
              <a:rPr lang="en-GB" dirty="0">
                <a:solidFill>
                  <a:schemeClr val="bg1"/>
                </a:solidFill>
                <a:latin typeface="Garamond" panose="02020404030301010803" pitchFamily="18" charset="0"/>
              </a:rPr>
              <a:t>Exchange of Notes between Her Majesty's Government in the United Kingdom and the Egyptian Government on the Use of Waters of the Nile for Irrigation. Cairo, 7 May 1929.</a:t>
            </a:r>
            <a:endParaRPr lang="it-IT" dirty="0">
              <a:solidFill>
                <a:schemeClr val="bg1"/>
              </a:solidFill>
              <a:latin typeface="Garamond" panose="02020404030301010803" pitchFamily="18" charset="0"/>
            </a:endParaRPr>
          </a:p>
        </p:txBody>
      </p:sp>
      <p:pic>
        <p:nvPicPr>
          <p:cNvPr id="15" name="Picture 2" descr="Owen Falls Dam -  Jinja ">
            <a:extLst>
              <a:ext uri="{FF2B5EF4-FFF2-40B4-BE49-F238E27FC236}">
                <a16:creationId xmlns:a16="http://schemas.microsoft.com/office/drawing/2014/main" id="{81B3B04F-751B-4667-915D-AD195DAB336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9638"/>
          <a:stretch/>
        </p:blipFill>
        <p:spPr bwMode="auto">
          <a:xfrm>
            <a:off x="7401112" y="2423840"/>
            <a:ext cx="4518169" cy="265377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6" name="CasellaDiTesto 15">
            <a:extLst>
              <a:ext uri="{FF2B5EF4-FFF2-40B4-BE49-F238E27FC236}">
                <a16:creationId xmlns:a16="http://schemas.microsoft.com/office/drawing/2014/main" id="{A95E10A0-103F-40E7-8F33-D11477232197}"/>
              </a:ext>
            </a:extLst>
          </p:cNvPr>
          <p:cNvSpPr txBox="1"/>
          <p:nvPr/>
        </p:nvSpPr>
        <p:spPr>
          <a:xfrm>
            <a:off x="7183682" y="2411710"/>
            <a:ext cx="4908885" cy="646331"/>
          </a:xfrm>
          <a:prstGeom prst="rect">
            <a:avLst/>
          </a:prstGeom>
          <a:solidFill>
            <a:srgbClr val="5788A9"/>
          </a:solidFill>
        </p:spPr>
        <p:txBody>
          <a:bodyPr wrap="square" rtlCol="0">
            <a:spAutoFit/>
          </a:bodyPr>
          <a:lstStyle/>
          <a:p>
            <a:pPr algn="ctr"/>
            <a:r>
              <a:rPr lang="en-US" b="1" dirty="0">
                <a:solidFill>
                  <a:schemeClr val="bg1"/>
                </a:solidFill>
                <a:latin typeface="Garamond" panose="02020404030301010803" pitchFamily="18" charset="0"/>
              </a:rPr>
              <a:t>The Agreements and the Exchanges of Notes 1949-1953 about Owen Falls in Uganda</a:t>
            </a:r>
            <a:endParaRPr lang="en-GB" b="1" dirty="0">
              <a:solidFill>
                <a:schemeClr val="bg1"/>
              </a:solidFill>
              <a:latin typeface="Garamond" panose="02020404030301010803" pitchFamily="18" charset="0"/>
            </a:endParaRPr>
          </a:p>
        </p:txBody>
      </p:sp>
      <p:sp>
        <p:nvSpPr>
          <p:cNvPr id="17" name="CasellaDiTesto 16">
            <a:extLst>
              <a:ext uri="{FF2B5EF4-FFF2-40B4-BE49-F238E27FC236}">
                <a16:creationId xmlns:a16="http://schemas.microsoft.com/office/drawing/2014/main" id="{3FA4B00D-B6D4-4273-9CEB-D39B304F0C4A}"/>
              </a:ext>
            </a:extLst>
          </p:cNvPr>
          <p:cNvSpPr txBox="1"/>
          <p:nvPr/>
        </p:nvSpPr>
        <p:spPr>
          <a:xfrm>
            <a:off x="180997" y="5643569"/>
            <a:ext cx="11729025" cy="1200329"/>
          </a:xfrm>
          <a:prstGeom prst="rect">
            <a:avLst/>
          </a:prstGeom>
          <a:solidFill>
            <a:schemeClr val="bg1"/>
          </a:solidFill>
        </p:spPr>
        <p:txBody>
          <a:bodyPr wrap="square" rtlCol="0">
            <a:spAutoFit/>
          </a:bodyPr>
          <a:lstStyle/>
          <a:p>
            <a:pPr algn="just"/>
            <a:r>
              <a:rPr lang="en-US" dirty="0">
                <a:latin typeface="Garamond" panose="02020404030301010803" pitchFamily="18" charset="0"/>
              </a:rPr>
              <a:t>The agreement provided a fairer division of water resource and  its full, ironically, utilization from the two now independent countries, which continued to exclude others riparian Nile. This cooperative framework decided to build the AHD and Jonglei Canal, provided a level of year to year security for the availability of water. Because of this agreement the Khashm el Girba Dam and the Roseires Dam were built in Sudan.</a:t>
            </a:r>
            <a:endParaRPr lang="en-GB" dirty="0">
              <a:latin typeface="Garamond" panose="02020404030301010803" pitchFamily="18" charset="0"/>
            </a:endParaRPr>
          </a:p>
        </p:txBody>
      </p:sp>
      <p:sp>
        <p:nvSpPr>
          <p:cNvPr id="18" name="CasellaDiTesto 17">
            <a:extLst>
              <a:ext uri="{FF2B5EF4-FFF2-40B4-BE49-F238E27FC236}">
                <a16:creationId xmlns:a16="http://schemas.microsoft.com/office/drawing/2014/main" id="{F5E48EFC-E77C-4D36-B41F-A85EA0B9F34C}"/>
              </a:ext>
            </a:extLst>
          </p:cNvPr>
          <p:cNvSpPr txBox="1"/>
          <p:nvPr/>
        </p:nvSpPr>
        <p:spPr>
          <a:xfrm>
            <a:off x="97485" y="5053487"/>
            <a:ext cx="11939025" cy="646331"/>
          </a:xfrm>
          <a:prstGeom prst="rect">
            <a:avLst/>
          </a:prstGeom>
          <a:solidFill>
            <a:srgbClr val="5788A9"/>
          </a:solidFill>
        </p:spPr>
        <p:txBody>
          <a:bodyPr wrap="square" rtlCol="0">
            <a:spAutoFit/>
          </a:bodyPr>
          <a:lstStyle/>
          <a:p>
            <a:pPr algn="just"/>
            <a:r>
              <a:rPr lang="en-GB" dirty="0">
                <a:solidFill>
                  <a:schemeClr val="bg1"/>
                </a:solidFill>
                <a:latin typeface="Garamond" panose="02020404030301010803" pitchFamily="18" charset="0"/>
              </a:rPr>
              <a:t>Agreement between the Republic of the Sudan and the United Arab Republic for the full utilization of the Nile waters. </a:t>
            </a:r>
          </a:p>
          <a:p>
            <a:pPr algn="just"/>
            <a:r>
              <a:rPr lang="en-GB" dirty="0">
                <a:solidFill>
                  <a:schemeClr val="bg1"/>
                </a:solidFill>
                <a:latin typeface="Garamond" panose="02020404030301010803" pitchFamily="18" charset="0"/>
              </a:rPr>
              <a:t>Cairo, 8 November 1959.</a:t>
            </a:r>
            <a:endParaRPr lang="it-IT" dirty="0">
              <a:solidFill>
                <a:schemeClr val="bg1"/>
              </a:solidFill>
              <a:latin typeface="Garamond" panose="02020404030301010803" pitchFamily="18" charset="0"/>
            </a:endParaRPr>
          </a:p>
        </p:txBody>
      </p:sp>
      <p:cxnSp>
        <p:nvCxnSpPr>
          <p:cNvPr id="31" name="Connettore 2 30">
            <a:extLst>
              <a:ext uri="{FF2B5EF4-FFF2-40B4-BE49-F238E27FC236}">
                <a16:creationId xmlns:a16="http://schemas.microsoft.com/office/drawing/2014/main" id="{269DB8D2-2F7E-4788-AAC7-9FAEAC9C1236}"/>
              </a:ext>
            </a:extLst>
          </p:cNvPr>
          <p:cNvCxnSpPr>
            <a:cxnSpLocks/>
          </p:cNvCxnSpPr>
          <p:nvPr/>
        </p:nvCxnSpPr>
        <p:spPr>
          <a:xfrm>
            <a:off x="6128082" y="2376877"/>
            <a:ext cx="0" cy="266775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9" name="Connettore a gomito 28">
            <a:extLst>
              <a:ext uri="{FF2B5EF4-FFF2-40B4-BE49-F238E27FC236}">
                <a16:creationId xmlns:a16="http://schemas.microsoft.com/office/drawing/2014/main" id="{B8A16B13-8FFA-4A47-84CC-962BB27BF129}"/>
              </a:ext>
            </a:extLst>
          </p:cNvPr>
          <p:cNvCxnSpPr>
            <a:cxnSpLocks/>
          </p:cNvCxnSpPr>
          <p:nvPr/>
        </p:nvCxnSpPr>
        <p:spPr>
          <a:xfrm rot="10800000" flipV="1">
            <a:off x="5062561" y="2405042"/>
            <a:ext cx="726012" cy="344225"/>
          </a:xfrm>
          <a:prstGeom prst="bentConnector3">
            <a:avLst>
              <a:gd name="adj1" fmla="val -3854"/>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3" name="Connettore a gomito 32">
            <a:extLst>
              <a:ext uri="{FF2B5EF4-FFF2-40B4-BE49-F238E27FC236}">
                <a16:creationId xmlns:a16="http://schemas.microsoft.com/office/drawing/2014/main" id="{B3E3AA2A-4847-4D4F-8D30-743DE0F4FF55}"/>
              </a:ext>
            </a:extLst>
          </p:cNvPr>
          <p:cNvCxnSpPr>
            <a:cxnSpLocks/>
          </p:cNvCxnSpPr>
          <p:nvPr/>
        </p:nvCxnSpPr>
        <p:spPr>
          <a:xfrm rot="10800000" flipH="1" flipV="1">
            <a:off x="6466240" y="2413064"/>
            <a:ext cx="726012" cy="344225"/>
          </a:xfrm>
          <a:prstGeom prst="bentConnector3">
            <a:avLst>
              <a:gd name="adj1" fmla="val -4418"/>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40" name="Connettore diritto 39">
            <a:extLst>
              <a:ext uri="{FF2B5EF4-FFF2-40B4-BE49-F238E27FC236}">
                <a16:creationId xmlns:a16="http://schemas.microsoft.com/office/drawing/2014/main" id="{F9B5CD8C-46B1-4708-BCD4-3E8D090989BB}"/>
              </a:ext>
            </a:extLst>
          </p:cNvPr>
          <p:cNvCxnSpPr/>
          <p:nvPr/>
        </p:nvCxnSpPr>
        <p:spPr>
          <a:xfrm flipH="1">
            <a:off x="5596069" y="2376877"/>
            <a:ext cx="106140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4271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4C99A"/>
        </a:solidFill>
        <a:effectLst/>
      </p:bgPr>
    </p:bg>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72ECB35-6230-47F5-A2E6-65A98B0320B0}"/>
              </a:ext>
            </a:extLst>
          </p:cNvPr>
          <p:cNvPicPr>
            <a:picLocks noChangeAspect="1"/>
          </p:cNvPicPr>
          <p:nvPr/>
        </p:nvPicPr>
        <p:blipFill rotWithShape="1">
          <a:blip r:embed="rId3">
            <a:clrChange>
              <a:clrFrom>
                <a:srgbClr val="FFFFFF"/>
              </a:clrFrom>
              <a:clrTo>
                <a:srgbClr val="FFFFFF">
                  <a:alpha val="0"/>
                </a:srgbClr>
              </a:clrTo>
            </a:clrChange>
            <a:alphaModFix amt="20000"/>
          </a:blip>
          <a:srcRect l="40553" r="14175"/>
          <a:stretch/>
        </p:blipFill>
        <p:spPr>
          <a:xfrm>
            <a:off x="10352061" y="-46657"/>
            <a:ext cx="1958218" cy="2531537"/>
          </a:xfrm>
          <a:prstGeom prst="rect">
            <a:avLst/>
          </a:prstGeom>
        </p:spPr>
      </p:pic>
      <p:pic>
        <p:nvPicPr>
          <p:cNvPr id="4" name="Immagine 3">
            <a:extLst>
              <a:ext uri="{FF2B5EF4-FFF2-40B4-BE49-F238E27FC236}">
                <a16:creationId xmlns:a16="http://schemas.microsoft.com/office/drawing/2014/main" id="{D19DA264-ACA8-47E0-8CFF-4C5E04869ACA}"/>
              </a:ext>
            </a:extLst>
          </p:cNvPr>
          <p:cNvPicPr>
            <a:picLocks noChangeAspect="1"/>
          </p:cNvPicPr>
          <p:nvPr/>
        </p:nvPicPr>
        <p:blipFill rotWithShape="1">
          <a:blip r:embed="rId4">
            <a:clrChange>
              <a:clrFrom>
                <a:srgbClr val="FFFFFF"/>
              </a:clrFrom>
              <a:clrTo>
                <a:srgbClr val="FFFFFF">
                  <a:alpha val="0"/>
                </a:srgbClr>
              </a:clrTo>
            </a:clrChange>
            <a:alphaModFix amt="20000"/>
          </a:blip>
          <a:srcRect r="9751"/>
          <a:stretch/>
        </p:blipFill>
        <p:spPr>
          <a:xfrm>
            <a:off x="9094799" y="2494993"/>
            <a:ext cx="3227988" cy="4500509"/>
          </a:xfrm>
          <a:prstGeom prst="rect">
            <a:avLst/>
          </a:prstGeom>
        </p:spPr>
      </p:pic>
      <p:sp>
        <p:nvSpPr>
          <p:cNvPr id="7" name="Titolo 9">
            <a:extLst>
              <a:ext uri="{FF2B5EF4-FFF2-40B4-BE49-F238E27FC236}">
                <a16:creationId xmlns:a16="http://schemas.microsoft.com/office/drawing/2014/main" id="{58B65C2B-1405-4504-BDF6-D0B8B26D03BD}"/>
              </a:ext>
            </a:extLst>
          </p:cNvPr>
          <p:cNvSpPr txBox="1">
            <a:spLocks/>
          </p:cNvSpPr>
          <p:nvPr/>
        </p:nvSpPr>
        <p:spPr>
          <a:xfrm>
            <a:off x="0" y="0"/>
            <a:ext cx="12192000" cy="8563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b="1" dirty="0">
                <a:solidFill>
                  <a:schemeClr val="accent4">
                    <a:lumMod val="50000"/>
                  </a:schemeClr>
                </a:solidFill>
                <a:latin typeface="Bodoni MT" panose="02070603080606020203" pitchFamily="18" charset="0"/>
              </a:rPr>
              <a:t>Post-colonial system of power</a:t>
            </a:r>
          </a:p>
        </p:txBody>
      </p:sp>
      <p:pic>
        <p:nvPicPr>
          <p:cNvPr id="1028" name="Picture 4">
            <a:extLst>
              <a:ext uri="{FF2B5EF4-FFF2-40B4-BE49-F238E27FC236}">
                <a16:creationId xmlns:a16="http://schemas.microsoft.com/office/drawing/2014/main" id="{604E6197-5513-46A8-96EB-BE74A128392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0642" t="15649" r="8956" b="14001"/>
          <a:stretch/>
        </p:blipFill>
        <p:spPr bwMode="auto">
          <a:xfrm>
            <a:off x="145613" y="3455171"/>
            <a:ext cx="5180369" cy="29998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Rettangolo 7">
            <a:extLst>
              <a:ext uri="{FF2B5EF4-FFF2-40B4-BE49-F238E27FC236}">
                <a16:creationId xmlns:a16="http://schemas.microsoft.com/office/drawing/2014/main" id="{832CE1D5-EC06-4EAB-ABE3-16009063421B}"/>
              </a:ext>
            </a:extLst>
          </p:cNvPr>
          <p:cNvSpPr/>
          <p:nvPr/>
        </p:nvSpPr>
        <p:spPr>
          <a:xfrm>
            <a:off x="0" y="745425"/>
            <a:ext cx="12015537" cy="2677656"/>
          </a:xfrm>
          <a:prstGeom prst="rect">
            <a:avLst/>
          </a:prstGeom>
        </p:spPr>
        <p:txBody>
          <a:bodyPr wrap="square">
            <a:spAutoFit/>
          </a:bodyPr>
          <a:lstStyle/>
          <a:p>
            <a:pPr marL="285750" lvl="0" indent="-285750" algn="just">
              <a:buFont typeface="Wingdings" panose="05000000000000000000" pitchFamily="2" charset="2"/>
              <a:buChar char="q"/>
            </a:pPr>
            <a:r>
              <a:rPr lang="en-US" sz="2400" dirty="0">
                <a:solidFill>
                  <a:prstClr val="black"/>
                </a:solidFill>
                <a:latin typeface="Garamond" panose="02020404030301010803" pitchFamily="18" charset="0"/>
              </a:rPr>
              <a:t>The other riparian countries denied the validity of colonial Nile agreements and treaties, but no new one was produced.</a:t>
            </a:r>
            <a:endParaRPr lang="en-GB" sz="2400" dirty="0">
              <a:solidFill>
                <a:prstClr val="black"/>
              </a:solidFill>
              <a:latin typeface="Garamond" panose="02020404030301010803" pitchFamily="18" charset="0"/>
            </a:endParaRPr>
          </a:p>
          <a:p>
            <a:pPr marL="285750" lvl="0" indent="-285750" algn="just">
              <a:buFont typeface="Wingdings" panose="05000000000000000000" pitchFamily="2" charset="2"/>
              <a:buChar char="q"/>
            </a:pPr>
            <a:r>
              <a:rPr lang="en-US" sz="2400" dirty="0">
                <a:solidFill>
                  <a:prstClr val="black"/>
                </a:solidFill>
                <a:latin typeface="Garamond" panose="02020404030301010803" pitchFamily="18" charset="0"/>
              </a:rPr>
              <a:t>Even in the absence of agreements covering all the countries, dams have been built for decades with country-driven projects, a distinguishing factor of the Nile Basin (Salman 2016). </a:t>
            </a:r>
          </a:p>
          <a:p>
            <a:pPr marL="285750" lvl="0" indent="-285750" algn="just">
              <a:buFont typeface="Wingdings" panose="05000000000000000000" pitchFamily="2" charset="2"/>
              <a:buChar char="q"/>
            </a:pPr>
            <a:r>
              <a:rPr lang="en-US" sz="2400" dirty="0">
                <a:solidFill>
                  <a:prstClr val="black"/>
                </a:solidFill>
                <a:latin typeface="Garamond" panose="02020404030301010803" pitchFamily="18" charset="0"/>
              </a:rPr>
              <a:t>The dams’ construction fits into the hydro-mission of Cold War period. The story of the AHD financing, in the end by the USSR, is its symbol. The project for a large Ethiopian dam began in the 1960s, under the aegis of the USA, in this climate of conflict.</a:t>
            </a:r>
            <a:endParaRPr lang="en-GB" sz="2400" dirty="0">
              <a:solidFill>
                <a:prstClr val="black"/>
              </a:solidFill>
              <a:latin typeface="Garamond" panose="02020404030301010803" pitchFamily="18" charset="0"/>
            </a:endParaRPr>
          </a:p>
        </p:txBody>
      </p:sp>
      <p:sp>
        <p:nvSpPr>
          <p:cNvPr id="9" name="Rettangolo 8">
            <a:extLst>
              <a:ext uri="{FF2B5EF4-FFF2-40B4-BE49-F238E27FC236}">
                <a16:creationId xmlns:a16="http://schemas.microsoft.com/office/drawing/2014/main" id="{08CA439C-4E2F-4E1F-AD1F-C89B48A61731}"/>
              </a:ext>
            </a:extLst>
          </p:cNvPr>
          <p:cNvSpPr/>
          <p:nvPr/>
        </p:nvSpPr>
        <p:spPr>
          <a:xfrm>
            <a:off x="5415456" y="3422806"/>
            <a:ext cx="6600081" cy="3416320"/>
          </a:xfrm>
          <a:prstGeom prst="rect">
            <a:avLst/>
          </a:prstGeom>
        </p:spPr>
        <p:txBody>
          <a:bodyPr wrap="square">
            <a:spAutoFit/>
          </a:bodyPr>
          <a:lstStyle/>
          <a:p>
            <a:pPr marL="285750" lvl="0" indent="-285750" algn="just">
              <a:buFont typeface="Wingdings" panose="05000000000000000000" pitchFamily="2" charset="2"/>
              <a:buChar char="q"/>
            </a:pPr>
            <a:r>
              <a:rPr lang="en-US" sz="2400" dirty="0">
                <a:solidFill>
                  <a:prstClr val="black"/>
                </a:solidFill>
                <a:latin typeface="Garamond" panose="02020404030301010803" pitchFamily="18" charset="0"/>
              </a:rPr>
              <a:t>President Nasser of Egypt (1956-1970) had dreams of building the unity of the Nile Valley.             Sadat (1970-1981) had equally ambitious projects, such as carry water across the Suez Canal to the Sinai desert for irrigation and, if it was possible, to Israel (1975). This created strong instability, especially with Ethiopia, that in turn intended to proceed with the construction of a dam on Lake Tana</a:t>
            </a:r>
            <a:r>
              <a:rPr lang="en-GB" sz="2400" dirty="0">
                <a:solidFill>
                  <a:prstClr val="black"/>
                </a:solidFill>
                <a:latin typeface="Garamond" panose="02020404030301010803" pitchFamily="18" charset="0"/>
              </a:rPr>
              <a:t>.</a:t>
            </a:r>
          </a:p>
        </p:txBody>
      </p:sp>
      <p:sp>
        <p:nvSpPr>
          <p:cNvPr id="10" name="CasellaDiTesto 9">
            <a:extLst>
              <a:ext uri="{FF2B5EF4-FFF2-40B4-BE49-F238E27FC236}">
                <a16:creationId xmlns:a16="http://schemas.microsoft.com/office/drawing/2014/main" id="{98C6B748-EC5C-48E0-B1E1-7CBD1C73B021}"/>
              </a:ext>
            </a:extLst>
          </p:cNvPr>
          <p:cNvSpPr txBox="1"/>
          <p:nvPr/>
        </p:nvSpPr>
        <p:spPr>
          <a:xfrm>
            <a:off x="113528" y="6110452"/>
            <a:ext cx="5269843" cy="369332"/>
          </a:xfrm>
          <a:prstGeom prst="rect">
            <a:avLst/>
          </a:prstGeom>
          <a:solidFill>
            <a:srgbClr val="5788A9"/>
          </a:solidFill>
        </p:spPr>
        <p:txBody>
          <a:bodyPr wrap="square" rtlCol="0">
            <a:spAutoFit/>
          </a:bodyPr>
          <a:lstStyle/>
          <a:p>
            <a:pPr algn="ctr"/>
            <a:r>
              <a:rPr lang="en-GB" b="1" dirty="0">
                <a:solidFill>
                  <a:schemeClr val="bg1"/>
                </a:solidFill>
                <a:latin typeface="Garamond" panose="02020404030301010803" pitchFamily="18" charset="0"/>
              </a:rPr>
              <a:t>The Aswan High Dam, Aswān, Egypt.</a:t>
            </a:r>
            <a:endParaRPr lang="en-GB" dirty="0">
              <a:solidFill>
                <a:schemeClr val="bg1"/>
              </a:solidFill>
              <a:latin typeface="Garamond" panose="02020404030301010803" pitchFamily="18" charset="0"/>
            </a:endParaRPr>
          </a:p>
        </p:txBody>
      </p:sp>
    </p:spTree>
    <p:extLst>
      <p:ext uri="{BB962C8B-B14F-4D97-AF65-F5344CB8AC3E}">
        <p14:creationId xmlns:p14="http://schemas.microsoft.com/office/powerpoint/2010/main" val="1555205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4C99A"/>
        </a:solidFill>
        <a:effectLst/>
      </p:bgPr>
    </p:bg>
    <p:spTree>
      <p:nvGrpSpPr>
        <p:cNvPr id="1" name=""/>
        <p:cNvGrpSpPr/>
        <p:nvPr/>
      </p:nvGrpSpPr>
      <p:grpSpPr>
        <a:xfrm>
          <a:off x="0" y="0"/>
          <a:ext cx="0" cy="0"/>
          <a:chOff x="0" y="0"/>
          <a:chExt cx="0" cy="0"/>
        </a:xfrm>
      </p:grpSpPr>
      <p:sp>
        <p:nvSpPr>
          <p:cNvPr id="7" name="Titolo 9">
            <a:extLst>
              <a:ext uri="{FF2B5EF4-FFF2-40B4-BE49-F238E27FC236}">
                <a16:creationId xmlns:a16="http://schemas.microsoft.com/office/drawing/2014/main" id="{58B65C2B-1405-4504-BDF6-D0B8B26D03BD}"/>
              </a:ext>
            </a:extLst>
          </p:cNvPr>
          <p:cNvSpPr txBox="1">
            <a:spLocks/>
          </p:cNvSpPr>
          <p:nvPr/>
        </p:nvSpPr>
        <p:spPr>
          <a:xfrm>
            <a:off x="1" y="0"/>
            <a:ext cx="12192000" cy="7058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b="1" dirty="0">
                <a:solidFill>
                  <a:schemeClr val="accent4">
                    <a:lumMod val="50000"/>
                  </a:schemeClr>
                </a:solidFill>
                <a:latin typeface="Bodoni MT" panose="02070603080606020203" pitchFamily="18" charset="0"/>
              </a:rPr>
              <a:t>Signs of change</a:t>
            </a:r>
          </a:p>
        </p:txBody>
      </p:sp>
      <p:sp>
        <p:nvSpPr>
          <p:cNvPr id="5" name="Rettangolo 4">
            <a:extLst>
              <a:ext uri="{FF2B5EF4-FFF2-40B4-BE49-F238E27FC236}">
                <a16:creationId xmlns:a16="http://schemas.microsoft.com/office/drawing/2014/main" id="{C54A7A6A-6B08-4D61-B27C-40C22FBD56FF}"/>
              </a:ext>
            </a:extLst>
          </p:cNvPr>
          <p:cNvSpPr/>
          <p:nvPr/>
        </p:nvSpPr>
        <p:spPr>
          <a:xfrm>
            <a:off x="240632" y="1050225"/>
            <a:ext cx="11678651" cy="3477875"/>
          </a:xfrm>
          <a:prstGeom prst="rect">
            <a:avLst/>
          </a:prstGeom>
        </p:spPr>
        <p:txBody>
          <a:bodyPr wrap="square">
            <a:spAutoFit/>
          </a:bodyPr>
          <a:lstStyle/>
          <a:p>
            <a:pPr indent="352425" algn="just"/>
            <a:r>
              <a:rPr lang="en-US" sz="2000" dirty="0">
                <a:latin typeface="Garamond" panose="02020404030301010803" pitchFamily="18" charset="0"/>
              </a:rPr>
              <a:t>In the 1980s there were events that led to a change in the </a:t>
            </a:r>
            <a:r>
              <a:rPr lang="en-GB" sz="2000" i="1" dirty="0">
                <a:latin typeface="Garamond" panose="02020404030301010803" pitchFamily="18" charset="0"/>
              </a:rPr>
              <a:t>status quo </a:t>
            </a:r>
            <a:r>
              <a:rPr lang="en-GB" sz="2000" dirty="0">
                <a:latin typeface="Garamond" panose="02020404030301010803" pitchFamily="18" charset="0"/>
              </a:rPr>
              <a:t>(Nicol et al. 2011, 319), built unilaterally and only recently, starting from the colonial period:</a:t>
            </a:r>
          </a:p>
          <a:p>
            <a:pPr marL="342900" indent="-342900" algn="just">
              <a:buFont typeface="Wingdings" panose="05000000000000000000" pitchFamily="2" charset="2"/>
              <a:buChar char="q"/>
            </a:pPr>
            <a:r>
              <a:rPr lang="en-GB" sz="2000" dirty="0">
                <a:solidFill>
                  <a:prstClr val="black"/>
                </a:solidFill>
                <a:latin typeface="Garamond" panose="02020404030301010803" pitchFamily="18" charset="0"/>
              </a:rPr>
              <a:t>famine of 1984/5 in Ethiopia;</a:t>
            </a:r>
          </a:p>
          <a:p>
            <a:pPr marL="342900" indent="-342900" algn="just">
              <a:buFont typeface="Wingdings" panose="05000000000000000000" pitchFamily="2" charset="2"/>
              <a:buChar char="q"/>
            </a:pPr>
            <a:r>
              <a:rPr lang="en-GB" sz="2000" dirty="0">
                <a:solidFill>
                  <a:prstClr val="black"/>
                </a:solidFill>
                <a:latin typeface="Garamond" panose="02020404030301010803" pitchFamily="18" charset="0"/>
              </a:rPr>
              <a:t>low flows of the Nile caused concern in Egypt;</a:t>
            </a:r>
          </a:p>
          <a:p>
            <a:pPr marL="342900" indent="-342900" algn="just">
              <a:buFont typeface="Wingdings" panose="05000000000000000000" pitchFamily="2" charset="2"/>
              <a:buChar char="q"/>
            </a:pPr>
            <a:r>
              <a:rPr lang="en-GB" sz="2000" dirty="0">
                <a:solidFill>
                  <a:prstClr val="black"/>
                </a:solidFill>
                <a:latin typeface="Garamond" panose="02020404030301010803" pitchFamily="18" charset="0"/>
              </a:rPr>
              <a:t>weakening of Mengistu’s dictatorship, until its fall in 1991;</a:t>
            </a:r>
          </a:p>
          <a:p>
            <a:pPr marL="342900" indent="-342900" algn="just">
              <a:buFont typeface="Wingdings" panose="05000000000000000000" pitchFamily="2" charset="2"/>
              <a:buChar char="q"/>
            </a:pPr>
            <a:r>
              <a:rPr lang="en-US" sz="2000" dirty="0">
                <a:solidFill>
                  <a:prstClr val="black"/>
                </a:solidFill>
                <a:latin typeface="Garamond" panose="02020404030301010803" pitchFamily="18" charset="0"/>
              </a:rPr>
              <a:t>the rise of Islamism in the region (for Egypt, the Muslim Brotherhood, and for both, state change in Sudan towards a more Islamist orientation and state disintegration in Somalia).</a:t>
            </a:r>
          </a:p>
          <a:p>
            <a:pPr indent="352425" algn="just"/>
            <a:endParaRPr lang="en-GB" sz="2000" dirty="0">
              <a:latin typeface="Garamond" panose="02020404030301010803" pitchFamily="18" charset="0"/>
            </a:endParaRPr>
          </a:p>
          <a:p>
            <a:pPr indent="352425" algn="just"/>
            <a:r>
              <a:rPr lang="en-GB" sz="2000" dirty="0">
                <a:latin typeface="Garamond" panose="02020404030301010803" pitchFamily="18" charset="0"/>
              </a:rPr>
              <a:t>Since the 1990s </a:t>
            </a:r>
            <a:r>
              <a:rPr lang="en-US" sz="2000" dirty="0">
                <a:latin typeface="Garamond" panose="02020404030301010803" pitchFamily="18" charset="0"/>
              </a:rPr>
              <a:t>WB, UNDP and other international donors, have begun to lay the foundations for formal setting for cooperation among Nile Basin riparian countries, in order to legitimate their financing in cases of transboundary water:</a:t>
            </a:r>
          </a:p>
        </p:txBody>
      </p:sp>
      <p:sp>
        <p:nvSpPr>
          <p:cNvPr id="6" name="Rettangolo 5">
            <a:extLst>
              <a:ext uri="{FF2B5EF4-FFF2-40B4-BE49-F238E27FC236}">
                <a16:creationId xmlns:a16="http://schemas.microsoft.com/office/drawing/2014/main" id="{F9BD591B-336F-44D8-AD25-4215081FD09C}"/>
              </a:ext>
            </a:extLst>
          </p:cNvPr>
          <p:cNvSpPr/>
          <p:nvPr/>
        </p:nvSpPr>
        <p:spPr>
          <a:xfrm>
            <a:off x="240632" y="4449229"/>
            <a:ext cx="5627905" cy="1938992"/>
          </a:xfrm>
          <a:prstGeom prst="rect">
            <a:avLst/>
          </a:prstGeom>
        </p:spPr>
        <p:txBody>
          <a:bodyPr wrap="square">
            <a:spAutoFit/>
          </a:bodyPr>
          <a:lstStyle/>
          <a:p>
            <a:pPr marL="342900" indent="-342900" algn="just">
              <a:buFont typeface="Wingdings" panose="05000000000000000000" pitchFamily="2" charset="2"/>
              <a:buChar char="q"/>
            </a:pPr>
            <a:r>
              <a:rPr lang="en-US" sz="2000" dirty="0">
                <a:latin typeface="Garamond" panose="02020404030301010803" pitchFamily="18" charset="0"/>
              </a:rPr>
              <a:t>Ethio-Sudanese Agreement regarding the Nile (1991);</a:t>
            </a:r>
          </a:p>
          <a:p>
            <a:pPr marL="342900" indent="-342900" algn="just">
              <a:buFont typeface="Wingdings" panose="05000000000000000000" pitchFamily="2" charset="2"/>
              <a:buChar char="q"/>
            </a:pPr>
            <a:r>
              <a:rPr lang="en-US" sz="2000" dirty="0">
                <a:latin typeface="Garamond" panose="02020404030301010803" pitchFamily="18" charset="0"/>
              </a:rPr>
              <a:t>Ethio-Egyptian Framework Agreement (1993);</a:t>
            </a:r>
          </a:p>
          <a:p>
            <a:pPr marL="342900" indent="-342900" algn="just">
              <a:buFont typeface="Wingdings" panose="05000000000000000000" pitchFamily="2" charset="2"/>
              <a:buChar char="q"/>
            </a:pPr>
            <a:r>
              <a:rPr lang="en-US" sz="2000" dirty="0">
                <a:latin typeface="Garamond" panose="02020404030301010803" pitchFamily="18" charset="0"/>
              </a:rPr>
              <a:t>The Nile 2002 Conference was inaugurated in Swan in 1993 and repeated every year for a decade;</a:t>
            </a:r>
          </a:p>
          <a:p>
            <a:pPr marL="342900" indent="-342900" algn="just">
              <a:buFont typeface="Wingdings" panose="05000000000000000000" pitchFamily="2" charset="2"/>
              <a:buChar char="q"/>
            </a:pPr>
            <a:r>
              <a:rPr lang="en-US" sz="2000" dirty="0">
                <a:latin typeface="Garamond" panose="02020404030301010803" pitchFamily="18" charset="0"/>
              </a:rPr>
              <a:t>Lake Victoria Agreement (1994).</a:t>
            </a:r>
          </a:p>
        </p:txBody>
      </p:sp>
      <p:pic>
        <p:nvPicPr>
          <p:cNvPr id="8" name="Immagine 7">
            <a:extLst>
              <a:ext uri="{FF2B5EF4-FFF2-40B4-BE49-F238E27FC236}">
                <a16:creationId xmlns:a16="http://schemas.microsoft.com/office/drawing/2014/main" id="{3B1019D3-5FCD-4726-9AE4-22F2E284D8FB}"/>
              </a:ext>
            </a:extLst>
          </p:cNvPr>
          <p:cNvPicPr>
            <a:picLocks noChangeAspect="1"/>
          </p:cNvPicPr>
          <p:nvPr/>
        </p:nvPicPr>
        <p:blipFill rotWithShape="1">
          <a:blip r:embed="rId3"/>
          <a:srcRect l="827" t="1541" r="986"/>
          <a:stretch/>
        </p:blipFill>
        <p:spPr>
          <a:xfrm>
            <a:off x="5766601" y="4430547"/>
            <a:ext cx="6416840" cy="2128298"/>
          </a:xfrm>
          <a:prstGeom prst="rect">
            <a:avLst/>
          </a:prstGeom>
          <a:ln>
            <a:noFill/>
          </a:ln>
          <a:effectLst>
            <a:softEdge rad="112500"/>
          </a:effectLst>
        </p:spPr>
      </p:pic>
      <p:pic>
        <p:nvPicPr>
          <p:cNvPr id="9" name="Immagine 8">
            <a:extLst>
              <a:ext uri="{FF2B5EF4-FFF2-40B4-BE49-F238E27FC236}">
                <a16:creationId xmlns:a16="http://schemas.microsoft.com/office/drawing/2014/main" id="{3941F9BE-B984-4795-8947-4DE29C313D3F}"/>
              </a:ext>
            </a:extLst>
          </p:cNvPr>
          <p:cNvPicPr>
            <a:picLocks noChangeAspect="1"/>
          </p:cNvPicPr>
          <p:nvPr/>
        </p:nvPicPr>
        <p:blipFill rotWithShape="1">
          <a:blip r:embed="rId4">
            <a:clrChange>
              <a:clrFrom>
                <a:srgbClr val="FFFFFF"/>
              </a:clrFrom>
              <a:clrTo>
                <a:srgbClr val="FFFFFF">
                  <a:alpha val="0"/>
                </a:srgbClr>
              </a:clrTo>
            </a:clrChange>
            <a:alphaModFix amt="20000"/>
          </a:blip>
          <a:srcRect l="40553" r="14175"/>
          <a:stretch/>
        </p:blipFill>
        <p:spPr>
          <a:xfrm>
            <a:off x="10352061" y="-46657"/>
            <a:ext cx="1958218" cy="2531537"/>
          </a:xfrm>
          <a:prstGeom prst="rect">
            <a:avLst/>
          </a:prstGeom>
        </p:spPr>
      </p:pic>
      <p:pic>
        <p:nvPicPr>
          <p:cNvPr id="10" name="Immagine 9">
            <a:extLst>
              <a:ext uri="{FF2B5EF4-FFF2-40B4-BE49-F238E27FC236}">
                <a16:creationId xmlns:a16="http://schemas.microsoft.com/office/drawing/2014/main" id="{80179B27-636E-4D13-98EF-DE85B09611DB}"/>
              </a:ext>
            </a:extLst>
          </p:cNvPr>
          <p:cNvPicPr>
            <a:picLocks noChangeAspect="1"/>
          </p:cNvPicPr>
          <p:nvPr/>
        </p:nvPicPr>
        <p:blipFill rotWithShape="1">
          <a:blip r:embed="rId5">
            <a:clrChange>
              <a:clrFrom>
                <a:srgbClr val="FFFFFF"/>
              </a:clrFrom>
              <a:clrTo>
                <a:srgbClr val="FFFFFF">
                  <a:alpha val="0"/>
                </a:srgbClr>
              </a:clrTo>
            </a:clrChange>
            <a:alphaModFix amt="20000"/>
          </a:blip>
          <a:srcRect r="9751"/>
          <a:stretch/>
        </p:blipFill>
        <p:spPr>
          <a:xfrm>
            <a:off x="9094799" y="2494993"/>
            <a:ext cx="3227988" cy="4500509"/>
          </a:xfrm>
          <a:prstGeom prst="rect">
            <a:avLst/>
          </a:prstGeom>
        </p:spPr>
      </p:pic>
    </p:spTree>
    <p:extLst>
      <p:ext uri="{BB962C8B-B14F-4D97-AF65-F5344CB8AC3E}">
        <p14:creationId xmlns:p14="http://schemas.microsoft.com/office/powerpoint/2010/main" val="3801609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4C99A"/>
        </a:solidFill>
        <a:effectLst/>
      </p:bgPr>
    </p:bg>
    <p:spTree>
      <p:nvGrpSpPr>
        <p:cNvPr id="1" name=""/>
        <p:cNvGrpSpPr/>
        <p:nvPr/>
      </p:nvGrpSpPr>
      <p:grpSpPr>
        <a:xfrm>
          <a:off x="0" y="0"/>
          <a:ext cx="0" cy="0"/>
          <a:chOff x="0" y="0"/>
          <a:chExt cx="0" cy="0"/>
        </a:xfrm>
      </p:grpSpPr>
      <p:sp>
        <p:nvSpPr>
          <p:cNvPr id="7" name="Titolo 9">
            <a:extLst>
              <a:ext uri="{FF2B5EF4-FFF2-40B4-BE49-F238E27FC236}">
                <a16:creationId xmlns:a16="http://schemas.microsoft.com/office/drawing/2014/main" id="{58B65C2B-1405-4504-BDF6-D0B8B26D03BD}"/>
              </a:ext>
            </a:extLst>
          </p:cNvPr>
          <p:cNvSpPr txBox="1">
            <a:spLocks/>
          </p:cNvSpPr>
          <p:nvPr/>
        </p:nvSpPr>
        <p:spPr>
          <a:xfrm>
            <a:off x="0" y="1"/>
            <a:ext cx="12191999" cy="88697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b="1" dirty="0">
                <a:solidFill>
                  <a:schemeClr val="accent4">
                    <a:lumMod val="50000"/>
                  </a:schemeClr>
                </a:solidFill>
                <a:latin typeface="Bodoni MT" panose="02070603080606020203" pitchFamily="18" charset="0"/>
              </a:rPr>
              <a:t>New cards, old game</a:t>
            </a:r>
          </a:p>
        </p:txBody>
      </p:sp>
      <p:sp>
        <p:nvSpPr>
          <p:cNvPr id="9" name="CasellaDiTesto 8">
            <a:extLst>
              <a:ext uri="{FF2B5EF4-FFF2-40B4-BE49-F238E27FC236}">
                <a16:creationId xmlns:a16="http://schemas.microsoft.com/office/drawing/2014/main" id="{1912DB5C-22C3-4241-8660-086A0B2507F5}"/>
              </a:ext>
            </a:extLst>
          </p:cNvPr>
          <p:cNvSpPr txBox="1"/>
          <p:nvPr/>
        </p:nvSpPr>
        <p:spPr>
          <a:xfrm>
            <a:off x="240632" y="790531"/>
            <a:ext cx="11548308" cy="2246769"/>
          </a:xfrm>
          <a:prstGeom prst="rect">
            <a:avLst/>
          </a:prstGeom>
          <a:noFill/>
        </p:spPr>
        <p:txBody>
          <a:bodyPr wrap="square" rtlCol="0">
            <a:spAutoFit/>
          </a:bodyPr>
          <a:lstStyle/>
          <a:p>
            <a:pPr indent="352425" algn="just"/>
            <a:r>
              <a:rPr lang="en-US" sz="2000" dirty="0">
                <a:latin typeface="Garamond" panose="02020404030301010803" pitchFamily="18" charset="0"/>
              </a:rPr>
              <a:t>Behind Nile cooperation, national logics and interests continued to prevail over a regional vision, aimed at maximizing hydropower and reducing water losses in the river and basin:</a:t>
            </a:r>
            <a:endParaRPr lang="en-GB" sz="2000" dirty="0">
              <a:latin typeface="Garamond" panose="02020404030301010803" pitchFamily="18" charset="0"/>
            </a:endParaRPr>
          </a:p>
          <a:p>
            <a:pPr marL="342900" indent="-342900" algn="just">
              <a:buFont typeface="Wingdings" panose="05000000000000000000" pitchFamily="2" charset="2"/>
              <a:buChar char="q"/>
            </a:pPr>
            <a:r>
              <a:rPr lang="en-US" sz="2000" dirty="0">
                <a:latin typeface="Garamond" panose="02020404030301010803" pitchFamily="18" charset="0"/>
              </a:rPr>
              <a:t>there have been projects financed by bilateral agreements or domestic resources;</a:t>
            </a:r>
          </a:p>
          <a:p>
            <a:pPr marL="342900" indent="-342900" algn="just">
              <a:buFont typeface="Wingdings" panose="05000000000000000000" pitchFamily="2" charset="2"/>
              <a:buChar char="q"/>
            </a:pPr>
            <a:r>
              <a:rPr lang="en-US" sz="2000" dirty="0">
                <a:latin typeface="Garamond" panose="02020404030301010803" pitchFamily="18" charset="0"/>
              </a:rPr>
              <a:t>the case of the Toshka project in Egypt;</a:t>
            </a:r>
          </a:p>
          <a:p>
            <a:pPr marL="342900" indent="-342900" algn="just">
              <a:buFont typeface="Wingdings" panose="05000000000000000000" pitchFamily="2" charset="2"/>
              <a:buChar char="q"/>
            </a:pPr>
            <a:r>
              <a:rPr lang="en-US" sz="2000" dirty="0">
                <a:latin typeface="Garamond" panose="02020404030301010803" pitchFamily="18" charset="0"/>
              </a:rPr>
              <a:t>the event of 2011;</a:t>
            </a:r>
          </a:p>
          <a:p>
            <a:pPr marL="342900" indent="-342900" algn="just">
              <a:buFont typeface="Wingdings" panose="05000000000000000000" pitchFamily="2" charset="2"/>
              <a:buChar char="q"/>
            </a:pPr>
            <a:r>
              <a:rPr lang="en-US" sz="2000" dirty="0">
                <a:latin typeface="Garamond" panose="02020404030301010803" pitchFamily="18" charset="0"/>
              </a:rPr>
              <a:t>about GERD, “</a:t>
            </a:r>
            <a:r>
              <a:rPr lang="en-GB" sz="2000" dirty="0">
                <a:latin typeface="Garamond" panose="02020404030301010803" pitchFamily="18" charset="0"/>
              </a:rPr>
              <a:t>the escalation of political rhetoric […] casts shadow on the progress of dialogue and negotiations while creating grounds for potential conflict (Abtew at al. 2019, 142)”.</a:t>
            </a:r>
          </a:p>
        </p:txBody>
      </p:sp>
      <p:sp>
        <p:nvSpPr>
          <p:cNvPr id="2" name="Rettangolo 1">
            <a:extLst>
              <a:ext uri="{FF2B5EF4-FFF2-40B4-BE49-F238E27FC236}">
                <a16:creationId xmlns:a16="http://schemas.microsoft.com/office/drawing/2014/main" id="{6881AD97-667C-494B-9100-E9AB4B231E8A}"/>
              </a:ext>
            </a:extLst>
          </p:cNvPr>
          <p:cNvSpPr/>
          <p:nvPr/>
        </p:nvSpPr>
        <p:spPr>
          <a:xfrm>
            <a:off x="240633" y="3220818"/>
            <a:ext cx="11548308" cy="707886"/>
          </a:xfrm>
          <a:prstGeom prst="rect">
            <a:avLst/>
          </a:prstGeom>
        </p:spPr>
        <p:txBody>
          <a:bodyPr wrap="square">
            <a:spAutoFit/>
          </a:bodyPr>
          <a:lstStyle/>
          <a:p>
            <a:pPr algn="ctr"/>
            <a:r>
              <a:rPr lang="en-GB" sz="4000" b="1" dirty="0">
                <a:solidFill>
                  <a:schemeClr val="accent4">
                    <a:lumMod val="50000"/>
                  </a:schemeClr>
                </a:solidFill>
                <a:latin typeface="Bodoni MT" panose="02070603080606020203" pitchFamily="18" charset="0"/>
                <a:ea typeface="+mj-ea"/>
                <a:cs typeface="+mj-cs"/>
              </a:rPr>
              <a:t>   What to learn from History</a:t>
            </a:r>
            <a:endParaRPr lang="it-IT" sz="4000" b="1" dirty="0">
              <a:solidFill>
                <a:schemeClr val="accent4">
                  <a:lumMod val="50000"/>
                </a:schemeClr>
              </a:solidFill>
              <a:latin typeface="Bodoni MT" panose="02070603080606020203" pitchFamily="18" charset="0"/>
              <a:ea typeface="+mj-ea"/>
              <a:cs typeface="+mj-cs"/>
            </a:endParaRPr>
          </a:p>
        </p:txBody>
      </p:sp>
      <p:sp>
        <p:nvSpPr>
          <p:cNvPr id="5" name="CasellaDiTesto 4">
            <a:extLst>
              <a:ext uri="{FF2B5EF4-FFF2-40B4-BE49-F238E27FC236}">
                <a16:creationId xmlns:a16="http://schemas.microsoft.com/office/drawing/2014/main" id="{A14334CC-C8C3-49AA-8067-1E8C9B404AC8}"/>
              </a:ext>
            </a:extLst>
          </p:cNvPr>
          <p:cNvSpPr txBox="1"/>
          <p:nvPr/>
        </p:nvSpPr>
        <p:spPr>
          <a:xfrm>
            <a:off x="7641071" y="3966113"/>
            <a:ext cx="4308988" cy="2031325"/>
          </a:xfrm>
          <a:prstGeom prst="rect">
            <a:avLst/>
          </a:prstGeom>
          <a:solidFill>
            <a:schemeClr val="bg1"/>
          </a:solidFill>
        </p:spPr>
        <p:txBody>
          <a:bodyPr wrap="square" rtlCol="0">
            <a:spAutoFit/>
          </a:bodyPr>
          <a:lstStyle/>
          <a:p>
            <a:pPr indent="176213" algn="just"/>
            <a:r>
              <a:rPr lang="en-US" dirty="0">
                <a:latin typeface="Garamond" panose="02020404030301010803" pitchFamily="18" charset="0"/>
              </a:rPr>
              <a:t>“The truth though must be told forcefully, that it is time for Egyptians to let go of the wrong belief ‘that their country will have the right forever, </a:t>
            </a:r>
            <a:r>
              <a:rPr lang="en-US" i="1" dirty="0">
                <a:latin typeface="Garamond" panose="02020404030301010803" pitchFamily="18" charset="0"/>
              </a:rPr>
              <a:t>ad vitam aeternam</a:t>
            </a:r>
            <a:r>
              <a:rPr lang="en-US" dirty="0">
                <a:latin typeface="Garamond" panose="02020404030301010803" pitchFamily="18" charset="0"/>
              </a:rPr>
              <a:t>, to all of the water carried by the Nile, as at the time of the Pharaohs’” (Mekonnen 2010,440).</a:t>
            </a:r>
          </a:p>
          <a:p>
            <a:pPr indent="176213" algn="just"/>
            <a:endParaRPr lang="en-US" dirty="0">
              <a:latin typeface="Garamond" panose="02020404030301010803" pitchFamily="18" charset="0"/>
            </a:endParaRPr>
          </a:p>
        </p:txBody>
      </p:sp>
      <p:sp>
        <p:nvSpPr>
          <p:cNvPr id="15" name="CasellaDiTesto 14">
            <a:extLst>
              <a:ext uri="{FF2B5EF4-FFF2-40B4-BE49-F238E27FC236}">
                <a16:creationId xmlns:a16="http://schemas.microsoft.com/office/drawing/2014/main" id="{44CB592E-0214-4C4A-9B88-4962ECA74633}"/>
              </a:ext>
            </a:extLst>
          </p:cNvPr>
          <p:cNvSpPr txBox="1"/>
          <p:nvPr/>
        </p:nvSpPr>
        <p:spPr>
          <a:xfrm>
            <a:off x="4664665" y="3957606"/>
            <a:ext cx="2841608" cy="2031325"/>
          </a:xfrm>
          <a:prstGeom prst="rect">
            <a:avLst/>
          </a:prstGeom>
          <a:solidFill>
            <a:schemeClr val="bg1"/>
          </a:solidFill>
        </p:spPr>
        <p:txBody>
          <a:bodyPr wrap="square" rtlCol="0">
            <a:spAutoFit/>
          </a:bodyPr>
          <a:lstStyle/>
          <a:p>
            <a:pPr indent="177800" algn="just"/>
            <a:r>
              <a:rPr lang="en-US" dirty="0">
                <a:latin typeface="Garamond" panose="02020404030301010803" pitchFamily="18" charset="0"/>
              </a:rPr>
              <a:t>Upper-riparian states must not give in to the temptation of payback and “resort to a version of the ancient Harmon Doctrine”</a:t>
            </a:r>
            <a:r>
              <a:rPr lang="it-IT" dirty="0">
                <a:latin typeface="Garamond" panose="02020404030301010803" pitchFamily="18" charset="0"/>
              </a:rPr>
              <a:t> (Okidi 2014,178).</a:t>
            </a:r>
          </a:p>
          <a:p>
            <a:endParaRPr lang="it-IT" dirty="0"/>
          </a:p>
        </p:txBody>
      </p:sp>
      <p:sp>
        <p:nvSpPr>
          <p:cNvPr id="17" name="CasellaDiTesto 16">
            <a:extLst>
              <a:ext uri="{FF2B5EF4-FFF2-40B4-BE49-F238E27FC236}">
                <a16:creationId xmlns:a16="http://schemas.microsoft.com/office/drawing/2014/main" id="{CE795742-4383-476D-A55A-34645AC648FE}"/>
              </a:ext>
            </a:extLst>
          </p:cNvPr>
          <p:cNvSpPr txBox="1"/>
          <p:nvPr/>
        </p:nvSpPr>
        <p:spPr>
          <a:xfrm>
            <a:off x="184463" y="3954149"/>
            <a:ext cx="4345404" cy="2031325"/>
          </a:xfrm>
          <a:prstGeom prst="rect">
            <a:avLst/>
          </a:prstGeom>
          <a:solidFill>
            <a:schemeClr val="bg1"/>
          </a:solidFill>
        </p:spPr>
        <p:txBody>
          <a:bodyPr wrap="square" rtlCol="0">
            <a:spAutoFit/>
          </a:bodyPr>
          <a:lstStyle/>
          <a:p>
            <a:pPr indent="177800" algn="just"/>
            <a:r>
              <a:rPr lang="en-US" dirty="0">
                <a:latin typeface="Garamond" panose="02020404030301010803" pitchFamily="18" charset="0"/>
              </a:rPr>
              <a:t>“In the past Ethiopian politicians presented the GERD as an African project, benefiting the entire region. Nowadays the nationalistic pride trumps all alternative narratives, as exemplified by the hashtag #ItsMyDam that went viral on social media […]” (Fantini 2019). </a:t>
            </a:r>
          </a:p>
        </p:txBody>
      </p:sp>
      <p:sp>
        <p:nvSpPr>
          <p:cNvPr id="18" name="CasellaDiTesto 17">
            <a:extLst>
              <a:ext uri="{FF2B5EF4-FFF2-40B4-BE49-F238E27FC236}">
                <a16:creationId xmlns:a16="http://schemas.microsoft.com/office/drawing/2014/main" id="{45A839F9-5E60-4D29-BC08-12AA918CA5D0}"/>
              </a:ext>
            </a:extLst>
          </p:cNvPr>
          <p:cNvSpPr txBox="1"/>
          <p:nvPr/>
        </p:nvSpPr>
        <p:spPr>
          <a:xfrm>
            <a:off x="1545144" y="6131774"/>
            <a:ext cx="8939284" cy="461665"/>
          </a:xfrm>
          <a:prstGeom prst="rect">
            <a:avLst/>
          </a:prstGeom>
          <a:solidFill>
            <a:srgbClr val="5788A9"/>
          </a:solidFill>
        </p:spPr>
        <p:txBody>
          <a:bodyPr wrap="square" rtlCol="0">
            <a:spAutoFit/>
          </a:bodyPr>
          <a:lstStyle>
            <a:defPPr>
              <a:defRPr lang="it-IT"/>
            </a:defPPr>
            <a:lvl1pPr>
              <a:defRPr>
                <a:solidFill>
                  <a:schemeClr val="bg1"/>
                </a:solidFill>
                <a:latin typeface="Garamond" panose="02020404030301010803" pitchFamily="18" charset="0"/>
              </a:defRPr>
            </a:lvl1pPr>
          </a:lstStyle>
          <a:p>
            <a:r>
              <a:rPr lang="en-US" sz="2400" dirty="0"/>
              <a:t>“Nothing is sadder than seeing history repeat itself” (Todorov 1992, 298).</a:t>
            </a:r>
            <a:endParaRPr lang="en-GB" sz="2400" dirty="0"/>
          </a:p>
        </p:txBody>
      </p:sp>
      <p:pic>
        <p:nvPicPr>
          <p:cNvPr id="11" name="Immagine 10">
            <a:extLst>
              <a:ext uri="{FF2B5EF4-FFF2-40B4-BE49-F238E27FC236}">
                <a16:creationId xmlns:a16="http://schemas.microsoft.com/office/drawing/2014/main" id="{32D73B72-0699-4897-8D2E-842A3C8982C9}"/>
              </a:ext>
            </a:extLst>
          </p:cNvPr>
          <p:cNvPicPr>
            <a:picLocks noChangeAspect="1"/>
          </p:cNvPicPr>
          <p:nvPr/>
        </p:nvPicPr>
        <p:blipFill rotWithShape="1">
          <a:blip r:embed="rId3">
            <a:clrChange>
              <a:clrFrom>
                <a:srgbClr val="FFFFFF"/>
              </a:clrFrom>
              <a:clrTo>
                <a:srgbClr val="FFFFFF">
                  <a:alpha val="0"/>
                </a:srgbClr>
              </a:clrTo>
            </a:clrChange>
            <a:alphaModFix amt="20000"/>
          </a:blip>
          <a:srcRect l="40553" r="14175"/>
          <a:stretch/>
        </p:blipFill>
        <p:spPr>
          <a:xfrm>
            <a:off x="10352061" y="-46657"/>
            <a:ext cx="1958218" cy="2531537"/>
          </a:xfrm>
          <a:prstGeom prst="rect">
            <a:avLst/>
          </a:prstGeom>
        </p:spPr>
      </p:pic>
      <p:pic>
        <p:nvPicPr>
          <p:cNvPr id="12" name="Immagine 11">
            <a:extLst>
              <a:ext uri="{FF2B5EF4-FFF2-40B4-BE49-F238E27FC236}">
                <a16:creationId xmlns:a16="http://schemas.microsoft.com/office/drawing/2014/main" id="{689D78D1-605F-4A7C-B9C3-A3793A98F9E9}"/>
              </a:ext>
            </a:extLst>
          </p:cNvPr>
          <p:cNvPicPr>
            <a:picLocks noChangeAspect="1"/>
          </p:cNvPicPr>
          <p:nvPr/>
        </p:nvPicPr>
        <p:blipFill rotWithShape="1">
          <a:blip r:embed="rId4">
            <a:clrChange>
              <a:clrFrom>
                <a:srgbClr val="FFFFFF"/>
              </a:clrFrom>
              <a:clrTo>
                <a:srgbClr val="FFFFFF">
                  <a:alpha val="0"/>
                </a:srgbClr>
              </a:clrTo>
            </a:clrChange>
            <a:alphaModFix amt="20000"/>
          </a:blip>
          <a:srcRect r="9751"/>
          <a:stretch/>
        </p:blipFill>
        <p:spPr>
          <a:xfrm>
            <a:off x="9094799" y="2494993"/>
            <a:ext cx="3227988" cy="4500509"/>
          </a:xfrm>
          <a:prstGeom prst="rect">
            <a:avLst/>
          </a:prstGeom>
        </p:spPr>
      </p:pic>
    </p:spTree>
    <p:extLst>
      <p:ext uri="{BB962C8B-B14F-4D97-AF65-F5344CB8AC3E}">
        <p14:creationId xmlns:p14="http://schemas.microsoft.com/office/powerpoint/2010/main" val="260588912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TotalTime>
  <Words>3550</Words>
  <Application>Microsoft Office PowerPoint</Application>
  <PresentationFormat>Widescreen</PresentationFormat>
  <Paragraphs>196</Paragraphs>
  <Slides>10</Slides>
  <Notes>10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10</vt:i4>
      </vt:variant>
    </vt:vector>
  </HeadingPairs>
  <TitlesOfParts>
    <vt:vector size="18" baseType="lpstr">
      <vt:lpstr>Algerian</vt:lpstr>
      <vt:lpstr>Arial</vt:lpstr>
      <vt:lpstr>Bodoni MT</vt:lpstr>
      <vt:lpstr>Calibri</vt:lpstr>
      <vt:lpstr>Calibri Light</vt:lpstr>
      <vt:lpstr>Garamond</vt:lpstr>
      <vt:lpstr>Wingdings</vt:lpstr>
      <vt:lpstr>Tema di Office</vt:lpstr>
      <vt:lpstr>what to learn from histor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to learn from history</dc:title>
  <dc:creator>francesco sicolo</dc:creator>
  <cp:lastModifiedBy>valentina acquafredda</cp:lastModifiedBy>
  <cp:revision>349</cp:revision>
  <cp:lastPrinted>2020-08-15T21:50:19Z</cp:lastPrinted>
  <dcterms:created xsi:type="dcterms:W3CDTF">2020-08-13T20:53:49Z</dcterms:created>
  <dcterms:modified xsi:type="dcterms:W3CDTF">2020-08-19T19:24:25Z</dcterms:modified>
</cp:coreProperties>
</file>