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259" r:id="rId4"/>
    <p:sldId id="258" r:id="rId5"/>
    <p:sldId id="261" r:id="rId6"/>
    <p:sldId id="260" r:id="rId7"/>
    <p:sldId id="266" r:id="rId8"/>
    <p:sldId id="262" r:id="rId9"/>
    <p:sldId id="263" r:id="rId10"/>
    <p:sldId id="276" r:id="rId11"/>
    <p:sldId id="270" r:id="rId12"/>
    <p:sldId id="264" r:id="rId13"/>
    <p:sldId id="267" r:id="rId14"/>
    <p:sldId id="268" r:id="rId15"/>
    <p:sldId id="269" r:id="rId16"/>
    <p:sldId id="272" r:id="rId17"/>
    <p:sldId id="273" r:id="rId18"/>
    <p:sldId id="274" r:id="rId19"/>
    <p:sldId id="27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ekleab Gala" initials="TG" lastIdx="1" clrIdx="0">
    <p:extLst>
      <p:ext uri="{19B8F6BF-5375-455C-9EA6-DF929625EA0E}">
        <p15:presenceInfo xmlns:p15="http://schemas.microsoft.com/office/powerpoint/2012/main" userId="S-1-5-21-4197796375-3311606089-2684602162-8010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00"/>
    <a:srgbClr val="EDD2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43" autoAdjust="0"/>
    <p:restoredTop sz="55149" autoAdjust="0"/>
  </p:normalViewPr>
  <p:slideViewPr>
    <p:cSldViewPr snapToGrid="0">
      <p:cViewPr varScale="1">
        <p:scale>
          <a:sx n="54" d="100"/>
          <a:sy n="54" d="100"/>
        </p:scale>
        <p:origin x="16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49CBA4-650C-448D-BDF8-FEA99E19E2BB}" type="datetimeFigureOut">
              <a:rPr lang="en-US" smtClean="0"/>
              <a:t>8/19/2020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7C7969-167C-4B1D-AB8A-59887DC70AD3}" type="slidenum">
              <a:rPr lang="en-US" smtClean="0"/>
              <a:t>‹#›</a:t>
            </a:fld>
            <a:endParaRPr lang="en-US"/>
          </a:p>
        </p:txBody>
      </p:sp>
    </p:spTree>
    <p:extLst>
      <p:ext uri="{BB962C8B-B14F-4D97-AF65-F5344CB8AC3E}">
        <p14:creationId xmlns:p14="http://schemas.microsoft.com/office/powerpoint/2010/main" val="16940488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27C7969-167C-4B1D-AB8A-59887DC70AD3}" type="slidenum">
              <a:rPr lang="en-US" smtClean="0"/>
              <a:t>1</a:t>
            </a:fld>
            <a:endParaRPr lang="en-US"/>
          </a:p>
        </p:txBody>
      </p:sp>
    </p:spTree>
    <p:extLst>
      <p:ext uri="{BB962C8B-B14F-4D97-AF65-F5344CB8AC3E}">
        <p14:creationId xmlns:p14="http://schemas.microsoft.com/office/powerpoint/2010/main" val="36031698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27C7969-167C-4B1D-AB8A-59887DC70AD3}" type="slidenum">
              <a:rPr lang="en-US" smtClean="0"/>
              <a:t>10</a:t>
            </a:fld>
            <a:endParaRPr lang="en-US"/>
          </a:p>
        </p:txBody>
      </p:sp>
    </p:spTree>
    <p:extLst>
      <p:ext uri="{BB962C8B-B14F-4D97-AF65-F5344CB8AC3E}">
        <p14:creationId xmlns:p14="http://schemas.microsoft.com/office/powerpoint/2010/main" val="120819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The hydrologic input of Ethiopia’s Nile river sub-basin is 330% higher than the amount Egypt’s receives. </a:t>
            </a:r>
            <a:endParaRPr lang="en-US" dirty="0"/>
          </a:p>
        </p:txBody>
      </p:sp>
      <p:sp>
        <p:nvSpPr>
          <p:cNvPr id="4" name="Slide Number Placeholder 3"/>
          <p:cNvSpPr>
            <a:spLocks noGrp="1"/>
          </p:cNvSpPr>
          <p:nvPr>
            <p:ph type="sldNum" sz="quarter" idx="5"/>
          </p:nvPr>
        </p:nvSpPr>
        <p:spPr/>
        <p:txBody>
          <a:bodyPr/>
          <a:lstStyle/>
          <a:p>
            <a:fld id="{127C7969-167C-4B1D-AB8A-59887DC70AD3}" type="slidenum">
              <a:rPr lang="en-US" smtClean="0"/>
              <a:t>11</a:t>
            </a:fld>
            <a:endParaRPr lang="en-US"/>
          </a:p>
        </p:txBody>
      </p:sp>
    </p:spTree>
    <p:extLst>
      <p:ext uri="{BB962C8B-B14F-4D97-AF65-F5344CB8AC3E}">
        <p14:creationId xmlns:p14="http://schemas.microsoft.com/office/powerpoint/2010/main" val="2212036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27C7969-167C-4B1D-AB8A-59887DC70AD3}" type="slidenum">
              <a:rPr lang="en-US" smtClean="0"/>
              <a:t>12</a:t>
            </a:fld>
            <a:endParaRPr lang="en-US"/>
          </a:p>
        </p:txBody>
      </p:sp>
    </p:spTree>
    <p:extLst>
      <p:ext uri="{BB962C8B-B14F-4D97-AF65-F5344CB8AC3E}">
        <p14:creationId xmlns:p14="http://schemas.microsoft.com/office/powerpoint/2010/main" val="18640108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27C7969-167C-4B1D-AB8A-59887DC70AD3}" type="slidenum">
              <a:rPr lang="en-US" smtClean="0"/>
              <a:t>13</a:t>
            </a:fld>
            <a:endParaRPr lang="en-US"/>
          </a:p>
        </p:txBody>
      </p:sp>
    </p:spTree>
    <p:extLst>
      <p:ext uri="{BB962C8B-B14F-4D97-AF65-F5344CB8AC3E}">
        <p14:creationId xmlns:p14="http://schemas.microsoft.com/office/powerpoint/2010/main" val="38974897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27C7969-167C-4B1D-AB8A-59887DC70AD3}" type="slidenum">
              <a:rPr lang="en-US" smtClean="0"/>
              <a:t>14</a:t>
            </a:fld>
            <a:endParaRPr lang="en-US"/>
          </a:p>
        </p:txBody>
      </p:sp>
    </p:spTree>
    <p:extLst>
      <p:ext uri="{BB962C8B-B14F-4D97-AF65-F5344CB8AC3E}">
        <p14:creationId xmlns:p14="http://schemas.microsoft.com/office/powerpoint/2010/main" val="5605208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27C7969-167C-4B1D-AB8A-59887DC70AD3}" type="slidenum">
              <a:rPr lang="en-US" smtClean="0"/>
              <a:t>15</a:t>
            </a:fld>
            <a:endParaRPr lang="en-US"/>
          </a:p>
        </p:txBody>
      </p:sp>
    </p:spTree>
    <p:extLst>
      <p:ext uri="{BB962C8B-B14F-4D97-AF65-F5344CB8AC3E}">
        <p14:creationId xmlns:p14="http://schemas.microsoft.com/office/powerpoint/2010/main" val="11398294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27C7969-167C-4B1D-AB8A-59887DC70AD3}" type="slidenum">
              <a:rPr lang="en-US" smtClean="0"/>
              <a:t>16</a:t>
            </a:fld>
            <a:endParaRPr lang="en-US"/>
          </a:p>
        </p:txBody>
      </p:sp>
    </p:spTree>
    <p:extLst>
      <p:ext uri="{BB962C8B-B14F-4D97-AF65-F5344CB8AC3E}">
        <p14:creationId xmlns:p14="http://schemas.microsoft.com/office/powerpoint/2010/main" val="21307008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27C7969-167C-4B1D-AB8A-59887DC70AD3}" type="slidenum">
              <a:rPr lang="en-US" smtClean="0"/>
              <a:t>19</a:t>
            </a:fld>
            <a:endParaRPr lang="en-US"/>
          </a:p>
        </p:txBody>
      </p:sp>
    </p:spTree>
    <p:extLst>
      <p:ext uri="{BB962C8B-B14F-4D97-AF65-F5344CB8AC3E}">
        <p14:creationId xmlns:p14="http://schemas.microsoft.com/office/powerpoint/2010/main" val="41846573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27C7969-167C-4B1D-AB8A-59887DC70AD3}" type="slidenum">
              <a:rPr lang="en-US" smtClean="0"/>
              <a:t>2</a:t>
            </a:fld>
            <a:endParaRPr lang="en-US"/>
          </a:p>
        </p:txBody>
      </p:sp>
    </p:spTree>
    <p:extLst>
      <p:ext uri="{BB962C8B-B14F-4D97-AF65-F5344CB8AC3E}">
        <p14:creationId xmlns:p14="http://schemas.microsoft.com/office/powerpoint/2010/main" val="35248114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27C7969-167C-4B1D-AB8A-59887DC70AD3}" type="slidenum">
              <a:rPr lang="en-US" smtClean="0"/>
              <a:t>3</a:t>
            </a:fld>
            <a:endParaRPr lang="en-US"/>
          </a:p>
        </p:txBody>
      </p:sp>
    </p:spTree>
    <p:extLst>
      <p:ext uri="{BB962C8B-B14F-4D97-AF65-F5344CB8AC3E}">
        <p14:creationId xmlns:p14="http://schemas.microsoft.com/office/powerpoint/2010/main" val="24948998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27C7969-167C-4B1D-AB8A-59887DC70AD3}" type="slidenum">
              <a:rPr lang="en-US" smtClean="0"/>
              <a:t>4</a:t>
            </a:fld>
            <a:endParaRPr lang="en-US"/>
          </a:p>
        </p:txBody>
      </p:sp>
    </p:spTree>
    <p:extLst>
      <p:ext uri="{BB962C8B-B14F-4D97-AF65-F5344CB8AC3E}">
        <p14:creationId xmlns:p14="http://schemas.microsoft.com/office/powerpoint/2010/main" val="432763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27C7969-167C-4B1D-AB8A-59887DC70AD3}" type="slidenum">
              <a:rPr lang="en-US" smtClean="0"/>
              <a:t>5</a:t>
            </a:fld>
            <a:endParaRPr lang="en-US"/>
          </a:p>
        </p:txBody>
      </p:sp>
    </p:spTree>
    <p:extLst>
      <p:ext uri="{BB962C8B-B14F-4D97-AF65-F5344CB8AC3E}">
        <p14:creationId xmlns:p14="http://schemas.microsoft.com/office/powerpoint/2010/main" val="21257603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27C7969-167C-4B1D-AB8A-59887DC70AD3}" type="slidenum">
              <a:rPr lang="en-US" smtClean="0"/>
              <a:t>6</a:t>
            </a:fld>
            <a:endParaRPr lang="en-US"/>
          </a:p>
        </p:txBody>
      </p:sp>
    </p:spTree>
    <p:extLst>
      <p:ext uri="{BB962C8B-B14F-4D97-AF65-F5344CB8AC3E}">
        <p14:creationId xmlns:p14="http://schemas.microsoft.com/office/powerpoint/2010/main" val="15504622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27C7969-167C-4B1D-AB8A-59887DC70AD3}" type="slidenum">
              <a:rPr lang="en-US" smtClean="0"/>
              <a:t>7</a:t>
            </a:fld>
            <a:endParaRPr lang="en-US"/>
          </a:p>
        </p:txBody>
      </p:sp>
    </p:spTree>
    <p:extLst>
      <p:ext uri="{BB962C8B-B14F-4D97-AF65-F5344CB8AC3E}">
        <p14:creationId xmlns:p14="http://schemas.microsoft.com/office/powerpoint/2010/main" val="18445309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27C7969-167C-4B1D-AB8A-59887DC70AD3}" type="slidenum">
              <a:rPr lang="en-US" smtClean="0"/>
              <a:t>8</a:t>
            </a:fld>
            <a:endParaRPr lang="en-US"/>
          </a:p>
        </p:txBody>
      </p:sp>
    </p:spTree>
    <p:extLst>
      <p:ext uri="{BB962C8B-B14F-4D97-AF65-F5344CB8AC3E}">
        <p14:creationId xmlns:p14="http://schemas.microsoft.com/office/powerpoint/2010/main" val="31433954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law states that matter or mass can’t be created or destroyed but can change from one form to another, such that the total mass of the matter on the reactant is equal to the total mass of the matter on the product side.  </a:t>
            </a:r>
          </a:p>
          <a:p>
            <a:endParaRPr lang="en-US" dirty="0"/>
          </a:p>
        </p:txBody>
      </p:sp>
      <p:sp>
        <p:nvSpPr>
          <p:cNvPr id="4" name="Slide Number Placeholder 3"/>
          <p:cNvSpPr>
            <a:spLocks noGrp="1"/>
          </p:cNvSpPr>
          <p:nvPr>
            <p:ph type="sldNum" sz="quarter" idx="5"/>
          </p:nvPr>
        </p:nvSpPr>
        <p:spPr/>
        <p:txBody>
          <a:bodyPr/>
          <a:lstStyle/>
          <a:p>
            <a:fld id="{127C7969-167C-4B1D-AB8A-59887DC70AD3}" type="slidenum">
              <a:rPr lang="en-US" smtClean="0"/>
              <a:t>9</a:t>
            </a:fld>
            <a:endParaRPr lang="en-US"/>
          </a:p>
        </p:txBody>
      </p:sp>
    </p:spTree>
    <p:extLst>
      <p:ext uri="{BB962C8B-B14F-4D97-AF65-F5344CB8AC3E}">
        <p14:creationId xmlns:p14="http://schemas.microsoft.com/office/powerpoint/2010/main" val="29306452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2A1D29-BB0D-4628-A1C9-D19A3D8FEF9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CE423D8-FA73-4787-A45F-6FEE63B2C0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443AE1B-7782-456F-98A0-5594E83528B6}"/>
              </a:ext>
            </a:extLst>
          </p:cNvPr>
          <p:cNvSpPr>
            <a:spLocks noGrp="1"/>
          </p:cNvSpPr>
          <p:nvPr>
            <p:ph type="dt" sz="half" idx="10"/>
          </p:nvPr>
        </p:nvSpPr>
        <p:spPr/>
        <p:txBody>
          <a:bodyPr/>
          <a:lstStyle/>
          <a:p>
            <a:fld id="{5E55A6C3-CC68-4C0C-88F5-F65B53CE4E4E}" type="datetimeFigureOut">
              <a:rPr lang="en-US" smtClean="0"/>
              <a:t>8/19/2020</a:t>
            </a:fld>
            <a:endParaRPr lang="en-US"/>
          </a:p>
        </p:txBody>
      </p:sp>
      <p:sp>
        <p:nvSpPr>
          <p:cNvPr id="5" name="Footer Placeholder 4">
            <a:extLst>
              <a:ext uri="{FF2B5EF4-FFF2-40B4-BE49-F238E27FC236}">
                <a16:creationId xmlns:a16="http://schemas.microsoft.com/office/drawing/2014/main" id="{B2132667-E77D-46DA-9AB0-89C576EEC9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CD1FA7-39E7-4695-9A10-726DD2F5C64D}"/>
              </a:ext>
            </a:extLst>
          </p:cNvPr>
          <p:cNvSpPr>
            <a:spLocks noGrp="1"/>
          </p:cNvSpPr>
          <p:nvPr>
            <p:ph type="sldNum" sz="quarter" idx="12"/>
          </p:nvPr>
        </p:nvSpPr>
        <p:spPr/>
        <p:txBody>
          <a:bodyPr/>
          <a:lstStyle/>
          <a:p>
            <a:fld id="{5E6A20F6-4981-48CB-9BD2-35B209F11268}" type="slidenum">
              <a:rPr lang="en-US" smtClean="0"/>
              <a:t>‹#›</a:t>
            </a:fld>
            <a:endParaRPr lang="en-US"/>
          </a:p>
        </p:txBody>
      </p:sp>
    </p:spTree>
    <p:extLst>
      <p:ext uri="{BB962C8B-B14F-4D97-AF65-F5344CB8AC3E}">
        <p14:creationId xmlns:p14="http://schemas.microsoft.com/office/powerpoint/2010/main" val="137759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E083F-4B04-4DDB-91FD-B9A8301CA5A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59BE1CE-8D14-477A-8CED-A328731CC85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654AA7-AF4A-4D90-ABEC-38D0A5866D92}"/>
              </a:ext>
            </a:extLst>
          </p:cNvPr>
          <p:cNvSpPr>
            <a:spLocks noGrp="1"/>
          </p:cNvSpPr>
          <p:nvPr>
            <p:ph type="dt" sz="half" idx="10"/>
          </p:nvPr>
        </p:nvSpPr>
        <p:spPr/>
        <p:txBody>
          <a:bodyPr/>
          <a:lstStyle/>
          <a:p>
            <a:fld id="{5E55A6C3-CC68-4C0C-88F5-F65B53CE4E4E}" type="datetimeFigureOut">
              <a:rPr lang="en-US" smtClean="0"/>
              <a:t>8/19/2020</a:t>
            </a:fld>
            <a:endParaRPr lang="en-US"/>
          </a:p>
        </p:txBody>
      </p:sp>
      <p:sp>
        <p:nvSpPr>
          <p:cNvPr id="5" name="Footer Placeholder 4">
            <a:extLst>
              <a:ext uri="{FF2B5EF4-FFF2-40B4-BE49-F238E27FC236}">
                <a16:creationId xmlns:a16="http://schemas.microsoft.com/office/drawing/2014/main" id="{A90FFC13-96A6-4FD6-8B4C-C77DB29E95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AF0D1C-33B9-4CA8-BF6F-844384A6BEE2}"/>
              </a:ext>
            </a:extLst>
          </p:cNvPr>
          <p:cNvSpPr>
            <a:spLocks noGrp="1"/>
          </p:cNvSpPr>
          <p:nvPr>
            <p:ph type="sldNum" sz="quarter" idx="12"/>
          </p:nvPr>
        </p:nvSpPr>
        <p:spPr/>
        <p:txBody>
          <a:bodyPr/>
          <a:lstStyle/>
          <a:p>
            <a:fld id="{5E6A20F6-4981-48CB-9BD2-35B209F11268}" type="slidenum">
              <a:rPr lang="en-US" smtClean="0"/>
              <a:t>‹#›</a:t>
            </a:fld>
            <a:endParaRPr lang="en-US"/>
          </a:p>
        </p:txBody>
      </p:sp>
    </p:spTree>
    <p:extLst>
      <p:ext uri="{BB962C8B-B14F-4D97-AF65-F5344CB8AC3E}">
        <p14:creationId xmlns:p14="http://schemas.microsoft.com/office/powerpoint/2010/main" val="2744070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8A3E7EC-C2A8-4759-82B6-AA8B7DDF85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0E0D80C-B4DA-46B6-BB14-59A652C0A91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655D90-5CA7-4B1A-949E-94B7FC0D0D2B}"/>
              </a:ext>
            </a:extLst>
          </p:cNvPr>
          <p:cNvSpPr>
            <a:spLocks noGrp="1"/>
          </p:cNvSpPr>
          <p:nvPr>
            <p:ph type="dt" sz="half" idx="10"/>
          </p:nvPr>
        </p:nvSpPr>
        <p:spPr/>
        <p:txBody>
          <a:bodyPr/>
          <a:lstStyle/>
          <a:p>
            <a:fld id="{5E55A6C3-CC68-4C0C-88F5-F65B53CE4E4E}" type="datetimeFigureOut">
              <a:rPr lang="en-US" smtClean="0"/>
              <a:t>8/19/2020</a:t>
            </a:fld>
            <a:endParaRPr lang="en-US"/>
          </a:p>
        </p:txBody>
      </p:sp>
      <p:sp>
        <p:nvSpPr>
          <p:cNvPr id="5" name="Footer Placeholder 4">
            <a:extLst>
              <a:ext uri="{FF2B5EF4-FFF2-40B4-BE49-F238E27FC236}">
                <a16:creationId xmlns:a16="http://schemas.microsoft.com/office/drawing/2014/main" id="{C2A2D9B5-F6A2-46D7-B5DD-867F3BC69B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DC2FFD-FF9B-4B69-BDD6-80A12FF2561C}"/>
              </a:ext>
            </a:extLst>
          </p:cNvPr>
          <p:cNvSpPr>
            <a:spLocks noGrp="1"/>
          </p:cNvSpPr>
          <p:nvPr>
            <p:ph type="sldNum" sz="quarter" idx="12"/>
          </p:nvPr>
        </p:nvSpPr>
        <p:spPr/>
        <p:txBody>
          <a:bodyPr/>
          <a:lstStyle/>
          <a:p>
            <a:fld id="{5E6A20F6-4981-48CB-9BD2-35B209F11268}" type="slidenum">
              <a:rPr lang="en-US" smtClean="0"/>
              <a:t>‹#›</a:t>
            </a:fld>
            <a:endParaRPr lang="en-US"/>
          </a:p>
        </p:txBody>
      </p:sp>
    </p:spTree>
    <p:extLst>
      <p:ext uri="{BB962C8B-B14F-4D97-AF65-F5344CB8AC3E}">
        <p14:creationId xmlns:p14="http://schemas.microsoft.com/office/powerpoint/2010/main" val="4260493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1EBE3-319A-4F07-BD51-EE08440AEE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EFD6AF4-B910-4C46-AFB6-5C39B21F63C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212801-0256-4492-AB31-6EEB464D75B3}"/>
              </a:ext>
            </a:extLst>
          </p:cNvPr>
          <p:cNvSpPr>
            <a:spLocks noGrp="1"/>
          </p:cNvSpPr>
          <p:nvPr>
            <p:ph type="dt" sz="half" idx="10"/>
          </p:nvPr>
        </p:nvSpPr>
        <p:spPr/>
        <p:txBody>
          <a:bodyPr/>
          <a:lstStyle/>
          <a:p>
            <a:fld id="{5E55A6C3-CC68-4C0C-88F5-F65B53CE4E4E}" type="datetimeFigureOut">
              <a:rPr lang="en-US" smtClean="0"/>
              <a:t>8/19/2020</a:t>
            </a:fld>
            <a:endParaRPr lang="en-US"/>
          </a:p>
        </p:txBody>
      </p:sp>
      <p:sp>
        <p:nvSpPr>
          <p:cNvPr id="5" name="Footer Placeholder 4">
            <a:extLst>
              <a:ext uri="{FF2B5EF4-FFF2-40B4-BE49-F238E27FC236}">
                <a16:creationId xmlns:a16="http://schemas.microsoft.com/office/drawing/2014/main" id="{CE7F7965-0BE6-4239-B5BD-61F4D487E3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4380C5-C43F-49AD-B42C-6E4ACD932B1A}"/>
              </a:ext>
            </a:extLst>
          </p:cNvPr>
          <p:cNvSpPr>
            <a:spLocks noGrp="1"/>
          </p:cNvSpPr>
          <p:nvPr>
            <p:ph type="sldNum" sz="quarter" idx="12"/>
          </p:nvPr>
        </p:nvSpPr>
        <p:spPr/>
        <p:txBody>
          <a:bodyPr/>
          <a:lstStyle/>
          <a:p>
            <a:fld id="{5E6A20F6-4981-48CB-9BD2-35B209F11268}" type="slidenum">
              <a:rPr lang="en-US" smtClean="0"/>
              <a:t>‹#›</a:t>
            </a:fld>
            <a:endParaRPr lang="en-US"/>
          </a:p>
        </p:txBody>
      </p:sp>
    </p:spTree>
    <p:extLst>
      <p:ext uri="{BB962C8B-B14F-4D97-AF65-F5344CB8AC3E}">
        <p14:creationId xmlns:p14="http://schemas.microsoft.com/office/powerpoint/2010/main" val="37724353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65D43-9919-4C29-BC10-FA815AB4B6B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9C9BD65-11F3-4206-90F5-EBB15FAAF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7BF04CC-6115-44C5-9F97-8C69EAF09DAB}"/>
              </a:ext>
            </a:extLst>
          </p:cNvPr>
          <p:cNvSpPr>
            <a:spLocks noGrp="1"/>
          </p:cNvSpPr>
          <p:nvPr>
            <p:ph type="dt" sz="half" idx="10"/>
          </p:nvPr>
        </p:nvSpPr>
        <p:spPr/>
        <p:txBody>
          <a:bodyPr/>
          <a:lstStyle/>
          <a:p>
            <a:fld id="{5E55A6C3-CC68-4C0C-88F5-F65B53CE4E4E}" type="datetimeFigureOut">
              <a:rPr lang="en-US" smtClean="0"/>
              <a:t>8/19/2020</a:t>
            </a:fld>
            <a:endParaRPr lang="en-US"/>
          </a:p>
        </p:txBody>
      </p:sp>
      <p:sp>
        <p:nvSpPr>
          <p:cNvPr id="5" name="Footer Placeholder 4">
            <a:extLst>
              <a:ext uri="{FF2B5EF4-FFF2-40B4-BE49-F238E27FC236}">
                <a16:creationId xmlns:a16="http://schemas.microsoft.com/office/drawing/2014/main" id="{B96C542B-8DFC-44CC-863C-F598FE9967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5FC4DF-A2AC-4729-9001-E0616CD2566A}"/>
              </a:ext>
            </a:extLst>
          </p:cNvPr>
          <p:cNvSpPr>
            <a:spLocks noGrp="1"/>
          </p:cNvSpPr>
          <p:nvPr>
            <p:ph type="sldNum" sz="quarter" idx="12"/>
          </p:nvPr>
        </p:nvSpPr>
        <p:spPr/>
        <p:txBody>
          <a:bodyPr/>
          <a:lstStyle/>
          <a:p>
            <a:fld id="{5E6A20F6-4981-48CB-9BD2-35B209F11268}" type="slidenum">
              <a:rPr lang="en-US" smtClean="0"/>
              <a:t>‹#›</a:t>
            </a:fld>
            <a:endParaRPr lang="en-US"/>
          </a:p>
        </p:txBody>
      </p:sp>
    </p:spTree>
    <p:extLst>
      <p:ext uri="{BB962C8B-B14F-4D97-AF65-F5344CB8AC3E}">
        <p14:creationId xmlns:p14="http://schemas.microsoft.com/office/powerpoint/2010/main" val="2812240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6CDA0-9FDC-4EAF-AC51-50069DFE170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327E45-B01A-430B-A50B-143C3E752B3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6E3F2F6-EE00-457E-A884-6DE8B5A7284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6EFA793-087D-442F-9474-37F5B00980EA}"/>
              </a:ext>
            </a:extLst>
          </p:cNvPr>
          <p:cNvSpPr>
            <a:spLocks noGrp="1"/>
          </p:cNvSpPr>
          <p:nvPr>
            <p:ph type="dt" sz="half" idx="10"/>
          </p:nvPr>
        </p:nvSpPr>
        <p:spPr/>
        <p:txBody>
          <a:bodyPr/>
          <a:lstStyle/>
          <a:p>
            <a:fld id="{5E55A6C3-CC68-4C0C-88F5-F65B53CE4E4E}" type="datetimeFigureOut">
              <a:rPr lang="en-US" smtClean="0"/>
              <a:t>8/19/2020</a:t>
            </a:fld>
            <a:endParaRPr lang="en-US"/>
          </a:p>
        </p:txBody>
      </p:sp>
      <p:sp>
        <p:nvSpPr>
          <p:cNvPr id="6" name="Footer Placeholder 5">
            <a:extLst>
              <a:ext uri="{FF2B5EF4-FFF2-40B4-BE49-F238E27FC236}">
                <a16:creationId xmlns:a16="http://schemas.microsoft.com/office/drawing/2014/main" id="{017A35CF-C5D9-4E8D-97BC-B7BAD00FF6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87C809-3559-41A6-81F8-A7C301AD9F60}"/>
              </a:ext>
            </a:extLst>
          </p:cNvPr>
          <p:cNvSpPr>
            <a:spLocks noGrp="1"/>
          </p:cNvSpPr>
          <p:nvPr>
            <p:ph type="sldNum" sz="quarter" idx="12"/>
          </p:nvPr>
        </p:nvSpPr>
        <p:spPr/>
        <p:txBody>
          <a:bodyPr/>
          <a:lstStyle/>
          <a:p>
            <a:fld id="{5E6A20F6-4981-48CB-9BD2-35B209F11268}" type="slidenum">
              <a:rPr lang="en-US" smtClean="0"/>
              <a:t>‹#›</a:t>
            </a:fld>
            <a:endParaRPr lang="en-US"/>
          </a:p>
        </p:txBody>
      </p:sp>
    </p:spTree>
    <p:extLst>
      <p:ext uri="{BB962C8B-B14F-4D97-AF65-F5344CB8AC3E}">
        <p14:creationId xmlns:p14="http://schemas.microsoft.com/office/powerpoint/2010/main" val="40687199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F0A18-74D3-4640-8395-10E8BD65E4A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E60DD0E-34E9-456D-A95A-643DB60ADF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279C735-C746-4995-BB78-2C398B02D2B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B85ED65-FEFD-4E8E-93CF-1878D76A5E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D4F8CEF-2EB0-4C5F-BBEE-C3DB6C220C1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853F363-515C-4652-B924-1F44DEFC14A8}"/>
              </a:ext>
            </a:extLst>
          </p:cNvPr>
          <p:cNvSpPr>
            <a:spLocks noGrp="1"/>
          </p:cNvSpPr>
          <p:nvPr>
            <p:ph type="dt" sz="half" idx="10"/>
          </p:nvPr>
        </p:nvSpPr>
        <p:spPr/>
        <p:txBody>
          <a:bodyPr/>
          <a:lstStyle/>
          <a:p>
            <a:fld id="{5E55A6C3-CC68-4C0C-88F5-F65B53CE4E4E}" type="datetimeFigureOut">
              <a:rPr lang="en-US" smtClean="0"/>
              <a:t>8/19/2020</a:t>
            </a:fld>
            <a:endParaRPr lang="en-US"/>
          </a:p>
        </p:txBody>
      </p:sp>
      <p:sp>
        <p:nvSpPr>
          <p:cNvPr id="8" name="Footer Placeholder 7">
            <a:extLst>
              <a:ext uri="{FF2B5EF4-FFF2-40B4-BE49-F238E27FC236}">
                <a16:creationId xmlns:a16="http://schemas.microsoft.com/office/drawing/2014/main" id="{FE3CAF3F-ADB6-4B43-ACA7-33886F862F4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D213B9D-1F59-44C0-B9D7-ED275729CD62}"/>
              </a:ext>
            </a:extLst>
          </p:cNvPr>
          <p:cNvSpPr>
            <a:spLocks noGrp="1"/>
          </p:cNvSpPr>
          <p:nvPr>
            <p:ph type="sldNum" sz="quarter" idx="12"/>
          </p:nvPr>
        </p:nvSpPr>
        <p:spPr/>
        <p:txBody>
          <a:bodyPr/>
          <a:lstStyle/>
          <a:p>
            <a:fld id="{5E6A20F6-4981-48CB-9BD2-35B209F11268}" type="slidenum">
              <a:rPr lang="en-US" smtClean="0"/>
              <a:t>‹#›</a:t>
            </a:fld>
            <a:endParaRPr lang="en-US"/>
          </a:p>
        </p:txBody>
      </p:sp>
    </p:spTree>
    <p:extLst>
      <p:ext uri="{BB962C8B-B14F-4D97-AF65-F5344CB8AC3E}">
        <p14:creationId xmlns:p14="http://schemas.microsoft.com/office/powerpoint/2010/main" val="2449242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339F2-3137-4513-9245-8A762612463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1540097-23AC-4723-8EBC-9F5359AB9E3E}"/>
              </a:ext>
            </a:extLst>
          </p:cNvPr>
          <p:cNvSpPr>
            <a:spLocks noGrp="1"/>
          </p:cNvSpPr>
          <p:nvPr>
            <p:ph type="dt" sz="half" idx="10"/>
          </p:nvPr>
        </p:nvSpPr>
        <p:spPr/>
        <p:txBody>
          <a:bodyPr/>
          <a:lstStyle/>
          <a:p>
            <a:fld id="{5E55A6C3-CC68-4C0C-88F5-F65B53CE4E4E}" type="datetimeFigureOut">
              <a:rPr lang="en-US" smtClean="0"/>
              <a:t>8/19/2020</a:t>
            </a:fld>
            <a:endParaRPr lang="en-US"/>
          </a:p>
        </p:txBody>
      </p:sp>
      <p:sp>
        <p:nvSpPr>
          <p:cNvPr id="4" name="Footer Placeholder 3">
            <a:extLst>
              <a:ext uri="{FF2B5EF4-FFF2-40B4-BE49-F238E27FC236}">
                <a16:creationId xmlns:a16="http://schemas.microsoft.com/office/drawing/2014/main" id="{9B183314-222C-4A7D-89AF-23E52D385D9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DAC8CDE-5A47-496D-845F-56CA38580ECD}"/>
              </a:ext>
            </a:extLst>
          </p:cNvPr>
          <p:cNvSpPr>
            <a:spLocks noGrp="1"/>
          </p:cNvSpPr>
          <p:nvPr>
            <p:ph type="sldNum" sz="quarter" idx="12"/>
          </p:nvPr>
        </p:nvSpPr>
        <p:spPr/>
        <p:txBody>
          <a:bodyPr/>
          <a:lstStyle/>
          <a:p>
            <a:fld id="{5E6A20F6-4981-48CB-9BD2-35B209F11268}" type="slidenum">
              <a:rPr lang="en-US" smtClean="0"/>
              <a:t>‹#›</a:t>
            </a:fld>
            <a:endParaRPr lang="en-US"/>
          </a:p>
        </p:txBody>
      </p:sp>
    </p:spTree>
    <p:extLst>
      <p:ext uri="{BB962C8B-B14F-4D97-AF65-F5344CB8AC3E}">
        <p14:creationId xmlns:p14="http://schemas.microsoft.com/office/powerpoint/2010/main" val="1655022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7E047C-BC51-45D0-B915-CF034824DA33}"/>
              </a:ext>
            </a:extLst>
          </p:cNvPr>
          <p:cNvSpPr>
            <a:spLocks noGrp="1"/>
          </p:cNvSpPr>
          <p:nvPr>
            <p:ph type="dt" sz="half" idx="10"/>
          </p:nvPr>
        </p:nvSpPr>
        <p:spPr/>
        <p:txBody>
          <a:bodyPr/>
          <a:lstStyle/>
          <a:p>
            <a:fld id="{5E55A6C3-CC68-4C0C-88F5-F65B53CE4E4E}" type="datetimeFigureOut">
              <a:rPr lang="en-US" smtClean="0"/>
              <a:t>8/19/2020</a:t>
            </a:fld>
            <a:endParaRPr lang="en-US"/>
          </a:p>
        </p:txBody>
      </p:sp>
      <p:sp>
        <p:nvSpPr>
          <p:cNvPr id="3" name="Footer Placeholder 2">
            <a:extLst>
              <a:ext uri="{FF2B5EF4-FFF2-40B4-BE49-F238E27FC236}">
                <a16:creationId xmlns:a16="http://schemas.microsoft.com/office/drawing/2014/main" id="{9E3BDE57-B6D1-4DDE-8575-66981FD813F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24C099D-2745-4971-99E4-219B42C81D74}"/>
              </a:ext>
            </a:extLst>
          </p:cNvPr>
          <p:cNvSpPr>
            <a:spLocks noGrp="1"/>
          </p:cNvSpPr>
          <p:nvPr>
            <p:ph type="sldNum" sz="quarter" idx="12"/>
          </p:nvPr>
        </p:nvSpPr>
        <p:spPr/>
        <p:txBody>
          <a:bodyPr/>
          <a:lstStyle/>
          <a:p>
            <a:fld id="{5E6A20F6-4981-48CB-9BD2-35B209F11268}" type="slidenum">
              <a:rPr lang="en-US" smtClean="0"/>
              <a:t>‹#›</a:t>
            </a:fld>
            <a:endParaRPr lang="en-US"/>
          </a:p>
        </p:txBody>
      </p:sp>
    </p:spTree>
    <p:extLst>
      <p:ext uri="{BB962C8B-B14F-4D97-AF65-F5344CB8AC3E}">
        <p14:creationId xmlns:p14="http://schemas.microsoft.com/office/powerpoint/2010/main" val="989326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0F475-F762-4194-8449-FB5928FBF4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46E3F9C-5230-4373-A8B7-64E5306ABCF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CD5CB10-1914-4F39-9D92-BF385F4BA7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7890508-198D-4123-AD2B-CE4598051FD0}"/>
              </a:ext>
            </a:extLst>
          </p:cNvPr>
          <p:cNvSpPr>
            <a:spLocks noGrp="1"/>
          </p:cNvSpPr>
          <p:nvPr>
            <p:ph type="dt" sz="half" idx="10"/>
          </p:nvPr>
        </p:nvSpPr>
        <p:spPr/>
        <p:txBody>
          <a:bodyPr/>
          <a:lstStyle/>
          <a:p>
            <a:fld id="{5E55A6C3-CC68-4C0C-88F5-F65B53CE4E4E}" type="datetimeFigureOut">
              <a:rPr lang="en-US" smtClean="0"/>
              <a:t>8/19/2020</a:t>
            </a:fld>
            <a:endParaRPr lang="en-US"/>
          </a:p>
        </p:txBody>
      </p:sp>
      <p:sp>
        <p:nvSpPr>
          <p:cNvPr id="6" name="Footer Placeholder 5">
            <a:extLst>
              <a:ext uri="{FF2B5EF4-FFF2-40B4-BE49-F238E27FC236}">
                <a16:creationId xmlns:a16="http://schemas.microsoft.com/office/drawing/2014/main" id="{226D3A57-F82F-4F15-AED2-ADA697522D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7AEFF2-FDE9-41A4-B6B9-BE8B0759CB7D}"/>
              </a:ext>
            </a:extLst>
          </p:cNvPr>
          <p:cNvSpPr>
            <a:spLocks noGrp="1"/>
          </p:cNvSpPr>
          <p:nvPr>
            <p:ph type="sldNum" sz="quarter" idx="12"/>
          </p:nvPr>
        </p:nvSpPr>
        <p:spPr/>
        <p:txBody>
          <a:bodyPr/>
          <a:lstStyle/>
          <a:p>
            <a:fld id="{5E6A20F6-4981-48CB-9BD2-35B209F11268}" type="slidenum">
              <a:rPr lang="en-US" smtClean="0"/>
              <a:t>‹#›</a:t>
            </a:fld>
            <a:endParaRPr lang="en-US"/>
          </a:p>
        </p:txBody>
      </p:sp>
    </p:spTree>
    <p:extLst>
      <p:ext uri="{BB962C8B-B14F-4D97-AF65-F5344CB8AC3E}">
        <p14:creationId xmlns:p14="http://schemas.microsoft.com/office/powerpoint/2010/main" val="3799442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AB08E0-B440-457A-9EC8-3A289A7012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D88E38F-2069-42F3-A0FE-E7616AC45C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90E0153-B6B4-40C3-A9C8-1F3CE85258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5837026-AA14-4CD9-AFF7-2E3DF43BF4C2}"/>
              </a:ext>
            </a:extLst>
          </p:cNvPr>
          <p:cNvSpPr>
            <a:spLocks noGrp="1"/>
          </p:cNvSpPr>
          <p:nvPr>
            <p:ph type="dt" sz="half" idx="10"/>
          </p:nvPr>
        </p:nvSpPr>
        <p:spPr/>
        <p:txBody>
          <a:bodyPr/>
          <a:lstStyle/>
          <a:p>
            <a:fld id="{5E55A6C3-CC68-4C0C-88F5-F65B53CE4E4E}" type="datetimeFigureOut">
              <a:rPr lang="en-US" smtClean="0"/>
              <a:t>8/19/2020</a:t>
            </a:fld>
            <a:endParaRPr lang="en-US"/>
          </a:p>
        </p:txBody>
      </p:sp>
      <p:sp>
        <p:nvSpPr>
          <p:cNvPr id="6" name="Footer Placeholder 5">
            <a:extLst>
              <a:ext uri="{FF2B5EF4-FFF2-40B4-BE49-F238E27FC236}">
                <a16:creationId xmlns:a16="http://schemas.microsoft.com/office/drawing/2014/main" id="{5416C3D5-FFAD-4BC1-9A4D-23133DCCB1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1FCB39-A8DC-4D2D-B4A5-F4E59681B106}"/>
              </a:ext>
            </a:extLst>
          </p:cNvPr>
          <p:cNvSpPr>
            <a:spLocks noGrp="1"/>
          </p:cNvSpPr>
          <p:nvPr>
            <p:ph type="sldNum" sz="quarter" idx="12"/>
          </p:nvPr>
        </p:nvSpPr>
        <p:spPr/>
        <p:txBody>
          <a:bodyPr/>
          <a:lstStyle/>
          <a:p>
            <a:fld id="{5E6A20F6-4981-48CB-9BD2-35B209F11268}" type="slidenum">
              <a:rPr lang="en-US" smtClean="0"/>
              <a:t>‹#›</a:t>
            </a:fld>
            <a:endParaRPr lang="en-US"/>
          </a:p>
        </p:txBody>
      </p:sp>
    </p:spTree>
    <p:extLst>
      <p:ext uri="{BB962C8B-B14F-4D97-AF65-F5344CB8AC3E}">
        <p14:creationId xmlns:p14="http://schemas.microsoft.com/office/powerpoint/2010/main" val="1217946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D4EF0C-0BCA-43B8-8DB2-956320FA2E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BA2AF0A-762E-483D-8F17-1E3074972E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0D9FE7-006E-490C-905F-7AA6944A94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55A6C3-CC68-4C0C-88F5-F65B53CE4E4E}" type="datetimeFigureOut">
              <a:rPr lang="en-US" smtClean="0"/>
              <a:t>8/19/2020</a:t>
            </a:fld>
            <a:endParaRPr lang="en-US"/>
          </a:p>
        </p:txBody>
      </p:sp>
      <p:sp>
        <p:nvSpPr>
          <p:cNvPr id="5" name="Footer Placeholder 4">
            <a:extLst>
              <a:ext uri="{FF2B5EF4-FFF2-40B4-BE49-F238E27FC236}">
                <a16:creationId xmlns:a16="http://schemas.microsoft.com/office/drawing/2014/main" id="{1267E1C3-ACE8-4125-BF4F-FA8D9A7BE80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5E6F752-EB56-45A6-9234-7A496509E2F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6A20F6-4981-48CB-9BD2-35B209F11268}" type="slidenum">
              <a:rPr lang="en-US" smtClean="0"/>
              <a:t>‹#›</a:t>
            </a:fld>
            <a:endParaRPr lang="en-US"/>
          </a:p>
        </p:txBody>
      </p:sp>
    </p:spTree>
    <p:extLst>
      <p:ext uri="{BB962C8B-B14F-4D97-AF65-F5344CB8AC3E}">
        <p14:creationId xmlns:p14="http://schemas.microsoft.com/office/powerpoint/2010/main" val="9028514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emf"/><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42000"/>
            <a:lum/>
          </a:blip>
          <a:srcRect/>
          <a:stretch>
            <a:fillRect l="-1000" r="-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FBA1A-53BA-4A6E-B8D7-7CDB4B567590}"/>
              </a:ext>
            </a:extLst>
          </p:cNvPr>
          <p:cNvSpPr>
            <a:spLocks noGrp="1"/>
          </p:cNvSpPr>
          <p:nvPr>
            <p:ph type="ctrTitle"/>
          </p:nvPr>
        </p:nvSpPr>
        <p:spPr>
          <a:xfrm>
            <a:off x="0" y="-17824"/>
            <a:ext cx="12192000" cy="3028700"/>
          </a:xfrm>
          <a:solidFill>
            <a:srgbClr val="002060">
              <a:alpha val="35000"/>
            </a:srgbClr>
          </a:solidFill>
        </p:spPr>
        <p:txBody>
          <a:bodyPr>
            <a:normAutofit/>
          </a:bodyPr>
          <a:lstStyle/>
          <a:p>
            <a:r>
              <a:rPr lang="en-US" b="1" dirty="0">
                <a:solidFill>
                  <a:schemeClr val="bg1"/>
                </a:solidFill>
                <a:effectLst>
                  <a:outerShdw blurRad="38100" dist="38100" dir="2700000" algn="tl">
                    <a:srgbClr val="000000">
                      <a:alpha val="43137"/>
                    </a:srgbClr>
                  </a:outerShdw>
                </a:effectLst>
              </a:rPr>
              <a:t>Water Resources account of Egypt vs Ethiopia's Nile Sub-Basins: The Utility of the Water Budget Model</a:t>
            </a:r>
          </a:p>
        </p:txBody>
      </p:sp>
      <p:sp>
        <p:nvSpPr>
          <p:cNvPr id="3" name="Subtitle 2">
            <a:extLst>
              <a:ext uri="{FF2B5EF4-FFF2-40B4-BE49-F238E27FC236}">
                <a16:creationId xmlns:a16="http://schemas.microsoft.com/office/drawing/2014/main" id="{3B445A64-0D16-42BD-B29C-977587257095}"/>
              </a:ext>
            </a:extLst>
          </p:cNvPr>
          <p:cNvSpPr>
            <a:spLocks noGrp="1"/>
          </p:cNvSpPr>
          <p:nvPr>
            <p:ph type="subTitle" idx="1"/>
          </p:nvPr>
        </p:nvSpPr>
        <p:spPr>
          <a:xfrm>
            <a:off x="1524000" y="3725205"/>
            <a:ext cx="9464040" cy="1368088"/>
          </a:xfrm>
        </p:spPr>
        <p:txBody>
          <a:bodyPr>
            <a:normAutofit fontScale="85000" lnSpcReduction="20000"/>
          </a:bodyPr>
          <a:lstStyle/>
          <a:p>
            <a:r>
              <a:rPr lang="en-US" dirty="0">
                <a:effectLst>
                  <a:outerShdw blurRad="38100" dist="38100" dir="2700000" algn="tl">
                    <a:srgbClr val="000000">
                      <a:alpha val="43137"/>
                    </a:srgbClr>
                  </a:outerShdw>
                </a:effectLst>
              </a:rPr>
              <a:t>By</a:t>
            </a:r>
          </a:p>
          <a:p>
            <a:r>
              <a:rPr lang="en-US" dirty="0">
                <a:effectLst>
                  <a:outerShdw blurRad="38100" dist="38100" dir="2700000" algn="tl">
                    <a:srgbClr val="000000">
                      <a:alpha val="43137"/>
                    </a:srgbClr>
                  </a:outerShdw>
                </a:effectLst>
              </a:rPr>
              <a:t>Tekleab S. Gala</a:t>
            </a:r>
          </a:p>
          <a:p>
            <a:r>
              <a:rPr lang="en-US" dirty="0">
                <a:effectLst>
                  <a:outerShdw blurRad="38100" dist="38100" dir="2700000" algn="tl">
                    <a:srgbClr val="000000">
                      <a:alpha val="43137"/>
                    </a:srgbClr>
                  </a:outerShdw>
                </a:effectLst>
              </a:rPr>
              <a:t>Associate Prof. Geomatics</a:t>
            </a:r>
          </a:p>
          <a:p>
            <a:r>
              <a:rPr lang="en-US" dirty="0">
                <a:effectLst>
                  <a:outerShdw blurRad="38100" dist="38100" dir="2700000" algn="tl">
                    <a:srgbClr val="000000">
                      <a:alpha val="43137"/>
                    </a:srgbClr>
                  </a:outerShdw>
                </a:effectLst>
              </a:rPr>
              <a:t>Chicago State University </a:t>
            </a:r>
          </a:p>
        </p:txBody>
      </p:sp>
      <p:sp>
        <p:nvSpPr>
          <p:cNvPr id="4" name="Rectangle 3">
            <a:extLst>
              <a:ext uri="{FF2B5EF4-FFF2-40B4-BE49-F238E27FC236}">
                <a16:creationId xmlns:a16="http://schemas.microsoft.com/office/drawing/2014/main" id="{CB9E249B-E7CF-47B9-96A6-F4B62FED7552}"/>
              </a:ext>
            </a:extLst>
          </p:cNvPr>
          <p:cNvSpPr/>
          <p:nvPr/>
        </p:nvSpPr>
        <p:spPr>
          <a:xfrm>
            <a:off x="2155458" y="5803369"/>
            <a:ext cx="8482062" cy="646331"/>
          </a:xfrm>
          <a:prstGeom prst="rect">
            <a:avLst/>
          </a:prstGeom>
        </p:spPr>
        <p:txBody>
          <a:bodyPr wrap="square">
            <a:spAutoFit/>
          </a:bodyPr>
          <a:lstStyle/>
          <a:p>
            <a:pPr algn="ctr"/>
            <a:r>
              <a:rPr lang="en-US" dirty="0">
                <a:effectLst>
                  <a:outerShdw blurRad="38100" dist="38100" dir="2700000" algn="tl">
                    <a:srgbClr val="000000">
                      <a:alpha val="43137"/>
                    </a:srgbClr>
                  </a:outerShdw>
                </a:effectLst>
              </a:rPr>
              <a:t>2020 International Conference on the Nile and Grand Ethiopian Renaissance Dam: Science, Conflict Resolution and Cooperation</a:t>
            </a:r>
          </a:p>
        </p:txBody>
      </p:sp>
    </p:spTree>
    <p:extLst>
      <p:ext uri="{BB962C8B-B14F-4D97-AF65-F5344CB8AC3E}">
        <p14:creationId xmlns:p14="http://schemas.microsoft.com/office/powerpoint/2010/main" val="16416966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l="-1000" r="-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A75DC-EF4D-45E7-9F65-75ED48D05BC9}"/>
              </a:ext>
            </a:extLst>
          </p:cNvPr>
          <p:cNvSpPr>
            <a:spLocks noGrp="1"/>
          </p:cNvSpPr>
          <p:nvPr>
            <p:ph type="title"/>
          </p:nvPr>
        </p:nvSpPr>
        <p:spPr>
          <a:xfrm>
            <a:off x="838200" y="29845"/>
            <a:ext cx="5577157" cy="1325563"/>
          </a:xfrm>
        </p:spPr>
        <p:txBody>
          <a:bodyPr/>
          <a:lstStyle/>
          <a:p>
            <a:pPr algn="ctr"/>
            <a:r>
              <a:rPr lang="en-US" b="1" dirty="0">
                <a:effectLst>
                  <a:outerShdw blurRad="38100" dist="38100" dir="2700000" algn="tl">
                    <a:srgbClr val="000000">
                      <a:alpha val="43137"/>
                    </a:srgbClr>
                  </a:outerShdw>
                </a:effectLst>
              </a:rPr>
              <a:t>Sub-basins</a:t>
            </a:r>
          </a:p>
        </p:txBody>
      </p:sp>
      <p:pic>
        <p:nvPicPr>
          <p:cNvPr id="5" name="Content Placeholder 4">
            <a:extLst>
              <a:ext uri="{FF2B5EF4-FFF2-40B4-BE49-F238E27FC236}">
                <a16:creationId xmlns:a16="http://schemas.microsoft.com/office/drawing/2014/main" id="{37D77604-B287-4F5F-A59F-1331D24A6CAA}"/>
              </a:ext>
            </a:extLst>
          </p:cNvPr>
          <p:cNvPicPr>
            <a:picLocks noGrp="1" noChangeAspect="1"/>
          </p:cNvPicPr>
          <p:nvPr>
            <p:ph idx="1"/>
          </p:nvPr>
        </p:nvPicPr>
        <p:blipFill>
          <a:blip r:embed="rId4"/>
          <a:stretch>
            <a:fillRect/>
          </a:stretch>
        </p:blipFill>
        <p:spPr>
          <a:xfrm>
            <a:off x="838200" y="1253331"/>
            <a:ext cx="5577157" cy="4351338"/>
          </a:xfrm>
          <a:prstGeom prst="rect">
            <a:avLst/>
          </a:prstGeom>
          <a:solidFill>
            <a:schemeClr val="bg1">
              <a:alpha val="50000"/>
            </a:schemeClr>
          </a:solidFill>
        </p:spPr>
      </p:pic>
      <p:sp>
        <p:nvSpPr>
          <p:cNvPr id="8" name="Rectangle 7">
            <a:extLst>
              <a:ext uri="{FF2B5EF4-FFF2-40B4-BE49-F238E27FC236}">
                <a16:creationId xmlns:a16="http://schemas.microsoft.com/office/drawing/2014/main" id="{47D217BC-2FBC-4327-BE93-5B8288732604}"/>
              </a:ext>
            </a:extLst>
          </p:cNvPr>
          <p:cNvSpPr/>
          <p:nvPr/>
        </p:nvSpPr>
        <p:spPr>
          <a:xfrm rot="18310927">
            <a:off x="1663067" y="2970085"/>
            <a:ext cx="1688283" cy="461665"/>
          </a:xfrm>
          <a:prstGeom prst="rect">
            <a:avLst/>
          </a:prstGeom>
        </p:spPr>
        <p:txBody>
          <a:bodyPr wrap="none">
            <a:spAutoFit/>
          </a:bodyPr>
          <a:lstStyle/>
          <a:p>
            <a:r>
              <a:rPr lang="en-US" sz="2400" b="1" dirty="0"/>
              <a:t>405110 km</a:t>
            </a:r>
            <a:r>
              <a:rPr lang="en-US" sz="2400" b="1" baseline="30000" dirty="0"/>
              <a:t>2</a:t>
            </a:r>
          </a:p>
        </p:txBody>
      </p:sp>
      <p:grpSp>
        <p:nvGrpSpPr>
          <p:cNvPr id="4" name="Group 3">
            <a:extLst>
              <a:ext uri="{FF2B5EF4-FFF2-40B4-BE49-F238E27FC236}">
                <a16:creationId xmlns:a16="http://schemas.microsoft.com/office/drawing/2014/main" id="{A404B017-F28A-4544-AAD9-ED6E0746132E}"/>
              </a:ext>
            </a:extLst>
          </p:cNvPr>
          <p:cNvGrpSpPr/>
          <p:nvPr/>
        </p:nvGrpSpPr>
        <p:grpSpPr>
          <a:xfrm>
            <a:off x="6415357" y="365125"/>
            <a:ext cx="5151803" cy="6127750"/>
            <a:chOff x="6415357" y="365125"/>
            <a:chExt cx="5151803" cy="6127750"/>
          </a:xfrm>
        </p:grpSpPr>
        <p:sp>
          <p:nvSpPr>
            <p:cNvPr id="3" name="Rectangle 2">
              <a:extLst>
                <a:ext uri="{FF2B5EF4-FFF2-40B4-BE49-F238E27FC236}">
                  <a16:creationId xmlns:a16="http://schemas.microsoft.com/office/drawing/2014/main" id="{81AF3FE7-0FA3-4FB0-9A02-F0C8FA2CBA43}"/>
                </a:ext>
              </a:extLst>
            </p:cNvPr>
            <p:cNvSpPr/>
            <p:nvPr/>
          </p:nvSpPr>
          <p:spPr>
            <a:xfrm>
              <a:off x="6415357" y="365125"/>
              <a:ext cx="5151803" cy="6127750"/>
            </a:xfrm>
            <a:prstGeom prst="rect">
              <a:avLst/>
            </a:prstGeom>
            <a:solidFill>
              <a:schemeClr val="bg1">
                <a:alpha val="2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B06AC975-2E33-4C23-B43E-52FB8A472C22}"/>
                </a:ext>
              </a:extLst>
            </p:cNvPr>
            <p:cNvPicPr>
              <a:picLocks noChangeAspect="1"/>
            </p:cNvPicPr>
            <p:nvPr/>
          </p:nvPicPr>
          <p:blipFill>
            <a:blip r:embed="rId5"/>
            <a:stretch>
              <a:fillRect/>
            </a:stretch>
          </p:blipFill>
          <p:spPr>
            <a:xfrm>
              <a:off x="6989477" y="686724"/>
              <a:ext cx="4091606" cy="3716086"/>
            </a:xfrm>
            <a:prstGeom prst="rect">
              <a:avLst/>
            </a:prstGeom>
            <a:solidFill>
              <a:schemeClr val="bg1"/>
            </a:solidFill>
          </p:spPr>
        </p:pic>
        <p:sp>
          <p:nvSpPr>
            <p:cNvPr id="11" name="Rectangle 10">
              <a:extLst>
                <a:ext uri="{FF2B5EF4-FFF2-40B4-BE49-F238E27FC236}">
                  <a16:creationId xmlns:a16="http://schemas.microsoft.com/office/drawing/2014/main" id="{B5C22F66-74EC-4D37-AE53-2D7B2C0560BD}"/>
                </a:ext>
              </a:extLst>
            </p:cNvPr>
            <p:cNvSpPr/>
            <p:nvPr/>
          </p:nvSpPr>
          <p:spPr>
            <a:xfrm>
              <a:off x="6989478" y="4396166"/>
              <a:ext cx="4091605" cy="1569660"/>
            </a:xfrm>
            <a:prstGeom prst="rect">
              <a:avLst/>
            </a:prstGeom>
            <a:solidFill>
              <a:schemeClr val="bg1">
                <a:alpha val="48000"/>
              </a:schemeClr>
            </a:solidFill>
          </p:spPr>
          <p:txBody>
            <a:bodyPr wrap="square">
              <a:spAutoFit/>
            </a:bodyPr>
            <a:lstStyle/>
            <a:p>
              <a:pPr algn="ctr"/>
              <a:r>
                <a:rPr lang="en-US" sz="2400" dirty="0"/>
                <a:t>According to FAO report 1997, out of the total inhabited area of 77,041 km</a:t>
              </a:r>
              <a:r>
                <a:rPr lang="en-US" sz="2400" baseline="30000" dirty="0"/>
                <a:t>2</a:t>
              </a:r>
              <a:r>
                <a:rPr lang="en-US" sz="2400" dirty="0"/>
                <a:t>; cultivated area is 46200 km</a:t>
              </a:r>
              <a:r>
                <a:rPr lang="en-US" sz="2400" baseline="30000" dirty="0"/>
                <a:t>2</a:t>
              </a:r>
              <a:r>
                <a:rPr lang="en-US" sz="2400" dirty="0"/>
                <a:t>. </a:t>
              </a:r>
            </a:p>
          </p:txBody>
        </p:sp>
      </p:grpSp>
    </p:spTree>
    <p:extLst>
      <p:ext uri="{BB962C8B-B14F-4D97-AF65-F5344CB8AC3E}">
        <p14:creationId xmlns:p14="http://schemas.microsoft.com/office/powerpoint/2010/main" val="35938225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l="-1000" r="-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33F83-0376-429D-9B62-6CE9489EE2E1}"/>
              </a:ext>
            </a:extLst>
          </p:cNvPr>
          <p:cNvSpPr>
            <a:spLocks noGrp="1"/>
          </p:cNvSpPr>
          <p:nvPr>
            <p:ph type="title"/>
          </p:nvPr>
        </p:nvSpPr>
        <p:spPr/>
        <p:txBody>
          <a:bodyPr>
            <a:normAutofit/>
          </a:bodyPr>
          <a:lstStyle/>
          <a:p>
            <a:pPr algn="ctr"/>
            <a:r>
              <a:rPr lang="en-US" b="1" dirty="0"/>
              <a:t>Result: Sources of Water Resources</a:t>
            </a:r>
            <a:br>
              <a:rPr lang="en-US" b="1" dirty="0"/>
            </a:br>
            <a:endParaRPr lang="en-US" dirty="0"/>
          </a:p>
        </p:txBody>
      </p:sp>
      <p:pic>
        <p:nvPicPr>
          <p:cNvPr id="5" name="Content Placeholder 4">
            <a:extLst>
              <a:ext uri="{FF2B5EF4-FFF2-40B4-BE49-F238E27FC236}">
                <a16:creationId xmlns:a16="http://schemas.microsoft.com/office/drawing/2014/main" id="{9B814585-1F76-49B8-A9F7-764ED947E41F}"/>
              </a:ext>
            </a:extLst>
          </p:cNvPr>
          <p:cNvPicPr>
            <a:picLocks noGrp="1" noChangeAspect="1"/>
          </p:cNvPicPr>
          <p:nvPr>
            <p:ph idx="1"/>
          </p:nvPr>
        </p:nvPicPr>
        <p:blipFill>
          <a:blip r:embed="rId4"/>
          <a:stretch>
            <a:fillRect/>
          </a:stretch>
        </p:blipFill>
        <p:spPr>
          <a:xfrm>
            <a:off x="1419943" y="1593945"/>
            <a:ext cx="9809314" cy="3670110"/>
          </a:xfrm>
          <a:prstGeom prst="rect">
            <a:avLst/>
          </a:prstGeom>
          <a:solidFill>
            <a:schemeClr val="bg1"/>
          </a:solidFill>
        </p:spPr>
      </p:pic>
      <p:sp>
        <p:nvSpPr>
          <p:cNvPr id="3" name="Rectangle 2">
            <a:extLst>
              <a:ext uri="{FF2B5EF4-FFF2-40B4-BE49-F238E27FC236}">
                <a16:creationId xmlns:a16="http://schemas.microsoft.com/office/drawing/2014/main" id="{35B353FF-3F04-40FF-87F7-72E0A5688152}"/>
              </a:ext>
            </a:extLst>
          </p:cNvPr>
          <p:cNvSpPr/>
          <p:nvPr/>
        </p:nvSpPr>
        <p:spPr>
          <a:xfrm>
            <a:off x="8138160" y="2407920"/>
            <a:ext cx="76200" cy="914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FEE87115-0F75-4395-9F78-29681CEE4FA8}"/>
              </a:ext>
            </a:extLst>
          </p:cNvPr>
          <p:cNvSpPr/>
          <p:nvPr/>
        </p:nvSpPr>
        <p:spPr>
          <a:xfrm>
            <a:off x="7970520" y="2407920"/>
            <a:ext cx="1429936" cy="2667000"/>
          </a:xfrm>
          <a:prstGeom prst="rect">
            <a:avLst/>
          </a:prstGeom>
          <a:solidFill>
            <a:srgbClr val="00B050">
              <a:alpha val="6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2855A46-2411-4CB1-9847-9372B18E1D2F}"/>
              </a:ext>
            </a:extLst>
          </p:cNvPr>
          <p:cNvSpPr/>
          <p:nvPr/>
        </p:nvSpPr>
        <p:spPr>
          <a:xfrm>
            <a:off x="9799319" y="2423160"/>
            <a:ext cx="1429937" cy="2667000"/>
          </a:xfrm>
          <a:prstGeom prst="rect">
            <a:avLst/>
          </a:prstGeom>
          <a:solidFill>
            <a:srgbClr val="00B050">
              <a:alpha val="6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249439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4000"/>
            <a:lum/>
          </a:blip>
          <a:srcRect/>
          <a:stretch>
            <a:fillRect l="-1000" r="-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33F83-0376-429D-9B62-6CE9489EE2E1}"/>
              </a:ext>
            </a:extLst>
          </p:cNvPr>
          <p:cNvSpPr>
            <a:spLocks noGrp="1"/>
          </p:cNvSpPr>
          <p:nvPr>
            <p:ph type="title"/>
          </p:nvPr>
        </p:nvSpPr>
        <p:spPr/>
        <p:txBody>
          <a:bodyPr/>
          <a:lstStyle/>
          <a:p>
            <a:pPr algn="ctr"/>
            <a:r>
              <a:rPr lang="en-US" b="1" dirty="0">
                <a:effectLst>
                  <a:outerShdw blurRad="38100" dist="38100" dir="2700000" algn="tl">
                    <a:srgbClr val="000000">
                      <a:alpha val="43137"/>
                    </a:srgbClr>
                  </a:outerShdw>
                </a:effectLst>
              </a:rPr>
              <a:t>Result: Stream outflow</a:t>
            </a:r>
          </a:p>
        </p:txBody>
      </p:sp>
      <p:graphicFrame>
        <p:nvGraphicFramePr>
          <p:cNvPr id="4" name="Content Placeholder 3">
            <a:extLst>
              <a:ext uri="{FF2B5EF4-FFF2-40B4-BE49-F238E27FC236}">
                <a16:creationId xmlns:a16="http://schemas.microsoft.com/office/drawing/2014/main" id="{A7B91D3A-0061-4FD4-A1D2-2D343FD0ED3E}"/>
              </a:ext>
            </a:extLst>
          </p:cNvPr>
          <p:cNvGraphicFramePr>
            <a:graphicFrameLocks noGrp="1"/>
          </p:cNvGraphicFramePr>
          <p:nvPr>
            <p:ph idx="1"/>
            <p:extLst>
              <p:ext uri="{D42A27DB-BD31-4B8C-83A1-F6EECF244321}">
                <p14:modId xmlns:p14="http://schemas.microsoft.com/office/powerpoint/2010/main" val="2535381094"/>
              </p:ext>
            </p:extLst>
          </p:nvPr>
        </p:nvGraphicFramePr>
        <p:xfrm>
          <a:off x="838200" y="1690688"/>
          <a:ext cx="10515601" cy="4193177"/>
        </p:xfrm>
        <a:graphic>
          <a:graphicData uri="http://schemas.openxmlformats.org/drawingml/2006/table">
            <a:tbl>
              <a:tblPr firstRow="1" firstCol="1" bandRow="1">
                <a:tableStyleId>{9D7B26C5-4107-4FEC-AEDC-1716B250A1EF}</a:tableStyleId>
              </a:tblPr>
              <a:tblGrid>
                <a:gridCol w="782361">
                  <a:extLst>
                    <a:ext uri="{9D8B030D-6E8A-4147-A177-3AD203B41FA5}">
                      <a16:colId xmlns:a16="http://schemas.microsoft.com/office/drawing/2014/main" val="3685248321"/>
                    </a:ext>
                  </a:extLst>
                </a:gridCol>
                <a:gridCol w="1275039">
                  <a:extLst>
                    <a:ext uri="{9D8B030D-6E8A-4147-A177-3AD203B41FA5}">
                      <a16:colId xmlns:a16="http://schemas.microsoft.com/office/drawing/2014/main" val="3682948199"/>
                    </a:ext>
                  </a:extLst>
                </a:gridCol>
                <a:gridCol w="1676400">
                  <a:extLst>
                    <a:ext uri="{9D8B030D-6E8A-4147-A177-3AD203B41FA5}">
                      <a16:colId xmlns:a16="http://schemas.microsoft.com/office/drawing/2014/main" val="1502868654"/>
                    </a:ext>
                  </a:extLst>
                </a:gridCol>
                <a:gridCol w="3042454">
                  <a:extLst>
                    <a:ext uri="{9D8B030D-6E8A-4147-A177-3AD203B41FA5}">
                      <a16:colId xmlns:a16="http://schemas.microsoft.com/office/drawing/2014/main" val="1244342587"/>
                    </a:ext>
                  </a:extLst>
                </a:gridCol>
                <a:gridCol w="2105223">
                  <a:extLst>
                    <a:ext uri="{9D8B030D-6E8A-4147-A177-3AD203B41FA5}">
                      <a16:colId xmlns:a16="http://schemas.microsoft.com/office/drawing/2014/main" val="3232624301"/>
                    </a:ext>
                  </a:extLst>
                </a:gridCol>
                <a:gridCol w="1634124">
                  <a:extLst>
                    <a:ext uri="{9D8B030D-6E8A-4147-A177-3AD203B41FA5}">
                      <a16:colId xmlns:a16="http://schemas.microsoft.com/office/drawing/2014/main" val="3980026488"/>
                    </a:ext>
                  </a:extLst>
                </a:gridCol>
              </a:tblGrid>
              <a:tr h="288186">
                <a:tc gridSpan="6">
                  <a:txBody>
                    <a:bodyPr/>
                    <a:lstStyle/>
                    <a:p>
                      <a:pPr marL="0" marR="0" algn="ctr">
                        <a:lnSpc>
                          <a:spcPct val="107000"/>
                        </a:lnSpc>
                        <a:spcBef>
                          <a:spcPts val="0"/>
                        </a:spcBef>
                        <a:spcAft>
                          <a:spcPts val="0"/>
                        </a:spcAft>
                      </a:pPr>
                      <a:r>
                        <a:rPr lang="en-US" sz="2000" b="0" dirty="0">
                          <a:effectLst/>
                        </a:rPr>
                        <a:t>Table 2 Ethiopian vs Egypt rivers of Nile Sub-basins and their outflows </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46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96715943"/>
                  </a:ext>
                </a:extLst>
              </a:tr>
              <a:tr h="755091">
                <a:tc>
                  <a:txBody>
                    <a:bodyPr/>
                    <a:lstStyle/>
                    <a:p>
                      <a:pPr marL="0" marR="0" algn="ctr">
                        <a:lnSpc>
                          <a:spcPct val="107000"/>
                        </a:lnSpc>
                        <a:spcBef>
                          <a:spcPts val="0"/>
                        </a:spcBef>
                        <a:spcAft>
                          <a:spcPts val="0"/>
                        </a:spcAft>
                      </a:pPr>
                      <a:r>
                        <a:rPr lang="en-US" sz="2000" b="1" dirty="0">
                          <a:effectLst/>
                        </a:rPr>
                        <a:t>Role No.</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07000"/>
                        </a:lnSpc>
                        <a:spcBef>
                          <a:spcPts val="0"/>
                        </a:spcBef>
                        <a:spcAft>
                          <a:spcPts val="0"/>
                        </a:spcAft>
                      </a:pPr>
                      <a:r>
                        <a:rPr lang="en-US" sz="2000" b="1" dirty="0">
                          <a:effectLst/>
                        </a:rPr>
                        <a:t>Country</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just">
                        <a:lnSpc>
                          <a:spcPct val="107000"/>
                        </a:lnSpc>
                        <a:spcBef>
                          <a:spcPts val="0"/>
                        </a:spcBef>
                        <a:spcAft>
                          <a:spcPts val="0"/>
                        </a:spcAft>
                      </a:pPr>
                      <a:r>
                        <a:rPr lang="en-US" sz="2000" b="1" dirty="0">
                          <a:effectLst/>
                        </a:rPr>
                        <a:t>River system</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07000"/>
                        </a:lnSpc>
                        <a:spcBef>
                          <a:spcPts val="0"/>
                        </a:spcBef>
                        <a:spcAft>
                          <a:spcPts val="0"/>
                        </a:spcAft>
                      </a:pPr>
                      <a:r>
                        <a:rPr lang="en-US" sz="2000" b="1" dirty="0">
                          <a:effectLst/>
                        </a:rPr>
                        <a:t>Major tributaries</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just">
                        <a:lnSpc>
                          <a:spcPct val="107000"/>
                        </a:lnSpc>
                        <a:spcBef>
                          <a:spcPts val="0"/>
                        </a:spcBef>
                        <a:spcAft>
                          <a:spcPts val="0"/>
                        </a:spcAft>
                      </a:pPr>
                      <a:r>
                        <a:rPr lang="en-US" sz="2000" b="1" dirty="0">
                          <a:effectLst/>
                        </a:rPr>
                        <a:t>Average Surface Water loss</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07000"/>
                        </a:lnSpc>
                        <a:spcBef>
                          <a:spcPts val="0"/>
                        </a:spcBef>
                        <a:spcAft>
                          <a:spcPts val="0"/>
                        </a:spcAft>
                      </a:pPr>
                      <a:r>
                        <a:rPr lang="en-US" sz="2000" b="1" dirty="0">
                          <a:effectLst/>
                        </a:rPr>
                        <a:t>Total</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86489886"/>
                  </a:ext>
                </a:extLst>
              </a:tr>
              <a:tr h="288186">
                <a:tc>
                  <a:txBody>
                    <a:bodyPr/>
                    <a:lstStyle/>
                    <a:p>
                      <a:pPr marL="0" marR="0" algn="ctr">
                        <a:lnSpc>
                          <a:spcPct val="107000"/>
                        </a:lnSpc>
                        <a:spcBef>
                          <a:spcPts val="0"/>
                        </a:spcBef>
                        <a:spcAft>
                          <a:spcPts val="0"/>
                        </a:spcAft>
                      </a:pPr>
                      <a:r>
                        <a:rPr lang="en-US" sz="20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solidFill>
                      <a:schemeClr val="bg1"/>
                    </a:solidFill>
                  </a:tcPr>
                </a:tc>
                <a:tc>
                  <a:txBody>
                    <a:bodyPr/>
                    <a:lstStyle/>
                    <a:p>
                      <a:pPr marL="0" marR="0" algn="ctr">
                        <a:lnSpc>
                          <a:spcPct val="107000"/>
                        </a:lnSpc>
                        <a:spcBef>
                          <a:spcPts val="0"/>
                        </a:spcBef>
                        <a:spcAft>
                          <a:spcPts val="0"/>
                        </a:spcAft>
                      </a:pPr>
                      <a:r>
                        <a:rPr lang="en-US" sz="2000">
                          <a:effectLst/>
                        </a:rPr>
                        <a:t>Ethiopia</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solidFill>
                      <a:schemeClr val="bg1"/>
                    </a:solidFill>
                  </a:tcPr>
                </a:tc>
                <a:tc>
                  <a:txBody>
                    <a:bodyPr/>
                    <a:lstStyle/>
                    <a:p>
                      <a:pPr marL="0" marR="0" algn="just">
                        <a:lnSpc>
                          <a:spcPct val="107000"/>
                        </a:lnSpc>
                        <a:spcBef>
                          <a:spcPts val="0"/>
                        </a:spcBef>
                        <a:spcAft>
                          <a:spcPts val="0"/>
                        </a:spcAft>
                      </a:pPr>
                      <a:r>
                        <a:rPr lang="en-US" sz="20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solidFill>
                      <a:schemeClr val="bg1"/>
                    </a:solidFill>
                  </a:tcPr>
                </a:tc>
                <a:tc>
                  <a:txBody>
                    <a:bodyPr/>
                    <a:lstStyle/>
                    <a:p>
                      <a:pPr marL="0" marR="0" algn="ctr">
                        <a:lnSpc>
                          <a:spcPct val="107000"/>
                        </a:lnSpc>
                        <a:spcBef>
                          <a:spcPts val="0"/>
                        </a:spcBef>
                        <a:spcAft>
                          <a:spcPts val="0"/>
                        </a:spcAft>
                      </a:pPr>
                      <a:r>
                        <a:rPr lang="en-US" sz="20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solidFill>
                      <a:schemeClr val="bg1"/>
                    </a:solidFill>
                  </a:tcPr>
                </a:tc>
                <a:tc>
                  <a:txBody>
                    <a:bodyPr/>
                    <a:lstStyle/>
                    <a:p>
                      <a:pPr marL="0" marR="0" algn="just">
                        <a:lnSpc>
                          <a:spcPct val="107000"/>
                        </a:lnSpc>
                        <a:spcBef>
                          <a:spcPts val="0"/>
                        </a:spcBef>
                        <a:spcAft>
                          <a:spcPts val="0"/>
                        </a:spcAft>
                      </a:pPr>
                      <a:r>
                        <a:rPr lang="en-US" sz="20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solidFill>
                      <a:schemeClr val="bg1"/>
                    </a:solidFill>
                  </a:tcPr>
                </a:tc>
                <a:tc>
                  <a:txBody>
                    <a:bodyPr/>
                    <a:lstStyle/>
                    <a:p>
                      <a:pPr marL="0" marR="0" algn="ctr">
                        <a:lnSpc>
                          <a:spcPct val="107000"/>
                        </a:lnSpc>
                        <a:spcBef>
                          <a:spcPts val="0"/>
                        </a:spcBef>
                        <a:spcAft>
                          <a:spcPts val="0"/>
                        </a:spcAft>
                      </a:pPr>
                      <a:r>
                        <a:rPr lang="en-US" sz="2000">
                          <a:effectLst/>
                        </a:rPr>
                        <a:t>81.0 BCM</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3324733557"/>
                  </a:ext>
                </a:extLst>
              </a:tr>
              <a:tr h="589730">
                <a:tc>
                  <a:txBody>
                    <a:bodyPr/>
                    <a:lstStyle/>
                    <a:p>
                      <a:pPr marL="0" marR="0" algn="ctr">
                        <a:lnSpc>
                          <a:spcPct val="107000"/>
                        </a:lnSpc>
                        <a:spcBef>
                          <a:spcPts val="0"/>
                        </a:spcBef>
                        <a:spcAft>
                          <a:spcPts val="0"/>
                        </a:spcAft>
                      </a:pPr>
                      <a:r>
                        <a:rPr lang="en-US" sz="20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marL="0" marR="0" algn="ctr">
                        <a:lnSpc>
                          <a:spcPct val="107000"/>
                        </a:lnSpc>
                        <a:spcBef>
                          <a:spcPts val="0"/>
                        </a:spcBef>
                        <a:spcAft>
                          <a:spcPts val="0"/>
                        </a:spcAft>
                      </a:pPr>
                      <a:r>
                        <a:rPr lang="en-US" sz="20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marL="0" marR="0" algn="just">
                        <a:lnSpc>
                          <a:spcPct val="107000"/>
                        </a:lnSpc>
                        <a:spcBef>
                          <a:spcPts val="0"/>
                        </a:spcBef>
                        <a:spcAft>
                          <a:spcPts val="0"/>
                        </a:spcAft>
                      </a:pPr>
                      <a:r>
                        <a:rPr lang="en-US" sz="2000" dirty="0">
                          <a:effectLst/>
                        </a:rPr>
                        <a:t>Atbara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marL="0" marR="0" algn="ctr">
                        <a:lnSpc>
                          <a:spcPct val="107000"/>
                        </a:lnSpc>
                        <a:spcBef>
                          <a:spcPts val="0"/>
                        </a:spcBef>
                        <a:spcAft>
                          <a:spcPts val="0"/>
                        </a:spcAft>
                      </a:pPr>
                      <a:r>
                        <a:rPr lang="en-US" sz="2000">
                          <a:effectLst/>
                        </a:rPr>
                        <a:t>Tekeze, Angereb, Ataba and Mereb</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marL="0" marR="0" algn="just">
                        <a:lnSpc>
                          <a:spcPct val="107000"/>
                        </a:lnSpc>
                        <a:spcBef>
                          <a:spcPts val="0"/>
                        </a:spcBef>
                        <a:spcAft>
                          <a:spcPts val="0"/>
                        </a:spcAft>
                      </a:pPr>
                      <a:r>
                        <a:rPr lang="en-US" sz="2000">
                          <a:effectLst/>
                        </a:rPr>
                        <a:t>12.0 BCM</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marL="0" marR="0" algn="ctr">
                        <a:lnSpc>
                          <a:spcPct val="107000"/>
                        </a:lnSpc>
                        <a:spcBef>
                          <a:spcPts val="0"/>
                        </a:spcBef>
                        <a:spcAft>
                          <a:spcPts val="0"/>
                        </a:spcAft>
                      </a:pPr>
                      <a:r>
                        <a:rPr lang="en-US" sz="20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336834214"/>
                  </a:ext>
                </a:extLst>
              </a:tr>
              <a:tr h="891273">
                <a:tc>
                  <a:txBody>
                    <a:bodyPr/>
                    <a:lstStyle/>
                    <a:p>
                      <a:pPr marL="0" marR="0" algn="ctr">
                        <a:lnSpc>
                          <a:spcPct val="107000"/>
                        </a:lnSpc>
                        <a:spcBef>
                          <a:spcPts val="0"/>
                        </a:spcBef>
                        <a:spcAft>
                          <a:spcPts val="0"/>
                        </a:spcAft>
                      </a:pPr>
                      <a:r>
                        <a:rPr lang="en-US" sz="2000" dirty="0">
                          <a:effectLst/>
                        </a:rPr>
                        <a:t>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no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dirty="0">
                          <a:effectLst/>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noFill/>
                      <a:prstDash val="solid"/>
                      <a:round/>
                      <a:headEnd type="none" w="med" len="med"/>
                      <a:tailEnd type="none" w="med" len="med"/>
                    </a:lnB>
                    <a:solidFill>
                      <a:schemeClr val="bg1"/>
                    </a:solidFill>
                  </a:tcPr>
                </a:tc>
                <a:tc>
                  <a:txBody>
                    <a:bodyPr/>
                    <a:lstStyle/>
                    <a:p>
                      <a:pPr marL="0" marR="0" algn="just">
                        <a:lnSpc>
                          <a:spcPct val="107000"/>
                        </a:lnSpc>
                        <a:spcBef>
                          <a:spcPts val="0"/>
                        </a:spcBef>
                        <a:spcAft>
                          <a:spcPts val="0"/>
                        </a:spcAft>
                      </a:pPr>
                      <a:r>
                        <a:rPr lang="en-US" sz="2000" dirty="0">
                          <a:effectLst/>
                        </a:rPr>
                        <a:t>Blue Nile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no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dirty="0" err="1">
                          <a:effectLst/>
                        </a:rPr>
                        <a:t>Abbay</a:t>
                      </a:r>
                      <a:r>
                        <a:rPr lang="en-US" sz="2000" dirty="0">
                          <a:effectLst/>
                        </a:rPr>
                        <a:t>, </a:t>
                      </a:r>
                      <a:r>
                        <a:rPr lang="en-US" sz="2000" dirty="0" err="1">
                          <a:effectLst/>
                        </a:rPr>
                        <a:t>Jamma</a:t>
                      </a:r>
                      <a:r>
                        <a:rPr lang="en-US" sz="2000" dirty="0">
                          <a:effectLst/>
                        </a:rPr>
                        <a:t>, </a:t>
                      </a:r>
                      <a:r>
                        <a:rPr lang="en-US" sz="2000" dirty="0" err="1">
                          <a:effectLst/>
                        </a:rPr>
                        <a:t>Muger</a:t>
                      </a:r>
                      <a:r>
                        <a:rPr lang="en-US" sz="2000" dirty="0">
                          <a:effectLst/>
                        </a:rPr>
                        <a:t>, </a:t>
                      </a:r>
                      <a:r>
                        <a:rPr lang="en-US" sz="2000" dirty="0" err="1">
                          <a:effectLst/>
                        </a:rPr>
                        <a:t>Guder</a:t>
                      </a:r>
                      <a:r>
                        <a:rPr lang="en-US" sz="2000" dirty="0">
                          <a:effectLst/>
                        </a:rPr>
                        <a:t>, </a:t>
                      </a:r>
                      <a:r>
                        <a:rPr lang="en-US" sz="2000" dirty="0" err="1">
                          <a:effectLst/>
                        </a:rPr>
                        <a:t>Didessa</a:t>
                      </a:r>
                      <a:r>
                        <a:rPr lang="en-US" sz="2000" dirty="0">
                          <a:effectLst/>
                        </a:rPr>
                        <a:t>, </a:t>
                      </a:r>
                      <a:r>
                        <a:rPr lang="en-US" sz="2000" dirty="0" err="1">
                          <a:effectLst/>
                        </a:rPr>
                        <a:t>Beles</a:t>
                      </a:r>
                      <a:r>
                        <a:rPr lang="en-US" sz="2000" dirty="0">
                          <a:effectLst/>
                        </a:rPr>
                        <a:t>, and </a:t>
                      </a:r>
                      <a:r>
                        <a:rPr lang="en-US" sz="2000" dirty="0" err="1">
                          <a:effectLst/>
                        </a:rPr>
                        <a:t>Dabus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noFill/>
                      <a:prstDash val="solid"/>
                      <a:round/>
                      <a:headEnd type="none" w="med" len="med"/>
                      <a:tailEnd type="none" w="med" len="med"/>
                    </a:lnB>
                    <a:solidFill>
                      <a:schemeClr val="bg1"/>
                    </a:solidFill>
                  </a:tcPr>
                </a:tc>
                <a:tc>
                  <a:txBody>
                    <a:bodyPr/>
                    <a:lstStyle/>
                    <a:p>
                      <a:pPr marL="0" marR="0" algn="just">
                        <a:lnSpc>
                          <a:spcPct val="107000"/>
                        </a:lnSpc>
                        <a:spcBef>
                          <a:spcPts val="0"/>
                        </a:spcBef>
                        <a:spcAft>
                          <a:spcPts val="0"/>
                        </a:spcAft>
                      </a:pPr>
                      <a:r>
                        <a:rPr lang="en-US" sz="2000" dirty="0">
                          <a:effectLst/>
                        </a:rPr>
                        <a:t>54.4 BCM</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no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dirty="0">
                          <a:effectLst/>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54462870"/>
                  </a:ext>
                </a:extLst>
              </a:tr>
              <a:tr h="288186">
                <a:tc>
                  <a:txBody>
                    <a:bodyPr/>
                    <a:lstStyle/>
                    <a:p>
                      <a:pPr marL="0" marR="0" algn="ctr">
                        <a:lnSpc>
                          <a:spcPct val="107000"/>
                        </a:lnSpc>
                        <a:spcBef>
                          <a:spcPts val="0"/>
                        </a:spcBef>
                        <a:spcAft>
                          <a:spcPts val="0"/>
                        </a:spcAft>
                      </a:pPr>
                      <a:r>
                        <a:rPr lang="en-US" sz="2000" dirty="0">
                          <a:effectLst/>
                        </a:rPr>
                        <a:t>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07000"/>
                        </a:lnSpc>
                        <a:spcBef>
                          <a:spcPts val="0"/>
                        </a:spcBef>
                        <a:spcAft>
                          <a:spcPts val="0"/>
                        </a:spcAft>
                      </a:pPr>
                      <a:r>
                        <a:rPr lang="en-US" sz="2000" dirty="0">
                          <a:effectLst/>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just">
                        <a:lnSpc>
                          <a:spcPct val="107000"/>
                        </a:lnSpc>
                        <a:spcBef>
                          <a:spcPts val="0"/>
                        </a:spcBef>
                        <a:spcAft>
                          <a:spcPts val="0"/>
                        </a:spcAft>
                      </a:pPr>
                      <a:r>
                        <a:rPr lang="en-US" sz="2000" dirty="0" err="1">
                          <a:effectLst/>
                        </a:rPr>
                        <a:t>Sobat</a:t>
                      </a:r>
                      <a:r>
                        <a:rPr lang="en-US" sz="2000" dirty="0">
                          <a:effectLst/>
                        </a:rPr>
                        <a:t> river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07000"/>
                        </a:lnSpc>
                        <a:spcBef>
                          <a:spcPts val="0"/>
                        </a:spcBef>
                        <a:spcAft>
                          <a:spcPts val="0"/>
                        </a:spcAft>
                      </a:pPr>
                      <a:r>
                        <a:rPr lang="en-US" sz="2000" dirty="0" err="1">
                          <a:effectLst/>
                        </a:rPr>
                        <a:t>Boro</a:t>
                      </a:r>
                      <a:r>
                        <a:rPr lang="en-US" sz="2000" dirty="0">
                          <a:effectLst/>
                        </a:rPr>
                        <a:t>, Bako and Akobo</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just">
                        <a:lnSpc>
                          <a:spcPct val="107000"/>
                        </a:lnSpc>
                        <a:spcBef>
                          <a:spcPts val="0"/>
                        </a:spcBef>
                        <a:spcAft>
                          <a:spcPts val="0"/>
                        </a:spcAft>
                      </a:pPr>
                      <a:r>
                        <a:rPr lang="en-US" sz="2000" dirty="0">
                          <a:effectLst/>
                        </a:rPr>
                        <a:t>13.6 BCM</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07000"/>
                        </a:lnSpc>
                        <a:spcBef>
                          <a:spcPts val="0"/>
                        </a:spcBef>
                        <a:spcAft>
                          <a:spcPts val="0"/>
                        </a:spcAft>
                      </a:pPr>
                      <a:r>
                        <a:rPr lang="en-US" sz="2000" dirty="0">
                          <a:effectLst/>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06120405"/>
                  </a:ext>
                </a:extLst>
              </a:tr>
              <a:tr h="288186">
                <a:tc>
                  <a:txBody>
                    <a:bodyPr/>
                    <a:lstStyle/>
                    <a:p>
                      <a:pPr marL="0" marR="0" algn="ctr">
                        <a:lnSpc>
                          <a:spcPct val="107000"/>
                        </a:lnSpc>
                        <a:spcBef>
                          <a:spcPts val="0"/>
                        </a:spcBef>
                        <a:spcAft>
                          <a:spcPts val="0"/>
                        </a:spcAft>
                      </a:pPr>
                      <a:r>
                        <a:rPr lang="en-US" sz="20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solidFill>
                      <a:schemeClr val="bg1"/>
                    </a:solidFill>
                  </a:tcPr>
                </a:tc>
                <a:tc>
                  <a:txBody>
                    <a:bodyPr/>
                    <a:lstStyle/>
                    <a:p>
                      <a:pPr marL="0" marR="0" algn="ctr">
                        <a:lnSpc>
                          <a:spcPct val="107000"/>
                        </a:lnSpc>
                        <a:spcBef>
                          <a:spcPts val="0"/>
                        </a:spcBef>
                        <a:spcAft>
                          <a:spcPts val="0"/>
                        </a:spcAft>
                      </a:pPr>
                      <a:r>
                        <a:rPr lang="en-US" sz="2000">
                          <a:effectLst/>
                        </a:rPr>
                        <a:t>Egypt</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solidFill>
                      <a:schemeClr val="bg1"/>
                    </a:solidFill>
                  </a:tcPr>
                </a:tc>
                <a:tc>
                  <a:txBody>
                    <a:bodyPr/>
                    <a:lstStyle/>
                    <a:p>
                      <a:pPr marL="0" marR="0" algn="just">
                        <a:lnSpc>
                          <a:spcPct val="107000"/>
                        </a:lnSpc>
                        <a:spcBef>
                          <a:spcPts val="0"/>
                        </a:spcBef>
                        <a:spcAft>
                          <a:spcPts val="0"/>
                        </a:spcAft>
                      </a:pPr>
                      <a:r>
                        <a:rPr lang="en-US" sz="20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solidFill>
                      <a:schemeClr val="bg1"/>
                    </a:solidFill>
                  </a:tcPr>
                </a:tc>
                <a:tc>
                  <a:txBody>
                    <a:bodyPr/>
                    <a:lstStyle/>
                    <a:p>
                      <a:pPr marL="0" marR="0" algn="ctr">
                        <a:lnSpc>
                          <a:spcPct val="107000"/>
                        </a:lnSpc>
                        <a:spcBef>
                          <a:spcPts val="0"/>
                        </a:spcBef>
                        <a:spcAft>
                          <a:spcPts val="0"/>
                        </a:spcAft>
                      </a:pPr>
                      <a:r>
                        <a:rPr lang="en-US" sz="2000" dirty="0">
                          <a:effectLst/>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solidFill>
                      <a:schemeClr val="bg1"/>
                    </a:solidFill>
                  </a:tcPr>
                </a:tc>
                <a:tc>
                  <a:txBody>
                    <a:bodyPr/>
                    <a:lstStyle/>
                    <a:p>
                      <a:pPr marL="0" marR="0" algn="just">
                        <a:lnSpc>
                          <a:spcPct val="107000"/>
                        </a:lnSpc>
                        <a:spcBef>
                          <a:spcPts val="0"/>
                        </a:spcBef>
                        <a:spcAft>
                          <a:spcPts val="0"/>
                        </a:spcAft>
                      </a:pPr>
                      <a:r>
                        <a:rPr lang="en-US" sz="20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solidFill>
                      <a:schemeClr val="bg1"/>
                    </a:solidFill>
                  </a:tcPr>
                </a:tc>
                <a:tc>
                  <a:txBody>
                    <a:bodyPr/>
                    <a:lstStyle/>
                    <a:p>
                      <a:pPr marL="0" marR="0" algn="ctr">
                        <a:lnSpc>
                          <a:spcPct val="107000"/>
                        </a:lnSpc>
                        <a:spcBef>
                          <a:spcPts val="0"/>
                        </a:spcBef>
                        <a:spcAft>
                          <a:spcPts val="0"/>
                        </a:spcAft>
                      </a:pPr>
                      <a:r>
                        <a:rPr lang="en-US" sz="2000" dirty="0">
                          <a:effectLst/>
                        </a:rPr>
                        <a:t>13 BCM</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3260661225"/>
                  </a:ext>
                </a:extLst>
              </a:tr>
              <a:tr h="589730">
                <a:tc>
                  <a:txBody>
                    <a:bodyPr/>
                    <a:lstStyle/>
                    <a:p>
                      <a:pPr marL="0" marR="0" algn="ctr">
                        <a:lnSpc>
                          <a:spcPct val="107000"/>
                        </a:lnSpc>
                        <a:spcBef>
                          <a:spcPts val="0"/>
                        </a:spcBef>
                        <a:spcAft>
                          <a:spcPts val="0"/>
                        </a:spcAft>
                      </a:pPr>
                      <a:r>
                        <a:rPr lang="en-US" sz="2000" dirty="0">
                          <a:effectLst/>
                        </a:rPr>
                        <a:t>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dirty="0">
                          <a:effectLst/>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solidFill>
                      <a:schemeClr val="bg1"/>
                    </a:solidFill>
                  </a:tcPr>
                </a:tc>
                <a:tc>
                  <a:txBody>
                    <a:bodyPr/>
                    <a:lstStyle/>
                    <a:p>
                      <a:pPr marL="0" marR="0" algn="just">
                        <a:lnSpc>
                          <a:spcPct val="107000"/>
                        </a:lnSpc>
                        <a:spcBef>
                          <a:spcPts val="0"/>
                        </a:spcBef>
                        <a:spcAft>
                          <a:spcPts val="0"/>
                        </a:spcAft>
                      </a:pPr>
                      <a:r>
                        <a:rPr lang="en-US" sz="2000" dirty="0">
                          <a:effectLst/>
                        </a:rPr>
                        <a:t>Nile river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dirty="0">
                          <a:effectLst/>
                        </a:rPr>
                        <a:t>Nile River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solidFill>
                      <a:schemeClr val="bg1"/>
                    </a:solidFill>
                  </a:tcPr>
                </a:tc>
                <a:tc>
                  <a:txBody>
                    <a:bodyPr/>
                    <a:lstStyle/>
                    <a:p>
                      <a:pPr marL="0" marR="0" algn="just">
                        <a:lnSpc>
                          <a:spcPct val="107000"/>
                        </a:lnSpc>
                        <a:spcBef>
                          <a:spcPts val="0"/>
                        </a:spcBef>
                        <a:spcAft>
                          <a:spcPts val="0"/>
                        </a:spcAft>
                      </a:pPr>
                      <a:r>
                        <a:rPr lang="en-US" sz="2000" dirty="0">
                          <a:effectLst/>
                        </a:rPr>
                        <a:t>13 BCM</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dirty="0">
                          <a:effectLst/>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86241435"/>
                  </a:ext>
                </a:extLst>
              </a:tr>
            </a:tbl>
          </a:graphicData>
        </a:graphic>
      </p:graphicFrame>
      <p:sp>
        <p:nvSpPr>
          <p:cNvPr id="3" name="Rectangle 2">
            <a:extLst>
              <a:ext uri="{FF2B5EF4-FFF2-40B4-BE49-F238E27FC236}">
                <a16:creationId xmlns:a16="http://schemas.microsoft.com/office/drawing/2014/main" id="{FFD7B900-AAB1-48D1-8B1C-F31BCCA83299}"/>
              </a:ext>
            </a:extLst>
          </p:cNvPr>
          <p:cNvSpPr/>
          <p:nvPr/>
        </p:nvSpPr>
        <p:spPr>
          <a:xfrm>
            <a:off x="7589520" y="2636520"/>
            <a:ext cx="1539240" cy="3048000"/>
          </a:xfrm>
          <a:prstGeom prst="rect">
            <a:avLst/>
          </a:prstGeom>
          <a:solidFill>
            <a:srgbClr val="FFC000">
              <a:alpha val="4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8E3A7DD3-8B84-40D5-8D11-9C588A54697E}"/>
              </a:ext>
            </a:extLst>
          </p:cNvPr>
          <p:cNvSpPr/>
          <p:nvPr/>
        </p:nvSpPr>
        <p:spPr>
          <a:xfrm>
            <a:off x="9784080" y="2636520"/>
            <a:ext cx="1432560" cy="3048000"/>
          </a:xfrm>
          <a:prstGeom prst="rect">
            <a:avLst/>
          </a:prstGeom>
          <a:solidFill>
            <a:srgbClr val="FFC000">
              <a:alpha val="38000"/>
            </a:srgb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82656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l="-1000" r="-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33F83-0376-429D-9B62-6CE9489EE2E1}"/>
              </a:ext>
            </a:extLst>
          </p:cNvPr>
          <p:cNvSpPr>
            <a:spLocks noGrp="1"/>
          </p:cNvSpPr>
          <p:nvPr>
            <p:ph type="title"/>
          </p:nvPr>
        </p:nvSpPr>
        <p:spPr/>
        <p:txBody>
          <a:bodyPr/>
          <a:lstStyle/>
          <a:p>
            <a:pPr algn="ctr"/>
            <a:r>
              <a:rPr lang="en-US" b="1" dirty="0">
                <a:effectLst>
                  <a:outerShdw blurRad="38100" dist="38100" dir="2700000" algn="tl">
                    <a:srgbClr val="000000">
                      <a:alpha val="43137"/>
                    </a:srgbClr>
                  </a:outerShdw>
                </a:effectLst>
              </a:rPr>
              <a:t>Result: Evapotranspiration</a:t>
            </a:r>
          </a:p>
        </p:txBody>
      </p:sp>
      <p:graphicFrame>
        <p:nvGraphicFramePr>
          <p:cNvPr id="7" name="Content Placeholder 6">
            <a:extLst>
              <a:ext uri="{FF2B5EF4-FFF2-40B4-BE49-F238E27FC236}">
                <a16:creationId xmlns:a16="http://schemas.microsoft.com/office/drawing/2014/main" id="{57F57838-C0BD-4512-9622-0B1082FA65BE}"/>
              </a:ext>
            </a:extLst>
          </p:cNvPr>
          <p:cNvGraphicFramePr>
            <a:graphicFrameLocks noGrp="1"/>
          </p:cNvGraphicFramePr>
          <p:nvPr>
            <p:ph idx="1"/>
            <p:extLst>
              <p:ext uri="{D42A27DB-BD31-4B8C-83A1-F6EECF244321}">
                <p14:modId xmlns:p14="http://schemas.microsoft.com/office/powerpoint/2010/main" val="1893402056"/>
              </p:ext>
            </p:extLst>
          </p:nvPr>
        </p:nvGraphicFramePr>
        <p:xfrm>
          <a:off x="838200" y="2025904"/>
          <a:ext cx="10515600" cy="2819400"/>
        </p:xfrm>
        <a:graphic>
          <a:graphicData uri="http://schemas.openxmlformats.org/drawingml/2006/table">
            <a:tbl>
              <a:tblPr firstRow="1" firstCol="1" bandRow="1">
                <a:tableStyleId>{9D7B26C5-4107-4FEC-AEDC-1716B250A1EF}</a:tableStyleId>
              </a:tblPr>
              <a:tblGrid>
                <a:gridCol w="752917">
                  <a:extLst>
                    <a:ext uri="{9D8B030D-6E8A-4147-A177-3AD203B41FA5}">
                      <a16:colId xmlns:a16="http://schemas.microsoft.com/office/drawing/2014/main" val="2828965030"/>
                    </a:ext>
                  </a:extLst>
                </a:gridCol>
                <a:gridCol w="1156716">
                  <a:extLst>
                    <a:ext uri="{9D8B030D-6E8A-4147-A177-3AD203B41FA5}">
                      <a16:colId xmlns:a16="http://schemas.microsoft.com/office/drawing/2014/main" val="3491691718"/>
                    </a:ext>
                  </a:extLst>
                </a:gridCol>
                <a:gridCol w="2250338">
                  <a:extLst>
                    <a:ext uri="{9D8B030D-6E8A-4147-A177-3AD203B41FA5}">
                      <a16:colId xmlns:a16="http://schemas.microsoft.com/office/drawing/2014/main" val="3274806553"/>
                    </a:ext>
                  </a:extLst>
                </a:gridCol>
                <a:gridCol w="2904409">
                  <a:extLst>
                    <a:ext uri="{9D8B030D-6E8A-4147-A177-3AD203B41FA5}">
                      <a16:colId xmlns:a16="http://schemas.microsoft.com/office/drawing/2014/main" val="262422570"/>
                    </a:ext>
                  </a:extLst>
                </a:gridCol>
                <a:gridCol w="1831818">
                  <a:extLst>
                    <a:ext uri="{9D8B030D-6E8A-4147-A177-3AD203B41FA5}">
                      <a16:colId xmlns:a16="http://schemas.microsoft.com/office/drawing/2014/main" val="2239600054"/>
                    </a:ext>
                  </a:extLst>
                </a:gridCol>
                <a:gridCol w="1619402">
                  <a:extLst>
                    <a:ext uri="{9D8B030D-6E8A-4147-A177-3AD203B41FA5}">
                      <a16:colId xmlns:a16="http://schemas.microsoft.com/office/drawing/2014/main" val="507589280"/>
                    </a:ext>
                  </a:extLst>
                </a:gridCol>
              </a:tblGrid>
              <a:tr h="239395">
                <a:tc gridSpan="6">
                  <a:txBody>
                    <a:bodyPr/>
                    <a:lstStyle/>
                    <a:p>
                      <a:pPr marL="0" marR="0" algn="ctr">
                        <a:lnSpc>
                          <a:spcPct val="107000"/>
                        </a:lnSpc>
                        <a:spcBef>
                          <a:spcPts val="0"/>
                        </a:spcBef>
                        <a:spcAft>
                          <a:spcPts val="0"/>
                        </a:spcAft>
                      </a:pPr>
                      <a:r>
                        <a:rPr lang="en-US" sz="2000" b="0" dirty="0">
                          <a:effectLst/>
                        </a:rPr>
                        <a:t>Table 3 Ethiopian vs Egypt Nile Sub-basins and their total ET loses</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745739009"/>
                  </a:ext>
                </a:extLst>
              </a:tr>
              <a:tr h="239395">
                <a:tc>
                  <a:txBody>
                    <a:bodyPr/>
                    <a:lstStyle/>
                    <a:p>
                      <a:pPr marL="0" marR="0" algn="ctr">
                        <a:lnSpc>
                          <a:spcPct val="107000"/>
                        </a:lnSpc>
                        <a:spcBef>
                          <a:spcPts val="0"/>
                        </a:spcBef>
                        <a:spcAft>
                          <a:spcPts val="0"/>
                        </a:spcAft>
                      </a:pPr>
                      <a:r>
                        <a:rPr lang="en-US" sz="2000" b="1" dirty="0">
                          <a:effectLst/>
                        </a:rPr>
                        <a:t>Role No.</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b="1" dirty="0">
                          <a:effectLst/>
                        </a:rPr>
                        <a:t> </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lnSpc>
                          <a:spcPct val="107000"/>
                        </a:lnSpc>
                        <a:spcBef>
                          <a:spcPts val="0"/>
                        </a:spcBef>
                        <a:spcAft>
                          <a:spcPts val="0"/>
                        </a:spcAft>
                      </a:pPr>
                      <a:r>
                        <a:rPr lang="en-US" sz="2000" b="1" dirty="0">
                          <a:effectLst/>
                        </a:rPr>
                        <a:t>Surface</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b="1" dirty="0">
                          <a:effectLst/>
                        </a:rPr>
                        <a:t>Mechanism of loses</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lnSpc>
                          <a:spcPct val="107000"/>
                        </a:lnSpc>
                        <a:spcBef>
                          <a:spcPts val="0"/>
                        </a:spcBef>
                        <a:spcAft>
                          <a:spcPts val="0"/>
                        </a:spcAft>
                      </a:pPr>
                      <a:r>
                        <a:rPr lang="en-US" sz="2000" b="1" dirty="0">
                          <a:effectLst/>
                        </a:rPr>
                        <a:t>Amount of ET losses</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b="1" dirty="0">
                          <a:effectLst/>
                        </a:rPr>
                        <a:t>Total Loss</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964228"/>
                  </a:ext>
                </a:extLst>
              </a:tr>
              <a:tr h="165100">
                <a:tc gridSpan="5">
                  <a:txBody>
                    <a:bodyPr/>
                    <a:lstStyle/>
                    <a:p>
                      <a:pPr marL="0" marR="0" algn="just">
                        <a:lnSpc>
                          <a:spcPct val="107000"/>
                        </a:lnSpc>
                        <a:spcBef>
                          <a:spcPts val="0"/>
                        </a:spcBef>
                        <a:spcAft>
                          <a:spcPts val="0"/>
                        </a:spcAft>
                      </a:pPr>
                      <a:r>
                        <a:rPr lang="en-US" sz="2000" b="0" dirty="0">
                          <a:effectLst/>
                        </a:rPr>
                        <a:t>            Ethiopia</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07000"/>
                        </a:lnSpc>
                        <a:spcBef>
                          <a:spcPts val="0"/>
                        </a:spcBef>
                        <a:spcAft>
                          <a:spcPts val="0"/>
                        </a:spcAft>
                      </a:pPr>
                      <a:r>
                        <a:rPr lang="en-US" sz="2000">
                          <a:effectLst/>
                        </a:rPr>
                        <a:t>362.3 BCM</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4176615023"/>
                  </a:ext>
                </a:extLst>
              </a:tr>
              <a:tr h="200025">
                <a:tc>
                  <a:txBody>
                    <a:bodyPr/>
                    <a:lstStyle/>
                    <a:p>
                      <a:pPr marL="0" marR="0" algn="ctr">
                        <a:lnSpc>
                          <a:spcPct val="107000"/>
                        </a:lnSpc>
                        <a:spcBef>
                          <a:spcPts val="0"/>
                        </a:spcBef>
                        <a:spcAft>
                          <a:spcPts val="0"/>
                        </a:spcAft>
                      </a:pPr>
                      <a:r>
                        <a:rPr lang="en-US" sz="2000" b="0">
                          <a:effectLst/>
                        </a:rPr>
                        <a:t>1</a:t>
                      </a:r>
                      <a:endParaRPr lang="en-US" sz="18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marL="0" marR="0" algn="ctr">
                        <a:lnSpc>
                          <a:spcPct val="107000"/>
                        </a:lnSpc>
                        <a:spcBef>
                          <a:spcPts val="0"/>
                        </a:spcBef>
                        <a:spcAft>
                          <a:spcPts val="0"/>
                        </a:spcAft>
                      </a:pPr>
                      <a:r>
                        <a:rPr lang="en-US" sz="2000" b="0" dirty="0">
                          <a:effectLst/>
                        </a:rPr>
                        <a:t> </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marL="0" marR="0" algn="just">
                        <a:lnSpc>
                          <a:spcPct val="107000"/>
                        </a:lnSpc>
                        <a:spcBef>
                          <a:spcPts val="0"/>
                        </a:spcBef>
                        <a:spcAft>
                          <a:spcPts val="0"/>
                        </a:spcAft>
                      </a:pPr>
                      <a:r>
                        <a:rPr lang="en-US" sz="2000">
                          <a:effectLst/>
                        </a:rPr>
                        <a:t>Crops/Vegetation</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marL="0" marR="0" algn="ctr">
                        <a:lnSpc>
                          <a:spcPct val="107000"/>
                        </a:lnSpc>
                        <a:spcBef>
                          <a:spcPts val="0"/>
                        </a:spcBef>
                        <a:spcAft>
                          <a:spcPts val="0"/>
                        </a:spcAft>
                      </a:pPr>
                      <a:r>
                        <a:rPr lang="en-US" sz="2000">
                          <a:effectLst/>
                        </a:rPr>
                        <a:t>ET loses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marL="0" marR="0" algn="just">
                        <a:lnSpc>
                          <a:spcPct val="107000"/>
                        </a:lnSpc>
                        <a:spcBef>
                          <a:spcPts val="0"/>
                        </a:spcBef>
                        <a:spcAft>
                          <a:spcPts val="0"/>
                        </a:spcAft>
                      </a:pPr>
                      <a:r>
                        <a:rPr lang="en-US" sz="2000">
                          <a:effectLst/>
                        </a:rPr>
                        <a:t>357 BCM</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marL="0" marR="0" algn="ctr">
                        <a:lnSpc>
                          <a:spcPct val="107000"/>
                        </a:lnSpc>
                        <a:spcBef>
                          <a:spcPts val="0"/>
                        </a:spcBef>
                        <a:spcAft>
                          <a:spcPts val="0"/>
                        </a:spcAft>
                      </a:pPr>
                      <a:r>
                        <a:rPr lang="en-US" sz="20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4231363147"/>
                  </a:ext>
                </a:extLst>
              </a:tr>
              <a:tr h="283845">
                <a:tc>
                  <a:txBody>
                    <a:bodyPr/>
                    <a:lstStyle/>
                    <a:p>
                      <a:pPr marL="0" marR="0" algn="ctr">
                        <a:lnSpc>
                          <a:spcPct val="107000"/>
                        </a:lnSpc>
                        <a:spcBef>
                          <a:spcPts val="0"/>
                        </a:spcBef>
                        <a:spcAft>
                          <a:spcPts val="0"/>
                        </a:spcAft>
                      </a:pPr>
                      <a:r>
                        <a:rPr lang="en-US" sz="2000" b="0" dirty="0">
                          <a:effectLst/>
                        </a:rPr>
                        <a:t>2</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b="0" dirty="0">
                          <a:effectLst/>
                        </a:rPr>
                        <a:t> </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solidFill>
                      <a:schemeClr val="bg1"/>
                    </a:solidFill>
                  </a:tcPr>
                </a:tc>
                <a:tc>
                  <a:txBody>
                    <a:bodyPr/>
                    <a:lstStyle/>
                    <a:p>
                      <a:pPr marL="0" marR="0" algn="just">
                        <a:lnSpc>
                          <a:spcPct val="107000"/>
                        </a:lnSpc>
                        <a:spcBef>
                          <a:spcPts val="0"/>
                        </a:spcBef>
                        <a:spcAft>
                          <a:spcPts val="0"/>
                        </a:spcAft>
                      </a:pPr>
                      <a:r>
                        <a:rPr lang="en-US" sz="2000" dirty="0">
                          <a:effectLst/>
                        </a:rPr>
                        <a:t>Lake Tana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dirty="0">
                          <a:effectLst/>
                        </a:rPr>
                        <a:t>Evaporation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solidFill>
                      <a:schemeClr val="bg1"/>
                    </a:solidFill>
                  </a:tcPr>
                </a:tc>
                <a:tc>
                  <a:txBody>
                    <a:bodyPr/>
                    <a:lstStyle/>
                    <a:p>
                      <a:pPr marL="0" marR="0" algn="just">
                        <a:lnSpc>
                          <a:spcPct val="107000"/>
                        </a:lnSpc>
                        <a:spcBef>
                          <a:spcPts val="0"/>
                        </a:spcBef>
                        <a:spcAft>
                          <a:spcPts val="0"/>
                        </a:spcAft>
                      </a:pPr>
                      <a:r>
                        <a:rPr lang="en-US" sz="2000" dirty="0">
                          <a:effectLst/>
                        </a:rPr>
                        <a:t>5.3 BCM</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dirty="0">
                          <a:effectLst/>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8690294"/>
                  </a:ext>
                </a:extLst>
              </a:tr>
              <a:tr h="176530">
                <a:tc gridSpan="5">
                  <a:txBody>
                    <a:bodyPr/>
                    <a:lstStyle/>
                    <a:p>
                      <a:pPr marL="0" marR="0" algn="just">
                        <a:lnSpc>
                          <a:spcPct val="107000"/>
                        </a:lnSpc>
                        <a:spcBef>
                          <a:spcPts val="0"/>
                        </a:spcBef>
                        <a:spcAft>
                          <a:spcPts val="0"/>
                        </a:spcAft>
                      </a:pPr>
                      <a:r>
                        <a:rPr lang="en-US" sz="2000" b="0" dirty="0">
                          <a:effectLst/>
                        </a:rPr>
                        <a:t>             Egypt</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07000"/>
                        </a:lnSpc>
                        <a:spcBef>
                          <a:spcPts val="0"/>
                        </a:spcBef>
                        <a:spcAft>
                          <a:spcPts val="0"/>
                        </a:spcAft>
                      </a:pPr>
                      <a:r>
                        <a:rPr lang="en-US" sz="2000">
                          <a:effectLst/>
                        </a:rPr>
                        <a:t>51 BCM</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431532633"/>
                  </a:ext>
                </a:extLst>
              </a:tr>
              <a:tr h="176530">
                <a:tc>
                  <a:txBody>
                    <a:bodyPr/>
                    <a:lstStyle/>
                    <a:p>
                      <a:pPr marL="0" marR="0" algn="ctr">
                        <a:lnSpc>
                          <a:spcPct val="107000"/>
                        </a:lnSpc>
                        <a:spcBef>
                          <a:spcPts val="0"/>
                        </a:spcBef>
                        <a:spcAft>
                          <a:spcPts val="0"/>
                        </a:spcAft>
                      </a:pPr>
                      <a:r>
                        <a:rPr lang="en-US" sz="2000" b="0">
                          <a:effectLst/>
                        </a:rPr>
                        <a:t>1</a:t>
                      </a:r>
                      <a:endParaRPr lang="en-US" sz="18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marL="0" marR="0" algn="ctr">
                        <a:lnSpc>
                          <a:spcPct val="107000"/>
                        </a:lnSpc>
                        <a:spcBef>
                          <a:spcPts val="0"/>
                        </a:spcBef>
                        <a:spcAft>
                          <a:spcPts val="0"/>
                        </a:spcAft>
                      </a:pPr>
                      <a:r>
                        <a:rPr lang="en-US" sz="2000" b="0" dirty="0">
                          <a:effectLst/>
                        </a:rPr>
                        <a:t> </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marL="0" marR="0" algn="just">
                        <a:lnSpc>
                          <a:spcPct val="107000"/>
                        </a:lnSpc>
                        <a:spcBef>
                          <a:spcPts val="0"/>
                        </a:spcBef>
                        <a:spcAft>
                          <a:spcPts val="0"/>
                        </a:spcAft>
                      </a:pPr>
                      <a:r>
                        <a:rPr lang="en-US" sz="2000">
                          <a:effectLst/>
                        </a:rPr>
                        <a:t>Irrigated agriculture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marL="0" marR="0" algn="ctr">
                        <a:lnSpc>
                          <a:spcPct val="107000"/>
                        </a:lnSpc>
                        <a:spcBef>
                          <a:spcPts val="0"/>
                        </a:spcBef>
                        <a:spcAft>
                          <a:spcPts val="0"/>
                        </a:spcAft>
                      </a:pPr>
                      <a:r>
                        <a:rPr lang="en-US" sz="2000">
                          <a:effectLst/>
                        </a:rPr>
                        <a:t>ET loses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marL="0" marR="0" algn="just">
                        <a:lnSpc>
                          <a:spcPct val="107000"/>
                        </a:lnSpc>
                        <a:spcBef>
                          <a:spcPts val="0"/>
                        </a:spcBef>
                        <a:spcAft>
                          <a:spcPts val="0"/>
                        </a:spcAft>
                      </a:pPr>
                      <a:r>
                        <a:rPr lang="en-US" sz="2000">
                          <a:effectLst/>
                        </a:rPr>
                        <a:t>39 BCM</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marL="0" marR="0" algn="ctr">
                        <a:lnSpc>
                          <a:spcPct val="107000"/>
                        </a:lnSpc>
                        <a:spcBef>
                          <a:spcPts val="0"/>
                        </a:spcBef>
                        <a:spcAft>
                          <a:spcPts val="0"/>
                        </a:spcAft>
                      </a:pPr>
                      <a:r>
                        <a:rPr lang="en-US" sz="20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3738199277"/>
                  </a:ext>
                </a:extLst>
              </a:tr>
              <a:tr h="274320">
                <a:tc>
                  <a:txBody>
                    <a:bodyPr/>
                    <a:lstStyle/>
                    <a:p>
                      <a:pPr marL="0" marR="0" algn="ctr">
                        <a:lnSpc>
                          <a:spcPct val="107000"/>
                        </a:lnSpc>
                        <a:spcBef>
                          <a:spcPts val="0"/>
                        </a:spcBef>
                        <a:spcAft>
                          <a:spcPts val="0"/>
                        </a:spcAft>
                      </a:pPr>
                      <a:r>
                        <a:rPr lang="en-US" sz="2000" b="0" dirty="0">
                          <a:effectLst/>
                        </a:rPr>
                        <a:t>2</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dirty="0">
                          <a:effectLst/>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solidFill>
                      <a:schemeClr val="bg1"/>
                    </a:solidFill>
                  </a:tcPr>
                </a:tc>
                <a:tc>
                  <a:txBody>
                    <a:bodyPr/>
                    <a:lstStyle/>
                    <a:p>
                      <a:pPr marL="0" marR="0" algn="just">
                        <a:lnSpc>
                          <a:spcPct val="107000"/>
                        </a:lnSpc>
                        <a:spcBef>
                          <a:spcPts val="0"/>
                        </a:spcBef>
                        <a:spcAft>
                          <a:spcPts val="0"/>
                        </a:spcAft>
                      </a:pPr>
                      <a:r>
                        <a:rPr lang="en-US" sz="2000" dirty="0">
                          <a:effectLst/>
                        </a:rPr>
                        <a:t>Lake Nassir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dirty="0">
                          <a:effectLst/>
                        </a:rPr>
                        <a:t>Evaporation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solidFill>
                      <a:schemeClr val="bg1"/>
                    </a:solidFill>
                  </a:tcPr>
                </a:tc>
                <a:tc>
                  <a:txBody>
                    <a:bodyPr/>
                    <a:lstStyle/>
                    <a:p>
                      <a:pPr marL="0" marR="0" algn="just">
                        <a:lnSpc>
                          <a:spcPct val="107000"/>
                        </a:lnSpc>
                        <a:spcBef>
                          <a:spcPts val="0"/>
                        </a:spcBef>
                        <a:spcAft>
                          <a:spcPts val="0"/>
                        </a:spcAft>
                      </a:pPr>
                      <a:r>
                        <a:rPr lang="en-US" sz="2000" dirty="0">
                          <a:effectLst/>
                        </a:rPr>
                        <a:t>12 BCM</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dirty="0">
                          <a:effectLst/>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83257977"/>
                  </a:ext>
                </a:extLst>
              </a:tr>
            </a:tbl>
          </a:graphicData>
        </a:graphic>
      </p:graphicFrame>
      <p:sp>
        <p:nvSpPr>
          <p:cNvPr id="4" name="Rectangle 3">
            <a:extLst>
              <a:ext uri="{FF2B5EF4-FFF2-40B4-BE49-F238E27FC236}">
                <a16:creationId xmlns:a16="http://schemas.microsoft.com/office/drawing/2014/main" id="{30F5A36B-8F5D-4B20-AAC6-2D78FD532516}"/>
              </a:ext>
            </a:extLst>
          </p:cNvPr>
          <p:cNvSpPr/>
          <p:nvPr/>
        </p:nvSpPr>
        <p:spPr>
          <a:xfrm>
            <a:off x="7757160" y="2978404"/>
            <a:ext cx="1188720" cy="1866900"/>
          </a:xfrm>
          <a:prstGeom prst="rect">
            <a:avLst/>
          </a:prstGeom>
          <a:solidFill>
            <a:srgbClr val="FF0000">
              <a:alpha val="4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F54F9B22-8A94-41FA-BA30-B6CD46B13141}"/>
              </a:ext>
            </a:extLst>
          </p:cNvPr>
          <p:cNvSpPr/>
          <p:nvPr/>
        </p:nvSpPr>
        <p:spPr>
          <a:xfrm>
            <a:off x="9951720" y="2978404"/>
            <a:ext cx="1188720" cy="1866900"/>
          </a:xfrm>
          <a:prstGeom prst="rect">
            <a:avLst/>
          </a:prstGeom>
          <a:solidFill>
            <a:srgbClr val="FF0000">
              <a:alpha val="4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338796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l="-1000" r="-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33F83-0376-429D-9B62-6CE9489EE2E1}"/>
              </a:ext>
            </a:extLst>
          </p:cNvPr>
          <p:cNvSpPr>
            <a:spLocks noGrp="1"/>
          </p:cNvSpPr>
          <p:nvPr>
            <p:ph type="title"/>
          </p:nvPr>
        </p:nvSpPr>
        <p:spPr>
          <a:ln>
            <a:noFill/>
          </a:ln>
        </p:spPr>
        <p:txBody>
          <a:bodyPr/>
          <a:lstStyle/>
          <a:p>
            <a:pPr algn="ctr"/>
            <a:r>
              <a:rPr lang="en-US" b="1" dirty="0">
                <a:effectLst>
                  <a:outerShdw blurRad="38100" dist="38100" dir="2700000" algn="tl">
                    <a:srgbClr val="000000">
                      <a:alpha val="43137"/>
                    </a:srgbClr>
                  </a:outerShdw>
                </a:effectLst>
              </a:rPr>
              <a:t>Result: Net Change in storage</a:t>
            </a:r>
            <a:endParaRPr lang="en-US" dirty="0">
              <a:effectLst>
                <a:outerShdw blurRad="38100" dist="38100" dir="2700000" algn="tl">
                  <a:srgbClr val="000000">
                    <a:alpha val="43137"/>
                  </a:srgbClr>
                </a:outerShdw>
              </a:effectLst>
            </a:endParaRPr>
          </a:p>
        </p:txBody>
      </p:sp>
      <mc:AlternateContent xmlns:mc="http://schemas.openxmlformats.org/markup-compatibility/2006">
        <mc:Choice xmlns:a14="http://schemas.microsoft.com/office/drawing/2010/main" Requires="a14">
          <p:graphicFrame>
            <p:nvGraphicFramePr>
              <p:cNvPr id="4" name="Content Placeholder 3">
                <a:extLst>
                  <a:ext uri="{FF2B5EF4-FFF2-40B4-BE49-F238E27FC236}">
                    <a16:creationId xmlns:a16="http://schemas.microsoft.com/office/drawing/2014/main" id="{020A6C9C-7085-4CEA-9F11-3ED958D06902}"/>
                  </a:ext>
                </a:extLst>
              </p:cNvPr>
              <p:cNvGraphicFramePr>
                <a:graphicFrameLocks noGrp="1"/>
              </p:cNvGraphicFramePr>
              <p:nvPr>
                <p:ph idx="1"/>
                <p:extLst>
                  <p:ext uri="{D42A27DB-BD31-4B8C-83A1-F6EECF244321}">
                    <p14:modId xmlns:p14="http://schemas.microsoft.com/office/powerpoint/2010/main" val="1918630236"/>
                  </p:ext>
                </p:extLst>
              </p:nvPr>
            </p:nvGraphicFramePr>
            <p:xfrm>
              <a:off x="1264023" y="1953482"/>
              <a:ext cx="9663954" cy="3973253"/>
            </p:xfrm>
            <a:graphic>
              <a:graphicData uri="http://schemas.openxmlformats.org/drawingml/2006/table">
                <a:tbl>
                  <a:tblPr firstRow="1" firstCol="1" bandRow="1">
                    <a:tableStyleId>{9D7B26C5-4107-4FEC-AEDC-1716B250A1EF}</a:tableStyleId>
                  </a:tblPr>
                  <a:tblGrid>
                    <a:gridCol w="4831977">
                      <a:extLst>
                        <a:ext uri="{9D8B030D-6E8A-4147-A177-3AD203B41FA5}">
                          <a16:colId xmlns:a16="http://schemas.microsoft.com/office/drawing/2014/main" val="3518259149"/>
                        </a:ext>
                      </a:extLst>
                    </a:gridCol>
                    <a:gridCol w="4831977">
                      <a:extLst>
                        <a:ext uri="{9D8B030D-6E8A-4147-A177-3AD203B41FA5}">
                          <a16:colId xmlns:a16="http://schemas.microsoft.com/office/drawing/2014/main" val="1537616769"/>
                        </a:ext>
                      </a:extLst>
                    </a:gridCol>
                  </a:tblGrid>
                  <a:tr h="372634">
                    <a:tc gridSpan="2">
                      <a:txBody>
                        <a:bodyPr/>
                        <a:lstStyle/>
                        <a:p>
                          <a:pPr marL="0" marR="0" algn="ctr">
                            <a:lnSpc>
                              <a:spcPct val="107000"/>
                            </a:lnSpc>
                            <a:spcBef>
                              <a:spcPts val="0"/>
                            </a:spcBef>
                            <a:spcAft>
                              <a:spcPts val="800"/>
                            </a:spcAft>
                          </a:pPr>
                          <a:r>
                            <a:rPr lang="en-US" sz="2000" b="0" dirty="0">
                              <a:effectLst/>
                            </a:rPr>
                            <a:t>Table 4: Change in water storage of Ethiopian vs Egypt Nile Sub-basins</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40000"/>
                          </a:schemeClr>
                        </a:solidFill>
                      </a:tcPr>
                    </a:tc>
                    <a:tc hMerge="1">
                      <a:txBody>
                        <a:bodyPr/>
                        <a:lstStyle/>
                        <a:p>
                          <a:endParaRPr lang="en-US"/>
                        </a:p>
                      </a:txBody>
                      <a:tcPr/>
                    </a:tc>
                    <a:extLst>
                      <a:ext uri="{0D108BD9-81ED-4DB2-BD59-A6C34878D82A}">
                        <a16:rowId xmlns:a16="http://schemas.microsoft.com/office/drawing/2014/main" val="3240228513"/>
                      </a:ext>
                    </a:extLst>
                  </a:tr>
                  <a:tr h="372634">
                    <a:tc>
                      <a:txBody>
                        <a:bodyPr/>
                        <a:lstStyle/>
                        <a:p>
                          <a:pPr marL="457200" marR="0" algn="just">
                            <a:lnSpc>
                              <a:spcPct val="107000"/>
                            </a:lnSpc>
                            <a:spcBef>
                              <a:spcPts val="0"/>
                            </a:spcBef>
                            <a:spcAft>
                              <a:spcPts val="0"/>
                            </a:spcAft>
                          </a:pPr>
                          <a:r>
                            <a:rPr lang="en-US" sz="2400" b="1" dirty="0">
                              <a:effectLst/>
                            </a:rPr>
                            <a:t>Ethiopia’s Nile sub-basin</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lnSpc>
                              <a:spcPct val="107000"/>
                            </a:lnSpc>
                            <a:spcBef>
                              <a:spcPts val="0"/>
                            </a:spcBef>
                            <a:spcAft>
                              <a:spcPts val="800"/>
                            </a:spcAft>
                          </a:pPr>
                          <a:r>
                            <a:rPr lang="en-US" sz="2400" b="1" dirty="0">
                              <a:effectLst/>
                            </a:rPr>
                            <a:t>              Egypt’s sub-basin</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62915880"/>
                      </a:ext>
                    </a:extLst>
                  </a:tr>
                  <a:tr h="3226604">
                    <a:tc>
                      <a:txBody>
                        <a:bodyPr/>
                        <a:lstStyle/>
                        <a:p>
                          <a:pPr marL="0" marR="0" algn="just">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2000" b="0">
                                    <a:effectLst/>
                                    <a:latin typeface="Cambria Math" panose="02040503050406030204" pitchFamily="18" charset="0"/>
                                  </a:rPr>
                                  <m:t>∆</m:t>
                                </m:r>
                                <m:r>
                                  <m:rPr>
                                    <m:sty m:val="p"/>
                                  </m:rPr>
                                  <a:rPr lang="en-US" sz="2000" b="0" i="1">
                                    <a:effectLst/>
                                    <a:latin typeface="Cambria Math" panose="02040503050406030204" pitchFamily="18" charset="0"/>
                                  </a:rPr>
                                  <m:t>S</m:t>
                                </m:r>
                                <m:r>
                                  <a:rPr lang="en-US" sz="2000" b="0">
                                    <a:effectLst/>
                                    <a:latin typeface="Cambria Math" panose="02040503050406030204" pitchFamily="18" charset="0"/>
                                  </a:rPr>
                                  <m:t> =</m:t>
                                </m:r>
                                <m:d>
                                  <m:dPr>
                                    <m:ctrlPr>
                                      <a:rPr lang="en-US" sz="2000" b="0" i="1">
                                        <a:effectLst/>
                                        <a:latin typeface="Cambria Math" panose="02040503050406030204" pitchFamily="18" charset="0"/>
                                      </a:rPr>
                                    </m:ctrlPr>
                                  </m:dPr>
                                  <m:e>
                                    <m:r>
                                      <m:rPr>
                                        <m:sty m:val="p"/>
                                      </m:rPr>
                                      <a:rPr lang="en-US" sz="2000" b="0" i="1">
                                        <a:effectLst/>
                                        <a:latin typeface="Cambria Math" panose="02040503050406030204" pitchFamily="18" charset="0"/>
                                      </a:rPr>
                                      <m:t>P</m:t>
                                    </m:r>
                                  </m:e>
                                </m:d>
                                <m:r>
                                  <a:rPr lang="en-US" sz="2000" b="0">
                                    <a:effectLst/>
                                    <a:latin typeface="Cambria Math" panose="02040503050406030204" pitchFamily="18" charset="0"/>
                                  </a:rPr>
                                  <m:t>−(</m:t>
                                </m:r>
                                <m:r>
                                  <m:rPr>
                                    <m:sty m:val="p"/>
                                  </m:rPr>
                                  <a:rPr lang="en-US" sz="2000" b="0" i="1">
                                    <a:effectLst/>
                                    <a:latin typeface="Cambria Math" panose="02040503050406030204" pitchFamily="18" charset="0"/>
                                  </a:rPr>
                                  <m:t>E</m:t>
                                </m:r>
                                <m:r>
                                  <a:rPr lang="en-US" sz="2000" b="0">
                                    <a:effectLst/>
                                    <a:latin typeface="Cambria Math" panose="02040503050406030204" pitchFamily="18" charset="0"/>
                                  </a:rPr>
                                  <m:t>+</m:t>
                                </m:r>
                                <m:r>
                                  <m:rPr>
                                    <m:sty m:val="p"/>
                                  </m:rPr>
                                  <a:rPr lang="en-US" sz="2000" b="0" i="1">
                                    <a:effectLst/>
                                    <a:latin typeface="Cambria Math" panose="02040503050406030204" pitchFamily="18" charset="0"/>
                                  </a:rPr>
                                  <m:t>ET</m:t>
                                </m:r>
                                <m:r>
                                  <a:rPr lang="en-US" sz="2000" b="0">
                                    <a:effectLst/>
                                    <a:latin typeface="Cambria Math" panose="02040503050406030204" pitchFamily="18" charset="0"/>
                                  </a:rPr>
                                  <m:t>+ </m:t>
                                </m:r>
                                <m:r>
                                  <m:rPr>
                                    <m:sty m:val="p"/>
                                  </m:rPr>
                                  <a:rPr lang="en-US" sz="2000" b="0" i="1">
                                    <a:effectLst/>
                                    <a:latin typeface="Cambria Math" panose="02040503050406030204" pitchFamily="18" charset="0"/>
                                  </a:rPr>
                                  <m:t>OF</m:t>
                                </m:r>
                                <m:r>
                                  <a:rPr lang="en-US" sz="2000" b="0">
                                    <a:effectLst/>
                                    <a:latin typeface="Cambria Math" panose="02040503050406030204" pitchFamily="18" charset="0"/>
                                  </a:rPr>
                                  <m:t>)</m:t>
                                </m:r>
                              </m:oMath>
                            </m:oMathPara>
                          </a14:m>
                          <a:endParaRPr lang="en-US" sz="2000" b="0" dirty="0">
                            <a:effectLst/>
                          </a:endParaRPr>
                        </a:p>
                        <a:p>
                          <a:pPr marL="228600" marR="0" algn="just">
                            <a:lnSpc>
                              <a:spcPct val="107000"/>
                            </a:lnSpc>
                            <a:spcBef>
                              <a:spcPts val="0"/>
                            </a:spcBef>
                            <a:spcAft>
                              <a:spcPts val="0"/>
                            </a:spcAft>
                          </a:pPr>
                          <a:r>
                            <a:rPr lang="en-US" sz="2000" b="0" dirty="0">
                              <a:effectLst/>
                            </a:rPr>
                            <a:t>Where: </a:t>
                          </a:r>
                        </a:p>
                        <a:p>
                          <a:pPr marL="457200" marR="0" algn="just">
                            <a:lnSpc>
                              <a:spcPct val="107000"/>
                            </a:lnSpc>
                            <a:spcBef>
                              <a:spcPts val="0"/>
                            </a:spcBef>
                            <a:spcAft>
                              <a:spcPts val="0"/>
                            </a:spcAft>
                          </a:pPr>
                          <a14:m>
                            <m:oMath xmlns:m="http://schemas.openxmlformats.org/officeDocument/2006/math">
                              <m:r>
                                <a:rPr lang="en-US" sz="2000" b="0" smtClean="0">
                                  <a:effectLst/>
                                  <a:latin typeface="Cambria Math" panose="02040503050406030204" pitchFamily="18" charset="0"/>
                                </a:rPr>
                                <m:t>∆</m:t>
                              </m:r>
                              <m:r>
                                <m:rPr>
                                  <m:sty m:val="p"/>
                                </m:rPr>
                                <a:rPr lang="en-US" sz="2000" b="0">
                                  <a:effectLst/>
                                  <a:latin typeface="Cambria Math" panose="02040503050406030204" pitchFamily="18" charset="0"/>
                                </a:rPr>
                                <m:t>S</m:t>
                              </m:r>
                            </m:oMath>
                          </a14:m>
                          <a:r>
                            <a:rPr lang="en-US" sz="2000" b="0" dirty="0">
                              <a:effectLst/>
                            </a:rPr>
                            <a:t> = Net storage </a:t>
                          </a:r>
                        </a:p>
                        <a:p>
                          <a:pPr marL="457200" marR="0" algn="just">
                            <a:lnSpc>
                              <a:spcPct val="107000"/>
                            </a:lnSpc>
                            <a:spcBef>
                              <a:spcPts val="0"/>
                            </a:spcBef>
                            <a:spcAft>
                              <a:spcPts val="0"/>
                            </a:spcAft>
                          </a:pPr>
                          <a14:m>
                            <m:oMath xmlns:m="http://schemas.openxmlformats.org/officeDocument/2006/math">
                              <m:r>
                                <m:rPr>
                                  <m:sty m:val="p"/>
                                </m:rPr>
                                <a:rPr lang="en-US" sz="2000" b="0" smtClean="0">
                                  <a:effectLst/>
                                  <a:latin typeface="Cambria Math" panose="02040503050406030204" pitchFamily="18" charset="0"/>
                                </a:rPr>
                                <m:t>P</m:t>
                              </m:r>
                            </m:oMath>
                          </a14:m>
                          <a:r>
                            <a:rPr lang="en-US" sz="2000" b="0" dirty="0">
                              <a:effectLst/>
                            </a:rPr>
                            <a:t> = Precipitation (i.e., Rainfalls) </a:t>
                          </a:r>
                        </a:p>
                        <a:p>
                          <a:pPr marL="457200" marR="0" algn="just">
                            <a:lnSpc>
                              <a:spcPct val="107000"/>
                            </a:lnSpc>
                            <a:spcBef>
                              <a:spcPts val="0"/>
                            </a:spcBef>
                            <a:spcAft>
                              <a:spcPts val="0"/>
                            </a:spcAft>
                          </a:pPr>
                          <a14:m>
                            <m:oMath xmlns:m="http://schemas.openxmlformats.org/officeDocument/2006/math">
                              <m:r>
                                <m:rPr>
                                  <m:sty m:val="p"/>
                                </m:rPr>
                                <a:rPr lang="en-US" sz="2000" b="0" smtClean="0">
                                  <a:effectLst/>
                                  <a:latin typeface="Cambria Math" panose="02040503050406030204" pitchFamily="18" charset="0"/>
                                </a:rPr>
                                <m:t>E</m:t>
                              </m:r>
                              <m:r>
                                <a:rPr lang="en-US" sz="2000" b="0">
                                  <a:effectLst/>
                                  <a:latin typeface="Cambria Math" panose="02040503050406030204" pitchFamily="18" charset="0"/>
                                </a:rPr>
                                <m:t>= </m:t>
                              </m:r>
                            </m:oMath>
                          </a14:m>
                          <a:r>
                            <a:rPr lang="en-US" sz="2000" b="0" dirty="0">
                              <a:effectLst/>
                            </a:rPr>
                            <a:t>Evaporation </a:t>
                          </a:r>
                        </a:p>
                        <a:p>
                          <a:pPr marL="457200" marR="0" algn="just">
                            <a:lnSpc>
                              <a:spcPct val="107000"/>
                            </a:lnSpc>
                            <a:spcBef>
                              <a:spcPts val="0"/>
                            </a:spcBef>
                            <a:spcAft>
                              <a:spcPts val="0"/>
                            </a:spcAft>
                          </a:pPr>
                          <a14:m>
                            <m:oMath xmlns:m="http://schemas.openxmlformats.org/officeDocument/2006/math">
                              <m:r>
                                <m:rPr>
                                  <m:sty m:val="p"/>
                                </m:rPr>
                                <a:rPr lang="en-US" sz="2000" b="0" smtClean="0">
                                  <a:effectLst/>
                                  <a:latin typeface="Cambria Math" panose="02040503050406030204" pitchFamily="18" charset="0"/>
                                </a:rPr>
                                <m:t>ET</m:t>
                              </m:r>
                              <m:r>
                                <a:rPr lang="en-US" sz="2000" b="0">
                                  <a:effectLst/>
                                  <a:latin typeface="Cambria Math" panose="02040503050406030204" pitchFamily="18" charset="0"/>
                                </a:rPr>
                                <m:t>= </m:t>
                              </m:r>
                            </m:oMath>
                          </a14:m>
                          <a:r>
                            <a:rPr lang="en-US" sz="2000" b="0" dirty="0">
                              <a:effectLst/>
                            </a:rPr>
                            <a:t>Evapotranspiration </a:t>
                          </a:r>
                        </a:p>
                        <a:p>
                          <a:pPr marL="457200" marR="0" algn="just">
                            <a:lnSpc>
                              <a:spcPct val="107000"/>
                            </a:lnSpc>
                            <a:spcBef>
                              <a:spcPts val="0"/>
                            </a:spcBef>
                            <a:spcAft>
                              <a:spcPts val="0"/>
                            </a:spcAft>
                          </a:pPr>
                          <a14:m>
                            <m:oMath xmlns:m="http://schemas.openxmlformats.org/officeDocument/2006/math">
                              <m:r>
                                <m:rPr>
                                  <m:sty m:val="p"/>
                                </m:rPr>
                                <a:rPr lang="en-US" sz="2000" b="0" smtClean="0">
                                  <a:effectLst/>
                                  <a:latin typeface="Cambria Math" panose="02040503050406030204" pitchFamily="18" charset="0"/>
                                </a:rPr>
                                <m:t>OF</m:t>
                              </m:r>
                              <m:r>
                                <a:rPr lang="en-US" sz="2000" b="0">
                                  <a:effectLst/>
                                  <a:latin typeface="Cambria Math" panose="02040503050406030204" pitchFamily="18" charset="0"/>
                                </a:rPr>
                                <m:t>=</m:t>
                              </m:r>
                            </m:oMath>
                          </a14:m>
                          <a:r>
                            <a:rPr lang="en-US" sz="2000" b="0" dirty="0">
                              <a:effectLst/>
                            </a:rPr>
                            <a:t> Outflow</a:t>
                          </a:r>
                          <a:endParaRPr lang="en-US"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just">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2000">
                                    <a:effectLst/>
                                    <a:latin typeface="Cambria Math" panose="02040503050406030204" pitchFamily="18" charset="0"/>
                                  </a:rPr>
                                  <m:t>∆</m:t>
                                </m:r>
                                <m:r>
                                  <a:rPr lang="en-US" sz="2000">
                                    <a:effectLst/>
                                    <a:latin typeface="Cambria Math" panose="02040503050406030204" pitchFamily="18" charset="0"/>
                                  </a:rPr>
                                  <m:t>𝑆</m:t>
                                </m:r>
                                <m:r>
                                  <a:rPr lang="en-US" sz="2000">
                                    <a:effectLst/>
                                    <a:latin typeface="Cambria Math" panose="02040503050406030204" pitchFamily="18" charset="0"/>
                                  </a:rPr>
                                  <m:t> =</m:t>
                                </m:r>
                                <m:d>
                                  <m:dPr>
                                    <m:ctrlPr>
                                      <a:rPr lang="en-US" sz="2000" i="1">
                                        <a:effectLst/>
                                        <a:latin typeface="Cambria Math" panose="02040503050406030204" pitchFamily="18" charset="0"/>
                                      </a:rPr>
                                    </m:ctrlPr>
                                  </m:dPr>
                                  <m:e>
                                    <m:r>
                                      <a:rPr lang="en-US" sz="2000">
                                        <a:effectLst/>
                                        <a:latin typeface="Cambria Math" panose="02040503050406030204" pitchFamily="18" charset="0"/>
                                      </a:rPr>
                                      <m:t>𝑃</m:t>
                                    </m:r>
                                    <m:r>
                                      <a:rPr lang="en-US" sz="2000">
                                        <a:effectLst/>
                                        <a:latin typeface="Cambria Math" panose="02040503050406030204" pitchFamily="18" charset="0"/>
                                      </a:rPr>
                                      <m:t>+</m:t>
                                    </m:r>
                                    <m:r>
                                      <a:rPr lang="en-US" sz="2000">
                                        <a:effectLst/>
                                        <a:latin typeface="Cambria Math" panose="02040503050406030204" pitchFamily="18" charset="0"/>
                                      </a:rPr>
                                      <m:t>𝐼𝐹</m:t>
                                    </m:r>
                                    <m:r>
                                      <a:rPr lang="en-US" sz="2000">
                                        <a:effectLst/>
                                        <a:latin typeface="Cambria Math" panose="02040503050406030204" pitchFamily="18" charset="0"/>
                                      </a:rPr>
                                      <m:t>+</m:t>
                                    </m:r>
                                    <m:r>
                                      <a:rPr lang="en-US" sz="2000">
                                        <a:effectLst/>
                                        <a:latin typeface="Cambria Math" panose="02040503050406030204" pitchFamily="18" charset="0"/>
                                      </a:rPr>
                                      <m:t>𝐺𝑊𝐸</m:t>
                                    </m:r>
                                    <m:r>
                                      <a:rPr lang="en-US" sz="2000">
                                        <a:effectLst/>
                                        <a:latin typeface="Cambria Math" panose="02040503050406030204" pitchFamily="18" charset="0"/>
                                      </a:rPr>
                                      <m:t>+</m:t>
                                    </m:r>
                                    <m:r>
                                      <a:rPr lang="en-US" sz="2000">
                                        <a:effectLst/>
                                        <a:latin typeface="Cambria Math" panose="02040503050406030204" pitchFamily="18" charset="0"/>
                                      </a:rPr>
                                      <m:t>𝐷𝑠𝑎𝑙</m:t>
                                    </m:r>
                                  </m:e>
                                </m:d>
                                <m:r>
                                  <a:rPr lang="en-US" sz="2000">
                                    <a:effectLst/>
                                    <a:latin typeface="Cambria Math" panose="02040503050406030204" pitchFamily="18" charset="0"/>
                                  </a:rPr>
                                  <m:t>−(</m:t>
                                </m:r>
                                <m:r>
                                  <a:rPr lang="en-US" sz="2000">
                                    <a:effectLst/>
                                    <a:latin typeface="Cambria Math" panose="02040503050406030204" pitchFamily="18" charset="0"/>
                                  </a:rPr>
                                  <m:t>𝐸</m:t>
                                </m:r>
                                <m:r>
                                  <a:rPr lang="en-US" sz="2000">
                                    <a:effectLst/>
                                    <a:latin typeface="Cambria Math" panose="02040503050406030204" pitchFamily="18" charset="0"/>
                                  </a:rPr>
                                  <m:t>+</m:t>
                                </m:r>
                                <m:r>
                                  <a:rPr lang="en-US" sz="2000">
                                    <a:effectLst/>
                                    <a:latin typeface="Cambria Math" panose="02040503050406030204" pitchFamily="18" charset="0"/>
                                  </a:rPr>
                                  <m:t>𝐸𝑇</m:t>
                                </m:r>
                                <m:r>
                                  <a:rPr lang="en-US" sz="2000">
                                    <a:effectLst/>
                                    <a:latin typeface="Cambria Math" panose="02040503050406030204" pitchFamily="18" charset="0"/>
                                  </a:rPr>
                                  <m:t>)</m:t>
                                </m:r>
                              </m:oMath>
                            </m:oMathPara>
                          </a14:m>
                          <a:endParaRPr lang="en-US" sz="2000" dirty="0">
                            <a:effectLst/>
                          </a:endParaRPr>
                        </a:p>
                        <a:p>
                          <a:pPr marL="228600" marR="0" algn="just">
                            <a:lnSpc>
                              <a:spcPct val="107000"/>
                            </a:lnSpc>
                            <a:spcBef>
                              <a:spcPts val="0"/>
                            </a:spcBef>
                            <a:spcAft>
                              <a:spcPts val="0"/>
                            </a:spcAft>
                          </a:pPr>
                          <a:r>
                            <a:rPr lang="en-US" sz="2000" dirty="0">
                              <a:effectLst/>
                            </a:rPr>
                            <a:t>Where: </a:t>
                          </a:r>
                        </a:p>
                        <a:p>
                          <a:pPr marL="457200" marR="0" algn="just">
                            <a:lnSpc>
                              <a:spcPct val="107000"/>
                            </a:lnSpc>
                            <a:spcBef>
                              <a:spcPts val="0"/>
                            </a:spcBef>
                            <a:spcAft>
                              <a:spcPts val="0"/>
                            </a:spcAft>
                          </a:pPr>
                          <a14:m>
                            <m:oMath xmlns:m="http://schemas.openxmlformats.org/officeDocument/2006/math">
                              <m:r>
                                <a:rPr lang="en-US" sz="2000">
                                  <a:effectLst/>
                                  <a:latin typeface="Cambria Math" panose="02040503050406030204" pitchFamily="18" charset="0"/>
                                </a:rPr>
                                <m:t>∆</m:t>
                              </m:r>
                              <m:r>
                                <a:rPr lang="en-US" sz="2000">
                                  <a:effectLst/>
                                  <a:latin typeface="Cambria Math" panose="02040503050406030204" pitchFamily="18" charset="0"/>
                                </a:rPr>
                                <m:t>𝑆</m:t>
                              </m:r>
                            </m:oMath>
                          </a14:m>
                          <a:r>
                            <a:rPr lang="en-US" sz="2000" dirty="0">
                              <a:effectLst/>
                            </a:rPr>
                            <a:t> = Net storage </a:t>
                          </a:r>
                        </a:p>
                        <a:p>
                          <a:pPr marL="457200" marR="0" algn="just">
                            <a:lnSpc>
                              <a:spcPct val="107000"/>
                            </a:lnSpc>
                            <a:spcBef>
                              <a:spcPts val="0"/>
                            </a:spcBef>
                            <a:spcAft>
                              <a:spcPts val="0"/>
                            </a:spcAft>
                          </a:pPr>
                          <a14:m>
                            <m:oMath xmlns:m="http://schemas.openxmlformats.org/officeDocument/2006/math">
                              <m:r>
                                <a:rPr lang="en-US" sz="2000">
                                  <a:effectLst/>
                                  <a:latin typeface="Cambria Math" panose="02040503050406030204" pitchFamily="18" charset="0"/>
                                </a:rPr>
                                <m:t>𝑃</m:t>
                              </m:r>
                            </m:oMath>
                          </a14:m>
                          <a:r>
                            <a:rPr lang="en-US" sz="2000" dirty="0">
                              <a:effectLst/>
                            </a:rPr>
                            <a:t> = Precipitation (i.e., Rainfalls) </a:t>
                          </a:r>
                        </a:p>
                        <a:p>
                          <a:pPr marL="457200" marR="0" algn="just">
                            <a:lnSpc>
                              <a:spcPct val="107000"/>
                            </a:lnSpc>
                            <a:spcBef>
                              <a:spcPts val="0"/>
                            </a:spcBef>
                            <a:spcAft>
                              <a:spcPts val="0"/>
                            </a:spcAft>
                          </a:pPr>
                          <a14:m>
                            <m:oMath xmlns:m="http://schemas.openxmlformats.org/officeDocument/2006/math">
                              <m:r>
                                <a:rPr lang="en-US" sz="2000">
                                  <a:effectLst/>
                                  <a:latin typeface="Cambria Math" panose="02040503050406030204" pitchFamily="18" charset="0"/>
                                </a:rPr>
                                <m:t>𝐼𝐹</m:t>
                              </m:r>
                              <m:r>
                                <a:rPr lang="en-US" sz="2000">
                                  <a:effectLst/>
                                  <a:latin typeface="Cambria Math" panose="02040503050406030204" pitchFamily="18" charset="0"/>
                                </a:rPr>
                                <m:t>= </m:t>
                              </m:r>
                            </m:oMath>
                          </a14:m>
                          <a:r>
                            <a:rPr lang="en-US" sz="2000" dirty="0">
                              <a:effectLst/>
                            </a:rPr>
                            <a:t>Inflow </a:t>
                          </a:r>
                        </a:p>
                        <a:p>
                          <a:pPr marL="457200" marR="0" algn="just">
                            <a:lnSpc>
                              <a:spcPct val="107000"/>
                            </a:lnSpc>
                            <a:spcBef>
                              <a:spcPts val="0"/>
                            </a:spcBef>
                            <a:spcAft>
                              <a:spcPts val="0"/>
                            </a:spcAft>
                          </a:pPr>
                          <a14:m>
                            <m:oMath xmlns:m="http://schemas.openxmlformats.org/officeDocument/2006/math">
                              <m:r>
                                <a:rPr lang="en-US" sz="2000">
                                  <a:effectLst/>
                                  <a:latin typeface="Cambria Math" panose="02040503050406030204" pitchFamily="18" charset="0"/>
                                </a:rPr>
                                <m:t>𝐺𝑊𝐸</m:t>
                              </m:r>
                            </m:oMath>
                          </a14:m>
                          <a:r>
                            <a:rPr lang="en-US" sz="2000" dirty="0">
                              <a:effectLst/>
                            </a:rPr>
                            <a:t> = Groundwater extraction</a:t>
                          </a:r>
                        </a:p>
                        <a:p>
                          <a:pPr marL="457200" marR="0" algn="just">
                            <a:lnSpc>
                              <a:spcPct val="107000"/>
                            </a:lnSpc>
                            <a:spcBef>
                              <a:spcPts val="0"/>
                            </a:spcBef>
                            <a:spcAft>
                              <a:spcPts val="0"/>
                            </a:spcAft>
                          </a:pPr>
                          <a14:m>
                            <m:oMath xmlns:m="http://schemas.openxmlformats.org/officeDocument/2006/math">
                              <m:r>
                                <a:rPr lang="en-US" sz="2000">
                                  <a:effectLst/>
                                  <a:latin typeface="Cambria Math" panose="02040503050406030204" pitchFamily="18" charset="0"/>
                                </a:rPr>
                                <m:t>𝐷𝑠𝑎𝑙</m:t>
                              </m:r>
                            </m:oMath>
                          </a14:m>
                          <a:r>
                            <a:rPr lang="en-US" sz="2000" dirty="0">
                              <a:effectLst/>
                            </a:rPr>
                            <a:t> = Desalinized water</a:t>
                          </a:r>
                        </a:p>
                        <a:p>
                          <a:pPr marL="457200" marR="0" algn="just">
                            <a:lnSpc>
                              <a:spcPct val="107000"/>
                            </a:lnSpc>
                            <a:spcBef>
                              <a:spcPts val="0"/>
                            </a:spcBef>
                            <a:spcAft>
                              <a:spcPts val="0"/>
                            </a:spcAft>
                          </a:pPr>
                          <a14:m>
                            <m:oMath xmlns:m="http://schemas.openxmlformats.org/officeDocument/2006/math">
                              <m:r>
                                <a:rPr lang="en-US" sz="2000">
                                  <a:effectLst/>
                                  <a:latin typeface="Cambria Math" panose="02040503050406030204" pitchFamily="18" charset="0"/>
                                </a:rPr>
                                <m:t>𝐸</m:t>
                              </m:r>
                              <m:r>
                                <a:rPr lang="en-US" sz="2000">
                                  <a:effectLst/>
                                  <a:latin typeface="Cambria Math" panose="02040503050406030204" pitchFamily="18" charset="0"/>
                                </a:rPr>
                                <m:t>= </m:t>
                              </m:r>
                            </m:oMath>
                          </a14:m>
                          <a:r>
                            <a:rPr lang="en-US" sz="2000" dirty="0">
                              <a:effectLst/>
                            </a:rPr>
                            <a:t>Evaporation </a:t>
                          </a:r>
                        </a:p>
                        <a:p>
                          <a:pPr marL="457200" marR="0" algn="just">
                            <a:lnSpc>
                              <a:spcPct val="107000"/>
                            </a:lnSpc>
                            <a:spcBef>
                              <a:spcPts val="0"/>
                            </a:spcBef>
                            <a:spcAft>
                              <a:spcPts val="0"/>
                            </a:spcAft>
                          </a:pPr>
                          <a14:m>
                            <m:oMath xmlns:m="http://schemas.openxmlformats.org/officeDocument/2006/math">
                              <m:r>
                                <a:rPr lang="en-US" sz="2000">
                                  <a:effectLst/>
                                  <a:latin typeface="Cambria Math" panose="02040503050406030204" pitchFamily="18" charset="0"/>
                                </a:rPr>
                                <m:t>𝐸𝑇</m:t>
                              </m:r>
                              <m:r>
                                <a:rPr lang="en-US" sz="2000">
                                  <a:effectLst/>
                                  <a:latin typeface="Cambria Math" panose="02040503050406030204" pitchFamily="18" charset="0"/>
                                </a:rPr>
                                <m:t>= </m:t>
                              </m:r>
                            </m:oMath>
                          </a14:m>
                          <a:r>
                            <a:rPr lang="en-US" sz="2000" dirty="0">
                              <a:effectLst/>
                            </a:rPr>
                            <a:t>Evapotranspiration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4259077"/>
                      </a:ext>
                    </a:extLst>
                  </a:tr>
                </a:tbl>
              </a:graphicData>
            </a:graphic>
          </p:graphicFrame>
        </mc:Choice>
        <mc:Fallback>
          <p:graphicFrame>
            <p:nvGraphicFramePr>
              <p:cNvPr id="4" name="Content Placeholder 3">
                <a:extLst>
                  <a:ext uri="{FF2B5EF4-FFF2-40B4-BE49-F238E27FC236}">
                    <a16:creationId xmlns:a16="http://schemas.microsoft.com/office/drawing/2014/main" id="{020A6C9C-7085-4CEA-9F11-3ED958D06902}"/>
                  </a:ext>
                </a:extLst>
              </p:cNvPr>
              <p:cNvGraphicFramePr>
                <a:graphicFrameLocks noGrp="1"/>
              </p:cNvGraphicFramePr>
              <p:nvPr>
                <p:ph idx="1"/>
                <p:extLst>
                  <p:ext uri="{D42A27DB-BD31-4B8C-83A1-F6EECF244321}">
                    <p14:modId xmlns:p14="http://schemas.microsoft.com/office/powerpoint/2010/main" val="1918630236"/>
                  </p:ext>
                </p:extLst>
              </p:nvPr>
            </p:nvGraphicFramePr>
            <p:xfrm>
              <a:off x="1264023" y="1953482"/>
              <a:ext cx="9663954" cy="3973253"/>
            </p:xfrm>
            <a:graphic>
              <a:graphicData uri="http://schemas.openxmlformats.org/drawingml/2006/table">
                <a:tbl>
                  <a:tblPr firstRow="1" firstCol="1" bandRow="1">
                    <a:tableStyleId>{9D7B26C5-4107-4FEC-AEDC-1716B250A1EF}</a:tableStyleId>
                  </a:tblPr>
                  <a:tblGrid>
                    <a:gridCol w="4831977">
                      <a:extLst>
                        <a:ext uri="{9D8B030D-6E8A-4147-A177-3AD203B41FA5}">
                          <a16:colId xmlns:a16="http://schemas.microsoft.com/office/drawing/2014/main" val="3518259149"/>
                        </a:ext>
                      </a:extLst>
                    </a:gridCol>
                    <a:gridCol w="4831977">
                      <a:extLst>
                        <a:ext uri="{9D8B030D-6E8A-4147-A177-3AD203B41FA5}">
                          <a16:colId xmlns:a16="http://schemas.microsoft.com/office/drawing/2014/main" val="1537616769"/>
                        </a:ext>
                      </a:extLst>
                    </a:gridCol>
                  </a:tblGrid>
                  <a:tr h="372634">
                    <a:tc gridSpan="2">
                      <a:txBody>
                        <a:bodyPr/>
                        <a:lstStyle/>
                        <a:p>
                          <a:pPr marL="0" marR="0" algn="ctr">
                            <a:lnSpc>
                              <a:spcPct val="107000"/>
                            </a:lnSpc>
                            <a:spcBef>
                              <a:spcPts val="0"/>
                            </a:spcBef>
                            <a:spcAft>
                              <a:spcPts val="800"/>
                            </a:spcAft>
                          </a:pPr>
                          <a:r>
                            <a:rPr lang="en-US" sz="2000" b="0" dirty="0">
                              <a:effectLst/>
                            </a:rPr>
                            <a:t>Table 4: Change in water storage of Ethiopian vs Egypt Nile Sub-basins</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40000"/>
                          </a:schemeClr>
                        </a:solidFill>
                      </a:tcPr>
                    </a:tc>
                    <a:tc hMerge="1">
                      <a:txBody>
                        <a:bodyPr/>
                        <a:lstStyle/>
                        <a:p>
                          <a:endParaRPr lang="en-US"/>
                        </a:p>
                      </a:txBody>
                      <a:tcPr/>
                    </a:tc>
                    <a:extLst>
                      <a:ext uri="{0D108BD9-81ED-4DB2-BD59-A6C34878D82A}">
                        <a16:rowId xmlns:a16="http://schemas.microsoft.com/office/drawing/2014/main" val="3240228513"/>
                      </a:ext>
                    </a:extLst>
                  </a:tr>
                  <a:tr h="374015">
                    <a:tc>
                      <a:txBody>
                        <a:bodyPr/>
                        <a:lstStyle/>
                        <a:p>
                          <a:pPr marL="457200" marR="0" algn="just">
                            <a:lnSpc>
                              <a:spcPct val="107000"/>
                            </a:lnSpc>
                            <a:spcBef>
                              <a:spcPts val="0"/>
                            </a:spcBef>
                            <a:spcAft>
                              <a:spcPts val="0"/>
                            </a:spcAft>
                          </a:pPr>
                          <a:r>
                            <a:rPr lang="en-US" sz="2400" b="1" dirty="0">
                              <a:effectLst/>
                            </a:rPr>
                            <a:t>Ethiopia’s Nile sub-basin</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lnSpc>
                              <a:spcPct val="107000"/>
                            </a:lnSpc>
                            <a:spcBef>
                              <a:spcPts val="0"/>
                            </a:spcBef>
                            <a:spcAft>
                              <a:spcPts val="800"/>
                            </a:spcAft>
                          </a:pPr>
                          <a:r>
                            <a:rPr lang="en-US" sz="2400" b="1" dirty="0">
                              <a:effectLst/>
                            </a:rPr>
                            <a:t>              Egypt’s sub-basin</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62915880"/>
                      </a:ext>
                    </a:extLst>
                  </a:tr>
                  <a:tr h="3226604">
                    <a:tc>
                      <a:txBody>
                        <a:bodyPr/>
                        <a:lstStyle/>
                        <a:p>
                          <a:endParaRPr lang="en-US"/>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4"/>
                          <a:stretch>
                            <a:fillRect t="-25472" r="-100126" b="-377"/>
                          </a:stretch>
                        </a:blipFill>
                      </a:tcPr>
                    </a:tc>
                    <a:tc>
                      <a:txBody>
                        <a:bodyPr/>
                        <a:lstStyle/>
                        <a:p>
                          <a:endParaRPr lang="en-US"/>
                        </a:p>
                      </a:txBody>
                      <a:tcPr marL="68580" marR="68580" marT="0" marB="0">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4"/>
                          <a:stretch>
                            <a:fillRect l="-100000" t="-25472" r="-126" b="-377"/>
                          </a:stretch>
                        </a:blipFill>
                      </a:tcPr>
                    </a:tc>
                    <a:extLst>
                      <a:ext uri="{0D108BD9-81ED-4DB2-BD59-A6C34878D82A}">
                        <a16:rowId xmlns:a16="http://schemas.microsoft.com/office/drawing/2014/main" val="3274259077"/>
                      </a:ext>
                    </a:extLst>
                  </a:tr>
                </a:tbl>
              </a:graphicData>
            </a:graphic>
          </p:graphicFrame>
        </mc:Fallback>
      </mc:AlternateContent>
    </p:spTree>
    <p:extLst>
      <p:ext uri="{BB962C8B-B14F-4D97-AF65-F5344CB8AC3E}">
        <p14:creationId xmlns:p14="http://schemas.microsoft.com/office/powerpoint/2010/main" val="42325094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l="-1000" r="-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33F83-0376-429D-9B62-6CE9489EE2E1}"/>
              </a:ext>
            </a:extLst>
          </p:cNvPr>
          <p:cNvSpPr>
            <a:spLocks noGrp="1"/>
          </p:cNvSpPr>
          <p:nvPr>
            <p:ph type="title"/>
          </p:nvPr>
        </p:nvSpPr>
        <p:spPr/>
        <p:txBody>
          <a:bodyPr/>
          <a:lstStyle/>
          <a:p>
            <a:pPr algn="ctr"/>
            <a:r>
              <a:rPr lang="en-US" b="1" dirty="0">
                <a:effectLst>
                  <a:outerShdw blurRad="38100" dist="38100" dir="2700000" algn="tl">
                    <a:srgbClr val="000000">
                      <a:alpha val="43137"/>
                    </a:srgbClr>
                  </a:outerShdw>
                </a:effectLst>
              </a:rPr>
              <a:t>Result: Net Change in storage</a:t>
            </a:r>
            <a:endParaRPr lang="en-US" dirty="0">
              <a:effectLst>
                <a:outerShdw blurRad="38100" dist="38100" dir="2700000" algn="tl">
                  <a:srgbClr val="000000">
                    <a:alpha val="43137"/>
                  </a:srgbClr>
                </a:outerShdw>
              </a:effectLst>
            </a:endParaRPr>
          </a:p>
        </p:txBody>
      </p:sp>
      <mc:AlternateContent xmlns:mc="http://schemas.openxmlformats.org/markup-compatibility/2006">
        <mc:Choice xmlns:a14="http://schemas.microsoft.com/office/drawing/2010/main" Requires="a14">
          <p:graphicFrame>
            <p:nvGraphicFramePr>
              <p:cNvPr id="4" name="Content Placeholder 3">
                <a:extLst>
                  <a:ext uri="{FF2B5EF4-FFF2-40B4-BE49-F238E27FC236}">
                    <a16:creationId xmlns:a16="http://schemas.microsoft.com/office/drawing/2014/main" id="{030E45C4-B552-4A86-A0BD-6ADEB70F7C06}"/>
                  </a:ext>
                </a:extLst>
              </p:cNvPr>
              <p:cNvGraphicFramePr>
                <a:graphicFrameLocks noGrp="1"/>
              </p:cNvGraphicFramePr>
              <p:nvPr>
                <p:ph idx="1"/>
                <p:extLst>
                  <p:ext uri="{D42A27DB-BD31-4B8C-83A1-F6EECF244321}">
                    <p14:modId xmlns:p14="http://schemas.microsoft.com/office/powerpoint/2010/main" val="4053692349"/>
                  </p:ext>
                </p:extLst>
              </p:nvPr>
            </p:nvGraphicFramePr>
            <p:xfrm>
              <a:off x="1362634" y="1690688"/>
              <a:ext cx="9991166" cy="4360008"/>
            </p:xfrm>
            <a:graphic>
              <a:graphicData uri="http://schemas.openxmlformats.org/drawingml/2006/table">
                <a:tbl>
                  <a:tblPr firstRow="1" firstCol="1" bandRow="1">
                    <a:tableStyleId>{9D7B26C5-4107-4FEC-AEDC-1716B250A1EF}</a:tableStyleId>
                  </a:tblPr>
                  <a:tblGrid>
                    <a:gridCol w="4995583">
                      <a:extLst>
                        <a:ext uri="{9D8B030D-6E8A-4147-A177-3AD203B41FA5}">
                          <a16:colId xmlns:a16="http://schemas.microsoft.com/office/drawing/2014/main" val="1596063412"/>
                        </a:ext>
                      </a:extLst>
                    </a:gridCol>
                    <a:gridCol w="4995583">
                      <a:extLst>
                        <a:ext uri="{9D8B030D-6E8A-4147-A177-3AD203B41FA5}">
                          <a16:colId xmlns:a16="http://schemas.microsoft.com/office/drawing/2014/main" val="1879277908"/>
                        </a:ext>
                      </a:extLst>
                    </a:gridCol>
                  </a:tblGrid>
                  <a:tr h="571413">
                    <a:tc gridSpan="2">
                      <a:txBody>
                        <a:bodyPr/>
                        <a:lstStyle/>
                        <a:p>
                          <a:pPr marL="0" marR="0" algn="ctr">
                            <a:lnSpc>
                              <a:spcPct val="107000"/>
                            </a:lnSpc>
                            <a:spcBef>
                              <a:spcPts val="0"/>
                            </a:spcBef>
                            <a:spcAft>
                              <a:spcPts val="800"/>
                            </a:spcAft>
                          </a:pPr>
                          <a:r>
                            <a:rPr lang="en-US" sz="2400" b="0" dirty="0">
                              <a:effectLst/>
                            </a:rPr>
                            <a:t>Table 4: Change in water storage of Ethiopian vs Egypt Nile Sub-basins, cont</a:t>
                          </a:r>
                          <a:r>
                            <a:rPr lang="en-US" sz="2400" dirty="0">
                              <a:effectLst/>
                            </a:rPr>
                            <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solidFill>
                          <a:schemeClr val="bg1">
                            <a:alpha val="51000"/>
                          </a:schemeClr>
                        </a:solidFill>
                      </a:tcPr>
                    </a:tc>
                    <a:tc hMerge="1">
                      <a:txBody>
                        <a:bodyPr/>
                        <a:lstStyle/>
                        <a:p>
                          <a:endParaRPr lang="en-US"/>
                        </a:p>
                      </a:txBody>
                      <a:tcPr/>
                    </a:tc>
                    <a:extLst>
                      <a:ext uri="{0D108BD9-81ED-4DB2-BD59-A6C34878D82A}">
                        <a16:rowId xmlns:a16="http://schemas.microsoft.com/office/drawing/2014/main" val="1063628009"/>
                      </a:ext>
                    </a:extLst>
                  </a:tr>
                  <a:tr h="278470">
                    <a:tc>
                      <a:txBody>
                        <a:bodyPr/>
                        <a:lstStyle/>
                        <a:p>
                          <a:pPr marL="457200" marR="0" algn="just">
                            <a:lnSpc>
                              <a:spcPct val="107000"/>
                            </a:lnSpc>
                            <a:spcBef>
                              <a:spcPts val="0"/>
                            </a:spcBef>
                            <a:spcAft>
                              <a:spcPts val="0"/>
                            </a:spcAft>
                          </a:pPr>
                          <a:r>
                            <a:rPr lang="en-US" sz="2400" b="1" dirty="0">
                              <a:effectLst/>
                            </a:rPr>
                            <a:t>Ethiopia’s Nile sub-basin</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lnSpc>
                              <a:spcPct val="107000"/>
                            </a:lnSpc>
                            <a:spcBef>
                              <a:spcPts val="0"/>
                            </a:spcBef>
                            <a:spcAft>
                              <a:spcPts val="800"/>
                            </a:spcAft>
                          </a:pPr>
                          <a:r>
                            <a:rPr lang="en-US" sz="2400" b="1" dirty="0">
                              <a:effectLst/>
                            </a:rPr>
                            <a:t>              Egypt’s sub-basin</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80143749"/>
                      </a:ext>
                    </a:extLst>
                  </a:tr>
                  <a:tr h="1251332">
                    <a:tc>
                      <a:txBody>
                        <a:bodyPr/>
                        <a:lstStyle/>
                        <a:p>
                          <a:pPr marL="0" marR="0" algn="just">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2000">
                                    <a:effectLst/>
                                    <a:latin typeface="Cambria Math" panose="02040503050406030204" pitchFamily="18" charset="0"/>
                                  </a:rPr>
                                  <m:t>∆</m:t>
                                </m:r>
                                <m:r>
                                  <a:rPr lang="en-US" sz="2000">
                                    <a:effectLst/>
                                    <a:latin typeface="Cambria Math" panose="02040503050406030204" pitchFamily="18" charset="0"/>
                                  </a:rPr>
                                  <m:t>𝑆</m:t>
                                </m:r>
                                <m:r>
                                  <a:rPr lang="en-US" sz="2000">
                                    <a:effectLst/>
                                    <a:latin typeface="Cambria Math" panose="02040503050406030204" pitchFamily="18" charset="0"/>
                                  </a:rPr>
                                  <m:t> =</m:t>
                                </m:r>
                                <m:d>
                                  <m:dPr>
                                    <m:ctrlPr>
                                      <a:rPr lang="en-US" sz="2000" i="1">
                                        <a:effectLst/>
                                        <a:latin typeface="Cambria Math" panose="02040503050406030204" pitchFamily="18" charset="0"/>
                                      </a:rPr>
                                    </m:ctrlPr>
                                  </m:dPr>
                                  <m:e>
                                    <m:r>
                                      <a:rPr lang="en-US" sz="2000">
                                        <a:effectLst/>
                                        <a:latin typeface="Cambria Math" panose="02040503050406030204" pitchFamily="18" charset="0"/>
                                      </a:rPr>
                                      <m:t>456.0 </m:t>
                                    </m:r>
                                    <m:r>
                                      <a:rPr lang="en-US" sz="2000">
                                        <a:effectLst/>
                                        <a:latin typeface="Cambria Math" panose="02040503050406030204" pitchFamily="18" charset="0"/>
                                      </a:rPr>
                                      <m:t>𝐵𝐶𝑀</m:t>
                                    </m:r>
                                    <m:r>
                                      <a:rPr lang="en-US" sz="2000">
                                        <a:effectLst/>
                                        <a:latin typeface="Cambria Math" panose="02040503050406030204" pitchFamily="18" charset="0"/>
                                      </a:rPr>
                                      <m:t> </m:t>
                                    </m:r>
                                  </m:e>
                                </m:d>
                                <m:r>
                                  <a:rPr lang="en-US" sz="2000">
                                    <a:effectLst/>
                                    <a:latin typeface="Cambria Math" panose="02040503050406030204" pitchFamily="18" charset="0"/>
                                  </a:rPr>
                                  <m:t>−(</m:t>
                                </m:r>
                                <m:r>
                                  <a:rPr lang="en-US" sz="2400">
                                    <a:effectLst/>
                                    <a:latin typeface="Cambria Math" panose="02040503050406030204" pitchFamily="18" charset="0"/>
                                  </a:rPr>
                                  <m:t>5.3 </m:t>
                                </m:r>
                                <m:r>
                                  <a:rPr lang="en-US" sz="2000">
                                    <a:effectLst/>
                                    <a:latin typeface="Cambria Math" panose="02040503050406030204" pitchFamily="18" charset="0"/>
                                  </a:rPr>
                                  <m:t>𝐵𝐶𝑀</m:t>
                                </m:r>
                                <m:r>
                                  <a:rPr lang="en-US" sz="2000">
                                    <a:effectLst/>
                                    <a:latin typeface="Cambria Math" panose="02040503050406030204" pitchFamily="18" charset="0"/>
                                  </a:rPr>
                                  <m:t> +</m:t>
                                </m:r>
                                <m:r>
                                  <a:rPr lang="en-US" sz="2400">
                                    <a:effectLst/>
                                    <a:latin typeface="Cambria Math" panose="02040503050406030204" pitchFamily="18" charset="0"/>
                                  </a:rPr>
                                  <m:t>357.0 </m:t>
                                </m:r>
                                <m:r>
                                  <a:rPr lang="en-US" sz="2000">
                                    <a:effectLst/>
                                    <a:latin typeface="Cambria Math" panose="02040503050406030204" pitchFamily="18" charset="0"/>
                                  </a:rPr>
                                  <m:t>𝐵𝐶𝑀</m:t>
                                </m:r>
                                <m:r>
                                  <a:rPr lang="en-US" sz="2000">
                                    <a:effectLst/>
                                    <a:latin typeface="Cambria Math" panose="02040503050406030204" pitchFamily="18" charset="0"/>
                                  </a:rPr>
                                  <m:t> + </m:t>
                                </m:r>
                                <m:r>
                                  <a:rPr lang="en-US" sz="2400">
                                    <a:effectLst/>
                                    <a:latin typeface="Cambria Math" panose="02040503050406030204" pitchFamily="18" charset="0"/>
                                  </a:rPr>
                                  <m:t>81.0 </m:t>
                                </m:r>
                                <m:r>
                                  <a:rPr lang="en-US" sz="2000">
                                    <a:effectLst/>
                                    <a:latin typeface="Cambria Math" panose="02040503050406030204" pitchFamily="18" charset="0"/>
                                  </a:rPr>
                                  <m:t>𝐵𝐶𝑀</m:t>
                                </m:r>
                                <m:r>
                                  <a:rPr lang="en-US" sz="2000">
                                    <a:effectLst/>
                                    <a:latin typeface="Cambria Math" panose="02040503050406030204" pitchFamily="18" charset="0"/>
                                  </a:rPr>
                                  <m:t> )</m:t>
                                </m:r>
                              </m:oMath>
                            </m:oMathPara>
                          </a14:m>
                          <a:endParaRPr lang="en-US" sz="2000" dirty="0">
                            <a:effectLst/>
                          </a:endParaRPr>
                        </a:p>
                        <a:p>
                          <a:pPr marL="0" marR="0" algn="just">
                            <a:lnSpc>
                              <a:spcPct val="107000"/>
                            </a:lnSpc>
                            <a:spcBef>
                              <a:spcPts val="0"/>
                            </a:spcBef>
                            <a:spcAft>
                              <a:spcPts val="0"/>
                            </a:spcAft>
                          </a:pPr>
                          <a:r>
                            <a:rPr lang="en-US" sz="2000" dirty="0">
                              <a:effectLst/>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marL="0" marR="0" algn="just">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2000">
                                    <a:effectLst/>
                                    <a:latin typeface="Cambria Math" panose="02040503050406030204" pitchFamily="18" charset="0"/>
                                  </a:rPr>
                                  <m:t>∆</m:t>
                                </m:r>
                                <m:r>
                                  <a:rPr lang="en-US" sz="2000">
                                    <a:effectLst/>
                                    <a:latin typeface="Cambria Math" panose="02040503050406030204" pitchFamily="18" charset="0"/>
                                  </a:rPr>
                                  <m:t>𝑆</m:t>
                                </m:r>
                                <m:r>
                                  <a:rPr lang="en-US" sz="2000">
                                    <a:effectLst/>
                                    <a:latin typeface="Cambria Math" panose="02040503050406030204" pitchFamily="18" charset="0"/>
                                  </a:rPr>
                                  <m:t> =</m:t>
                                </m:r>
                                <m:d>
                                  <m:dPr>
                                    <m:ctrlPr>
                                      <a:rPr lang="en-US" sz="2000" i="1">
                                        <a:effectLst/>
                                        <a:latin typeface="Cambria Math" panose="02040503050406030204" pitchFamily="18" charset="0"/>
                                      </a:rPr>
                                    </m:ctrlPr>
                                  </m:dPr>
                                  <m:e>
                                    <m:r>
                                      <a:rPr lang="en-US" sz="2000">
                                        <a:effectLst/>
                                        <a:latin typeface="Cambria Math" panose="02040503050406030204" pitchFamily="18" charset="0"/>
                                      </a:rPr>
                                      <m:t>12.0 </m:t>
                                    </m:r>
                                    <m:r>
                                      <a:rPr lang="en-US" sz="2000">
                                        <a:effectLst/>
                                        <a:latin typeface="Cambria Math" panose="02040503050406030204" pitchFamily="18" charset="0"/>
                                      </a:rPr>
                                      <m:t>𝐵𝐶𝑀</m:t>
                                    </m:r>
                                    <m:r>
                                      <a:rPr lang="en-US" sz="2000">
                                        <a:effectLst/>
                                        <a:latin typeface="Cambria Math" panose="02040503050406030204" pitchFamily="18" charset="0"/>
                                      </a:rPr>
                                      <m:t> +84.0 </m:t>
                                    </m:r>
                                    <m:r>
                                      <a:rPr lang="en-US" sz="2000">
                                        <a:effectLst/>
                                        <a:latin typeface="Cambria Math" panose="02040503050406030204" pitchFamily="18" charset="0"/>
                                      </a:rPr>
                                      <m:t>𝐵𝐶𝑀</m:t>
                                    </m:r>
                                    <m:r>
                                      <a:rPr lang="en-US" sz="2000">
                                        <a:effectLst/>
                                        <a:latin typeface="Cambria Math" panose="02040503050406030204" pitchFamily="18" charset="0"/>
                                      </a:rPr>
                                      <m:t> +9.0 </m:t>
                                    </m:r>
                                    <m:r>
                                      <a:rPr lang="en-US" sz="2000">
                                        <a:effectLst/>
                                        <a:latin typeface="Cambria Math" panose="02040503050406030204" pitchFamily="18" charset="0"/>
                                      </a:rPr>
                                      <m:t>𝐵𝐶𝑀</m:t>
                                    </m:r>
                                    <m:r>
                                      <a:rPr lang="en-US" sz="2000">
                                        <a:effectLst/>
                                        <a:latin typeface="Cambria Math" panose="02040503050406030204" pitchFamily="18" charset="0"/>
                                      </a:rPr>
                                      <m:t> +1.0 </m:t>
                                    </m:r>
                                    <m:r>
                                      <a:rPr lang="en-US" sz="2000">
                                        <a:effectLst/>
                                        <a:latin typeface="Cambria Math" panose="02040503050406030204" pitchFamily="18" charset="0"/>
                                      </a:rPr>
                                      <m:t>𝐵𝐶𝑀</m:t>
                                    </m:r>
                                    <m:r>
                                      <a:rPr lang="en-US" sz="2000">
                                        <a:effectLst/>
                                        <a:latin typeface="Cambria Math" panose="02040503050406030204" pitchFamily="18" charset="0"/>
                                      </a:rPr>
                                      <m:t> </m:t>
                                    </m:r>
                                  </m:e>
                                </m:d>
                                <m:r>
                                  <a:rPr lang="en-US" sz="2000">
                                    <a:effectLst/>
                                    <a:latin typeface="Cambria Math" panose="02040503050406030204" pitchFamily="18" charset="0"/>
                                  </a:rPr>
                                  <m:t>−(12.0 </m:t>
                                </m:r>
                                <m:r>
                                  <a:rPr lang="en-US" sz="2000">
                                    <a:effectLst/>
                                    <a:latin typeface="Cambria Math" panose="02040503050406030204" pitchFamily="18" charset="0"/>
                                  </a:rPr>
                                  <m:t>𝐵𝐶𝑀</m:t>
                                </m:r>
                                <m:r>
                                  <a:rPr lang="en-US" sz="2000">
                                    <a:effectLst/>
                                    <a:latin typeface="Cambria Math" panose="02040503050406030204" pitchFamily="18" charset="0"/>
                                  </a:rPr>
                                  <m:t>  +39.0 </m:t>
                                </m:r>
                                <m:r>
                                  <a:rPr lang="en-US" sz="2000">
                                    <a:effectLst/>
                                    <a:latin typeface="Cambria Math" panose="02040503050406030204" pitchFamily="18" charset="0"/>
                                  </a:rPr>
                                  <m:t>𝐵𝐶𝑀</m:t>
                                </m:r>
                                <m:r>
                                  <a:rPr lang="en-US" sz="2000">
                                    <a:effectLst/>
                                    <a:latin typeface="Cambria Math" panose="02040503050406030204" pitchFamily="18" charset="0"/>
                                  </a:rPr>
                                  <m:t> )</m:t>
                                </m:r>
                              </m:oMath>
                            </m:oMathPara>
                          </a14:m>
                          <a:endParaRPr lang="en-US" sz="2000" dirty="0">
                            <a:effectLst/>
                          </a:endParaRPr>
                        </a:p>
                        <a:p>
                          <a:pPr marL="0" marR="0" algn="just">
                            <a:lnSpc>
                              <a:spcPct val="107000"/>
                            </a:lnSpc>
                            <a:spcBef>
                              <a:spcPts val="0"/>
                            </a:spcBef>
                            <a:spcAft>
                              <a:spcPts val="0"/>
                            </a:spcAft>
                          </a:pPr>
                          <a:r>
                            <a:rPr lang="en-US" sz="2000" dirty="0">
                              <a:effectLst/>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3271201929"/>
                      </a:ext>
                    </a:extLst>
                  </a:tr>
                  <a:tr h="1007653">
                    <a:tc>
                      <a:txBody>
                        <a:bodyPr/>
                        <a:lstStyle/>
                        <a:p>
                          <a:pPr marL="0" marR="0" algn="just">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2000">
                                    <a:effectLst/>
                                    <a:latin typeface="Cambria Math" panose="02040503050406030204" pitchFamily="18" charset="0"/>
                                  </a:rPr>
                                  <m:t>∆</m:t>
                                </m:r>
                                <m:r>
                                  <a:rPr lang="en-US" sz="2000">
                                    <a:effectLst/>
                                    <a:latin typeface="Cambria Math" panose="02040503050406030204" pitchFamily="18" charset="0"/>
                                  </a:rPr>
                                  <m:t>𝑆</m:t>
                                </m:r>
                                <m:r>
                                  <a:rPr lang="en-US" sz="2000">
                                    <a:effectLst/>
                                    <a:latin typeface="Cambria Math" panose="02040503050406030204" pitchFamily="18" charset="0"/>
                                  </a:rPr>
                                  <m:t> =</m:t>
                                </m:r>
                                <m:d>
                                  <m:dPr>
                                    <m:ctrlPr>
                                      <a:rPr lang="en-US" sz="2000" i="1">
                                        <a:effectLst/>
                                        <a:latin typeface="Cambria Math" panose="02040503050406030204" pitchFamily="18" charset="0"/>
                                      </a:rPr>
                                    </m:ctrlPr>
                                  </m:dPr>
                                  <m:e>
                                    <m:r>
                                      <a:rPr lang="en-US" sz="2000">
                                        <a:effectLst/>
                                        <a:latin typeface="Cambria Math" panose="02040503050406030204" pitchFamily="18" charset="0"/>
                                      </a:rPr>
                                      <m:t>456.0 </m:t>
                                    </m:r>
                                    <m:r>
                                      <a:rPr lang="en-US" sz="2000">
                                        <a:effectLst/>
                                        <a:latin typeface="Cambria Math" panose="02040503050406030204" pitchFamily="18" charset="0"/>
                                      </a:rPr>
                                      <m:t>𝐵𝐶𝑀</m:t>
                                    </m:r>
                                    <m:r>
                                      <a:rPr lang="en-US" sz="2000">
                                        <a:effectLst/>
                                        <a:latin typeface="Cambria Math" panose="02040503050406030204" pitchFamily="18" charset="0"/>
                                      </a:rPr>
                                      <m:t> </m:t>
                                    </m:r>
                                  </m:e>
                                </m:d>
                                <m:r>
                                  <a:rPr lang="en-US" sz="2000">
                                    <a:effectLst/>
                                    <a:latin typeface="Cambria Math" panose="02040503050406030204" pitchFamily="18" charset="0"/>
                                  </a:rPr>
                                  <m:t>−(</m:t>
                                </m:r>
                                <m:r>
                                  <a:rPr lang="en-US" sz="2400">
                                    <a:effectLst/>
                                    <a:latin typeface="Cambria Math" panose="02040503050406030204" pitchFamily="18" charset="0"/>
                                  </a:rPr>
                                  <m:t>5.3 </m:t>
                                </m:r>
                                <m:r>
                                  <a:rPr lang="en-US" sz="2000">
                                    <a:effectLst/>
                                    <a:latin typeface="Cambria Math" panose="02040503050406030204" pitchFamily="18" charset="0"/>
                                  </a:rPr>
                                  <m:t>𝐵𝐶𝑀</m:t>
                                </m:r>
                                <m:r>
                                  <a:rPr lang="en-US" sz="2000">
                                    <a:effectLst/>
                                    <a:latin typeface="Cambria Math" panose="02040503050406030204" pitchFamily="18" charset="0"/>
                                  </a:rPr>
                                  <m:t> +</m:t>
                                </m:r>
                                <m:r>
                                  <a:rPr lang="en-US" sz="2400">
                                    <a:effectLst/>
                                    <a:latin typeface="Cambria Math" panose="02040503050406030204" pitchFamily="18" charset="0"/>
                                  </a:rPr>
                                  <m:t>357.0 </m:t>
                                </m:r>
                                <m:r>
                                  <a:rPr lang="en-US" sz="2000">
                                    <a:effectLst/>
                                    <a:latin typeface="Cambria Math" panose="02040503050406030204" pitchFamily="18" charset="0"/>
                                  </a:rPr>
                                  <m:t>𝐵𝐶𝑀</m:t>
                                </m:r>
                                <m:r>
                                  <a:rPr lang="en-US" sz="2000">
                                    <a:effectLst/>
                                    <a:latin typeface="Cambria Math" panose="02040503050406030204" pitchFamily="18" charset="0"/>
                                  </a:rPr>
                                  <m:t> + </m:t>
                                </m:r>
                                <m:r>
                                  <a:rPr lang="en-US" sz="2400">
                                    <a:effectLst/>
                                    <a:latin typeface="Cambria Math" panose="02040503050406030204" pitchFamily="18" charset="0"/>
                                  </a:rPr>
                                  <m:t>81.0 </m:t>
                                </m:r>
                                <m:r>
                                  <a:rPr lang="en-US" sz="2000">
                                    <a:effectLst/>
                                    <a:latin typeface="Cambria Math" panose="02040503050406030204" pitchFamily="18" charset="0"/>
                                  </a:rPr>
                                  <m:t>𝐵𝐶𝑀</m:t>
                                </m:r>
                                <m:r>
                                  <a:rPr lang="en-US" sz="2000">
                                    <a:effectLst/>
                                    <a:latin typeface="Cambria Math" panose="02040503050406030204" pitchFamily="18" charset="0"/>
                                  </a:rPr>
                                  <m:t> )</m:t>
                                </m:r>
                              </m:oMath>
                            </m:oMathPara>
                          </a14:m>
                          <a:endParaRPr lang="en-US" sz="2000" dirty="0">
                            <a:effectLst/>
                          </a:endParaRPr>
                        </a:p>
                        <a:p>
                          <a:pPr marL="0" marR="0" algn="just">
                            <a:lnSpc>
                              <a:spcPct val="107000"/>
                            </a:lnSpc>
                            <a:spcBef>
                              <a:spcPts val="0"/>
                            </a:spcBef>
                            <a:spcAft>
                              <a:spcPts val="0"/>
                            </a:spcAft>
                          </a:pPr>
                          <a:r>
                            <a:rPr lang="en-US" sz="2000" dirty="0">
                              <a:effectLst/>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solidFill>
                          <a:schemeClr val="bg1"/>
                        </a:solidFill>
                      </a:tcPr>
                    </a:tc>
                    <a:tc>
                      <a:txBody>
                        <a:bodyPr/>
                        <a:lstStyle/>
                        <a:p>
                          <a:pPr marL="0" marR="0" algn="just">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2000" smtClean="0">
                                    <a:effectLst/>
                                    <a:latin typeface="Cambria Math" panose="02040503050406030204" pitchFamily="18" charset="0"/>
                                  </a:rPr>
                                  <m:t>∆</m:t>
                                </m:r>
                                <m:r>
                                  <a:rPr lang="en-US" sz="2000" smtClean="0">
                                    <a:effectLst/>
                                    <a:latin typeface="Cambria Math" panose="02040503050406030204" pitchFamily="18" charset="0"/>
                                  </a:rPr>
                                  <m:t>𝑆</m:t>
                                </m:r>
                                <m:r>
                                  <a:rPr lang="en-US" sz="2000" smtClean="0">
                                    <a:effectLst/>
                                    <a:latin typeface="Cambria Math" panose="02040503050406030204" pitchFamily="18" charset="0"/>
                                  </a:rPr>
                                  <m:t> =</m:t>
                                </m:r>
                                <m:d>
                                  <m:dPr>
                                    <m:ctrlPr>
                                      <a:rPr lang="en-US" sz="2000" i="1">
                                        <a:effectLst/>
                                        <a:latin typeface="Cambria Math" panose="02040503050406030204" pitchFamily="18" charset="0"/>
                                      </a:rPr>
                                    </m:ctrlPr>
                                  </m:dPr>
                                  <m:e>
                                    <m:r>
                                      <a:rPr lang="en-US" sz="2000">
                                        <a:effectLst/>
                                        <a:latin typeface="Cambria Math" panose="02040503050406030204" pitchFamily="18" charset="0"/>
                                      </a:rPr>
                                      <m:t>12.0 </m:t>
                                    </m:r>
                                    <m:r>
                                      <a:rPr lang="en-US" sz="2000">
                                        <a:effectLst/>
                                        <a:latin typeface="Cambria Math" panose="02040503050406030204" pitchFamily="18" charset="0"/>
                                      </a:rPr>
                                      <m:t>𝐵𝐶𝑀</m:t>
                                    </m:r>
                                    <m:r>
                                      <a:rPr lang="en-US" sz="2000">
                                        <a:effectLst/>
                                        <a:latin typeface="Cambria Math" panose="02040503050406030204" pitchFamily="18" charset="0"/>
                                      </a:rPr>
                                      <m:t> +84.0 </m:t>
                                    </m:r>
                                    <m:r>
                                      <a:rPr lang="en-US" sz="2000">
                                        <a:effectLst/>
                                        <a:latin typeface="Cambria Math" panose="02040503050406030204" pitchFamily="18" charset="0"/>
                                      </a:rPr>
                                      <m:t>𝐵𝐶𝑀</m:t>
                                    </m:r>
                                    <m:r>
                                      <a:rPr lang="en-US" sz="2000">
                                        <a:effectLst/>
                                        <a:latin typeface="Cambria Math" panose="02040503050406030204" pitchFamily="18" charset="0"/>
                                      </a:rPr>
                                      <m:t> +9.0 </m:t>
                                    </m:r>
                                    <m:r>
                                      <a:rPr lang="en-US" sz="2000">
                                        <a:effectLst/>
                                        <a:latin typeface="Cambria Math" panose="02040503050406030204" pitchFamily="18" charset="0"/>
                                      </a:rPr>
                                      <m:t>𝐵𝐶𝑀</m:t>
                                    </m:r>
                                    <m:r>
                                      <a:rPr lang="en-US" sz="2000">
                                        <a:effectLst/>
                                        <a:latin typeface="Cambria Math" panose="02040503050406030204" pitchFamily="18" charset="0"/>
                                      </a:rPr>
                                      <m:t> +1.0 </m:t>
                                    </m:r>
                                    <m:r>
                                      <a:rPr lang="en-US" sz="2000">
                                        <a:effectLst/>
                                        <a:latin typeface="Cambria Math" panose="02040503050406030204" pitchFamily="18" charset="0"/>
                                      </a:rPr>
                                      <m:t>𝐵𝐶𝑀</m:t>
                                    </m:r>
                                    <m:r>
                                      <a:rPr lang="en-US" sz="2000">
                                        <a:effectLst/>
                                        <a:latin typeface="Cambria Math" panose="02040503050406030204" pitchFamily="18" charset="0"/>
                                      </a:rPr>
                                      <m:t> </m:t>
                                    </m:r>
                                  </m:e>
                                </m:d>
                                <m:r>
                                  <a:rPr lang="en-US" sz="2000">
                                    <a:effectLst/>
                                    <a:latin typeface="Cambria Math" panose="02040503050406030204" pitchFamily="18" charset="0"/>
                                  </a:rPr>
                                  <m:t>−(12.0 </m:t>
                                </m:r>
                                <m:r>
                                  <a:rPr lang="en-US" sz="2000">
                                    <a:effectLst/>
                                    <a:latin typeface="Cambria Math" panose="02040503050406030204" pitchFamily="18" charset="0"/>
                                  </a:rPr>
                                  <m:t>𝐵𝐶𝑀</m:t>
                                </m:r>
                                <m:r>
                                  <a:rPr lang="en-US" sz="2000" b="0" i="0" smtClean="0">
                                    <a:effectLst/>
                                    <a:latin typeface="Cambria Math" panose="02040503050406030204" pitchFamily="18" charset="0"/>
                                  </a:rPr>
                                  <m:t>+</m:t>
                                </m:r>
                                <m:r>
                                  <a:rPr lang="en-US" sz="2000" smtClean="0">
                                    <a:effectLst/>
                                    <a:latin typeface="Cambria Math" panose="02040503050406030204" pitchFamily="18" charset="0"/>
                                  </a:rPr>
                                  <m:t>1</m:t>
                                </m:r>
                                <m:r>
                                  <a:rPr lang="en-US" sz="2000" b="0" i="0" smtClean="0">
                                    <a:effectLst/>
                                    <a:latin typeface="Cambria Math" panose="02040503050406030204" pitchFamily="18" charset="0"/>
                                  </a:rPr>
                                  <m:t>3</m:t>
                                </m:r>
                                <m:r>
                                  <a:rPr lang="en-US" sz="2000" smtClean="0">
                                    <a:effectLst/>
                                    <a:latin typeface="Cambria Math" panose="02040503050406030204" pitchFamily="18" charset="0"/>
                                  </a:rPr>
                                  <m:t>.0 </m:t>
                                </m:r>
                                <m:r>
                                  <a:rPr lang="en-US" sz="2000" smtClean="0">
                                    <a:effectLst/>
                                    <a:latin typeface="Cambria Math" panose="02040503050406030204" pitchFamily="18" charset="0"/>
                                  </a:rPr>
                                  <m:t>𝐵𝐶𝑀</m:t>
                                </m:r>
                                <m:r>
                                  <a:rPr lang="en-US" sz="2000">
                                    <a:effectLst/>
                                    <a:latin typeface="Cambria Math" panose="02040503050406030204" pitchFamily="18" charset="0"/>
                                  </a:rPr>
                                  <m:t>+39.0 </m:t>
                                </m:r>
                                <m:r>
                                  <a:rPr lang="en-US" sz="2000">
                                    <a:effectLst/>
                                    <a:latin typeface="Cambria Math" panose="02040503050406030204" pitchFamily="18" charset="0"/>
                                  </a:rPr>
                                  <m:t>𝐵𝐶𝑀</m:t>
                                </m:r>
                                <m:r>
                                  <a:rPr lang="en-US" sz="2000">
                                    <a:effectLst/>
                                    <a:latin typeface="Cambria Math" panose="02040503050406030204" pitchFamily="18" charset="0"/>
                                  </a:rPr>
                                  <m:t> )</m:t>
                                </m:r>
                              </m:oMath>
                            </m:oMathPara>
                          </a14:m>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solidFill>
                          <a:schemeClr val="bg1"/>
                        </a:solidFill>
                      </a:tcPr>
                    </a:tc>
                    <a:extLst>
                      <a:ext uri="{0D108BD9-81ED-4DB2-BD59-A6C34878D82A}">
                        <a16:rowId xmlns:a16="http://schemas.microsoft.com/office/drawing/2014/main" val="686597459"/>
                      </a:ext>
                    </a:extLst>
                  </a:tr>
                  <a:tr h="341709">
                    <a:tc>
                      <a:txBody>
                        <a:bodyPr/>
                        <a:lstStyle/>
                        <a:p>
                          <a:pPr marL="0" marR="0" algn="just">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2000">
                                    <a:effectLst/>
                                    <a:latin typeface="Cambria Math" panose="02040503050406030204" pitchFamily="18" charset="0"/>
                                  </a:rPr>
                                  <m:t>∆</m:t>
                                </m:r>
                                <m:r>
                                  <a:rPr lang="en-US" sz="2000">
                                    <a:effectLst/>
                                    <a:latin typeface="Cambria Math" panose="02040503050406030204" pitchFamily="18" charset="0"/>
                                  </a:rPr>
                                  <m:t>𝑆</m:t>
                                </m:r>
                                <m:r>
                                  <a:rPr lang="en-US" sz="2000">
                                    <a:effectLst/>
                                    <a:latin typeface="Cambria Math" panose="02040503050406030204" pitchFamily="18" charset="0"/>
                                  </a:rPr>
                                  <m:t> =</m:t>
                                </m:r>
                                <m:d>
                                  <m:dPr>
                                    <m:ctrlPr>
                                      <a:rPr lang="en-US" sz="2000" i="1">
                                        <a:effectLst/>
                                        <a:latin typeface="Cambria Math" panose="02040503050406030204" pitchFamily="18" charset="0"/>
                                      </a:rPr>
                                    </m:ctrlPr>
                                  </m:dPr>
                                  <m:e>
                                    <m:r>
                                      <a:rPr lang="en-US" sz="2000">
                                        <a:effectLst/>
                                        <a:latin typeface="Cambria Math" panose="02040503050406030204" pitchFamily="18" charset="0"/>
                                      </a:rPr>
                                      <m:t>456.0 </m:t>
                                    </m:r>
                                    <m:r>
                                      <a:rPr lang="en-US" sz="2000">
                                        <a:effectLst/>
                                        <a:latin typeface="Cambria Math" panose="02040503050406030204" pitchFamily="18" charset="0"/>
                                      </a:rPr>
                                      <m:t>𝐵𝐶𝑀</m:t>
                                    </m:r>
                                    <m:r>
                                      <a:rPr lang="en-US" sz="2000">
                                        <a:effectLst/>
                                        <a:latin typeface="Cambria Math" panose="02040503050406030204" pitchFamily="18" charset="0"/>
                                      </a:rPr>
                                      <m:t> </m:t>
                                    </m:r>
                                  </m:e>
                                </m:d>
                                <m:r>
                                  <a:rPr lang="en-US" sz="2000">
                                    <a:effectLst/>
                                    <a:latin typeface="Cambria Math" panose="02040503050406030204" pitchFamily="18" charset="0"/>
                                  </a:rPr>
                                  <m:t>−(</m:t>
                                </m:r>
                                <m:r>
                                  <a:rPr lang="en-US" sz="2400">
                                    <a:effectLst/>
                                    <a:latin typeface="Cambria Math" panose="02040503050406030204" pitchFamily="18" charset="0"/>
                                  </a:rPr>
                                  <m:t>442.0 </m:t>
                                </m:r>
                                <m:r>
                                  <a:rPr lang="en-US" sz="2000">
                                    <a:effectLst/>
                                    <a:latin typeface="Cambria Math" panose="02040503050406030204" pitchFamily="18" charset="0"/>
                                  </a:rPr>
                                  <m:t>𝐵𝐶𝑀</m:t>
                                </m:r>
                                <m:r>
                                  <a:rPr lang="en-US" sz="2000">
                                    <a:effectLst/>
                                    <a:latin typeface="Cambria Math" panose="02040503050406030204" pitchFamily="18" charset="0"/>
                                  </a:rPr>
                                  <m:t> )</m:t>
                                </m:r>
                              </m:oMath>
                            </m:oMathPara>
                          </a14:m>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solidFill>
                          <a:schemeClr val="bg1"/>
                        </a:solidFill>
                      </a:tcPr>
                    </a:tc>
                    <a:tc>
                      <a:txBody>
                        <a:bodyPr/>
                        <a:lstStyle/>
                        <a:p>
                          <a:pPr marL="0" marR="0" algn="just">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2000" smtClean="0">
                                    <a:effectLst/>
                                    <a:latin typeface="Cambria Math" panose="02040503050406030204" pitchFamily="18" charset="0"/>
                                  </a:rPr>
                                  <m:t>∆</m:t>
                                </m:r>
                                <m:r>
                                  <a:rPr lang="en-US" sz="2000" smtClean="0">
                                    <a:effectLst/>
                                    <a:latin typeface="Cambria Math" panose="02040503050406030204" pitchFamily="18" charset="0"/>
                                  </a:rPr>
                                  <m:t>𝑆</m:t>
                                </m:r>
                                <m:r>
                                  <a:rPr lang="en-US" sz="2000" smtClean="0">
                                    <a:effectLst/>
                                    <a:latin typeface="Cambria Math" panose="02040503050406030204" pitchFamily="18" charset="0"/>
                                  </a:rPr>
                                  <m:t> =</m:t>
                                </m:r>
                                <m:d>
                                  <m:dPr>
                                    <m:ctrlPr>
                                      <a:rPr lang="en-US" sz="2000" i="1">
                                        <a:effectLst/>
                                        <a:latin typeface="Cambria Math" panose="02040503050406030204" pitchFamily="18" charset="0"/>
                                      </a:rPr>
                                    </m:ctrlPr>
                                  </m:dPr>
                                  <m:e>
                                    <m:r>
                                      <a:rPr lang="en-US" sz="2000">
                                        <a:effectLst/>
                                        <a:latin typeface="Cambria Math" panose="02040503050406030204" pitchFamily="18" charset="0"/>
                                      </a:rPr>
                                      <m:t>106.0 </m:t>
                                    </m:r>
                                    <m:r>
                                      <a:rPr lang="en-US" sz="2000">
                                        <a:effectLst/>
                                        <a:latin typeface="Cambria Math" panose="02040503050406030204" pitchFamily="18" charset="0"/>
                                      </a:rPr>
                                      <m:t>𝐵𝐶𝑀</m:t>
                                    </m:r>
                                    <m:r>
                                      <a:rPr lang="en-US" sz="2000">
                                        <a:effectLst/>
                                        <a:latin typeface="Cambria Math" panose="02040503050406030204" pitchFamily="18" charset="0"/>
                                      </a:rPr>
                                      <m:t> </m:t>
                                    </m:r>
                                  </m:e>
                                </m:d>
                                <m:r>
                                  <a:rPr lang="en-US" sz="2000">
                                    <a:effectLst/>
                                    <a:latin typeface="Cambria Math" panose="02040503050406030204" pitchFamily="18" charset="0"/>
                                  </a:rPr>
                                  <m:t>−(</m:t>
                                </m:r>
                                <m:r>
                                  <a:rPr lang="en-US" sz="2000" b="0" i="0" smtClean="0">
                                    <a:effectLst/>
                                    <a:latin typeface="Cambria Math" panose="02040503050406030204" pitchFamily="18" charset="0"/>
                                  </a:rPr>
                                  <m:t>64</m:t>
                                </m:r>
                                <m:r>
                                  <a:rPr lang="en-US" sz="2000">
                                    <a:effectLst/>
                                    <a:latin typeface="Cambria Math" panose="02040503050406030204" pitchFamily="18" charset="0"/>
                                  </a:rPr>
                                  <m:t>.0 </m:t>
                                </m:r>
                                <m:r>
                                  <a:rPr lang="en-US" sz="2000">
                                    <a:effectLst/>
                                    <a:latin typeface="Cambria Math" panose="02040503050406030204" pitchFamily="18" charset="0"/>
                                  </a:rPr>
                                  <m:t>𝐵𝐶𝑀</m:t>
                                </m:r>
                                <m:r>
                                  <a:rPr lang="en-US" sz="2000">
                                    <a:effectLst/>
                                    <a:latin typeface="Cambria Math" panose="02040503050406030204" pitchFamily="18" charset="0"/>
                                  </a:rPr>
                                  <m:t> )</m:t>
                                </m:r>
                              </m:oMath>
                            </m:oMathPara>
                          </a14:m>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solidFill>
                          <a:schemeClr val="bg1"/>
                        </a:solidFill>
                      </a:tcPr>
                    </a:tc>
                    <a:extLst>
                      <a:ext uri="{0D108BD9-81ED-4DB2-BD59-A6C34878D82A}">
                        <a16:rowId xmlns:a16="http://schemas.microsoft.com/office/drawing/2014/main" val="3295502782"/>
                      </a:ext>
                    </a:extLst>
                  </a:tr>
                  <a:tr h="499977">
                    <a:tc>
                      <a:txBody>
                        <a:bodyPr/>
                        <a:lstStyle/>
                        <a:p>
                          <a:pPr marL="0" marR="0" algn="just">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2000">
                                    <a:effectLst/>
                                    <a:latin typeface="Cambria Math" panose="02040503050406030204" pitchFamily="18" charset="0"/>
                                  </a:rPr>
                                  <m:t>∆</m:t>
                                </m:r>
                                <m:r>
                                  <a:rPr lang="en-US" sz="2000">
                                    <a:effectLst/>
                                    <a:latin typeface="Cambria Math" panose="02040503050406030204" pitchFamily="18" charset="0"/>
                                  </a:rPr>
                                  <m:t>𝑺</m:t>
                                </m:r>
                                <m:r>
                                  <a:rPr lang="en-US" sz="2000">
                                    <a:effectLst/>
                                    <a:latin typeface="Cambria Math" panose="02040503050406030204" pitchFamily="18" charset="0"/>
                                  </a:rPr>
                                  <m:t> =</m:t>
                                </m:r>
                                <m:r>
                                  <a:rPr lang="en-US" sz="2000">
                                    <a:effectLst/>
                                    <a:latin typeface="Cambria Math" panose="02040503050406030204" pitchFamily="18" charset="0"/>
                                  </a:rPr>
                                  <m:t>𝟏𝟒</m:t>
                                </m:r>
                                <m:r>
                                  <a:rPr lang="en-US" sz="2000">
                                    <a:effectLst/>
                                    <a:latin typeface="Cambria Math" panose="02040503050406030204" pitchFamily="18" charset="0"/>
                                  </a:rPr>
                                  <m:t> </m:t>
                                </m:r>
                                <m:r>
                                  <a:rPr lang="en-US" sz="2000">
                                    <a:effectLst/>
                                    <a:latin typeface="Cambria Math" panose="02040503050406030204" pitchFamily="18" charset="0"/>
                                  </a:rPr>
                                  <m:t>𝑩𝑪𝑴</m:t>
                                </m:r>
                              </m:oMath>
                            </m:oMathPara>
                          </a14:m>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marL="0" marR="0" algn="just">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2000" smtClean="0">
                                    <a:effectLst/>
                                    <a:latin typeface="Cambria Math" panose="02040503050406030204" pitchFamily="18" charset="0"/>
                                  </a:rPr>
                                  <m:t>∆</m:t>
                                </m:r>
                                <m:r>
                                  <a:rPr lang="en-US" sz="2000" smtClean="0">
                                    <a:effectLst/>
                                    <a:latin typeface="Cambria Math" panose="02040503050406030204" pitchFamily="18" charset="0"/>
                                  </a:rPr>
                                  <m:t>𝑺</m:t>
                                </m:r>
                                <m:r>
                                  <a:rPr lang="en-US" sz="2000" smtClean="0">
                                    <a:effectLst/>
                                    <a:latin typeface="Cambria Math" panose="02040503050406030204" pitchFamily="18" charset="0"/>
                                  </a:rPr>
                                  <m:t> =42 </m:t>
                                </m:r>
                                <m:r>
                                  <a:rPr lang="en-US" sz="2000">
                                    <a:effectLst/>
                                    <a:latin typeface="Cambria Math" panose="02040503050406030204" pitchFamily="18" charset="0"/>
                                  </a:rPr>
                                  <m:t>𝑩𝑪𝑴</m:t>
                                </m:r>
                              </m:oMath>
                            </m:oMathPara>
                          </a14:m>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43847459"/>
                      </a:ext>
                    </a:extLst>
                  </a:tr>
                </a:tbl>
              </a:graphicData>
            </a:graphic>
          </p:graphicFrame>
        </mc:Choice>
        <mc:Fallback>
          <p:graphicFrame>
            <p:nvGraphicFramePr>
              <p:cNvPr id="4" name="Content Placeholder 3">
                <a:extLst>
                  <a:ext uri="{FF2B5EF4-FFF2-40B4-BE49-F238E27FC236}">
                    <a16:creationId xmlns:a16="http://schemas.microsoft.com/office/drawing/2014/main" id="{030E45C4-B552-4A86-A0BD-6ADEB70F7C06}"/>
                  </a:ext>
                </a:extLst>
              </p:cNvPr>
              <p:cNvGraphicFramePr>
                <a:graphicFrameLocks noGrp="1"/>
              </p:cNvGraphicFramePr>
              <p:nvPr>
                <p:ph idx="1"/>
                <p:extLst>
                  <p:ext uri="{D42A27DB-BD31-4B8C-83A1-F6EECF244321}">
                    <p14:modId xmlns:p14="http://schemas.microsoft.com/office/powerpoint/2010/main" val="4053692349"/>
                  </p:ext>
                </p:extLst>
              </p:nvPr>
            </p:nvGraphicFramePr>
            <p:xfrm>
              <a:off x="1362634" y="1690688"/>
              <a:ext cx="9991166" cy="4360008"/>
            </p:xfrm>
            <a:graphic>
              <a:graphicData uri="http://schemas.openxmlformats.org/drawingml/2006/table">
                <a:tbl>
                  <a:tblPr firstRow="1" firstCol="1" bandRow="1">
                    <a:tableStyleId>{9D7B26C5-4107-4FEC-AEDC-1716B250A1EF}</a:tableStyleId>
                  </a:tblPr>
                  <a:tblGrid>
                    <a:gridCol w="4995583">
                      <a:extLst>
                        <a:ext uri="{9D8B030D-6E8A-4147-A177-3AD203B41FA5}">
                          <a16:colId xmlns:a16="http://schemas.microsoft.com/office/drawing/2014/main" val="1596063412"/>
                        </a:ext>
                      </a:extLst>
                    </a:gridCol>
                    <a:gridCol w="4995583">
                      <a:extLst>
                        <a:ext uri="{9D8B030D-6E8A-4147-A177-3AD203B41FA5}">
                          <a16:colId xmlns:a16="http://schemas.microsoft.com/office/drawing/2014/main" val="1879277908"/>
                        </a:ext>
                      </a:extLst>
                    </a:gridCol>
                  </a:tblGrid>
                  <a:tr h="571413">
                    <a:tc gridSpan="2">
                      <a:txBody>
                        <a:bodyPr/>
                        <a:lstStyle/>
                        <a:p>
                          <a:pPr marL="0" marR="0" algn="ctr">
                            <a:lnSpc>
                              <a:spcPct val="107000"/>
                            </a:lnSpc>
                            <a:spcBef>
                              <a:spcPts val="0"/>
                            </a:spcBef>
                            <a:spcAft>
                              <a:spcPts val="800"/>
                            </a:spcAft>
                          </a:pPr>
                          <a:r>
                            <a:rPr lang="en-US" sz="2400" b="0" dirty="0">
                              <a:effectLst/>
                            </a:rPr>
                            <a:t>Table 4: Change in water storage of Ethiopian vs Egypt Nile Sub-basins, cont</a:t>
                          </a:r>
                          <a:r>
                            <a:rPr lang="en-US" sz="2400" dirty="0">
                              <a:effectLst/>
                            </a:rPr>
                            <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solidFill>
                          <a:schemeClr val="bg1">
                            <a:alpha val="51000"/>
                          </a:schemeClr>
                        </a:solidFill>
                      </a:tcPr>
                    </a:tc>
                    <a:tc hMerge="1">
                      <a:txBody>
                        <a:bodyPr/>
                        <a:lstStyle/>
                        <a:p>
                          <a:endParaRPr lang="en-US"/>
                        </a:p>
                      </a:txBody>
                      <a:tcPr/>
                    </a:tc>
                    <a:extLst>
                      <a:ext uri="{0D108BD9-81ED-4DB2-BD59-A6C34878D82A}">
                        <a16:rowId xmlns:a16="http://schemas.microsoft.com/office/drawing/2014/main" val="1063628009"/>
                      </a:ext>
                    </a:extLst>
                  </a:tr>
                  <a:tr h="374015">
                    <a:tc>
                      <a:txBody>
                        <a:bodyPr/>
                        <a:lstStyle/>
                        <a:p>
                          <a:pPr marL="457200" marR="0" algn="just">
                            <a:lnSpc>
                              <a:spcPct val="107000"/>
                            </a:lnSpc>
                            <a:spcBef>
                              <a:spcPts val="0"/>
                            </a:spcBef>
                            <a:spcAft>
                              <a:spcPts val="0"/>
                            </a:spcAft>
                          </a:pPr>
                          <a:r>
                            <a:rPr lang="en-US" sz="2400" b="1" dirty="0">
                              <a:effectLst/>
                            </a:rPr>
                            <a:t>Ethiopia’s Nile sub-basin</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lnSpc>
                              <a:spcPct val="107000"/>
                            </a:lnSpc>
                            <a:spcBef>
                              <a:spcPts val="0"/>
                            </a:spcBef>
                            <a:spcAft>
                              <a:spcPts val="800"/>
                            </a:spcAft>
                          </a:pPr>
                          <a:r>
                            <a:rPr lang="en-US" sz="2400" b="1" dirty="0">
                              <a:effectLst/>
                            </a:rPr>
                            <a:t>              Egypt’s sub-basin</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80143749"/>
                      </a:ext>
                    </a:extLst>
                  </a:tr>
                  <a:tr h="1286447">
                    <a:tc>
                      <a:txBody>
                        <a:bodyPr/>
                        <a:lstStyle/>
                        <a:p>
                          <a:endParaRPr lang="en-US"/>
                        </a:p>
                      </a:txBody>
                      <a:tcPr marL="68580" marR="6858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blipFill>
                          <a:blip r:embed="rId4"/>
                          <a:stretch>
                            <a:fillRect t="-79717" r="-100122" b="-165566"/>
                          </a:stretch>
                        </a:blipFill>
                      </a:tcPr>
                    </a:tc>
                    <a:tc>
                      <a:txBody>
                        <a:bodyPr/>
                        <a:lstStyle/>
                        <a:p>
                          <a:endParaRPr lang="en-US"/>
                        </a:p>
                      </a:txBody>
                      <a:tcPr marL="68580" marR="6858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blipFill>
                          <a:blip r:embed="rId4"/>
                          <a:stretch>
                            <a:fillRect l="-100000" t="-79717" r="-122" b="-165566"/>
                          </a:stretch>
                        </a:blipFill>
                      </a:tcPr>
                    </a:tc>
                    <a:extLst>
                      <a:ext uri="{0D108BD9-81ED-4DB2-BD59-A6C34878D82A}">
                        <a16:rowId xmlns:a16="http://schemas.microsoft.com/office/drawing/2014/main" val="3271201929"/>
                      </a:ext>
                    </a:extLst>
                  </a:tr>
                  <a:tr h="1286447">
                    <a:tc>
                      <a:txBody>
                        <a:bodyPr/>
                        <a:lstStyle/>
                        <a:p>
                          <a:endParaRPr lang="en-US"/>
                        </a:p>
                      </a:txBody>
                      <a:tcPr marL="68580" marR="68580" marT="0" marB="0">
                        <a:lnR w="12700" cap="flat" cmpd="sng" algn="ctr">
                          <a:solidFill>
                            <a:schemeClr val="tx1"/>
                          </a:solidFill>
                          <a:prstDash val="solid"/>
                          <a:round/>
                          <a:headEnd type="none" w="med" len="med"/>
                          <a:tailEnd type="none" w="med" len="med"/>
                        </a:lnR>
                        <a:blipFill>
                          <a:blip r:embed="rId4"/>
                          <a:stretch>
                            <a:fillRect t="-180569" r="-100122" b="-66351"/>
                          </a:stretch>
                        </a:blipFill>
                      </a:tcPr>
                    </a:tc>
                    <a:tc>
                      <a:txBody>
                        <a:bodyPr/>
                        <a:lstStyle/>
                        <a:p>
                          <a:endParaRPr lang="en-US"/>
                        </a:p>
                      </a:txBody>
                      <a:tcPr marL="68580" marR="68580" marT="0" marB="0">
                        <a:lnL w="12700" cap="flat" cmpd="sng" algn="ctr">
                          <a:solidFill>
                            <a:schemeClr val="tx1"/>
                          </a:solidFill>
                          <a:prstDash val="solid"/>
                          <a:round/>
                          <a:headEnd type="none" w="med" len="med"/>
                          <a:tailEnd type="none" w="med" len="med"/>
                        </a:lnL>
                        <a:blipFill>
                          <a:blip r:embed="rId4"/>
                          <a:stretch>
                            <a:fillRect l="-100000" t="-180569" r="-122" b="-66351"/>
                          </a:stretch>
                        </a:blipFill>
                      </a:tcPr>
                    </a:tc>
                    <a:extLst>
                      <a:ext uri="{0D108BD9-81ED-4DB2-BD59-A6C34878D82A}">
                        <a16:rowId xmlns:a16="http://schemas.microsoft.com/office/drawing/2014/main" val="686597459"/>
                      </a:ext>
                    </a:extLst>
                  </a:tr>
                  <a:tr h="341709">
                    <a:tc>
                      <a:txBody>
                        <a:bodyPr/>
                        <a:lstStyle/>
                        <a:p>
                          <a:endParaRPr lang="en-US"/>
                        </a:p>
                      </a:txBody>
                      <a:tcPr marL="68580" marR="68580" marT="0" marB="0">
                        <a:lnR w="12700" cap="flat" cmpd="sng" algn="ctr">
                          <a:solidFill>
                            <a:schemeClr val="tx1"/>
                          </a:solidFill>
                          <a:prstDash val="solid"/>
                          <a:round/>
                          <a:headEnd type="none" w="med" len="med"/>
                          <a:tailEnd type="none" w="med" len="med"/>
                        </a:lnR>
                        <a:blipFill>
                          <a:blip r:embed="rId4"/>
                          <a:stretch>
                            <a:fillRect t="-1057143" r="-100122" b="-150000"/>
                          </a:stretch>
                        </a:blipFill>
                      </a:tcPr>
                    </a:tc>
                    <a:tc>
                      <a:txBody>
                        <a:bodyPr/>
                        <a:lstStyle/>
                        <a:p>
                          <a:endParaRPr lang="en-US"/>
                        </a:p>
                      </a:txBody>
                      <a:tcPr marL="68580" marR="68580" marT="0" marB="0">
                        <a:lnL w="12700" cap="flat" cmpd="sng" algn="ctr">
                          <a:solidFill>
                            <a:schemeClr val="tx1"/>
                          </a:solidFill>
                          <a:prstDash val="solid"/>
                          <a:round/>
                          <a:headEnd type="none" w="med" len="med"/>
                          <a:tailEnd type="none" w="med" len="med"/>
                        </a:lnL>
                        <a:blipFill>
                          <a:blip r:embed="rId4"/>
                          <a:stretch>
                            <a:fillRect l="-100000" t="-1057143" r="-122" b="-150000"/>
                          </a:stretch>
                        </a:blipFill>
                      </a:tcPr>
                    </a:tc>
                    <a:extLst>
                      <a:ext uri="{0D108BD9-81ED-4DB2-BD59-A6C34878D82A}">
                        <a16:rowId xmlns:a16="http://schemas.microsoft.com/office/drawing/2014/main" val="3295502782"/>
                      </a:ext>
                    </a:extLst>
                  </a:tr>
                  <a:tr h="499977">
                    <a:tc>
                      <a:txBody>
                        <a:bodyPr/>
                        <a:lstStyle/>
                        <a:p>
                          <a:endParaRPr lang="en-US"/>
                        </a:p>
                      </a:txBody>
                      <a:tcPr marL="68580" marR="6858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blipFill>
                          <a:blip r:embed="rId4"/>
                          <a:stretch>
                            <a:fillRect t="-790244" r="-100122" b="-2439"/>
                          </a:stretch>
                        </a:blipFill>
                      </a:tcPr>
                    </a:tc>
                    <a:tc>
                      <a:txBody>
                        <a:bodyPr/>
                        <a:lstStyle/>
                        <a:p>
                          <a:endParaRPr lang="en-US"/>
                        </a:p>
                      </a:txBody>
                      <a:tcPr marL="68580" marR="6858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blipFill>
                          <a:blip r:embed="rId4"/>
                          <a:stretch>
                            <a:fillRect l="-100000" t="-790244" r="-122" b="-2439"/>
                          </a:stretch>
                        </a:blipFill>
                      </a:tcPr>
                    </a:tc>
                    <a:extLst>
                      <a:ext uri="{0D108BD9-81ED-4DB2-BD59-A6C34878D82A}">
                        <a16:rowId xmlns:a16="http://schemas.microsoft.com/office/drawing/2014/main" val="1043847459"/>
                      </a:ext>
                    </a:extLst>
                  </a:tr>
                </a:tbl>
              </a:graphicData>
            </a:graphic>
          </p:graphicFrame>
        </mc:Fallback>
      </mc:AlternateContent>
      <p:sp>
        <p:nvSpPr>
          <p:cNvPr id="3" name="Rectangle 2">
            <a:extLst>
              <a:ext uri="{FF2B5EF4-FFF2-40B4-BE49-F238E27FC236}">
                <a16:creationId xmlns:a16="http://schemas.microsoft.com/office/drawing/2014/main" id="{887DE2BE-AAD9-40AA-9ACF-BBFAB75E61D4}"/>
              </a:ext>
            </a:extLst>
          </p:cNvPr>
          <p:cNvSpPr/>
          <p:nvPr/>
        </p:nvSpPr>
        <p:spPr>
          <a:xfrm>
            <a:off x="2834640" y="5577840"/>
            <a:ext cx="2057400" cy="259080"/>
          </a:xfrm>
          <a:prstGeom prst="rect">
            <a:avLst/>
          </a:prstGeom>
          <a:solidFill>
            <a:schemeClr val="accent1">
              <a:alpha val="5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55CE1D6-0183-4881-A21F-41A2D3378347}"/>
              </a:ext>
            </a:extLst>
          </p:cNvPr>
          <p:cNvSpPr/>
          <p:nvPr/>
        </p:nvSpPr>
        <p:spPr>
          <a:xfrm>
            <a:off x="7772400" y="5562600"/>
            <a:ext cx="2057400" cy="259080"/>
          </a:xfrm>
          <a:prstGeom prst="rect">
            <a:avLst/>
          </a:prstGeom>
          <a:solidFill>
            <a:schemeClr val="accent1">
              <a:alpha val="5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84130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l="-1000" r="-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ED957-05DF-483E-9986-D45AD5DBAE35}"/>
              </a:ext>
            </a:extLst>
          </p:cNvPr>
          <p:cNvSpPr>
            <a:spLocks noGrp="1"/>
          </p:cNvSpPr>
          <p:nvPr>
            <p:ph type="title"/>
          </p:nvPr>
        </p:nvSpPr>
        <p:spPr>
          <a:xfrm>
            <a:off x="930086" y="426085"/>
            <a:ext cx="10515600" cy="1325563"/>
          </a:xfrm>
        </p:spPr>
        <p:txBody>
          <a:bodyPr/>
          <a:lstStyle/>
          <a:p>
            <a:pPr algn="ctr"/>
            <a:r>
              <a:rPr lang="en-US" b="1" dirty="0">
                <a:effectLst>
                  <a:outerShdw blurRad="38100" dist="38100" dir="2700000" algn="tl">
                    <a:srgbClr val="000000">
                      <a:alpha val="43137"/>
                    </a:srgbClr>
                  </a:outerShdw>
                </a:effectLst>
              </a:rPr>
              <a:t>Result: Surface Water</a:t>
            </a:r>
            <a:endParaRPr lang="en-US" dirty="0">
              <a:effectLst>
                <a:outerShdw blurRad="38100" dist="38100" dir="2700000" algn="tl">
                  <a:srgbClr val="000000">
                    <a:alpha val="43137"/>
                  </a:srgbClr>
                </a:outerShdw>
              </a:effectLst>
            </a:endParaRPr>
          </a:p>
        </p:txBody>
      </p:sp>
      <p:graphicFrame>
        <p:nvGraphicFramePr>
          <p:cNvPr id="4" name="Content Placeholder 3">
            <a:extLst>
              <a:ext uri="{FF2B5EF4-FFF2-40B4-BE49-F238E27FC236}">
                <a16:creationId xmlns:a16="http://schemas.microsoft.com/office/drawing/2014/main" id="{1BE17597-0C62-4E54-87B5-8FD0EC64464A}"/>
              </a:ext>
            </a:extLst>
          </p:cNvPr>
          <p:cNvGraphicFramePr>
            <a:graphicFrameLocks noGrp="1"/>
          </p:cNvGraphicFramePr>
          <p:nvPr>
            <p:ph idx="1"/>
            <p:extLst>
              <p:ext uri="{D42A27DB-BD31-4B8C-83A1-F6EECF244321}">
                <p14:modId xmlns:p14="http://schemas.microsoft.com/office/powerpoint/2010/main" val="1794192895"/>
              </p:ext>
            </p:extLst>
          </p:nvPr>
        </p:nvGraphicFramePr>
        <p:xfrm>
          <a:off x="1021973" y="1875992"/>
          <a:ext cx="10331827" cy="3657600"/>
        </p:xfrm>
        <a:graphic>
          <a:graphicData uri="http://schemas.openxmlformats.org/drawingml/2006/table">
            <a:tbl>
              <a:tblPr firstRow="1" firstCol="1" bandRow="1"/>
              <a:tblGrid>
                <a:gridCol w="1344709">
                  <a:extLst>
                    <a:ext uri="{9D8B030D-6E8A-4147-A177-3AD203B41FA5}">
                      <a16:colId xmlns:a16="http://schemas.microsoft.com/office/drawing/2014/main" val="2752383529"/>
                    </a:ext>
                  </a:extLst>
                </a:gridCol>
                <a:gridCol w="1824454">
                  <a:extLst>
                    <a:ext uri="{9D8B030D-6E8A-4147-A177-3AD203B41FA5}">
                      <a16:colId xmlns:a16="http://schemas.microsoft.com/office/drawing/2014/main" val="31369312"/>
                    </a:ext>
                  </a:extLst>
                </a:gridCol>
                <a:gridCol w="1397836">
                  <a:extLst>
                    <a:ext uri="{9D8B030D-6E8A-4147-A177-3AD203B41FA5}">
                      <a16:colId xmlns:a16="http://schemas.microsoft.com/office/drawing/2014/main" val="1384940717"/>
                    </a:ext>
                  </a:extLst>
                </a:gridCol>
                <a:gridCol w="1488447">
                  <a:extLst>
                    <a:ext uri="{9D8B030D-6E8A-4147-A177-3AD203B41FA5}">
                      <a16:colId xmlns:a16="http://schemas.microsoft.com/office/drawing/2014/main" val="2517920104"/>
                    </a:ext>
                  </a:extLst>
                </a:gridCol>
                <a:gridCol w="1534856">
                  <a:extLst>
                    <a:ext uri="{9D8B030D-6E8A-4147-A177-3AD203B41FA5}">
                      <a16:colId xmlns:a16="http://schemas.microsoft.com/office/drawing/2014/main" val="897681277"/>
                    </a:ext>
                  </a:extLst>
                </a:gridCol>
                <a:gridCol w="1511651">
                  <a:extLst>
                    <a:ext uri="{9D8B030D-6E8A-4147-A177-3AD203B41FA5}">
                      <a16:colId xmlns:a16="http://schemas.microsoft.com/office/drawing/2014/main" val="538069081"/>
                    </a:ext>
                  </a:extLst>
                </a:gridCol>
                <a:gridCol w="1229874">
                  <a:extLst>
                    <a:ext uri="{9D8B030D-6E8A-4147-A177-3AD203B41FA5}">
                      <a16:colId xmlns:a16="http://schemas.microsoft.com/office/drawing/2014/main" val="320571017"/>
                    </a:ext>
                  </a:extLst>
                </a:gridCol>
              </a:tblGrid>
              <a:tr h="0">
                <a:tc gridSpan="7">
                  <a:txBody>
                    <a:bodyPr/>
                    <a:lstStyle/>
                    <a:p>
                      <a:pPr marL="0" marR="0" algn="ctr">
                        <a:lnSpc>
                          <a:spcPct val="100000"/>
                        </a:lnSpc>
                        <a:spcBef>
                          <a:spcPts val="0"/>
                        </a:spcBef>
                        <a:spcAft>
                          <a:spcPts val="0"/>
                        </a:spcAft>
                      </a:pPr>
                      <a:r>
                        <a:rPr lang="en-US" sz="2400" dirty="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Table 5: Water stored on the surfaces of Egypt’s and Ethiopia’s Nile river basin</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solidFill>
                      <a:schemeClr val="bg1">
                        <a:alpha val="44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64857077"/>
                  </a:ext>
                </a:extLst>
              </a:tr>
              <a:tr h="0">
                <a:tc>
                  <a:txBody>
                    <a:bodyPr/>
                    <a:lstStyle/>
                    <a:p>
                      <a:pPr marL="0" marR="0" algn="just">
                        <a:lnSpc>
                          <a:spcPct val="100000"/>
                        </a:lnSpc>
                        <a:spcBef>
                          <a:spcPts val="0"/>
                        </a:spcBef>
                        <a:spcAft>
                          <a:spcPts val="0"/>
                        </a:spcAft>
                      </a:pPr>
                      <a:r>
                        <a:rPr lang="en-US" sz="240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just">
                        <a:lnSpc>
                          <a:spcPct val="100000"/>
                        </a:lnSpc>
                        <a:spcBef>
                          <a:spcPts val="0"/>
                        </a:spcBef>
                        <a:spcAft>
                          <a:spcPts val="0"/>
                        </a:spcAft>
                      </a:pPr>
                      <a:r>
                        <a:rPr lang="en-US" sz="2400" dirty="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Lakes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240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Elevation</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240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Surface area</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0000"/>
                        </a:lnSpc>
                        <a:spcBef>
                          <a:spcPts val="0"/>
                        </a:spcBef>
                        <a:spcAft>
                          <a:spcPts val="0"/>
                        </a:spcAft>
                      </a:pPr>
                      <a:r>
                        <a:rPr lang="en-US" sz="240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(km</a:t>
                      </a:r>
                      <a:r>
                        <a:rPr lang="en-US" sz="2400" baseline="3000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2</a:t>
                      </a:r>
                      <a:r>
                        <a:rPr lang="en-US" sz="240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240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Average depth</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0000"/>
                        </a:lnSpc>
                        <a:spcBef>
                          <a:spcPts val="0"/>
                        </a:spcBef>
                        <a:spcAft>
                          <a:spcPts val="0"/>
                        </a:spcAft>
                      </a:pPr>
                      <a:r>
                        <a:rPr lang="en-US" sz="240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(m)</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240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Volume of water</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0000"/>
                        </a:lnSpc>
                        <a:spcBef>
                          <a:spcPts val="0"/>
                        </a:spcBef>
                        <a:spcAft>
                          <a:spcPts val="0"/>
                        </a:spcAft>
                      </a:pPr>
                      <a:r>
                        <a:rPr lang="en-US" sz="240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(BCM)</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240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Total</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0000"/>
                        </a:lnSpc>
                        <a:spcBef>
                          <a:spcPts val="0"/>
                        </a:spcBef>
                        <a:spcAft>
                          <a:spcPts val="0"/>
                        </a:spcAft>
                      </a:pPr>
                      <a:r>
                        <a:rPr lang="en-US" sz="240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(BCM)</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303976833"/>
                  </a:ext>
                </a:extLst>
              </a:tr>
              <a:tr h="0">
                <a:tc>
                  <a:txBody>
                    <a:bodyPr/>
                    <a:lstStyle/>
                    <a:p>
                      <a:pPr marL="0" marR="0" algn="just">
                        <a:lnSpc>
                          <a:spcPct val="100000"/>
                        </a:lnSpc>
                        <a:spcBef>
                          <a:spcPts val="0"/>
                        </a:spcBef>
                        <a:spcAft>
                          <a:spcPts val="0"/>
                        </a:spcAft>
                      </a:pPr>
                      <a:r>
                        <a:rPr lang="en-US" sz="2400" dirty="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Egypt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just">
                        <a:lnSpc>
                          <a:spcPct val="100000"/>
                        </a:lnSpc>
                        <a:spcBef>
                          <a:spcPts val="0"/>
                        </a:spcBef>
                        <a:spcAft>
                          <a:spcPts val="0"/>
                        </a:spcAft>
                      </a:pPr>
                      <a:r>
                        <a:rPr lang="en-US" sz="240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ctr">
                        <a:lnSpc>
                          <a:spcPct val="100000"/>
                        </a:lnSpc>
                        <a:spcBef>
                          <a:spcPts val="0"/>
                        </a:spcBef>
                        <a:spcAft>
                          <a:spcPts val="0"/>
                        </a:spcAft>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ctr">
                        <a:lnSpc>
                          <a:spcPct val="100000"/>
                        </a:lnSpc>
                        <a:spcBef>
                          <a:spcPts val="0"/>
                        </a:spcBef>
                        <a:spcAft>
                          <a:spcPts val="0"/>
                        </a:spcAft>
                      </a:pPr>
                      <a:r>
                        <a:rPr lang="en-US" sz="240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ctr">
                        <a:lnSpc>
                          <a:spcPct val="100000"/>
                        </a:lnSpc>
                        <a:spcBef>
                          <a:spcPts val="0"/>
                        </a:spcBef>
                        <a:spcAft>
                          <a:spcPts val="0"/>
                        </a:spcAft>
                      </a:pPr>
                      <a:r>
                        <a:rPr lang="en-US" sz="240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ctr">
                        <a:lnSpc>
                          <a:spcPct val="100000"/>
                        </a:lnSpc>
                        <a:spcBef>
                          <a:spcPts val="0"/>
                        </a:spcBef>
                        <a:spcAft>
                          <a:spcPts val="0"/>
                        </a:spcAft>
                      </a:pPr>
                      <a:r>
                        <a:rPr lang="en-US" sz="2400" dirty="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ctr">
                        <a:lnSpc>
                          <a:spcPct val="100000"/>
                        </a:lnSpc>
                        <a:spcBef>
                          <a:spcPts val="0"/>
                        </a:spcBef>
                        <a:spcAft>
                          <a:spcPts val="0"/>
                        </a:spcAft>
                      </a:pPr>
                      <a:r>
                        <a:rPr lang="en-US" sz="240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~138</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solidFill>
                      <a:schemeClr val="bg1"/>
                    </a:solidFill>
                  </a:tcPr>
                </a:tc>
                <a:extLst>
                  <a:ext uri="{0D108BD9-81ED-4DB2-BD59-A6C34878D82A}">
                    <a16:rowId xmlns:a16="http://schemas.microsoft.com/office/drawing/2014/main" val="3969502986"/>
                  </a:ext>
                </a:extLst>
              </a:tr>
              <a:tr h="0">
                <a:tc>
                  <a:txBody>
                    <a:bodyPr/>
                    <a:lstStyle/>
                    <a:p>
                      <a:pPr marL="0" marR="0" algn="just">
                        <a:lnSpc>
                          <a:spcPct val="100000"/>
                        </a:lnSpc>
                        <a:spcBef>
                          <a:spcPts val="0"/>
                        </a:spcBef>
                        <a:spcAft>
                          <a:spcPts val="0"/>
                        </a:spcAft>
                      </a:pPr>
                      <a:r>
                        <a:rPr lang="en-US" sz="2400" dirty="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solidFill>
                      <a:schemeClr val="bg1"/>
                    </a:solidFill>
                  </a:tcPr>
                </a:tc>
                <a:tc>
                  <a:txBody>
                    <a:bodyPr/>
                    <a:lstStyle/>
                    <a:p>
                      <a:pPr marL="0" marR="0" algn="just">
                        <a:lnSpc>
                          <a:spcPct val="100000"/>
                        </a:lnSpc>
                        <a:spcBef>
                          <a:spcPts val="0"/>
                        </a:spcBef>
                        <a:spcAft>
                          <a:spcPts val="0"/>
                        </a:spcAft>
                      </a:pPr>
                      <a:r>
                        <a:rPr lang="en-US" sz="2400" dirty="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Lake Nassir</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solidFill>
                      <a:schemeClr val="bg1"/>
                    </a:solidFill>
                  </a:tcPr>
                </a:tc>
                <a:tc>
                  <a:txBody>
                    <a:bodyPr/>
                    <a:lstStyle/>
                    <a:p>
                      <a:pPr marL="0" marR="0" algn="ctr">
                        <a:lnSpc>
                          <a:spcPct val="100000"/>
                        </a:lnSpc>
                        <a:spcBef>
                          <a:spcPts val="0"/>
                        </a:spcBef>
                        <a:spcAft>
                          <a:spcPts val="0"/>
                        </a:spcAft>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183</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solidFill>
                      <a:schemeClr val="bg1"/>
                    </a:solidFill>
                  </a:tcPr>
                </a:tc>
                <a:tc>
                  <a:txBody>
                    <a:bodyPr/>
                    <a:lstStyle/>
                    <a:p>
                      <a:pPr marL="0" marR="0" algn="ctr">
                        <a:lnSpc>
                          <a:spcPct val="100000"/>
                        </a:lnSpc>
                        <a:spcBef>
                          <a:spcPts val="0"/>
                        </a:spcBef>
                        <a:spcAft>
                          <a:spcPts val="0"/>
                        </a:spcAft>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5370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solidFill>
                      <a:schemeClr val="bg1"/>
                    </a:solidFill>
                  </a:tcPr>
                </a:tc>
                <a:tc>
                  <a:txBody>
                    <a:bodyPr/>
                    <a:lstStyle/>
                    <a:p>
                      <a:pPr marL="0" marR="0" algn="ctr">
                        <a:lnSpc>
                          <a:spcPct val="100000"/>
                        </a:lnSpc>
                        <a:spcBef>
                          <a:spcPts val="0"/>
                        </a:spcBef>
                        <a:spcAft>
                          <a:spcPts val="0"/>
                        </a:spcAft>
                      </a:pPr>
                      <a:r>
                        <a:rPr lang="en-US" sz="240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25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solidFill>
                      <a:schemeClr val="bg1"/>
                    </a:solidFill>
                  </a:tcPr>
                </a:tc>
                <a:tc>
                  <a:txBody>
                    <a:bodyPr/>
                    <a:lstStyle/>
                    <a:p>
                      <a:pPr marL="0" marR="0" algn="ctr">
                        <a:lnSpc>
                          <a:spcPct val="100000"/>
                        </a:lnSpc>
                        <a:spcBef>
                          <a:spcPts val="0"/>
                        </a:spcBef>
                        <a:spcAft>
                          <a:spcPts val="0"/>
                        </a:spcAft>
                      </a:pPr>
                      <a:r>
                        <a:rPr lang="en-US" sz="240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132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solidFill>
                      <a:schemeClr val="bg1"/>
                    </a:solidFill>
                  </a:tcPr>
                </a:tc>
                <a:tc>
                  <a:txBody>
                    <a:bodyPr/>
                    <a:lstStyle/>
                    <a:p>
                      <a:pPr marL="0" marR="0" algn="ctr">
                        <a:lnSpc>
                          <a:spcPct val="100000"/>
                        </a:lnSpc>
                        <a:spcBef>
                          <a:spcPts val="0"/>
                        </a:spcBef>
                        <a:spcAft>
                          <a:spcPts val="0"/>
                        </a:spcAft>
                      </a:pPr>
                      <a:r>
                        <a:rPr lang="en-US" sz="2400" dirty="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solidFill>
                      <a:schemeClr val="bg1"/>
                    </a:solidFill>
                  </a:tcPr>
                </a:tc>
                <a:extLst>
                  <a:ext uri="{0D108BD9-81ED-4DB2-BD59-A6C34878D82A}">
                    <a16:rowId xmlns:a16="http://schemas.microsoft.com/office/drawing/2014/main" val="2284391483"/>
                  </a:ext>
                </a:extLst>
              </a:tr>
              <a:tr h="0">
                <a:tc>
                  <a:txBody>
                    <a:bodyPr/>
                    <a:lstStyle/>
                    <a:p>
                      <a:pPr marL="0" marR="0" algn="just">
                        <a:lnSpc>
                          <a:spcPct val="100000"/>
                        </a:lnSpc>
                        <a:spcBef>
                          <a:spcPts val="0"/>
                        </a:spcBef>
                        <a:spcAft>
                          <a:spcPts val="0"/>
                        </a:spcAft>
                      </a:pPr>
                      <a:r>
                        <a:rPr lang="en-US" sz="240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lnSpc>
                          <a:spcPct val="100000"/>
                        </a:lnSpc>
                        <a:spcBef>
                          <a:spcPts val="0"/>
                        </a:spcBef>
                        <a:spcAft>
                          <a:spcPts val="0"/>
                        </a:spcAft>
                      </a:pPr>
                      <a:r>
                        <a:rPr lang="en-US" sz="2400" dirty="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Lake </a:t>
                      </a:r>
                      <a:r>
                        <a:rPr lang="en-US" sz="2400" dirty="0" err="1">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Idku</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2400" dirty="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5</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2400" dirty="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63</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2400" dirty="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79</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2400" dirty="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5.5</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2400" dirty="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74903086"/>
                  </a:ext>
                </a:extLst>
              </a:tr>
              <a:tr h="0">
                <a:tc>
                  <a:txBody>
                    <a:bodyPr/>
                    <a:lstStyle/>
                    <a:p>
                      <a:pPr marL="0" marR="0" algn="just">
                        <a:lnSpc>
                          <a:spcPct val="100000"/>
                        </a:lnSpc>
                        <a:spcBef>
                          <a:spcPts val="0"/>
                        </a:spcBef>
                        <a:spcAft>
                          <a:spcPts val="0"/>
                        </a:spcAft>
                      </a:pPr>
                      <a:r>
                        <a:rPr lang="en-US" sz="2400" dirty="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Ethiopia</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chemeClr val="tx1"/>
                      </a:solidFill>
                      <a:prstDash val="solid"/>
                      <a:round/>
                      <a:headEnd type="none" w="med" len="med"/>
                      <a:tailEnd type="none" w="med" len="med"/>
                    </a:lnT>
                    <a:lnB>
                      <a:noFill/>
                    </a:lnB>
                    <a:solidFill>
                      <a:schemeClr val="bg1"/>
                    </a:solidFill>
                  </a:tcPr>
                </a:tc>
                <a:tc>
                  <a:txBody>
                    <a:bodyPr/>
                    <a:lstStyle/>
                    <a:p>
                      <a:pPr marL="0" marR="0" algn="just">
                        <a:lnSpc>
                          <a:spcPct val="100000"/>
                        </a:lnSpc>
                        <a:spcBef>
                          <a:spcPts val="0"/>
                        </a:spcBef>
                        <a:spcAft>
                          <a:spcPts val="0"/>
                        </a:spcAft>
                      </a:pPr>
                      <a:r>
                        <a:rPr lang="en-US" sz="2400" dirty="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chemeClr val="tx1"/>
                      </a:solidFill>
                      <a:prstDash val="solid"/>
                      <a:round/>
                      <a:headEnd type="none" w="med" len="med"/>
                      <a:tailEnd type="none" w="med" len="med"/>
                    </a:lnT>
                    <a:lnB>
                      <a:noFill/>
                    </a:lnB>
                    <a:solidFill>
                      <a:schemeClr val="bg1"/>
                    </a:solidFill>
                  </a:tcPr>
                </a:tc>
                <a:tc>
                  <a:txBody>
                    <a:bodyPr/>
                    <a:lstStyle/>
                    <a:p>
                      <a:pPr marL="0" marR="0" algn="ctr">
                        <a:lnSpc>
                          <a:spcPct val="100000"/>
                        </a:lnSpc>
                        <a:spcBef>
                          <a:spcPts val="0"/>
                        </a:spcBef>
                        <a:spcAft>
                          <a:spcPts val="0"/>
                        </a:spcAft>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chemeClr val="tx1"/>
                      </a:solidFill>
                      <a:prstDash val="solid"/>
                      <a:round/>
                      <a:headEnd type="none" w="med" len="med"/>
                      <a:tailEnd type="none" w="med" len="med"/>
                    </a:lnT>
                    <a:lnB>
                      <a:noFill/>
                    </a:lnB>
                    <a:solidFill>
                      <a:schemeClr val="bg1"/>
                    </a:solidFill>
                  </a:tcPr>
                </a:tc>
                <a:tc>
                  <a:txBody>
                    <a:bodyPr/>
                    <a:lstStyle/>
                    <a:p>
                      <a:pPr marL="0" marR="0" algn="ctr">
                        <a:lnSpc>
                          <a:spcPct val="100000"/>
                        </a:lnSpc>
                        <a:spcBef>
                          <a:spcPts val="0"/>
                        </a:spcBef>
                        <a:spcAft>
                          <a:spcPts val="0"/>
                        </a:spcAft>
                      </a:pPr>
                      <a:r>
                        <a:rPr lang="en-US" sz="2400" dirty="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chemeClr val="tx1"/>
                      </a:solidFill>
                      <a:prstDash val="solid"/>
                      <a:round/>
                      <a:headEnd type="none" w="med" len="med"/>
                      <a:tailEnd type="none" w="med" len="med"/>
                    </a:lnT>
                    <a:lnB>
                      <a:noFill/>
                    </a:lnB>
                    <a:solidFill>
                      <a:schemeClr val="bg1"/>
                    </a:solidFill>
                  </a:tcPr>
                </a:tc>
                <a:tc>
                  <a:txBody>
                    <a:bodyPr/>
                    <a:lstStyle/>
                    <a:p>
                      <a:pPr marL="0" marR="0" algn="ctr">
                        <a:lnSpc>
                          <a:spcPct val="100000"/>
                        </a:lnSpc>
                        <a:spcBef>
                          <a:spcPts val="0"/>
                        </a:spcBef>
                        <a:spcAft>
                          <a:spcPts val="0"/>
                        </a:spcAft>
                      </a:pPr>
                      <a:r>
                        <a:rPr lang="en-US" sz="2400" dirty="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chemeClr val="tx1"/>
                      </a:solidFill>
                      <a:prstDash val="solid"/>
                      <a:round/>
                      <a:headEnd type="none" w="med" len="med"/>
                      <a:tailEnd type="none" w="med" len="med"/>
                    </a:lnT>
                    <a:lnB>
                      <a:noFill/>
                    </a:lnB>
                    <a:solidFill>
                      <a:schemeClr val="bg1"/>
                    </a:solidFill>
                  </a:tcPr>
                </a:tc>
                <a:tc>
                  <a:txBody>
                    <a:bodyPr/>
                    <a:lstStyle/>
                    <a:p>
                      <a:pPr marL="0" marR="0" algn="ctr">
                        <a:lnSpc>
                          <a:spcPct val="100000"/>
                        </a:lnSpc>
                        <a:spcBef>
                          <a:spcPts val="0"/>
                        </a:spcBef>
                        <a:spcAft>
                          <a:spcPts val="0"/>
                        </a:spcAft>
                      </a:pPr>
                      <a:r>
                        <a:rPr lang="en-US" sz="2400" dirty="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chemeClr val="tx1"/>
                      </a:solidFill>
                      <a:prstDash val="solid"/>
                      <a:round/>
                      <a:headEnd type="none" w="med" len="med"/>
                      <a:tailEnd type="none" w="med" len="med"/>
                    </a:lnT>
                    <a:lnB>
                      <a:noFill/>
                    </a:lnB>
                    <a:solidFill>
                      <a:schemeClr val="bg1"/>
                    </a:solidFill>
                  </a:tcPr>
                </a:tc>
                <a:tc>
                  <a:txBody>
                    <a:bodyPr/>
                    <a:lstStyle/>
                    <a:p>
                      <a:pPr marL="0" marR="0" algn="ctr">
                        <a:lnSpc>
                          <a:spcPct val="100000"/>
                        </a:lnSpc>
                        <a:spcBef>
                          <a:spcPts val="0"/>
                        </a:spcBef>
                        <a:spcAft>
                          <a:spcPts val="0"/>
                        </a:spcAft>
                      </a:pPr>
                      <a:r>
                        <a:rPr lang="en-US" sz="2400" dirty="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~30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chemeClr val="tx1"/>
                      </a:solidFill>
                      <a:prstDash val="solid"/>
                      <a:round/>
                      <a:headEnd type="none" w="med" len="med"/>
                      <a:tailEnd type="none" w="med" len="med"/>
                    </a:lnT>
                    <a:lnB>
                      <a:noFill/>
                    </a:lnB>
                    <a:solidFill>
                      <a:schemeClr val="bg1"/>
                    </a:solidFill>
                  </a:tcPr>
                </a:tc>
                <a:extLst>
                  <a:ext uri="{0D108BD9-81ED-4DB2-BD59-A6C34878D82A}">
                    <a16:rowId xmlns:a16="http://schemas.microsoft.com/office/drawing/2014/main" val="2905995"/>
                  </a:ext>
                </a:extLst>
              </a:tr>
              <a:tr h="0">
                <a:tc>
                  <a:txBody>
                    <a:bodyPr/>
                    <a:lstStyle/>
                    <a:p>
                      <a:pPr marL="0" marR="0" algn="just">
                        <a:lnSpc>
                          <a:spcPct val="100000"/>
                        </a:lnSpc>
                        <a:spcBef>
                          <a:spcPts val="0"/>
                        </a:spcBef>
                        <a:spcAft>
                          <a:spcPts val="0"/>
                        </a:spcAft>
                      </a:pPr>
                      <a:r>
                        <a:rPr lang="en-US" sz="240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solidFill>
                      <a:schemeClr val="bg1"/>
                    </a:solidFill>
                  </a:tcPr>
                </a:tc>
                <a:tc>
                  <a:txBody>
                    <a:bodyPr/>
                    <a:lstStyle/>
                    <a:p>
                      <a:pPr marL="0" marR="0" algn="just">
                        <a:lnSpc>
                          <a:spcPct val="100000"/>
                        </a:lnSpc>
                        <a:spcBef>
                          <a:spcPts val="0"/>
                        </a:spcBef>
                        <a:spcAft>
                          <a:spcPts val="0"/>
                        </a:spcAft>
                      </a:pPr>
                      <a:r>
                        <a:rPr lang="en-US" sz="240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Lake Tana</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solidFill>
                      <a:schemeClr val="bg1"/>
                    </a:solidFill>
                  </a:tcPr>
                </a:tc>
                <a:tc>
                  <a:txBody>
                    <a:bodyPr/>
                    <a:lstStyle/>
                    <a:p>
                      <a:pPr marL="0" marR="0" algn="ctr">
                        <a:lnSpc>
                          <a:spcPct val="100000"/>
                        </a:lnSpc>
                        <a:spcBef>
                          <a:spcPts val="0"/>
                        </a:spcBef>
                        <a:spcAft>
                          <a:spcPts val="0"/>
                        </a:spcAft>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1788</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solidFill>
                      <a:schemeClr val="bg1"/>
                    </a:solidFill>
                  </a:tcPr>
                </a:tc>
                <a:tc>
                  <a:txBody>
                    <a:bodyPr/>
                    <a:lstStyle/>
                    <a:p>
                      <a:pPr marL="0" marR="0" algn="ctr">
                        <a:lnSpc>
                          <a:spcPct val="100000"/>
                        </a:lnSpc>
                        <a:spcBef>
                          <a:spcPts val="0"/>
                        </a:spcBef>
                        <a:spcAft>
                          <a:spcPts val="0"/>
                        </a:spcAft>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3047</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solidFill>
                      <a:schemeClr val="bg1"/>
                    </a:solidFill>
                  </a:tcPr>
                </a:tc>
                <a:tc>
                  <a:txBody>
                    <a:bodyPr/>
                    <a:lstStyle/>
                    <a:p>
                      <a:pPr marL="0" marR="0" algn="ctr">
                        <a:lnSpc>
                          <a:spcPct val="100000"/>
                        </a:lnSpc>
                        <a:spcBef>
                          <a:spcPts val="0"/>
                        </a:spcBef>
                        <a:spcAft>
                          <a:spcPts val="0"/>
                        </a:spcAft>
                      </a:pPr>
                      <a:r>
                        <a:rPr lang="en-US" sz="240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9</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solidFill>
                      <a:schemeClr val="bg1"/>
                    </a:solidFill>
                  </a:tcPr>
                </a:tc>
                <a:tc>
                  <a:txBody>
                    <a:bodyPr/>
                    <a:lstStyle/>
                    <a:p>
                      <a:pPr marL="0" marR="0" algn="ctr">
                        <a:lnSpc>
                          <a:spcPct val="100000"/>
                        </a:lnSpc>
                        <a:spcBef>
                          <a:spcPts val="0"/>
                        </a:spcBef>
                        <a:spcAft>
                          <a:spcPts val="0"/>
                        </a:spcAft>
                      </a:pPr>
                      <a:r>
                        <a:rPr lang="en-US" sz="240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28.2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solidFill>
                      <a:schemeClr val="bg1"/>
                    </a:solidFill>
                  </a:tcPr>
                </a:tc>
                <a:tc>
                  <a:txBody>
                    <a:bodyPr/>
                    <a:lstStyle/>
                    <a:p>
                      <a:pPr marL="0" marR="0" algn="ctr">
                        <a:lnSpc>
                          <a:spcPct val="100000"/>
                        </a:lnSpc>
                        <a:spcBef>
                          <a:spcPts val="0"/>
                        </a:spcBef>
                        <a:spcAft>
                          <a:spcPts val="0"/>
                        </a:spcAft>
                      </a:pPr>
                      <a:r>
                        <a:rPr lang="en-US" sz="240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solidFill>
                      <a:schemeClr val="bg1"/>
                    </a:solidFill>
                  </a:tcPr>
                </a:tc>
                <a:extLst>
                  <a:ext uri="{0D108BD9-81ED-4DB2-BD59-A6C34878D82A}">
                    <a16:rowId xmlns:a16="http://schemas.microsoft.com/office/drawing/2014/main" val="4038452856"/>
                  </a:ext>
                </a:extLst>
              </a:tr>
              <a:tr h="0">
                <a:tc>
                  <a:txBody>
                    <a:bodyPr/>
                    <a:lstStyle/>
                    <a:p>
                      <a:pPr marL="0" marR="0" algn="just">
                        <a:lnSpc>
                          <a:spcPct val="100000"/>
                        </a:lnSpc>
                        <a:spcBef>
                          <a:spcPts val="0"/>
                        </a:spcBef>
                        <a:spcAft>
                          <a:spcPts val="0"/>
                        </a:spcAft>
                      </a:pPr>
                      <a:r>
                        <a:rPr lang="en-US" sz="2400" dirty="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lnSpc>
                          <a:spcPct val="100000"/>
                        </a:lnSpc>
                        <a:spcBef>
                          <a:spcPts val="0"/>
                        </a:spcBef>
                        <a:spcAft>
                          <a:spcPts val="0"/>
                        </a:spcAft>
                      </a:pPr>
                      <a:r>
                        <a:rPr lang="en-US" sz="240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Lake Fincha</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8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2,302</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2400" dirty="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239</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2400" dirty="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2</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2400" dirty="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0.7</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2400" dirty="0">
                          <a:solidFill>
                            <a:srgbClr val="0A0A0A"/>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52606480"/>
                  </a:ext>
                </a:extLst>
              </a:tr>
            </a:tbl>
          </a:graphicData>
        </a:graphic>
      </p:graphicFrame>
      <p:sp>
        <p:nvSpPr>
          <p:cNvPr id="3" name="Rectangle 2">
            <a:extLst>
              <a:ext uri="{FF2B5EF4-FFF2-40B4-BE49-F238E27FC236}">
                <a16:creationId xmlns:a16="http://schemas.microsoft.com/office/drawing/2014/main" id="{AD7EA215-62CB-476A-B097-CE137C1AD745}"/>
              </a:ext>
            </a:extLst>
          </p:cNvPr>
          <p:cNvSpPr/>
          <p:nvPr/>
        </p:nvSpPr>
        <p:spPr>
          <a:xfrm>
            <a:off x="8686800" y="2255520"/>
            <a:ext cx="1280160" cy="3278072"/>
          </a:xfrm>
          <a:prstGeom prst="rect">
            <a:avLst/>
          </a:prstGeom>
          <a:solidFill>
            <a:schemeClr val="accent1">
              <a:alpha val="5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C26C797-1520-48AF-BFF0-AD222F47A2EB}"/>
              </a:ext>
            </a:extLst>
          </p:cNvPr>
          <p:cNvSpPr/>
          <p:nvPr/>
        </p:nvSpPr>
        <p:spPr>
          <a:xfrm>
            <a:off x="10020300" y="2255520"/>
            <a:ext cx="1280160" cy="3278072"/>
          </a:xfrm>
          <a:prstGeom prst="rect">
            <a:avLst/>
          </a:prstGeom>
          <a:solidFill>
            <a:schemeClr val="accent1">
              <a:alpha val="5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27931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0"/>
            <a:lum/>
          </a:blip>
          <a:srcRect/>
          <a:stretch>
            <a:fillRect l="-1000" r="-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FCB02-58EF-4305-96CB-3369FB62BABA}"/>
              </a:ext>
            </a:extLst>
          </p:cNvPr>
          <p:cNvSpPr>
            <a:spLocks noGrp="1"/>
          </p:cNvSpPr>
          <p:nvPr>
            <p:ph type="title"/>
          </p:nvPr>
        </p:nvSpPr>
        <p:spPr/>
        <p:txBody>
          <a:bodyPr/>
          <a:lstStyle/>
          <a:p>
            <a:pPr algn="ctr"/>
            <a:r>
              <a:rPr lang="en-US" b="1" dirty="0">
                <a:effectLst>
                  <a:outerShdw blurRad="38100" dist="38100" dir="2700000" algn="tl">
                    <a:srgbClr val="000000">
                      <a:alpha val="43137"/>
                    </a:srgbClr>
                  </a:outerShdw>
                </a:effectLst>
              </a:rPr>
              <a:t>Groundwater Reserve</a:t>
            </a: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16108812-5ADF-4316-A7D2-63151C78EBCA}"/>
              </a:ext>
            </a:extLst>
          </p:cNvPr>
          <p:cNvSpPr>
            <a:spLocks noGrp="1"/>
          </p:cNvSpPr>
          <p:nvPr>
            <p:ph idx="1"/>
          </p:nvPr>
        </p:nvSpPr>
        <p:spPr>
          <a:xfrm>
            <a:off x="838200" y="1690688"/>
            <a:ext cx="10672482" cy="4351338"/>
          </a:xfrm>
          <a:solidFill>
            <a:schemeClr val="bg1">
              <a:alpha val="44000"/>
            </a:schemeClr>
          </a:solidFill>
        </p:spPr>
        <p:txBody>
          <a:bodyPr>
            <a:normAutofit/>
          </a:bodyPr>
          <a:lstStyle/>
          <a:p>
            <a:r>
              <a:rPr lang="en-US" dirty="0"/>
              <a:t>Egypt is among the African countries’ that has a huge groundwater reserve. It ranks 4th among the African countries; only Libya, Algeria, and Sudan have more groundwater reserve than Egypt. </a:t>
            </a:r>
          </a:p>
          <a:p>
            <a:r>
              <a:rPr lang="en-US" dirty="0"/>
              <a:t>There are three major aquifers for storing the groundwater in Egypt, namely: the Nubians sandstone aquifer, the </a:t>
            </a:r>
            <a:r>
              <a:rPr lang="en-US" dirty="0" err="1"/>
              <a:t>Moghara</a:t>
            </a:r>
            <a:r>
              <a:rPr lang="en-US" dirty="0"/>
              <a:t> aquifer, and the Nile aquifer storing an estimated total groundwater storage of 63,200 BCM.</a:t>
            </a:r>
          </a:p>
          <a:p>
            <a:r>
              <a:rPr lang="en-US" dirty="0"/>
              <a:t>On contrary Ethiopia ranking 14th, among the African countries, 9 ranks below Egypt  and has an estimated groundwater reserve is in the order of 12,700 BCM of water. </a:t>
            </a:r>
          </a:p>
        </p:txBody>
      </p:sp>
      <p:sp>
        <p:nvSpPr>
          <p:cNvPr id="4" name="Rectangle 3">
            <a:extLst>
              <a:ext uri="{FF2B5EF4-FFF2-40B4-BE49-F238E27FC236}">
                <a16:creationId xmlns:a16="http://schemas.microsoft.com/office/drawing/2014/main" id="{944B8BD6-0BC9-4230-93A5-9BCAE0717225}"/>
              </a:ext>
            </a:extLst>
          </p:cNvPr>
          <p:cNvSpPr/>
          <p:nvPr/>
        </p:nvSpPr>
        <p:spPr>
          <a:xfrm>
            <a:off x="10123842" y="3711655"/>
            <a:ext cx="1229958" cy="461803"/>
          </a:xfrm>
          <a:prstGeom prst="rect">
            <a:avLst/>
          </a:prstGeom>
          <a:solidFill>
            <a:schemeClr val="accent1">
              <a:alpha val="5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5D9D538-4CBA-4683-AA1F-526FEA67C729}"/>
              </a:ext>
            </a:extLst>
          </p:cNvPr>
          <p:cNvSpPr/>
          <p:nvPr/>
        </p:nvSpPr>
        <p:spPr>
          <a:xfrm>
            <a:off x="2326042" y="5325269"/>
            <a:ext cx="1890358" cy="516731"/>
          </a:xfrm>
          <a:prstGeom prst="rect">
            <a:avLst/>
          </a:prstGeom>
          <a:solidFill>
            <a:schemeClr val="accent1">
              <a:alpha val="5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84088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0"/>
            <a:lum/>
          </a:blip>
          <a:srcRect/>
          <a:stretch>
            <a:fillRect l="-1000" r="-1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58EC73-E9E1-4DE8-9814-20E2025D4831}"/>
              </a:ext>
            </a:extLst>
          </p:cNvPr>
          <p:cNvSpPr>
            <a:spLocks noGrp="1"/>
          </p:cNvSpPr>
          <p:nvPr>
            <p:ph idx="1"/>
          </p:nvPr>
        </p:nvSpPr>
        <p:spPr>
          <a:xfrm>
            <a:off x="838200" y="1825625"/>
            <a:ext cx="10515600" cy="3325495"/>
          </a:xfrm>
          <a:solidFill>
            <a:schemeClr val="bg1">
              <a:alpha val="38000"/>
            </a:schemeClr>
          </a:solidFill>
        </p:spPr>
        <p:txBody>
          <a:bodyPr/>
          <a:lstStyle/>
          <a:p>
            <a:r>
              <a:rPr lang="en-US" dirty="0"/>
              <a:t>A direct interface between Egypt’s Nile sub-basin and Mediterranean coastal water is about 300km. </a:t>
            </a:r>
          </a:p>
          <a:p>
            <a:r>
              <a:rPr lang="en-US" dirty="0"/>
              <a:t>This is a gateway for access to coastal water reserve, from which infinite freshwater can be harvested, through desalinization</a:t>
            </a:r>
          </a:p>
        </p:txBody>
      </p:sp>
      <p:sp>
        <p:nvSpPr>
          <p:cNvPr id="5" name="Title 4">
            <a:extLst>
              <a:ext uri="{FF2B5EF4-FFF2-40B4-BE49-F238E27FC236}">
                <a16:creationId xmlns:a16="http://schemas.microsoft.com/office/drawing/2014/main" id="{4599348A-30E9-4D0E-8A95-B971820211E6}"/>
              </a:ext>
            </a:extLst>
          </p:cNvPr>
          <p:cNvSpPr>
            <a:spLocks noGrp="1"/>
          </p:cNvSpPr>
          <p:nvPr>
            <p:ph type="title"/>
          </p:nvPr>
        </p:nvSpPr>
        <p:spPr/>
        <p:txBody>
          <a:bodyPr/>
          <a:lstStyle/>
          <a:p>
            <a:pPr algn="ctr"/>
            <a:r>
              <a:rPr lang="en-US" b="1" dirty="0">
                <a:effectLst>
                  <a:outerShdw blurRad="38100" dist="38100" dir="2700000" algn="tl">
                    <a:srgbClr val="000000">
                      <a:alpha val="43137"/>
                    </a:srgbClr>
                  </a:outerShdw>
                </a:effectLst>
              </a:rPr>
              <a:t>Coastline water </a:t>
            </a: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103197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l="-1000" r="-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A61D9-5FB9-4EB4-B67B-E8069D85E8ED}"/>
              </a:ext>
            </a:extLst>
          </p:cNvPr>
          <p:cNvSpPr>
            <a:spLocks noGrp="1"/>
          </p:cNvSpPr>
          <p:nvPr>
            <p:ph type="title"/>
          </p:nvPr>
        </p:nvSpPr>
        <p:spPr/>
        <p:txBody>
          <a:bodyPr/>
          <a:lstStyle/>
          <a:p>
            <a:pPr algn="ctr"/>
            <a:r>
              <a:rPr lang="en-US" b="1" dirty="0">
                <a:effectLst>
                  <a:outerShdw blurRad="38100" dist="38100" dir="2700000" algn="tl">
                    <a:srgbClr val="000000">
                      <a:alpha val="43137"/>
                    </a:srgbClr>
                  </a:outerShdw>
                </a:effectLst>
              </a:rPr>
              <a:t>Conclusion</a:t>
            </a:r>
          </a:p>
        </p:txBody>
      </p:sp>
      <p:sp>
        <p:nvSpPr>
          <p:cNvPr id="3" name="Content Placeholder 2">
            <a:extLst>
              <a:ext uri="{FF2B5EF4-FFF2-40B4-BE49-F238E27FC236}">
                <a16:creationId xmlns:a16="http://schemas.microsoft.com/office/drawing/2014/main" id="{17244D52-A750-4C6A-B66B-772A9F779972}"/>
              </a:ext>
            </a:extLst>
          </p:cNvPr>
          <p:cNvSpPr>
            <a:spLocks noGrp="1"/>
          </p:cNvSpPr>
          <p:nvPr>
            <p:ph idx="1"/>
          </p:nvPr>
        </p:nvSpPr>
        <p:spPr>
          <a:xfrm>
            <a:off x="759759" y="1570504"/>
            <a:ext cx="10672482" cy="4651001"/>
          </a:xfrm>
          <a:solidFill>
            <a:schemeClr val="bg1">
              <a:alpha val="52000"/>
            </a:schemeClr>
          </a:solidFill>
        </p:spPr>
        <p:txBody>
          <a:bodyPr>
            <a:normAutofit/>
          </a:bodyPr>
          <a:lstStyle/>
          <a:p>
            <a:r>
              <a:rPr lang="en-US" sz="2000" dirty="0"/>
              <a:t>The water budget concept has assessed a comprehensive analysis and assessment water resources and water movements in the Nile river sub-basins of two countries. </a:t>
            </a:r>
          </a:p>
          <a:p>
            <a:r>
              <a:rPr lang="en-US" sz="2000" dirty="0"/>
              <a:t>The net annual water storage for Egypt is, therefore, 42 BCM, indicating a clear water resource advantage over Ethiopia’s 14 BCM. </a:t>
            </a:r>
          </a:p>
          <a:p>
            <a:r>
              <a:rPr lang="en-US" sz="2000" dirty="0"/>
              <a:t>Secondly, there is 108 BCM more surface water reserve in Egypt’s sub-basin compared to Ethiopia.</a:t>
            </a:r>
          </a:p>
          <a:p>
            <a:r>
              <a:rPr lang="en-US" sz="2000" dirty="0"/>
              <a:t>Thirdly, Egypt’s groundwater reserve is approximately, 400% higher than Ethiopia’s. </a:t>
            </a:r>
          </a:p>
          <a:p>
            <a:r>
              <a:rPr lang="en-US" sz="2000" dirty="0"/>
              <a:t>Lastly, Egypt has an infinite access to coastal water, which up on desalination can provide unlimited domestic water supply,  compared to landlocked Ethiopia </a:t>
            </a:r>
          </a:p>
          <a:p>
            <a:r>
              <a:rPr lang="en-US" sz="2000" dirty="0"/>
              <a:t>Therefore,  it is verified that Egypt has an overwhelming water resource advantage, and that Nile water is not the only freshwater source, and so the dam is not remotely Egypt’s existential threat. </a:t>
            </a:r>
          </a:p>
          <a:p>
            <a:r>
              <a:rPr lang="en-US" sz="2000" dirty="0"/>
              <a:t>The perception pushed by Egypt that Ethiopia has a plentiful water to share Nile and/or Egypt would cease to exist with Ethiopia’s dam, is mendacious. </a:t>
            </a:r>
          </a:p>
        </p:txBody>
      </p:sp>
    </p:spTree>
    <p:extLst>
      <p:ext uri="{BB962C8B-B14F-4D97-AF65-F5344CB8AC3E}">
        <p14:creationId xmlns:p14="http://schemas.microsoft.com/office/powerpoint/2010/main" val="2138368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47000"/>
            <a:lum/>
          </a:blip>
          <a:srcRect/>
          <a:stretch>
            <a:fillRect l="-1000" r="-1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041923A-9B44-4A95-8AAF-6E4B1136262E}"/>
              </a:ext>
            </a:extLst>
          </p:cNvPr>
          <p:cNvPicPr/>
          <p:nvPr/>
        </p:nvPicPr>
        <p:blipFill>
          <a:blip r:embed="rId4"/>
          <a:stretch>
            <a:fillRect/>
          </a:stretch>
        </p:blipFill>
        <p:spPr>
          <a:xfrm>
            <a:off x="7162802" y="1097280"/>
            <a:ext cx="4921412" cy="2874008"/>
          </a:xfrm>
          <a:prstGeom prst="rect">
            <a:avLst/>
          </a:prstGeom>
          <a:solidFill>
            <a:schemeClr val="bg1"/>
          </a:solidFill>
        </p:spPr>
      </p:pic>
      <p:sp>
        <p:nvSpPr>
          <p:cNvPr id="2" name="Title 1">
            <a:extLst>
              <a:ext uri="{FF2B5EF4-FFF2-40B4-BE49-F238E27FC236}">
                <a16:creationId xmlns:a16="http://schemas.microsoft.com/office/drawing/2014/main" id="{1A2D0390-75DE-4C2C-8D8E-3F0D011CA1D7}"/>
              </a:ext>
            </a:extLst>
          </p:cNvPr>
          <p:cNvSpPr>
            <a:spLocks noGrp="1"/>
          </p:cNvSpPr>
          <p:nvPr>
            <p:ph type="title"/>
          </p:nvPr>
        </p:nvSpPr>
        <p:spPr>
          <a:xfrm>
            <a:off x="838200" y="124102"/>
            <a:ext cx="10515600" cy="783312"/>
          </a:xfrm>
        </p:spPr>
        <p:txBody>
          <a:bodyPr/>
          <a:lstStyle/>
          <a:p>
            <a:pPr algn="ctr"/>
            <a:r>
              <a:rPr lang="en-US" b="1" dirty="0">
                <a:effectLst>
                  <a:outerShdw blurRad="38100" dist="38100" dir="2700000" algn="tl">
                    <a:srgbClr val="000000">
                      <a:alpha val="43137"/>
                    </a:srgbClr>
                  </a:outerShdw>
                </a:effectLst>
              </a:rPr>
              <a:t>Ethiopia: Water Tower of Africa</a:t>
            </a:r>
          </a:p>
        </p:txBody>
      </p:sp>
      <p:sp>
        <p:nvSpPr>
          <p:cNvPr id="3" name="Content Placeholder 2">
            <a:extLst>
              <a:ext uri="{FF2B5EF4-FFF2-40B4-BE49-F238E27FC236}">
                <a16:creationId xmlns:a16="http://schemas.microsoft.com/office/drawing/2014/main" id="{3EB2EB5A-3154-416C-B015-65E22ADBDC0F}"/>
              </a:ext>
            </a:extLst>
          </p:cNvPr>
          <p:cNvSpPr>
            <a:spLocks noGrp="1"/>
          </p:cNvSpPr>
          <p:nvPr>
            <p:ph idx="1"/>
          </p:nvPr>
        </p:nvSpPr>
        <p:spPr>
          <a:xfrm>
            <a:off x="701040" y="1955123"/>
            <a:ext cx="6461762" cy="4046668"/>
          </a:xfrm>
          <a:solidFill>
            <a:schemeClr val="bg1">
              <a:alpha val="54000"/>
            </a:schemeClr>
          </a:solidFill>
        </p:spPr>
        <p:txBody>
          <a:bodyPr>
            <a:normAutofit/>
          </a:bodyPr>
          <a:lstStyle/>
          <a:p>
            <a:r>
              <a:rPr lang="en-US" dirty="0"/>
              <a:t>There is an overwhelming perception of Ethiopia’s plentiful water resources.</a:t>
            </a:r>
          </a:p>
          <a:p>
            <a:r>
              <a:rPr lang="en-US" dirty="0"/>
              <a:t>Ethiopian highlands obtain rainfall as high as 2000 mm per annum, in comparison to Egypt annual average rainfall, which in the order 200mm.</a:t>
            </a:r>
          </a:p>
          <a:p>
            <a:endParaRPr lang="en-US" dirty="0"/>
          </a:p>
        </p:txBody>
      </p:sp>
      <p:pic>
        <p:nvPicPr>
          <p:cNvPr id="5" name="Picture 4">
            <a:extLst>
              <a:ext uri="{FF2B5EF4-FFF2-40B4-BE49-F238E27FC236}">
                <a16:creationId xmlns:a16="http://schemas.microsoft.com/office/drawing/2014/main" id="{53027DBB-C94F-46EE-A05E-DE3E673F0B26}"/>
              </a:ext>
            </a:extLst>
          </p:cNvPr>
          <p:cNvPicPr/>
          <p:nvPr/>
        </p:nvPicPr>
        <p:blipFill>
          <a:blip r:embed="rId5"/>
          <a:stretch>
            <a:fillRect/>
          </a:stretch>
        </p:blipFill>
        <p:spPr>
          <a:xfrm>
            <a:off x="7162802" y="3794125"/>
            <a:ext cx="4921412" cy="3063875"/>
          </a:xfrm>
          <a:prstGeom prst="rect">
            <a:avLst/>
          </a:prstGeom>
          <a:solidFill>
            <a:schemeClr val="bg1"/>
          </a:solidFill>
        </p:spPr>
      </p:pic>
      <p:pic>
        <p:nvPicPr>
          <p:cNvPr id="6" name="Picture 5">
            <a:extLst>
              <a:ext uri="{FF2B5EF4-FFF2-40B4-BE49-F238E27FC236}">
                <a16:creationId xmlns:a16="http://schemas.microsoft.com/office/drawing/2014/main" id="{A60FE45A-4067-4816-8918-D121CAFCBE39}"/>
              </a:ext>
            </a:extLst>
          </p:cNvPr>
          <p:cNvPicPr>
            <a:picLocks noChangeAspect="1"/>
          </p:cNvPicPr>
          <p:nvPr/>
        </p:nvPicPr>
        <p:blipFill>
          <a:blip r:embed="rId6"/>
          <a:stretch>
            <a:fillRect/>
          </a:stretch>
        </p:blipFill>
        <p:spPr>
          <a:xfrm>
            <a:off x="7310512" y="5637897"/>
            <a:ext cx="1559168" cy="1135965"/>
          </a:xfrm>
          <a:prstGeom prst="rect">
            <a:avLst/>
          </a:prstGeom>
        </p:spPr>
      </p:pic>
      <p:sp>
        <p:nvSpPr>
          <p:cNvPr id="7" name="Rectangle 6">
            <a:extLst>
              <a:ext uri="{FF2B5EF4-FFF2-40B4-BE49-F238E27FC236}">
                <a16:creationId xmlns:a16="http://schemas.microsoft.com/office/drawing/2014/main" id="{C86512FF-01A1-4B40-B7DE-841DEA5A7A58}"/>
              </a:ext>
            </a:extLst>
          </p:cNvPr>
          <p:cNvSpPr/>
          <p:nvPr/>
        </p:nvSpPr>
        <p:spPr>
          <a:xfrm>
            <a:off x="10601364" y="5672008"/>
            <a:ext cx="1504872" cy="1200329"/>
          </a:xfrm>
          <a:prstGeom prst="rect">
            <a:avLst/>
          </a:prstGeom>
        </p:spPr>
        <p:txBody>
          <a:bodyPr wrap="square">
            <a:spAutoFit/>
          </a:bodyPr>
          <a:lstStyle/>
          <a:p>
            <a:r>
              <a:rPr lang="en-US" dirty="0"/>
              <a:t>an average RF on the delta is 100 –200 mm. </a:t>
            </a:r>
          </a:p>
        </p:txBody>
      </p:sp>
    </p:spTree>
    <p:extLst>
      <p:ext uri="{BB962C8B-B14F-4D97-AF65-F5344CB8AC3E}">
        <p14:creationId xmlns:p14="http://schemas.microsoft.com/office/powerpoint/2010/main" val="38105787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l="-1000" r="-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D0390-75DE-4C2C-8D8E-3F0D011CA1D7}"/>
              </a:ext>
            </a:extLst>
          </p:cNvPr>
          <p:cNvSpPr>
            <a:spLocks noGrp="1"/>
          </p:cNvSpPr>
          <p:nvPr>
            <p:ph type="title"/>
          </p:nvPr>
        </p:nvSpPr>
        <p:spPr>
          <a:xfrm>
            <a:off x="731520" y="365125"/>
            <a:ext cx="10622280" cy="1325563"/>
          </a:xfrm>
        </p:spPr>
        <p:txBody>
          <a:bodyPr/>
          <a:lstStyle/>
          <a:p>
            <a:pPr algn="ctr"/>
            <a:r>
              <a:rPr lang="en-US" b="1" dirty="0">
                <a:effectLst>
                  <a:outerShdw blurRad="38100" dist="38100" dir="2700000" algn="tl">
                    <a:srgbClr val="000000">
                      <a:alpha val="43137"/>
                    </a:srgbClr>
                  </a:outerShdw>
                </a:effectLst>
              </a:rPr>
              <a:t>Rainfall is not the only sources</a:t>
            </a:r>
          </a:p>
        </p:txBody>
      </p:sp>
      <p:sp>
        <p:nvSpPr>
          <p:cNvPr id="3" name="Content Placeholder 2">
            <a:extLst>
              <a:ext uri="{FF2B5EF4-FFF2-40B4-BE49-F238E27FC236}">
                <a16:creationId xmlns:a16="http://schemas.microsoft.com/office/drawing/2014/main" id="{3EB2EB5A-3154-416C-B015-65E22ADBDC0F}"/>
              </a:ext>
            </a:extLst>
          </p:cNvPr>
          <p:cNvSpPr>
            <a:spLocks noGrp="1"/>
          </p:cNvSpPr>
          <p:nvPr>
            <p:ph idx="1"/>
          </p:nvPr>
        </p:nvSpPr>
        <p:spPr>
          <a:xfrm>
            <a:off x="838200" y="1690688"/>
            <a:ext cx="10515600" cy="4486275"/>
          </a:xfrm>
          <a:solidFill>
            <a:schemeClr val="bg1">
              <a:alpha val="46000"/>
            </a:schemeClr>
          </a:solidFill>
        </p:spPr>
        <p:txBody>
          <a:bodyPr>
            <a:normAutofit lnSpcReduction="10000"/>
          </a:bodyPr>
          <a:lstStyle/>
          <a:p>
            <a:r>
              <a:rPr lang="en-US" dirty="0"/>
              <a:t>Several hydrologic inputs are available for a watershed or country to gain water resource. These are: </a:t>
            </a:r>
          </a:p>
          <a:p>
            <a:pPr lvl="5"/>
            <a:r>
              <a:rPr lang="en-US" sz="2400" dirty="0"/>
              <a:t>Surface water Inflow </a:t>
            </a:r>
          </a:p>
          <a:p>
            <a:pPr lvl="5"/>
            <a:r>
              <a:rPr lang="en-US" sz="2400" dirty="0"/>
              <a:t>Extraction of Groundwater </a:t>
            </a:r>
          </a:p>
          <a:p>
            <a:pPr lvl="5"/>
            <a:r>
              <a:rPr lang="en-US" sz="2400" dirty="0"/>
              <a:t>Applied water reuse</a:t>
            </a:r>
          </a:p>
          <a:p>
            <a:pPr lvl="5"/>
            <a:r>
              <a:rPr lang="en-US" sz="2400" dirty="0"/>
              <a:t>Return (recycled) water flow</a:t>
            </a:r>
          </a:p>
          <a:p>
            <a:pPr lvl="5"/>
            <a:r>
              <a:rPr lang="en-US" sz="2400" dirty="0"/>
              <a:t>Imported water</a:t>
            </a:r>
          </a:p>
          <a:p>
            <a:pPr lvl="5"/>
            <a:r>
              <a:rPr lang="en-US" sz="2400" dirty="0"/>
              <a:t>Subsurface water inflow and </a:t>
            </a:r>
          </a:p>
          <a:p>
            <a:pPr lvl="5"/>
            <a:r>
              <a:rPr lang="en-US" sz="2400" dirty="0"/>
              <a:t>Desalinization</a:t>
            </a:r>
          </a:p>
          <a:p>
            <a:r>
              <a:rPr lang="en-US" dirty="0"/>
              <a:t>The fates of inputs can be run-off, evaporation, and infiltration into soils</a:t>
            </a:r>
            <a:endParaRPr lang="en-US" sz="3400" dirty="0"/>
          </a:p>
        </p:txBody>
      </p:sp>
    </p:spTree>
    <p:extLst>
      <p:ext uri="{BB962C8B-B14F-4D97-AF65-F5344CB8AC3E}">
        <p14:creationId xmlns:p14="http://schemas.microsoft.com/office/powerpoint/2010/main" val="1587877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l="-1000" r="-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33F83-0376-429D-9B62-6CE9489EE2E1}"/>
              </a:ext>
            </a:extLst>
          </p:cNvPr>
          <p:cNvSpPr>
            <a:spLocks noGrp="1"/>
          </p:cNvSpPr>
          <p:nvPr>
            <p:ph type="title"/>
          </p:nvPr>
        </p:nvSpPr>
        <p:spPr>
          <a:xfrm>
            <a:off x="838200" y="365125"/>
            <a:ext cx="5942162" cy="1325563"/>
          </a:xfrm>
        </p:spPr>
        <p:txBody>
          <a:bodyPr/>
          <a:lstStyle/>
          <a:p>
            <a:pPr algn="ctr"/>
            <a:r>
              <a:rPr lang="en-US" b="1" dirty="0">
                <a:effectLst>
                  <a:outerShdw blurRad="38100" dist="38100" dir="2700000" algn="tl">
                    <a:srgbClr val="000000">
                      <a:alpha val="43137"/>
                    </a:srgbClr>
                  </a:outerShdw>
                </a:effectLst>
              </a:rPr>
              <a:t>Stream outflows</a:t>
            </a:r>
          </a:p>
        </p:txBody>
      </p:sp>
      <p:pic>
        <p:nvPicPr>
          <p:cNvPr id="5" name="Picture 4">
            <a:extLst>
              <a:ext uri="{FF2B5EF4-FFF2-40B4-BE49-F238E27FC236}">
                <a16:creationId xmlns:a16="http://schemas.microsoft.com/office/drawing/2014/main" id="{FA450511-AA47-4884-8564-C3A6E1C00213}"/>
              </a:ext>
            </a:extLst>
          </p:cNvPr>
          <p:cNvPicPr/>
          <p:nvPr/>
        </p:nvPicPr>
        <p:blipFill>
          <a:blip r:embed="rId4"/>
          <a:stretch>
            <a:fillRect/>
          </a:stretch>
        </p:blipFill>
        <p:spPr>
          <a:xfrm>
            <a:off x="7114731" y="757539"/>
            <a:ext cx="3678384" cy="2927188"/>
          </a:xfrm>
          <a:prstGeom prst="rect">
            <a:avLst/>
          </a:prstGeom>
        </p:spPr>
      </p:pic>
      <p:sp>
        <p:nvSpPr>
          <p:cNvPr id="8" name="Content Placeholder 7">
            <a:extLst>
              <a:ext uri="{FF2B5EF4-FFF2-40B4-BE49-F238E27FC236}">
                <a16:creationId xmlns:a16="http://schemas.microsoft.com/office/drawing/2014/main" id="{89C8CBF3-B854-4DB5-99AC-E43CFDB9B7B6}"/>
              </a:ext>
            </a:extLst>
          </p:cNvPr>
          <p:cNvSpPr>
            <a:spLocks noGrp="1"/>
          </p:cNvSpPr>
          <p:nvPr>
            <p:ph idx="1"/>
          </p:nvPr>
        </p:nvSpPr>
        <p:spPr>
          <a:xfrm>
            <a:off x="1536939" y="2023013"/>
            <a:ext cx="5547768" cy="3689920"/>
          </a:xfrm>
          <a:solidFill>
            <a:schemeClr val="bg1">
              <a:alpha val="48000"/>
            </a:schemeClr>
          </a:solidFill>
        </p:spPr>
        <p:txBody>
          <a:bodyPr>
            <a:normAutofit/>
          </a:bodyPr>
          <a:lstStyle/>
          <a:p>
            <a:r>
              <a:rPr lang="en-US" dirty="0"/>
              <a:t>97% of these streams/rivers are transboundary, and only 3% remains within the country</a:t>
            </a:r>
          </a:p>
          <a:p>
            <a:endParaRPr lang="en-US" dirty="0"/>
          </a:p>
          <a:p>
            <a:r>
              <a:rPr lang="en-US" dirty="0"/>
              <a:t>The western Ethiopian highlands, source of Nile river accounts for 70% of the overall stream water resources of the country. </a:t>
            </a:r>
          </a:p>
        </p:txBody>
      </p:sp>
      <p:pic>
        <p:nvPicPr>
          <p:cNvPr id="9" name="Picture 8">
            <a:extLst>
              <a:ext uri="{FF2B5EF4-FFF2-40B4-BE49-F238E27FC236}">
                <a16:creationId xmlns:a16="http://schemas.microsoft.com/office/drawing/2014/main" id="{F38DB9CB-6AAF-4F90-9318-3843E95E2724}"/>
              </a:ext>
            </a:extLst>
          </p:cNvPr>
          <p:cNvPicPr>
            <a:picLocks noChangeAspect="1"/>
          </p:cNvPicPr>
          <p:nvPr/>
        </p:nvPicPr>
        <p:blipFill>
          <a:blip r:embed="rId5"/>
          <a:stretch>
            <a:fillRect/>
          </a:stretch>
        </p:blipFill>
        <p:spPr>
          <a:xfrm>
            <a:off x="7114731" y="3684727"/>
            <a:ext cx="3678384" cy="2761618"/>
          </a:xfrm>
          <a:prstGeom prst="rect">
            <a:avLst/>
          </a:prstGeom>
        </p:spPr>
      </p:pic>
    </p:spTree>
    <p:extLst>
      <p:ext uri="{BB962C8B-B14F-4D97-AF65-F5344CB8AC3E}">
        <p14:creationId xmlns:p14="http://schemas.microsoft.com/office/powerpoint/2010/main" val="380425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l="-1000" r="-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D0390-75DE-4C2C-8D8E-3F0D011CA1D7}"/>
              </a:ext>
            </a:extLst>
          </p:cNvPr>
          <p:cNvSpPr>
            <a:spLocks noGrp="1"/>
          </p:cNvSpPr>
          <p:nvPr>
            <p:ph type="title"/>
          </p:nvPr>
        </p:nvSpPr>
        <p:spPr/>
        <p:txBody>
          <a:bodyPr/>
          <a:lstStyle/>
          <a:p>
            <a:pPr algn="ctr"/>
            <a:r>
              <a:rPr lang="en-US" b="1" dirty="0">
                <a:solidFill>
                  <a:srgbClr val="000000"/>
                </a:solidFill>
                <a:effectLst>
                  <a:outerShdw blurRad="38100" dist="38100" dir="2700000" algn="tl">
                    <a:srgbClr val="000000">
                      <a:alpha val="43137"/>
                    </a:srgbClr>
                  </a:outerShdw>
                </a:effectLst>
                <a:latin typeface="Calibri Light (Headings)"/>
                <a:ea typeface="Calibri" panose="020F0502020204030204" pitchFamily="34" charset="0"/>
                <a:cs typeface="Times New Roman" panose="02020603050405020304" pitchFamily="18" charset="0"/>
              </a:rPr>
              <a:t>Hydrographs Showing Stream Discharge</a:t>
            </a:r>
            <a:endParaRPr lang="en-US" b="1" dirty="0">
              <a:effectLst>
                <a:outerShdw blurRad="38100" dist="38100" dir="2700000" algn="tl">
                  <a:srgbClr val="000000">
                    <a:alpha val="43137"/>
                  </a:srgbClr>
                </a:outerShdw>
              </a:effectLst>
              <a:latin typeface="Calibri Light (Headings)"/>
            </a:endParaRPr>
          </a:p>
        </p:txBody>
      </p:sp>
      <p:pic>
        <p:nvPicPr>
          <p:cNvPr id="4" name="Content Placeholder 3">
            <a:extLst>
              <a:ext uri="{FF2B5EF4-FFF2-40B4-BE49-F238E27FC236}">
                <a16:creationId xmlns:a16="http://schemas.microsoft.com/office/drawing/2014/main" id="{03791510-767D-4B58-83EA-360DCE197B43}"/>
              </a:ext>
            </a:extLst>
          </p:cNvPr>
          <p:cNvPicPr>
            <a:picLocks noGrp="1"/>
          </p:cNvPicPr>
          <p:nvPr>
            <p:ph idx="1"/>
          </p:nvPr>
        </p:nvPicPr>
        <p:blipFill>
          <a:blip r:embed="rId4"/>
          <a:stretch>
            <a:fillRect/>
          </a:stretch>
        </p:blipFill>
        <p:spPr>
          <a:xfrm>
            <a:off x="395847" y="1587100"/>
            <a:ext cx="4695190" cy="2136962"/>
          </a:xfrm>
          <a:prstGeom prst="rect">
            <a:avLst/>
          </a:prstGeom>
          <a:solidFill>
            <a:schemeClr val="bg1"/>
          </a:solidFill>
        </p:spPr>
      </p:pic>
      <p:sp>
        <p:nvSpPr>
          <p:cNvPr id="6" name="Rectangle 5">
            <a:extLst>
              <a:ext uri="{FF2B5EF4-FFF2-40B4-BE49-F238E27FC236}">
                <a16:creationId xmlns:a16="http://schemas.microsoft.com/office/drawing/2014/main" id="{200CD027-B214-446C-9C88-992456396BC7}"/>
              </a:ext>
            </a:extLst>
          </p:cNvPr>
          <p:cNvSpPr/>
          <p:nvPr/>
        </p:nvSpPr>
        <p:spPr>
          <a:xfrm>
            <a:off x="6311153" y="6123668"/>
            <a:ext cx="5880847" cy="342786"/>
          </a:xfrm>
          <a:prstGeom prst="rect">
            <a:avLst/>
          </a:prstGeom>
        </p:spPr>
        <p:txBody>
          <a:bodyPr wrap="square">
            <a:spAutoFit/>
          </a:bodyPr>
          <a:lstStyle/>
          <a:p>
            <a:pPr algn="ctr">
              <a:lnSpc>
                <a:spcPct val="107000"/>
              </a:lnSpc>
              <a:spcAft>
                <a:spcPts val="800"/>
              </a:spcAft>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(Source: University of New Hampshire - Global Runoff Data Centre)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DB5504AA-AB1E-47DF-887A-6FDCD7724D2C}"/>
              </a:ext>
            </a:extLst>
          </p:cNvPr>
          <p:cNvSpPr/>
          <p:nvPr/>
        </p:nvSpPr>
        <p:spPr>
          <a:xfrm>
            <a:off x="733094" y="3709818"/>
            <a:ext cx="3877235" cy="369332"/>
          </a:xfrm>
          <a:prstGeom prst="rect">
            <a:avLst/>
          </a:prstGeom>
        </p:spPr>
        <p:txBody>
          <a:bodyPr wrap="square">
            <a:spAutoFit/>
          </a:bodyPr>
          <a:lstStyle/>
          <a:p>
            <a:pPr algn="ct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Tekeze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-Atbara </a:t>
            </a:r>
            <a:endParaRPr lang="en-US" dirty="0"/>
          </a:p>
        </p:txBody>
      </p:sp>
      <p:pic>
        <p:nvPicPr>
          <p:cNvPr id="8" name="Picture 7">
            <a:extLst>
              <a:ext uri="{FF2B5EF4-FFF2-40B4-BE49-F238E27FC236}">
                <a16:creationId xmlns:a16="http://schemas.microsoft.com/office/drawing/2014/main" id="{1B15C3AB-ECAE-4C91-AAF6-D1EEF51C401A}"/>
              </a:ext>
            </a:extLst>
          </p:cNvPr>
          <p:cNvPicPr/>
          <p:nvPr/>
        </p:nvPicPr>
        <p:blipFill>
          <a:blip r:embed="rId5"/>
          <a:stretch>
            <a:fillRect/>
          </a:stretch>
        </p:blipFill>
        <p:spPr>
          <a:xfrm>
            <a:off x="395847" y="4064905"/>
            <a:ext cx="4695190" cy="2011927"/>
          </a:xfrm>
          <a:prstGeom prst="rect">
            <a:avLst/>
          </a:prstGeom>
          <a:solidFill>
            <a:schemeClr val="bg1"/>
          </a:solidFill>
        </p:spPr>
      </p:pic>
      <p:pic>
        <p:nvPicPr>
          <p:cNvPr id="9" name="Picture 8">
            <a:extLst>
              <a:ext uri="{FF2B5EF4-FFF2-40B4-BE49-F238E27FC236}">
                <a16:creationId xmlns:a16="http://schemas.microsoft.com/office/drawing/2014/main" id="{A50CB296-BB1F-4EA8-8A6A-7A4994649B6F}"/>
              </a:ext>
            </a:extLst>
          </p:cNvPr>
          <p:cNvPicPr/>
          <p:nvPr/>
        </p:nvPicPr>
        <p:blipFill>
          <a:blip r:embed="rId6"/>
          <a:stretch>
            <a:fillRect/>
          </a:stretch>
        </p:blipFill>
        <p:spPr>
          <a:xfrm>
            <a:off x="6671944" y="1782124"/>
            <a:ext cx="4376705" cy="1939518"/>
          </a:xfrm>
          <a:prstGeom prst="rect">
            <a:avLst/>
          </a:prstGeom>
          <a:solidFill>
            <a:schemeClr val="bg1"/>
          </a:solidFill>
        </p:spPr>
      </p:pic>
      <p:sp>
        <p:nvSpPr>
          <p:cNvPr id="10" name="Rectangle 9">
            <a:extLst>
              <a:ext uri="{FF2B5EF4-FFF2-40B4-BE49-F238E27FC236}">
                <a16:creationId xmlns:a16="http://schemas.microsoft.com/office/drawing/2014/main" id="{7E3A2768-2A98-4409-9743-4BC0EA135652}"/>
              </a:ext>
            </a:extLst>
          </p:cNvPr>
          <p:cNvSpPr/>
          <p:nvPr/>
        </p:nvSpPr>
        <p:spPr>
          <a:xfrm>
            <a:off x="8006856" y="3846676"/>
            <a:ext cx="1999265" cy="369332"/>
          </a:xfrm>
          <a:prstGeom prst="rect">
            <a:avLst/>
          </a:prstGeom>
        </p:spPr>
        <p:txBody>
          <a:bodyPr wrap="none">
            <a:spAutoFit/>
          </a:bodyPr>
          <a:lstStyle/>
          <a:p>
            <a:r>
              <a:rPr lang="en-US" dirty="0" err="1">
                <a:solidFill>
                  <a:srgbClr val="000000"/>
                </a:solidFill>
                <a:latin typeface="Times New Roman" panose="02020603050405020304" pitchFamily="18" charset="0"/>
                <a:ea typeface="Calibri" panose="020F0502020204030204" pitchFamily="34" charset="0"/>
              </a:rPr>
              <a:t>Baro</a:t>
            </a:r>
            <a:r>
              <a:rPr lang="en-US" dirty="0">
                <a:solidFill>
                  <a:srgbClr val="000000"/>
                </a:solidFill>
                <a:latin typeface="Times New Roman" panose="02020603050405020304" pitchFamily="18" charset="0"/>
                <a:ea typeface="Calibri" panose="020F0502020204030204" pitchFamily="34" charset="0"/>
              </a:rPr>
              <a:t>-Akobo-</a:t>
            </a:r>
            <a:r>
              <a:rPr lang="en-US" dirty="0" err="1">
                <a:solidFill>
                  <a:srgbClr val="000000"/>
                </a:solidFill>
                <a:latin typeface="Times New Roman" panose="02020603050405020304" pitchFamily="18" charset="0"/>
                <a:ea typeface="Calibri" panose="020F0502020204030204" pitchFamily="34" charset="0"/>
              </a:rPr>
              <a:t>Sobat</a:t>
            </a:r>
            <a:r>
              <a:rPr lang="en-US" dirty="0">
                <a:solidFill>
                  <a:srgbClr val="000000"/>
                </a:solidFill>
                <a:latin typeface="Times New Roman" panose="02020603050405020304" pitchFamily="18" charset="0"/>
                <a:ea typeface="Calibri" panose="020F0502020204030204" pitchFamily="34" charset="0"/>
              </a:rPr>
              <a:t> </a:t>
            </a:r>
            <a:endParaRPr lang="en-US" dirty="0"/>
          </a:p>
        </p:txBody>
      </p:sp>
      <p:sp>
        <p:nvSpPr>
          <p:cNvPr id="11" name="Rectangle 10">
            <a:extLst>
              <a:ext uri="{FF2B5EF4-FFF2-40B4-BE49-F238E27FC236}">
                <a16:creationId xmlns:a16="http://schemas.microsoft.com/office/drawing/2014/main" id="{6FB523EF-CF19-4F3A-91E8-557696010051}"/>
              </a:ext>
            </a:extLst>
          </p:cNvPr>
          <p:cNvSpPr/>
          <p:nvPr/>
        </p:nvSpPr>
        <p:spPr>
          <a:xfrm>
            <a:off x="2104889" y="6110395"/>
            <a:ext cx="1133644" cy="369332"/>
          </a:xfrm>
          <a:prstGeom prst="rect">
            <a:avLst/>
          </a:prstGeom>
        </p:spPr>
        <p:txBody>
          <a:bodyPr wrap="none">
            <a:spAutoFit/>
          </a:bodyPr>
          <a:lstStyle/>
          <a:p>
            <a:r>
              <a:rPr lang="en-US" dirty="0">
                <a:solidFill>
                  <a:srgbClr val="000000"/>
                </a:solidFill>
                <a:latin typeface="Times New Roman" panose="02020603050405020304" pitchFamily="18" charset="0"/>
                <a:ea typeface="Calibri" panose="020F0502020204030204" pitchFamily="34" charset="0"/>
              </a:rPr>
              <a:t>Blue Nile </a:t>
            </a:r>
            <a:endParaRPr lang="en-US" dirty="0"/>
          </a:p>
        </p:txBody>
      </p:sp>
      <p:graphicFrame>
        <p:nvGraphicFramePr>
          <p:cNvPr id="5" name="Table 4">
            <a:extLst>
              <a:ext uri="{FF2B5EF4-FFF2-40B4-BE49-F238E27FC236}">
                <a16:creationId xmlns:a16="http://schemas.microsoft.com/office/drawing/2014/main" id="{9F95E4A1-C490-49AA-8091-D3883F8E0096}"/>
              </a:ext>
            </a:extLst>
          </p:cNvPr>
          <p:cNvGraphicFramePr>
            <a:graphicFrameLocks noGrp="1"/>
          </p:cNvGraphicFramePr>
          <p:nvPr>
            <p:extLst>
              <p:ext uri="{D42A27DB-BD31-4B8C-83A1-F6EECF244321}">
                <p14:modId xmlns:p14="http://schemas.microsoft.com/office/powerpoint/2010/main" val="734625310"/>
              </p:ext>
            </p:extLst>
          </p:nvPr>
        </p:nvGraphicFramePr>
        <p:xfrm>
          <a:off x="6671944" y="4216008"/>
          <a:ext cx="4376705" cy="1615591"/>
        </p:xfrm>
        <a:graphic>
          <a:graphicData uri="http://schemas.openxmlformats.org/drawingml/2006/table">
            <a:tbl>
              <a:tblPr>
                <a:tableStyleId>{616DA210-FB5B-4158-B5E0-FEB733F419BA}</a:tableStyleId>
              </a:tblPr>
              <a:tblGrid>
                <a:gridCol w="2020017">
                  <a:extLst>
                    <a:ext uri="{9D8B030D-6E8A-4147-A177-3AD203B41FA5}">
                      <a16:colId xmlns:a16="http://schemas.microsoft.com/office/drawing/2014/main" val="181714568"/>
                    </a:ext>
                  </a:extLst>
                </a:gridCol>
                <a:gridCol w="2356688">
                  <a:extLst>
                    <a:ext uri="{9D8B030D-6E8A-4147-A177-3AD203B41FA5}">
                      <a16:colId xmlns:a16="http://schemas.microsoft.com/office/drawing/2014/main" val="3433040245"/>
                    </a:ext>
                  </a:extLst>
                </a:gridCol>
              </a:tblGrid>
              <a:tr h="696394">
                <a:tc>
                  <a:txBody>
                    <a:bodyPr/>
                    <a:lstStyle/>
                    <a:p>
                      <a:pPr algn="ctr" fontAlgn="b"/>
                      <a:r>
                        <a:rPr lang="en-US" sz="2000" b="1" u="none" strike="noStrike" dirty="0">
                          <a:effectLst/>
                        </a:rPr>
                        <a:t>Sub-basins’  calculation</a:t>
                      </a:r>
                      <a:endParaRPr lang="en-US" sz="20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2000" b="1" u="none" strike="noStrike" dirty="0">
                          <a:effectLst/>
                        </a:rPr>
                        <a:t>Mean Discharge (m</a:t>
                      </a:r>
                      <a:r>
                        <a:rPr lang="en-US" sz="2000" b="1" u="none" strike="noStrike" baseline="30000" dirty="0">
                          <a:effectLst/>
                        </a:rPr>
                        <a:t>3</a:t>
                      </a:r>
                      <a:r>
                        <a:rPr lang="en-US" sz="2000" b="1" u="none" strike="noStrike" dirty="0">
                          <a:effectLst/>
                        </a:rPr>
                        <a:t>/s)</a:t>
                      </a:r>
                      <a:endParaRPr lang="en-US" sz="2000" b="1" i="0" u="none" strike="noStrike" dirty="0">
                        <a:solidFill>
                          <a:srgbClr val="000000"/>
                        </a:solidFill>
                        <a:effectLst/>
                        <a:latin typeface="Calibri" panose="020F0502020204030204" pitchFamily="34" charset="0"/>
                      </a:endParaRPr>
                    </a:p>
                  </a:txBody>
                  <a:tcPr marL="9525" marR="9525" marT="9525"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14839840"/>
                  </a:ext>
                </a:extLst>
              </a:tr>
              <a:tr h="306399">
                <a:tc>
                  <a:txBody>
                    <a:bodyPr/>
                    <a:lstStyle/>
                    <a:p>
                      <a:pPr algn="ctr" fontAlgn="b"/>
                      <a:r>
                        <a:rPr lang="en-US" sz="1800" u="none" strike="noStrike" dirty="0">
                          <a:effectLst/>
                        </a:rPr>
                        <a:t>Atbara</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fontAlgn="b"/>
                      <a:r>
                        <a:rPr lang="en-US" sz="1800" u="none" strike="noStrike" dirty="0">
                          <a:effectLst/>
                        </a:rPr>
                        <a:t>437.6</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57875118"/>
                  </a:ext>
                </a:extLst>
              </a:tr>
              <a:tr h="306399">
                <a:tc>
                  <a:txBody>
                    <a:bodyPr/>
                    <a:lstStyle/>
                    <a:p>
                      <a:pPr algn="ctr" fontAlgn="b"/>
                      <a:r>
                        <a:rPr lang="en-US" sz="1800" u="none" strike="noStrike" dirty="0">
                          <a:effectLst/>
                        </a:rPr>
                        <a:t>Blue Nile</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b"/>
                      <a:r>
                        <a:rPr lang="en-US" sz="1800" u="none" strike="noStrike" dirty="0">
                          <a:effectLst/>
                        </a:rPr>
                        <a:t>1548.4</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80508593"/>
                  </a:ext>
                </a:extLst>
              </a:tr>
              <a:tr h="306399">
                <a:tc>
                  <a:txBody>
                    <a:bodyPr/>
                    <a:lstStyle/>
                    <a:p>
                      <a:pPr algn="ctr" fontAlgn="b"/>
                      <a:r>
                        <a:rPr lang="en-US" sz="1800" u="none" strike="noStrike" dirty="0" err="1">
                          <a:effectLst/>
                        </a:rPr>
                        <a:t>Sobat</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800" u="none" strike="noStrike" dirty="0">
                          <a:effectLst/>
                        </a:rPr>
                        <a:t>358.7</a:t>
                      </a:r>
                      <a:endParaRPr lang="en-US" sz="18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1611305"/>
                  </a:ext>
                </a:extLst>
              </a:tr>
            </a:tbl>
          </a:graphicData>
        </a:graphic>
      </p:graphicFrame>
    </p:spTree>
    <p:extLst>
      <p:ext uri="{BB962C8B-B14F-4D97-AF65-F5344CB8AC3E}">
        <p14:creationId xmlns:p14="http://schemas.microsoft.com/office/powerpoint/2010/main" val="30637735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l="-1000" r="-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33F83-0376-429D-9B62-6CE9489EE2E1}"/>
              </a:ext>
            </a:extLst>
          </p:cNvPr>
          <p:cNvSpPr>
            <a:spLocks noGrp="1"/>
          </p:cNvSpPr>
          <p:nvPr>
            <p:ph type="title"/>
          </p:nvPr>
        </p:nvSpPr>
        <p:spPr/>
        <p:txBody>
          <a:bodyPr/>
          <a:lstStyle/>
          <a:p>
            <a:pPr algn="ctr"/>
            <a:r>
              <a:rPr lang="en-US" b="1" dirty="0">
                <a:effectLst>
                  <a:outerShdw blurRad="38100" dist="38100" dir="2700000" algn="tl">
                    <a:srgbClr val="000000">
                      <a:alpha val="43137"/>
                    </a:srgbClr>
                  </a:outerShdw>
                </a:effectLst>
              </a:rPr>
              <a:t>Evapotranspiration</a:t>
            </a:r>
          </a:p>
        </p:txBody>
      </p:sp>
      <p:pic>
        <p:nvPicPr>
          <p:cNvPr id="4" name="Content Placeholder 3">
            <a:extLst>
              <a:ext uri="{FF2B5EF4-FFF2-40B4-BE49-F238E27FC236}">
                <a16:creationId xmlns:a16="http://schemas.microsoft.com/office/drawing/2014/main" id="{7232D13B-73AC-434B-BD07-37B5EB734886}"/>
              </a:ext>
            </a:extLst>
          </p:cNvPr>
          <p:cNvPicPr>
            <a:picLocks noGrp="1"/>
          </p:cNvPicPr>
          <p:nvPr>
            <p:ph idx="1"/>
          </p:nvPr>
        </p:nvPicPr>
        <p:blipFill>
          <a:blip r:embed="rId4"/>
          <a:stretch>
            <a:fillRect/>
          </a:stretch>
        </p:blipFill>
        <p:spPr>
          <a:xfrm>
            <a:off x="2483725" y="1810357"/>
            <a:ext cx="7690711" cy="3732493"/>
          </a:xfrm>
          <a:prstGeom prst="rect">
            <a:avLst/>
          </a:prstGeom>
          <a:solidFill>
            <a:schemeClr val="bg1"/>
          </a:solidFill>
        </p:spPr>
      </p:pic>
      <p:sp>
        <p:nvSpPr>
          <p:cNvPr id="5" name="Rectangle 4">
            <a:extLst>
              <a:ext uri="{FF2B5EF4-FFF2-40B4-BE49-F238E27FC236}">
                <a16:creationId xmlns:a16="http://schemas.microsoft.com/office/drawing/2014/main" id="{D1FBBFB6-FC0C-4AF0-84BC-58B20D904219}"/>
              </a:ext>
            </a:extLst>
          </p:cNvPr>
          <p:cNvSpPr/>
          <p:nvPr/>
        </p:nvSpPr>
        <p:spPr>
          <a:xfrm>
            <a:off x="3765176" y="5662519"/>
            <a:ext cx="6096000" cy="966803"/>
          </a:xfrm>
          <a:prstGeom prst="rect">
            <a:avLst/>
          </a:prstGeom>
        </p:spPr>
        <p:txBody>
          <a:bodyPr>
            <a:spAutoFit/>
          </a:bodyPr>
          <a:lstStyle/>
          <a:p>
            <a:pPr algn="ctr">
              <a:lnSpc>
                <a:spcPct val="107000"/>
              </a:lnSpc>
              <a:spcAft>
                <a:spcPts val="8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Direct evaporation and evapotranspiration (ET) of January, April, August, and November from the Nile river basin (Source; Nile basin water resource Atlas).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638420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l="-1000" r="-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33F83-0376-429D-9B62-6CE9489EE2E1}"/>
              </a:ext>
            </a:extLst>
          </p:cNvPr>
          <p:cNvSpPr>
            <a:spLocks noGrp="1"/>
          </p:cNvSpPr>
          <p:nvPr>
            <p:ph type="title"/>
          </p:nvPr>
        </p:nvSpPr>
        <p:spPr/>
        <p:txBody>
          <a:bodyPr/>
          <a:lstStyle/>
          <a:p>
            <a:pPr algn="ctr"/>
            <a:r>
              <a:rPr lang="en-US" b="1" dirty="0">
                <a:effectLst>
                  <a:outerShdw blurRad="38100" dist="38100" dir="2700000" algn="tl">
                    <a:srgbClr val="000000">
                      <a:alpha val="43137"/>
                    </a:srgbClr>
                  </a:outerShdw>
                </a:effectLst>
              </a:rPr>
              <a:t>Objectives</a:t>
            </a:r>
          </a:p>
        </p:txBody>
      </p:sp>
      <p:sp>
        <p:nvSpPr>
          <p:cNvPr id="3" name="Content Placeholder 2">
            <a:extLst>
              <a:ext uri="{FF2B5EF4-FFF2-40B4-BE49-F238E27FC236}">
                <a16:creationId xmlns:a16="http://schemas.microsoft.com/office/drawing/2014/main" id="{D0D87C2F-CFF8-4D60-AB57-DCBECFE11DBF}"/>
              </a:ext>
            </a:extLst>
          </p:cNvPr>
          <p:cNvSpPr>
            <a:spLocks noGrp="1"/>
          </p:cNvSpPr>
          <p:nvPr>
            <p:ph idx="1"/>
          </p:nvPr>
        </p:nvSpPr>
        <p:spPr>
          <a:solidFill>
            <a:schemeClr val="bg1">
              <a:alpha val="46000"/>
            </a:schemeClr>
          </a:solidFill>
        </p:spPr>
        <p:txBody>
          <a:bodyPr>
            <a:normAutofit/>
          </a:bodyPr>
          <a:lstStyle/>
          <a:p>
            <a:r>
              <a:rPr lang="en-US" dirty="0"/>
              <a:t>Therefore, given these prevailing hydrologic processes, there is a need:</a:t>
            </a:r>
          </a:p>
          <a:p>
            <a:pPr marL="971550" lvl="1" indent="-514350">
              <a:buFont typeface="+mj-lt"/>
              <a:buAutoNum type="alphaLcParenR"/>
            </a:pPr>
            <a:r>
              <a:rPr lang="en-US" sz="2800" dirty="0"/>
              <a:t>to conduct detailed and dynamic water resources inventories in the Nile basin in these two countries. </a:t>
            </a:r>
          </a:p>
          <a:p>
            <a:pPr marL="971550" lvl="1" indent="-514350">
              <a:buFont typeface="+mj-lt"/>
              <a:buAutoNum type="alphaLcParenR"/>
            </a:pPr>
            <a:r>
              <a:rPr lang="en-US" sz="2800" dirty="0"/>
              <a:t>to verify if indeed Ethiopia has plentiful alternative freshwater resources, and Nile water is the Egypt's sole freshwater source and the dam is an existential threat. </a:t>
            </a:r>
          </a:p>
          <a:p>
            <a:pPr marL="971550" lvl="1" indent="-514350">
              <a:buFont typeface="+mj-lt"/>
              <a:buAutoNum type="alphaLcParenR"/>
            </a:pPr>
            <a:endParaRPr lang="en-US" sz="2800" dirty="0"/>
          </a:p>
        </p:txBody>
      </p:sp>
    </p:spTree>
    <p:extLst>
      <p:ext uri="{BB962C8B-B14F-4D97-AF65-F5344CB8AC3E}">
        <p14:creationId xmlns:p14="http://schemas.microsoft.com/office/powerpoint/2010/main" val="3116904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l="-1000" r="-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33F83-0376-429D-9B62-6CE9489EE2E1}"/>
              </a:ext>
            </a:extLst>
          </p:cNvPr>
          <p:cNvSpPr>
            <a:spLocks noGrp="1"/>
          </p:cNvSpPr>
          <p:nvPr>
            <p:ph type="title"/>
          </p:nvPr>
        </p:nvSpPr>
        <p:spPr/>
        <p:txBody>
          <a:bodyPr/>
          <a:lstStyle/>
          <a:p>
            <a:pPr algn="ctr"/>
            <a:r>
              <a:rPr lang="en-US" b="1" dirty="0">
                <a:effectLst>
                  <a:outerShdw blurRad="38100" dist="38100" dir="2700000" algn="tl">
                    <a:srgbClr val="000000">
                      <a:alpha val="43137"/>
                    </a:srgbClr>
                  </a:outerShdw>
                </a:effectLst>
              </a:rPr>
              <a:t>Water Budget Concept</a:t>
            </a:r>
          </a:p>
        </p:txBody>
      </p:sp>
      <p:sp>
        <p:nvSpPr>
          <p:cNvPr id="3" name="Content Placeholder 2">
            <a:extLst>
              <a:ext uri="{FF2B5EF4-FFF2-40B4-BE49-F238E27FC236}">
                <a16:creationId xmlns:a16="http://schemas.microsoft.com/office/drawing/2014/main" id="{D0D87C2F-CFF8-4D60-AB57-DCBECFE11DBF}"/>
              </a:ext>
            </a:extLst>
          </p:cNvPr>
          <p:cNvSpPr>
            <a:spLocks noGrp="1"/>
          </p:cNvSpPr>
          <p:nvPr>
            <p:ph idx="1"/>
          </p:nvPr>
        </p:nvSpPr>
        <p:spPr>
          <a:xfrm>
            <a:off x="838200" y="1843088"/>
            <a:ext cx="10515600" cy="3536632"/>
          </a:xfrm>
          <a:solidFill>
            <a:schemeClr val="bg1">
              <a:alpha val="50000"/>
            </a:schemeClr>
          </a:solidFill>
        </p:spPr>
        <p:txBody>
          <a:bodyPr/>
          <a:lstStyle/>
          <a:p>
            <a:r>
              <a:rPr lang="en-US" dirty="0"/>
              <a:t>This study uses the concept of water budget, a hydrologic tool used for measuring water movement in between hydrologic regimes (atmosphere, surface and the subsurface).</a:t>
            </a:r>
          </a:p>
          <a:p>
            <a:r>
              <a:rPr lang="en-US" dirty="0"/>
              <a:t>It also involves measurement of the quantities of water storages in each component, particularly, the surface and subsurface. </a:t>
            </a:r>
          </a:p>
          <a:p>
            <a:r>
              <a:rPr lang="en-US" dirty="0"/>
              <a:t>Watershed managers use this tool for evaluating sustainable qualities and quantities of water supplies; watershed best practices, and watershed planning and management thereof.</a:t>
            </a:r>
          </a:p>
        </p:txBody>
      </p:sp>
    </p:spTree>
    <p:extLst>
      <p:ext uri="{BB962C8B-B14F-4D97-AF65-F5344CB8AC3E}">
        <p14:creationId xmlns:p14="http://schemas.microsoft.com/office/powerpoint/2010/main" val="4504232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l="-1000" r="-1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963E4AF-907F-467F-9941-B4430E4B8D46}"/>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62744" y="1690688"/>
            <a:ext cx="5759824" cy="4482783"/>
          </a:xfrm>
          <a:prstGeom prst="rect">
            <a:avLst/>
          </a:prstGeom>
          <a:solidFill>
            <a:schemeClr val="bg1"/>
          </a:solidFill>
        </p:spPr>
      </p:pic>
      <p:sp>
        <p:nvSpPr>
          <p:cNvPr id="2" name="Title 1">
            <a:extLst>
              <a:ext uri="{FF2B5EF4-FFF2-40B4-BE49-F238E27FC236}">
                <a16:creationId xmlns:a16="http://schemas.microsoft.com/office/drawing/2014/main" id="{1A2D0390-75DE-4C2C-8D8E-3F0D011CA1D7}"/>
              </a:ext>
            </a:extLst>
          </p:cNvPr>
          <p:cNvSpPr>
            <a:spLocks noGrp="1"/>
          </p:cNvSpPr>
          <p:nvPr>
            <p:ph type="title"/>
          </p:nvPr>
        </p:nvSpPr>
        <p:spPr>
          <a:xfrm>
            <a:off x="838200" y="365125"/>
            <a:ext cx="7606553" cy="1325563"/>
          </a:xfrm>
        </p:spPr>
        <p:txBody>
          <a:bodyPr/>
          <a:lstStyle/>
          <a:p>
            <a:pPr algn="ctr"/>
            <a:r>
              <a:rPr lang="en-US" b="1" dirty="0">
                <a:effectLst>
                  <a:outerShdw blurRad="38100" dist="38100" dir="2700000" algn="tl">
                    <a:srgbClr val="000000">
                      <a:alpha val="43137"/>
                    </a:srgbClr>
                  </a:outerShdw>
                </a:effectLst>
              </a:rPr>
              <a:t>Water Budget Concept</a:t>
            </a:r>
          </a:p>
        </p:txBody>
      </p:sp>
      <p:sp>
        <p:nvSpPr>
          <p:cNvPr id="3" name="Content Placeholder 2">
            <a:extLst>
              <a:ext uri="{FF2B5EF4-FFF2-40B4-BE49-F238E27FC236}">
                <a16:creationId xmlns:a16="http://schemas.microsoft.com/office/drawing/2014/main" id="{3EB2EB5A-3154-416C-B015-65E22ADBDC0F}"/>
              </a:ext>
            </a:extLst>
          </p:cNvPr>
          <p:cNvSpPr>
            <a:spLocks noGrp="1"/>
          </p:cNvSpPr>
          <p:nvPr>
            <p:ph idx="1"/>
          </p:nvPr>
        </p:nvSpPr>
        <p:spPr>
          <a:xfrm>
            <a:off x="838200" y="1690688"/>
            <a:ext cx="5424544" cy="4482783"/>
          </a:xfrm>
          <a:solidFill>
            <a:schemeClr val="bg1">
              <a:alpha val="50000"/>
            </a:schemeClr>
          </a:solidFill>
        </p:spPr>
        <p:txBody>
          <a:bodyPr>
            <a:normAutofit lnSpcReduction="10000"/>
          </a:bodyPr>
          <a:lstStyle/>
          <a:p>
            <a:r>
              <a:rPr lang="en-US" dirty="0"/>
              <a:t>The water budget concept applies the law of conservation of mass/matter. </a:t>
            </a:r>
          </a:p>
          <a:p>
            <a:pPr>
              <a:lnSpc>
                <a:spcPct val="100000"/>
              </a:lnSpc>
              <a:spcBef>
                <a:spcPts val="0"/>
              </a:spcBef>
              <a:defRPr/>
            </a:pPr>
            <a:r>
              <a:rPr lang="en-US" dirty="0"/>
              <a:t>The law states that matter or mass can’t be created or destroyed but can change from one form to another, </a:t>
            </a:r>
          </a:p>
          <a:p>
            <a:pPr>
              <a:lnSpc>
                <a:spcPct val="100000"/>
              </a:lnSpc>
              <a:spcBef>
                <a:spcPts val="0"/>
              </a:spcBef>
              <a:defRPr/>
            </a:pPr>
            <a:r>
              <a:rPr lang="en-US" dirty="0"/>
              <a:t>such that the total mass of the matter on the reactant is equal to the total mass of the matter on the product side.  </a:t>
            </a:r>
          </a:p>
        </p:txBody>
      </p:sp>
    </p:spTree>
    <p:extLst>
      <p:ext uri="{BB962C8B-B14F-4D97-AF65-F5344CB8AC3E}">
        <p14:creationId xmlns:p14="http://schemas.microsoft.com/office/powerpoint/2010/main" val="5581062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3571</TotalTime>
  <Words>1389</Words>
  <Application>Microsoft Office PowerPoint</Application>
  <PresentationFormat>Widescreen</PresentationFormat>
  <Paragraphs>259</Paragraphs>
  <Slides>19</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Calibri</vt:lpstr>
      <vt:lpstr>Calibri Light</vt:lpstr>
      <vt:lpstr>Calibri Light (Headings)</vt:lpstr>
      <vt:lpstr>Cambria Math</vt:lpstr>
      <vt:lpstr>Times New Roman</vt:lpstr>
      <vt:lpstr>Office Theme</vt:lpstr>
      <vt:lpstr>Water Resources account of Egypt vs Ethiopia's Nile Sub-Basins: The Utility of the Water Budget Model</vt:lpstr>
      <vt:lpstr>Ethiopia: Water Tower of Africa</vt:lpstr>
      <vt:lpstr>Rainfall is not the only sources</vt:lpstr>
      <vt:lpstr>Stream outflows</vt:lpstr>
      <vt:lpstr>Hydrographs Showing Stream Discharge</vt:lpstr>
      <vt:lpstr>Evapotranspiration</vt:lpstr>
      <vt:lpstr>Objectives</vt:lpstr>
      <vt:lpstr>Water Budget Concept</vt:lpstr>
      <vt:lpstr>Water Budget Concept</vt:lpstr>
      <vt:lpstr>Sub-basins</vt:lpstr>
      <vt:lpstr>Result: Sources of Water Resources </vt:lpstr>
      <vt:lpstr>Result: Stream outflow</vt:lpstr>
      <vt:lpstr>Result: Evapotranspiration</vt:lpstr>
      <vt:lpstr>Result: Net Change in storage</vt:lpstr>
      <vt:lpstr>Result: Net Change in storage</vt:lpstr>
      <vt:lpstr>Result: Surface Water</vt:lpstr>
      <vt:lpstr>Groundwater Reserve</vt:lpstr>
      <vt:lpstr>Coastline water </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Water Resources account of Egypt vs Ethiopia's Nile Sub-basins: The utility of the water budget model</dc:title>
  <dc:creator>Tekleab Gala</dc:creator>
  <cp:lastModifiedBy>Tekleab Gala</cp:lastModifiedBy>
  <cp:revision>42</cp:revision>
  <dcterms:created xsi:type="dcterms:W3CDTF">2020-08-13T05:08:07Z</dcterms:created>
  <dcterms:modified xsi:type="dcterms:W3CDTF">2020-08-20T03:45:51Z</dcterms:modified>
</cp:coreProperties>
</file>