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  <p:sldMasterId id="2147483789" r:id="rId2"/>
    <p:sldMasterId id="2147483801" r:id="rId3"/>
  </p:sldMasterIdLst>
  <p:notesMasterIdLst>
    <p:notesMasterId r:id="rId43"/>
  </p:notesMasterIdLst>
  <p:handoutMasterIdLst>
    <p:handoutMasterId r:id="rId44"/>
  </p:handoutMasterIdLst>
  <p:sldIdLst>
    <p:sldId id="1186" r:id="rId4"/>
    <p:sldId id="1077" r:id="rId5"/>
    <p:sldId id="914" r:id="rId6"/>
    <p:sldId id="1199" r:id="rId7"/>
    <p:sldId id="1196" r:id="rId8"/>
    <p:sldId id="1197" r:id="rId9"/>
    <p:sldId id="1171" r:id="rId10"/>
    <p:sldId id="1198" r:id="rId11"/>
    <p:sldId id="1147" r:id="rId12"/>
    <p:sldId id="915" r:id="rId13"/>
    <p:sldId id="1168" r:id="rId14"/>
    <p:sldId id="1182" r:id="rId15"/>
    <p:sldId id="921" r:id="rId16"/>
    <p:sldId id="922" r:id="rId17"/>
    <p:sldId id="923" r:id="rId18"/>
    <p:sldId id="924" r:id="rId19"/>
    <p:sldId id="1203" r:id="rId20"/>
    <p:sldId id="1109" r:id="rId21"/>
    <p:sldId id="1111" r:id="rId22"/>
    <p:sldId id="843" r:id="rId23"/>
    <p:sldId id="934" r:id="rId24"/>
    <p:sldId id="1201" r:id="rId25"/>
    <p:sldId id="936" r:id="rId26"/>
    <p:sldId id="948" r:id="rId27"/>
    <p:sldId id="933" r:id="rId28"/>
    <p:sldId id="966" r:id="rId29"/>
    <p:sldId id="967" r:id="rId30"/>
    <p:sldId id="980" r:id="rId31"/>
    <p:sldId id="977" r:id="rId32"/>
    <p:sldId id="1082" r:id="rId33"/>
    <p:sldId id="972" r:id="rId34"/>
    <p:sldId id="1085" r:id="rId35"/>
    <p:sldId id="1115" r:id="rId36"/>
    <p:sldId id="1183" r:id="rId37"/>
    <p:sldId id="1121" r:id="rId38"/>
    <p:sldId id="1122" r:id="rId39"/>
    <p:sldId id="1124" r:id="rId40"/>
    <p:sldId id="1202" r:id="rId41"/>
    <p:sldId id="1146" r:id="rId42"/>
  </p:sldIdLst>
  <p:sldSz cx="9144000" cy="6858000" type="screen4x3"/>
  <p:notesSz cx="6858000" cy="9144000"/>
  <p:custShowLst>
    <p:custShow name="Lake Adele" id="0">
      <p:sldLst/>
    </p:custShow>
    <p:custShow name="Lake Alemaya" id="1">
      <p:sldLst/>
    </p:custShow>
    <p:custShow name="Alemaye" id="2">
      <p:sldLst/>
    </p:custShow>
    <p:custShow name="Tana soil erosion" id="3">
      <p:sldLst/>
    </p:custShow>
    <p:custShow name="Gemss_BC" id="4">
      <p:sldLst/>
    </p:custShow>
    <p:custShow name="Sections" id="5">
      <p:sldLst/>
    </p:custShow>
  </p:custShowLst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90000"/>
    <a:srgbClr val="FF9900"/>
    <a:srgbClr val="3399FF"/>
    <a:srgbClr val="66CCFF"/>
    <a:srgbClr val="FFFF00"/>
    <a:srgbClr val="FFFF99"/>
    <a:srgbClr val="CC3300"/>
    <a:srgbClr val="FF33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5023" autoAdjust="0"/>
  </p:normalViewPr>
  <p:slideViewPr>
    <p:cSldViewPr>
      <p:cViewPr varScale="1">
        <p:scale>
          <a:sx n="141" d="100"/>
          <a:sy n="141" d="100"/>
        </p:scale>
        <p:origin x="98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5.xml"/><Relationship Id="rId2" Type="http://schemas.openxmlformats.org/officeDocument/2006/relationships/slide" Target="slides/slide14.xml"/><Relationship Id="rId1" Type="http://schemas.openxmlformats.org/officeDocument/2006/relationships/slide" Target="slides/slide13.xml"/><Relationship Id="rId4" Type="http://schemas.openxmlformats.org/officeDocument/2006/relationships/slide" Target="slides/slide1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3E954-4D71-40BA-89F1-39566C931F2A}" type="datetimeFigureOut">
              <a:rPr lang="en-US" smtClean="0"/>
              <a:pPr/>
              <a:t>9/1/20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59F11-BA79-42F4-9A9F-2C08384253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7208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9F6251FB-9AF4-4F36-925D-1A267487BB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194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95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531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27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3348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C4A4EBF-1E4A-4BA1-958E-2463696E035E}" type="slidenum">
              <a:rPr lang="en-US" sz="1200"/>
              <a:pPr eaLnBrk="1" hangingPunct="1"/>
              <a:t>32</a:t>
            </a:fld>
            <a:endParaRPr lang="en-US" sz="120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39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CB66BD5-D72E-4B27-95BE-CC37F9F432CC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2434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AFEF23-9DC6-4C4E-880A-B8775E90A373}" type="slidenum">
              <a:rPr lang="en-US"/>
              <a:pPr/>
              <a:t>13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047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10B7AC-738F-4927-8866-0690EEAEAE3F}" type="slidenum">
              <a:rPr lang="en-US"/>
              <a:pPr/>
              <a:t>14</a:t>
            </a:fld>
            <a:endParaRPr lang="en-US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1288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687BCF-99EB-4663-9AE5-1CB4AA333782}" type="slidenum">
              <a:rPr lang="en-US"/>
              <a:pPr/>
              <a:t>15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1369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C5841A-E552-4C4C-8D6D-F68C9A424BFB}" type="slidenum">
              <a:rPr lang="en-US"/>
              <a:pPr/>
              <a:t>16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0610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35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1764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7461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802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332803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2804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280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32806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32807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32808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E627C41-F181-491E-9644-03A96734B12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3280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6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D9B73-2539-4211-B6E0-0784FDAD12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8FF6F-79DE-4683-B725-3AB9AEE4F3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BD715BA-8FFE-4F08-BBA7-447C4B80A4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3826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378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9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032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472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394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164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63664-2B00-43CB-A3B0-B318D3D2D5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960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022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0056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59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4621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6861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554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5416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889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839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2A0829-4BEA-49D4-A7DC-AA88594F99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2439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1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5083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6824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9/1/20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165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9BA616-03E8-4B2A-9F2A-A3F73A7AD7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3619E6-4D29-40A7-A4C8-2CFD64C9F0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7395EA-38F7-4C4A-973C-1B13CFBED7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24A02-B427-452E-8063-C2D7039F58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B1562-05DE-4629-B2B9-D6BC1F5EA7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ECB968-F257-4286-A51E-F9197A6009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778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331779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1780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178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3178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178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3178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3178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8823F2B4-E32B-4F9F-A38D-405FEC66559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76" r:id="rId12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  <a:latin typeface="Constanti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9/1/20</a:t>
            </a:fld>
            <a:endParaRPr lang="en-US">
              <a:solidFill>
                <a:srgbClr val="04617B">
                  <a:shade val="90000"/>
                </a:srgbClr>
              </a:solidFill>
              <a:latin typeface="Constantia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4617B">
                  <a:shade val="90000"/>
                </a:srgbClr>
              </a:solidFill>
              <a:latin typeface="Constanti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  <a:latin typeface="Constanti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  <a:latin typeface="Constanti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onstanti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onstanti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5052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87EDF68-33DB-46FC-8BFC-BE2A15676314}" type="datetimeFigureOut">
              <a:rPr lang="en-US" smtClean="0">
                <a:solidFill>
                  <a:srgbClr val="04617B">
                    <a:shade val="90000"/>
                  </a:srgbClr>
                </a:solidFill>
                <a:latin typeface="Constanti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9/1/20</a:t>
            </a:fld>
            <a:endParaRPr lang="en-US">
              <a:solidFill>
                <a:srgbClr val="04617B">
                  <a:shade val="90000"/>
                </a:srgbClr>
              </a:solidFill>
              <a:latin typeface="Constantia"/>
              <a:cs typeface="+mn-c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4617B">
                  <a:shade val="90000"/>
                </a:srgbClr>
              </a:solidFill>
              <a:latin typeface="Constanti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FBD9814-98D0-4900-8613-E54B525EDB5E}" type="slidenum">
              <a:rPr lang="en-US" smtClean="0">
                <a:solidFill>
                  <a:srgbClr val="04617B">
                    <a:shade val="90000"/>
                  </a:srgbClr>
                </a:solidFill>
                <a:latin typeface="Constanti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  <a:latin typeface="Constanti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onstanti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onstanti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703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5281194"/>
            <a:ext cx="2743200" cy="1272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le 6"/>
          <p:cNvSpPr/>
          <p:nvPr/>
        </p:nvSpPr>
        <p:spPr bwMode="auto">
          <a:xfrm>
            <a:off x="248161" y="914400"/>
            <a:ext cx="8743439" cy="1524000"/>
          </a:xfrm>
          <a:prstGeom prst="roundRect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>
                <a:solidFill>
                  <a:sysClr val="windowText" lastClr="000000"/>
                </a:solidFill>
              </a:rPr>
              <a:t>Impact of Climate Change on the Ecohydrology of the Nile River Basin 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19200" y="2590800"/>
            <a:ext cx="632460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33CC"/>
                </a:solidFill>
              </a:rPr>
              <a:t>Shimelis G Setegn, Ph.D.</a:t>
            </a:r>
          </a:p>
          <a:p>
            <a:pPr algn="ctr"/>
            <a:endParaRPr lang="en-US" sz="1100" b="1" dirty="0">
              <a:solidFill>
                <a:srgbClr val="0033CC"/>
              </a:solidFill>
            </a:endParaRPr>
          </a:p>
          <a:p>
            <a:pPr algn="ctr"/>
            <a:r>
              <a:rPr lang="en-US" sz="2400" b="1" dirty="0">
                <a:solidFill>
                  <a:srgbClr val="0033CC"/>
                </a:solidFill>
              </a:rPr>
              <a:t>Senior Scientist, SFWMD</a:t>
            </a:r>
          </a:p>
          <a:p>
            <a:pPr algn="ctr"/>
            <a:r>
              <a:rPr lang="en-US" sz="2400" b="1" dirty="0">
                <a:solidFill>
                  <a:srgbClr val="0033CC"/>
                </a:solidFill>
              </a:rPr>
              <a:t>Assistant Professor, FIU</a:t>
            </a:r>
          </a:p>
        </p:txBody>
      </p:sp>
      <p:pic>
        <p:nvPicPr>
          <p:cNvPr id="50178" name="Picture 2" descr="SFWMD seeking public input - Lake Okeechobee News | Lake ...">
            <a:extLst>
              <a:ext uri="{FF2B5EF4-FFF2-40B4-BE49-F238E27FC236}">
                <a16:creationId xmlns:a16="http://schemas.microsoft.com/office/drawing/2014/main" id="{17DE5F5C-C4C7-4782-A2C0-6B57D728A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4419601"/>
            <a:ext cx="2362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383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620000" cy="838200"/>
          </a:xfrm>
          <a:solidFill>
            <a:srgbClr val="006600"/>
          </a:solidFill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6600"/>
            </a:extrusionClr>
          </a:sp3d>
        </p:spPr>
        <p:txBody>
          <a:bodyPr>
            <a:normAutofit/>
            <a:flatTx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FFFF00"/>
                </a:solidFill>
              </a:rPr>
              <a:t>SWAT (Soil water Assessment Tool)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0964" name="Rectangle 5"/>
          <p:cNvSpPr>
            <a:spLocks noChangeArrowheads="1"/>
          </p:cNvSpPr>
          <p:nvPr/>
        </p:nvSpPr>
        <p:spPr bwMode="auto">
          <a:xfrm>
            <a:off x="442415" y="1524000"/>
            <a:ext cx="8153400" cy="477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54000">
              <a:schemeClr val="accent2">
                <a:lumMod val="75000"/>
                <a:alpha val="69000"/>
              </a:schemeClr>
            </a:glow>
            <a:softEdge rad="38100"/>
          </a:effectLst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ct val="20000"/>
              </a:spcBef>
              <a:buSzPct val="90000"/>
              <a:buFont typeface="Wingdings" pitchFamily="2" charset="2"/>
              <a:buChar char="Ø"/>
            </a:pPr>
            <a:endParaRPr lang="en-US" sz="1000" dirty="0">
              <a:solidFill>
                <a:srgbClr val="000000"/>
              </a:solidFill>
              <a:latin typeface="Tahoma" pitchFamily="34" charset="0"/>
              <a:cs typeface="Times New Roman" pitchFamily="18" charset="0"/>
            </a:endParaRPr>
          </a:p>
          <a:p>
            <a:pPr marL="182880" algn="just">
              <a:spcBef>
                <a:spcPct val="20000"/>
              </a:spcBef>
              <a:buSzPct val="90000"/>
              <a:buFont typeface="Wingdings" pitchFamily="2" charset="2"/>
              <a:buChar char="Ø"/>
            </a:pPr>
            <a:r>
              <a:rPr lang="en-US" sz="3200" dirty="0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SWAT is a river basin scale developed to predict the impact of land management practices on </a:t>
            </a:r>
            <a:r>
              <a:rPr lang="en-US" sz="3200" b="1" dirty="0">
                <a:solidFill>
                  <a:srgbClr val="0033CC"/>
                </a:solidFill>
                <a:latin typeface="Tahoma" pitchFamily="34" charset="0"/>
                <a:cs typeface="Times New Roman" pitchFamily="18" charset="0"/>
              </a:rPr>
              <a:t>water, sediment and agricultural chemical yields 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SzPct val="90000"/>
              <a:buFont typeface="Wingdings" pitchFamily="2" charset="2"/>
              <a:buChar char="Ø"/>
            </a:pPr>
            <a:endParaRPr lang="en-US" sz="3200" dirty="0">
              <a:solidFill>
                <a:srgbClr val="000000"/>
              </a:solidFill>
              <a:latin typeface="Tahoma" pitchFamily="34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en-ZA" sz="3200" dirty="0">
                <a:solidFill>
                  <a:srgbClr val="000000"/>
                </a:solidFill>
                <a:cs typeface="Times New Roman" pitchFamily="18" charset="0"/>
              </a:rPr>
              <a:t>The SWAT system (</a:t>
            </a:r>
            <a:r>
              <a:rPr lang="en-ZA" sz="3200" dirty="0" err="1">
                <a:solidFill>
                  <a:srgbClr val="000000"/>
                </a:solidFill>
                <a:cs typeface="Times New Roman" pitchFamily="18" charset="0"/>
              </a:rPr>
              <a:t>ArcSWAT</a:t>
            </a:r>
            <a:r>
              <a:rPr lang="en-ZA" sz="3200" dirty="0">
                <a:solidFill>
                  <a:srgbClr val="000000"/>
                </a:solidFill>
                <a:cs typeface="Times New Roman" pitchFamily="18" charset="0"/>
              </a:rPr>
              <a:t>), embedded within geographic information system (GIS), </a:t>
            </a:r>
          </a:p>
          <a:p>
            <a:pPr lvl="1"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en-ZA" sz="2800" dirty="0">
                <a:solidFill>
                  <a:srgbClr val="000000"/>
                </a:solidFill>
                <a:cs typeface="Times New Roman" pitchFamily="18" charset="0"/>
              </a:rPr>
              <a:t>can integrate various spatial environmental data</a:t>
            </a:r>
          </a:p>
          <a:p>
            <a:pPr lvl="1" algn="just">
              <a:lnSpc>
                <a:spcPct val="90000"/>
              </a:lnSpc>
            </a:pPr>
            <a:endParaRPr lang="en-ZA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861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433" name="Rectangle 1"/>
          <p:cNvSpPr>
            <a:spLocks noChangeArrowheads="1"/>
          </p:cNvSpPr>
          <p:nvPr/>
        </p:nvSpPr>
        <p:spPr bwMode="auto">
          <a:xfrm>
            <a:off x="304800" y="1099198"/>
            <a:ext cx="8153400" cy="4721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GEMSS - Generalized Environmental Modeling System for Surface waters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indent="-342900" algn="l"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r>
              <a:rPr lang="en-US" sz="2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GEMSS is an integrated system of 3-D hydrodynamic and transport modules </a:t>
            </a:r>
            <a:r>
              <a:rPr lang="en-US" sz="2200" dirty="0">
                <a:solidFill>
                  <a:srgbClr val="000000"/>
                </a:solidFill>
                <a:latin typeface="Tahoma"/>
                <a:cs typeface="Arial"/>
              </a:rPr>
              <a:t>embedded in 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GIS</a:t>
            </a:r>
          </a:p>
          <a:p>
            <a:pPr marL="342900" indent="-342900" algn="l"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42900" indent="-342900" algn="l"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 hydrodynamic and transport relationships used in GEMSS are developed from</a:t>
            </a:r>
          </a:p>
          <a:p>
            <a:pPr marL="800100" lvl="1" indent="-342900" algn="l"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r>
              <a:rPr lang="en-US" sz="2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 horizontal momentum balance,</a:t>
            </a:r>
          </a:p>
          <a:p>
            <a:pPr marL="800100" lvl="1" indent="-342900" algn="l"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r>
              <a:rPr lang="en-US" sz="2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continuity, </a:t>
            </a:r>
          </a:p>
          <a:p>
            <a:pPr marL="800100" lvl="1" indent="-342900" algn="l"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r>
              <a:rPr lang="en-US" sz="2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constituent transport and </a:t>
            </a:r>
          </a:p>
          <a:p>
            <a:pPr marL="800100" lvl="1" indent="-342900" algn="l" eaLnBrk="0" hangingPunct="0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r>
              <a:rPr lang="en-US" sz="2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the equation of state.</a:t>
            </a:r>
          </a:p>
          <a:p>
            <a:pPr marL="342900" indent="-342900" algn="l" eaLnBrk="0" hangingPunct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</a:pP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800100" lvl="1" indent="-342900" algn="l" eaLnBrk="0" hangingPunct="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</a:pPr>
            <a:endParaRPr lang="en-US" sz="10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4303122"/>
            <a:ext cx="3087688" cy="2359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3079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838200"/>
            <a:ext cx="82296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b="1" dirty="0"/>
              <a:t>MCE-GIS tool for Decision support system</a:t>
            </a:r>
            <a:br>
              <a:rPr lang="en-US" sz="2000" b="1" dirty="0"/>
            </a:br>
            <a:endParaRPr lang="en-US" sz="2000" dirty="0"/>
          </a:p>
          <a:p>
            <a:pPr eaLnBrk="1" hangingPunct="1">
              <a:lnSpc>
                <a:spcPct val="80000"/>
              </a:lnSpc>
            </a:pPr>
            <a:r>
              <a:rPr lang="en-US" sz="2400" dirty="0"/>
              <a:t>Multi-Criteria Evaluation (MCE) is a method for decision support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/>
              <a:t>number of different criteria are combined to meet one or several objectives.</a:t>
            </a:r>
          </a:p>
          <a:p>
            <a:pPr eaLnBrk="1" hangingPunct="1">
              <a:lnSpc>
                <a:spcPct val="80000"/>
              </a:lnSpc>
            </a:pPr>
            <a:endParaRPr lang="en-US" sz="2400" dirty="0"/>
          </a:p>
          <a:p>
            <a:pPr eaLnBrk="1" hangingPunct="1">
              <a:lnSpc>
                <a:spcPct val="80000"/>
              </a:lnSpc>
            </a:pPr>
            <a:r>
              <a:rPr lang="en-GB" sz="2400" dirty="0"/>
              <a:t>The decision was made after combination of four criteria (factor maps): Slope, </a:t>
            </a:r>
            <a:r>
              <a:rPr lang="en-GB" sz="2400" dirty="0" err="1"/>
              <a:t>Landcover</a:t>
            </a:r>
            <a:r>
              <a:rPr lang="en-GB" sz="2400" dirty="0"/>
              <a:t>, Soil types and River</a:t>
            </a:r>
          </a:p>
          <a:p>
            <a:pPr eaLnBrk="1" hangingPunct="1">
              <a:lnSpc>
                <a:spcPct val="80000"/>
              </a:lnSpc>
            </a:pPr>
            <a:endParaRPr lang="sv-SE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CAAFD55-7C74-4908-8D0C-4E36A24194A4}" type="slidenum">
              <a:rPr lang="en-US" sz="1200">
                <a:latin typeface="Tahoma" pitchFamily="34" charset="0"/>
              </a:rPr>
              <a:pPr eaLnBrk="1" hangingPunct="1"/>
              <a:t>12</a:t>
            </a:fld>
            <a:endParaRPr lang="en-US" sz="1200">
              <a:latin typeface="Tahoma" pitchFamily="34" charset="0"/>
            </a:endParaRPr>
          </a:p>
        </p:txBody>
      </p:sp>
      <p:pic>
        <p:nvPicPr>
          <p:cNvPr id="4" name="Picture 4" descr="10094_013s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01" y="3962400"/>
            <a:ext cx="3834580" cy="2514600"/>
          </a:xfrm>
          <a:prstGeom prst="rect">
            <a:avLst/>
          </a:prstGeom>
          <a:noFill/>
        </p:spPr>
      </p:pic>
      <p:graphicFrame>
        <p:nvGraphicFramePr>
          <p:cNvPr id="2" name="Object 1"/>
          <p:cNvGraphicFramePr>
            <a:graphicFrameLocks noGrp="1" noChangeAspect="1"/>
          </p:cNvGraphicFramePr>
          <p:nvPr/>
        </p:nvGraphicFramePr>
        <p:xfrm>
          <a:off x="4121040" y="3962400"/>
          <a:ext cx="479436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1" name="Bitmap Image" r:id="rId5" imgW="6935168" imgH="3638095" progId="PBrush">
                  <p:embed/>
                </p:oleObj>
              </mc:Choice>
              <mc:Fallback>
                <p:oleObj name="Bitmap Image" r:id="rId5" imgW="6935168" imgH="3638095" progId="PBrush">
                  <p:embed/>
                  <p:pic>
                    <p:nvPicPr>
                      <p:cNvPr id="2" name="Object 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1040" y="3962400"/>
                        <a:ext cx="4794360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83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7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7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2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2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72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206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5486400" cy="46355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Model Input Data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524000"/>
            <a:ext cx="8153400" cy="5486400"/>
          </a:xfrm>
        </p:spPr>
        <p:txBody>
          <a:bodyPr/>
          <a:lstStyle/>
          <a:p>
            <a:pPr marL="533400" indent="-533400" algn="just">
              <a:lnSpc>
                <a:spcPct val="80000"/>
              </a:lnSpc>
              <a:buFont typeface="Wingdings" pitchFamily="2" charset="2"/>
              <a:buChar char="Ø"/>
            </a:pPr>
            <a:r>
              <a:rPr lang="en-ZA" sz="2800" b="1" dirty="0">
                <a:solidFill>
                  <a:srgbClr val="000000"/>
                </a:solidFill>
                <a:cs typeface="Times New Roman" pitchFamily="18" charset="0"/>
              </a:rPr>
              <a:t>GIS input files needed:</a:t>
            </a:r>
            <a:endParaRPr lang="en-ZA" sz="2000" b="1" dirty="0">
              <a:solidFill>
                <a:srgbClr val="000000"/>
              </a:solidFill>
              <a:cs typeface="Times New Roman" pitchFamily="18" charset="0"/>
            </a:endParaRPr>
          </a:p>
          <a:p>
            <a:pPr marL="1295400" lvl="2" indent="-381000" algn="just">
              <a:lnSpc>
                <a:spcPct val="80000"/>
              </a:lnSpc>
            </a:pPr>
            <a:r>
              <a:rPr lang="en-ZA" sz="2800" dirty="0">
                <a:solidFill>
                  <a:srgbClr val="000000"/>
                </a:solidFill>
                <a:cs typeface="Times New Roman" pitchFamily="18" charset="0"/>
              </a:rPr>
              <a:t>the digital elevation model (DEM),</a:t>
            </a:r>
          </a:p>
          <a:p>
            <a:pPr marL="1295400" lvl="2" indent="-381000" algn="just">
              <a:lnSpc>
                <a:spcPct val="80000"/>
              </a:lnSpc>
            </a:pPr>
            <a:r>
              <a:rPr lang="en-ZA" sz="2800" dirty="0">
                <a:solidFill>
                  <a:srgbClr val="000000"/>
                </a:solidFill>
                <a:cs typeface="Times New Roman" pitchFamily="18" charset="0"/>
              </a:rPr>
              <a:t>land cover, </a:t>
            </a:r>
          </a:p>
          <a:p>
            <a:pPr marL="1295400" lvl="2" indent="-381000" algn="just">
              <a:lnSpc>
                <a:spcPct val="80000"/>
              </a:lnSpc>
            </a:pPr>
            <a:r>
              <a:rPr lang="en-ZA" sz="2800" dirty="0">
                <a:solidFill>
                  <a:srgbClr val="000000"/>
                </a:solidFill>
                <a:cs typeface="Times New Roman" pitchFamily="18" charset="0"/>
              </a:rPr>
              <a:t>soil layers</a:t>
            </a:r>
          </a:p>
          <a:p>
            <a:pPr marL="1295400" lvl="2" indent="-381000" algn="just">
              <a:lnSpc>
                <a:spcPct val="80000"/>
              </a:lnSpc>
            </a:pPr>
            <a:endParaRPr lang="en-ZA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533400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en-ZA" sz="2800" b="1" dirty="0">
                <a:solidFill>
                  <a:srgbClr val="000000"/>
                </a:solidFill>
                <a:cs typeface="Times New Roman" pitchFamily="18" charset="0"/>
              </a:rPr>
              <a:t>DEM</a:t>
            </a:r>
            <a:r>
              <a:rPr lang="en-ZA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  <a:p>
            <a:pPr marL="1295400" lvl="2" indent="-381000" algn="just">
              <a:lnSpc>
                <a:spcPct val="80000"/>
              </a:lnSpc>
            </a:pPr>
            <a:r>
              <a:rPr lang="en-ZA" sz="2800" dirty="0">
                <a:solidFill>
                  <a:srgbClr val="000000"/>
                </a:solidFill>
                <a:cs typeface="Times New Roman" pitchFamily="18" charset="0"/>
              </a:rPr>
              <a:t>delineate boundaries, </a:t>
            </a:r>
          </a:p>
          <a:p>
            <a:pPr marL="914400" lvl="2" indent="0" algn="just">
              <a:lnSpc>
                <a:spcPct val="80000"/>
              </a:lnSpc>
              <a:buNone/>
            </a:pPr>
            <a:r>
              <a:rPr lang="en-ZA" sz="2800" dirty="0">
                <a:solidFill>
                  <a:srgbClr val="000000"/>
                </a:solidFill>
                <a:cs typeface="Times New Roman" pitchFamily="18" charset="0"/>
              </a:rPr>
              <a:t>    stream network </a:t>
            </a:r>
          </a:p>
          <a:p>
            <a:pPr marL="1295400" lvl="2" indent="-381000" algn="just">
              <a:lnSpc>
                <a:spcPct val="80000"/>
              </a:lnSpc>
            </a:pPr>
            <a:r>
              <a:rPr lang="en-ZA" sz="2800" dirty="0">
                <a:solidFill>
                  <a:srgbClr val="000000"/>
                </a:solidFill>
                <a:cs typeface="Times New Roman" pitchFamily="18" charset="0"/>
              </a:rPr>
              <a:t>calculate average slopes</a:t>
            </a:r>
          </a:p>
          <a:p>
            <a:pPr marL="1295400" lvl="2" indent="-381000" algn="just">
              <a:lnSpc>
                <a:spcPct val="80000"/>
              </a:lnSpc>
            </a:pPr>
            <a:endParaRPr lang="en-ZA" sz="1800" dirty="0">
              <a:solidFill>
                <a:srgbClr val="000000"/>
              </a:solidFill>
              <a:cs typeface="Times New Roman" pitchFamily="18" charset="0"/>
            </a:endParaRPr>
          </a:p>
          <a:p>
            <a:pPr marL="533400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sv-SE" sz="2800" b="1" dirty="0">
                <a:solidFill>
                  <a:srgbClr val="000000"/>
                </a:solidFill>
                <a:cs typeface="Times New Roman" pitchFamily="18" charset="0"/>
              </a:rPr>
              <a:t>Land use, Soil </a:t>
            </a:r>
            <a:r>
              <a:rPr lang="sv-SE" sz="2800" dirty="0">
                <a:solidFill>
                  <a:srgbClr val="000000"/>
                </a:solidFill>
                <a:cs typeface="Times New Roman" pitchFamily="18" charset="0"/>
              </a:rPr>
              <a:t>and</a:t>
            </a:r>
            <a:r>
              <a:rPr lang="sv-SE" sz="2800" b="1" dirty="0">
                <a:solidFill>
                  <a:srgbClr val="000000"/>
                </a:solidFill>
                <a:cs typeface="Times New Roman" pitchFamily="18" charset="0"/>
              </a:rPr>
              <a:t> Slope </a:t>
            </a:r>
            <a:r>
              <a:rPr lang="sv-SE" sz="2800" dirty="0">
                <a:solidFill>
                  <a:srgbClr val="000000"/>
                </a:solidFill>
                <a:cs typeface="Times New Roman" pitchFamily="18" charset="0"/>
              </a:rPr>
              <a:t>layers </a:t>
            </a:r>
          </a:p>
          <a:p>
            <a:pPr marL="1295400" lvl="2" indent="-381000" algn="just">
              <a:lnSpc>
                <a:spcPct val="80000"/>
              </a:lnSpc>
            </a:pPr>
            <a:r>
              <a:rPr lang="sv-SE" sz="2800" dirty="0">
                <a:solidFill>
                  <a:srgbClr val="000000"/>
                </a:solidFill>
                <a:cs typeface="Times New Roman" pitchFamily="18" charset="0"/>
              </a:rPr>
              <a:t>to create and define Hydrological Response Units (HRU’s).</a:t>
            </a:r>
            <a:endParaRPr lang="en-ZA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marL="533400" indent="-533400">
              <a:lnSpc>
                <a:spcPct val="80000"/>
              </a:lnSpc>
              <a:buFontTx/>
              <a:buNone/>
            </a:pPr>
            <a:endParaRPr lang="en-ZA" sz="28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62601" y="2284493"/>
            <a:ext cx="3503691" cy="2195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3106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www.pedosphere.com/resources/texture/graphics%5CUSAtriangle0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2" y="3780370"/>
            <a:ext cx="3457575" cy="300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4" name="Rectangle 4"/>
          <p:cNvSpPr>
            <a:spLocks noGrp="1" noChangeArrowheads="1"/>
          </p:cNvSpPr>
          <p:nvPr>
            <p:ph idx="1"/>
          </p:nvPr>
        </p:nvSpPr>
        <p:spPr>
          <a:xfrm>
            <a:off x="76200" y="914400"/>
            <a:ext cx="7086600" cy="5943600"/>
          </a:xfrm>
        </p:spPr>
        <p:txBody>
          <a:bodyPr/>
          <a:lstStyle/>
          <a:p>
            <a:pPr>
              <a:spcAft>
                <a:spcPts val="1200"/>
              </a:spcAft>
              <a:buFont typeface="Wingdings" pitchFamily="2" charset="2"/>
              <a:buChar char="Ø"/>
            </a:pPr>
            <a:r>
              <a:rPr lang="en-ZA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Soil physical properties</a:t>
            </a:r>
            <a:endParaRPr lang="en-ZA" sz="2400" b="1" dirty="0"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ZA" sz="2000" dirty="0">
                <a:cs typeface="Times New Roman" pitchFamily="18" charset="0"/>
              </a:rPr>
              <a:t>Number of layers in the soil</a:t>
            </a:r>
          </a:p>
          <a:p>
            <a:pPr lvl="1">
              <a:buFont typeface="Wingdings" pitchFamily="2" charset="2"/>
              <a:buChar char="Ø"/>
            </a:pPr>
            <a:r>
              <a:rPr lang="en-ZA" sz="2000" dirty="0">
                <a:cs typeface="Times New Roman" pitchFamily="18" charset="0"/>
              </a:rPr>
              <a:t>Soil hydrologic group (A, B, C, D)</a:t>
            </a:r>
          </a:p>
          <a:p>
            <a:pPr lvl="1">
              <a:buFont typeface="Wingdings" pitchFamily="2" charset="2"/>
              <a:buChar char="Ø"/>
            </a:pPr>
            <a:r>
              <a:rPr lang="en-ZA" sz="2000" dirty="0">
                <a:cs typeface="Times New Roman" pitchFamily="18" charset="0"/>
              </a:rPr>
              <a:t>Maximum rooting depth of soil profile</a:t>
            </a:r>
          </a:p>
          <a:p>
            <a:pPr lvl="1">
              <a:buFont typeface="Wingdings" pitchFamily="2" charset="2"/>
              <a:buChar char="Ø"/>
            </a:pPr>
            <a:r>
              <a:rPr lang="en-ZA" sz="2000" dirty="0">
                <a:cs typeface="Times New Roman" pitchFamily="18" charset="0"/>
              </a:rPr>
              <a:t>Texture of soil layer</a:t>
            </a:r>
          </a:p>
          <a:p>
            <a:pPr lvl="1">
              <a:buFont typeface="Wingdings" pitchFamily="2" charset="2"/>
              <a:buChar char="Ø"/>
            </a:pPr>
            <a:r>
              <a:rPr lang="en-ZA" sz="2000" dirty="0">
                <a:cs typeface="Times New Roman" pitchFamily="18" charset="0"/>
              </a:rPr>
              <a:t>Depth from soil surface to bottom of layer</a:t>
            </a:r>
          </a:p>
          <a:p>
            <a:pPr lvl="1">
              <a:buFont typeface="Wingdings" pitchFamily="2" charset="2"/>
              <a:buChar char="Ø"/>
            </a:pPr>
            <a:r>
              <a:rPr lang="en-ZA" sz="2000" dirty="0">
                <a:cs typeface="Times New Roman" pitchFamily="18" charset="0"/>
              </a:rPr>
              <a:t>Moist bulk density</a:t>
            </a:r>
          </a:p>
          <a:p>
            <a:pPr lvl="1">
              <a:buFont typeface="Wingdings" pitchFamily="2" charset="2"/>
              <a:buChar char="Ø"/>
            </a:pPr>
            <a:r>
              <a:rPr lang="en-ZA" sz="2000" dirty="0">
                <a:cs typeface="Times New Roman" pitchFamily="18" charset="0"/>
              </a:rPr>
              <a:t>Available water capacity of the soil layer</a:t>
            </a:r>
          </a:p>
          <a:p>
            <a:pPr lvl="1">
              <a:buFont typeface="Wingdings" pitchFamily="2" charset="2"/>
              <a:buChar char="Ø"/>
            </a:pPr>
            <a:r>
              <a:rPr lang="en-ZA" sz="2000" dirty="0">
                <a:cs typeface="Times New Roman" pitchFamily="18" charset="0"/>
              </a:rPr>
              <a:t>Saturated hydraulic conductivity</a:t>
            </a:r>
          </a:p>
          <a:p>
            <a:pPr lvl="1">
              <a:buFont typeface="Wingdings" pitchFamily="2" charset="2"/>
              <a:buChar char="Ø"/>
            </a:pPr>
            <a:r>
              <a:rPr lang="en-ZA" sz="2000" dirty="0">
                <a:cs typeface="Times New Roman" pitchFamily="18" charset="0"/>
              </a:rPr>
              <a:t>Organic carbon content</a:t>
            </a:r>
          </a:p>
          <a:p>
            <a:pPr lvl="1">
              <a:buFont typeface="Wingdings" pitchFamily="2" charset="2"/>
              <a:buChar char="Ø"/>
            </a:pPr>
            <a:r>
              <a:rPr lang="en-ZA" sz="2000" dirty="0">
                <a:cs typeface="Times New Roman" pitchFamily="18" charset="0"/>
              </a:rPr>
              <a:t>Clay content, Silt content, </a:t>
            </a:r>
          </a:p>
          <a:p>
            <a:pPr marL="457200" lvl="1" indent="0">
              <a:buNone/>
            </a:pPr>
            <a:r>
              <a:rPr lang="en-ZA" sz="2000" dirty="0">
                <a:cs typeface="Times New Roman" pitchFamily="18" charset="0"/>
              </a:rPr>
              <a:t>    Sand content</a:t>
            </a:r>
            <a:endParaRPr lang="en-ZA" sz="2000" dirty="0"/>
          </a:p>
        </p:txBody>
      </p:sp>
      <p:pic>
        <p:nvPicPr>
          <p:cNvPr id="40964" name="Picture 4" descr="http://upload.wikimedia.org/wikipedia/commons/9/95/Soil_profil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26" y="609601"/>
            <a:ext cx="2466975" cy="301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395981" y="0"/>
            <a:ext cx="38284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Model Input cont.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1459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idx="1"/>
          </p:nvPr>
        </p:nvSpPr>
        <p:spPr>
          <a:xfrm>
            <a:off x="228600" y="2819400"/>
            <a:ext cx="6096000" cy="3505200"/>
          </a:xfrm>
          <a:solidFill>
            <a:srgbClr val="FFFFCC"/>
          </a:solidFill>
          <a:scene3d>
            <a:camera prst="isometricOffAxis2Left"/>
            <a:lightRig rig="threePt" dir="t"/>
          </a:scene3d>
          <a:sp3d>
            <a:bevelB w="152400" h="50800" prst="softRound"/>
          </a:sp3d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FontTx/>
              <a:buNone/>
            </a:pPr>
            <a:r>
              <a:rPr lang="en-ZA" b="1" dirty="0">
                <a:solidFill>
                  <a:srgbClr val="000000"/>
                </a:solidFill>
                <a:cs typeface="Times New Roman" pitchFamily="18" charset="0"/>
              </a:rPr>
              <a:t>Meteorological Data</a:t>
            </a:r>
            <a:endParaRPr lang="en-ZA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n-ZA" sz="3200" dirty="0">
                <a:solidFill>
                  <a:srgbClr val="000000"/>
                </a:solidFill>
                <a:cs typeface="Times New Roman" pitchFamily="18" charset="0"/>
              </a:rPr>
              <a:t>precipitation </a:t>
            </a:r>
          </a:p>
          <a:p>
            <a:pPr lvl="1" algn="just"/>
            <a:r>
              <a:rPr lang="en-ZA" sz="3200" dirty="0">
                <a:solidFill>
                  <a:srgbClr val="000000"/>
                </a:solidFill>
                <a:cs typeface="Times New Roman" pitchFamily="18" charset="0"/>
              </a:rPr>
              <a:t>air temperature </a:t>
            </a:r>
          </a:p>
          <a:p>
            <a:pPr lvl="1" algn="just"/>
            <a:r>
              <a:rPr lang="en-ZA" sz="3200" dirty="0">
                <a:solidFill>
                  <a:srgbClr val="000000"/>
                </a:solidFill>
                <a:cs typeface="Times New Roman" pitchFamily="18" charset="0"/>
              </a:rPr>
              <a:t>solar radiation</a:t>
            </a:r>
          </a:p>
          <a:p>
            <a:pPr lvl="1" algn="just"/>
            <a:r>
              <a:rPr lang="en-ZA" sz="3200" dirty="0">
                <a:solidFill>
                  <a:srgbClr val="000000"/>
                </a:solidFill>
                <a:cs typeface="Times New Roman" pitchFamily="18" charset="0"/>
              </a:rPr>
              <a:t>wind speed and </a:t>
            </a:r>
          </a:p>
          <a:p>
            <a:pPr lvl="1" algn="just"/>
            <a:r>
              <a:rPr lang="en-ZA" sz="3200" dirty="0">
                <a:solidFill>
                  <a:srgbClr val="000000"/>
                </a:solidFill>
                <a:cs typeface="Times New Roman" pitchFamily="18" charset="0"/>
              </a:rPr>
              <a:t>relative humidity</a:t>
            </a:r>
          </a:p>
          <a:p>
            <a:pPr marL="0" indent="0">
              <a:buNone/>
            </a:pPr>
            <a:endParaRPr lang="en-ZA" dirty="0">
              <a:solidFill>
                <a:srgbClr val="000000"/>
              </a:solidFill>
            </a:endParaRPr>
          </a:p>
        </p:txBody>
      </p:sp>
      <p:pic>
        <p:nvPicPr>
          <p:cNvPr id="38914" name="Picture 2" descr="Rain Cloud Clip 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1" y="1143000"/>
            <a:ext cx="28575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38200" y="572070"/>
            <a:ext cx="46516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Times New Roman" pitchFamily="18" charset="0"/>
              </a:rPr>
              <a:t>Model</a:t>
            </a:r>
            <a:r>
              <a:rPr lang="en-Z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 </a:t>
            </a:r>
            <a:r>
              <a:rPr lang="en-Z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Times New Roman" pitchFamily="18" charset="0"/>
              </a:rPr>
              <a:t>Input</a:t>
            </a:r>
            <a:r>
              <a:rPr lang="en-Z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 </a:t>
            </a:r>
            <a:r>
              <a:rPr lang="en-ZA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Times New Roman" pitchFamily="18" charset="0"/>
              </a:rPr>
              <a:t>cont</a:t>
            </a:r>
            <a:r>
              <a:rPr lang="en-ZA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.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5725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4419600" cy="5257800"/>
          </a:xfrm>
        </p:spPr>
        <p:txBody>
          <a:bodyPr/>
          <a:lstStyle/>
          <a:p>
            <a:pPr>
              <a:buFontTx/>
              <a:buNone/>
            </a:pPr>
            <a:r>
              <a:rPr lang="en-ZA" b="1" dirty="0">
                <a:cs typeface="Times New Roman" pitchFamily="18" charset="0"/>
              </a:rPr>
              <a:t>Hydrological Data</a:t>
            </a:r>
          </a:p>
          <a:p>
            <a:pPr marL="342900" lvl="1" indent="-342900">
              <a:buClr>
                <a:schemeClr val="hlink"/>
              </a:buClr>
              <a:buSzPct val="80000"/>
              <a:buFont typeface="Wingdings" pitchFamily="2" charset="2"/>
              <a:buChar char="n"/>
            </a:pPr>
            <a:r>
              <a:rPr lang="en-ZA" sz="2200" b="1" dirty="0">
                <a:ea typeface="+mn-ea"/>
                <a:cs typeface="Times New Roman" pitchFamily="18" charset="0"/>
              </a:rPr>
              <a:t>River Discharge and </a:t>
            </a:r>
          </a:p>
          <a:p>
            <a:pPr marL="342900" lvl="1" indent="-342900">
              <a:buClr>
                <a:schemeClr val="hlink"/>
              </a:buClr>
              <a:buSzPct val="80000"/>
              <a:buFont typeface="Wingdings" pitchFamily="2" charset="2"/>
              <a:buChar char="n"/>
            </a:pPr>
            <a:r>
              <a:rPr lang="en-ZA" sz="2200" b="1" dirty="0">
                <a:ea typeface="+mn-ea"/>
                <a:cs typeface="Times New Roman" pitchFamily="18" charset="0"/>
              </a:rPr>
              <a:t>Suspended sediment load</a:t>
            </a:r>
          </a:p>
          <a:p>
            <a:pPr marL="457200" lvl="1" indent="0">
              <a:buNone/>
            </a:pPr>
            <a:endParaRPr lang="en-ZA" sz="1800" b="1" dirty="0">
              <a:cs typeface="Times New Roman" pitchFamily="18" charset="0"/>
            </a:endParaRPr>
          </a:p>
          <a:p>
            <a:pPr lvl="1"/>
            <a:endParaRPr lang="en-ZA" sz="1800" dirty="0"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en-ZA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n-ZA" b="1" dirty="0">
                <a:cs typeface="Times New Roman" pitchFamily="18" charset="0"/>
              </a:rPr>
              <a:t>Land Management</a:t>
            </a:r>
            <a:endParaRPr lang="en-ZA" dirty="0">
              <a:cs typeface="Times New Roman" pitchFamily="18" charset="0"/>
            </a:endParaRPr>
          </a:p>
          <a:p>
            <a:r>
              <a:rPr lang="en-ZA" sz="2200" b="1" dirty="0">
                <a:cs typeface="Times New Roman" pitchFamily="18" charset="0"/>
              </a:rPr>
              <a:t>data for management practices such as planting, harvest, tillage operations, and pesticide and fertilizer application.</a:t>
            </a:r>
          </a:p>
          <a:p>
            <a:pPr marL="0" indent="0">
              <a:buNone/>
            </a:pPr>
            <a:endParaRPr lang="en-ZA" sz="2000" dirty="0">
              <a:solidFill>
                <a:srgbClr val="000000"/>
              </a:solidFill>
            </a:endParaRPr>
          </a:p>
        </p:txBody>
      </p:sp>
      <p:pic>
        <p:nvPicPr>
          <p:cNvPr id="37890" name="Picture 2" descr="http://t3.gstatic.com/images?q=tbn:ANd9GcQGFa5ki16-cOHXNyKAqsoTot5_wW3Ui-Z_H91pjadZydm2iaULW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2769" y="914399"/>
            <a:ext cx="3756433" cy="25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http://t2.gstatic.com/images?q=tbn:ANd9GcREa_NhcNEbmTJhWve9owYb4BNgX-VsSJKY7dpb-kqAxzAUgWBs9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2769" y="4089150"/>
            <a:ext cx="3756433" cy="231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28600"/>
            <a:ext cx="54864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000" b="1" i="0" u="none" strike="noStrike" kern="0" cap="all" spc="0" normalizeH="0" baseline="0" noProof="0" dirty="0">
                <a:ln w="9000" cmpd="sng">
                  <a:solidFill>
                    <a:srgbClr val="10CF9B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cs typeface="Times New Roman" pitchFamily="18" charset="0"/>
              </a:rPr>
              <a:t>Model Input Data</a:t>
            </a:r>
          </a:p>
        </p:txBody>
      </p:sp>
    </p:spTree>
    <p:extLst>
      <p:ext uri="{BB962C8B-B14F-4D97-AF65-F5344CB8AC3E}">
        <p14:creationId xmlns:p14="http://schemas.microsoft.com/office/powerpoint/2010/main" val="2385029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3175D-BC1E-43BD-9B78-65FF94B6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Time series of measured and simulated flow, </a:t>
            </a:r>
            <a:r>
              <a:rPr lang="en-US" sz="3200" dirty="0" err="1"/>
              <a:t>Gilgel</a:t>
            </a:r>
            <a:r>
              <a:rPr lang="en-US" sz="3200" dirty="0"/>
              <a:t> </a:t>
            </a:r>
            <a:r>
              <a:rPr lang="en-US" sz="3200" dirty="0" err="1"/>
              <a:t>Abay</a:t>
            </a:r>
            <a:r>
              <a:rPr lang="en-US" sz="32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308137-BC19-4204-9ED1-36BFB2061F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800" y="1447800"/>
            <a:ext cx="508787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529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81" name="Rectangle 9"/>
          <p:cNvSpPr>
            <a:spLocks noChangeArrowheads="1"/>
          </p:cNvSpPr>
          <p:nvPr/>
        </p:nvSpPr>
        <p:spPr bwMode="auto">
          <a:xfrm>
            <a:off x="685800" y="1143001"/>
            <a:ext cx="769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buFontTx/>
              <a:buChar char="•"/>
            </a:pPr>
            <a:endParaRPr lang="en-US" sz="1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>
              <a:spcBef>
                <a:spcPct val="50000"/>
              </a:spcBef>
              <a:buClr>
                <a:schemeClr val="tx1"/>
              </a:buClr>
              <a:buFontTx/>
              <a:buChar char="–"/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89485" name="Rectangle 13"/>
          <p:cNvSpPr>
            <a:spLocks noChangeArrowheads="1"/>
          </p:cNvSpPr>
          <p:nvPr/>
        </p:nvSpPr>
        <p:spPr bwMode="auto">
          <a:xfrm>
            <a:off x="6096000" y="1219200"/>
            <a:ext cx="2819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The annual average simulated sediment yield was 28.7</a:t>
            </a:r>
            <a:r>
              <a:rPr lang="en-US" dirty="0"/>
              <a:t> </a:t>
            </a:r>
          </a:p>
          <a:p>
            <a:pPr marL="342900" indent="-342900" algn="l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endParaRPr lang="en-US" dirty="0"/>
          </a:p>
          <a:p>
            <a:pPr marL="342900" indent="-342900" algn="l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Calibration period: NSE=0.81, PBIAS=28 %, RSR=0.23 &amp; R²=0.85</a:t>
            </a:r>
          </a:p>
          <a:p>
            <a:pPr marL="342900" indent="-342900" algn="l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Validation period: NSE=0.79, PBIAS=30 %, RSR=0.29 &amp; R²=0.8</a:t>
            </a: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0</a:t>
            </a:r>
          </a:p>
          <a:p>
            <a:pPr marL="342900" indent="-342900" algn="l">
              <a:spcBef>
                <a:spcPct val="20000"/>
              </a:spcBef>
              <a:buClr>
                <a:srgbClr val="FF3300"/>
              </a:buClr>
              <a:buSzPct val="80000"/>
              <a:buFont typeface="Wingdings" pitchFamily="2" charset="2"/>
              <a:buChar char="n"/>
            </a:pPr>
            <a:endParaRPr lang="en-US" sz="1800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742950" lvl="1" indent="-285750" algn="l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endParaRPr lang="en-US" sz="1800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6215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90601"/>
            <a:ext cx="5943600" cy="4836800"/>
          </a:xfrm>
          <a:prstGeom prst="rect">
            <a:avLst/>
          </a:prstGeom>
          <a:noFill/>
        </p:spPr>
      </p:pic>
      <p:sp>
        <p:nvSpPr>
          <p:cNvPr id="12" name="Text Box 4"/>
          <p:cNvSpPr txBox="1">
            <a:spLocks noChangeAspect="1" noChangeArrowheads="1"/>
          </p:cNvSpPr>
          <p:nvPr/>
        </p:nvSpPr>
        <p:spPr bwMode="auto">
          <a:xfrm>
            <a:off x="228600" y="5791200"/>
            <a:ext cx="5224072" cy="838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179388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</a:rPr>
              <a:t>Comparison between measured and simulated monthly sediment yield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304801"/>
            <a:ext cx="433965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l">
              <a:spcBef>
                <a:spcPct val="20000"/>
              </a:spcBef>
              <a:buClr>
                <a:srgbClr val="FF3300"/>
              </a:buClr>
              <a:buSzPct val="80000"/>
            </a:pPr>
            <a:r>
              <a:rPr lang="en-US" sz="26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/>
                <a:cs typeface="Arial"/>
              </a:rPr>
              <a:t>Sediment Yield Modeling</a:t>
            </a:r>
          </a:p>
        </p:txBody>
      </p:sp>
    </p:spTree>
    <p:extLst>
      <p:ext uri="{BB962C8B-B14F-4D97-AF65-F5344CB8AC3E}">
        <p14:creationId xmlns:p14="http://schemas.microsoft.com/office/powerpoint/2010/main" val="4142739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741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1031296"/>
            <a:ext cx="4267200" cy="551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0745" name="Picture 9" descr="Tana Sen1a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1125992"/>
            <a:ext cx="4191000" cy="5351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03782" y="228137"/>
            <a:ext cx="81592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Erosion vulnerable areas  in Lake </a:t>
            </a:r>
            <a:r>
              <a:rPr lang="en-US" sz="2400" b="1" dirty="0" err="1"/>
              <a:t>Tana</a:t>
            </a:r>
            <a:r>
              <a:rPr lang="en-US" sz="2400" b="1" dirty="0"/>
              <a:t> Basin, Ethiopia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185950" y="990600"/>
            <a:ext cx="1914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SWAT=18.4 % </a:t>
            </a:r>
          </a:p>
        </p:txBody>
      </p:sp>
      <p:sp>
        <p:nvSpPr>
          <p:cNvPr id="9" name="Rectangle 8"/>
          <p:cNvSpPr/>
          <p:nvPr/>
        </p:nvSpPr>
        <p:spPr>
          <a:xfrm>
            <a:off x="7307176" y="1031295"/>
            <a:ext cx="14173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MCE=25%</a:t>
            </a:r>
          </a:p>
        </p:txBody>
      </p:sp>
    </p:spTree>
    <p:extLst>
      <p:ext uri="{BB962C8B-B14F-4D97-AF65-F5344CB8AC3E}">
        <p14:creationId xmlns:p14="http://schemas.microsoft.com/office/powerpoint/2010/main" val="4121309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rgbClr val="0033CC"/>
                </a:solidFill>
              </a:rPr>
              <a:t>Presentation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C3300"/>
                </a:solidFill>
              </a:rPr>
              <a:t>Introduction</a:t>
            </a:r>
          </a:p>
          <a:p>
            <a:r>
              <a:rPr lang="en-US" b="1" dirty="0">
                <a:solidFill>
                  <a:srgbClr val="CC3300"/>
                </a:solidFill>
              </a:rPr>
              <a:t>Upstream Catchment degradation</a:t>
            </a:r>
          </a:p>
          <a:p>
            <a:r>
              <a:rPr lang="en-US" b="1" dirty="0">
                <a:solidFill>
                  <a:srgbClr val="CC3300"/>
                </a:solidFill>
              </a:rPr>
              <a:t>Climate Change in the Nile</a:t>
            </a:r>
          </a:p>
          <a:p>
            <a:r>
              <a:rPr lang="en-US" b="1" dirty="0">
                <a:solidFill>
                  <a:srgbClr val="CC3300"/>
                </a:solidFill>
              </a:rPr>
              <a:t>Modeling tools</a:t>
            </a:r>
          </a:p>
          <a:p>
            <a:r>
              <a:rPr lang="en-US" b="1" dirty="0">
                <a:solidFill>
                  <a:srgbClr val="CC3300"/>
                </a:solidFill>
              </a:rPr>
              <a:t>Impact of climate change</a:t>
            </a:r>
          </a:p>
          <a:p>
            <a:r>
              <a:rPr lang="en-US" b="1" dirty="0">
                <a:solidFill>
                  <a:srgbClr val="CC3300"/>
                </a:solidFill>
              </a:rPr>
              <a:t>Adaptation strategies</a:t>
            </a:r>
          </a:p>
          <a:p>
            <a:endParaRPr lang="en-US" b="1" dirty="0">
              <a:solidFill>
                <a:srgbClr val="CC330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CC3300"/>
              </a:solidFill>
            </a:endParaRPr>
          </a:p>
          <a:p>
            <a:endParaRPr lang="en-US" b="1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790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 019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14602" y="228601"/>
            <a:ext cx="44502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Climate Change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55811" y="6248400"/>
            <a:ext cx="77572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30 August 2010, Gran </a:t>
            </a:r>
            <a:r>
              <a:rPr lang="en-US" b="1" kern="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Melia</a:t>
            </a:r>
            <a:r>
              <a:rPr lang="en-US" b="1" kern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Puerto Rico, photo by Shimelis S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35" y="1295400"/>
            <a:ext cx="8229600" cy="6553200"/>
          </a:xfrm>
        </p:spPr>
        <p:txBody>
          <a:bodyPr/>
          <a:lstStyle/>
          <a:p>
            <a:pPr algn="just"/>
            <a:r>
              <a:rPr lang="en-US" sz="2600" dirty="0">
                <a:effectLst/>
              </a:rPr>
              <a:t>Climate change is a significant change in the statistical distribution of weather patterns over periods. </a:t>
            </a:r>
            <a:r>
              <a:rPr lang="en-US" sz="2600" dirty="0" err="1">
                <a:effectLst/>
              </a:rPr>
              <a:t>eg</a:t>
            </a:r>
            <a:r>
              <a:rPr lang="en-US" sz="2600" dirty="0">
                <a:effectLst/>
              </a:rPr>
              <a:t>. weather conditions or the distribution of extreme events.</a:t>
            </a:r>
            <a:endParaRPr lang="en-US" sz="2600" dirty="0"/>
          </a:p>
        </p:txBody>
      </p:sp>
      <p:sp>
        <p:nvSpPr>
          <p:cNvPr id="4" name="Rectangle 3"/>
          <p:cNvSpPr/>
          <p:nvPr/>
        </p:nvSpPr>
        <p:spPr>
          <a:xfrm>
            <a:off x="1219201" y="228600"/>
            <a:ext cx="6404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Climate Change</a:t>
            </a:r>
          </a:p>
        </p:txBody>
      </p:sp>
      <p:pic>
        <p:nvPicPr>
          <p:cNvPr id="48130" name="Picture 2" descr="http://www.environmental-auditing.org/Portals/0/cc%20introduction2_web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3048000"/>
            <a:ext cx="7730471" cy="359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768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52A51-8D42-4E21-82C6-D4F5329FD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Climate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6B36D-2A60-456F-80E0-7DDF96065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By 2040 the share of people in the Nile region facing water scarcity could reach 35%. That’s more than 80 million people, </a:t>
            </a:r>
            <a:r>
              <a:rPr lang="en-US" i="1" dirty="0" err="1">
                <a:effectLst/>
              </a:rPr>
              <a:t>Coffel</a:t>
            </a:r>
            <a:r>
              <a:rPr lang="en-US" i="1" dirty="0">
                <a:effectLst/>
              </a:rPr>
              <a:t> and </a:t>
            </a:r>
            <a:r>
              <a:rPr lang="en-US" i="1" dirty="0" err="1">
                <a:effectLst/>
              </a:rPr>
              <a:t>Mankin</a:t>
            </a:r>
            <a:r>
              <a:rPr lang="en-US" i="1" dirty="0">
                <a:effectLst/>
              </a:rPr>
              <a:t> 2020</a:t>
            </a:r>
          </a:p>
          <a:p>
            <a:endParaRPr lang="en-US" dirty="0">
              <a:effectLst/>
            </a:endParaRPr>
          </a:p>
          <a:p>
            <a:r>
              <a:rPr lang="en-US" dirty="0">
                <a:effectLst/>
              </a:rPr>
              <a:t>250 million people rely on the Nile for water that may not exist by 2080, Zoë </a:t>
            </a:r>
            <a:r>
              <a:rPr lang="en-US" dirty="0" err="1">
                <a:effectLst/>
              </a:rPr>
              <a:t>Schlanger</a:t>
            </a:r>
            <a:r>
              <a:rPr lang="en-US" dirty="0">
                <a:effectLst/>
              </a:rPr>
              <a:t> 2019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606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05400" y="2954685"/>
            <a:ext cx="3810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/>
              <a:t>Increased evaporation &amp; changes in rainfall, has the potential to affect </a:t>
            </a:r>
            <a:r>
              <a:rPr lang="en-US" sz="2800" b="1" dirty="0"/>
              <a:t>runoff, floods and droughts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1371601" y="304801"/>
            <a:ext cx="6375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Effect of climate change </a:t>
            </a:r>
          </a:p>
        </p:txBody>
      </p:sp>
      <p:pic>
        <p:nvPicPr>
          <p:cNvPr id="4" name="Picture 3" descr="http://t1.gstatic.com/images?q=tbn:ANd9GcQxKfDMfjKJQpeF0EqeN5P39OPe-5yn_GMPQIBzTFtvHRhSzKE39Bo5SU_bo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2971800"/>
            <a:ext cx="4800600" cy="3505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3580" y="1219200"/>
            <a:ext cx="84861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itchFamily="34" charset="0"/>
              <a:buChar char="•"/>
            </a:pPr>
            <a:r>
              <a:rPr lang="en-US" sz="3200" dirty="0"/>
              <a:t>A major effect of climate change is </a:t>
            </a:r>
            <a:r>
              <a:rPr lang="en-US" sz="3200" b="1" dirty="0"/>
              <a:t>alterations in hydrologic cycles and changes in water availability. </a:t>
            </a:r>
          </a:p>
        </p:txBody>
      </p:sp>
    </p:spTree>
    <p:extLst>
      <p:ext uri="{BB962C8B-B14F-4D97-AF65-F5344CB8AC3E}">
        <p14:creationId xmlns:p14="http://schemas.microsoft.com/office/powerpoint/2010/main" val="2219209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2057400"/>
            <a:ext cx="8305800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 algn="just"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US" sz="3200" dirty="0">
                <a:latin typeface="Arial" pitchFamily="34" charset="0"/>
                <a:ea typeface="Times New Roman"/>
                <a:cs typeface="Arial" pitchFamily="34" charset="0"/>
              </a:rPr>
              <a:t>Assessing the impact of climate change involves </a:t>
            </a:r>
          </a:p>
          <a:p>
            <a:pPr marL="914400" lvl="1" indent="-457200" algn="just"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US" sz="3200" dirty="0">
                <a:latin typeface="Arial" pitchFamily="34" charset="0"/>
                <a:ea typeface="Times New Roman"/>
                <a:cs typeface="Arial" pitchFamily="34" charset="0"/>
              </a:rPr>
              <a:t>Projections of climatic variables (e.g. precipitation, temperature) at a global scale. </a:t>
            </a:r>
          </a:p>
          <a:p>
            <a:pPr marL="914400" lvl="1" indent="-457200" algn="just"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en-US" sz="3200" dirty="0">
                <a:latin typeface="Arial" pitchFamily="34" charset="0"/>
                <a:ea typeface="Times New Roman"/>
                <a:cs typeface="Arial" pitchFamily="34" charset="0"/>
              </a:rPr>
              <a:t>Downscaling of global-scale climatic variables to local-scale hydrologic variables</a:t>
            </a:r>
            <a:endParaRPr lang="en-US" sz="3200" dirty="0">
              <a:effectLst/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960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Assessment of impact of climate change </a:t>
            </a:r>
          </a:p>
        </p:txBody>
      </p:sp>
    </p:spTree>
    <p:extLst>
      <p:ext uri="{BB962C8B-B14F-4D97-AF65-F5344CB8AC3E}">
        <p14:creationId xmlns:p14="http://schemas.microsoft.com/office/powerpoint/2010/main" val="1217898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2590800"/>
            <a:ext cx="7165819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Projected changes</a:t>
            </a:r>
          </a:p>
        </p:txBody>
      </p:sp>
      <p:pic>
        <p:nvPicPr>
          <p:cNvPr id="38914" name="Picture 2" descr="Warmer Temperatures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60" t="25676" b="22430"/>
          <a:stretch/>
        </p:blipFill>
        <p:spPr bwMode="auto">
          <a:xfrm>
            <a:off x="381001" y="609600"/>
            <a:ext cx="3240809" cy="121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Precipitation Chan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266701"/>
            <a:ext cx="2514600" cy="176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8" name="Picture 6" descr="Extreme Even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829" y="4876801"/>
            <a:ext cx="2460171" cy="172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0" name="Picture 8" descr="Growing Seas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4648200"/>
            <a:ext cx="261256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6788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cintosh HD:Users:raynerd:Documents:Downscaling for Shimelis:Caribbean and Puerto Rico watersheds:Plots:boxplot_pr.ep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7772400" cy="4648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685800" y="6197026"/>
            <a:ext cx="800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3200" dirty="0"/>
              <a:t>Decreasing rainfall trend</a:t>
            </a:r>
            <a:endParaRPr lang="en-US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525993" y="152401"/>
            <a:ext cx="762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Projected seasonal changes in rainfall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5648980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                </a:t>
            </a:r>
            <a:r>
              <a:rPr lang="en-US" sz="2800" b="1" dirty="0"/>
              <a:t>B1 			A1B 		    A2</a:t>
            </a:r>
          </a:p>
        </p:txBody>
      </p:sp>
    </p:spTree>
    <p:extLst>
      <p:ext uri="{BB962C8B-B14F-4D97-AF65-F5344CB8AC3E}">
        <p14:creationId xmlns:p14="http://schemas.microsoft.com/office/powerpoint/2010/main" val="3929055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cintosh HD:Users:raynerd:Documents:Downscaling for Shimelis:Caribbean and Puerto Rico watersheds:Plots:boxplot_tas.ep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762000"/>
            <a:ext cx="7848600" cy="47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685800" y="6019801"/>
            <a:ext cx="800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en-US" sz="3200" dirty="0"/>
              <a:t>Increasing Temperature (0.6 – 2.8 C)</a:t>
            </a:r>
            <a:endParaRPr lang="en-US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566494" y="162580"/>
            <a:ext cx="72010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Projected seasonal changes temperature</a:t>
            </a:r>
          </a:p>
        </p:txBody>
      </p:sp>
      <p:sp>
        <p:nvSpPr>
          <p:cNvPr id="5" name="Rectangle 4"/>
          <p:cNvSpPr/>
          <p:nvPr/>
        </p:nvSpPr>
        <p:spPr>
          <a:xfrm>
            <a:off x="719471" y="5486401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                </a:t>
            </a:r>
            <a:r>
              <a:rPr lang="en-US" sz="2800" b="1" dirty="0"/>
              <a:t>B1 			A1B 		    A2</a:t>
            </a:r>
          </a:p>
        </p:txBody>
      </p:sp>
    </p:spTree>
    <p:extLst>
      <p:ext uri="{BB962C8B-B14F-4D97-AF65-F5344CB8AC3E}">
        <p14:creationId xmlns:p14="http://schemas.microsoft.com/office/powerpoint/2010/main" val="9270050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cintosh HD:Users:raynerd:Documents:Downscaling for Shimelis:Caribbean and Puerto Rico watersheds:Plots_Jamaica:GCM_plot.pr.ep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0" y="381000"/>
            <a:ext cx="5772151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09552" y="499408"/>
            <a:ext cx="2814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/>
              <a:t>Variation among </a:t>
            </a:r>
          </a:p>
          <a:p>
            <a:pPr algn="l"/>
            <a:r>
              <a:rPr lang="en-US" sz="2400" b="1" dirty="0"/>
              <a:t>GCM outputs for different SRES  - Precipitation/</a:t>
            </a:r>
          </a:p>
          <a:p>
            <a:pPr algn="l"/>
            <a:r>
              <a:rPr lang="en-US" sz="2400" b="1" dirty="0"/>
              <a:t>Rainfall</a:t>
            </a:r>
          </a:p>
        </p:txBody>
      </p:sp>
    </p:spTree>
    <p:extLst>
      <p:ext uri="{BB962C8B-B14F-4D97-AF65-F5344CB8AC3E}">
        <p14:creationId xmlns:p14="http://schemas.microsoft.com/office/powerpoint/2010/main" val="3005138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685800"/>
            <a:ext cx="8610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00000"/>
                </a:solidFill>
                <a:latin typeface="Arial"/>
              </a:rPr>
              <a:t>Impact of Climate Change on Water Resources</a:t>
            </a:r>
            <a:endParaRPr lang="en-US" sz="4400" b="1" dirty="0"/>
          </a:p>
        </p:txBody>
      </p:sp>
      <p:pic>
        <p:nvPicPr>
          <p:cNvPr id="3" name="Picture 4" descr="http://t3.gstatic.com/images?q=tbn:ANd9GcRRK5JDCOrQ-x03cjD0lQWFKyHeKY2lUmSCp4IB4wXn7YFN4wv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93" y="3048000"/>
            <a:ext cx="3921209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064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30480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GB" sz="2400" b="1" dirty="0">
                <a:solidFill>
                  <a:srgbClr val="000000"/>
                </a:solidFill>
              </a:rPr>
              <a:t>Deforestation, Soil erosion - land degradation</a:t>
            </a:r>
          </a:p>
          <a:p>
            <a:pPr algn="just">
              <a:lnSpc>
                <a:spcPct val="90000"/>
              </a:lnSpc>
            </a:pPr>
            <a:r>
              <a:rPr lang="en-GB" sz="2400" b="1" dirty="0">
                <a:solidFill>
                  <a:srgbClr val="000000"/>
                </a:solidFill>
              </a:rPr>
              <a:t>Climate Change</a:t>
            </a:r>
          </a:p>
          <a:p>
            <a:pPr algn="just">
              <a:lnSpc>
                <a:spcPct val="90000"/>
              </a:lnSpc>
            </a:pP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676400" y="533400"/>
            <a:ext cx="5377819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sv-SE" sz="32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Major threats in the Nile Basin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904176-E37A-40A0-B600-04C40C5625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2362200"/>
            <a:ext cx="685800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0346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8" name="Rectangle 4"/>
          <p:cNvSpPr>
            <a:spLocks noChangeArrowheads="1"/>
          </p:cNvSpPr>
          <p:nvPr/>
        </p:nvSpPr>
        <p:spPr bwMode="auto">
          <a:xfrm>
            <a:off x="609600" y="2209800"/>
            <a:ext cx="8229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ETHIOPIA - Lake </a:t>
            </a:r>
            <a:r>
              <a:rPr lang="en-US" sz="3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Tana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Basin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en-US" b="1" i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Lake </a:t>
            </a:r>
            <a:r>
              <a:rPr lang="en-US" sz="2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Tana</a:t>
            </a: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basin comprises an area of 15096 km</a:t>
            </a:r>
            <a:r>
              <a:rPr lang="en-US" sz="28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2</a:t>
            </a:r>
            <a:endParaRPr lang="en-US" sz="2800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pitchFamily="2" charset="2"/>
              <a:buChar char="l"/>
            </a:pP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The lake is a natural type </a:t>
            </a:r>
          </a:p>
          <a:p>
            <a:pPr marL="742950" lvl="1" indent="-28575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Average area = 3300 km</a:t>
            </a:r>
            <a:r>
              <a:rPr lang="en-US" sz="2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2</a:t>
            </a:r>
          </a:p>
          <a:p>
            <a:pPr marL="742950" lvl="1" indent="-28575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Maximum depth =  14 m.</a:t>
            </a:r>
          </a:p>
          <a:p>
            <a:pPr marL="742950" lvl="1" indent="-28575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2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Inflow Rivers are </a:t>
            </a:r>
            <a:r>
              <a:rPr lang="en-US" sz="2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GilgelAbay</a:t>
            </a:r>
            <a:r>
              <a:rPr lang="en-US" sz="2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</a:t>
            </a:r>
            <a:r>
              <a:rPr lang="en-US" sz="2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Ribb</a:t>
            </a:r>
            <a:r>
              <a:rPr lang="en-US" sz="2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</a:t>
            </a:r>
            <a:r>
              <a:rPr lang="en-US" sz="2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Gumera</a:t>
            </a:r>
            <a:r>
              <a:rPr lang="en-US" sz="22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</a:t>
            </a:r>
            <a:r>
              <a:rPr lang="en-US" sz="2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Megech</a:t>
            </a:r>
            <a:endParaRPr lang="en-US" sz="2200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742950" lvl="1" indent="-28575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endParaRPr lang="en-US" sz="1800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</a:pP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993300"/>
                </a:solidFill>
                <a:effectLst/>
                <a:cs typeface="Times New Roman" pitchFamily="18" charset="0"/>
              </a:rPr>
              <a:t>Water Resources and Climate Change Blue Nile – Lake Tana</a:t>
            </a:r>
          </a:p>
        </p:txBody>
      </p:sp>
    </p:spTree>
    <p:extLst>
      <p:ext uri="{BB962C8B-B14F-4D97-AF65-F5344CB8AC3E}">
        <p14:creationId xmlns:p14="http://schemas.microsoft.com/office/powerpoint/2010/main" val="30687436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W&amp;SFa.TIF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091184"/>
            <a:ext cx="8229600" cy="561441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" y="152400"/>
            <a:ext cx="845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Impact of Climate Change on Surface and Ground Water 2046-2065</a:t>
            </a:r>
          </a:p>
        </p:txBody>
      </p:sp>
    </p:spTree>
    <p:extLst>
      <p:ext uri="{BB962C8B-B14F-4D97-AF65-F5344CB8AC3E}">
        <p14:creationId xmlns:p14="http://schemas.microsoft.com/office/powerpoint/2010/main" val="1318023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5" descr="Blir nilr falls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86150"/>
            <a:ext cx="4419600" cy="33223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8E33EB6-1A77-4051-9FAA-3DA3DC20BCA0}" type="slidenum">
              <a:rPr lang="en-US" sz="1200">
                <a:latin typeface="Tahoma" pitchFamily="34" charset="0"/>
              </a:rPr>
              <a:pPr eaLnBrk="1" hangingPunct="1"/>
              <a:t>32</a:t>
            </a:fld>
            <a:endParaRPr lang="en-US" sz="1200">
              <a:latin typeface="Tahoma" pitchFamily="34" charset="0"/>
            </a:endParaRPr>
          </a:p>
        </p:txBody>
      </p:sp>
      <p:pic>
        <p:nvPicPr>
          <p:cNvPr id="23555" name="Picture 4" descr="Mara_2006%2035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86150"/>
            <a:ext cx="44958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6" descr="blue_ni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-14287"/>
            <a:ext cx="4495800" cy="336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8" descr="EthiopiaBlueNileFall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3845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229600" cy="1447800"/>
          </a:xfrm>
        </p:spPr>
        <p:txBody>
          <a:bodyPr/>
          <a:lstStyle/>
          <a:p>
            <a:r>
              <a:rPr lang="en-US" sz="3200" dirty="0"/>
              <a:t>Hydrodynamics of Lake </a:t>
            </a:r>
            <a:r>
              <a:rPr lang="en-US" sz="3200" dirty="0" err="1"/>
              <a:t>Tana</a:t>
            </a:r>
            <a:r>
              <a:rPr lang="en-US" sz="3200" dirty="0"/>
              <a:t>  - using Combined SWAT and GEMSS model</a:t>
            </a: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073" y="3581400"/>
            <a:ext cx="458032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4" name="Picture 4" descr="http://www.pricelessethiopia.net.et/images/Tan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3543299"/>
            <a:ext cx="4114800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8591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 bwMode="auto">
          <a:xfrm>
            <a:off x="152218" y="1"/>
            <a:ext cx="8532111" cy="6753097"/>
            <a:chOff x="1481" y="1552"/>
            <a:chExt cx="9110" cy="7210"/>
          </a:xfrm>
        </p:grpSpPr>
        <p:pic>
          <p:nvPicPr>
            <p:cNvPr id="62157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81" y="1552"/>
              <a:ext cx="9110" cy="6336"/>
            </a:xfrm>
            <a:prstGeom prst="rect">
              <a:avLst/>
            </a:prstGeom>
            <a:noFill/>
          </p:spPr>
        </p:pic>
        <p:sp>
          <p:nvSpPr>
            <p:cNvPr id="621572" name="Text Box 4"/>
            <p:cNvSpPr txBox="1">
              <a:spLocks noChangeArrowheads="1"/>
            </p:cNvSpPr>
            <p:nvPr/>
          </p:nvSpPr>
          <p:spPr bwMode="auto">
            <a:xfrm>
              <a:off x="1565" y="7898"/>
              <a:ext cx="8847" cy="86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179388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SimSun" pitchFamily="2" charset="-122"/>
                </a:rPr>
                <a:t>Lake Tana: flow discharge hydrographs of the inflow rivers and the lake outlet for year 2006, the positions of meteorological station and the water withdrawal tunnel (under construction).  </a:t>
              </a: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949075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1" y="0"/>
            <a:ext cx="6019800" cy="66294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648200" y="563880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>
              <a:spcAft>
                <a:spcPts val="1000"/>
              </a:spcAft>
            </a:pPr>
            <a:r>
              <a:rPr lang="en-US" altLang="zh-CN" sz="2400" b="1" i="1" dirty="0">
                <a:latin typeface="Calibri" pitchFamily="34" charset="0"/>
                <a:ea typeface="SimSun" pitchFamily="2" charset="-122"/>
              </a:rPr>
              <a:t>The velocity vectors in cm/s at the water surface, Feb. 10, 2006.</a:t>
            </a:r>
            <a:endParaRPr lang="en-US" sz="2400" dirty="0">
              <a:latin typeface="Arial" pitchFamily="34" charset="0"/>
            </a:endParaRPr>
          </a:p>
        </p:txBody>
      </p:sp>
      <p:sp>
        <p:nvSpPr>
          <p:cNvPr id="10" name="Rectangular Callout 9"/>
          <p:cNvSpPr/>
          <p:nvPr/>
        </p:nvSpPr>
        <p:spPr bwMode="auto">
          <a:xfrm>
            <a:off x="6705600" y="609600"/>
            <a:ext cx="1828800" cy="533400"/>
          </a:xfrm>
          <a:prstGeom prst="wedgeRectCallout">
            <a:avLst>
              <a:gd name="adj1" fmla="val -20215"/>
              <a:gd name="adj2" fmla="val 90860"/>
            </a:avLst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l">
              <a:spcAft>
                <a:spcPts val="1000"/>
              </a:spcAft>
            </a:pPr>
            <a:r>
              <a:rPr lang="en-US" altLang="zh-CN" b="1" i="1" dirty="0">
                <a:latin typeface="Calibri" pitchFamily="34" charset="0"/>
                <a:ea typeface="SimSun" pitchFamily="2" charset="-122"/>
              </a:rPr>
              <a:t>Flow Structures</a:t>
            </a:r>
          </a:p>
        </p:txBody>
      </p:sp>
    </p:spTree>
    <p:extLst>
      <p:ext uri="{BB962C8B-B14F-4D97-AF65-F5344CB8AC3E}">
        <p14:creationId xmlns:p14="http://schemas.microsoft.com/office/powerpoint/2010/main" val="446740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6451" name="Group 3"/>
          <p:cNvGrpSpPr>
            <a:grpSpLocks/>
          </p:cNvGrpSpPr>
          <p:nvPr/>
        </p:nvGrpSpPr>
        <p:grpSpPr bwMode="auto">
          <a:xfrm>
            <a:off x="402511" y="304800"/>
            <a:ext cx="7979489" cy="6172200"/>
            <a:chOff x="1857" y="2132"/>
            <a:chExt cx="9136" cy="6538"/>
          </a:xfrm>
        </p:grpSpPr>
        <p:pic>
          <p:nvPicPr>
            <p:cNvPr id="616452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21" y="2132"/>
              <a:ext cx="9072" cy="5707"/>
            </a:xfrm>
            <a:prstGeom prst="rect">
              <a:avLst/>
            </a:prstGeom>
            <a:noFill/>
          </p:spPr>
        </p:pic>
        <p:sp>
          <p:nvSpPr>
            <p:cNvPr id="616453" name="Text Box 5"/>
            <p:cNvSpPr txBox="1">
              <a:spLocks noChangeArrowheads="1"/>
            </p:cNvSpPr>
            <p:nvPr/>
          </p:nvSpPr>
          <p:spPr bwMode="auto">
            <a:xfrm>
              <a:off x="1857" y="7812"/>
              <a:ext cx="8799" cy="8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800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SimSun" pitchFamily="2" charset="-122"/>
                </a:rPr>
                <a:t>Temperature contours and the velocity vectors, </a:t>
              </a:r>
              <a:r>
                <a:rPr kumimoji="0" lang="en-US" altLang="zh-CN" sz="1800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SimSun" pitchFamily="2" charset="-122"/>
                  <a:hlinkClick r:id="" action="ppaction://customshow?id=5&amp;return=true"/>
                </a:rPr>
                <a:t>section S5</a:t>
              </a:r>
              <a:r>
                <a:rPr kumimoji="0" lang="en-US" altLang="zh-CN" sz="1800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SimSun" pitchFamily="2" charset="-122"/>
                </a:rPr>
                <a:t>, January 2, 2006), legend color in </a:t>
              </a:r>
              <a:r>
                <a:rPr kumimoji="0" lang="en-US" altLang="zh-CN" sz="1800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SimSun" pitchFamily="2" charset="-122"/>
                </a:rPr>
                <a:t>°</a:t>
              </a:r>
              <a:r>
                <a:rPr kumimoji="0" lang="en-US" altLang="zh-CN" sz="1800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SimSun" pitchFamily="2" charset="-122"/>
                </a:rPr>
                <a:t>C.</a:t>
              </a: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24301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5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6548368" cy="6477000"/>
          </a:xfrm>
          <a:prstGeom prst="rect">
            <a:avLst/>
          </a:prstGeom>
          <a:noFill/>
        </p:spPr>
      </p:pic>
      <p:sp>
        <p:nvSpPr>
          <p:cNvPr id="6" name="Text Box 4"/>
          <p:cNvSpPr txBox="1">
            <a:spLocks noChangeAspect="1" noChangeArrowheads="1"/>
          </p:cNvSpPr>
          <p:nvPr/>
        </p:nvSpPr>
        <p:spPr bwMode="auto">
          <a:xfrm>
            <a:off x="5486400" y="5349990"/>
            <a:ext cx="3352800" cy="8984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SimSun" pitchFamily="2" charset="-122"/>
              </a:rPr>
              <a:t>Contours of dye concentration (mg/l) at the water surface December 31, 2006.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ular Callout 7"/>
          <p:cNvSpPr/>
          <p:nvPr/>
        </p:nvSpPr>
        <p:spPr bwMode="auto">
          <a:xfrm>
            <a:off x="7010400" y="304800"/>
            <a:ext cx="1828800" cy="533400"/>
          </a:xfrm>
          <a:prstGeom prst="wedgeRectCallout">
            <a:avLst>
              <a:gd name="adj1" fmla="val -47376"/>
              <a:gd name="adj2" fmla="val 102712"/>
            </a:avLst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algn="l">
              <a:spcAft>
                <a:spcPts val="1000"/>
              </a:spcAft>
            </a:pPr>
            <a:r>
              <a:rPr lang="en-US" altLang="zh-CN" b="1" i="1" dirty="0">
                <a:latin typeface="Calibri" pitchFamily="34" charset="0"/>
                <a:ea typeface="SimSun" pitchFamily="2" charset="-122"/>
              </a:rPr>
              <a:t>Flushing Time</a:t>
            </a:r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5026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E54D-706D-410F-8985-B8EE29034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/>
              <a:t>Adaptation strategies -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9E9E1-53E5-43B0-9D61-2BF0C1F94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515112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Appropriate catchment treatment strategies should be implemented</a:t>
            </a:r>
          </a:p>
          <a:p>
            <a:pPr lvl="1"/>
            <a:r>
              <a:rPr lang="en-US" sz="1900" dirty="0"/>
              <a:t>Watershed management methods like afforestation and water conservation are recommended to reduce the impact on the Blue Nile basin.</a:t>
            </a:r>
          </a:p>
          <a:p>
            <a:endParaRPr lang="en-US" dirty="0"/>
          </a:p>
          <a:p>
            <a:r>
              <a:rPr lang="en-US" dirty="0"/>
              <a:t>create an equitable water allocation scheme upstream and downstream countries.</a:t>
            </a:r>
          </a:p>
          <a:p>
            <a:pPr lvl="1"/>
            <a:r>
              <a:rPr lang="en-US" sz="2100" dirty="0"/>
              <a:t>“historical rights” –Egypt’s long-held claims need to be revised so that the needs of upstream countries like South Sudan and Ethiopia, which require water to build their economies, should be highly considered</a:t>
            </a:r>
          </a:p>
          <a:p>
            <a:pPr lvl="1"/>
            <a:endParaRPr lang="en-US" sz="2100" dirty="0"/>
          </a:p>
          <a:p>
            <a:pPr lvl="1"/>
            <a:r>
              <a:rPr lang="en-US" sz="2100" dirty="0"/>
              <a:t>Water may be often pointed to as a source of conflict, but it can also be a means to cooperation, getting nations to the negotiating table.</a:t>
            </a:r>
          </a:p>
          <a:p>
            <a:pPr lvl="1"/>
            <a:endParaRPr lang="en-US" sz="2100" dirty="0"/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2600" dirty="0"/>
              <a:t>Any intervention and planning strategies should highly consider the short and long-term climate variability and change </a:t>
            </a:r>
          </a:p>
          <a:p>
            <a:pPr lvl="1"/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482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B9C758-7F34-4FC1-B95A-EC0F52F00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38" y="478109"/>
            <a:ext cx="8864523" cy="5901782"/>
          </a:xfrm>
          <a:prstGeom prst="rect">
            <a:avLst/>
          </a:prstGeom>
        </p:spPr>
      </p:pic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381000" y="4191000"/>
            <a:ext cx="8001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6000" b="1" dirty="0">
                <a:latin typeface="Aharoni" pitchFamily="2" charset="-79"/>
                <a:cs typeface="Aharoni" pitchFamily="2" charset="-79"/>
              </a:rPr>
              <a:t>Thank You!</a:t>
            </a:r>
          </a:p>
          <a:p>
            <a:pPr eaLnBrk="1" hangingPunct="1"/>
            <a:endParaRPr lang="en-GB" sz="3200" b="1" dirty="0">
              <a:latin typeface="Arial" pitchFamily="34" charset="0"/>
            </a:endParaRPr>
          </a:p>
          <a:p>
            <a:pPr eaLnBrk="1" hangingPunct="1"/>
            <a:endParaRPr lang="en-GB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318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1D5D5-5E59-4C22-9DBB-11D4CBCB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soil erosion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51566-D0E5-4E0B-B545-7E247C10F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Land and water degradation are the major issues in the Upper Nile due to deforestation and soil erosion.</a:t>
            </a:r>
          </a:p>
          <a:p>
            <a:endParaRPr lang="en-US" dirty="0"/>
          </a:p>
          <a:p>
            <a:r>
              <a:rPr lang="en-US" dirty="0"/>
              <a:t>Poor land use practices and improper management systems have played a significant role in causing high soil erosion rates, sediment transport and loss of agricultural nutrients. </a:t>
            </a:r>
          </a:p>
          <a:p>
            <a:endParaRPr lang="en-US" dirty="0"/>
          </a:p>
          <a:p>
            <a:r>
              <a:rPr lang="en-US" dirty="0"/>
              <a:t>Studies indicated that Ethiopia loses about 1.3 billion metric tons of fertile soil every year and the degradation of land through soil erosion is increasing at a high rate, </a:t>
            </a:r>
            <a:r>
              <a:rPr lang="en-US" dirty="0" err="1"/>
              <a:t>Hurni</a:t>
            </a:r>
            <a:r>
              <a:rPr lang="en-US" dirty="0"/>
              <a:t> (1989) </a:t>
            </a:r>
          </a:p>
        </p:txBody>
      </p:sp>
    </p:spTree>
    <p:extLst>
      <p:ext uri="{BB962C8B-B14F-4D97-AF65-F5344CB8AC3E}">
        <p14:creationId xmlns:p14="http://schemas.microsoft.com/office/powerpoint/2010/main" val="2080708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B2A53-024A-45AE-A03D-E3FD9E02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61288"/>
          </a:xfrm>
        </p:spPr>
        <p:txBody>
          <a:bodyPr>
            <a:normAutofit fontScale="90000"/>
          </a:bodyPr>
          <a:lstStyle/>
          <a:p>
            <a:r>
              <a:rPr lang="en-US" dirty="0"/>
              <a:t>River flow with high sediment concentration</a:t>
            </a:r>
          </a:p>
        </p:txBody>
      </p:sp>
      <p:pic>
        <p:nvPicPr>
          <p:cNvPr id="50178" name="Picture 2">
            <a:extLst>
              <a:ext uri="{FF2B5EF4-FFF2-40B4-BE49-F238E27FC236}">
                <a16:creationId xmlns:a16="http://schemas.microsoft.com/office/drawing/2014/main" id="{54303257-F190-4823-AD53-B71DB24D0A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5800" y="2590800"/>
            <a:ext cx="7567749" cy="401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140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5FCEA9-AC77-4714-9BDB-89E0DCB91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363" y="2057400"/>
            <a:ext cx="8213273" cy="441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01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949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9658" y="3784600"/>
            <a:ext cx="4271943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956" name="Text Box 12"/>
          <p:cNvSpPr txBox="1">
            <a:spLocks noChangeArrowheads="1"/>
          </p:cNvSpPr>
          <p:nvPr/>
        </p:nvSpPr>
        <p:spPr bwMode="auto">
          <a:xfrm>
            <a:off x="6096000" y="3124954"/>
            <a:ext cx="2895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99"/>
                </a:solidFill>
              </a:rPr>
              <a:t>Lake Alemaya</a:t>
            </a: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685800"/>
            <a:ext cx="4648200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4897169" y="609600"/>
            <a:ext cx="2667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b="1" dirty="0">
                <a:solidFill>
                  <a:srgbClr val="000099"/>
                </a:solidFill>
              </a:rPr>
              <a:t>Lake Adele</a:t>
            </a:r>
          </a:p>
        </p:txBody>
      </p:sp>
      <p:sp>
        <p:nvSpPr>
          <p:cNvPr id="2" name="Rectangle 1"/>
          <p:cNvSpPr/>
          <p:nvPr/>
        </p:nvSpPr>
        <p:spPr>
          <a:xfrm>
            <a:off x="186351" y="4114801"/>
            <a:ext cx="3901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b="1" dirty="0">
                <a:solidFill>
                  <a:srgbClr val="000099"/>
                </a:solidFill>
              </a:rPr>
              <a:t>Degradation in water bodies due to hydrological and environmental changes</a:t>
            </a:r>
          </a:p>
        </p:txBody>
      </p:sp>
    </p:spTree>
    <p:extLst>
      <p:ext uri="{BB962C8B-B14F-4D97-AF65-F5344CB8AC3E}">
        <p14:creationId xmlns:p14="http://schemas.microsoft.com/office/powerpoint/2010/main" val="285023952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CF814-C14C-40B1-93C9-9278C2E12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53" y="441950"/>
            <a:ext cx="8229600" cy="1143000"/>
          </a:xfrm>
        </p:spPr>
        <p:txBody>
          <a:bodyPr/>
          <a:lstStyle/>
          <a:p>
            <a:r>
              <a:rPr lang="en-US" dirty="0" err="1"/>
              <a:t>Emboch</a:t>
            </a:r>
            <a:endParaRPr lang="en-US" dirty="0"/>
          </a:p>
        </p:txBody>
      </p:sp>
      <p:pic>
        <p:nvPicPr>
          <p:cNvPr id="51202" name="Picture 2" descr="Ethiopia Today: Lake Tana in danger of water hyacinth">
            <a:extLst>
              <a:ext uri="{FF2B5EF4-FFF2-40B4-BE49-F238E27FC236}">
                <a16:creationId xmlns:a16="http://schemas.microsoft.com/office/drawing/2014/main" id="{29BFEF03-D0F1-4F4B-AC2B-00384B954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800" y="1323513"/>
            <a:ext cx="4508247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E2B317-D92D-4617-9512-443D22AC2D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695" y="4114800"/>
            <a:ext cx="4572000" cy="24384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CF9C61D-8911-4901-A995-D1164C75500F}"/>
              </a:ext>
            </a:extLst>
          </p:cNvPr>
          <p:cNvSpPr/>
          <p:nvPr/>
        </p:nvSpPr>
        <p:spPr>
          <a:xfrm>
            <a:off x="139953" y="1880379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the top 250 lake regions of Global Importance for Biodiversity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the aquatic biodiversity at extreme risk due to invasion of </a:t>
            </a:r>
            <a:r>
              <a:rPr lang="en-US" dirty="0" err="1"/>
              <a:t>Emboch</a:t>
            </a:r>
            <a:r>
              <a:rPr lang="en-US" dirty="0"/>
              <a:t> – Aquatic weed (water hyacinth)</a:t>
            </a:r>
          </a:p>
        </p:txBody>
      </p:sp>
    </p:spTree>
    <p:extLst>
      <p:ext uri="{BB962C8B-B14F-4D97-AF65-F5344CB8AC3E}">
        <p14:creationId xmlns:p14="http://schemas.microsoft.com/office/powerpoint/2010/main" val="1815714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/>
          <a:lstStyle/>
          <a:p>
            <a:r>
              <a:rPr lang="en-US" b="1" dirty="0">
                <a:solidFill>
                  <a:srgbClr val="993300"/>
                </a:solidFill>
                <a:effectLst/>
                <a:latin typeface="Aharoni" pitchFamily="2" charset="-79"/>
                <a:cs typeface="Aharoni" pitchFamily="2" charset="-79"/>
              </a:rPr>
              <a:t>Modeling Tools</a:t>
            </a:r>
          </a:p>
        </p:txBody>
      </p:sp>
      <p:sp>
        <p:nvSpPr>
          <p:cNvPr id="43827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5691978" cy="4495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Clr>
                <a:srgbClr val="C00000"/>
              </a:buClr>
              <a:buSzPct val="80000"/>
              <a:buFont typeface="Wingdings" pitchFamily="2" charset="2"/>
              <a:buChar char="§"/>
            </a:pPr>
            <a:r>
              <a:rPr lang="en-US" sz="3600" dirty="0"/>
              <a:t>Soil water Assessment Tool – SWAT</a:t>
            </a:r>
          </a:p>
          <a:p>
            <a:pPr>
              <a:lnSpc>
                <a:spcPct val="90000"/>
              </a:lnSpc>
              <a:buClr>
                <a:srgbClr val="C00000"/>
              </a:buClr>
              <a:buSzPct val="80000"/>
              <a:buFont typeface="Wingdings" pitchFamily="2" charset="2"/>
              <a:buChar char="§"/>
            </a:pPr>
            <a:endParaRPr lang="en-US" sz="3600" dirty="0"/>
          </a:p>
          <a:p>
            <a:pPr>
              <a:lnSpc>
                <a:spcPct val="90000"/>
              </a:lnSpc>
              <a:buClr>
                <a:srgbClr val="C00000"/>
              </a:buClr>
              <a:buSzPct val="80000"/>
              <a:buFont typeface="Wingdings" pitchFamily="2" charset="2"/>
              <a:buChar char="§"/>
            </a:pPr>
            <a:r>
              <a:rPr lang="en-US" sz="3600" dirty="0"/>
              <a:t>Generalized Environmental Modeling System for Surface waters (GEMSS)</a:t>
            </a:r>
          </a:p>
          <a:p>
            <a:pPr>
              <a:lnSpc>
                <a:spcPct val="90000"/>
              </a:lnSpc>
              <a:buClr>
                <a:srgbClr val="C00000"/>
              </a:buClr>
              <a:buSzPct val="80000"/>
              <a:buFont typeface="Wingdings" pitchFamily="2" charset="2"/>
              <a:buChar char="§"/>
            </a:pPr>
            <a:endParaRPr lang="en-US" sz="3600" dirty="0"/>
          </a:p>
          <a:p>
            <a:pPr>
              <a:lnSpc>
                <a:spcPct val="90000"/>
              </a:lnSpc>
              <a:buClr>
                <a:srgbClr val="C00000"/>
              </a:buClr>
              <a:buSzPct val="80000"/>
              <a:buFont typeface="Wingdings" pitchFamily="2" charset="2"/>
              <a:buChar char="§"/>
            </a:pPr>
            <a:r>
              <a:rPr lang="en-US" sz="3600" dirty="0"/>
              <a:t>GIS based  - Multi             criteria Evaluation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l"/>
            </a:pPr>
            <a:endParaRPr lang="en-US" sz="36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44378" y="912639"/>
            <a:ext cx="3077949" cy="2418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F6D476-65A6-4A00-8735-1903E896D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2175" y="3886200"/>
            <a:ext cx="5010152" cy="2226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71040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8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8275" grpId="0" build="p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it">
  <a:themeElements>
    <a:clrScheme name="Slit 9">
      <a:dk1>
        <a:srgbClr val="000000"/>
      </a:dk1>
      <a:lt1>
        <a:srgbClr val="FFFFFF"/>
      </a:lt1>
      <a:dk2>
        <a:srgbClr val="000000"/>
      </a:dk2>
      <a:lt2>
        <a:srgbClr val="E6E6E6"/>
      </a:lt2>
      <a:accent1>
        <a:srgbClr val="66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B8E2FF"/>
      </a:accent5>
      <a:accent6>
        <a:srgbClr val="8A8AE7"/>
      </a:accent6>
      <a:hlink>
        <a:srgbClr val="3333CC"/>
      </a:hlink>
      <a:folHlink>
        <a:srgbClr val="008080"/>
      </a:folHlink>
    </a:clrScheme>
    <a:fontScheme name="Slit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18643</TotalTime>
  <Words>1153</Words>
  <Application>Microsoft Macintosh PowerPoint</Application>
  <PresentationFormat>On-screen Show (4:3)</PresentationFormat>
  <Paragraphs>171</Paragraphs>
  <Slides>39</Slides>
  <Notes>11</Notes>
  <HiddenSlides>1</HiddenSlides>
  <MMClips>0</MMClips>
  <ScaleCrop>false</ScaleCrop>
  <HeadingPairs>
    <vt:vector size="10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  <vt:variant>
        <vt:lpstr>Custom Shows</vt:lpstr>
      </vt:variant>
      <vt:variant>
        <vt:i4>6</vt:i4>
      </vt:variant>
    </vt:vector>
  </HeadingPairs>
  <TitlesOfParts>
    <vt:vector size="58" baseType="lpstr">
      <vt:lpstr>SimSun</vt:lpstr>
      <vt:lpstr>Aharoni</vt:lpstr>
      <vt:lpstr>Arial</vt:lpstr>
      <vt:lpstr>Calibri</vt:lpstr>
      <vt:lpstr>Constantia</vt:lpstr>
      <vt:lpstr>Tahoma</vt:lpstr>
      <vt:lpstr>Times New Roman</vt:lpstr>
      <vt:lpstr>Wingdings</vt:lpstr>
      <vt:lpstr>Wingdings 2</vt:lpstr>
      <vt:lpstr>Slit</vt:lpstr>
      <vt:lpstr>Flow</vt:lpstr>
      <vt:lpstr>1_Flow</vt:lpstr>
      <vt:lpstr>Bitmap Image</vt:lpstr>
      <vt:lpstr>PowerPoint Presentation</vt:lpstr>
      <vt:lpstr>Presentation Outline</vt:lpstr>
      <vt:lpstr>PowerPoint Presentation</vt:lpstr>
      <vt:lpstr>Impact of soil erosion</vt:lpstr>
      <vt:lpstr>River flow with high sediment concentration</vt:lpstr>
      <vt:lpstr>PowerPoint Presentation</vt:lpstr>
      <vt:lpstr>PowerPoint Presentation</vt:lpstr>
      <vt:lpstr>Emboch</vt:lpstr>
      <vt:lpstr>Modeling Tools</vt:lpstr>
      <vt:lpstr>SWAT (Soil water Assessment Tool)</vt:lpstr>
      <vt:lpstr>PowerPoint Presentation</vt:lpstr>
      <vt:lpstr>PowerPoint Presentation</vt:lpstr>
      <vt:lpstr>Model Input Data</vt:lpstr>
      <vt:lpstr>PowerPoint Presentation</vt:lpstr>
      <vt:lpstr>PowerPoint Presentation</vt:lpstr>
      <vt:lpstr>Model Input Data</vt:lpstr>
      <vt:lpstr>Time series of measured and simulated flow, Gilgel Abay </vt:lpstr>
      <vt:lpstr>PowerPoint Presentation</vt:lpstr>
      <vt:lpstr>PowerPoint Presentation</vt:lpstr>
      <vt:lpstr>PowerPoint Presentation</vt:lpstr>
      <vt:lpstr>PowerPoint Presentation</vt:lpstr>
      <vt:lpstr>Climate Change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Water Resources and Climate Change Blue Nile – Lake Tana</vt:lpstr>
      <vt:lpstr>PowerPoint Presentation</vt:lpstr>
      <vt:lpstr>PowerPoint Presentation</vt:lpstr>
      <vt:lpstr>Hydrodynamics of Lake Tana  - using Combined SWAT and GEMSS model</vt:lpstr>
      <vt:lpstr>PowerPoint Presentation</vt:lpstr>
      <vt:lpstr>PowerPoint Presentation</vt:lpstr>
      <vt:lpstr>PowerPoint Presentation</vt:lpstr>
      <vt:lpstr>PowerPoint Presentation</vt:lpstr>
      <vt:lpstr>Adaptation strategies - Measures</vt:lpstr>
      <vt:lpstr>PowerPoint Presentation</vt:lpstr>
      <vt:lpstr>Lake Adele</vt:lpstr>
      <vt:lpstr>Lake Alemaya</vt:lpstr>
      <vt:lpstr>Alemaye</vt:lpstr>
      <vt:lpstr>Tana soil erosion</vt:lpstr>
      <vt:lpstr>Gemss_BC</vt:lpstr>
      <vt:lpstr>Sections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Hydrological and Sediment yield Modeling in the Northern Highlands of Ethiopia</dc:title>
  <dc:creator>Preferred Customer</dc:creator>
  <cp:lastModifiedBy>Candice Allouch</cp:lastModifiedBy>
  <cp:revision>1634</cp:revision>
  <dcterms:created xsi:type="dcterms:W3CDTF">2008-03-13T19:18:19Z</dcterms:created>
  <dcterms:modified xsi:type="dcterms:W3CDTF">2020-09-01T15:12:32Z</dcterms:modified>
</cp:coreProperties>
</file>