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0" r:id="rId3"/>
    <p:sldId id="274" r:id="rId4"/>
    <p:sldId id="262" r:id="rId5"/>
    <p:sldId id="278" r:id="rId6"/>
    <p:sldId id="277" r:id="rId7"/>
    <p:sldId id="264" r:id="rId8"/>
    <p:sldId id="265" r:id="rId9"/>
    <p:sldId id="263" r:id="rId10"/>
    <p:sldId id="257" r:id="rId11"/>
    <p:sldId id="269"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7" autoAdjust="0"/>
    <p:restoredTop sz="94488" autoAdjust="0"/>
  </p:normalViewPr>
  <p:slideViewPr>
    <p:cSldViewPr snapToGrid="0">
      <p:cViewPr>
        <p:scale>
          <a:sx n="78" d="100"/>
          <a:sy n="78" d="100"/>
        </p:scale>
        <p:origin x="40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F61FE1-1DEA-4B05-9A98-C10B8ABDD63F}" type="datetimeFigureOut">
              <a:rPr lang="en-US" smtClean="0"/>
              <a:t>8/16/2020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52C79-2019-4DE4-A96F-177217DB4A7E}" type="slidenum">
              <a:rPr lang="en-US" smtClean="0"/>
              <a:t>‹#›</a:t>
            </a:fld>
            <a:endParaRPr lang="en-US"/>
          </a:p>
        </p:txBody>
      </p:sp>
    </p:spTree>
    <p:extLst>
      <p:ext uri="{BB962C8B-B14F-4D97-AF65-F5344CB8AC3E}">
        <p14:creationId xmlns:p14="http://schemas.microsoft.com/office/powerpoint/2010/main" val="1167213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Contrary to the narrow ancient Herodian attribute, the eleven Nile riparian Nations are ‘Gifts of the Nile’. </a:t>
            </a:r>
          </a:p>
          <a:p>
            <a:endParaRPr lang="en-US" dirty="0"/>
          </a:p>
        </p:txBody>
      </p:sp>
      <p:sp>
        <p:nvSpPr>
          <p:cNvPr id="4" name="Slide Number Placeholder 3"/>
          <p:cNvSpPr>
            <a:spLocks noGrp="1"/>
          </p:cNvSpPr>
          <p:nvPr>
            <p:ph type="sldNum" sz="quarter" idx="5"/>
          </p:nvPr>
        </p:nvSpPr>
        <p:spPr/>
        <p:txBody>
          <a:bodyPr/>
          <a:lstStyle/>
          <a:p>
            <a:fld id="{BE652C79-2019-4DE4-A96F-177217DB4A7E}" type="slidenum">
              <a:rPr lang="en-US" smtClean="0"/>
              <a:t>10</a:t>
            </a:fld>
            <a:endParaRPr lang="en-US"/>
          </a:p>
        </p:txBody>
      </p:sp>
    </p:spTree>
    <p:extLst>
      <p:ext uri="{BB962C8B-B14F-4D97-AF65-F5344CB8AC3E}">
        <p14:creationId xmlns:p14="http://schemas.microsoft.com/office/powerpoint/2010/main" val="3902680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52C79-2019-4DE4-A96F-177217DB4A7E}" type="slidenum">
              <a:rPr lang="en-US" smtClean="0"/>
              <a:t>11</a:t>
            </a:fld>
            <a:endParaRPr lang="en-US"/>
          </a:p>
        </p:txBody>
      </p:sp>
    </p:spTree>
    <p:extLst>
      <p:ext uri="{BB962C8B-B14F-4D97-AF65-F5344CB8AC3E}">
        <p14:creationId xmlns:p14="http://schemas.microsoft.com/office/powerpoint/2010/main" val="1335685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DE1FC-D7BE-4C88-898F-979D708E56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7C4534-50FA-46AE-BA2F-7B6460143F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AADA4C-DEB4-4B03-8611-500E1462388C}"/>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5" name="Footer Placeholder 4">
            <a:extLst>
              <a:ext uri="{FF2B5EF4-FFF2-40B4-BE49-F238E27FC236}">
                <a16:creationId xmlns:a16="http://schemas.microsoft.com/office/drawing/2014/main" id="{993AA4F9-7301-4B9B-B37C-1CCB80896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DD216F-6B36-4C92-89F3-6B4C55B843D2}"/>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293467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9C92A-6A63-4F0E-94DF-6604C91571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117519-8613-4718-984A-1B703B2E67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7C01A2-C35D-4576-A0F5-2130973C04F2}"/>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5" name="Footer Placeholder 4">
            <a:extLst>
              <a:ext uri="{FF2B5EF4-FFF2-40B4-BE49-F238E27FC236}">
                <a16:creationId xmlns:a16="http://schemas.microsoft.com/office/drawing/2014/main" id="{5A35D4D4-1EBD-4FAF-B344-4CCEFA39F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CB97FD-1965-4F9C-ADA6-19DD87373E1F}"/>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1110210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0E0904-409F-4396-8F49-D5FB2B103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E28731-45A6-41F2-8689-6739A963F7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F04CA7-5BE5-4F5A-80D9-C9405360E6CD}"/>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5" name="Footer Placeholder 4">
            <a:extLst>
              <a:ext uri="{FF2B5EF4-FFF2-40B4-BE49-F238E27FC236}">
                <a16:creationId xmlns:a16="http://schemas.microsoft.com/office/drawing/2014/main" id="{E0FDD6CB-298F-4335-AEA3-954C30FA71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114A5A-32A1-44C3-B1E9-A0FE6CF66782}"/>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4082775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8AB7C-71CB-4FEA-A033-63F259F77B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F0C5DB-34DA-4363-AE30-87561FE254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4CF3C-E08D-4EE8-AC82-E72403640645}"/>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5" name="Footer Placeholder 4">
            <a:extLst>
              <a:ext uri="{FF2B5EF4-FFF2-40B4-BE49-F238E27FC236}">
                <a16:creationId xmlns:a16="http://schemas.microsoft.com/office/drawing/2014/main" id="{B5B75589-4B41-4F6F-9985-93099B37CE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336103-057C-4E9B-B87B-AD4E96764BA0}"/>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528907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DBCDB-1E08-494E-A8B0-BB8B03CDA2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7FAB4C-3D0A-4A18-A1B9-32D6C6D18C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E3DBAD-568A-4926-8131-289285946642}"/>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5" name="Footer Placeholder 4">
            <a:extLst>
              <a:ext uri="{FF2B5EF4-FFF2-40B4-BE49-F238E27FC236}">
                <a16:creationId xmlns:a16="http://schemas.microsoft.com/office/drawing/2014/main" id="{21188B3A-1FE4-435A-BE77-064A604BE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88023B-6C78-48C0-B535-559B4CAD0F78}"/>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3930983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EB5C-EBA0-4752-A580-E514D9BA7E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E4CA59-8A82-4BFE-858B-85799A4E14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CC347F-D5C0-4AAF-B0EA-EF74BD8A96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4945B1-4AA6-4799-AAA3-CD48C60F3FBD}"/>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6" name="Footer Placeholder 5">
            <a:extLst>
              <a:ext uri="{FF2B5EF4-FFF2-40B4-BE49-F238E27FC236}">
                <a16:creationId xmlns:a16="http://schemas.microsoft.com/office/drawing/2014/main" id="{A4833DD0-C91A-4E8B-BEC5-CCAEE89F7D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A66FF9-99D4-4BAD-BD8E-ECC29402FE66}"/>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116410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0B1FE-EDF1-40C1-AA63-686D1D59DC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E50F4F-2AAF-42A7-A34E-9CBD4BABC0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4B4BB5-EF37-4889-B539-CFDA49BC23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7C93D0-026C-4D0F-9638-892CFD31A8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9A7EB4-AEF0-488F-B62A-D0FE83CF7A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33C091-8FFA-44EA-8BB4-04BD606A8A10}"/>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8" name="Footer Placeholder 7">
            <a:extLst>
              <a:ext uri="{FF2B5EF4-FFF2-40B4-BE49-F238E27FC236}">
                <a16:creationId xmlns:a16="http://schemas.microsoft.com/office/drawing/2014/main" id="{2162777C-322B-4DE1-9502-5039B21735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DD5285-DCEB-40C0-9B30-AF35719D0098}"/>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914086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808C-6BCA-4D41-B738-9DE70E8408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756BBF-775D-4BD3-B3D6-8589135E4A1E}"/>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4" name="Footer Placeholder 3">
            <a:extLst>
              <a:ext uri="{FF2B5EF4-FFF2-40B4-BE49-F238E27FC236}">
                <a16:creationId xmlns:a16="http://schemas.microsoft.com/office/drawing/2014/main" id="{8339B57B-6117-401A-A25E-071EECC872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3D3332-51F3-4E12-8D82-5BEC1E3F311F}"/>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314157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E1EEBA-E670-4DCA-AF91-B745A9B96E17}"/>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3" name="Footer Placeholder 2">
            <a:extLst>
              <a:ext uri="{FF2B5EF4-FFF2-40B4-BE49-F238E27FC236}">
                <a16:creationId xmlns:a16="http://schemas.microsoft.com/office/drawing/2014/main" id="{A487DFD1-1426-4FD5-89F2-C5CC85F5FB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45DD8F-30A5-4100-813B-9EA2341B818C}"/>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784133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8C99E-F64E-480E-AECE-BD4B420868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0DD3BB-E0F3-412F-828A-8716B3F94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87CB2F-C305-4104-8F97-0EDA2F941C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D10ADB-F8EB-4B3F-8FFB-403733E571C2}"/>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6" name="Footer Placeholder 5">
            <a:extLst>
              <a:ext uri="{FF2B5EF4-FFF2-40B4-BE49-F238E27FC236}">
                <a16:creationId xmlns:a16="http://schemas.microsoft.com/office/drawing/2014/main" id="{761A68B3-C30A-4762-A683-7EFD41666A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77396B-9A53-4DA9-A3BB-5BD192803B0F}"/>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656829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4741-7F8E-405B-B748-39930B8714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1E56ED-8AA5-41B0-9BAF-C5BC5C7F57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D133C0-5D0C-4604-98F5-13F6D79AA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00F4C3-0604-483F-AE67-4CF23A4B205A}"/>
              </a:ext>
            </a:extLst>
          </p:cNvPr>
          <p:cNvSpPr>
            <a:spLocks noGrp="1"/>
          </p:cNvSpPr>
          <p:nvPr>
            <p:ph type="dt" sz="half" idx="10"/>
          </p:nvPr>
        </p:nvSpPr>
        <p:spPr/>
        <p:txBody>
          <a:bodyPr/>
          <a:lstStyle/>
          <a:p>
            <a:fld id="{A777DEC6-FF5A-4773-9238-36871B1E2958}" type="datetimeFigureOut">
              <a:rPr lang="en-US" smtClean="0"/>
              <a:t>8/16/2020</a:t>
            </a:fld>
            <a:endParaRPr lang="en-US"/>
          </a:p>
        </p:txBody>
      </p:sp>
      <p:sp>
        <p:nvSpPr>
          <p:cNvPr id="6" name="Footer Placeholder 5">
            <a:extLst>
              <a:ext uri="{FF2B5EF4-FFF2-40B4-BE49-F238E27FC236}">
                <a16:creationId xmlns:a16="http://schemas.microsoft.com/office/drawing/2014/main" id="{9A5E4F13-3707-4CED-B073-0F75CACE81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D6BF43-9604-4D59-9606-54DD3A47DF63}"/>
              </a:ext>
            </a:extLst>
          </p:cNvPr>
          <p:cNvSpPr>
            <a:spLocks noGrp="1"/>
          </p:cNvSpPr>
          <p:nvPr>
            <p:ph type="sldNum" sz="quarter" idx="12"/>
          </p:nvPr>
        </p:nvSpPr>
        <p:spPr/>
        <p:txBody>
          <a:bodyPr/>
          <a:lstStyle/>
          <a:p>
            <a:fld id="{DDEDCB25-1606-424A-81CE-7086CF3E5111}" type="slidenum">
              <a:rPr lang="en-US" smtClean="0"/>
              <a:t>‹#›</a:t>
            </a:fld>
            <a:endParaRPr lang="en-US"/>
          </a:p>
        </p:txBody>
      </p:sp>
    </p:spTree>
    <p:extLst>
      <p:ext uri="{BB962C8B-B14F-4D97-AF65-F5344CB8AC3E}">
        <p14:creationId xmlns:p14="http://schemas.microsoft.com/office/powerpoint/2010/main" val="1266177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FD9481-504C-408F-B6EF-0220B047B2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4F2352-AE79-4A37-8F2E-9D883BCBFF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A93189-AFFA-4796-ADEC-D6B8406372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7DEC6-FF5A-4773-9238-36871B1E2958}" type="datetimeFigureOut">
              <a:rPr lang="en-US" smtClean="0"/>
              <a:t>8/16/2020</a:t>
            </a:fld>
            <a:endParaRPr lang="en-US"/>
          </a:p>
        </p:txBody>
      </p:sp>
      <p:sp>
        <p:nvSpPr>
          <p:cNvPr id="5" name="Footer Placeholder 4">
            <a:extLst>
              <a:ext uri="{FF2B5EF4-FFF2-40B4-BE49-F238E27FC236}">
                <a16:creationId xmlns:a16="http://schemas.microsoft.com/office/drawing/2014/main" id="{3211269D-1B2D-4057-ADC7-0ECB6B0A0A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3DFD6C-2731-4745-85C1-9C3BBA19E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CB25-1606-424A-81CE-7086CF3E5111}" type="slidenum">
              <a:rPr lang="en-US" smtClean="0"/>
              <a:t>‹#›</a:t>
            </a:fld>
            <a:endParaRPr lang="en-US"/>
          </a:p>
        </p:txBody>
      </p:sp>
    </p:spTree>
    <p:extLst>
      <p:ext uri="{BB962C8B-B14F-4D97-AF65-F5344CB8AC3E}">
        <p14:creationId xmlns:p14="http://schemas.microsoft.com/office/powerpoint/2010/main" val="2893803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nilebasin.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3042-2889-4700-8891-D0D3EB00B799}"/>
              </a:ext>
            </a:extLst>
          </p:cNvPr>
          <p:cNvSpPr>
            <a:spLocks noGrp="1"/>
          </p:cNvSpPr>
          <p:nvPr>
            <p:ph type="ctrTitle"/>
          </p:nvPr>
        </p:nvSpPr>
        <p:spPr/>
        <p:txBody>
          <a:bodyPr>
            <a:normAutofit fontScale="90000"/>
          </a:bodyPr>
          <a:lstStyle/>
          <a:p>
            <a:r>
              <a:rPr lang="en-US" b="1" dirty="0"/>
              <a:t>GERD and Aswan High Dam: </a:t>
            </a:r>
            <a:r>
              <a:rPr lang="en-US" sz="3600" b="1" dirty="0"/>
              <a:t>Technical, Socio-Economic and  Geo-Political Parallels between the Two Mega-dams on the Nile River</a:t>
            </a:r>
            <a:br>
              <a:rPr lang="en-US" sz="3600" dirty="0"/>
            </a:br>
            <a:endParaRPr lang="en-US" sz="3600" dirty="0"/>
          </a:p>
        </p:txBody>
      </p:sp>
      <p:sp>
        <p:nvSpPr>
          <p:cNvPr id="3" name="Subtitle 2">
            <a:extLst>
              <a:ext uri="{FF2B5EF4-FFF2-40B4-BE49-F238E27FC236}">
                <a16:creationId xmlns:a16="http://schemas.microsoft.com/office/drawing/2014/main" id="{50765E8A-CF4C-4190-9E39-D14C72BE41E2}"/>
              </a:ext>
            </a:extLst>
          </p:cNvPr>
          <p:cNvSpPr>
            <a:spLocks noGrp="1"/>
          </p:cNvSpPr>
          <p:nvPr>
            <p:ph type="subTitle" idx="1"/>
          </p:nvPr>
        </p:nvSpPr>
        <p:spPr/>
        <p:txBody>
          <a:bodyPr/>
          <a:lstStyle/>
          <a:p>
            <a:r>
              <a:rPr lang="en-US" dirty="0"/>
              <a:t>Shimelis Dessu</a:t>
            </a:r>
            <a:br>
              <a:rPr lang="en-US" dirty="0"/>
            </a:br>
            <a:r>
              <a:rPr lang="en-US" dirty="0"/>
              <a:t>West Palm Beach, Florida, USA</a:t>
            </a:r>
            <a:br>
              <a:rPr lang="en-US" dirty="0"/>
            </a:br>
            <a:r>
              <a:rPr lang="en-US" dirty="0"/>
              <a:t>Email sbehailu@gmail.com</a:t>
            </a:r>
          </a:p>
        </p:txBody>
      </p:sp>
    </p:spTree>
    <p:extLst>
      <p:ext uri="{BB962C8B-B14F-4D97-AF65-F5344CB8AC3E}">
        <p14:creationId xmlns:p14="http://schemas.microsoft.com/office/powerpoint/2010/main" val="3281133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C7F1C-835F-478E-8C60-C6B509D618C7}"/>
              </a:ext>
            </a:extLst>
          </p:cNvPr>
          <p:cNvSpPr>
            <a:spLocks noGrp="1"/>
          </p:cNvSpPr>
          <p:nvPr>
            <p:ph type="title"/>
          </p:nvPr>
        </p:nvSpPr>
        <p:spPr>
          <a:xfrm>
            <a:off x="450937" y="152183"/>
            <a:ext cx="6735351" cy="712113"/>
          </a:xfrm>
        </p:spPr>
        <p:txBody>
          <a:bodyPr>
            <a:normAutofit/>
          </a:bodyPr>
          <a:lstStyle/>
          <a:p>
            <a:r>
              <a:rPr lang="en-US" b="1" dirty="0">
                <a:solidFill>
                  <a:srgbClr val="002060"/>
                </a:solidFill>
              </a:rPr>
              <a:t>Who is the </a:t>
            </a:r>
            <a:r>
              <a:rPr lang="en-US" b="1" i="1" dirty="0">
                <a:solidFill>
                  <a:srgbClr val="002060"/>
                </a:solidFill>
              </a:rPr>
              <a:t>“Gift of the Nile”</a:t>
            </a:r>
          </a:p>
        </p:txBody>
      </p:sp>
      <p:sp>
        <p:nvSpPr>
          <p:cNvPr id="3" name="Content Placeholder 2">
            <a:extLst>
              <a:ext uri="{FF2B5EF4-FFF2-40B4-BE49-F238E27FC236}">
                <a16:creationId xmlns:a16="http://schemas.microsoft.com/office/drawing/2014/main" id="{65022395-9A7B-4DB7-A670-A291C5309F86}"/>
              </a:ext>
            </a:extLst>
          </p:cNvPr>
          <p:cNvSpPr>
            <a:spLocks noGrp="1"/>
          </p:cNvSpPr>
          <p:nvPr>
            <p:ph idx="1"/>
          </p:nvPr>
        </p:nvSpPr>
        <p:spPr>
          <a:xfrm>
            <a:off x="2077846" y="888914"/>
            <a:ext cx="3397059" cy="5841521"/>
          </a:xfrm>
        </p:spPr>
        <p:txBody>
          <a:bodyPr>
            <a:normAutofit/>
          </a:bodyPr>
          <a:lstStyle/>
          <a:p>
            <a:pPr marL="514350" indent="-514350">
              <a:buFont typeface="+mj-lt"/>
              <a:buAutoNum type="arabicPeriod"/>
            </a:pPr>
            <a:r>
              <a:rPr lang="en-US" dirty="0"/>
              <a:t>Burundi,</a:t>
            </a:r>
          </a:p>
          <a:p>
            <a:pPr marL="514350" indent="-514350">
              <a:buFont typeface="+mj-lt"/>
              <a:buAutoNum type="arabicPeriod"/>
            </a:pPr>
            <a:r>
              <a:rPr lang="en-US" dirty="0"/>
              <a:t>Rwanda,</a:t>
            </a:r>
          </a:p>
          <a:p>
            <a:pPr marL="514350" indent="-514350">
              <a:buFont typeface="+mj-lt"/>
              <a:buAutoNum type="arabicPeriod"/>
            </a:pPr>
            <a:r>
              <a:rPr lang="en-US" dirty="0"/>
              <a:t>Tanzania,</a:t>
            </a:r>
          </a:p>
          <a:p>
            <a:pPr marL="514350" indent="-514350">
              <a:buFont typeface="+mj-lt"/>
              <a:buAutoNum type="arabicPeriod"/>
            </a:pPr>
            <a:r>
              <a:rPr lang="en-US" dirty="0"/>
              <a:t>Congo DRC,</a:t>
            </a:r>
          </a:p>
          <a:p>
            <a:pPr marL="514350" indent="-514350">
              <a:buFont typeface="+mj-lt"/>
              <a:buAutoNum type="arabicPeriod"/>
            </a:pPr>
            <a:r>
              <a:rPr lang="en-US" dirty="0"/>
              <a:t>Uganda,</a:t>
            </a:r>
          </a:p>
          <a:p>
            <a:pPr marL="514350" indent="-514350">
              <a:buFont typeface="+mj-lt"/>
              <a:buAutoNum type="arabicPeriod"/>
            </a:pPr>
            <a:r>
              <a:rPr lang="en-US" dirty="0"/>
              <a:t>Kenya,</a:t>
            </a:r>
          </a:p>
          <a:p>
            <a:pPr marL="514350" indent="-514350">
              <a:buFont typeface="+mj-lt"/>
              <a:buAutoNum type="arabicPeriod"/>
            </a:pPr>
            <a:r>
              <a:rPr lang="en-US" dirty="0"/>
              <a:t>South Sudan</a:t>
            </a:r>
          </a:p>
          <a:p>
            <a:pPr marL="514350" indent="-514350">
              <a:buFont typeface="+mj-lt"/>
              <a:buAutoNum type="arabicPeriod"/>
            </a:pPr>
            <a:r>
              <a:rPr lang="en-US" dirty="0"/>
              <a:t>Ethiopia,</a:t>
            </a:r>
          </a:p>
          <a:p>
            <a:pPr marL="514350" indent="-514350">
              <a:buFont typeface="+mj-lt"/>
              <a:buAutoNum type="arabicPeriod"/>
            </a:pPr>
            <a:r>
              <a:rPr lang="en-US" dirty="0"/>
              <a:t>Eritrea,</a:t>
            </a:r>
          </a:p>
          <a:p>
            <a:pPr marL="514350" indent="-514350">
              <a:buFont typeface="+mj-lt"/>
              <a:buAutoNum type="arabicPeriod"/>
            </a:pPr>
            <a:r>
              <a:rPr lang="en-US" dirty="0"/>
              <a:t>Sudan, </a:t>
            </a:r>
            <a:r>
              <a:rPr lang="en-US" i="1" dirty="0"/>
              <a:t>and</a:t>
            </a:r>
          </a:p>
          <a:p>
            <a:pPr marL="514350" indent="-514350">
              <a:buFont typeface="+mj-lt"/>
              <a:buAutoNum type="arabicPeriod"/>
            </a:pPr>
            <a:r>
              <a:rPr lang="en-US" dirty="0"/>
              <a:t>Egypt.</a:t>
            </a:r>
          </a:p>
          <a:p>
            <a:pPr marL="514350" indent="-514350">
              <a:buFont typeface="+mj-lt"/>
              <a:buAutoNum type="arabicPeriod"/>
            </a:pPr>
            <a:endParaRPr lang="en-US" dirty="0"/>
          </a:p>
          <a:p>
            <a:pPr marL="0" indent="0">
              <a:buNone/>
            </a:pPr>
            <a:endParaRPr lang="en-US" b="1" dirty="0"/>
          </a:p>
        </p:txBody>
      </p:sp>
      <p:grpSp>
        <p:nvGrpSpPr>
          <p:cNvPr id="11" name="Group 10">
            <a:extLst>
              <a:ext uri="{FF2B5EF4-FFF2-40B4-BE49-F238E27FC236}">
                <a16:creationId xmlns:a16="http://schemas.microsoft.com/office/drawing/2014/main" id="{5E7414EC-F350-40DA-844E-4DF98793A27F}"/>
              </a:ext>
            </a:extLst>
          </p:cNvPr>
          <p:cNvGrpSpPr/>
          <p:nvPr/>
        </p:nvGrpSpPr>
        <p:grpSpPr>
          <a:xfrm>
            <a:off x="7186288" y="0"/>
            <a:ext cx="4848874" cy="6858000"/>
            <a:chOff x="7186288" y="0"/>
            <a:chExt cx="4848874" cy="6858000"/>
          </a:xfrm>
        </p:grpSpPr>
        <p:pic>
          <p:nvPicPr>
            <p:cNvPr id="5" name="Picture 4" descr="A picture containing text, map&#10;&#10;Description automatically generated">
              <a:extLst>
                <a:ext uri="{FF2B5EF4-FFF2-40B4-BE49-F238E27FC236}">
                  <a16:creationId xmlns:a16="http://schemas.microsoft.com/office/drawing/2014/main" id="{1F15745B-5621-4CC6-B5E7-7F609221D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6288" y="0"/>
              <a:ext cx="4848874" cy="6858000"/>
            </a:xfrm>
            <a:prstGeom prst="rect">
              <a:avLst/>
            </a:prstGeom>
          </p:spPr>
        </p:pic>
        <p:grpSp>
          <p:nvGrpSpPr>
            <p:cNvPr id="10" name="Group 9">
              <a:extLst>
                <a:ext uri="{FF2B5EF4-FFF2-40B4-BE49-F238E27FC236}">
                  <a16:creationId xmlns:a16="http://schemas.microsoft.com/office/drawing/2014/main" id="{E548B6AB-FAA3-4A67-88C3-147AE2C1D6A4}"/>
                </a:ext>
              </a:extLst>
            </p:cNvPr>
            <p:cNvGrpSpPr/>
            <p:nvPr/>
          </p:nvGrpSpPr>
          <p:grpSpPr>
            <a:xfrm>
              <a:off x="9363917" y="2476163"/>
              <a:ext cx="574535" cy="263996"/>
              <a:chOff x="9363917" y="2476163"/>
              <a:chExt cx="574535" cy="263996"/>
            </a:xfrm>
          </p:grpSpPr>
          <p:sp>
            <p:nvSpPr>
              <p:cNvPr id="6" name="Rectangle 5">
                <a:extLst>
                  <a:ext uri="{FF2B5EF4-FFF2-40B4-BE49-F238E27FC236}">
                    <a16:creationId xmlns:a16="http://schemas.microsoft.com/office/drawing/2014/main" id="{A1DFE61D-F954-46F1-8C02-24D567289682}"/>
                  </a:ext>
                </a:extLst>
              </p:cNvPr>
              <p:cNvSpPr/>
              <p:nvPr/>
            </p:nvSpPr>
            <p:spPr>
              <a:xfrm>
                <a:off x="9411037" y="2476163"/>
                <a:ext cx="72828" cy="809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925F7D95-FFB3-47DE-A00E-6647A3FF281A}"/>
                  </a:ext>
                </a:extLst>
              </p:cNvPr>
              <p:cNvGrpSpPr/>
              <p:nvPr/>
            </p:nvGrpSpPr>
            <p:grpSpPr>
              <a:xfrm>
                <a:off x="9363917" y="2524715"/>
                <a:ext cx="574535" cy="215444"/>
                <a:chOff x="8059566" y="2806561"/>
                <a:chExt cx="574535" cy="215444"/>
              </a:xfrm>
            </p:grpSpPr>
            <p:sp>
              <p:nvSpPr>
                <p:cNvPr id="8" name="Rectangle 7">
                  <a:extLst>
                    <a:ext uri="{FF2B5EF4-FFF2-40B4-BE49-F238E27FC236}">
                      <a16:creationId xmlns:a16="http://schemas.microsoft.com/office/drawing/2014/main" id="{877BFAD0-8AB2-498F-853B-E193A84B90B2}"/>
                    </a:ext>
                  </a:extLst>
                </p:cNvPr>
                <p:cNvSpPr/>
                <p:nvPr/>
              </p:nvSpPr>
              <p:spPr>
                <a:xfrm>
                  <a:off x="8132394" y="2844998"/>
                  <a:ext cx="331774" cy="12138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E2C0B1C-61A9-458E-8E6C-311C4E93D30F}"/>
                    </a:ext>
                  </a:extLst>
                </p:cNvPr>
                <p:cNvSpPr txBox="1"/>
                <p:nvPr/>
              </p:nvSpPr>
              <p:spPr>
                <a:xfrm>
                  <a:off x="8059566" y="2806561"/>
                  <a:ext cx="574535" cy="215444"/>
                </a:xfrm>
                <a:prstGeom prst="rect">
                  <a:avLst/>
                </a:prstGeom>
                <a:noFill/>
              </p:spPr>
              <p:txBody>
                <a:bodyPr wrap="square" rtlCol="0">
                  <a:spAutoFit/>
                </a:bodyPr>
                <a:lstStyle/>
                <a:p>
                  <a:r>
                    <a:rPr lang="en-US" sz="800" dirty="0">
                      <a:latin typeface="Arial Narrow" panose="020B0606020202030204" pitchFamily="34" charset="0"/>
                    </a:rPr>
                    <a:t>Merowe</a:t>
                  </a:r>
                </a:p>
              </p:txBody>
            </p:sp>
          </p:grpSp>
        </p:grpSp>
      </p:grpSp>
    </p:spTree>
    <p:extLst>
      <p:ext uri="{BB962C8B-B14F-4D97-AF65-F5344CB8AC3E}">
        <p14:creationId xmlns:p14="http://schemas.microsoft.com/office/powerpoint/2010/main" val="2788604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C7F1C-835F-478E-8C60-C6B509D618C7}"/>
              </a:ext>
            </a:extLst>
          </p:cNvPr>
          <p:cNvSpPr>
            <a:spLocks noGrp="1"/>
          </p:cNvSpPr>
          <p:nvPr>
            <p:ph type="title"/>
          </p:nvPr>
        </p:nvSpPr>
        <p:spPr>
          <a:xfrm>
            <a:off x="450937" y="152183"/>
            <a:ext cx="6735351" cy="712113"/>
          </a:xfrm>
        </p:spPr>
        <p:txBody>
          <a:bodyPr>
            <a:normAutofit/>
          </a:bodyPr>
          <a:lstStyle/>
          <a:p>
            <a:r>
              <a:rPr lang="en-US" b="1" dirty="0">
                <a:solidFill>
                  <a:srgbClr val="002060"/>
                </a:solidFill>
              </a:rPr>
              <a:t>The Nile River Basin</a:t>
            </a:r>
          </a:p>
        </p:txBody>
      </p:sp>
      <p:sp>
        <p:nvSpPr>
          <p:cNvPr id="3" name="Content Placeholder 2">
            <a:extLst>
              <a:ext uri="{FF2B5EF4-FFF2-40B4-BE49-F238E27FC236}">
                <a16:creationId xmlns:a16="http://schemas.microsoft.com/office/drawing/2014/main" id="{65022395-9A7B-4DB7-A670-A291C5309F86}"/>
              </a:ext>
            </a:extLst>
          </p:cNvPr>
          <p:cNvSpPr>
            <a:spLocks noGrp="1"/>
          </p:cNvSpPr>
          <p:nvPr>
            <p:ph idx="1"/>
          </p:nvPr>
        </p:nvSpPr>
        <p:spPr>
          <a:xfrm>
            <a:off x="626301" y="864296"/>
            <a:ext cx="6341035" cy="5841521"/>
          </a:xfrm>
        </p:spPr>
        <p:txBody>
          <a:bodyPr>
            <a:normAutofit/>
          </a:bodyPr>
          <a:lstStyle/>
          <a:p>
            <a:pPr marL="0" indent="0">
              <a:buNone/>
            </a:pPr>
            <a:r>
              <a:rPr lang="en-US" dirty="0"/>
              <a:t>The cultural, socio-economic and political history of residents living in the Nile watershed has always been intertwined with the River. </a:t>
            </a:r>
          </a:p>
          <a:p>
            <a:pPr lvl="1"/>
            <a:r>
              <a:rPr lang="en-US" dirty="0"/>
              <a:t>Most </a:t>
            </a:r>
            <a:r>
              <a:rPr lang="en-US" sz="2500" dirty="0"/>
              <a:t>recent</a:t>
            </a:r>
            <a:r>
              <a:rPr lang="en-US" dirty="0"/>
              <a:t> Initiative (Nile Basin Initiative): One River, One People, One Vision </a:t>
            </a:r>
            <a:r>
              <a:rPr lang="en-US" b="1" dirty="0"/>
              <a:t>‘</a:t>
            </a:r>
            <a:r>
              <a:rPr lang="en-US" b="1" i="1" dirty="0"/>
              <a:t>To achieve sustainable socio-economic development through the equitable utilization of, and benefit from, the common Nile Basin water resources</a:t>
            </a:r>
            <a:r>
              <a:rPr lang="en-US" b="1" dirty="0"/>
              <a:t>’</a:t>
            </a:r>
            <a:r>
              <a:rPr lang="en-US" dirty="0"/>
              <a:t> (</a:t>
            </a:r>
            <a:r>
              <a:rPr lang="en-US" dirty="0">
                <a:hlinkClick r:id="rId3"/>
              </a:rPr>
              <a:t>https://nilebasin.org/</a:t>
            </a:r>
            <a:r>
              <a:rPr lang="en-US" dirty="0"/>
              <a:t>)</a:t>
            </a:r>
          </a:p>
          <a:p>
            <a:pPr marL="0" indent="0">
              <a:buNone/>
            </a:pPr>
            <a:endParaRPr lang="en-US" b="1" dirty="0"/>
          </a:p>
        </p:txBody>
      </p:sp>
      <p:grpSp>
        <p:nvGrpSpPr>
          <p:cNvPr id="14" name="Group 13">
            <a:extLst>
              <a:ext uri="{FF2B5EF4-FFF2-40B4-BE49-F238E27FC236}">
                <a16:creationId xmlns:a16="http://schemas.microsoft.com/office/drawing/2014/main" id="{D11BD61B-0B92-4BE0-BB87-E71799FA3796}"/>
              </a:ext>
            </a:extLst>
          </p:cNvPr>
          <p:cNvGrpSpPr/>
          <p:nvPr/>
        </p:nvGrpSpPr>
        <p:grpSpPr>
          <a:xfrm>
            <a:off x="7343126" y="53707"/>
            <a:ext cx="4848874" cy="6858000"/>
            <a:chOff x="7343126" y="53707"/>
            <a:chExt cx="4848874" cy="6858000"/>
          </a:xfrm>
        </p:grpSpPr>
        <p:pic>
          <p:nvPicPr>
            <p:cNvPr id="12" name="Picture 11" descr="A picture containing text, map&#10;&#10;Description automatically generated">
              <a:extLst>
                <a:ext uri="{FF2B5EF4-FFF2-40B4-BE49-F238E27FC236}">
                  <a16:creationId xmlns:a16="http://schemas.microsoft.com/office/drawing/2014/main" id="{1E103A5E-1767-46D1-B397-D99D6A54D1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3126" y="53707"/>
              <a:ext cx="4848874" cy="6858000"/>
            </a:xfrm>
            <a:prstGeom prst="rect">
              <a:avLst/>
            </a:prstGeom>
          </p:spPr>
        </p:pic>
        <p:sp>
          <p:nvSpPr>
            <p:cNvPr id="13" name="Rectangle 12">
              <a:extLst>
                <a:ext uri="{FF2B5EF4-FFF2-40B4-BE49-F238E27FC236}">
                  <a16:creationId xmlns:a16="http://schemas.microsoft.com/office/drawing/2014/main" id="{3459A277-316E-4F75-B04C-B7FC2F08B4AC}"/>
                </a:ext>
              </a:extLst>
            </p:cNvPr>
            <p:cNvSpPr/>
            <p:nvPr/>
          </p:nvSpPr>
          <p:spPr>
            <a:xfrm>
              <a:off x="9565666" y="2544211"/>
              <a:ext cx="52116" cy="56854"/>
            </a:xfrm>
            <a:prstGeom prst="rect">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93120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76AA-0C14-4789-9CC2-A16B52B27B35}"/>
              </a:ext>
            </a:extLst>
          </p:cNvPr>
          <p:cNvSpPr>
            <a:spLocks noGrp="1"/>
          </p:cNvSpPr>
          <p:nvPr>
            <p:ph type="title"/>
          </p:nvPr>
        </p:nvSpPr>
        <p:spPr/>
        <p:txBody>
          <a:bodyPr/>
          <a:lstStyle/>
          <a:p>
            <a:r>
              <a:rPr lang="en-US" dirty="0"/>
              <a:t>Going Forward</a:t>
            </a:r>
          </a:p>
        </p:txBody>
      </p:sp>
      <p:sp>
        <p:nvSpPr>
          <p:cNvPr id="3" name="Content Placeholder 2">
            <a:extLst>
              <a:ext uri="{FF2B5EF4-FFF2-40B4-BE49-F238E27FC236}">
                <a16:creationId xmlns:a16="http://schemas.microsoft.com/office/drawing/2014/main" id="{F23AED4C-0B81-4924-8C6D-157787CF9594}"/>
              </a:ext>
            </a:extLst>
          </p:cNvPr>
          <p:cNvSpPr>
            <a:spLocks noGrp="1"/>
          </p:cNvSpPr>
          <p:nvPr>
            <p:ph idx="1"/>
          </p:nvPr>
        </p:nvSpPr>
        <p:spPr>
          <a:xfrm>
            <a:off x="541638" y="1690688"/>
            <a:ext cx="5257800" cy="4197742"/>
          </a:xfrm>
        </p:spPr>
        <p:txBody>
          <a:bodyPr>
            <a:normAutofit/>
          </a:bodyPr>
          <a:lstStyle/>
          <a:p>
            <a:r>
              <a:rPr lang="en-US" dirty="0"/>
              <a:t>Media </a:t>
            </a:r>
            <a:r>
              <a:rPr lang="en-US" dirty="0">
                <a:sym typeface="Wingdings" panose="05000000000000000000" pitchFamily="2" charset="2"/>
              </a:rPr>
              <a:t></a:t>
            </a:r>
            <a:r>
              <a:rPr lang="en-US" dirty="0"/>
              <a:t> public perception </a:t>
            </a:r>
            <a:r>
              <a:rPr lang="en-US" dirty="0">
                <a:sym typeface="Wingdings" panose="05000000000000000000" pitchFamily="2" charset="2"/>
              </a:rPr>
              <a:t> political influence </a:t>
            </a:r>
          </a:p>
          <a:p>
            <a:r>
              <a:rPr lang="en-US" dirty="0"/>
              <a:t>The dialogue and negotiations initiated with GERD may help to move away from ownership towards building shared vision and trust for equitable development and utilization of the Nile water resources among all riparian nations.</a:t>
            </a:r>
          </a:p>
          <a:p>
            <a:endParaRPr lang="en-US" dirty="0"/>
          </a:p>
          <a:p>
            <a:endParaRPr lang="en-US" dirty="0"/>
          </a:p>
        </p:txBody>
      </p:sp>
      <p:pic>
        <p:nvPicPr>
          <p:cNvPr id="5" name="Picture 2" descr="Conflict Resolution">
            <a:extLst>
              <a:ext uri="{FF2B5EF4-FFF2-40B4-BE49-F238E27FC236}">
                <a16:creationId xmlns:a16="http://schemas.microsoft.com/office/drawing/2014/main" id="{8A65E837-7F30-40EA-BF11-83030DED9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568411"/>
            <a:ext cx="4805051" cy="582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270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114CB-1CF1-4DA7-8BF3-523A6A556019}"/>
              </a:ext>
            </a:extLst>
          </p:cNvPr>
          <p:cNvSpPr>
            <a:spLocks noGrp="1"/>
          </p:cNvSpPr>
          <p:nvPr>
            <p:ph type="title"/>
          </p:nvPr>
        </p:nvSpPr>
        <p:spPr>
          <a:xfrm>
            <a:off x="687859" y="121969"/>
            <a:ext cx="10665941" cy="771697"/>
          </a:xfrm>
        </p:spPr>
        <p:txBody>
          <a:bodyPr vert="horz" lIns="91440" tIns="45720" rIns="91440" bIns="45720" rtlCol="0" anchor="ctr">
            <a:normAutofit/>
          </a:bodyPr>
          <a:lstStyle/>
          <a:p>
            <a:r>
              <a:rPr lang="en-US" b="1" dirty="0">
                <a:solidFill>
                  <a:srgbClr val="002060"/>
                </a:solidFill>
              </a:rPr>
              <a:t>Why the “Parallels” are important?</a:t>
            </a:r>
          </a:p>
        </p:txBody>
      </p:sp>
      <p:sp>
        <p:nvSpPr>
          <p:cNvPr id="3" name="Content Placeholder 2">
            <a:extLst>
              <a:ext uri="{FF2B5EF4-FFF2-40B4-BE49-F238E27FC236}">
                <a16:creationId xmlns:a16="http://schemas.microsoft.com/office/drawing/2014/main" id="{FACF4272-0970-45EE-8508-C40432B870AC}"/>
              </a:ext>
            </a:extLst>
          </p:cNvPr>
          <p:cNvSpPr>
            <a:spLocks noGrp="1"/>
          </p:cNvSpPr>
          <p:nvPr>
            <p:ph idx="1"/>
          </p:nvPr>
        </p:nvSpPr>
        <p:spPr>
          <a:xfrm>
            <a:off x="687859" y="988542"/>
            <a:ext cx="11088130" cy="2570204"/>
          </a:xfrm>
        </p:spPr>
        <p:txBody>
          <a:bodyPr>
            <a:normAutofit fontScale="92500" lnSpcReduction="10000"/>
          </a:bodyPr>
          <a:lstStyle/>
          <a:p>
            <a:r>
              <a:rPr lang="en-US" dirty="0"/>
              <a:t>The mainstream discourse about GERD lacked the benefit of comparative assessment with the Aswan High Dam (AHD) of Egypt, the largest dam on the Nile River. </a:t>
            </a:r>
          </a:p>
          <a:p>
            <a:r>
              <a:rPr lang="en-US" dirty="0"/>
              <a:t>Looking back in the history of AHD from inception to operation can provide invaluable lessons and insight into the challenges and opportunities of GERD. </a:t>
            </a:r>
          </a:p>
          <a:p>
            <a:r>
              <a:rPr lang="en-US" dirty="0"/>
              <a:t>These parallels can also provide perspectives and common ground for understanding and establish trust. </a:t>
            </a:r>
          </a:p>
          <a:p>
            <a:endParaRPr lang="en-US" dirty="0"/>
          </a:p>
        </p:txBody>
      </p:sp>
      <p:pic>
        <p:nvPicPr>
          <p:cNvPr id="11" name="Picture 2">
            <a:extLst>
              <a:ext uri="{FF2B5EF4-FFF2-40B4-BE49-F238E27FC236}">
                <a16:creationId xmlns:a16="http://schemas.microsoft.com/office/drawing/2014/main" id="{25CB63A3-B259-4C68-B01D-10253DEA6B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433" y="3640741"/>
            <a:ext cx="3461694" cy="23154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Image result for Ethiopian Flag">
            <a:extLst>
              <a:ext uri="{FF2B5EF4-FFF2-40B4-BE49-F238E27FC236}">
                <a16:creationId xmlns:a16="http://schemas.microsoft.com/office/drawing/2014/main" id="{EAE4FAC9-4840-4B41-8E18-12DB8E9943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057" r="11057"/>
          <a:stretch/>
        </p:blipFill>
        <p:spPr bwMode="auto">
          <a:xfrm>
            <a:off x="5737005" y="3653622"/>
            <a:ext cx="3586360" cy="2302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304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70FF8-9BD3-4108-A9C1-C360D0CDE5AA}"/>
              </a:ext>
            </a:extLst>
          </p:cNvPr>
          <p:cNvSpPr>
            <a:spLocks noGrp="1"/>
          </p:cNvSpPr>
          <p:nvPr>
            <p:ph type="title"/>
          </p:nvPr>
        </p:nvSpPr>
        <p:spPr>
          <a:xfrm>
            <a:off x="702275" y="365125"/>
            <a:ext cx="10515600" cy="635772"/>
          </a:xfrm>
        </p:spPr>
        <p:txBody>
          <a:bodyPr>
            <a:normAutofit fontScale="90000"/>
          </a:bodyPr>
          <a:lstStyle/>
          <a:p>
            <a:r>
              <a:rPr lang="en-US" dirty="0"/>
              <a:t>What the leaders might have seen:</a:t>
            </a:r>
          </a:p>
        </p:txBody>
      </p:sp>
      <p:sp>
        <p:nvSpPr>
          <p:cNvPr id="3" name="Content Placeholder 2">
            <a:extLst>
              <a:ext uri="{FF2B5EF4-FFF2-40B4-BE49-F238E27FC236}">
                <a16:creationId xmlns:a16="http://schemas.microsoft.com/office/drawing/2014/main" id="{5A23150B-ECED-4CB0-81FC-4B9423094A4B}"/>
              </a:ext>
            </a:extLst>
          </p:cNvPr>
          <p:cNvSpPr>
            <a:spLocks noGrp="1"/>
          </p:cNvSpPr>
          <p:nvPr>
            <p:ph idx="1"/>
          </p:nvPr>
        </p:nvSpPr>
        <p:spPr>
          <a:xfrm>
            <a:off x="1917865" y="1122369"/>
            <a:ext cx="8640463" cy="2280369"/>
          </a:xfrm>
        </p:spPr>
        <p:txBody>
          <a:bodyPr>
            <a:normAutofit fontScale="85000" lnSpcReduction="20000"/>
          </a:bodyPr>
          <a:lstStyle/>
          <a:p>
            <a:r>
              <a:rPr lang="en-US" dirty="0"/>
              <a:t>Motivations to construct these dams at any cost:</a:t>
            </a:r>
          </a:p>
          <a:p>
            <a:pPr lvl="1"/>
            <a:r>
              <a:rPr lang="en-US" dirty="0"/>
              <a:t>Monuments of national pride </a:t>
            </a:r>
          </a:p>
          <a:p>
            <a:pPr lvl="1"/>
            <a:r>
              <a:rPr lang="en-US" dirty="0"/>
              <a:t>center of political mobilization for their leaders. </a:t>
            </a:r>
          </a:p>
          <a:p>
            <a:pPr lvl="1"/>
            <a:r>
              <a:rPr lang="en-US" dirty="0"/>
              <a:t>envisioned to boost economic growth </a:t>
            </a:r>
          </a:p>
          <a:p>
            <a:pPr lvl="1"/>
            <a:r>
              <a:rPr lang="en-US" dirty="0"/>
              <a:t>improve livelihood of their citizens. </a:t>
            </a:r>
          </a:p>
          <a:p>
            <a:r>
              <a:rPr lang="en-US" dirty="0"/>
              <a:t>Over the last half century, AHD saved Egypt from catastrophic droughts while scores of Ethiopians were dying of food shortages. </a:t>
            </a:r>
          </a:p>
        </p:txBody>
      </p:sp>
      <p:sp>
        <p:nvSpPr>
          <p:cNvPr id="10" name="TextBox 9">
            <a:extLst>
              <a:ext uri="{FF2B5EF4-FFF2-40B4-BE49-F238E27FC236}">
                <a16:creationId xmlns:a16="http://schemas.microsoft.com/office/drawing/2014/main" id="{55917911-D0D3-419D-B10F-8AA42223E17C}"/>
              </a:ext>
            </a:extLst>
          </p:cNvPr>
          <p:cNvSpPr txBox="1"/>
          <p:nvPr/>
        </p:nvSpPr>
        <p:spPr>
          <a:xfrm>
            <a:off x="1720157" y="5756383"/>
            <a:ext cx="3380159" cy="646331"/>
          </a:xfrm>
          <a:prstGeom prst="rect">
            <a:avLst/>
          </a:prstGeom>
          <a:noFill/>
        </p:spPr>
        <p:txBody>
          <a:bodyPr wrap="square" rtlCol="0">
            <a:spAutoFit/>
          </a:bodyPr>
          <a:lstStyle/>
          <a:p>
            <a:r>
              <a:rPr lang="en-US" dirty="0"/>
              <a:t>President Gamal Abdel Nassar</a:t>
            </a:r>
            <a:br>
              <a:rPr lang="en-US" dirty="0"/>
            </a:br>
            <a:r>
              <a:rPr lang="en-US" dirty="0"/>
              <a:t>(Egypt)</a:t>
            </a:r>
          </a:p>
        </p:txBody>
      </p:sp>
      <p:sp>
        <p:nvSpPr>
          <p:cNvPr id="11" name="TextBox 10">
            <a:extLst>
              <a:ext uri="{FF2B5EF4-FFF2-40B4-BE49-F238E27FC236}">
                <a16:creationId xmlns:a16="http://schemas.microsoft.com/office/drawing/2014/main" id="{572B1202-0DAC-4EF8-811D-61E620F37EA7}"/>
              </a:ext>
            </a:extLst>
          </p:cNvPr>
          <p:cNvSpPr txBox="1"/>
          <p:nvPr/>
        </p:nvSpPr>
        <p:spPr>
          <a:xfrm>
            <a:off x="7578813" y="5703851"/>
            <a:ext cx="3380159" cy="646331"/>
          </a:xfrm>
          <a:prstGeom prst="rect">
            <a:avLst/>
          </a:prstGeom>
          <a:noFill/>
        </p:spPr>
        <p:txBody>
          <a:bodyPr wrap="square" rtlCol="0">
            <a:spAutoFit/>
          </a:bodyPr>
          <a:lstStyle/>
          <a:p>
            <a:r>
              <a:rPr lang="en-US" dirty="0"/>
              <a:t>Prime Minister </a:t>
            </a:r>
            <a:r>
              <a:rPr lang="en-US" dirty="0" err="1"/>
              <a:t>Meles</a:t>
            </a:r>
            <a:r>
              <a:rPr lang="en-US" dirty="0"/>
              <a:t> Zenawi (Ethiopia)</a:t>
            </a:r>
          </a:p>
        </p:txBody>
      </p:sp>
      <p:pic>
        <p:nvPicPr>
          <p:cNvPr id="12" name="Picture 2" descr="Egypt's President Nasser dies of heart attack: from the archive ...">
            <a:extLst>
              <a:ext uri="{FF2B5EF4-FFF2-40B4-BE49-F238E27FC236}">
                <a16:creationId xmlns:a16="http://schemas.microsoft.com/office/drawing/2014/main" id="{A0C0704A-B8DF-4FEA-BF14-CA5AA5C96F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986"/>
          <a:stretch/>
        </p:blipFill>
        <p:spPr bwMode="auto">
          <a:xfrm>
            <a:off x="2080124" y="3670182"/>
            <a:ext cx="2279745" cy="20351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person wearing a suit and tie&#10;&#10;Description automatically generated">
            <a:extLst>
              <a:ext uri="{FF2B5EF4-FFF2-40B4-BE49-F238E27FC236}">
                <a16:creationId xmlns:a16="http://schemas.microsoft.com/office/drawing/2014/main" id="{E36B8450-1A98-4179-B767-845D0DBED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4773" y="3649751"/>
            <a:ext cx="2890956" cy="2054100"/>
          </a:xfrm>
          <a:prstGeom prst="rect">
            <a:avLst/>
          </a:prstGeom>
        </p:spPr>
      </p:pic>
      <p:sp>
        <p:nvSpPr>
          <p:cNvPr id="14" name="Rectangle 13">
            <a:extLst>
              <a:ext uri="{FF2B5EF4-FFF2-40B4-BE49-F238E27FC236}">
                <a16:creationId xmlns:a16="http://schemas.microsoft.com/office/drawing/2014/main" id="{5472E11C-629C-490C-B858-A8F04C339709}"/>
              </a:ext>
            </a:extLst>
          </p:cNvPr>
          <p:cNvSpPr/>
          <p:nvPr/>
        </p:nvSpPr>
        <p:spPr>
          <a:xfrm>
            <a:off x="4746698" y="3755044"/>
            <a:ext cx="2799164" cy="175432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rgbClr val="FF0000"/>
                </a:solidFill>
                <a:effectLst/>
              </a:rPr>
              <a:t>National </a:t>
            </a:r>
            <a:br>
              <a:rPr lang="en-US" sz="5400" b="1" cap="none" spc="0" dirty="0">
                <a:ln/>
                <a:solidFill>
                  <a:srgbClr val="FF0000"/>
                </a:solidFill>
                <a:effectLst/>
              </a:rPr>
            </a:br>
            <a:r>
              <a:rPr lang="en-US" sz="5400" b="1" cap="none" spc="0" dirty="0">
                <a:ln/>
                <a:solidFill>
                  <a:srgbClr val="FF0000"/>
                </a:solidFill>
                <a:effectLst/>
              </a:rPr>
              <a:t>Security</a:t>
            </a:r>
          </a:p>
        </p:txBody>
      </p:sp>
    </p:spTree>
    <p:extLst>
      <p:ext uri="{BB962C8B-B14F-4D97-AF65-F5344CB8AC3E}">
        <p14:creationId xmlns:p14="http://schemas.microsoft.com/office/powerpoint/2010/main" val="2778807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FBCE-9BB4-4445-93A0-DC2CDB9970C8}"/>
              </a:ext>
            </a:extLst>
          </p:cNvPr>
          <p:cNvSpPr>
            <a:spLocks noGrp="1"/>
          </p:cNvSpPr>
          <p:nvPr>
            <p:ph type="title"/>
          </p:nvPr>
        </p:nvSpPr>
        <p:spPr>
          <a:xfrm>
            <a:off x="561640" y="365125"/>
            <a:ext cx="5994742" cy="1100428"/>
          </a:xfrm>
        </p:spPr>
        <p:txBody>
          <a:bodyPr vert="horz" lIns="91440" tIns="45720" rIns="91440" bIns="45720" rtlCol="0" anchor="ctr">
            <a:normAutofit fontScale="90000"/>
          </a:bodyPr>
          <a:lstStyle/>
          <a:p>
            <a:r>
              <a:rPr lang="en-US" b="1" dirty="0">
                <a:solidFill>
                  <a:srgbClr val="002060"/>
                </a:solidFill>
              </a:rPr>
              <a:t>Milestones in Eastern Nile Leading to GERD</a:t>
            </a:r>
          </a:p>
        </p:txBody>
      </p:sp>
      <p:pic>
        <p:nvPicPr>
          <p:cNvPr id="5" name="Content Placeholder 4" descr="A close up of a map&#10;&#10;Description automatically generated">
            <a:extLst>
              <a:ext uri="{FF2B5EF4-FFF2-40B4-BE49-F238E27FC236}">
                <a16:creationId xmlns:a16="http://schemas.microsoft.com/office/drawing/2014/main" id="{73DC5235-55FF-4D6C-A12E-10AB955B7A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1640" y="2186354"/>
            <a:ext cx="6235271" cy="3737434"/>
          </a:xfrm>
        </p:spPr>
      </p:pic>
      <p:pic>
        <p:nvPicPr>
          <p:cNvPr id="3" name="Picture 2">
            <a:extLst>
              <a:ext uri="{FF2B5EF4-FFF2-40B4-BE49-F238E27FC236}">
                <a16:creationId xmlns:a16="http://schemas.microsoft.com/office/drawing/2014/main" id="{D5A3A63F-A8C5-4C8C-82CF-DD18DDEF54F8}"/>
              </a:ext>
            </a:extLst>
          </p:cNvPr>
          <p:cNvPicPr>
            <a:picLocks noChangeAspect="1"/>
          </p:cNvPicPr>
          <p:nvPr/>
        </p:nvPicPr>
        <p:blipFill>
          <a:blip r:embed="rId3"/>
          <a:stretch>
            <a:fillRect/>
          </a:stretch>
        </p:blipFill>
        <p:spPr>
          <a:xfrm>
            <a:off x="7018472" y="0"/>
            <a:ext cx="4852417" cy="6858000"/>
          </a:xfrm>
          <a:prstGeom prst="rect">
            <a:avLst/>
          </a:prstGeom>
        </p:spPr>
      </p:pic>
    </p:spTree>
    <p:extLst>
      <p:ext uri="{BB962C8B-B14F-4D97-AF65-F5344CB8AC3E}">
        <p14:creationId xmlns:p14="http://schemas.microsoft.com/office/powerpoint/2010/main" val="2029789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70FF8-9BD3-4108-A9C1-C360D0CDE5AA}"/>
              </a:ext>
            </a:extLst>
          </p:cNvPr>
          <p:cNvSpPr>
            <a:spLocks noGrp="1"/>
          </p:cNvSpPr>
          <p:nvPr>
            <p:ph type="title"/>
          </p:nvPr>
        </p:nvSpPr>
        <p:spPr>
          <a:xfrm>
            <a:off x="838200" y="365125"/>
            <a:ext cx="9800968" cy="648129"/>
          </a:xfrm>
        </p:spPr>
        <p:txBody>
          <a:bodyPr vert="horz" lIns="91440" tIns="45720" rIns="91440" bIns="45720" rtlCol="0" anchor="ctr">
            <a:normAutofit fontScale="90000"/>
          </a:bodyPr>
          <a:lstStyle/>
          <a:p>
            <a:r>
              <a:rPr lang="en-US" b="1" dirty="0">
                <a:solidFill>
                  <a:srgbClr val="002060"/>
                </a:solidFill>
              </a:rPr>
              <a:t>Purpose of AHD &amp; GERD:</a:t>
            </a:r>
          </a:p>
        </p:txBody>
      </p:sp>
      <p:sp>
        <p:nvSpPr>
          <p:cNvPr id="3" name="Content Placeholder 2">
            <a:extLst>
              <a:ext uri="{FF2B5EF4-FFF2-40B4-BE49-F238E27FC236}">
                <a16:creationId xmlns:a16="http://schemas.microsoft.com/office/drawing/2014/main" id="{5A23150B-ECED-4CB0-81FC-4B9423094A4B}"/>
              </a:ext>
            </a:extLst>
          </p:cNvPr>
          <p:cNvSpPr>
            <a:spLocks noGrp="1"/>
          </p:cNvSpPr>
          <p:nvPr>
            <p:ph idx="1"/>
          </p:nvPr>
        </p:nvSpPr>
        <p:spPr>
          <a:xfrm>
            <a:off x="838200" y="1331354"/>
            <a:ext cx="10515600" cy="2400386"/>
          </a:xfrm>
        </p:spPr>
        <p:txBody>
          <a:bodyPr>
            <a:normAutofit/>
          </a:bodyPr>
          <a:lstStyle/>
          <a:p>
            <a:r>
              <a:rPr lang="en-US" dirty="0"/>
              <a:t>AHD and GERD: </a:t>
            </a:r>
            <a:r>
              <a:rPr lang="en-US" i="1" dirty="0"/>
              <a:t>pivotal to planned industrialization.</a:t>
            </a:r>
            <a:endParaRPr lang="en-US" dirty="0"/>
          </a:p>
          <a:p>
            <a:r>
              <a:rPr lang="en-US" dirty="0"/>
              <a:t>AHD (1960’s): to better control flooding, provide increased water storage for irrigation and </a:t>
            </a:r>
            <a:r>
              <a:rPr lang="en-US" i="1" dirty="0"/>
              <a:t>generate hydroelectricity.</a:t>
            </a:r>
          </a:p>
          <a:p>
            <a:r>
              <a:rPr lang="en-US" dirty="0"/>
              <a:t>GERD (2011): </a:t>
            </a:r>
            <a:r>
              <a:rPr lang="en-US" i="1" dirty="0"/>
              <a:t>to generate hydroelectricity.</a:t>
            </a:r>
          </a:p>
        </p:txBody>
      </p:sp>
      <p:pic>
        <p:nvPicPr>
          <p:cNvPr id="8" name="Picture 7" descr="A close up of a piece of paper&#10;&#10;Description automatically generated">
            <a:extLst>
              <a:ext uri="{FF2B5EF4-FFF2-40B4-BE49-F238E27FC236}">
                <a16:creationId xmlns:a16="http://schemas.microsoft.com/office/drawing/2014/main" id="{3209CAA4-452A-45A1-9B14-5745EA0E8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348" y="3429000"/>
            <a:ext cx="5086129" cy="2848232"/>
          </a:xfrm>
          <a:prstGeom prst="rect">
            <a:avLst/>
          </a:prstGeom>
        </p:spPr>
      </p:pic>
      <p:pic>
        <p:nvPicPr>
          <p:cNvPr id="12" name="Picture 11" descr="A close up of a map&#10;&#10;Description automatically generated">
            <a:extLst>
              <a:ext uri="{FF2B5EF4-FFF2-40B4-BE49-F238E27FC236}">
                <a16:creationId xmlns:a16="http://schemas.microsoft.com/office/drawing/2014/main" id="{D17DBF1A-D96B-4384-90D1-D40A703FDB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389" y="3038217"/>
            <a:ext cx="5456833" cy="3819783"/>
          </a:xfrm>
          <a:prstGeom prst="rect">
            <a:avLst/>
          </a:prstGeom>
        </p:spPr>
      </p:pic>
    </p:spTree>
    <p:extLst>
      <p:ext uri="{BB962C8B-B14F-4D97-AF65-F5344CB8AC3E}">
        <p14:creationId xmlns:p14="http://schemas.microsoft.com/office/powerpoint/2010/main" val="39273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70FF8-9BD3-4108-A9C1-C360D0CDE5AA}"/>
              </a:ext>
            </a:extLst>
          </p:cNvPr>
          <p:cNvSpPr>
            <a:spLocks noGrp="1"/>
          </p:cNvSpPr>
          <p:nvPr>
            <p:ph type="title"/>
          </p:nvPr>
        </p:nvSpPr>
        <p:spPr>
          <a:xfrm>
            <a:off x="517475" y="268458"/>
            <a:ext cx="4633784" cy="967217"/>
          </a:xfrm>
        </p:spPr>
        <p:txBody>
          <a:bodyPr vert="horz" lIns="91440" tIns="45720" rIns="91440" bIns="45720" rtlCol="0" anchor="ctr">
            <a:normAutofit/>
          </a:bodyPr>
          <a:lstStyle/>
          <a:p>
            <a:r>
              <a:rPr lang="en-US" b="1" dirty="0">
                <a:solidFill>
                  <a:srgbClr val="002060"/>
                </a:solidFill>
              </a:rPr>
              <a:t>Technical Parallels:</a:t>
            </a:r>
          </a:p>
        </p:txBody>
      </p:sp>
      <p:pic>
        <p:nvPicPr>
          <p:cNvPr id="7" name="Content Placeholder 6" descr="A close up of a piece of paper&#10;&#10;Description automatically generated">
            <a:extLst>
              <a:ext uri="{FF2B5EF4-FFF2-40B4-BE49-F238E27FC236}">
                <a16:creationId xmlns:a16="http://schemas.microsoft.com/office/drawing/2014/main" id="{AB4013C1-E7A5-46E3-B86E-7D0FF9E155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099" t="8131" r="15566" b="14177"/>
          <a:stretch/>
        </p:blipFill>
        <p:spPr>
          <a:xfrm>
            <a:off x="5882991" y="513760"/>
            <a:ext cx="5905355" cy="2414787"/>
          </a:xfrm>
        </p:spPr>
      </p:pic>
      <p:pic>
        <p:nvPicPr>
          <p:cNvPr id="9" name="Picture 8" descr="A building with a mountain in the background&#10;&#10;Description automatically generated">
            <a:extLst>
              <a:ext uri="{FF2B5EF4-FFF2-40B4-BE49-F238E27FC236}">
                <a16:creationId xmlns:a16="http://schemas.microsoft.com/office/drawing/2014/main" id="{27831213-5685-4575-AC09-35298FB1FE3E}"/>
              </a:ext>
            </a:extLst>
          </p:cNvPr>
          <p:cNvPicPr>
            <a:picLocks noChangeAspect="1"/>
          </p:cNvPicPr>
          <p:nvPr/>
        </p:nvPicPr>
        <p:blipFill rotWithShape="1">
          <a:blip r:embed="rId3">
            <a:extLst>
              <a:ext uri="{28A0092B-C50C-407E-A947-70E740481C1C}">
                <a14:useLocalDpi xmlns:a14="http://schemas.microsoft.com/office/drawing/2010/main" val="0"/>
              </a:ext>
            </a:extLst>
          </a:blip>
          <a:srcRect t="7545" r="2534"/>
          <a:stretch/>
        </p:blipFill>
        <p:spPr>
          <a:xfrm>
            <a:off x="5840627" y="3225114"/>
            <a:ext cx="5905355" cy="3150973"/>
          </a:xfrm>
          <a:prstGeom prst="rect">
            <a:avLst/>
          </a:prstGeom>
        </p:spPr>
      </p:pic>
      <p:graphicFrame>
        <p:nvGraphicFramePr>
          <p:cNvPr id="11" name="Table 10">
            <a:extLst>
              <a:ext uri="{FF2B5EF4-FFF2-40B4-BE49-F238E27FC236}">
                <a16:creationId xmlns:a16="http://schemas.microsoft.com/office/drawing/2014/main" id="{5ABFF44F-E1BF-4A85-939A-0CD9270264A8}"/>
              </a:ext>
            </a:extLst>
          </p:cNvPr>
          <p:cNvGraphicFramePr>
            <a:graphicFrameLocks noGrp="1"/>
          </p:cNvGraphicFramePr>
          <p:nvPr>
            <p:extLst>
              <p:ext uri="{D42A27DB-BD31-4B8C-83A1-F6EECF244321}">
                <p14:modId xmlns:p14="http://schemas.microsoft.com/office/powerpoint/2010/main" val="3402009685"/>
              </p:ext>
            </p:extLst>
          </p:nvPr>
        </p:nvGraphicFramePr>
        <p:xfrm>
          <a:off x="98854" y="1421027"/>
          <a:ext cx="5471026" cy="4955060"/>
        </p:xfrm>
        <a:graphic>
          <a:graphicData uri="http://schemas.openxmlformats.org/drawingml/2006/table">
            <a:tbl>
              <a:tblPr>
                <a:tableStyleId>{5C22544A-7EE6-4342-B048-85BDC9FD1C3A}</a:tableStyleId>
              </a:tblPr>
              <a:tblGrid>
                <a:gridCol w="2405548">
                  <a:extLst>
                    <a:ext uri="{9D8B030D-6E8A-4147-A177-3AD203B41FA5}">
                      <a16:colId xmlns:a16="http://schemas.microsoft.com/office/drawing/2014/main" val="2310595824"/>
                    </a:ext>
                  </a:extLst>
                </a:gridCol>
                <a:gridCol w="1021826">
                  <a:extLst>
                    <a:ext uri="{9D8B030D-6E8A-4147-A177-3AD203B41FA5}">
                      <a16:colId xmlns:a16="http://schemas.microsoft.com/office/drawing/2014/main" val="2065646701"/>
                    </a:ext>
                  </a:extLst>
                </a:gridCol>
                <a:gridCol w="1021826">
                  <a:extLst>
                    <a:ext uri="{9D8B030D-6E8A-4147-A177-3AD203B41FA5}">
                      <a16:colId xmlns:a16="http://schemas.microsoft.com/office/drawing/2014/main" val="565920806"/>
                    </a:ext>
                  </a:extLst>
                </a:gridCol>
                <a:gridCol w="1021826">
                  <a:extLst>
                    <a:ext uri="{9D8B030D-6E8A-4147-A177-3AD203B41FA5}">
                      <a16:colId xmlns:a16="http://schemas.microsoft.com/office/drawing/2014/main" val="190092391"/>
                    </a:ext>
                  </a:extLst>
                </a:gridCol>
              </a:tblGrid>
              <a:tr h="450460">
                <a:tc>
                  <a:txBody>
                    <a:bodyPr/>
                    <a:lstStyle/>
                    <a:p>
                      <a:pPr algn="r" fontAlgn="b"/>
                      <a:r>
                        <a:rPr lang="en-US" sz="2000" b="1" u="none" strike="noStrike" dirty="0">
                          <a:effectLst/>
                        </a:rPr>
                        <a:t>Attribute</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dirty="0">
                          <a:effectLst/>
                        </a:rPr>
                        <a:t> Unit</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a:effectLst/>
                        </a:rPr>
                        <a:t>AHD</a:t>
                      </a:r>
                      <a:endParaRPr lang="en-US" sz="20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u="none" strike="noStrike" dirty="0">
                          <a:effectLst/>
                        </a:rPr>
                        <a:t>GERD</a:t>
                      </a:r>
                      <a:endParaRPr lang="en-US" sz="2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80528944"/>
                  </a:ext>
                </a:extLst>
              </a:tr>
              <a:tr h="450460">
                <a:tc>
                  <a:txBody>
                    <a:bodyPr/>
                    <a:lstStyle/>
                    <a:p>
                      <a:pPr algn="r" fontAlgn="b"/>
                      <a:r>
                        <a:rPr lang="en-US" sz="2000" u="none" strike="noStrike" dirty="0">
                          <a:effectLst/>
                        </a:rPr>
                        <a:t>Purpose</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Multi</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HP</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4011258"/>
                  </a:ext>
                </a:extLst>
              </a:tr>
              <a:tr h="450460">
                <a:tc>
                  <a:txBody>
                    <a:bodyPr/>
                    <a:lstStyle/>
                    <a:p>
                      <a:pPr algn="r" fontAlgn="b"/>
                      <a:r>
                        <a:rPr lang="en-US" sz="2000" u="none" strike="noStrike" dirty="0">
                          <a:effectLst/>
                        </a:rPr>
                        <a:t>Construction started</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1960</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2011</a:t>
                      </a:r>
                      <a:endParaRPr lang="en-US"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99350530"/>
                  </a:ext>
                </a:extLst>
              </a:tr>
              <a:tr h="450460">
                <a:tc>
                  <a:txBody>
                    <a:bodyPr/>
                    <a:lstStyle/>
                    <a:p>
                      <a:pPr algn="r" fontAlgn="b"/>
                      <a:r>
                        <a:rPr lang="en-US" sz="2000" u="none" strike="noStrike" dirty="0">
                          <a:effectLst/>
                        </a:rPr>
                        <a:t>Filling Period</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years</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12</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8(?)</a:t>
                      </a:r>
                      <a:endParaRPr lang="en-US"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52701157"/>
                  </a:ext>
                </a:extLst>
              </a:tr>
              <a:tr h="450460">
                <a:tc>
                  <a:txBody>
                    <a:bodyPr/>
                    <a:lstStyle/>
                    <a:p>
                      <a:pPr algn="r" fontAlgn="b"/>
                      <a:r>
                        <a:rPr lang="en-US" sz="2000" u="none" strike="noStrike" dirty="0">
                          <a:effectLst/>
                        </a:rPr>
                        <a:t>Reservoir volume</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BCM</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132</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65</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76724450"/>
                  </a:ext>
                </a:extLst>
              </a:tr>
              <a:tr h="450460">
                <a:tc>
                  <a:txBody>
                    <a:bodyPr/>
                    <a:lstStyle/>
                    <a:p>
                      <a:pPr algn="r" fontAlgn="b"/>
                      <a:r>
                        <a:rPr lang="en-US" sz="2000" u="none" strike="noStrike" dirty="0">
                          <a:effectLst/>
                        </a:rPr>
                        <a:t>Length</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km</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4</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6.8</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92548288"/>
                  </a:ext>
                </a:extLst>
              </a:tr>
              <a:tr h="450460">
                <a:tc>
                  <a:txBody>
                    <a:bodyPr/>
                    <a:lstStyle/>
                    <a:p>
                      <a:pPr algn="r" fontAlgn="b"/>
                      <a:r>
                        <a:rPr lang="en-US" sz="2000" u="none" strike="noStrike" dirty="0">
                          <a:effectLst/>
                        </a:rPr>
                        <a:t>Hight</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m</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111</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155</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07988650"/>
                  </a:ext>
                </a:extLst>
              </a:tr>
              <a:tr h="450460">
                <a:tc>
                  <a:txBody>
                    <a:bodyPr/>
                    <a:lstStyle/>
                    <a:p>
                      <a:pPr algn="r" fontAlgn="b"/>
                      <a:r>
                        <a:rPr lang="en-US" sz="2000" u="none" strike="noStrike" dirty="0">
                          <a:effectLst/>
                        </a:rPr>
                        <a:t>Fetch Length</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km</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550</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250</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2841885"/>
                  </a:ext>
                </a:extLst>
              </a:tr>
              <a:tr h="450460">
                <a:tc>
                  <a:txBody>
                    <a:bodyPr/>
                    <a:lstStyle/>
                    <a:p>
                      <a:pPr algn="r" fontAlgn="b"/>
                      <a:r>
                        <a:rPr lang="en-US" sz="2000" u="none" strike="noStrike" dirty="0">
                          <a:effectLst/>
                        </a:rPr>
                        <a:t>Reservoir Surface Area</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sq km</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5,250</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1,740</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02821118"/>
                  </a:ext>
                </a:extLst>
              </a:tr>
              <a:tr h="450460">
                <a:tc>
                  <a:txBody>
                    <a:bodyPr/>
                    <a:lstStyle/>
                    <a:p>
                      <a:pPr algn="r" fontAlgn="b"/>
                      <a:r>
                        <a:rPr lang="en-US" sz="2000" u="none" strike="noStrike" dirty="0">
                          <a:effectLst/>
                        </a:rPr>
                        <a:t>Installed HP capacity</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MW</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2,100</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6,000</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67727405"/>
                  </a:ext>
                </a:extLst>
              </a:tr>
              <a:tr h="450460">
                <a:tc>
                  <a:txBody>
                    <a:bodyPr/>
                    <a:lstStyle/>
                    <a:p>
                      <a:pPr algn="r" fontAlgn="b"/>
                      <a:r>
                        <a:rPr lang="en-US" sz="2000" u="none" strike="noStrike" dirty="0">
                          <a:effectLst/>
                        </a:rPr>
                        <a:t>Annual HP Generation</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a:effectLst/>
                        </a:rPr>
                        <a:t>GWH</a:t>
                      </a:r>
                      <a:endParaRPr lang="en-US"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10,000</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16,000</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9949453"/>
                  </a:ext>
                </a:extLst>
              </a:tr>
            </a:tbl>
          </a:graphicData>
        </a:graphic>
      </p:graphicFrame>
    </p:spTree>
    <p:extLst>
      <p:ext uri="{BB962C8B-B14F-4D97-AF65-F5344CB8AC3E}">
        <p14:creationId xmlns:p14="http://schemas.microsoft.com/office/powerpoint/2010/main" val="2674843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D138F-E52F-4E7C-A302-F1018B235293}"/>
              </a:ext>
            </a:extLst>
          </p:cNvPr>
          <p:cNvSpPr>
            <a:spLocks noGrp="1"/>
          </p:cNvSpPr>
          <p:nvPr>
            <p:ph type="title"/>
          </p:nvPr>
        </p:nvSpPr>
        <p:spPr/>
        <p:txBody>
          <a:bodyPr/>
          <a:lstStyle/>
          <a:p>
            <a:r>
              <a:rPr lang="en-US" dirty="0"/>
              <a:t>Planning &amp; Design</a:t>
            </a:r>
          </a:p>
        </p:txBody>
      </p:sp>
      <p:sp>
        <p:nvSpPr>
          <p:cNvPr id="3" name="Content Placeholder 2">
            <a:extLst>
              <a:ext uri="{FF2B5EF4-FFF2-40B4-BE49-F238E27FC236}">
                <a16:creationId xmlns:a16="http://schemas.microsoft.com/office/drawing/2014/main" id="{DC535B88-F8AC-427F-B597-9EAE44BEA07B}"/>
              </a:ext>
            </a:extLst>
          </p:cNvPr>
          <p:cNvSpPr>
            <a:spLocks noGrp="1"/>
          </p:cNvSpPr>
          <p:nvPr>
            <p:ph idx="1"/>
          </p:nvPr>
        </p:nvSpPr>
        <p:spPr>
          <a:xfrm>
            <a:off x="470973" y="1433384"/>
            <a:ext cx="6535308" cy="4657082"/>
          </a:xfrm>
        </p:spPr>
        <p:txBody>
          <a:bodyPr/>
          <a:lstStyle/>
          <a:p>
            <a:r>
              <a:rPr lang="en-US" dirty="0"/>
              <a:t>AHD: </a:t>
            </a:r>
          </a:p>
          <a:p>
            <a:pPr lvl="1"/>
            <a:r>
              <a:rPr lang="en-US" dirty="0"/>
              <a:t>President Nassir moved the construction of large dam from downstream to Egypt</a:t>
            </a:r>
          </a:p>
          <a:p>
            <a:pPr lvl="1"/>
            <a:r>
              <a:rPr lang="en-US" dirty="0"/>
              <a:t>Sudan was not independent at the time of planning</a:t>
            </a:r>
          </a:p>
          <a:p>
            <a:pPr lvl="1"/>
            <a:r>
              <a:rPr lang="en-US" dirty="0"/>
              <a:t>Perhaps a full control over the dam and a potential to unite Sudan and Egypt</a:t>
            </a:r>
          </a:p>
          <a:p>
            <a:r>
              <a:rPr lang="en-US" dirty="0"/>
              <a:t>GERD:</a:t>
            </a:r>
          </a:p>
          <a:p>
            <a:pPr lvl="1"/>
            <a:r>
              <a:rPr lang="en-US" dirty="0"/>
              <a:t>USBR studied the Blue Nile Basin and recommended cascading dams in 1964</a:t>
            </a:r>
          </a:p>
          <a:p>
            <a:pPr lvl="1"/>
            <a:r>
              <a:rPr lang="en-US" dirty="0"/>
              <a:t>Cooperative multi-purpose dams were studied under ENTRO </a:t>
            </a:r>
          </a:p>
        </p:txBody>
      </p:sp>
      <p:pic>
        <p:nvPicPr>
          <p:cNvPr id="5" name="Picture 4" descr="A picture containing airplane&#10;&#10;Description automatically generated">
            <a:extLst>
              <a:ext uri="{FF2B5EF4-FFF2-40B4-BE49-F238E27FC236}">
                <a16:creationId xmlns:a16="http://schemas.microsoft.com/office/drawing/2014/main" id="{3DFAA7B7-DB39-4851-B682-3DEA393A0059}"/>
              </a:ext>
            </a:extLst>
          </p:cNvPr>
          <p:cNvPicPr>
            <a:picLocks noChangeAspect="1"/>
          </p:cNvPicPr>
          <p:nvPr/>
        </p:nvPicPr>
        <p:blipFill rotWithShape="1">
          <a:blip r:embed="rId2">
            <a:extLst>
              <a:ext uri="{28A0092B-C50C-407E-A947-70E740481C1C}">
                <a14:useLocalDpi xmlns:a14="http://schemas.microsoft.com/office/drawing/2010/main" val="0"/>
              </a:ext>
            </a:extLst>
          </a:blip>
          <a:srcRect l="8711" r="8711"/>
          <a:stretch/>
        </p:blipFill>
        <p:spPr>
          <a:xfrm>
            <a:off x="6914861" y="4222277"/>
            <a:ext cx="4347519" cy="1954686"/>
          </a:xfrm>
          <a:prstGeom prst="rect">
            <a:avLst/>
          </a:prstGeom>
        </p:spPr>
      </p:pic>
      <p:pic>
        <p:nvPicPr>
          <p:cNvPr id="7" name="Picture 6" descr="A large body of water&#10;&#10;Description automatically generated">
            <a:extLst>
              <a:ext uri="{FF2B5EF4-FFF2-40B4-BE49-F238E27FC236}">
                <a16:creationId xmlns:a16="http://schemas.microsoft.com/office/drawing/2014/main" id="{524F39C3-3BFB-4F55-B432-B6B8287DCD25}"/>
              </a:ext>
            </a:extLst>
          </p:cNvPr>
          <p:cNvPicPr>
            <a:picLocks noChangeAspect="1"/>
          </p:cNvPicPr>
          <p:nvPr/>
        </p:nvPicPr>
        <p:blipFill rotWithShape="1">
          <a:blip r:embed="rId3">
            <a:extLst>
              <a:ext uri="{28A0092B-C50C-407E-A947-70E740481C1C}">
                <a14:useLocalDpi xmlns:a14="http://schemas.microsoft.com/office/drawing/2010/main" val="0"/>
              </a:ext>
            </a:extLst>
          </a:blip>
          <a:srcRect t="19714" b="-2"/>
          <a:stretch/>
        </p:blipFill>
        <p:spPr>
          <a:xfrm>
            <a:off x="6914861" y="1826813"/>
            <a:ext cx="4347519" cy="1954686"/>
          </a:xfrm>
          <a:prstGeom prst="rect">
            <a:avLst/>
          </a:prstGeom>
        </p:spPr>
      </p:pic>
    </p:spTree>
    <p:extLst>
      <p:ext uri="{BB962C8B-B14F-4D97-AF65-F5344CB8AC3E}">
        <p14:creationId xmlns:p14="http://schemas.microsoft.com/office/powerpoint/2010/main" val="4147808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D138F-E52F-4E7C-A302-F1018B235293}"/>
              </a:ext>
            </a:extLst>
          </p:cNvPr>
          <p:cNvSpPr>
            <a:spLocks noGrp="1"/>
          </p:cNvSpPr>
          <p:nvPr>
            <p:ph type="title"/>
          </p:nvPr>
        </p:nvSpPr>
        <p:spPr>
          <a:xfrm>
            <a:off x="838200" y="365125"/>
            <a:ext cx="6155724" cy="916835"/>
          </a:xfrm>
        </p:spPr>
        <p:txBody>
          <a:bodyPr/>
          <a:lstStyle/>
          <a:p>
            <a:r>
              <a:rPr lang="en-US" dirty="0"/>
              <a:t>Planning &amp; Construction</a:t>
            </a:r>
          </a:p>
        </p:txBody>
      </p:sp>
      <p:sp>
        <p:nvSpPr>
          <p:cNvPr id="3" name="Content Placeholder 2">
            <a:extLst>
              <a:ext uri="{FF2B5EF4-FFF2-40B4-BE49-F238E27FC236}">
                <a16:creationId xmlns:a16="http://schemas.microsoft.com/office/drawing/2014/main" id="{DC535B88-F8AC-427F-B597-9EAE44BEA07B}"/>
              </a:ext>
            </a:extLst>
          </p:cNvPr>
          <p:cNvSpPr>
            <a:spLocks noGrp="1"/>
          </p:cNvSpPr>
          <p:nvPr>
            <p:ph idx="1"/>
          </p:nvPr>
        </p:nvSpPr>
        <p:spPr>
          <a:xfrm>
            <a:off x="838200" y="1189973"/>
            <a:ext cx="6381659" cy="5302902"/>
          </a:xfrm>
        </p:spPr>
        <p:txBody>
          <a:bodyPr>
            <a:normAutofit lnSpcReduction="10000"/>
          </a:bodyPr>
          <a:lstStyle/>
          <a:p>
            <a:r>
              <a:rPr lang="en-US" dirty="0"/>
              <a:t>The planning and construction of GERD shares a stark similarity with AHD </a:t>
            </a:r>
          </a:p>
          <a:p>
            <a:r>
              <a:rPr lang="en-US" dirty="0"/>
              <a:t>Planning of both dams involved downstream alternatives</a:t>
            </a:r>
          </a:p>
          <a:p>
            <a:r>
              <a:rPr lang="en-US" dirty="0"/>
              <a:t>Like the early construction periods of AHD, critics of GERD has evolved from </a:t>
            </a:r>
          </a:p>
          <a:p>
            <a:pPr lvl="1"/>
            <a:r>
              <a:rPr lang="en-US" dirty="0"/>
              <a:t>the technical feasibility, </a:t>
            </a:r>
          </a:p>
          <a:p>
            <a:pPr lvl="1"/>
            <a:r>
              <a:rPr lang="en-US" dirty="0"/>
              <a:t>structural safety, </a:t>
            </a:r>
          </a:p>
          <a:p>
            <a:pPr lvl="1"/>
            <a:r>
              <a:rPr lang="en-US" dirty="0"/>
              <a:t>economic feasibility </a:t>
            </a:r>
          </a:p>
          <a:p>
            <a:pPr lvl="1"/>
            <a:r>
              <a:rPr lang="en-US" dirty="0"/>
              <a:t>initial filling strategy. </a:t>
            </a:r>
          </a:p>
          <a:p>
            <a:r>
              <a:rPr lang="en-US" dirty="0"/>
              <a:t>Similarities will likely continue to manifest more parallel attributes during operation. </a:t>
            </a:r>
          </a:p>
          <a:p>
            <a:endParaRPr lang="en-US" dirty="0"/>
          </a:p>
          <a:p>
            <a:endParaRPr lang="en-US" dirty="0"/>
          </a:p>
        </p:txBody>
      </p:sp>
      <p:grpSp>
        <p:nvGrpSpPr>
          <p:cNvPr id="4" name="Group 3">
            <a:extLst>
              <a:ext uri="{FF2B5EF4-FFF2-40B4-BE49-F238E27FC236}">
                <a16:creationId xmlns:a16="http://schemas.microsoft.com/office/drawing/2014/main" id="{EE2C35EE-2BB0-43E2-A64D-6698646E0A07}"/>
              </a:ext>
            </a:extLst>
          </p:cNvPr>
          <p:cNvGrpSpPr/>
          <p:nvPr/>
        </p:nvGrpSpPr>
        <p:grpSpPr>
          <a:xfrm>
            <a:off x="7244575" y="0"/>
            <a:ext cx="4848874" cy="6858000"/>
            <a:chOff x="6886222" y="0"/>
            <a:chExt cx="4848874" cy="6858000"/>
          </a:xfrm>
        </p:grpSpPr>
        <p:pic>
          <p:nvPicPr>
            <p:cNvPr id="5" name="Picture 4" descr="A picture containing text, map&#10;&#10;Description automatically generated">
              <a:extLst>
                <a:ext uri="{FF2B5EF4-FFF2-40B4-BE49-F238E27FC236}">
                  <a16:creationId xmlns:a16="http://schemas.microsoft.com/office/drawing/2014/main" id="{B9FEFEB7-74F3-4895-A004-06ACBBB0B9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6222" y="0"/>
              <a:ext cx="4848874" cy="6858000"/>
            </a:xfrm>
            <a:prstGeom prst="rect">
              <a:avLst/>
            </a:prstGeom>
          </p:spPr>
        </p:pic>
        <p:grpSp>
          <p:nvGrpSpPr>
            <p:cNvPr id="6" name="Group 5">
              <a:extLst>
                <a:ext uri="{FF2B5EF4-FFF2-40B4-BE49-F238E27FC236}">
                  <a16:creationId xmlns:a16="http://schemas.microsoft.com/office/drawing/2014/main" id="{C63FD60F-0D93-4FFD-9EBD-BA1B5C08F18A}"/>
                </a:ext>
              </a:extLst>
            </p:cNvPr>
            <p:cNvGrpSpPr/>
            <p:nvPr/>
          </p:nvGrpSpPr>
          <p:grpSpPr>
            <a:xfrm>
              <a:off x="8414949" y="3613750"/>
              <a:ext cx="774899" cy="340165"/>
              <a:chOff x="8414949" y="3613750"/>
              <a:chExt cx="774899" cy="340165"/>
            </a:xfrm>
          </p:grpSpPr>
          <p:sp>
            <p:nvSpPr>
              <p:cNvPr id="7" name="Rectangle 6">
                <a:extLst>
                  <a:ext uri="{FF2B5EF4-FFF2-40B4-BE49-F238E27FC236}">
                    <a16:creationId xmlns:a16="http://schemas.microsoft.com/office/drawing/2014/main" id="{D7DC039E-CC20-4F1B-BC85-67F78028D27D}"/>
                  </a:ext>
                </a:extLst>
              </p:cNvPr>
              <p:cNvSpPr/>
              <p:nvPr/>
            </p:nvSpPr>
            <p:spPr>
              <a:xfrm>
                <a:off x="8489091" y="3694670"/>
                <a:ext cx="543698" cy="19770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TextBox 7">
                <a:extLst>
                  <a:ext uri="{FF2B5EF4-FFF2-40B4-BE49-F238E27FC236}">
                    <a16:creationId xmlns:a16="http://schemas.microsoft.com/office/drawing/2014/main" id="{A5C74152-B9FE-4281-B829-4C00DCF2FE90}"/>
                  </a:ext>
                </a:extLst>
              </p:cNvPr>
              <p:cNvSpPr txBox="1"/>
              <p:nvPr/>
            </p:nvSpPr>
            <p:spPr>
              <a:xfrm>
                <a:off x="8414949" y="3626107"/>
                <a:ext cx="774899" cy="327808"/>
              </a:xfrm>
              <a:prstGeom prst="rect">
                <a:avLst/>
              </a:prstGeom>
              <a:noFill/>
              <a:ln>
                <a:noFill/>
              </a:ln>
            </p:spPr>
            <p:txBody>
              <a:bodyPr wrap="square" rtlCol="0">
                <a:spAutoFit/>
              </a:bodyPr>
              <a:lstStyle/>
              <a:p>
                <a:r>
                  <a:rPr lang="en-US" sz="1400" dirty="0">
                    <a:latin typeface="Arial Narrow" panose="020B0606020202030204" pitchFamily="34" charset="0"/>
                  </a:rPr>
                  <a:t>Merowe</a:t>
                </a:r>
              </a:p>
            </p:txBody>
          </p:sp>
          <p:sp>
            <p:nvSpPr>
              <p:cNvPr id="9" name="Rectangle 8">
                <a:extLst>
                  <a:ext uri="{FF2B5EF4-FFF2-40B4-BE49-F238E27FC236}">
                    <a16:creationId xmlns:a16="http://schemas.microsoft.com/office/drawing/2014/main" id="{4DD77FD1-BBDD-4B85-B7AF-091DD9620401}"/>
                  </a:ext>
                </a:extLst>
              </p:cNvPr>
              <p:cNvSpPr/>
              <p:nvPr/>
            </p:nvSpPr>
            <p:spPr>
              <a:xfrm>
                <a:off x="8575589" y="3613750"/>
                <a:ext cx="72828" cy="809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222909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76AA-0C14-4789-9CC2-A16B52B27B35}"/>
              </a:ext>
            </a:extLst>
          </p:cNvPr>
          <p:cNvSpPr>
            <a:spLocks noGrp="1"/>
          </p:cNvSpPr>
          <p:nvPr>
            <p:ph type="title"/>
          </p:nvPr>
        </p:nvSpPr>
        <p:spPr/>
        <p:txBody>
          <a:bodyPr/>
          <a:lstStyle/>
          <a:p>
            <a:r>
              <a:rPr lang="en-US" dirty="0"/>
              <a:t>Finance</a:t>
            </a:r>
          </a:p>
        </p:txBody>
      </p:sp>
      <p:sp>
        <p:nvSpPr>
          <p:cNvPr id="3" name="Content Placeholder 2">
            <a:extLst>
              <a:ext uri="{FF2B5EF4-FFF2-40B4-BE49-F238E27FC236}">
                <a16:creationId xmlns:a16="http://schemas.microsoft.com/office/drawing/2014/main" id="{F23AED4C-0B81-4924-8C6D-157787CF9594}"/>
              </a:ext>
            </a:extLst>
          </p:cNvPr>
          <p:cNvSpPr>
            <a:spLocks noGrp="1"/>
          </p:cNvSpPr>
          <p:nvPr>
            <p:ph idx="1"/>
          </p:nvPr>
        </p:nvSpPr>
        <p:spPr>
          <a:xfrm>
            <a:off x="838199" y="1458097"/>
            <a:ext cx="7650893" cy="4718866"/>
          </a:xfrm>
        </p:spPr>
        <p:txBody>
          <a:bodyPr>
            <a:normAutofit/>
          </a:bodyPr>
          <a:lstStyle/>
          <a:p>
            <a:r>
              <a:rPr lang="en-US" dirty="0"/>
              <a:t>AHD:</a:t>
            </a:r>
          </a:p>
          <a:p>
            <a:pPr lvl="1"/>
            <a:r>
              <a:rPr lang="en-US" dirty="0"/>
              <a:t>International funding: 270M promised by USA and Britain but withdrawn (strings attached)</a:t>
            </a:r>
          </a:p>
          <a:p>
            <a:pPr lvl="1"/>
            <a:r>
              <a:rPr lang="en-US" dirty="0"/>
              <a:t>Nationalized the Swiss canal </a:t>
            </a:r>
          </a:p>
          <a:p>
            <a:pPr lvl="1"/>
            <a:r>
              <a:rPr lang="en-US" dirty="0"/>
              <a:t>USSR provided 1.2B loan to be paid by cotton and grain</a:t>
            </a:r>
          </a:p>
          <a:p>
            <a:endParaRPr lang="en-US" dirty="0"/>
          </a:p>
          <a:p>
            <a:r>
              <a:rPr lang="en-US" dirty="0"/>
              <a:t>GERD:</a:t>
            </a:r>
          </a:p>
          <a:p>
            <a:pPr lvl="1"/>
            <a:r>
              <a:rPr lang="en-US" dirty="0"/>
              <a:t>International funding not explicitly reported</a:t>
            </a:r>
          </a:p>
          <a:p>
            <a:pPr lvl="1"/>
            <a:r>
              <a:rPr lang="en-US" dirty="0"/>
              <a:t>Crowd funding through bond offering </a:t>
            </a:r>
          </a:p>
        </p:txBody>
      </p:sp>
      <p:pic>
        <p:nvPicPr>
          <p:cNvPr id="7" name="Picture 6" descr="A picture containing food&#10;&#10;Description automatically generated">
            <a:extLst>
              <a:ext uri="{FF2B5EF4-FFF2-40B4-BE49-F238E27FC236}">
                <a16:creationId xmlns:a16="http://schemas.microsoft.com/office/drawing/2014/main" id="{79F02E0C-E962-469A-8DC5-A1CC7004A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7179" y="3834599"/>
            <a:ext cx="3865990" cy="2528390"/>
          </a:xfrm>
          <a:prstGeom prst="rect">
            <a:avLst/>
          </a:prstGeom>
        </p:spPr>
      </p:pic>
      <p:pic>
        <p:nvPicPr>
          <p:cNvPr id="11" name="Picture 10" descr="A group of people on a beach&#10;&#10;Description automatically generated">
            <a:extLst>
              <a:ext uri="{FF2B5EF4-FFF2-40B4-BE49-F238E27FC236}">
                <a16:creationId xmlns:a16="http://schemas.microsoft.com/office/drawing/2014/main" id="{D64AD5A3-FB0D-44F0-9527-084877680254}"/>
              </a:ext>
            </a:extLst>
          </p:cNvPr>
          <p:cNvPicPr>
            <a:picLocks noChangeAspect="1"/>
          </p:cNvPicPr>
          <p:nvPr/>
        </p:nvPicPr>
        <p:blipFill rotWithShape="1">
          <a:blip r:embed="rId3">
            <a:extLst>
              <a:ext uri="{28A0092B-C50C-407E-A947-70E740481C1C}">
                <a14:useLocalDpi xmlns:a14="http://schemas.microsoft.com/office/drawing/2010/main" val="0"/>
              </a:ext>
            </a:extLst>
          </a:blip>
          <a:srcRect l="31011" t="9692" r="1248" b="12142"/>
          <a:stretch/>
        </p:blipFill>
        <p:spPr>
          <a:xfrm>
            <a:off x="8007179" y="1272071"/>
            <a:ext cx="3891172" cy="2308113"/>
          </a:xfrm>
          <a:prstGeom prst="rect">
            <a:avLst/>
          </a:prstGeom>
        </p:spPr>
      </p:pic>
    </p:spTree>
    <p:extLst>
      <p:ext uri="{BB962C8B-B14F-4D97-AF65-F5344CB8AC3E}">
        <p14:creationId xmlns:p14="http://schemas.microsoft.com/office/powerpoint/2010/main" val="3088815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2180</TotalTime>
  <Words>645</Words>
  <Application>Microsoft Office PowerPoint</Application>
  <PresentationFormat>Widescreen</PresentationFormat>
  <Paragraphs>115</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 Narrow</vt:lpstr>
      <vt:lpstr>Calibri</vt:lpstr>
      <vt:lpstr>Calibri Light</vt:lpstr>
      <vt:lpstr>Office Theme</vt:lpstr>
      <vt:lpstr>GERD and Aswan High Dam: Technical, Socio-Economic and  Geo-Political Parallels between the Two Mega-dams on the Nile River </vt:lpstr>
      <vt:lpstr>Why the “Parallels” are important?</vt:lpstr>
      <vt:lpstr>What the leaders might have seen:</vt:lpstr>
      <vt:lpstr>Milestones in Eastern Nile Leading to GERD</vt:lpstr>
      <vt:lpstr>Purpose of AHD &amp; GERD:</vt:lpstr>
      <vt:lpstr>Technical Parallels:</vt:lpstr>
      <vt:lpstr>Planning &amp; Design</vt:lpstr>
      <vt:lpstr>Planning &amp; Construction</vt:lpstr>
      <vt:lpstr>Finance</vt:lpstr>
      <vt:lpstr>Who is the “Gift of the Nile”</vt:lpstr>
      <vt:lpstr>The Nile River Basin</vt:lpstr>
      <vt:lpstr>Going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Dessu, Shimelis</dc:creator>
  <cp:lastModifiedBy>Dessu, Shimelis</cp:lastModifiedBy>
  <cp:revision>13</cp:revision>
  <dcterms:created xsi:type="dcterms:W3CDTF">2020-08-04T20:33:27Z</dcterms:created>
  <dcterms:modified xsi:type="dcterms:W3CDTF">2020-08-18T21:57:19Z</dcterms:modified>
</cp:coreProperties>
</file>