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9" r:id="rId3"/>
    <p:sldId id="269" r:id="rId4"/>
    <p:sldId id="293" r:id="rId5"/>
    <p:sldId id="300" r:id="rId6"/>
    <p:sldId id="280" r:id="rId7"/>
    <p:sldId id="262" r:id="rId8"/>
    <p:sldId id="288" r:id="rId9"/>
    <p:sldId id="289" r:id="rId10"/>
    <p:sldId id="295" r:id="rId11"/>
    <p:sldId id="296" r:id="rId12"/>
    <p:sldId id="276" r:id="rId13"/>
    <p:sldId id="285" r:id="rId14"/>
    <p:sldId id="294" r:id="rId15"/>
    <p:sldId id="297" r:id="rId16"/>
    <p:sldId id="298" r:id="rId17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8080"/>
    <a:srgbClr val="33CC33"/>
    <a:srgbClr val="00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24" autoAdjust="0"/>
  </p:normalViewPr>
  <p:slideViewPr>
    <p:cSldViewPr>
      <p:cViewPr>
        <p:scale>
          <a:sx n="91" d="100"/>
          <a:sy n="91" d="100"/>
        </p:scale>
        <p:origin x="-1662" y="-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73D6C-26CE-492A-97E7-BC3A499A8E1B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2A5B6B-A128-46F0-A3D7-22A774FB1F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913121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B5F812-47E0-4B2B-8144-DA2E6EA37E54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65A6F-0F54-44CD-BB38-236864DEA3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26436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65A6F-0F54-44CD-BB38-236864DEA35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42436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F65A6F-0F54-44CD-BB38-236864DEA35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6205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EADB4-90F3-49AE-A973-F1F7FCD70AA8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DF0DBE0-B77A-4574-8698-89490A83F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EADB4-90F3-49AE-A973-F1F7FCD70AA8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DBE0-B77A-4574-8698-89490A83FC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EADB4-90F3-49AE-A973-F1F7FCD70AA8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DBE0-B77A-4574-8698-89490A83FC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EADB4-90F3-49AE-A973-F1F7FCD70AA8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DBE0-B77A-4574-8698-89490A83F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EADB4-90F3-49AE-A973-F1F7FCD70AA8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DF0DBE0-B77A-4574-8698-89490A83FC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EADB4-90F3-49AE-A973-F1F7FCD70AA8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DBE0-B77A-4574-8698-89490A83F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EADB4-90F3-49AE-A973-F1F7FCD70AA8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DBE0-B77A-4574-8698-89490A83F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EADB4-90F3-49AE-A973-F1F7FCD70AA8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DBE0-B77A-4574-8698-89490A83FC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EADB4-90F3-49AE-A973-F1F7FCD70AA8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DBE0-B77A-4574-8698-89490A83FC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EADB4-90F3-49AE-A973-F1F7FCD70AA8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0DBE0-B77A-4574-8698-89490A83F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EADB4-90F3-49AE-A973-F1F7FCD70AA8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DF0DBE0-B77A-4574-8698-89490A83FC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DEEADB4-90F3-49AE-A973-F1F7FCD70AA8}" type="datetimeFigureOut">
              <a:rPr lang="en-US" smtClean="0"/>
              <a:pPr/>
              <a:t>8/19/2020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DF0DBE0-B77A-4574-8698-89490A83FC2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86200"/>
            <a:ext cx="8763000" cy="2667000"/>
          </a:xfrm>
        </p:spPr>
        <p:txBody>
          <a:bodyPr>
            <a:noAutofit/>
          </a:bodyPr>
          <a:lstStyle/>
          <a:p>
            <a:r>
              <a:rPr lang="en-US" sz="3200" b="1" i="1" dirty="0">
                <a:solidFill>
                  <a:srgbClr val="0033CC"/>
                </a:solidFill>
              </a:rPr>
              <a:t>Semu </a:t>
            </a:r>
            <a:r>
              <a:rPr lang="en-US" sz="3200" b="1" i="1" dirty="0" smtClean="0">
                <a:solidFill>
                  <a:srgbClr val="0033CC"/>
                </a:solidFill>
              </a:rPr>
              <a:t>Moges (Ph.D. P.E.)</a:t>
            </a:r>
            <a:endParaRPr lang="en-US" sz="3200" b="1" i="1" dirty="0">
              <a:solidFill>
                <a:srgbClr val="0033CC"/>
              </a:solidFill>
            </a:endParaRPr>
          </a:p>
          <a:p>
            <a:r>
              <a:rPr lang="en-US" sz="2800" b="1" i="1" dirty="0" smtClean="0"/>
              <a:t>Consultant and University of Connecticut</a:t>
            </a:r>
            <a:endParaRPr lang="en-US" sz="2800" b="1" i="1" dirty="0"/>
          </a:p>
          <a:p>
            <a:endParaRPr lang="en-US" sz="2800" b="1" i="1" dirty="0">
              <a:solidFill>
                <a:schemeClr val="tx1"/>
              </a:solidFill>
            </a:endParaRPr>
          </a:p>
          <a:p>
            <a:r>
              <a:rPr lang="en-US" sz="2400" i="1" dirty="0" smtClean="0">
                <a:solidFill>
                  <a:schemeClr val="tx1"/>
                </a:solidFill>
              </a:rPr>
              <a:t>2020 International conference on Nile and GERD, Florida International University, USA,  August 20-21, 2020</a:t>
            </a:r>
            <a:endParaRPr lang="en-US" sz="2400" i="1" dirty="0">
              <a:solidFill>
                <a:schemeClr val="tx1"/>
              </a:solidFill>
            </a:endParaRPr>
          </a:p>
          <a:p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609600"/>
            <a:ext cx="8839200" cy="3276600"/>
          </a:xfrm>
        </p:spPr>
        <p:txBody>
          <a:bodyPr>
            <a:noAutofit/>
          </a:bodyPr>
          <a:lstStyle/>
          <a:p>
            <a:r>
              <a:rPr lang="en-US" sz="3000" b="1" dirty="0" smtClean="0"/>
              <a:t>Beyond GERD: </a:t>
            </a:r>
            <a:r>
              <a:rPr lang="en-US" sz="3000" b="1" dirty="0" err="1" smtClean="0"/>
              <a:t>Hydropolitical</a:t>
            </a:r>
            <a:r>
              <a:rPr sz="3000" b="1" smtClean="0"/>
              <a:t>, </a:t>
            </a:r>
            <a:r>
              <a:rPr lang="en-US" sz="3000" b="1" dirty="0" smtClean="0"/>
              <a:t>Hydrological, Technological and Investment (HHTI) Imperatives for Sustainable Economic Cooperation in the Nile Basin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838200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b="1" i="1" dirty="0" smtClean="0"/>
              <a:t>4. Imperative for Sustainable Nile Development: Hydrology </a:t>
            </a:r>
            <a:r>
              <a:rPr lang="en-US" sz="3600" b="1" i="1" dirty="0" smtClean="0">
                <a:solidFill>
                  <a:srgbClr val="0033CC"/>
                </a:solidFill>
              </a:rPr>
              <a:t>a) </a:t>
            </a:r>
            <a:r>
              <a:rPr lang="en-US" sz="3200" b="1" i="1" dirty="0" smtClean="0">
                <a:solidFill>
                  <a:srgbClr val="0033CC"/>
                </a:solidFill>
              </a:rPr>
              <a:t>Rainfall productivity Enhancement </a:t>
            </a:r>
            <a:endParaRPr lang="en-US" sz="3600" b="1" i="1" dirty="0">
              <a:solidFill>
                <a:srgbClr val="0033CC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152400" y="1981200"/>
            <a:ext cx="4343400" cy="4495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total rainfall in the basin exceeds 2000 BCM, </a:t>
            </a:r>
          </a:p>
          <a:p>
            <a:r>
              <a:rPr lang="en-US" sz="2400" dirty="0" smtClean="0"/>
              <a:t>The Sudan including South Sudan (51%), Ethiopia (23%) and Uganda (13%) generate over 87% of the total volume of rainfall (FAO, 2011)</a:t>
            </a:r>
          </a:p>
          <a:p>
            <a:r>
              <a:rPr lang="en-US" sz="2400" i="1" dirty="0" smtClean="0">
                <a:solidFill>
                  <a:srgbClr val="0033CC"/>
                </a:solidFill>
              </a:rPr>
              <a:t>Productive use rainfall – Soil moisture infiltration enhancement, supplementary irrigation and Watershed management</a:t>
            </a:r>
            <a:endParaRPr lang="en-US" sz="2400" i="1" dirty="0">
              <a:solidFill>
                <a:srgbClr val="0033CC"/>
              </a:solidFill>
            </a:endParaRPr>
          </a:p>
        </p:txBody>
      </p:sp>
      <p:pic>
        <p:nvPicPr>
          <p:cNvPr id="7" name="Content Placeholder 6"/>
          <p:cNvPicPr>
            <a:picLocks noGrp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 bwMode="auto">
          <a:xfrm>
            <a:off x="4724400" y="1905000"/>
            <a:ext cx="3749675" cy="261341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4648200" y="4495800"/>
            <a:ext cx="4495800" cy="2362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en-US" sz="2400" dirty="0"/>
              <a:t> Wide Area Productive Rainfed Agriculture Development</a:t>
            </a:r>
          </a:p>
          <a:p>
            <a:pPr>
              <a:buFontTx/>
              <a:buChar char="-"/>
            </a:pPr>
            <a:r>
              <a:rPr lang="en-US" sz="2400" dirty="0"/>
              <a:t>  </a:t>
            </a:r>
            <a:r>
              <a:rPr lang="en-US" sz="2400" dirty="0" smtClean="0"/>
              <a:t>Improving </a:t>
            </a:r>
            <a:r>
              <a:rPr lang="en-US" sz="2400" dirty="0"/>
              <a:t>crop productivity, Rainfed Technology, Resilience and  Farmers Capacity, Organic, Market Linkage and Branding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0"/>
            <a:ext cx="8991600" cy="1295400"/>
          </a:xfrm>
        </p:spPr>
        <p:txBody>
          <a:bodyPr>
            <a:noAutofit/>
          </a:bodyPr>
          <a:lstStyle/>
          <a:p>
            <a:r>
              <a:rPr lang="en-US" sz="2800" b="1" i="1" dirty="0" smtClean="0"/>
              <a:t>4. Imperative for Sustainable Nile Development: Hydrology </a:t>
            </a:r>
            <a:r>
              <a:rPr lang="en-US" sz="2800" b="1" dirty="0" smtClean="0">
                <a:solidFill>
                  <a:srgbClr val="0033CC"/>
                </a:solidFill>
              </a:rPr>
              <a:t>b) Water </a:t>
            </a:r>
            <a:r>
              <a:rPr lang="en-US" sz="2800" b="1" dirty="0">
                <a:solidFill>
                  <a:srgbClr val="0033CC"/>
                </a:solidFill>
              </a:rPr>
              <a:t>gain through 21</a:t>
            </a:r>
            <a:r>
              <a:rPr lang="en-US" sz="2800" b="1" baseline="30000" dirty="0">
                <a:solidFill>
                  <a:srgbClr val="0033CC"/>
                </a:solidFill>
              </a:rPr>
              <a:t>st</a:t>
            </a:r>
            <a:r>
              <a:rPr lang="en-US" sz="2800" b="1" dirty="0">
                <a:solidFill>
                  <a:srgbClr val="0033CC"/>
                </a:solidFill>
              </a:rPr>
              <a:t> Century Storage Schemes</a:t>
            </a:r>
            <a:endParaRPr lang="en-US" sz="2800" dirty="0">
              <a:solidFill>
                <a:srgbClr val="0033CC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0" y="1295400"/>
            <a:ext cx="4191000" cy="5562600"/>
          </a:xfrm>
        </p:spPr>
        <p:txBody>
          <a:bodyPr>
            <a:normAutofit/>
          </a:bodyPr>
          <a:lstStyle/>
          <a:p>
            <a:pPr lvl="1"/>
            <a:r>
              <a:rPr lang="en-US" i="1" dirty="0"/>
              <a:t>Energy and Ecosystem service storage dams – </a:t>
            </a:r>
            <a:r>
              <a:rPr lang="en-US" dirty="0"/>
              <a:t>regulated for energy, fishery and high return floods, ecosystem release </a:t>
            </a:r>
          </a:p>
          <a:p>
            <a:pPr lvl="1"/>
            <a:r>
              <a:rPr lang="en-US" i="1" dirty="0"/>
              <a:t>Energy and Flood storage dams </a:t>
            </a:r>
            <a:r>
              <a:rPr lang="en-US" dirty="0"/>
              <a:t>– regulated for large scale energy and flood protection, regulated downstream release</a:t>
            </a:r>
          </a:p>
          <a:p>
            <a:pPr lvl="1"/>
            <a:r>
              <a:rPr lang="en-US" dirty="0" smtClean="0"/>
              <a:t>Studies </a:t>
            </a:r>
            <a:r>
              <a:rPr lang="en-US" dirty="0"/>
              <a:t>indicate more than </a:t>
            </a:r>
            <a:r>
              <a:rPr lang="en-US" b="1" dirty="0">
                <a:solidFill>
                  <a:srgbClr val="0033CC"/>
                </a:solidFill>
              </a:rPr>
              <a:t>20 BCM</a:t>
            </a:r>
            <a:r>
              <a:rPr lang="en-US" b="1" dirty="0"/>
              <a:t> </a:t>
            </a:r>
            <a:r>
              <a:rPr lang="en-US" dirty="0"/>
              <a:t>water can be added to the system plus benefits from fish farming and Energy</a:t>
            </a:r>
          </a:p>
        </p:txBody>
      </p:sp>
      <p:grpSp>
        <p:nvGrpSpPr>
          <p:cNvPr id="2" name="Group 50"/>
          <p:cNvGrpSpPr>
            <a:grpSpLocks noGrp="1"/>
          </p:cNvGrpSpPr>
          <p:nvPr/>
        </p:nvGrpSpPr>
        <p:grpSpPr bwMode="auto">
          <a:xfrm>
            <a:off x="4038600" y="1219200"/>
            <a:ext cx="4953000" cy="5638800"/>
            <a:chOff x="0" y="0"/>
            <a:chExt cx="45989" cy="55149"/>
          </a:xfrm>
        </p:grpSpPr>
        <p:grpSp>
          <p:nvGrpSpPr>
            <p:cNvPr id="3" name="Group 49"/>
            <p:cNvGrpSpPr>
              <a:grpSpLocks/>
            </p:cNvGrpSpPr>
            <p:nvPr/>
          </p:nvGrpSpPr>
          <p:grpSpPr bwMode="auto">
            <a:xfrm>
              <a:off x="0" y="0"/>
              <a:ext cx="44799" cy="54603"/>
              <a:chOff x="-44" y="0"/>
              <a:chExt cx="44805" cy="60471"/>
            </a:xfrm>
          </p:grpSpPr>
          <p:sp>
            <p:nvSpPr>
              <p:cNvPr id="12" name="Rectangle 12"/>
              <p:cNvSpPr>
                <a:spLocks noChangeArrowheads="1"/>
              </p:cNvSpPr>
              <p:nvPr/>
            </p:nvSpPr>
            <p:spPr bwMode="auto">
              <a:xfrm rot="-3863883">
                <a:off x="27777" y="30968"/>
                <a:ext cx="5810" cy="614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1" i="0" u="none" strike="noStrike" cap="none" normalizeH="0" baseline="0">
                    <a:ln>
                      <a:noFill/>
                    </a:ln>
                    <a:solidFill>
                      <a:srgbClr val="0099FF"/>
                    </a:solidFill>
                    <a:effectLst/>
                    <a:latin typeface="Calibri" pitchFamily="34" charset="0"/>
                    <a:cs typeface="Arial" pitchFamily="34" charset="0"/>
                  </a:rPr>
                  <a:t>Baro-Border </a:t>
                </a:r>
                <a:r>
                  <a:rPr kumimoji="0" lang="en-US" sz="8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  <a:cs typeface="Arial" pitchFamily="34" charset="0"/>
                  </a:rPr>
                  <a:t>9.2</a:t>
                </a:r>
                <a:endParaRPr kumimoji="0" 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6" name="Group 48"/>
              <p:cNvGrpSpPr>
                <a:grpSpLocks/>
              </p:cNvGrpSpPr>
              <p:nvPr/>
            </p:nvGrpSpPr>
            <p:grpSpPr bwMode="auto">
              <a:xfrm>
                <a:off x="-44" y="0"/>
                <a:ext cx="44805" cy="60471"/>
                <a:chOff x="-44" y="0"/>
                <a:chExt cx="44805" cy="60471"/>
              </a:xfrm>
            </p:grpSpPr>
            <p:sp>
              <p:nvSpPr>
                <p:cNvPr id="19" name="Rectangle 12"/>
                <p:cNvSpPr>
                  <a:spLocks noChangeArrowheads="1"/>
                </p:cNvSpPr>
                <p:nvPr/>
              </p:nvSpPr>
              <p:spPr bwMode="auto">
                <a:xfrm rot="-4193542">
                  <a:off x="31615" y="13759"/>
                  <a:ext cx="5607" cy="7176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800" b="1" i="0" u="none" strike="noStrike" cap="none" normalizeH="0" baseline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Loss after border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800" b="1" i="0" u="none" strike="noStrike" cap="none" normalizeH="0" baseline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-3.5</a:t>
                  </a:r>
                  <a:endParaRPr kumimoji="0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0" name="Rectangle 12"/>
                <p:cNvSpPr>
                  <a:spLocks noChangeArrowheads="1"/>
                </p:cNvSpPr>
                <p:nvPr/>
              </p:nvSpPr>
              <p:spPr bwMode="auto">
                <a:xfrm rot="-3863883">
                  <a:off x="37827" y="36359"/>
                  <a:ext cx="7722" cy="614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800" b="1" i="0" u="none" strike="noStrike" cap="none" normalizeH="0" baseline="0">
                      <a:ln>
                        <a:noFill/>
                      </a:ln>
                      <a:solidFill>
                        <a:srgbClr val="0099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Baro-Gambella </a:t>
                  </a:r>
                  <a:r>
                    <a:rPr kumimoji="0" lang="en-US" sz="800" b="1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13.2</a:t>
                  </a:r>
                  <a:endParaRPr kumimoji="0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7" name="Group 40"/>
                <p:cNvGrpSpPr>
                  <a:grpSpLocks/>
                </p:cNvGrpSpPr>
                <p:nvPr/>
              </p:nvGrpSpPr>
              <p:grpSpPr bwMode="auto">
                <a:xfrm>
                  <a:off x="-44" y="0"/>
                  <a:ext cx="41928" cy="60471"/>
                  <a:chOff x="-44" y="0"/>
                  <a:chExt cx="41934" cy="60471"/>
                </a:xfrm>
              </p:grpSpPr>
              <p:sp>
                <p:nvSpPr>
                  <p:cNvPr id="22" name="Rectangle 12"/>
                  <p:cNvSpPr>
                    <a:spLocks noChangeArrowheads="1"/>
                  </p:cNvSpPr>
                  <p:nvPr/>
                </p:nvSpPr>
                <p:spPr bwMode="auto">
                  <a:xfrm rot="-6324874">
                    <a:off x="-260" y="30020"/>
                    <a:ext cx="6153" cy="398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800" b="1" i="0" u="none" strike="noStrike" cap="none" normalizeH="0" baseline="0">
                        <a:ln>
                          <a:noFill/>
                        </a:ln>
                        <a:solidFill>
                          <a:srgbClr val="548DD4"/>
                        </a:solidFill>
                        <a:effectLst/>
                        <a:latin typeface="Calibri" pitchFamily="34" charset="0"/>
                        <a:cs typeface="Arial" pitchFamily="34" charset="0"/>
                      </a:rPr>
                      <a:t>Bahr El-Ghazal</a:t>
                    </a:r>
                    <a:endParaRPr kumimoji="0" lang="en-US" sz="1800" b="0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grpSp>
                <p:nvGrpSpPr>
                  <p:cNvPr id="8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-44" y="0"/>
                    <a:ext cx="41933" cy="60471"/>
                    <a:chOff x="-44" y="0"/>
                    <a:chExt cx="41934" cy="60471"/>
                  </a:xfrm>
                </p:grpSpPr>
                <p:sp>
                  <p:nvSpPr>
                    <p:cNvPr id="24" name="Rectangle 12"/>
                    <p:cNvSpPr>
                      <a:spLocks noChangeArrowheads="1"/>
                    </p:cNvSpPr>
                    <p:nvPr/>
                  </p:nvSpPr>
                  <p:spPr bwMode="auto">
                    <a:xfrm rot="1484984">
                      <a:off x="20013" y="39681"/>
                      <a:ext cx="5531" cy="6013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Sudd Loss -19.9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5" name="Rectangle 9"/>
                    <p:cNvSpPr>
                      <a:spLocks noChangeArrowheads="1"/>
                    </p:cNvSpPr>
                    <p:nvPr/>
                  </p:nvSpPr>
                  <p:spPr bwMode="auto">
                    <a:xfrm rot="-3163221">
                      <a:off x="22174" y="27286"/>
                      <a:ext cx="5888" cy="644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548DD4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Sobat outflow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13.5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6" name="Rectangle 11"/>
                    <p:cNvSpPr>
                      <a:spLocks noChangeArrowheads="1"/>
                    </p:cNvSpPr>
                    <p:nvPr/>
                  </p:nvSpPr>
                  <p:spPr bwMode="auto">
                    <a:xfrm rot="-4452330">
                      <a:off x="23336" y="16913"/>
                      <a:ext cx="6295" cy="5696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99FF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Blue Nile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Khartoum46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7" name="Rectangle 13"/>
                    <p:cNvSpPr>
                      <a:spLocks noChangeArrowheads="1"/>
                    </p:cNvSpPr>
                    <p:nvPr/>
                  </p:nvSpPr>
                  <p:spPr bwMode="auto">
                    <a:xfrm rot="-5400000">
                      <a:off x="10265" y="41924"/>
                      <a:ext cx="5753" cy="644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99FF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Sudd inflow</a:t>
                      </a:r>
                      <a:r>
                        <a:rPr kumimoji="0" 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 37.1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8" name="Rectangle 11"/>
                    <p:cNvSpPr>
                      <a:spLocks noChangeArrowheads="1"/>
                    </p:cNvSpPr>
                    <p:nvPr/>
                  </p:nvSpPr>
                  <p:spPr bwMode="auto">
                    <a:xfrm rot="-4055636">
                      <a:off x="24064" y="9317"/>
                      <a:ext cx="5817" cy="4324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rgbClr val="0099FF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Atbara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11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grpSp>
                  <p:nvGrpSpPr>
                    <p:cNvPr id="9" name="Group 3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44" y="0"/>
                      <a:ext cx="41933" cy="60471"/>
                      <a:chOff x="-44" y="0"/>
                      <a:chExt cx="41934" cy="60471"/>
                    </a:xfrm>
                  </p:grpSpPr>
                  <p:grpSp>
                    <p:nvGrpSpPr>
                      <p:cNvPr id="10" name="Group 25"/>
                      <p:cNvGrpSpPr>
                        <a:grpSpLocks/>
                      </p:cNvGrpSpPr>
                      <p:nvPr/>
                    </p:nvGrpSpPr>
                    <p:grpSpPr bwMode="auto">
                      <a:xfrm rot="278119">
                        <a:off x="-44" y="26567"/>
                        <a:ext cx="16336" cy="13695"/>
                        <a:chOff x="-140" y="257"/>
                        <a:chExt cx="15475" cy="15011"/>
                      </a:xfrm>
                    </p:grpSpPr>
                    <p:grpSp>
                      <p:nvGrpSpPr>
                        <p:cNvPr id="11" name="Group 2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-140" y="257"/>
                          <a:ext cx="15457" cy="15011"/>
                          <a:chOff x="-140" y="257"/>
                          <a:chExt cx="15463" cy="15012"/>
                        </a:xfrm>
                      </p:grpSpPr>
                      <p:grpSp>
                        <p:nvGrpSpPr>
                          <p:cNvPr id="13" name="Group 21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-140" y="257"/>
                            <a:ext cx="15463" cy="10391"/>
                            <a:chOff x="-140" y="257"/>
                            <a:chExt cx="15463" cy="10391"/>
                          </a:xfrm>
                        </p:grpSpPr>
                        <p:grpSp>
                          <p:nvGrpSpPr>
                            <p:cNvPr id="14" name="Group 20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-140" y="376"/>
                              <a:ext cx="15463" cy="10272"/>
                              <a:chOff x="-140" y="376"/>
                              <a:chExt cx="15463" cy="10272"/>
                            </a:xfrm>
                          </p:grpSpPr>
                          <p:sp>
                            <p:nvSpPr>
                              <p:cNvPr id="129" name="AutoShape 8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 rot="3961509">
                                <a:off x="13149" y="3687"/>
                                <a:ext cx="458" cy="3890"/>
                              </a:xfrm>
                              <a:prstGeom prst="upArrow">
                                <a:avLst>
                                  <a:gd name="adj1" fmla="val 50000"/>
                                  <a:gd name="adj2" fmla="val 137389"/>
                                </a:avLst>
                              </a:prstGeom>
                              <a:solidFill>
                                <a:srgbClr val="548DD4"/>
                              </a:solidFill>
                              <a:ln w="19050">
                                <a:solidFill>
                                  <a:srgbClr val="8DB3E2"/>
                                </a:solidFill>
                                <a:miter lim="800000"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n-US" sz="1800" b="0" i="0" u="none" strike="noStrike" cap="none" normalizeH="0" baseline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Arial" pitchFamily="34" charset="0"/>
                                  <a:cs typeface="Arial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31" name="AutoShape 8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 rot="3961509">
                                <a:off x="5003" y="3219"/>
                                <a:ext cx="2286" cy="12572"/>
                              </a:xfrm>
                              <a:prstGeom prst="upArrow">
                                <a:avLst>
                                  <a:gd name="adj1" fmla="val 50000"/>
                                  <a:gd name="adj2" fmla="val 137489"/>
                                </a:avLst>
                              </a:prstGeom>
                              <a:solidFill>
                                <a:srgbClr val="3366FF"/>
                              </a:solidFill>
                              <a:ln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lvl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n-US" sz="1800" b="0" i="0" u="none" strike="noStrike" cap="none" normalizeH="0" baseline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Arial" pitchFamily="34" charset="0"/>
                                  <a:cs typeface="Arial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132" name="AutoShape 10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 rot="-10306738">
                                <a:off x="10221" y="376"/>
                                <a:ext cx="1702" cy="6185"/>
                              </a:xfrm>
                              <a:prstGeom prst="downArrow">
                                <a:avLst>
                                  <a:gd name="adj1" fmla="val 50000"/>
                                  <a:gd name="adj2" fmla="val 100001"/>
                                </a:avLst>
                              </a:prstGeom>
                              <a:solidFill>
                                <a:srgbClr val="FFFFFF"/>
                              </a:solidFill>
                              <a:ln w="9525">
                                <a:solidFill>
                                  <a:srgbClr val="000000"/>
                                </a:solidFill>
                                <a:prstDash val="lgDash"/>
                                <a:miter lim="800000"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en-US"/>
                              </a:p>
                            </p:txBody>
                          </p:sp>
                        </p:grpSp>
                        <p:sp>
                          <p:nvSpPr>
                            <p:cNvPr id="133" name="Rectangle 12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 rot="-4693264">
                              <a:off x="6145" y="687"/>
                              <a:ext cx="4809" cy="3949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lvl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ts val="100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r>
                                <a:rPr kumimoji="0" lang="en-US" sz="800" b="1" i="0" u="none" strike="noStrike" cap="none" normalizeH="0" baseline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libri" pitchFamily="34" charset="0"/>
                                  <a:cs typeface="Arial" pitchFamily="34" charset="0"/>
                                </a:rPr>
                                <a:t>Loss   -11.3</a:t>
                              </a:r>
                              <a:endParaRPr kumimoji="0" lang="en-US" sz="1800" b="0" i="0" u="none" strike="noStrike" cap="none" normalizeH="0" baseline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Arial" pitchFamily="34" charset="0"/>
                                <a:cs typeface="Arial" pitchFamily="34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34" name="Rectangle 12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5400000">
                            <a:off x="5329" y="11138"/>
                            <a:ext cx="5296" cy="2965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r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800" b="1" i="0" u="none" strike="noStrike" cap="none" normalizeH="0" baseline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libri" pitchFamily="34" charset="0"/>
                                <a:cs typeface="Arial" pitchFamily="34" charset="0"/>
                              </a:rPr>
                              <a:t>11.9</a:t>
                            </a:r>
                            <a:endParaRPr kumimoji="0" lang="en-US" sz="18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35" name="Rectangle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11820" y="7210"/>
                          <a:ext cx="4279" cy="2750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800" b="1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0.6</a:t>
                          </a:r>
                          <a:endParaRPr kumimoji="0" lang="en-US" sz="18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136" name="AutoShape 3"/>
                      <p:cNvSpPr>
                        <a:spLocks noChangeArrowheads="1"/>
                      </p:cNvSpPr>
                      <p:nvPr/>
                    </p:nvSpPr>
                    <p:spPr bwMode="auto">
                      <a:xfrm rot="-4276301">
                        <a:off x="22202" y="17344"/>
                        <a:ext cx="5258" cy="13076"/>
                      </a:xfrm>
                      <a:prstGeom prst="upArrow">
                        <a:avLst>
                          <a:gd name="adj1" fmla="val 50000"/>
                          <a:gd name="adj2" fmla="val 82504"/>
                        </a:avLst>
                      </a:prstGeom>
                      <a:solidFill>
                        <a:srgbClr val="3366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137" name="AutoShape 4"/>
                      <p:cNvSpPr>
                        <a:spLocks noChangeArrowheads="1"/>
                      </p:cNvSpPr>
                      <p:nvPr/>
                    </p:nvSpPr>
                    <p:spPr bwMode="auto">
                      <a:xfrm rot="-5400000">
                        <a:off x="12163" y="23463"/>
                        <a:ext cx="10192" cy="4069"/>
                      </a:xfrm>
                      <a:prstGeom prst="rightArrow">
                        <a:avLst>
                          <a:gd name="adj1" fmla="val 50000"/>
                          <a:gd name="adj2" fmla="val 51441"/>
                        </a:avLst>
                      </a:prstGeom>
                      <a:solidFill>
                        <a:srgbClr val="0000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38" name="AutoShape 7"/>
                      <p:cNvSpPr>
                        <a:spLocks noChangeArrowheads="1"/>
                      </p:cNvSpPr>
                      <p:nvPr/>
                    </p:nvSpPr>
                    <p:spPr bwMode="auto">
                      <a:xfrm rot="-5400000">
                        <a:off x="10222" y="35670"/>
                        <a:ext cx="13545" cy="3613"/>
                      </a:xfrm>
                      <a:prstGeom prst="rightArrow">
                        <a:avLst>
                          <a:gd name="adj1" fmla="val 41667"/>
                          <a:gd name="adj2" fmla="val 135084"/>
                        </a:avLst>
                      </a:prstGeom>
                      <a:solidFill>
                        <a:srgbClr val="0000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139" name="AutoShape 8"/>
                      <p:cNvSpPr>
                        <a:spLocks noChangeArrowheads="1"/>
                      </p:cNvSpPr>
                      <p:nvPr/>
                    </p:nvSpPr>
                    <p:spPr bwMode="auto">
                      <a:xfrm rot="-3441186">
                        <a:off x="21221" y="28380"/>
                        <a:ext cx="2478" cy="10123"/>
                      </a:xfrm>
                      <a:prstGeom prst="upArrow">
                        <a:avLst>
                          <a:gd name="adj1" fmla="val 50000"/>
                          <a:gd name="adj2" fmla="val 118091"/>
                        </a:avLst>
                      </a:prstGeom>
                      <a:solidFill>
                        <a:srgbClr val="3366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140" name="AutoShape 10"/>
                      <p:cNvSpPr>
                        <a:spLocks noChangeArrowheads="1"/>
                      </p:cNvSpPr>
                      <p:nvPr/>
                    </p:nvSpPr>
                    <p:spPr bwMode="auto">
                      <a:xfrm rot="-9328022">
                        <a:off x="32042" y="33444"/>
                        <a:ext cx="2286" cy="6165"/>
                      </a:xfrm>
                      <a:prstGeom prst="downArrow">
                        <a:avLst>
                          <a:gd name="adj1" fmla="val 50000"/>
                          <a:gd name="adj2" fmla="val 86499"/>
                        </a:avLst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prstDash val="lgDash"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1" name="AutoShape 8"/>
                      <p:cNvSpPr>
                        <a:spLocks noChangeArrowheads="1"/>
                      </p:cNvSpPr>
                      <p:nvPr/>
                    </p:nvSpPr>
                    <p:spPr bwMode="auto">
                      <a:xfrm rot="-4218727">
                        <a:off x="23182" y="9272"/>
                        <a:ext cx="2726" cy="10785"/>
                      </a:xfrm>
                      <a:prstGeom prst="upArrow">
                        <a:avLst>
                          <a:gd name="adj1" fmla="val 50000"/>
                          <a:gd name="adj2" fmla="val 137520"/>
                        </a:avLst>
                      </a:prstGeom>
                      <a:solidFill>
                        <a:srgbClr val="3366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142" name="AutoShape 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5786" y="43822"/>
                        <a:ext cx="2286" cy="7499"/>
                      </a:xfrm>
                      <a:prstGeom prst="upArrow">
                        <a:avLst>
                          <a:gd name="adj1" fmla="val 50000"/>
                          <a:gd name="adj2" fmla="val 137488"/>
                        </a:avLst>
                      </a:prstGeom>
                      <a:solidFill>
                        <a:srgbClr val="3366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143" name="AutoShape 10"/>
                      <p:cNvSpPr>
                        <a:spLocks noChangeArrowheads="1"/>
                      </p:cNvSpPr>
                      <p:nvPr/>
                    </p:nvSpPr>
                    <p:spPr bwMode="auto">
                      <a:xfrm rot="-6649390">
                        <a:off x="19711" y="35842"/>
                        <a:ext cx="2286" cy="6318"/>
                      </a:xfrm>
                      <a:prstGeom prst="downArrow">
                        <a:avLst>
                          <a:gd name="adj1" fmla="val 50000"/>
                          <a:gd name="adj2" fmla="val 99995"/>
                        </a:avLst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prstDash val="lgDash"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4" name="AutoShape 4"/>
                      <p:cNvSpPr>
                        <a:spLocks noChangeArrowheads="1"/>
                      </p:cNvSpPr>
                      <p:nvPr/>
                    </p:nvSpPr>
                    <p:spPr bwMode="auto">
                      <a:xfrm rot="-5400000">
                        <a:off x="11818" y="11990"/>
                        <a:ext cx="10192" cy="6423"/>
                      </a:xfrm>
                      <a:prstGeom prst="rightArrow">
                        <a:avLst>
                          <a:gd name="adj1" fmla="val 50000"/>
                          <a:gd name="adj2" fmla="val 51446"/>
                        </a:avLst>
                      </a:prstGeom>
                      <a:solidFill>
                        <a:srgbClr val="0000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45" name="AutoShape 8"/>
                      <p:cNvSpPr>
                        <a:spLocks noChangeArrowheads="1"/>
                      </p:cNvSpPr>
                      <p:nvPr/>
                    </p:nvSpPr>
                    <p:spPr bwMode="auto">
                      <a:xfrm rot="-3441186">
                        <a:off x="30389" y="34127"/>
                        <a:ext cx="2286" cy="10281"/>
                      </a:xfrm>
                      <a:prstGeom prst="upArrow">
                        <a:avLst>
                          <a:gd name="adj1" fmla="val 50000"/>
                          <a:gd name="adj2" fmla="val 118098"/>
                        </a:avLst>
                      </a:prstGeom>
                      <a:solidFill>
                        <a:srgbClr val="3366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146" name="AutoShape 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15268" y="51327"/>
                        <a:ext cx="3277" cy="9144"/>
                      </a:xfrm>
                      <a:prstGeom prst="upArrow">
                        <a:avLst>
                          <a:gd name="adj1" fmla="val 50000"/>
                          <a:gd name="adj2" fmla="val 137490"/>
                        </a:avLst>
                      </a:prstGeom>
                      <a:solidFill>
                        <a:srgbClr val="3366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sp>
                    <p:nvSpPr>
                      <p:cNvPr id="147" name="AutoShape 8"/>
                      <p:cNvSpPr>
                        <a:spLocks noChangeArrowheads="1"/>
                      </p:cNvSpPr>
                      <p:nvPr/>
                    </p:nvSpPr>
                    <p:spPr bwMode="auto">
                      <a:xfrm rot="-3441186">
                        <a:off x="37515" y="40667"/>
                        <a:ext cx="2286" cy="6462"/>
                      </a:xfrm>
                      <a:prstGeom prst="upArrow">
                        <a:avLst>
                          <a:gd name="adj1" fmla="val 50000"/>
                          <a:gd name="adj2" fmla="val 118109"/>
                        </a:avLst>
                      </a:prstGeom>
                      <a:solidFill>
                        <a:srgbClr val="3366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endParaRPr>
                      </a:p>
                    </p:txBody>
                  </p:sp>
                  <p:grpSp>
                    <p:nvGrpSpPr>
                      <p:cNvPr id="15" name="Group 3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3112" y="0"/>
                        <a:ext cx="14274" cy="10191"/>
                        <a:chOff x="0" y="0"/>
                        <a:chExt cx="14678" cy="10191"/>
                      </a:xfrm>
                    </p:grpSpPr>
                    <p:sp>
                      <p:nvSpPr>
                        <p:cNvPr id="211" name="Rectangle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7949" y="158"/>
                          <a:ext cx="6729" cy="6815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800" b="1" i="0" u="none" strike="noStrike" cap="none" normalizeH="0" baseline="0">
                              <a:ln>
                                <a:noFill/>
                              </a:ln>
                              <a:solidFill>
                                <a:srgbClr val="0099FF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Main Nile Dongolla</a:t>
                          </a:r>
                        </a:p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US" sz="800" b="1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Calibri" pitchFamily="34" charset="0"/>
                              <a:cs typeface="Arial" pitchFamily="34" charset="0"/>
                            </a:rPr>
                            <a:t>84.4</a:t>
                          </a:r>
                          <a:endParaRPr kumimoji="0" lang="en-US" sz="18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" pitchFamily="34" charset="0"/>
                            <a:cs typeface="Arial" pitchFamily="34" charset="0"/>
                          </a:endParaRPr>
                        </a:p>
                      </p:txBody>
                    </p:sp>
                    <p:sp>
                      <p:nvSpPr>
                        <p:cNvPr id="212" name="AutoShape 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-892" y="892"/>
                          <a:ext cx="10191" cy="8407"/>
                        </a:xfrm>
                        <a:prstGeom prst="rightArrow">
                          <a:avLst>
                            <a:gd name="adj1" fmla="val 50000"/>
                            <a:gd name="adj2" fmla="val 51440"/>
                          </a:avLst>
                        </a:prstGeom>
                        <a:solidFill>
                          <a:srgbClr val="0000FF"/>
                        </a:solidFill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  <p:sp>
              <p:nvSpPr>
                <p:cNvPr id="213" name="Rectangle 13"/>
                <p:cNvSpPr>
                  <a:spLocks noChangeArrowheads="1"/>
                </p:cNvSpPr>
                <p:nvPr/>
              </p:nvSpPr>
              <p:spPr bwMode="auto">
                <a:xfrm rot="-5400000">
                  <a:off x="16562" y="53742"/>
                  <a:ext cx="7169" cy="3791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800" b="1" i="0" u="none" strike="noStrike" cap="none" normalizeH="0" baseline="0">
                      <a:ln>
                        <a:noFill/>
                      </a:ln>
                      <a:solidFill>
                        <a:srgbClr val="0099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L. Victoria</a:t>
                  </a:r>
                  <a:r>
                    <a:rPr kumimoji="0" lang="en-US" sz="800" b="1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 30.3</a:t>
                  </a:r>
                  <a:endParaRPr kumimoji="0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4" name="Rectangle 12"/>
                <p:cNvSpPr>
                  <a:spLocks noChangeArrowheads="1"/>
                </p:cNvSpPr>
                <p:nvPr/>
              </p:nvSpPr>
              <p:spPr bwMode="auto">
                <a:xfrm rot="-5021320">
                  <a:off x="35885" y="29243"/>
                  <a:ext cx="4947" cy="5636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800" b="1" i="0" u="none" strike="noStrike" cap="none" normalizeH="0" baseline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Baro 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800" b="1" i="0" u="none" strike="noStrike" cap="none" normalizeH="0" baseline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Loss </a:t>
                  </a: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800" b="1" i="0" u="none" strike="noStrike" cap="none" normalizeH="0" baseline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-4.0</a:t>
                  </a:r>
                  <a:endParaRPr kumimoji="0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5" name="AutoShape 3"/>
                <p:cNvSpPr>
                  <a:spLocks noChangeArrowheads="1"/>
                </p:cNvSpPr>
                <p:nvPr/>
              </p:nvSpPr>
              <p:spPr bwMode="auto">
                <a:xfrm rot="17323699">
                  <a:off x="34197" y="22842"/>
                  <a:ext cx="2299" cy="9614"/>
                </a:xfrm>
                <a:prstGeom prst="upArrow">
                  <a:avLst>
                    <a:gd name="adj1" fmla="val 50000"/>
                    <a:gd name="adj2" fmla="val 82525"/>
                  </a:avLst>
                </a:prstGeom>
                <a:solidFill>
                  <a:srgbClr val="3366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6" name="AutoShape 10"/>
                <p:cNvSpPr>
                  <a:spLocks noChangeArrowheads="1"/>
                </p:cNvSpPr>
                <p:nvPr/>
              </p:nvSpPr>
              <p:spPr bwMode="auto">
                <a:xfrm rot="-9328022">
                  <a:off x="30623" y="18633"/>
                  <a:ext cx="2280" cy="6159"/>
                </a:xfrm>
                <a:prstGeom prst="downArrow">
                  <a:avLst>
                    <a:gd name="adj1" fmla="val 50000"/>
                    <a:gd name="adj2" fmla="val 86480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prstDash val="lgDash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Rectangle 11"/>
                <p:cNvSpPr>
                  <a:spLocks noChangeArrowheads="1"/>
                </p:cNvSpPr>
                <p:nvPr/>
              </p:nvSpPr>
              <p:spPr bwMode="auto">
                <a:xfrm rot="-4428754">
                  <a:off x="34419" y="20616"/>
                  <a:ext cx="6294" cy="5696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800" b="1" i="0" u="none" strike="noStrike" cap="none" normalizeH="0" baseline="0" dirty="0">
                      <a:ln>
                        <a:noFill/>
                      </a:ln>
                      <a:solidFill>
                        <a:srgbClr val="0099FF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Blue Nile</a:t>
                  </a:r>
                </a:p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800" b="1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Border</a:t>
                  </a:r>
                </a:p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800" b="1" i="0" u="none" strike="noStrike" cap="none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Calibri" pitchFamily="34" charset="0"/>
                      <a:cs typeface="Arial" pitchFamily="34" charset="0"/>
                    </a:rPr>
                    <a:t>49.5</a:t>
                  </a:r>
                  <a:endParaRPr kumimoji="0" lang="en-US" sz="18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218" name="Oval 4"/>
            <p:cNvSpPr>
              <a:spLocks noChangeArrowheads="1"/>
            </p:cNvSpPr>
            <p:nvPr/>
          </p:nvSpPr>
          <p:spPr bwMode="auto">
            <a:xfrm rot="1052240">
              <a:off x="4611" y="23728"/>
              <a:ext cx="25932" cy="15348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Oval 5"/>
            <p:cNvSpPr>
              <a:spLocks noChangeArrowheads="1"/>
            </p:cNvSpPr>
            <p:nvPr/>
          </p:nvSpPr>
          <p:spPr bwMode="auto">
            <a:xfrm>
              <a:off x="12382" y="40576"/>
              <a:ext cx="9702" cy="14573"/>
            </a:xfrm>
            <a:prstGeom prst="ellipse">
              <a:avLst/>
            </a:prstGeom>
            <a:noFill/>
            <a:ln w="25400">
              <a:solidFill>
                <a:srgbClr val="00B0F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Oval 19"/>
            <p:cNvSpPr>
              <a:spLocks noChangeArrowheads="1"/>
            </p:cNvSpPr>
            <p:nvPr/>
          </p:nvSpPr>
          <p:spPr bwMode="auto">
            <a:xfrm rot="800733" flipV="1">
              <a:off x="22767" y="10671"/>
              <a:ext cx="18684" cy="14277"/>
            </a:xfrm>
            <a:prstGeom prst="ellipse">
              <a:avLst/>
            </a:prstGeom>
            <a:noFill/>
            <a:ln w="25400">
              <a:solidFill>
                <a:srgbClr val="E36C0A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Oval 44"/>
            <p:cNvSpPr>
              <a:spLocks noChangeArrowheads="1"/>
            </p:cNvSpPr>
            <p:nvPr/>
          </p:nvSpPr>
          <p:spPr bwMode="auto">
            <a:xfrm rot="6438936" flipV="1">
              <a:off x="29908" y="26003"/>
              <a:ext cx="22060" cy="10102"/>
            </a:xfrm>
            <a:prstGeom prst="ellipse">
              <a:avLst/>
            </a:prstGeom>
            <a:noFill/>
            <a:ln w="25400">
              <a:solidFill>
                <a:srgbClr val="E36C0A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" name="Group 57"/>
          <p:cNvGrpSpPr/>
          <p:nvPr/>
        </p:nvGrpSpPr>
        <p:grpSpPr>
          <a:xfrm>
            <a:off x="5002411" y="2482418"/>
            <a:ext cx="2612202" cy="3226370"/>
            <a:chOff x="4975622" y="2355579"/>
            <a:chExt cx="2612202" cy="3226370"/>
          </a:xfrm>
        </p:grpSpPr>
        <p:sp>
          <p:nvSpPr>
            <p:cNvPr id="53" name="Isosceles Triangle 52"/>
            <p:cNvSpPr/>
            <p:nvPr/>
          </p:nvSpPr>
          <p:spPr>
            <a:xfrm rot="14857392">
              <a:off x="4937522" y="4058099"/>
              <a:ext cx="304800" cy="228600"/>
            </a:xfrm>
            <a:prstGeom prst="triangle">
              <a:avLst/>
            </a:prstGeom>
            <a:solidFill>
              <a:srgbClr val="92D05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/>
            <p:cNvSpPr/>
            <p:nvPr/>
          </p:nvSpPr>
          <p:spPr>
            <a:xfrm rot="10959203">
              <a:off x="5621970" y="5141200"/>
              <a:ext cx="452519" cy="440749"/>
            </a:xfrm>
            <a:prstGeom prst="triangle">
              <a:avLst/>
            </a:prstGeom>
            <a:solidFill>
              <a:srgbClr val="92D05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/>
            <p:cNvSpPr/>
            <p:nvPr/>
          </p:nvSpPr>
          <p:spPr>
            <a:xfrm rot="7542693">
              <a:off x="7089175" y="4521322"/>
              <a:ext cx="304800" cy="228600"/>
            </a:xfrm>
            <a:prstGeom prst="triangle">
              <a:avLst/>
            </a:prstGeom>
            <a:solidFill>
              <a:srgbClr val="92D05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/>
            <p:cNvSpPr/>
            <p:nvPr/>
          </p:nvSpPr>
          <p:spPr>
            <a:xfrm rot="6643679">
              <a:off x="7233362" y="3383521"/>
              <a:ext cx="392536" cy="316388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/>
            <p:cNvSpPr/>
            <p:nvPr/>
          </p:nvSpPr>
          <p:spPr>
            <a:xfrm rot="6643679">
              <a:off x="6728005" y="2346673"/>
              <a:ext cx="282610" cy="300421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Isosceles Triangle 58"/>
          <p:cNvSpPr/>
          <p:nvPr/>
        </p:nvSpPr>
        <p:spPr>
          <a:xfrm>
            <a:off x="0" y="1371600"/>
            <a:ext cx="452519" cy="440749"/>
          </a:xfrm>
          <a:prstGeom prst="triangle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Isosceles Triangle 59"/>
          <p:cNvSpPr/>
          <p:nvPr/>
        </p:nvSpPr>
        <p:spPr>
          <a:xfrm>
            <a:off x="0" y="2895600"/>
            <a:ext cx="452519" cy="440749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6781800" y="5715000"/>
            <a:ext cx="236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The symbols may be one or cascaded dams</a:t>
            </a:r>
          </a:p>
        </p:txBody>
      </p:sp>
      <p:pic>
        <p:nvPicPr>
          <p:cNvPr id="6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95400"/>
            <a:ext cx="4495800" cy="5469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4" name="Straight Arrow Connector 63"/>
          <p:cNvCxnSpPr>
            <a:stCxn id="56" idx="3"/>
          </p:cNvCxnSpPr>
          <p:nvPr/>
        </p:nvCxnSpPr>
        <p:spPr>
          <a:xfrm rot="10800000" flipV="1">
            <a:off x="3657601" y="3612564"/>
            <a:ext cx="3650865" cy="12642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534400" cy="1143000"/>
          </a:xfrm>
        </p:spPr>
        <p:txBody>
          <a:bodyPr>
            <a:noAutofit/>
          </a:bodyPr>
          <a:lstStyle/>
          <a:p>
            <a:r>
              <a:rPr lang="en-US" sz="2800" b="1" i="1" dirty="0" smtClean="0"/>
              <a:t>4. Imperative for Sustainable Nile Development: Hydrology </a:t>
            </a:r>
            <a:r>
              <a:rPr lang="en-US" sz="2800" b="1" i="1" dirty="0" smtClean="0">
                <a:solidFill>
                  <a:srgbClr val="0033CC"/>
                </a:solidFill>
              </a:rPr>
              <a:t>c) Non-Renewable </a:t>
            </a:r>
            <a:r>
              <a:rPr lang="en-US" sz="2800" b="1" i="1" dirty="0">
                <a:solidFill>
                  <a:srgbClr val="0033CC"/>
                </a:solidFill>
              </a:rPr>
              <a:t>-Aquifer Water Utilization</a:t>
            </a:r>
            <a:endParaRPr lang="en-US" sz="2800" i="1" dirty="0">
              <a:solidFill>
                <a:srgbClr val="0033CC"/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</p:nvPr>
        </p:nvGraphicFramePr>
        <p:xfrm>
          <a:off x="0" y="1524000"/>
          <a:ext cx="3886200" cy="525923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568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696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538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058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3841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No.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Stored GW (Km3)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Author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Remark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08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1.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33CC"/>
                          </a:solidFill>
                        </a:rPr>
                        <a:t>15,000</a:t>
                      </a:r>
                      <a:endParaRPr lang="en-US" sz="1400" dirty="0">
                        <a:solidFill>
                          <a:srgbClr val="0033CC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/>
                        <a:t>Ambroggi</a:t>
                      </a:r>
                      <a:r>
                        <a:rPr lang="en-US" sz="1400" dirty="0"/>
                        <a:t> (1966)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51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2.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33CC"/>
                          </a:solidFill>
                        </a:rPr>
                        <a:t>135,000</a:t>
                      </a:r>
                      <a:endParaRPr lang="en-US" sz="1400" dirty="0">
                        <a:solidFill>
                          <a:srgbClr val="0033CC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/>
                        <a:t>Gossel</a:t>
                      </a:r>
                      <a:r>
                        <a:rPr lang="en-US" sz="1400" dirty="0"/>
                        <a:t> et al (2004)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668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3.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33CC"/>
                          </a:solidFill>
                        </a:rPr>
                        <a:t>457,550</a:t>
                      </a:r>
                      <a:endParaRPr lang="en-US" sz="1400" dirty="0">
                        <a:solidFill>
                          <a:srgbClr val="0033CC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CEDARE (2002)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576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4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33CC"/>
                          </a:solidFill>
                        </a:rPr>
                        <a:t>373,000</a:t>
                      </a:r>
                      <a:endParaRPr lang="en-US" sz="1400" dirty="0">
                        <a:solidFill>
                          <a:srgbClr val="0033CC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-do-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NSA (41.5%- Egypt, 36.6%-Libya; 9%-Sudan &amp; 12.8%-Chad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841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5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33CC"/>
                          </a:solidFill>
                        </a:rPr>
                        <a:t>84,600</a:t>
                      </a:r>
                      <a:endParaRPr lang="en-US" sz="1400" dirty="0">
                        <a:solidFill>
                          <a:srgbClr val="0033CC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-do-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PNA (46%-Egypt; 54% - Libya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672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6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33CC"/>
                          </a:solidFill>
                        </a:rPr>
                        <a:t>14,818</a:t>
                      </a:r>
                      <a:endParaRPr lang="en-US" sz="1400" dirty="0">
                        <a:solidFill>
                          <a:srgbClr val="0033CC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Abu Zeid, 2003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Recoverable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798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7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33CC"/>
                          </a:solidFill>
                        </a:rPr>
                        <a:t>543,500</a:t>
                      </a:r>
                      <a:endParaRPr lang="en-US" sz="1400" dirty="0">
                        <a:solidFill>
                          <a:srgbClr val="0033CC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-do-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Storage volume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7798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8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33CC"/>
                          </a:solidFill>
                        </a:rPr>
                        <a:t>60,000</a:t>
                      </a:r>
                      <a:endParaRPr lang="en-US" sz="1400" dirty="0">
                        <a:solidFill>
                          <a:srgbClr val="0033CC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Fatima (1999)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7798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9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33CC"/>
                          </a:solidFill>
                        </a:rPr>
                        <a:t>372,950</a:t>
                      </a:r>
                      <a:endParaRPr lang="en-US" sz="1400" dirty="0">
                        <a:solidFill>
                          <a:srgbClr val="0033CC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Bakhbakhi (2011)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Total fresh GW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3841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10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33CC"/>
                          </a:solidFill>
                        </a:rPr>
                        <a:t>14,459</a:t>
                      </a:r>
                      <a:endParaRPr lang="en-US" sz="1400" dirty="0">
                        <a:solidFill>
                          <a:srgbClr val="0033CC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Bakhbakhi (2011)</a:t>
                      </a:r>
                      <a:endParaRPr lang="en-US" sz="1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Total recoverable fresh GW</a:t>
                      </a:r>
                      <a:endParaRPr lang="en-US" sz="14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2051" name="Group 224"/>
          <p:cNvGrpSpPr>
            <a:grpSpLocks noGrp="1"/>
          </p:cNvGrpSpPr>
          <p:nvPr/>
        </p:nvGrpSpPr>
        <p:grpSpPr bwMode="auto">
          <a:xfrm>
            <a:off x="3886200" y="1447800"/>
            <a:ext cx="5257800" cy="2667001"/>
            <a:chOff x="0" y="0"/>
            <a:chExt cx="61289" cy="24301"/>
          </a:xfrm>
        </p:grpSpPr>
        <p:grpSp>
          <p:nvGrpSpPr>
            <p:cNvPr id="14" name="Group 14"/>
            <p:cNvGrpSpPr>
              <a:grpSpLocks/>
            </p:cNvGrpSpPr>
            <p:nvPr/>
          </p:nvGrpSpPr>
          <p:grpSpPr bwMode="auto">
            <a:xfrm>
              <a:off x="0" y="1482"/>
              <a:ext cx="22733" cy="22238"/>
              <a:chOff x="0" y="0"/>
              <a:chExt cx="27852" cy="23963"/>
            </a:xfrm>
          </p:grpSpPr>
          <p:pic>
            <p:nvPicPr>
              <p:cNvPr id="15" name="Picture 15" descr="http://growingblue.com/wp-content/uploads/2011/05/CS-25_The_Nubian_Sandstone_Aquifer.jpg"/>
              <p:cNvPicPr>
                <a:picLocks noChangeAspect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0"/>
                <a:ext cx="27852" cy="23858"/>
              </a:xfrm>
              <a:prstGeom prst="rect">
                <a:avLst/>
              </a:prstGeom>
              <a:noFill/>
            </p:spPr>
          </p:pic>
          <p:pic>
            <p:nvPicPr>
              <p:cNvPr id="16" name="irc_mi" descr="http://abdoualy.com/images/Africa_NSA.jpg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0179" y="16291"/>
                <a:ext cx="7673" cy="7672"/>
              </a:xfrm>
              <a:prstGeom prst="rect">
                <a:avLst/>
              </a:prstGeom>
              <a:noFill/>
            </p:spPr>
          </p:pic>
        </p:grpSp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736" y="0"/>
              <a:ext cx="38553" cy="24301"/>
            </a:xfrm>
            <a:prstGeom prst="rect">
              <a:avLst/>
            </a:prstGeom>
            <a:noFill/>
          </p:spPr>
        </p:pic>
      </p:grpSp>
      <p:sp>
        <p:nvSpPr>
          <p:cNvPr id="9" name="Rectangle 8"/>
          <p:cNvSpPr/>
          <p:nvPr/>
        </p:nvSpPr>
        <p:spPr>
          <a:xfrm>
            <a:off x="3962400" y="4191000"/>
            <a:ext cx="5181600" cy="2514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en-US" sz="2400" dirty="0" smtClean="0">
                <a:solidFill>
                  <a:srgbClr val="FFFF00"/>
                </a:solidFill>
              </a:rPr>
              <a:t>Even </a:t>
            </a:r>
            <a:r>
              <a:rPr lang="en-US" sz="2400" dirty="0">
                <a:solidFill>
                  <a:srgbClr val="FFFF00"/>
                </a:solidFill>
              </a:rPr>
              <a:t>though the recoverable volume is </a:t>
            </a:r>
            <a:r>
              <a:rPr lang="en-US" sz="2400" dirty="0" smtClean="0">
                <a:solidFill>
                  <a:srgbClr val="FFFF00"/>
                </a:solidFill>
              </a:rPr>
              <a:t>uncertain,  the potential as abatement for increase population is huge, </a:t>
            </a:r>
          </a:p>
          <a:p>
            <a:pPr>
              <a:buFontTx/>
              <a:buChar char="-"/>
            </a:pPr>
            <a:r>
              <a:rPr lang="en-US" sz="2400" dirty="0" smtClean="0">
                <a:solidFill>
                  <a:srgbClr val="FFFF00"/>
                </a:solidFill>
              </a:rPr>
              <a:t>A study on the 100 thick aquifer in Egypt indicates a water yield in the order of 5000 Km3   (</a:t>
            </a:r>
            <a:r>
              <a:rPr lang="en-US" sz="2400" dirty="0" err="1" smtClean="0">
                <a:solidFill>
                  <a:srgbClr val="FFFF00"/>
                </a:solidFill>
              </a:rPr>
              <a:t>Bakhbakhi</a:t>
            </a:r>
            <a:r>
              <a:rPr lang="en-US" sz="2400" dirty="0" smtClean="0">
                <a:solidFill>
                  <a:srgbClr val="FFFF00"/>
                </a:solidFill>
              </a:rPr>
              <a:t>, 2006) </a:t>
            </a:r>
            <a:endParaRPr lang="en-US" sz="2400" dirty="0">
              <a:solidFill>
                <a:srgbClr val="FFFF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029200" y="2362200"/>
            <a:ext cx="0" cy="685800"/>
          </a:xfrm>
          <a:prstGeom prst="straightConnector1">
            <a:avLst/>
          </a:prstGeom>
          <a:ln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i="1" dirty="0" smtClean="0"/>
              <a:t>4. Imperative for Sustainable Nile Development: Hydrology </a:t>
            </a:r>
            <a:r>
              <a:rPr lang="en-US" sz="2800" b="1" dirty="0" smtClean="0">
                <a:solidFill>
                  <a:srgbClr val="0033CC"/>
                </a:solidFill>
              </a:rPr>
              <a:t>d) Desalinization</a:t>
            </a:r>
            <a:endParaRPr lang="en-US" sz="2800" dirty="0">
              <a:solidFill>
                <a:srgbClr val="0033CC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41910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total cost of desalinization has reduced to 0.6$/m3 and adding 70% for distribution, the total cost is around 1.02$/m3</a:t>
            </a:r>
          </a:p>
          <a:p>
            <a:endParaRPr lang="en-US" dirty="0"/>
          </a:p>
          <a:p>
            <a:r>
              <a:rPr lang="en-US" dirty="0"/>
              <a:t>Current municipal water supply cost reached 3.1$/m3</a:t>
            </a:r>
          </a:p>
          <a:p>
            <a:endParaRPr lang="en-US" dirty="0"/>
          </a:p>
          <a:p>
            <a:r>
              <a:rPr lang="en-US" dirty="0"/>
              <a:t>Experience exists : in 2008 about 3.1 Billion m3/yr in the Arabian Gulf and 800 Million m3/yr in the Mediterranean region (Waterline Report Series No. 9, 2008</a:t>
            </a:r>
          </a:p>
        </p:txBody>
      </p:sp>
      <p:pic>
        <p:nvPicPr>
          <p:cNvPr id="6" name="Content Placeholder 5"/>
          <p:cNvPicPr>
            <a:picLocks noGr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1600200"/>
            <a:ext cx="4724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038600" y="4343400"/>
            <a:ext cx="5105400" cy="2514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FFFF00"/>
                </a:solidFill>
              </a:rPr>
              <a:t>- Collective Regional Initiative  such as Linking with Nile Basin Vision and funds and Technology can be acquired for large scale desalinization in coast line countries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401762"/>
          </a:xfrm>
        </p:spPr>
        <p:txBody>
          <a:bodyPr>
            <a:noAutofit/>
          </a:bodyPr>
          <a:lstStyle/>
          <a:p>
            <a:r>
              <a:rPr lang="en-US" sz="3200" b="1" i="1" dirty="0" smtClean="0">
                <a:solidFill>
                  <a:schemeClr val="tx1"/>
                </a:solidFill>
              </a:rPr>
              <a:t>4.Imperative for Sustainable Nile Development: </a:t>
            </a:r>
            <a:r>
              <a:rPr lang="en-US" sz="3200" b="1" i="1" dirty="0" smtClean="0">
                <a:solidFill>
                  <a:srgbClr val="0033CC"/>
                </a:solidFill>
              </a:rPr>
              <a:t>New Technologies and Large scale water use Management</a:t>
            </a:r>
            <a:endParaRPr lang="en-US" sz="3200" b="1" i="1" dirty="0">
              <a:solidFill>
                <a:srgbClr val="0033CC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991600" cy="5105400"/>
          </a:xfrm>
        </p:spPr>
        <p:txBody>
          <a:bodyPr>
            <a:noAutofit/>
          </a:bodyPr>
          <a:lstStyle/>
          <a:p>
            <a:r>
              <a:rPr lang="en-US" sz="2000" dirty="0" smtClean="0"/>
              <a:t>Many studies indicate water loss in Egypt and Sudan is Significant </a:t>
            </a:r>
          </a:p>
          <a:p>
            <a:pPr lvl="1"/>
            <a:r>
              <a:rPr lang="en-US" sz="2000" dirty="0" smtClean="0"/>
              <a:t> more than 85% of the large irrigation schemes are gravity system </a:t>
            </a:r>
          </a:p>
          <a:p>
            <a:r>
              <a:rPr lang="en-US" sz="2000" dirty="0" smtClean="0"/>
              <a:t>By 2017,  about 40% of the agricultural withdrawal in Egypt is being lost in Egypt</a:t>
            </a:r>
          </a:p>
          <a:p>
            <a:pPr lvl="1"/>
            <a:r>
              <a:rPr lang="en-US" sz="2000" dirty="0" smtClean="0"/>
              <a:t>evaporation and seepage losses from canals and fallow lands,  (31,000 km of irrigation canals, </a:t>
            </a:r>
          </a:p>
          <a:p>
            <a:pPr lvl="1"/>
            <a:r>
              <a:rPr lang="en-US" sz="2000" dirty="0" smtClean="0"/>
              <a:t>infiltration losses from lands, or consumption losses of aquatic weeds in water streams</a:t>
            </a:r>
          </a:p>
          <a:p>
            <a:pPr lvl="1"/>
            <a:r>
              <a:rPr lang="en-US" sz="2000" dirty="0" smtClean="0"/>
              <a:t>About 15% of deep groundwater withdrawal is being lost either (Omar and </a:t>
            </a:r>
            <a:r>
              <a:rPr lang="en-US" sz="2000" dirty="0" err="1" smtClean="0"/>
              <a:t>Moussa</a:t>
            </a:r>
            <a:r>
              <a:rPr lang="en-US" sz="2000" dirty="0" smtClean="0"/>
              <a:t>, 2016</a:t>
            </a:r>
          </a:p>
          <a:p>
            <a:r>
              <a:rPr lang="en-US" sz="2000" dirty="0" smtClean="0"/>
              <a:t>Agricultural water saving strategies that outlines modernizing the old irrigation system in Egypt indicted  as much as 40 BCM water can be saved from water losses (El-</a:t>
            </a:r>
            <a:r>
              <a:rPr lang="en-US" sz="2000" dirty="0" err="1" smtClean="0"/>
              <a:t>Nashar</a:t>
            </a:r>
            <a:r>
              <a:rPr lang="en-US" sz="2000" dirty="0" smtClean="0"/>
              <a:t> and </a:t>
            </a:r>
            <a:r>
              <a:rPr lang="en-US" sz="2000" dirty="0" err="1" smtClean="0"/>
              <a:t>Elyamany</a:t>
            </a:r>
            <a:r>
              <a:rPr lang="en-US" sz="2000" dirty="0" smtClean="0"/>
              <a:t> , 2018)</a:t>
            </a:r>
          </a:p>
          <a:p>
            <a:endParaRPr lang="en-US" sz="2000" dirty="0" smtClean="0"/>
          </a:p>
          <a:p>
            <a:r>
              <a:rPr lang="en-US" sz="2000" dirty="0" smtClean="0"/>
              <a:t>There is similar trend of water lose in Sudan - large scale performance indicators in the Gezira - irrigation efficiency varies between 19% and 36%, while for the whole Gezira scheme irrigation efficiency stands at 22% (Mohammed et al, 2011) </a:t>
            </a:r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The way forward: Cooperative Agreement, Institutions and Investment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9200"/>
            <a:ext cx="7772400" cy="5105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4038600" y="3733800"/>
            <a:ext cx="38862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Agreement and Investment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 rot="16200000">
            <a:off x="6629400" y="3505200"/>
            <a:ext cx="3886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Improved Water Security and sustainable development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Thanks you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086600" cy="4572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Background</a:t>
            </a:r>
          </a:p>
          <a:p>
            <a:r>
              <a:rPr lang="en-US" sz="2800" dirty="0" smtClean="0"/>
              <a:t>Water Scarcity drivers</a:t>
            </a:r>
          </a:p>
          <a:p>
            <a:r>
              <a:rPr lang="en-US" sz="2800" dirty="0" smtClean="0"/>
              <a:t>Available renewable water resources</a:t>
            </a:r>
          </a:p>
          <a:p>
            <a:r>
              <a:rPr lang="en-US" sz="2800" dirty="0" smtClean="0"/>
              <a:t>Imperatives for sustainable development</a:t>
            </a:r>
          </a:p>
          <a:p>
            <a:r>
              <a:rPr lang="en-US" sz="2800" dirty="0" smtClean="0"/>
              <a:t>The way forward: Cooperative Agreement, Institutions and Investment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6397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1.	 Background: The Nile River Basin: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19200"/>
            <a:ext cx="6781800" cy="541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0350" y="0"/>
            <a:ext cx="37782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2286000"/>
            <a:ext cx="22733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3352800" cy="6858000"/>
          </a:xfrm>
        </p:spPr>
      </p:pic>
      <p:sp>
        <p:nvSpPr>
          <p:cNvPr id="69639" name="Rectangle 7"/>
          <p:cNvSpPr>
            <a:spLocks noChangeArrowheads="1"/>
          </p:cNvSpPr>
          <p:nvPr/>
        </p:nvSpPr>
        <p:spPr bwMode="auto">
          <a:xfrm>
            <a:off x="3429000" y="1905000"/>
            <a:ext cx="1835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Teconile (1998)</a:t>
            </a:r>
          </a:p>
        </p:txBody>
      </p:sp>
      <p:sp>
        <p:nvSpPr>
          <p:cNvPr id="11270" name="Line 8"/>
          <p:cNvSpPr>
            <a:spLocks noChangeShapeType="1"/>
          </p:cNvSpPr>
          <p:nvPr/>
        </p:nvSpPr>
        <p:spPr bwMode="auto">
          <a:xfrm>
            <a:off x="2971800" y="1905000"/>
            <a:ext cx="2971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71" name="Oval 307" descr="WATER3"/>
          <p:cNvSpPr>
            <a:spLocks noChangeArrowheads="1"/>
          </p:cNvSpPr>
          <p:nvPr/>
        </p:nvSpPr>
        <p:spPr bwMode="auto">
          <a:xfrm>
            <a:off x="3200400" y="-76200"/>
            <a:ext cx="2438400" cy="1143000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44450" cmpd="dbl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sz="3600" b="1">
                <a:solidFill>
                  <a:srgbClr val="FFFF00"/>
                </a:solidFill>
              </a:rPr>
              <a:t>Hyd &amp; </a:t>
            </a:r>
          </a:p>
          <a:p>
            <a:pPr algn="ctr" eaLnBrk="1" hangingPunct="1"/>
            <a:r>
              <a:rPr lang="en-US" altLang="en-US" sz="3600" b="1">
                <a:solidFill>
                  <a:srgbClr val="FFFF00"/>
                </a:solidFill>
              </a:rPr>
              <a:t>Climate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639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1.	 Background: The Nile River Basin:</a:t>
            </a:r>
            <a:endParaRPr lang="en-US" dirty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5246" y="1447800"/>
            <a:ext cx="7829582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5562600" y="1600200"/>
            <a:ext cx="3124200" cy="266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/>
              <a:t>A- Water Source Area</a:t>
            </a:r>
          </a:p>
          <a:p>
            <a:r>
              <a:rPr lang="en-US" sz="2400" dirty="0" smtClean="0"/>
              <a:t>B – Energy Sources Area </a:t>
            </a:r>
          </a:p>
          <a:p>
            <a:r>
              <a:rPr lang="en-US" sz="2400" dirty="0" smtClean="0"/>
              <a:t>C – Water losing and Large Ecosystem area</a:t>
            </a:r>
          </a:p>
          <a:p>
            <a:r>
              <a:rPr lang="en-US" sz="2400" dirty="0" smtClean="0"/>
              <a:t>D.  Large Abstraction Area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>
            <a:noAutofit/>
          </a:bodyPr>
          <a:lstStyle/>
          <a:p>
            <a:r>
              <a:rPr lang="en-US" sz="3600" b="1" i="1" dirty="0" smtClean="0"/>
              <a:t>2. Water Scarcity Drivers: Population  and Economic growth</a:t>
            </a:r>
            <a:endParaRPr lang="en-US" sz="36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76400"/>
            <a:ext cx="3962400" cy="4267199"/>
          </a:xfrm>
        </p:spPr>
        <p:txBody>
          <a:bodyPr>
            <a:normAutofit/>
          </a:bodyPr>
          <a:lstStyle/>
          <a:p>
            <a:r>
              <a:rPr lang="en-US" dirty="0"/>
              <a:t>Population based Water Scarcity Index – a tip of the iceberg</a:t>
            </a:r>
          </a:p>
          <a:p>
            <a:r>
              <a:rPr lang="en-US" dirty="0"/>
              <a:t>Superimposing emerging Economic and other water needs and climate change – huge change in water scarcity index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209800"/>
            <a:ext cx="5105400" cy="3733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Straight Arrow Connector 10"/>
          <p:cNvCxnSpPr/>
          <p:nvPr/>
        </p:nvCxnSpPr>
        <p:spPr>
          <a:xfrm>
            <a:off x="3505200" y="2438400"/>
            <a:ext cx="10668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524000" y="5943600"/>
            <a:ext cx="731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Water Scarcity is a real Issue to be tackled – </a:t>
            </a:r>
            <a:r>
              <a:rPr lang="en-US" sz="2400" b="1" dirty="0"/>
              <a:t>Undermines </a:t>
            </a:r>
          </a:p>
          <a:p>
            <a:r>
              <a:rPr lang="en-US" sz="2400" b="1" dirty="0"/>
              <a:t>Future Water Security of the Basin Countries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533400" y="6400800"/>
            <a:ext cx="914400" cy="1981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791200" y="914400"/>
            <a:ext cx="2362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Pop. In 2020</a:t>
            </a:r>
          </a:p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&gt; 550 million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274638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en-US" b="1" i="1" dirty="0" smtClean="0"/>
              <a:t>2. Water Scarcity Drivers: Climate </a:t>
            </a:r>
            <a:r>
              <a:rPr lang="en-US" b="1" i="1" dirty="0"/>
              <a:t>Change and </a:t>
            </a:r>
            <a:r>
              <a:rPr lang="en-US" b="1" i="1" dirty="0" smtClean="0"/>
              <a:t>Uncertainties </a:t>
            </a:r>
            <a:endParaRPr lang="en-US" b="1" i="1" dirty="0"/>
          </a:p>
        </p:txBody>
      </p:sp>
      <p:pic>
        <p:nvPicPr>
          <p:cNvPr id="7" name="Content Placeholder 6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800" y="2895600"/>
            <a:ext cx="7543800" cy="3733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7467600" y="3048000"/>
            <a:ext cx="0" cy="2362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715000" y="3200400"/>
            <a:ext cx="0" cy="1524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429000" y="3581400"/>
            <a:ext cx="0" cy="609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0" y="1447800"/>
            <a:ext cx="9372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</a:rPr>
              <a:t>- Most predictions is that increased tendency of precipitation with increased variability (Flood and drought). </a:t>
            </a:r>
          </a:p>
          <a:p>
            <a:r>
              <a:rPr lang="en-US" sz="2800" b="1" dirty="0" smtClean="0">
                <a:solidFill>
                  <a:srgbClr val="0033CC"/>
                </a:solidFill>
              </a:rPr>
              <a:t>- Uncertainty  of the prediction is an issue for planning</a:t>
            </a:r>
            <a:endParaRPr lang="en-US" sz="2800" dirty="0"/>
          </a:p>
        </p:txBody>
      </p:sp>
      <p:sp>
        <p:nvSpPr>
          <p:cNvPr id="11" name="Rectangle 10"/>
          <p:cNvSpPr/>
          <p:nvPr/>
        </p:nvSpPr>
        <p:spPr>
          <a:xfrm rot="16200000">
            <a:off x="6934200" y="4539122"/>
            <a:ext cx="35963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Di </a:t>
            </a:r>
            <a:r>
              <a:rPr lang="en-US" sz="2400" dirty="0" err="1" smtClean="0"/>
              <a:t>Baldassarre</a:t>
            </a:r>
            <a:r>
              <a:rPr lang="en-US" sz="2400" dirty="0" smtClean="0"/>
              <a:t> et al, 2011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Autofit/>
          </a:bodyPr>
          <a:lstStyle/>
          <a:p>
            <a:pPr algn="l"/>
            <a:r>
              <a:rPr lang="en-US" b="1" i="1" dirty="0" smtClean="0"/>
              <a:t>3</a:t>
            </a:r>
            <a:r>
              <a:rPr lang="en-US" sz="4000" b="1" i="1" dirty="0" smtClean="0"/>
              <a:t>. Available </a:t>
            </a:r>
            <a:r>
              <a:rPr lang="en-US" sz="4000" b="1" i="1" dirty="0" smtClean="0">
                <a:solidFill>
                  <a:srgbClr val="008080"/>
                </a:solidFill>
              </a:rPr>
              <a:t>Renewable Water</a:t>
            </a:r>
            <a:endParaRPr lang="en-US" sz="4000" b="1" i="1" dirty="0">
              <a:solidFill>
                <a:srgbClr val="00808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686800" cy="48006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Nile River Flow</a:t>
            </a:r>
          </a:p>
          <a:p>
            <a:pPr lvl="1"/>
            <a:r>
              <a:rPr lang="en-US" sz="2400" dirty="0"/>
              <a:t>Historical Mean Nile Flow – (1901 - 1959)</a:t>
            </a:r>
          </a:p>
          <a:p>
            <a:pPr lvl="1"/>
            <a:r>
              <a:rPr lang="en-US" sz="2400" dirty="0"/>
              <a:t>Historical Mean Nile Flow – (1913 - 1976)</a:t>
            </a:r>
          </a:p>
          <a:p>
            <a:pPr lvl="1"/>
            <a:r>
              <a:rPr lang="en-US" sz="2400" dirty="0"/>
              <a:t>Historical Mean Nile Flow – (1871-1999)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Rainfall </a:t>
            </a:r>
            <a:r>
              <a:rPr lang="en-US" dirty="0"/>
              <a:t>and Green Water</a:t>
            </a:r>
          </a:p>
          <a:p>
            <a:pPr lvl="1"/>
            <a:r>
              <a:rPr lang="en-US" sz="2400" dirty="0"/>
              <a:t>Overall 2000 BCB Rainfall</a:t>
            </a:r>
          </a:p>
          <a:p>
            <a:pPr lvl="1"/>
            <a:r>
              <a:rPr lang="en-US" sz="2400" dirty="0"/>
              <a:t>51% Sudan (both </a:t>
            </a:r>
            <a:r>
              <a:rPr lang="en-US" sz="2400" dirty="0" err="1"/>
              <a:t>Sudans</a:t>
            </a:r>
            <a:r>
              <a:rPr lang="en-US" sz="2400" dirty="0"/>
              <a:t>)</a:t>
            </a:r>
          </a:p>
          <a:p>
            <a:pPr lvl="1"/>
            <a:r>
              <a:rPr lang="en-US" sz="2400" dirty="0"/>
              <a:t>23 % Ethiopia</a:t>
            </a:r>
          </a:p>
          <a:p>
            <a:pPr lvl="1"/>
            <a:r>
              <a:rPr lang="en-US" sz="2400" dirty="0"/>
              <a:t>13% Uganda</a:t>
            </a:r>
          </a:p>
          <a:p>
            <a:pPr lvl="1"/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315200" y="1981200"/>
            <a:ext cx="1524000" cy="15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000" dirty="0"/>
              <a:t>84.0  BCB 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88.4  BCB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91.8 BCM </a:t>
            </a:r>
          </a:p>
        </p:txBody>
      </p:sp>
      <p:sp>
        <p:nvSpPr>
          <p:cNvPr id="7" name="Right Arrow 6"/>
          <p:cNvSpPr/>
          <p:nvPr/>
        </p:nvSpPr>
        <p:spPr>
          <a:xfrm>
            <a:off x="6096000" y="2286000"/>
            <a:ext cx="1219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6096000" y="2743200"/>
            <a:ext cx="1295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5943600" y="3124200"/>
            <a:ext cx="1371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267201" y="4191000"/>
            <a:ext cx="45719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- Other supplementary water sources are also discussed later</a:t>
            </a:r>
          </a:p>
          <a:p>
            <a:r>
              <a:rPr lang="en-US" sz="2800" dirty="0" smtClean="0"/>
              <a:t>- Water in old aquifer systems  and desalinization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>
            <a:normAutofit/>
          </a:bodyPr>
          <a:lstStyle/>
          <a:p>
            <a:r>
              <a:rPr lang="en-US" sz="3200" b="1" i="1" dirty="0" smtClean="0"/>
              <a:t>4. Imperative for Sustainable Nile Development: Hydro-Political Cooperation</a:t>
            </a:r>
            <a:endParaRPr lang="en-US" sz="32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371600"/>
            <a:ext cx="9144000" cy="5486400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endParaRPr lang="en-US" sz="2400" dirty="0" smtClean="0"/>
          </a:p>
          <a:p>
            <a:pPr marL="514350" indent="-514350">
              <a:buNone/>
            </a:pPr>
            <a:endParaRPr lang="en-US" sz="2400" dirty="0" smtClean="0"/>
          </a:p>
          <a:p>
            <a:pPr marL="514350" indent="-514350">
              <a:buNone/>
            </a:pPr>
            <a:endParaRPr lang="en-US" sz="2400" dirty="0" smtClean="0"/>
          </a:p>
          <a:p>
            <a:pPr marL="514350" indent="-514350">
              <a:buNone/>
            </a:pPr>
            <a:endParaRPr lang="en-US" sz="2400" dirty="0" smtClean="0"/>
          </a:p>
          <a:p>
            <a:pPr marL="514350" indent="-514350">
              <a:buNone/>
            </a:pPr>
            <a:r>
              <a:rPr lang="en-US" sz="2400" b="1" i="1" dirty="0" smtClean="0">
                <a:solidFill>
                  <a:srgbClr val="0033CC"/>
                </a:solidFill>
              </a:rPr>
              <a:t>Early conclusion of basin wide agreement is essential </a:t>
            </a:r>
          </a:p>
          <a:p>
            <a:pPr marL="514350" indent="-514350"/>
            <a:r>
              <a:rPr lang="en-US" sz="2400" dirty="0" smtClean="0">
                <a:solidFill>
                  <a:srgbClr val="0033CC"/>
                </a:solidFill>
              </a:rPr>
              <a:t>Delayed </a:t>
            </a:r>
            <a:r>
              <a:rPr lang="en-US" sz="2400" dirty="0">
                <a:solidFill>
                  <a:srgbClr val="0033CC"/>
                </a:solidFill>
              </a:rPr>
              <a:t>Cooperative Agreement </a:t>
            </a:r>
            <a:r>
              <a:rPr lang="en-US" sz="2400" dirty="0"/>
              <a:t>will become less relevant to riparian countries and aggravates water scarcity in the basin</a:t>
            </a:r>
          </a:p>
          <a:p>
            <a:pPr marL="514350" indent="-514350">
              <a:buNone/>
            </a:pPr>
            <a:r>
              <a:rPr lang="en-US" sz="2400" i="1" dirty="0" smtClean="0"/>
              <a:t>Building </a:t>
            </a:r>
            <a:r>
              <a:rPr lang="en-US" sz="2400" i="1" dirty="0"/>
              <a:t>Integrated Framework can achieve  future water security and Human Development  in the Nile basin </a:t>
            </a:r>
            <a:r>
              <a:rPr lang="en-US" sz="2400" i="1" dirty="0">
                <a:solidFill>
                  <a:srgbClr val="0033CC"/>
                </a:solidFill>
              </a:rPr>
              <a:t>– Integrating Hydrosolidarity principles, Strict Cooperative </a:t>
            </a:r>
            <a:r>
              <a:rPr lang="en-US" sz="2400" i="1" dirty="0" smtClean="0">
                <a:solidFill>
                  <a:srgbClr val="0033CC"/>
                </a:solidFill>
              </a:rPr>
              <a:t>Agreements, Institutional Mechanisms </a:t>
            </a:r>
            <a:r>
              <a:rPr lang="en-US" sz="2400" i="1" dirty="0">
                <a:solidFill>
                  <a:srgbClr val="0033CC"/>
                </a:solidFill>
              </a:rPr>
              <a:t>and </a:t>
            </a:r>
            <a:r>
              <a:rPr lang="en-US" sz="2000" i="1" dirty="0" smtClean="0">
                <a:solidFill>
                  <a:srgbClr val="0033CC"/>
                </a:solidFill>
              </a:rPr>
              <a:t>IWRM Principles</a:t>
            </a:r>
            <a:endParaRPr lang="en-US" sz="2400" dirty="0"/>
          </a:p>
          <a:p>
            <a:pPr marL="914400" lvl="1" indent="0"/>
            <a:r>
              <a:rPr lang="en-US" sz="2000" i="1" dirty="0"/>
              <a:t> This leads Regional Infrastructure Development and Economic integration – Leading to Human Security in the basin</a:t>
            </a:r>
          </a:p>
          <a:p>
            <a:pPr marL="514350" indent="-514350">
              <a:buNone/>
            </a:pPr>
            <a:endParaRPr lang="en-US" sz="2400" dirty="0"/>
          </a:p>
          <a:p>
            <a:pPr marL="514350" indent="-514350">
              <a:buNone/>
            </a:pPr>
            <a:endParaRPr lang="en-US" sz="2400" dirty="0"/>
          </a:p>
          <a:p>
            <a:pPr marL="514350" indent="-514350">
              <a:buNone/>
            </a:pP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81000" y="1600200"/>
            <a:ext cx="2362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Pop. In 1959</a:t>
            </a:r>
          </a:p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98 million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0" y="1600200"/>
            <a:ext cx="2362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Pop. In 2020</a:t>
            </a:r>
          </a:p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554 million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67400" y="1524000"/>
            <a:ext cx="2362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Pop. In 2050</a:t>
            </a:r>
          </a:p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&gt; 1.0 Billion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12623</TotalTime>
  <Words>934</Words>
  <Application>Microsoft Office PowerPoint</Application>
  <PresentationFormat>On-screen Show (4:3)</PresentationFormat>
  <Paragraphs>166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Equity</vt:lpstr>
      <vt:lpstr>Beyond GERD: Hydropolitical, Hydrological, Technological and Investment (HHTI) Imperatives for Sustainable Economic Cooperation in the Nile Basin</vt:lpstr>
      <vt:lpstr>Contents</vt:lpstr>
      <vt:lpstr>1.  Background: The Nile River Basin:</vt:lpstr>
      <vt:lpstr>Slide 4</vt:lpstr>
      <vt:lpstr>1.  Background: The Nile River Basin:</vt:lpstr>
      <vt:lpstr>2. Water Scarcity Drivers: Population  and Economic growth</vt:lpstr>
      <vt:lpstr>2. Water Scarcity Drivers: Climate Change and Uncertainties </vt:lpstr>
      <vt:lpstr>3. Available Renewable Water</vt:lpstr>
      <vt:lpstr>4. Imperative for Sustainable Nile Development: Hydro-Political Cooperation</vt:lpstr>
      <vt:lpstr>4. Imperative for Sustainable Nile Development: Hydrology a) Rainfall productivity Enhancement </vt:lpstr>
      <vt:lpstr>4. Imperative for Sustainable Nile Development: Hydrology b) Water gain through 21st Century Storage Schemes</vt:lpstr>
      <vt:lpstr>4. Imperative for Sustainable Nile Development: Hydrology c) Non-Renewable -Aquifer Water Utilization</vt:lpstr>
      <vt:lpstr>4. Imperative for Sustainable Nile Development: Hydrology d) Desalinization</vt:lpstr>
      <vt:lpstr>4.Imperative for Sustainable Nile Development: New Technologies and Large scale water use Management</vt:lpstr>
      <vt:lpstr>The way forward: Cooperative Agreement, Institutions and Investment</vt:lpstr>
      <vt:lpstr>Thanks you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Future Nile Vision: Technical and Hydropolitical Imperatives to Address Future Water Security and Sustainable Cooperative Development</dc:title>
  <dc:creator>top</dc:creator>
  <cp:lastModifiedBy>Owner</cp:lastModifiedBy>
  <cp:revision>40</cp:revision>
  <dcterms:created xsi:type="dcterms:W3CDTF">2014-08-18T08:37:26Z</dcterms:created>
  <dcterms:modified xsi:type="dcterms:W3CDTF">2020-08-19T18:44:51Z</dcterms:modified>
</cp:coreProperties>
</file>