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256" r:id="rId2"/>
    <p:sldId id="257" r:id="rId3"/>
    <p:sldId id="304" r:id="rId4"/>
    <p:sldId id="310" r:id="rId5"/>
    <p:sldId id="309" r:id="rId6"/>
    <p:sldId id="305" r:id="rId7"/>
    <p:sldId id="273" r:id="rId8"/>
    <p:sldId id="274" r:id="rId9"/>
    <p:sldId id="319" r:id="rId10"/>
    <p:sldId id="329" r:id="rId11"/>
    <p:sldId id="330" r:id="rId12"/>
    <p:sldId id="331" r:id="rId13"/>
    <p:sldId id="311" r:id="rId14"/>
    <p:sldId id="279" r:id="rId15"/>
    <p:sldId id="280" r:id="rId16"/>
    <p:sldId id="281" r:id="rId17"/>
    <p:sldId id="282" r:id="rId18"/>
    <p:sldId id="285" r:id="rId19"/>
    <p:sldId id="317" r:id="rId20"/>
    <p:sldId id="326" r:id="rId21"/>
    <p:sldId id="333" r:id="rId22"/>
    <p:sldId id="328"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99" autoAdjust="0"/>
    <p:restoredTop sz="94713" autoAdjust="0"/>
  </p:normalViewPr>
  <p:slideViewPr>
    <p:cSldViewPr>
      <p:cViewPr varScale="1">
        <p:scale>
          <a:sx n="110" d="100"/>
          <a:sy n="110" d="100"/>
        </p:scale>
        <p:origin x="-108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36D82A2-A5A0-40B9-B2A0-17FF6572253D}" type="datetimeFigureOut">
              <a:rPr lang="en-US"/>
              <a:pPr>
                <a:defRPr/>
              </a:pPr>
              <a:t>8/19/2020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DC8F1849-11E5-429C-AC0C-D0844384F5D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5D1B3D-8272-45B4-B477-32D73A509104}" type="slidenum">
              <a:rPr lang="en-US" smtClean="0">
                <a:latin typeface="Arial" pitchFamily="34" charset="0"/>
              </a:rPr>
              <a:pPr/>
              <a:t>1</a:t>
            </a:fld>
            <a:endParaRPr lang="en-US">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108F82-A2B5-4E6B-9278-E952D34963D4}" type="slidenum">
              <a:rPr lang="en-US" smtClean="0">
                <a:latin typeface="Arial" pitchFamily="34" charset="0"/>
              </a:rPr>
              <a:pPr/>
              <a:t>10</a:t>
            </a:fld>
            <a:endParaRPr lang="en-US">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E55D98-EAAA-4835-B391-36859ED60678}" type="slidenum">
              <a:rPr lang="en-US" smtClean="0">
                <a:latin typeface="Arial" pitchFamily="34" charset="0"/>
              </a:rPr>
              <a:pPr/>
              <a:t>11</a:t>
            </a:fld>
            <a:endParaRPr lang="en-US">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47BBE0-48F3-4D74-91F3-5100973D0B73}" type="slidenum">
              <a:rPr lang="en-US" smtClean="0">
                <a:latin typeface="Arial" pitchFamily="34" charset="0"/>
              </a:rPr>
              <a:pPr/>
              <a:t>12</a:t>
            </a:fld>
            <a:endParaRPr lang="en-U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1A327D-164F-4A8D-BC52-B85358ABB43D}" type="slidenum">
              <a:rPr lang="en-US" smtClean="0">
                <a:latin typeface="Arial" pitchFamily="34" charset="0"/>
              </a:rPr>
              <a:pPr/>
              <a:t>13</a:t>
            </a:fld>
            <a:endParaRPr lang="en-US">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172515-67EA-48F8-91D5-861DC97B6328}" type="slidenum">
              <a:rPr lang="en-US" smtClean="0">
                <a:latin typeface="Arial" pitchFamily="34" charset="0"/>
              </a:rPr>
              <a:pPr/>
              <a:t>14</a:t>
            </a:fld>
            <a:endParaRPr lang="en-US">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DAED888-BB8C-48E7-BC39-2E40E250AB51}" type="slidenum">
              <a:rPr lang="en-US" smtClean="0">
                <a:latin typeface="Arial" pitchFamily="34" charset="0"/>
              </a:rPr>
              <a:pPr/>
              <a:t>15</a:t>
            </a:fld>
            <a:endParaRPr 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D6EE84-F07D-450E-AD75-2F2F484A2112}" type="slidenum">
              <a:rPr lang="en-US" smtClean="0">
                <a:latin typeface="Arial" pitchFamily="34" charset="0"/>
              </a:rPr>
              <a:pPr/>
              <a:t>16</a:t>
            </a:fld>
            <a:endParaRPr lang="en-U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82C0800-8A99-4F55-B71B-9DC1097981AF}" type="slidenum">
              <a:rPr lang="en-US" smtClean="0">
                <a:latin typeface="Arial" pitchFamily="34" charset="0"/>
              </a:rPr>
              <a:pPr/>
              <a:t>17</a:t>
            </a:fld>
            <a:endParaRPr lang="en-US">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4918E5-29FD-43E6-9D70-6F79F9479821}" type="slidenum">
              <a:rPr lang="en-US" smtClean="0">
                <a:latin typeface="Arial" pitchFamily="34" charset="0"/>
              </a:rPr>
              <a:pPr/>
              <a:t>18</a:t>
            </a:fld>
            <a:endParaRPr lang="en-US">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A06371-D800-40D9-9721-4F738F59D83A}" type="slidenum">
              <a:rPr lang="en-US" smtClean="0">
                <a:latin typeface="Arial" pitchFamily="34" charset="0"/>
              </a:rPr>
              <a:pPr/>
              <a:t>19</a:t>
            </a:fld>
            <a:endParaRPr 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E73CFD-80EB-49FA-9CCF-568DF421941A}" type="slidenum">
              <a:rPr lang="en-US" smtClean="0">
                <a:latin typeface="Arial" pitchFamily="34" charset="0"/>
              </a:rPr>
              <a:pPr/>
              <a:t>2</a:t>
            </a:fld>
            <a:endParaRPr lang="en-US">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737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AD4D5A-94F2-4D94-A610-B6FB59C59EDD}" type="slidenum">
              <a:rPr lang="en-US" smtClean="0">
                <a:latin typeface="Arial" pitchFamily="34" charset="0"/>
              </a:rPr>
              <a:pPr/>
              <a:t>20</a:t>
            </a:fld>
            <a:endParaRPr lang="en-US">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75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90E38A-AF9D-4031-B974-8452F60CBBA5}" type="slidenum">
              <a:rPr lang="en-US" smtClean="0">
                <a:latin typeface="Arial" pitchFamily="34" charset="0"/>
              </a:rPr>
              <a:pPr/>
              <a:t>22</a:t>
            </a:fld>
            <a:endParaRPr lang="en-US">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7567DB-2E26-4299-8A16-8999AD189EC6}" type="slidenum">
              <a:rPr lang="en-US" smtClean="0">
                <a:latin typeface="Arial" pitchFamily="34" charset="0"/>
              </a:rPr>
              <a:pPr/>
              <a:t>3</a:t>
            </a:fld>
            <a:endParaRPr 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EFC88D-2ABC-4665-AD49-399C5DDAAEE0}" type="slidenum">
              <a:rPr lang="en-US" smtClean="0">
                <a:latin typeface="Arial" pitchFamily="34" charset="0"/>
              </a:rPr>
              <a:pPr/>
              <a:t>4</a:t>
            </a:fld>
            <a:endParaRPr lang="en-U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D50761-A455-49FA-BDC1-E1A4AE3536E2}" type="slidenum">
              <a:rPr lang="en-US" smtClean="0">
                <a:latin typeface="Arial" pitchFamily="34" charset="0"/>
              </a:rPr>
              <a:pPr/>
              <a:t>5</a:t>
            </a:fld>
            <a:endParaRPr lang="en-US">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3DFBE85-1567-4CF0-AB82-484933BBC12E}" type="slidenum">
              <a:rPr lang="en-US" smtClean="0">
                <a:latin typeface="Arial" pitchFamily="34" charset="0"/>
              </a:rPr>
              <a:pPr/>
              <a:t>6</a:t>
            </a:fld>
            <a:endParaRPr 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5A9C22-89E9-44B8-B588-E5F4E047F5A4}" type="slidenum">
              <a:rPr lang="en-US" smtClean="0">
                <a:latin typeface="Arial" pitchFamily="34" charset="0"/>
              </a:rPr>
              <a:pPr/>
              <a:t>7</a:t>
            </a:fld>
            <a:endParaRPr lang="en-US">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15723D5-99D3-4075-BEE7-E99E9D57E966}" type="slidenum">
              <a:rPr lang="en-US" smtClean="0">
                <a:latin typeface="Arial" pitchFamily="34" charset="0"/>
              </a:rPr>
              <a:pPr/>
              <a:t>8</a:t>
            </a:fld>
            <a:endParaRPr lang="en-US">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DCB6B8F-0E1E-46F6-9029-4E6AC4641AD0}" type="slidenum">
              <a:rPr lang="en-US" smtClean="0">
                <a:latin typeface="Arial" pitchFamily="34" charset="0"/>
              </a:rPr>
              <a:pPr/>
              <a:t>9</a:t>
            </a:fld>
            <a:endParaRPr 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C866636C-96FE-4997-83ED-F37AB62FB256}" type="slidenum">
              <a:rPr lang="en-US" smtClean="0"/>
              <a:pPr>
                <a:defRPr/>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127B74-5A6F-4001-B2CC-B15F72BD54A8}"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0C7C962-4EEA-4CE8-9BAD-81B32F443E18}"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9BBE75C-0C78-4D32-AE74-1DE264DB03A3}" type="slidenum">
              <a:rPr lang="en-US" smtClean="0"/>
              <a:pPr>
                <a:defRPr/>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pPr>
              <a:defRPr/>
            </a:pPr>
            <a:fld id="{27602731-3306-4799-9A11-49A1530DFE16}"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9EAF728-E882-446E-9A91-B5FA84DCFB8A}" type="slidenum">
              <a:rPr lang="en-US" smtClean="0"/>
              <a:pPr>
                <a:defRPr/>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9827B14-AFE3-4309-B8FB-52C2A7753BDD}" type="slidenum">
              <a:rPr lang="en-US" smtClean="0"/>
              <a:pPr>
                <a:defRPr/>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FD20C3E-ACFC-42B4-A8E9-CEEA8140FEBB}"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751A892-02D7-4EE3-8A55-B4580A272890}"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ADC4B25-4E8B-4151-8499-8C2DE07E5247}" type="slidenum">
              <a:rPr lang="en-US" smtClean="0"/>
              <a:pPr>
                <a:defRPr/>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US"/>
          </a:p>
        </p:txBody>
      </p:sp>
      <p:sp>
        <p:nvSpPr>
          <p:cNvPr id="7" name="Slide Number Placeholder 6"/>
          <p:cNvSpPr>
            <a:spLocks noGrp="1"/>
          </p:cNvSpPr>
          <p:nvPr>
            <p:ph type="sldNum" sz="quarter" idx="12"/>
          </p:nvPr>
        </p:nvSpPr>
        <p:spPr>
          <a:xfrm>
            <a:off x="146304" y="6208776"/>
            <a:ext cx="457200" cy="457200"/>
          </a:xfrm>
        </p:spPr>
        <p:txBody>
          <a:bodyPr/>
          <a:lstStyle/>
          <a:p>
            <a:pPr>
              <a:defRPr/>
            </a:pPr>
            <a:fld id="{DC592334-B742-45D8-B6B5-7180323A1F8C}" type="slidenum">
              <a:rPr lang="en-US" smtClean="0"/>
              <a:pPr>
                <a:defRPr/>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5C7619D1-94F9-4FF3-B0F6-8DCFB01F88F5}"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3657600"/>
            <a:ext cx="6400800" cy="1600200"/>
          </a:xfrm>
        </p:spPr>
        <p:txBody>
          <a:bodyPr/>
          <a:lstStyle/>
          <a:p>
            <a:pPr eaLnBrk="1" hangingPunct="1"/>
            <a:r>
              <a:rPr lang="en-US" sz="2800" b="1" dirty="0" err="1" smtClean="0">
                <a:solidFill>
                  <a:schemeClr val="tx1"/>
                </a:solidFill>
              </a:rPr>
              <a:t>Semu</a:t>
            </a:r>
            <a:r>
              <a:rPr lang="en-US" sz="2800" b="1" dirty="0" smtClean="0">
                <a:solidFill>
                  <a:schemeClr val="tx1"/>
                </a:solidFill>
              </a:rPr>
              <a:t> </a:t>
            </a:r>
            <a:r>
              <a:rPr lang="en-US" sz="2800" b="1" dirty="0" err="1" smtClean="0">
                <a:solidFill>
                  <a:schemeClr val="tx1"/>
                </a:solidFill>
              </a:rPr>
              <a:t>Moges</a:t>
            </a:r>
            <a:r>
              <a:rPr lang="en-US" sz="2800" b="1" dirty="0" smtClean="0">
                <a:solidFill>
                  <a:schemeClr val="tx1"/>
                </a:solidFill>
              </a:rPr>
              <a:t> (Ph.D., P.E.)</a:t>
            </a:r>
            <a:endParaRPr lang="en-US" sz="2800" b="1" dirty="0">
              <a:solidFill>
                <a:schemeClr val="tx1"/>
              </a:solidFill>
            </a:endParaRPr>
          </a:p>
          <a:p>
            <a:pPr eaLnBrk="1" hangingPunct="1"/>
            <a:r>
              <a:rPr lang="en-US" sz="2800" b="1" dirty="0" smtClean="0">
                <a:solidFill>
                  <a:schemeClr val="tx1"/>
                </a:solidFill>
              </a:rPr>
              <a:t>Consultant &amp; University of Connecticut (UCONN)</a:t>
            </a:r>
            <a:endParaRPr lang="en-US" sz="2800" b="1" dirty="0">
              <a:solidFill>
                <a:schemeClr val="tx1"/>
              </a:solidFill>
            </a:endParaRPr>
          </a:p>
        </p:txBody>
      </p:sp>
      <p:sp>
        <p:nvSpPr>
          <p:cNvPr id="2050" name="Rectangle 2"/>
          <p:cNvSpPr>
            <a:spLocks noGrp="1" noChangeArrowheads="1"/>
          </p:cNvSpPr>
          <p:nvPr>
            <p:ph type="ctrTitle"/>
          </p:nvPr>
        </p:nvSpPr>
        <p:spPr>
          <a:xfrm>
            <a:off x="0" y="1524000"/>
            <a:ext cx="9144000" cy="1393825"/>
          </a:xfrm>
        </p:spPr>
        <p:txBody>
          <a:bodyPr>
            <a:noAutofit/>
          </a:bodyPr>
          <a:lstStyle/>
          <a:p>
            <a:r>
              <a:rPr sz="3200" b="1" smtClean="0"/>
              <a:t>Alternative Approach to Objectively Define the Equitable Utilization Concepts of the UN Water Convention: The Case of the Nile Basin</a:t>
            </a:r>
            <a:endParaRPr lang="en-US" sz="3200" b="1" dirty="0"/>
          </a:p>
        </p:txBody>
      </p:sp>
      <p:sp>
        <p:nvSpPr>
          <p:cNvPr id="4" name="Rectangle 3"/>
          <p:cNvSpPr/>
          <p:nvPr/>
        </p:nvSpPr>
        <p:spPr>
          <a:xfrm>
            <a:off x="533400" y="5257800"/>
            <a:ext cx="8077200" cy="954107"/>
          </a:xfrm>
          <a:prstGeom prst="rect">
            <a:avLst/>
          </a:prstGeom>
        </p:spPr>
        <p:txBody>
          <a:bodyPr wrap="square">
            <a:spAutoFit/>
          </a:bodyPr>
          <a:lstStyle/>
          <a:p>
            <a:pPr algn="ctr"/>
            <a:r>
              <a:rPr lang="en-US" i="1" dirty="0" smtClean="0"/>
              <a:t>2020 International Conference on the Nile and Grand Ethiopian Renaissance Dam: Science, Conflict Resolution and Cooperation, August 20-21, 2020, Florida International University, Miami, FL USA (Virtual) </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792162"/>
          </a:xfrm>
        </p:spPr>
        <p:txBody>
          <a:bodyPr>
            <a:normAutofit fontScale="90000"/>
          </a:bodyPr>
          <a:lstStyle/>
          <a:p>
            <a:r>
              <a:rPr lang="en-US" sz="3600" b="1" i="1" dirty="0" smtClean="0">
                <a:solidFill>
                  <a:schemeClr val="tx1"/>
                </a:solidFill>
              </a:rPr>
              <a:t>3. Assessment of water for basic human needs: </a:t>
            </a:r>
            <a:r>
              <a:rPr lang="en-US" sz="3200" b="1" i="1" dirty="0" smtClean="0">
                <a:solidFill>
                  <a:srgbClr val="0000CC"/>
                </a:solidFill>
              </a:rPr>
              <a:t>Domestic Water Supply</a:t>
            </a:r>
            <a:endParaRPr lang="en-US" sz="3200" b="1" i="1" dirty="0">
              <a:solidFill>
                <a:srgbClr val="0000CC"/>
              </a:solidFill>
            </a:endParaRPr>
          </a:p>
        </p:txBody>
      </p:sp>
      <p:sp>
        <p:nvSpPr>
          <p:cNvPr id="3" name="Content Placeholder 2"/>
          <p:cNvSpPr>
            <a:spLocks noGrp="1"/>
          </p:cNvSpPr>
          <p:nvPr>
            <p:ph sz="quarter" idx="1"/>
          </p:nvPr>
        </p:nvSpPr>
        <p:spPr>
          <a:xfrm>
            <a:off x="152400" y="1295400"/>
            <a:ext cx="8686800" cy="5257800"/>
          </a:xfrm>
        </p:spPr>
        <p:txBody>
          <a:bodyPr/>
          <a:lstStyle/>
          <a:p>
            <a:pPr eaLnBrk="1" hangingPunct="1">
              <a:defRPr/>
            </a:pPr>
            <a:r>
              <a:rPr lang="en-US" sz="2800" dirty="0"/>
              <a:t>The quantity of water required for domestic purposes can be divided as: </a:t>
            </a:r>
          </a:p>
          <a:p>
            <a:pPr lvl="1" eaLnBrk="1" hangingPunct="1">
              <a:defRPr/>
            </a:pPr>
            <a:r>
              <a:rPr lang="en-US" sz="2000" dirty="0" err="1">
                <a:ea typeface="+mn-ea"/>
                <a:cs typeface="+mn-cs"/>
              </a:rPr>
              <a:t>i</a:t>
            </a:r>
            <a:r>
              <a:rPr lang="en-US" sz="2000" dirty="0">
                <a:ea typeface="+mn-ea"/>
                <a:cs typeface="+mn-cs"/>
              </a:rPr>
              <a:t>) Drinking </a:t>
            </a:r>
          </a:p>
          <a:p>
            <a:pPr lvl="1" eaLnBrk="1" hangingPunct="1">
              <a:defRPr/>
            </a:pPr>
            <a:r>
              <a:rPr lang="en-US" sz="2000" dirty="0">
                <a:ea typeface="+mn-ea"/>
                <a:cs typeface="+mn-cs"/>
              </a:rPr>
              <a:t>ii) cooking and </a:t>
            </a:r>
          </a:p>
          <a:p>
            <a:pPr lvl="1" eaLnBrk="1" hangingPunct="1">
              <a:defRPr/>
            </a:pPr>
            <a:r>
              <a:rPr lang="en-US" sz="2000" dirty="0">
                <a:ea typeface="+mn-ea"/>
                <a:cs typeface="+mn-cs"/>
              </a:rPr>
              <a:t>iii) bathing</a:t>
            </a:r>
          </a:p>
          <a:p>
            <a:pPr eaLnBrk="1" hangingPunct="1">
              <a:defRPr/>
            </a:pPr>
            <a:r>
              <a:rPr lang="en-US" sz="2800" dirty="0"/>
              <a:t>According to </a:t>
            </a:r>
            <a:r>
              <a:rPr lang="en-US" sz="2800" dirty="0" err="1"/>
              <a:t>Rangwala</a:t>
            </a:r>
            <a:r>
              <a:rPr lang="en-US" sz="2800" dirty="0"/>
              <a:t> (2000)</a:t>
            </a:r>
          </a:p>
          <a:p>
            <a:pPr lvl="1" eaLnBrk="1" hangingPunct="1">
              <a:defRPr/>
            </a:pPr>
            <a:r>
              <a:rPr lang="en-US" sz="2000" dirty="0">
                <a:ea typeface="+mn-ea"/>
                <a:cs typeface="+mn-cs"/>
              </a:rPr>
              <a:t>World’s average urban water consumption per capital is about 150 liters per day or about 55m</a:t>
            </a:r>
            <a:r>
              <a:rPr lang="en-US" sz="2000" baseline="30000" dirty="0">
                <a:ea typeface="+mn-ea"/>
                <a:cs typeface="+mn-cs"/>
              </a:rPr>
              <a:t>3 </a:t>
            </a:r>
            <a:r>
              <a:rPr lang="en-US" sz="2000" dirty="0">
                <a:ea typeface="+mn-ea"/>
                <a:cs typeface="+mn-cs"/>
              </a:rPr>
              <a:t>per year</a:t>
            </a:r>
          </a:p>
          <a:p>
            <a:pPr lvl="1" eaLnBrk="1" hangingPunct="1">
              <a:defRPr/>
            </a:pPr>
            <a:r>
              <a:rPr lang="en-US" sz="2000" dirty="0">
                <a:ea typeface="+mn-ea"/>
                <a:cs typeface="+mn-cs"/>
              </a:rPr>
              <a:t>the world’s average rural consumption per capital is only 50 liters per day and about 18m</a:t>
            </a:r>
            <a:r>
              <a:rPr lang="en-US" sz="2000" baseline="30000" dirty="0">
                <a:ea typeface="+mn-ea"/>
                <a:cs typeface="+mn-cs"/>
              </a:rPr>
              <a:t>3 </a:t>
            </a:r>
            <a:r>
              <a:rPr lang="en-US" sz="2000" dirty="0">
                <a:ea typeface="+mn-ea"/>
                <a:cs typeface="+mn-cs"/>
              </a:rPr>
              <a:t>per year. </a:t>
            </a:r>
          </a:p>
          <a:p>
            <a:pPr eaLnBrk="1" hangingPunct="1">
              <a:defRPr/>
            </a:pPr>
            <a:r>
              <a:rPr lang="en-US" sz="2800" dirty="0"/>
              <a:t>Using this concept the basin population is divided into Urban and Rural and Domestic water estimated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04800" y="274638"/>
            <a:ext cx="8382000" cy="868362"/>
          </a:xfrm>
        </p:spPr>
        <p:txBody>
          <a:bodyPr>
            <a:normAutofit fontScale="90000"/>
          </a:bodyPr>
          <a:lstStyle/>
          <a:p>
            <a:r>
              <a:rPr lang="en-US" sz="3200" b="1" i="1" dirty="0" smtClean="0">
                <a:solidFill>
                  <a:schemeClr val="tx1"/>
                </a:solidFill>
              </a:rPr>
              <a:t>3. Assessment of water for basic human needs: </a:t>
            </a:r>
            <a:r>
              <a:rPr lang="en-US" sz="3200" b="1" i="1" dirty="0" smtClean="0">
                <a:solidFill>
                  <a:srgbClr val="0000CC"/>
                </a:solidFill>
              </a:rPr>
              <a:t>Water </a:t>
            </a:r>
            <a:r>
              <a:rPr lang="en-US" sz="3200" b="1" i="1" dirty="0">
                <a:solidFill>
                  <a:srgbClr val="0000CC"/>
                </a:solidFill>
              </a:rPr>
              <a:t>Requirement for Livestock</a:t>
            </a:r>
          </a:p>
        </p:txBody>
      </p:sp>
      <p:sp>
        <p:nvSpPr>
          <p:cNvPr id="21507" name="Rectangle 3"/>
          <p:cNvSpPr>
            <a:spLocks noGrp="1" noChangeArrowheads="1"/>
          </p:cNvSpPr>
          <p:nvPr>
            <p:ph sz="quarter" idx="1"/>
          </p:nvPr>
        </p:nvSpPr>
        <p:spPr>
          <a:xfrm>
            <a:off x="457200" y="1905000"/>
            <a:ext cx="7543800" cy="4724400"/>
          </a:xfrm>
        </p:spPr>
        <p:txBody>
          <a:bodyPr/>
          <a:lstStyle/>
          <a:p>
            <a:pPr eaLnBrk="1" hangingPunct="1"/>
            <a:r>
              <a:rPr lang="en-US" dirty="0"/>
              <a:t>More than </a:t>
            </a:r>
            <a:r>
              <a:rPr lang="en-US" dirty="0">
                <a:solidFill>
                  <a:srgbClr val="0000CC"/>
                </a:solidFill>
              </a:rPr>
              <a:t>58 million tropical livestock units</a:t>
            </a:r>
            <a:r>
              <a:rPr lang="en-US" dirty="0"/>
              <a:t> (TLU) comprising cattle, sheep, goats, camels, horses, donkeys, pigs and poultry occupy the Nile Basin (IWMI, 2006)</a:t>
            </a:r>
          </a:p>
          <a:p>
            <a:pPr lvl="1" eaLnBrk="1" hangingPunct="1"/>
            <a:r>
              <a:rPr lang="en-US" i="1" dirty="0"/>
              <a:t>One TLU equals 250kg of live animal weight</a:t>
            </a:r>
          </a:p>
          <a:p>
            <a:pPr lvl="1" eaLnBrk="1" hangingPunct="1"/>
            <a:r>
              <a:rPr lang="en-US" i="1" dirty="0"/>
              <a:t>About 450 m3 of water is required annually to produce feed to maintain one TLU</a:t>
            </a:r>
            <a:r>
              <a:rPr lang="en-US" dirty="0"/>
              <a:t> </a:t>
            </a:r>
          </a:p>
          <a:p>
            <a:pPr eaLnBrk="1" hangingPunct="1"/>
            <a:r>
              <a:rPr lang="en-US" dirty="0"/>
              <a:t>Feed production to maintain these animals requires about </a:t>
            </a:r>
            <a:r>
              <a:rPr lang="en-US" dirty="0">
                <a:solidFill>
                  <a:srgbClr val="0000CC"/>
                </a:solidFill>
              </a:rPr>
              <a:t>26 billion m3/year</a:t>
            </a:r>
            <a:r>
              <a:rPr lang="en-US" dirty="0"/>
              <a:t> of water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274638"/>
            <a:ext cx="8153400" cy="1143000"/>
          </a:xfrm>
        </p:spPr>
        <p:txBody>
          <a:bodyPr/>
          <a:lstStyle/>
          <a:p>
            <a:pPr eaLnBrk="1" hangingPunct="1"/>
            <a:r>
              <a:rPr lang="en-US" sz="3200" b="1" i="1" dirty="0" smtClean="0">
                <a:solidFill>
                  <a:schemeClr val="tx1"/>
                </a:solidFill>
              </a:rPr>
              <a:t>3. Assessment of water for basic human needs: </a:t>
            </a:r>
            <a:r>
              <a:rPr lang="en-US" sz="3200" b="1" i="1" dirty="0" smtClean="0">
                <a:solidFill>
                  <a:srgbClr val="0000CC"/>
                </a:solidFill>
              </a:rPr>
              <a:t>Industrial </a:t>
            </a:r>
            <a:r>
              <a:rPr lang="en-US" sz="3200" b="1" i="1" dirty="0">
                <a:solidFill>
                  <a:srgbClr val="0000CC"/>
                </a:solidFill>
              </a:rPr>
              <a:t>Water Requirement</a:t>
            </a:r>
          </a:p>
        </p:txBody>
      </p:sp>
      <p:sp>
        <p:nvSpPr>
          <p:cNvPr id="24579" name="Rectangle 3"/>
          <p:cNvSpPr>
            <a:spLocks noGrp="1" noChangeArrowheads="1"/>
          </p:cNvSpPr>
          <p:nvPr>
            <p:ph sz="quarter" idx="1"/>
          </p:nvPr>
        </p:nvSpPr>
        <p:spPr>
          <a:xfrm>
            <a:off x="914400" y="1676400"/>
            <a:ext cx="6781800" cy="4343400"/>
          </a:xfrm>
        </p:spPr>
        <p:txBody>
          <a:bodyPr/>
          <a:lstStyle/>
          <a:p>
            <a:pPr eaLnBrk="1" hangingPunct="1"/>
            <a:r>
              <a:rPr lang="en-US" sz="2800" dirty="0"/>
              <a:t>Although industries considered as economical benefit, the basin population needs basic industrial products for their daily consumption and ingredients for cooking their food</a:t>
            </a:r>
          </a:p>
          <a:p>
            <a:pPr lvl="1" eaLnBrk="1" hangingPunct="1"/>
            <a:r>
              <a:rPr lang="en-US" sz="2400" dirty="0"/>
              <a:t>For such situation moderate factories needs 50 liters per kg of their product (</a:t>
            </a:r>
            <a:r>
              <a:rPr lang="en-US" sz="2400" dirty="0" err="1"/>
              <a:t>Rangwala</a:t>
            </a:r>
            <a:r>
              <a:rPr lang="en-US" sz="2400" dirty="0"/>
              <a:t> 2000).</a:t>
            </a:r>
          </a:p>
          <a:p>
            <a:pPr lvl="1" eaLnBrk="1" hangingPunct="1"/>
            <a:r>
              <a:rPr lang="en-US" sz="2400" dirty="0"/>
              <a:t>Using the concept of </a:t>
            </a:r>
            <a:r>
              <a:rPr lang="en-US" sz="2400" dirty="0" err="1"/>
              <a:t>Rangwala</a:t>
            </a:r>
            <a:r>
              <a:rPr lang="en-US" sz="2400" dirty="0"/>
              <a:t>, water for basic industrial use of the basin country estimated and presented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152400"/>
            <a:ext cx="8839200" cy="1066800"/>
          </a:xfrm>
        </p:spPr>
        <p:txBody>
          <a:bodyPr>
            <a:noAutofit/>
          </a:bodyPr>
          <a:lstStyle/>
          <a:p>
            <a:pPr eaLnBrk="1" hangingPunct="1"/>
            <a:r>
              <a:rPr lang="en-US" sz="3600" b="1" i="1" dirty="0" smtClean="0">
                <a:solidFill>
                  <a:schemeClr val="tx1"/>
                </a:solidFill>
              </a:rPr>
              <a:t>4. Preliminary results at 2015: </a:t>
            </a:r>
            <a:r>
              <a:rPr lang="en-US" sz="3600" b="1" i="1" dirty="0" smtClean="0">
                <a:solidFill>
                  <a:srgbClr val="0000CC"/>
                </a:solidFill>
              </a:rPr>
              <a:t>Food Requirement</a:t>
            </a:r>
            <a:endParaRPr lang="en-US" sz="3600" dirty="0"/>
          </a:p>
        </p:txBody>
      </p:sp>
      <p:pic>
        <p:nvPicPr>
          <p:cNvPr id="14339" name="Picture 5"/>
          <p:cNvPicPr>
            <a:picLocks noChangeAspect="1" noChangeArrowheads="1"/>
          </p:cNvPicPr>
          <p:nvPr/>
        </p:nvPicPr>
        <p:blipFill>
          <a:blip r:embed="rId3" cstate="print"/>
          <a:srcRect/>
          <a:stretch>
            <a:fillRect/>
          </a:stretch>
        </p:blipFill>
        <p:spPr bwMode="auto">
          <a:xfrm>
            <a:off x="304800" y="1676400"/>
            <a:ext cx="8610600" cy="5029200"/>
          </a:xfrm>
          <a:prstGeom prst="rect">
            <a:avLst/>
          </a:prstGeom>
          <a:noFill/>
          <a:ln w="9525">
            <a:noFill/>
            <a:miter lim="800000"/>
            <a:headEnd/>
            <a:tailEnd/>
          </a:ln>
        </p:spPr>
      </p:pic>
      <p:sp>
        <p:nvSpPr>
          <p:cNvPr id="14340" name="Line 4"/>
          <p:cNvSpPr>
            <a:spLocks noChangeShapeType="1"/>
          </p:cNvSpPr>
          <p:nvPr/>
        </p:nvSpPr>
        <p:spPr bwMode="auto">
          <a:xfrm>
            <a:off x="1752600" y="3352800"/>
            <a:ext cx="6858000" cy="0"/>
          </a:xfrm>
          <a:prstGeom prst="line">
            <a:avLst/>
          </a:prstGeom>
          <a:noFill/>
          <a:ln w="9525">
            <a:solidFill>
              <a:srgbClr val="FF6600"/>
            </a:solidFill>
            <a:prstDash val="lgDash"/>
            <a:round/>
            <a:headEnd/>
            <a:tailEnd/>
          </a:ln>
        </p:spPr>
        <p:txBody>
          <a:bodyPr/>
          <a:lstStyle/>
          <a:p>
            <a:endParaRPr lang="en-US"/>
          </a:p>
        </p:txBody>
      </p:sp>
      <p:sp>
        <p:nvSpPr>
          <p:cNvPr id="14341" name="Rectangle 8"/>
          <p:cNvSpPr>
            <a:spLocks noChangeArrowheads="1"/>
          </p:cNvSpPr>
          <p:nvPr/>
        </p:nvSpPr>
        <p:spPr bwMode="auto">
          <a:xfrm>
            <a:off x="0" y="1905000"/>
            <a:ext cx="9144000" cy="0"/>
          </a:xfrm>
          <a:prstGeom prst="rect">
            <a:avLst/>
          </a:prstGeom>
          <a:noFill/>
          <a:ln w="9525">
            <a:noFill/>
            <a:miter lim="800000"/>
            <a:headEnd/>
            <a:tailEnd/>
          </a:ln>
        </p:spPr>
        <p:txBody>
          <a:bodyPr wrap="none" anchor="ctr">
            <a:spAutoFit/>
          </a:bodyPr>
          <a:lstStyle/>
          <a:p>
            <a:endParaRPr lang="en-US"/>
          </a:p>
        </p:txBody>
      </p:sp>
      <p:sp>
        <p:nvSpPr>
          <p:cNvPr id="6" name="Rectangle 5"/>
          <p:cNvSpPr/>
          <p:nvPr/>
        </p:nvSpPr>
        <p:spPr>
          <a:xfrm>
            <a:off x="609600" y="1143000"/>
            <a:ext cx="6625532" cy="523220"/>
          </a:xfrm>
          <a:prstGeom prst="rect">
            <a:avLst/>
          </a:prstGeom>
        </p:spPr>
        <p:txBody>
          <a:bodyPr wrap="none">
            <a:spAutoFit/>
          </a:bodyPr>
          <a:lstStyle/>
          <a:p>
            <a:r>
              <a:rPr lang="en-US" sz="2800" dirty="0" smtClean="0"/>
              <a:t>Minimum Per capita Calorie requirement</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normAutofit fontScale="90000"/>
          </a:bodyPr>
          <a:lstStyle/>
          <a:p>
            <a:pPr eaLnBrk="1" hangingPunct="1"/>
            <a:r>
              <a:rPr lang="en-US" sz="3200" b="1" i="1" dirty="0" smtClean="0">
                <a:solidFill>
                  <a:schemeClr val="tx1"/>
                </a:solidFill>
              </a:rPr>
              <a:t>4. Preliminary results at 2015: </a:t>
            </a:r>
            <a:r>
              <a:rPr lang="en-US" sz="3200" b="1" i="1" dirty="0" smtClean="0">
                <a:solidFill>
                  <a:srgbClr val="0000CC"/>
                </a:solidFill>
              </a:rPr>
              <a:t>Water </a:t>
            </a:r>
            <a:r>
              <a:rPr lang="en-US" sz="3200" b="1" i="1" dirty="0">
                <a:solidFill>
                  <a:srgbClr val="0000CC"/>
                </a:solidFill>
              </a:rPr>
              <a:t>For Food Basic Food Needs</a:t>
            </a:r>
          </a:p>
        </p:txBody>
      </p:sp>
      <p:pic>
        <p:nvPicPr>
          <p:cNvPr id="17411" name="Picture 4"/>
          <p:cNvPicPr>
            <a:picLocks noChangeAspect="1" noChangeArrowheads="1"/>
          </p:cNvPicPr>
          <p:nvPr/>
        </p:nvPicPr>
        <p:blipFill>
          <a:blip r:embed="rId3" cstate="print"/>
          <a:srcRect/>
          <a:stretch>
            <a:fillRect/>
          </a:stretch>
        </p:blipFill>
        <p:spPr bwMode="auto">
          <a:xfrm>
            <a:off x="-47625" y="1524000"/>
            <a:ext cx="9191625" cy="4953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152400"/>
            <a:ext cx="8534400" cy="1265238"/>
          </a:xfrm>
        </p:spPr>
        <p:txBody>
          <a:bodyPr>
            <a:normAutofit fontScale="90000"/>
          </a:bodyPr>
          <a:lstStyle/>
          <a:p>
            <a:pPr eaLnBrk="1" hangingPunct="1"/>
            <a:r>
              <a:rPr lang="en-US" b="1" i="1" dirty="0" smtClean="0">
                <a:solidFill>
                  <a:schemeClr val="tx1"/>
                </a:solidFill>
              </a:rPr>
              <a:t>4. Preliminary results at 2015: </a:t>
            </a:r>
            <a:r>
              <a:rPr lang="en-US" b="1" i="1" dirty="0" smtClean="0">
                <a:solidFill>
                  <a:srgbClr val="0000CC"/>
                </a:solidFill>
              </a:rPr>
              <a:t>Basic water supply for Urban &amp; Rural</a:t>
            </a:r>
            <a:endParaRPr lang="en-US" dirty="0"/>
          </a:p>
        </p:txBody>
      </p:sp>
      <p:pic>
        <p:nvPicPr>
          <p:cNvPr id="20483" name="Picture 4"/>
          <p:cNvPicPr>
            <a:picLocks noChangeAspect="1" noChangeArrowheads="1"/>
          </p:cNvPicPr>
          <p:nvPr/>
        </p:nvPicPr>
        <p:blipFill>
          <a:blip r:embed="rId3" cstate="print"/>
          <a:srcRect/>
          <a:stretch>
            <a:fillRect/>
          </a:stretch>
        </p:blipFill>
        <p:spPr bwMode="auto">
          <a:xfrm>
            <a:off x="304800" y="1828800"/>
            <a:ext cx="86868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3200" b="1" i="1" dirty="0" smtClean="0">
                <a:solidFill>
                  <a:schemeClr val="tx1"/>
                </a:solidFill>
              </a:rPr>
              <a:t>4. Preliminary results at 2015: </a:t>
            </a:r>
            <a:r>
              <a:rPr lang="en-US" sz="3200" b="1" i="1" dirty="0" smtClean="0">
                <a:solidFill>
                  <a:srgbClr val="0000CC"/>
                </a:solidFill>
              </a:rPr>
              <a:t>Water </a:t>
            </a:r>
            <a:r>
              <a:rPr lang="en-US" sz="3200" b="1" i="1" dirty="0">
                <a:solidFill>
                  <a:srgbClr val="0000CC"/>
                </a:solidFill>
              </a:rPr>
              <a:t>Requirement for Livestock</a:t>
            </a:r>
          </a:p>
        </p:txBody>
      </p:sp>
      <p:pic>
        <p:nvPicPr>
          <p:cNvPr id="23555" name="Picture 4"/>
          <p:cNvPicPr>
            <a:picLocks noChangeAspect="1" noChangeArrowheads="1"/>
          </p:cNvPicPr>
          <p:nvPr/>
        </p:nvPicPr>
        <p:blipFill>
          <a:blip r:embed="rId3" cstate="print"/>
          <a:srcRect/>
          <a:stretch>
            <a:fillRect/>
          </a:stretch>
        </p:blipFill>
        <p:spPr bwMode="auto">
          <a:xfrm>
            <a:off x="304800" y="1676400"/>
            <a:ext cx="86106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en-US" sz="4000" b="1" i="1" dirty="0" smtClean="0">
                <a:solidFill>
                  <a:schemeClr val="tx1"/>
                </a:solidFill>
              </a:rPr>
              <a:t>4. Preliminary results at 2015: </a:t>
            </a:r>
            <a:r>
              <a:rPr lang="en-US" sz="3200" b="1" i="1" dirty="0" smtClean="0">
                <a:solidFill>
                  <a:srgbClr val="0000CC"/>
                </a:solidFill>
              </a:rPr>
              <a:t>Industrial </a:t>
            </a:r>
            <a:r>
              <a:rPr lang="en-US" sz="3200" b="1" i="1" dirty="0">
                <a:solidFill>
                  <a:srgbClr val="0000CC"/>
                </a:solidFill>
              </a:rPr>
              <a:t>Water Requirement</a:t>
            </a:r>
            <a:endParaRPr lang="en-US" sz="4000" i="1" dirty="0">
              <a:solidFill>
                <a:srgbClr val="0000CC"/>
              </a:solidFill>
            </a:endParaRPr>
          </a:p>
        </p:txBody>
      </p:sp>
      <p:pic>
        <p:nvPicPr>
          <p:cNvPr id="25603" name="Picture 4"/>
          <p:cNvPicPr>
            <a:picLocks noChangeAspect="1" noChangeArrowheads="1"/>
          </p:cNvPicPr>
          <p:nvPr/>
        </p:nvPicPr>
        <p:blipFill>
          <a:blip r:embed="rId3" cstate="print"/>
          <a:srcRect/>
          <a:stretch>
            <a:fillRect/>
          </a:stretch>
        </p:blipFill>
        <p:spPr bwMode="auto">
          <a:xfrm>
            <a:off x="457200" y="1674813"/>
            <a:ext cx="8229600" cy="4725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52400"/>
            <a:ext cx="8229600" cy="914400"/>
          </a:xfrm>
        </p:spPr>
        <p:txBody>
          <a:bodyPr>
            <a:normAutofit fontScale="90000"/>
          </a:bodyPr>
          <a:lstStyle/>
          <a:p>
            <a:pPr eaLnBrk="1" hangingPunct="1"/>
            <a:r>
              <a:rPr lang="en-US" sz="3600" b="1" i="1" dirty="0" smtClean="0">
                <a:solidFill>
                  <a:schemeClr val="tx1"/>
                </a:solidFill>
              </a:rPr>
              <a:t>4. Preliminary results at 2015: </a:t>
            </a:r>
            <a:r>
              <a:rPr lang="en-US" sz="3200" b="1" i="1" dirty="0" smtClean="0">
                <a:solidFill>
                  <a:srgbClr val="0000CC"/>
                </a:solidFill>
              </a:rPr>
              <a:t>Total </a:t>
            </a:r>
            <a:r>
              <a:rPr lang="en-US" sz="3200" b="1" i="1" dirty="0">
                <a:solidFill>
                  <a:srgbClr val="0000CC"/>
                </a:solidFill>
              </a:rPr>
              <a:t>Water required for Basic Human Needs</a:t>
            </a:r>
            <a:endParaRPr lang="en-US" sz="3600" b="1" i="1" dirty="0">
              <a:solidFill>
                <a:srgbClr val="0000CC"/>
              </a:solidFill>
            </a:endParaRPr>
          </a:p>
        </p:txBody>
      </p:sp>
      <p:pic>
        <p:nvPicPr>
          <p:cNvPr id="27651" name="Picture 4"/>
          <p:cNvPicPr>
            <a:picLocks noChangeAspect="1" noChangeArrowheads="1"/>
          </p:cNvPicPr>
          <p:nvPr/>
        </p:nvPicPr>
        <p:blipFill>
          <a:blip r:embed="rId3" cstate="print"/>
          <a:srcRect/>
          <a:stretch>
            <a:fillRect/>
          </a:stretch>
        </p:blipFill>
        <p:spPr bwMode="auto">
          <a:xfrm>
            <a:off x="228600" y="1219200"/>
            <a:ext cx="8610600" cy="538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sz="3200" b="1" i="1" dirty="0" smtClean="0">
                <a:solidFill>
                  <a:schemeClr val="tx1"/>
                </a:solidFill>
              </a:rPr>
              <a:t>5. Assessment </a:t>
            </a:r>
            <a:r>
              <a:rPr lang="en-US" sz="3200" b="1" i="1" dirty="0">
                <a:solidFill>
                  <a:schemeClr val="tx1"/>
                </a:solidFill>
              </a:rPr>
              <a:t>of the Non-Reserved </a:t>
            </a:r>
            <a:r>
              <a:rPr lang="en-US" sz="3200" b="1" i="1" dirty="0" smtClean="0">
                <a:solidFill>
                  <a:srgbClr val="0000CC"/>
                </a:solidFill>
              </a:rPr>
              <a:t>(Economic) </a:t>
            </a:r>
            <a:r>
              <a:rPr lang="en-US" sz="3200" b="1" i="1" dirty="0" smtClean="0">
                <a:solidFill>
                  <a:schemeClr val="tx1"/>
                </a:solidFill>
              </a:rPr>
              <a:t>Water </a:t>
            </a:r>
            <a:r>
              <a:rPr lang="en-US" sz="3200" b="1" i="1" dirty="0">
                <a:solidFill>
                  <a:schemeClr val="tx1"/>
                </a:solidFill>
              </a:rPr>
              <a:t>Resources</a:t>
            </a:r>
          </a:p>
        </p:txBody>
      </p:sp>
      <p:sp>
        <p:nvSpPr>
          <p:cNvPr id="3" name="Content Placeholder 2"/>
          <p:cNvSpPr>
            <a:spLocks noGrp="1"/>
          </p:cNvSpPr>
          <p:nvPr>
            <p:ph sz="quarter" idx="1"/>
          </p:nvPr>
        </p:nvSpPr>
        <p:spPr>
          <a:xfrm>
            <a:off x="762000" y="1905000"/>
            <a:ext cx="7010400" cy="4572000"/>
          </a:xfrm>
        </p:spPr>
        <p:txBody>
          <a:bodyPr>
            <a:normAutofit/>
          </a:bodyPr>
          <a:lstStyle/>
          <a:p>
            <a:pPr eaLnBrk="1" hangingPunct="1">
              <a:defRPr/>
            </a:pPr>
            <a:r>
              <a:rPr lang="en-US" sz="2800" dirty="0"/>
              <a:t>The water remaining after fulfilling basin populations’ basic human needs is the </a:t>
            </a:r>
            <a:r>
              <a:rPr lang="en-US" sz="2800" dirty="0">
                <a:solidFill>
                  <a:srgbClr val="FF0066"/>
                </a:solidFill>
              </a:rPr>
              <a:t>Non-Reserved </a:t>
            </a:r>
            <a:r>
              <a:rPr lang="en-US" sz="2800" dirty="0" smtClean="0">
                <a:solidFill>
                  <a:srgbClr val="FF0066"/>
                </a:solidFill>
              </a:rPr>
              <a:t>Water (Economic water)</a:t>
            </a:r>
            <a:endParaRPr lang="en-US" sz="2800" dirty="0">
              <a:solidFill>
                <a:srgbClr val="FF0066"/>
              </a:solidFill>
            </a:endParaRPr>
          </a:p>
          <a:p>
            <a:pPr eaLnBrk="1" hangingPunct="1">
              <a:defRPr/>
            </a:pPr>
            <a:r>
              <a:rPr lang="en-US" sz="2800" dirty="0"/>
              <a:t>This water is available for economic development for riparian countries equitably on the basis criteria developed by UN convention on International courses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04800"/>
            <a:ext cx="7772400" cy="1066800"/>
          </a:xfrm>
        </p:spPr>
        <p:txBody>
          <a:bodyPr>
            <a:normAutofit/>
          </a:bodyPr>
          <a:lstStyle/>
          <a:p>
            <a:pPr eaLnBrk="1" hangingPunct="1"/>
            <a:r>
              <a:rPr lang="en-US" sz="3600" b="1" i="1" dirty="0">
                <a:solidFill>
                  <a:schemeClr val="tx1"/>
                </a:solidFill>
              </a:rPr>
              <a:t>Table of Content</a:t>
            </a:r>
          </a:p>
        </p:txBody>
      </p:sp>
      <p:sp>
        <p:nvSpPr>
          <p:cNvPr id="3075" name="Rectangle 3"/>
          <p:cNvSpPr>
            <a:spLocks noGrp="1" noChangeArrowheads="1"/>
          </p:cNvSpPr>
          <p:nvPr>
            <p:ph sz="quarter" idx="1"/>
          </p:nvPr>
        </p:nvSpPr>
        <p:spPr>
          <a:xfrm>
            <a:off x="457200" y="1600200"/>
            <a:ext cx="8229600" cy="4876800"/>
          </a:xfrm>
        </p:spPr>
        <p:txBody>
          <a:bodyPr/>
          <a:lstStyle/>
          <a:p>
            <a:pPr marL="514350" indent="-514350" eaLnBrk="1" hangingPunct="1">
              <a:buFont typeface="+mj-lt"/>
              <a:buAutoNum type="arabicPeriod"/>
            </a:pPr>
            <a:r>
              <a:rPr lang="en-US" b="1" dirty="0"/>
              <a:t>The concept of Equitable Utilization and Benefit sharing of the Shared Water </a:t>
            </a:r>
            <a:r>
              <a:rPr lang="en-US" b="1" dirty="0" smtClean="0"/>
              <a:t>Resources</a:t>
            </a:r>
            <a:endParaRPr lang="en-US" b="1" dirty="0"/>
          </a:p>
          <a:p>
            <a:pPr marL="514350" indent="-514350">
              <a:buFont typeface="+mj-lt"/>
              <a:buAutoNum type="arabicPeriod"/>
            </a:pPr>
            <a:r>
              <a:rPr lang="en-US" b="1" dirty="0" smtClean="0"/>
              <a:t>Approach/Methodology</a:t>
            </a:r>
            <a:endParaRPr lang="en-US" b="1" dirty="0"/>
          </a:p>
          <a:p>
            <a:pPr marL="514350" indent="-514350">
              <a:buFont typeface="+mj-lt"/>
              <a:buAutoNum type="arabicPeriod"/>
            </a:pPr>
            <a:r>
              <a:rPr lang="en-US" sz="2800" b="1" i="1" dirty="0" smtClean="0"/>
              <a:t>Assessment of water for basic human needs: </a:t>
            </a:r>
            <a:r>
              <a:rPr lang="en-US" sz="2800" b="1" dirty="0" smtClean="0">
                <a:solidFill>
                  <a:srgbClr val="0000CC"/>
                </a:solidFill>
              </a:rPr>
              <a:t>Water For Food Basic Food Needs </a:t>
            </a:r>
          </a:p>
          <a:p>
            <a:pPr marL="514350" indent="-514350">
              <a:buFont typeface="+mj-lt"/>
              <a:buAutoNum type="arabicPeriod"/>
            </a:pPr>
            <a:r>
              <a:rPr lang="en-US" sz="2800" b="1" i="1" dirty="0" smtClean="0"/>
              <a:t>Preliminary results at 2015</a:t>
            </a:r>
          </a:p>
          <a:p>
            <a:pPr marL="514350" indent="-514350">
              <a:buFont typeface="+mj-lt"/>
              <a:buAutoNum type="arabicPeriod"/>
            </a:pPr>
            <a:r>
              <a:rPr lang="en-US" sz="2800" b="1" i="1" dirty="0" smtClean="0"/>
              <a:t>Assessment of the Non-Reserved </a:t>
            </a:r>
            <a:r>
              <a:rPr lang="en-US" sz="2800" b="1" i="1" dirty="0" smtClean="0">
                <a:solidFill>
                  <a:srgbClr val="0000CC"/>
                </a:solidFill>
              </a:rPr>
              <a:t>(Economic) </a:t>
            </a:r>
            <a:r>
              <a:rPr lang="en-US" sz="2800" b="1" i="1" dirty="0" smtClean="0"/>
              <a:t>Water Resources</a:t>
            </a:r>
          </a:p>
          <a:p>
            <a:pPr marL="514350" indent="-514350">
              <a:buFont typeface="+mj-lt"/>
              <a:buAutoNum type="arabicPeriod"/>
            </a:pPr>
            <a:r>
              <a:rPr lang="en-US" sz="2800" b="1" i="1" dirty="0" smtClean="0"/>
              <a:t>Challenges to the application of the Methodology</a:t>
            </a:r>
            <a:endParaRPr lang="en-US" b="1" dirty="0"/>
          </a:p>
          <a:p>
            <a:pPr marL="514350" indent="-514350" eaLnBrk="1" hangingPunct="1">
              <a:buFont typeface="+mj-lt"/>
              <a:buAutoNum type="arabicPeriod"/>
            </a:pPr>
            <a:r>
              <a:rPr lang="en-US" b="1" dirty="0"/>
              <a:t>Conclusion and Recommendation</a:t>
            </a:r>
          </a:p>
          <a:p>
            <a:pPr eaLnBrk="1" hangingPunct="1"/>
            <a:endParaRPr lang="en-US" b="1" dirty="0"/>
          </a:p>
          <a:p>
            <a:pPr eaLnBrk="1" hangingPunct="1"/>
            <a:endParaRPr lang="en-US" b="1" dirty="0"/>
          </a:p>
          <a:p>
            <a:pPr eaLnBrk="1" hangingPunct="1"/>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z="3200" b="1" i="1" dirty="0" smtClean="0"/>
              <a:t>6. Challenges and limitations to the application of the Methodology</a:t>
            </a:r>
            <a:endParaRPr lang="en-US" sz="3200" b="1" i="1" dirty="0"/>
          </a:p>
        </p:txBody>
      </p:sp>
      <p:sp>
        <p:nvSpPr>
          <p:cNvPr id="35843" name="Content Placeholder 2"/>
          <p:cNvSpPr>
            <a:spLocks noGrp="1"/>
          </p:cNvSpPr>
          <p:nvPr>
            <p:ph sz="quarter" idx="1"/>
          </p:nvPr>
        </p:nvSpPr>
        <p:spPr>
          <a:xfrm>
            <a:off x="609600" y="1905000"/>
            <a:ext cx="7696200" cy="4495800"/>
          </a:xfrm>
        </p:spPr>
        <p:txBody>
          <a:bodyPr>
            <a:normAutofit/>
          </a:bodyPr>
          <a:lstStyle/>
          <a:p>
            <a:pPr eaLnBrk="1" hangingPunct="1"/>
            <a:r>
              <a:rPr lang="en-US" sz="2800" dirty="0" smtClean="0"/>
              <a:t>Should we use the total country or basin part of the population for accounting the resources and estimating demands?</a:t>
            </a:r>
          </a:p>
          <a:p>
            <a:r>
              <a:rPr lang="en-US" sz="2800" dirty="0" smtClean="0"/>
              <a:t>The methodology is independent of the water supply and the current water use status </a:t>
            </a:r>
          </a:p>
          <a:p>
            <a:pPr eaLnBrk="1" hangingPunct="1"/>
            <a:r>
              <a:rPr lang="en-US" sz="2800" dirty="0" smtClean="0"/>
              <a:t>Human rights based water sharing analysis is static against the changing nature of the water demand and supply</a:t>
            </a:r>
          </a:p>
          <a:p>
            <a:pPr eaLnBrk="1" hangingPunct="1"/>
            <a:endParaRPr lang="en-US" sz="2800" dirty="0" smtClean="0"/>
          </a:p>
          <a:p>
            <a:pPr eaLnBrk="1" hangingPunct="1">
              <a:buNone/>
            </a:pPr>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792162"/>
          </a:xfrm>
        </p:spPr>
        <p:txBody>
          <a:bodyPr>
            <a:normAutofit fontScale="90000"/>
          </a:bodyPr>
          <a:lstStyle/>
          <a:p>
            <a:r>
              <a:rPr lang="en-US" b="1" dirty="0" smtClean="0"/>
              <a:t>Concluding Remarks and Recommendation</a:t>
            </a:r>
            <a:endParaRPr lang="en-US" b="1" dirty="0"/>
          </a:p>
        </p:txBody>
      </p:sp>
      <p:sp>
        <p:nvSpPr>
          <p:cNvPr id="3" name="Content Placeholder 2"/>
          <p:cNvSpPr>
            <a:spLocks noGrp="1"/>
          </p:cNvSpPr>
          <p:nvPr>
            <p:ph sz="quarter" idx="1"/>
          </p:nvPr>
        </p:nvSpPr>
        <p:spPr>
          <a:xfrm>
            <a:off x="533400" y="1143000"/>
            <a:ext cx="8382000" cy="5486400"/>
          </a:xfrm>
        </p:spPr>
        <p:txBody>
          <a:bodyPr>
            <a:normAutofit lnSpcReduction="10000"/>
          </a:bodyPr>
          <a:lstStyle/>
          <a:p>
            <a:pPr>
              <a:spcBef>
                <a:spcPts val="0"/>
              </a:spcBef>
            </a:pPr>
            <a:r>
              <a:rPr lang="en-US" sz="2400" b="1" i="1" dirty="0" smtClean="0">
                <a:solidFill>
                  <a:srgbClr val="0000CC"/>
                </a:solidFill>
              </a:rPr>
              <a:t>Objective based quantification</a:t>
            </a:r>
            <a:r>
              <a:rPr lang="en-US" sz="2400" dirty="0" smtClean="0"/>
              <a:t> needs to be the guiding principle for water sharing or benefit sharing agreement in the Nile basin</a:t>
            </a:r>
          </a:p>
          <a:p>
            <a:pPr>
              <a:spcBef>
                <a:spcPts val="0"/>
              </a:spcBef>
            </a:pPr>
            <a:endParaRPr lang="en-US" sz="2400" dirty="0" smtClean="0"/>
          </a:p>
          <a:p>
            <a:pPr>
              <a:spcBef>
                <a:spcPts val="0"/>
              </a:spcBef>
            </a:pPr>
            <a:r>
              <a:rPr lang="en-US" sz="2400" b="1" i="1" dirty="0" smtClean="0">
                <a:solidFill>
                  <a:srgbClr val="0000CC"/>
                </a:solidFill>
              </a:rPr>
              <a:t>Human right based </a:t>
            </a:r>
            <a:r>
              <a:rPr lang="en-US" sz="2400" dirty="0" smtClean="0"/>
              <a:t>analysis provides insight into the larger issue  of equitable and reasonable water sharing issues in the Nile basin</a:t>
            </a:r>
          </a:p>
          <a:p>
            <a:pPr>
              <a:spcBef>
                <a:spcPts val="0"/>
              </a:spcBef>
            </a:pPr>
            <a:endParaRPr lang="en-US" sz="2400" dirty="0" smtClean="0"/>
          </a:p>
          <a:p>
            <a:pPr>
              <a:spcBef>
                <a:spcPts val="0"/>
              </a:spcBef>
            </a:pPr>
            <a:r>
              <a:rPr lang="en-US" sz="2400" dirty="0" smtClean="0"/>
              <a:t>Objective definition of the </a:t>
            </a:r>
            <a:r>
              <a:rPr lang="en-US" sz="2400" b="1" i="1" dirty="0" smtClean="0">
                <a:solidFill>
                  <a:srgbClr val="0000CC"/>
                </a:solidFill>
              </a:rPr>
              <a:t>UN criteria </a:t>
            </a:r>
            <a:r>
              <a:rPr lang="en-US" sz="2400" dirty="0" smtClean="0"/>
              <a:t>for equitable water sharing (UN, 1997) provides a better approach as the criteria embeds both </a:t>
            </a:r>
            <a:r>
              <a:rPr lang="en-US" sz="2400" b="1" i="1" dirty="0" smtClean="0">
                <a:solidFill>
                  <a:srgbClr val="0000CC"/>
                </a:solidFill>
              </a:rPr>
              <a:t>water supply </a:t>
            </a:r>
            <a:r>
              <a:rPr lang="en-US" sz="2400" dirty="0" smtClean="0"/>
              <a:t>and </a:t>
            </a:r>
            <a:r>
              <a:rPr lang="en-US" sz="2400" b="1" i="1" dirty="0" smtClean="0">
                <a:solidFill>
                  <a:srgbClr val="0000CC"/>
                </a:solidFill>
              </a:rPr>
              <a:t>demand</a:t>
            </a:r>
            <a:r>
              <a:rPr lang="en-US" sz="2400" dirty="0" smtClean="0"/>
              <a:t> elements but it still remains subjective and can be objectively defined.</a:t>
            </a:r>
          </a:p>
          <a:p>
            <a:pPr>
              <a:spcBef>
                <a:spcPts val="0"/>
              </a:spcBef>
            </a:pPr>
            <a:endParaRPr lang="en-US" sz="2400" dirty="0" smtClean="0"/>
          </a:p>
          <a:p>
            <a:pPr>
              <a:spcBef>
                <a:spcPts val="0"/>
              </a:spcBef>
            </a:pPr>
            <a:r>
              <a:rPr lang="en-US" sz="2400" dirty="0" smtClean="0"/>
              <a:t>There is no one method that resolves all the needs, interests and positions of the Nile basin for equitable and reasonable water utilization - </a:t>
            </a:r>
            <a:r>
              <a:rPr lang="en-US" sz="2400" b="1" i="1" dirty="0" smtClean="0">
                <a:solidFill>
                  <a:srgbClr val="0000CC"/>
                </a:solidFill>
              </a:rPr>
              <a:t>Continued transparent and responsible, institutionalized engagement is the way for future Nile basin cooperation and building hydro-solidarity</a:t>
            </a:r>
          </a:p>
          <a:p>
            <a:endParaRPr lang="en-US" sz="2400" dirty="0" smtClean="0"/>
          </a:p>
          <a:p>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ctrTitle"/>
          </p:nvPr>
        </p:nvSpPr>
        <p:spPr>
          <a:xfrm>
            <a:off x="685800" y="3657600"/>
            <a:ext cx="7924800" cy="1470025"/>
          </a:xfrm>
        </p:spPr>
        <p:txBody>
          <a:bodyPr/>
          <a:lstStyle/>
          <a:p>
            <a:r>
              <a:rPr lang="en-US" b="1" dirty="0">
                <a:solidFill>
                  <a:srgbClr val="0000CC"/>
                </a:solidFill>
              </a:rPr>
              <a:t>THANK YOU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pPr eaLnBrk="1" hangingPunct="1"/>
            <a:r>
              <a:rPr lang="en-US" sz="3200" b="1" i="1" dirty="0" smtClean="0">
                <a:solidFill>
                  <a:schemeClr val="tx1"/>
                </a:solidFill>
              </a:rPr>
              <a:t>1. The </a:t>
            </a:r>
            <a:r>
              <a:rPr lang="en-US" sz="3200" b="1" i="1" dirty="0">
                <a:solidFill>
                  <a:schemeClr val="tx1"/>
                </a:solidFill>
              </a:rPr>
              <a:t>concept of Equitable Utilization and Benefit sharing of the Shared Water Resources</a:t>
            </a:r>
          </a:p>
        </p:txBody>
      </p:sp>
      <p:sp>
        <p:nvSpPr>
          <p:cNvPr id="4099" name="Content Placeholder 2"/>
          <p:cNvSpPr>
            <a:spLocks noGrp="1"/>
          </p:cNvSpPr>
          <p:nvPr>
            <p:ph sz="quarter" idx="1"/>
          </p:nvPr>
        </p:nvSpPr>
        <p:spPr>
          <a:xfrm>
            <a:off x="0" y="1600200"/>
            <a:ext cx="9144000" cy="5257800"/>
          </a:xfrm>
        </p:spPr>
        <p:txBody>
          <a:bodyPr/>
          <a:lstStyle/>
          <a:p>
            <a:pPr eaLnBrk="1" hangingPunct="1"/>
            <a:r>
              <a:rPr lang="en-US" sz="2800" b="1" i="1" dirty="0"/>
              <a:t>Equitable Utilization: </a:t>
            </a:r>
            <a:r>
              <a:rPr lang="en-US" sz="2800" dirty="0"/>
              <a:t>It is the right of all Individuals living within countries of shared Water Resources to be entitled for basic human needs equally</a:t>
            </a:r>
          </a:p>
          <a:p>
            <a:pPr eaLnBrk="1" hangingPunct="1"/>
            <a:r>
              <a:rPr lang="en-US" sz="2800" b="1" i="1" dirty="0"/>
              <a:t>Benefit  Sharing: </a:t>
            </a:r>
            <a:r>
              <a:rPr lang="en-US" sz="2800" dirty="0"/>
              <a:t>It is the right of riparian countries to benefit from the shared water resources for economic development equitably</a:t>
            </a:r>
          </a:p>
          <a:p>
            <a:pPr eaLnBrk="1" hangingPunct="1"/>
            <a:r>
              <a:rPr lang="en-US" b="1" dirty="0"/>
              <a:t>NBI </a:t>
            </a:r>
            <a:r>
              <a:rPr lang="en-US" b="1" dirty="0" smtClean="0"/>
              <a:t>Vision also incorporates such terms</a:t>
            </a:r>
            <a:endParaRPr lang="en-US" b="1" dirty="0"/>
          </a:p>
          <a:p>
            <a:pPr marL="742950" lvl="2" indent="-342900" eaLnBrk="1" hangingPunct="1"/>
            <a:r>
              <a:rPr lang="en-US" sz="2000" i="1" dirty="0"/>
              <a:t>“</a:t>
            </a:r>
            <a:r>
              <a:rPr lang="en-US" sz="2800" i="1" dirty="0"/>
              <a:t>To achieve sustainable socio-economic development through </a:t>
            </a:r>
            <a:r>
              <a:rPr lang="en-US" sz="2800" i="1" dirty="0">
                <a:solidFill>
                  <a:srgbClr val="0000CC"/>
                </a:solidFill>
              </a:rPr>
              <a:t>equitable utilization of</a:t>
            </a:r>
            <a:r>
              <a:rPr lang="en-US" sz="2800" i="1" dirty="0"/>
              <a:t>, and </a:t>
            </a:r>
            <a:r>
              <a:rPr lang="en-US" sz="2800" i="1" dirty="0">
                <a:solidFill>
                  <a:srgbClr val="0000CC"/>
                </a:solidFill>
              </a:rPr>
              <a:t>benefit from</a:t>
            </a:r>
            <a:r>
              <a:rPr lang="en-US" sz="2800" i="1" dirty="0"/>
              <a:t>, the </a:t>
            </a:r>
            <a:r>
              <a:rPr lang="en-US" sz="2800" i="1" dirty="0">
                <a:solidFill>
                  <a:srgbClr val="0000CC"/>
                </a:solidFill>
              </a:rPr>
              <a:t>common</a:t>
            </a:r>
            <a:r>
              <a:rPr lang="en-US" sz="2800" i="1" dirty="0"/>
              <a:t> Nile Basin Water Resources”</a:t>
            </a:r>
            <a:r>
              <a:rPr lang="en-US" sz="2800" dirty="0"/>
              <a:t> </a:t>
            </a:r>
            <a:endParaRPr lang="en-US" sz="2000" dirty="0"/>
          </a:p>
          <a:p>
            <a:pPr eaLnBrk="1" hangingPunct="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868362"/>
          </a:xfrm>
        </p:spPr>
        <p:txBody>
          <a:bodyPr>
            <a:normAutofit/>
          </a:bodyPr>
          <a:lstStyle/>
          <a:p>
            <a:pPr eaLnBrk="1" hangingPunct="1"/>
            <a:r>
              <a:rPr lang="en-US" sz="3600" b="1" i="1" dirty="0" smtClean="0">
                <a:solidFill>
                  <a:schemeClr val="tx1"/>
                </a:solidFill>
              </a:rPr>
              <a:t>1. What </a:t>
            </a:r>
            <a:r>
              <a:rPr lang="en-US" sz="3600" b="1" i="1" dirty="0">
                <a:solidFill>
                  <a:schemeClr val="tx1"/>
                </a:solidFill>
              </a:rPr>
              <a:t>does this mean?</a:t>
            </a:r>
          </a:p>
        </p:txBody>
      </p:sp>
      <p:sp>
        <p:nvSpPr>
          <p:cNvPr id="6147" name="Rectangle 3"/>
          <p:cNvSpPr>
            <a:spLocks noGrp="1" noChangeArrowheads="1"/>
          </p:cNvSpPr>
          <p:nvPr>
            <p:ph sz="quarter" idx="1"/>
          </p:nvPr>
        </p:nvSpPr>
        <p:spPr>
          <a:xfrm>
            <a:off x="1066800" y="1752600"/>
            <a:ext cx="6705600" cy="4343400"/>
          </a:xfrm>
        </p:spPr>
        <p:txBody>
          <a:bodyPr/>
          <a:lstStyle/>
          <a:p>
            <a:pPr eaLnBrk="1" hangingPunct="1"/>
            <a:r>
              <a:rPr lang="en-US" dirty="0"/>
              <a:t>Does it mean equitable allocation of the water resources to the riparian countries or equitable sharing of the benefits derived from the water resource? </a:t>
            </a:r>
          </a:p>
          <a:p>
            <a:pPr eaLnBrk="1" hangingPunct="1"/>
            <a:r>
              <a:rPr lang="en-US" dirty="0"/>
              <a:t>How does this be achieved? </a:t>
            </a:r>
          </a:p>
          <a:p>
            <a:pPr eaLnBrk="1" hangingPunct="1"/>
            <a:r>
              <a:rPr lang="en-US" dirty="0"/>
              <a:t>How can it be quantified? </a:t>
            </a:r>
          </a:p>
          <a:p>
            <a:pPr eaLnBrk="1" hangingPunct="1"/>
            <a:r>
              <a:rPr lang="en-US" dirty="0"/>
              <a:t>This research </a:t>
            </a:r>
            <a:r>
              <a:rPr lang="en-US" dirty="0" smtClean="0"/>
              <a:t>experimental and tries </a:t>
            </a:r>
            <a:r>
              <a:rPr lang="en-US" dirty="0"/>
              <a:t>to indicate objective quantification of these questions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52400"/>
            <a:ext cx="8229600" cy="914400"/>
          </a:xfrm>
        </p:spPr>
        <p:txBody>
          <a:bodyPr/>
          <a:lstStyle/>
          <a:p>
            <a:pPr eaLnBrk="1" hangingPunct="1"/>
            <a:r>
              <a:rPr lang="en-US" sz="4000" b="1" i="1" dirty="0" smtClean="0">
                <a:solidFill>
                  <a:schemeClr val="tx1"/>
                </a:solidFill>
              </a:rPr>
              <a:t>2. Approach/Methodology</a:t>
            </a:r>
            <a:endParaRPr lang="en-US" sz="4000" b="1" i="1" dirty="0">
              <a:solidFill>
                <a:schemeClr val="tx1"/>
              </a:solidFill>
            </a:endParaRPr>
          </a:p>
        </p:txBody>
      </p:sp>
      <p:sp>
        <p:nvSpPr>
          <p:cNvPr id="5123" name="Rectangle 3"/>
          <p:cNvSpPr>
            <a:spLocks noGrp="1" noChangeArrowheads="1"/>
          </p:cNvSpPr>
          <p:nvPr>
            <p:ph sz="quarter" idx="1"/>
          </p:nvPr>
        </p:nvSpPr>
        <p:spPr>
          <a:xfrm>
            <a:off x="228600" y="1295400"/>
            <a:ext cx="8686800" cy="2590800"/>
          </a:xfrm>
        </p:spPr>
        <p:txBody>
          <a:bodyPr/>
          <a:lstStyle/>
          <a:p>
            <a:pPr marL="514350" indent="-514350" eaLnBrk="1" hangingPunct="1">
              <a:buFontTx/>
              <a:buAutoNum type="arabicPeriod"/>
            </a:pPr>
            <a:r>
              <a:rPr lang="en-US" b="1" dirty="0"/>
              <a:t>Principle:</a:t>
            </a:r>
          </a:p>
          <a:p>
            <a:pPr lvl="1" eaLnBrk="1" hangingPunct="1"/>
            <a:r>
              <a:rPr lang="en-US" sz="2400" dirty="0"/>
              <a:t>Based on the UN Convention on the Law of the Non-Navigational Use of International Watercourses (1997)</a:t>
            </a:r>
          </a:p>
          <a:p>
            <a:pPr lvl="1" eaLnBrk="1" hangingPunct="1"/>
            <a:r>
              <a:rPr lang="en-US" sz="2400" dirty="0"/>
              <a:t>To provide a framework for negotiations between countries sharing an international water resource. </a:t>
            </a:r>
          </a:p>
          <a:p>
            <a:pPr lvl="1" eaLnBrk="1" hangingPunct="1"/>
            <a:r>
              <a:rPr lang="en-US" sz="2400" dirty="0"/>
              <a:t>One of the convention defines the obligation</a:t>
            </a:r>
          </a:p>
        </p:txBody>
      </p:sp>
      <p:sp>
        <p:nvSpPr>
          <p:cNvPr id="4" name="Rectangle 3"/>
          <p:cNvSpPr/>
          <p:nvPr/>
        </p:nvSpPr>
        <p:spPr>
          <a:xfrm>
            <a:off x="838200" y="4038600"/>
            <a:ext cx="74676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800" i="1" dirty="0">
              <a:solidFill>
                <a:srgbClr val="FFFF00"/>
              </a:solidFill>
            </a:endParaRPr>
          </a:p>
          <a:p>
            <a:pPr>
              <a:defRPr/>
            </a:pPr>
            <a:r>
              <a:rPr lang="en-US" sz="2800" i="1" dirty="0">
                <a:solidFill>
                  <a:srgbClr val="FFFF00"/>
                </a:solidFill>
              </a:rPr>
              <a:t>- The right to reasonable and equitable  use/share as co-equal criteria for the allocation of water between riparian countries</a:t>
            </a:r>
          </a:p>
          <a:p>
            <a:pPr algn="ctr">
              <a:defRPr/>
            </a:pPr>
            <a:endParaRPr lang="en-US" sz="2800" dirty="0">
              <a:solidFill>
                <a:srgbClr val="FFFF00"/>
              </a:solidFill>
            </a:endParaRPr>
          </a:p>
        </p:txBody>
      </p:sp>
      <p:sp>
        <p:nvSpPr>
          <p:cNvPr id="5" name="Rectangle 4"/>
          <p:cNvSpPr/>
          <p:nvPr/>
        </p:nvSpPr>
        <p:spPr>
          <a:xfrm>
            <a:off x="914400" y="5638800"/>
            <a:ext cx="7391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i="1" dirty="0">
                <a:solidFill>
                  <a:srgbClr val="FFFF00"/>
                </a:solidFill>
              </a:rPr>
              <a:t>-  Without causing appreciable </a:t>
            </a:r>
            <a:r>
              <a:rPr lang="en-US" sz="2800" i="1" dirty="0" smtClean="0">
                <a:solidFill>
                  <a:srgbClr val="FFFF00"/>
                </a:solidFill>
              </a:rPr>
              <a:t>harm to Watercourse States</a:t>
            </a:r>
            <a:endParaRPr lang="en-US"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7170" name="Title 1"/>
          <p:cNvSpPr>
            <a:spLocks noGrp="1"/>
          </p:cNvSpPr>
          <p:nvPr>
            <p:ph type="title"/>
          </p:nvPr>
        </p:nvSpPr>
        <p:spPr>
          <a:xfrm>
            <a:off x="457200" y="152400"/>
            <a:ext cx="8229600" cy="685800"/>
          </a:xfrm>
        </p:spPr>
        <p:txBody>
          <a:bodyPr>
            <a:normAutofit fontScale="90000"/>
          </a:bodyPr>
          <a:lstStyle/>
          <a:p>
            <a:pPr eaLnBrk="1" hangingPunct="1"/>
            <a:r>
              <a:rPr lang="en-US" b="1" i="1" dirty="0" smtClean="0">
                <a:solidFill>
                  <a:schemeClr val="tx1"/>
                </a:solidFill>
              </a:rPr>
              <a:t>2. </a:t>
            </a:r>
            <a:r>
              <a:rPr lang="en-US" b="1" i="1" dirty="0" err="1" smtClean="0">
                <a:solidFill>
                  <a:schemeClr val="tx1"/>
                </a:solidFill>
              </a:rPr>
              <a:t>Operationalizing</a:t>
            </a:r>
            <a:r>
              <a:rPr lang="en-US" b="1" i="1" dirty="0" smtClean="0">
                <a:solidFill>
                  <a:schemeClr val="tx1"/>
                </a:solidFill>
              </a:rPr>
              <a:t> the approach</a:t>
            </a:r>
            <a:endParaRPr lang="en-US" b="1" i="1" dirty="0">
              <a:solidFill>
                <a:schemeClr val="tx1"/>
              </a:solidFill>
            </a:endParaRPr>
          </a:p>
        </p:txBody>
      </p:sp>
      <p:sp>
        <p:nvSpPr>
          <p:cNvPr id="4" name="Rectangle 3"/>
          <p:cNvSpPr/>
          <p:nvPr/>
        </p:nvSpPr>
        <p:spPr>
          <a:xfrm>
            <a:off x="2819400" y="1219200"/>
            <a:ext cx="3200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FFFF00"/>
                </a:solidFill>
              </a:rPr>
              <a:t>Shared Water Resources</a:t>
            </a:r>
          </a:p>
        </p:txBody>
      </p:sp>
      <p:sp>
        <p:nvSpPr>
          <p:cNvPr id="5" name="Rectangle 4"/>
          <p:cNvSpPr/>
          <p:nvPr/>
        </p:nvSpPr>
        <p:spPr>
          <a:xfrm>
            <a:off x="457200" y="3505200"/>
            <a:ext cx="3048000" cy="990600"/>
          </a:xfrm>
          <a:prstGeom prst="rect">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en-US" dirty="0"/>
              <a:t>The right of Individual equal access to basic human needs– Social Good</a:t>
            </a:r>
          </a:p>
        </p:txBody>
      </p:sp>
      <p:sp>
        <p:nvSpPr>
          <p:cNvPr id="6" name="Rectangle 5"/>
          <p:cNvSpPr/>
          <p:nvPr/>
        </p:nvSpPr>
        <p:spPr>
          <a:xfrm>
            <a:off x="6781800" y="4572000"/>
            <a:ext cx="1981200" cy="5334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dirty="0"/>
              <a:t>Non-Reserved</a:t>
            </a:r>
          </a:p>
        </p:txBody>
      </p:sp>
      <p:sp>
        <p:nvSpPr>
          <p:cNvPr id="7" name="Rectangle 6"/>
          <p:cNvSpPr/>
          <p:nvPr/>
        </p:nvSpPr>
        <p:spPr>
          <a:xfrm>
            <a:off x="5562600" y="3352800"/>
            <a:ext cx="3200400" cy="106680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dirty="0"/>
              <a:t>The right of Riparian's access to development Equitably– Economic good</a:t>
            </a:r>
          </a:p>
        </p:txBody>
      </p:sp>
      <p:sp>
        <p:nvSpPr>
          <p:cNvPr id="10" name="Rectangle 9"/>
          <p:cNvSpPr/>
          <p:nvPr/>
        </p:nvSpPr>
        <p:spPr>
          <a:xfrm>
            <a:off x="457200" y="4724400"/>
            <a:ext cx="1752600" cy="6096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dirty="0"/>
              <a:t>Reserved</a:t>
            </a:r>
          </a:p>
        </p:txBody>
      </p:sp>
      <p:sp>
        <p:nvSpPr>
          <p:cNvPr id="11" name="Rectangle 10"/>
          <p:cNvSpPr/>
          <p:nvPr/>
        </p:nvSpPr>
        <p:spPr>
          <a:xfrm>
            <a:off x="457200" y="5562600"/>
            <a:ext cx="1981200" cy="685800"/>
          </a:xfrm>
          <a:prstGeom prst="rect">
            <a:avLst/>
          </a:prstGeom>
        </p:spPr>
        <p:style>
          <a:lnRef idx="2">
            <a:schemeClr val="accent1">
              <a:shade val="50000"/>
            </a:schemeClr>
          </a:lnRef>
          <a:fillRef idx="1003">
            <a:schemeClr val="dk2"/>
          </a:fillRef>
          <a:effectRef idx="0">
            <a:schemeClr val="accent1"/>
          </a:effectRef>
          <a:fontRef idx="minor">
            <a:schemeClr val="lt1"/>
          </a:fontRef>
        </p:style>
        <p:txBody>
          <a:bodyPr anchor="ctr"/>
          <a:lstStyle/>
          <a:p>
            <a:pPr algn="ctr">
              <a:defRPr/>
            </a:pPr>
            <a:r>
              <a:rPr lang="en-US" dirty="0"/>
              <a:t>Water Sharing</a:t>
            </a:r>
          </a:p>
        </p:txBody>
      </p:sp>
      <p:sp>
        <p:nvSpPr>
          <p:cNvPr id="12" name="Rectangle 11"/>
          <p:cNvSpPr/>
          <p:nvPr/>
        </p:nvSpPr>
        <p:spPr>
          <a:xfrm>
            <a:off x="6781800" y="5334000"/>
            <a:ext cx="1981200" cy="685800"/>
          </a:xfrm>
          <a:prstGeom prst="rect">
            <a:avLst/>
          </a:prstGeom>
        </p:spPr>
        <p:style>
          <a:lnRef idx="2">
            <a:schemeClr val="accent1">
              <a:shade val="50000"/>
            </a:schemeClr>
          </a:lnRef>
          <a:fillRef idx="1003">
            <a:schemeClr val="dk2"/>
          </a:fillRef>
          <a:effectRef idx="0">
            <a:schemeClr val="accent1"/>
          </a:effectRef>
          <a:fontRef idx="minor">
            <a:schemeClr val="lt1"/>
          </a:fontRef>
        </p:style>
        <p:txBody>
          <a:bodyPr anchor="ctr"/>
          <a:lstStyle/>
          <a:p>
            <a:pPr algn="ctr">
              <a:defRPr/>
            </a:pPr>
            <a:r>
              <a:rPr lang="en-US" dirty="0"/>
              <a:t>Benefit/Water Sharing</a:t>
            </a:r>
          </a:p>
        </p:txBody>
      </p:sp>
      <p:sp>
        <p:nvSpPr>
          <p:cNvPr id="13" name="Rectangle 12"/>
          <p:cNvSpPr/>
          <p:nvPr/>
        </p:nvSpPr>
        <p:spPr>
          <a:xfrm>
            <a:off x="3733800" y="2667000"/>
            <a:ext cx="1447800" cy="259080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n-US" sz="1600" b="1" dirty="0"/>
              <a:t>Equitable and Reasonable Share Without Appreciable Harm</a:t>
            </a:r>
          </a:p>
        </p:txBody>
      </p:sp>
      <p:cxnSp>
        <p:nvCxnSpPr>
          <p:cNvPr id="15" name="Straight Arrow Connector 14"/>
          <p:cNvCxnSpPr/>
          <p:nvPr/>
        </p:nvCxnSpPr>
        <p:spPr>
          <a:xfrm rot="5400000">
            <a:off x="4001294" y="2323306"/>
            <a:ext cx="685800"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pSp>
        <p:nvGrpSpPr>
          <p:cNvPr id="2" name="Group 40"/>
          <p:cNvGrpSpPr>
            <a:grpSpLocks/>
          </p:cNvGrpSpPr>
          <p:nvPr/>
        </p:nvGrpSpPr>
        <p:grpSpPr bwMode="auto">
          <a:xfrm>
            <a:off x="533400" y="2209800"/>
            <a:ext cx="8153400" cy="762000"/>
            <a:chOff x="533400" y="2209800"/>
            <a:chExt cx="8153400" cy="762000"/>
          </a:xfrm>
        </p:grpSpPr>
        <p:sp>
          <p:nvSpPr>
            <p:cNvPr id="8" name="Rectangle 7"/>
            <p:cNvSpPr/>
            <p:nvPr/>
          </p:nvSpPr>
          <p:spPr>
            <a:xfrm>
              <a:off x="533400" y="2209800"/>
              <a:ext cx="2590800" cy="76200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n-US" b="1" dirty="0"/>
                <a:t>1. For Basic Human Needs</a:t>
              </a:r>
            </a:p>
          </p:txBody>
        </p:sp>
        <p:sp>
          <p:nvSpPr>
            <p:cNvPr id="9" name="Rectangle 8"/>
            <p:cNvSpPr/>
            <p:nvPr/>
          </p:nvSpPr>
          <p:spPr>
            <a:xfrm>
              <a:off x="6019800" y="2209800"/>
              <a:ext cx="2667000" cy="68580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n-US" b="1" dirty="0"/>
                <a:t>2. For Economic Development</a:t>
              </a:r>
            </a:p>
          </p:txBody>
        </p:sp>
        <p:cxnSp>
          <p:nvCxnSpPr>
            <p:cNvPr id="37" name="Elbow Connector 36"/>
            <p:cNvCxnSpPr/>
            <p:nvPr/>
          </p:nvCxnSpPr>
          <p:spPr>
            <a:xfrm>
              <a:off x="4419600" y="2209800"/>
              <a:ext cx="1600200" cy="381000"/>
            </a:xfrm>
            <a:prstGeom prst="bentConnector3">
              <a:avLst>
                <a:gd name="adj1" fmla="val 50866"/>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0" name="Elbow Connector 39"/>
            <p:cNvCxnSpPr/>
            <p:nvPr/>
          </p:nvCxnSpPr>
          <p:spPr>
            <a:xfrm rot="10800000" flipV="1">
              <a:off x="3124200" y="2209800"/>
              <a:ext cx="1219200" cy="304800"/>
            </a:xfrm>
            <a:prstGeom prst="bentConnector3">
              <a:avLst>
                <a:gd name="adj1" fmla="val 50000"/>
              </a:avLst>
            </a:prstGeom>
            <a:ln>
              <a:tailEnd type="arrow"/>
            </a:ln>
          </p:spPr>
          <p:style>
            <a:lnRef idx="1">
              <a:schemeClr val="accent2"/>
            </a:lnRef>
            <a:fillRef idx="3">
              <a:schemeClr val="accent2"/>
            </a:fillRef>
            <a:effectRef idx="2">
              <a:schemeClr val="accent2"/>
            </a:effectRef>
            <a:fontRef idx="minor">
              <a:schemeClr val="lt1"/>
            </a:fontRef>
          </p:style>
        </p:cxnSp>
      </p:grpSp>
      <p:grpSp>
        <p:nvGrpSpPr>
          <p:cNvPr id="3" name="Group 27"/>
          <p:cNvGrpSpPr>
            <a:grpSpLocks/>
          </p:cNvGrpSpPr>
          <p:nvPr/>
        </p:nvGrpSpPr>
        <p:grpSpPr bwMode="auto">
          <a:xfrm>
            <a:off x="3124200" y="5257800"/>
            <a:ext cx="2743200" cy="1334291"/>
            <a:chOff x="3124200" y="5476122"/>
            <a:chExt cx="2743200" cy="1267576"/>
          </a:xfrm>
        </p:grpSpPr>
        <p:sp>
          <p:nvSpPr>
            <p:cNvPr id="42" name="Oval 41"/>
            <p:cNvSpPr/>
            <p:nvPr/>
          </p:nvSpPr>
          <p:spPr>
            <a:xfrm>
              <a:off x="3124200" y="5981698"/>
              <a:ext cx="2743200" cy="76200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b="1" dirty="0"/>
                <a:t>Sustainability</a:t>
              </a:r>
            </a:p>
          </p:txBody>
        </p:sp>
        <p:cxnSp>
          <p:nvCxnSpPr>
            <p:cNvPr id="19" name="Straight Arrow Connector 18"/>
            <p:cNvCxnSpPr/>
            <p:nvPr/>
          </p:nvCxnSpPr>
          <p:spPr>
            <a:xfrm rot="5225322" flipH="1" flipV="1">
              <a:off x="4225976" y="5728693"/>
              <a:ext cx="50673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2000"/>
                                        <p:tgtEl>
                                          <p:spTgt spid="5"/>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edge">
                                      <p:cBhvr>
                                        <p:cTn id="21" dur="2000"/>
                                        <p:tgtEl>
                                          <p:spTgt spid="10"/>
                                        </p:tgtEl>
                                      </p:cBhvr>
                                    </p:animEffect>
                                  </p:childTnLst>
                                </p:cTn>
                              </p:par>
                              <p:par>
                                <p:cTn id="22" presetID="2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edge">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linds(horizontal)">
                                      <p:cBhvr>
                                        <p:cTn id="29" dur="500"/>
                                        <p:tgtEl>
                                          <p:spTgt spid="11"/>
                                        </p:tgtEl>
                                      </p:cBhvr>
                                    </p:animEffect>
                                  </p:childTnLst>
                                </p:cTn>
                              </p:par>
                              <p:par>
                                <p:cTn id="30" presetID="3" presetClass="entr" presetSubtype="1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28600"/>
            <a:ext cx="8229600" cy="685800"/>
          </a:xfrm>
        </p:spPr>
        <p:txBody>
          <a:bodyPr>
            <a:normAutofit fontScale="90000"/>
          </a:bodyPr>
          <a:lstStyle/>
          <a:p>
            <a:pPr eaLnBrk="1" hangingPunct="1"/>
            <a:r>
              <a:rPr lang="en-US" b="1" i="1" dirty="0" smtClean="0">
                <a:solidFill>
                  <a:schemeClr val="tx1"/>
                </a:solidFill>
              </a:rPr>
              <a:t>2. Implementation </a:t>
            </a:r>
            <a:r>
              <a:rPr lang="en-US" b="1" i="1" dirty="0">
                <a:solidFill>
                  <a:schemeClr val="tx1"/>
                </a:solidFill>
              </a:rPr>
              <a:t>of the </a:t>
            </a:r>
            <a:r>
              <a:rPr lang="en-US" b="1" i="1" dirty="0" smtClean="0">
                <a:solidFill>
                  <a:schemeClr val="tx1"/>
                </a:solidFill>
              </a:rPr>
              <a:t>Approach</a:t>
            </a:r>
            <a:endParaRPr lang="en-US" b="1" i="1" dirty="0">
              <a:solidFill>
                <a:schemeClr val="tx1"/>
              </a:solidFill>
            </a:endParaRPr>
          </a:p>
        </p:txBody>
      </p:sp>
      <p:sp>
        <p:nvSpPr>
          <p:cNvPr id="9219" name="Rectangle 3"/>
          <p:cNvSpPr>
            <a:spLocks noGrp="1" noChangeArrowheads="1"/>
          </p:cNvSpPr>
          <p:nvPr>
            <p:ph sz="quarter" idx="1"/>
          </p:nvPr>
        </p:nvSpPr>
        <p:spPr>
          <a:xfrm>
            <a:off x="457200" y="1219200"/>
            <a:ext cx="7924800" cy="5029200"/>
          </a:xfrm>
        </p:spPr>
        <p:txBody>
          <a:bodyPr>
            <a:normAutofit fontScale="92500" lnSpcReduction="20000"/>
          </a:bodyPr>
          <a:lstStyle/>
          <a:p>
            <a:pPr marL="609600" indent="-609600" eaLnBrk="1" hangingPunct="1">
              <a:buFontTx/>
              <a:buAutoNum type="arabicPeriod"/>
            </a:pPr>
            <a:r>
              <a:rPr lang="en-US" sz="2800" dirty="0" smtClean="0"/>
              <a:t>2015 Baseline </a:t>
            </a:r>
            <a:r>
              <a:rPr lang="en-US" sz="2800" dirty="0" smtClean="0"/>
              <a:t>Population* </a:t>
            </a:r>
            <a:r>
              <a:rPr lang="en-US" sz="2800" dirty="0" smtClean="0"/>
              <a:t>(Nile Basin part of Population)</a:t>
            </a:r>
          </a:p>
          <a:p>
            <a:pPr marL="609600" indent="-609600" eaLnBrk="1" hangingPunct="1">
              <a:buFontTx/>
              <a:buAutoNum type="arabicPeriod"/>
            </a:pPr>
            <a:endParaRPr lang="en-US" sz="2800" dirty="0" smtClean="0"/>
          </a:p>
          <a:p>
            <a:pPr marL="609600" indent="-609600" eaLnBrk="1" hangingPunct="1">
              <a:buFontTx/>
              <a:buAutoNum type="arabicPeriod"/>
            </a:pPr>
            <a:endParaRPr lang="en-US" sz="2800" dirty="0" smtClean="0"/>
          </a:p>
          <a:p>
            <a:pPr marL="609600" indent="-609600" eaLnBrk="1" hangingPunct="1">
              <a:buFontTx/>
              <a:buAutoNum type="arabicPeriod"/>
            </a:pPr>
            <a:endParaRPr lang="en-US" sz="2800" dirty="0" smtClean="0"/>
          </a:p>
          <a:p>
            <a:pPr marL="609600" indent="-609600" eaLnBrk="1" hangingPunct="1">
              <a:buFontTx/>
              <a:buAutoNum type="arabicPeriod"/>
            </a:pPr>
            <a:r>
              <a:rPr lang="en-US" sz="2800" dirty="0" smtClean="0"/>
              <a:t>Assessment </a:t>
            </a:r>
            <a:r>
              <a:rPr lang="en-US" sz="2800" dirty="0"/>
              <a:t>of the basic water needs of each riparian countries. </a:t>
            </a:r>
          </a:p>
          <a:p>
            <a:pPr marL="990600" lvl="1" indent="-533400" eaLnBrk="1" hangingPunct="1">
              <a:buFontTx/>
              <a:buNone/>
            </a:pPr>
            <a:r>
              <a:rPr lang="en-US" sz="2400" dirty="0">
                <a:solidFill>
                  <a:srgbClr val="0000CC"/>
                </a:solidFill>
              </a:rPr>
              <a:t>1.1	Water requirement to fulfill the minimum food/calorie requirement</a:t>
            </a:r>
          </a:p>
          <a:p>
            <a:pPr marL="990600" lvl="1" indent="-533400" eaLnBrk="1" hangingPunct="1">
              <a:buFontTx/>
              <a:buNone/>
            </a:pPr>
            <a:r>
              <a:rPr lang="en-US" sz="2400" dirty="0">
                <a:solidFill>
                  <a:srgbClr val="0000CC"/>
                </a:solidFill>
              </a:rPr>
              <a:t>1.2	Requirement for Domestic Water Supply</a:t>
            </a:r>
          </a:p>
          <a:p>
            <a:pPr marL="990600" lvl="1" indent="-533400" eaLnBrk="1" hangingPunct="1">
              <a:buFontTx/>
              <a:buNone/>
            </a:pPr>
            <a:r>
              <a:rPr lang="en-US" sz="2400" dirty="0">
                <a:solidFill>
                  <a:srgbClr val="0000CC"/>
                </a:solidFill>
              </a:rPr>
              <a:t>1.3	Requirement for Livestock production</a:t>
            </a:r>
          </a:p>
          <a:p>
            <a:pPr marL="990600" lvl="1" indent="-533400" eaLnBrk="1" hangingPunct="1">
              <a:buFontTx/>
              <a:buNone/>
            </a:pPr>
            <a:r>
              <a:rPr lang="en-US" sz="2400" dirty="0">
                <a:solidFill>
                  <a:srgbClr val="0000CC"/>
                </a:solidFill>
              </a:rPr>
              <a:t>1.4	Requirement for Basin Industrial </a:t>
            </a:r>
            <a:r>
              <a:rPr lang="en-US" sz="2400" dirty="0" smtClean="0">
                <a:solidFill>
                  <a:srgbClr val="0000CC"/>
                </a:solidFill>
              </a:rPr>
              <a:t>goods</a:t>
            </a:r>
          </a:p>
          <a:p>
            <a:pPr marL="990600" lvl="1" indent="-533400" eaLnBrk="1" hangingPunct="1">
              <a:buFontTx/>
              <a:buNone/>
            </a:pPr>
            <a:endParaRPr lang="en-US" sz="2400" dirty="0">
              <a:solidFill>
                <a:srgbClr val="0000CC"/>
              </a:solidFill>
            </a:endParaRPr>
          </a:p>
          <a:p>
            <a:pPr marL="609600" indent="-609600" eaLnBrk="1" hangingPunct="1">
              <a:buFontTx/>
              <a:buAutoNum type="arabicPeriod"/>
            </a:pPr>
            <a:r>
              <a:rPr lang="en-US" sz="2800" dirty="0"/>
              <a:t>Separating  the </a:t>
            </a:r>
            <a:r>
              <a:rPr lang="en-US" sz="2800" b="1" dirty="0" smtClean="0">
                <a:solidFill>
                  <a:srgbClr val="FF0066"/>
                </a:solidFill>
              </a:rPr>
              <a:t>Reserved (social)</a:t>
            </a:r>
            <a:r>
              <a:rPr lang="en-US" sz="2800" dirty="0" smtClean="0">
                <a:solidFill>
                  <a:srgbClr val="FF0066"/>
                </a:solidFill>
              </a:rPr>
              <a:t> </a:t>
            </a:r>
            <a:r>
              <a:rPr lang="en-US" sz="2800" dirty="0"/>
              <a:t>and </a:t>
            </a:r>
            <a:r>
              <a:rPr lang="en-US" sz="2800" b="1" dirty="0">
                <a:solidFill>
                  <a:srgbClr val="FF0066"/>
                </a:solidFill>
              </a:rPr>
              <a:t>Non </a:t>
            </a:r>
            <a:r>
              <a:rPr lang="en-US" sz="2800" b="1" dirty="0" smtClean="0">
                <a:solidFill>
                  <a:srgbClr val="FF0066"/>
                </a:solidFill>
              </a:rPr>
              <a:t>reserved (economic)</a:t>
            </a:r>
            <a:r>
              <a:rPr lang="en-US" sz="2800" dirty="0" smtClean="0"/>
              <a:t> </a:t>
            </a:r>
            <a:r>
              <a:rPr lang="en-US" sz="2800" dirty="0"/>
              <a:t>part of the shared water </a:t>
            </a:r>
            <a:r>
              <a:rPr lang="en-US" sz="2800" dirty="0" smtClean="0"/>
              <a:t>resources</a:t>
            </a:r>
            <a:endParaRPr lang="en-US" sz="2800" dirty="0"/>
          </a:p>
        </p:txBody>
      </p:sp>
      <p:grpSp>
        <p:nvGrpSpPr>
          <p:cNvPr id="9" name="Group 8"/>
          <p:cNvGrpSpPr/>
          <p:nvPr/>
        </p:nvGrpSpPr>
        <p:grpSpPr>
          <a:xfrm>
            <a:off x="838201" y="1905000"/>
            <a:ext cx="7184644" cy="685800"/>
            <a:chOff x="838201" y="1905000"/>
            <a:chExt cx="7184644" cy="685800"/>
          </a:xfrm>
        </p:grpSpPr>
        <p:pic>
          <p:nvPicPr>
            <p:cNvPr id="1027" name="Picture 3"/>
            <p:cNvPicPr>
              <a:picLocks noChangeAspect="1" noChangeArrowheads="1"/>
            </p:cNvPicPr>
            <p:nvPr/>
          </p:nvPicPr>
          <p:blipFill>
            <a:blip r:embed="rId3"/>
            <a:srcRect/>
            <a:stretch>
              <a:fillRect/>
            </a:stretch>
          </p:blipFill>
          <p:spPr bwMode="auto">
            <a:xfrm>
              <a:off x="838201" y="1905000"/>
              <a:ext cx="3886200" cy="6858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4724400" y="1905000"/>
              <a:ext cx="3298445" cy="676275"/>
            </a:xfrm>
            <a:prstGeom prst="rect">
              <a:avLst/>
            </a:prstGeom>
            <a:noFill/>
            <a:ln w="9525">
              <a:noFill/>
              <a:miter lim="800000"/>
              <a:headEnd/>
              <a:tailEnd/>
            </a:ln>
            <a:effectLst/>
          </p:spPr>
        </p:pic>
      </p:grpSp>
      <p:sp>
        <p:nvSpPr>
          <p:cNvPr id="7" name="Rectangle 6"/>
          <p:cNvSpPr/>
          <p:nvPr/>
        </p:nvSpPr>
        <p:spPr>
          <a:xfrm>
            <a:off x="2514600" y="6324600"/>
            <a:ext cx="4443845" cy="307777"/>
          </a:xfrm>
          <a:prstGeom prst="rect">
            <a:avLst/>
          </a:prstGeom>
        </p:spPr>
        <p:txBody>
          <a:bodyPr wrap="none">
            <a:spAutoFit/>
          </a:bodyPr>
          <a:lstStyle/>
          <a:p>
            <a:r>
              <a:rPr lang="en-US" sz="1400" i="1" dirty="0" smtClean="0"/>
              <a:t>*In all the slides Sudan = (South Sudan + The Sudan)</a:t>
            </a:r>
            <a:endParaRPr lang="en-US" sz="14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2400" y="304800"/>
            <a:ext cx="8763000" cy="1066800"/>
          </a:xfrm>
        </p:spPr>
        <p:txBody>
          <a:bodyPr>
            <a:normAutofit fontScale="90000"/>
          </a:bodyPr>
          <a:lstStyle/>
          <a:p>
            <a:pPr eaLnBrk="1" hangingPunct="1"/>
            <a:r>
              <a:rPr lang="en-US" sz="3600" b="1" i="1" dirty="0" smtClean="0">
                <a:solidFill>
                  <a:schemeClr val="tx1"/>
                </a:solidFill>
              </a:rPr>
              <a:t>3. Assessment of water for basic human needs: </a:t>
            </a:r>
            <a:r>
              <a:rPr lang="en-US" sz="3200" b="1" dirty="0" smtClean="0">
                <a:solidFill>
                  <a:srgbClr val="0000CC"/>
                </a:solidFill>
              </a:rPr>
              <a:t>Water </a:t>
            </a:r>
            <a:r>
              <a:rPr lang="en-US" sz="3200" b="1" dirty="0">
                <a:solidFill>
                  <a:srgbClr val="0000CC"/>
                </a:solidFill>
              </a:rPr>
              <a:t>For Food Basic Food Needs</a:t>
            </a:r>
            <a:endParaRPr lang="en-US" sz="3200" b="1" i="1" dirty="0">
              <a:solidFill>
                <a:srgbClr val="0000CC"/>
              </a:solidFill>
            </a:endParaRPr>
          </a:p>
        </p:txBody>
      </p:sp>
      <p:sp>
        <p:nvSpPr>
          <p:cNvPr id="11267" name="Rectangle 3"/>
          <p:cNvSpPr>
            <a:spLocks noGrp="1" noChangeArrowheads="1"/>
          </p:cNvSpPr>
          <p:nvPr>
            <p:ph sz="quarter" idx="1"/>
          </p:nvPr>
        </p:nvSpPr>
        <p:spPr>
          <a:xfrm>
            <a:off x="609600" y="1524000"/>
            <a:ext cx="8153400" cy="5334000"/>
          </a:xfrm>
        </p:spPr>
        <p:txBody>
          <a:bodyPr/>
          <a:lstStyle/>
          <a:p>
            <a:pPr eaLnBrk="1" hangingPunct="1">
              <a:lnSpc>
                <a:spcPct val="80000"/>
              </a:lnSpc>
            </a:pPr>
            <a:r>
              <a:rPr lang="en-US" sz="2400" dirty="0"/>
              <a:t>From the World Bank policy study from the year 1986:</a:t>
            </a:r>
            <a:endParaRPr lang="en-US" sz="2400" i="1" dirty="0"/>
          </a:p>
          <a:p>
            <a:pPr lvl="1" eaLnBrk="1" hangingPunct="1">
              <a:lnSpc>
                <a:spcPct val="80000"/>
              </a:lnSpc>
            </a:pPr>
            <a:r>
              <a:rPr lang="en-US" sz="2000" i="1" dirty="0">
                <a:solidFill>
                  <a:srgbClr val="0000CC"/>
                </a:solidFill>
              </a:rPr>
              <a:t>Food security is access by all people at all times to enough food for an active, healthy life</a:t>
            </a:r>
            <a:r>
              <a:rPr lang="en-US" sz="2000" i="1" dirty="0"/>
              <a:t>.</a:t>
            </a:r>
            <a:endParaRPr lang="en-US" sz="2000" dirty="0"/>
          </a:p>
          <a:p>
            <a:pPr eaLnBrk="1" hangingPunct="1">
              <a:lnSpc>
                <a:spcPct val="80000"/>
              </a:lnSpc>
            </a:pPr>
            <a:r>
              <a:rPr lang="en-US" sz="2400" dirty="0"/>
              <a:t>UN World Food Council, 1988, has a more general definition:</a:t>
            </a:r>
            <a:endParaRPr lang="en-US" sz="2400" i="1" dirty="0"/>
          </a:p>
          <a:p>
            <a:pPr lvl="1" eaLnBrk="1" hangingPunct="1">
              <a:lnSpc>
                <a:spcPct val="80000"/>
              </a:lnSpc>
            </a:pPr>
            <a:r>
              <a:rPr lang="en-US" sz="2000" i="1" dirty="0">
                <a:solidFill>
                  <a:srgbClr val="0000CC"/>
                </a:solidFill>
              </a:rPr>
              <a:t>Adequate food available to all people on a regular basis</a:t>
            </a:r>
          </a:p>
          <a:p>
            <a:pPr eaLnBrk="1" hangingPunct="1">
              <a:lnSpc>
                <a:spcPct val="80000"/>
              </a:lnSpc>
            </a:pPr>
            <a:r>
              <a:rPr lang="en-US" sz="2400" dirty="0"/>
              <a:t>Reardon and </a:t>
            </a:r>
            <a:r>
              <a:rPr lang="en-US" sz="2400" dirty="0" err="1"/>
              <a:t>Matlon</a:t>
            </a:r>
            <a:r>
              <a:rPr lang="en-US" sz="2400" dirty="0"/>
              <a:t>, 1989, propose a limit or a value for a measurement of food insecurity:</a:t>
            </a:r>
            <a:endParaRPr lang="en-US" sz="2400" i="1" dirty="0"/>
          </a:p>
          <a:p>
            <a:pPr lvl="1" eaLnBrk="1" hangingPunct="1">
              <a:lnSpc>
                <a:spcPct val="80000"/>
              </a:lnSpc>
            </a:pPr>
            <a:r>
              <a:rPr lang="en-US" sz="2000" i="1" dirty="0">
                <a:solidFill>
                  <a:srgbClr val="0000CC"/>
                </a:solidFill>
              </a:rPr>
              <a:t>Consumption of less than 80% of WHO average required daily caloric intake.</a:t>
            </a:r>
          </a:p>
          <a:p>
            <a:pPr eaLnBrk="1" hangingPunct="1">
              <a:lnSpc>
                <a:spcPct val="80000"/>
              </a:lnSpc>
            </a:pPr>
            <a:r>
              <a:rPr lang="en-US" sz="2400" dirty="0"/>
              <a:t>UNICED, 1990, points out the meaning of the sustainability:</a:t>
            </a:r>
            <a:endParaRPr lang="en-US" sz="2400" i="1" dirty="0"/>
          </a:p>
          <a:p>
            <a:pPr lvl="1" eaLnBrk="1" hangingPunct="1">
              <a:lnSpc>
                <a:spcPct val="80000"/>
              </a:lnSpc>
            </a:pPr>
            <a:r>
              <a:rPr lang="en-US" sz="2000" i="1" dirty="0">
                <a:solidFill>
                  <a:srgbClr val="0000CC"/>
                </a:solidFill>
              </a:rPr>
              <a:t>The assurance of food to meet needs throughout every season of the year. </a:t>
            </a:r>
          </a:p>
          <a:p>
            <a:pPr eaLnBrk="1" hangingPunct="1">
              <a:lnSpc>
                <a:spcPct val="80000"/>
              </a:lnSpc>
            </a:pPr>
            <a:r>
              <a:rPr lang="en-US" sz="2400" i="1" dirty="0"/>
              <a:t>FAO, 1998,  </a:t>
            </a:r>
            <a:endParaRPr lang="en-US" sz="2400" i="1" dirty="0">
              <a:solidFill>
                <a:srgbClr val="0000CC"/>
              </a:solidFill>
            </a:endParaRPr>
          </a:p>
          <a:p>
            <a:pPr lvl="1" eaLnBrk="1" hangingPunct="1">
              <a:lnSpc>
                <a:spcPct val="80000"/>
              </a:lnSpc>
            </a:pPr>
            <a:r>
              <a:rPr lang="en-US" sz="2400" b="1" i="1" dirty="0">
                <a:solidFill>
                  <a:srgbClr val="0000CC"/>
                </a:solidFill>
              </a:rPr>
              <a:t> </a:t>
            </a:r>
            <a:r>
              <a:rPr lang="en-US" sz="2000" i="1" dirty="0">
                <a:solidFill>
                  <a:srgbClr val="0000CC"/>
                </a:solidFill>
              </a:rPr>
              <a:t>”The human right to adequate food and freedom from hunger”-</a:t>
            </a:r>
          </a:p>
          <a:p>
            <a:pPr eaLnBrk="1" hangingPunct="1">
              <a:lnSpc>
                <a:spcPct val="80000"/>
              </a:lnSpc>
            </a:pPr>
            <a:r>
              <a:rPr lang="en-US" sz="2400" i="1" dirty="0">
                <a:solidFill>
                  <a:srgbClr val="0000CC"/>
                </a:solidFill>
              </a:rPr>
              <a:t>Therefore, the minimum per capita calorie requirement was considered as the basic requirement – 2700cal/cap/day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381000"/>
            <a:ext cx="9144000" cy="914400"/>
          </a:xfrm>
        </p:spPr>
        <p:txBody>
          <a:bodyPr>
            <a:normAutofit fontScale="90000"/>
          </a:bodyPr>
          <a:lstStyle/>
          <a:p>
            <a:r>
              <a:rPr lang="en-US" sz="3200" b="1" i="1" dirty="0" smtClean="0">
                <a:solidFill>
                  <a:schemeClr val="tx1"/>
                </a:solidFill>
              </a:rPr>
              <a:t>3. Assessment of water for basic human needs:</a:t>
            </a:r>
            <a:r>
              <a:rPr lang="en-US" sz="3200" b="1" i="1" dirty="0" smtClean="0"/>
              <a:t> </a:t>
            </a:r>
            <a:r>
              <a:rPr lang="en-US" sz="3200" b="1" i="1" dirty="0" smtClean="0">
                <a:solidFill>
                  <a:srgbClr val="0000CC"/>
                </a:solidFill>
              </a:rPr>
              <a:t>Water For Food Basic Food Needs</a:t>
            </a:r>
            <a:endParaRPr lang="en-US" sz="3200" i="1" dirty="0">
              <a:solidFill>
                <a:srgbClr val="0000CC"/>
              </a:solidFill>
            </a:endParaRPr>
          </a:p>
        </p:txBody>
      </p:sp>
      <p:sp>
        <p:nvSpPr>
          <p:cNvPr id="12291" name="Content Placeholder 2"/>
          <p:cNvSpPr>
            <a:spLocks noGrp="1"/>
          </p:cNvSpPr>
          <p:nvPr>
            <p:ph sz="quarter" idx="1"/>
          </p:nvPr>
        </p:nvSpPr>
        <p:spPr>
          <a:xfrm>
            <a:off x="228600" y="1524000"/>
            <a:ext cx="8305800" cy="4572000"/>
          </a:xfrm>
        </p:spPr>
        <p:txBody>
          <a:bodyPr/>
          <a:lstStyle/>
          <a:p>
            <a:pPr eaLnBrk="1" hangingPunct="1"/>
            <a:r>
              <a:rPr lang="en-US" sz="2800" dirty="0" smtClean="0"/>
              <a:t>According to IWMI (2004) water required to produce 1 kg of cereals food item is in the range of 0.4 to 3 m</a:t>
            </a:r>
            <a:r>
              <a:rPr lang="en-US" sz="2800" baseline="30000" dirty="0" smtClean="0"/>
              <a:t>3</a:t>
            </a:r>
            <a:r>
              <a:rPr lang="en-US" sz="2800" dirty="0" smtClean="0"/>
              <a:t> (1 kg maize contains 3650 calories)</a:t>
            </a:r>
          </a:p>
          <a:p>
            <a:pPr eaLnBrk="1" hangingPunct="1"/>
            <a:r>
              <a:rPr lang="en-US" sz="2800" dirty="0" smtClean="0"/>
              <a:t>Using this concept and taking 2700 cal as minimum acceptable level of per capital calorie supply for each country, the required water for food security for each respective basin countries is estimated based on this consideration</a:t>
            </a:r>
          </a:p>
          <a:p>
            <a:pPr eaLnBrk="1" hangingPunct="1"/>
            <a:r>
              <a:rPr lang="en-US" sz="2800" dirty="0" smtClean="0"/>
              <a:t>Note that some countries have per capita calorie </a:t>
            </a:r>
            <a:r>
              <a:rPr lang="en-US" sz="2800" dirty="0" err="1" smtClean="0"/>
              <a:t>abve</a:t>
            </a:r>
            <a:r>
              <a:rPr lang="en-US" sz="2800" dirty="0" smtClean="0"/>
              <a:t> this value, </a:t>
            </a:r>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40631</TotalTime>
  <Words>1295</Words>
  <Application>Microsoft Office PowerPoint</Application>
  <PresentationFormat>On-screen Show (4:3)</PresentationFormat>
  <Paragraphs>134</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Equity</vt:lpstr>
      <vt:lpstr>Alternative Approach to Objectively Define the Equitable Utilization Concepts of the UN Water Convention: The Case of the Nile Basin</vt:lpstr>
      <vt:lpstr>Table of Content</vt:lpstr>
      <vt:lpstr>1. The concept of Equitable Utilization and Benefit sharing of the Shared Water Resources</vt:lpstr>
      <vt:lpstr>1. What does this mean?</vt:lpstr>
      <vt:lpstr>2. Approach/Methodology</vt:lpstr>
      <vt:lpstr>2. Operationalizing the approach</vt:lpstr>
      <vt:lpstr>2. Implementation of the Approach</vt:lpstr>
      <vt:lpstr>3. Assessment of water for basic human needs: Water For Food Basic Food Needs</vt:lpstr>
      <vt:lpstr>3. Assessment of water for basic human needs: Water For Food Basic Food Needs</vt:lpstr>
      <vt:lpstr>3. Assessment of water for basic human needs: Domestic Water Supply</vt:lpstr>
      <vt:lpstr>3. Assessment of water for basic human needs: Water Requirement for Livestock</vt:lpstr>
      <vt:lpstr>3. Assessment of water for basic human needs: Industrial Water Requirement</vt:lpstr>
      <vt:lpstr>4. Preliminary results at 2015: Food Requirement</vt:lpstr>
      <vt:lpstr>4. Preliminary results at 2015: Water For Food Basic Food Needs</vt:lpstr>
      <vt:lpstr>4. Preliminary results at 2015: Basic water supply for Urban &amp; Rural</vt:lpstr>
      <vt:lpstr>4. Preliminary results at 2015: Water Requirement for Livestock</vt:lpstr>
      <vt:lpstr>4. Preliminary results at 2015: Industrial Water Requirement</vt:lpstr>
      <vt:lpstr>4. Preliminary results at 2015: Total Water required for Basic Human Needs</vt:lpstr>
      <vt:lpstr>5. Assessment of the Non-Reserved (Economic) Water Resources</vt:lpstr>
      <vt:lpstr>6. Challenges and limitations to the application of the Methodology</vt:lpstr>
      <vt:lpstr>Concluding Remarks and Recommendation</vt:lpstr>
      <vt:lpstr>THANK YOU </vt:lpstr>
    </vt:vector>
  </TitlesOfParts>
  <Company>AAU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Preferred Customer</dc:creator>
  <cp:lastModifiedBy>Owner</cp:lastModifiedBy>
  <cp:revision>2313</cp:revision>
  <dcterms:created xsi:type="dcterms:W3CDTF">2010-09-22T08:25:50Z</dcterms:created>
  <dcterms:modified xsi:type="dcterms:W3CDTF">2020-08-19T18:43:41Z</dcterms:modified>
</cp:coreProperties>
</file>