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notesSlides/notesSlide10.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notesSlides/notesSlide12.xml" ContentType="application/vnd.openxmlformats-officedocument.presentationml.notesSlide+xml"/>
  <Override PartName="/ppt/charts/chart19.xml" ContentType="application/vnd.openxmlformats-officedocument.drawingml.chart+xml"/>
  <Override PartName="/ppt/notesSlides/notesSlide13.xml" ContentType="application/vnd.openxmlformats-officedocument.presentationml.notesSlide+xml"/>
  <Override PartName="/ppt/charts/chart20.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1.xml" ContentType="application/vnd.openxmlformats-officedocument.drawingml.chart+xml"/>
  <Override PartName="/ppt/notesSlides/notesSlide16.xml" ContentType="application/vnd.openxmlformats-officedocument.presentationml.notesSlide+xml"/>
  <Override PartName="/ppt/charts/chart22.xml" ContentType="application/vnd.openxmlformats-officedocument.drawingml.chart+xml"/>
  <Override PartName="/ppt/notesSlides/notesSlide17.xml" ContentType="application/vnd.openxmlformats-officedocument.presentationml.notesSlide+xml"/>
  <Override PartName="/ppt/charts/chart23.xml" ContentType="application/vnd.openxmlformats-officedocument.drawingml.chart+xml"/>
  <Override PartName="/ppt/notesSlides/notesSlide18.xml" ContentType="application/vnd.openxmlformats-officedocument.presentationml.notesSlide+xml"/>
  <Override PartName="/ppt/charts/chart24.xml" ContentType="application/vnd.openxmlformats-officedocument.drawingml.chart+xml"/>
  <Override PartName="/ppt/notesSlides/notesSlide19.xml" ContentType="application/vnd.openxmlformats-officedocument.presentationml.notesSlide+xml"/>
  <Override PartName="/ppt/charts/chart25.xml" ContentType="application/vnd.openxmlformats-officedocument.drawingml.chart+xml"/>
  <Override PartName="/ppt/notesSlides/notesSlide20.xml" ContentType="application/vnd.openxmlformats-officedocument.presentationml.notesSlide+xml"/>
  <Override PartName="/ppt/charts/chart26.xml" ContentType="application/vnd.openxmlformats-officedocument.drawingml.chart+xml"/>
  <Override PartName="/ppt/notesSlides/notesSlide21.xml" ContentType="application/vnd.openxmlformats-officedocument.presentationml.notesSlide+xml"/>
  <Override PartName="/ppt/charts/chart27.xml" ContentType="application/vnd.openxmlformats-officedocument.drawingml.chart+xml"/>
  <Override PartName="/ppt/notesSlides/notesSlide22.xml" ContentType="application/vnd.openxmlformats-officedocument.presentationml.notesSlide+xml"/>
  <Override PartName="/ppt/charts/chart28.xml" ContentType="application/vnd.openxmlformats-officedocument.drawingml.chart+xml"/>
  <Override PartName="/ppt/notesSlides/notesSlide23.xml" ContentType="application/vnd.openxmlformats-officedocument.presentationml.notesSlide+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0" r:id="rId1"/>
  </p:sldMasterIdLst>
  <p:notesMasterIdLst>
    <p:notesMasterId r:id="rId60"/>
  </p:notesMasterIdLst>
  <p:sldIdLst>
    <p:sldId id="256" r:id="rId2"/>
    <p:sldId id="262" r:id="rId3"/>
    <p:sldId id="289" r:id="rId4"/>
    <p:sldId id="339" r:id="rId5"/>
    <p:sldId id="290" r:id="rId6"/>
    <p:sldId id="273" r:id="rId7"/>
    <p:sldId id="336" r:id="rId8"/>
    <p:sldId id="292" r:id="rId9"/>
    <p:sldId id="291" r:id="rId10"/>
    <p:sldId id="293" r:id="rId11"/>
    <p:sldId id="296" r:id="rId12"/>
    <p:sldId id="295" r:id="rId13"/>
    <p:sldId id="297" r:id="rId14"/>
    <p:sldId id="298" r:id="rId15"/>
    <p:sldId id="294" r:id="rId16"/>
    <p:sldId id="299" r:id="rId17"/>
    <p:sldId id="276" r:id="rId18"/>
    <p:sldId id="300" r:id="rId19"/>
    <p:sldId id="337" r:id="rId20"/>
    <p:sldId id="277" r:id="rId21"/>
    <p:sldId id="335" r:id="rId22"/>
    <p:sldId id="304" r:id="rId23"/>
    <p:sldId id="305" r:id="rId24"/>
    <p:sldId id="306" r:id="rId25"/>
    <p:sldId id="307" r:id="rId26"/>
    <p:sldId id="308" r:id="rId27"/>
    <p:sldId id="309" r:id="rId28"/>
    <p:sldId id="310" r:id="rId29"/>
    <p:sldId id="311" r:id="rId30"/>
    <p:sldId id="312" r:id="rId31"/>
    <p:sldId id="313" r:id="rId32"/>
    <p:sldId id="321" r:id="rId33"/>
    <p:sldId id="314" r:id="rId34"/>
    <p:sldId id="315" r:id="rId35"/>
    <p:sldId id="316" r:id="rId36"/>
    <p:sldId id="301" r:id="rId37"/>
    <p:sldId id="317" r:id="rId38"/>
    <p:sldId id="318" r:id="rId39"/>
    <p:sldId id="320" r:id="rId40"/>
    <p:sldId id="323" r:id="rId41"/>
    <p:sldId id="325" r:id="rId42"/>
    <p:sldId id="324" r:id="rId43"/>
    <p:sldId id="326" r:id="rId44"/>
    <p:sldId id="327" r:id="rId45"/>
    <p:sldId id="328" r:id="rId46"/>
    <p:sldId id="329" r:id="rId47"/>
    <p:sldId id="330" r:id="rId48"/>
    <p:sldId id="331" r:id="rId49"/>
    <p:sldId id="303" r:id="rId50"/>
    <p:sldId id="319" r:id="rId51"/>
    <p:sldId id="332" r:id="rId52"/>
    <p:sldId id="302" r:id="rId53"/>
    <p:sldId id="333" r:id="rId54"/>
    <p:sldId id="334" r:id="rId55"/>
    <p:sldId id="338" r:id="rId56"/>
    <p:sldId id="279" r:id="rId57"/>
    <p:sldId id="280" r:id="rId58"/>
    <p:sldId id="269"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CB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96" autoAdjust="0"/>
    <p:restoredTop sz="85739" autoAdjust="0"/>
  </p:normalViewPr>
  <p:slideViewPr>
    <p:cSldViewPr>
      <p:cViewPr varScale="1">
        <p:scale>
          <a:sx n="59" d="100"/>
          <a:sy n="59" d="100"/>
        </p:scale>
        <p:origin x="1488" y="52"/>
      </p:cViewPr>
      <p:guideLst>
        <p:guide orient="horz" pos="2160"/>
        <p:guide pos="2880"/>
      </p:guideLst>
    </p:cSldViewPr>
  </p:slideViewPr>
  <p:outlineViewPr>
    <p:cViewPr>
      <p:scale>
        <a:sx n="33" d="100"/>
        <a:sy n="33" d="100"/>
      </p:scale>
      <p:origin x="0" y="142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oleObject" Target="file:///D:\thesis\progress%20report\Land_Use_Change.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D:\thesis\progress%20report\progress%20report1.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D:\thesis\progress%20report\progress%20report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E:\thesis\progress%20report\progress%20report3.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D:\thesis\progress%20report\progress%20report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D:\thesis\progress%20report\progress%20report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D:\thesis\progress%20report\progress%20report1.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D:\thesis\progress%20report\progress%20report1.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D:\thesis\progress%20report\progress%20report1.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D:\thesis\progress%20report\progress%20report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D:\thesis\progress%20report\progress%20report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G:\thesis\progress%20report\Land_Use_Change.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D:\thesis\progress%20report\progress%20report2.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D:\thesis\progress%20report\GCM%20uncertainity.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D:\thesis\progress%20report\GCM%20uncertainity.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D:\thesis\progress%20report\GCM%20uncertainity.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D:\thesis\progress%20report\progress%20report3.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D:\thesis\progress%20report\progress%20report3.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D:\thesis\progress%20report\progress%20report3.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D:\thesis\progress%20report\progress%20report4.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D:\thesis\progress%20report\progress%20report4.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D:\thesis\progress%20report\progress%20report4.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thesis\progress%20report\progress%20report2.xlsx" TargetMode="External"/></Relationships>
</file>

<file path=ppt/charts/_rels/chart30.xml.rels><?xml version="1.0" encoding="UTF-8" standalone="yes"?>
<Relationships xmlns="http://schemas.openxmlformats.org/package/2006/relationships"><Relationship Id="rId1" Type="http://schemas.openxmlformats.org/officeDocument/2006/relationships/oleObject" Target="file:///D:\thesis\progress%20report\Land_Use_Change.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F:\Thesis\Thesis\Scenarios\Land%20use%20+%20climate%20change\Excel%20sheets\Summary.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thesis\progress%20report\progress%20report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thesis\progress%20report\progress%20report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D:\thesis\progress%20report\progress%20report2.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D:\thesis\progress%20report\progress%20report2.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D:\thesis\progress%20report\progress%20report2.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D:\thesis\progress%20report\Land_Use_Chang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lang="en-GB" sz="2800"/>
            </a:pPr>
            <a:r>
              <a:rPr lang="en-US" sz="2800" dirty="0"/>
              <a:t>Land </a:t>
            </a:r>
            <a:r>
              <a:rPr lang="en-US" sz="2800" dirty="0" smtClean="0"/>
              <a:t>use/cover  </a:t>
            </a:r>
            <a:endParaRPr lang="en-US" sz="2800" dirty="0"/>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v>Land use</c:v>
          </c:tx>
          <c:invertIfNegative val="0"/>
          <c:cat>
            <c:strRef>
              <c:f>scenarios!$G$3:$G$10</c:f>
              <c:strCache>
                <c:ptCount val="6"/>
                <c:pt idx="0">
                  <c:v>SAVA</c:v>
                </c:pt>
                <c:pt idx="1">
                  <c:v>CRDY</c:v>
                </c:pt>
                <c:pt idx="2">
                  <c:v>WATB</c:v>
                </c:pt>
                <c:pt idx="3">
                  <c:v>CRWO</c:v>
                </c:pt>
                <c:pt idx="4">
                  <c:v>GRASS</c:v>
                </c:pt>
                <c:pt idx="5">
                  <c:v>BSVG</c:v>
                </c:pt>
              </c:strCache>
            </c:strRef>
          </c:cat>
          <c:val>
            <c:numRef>
              <c:f>scenarios!$H$3:$H$10</c:f>
              <c:numCache>
                <c:formatCode>General</c:formatCode>
                <c:ptCount val="6"/>
                <c:pt idx="0">
                  <c:v>65</c:v>
                </c:pt>
                <c:pt idx="1">
                  <c:v>21</c:v>
                </c:pt>
                <c:pt idx="2">
                  <c:v>7</c:v>
                </c:pt>
                <c:pt idx="3">
                  <c:v>4</c:v>
                </c:pt>
                <c:pt idx="4">
                  <c:v>1</c:v>
                </c:pt>
                <c:pt idx="5">
                  <c:v>1</c:v>
                </c:pt>
              </c:numCache>
            </c:numRef>
          </c:val>
          <c:extLst>
            <c:ext xmlns:c16="http://schemas.microsoft.com/office/drawing/2014/chart" uri="{C3380CC4-5D6E-409C-BE32-E72D297353CC}">
              <c16:uniqueId val="{00000000-81A7-4B98-A37C-D86719E10947}"/>
            </c:ext>
          </c:extLst>
        </c:ser>
        <c:dLbls>
          <c:showLegendKey val="0"/>
          <c:showVal val="0"/>
          <c:showCatName val="0"/>
          <c:showSerName val="0"/>
          <c:showPercent val="0"/>
          <c:showBubbleSize val="0"/>
        </c:dLbls>
        <c:gapWidth val="150"/>
        <c:shape val="box"/>
        <c:axId val="50929024"/>
        <c:axId val="51013120"/>
        <c:axId val="0"/>
      </c:bar3DChart>
      <c:catAx>
        <c:axId val="50929024"/>
        <c:scaling>
          <c:orientation val="minMax"/>
        </c:scaling>
        <c:delete val="0"/>
        <c:axPos val="b"/>
        <c:title>
          <c:tx>
            <c:rich>
              <a:bodyPr/>
              <a:lstStyle/>
              <a:p>
                <a:pPr>
                  <a:defRPr lang="en-GB" sz="2000" b="1"/>
                </a:pPr>
                <a:r>
                  <a:rPr lang="en-US" sz="2000" b="1"/>
                  <a:t>Land use</a:t>
                </a:r>
              </a:p>
            </c:rich>
          </c:tx>
          <c:layout/>
          <c:overlay val="0"/>
        </c:title>
        <c:numFmt formatCode="General" sourceLinked="0"/>
        <c:majorTickMark val="out"/>
        <c:minorTickMark val="none"/>
        <c:tickLblPos val="nextTo"/>
        <c:txPr>
          <a:bodyPr/>
          <a:lstStyle/>
          <a:p>
            <a:pPr>
              <a:defRPr lang="en-GB" sz="1600" b="1"/>
            </a:pPr>
            <a:endParaRPr lang="en-US"/>
          </a:p>
        </c:txPr>
        <c:crossAx val="51013120"/>
        <c:crosses val="autoZero"/>
        <c:auto val="1"/>
        <c:lblAlgn val="ctr"/>
        <c:lblOffset val="100"/>
        <c:noMultiLvlLbl val="0"/>
      </c:catAx>
      <c:valAx>
        <c:axId val="51013120"/>
        <c:scaling>
          <c:orientation val="minMax"/>
        </c:scaling>
        <c:delete val="0"/>
        <c:axPos val="l"/>
        <c:majorGridlines>
          <c:spPr>
            <a:ln>
              <a:solidFill>
                <a:schemeClr val="tx1">
                  <a:lumMod val="50000"/>
                  <a:lumOff val="50000"/>
                </a:schemeClr>
              </a:solidFill>
            </a:ln>
          </c:spPr>
        </c:majorGridlines>
        <c:title>
          <c:tx>
            <c:rich>
              <a:bodyPr rot="-5400000" vert="horz"/>
              <a:lstStyle/>
              <a:p>
                <a:pPr>
                  <a:defRPr lang="en-GB" sz="2400"/>
                </a:pPr>
                <a:r>
                  <a:rPr lang="en-US" sz="2400"/>
                  <a:t> Composition in %</a:t>
                </a:r>
              </a:p>
            </c:rich>
          </c:tx>
          <c:layout/>
          <c:overlay val="0"/>
        </c:title>
        <c:numFmt formatCode="General" sourceLinked="1"/>
        <c:majorTickMark val="out"/>
        <c:minorTickMark val="none"/>
        <c:tickLblPos val="nextTo"/>
        <c:txPr>
          <a:bodyPr/>
          <a:lstStyle/>
          <a:p>
            <a:pPr>
              <a:defRPr lang="en-GB" sz="1600" b="1"/>
            </a:pPr>
            <a:endParaRPr lang="en-US"/>
          </a:p>
        </c:txPr>
        <c:crossAx val="50929024"/>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400"/>
            </a:pPr>
            <a:r>
              <a:rPr lang="en-US" sz="2400"/>
              <a:t>ROSSEIR</a:t>
            </a:r>
          </a:p>
        </c:rich>
      </c:tx>
      <c:layout/>
      <c:overlay val="0"/>
    </c:title>
    <c:autoTitleDeleted val="0"/>
    <c:plotArea>
      <c:layout>
        <c:manualLayout>
          <c:layoutTarget val="inner"/>
          <c:xMode val="edge"/>
          <c:yMode val="edge"/>
          <c:x val="0.14408576040223436"/>
          <c:y val="0.14300395496033699"/>
          <c:w val="0.80896765653939928"/>
          <c:h val="0.55952101876148563"/>
        </c:manualLayout>
      </c:layout>
      <c:lineChart>
        <c:grouping val="standard"/>
        <c:varyColors val="0"/>
        <c:ser>
          <c:idx val="0"/>
          <c:order val="0"/>
          <c:tx>
            <c:v>Observed</c:v>
          </c:tx>
          <c:spPr>
            <a:ln w="25400">
              <a:solidFill>
                <a:schemeClr val="tx1"/>
              </a:solidFill>
            </a:ln>
          </c:spPr>
          <c:marker>
            <c:symbol val="none"/>
          </c:marker>
          <c:cat>
            <c:strRef>
              <c:f>graphs!$S$4:$S$15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graphs!$V$4:$V$15</c:f>
              <c:numCache>
                <c:formatCode>0.00</c:formatCode>
                <c:ptCount val="12"/>
                <c:pt idx="0">
                  <c:v>353.1</c:v>
                </c:pt>
                <c:pt idx="1">
                  <c:v>360</c:v>
                </c:pt>
                <c:pt idx="2">
                  <c:v>292.3</c:v>
                </c:pt>
                <c:pt idx="3">
                  <c:v>234.9</c:v>
                </c:pt>
                <c:pt idx="4">
                  <c:v>308.5</c:v>
                </c:pt>
                <c:pt idx="5">
                  <c:v>630.1</c:v>
                </c:pt>
                <c:pt idx="6">
                  <c:v>2458.9</c:v>
                </c:pt>
                <c:pt idx="7">
                  <c:v>5204.2</c:v>
                </c:pt>
                <c:pt idx="8">
                  <c:v>3713.5</c:v>
                </c:pt>
                <c:pt idx="9">
                  <c:v>1758.1</c:v>
                </c:pt>
                <c:pt idx="10">
                  <c:v>832.6</c:v>
                </c:pt>
                <c:pt idx="11">
                  <c:v>464.3</c:v>
                </c:pt>
              </c:numCache>
            </c:numRef>
          </c:val>
          <c:smooth val="0"/>
          <c:extLst>
            <c:ext xmlns:c16="http://schemas.microsoft.com/office/drawing/2014/chart" uri="{C3380CC4-5D6E-409C-BE32-E72D297353CC}">
              <c16:uniqueId val="{00000000-1AD6-479D-BCF7-E691FFBBA41A}"/>
            </c:ext>
          </c:extLst>
        </c:ser>
        <c:ser>
          <c:idx val="1"/>
          <c:order val="1"/>
          <c:tx>
            <c:v>SWAT</c:v>
          </c:tx>
          <c:spPr>
            <a:ln w="25400">
              <a:solidFill>
                <a:sysClr val="windowText" lastClr="000000"/>
              </a:solidFill>
              <a:prstDash val="sysDash"/>
            </a:ln>
          </c:spPr>
          <c:marker>
            <c:symbol val="none"/>
          </c:marker>
          <c:val>
            <c:numRef>
              <c:f>graphs!$W$4:$W$15</c:f>
              <c:numCache>
                <c:formatCode>0.00</c:formatCode>
                <c:ptCount val="12"/>
                <c:pt idx="0">
                  <c:v>597.4</c:v>
                </c:pt>
                <c:pt idx="1">
                  <c:v>312.65999999999997</c:v>
                </c:pt>
                <c:pt idx="2">
                  <c:v>146.05000000000001</c:v>
                </c:pt>
                <c:pt idx="3">
                  <c:v>133.63</c:v>
                </c:pt>
                <c:pt idx="4">
                  <c:v>380.4</c:v>
                </c:pt>
                <c:pt idx="5">
                  <c:v>545.4</c:v>
                </c:pt>
                <c:pt idx="6">
                  <c:v>2810.9</c:v>
                </c:pt>
                <c:pt idx="7">
                  <c:v>4269</c:v>
                </c:pt>
                <c:pt idx="8">
                  <c:v>3656</c:v>
                </c:pt>
                <c:pt idx="9">
                  <c:v>1806</c:v>
                </c:pt>
                <c:pt idx="10">
                  <c:v>851.1</c:v>
                </c:pt>
                <c:pt idx="11">
                  <c:v>607.79999999999995</c:v>
                </c:pt>
              </c:numCache>
            </c:numRef>
          </c:val>
          <c:smooth val="0"/>
          <c:extLst>
            <c:ext xmlns:c16="http://schemas.microsoft.com/office/drawing/2014/chart" uri="{C3380CC4-5D6E-409C-BE32-E72D297353CC}">
              <c16:uniqueId val="{00000001-1AD6-479D-BCF7-E691FFBBA41A}"/>
            </c:ext>
          </c:extLst>
        </c:ser>
        <c:dLbls>
          <c:showLegendKey val="0"/>
          <c:showVal val="0"/>
          <c:showCatName val="0"/>
          <c:showSerName val="0"/>
          <c:showPercent val="0"/>
          <c:showBubbleSize val="0"/>
        </c:dLbls>
        <c:smooth val="0"/>
        <c:axId val="52396032"/>
        <c:axId val="52397568"/>
      </c:lineChart>
      <c:catAx>
        <c:axId val="52396032"/>
        <c:scaling>
          <c:orientation val="minMax"/>
        </c:scaling>
        <c:delete val="0"/>
        <c:axPos val="b"/>
        <c:numFmt formatCode="General" sourceLinked="0"/>
        <c:majorTickMark val="none"/>
        <c:minorTickMark val="none"/>
        <c:tickLblPos val="nextTo"/>
        <c:txPr>
          <a:bodyPr/>
          <a:lstStyle/>
          <a:p>
            <a:pPr>
              <a:defRPr lang="en-GB" sz="1800" b="1"/>
            </a:pPr>
            <a:endParaRPr lang="en-US"/>
          </a:p>
        </c:txPr>
        <c:crossAx val="52397568"/>
        <c:crosses val="autoZero"/>
        <c:auto val="1"/>
        <c:lblAlgn val="ctr"/>
        <c:lblOffset val="100"/>
        <c:noMultiLvlLbl val="0"/>
      </c:catAx>
      <c:valAx>
        <c:axId val="52397568"/>
        <c:scaling>
          <c:orientation val="minMax"/>
        </c:scaling>
        <c:delete val="0"/>
        <c:axPos val="l"/>
        <c:majorGridlines>
          <c:spPr>
            <a:ln>
              <a:prstDash val="sysDot"/>
            </a:ln>
          </c:spPr>
        </c:majorGridlines>
        <c:title>
          <c:tx>
            <c:rich>
              <a:bodyPr/>
              <a:lstStyle/>
              <a:p>
                <a:pPr>
                  <a:defRPr lang="en-GB" sz="2400"/>
                </a:pPr>
                <a:r>
                  <a:rPr lang="en-US" sz="2400" dirty="0"/>
                  <a:t>Discharge </a:t>
                </a:r>
                <a:r>
                  <a:rPr lang="en-US" sz="2400" dirty="0" smtClean="0"/>
                  <a:t>(m</a:t>
                </a:r>
                <a:r>
                  <a:rPr lang="en-US" sz="2400" dirty="0" smtClean="0">
                    <a:latin typeface="Times New Roman"/>
                    <a:cs typeface="Times New Roman"/>
                  </a:rPr>
                  <a:t>³</a:t>
                </a:r>
                <a:r>
                  <a:rPr lang="en-US" sz="2400" dirty="0" smtClean="0"/>
                  <a:t>/s)</a:t>
                </a:r>
                <a:endParaRPr lang="en-US" sz="2400" dirty="0"/>
              </a:p>
            </c:rich>
          </c:tx>
          <c:layout>
            <c:manualLayout>
              <c:xMode val="edge"/>
              <c:yMode val="edge"/>
              <c:x val="1.1077209098862674E-2"/>
              <c:y val="0.17219277217764806"/>
            </c:manualLayout>
          </c:layout>
          <c:overlay val="0"/>
        </c:title>
        <c:numFmt formatCode="0" sourceLinked="0"/>
        <c:majorTickMark val="none"/>
        <c:minorTickMark val="none"/>
        <c:tickLblPos val="nextTo"/>
        <c:txPr>
          <a:bodyPr/>
          <a:lstStyle/>
          <a:p>
            <a:pPr>
              <a:defRPr lang="en-GB" sz="1600" b="1"/>
            </a:pPr>
            <a:endParaRPr lang="en-US"/>
          </a:p>
        </c:txPr>
        <c:crossAx val="52396032"/>
        <c:crosses val="autoZero"/>
        <c:crossBetween val="between"/>
        <c:majorUnit val="2000"/>
      </c:valAx>
      <c:spPr>
        <a:ln>
          <a:solidFill>
            <a:schemeClr val="bg1">
              <a:lumMod val="50000"/>
            </a:schemeClr>
          </a:solidFill>
        </a:ln>
      </c:spPr>
    </c:plotArea>
    <c:legend>
      <c:legendPos val="r"/>
      <c:layout>
        <c:manualLayout>
          <c:xMode val="edge"/>
          <c:yMode val="edge"/>
          <c:x val="0.16997581899484787"/>
          <c:y val="0.8807129515498453"/>
          <c:w val="0.78053489841547585"/>
          <c:h val="9.3158086008480037E-2"/>
        </c:manualLayout>
      </c:layout>
      <c:overlay val="0"/>
      <c:spPr>
        <a:ln>
          <a:solidFill>
            <a:srgbClr val="04617B">
              <a:lumMod val="60000"/>
              <a:lumOff val="40000"/>
            </a:srgbClr>
          </a:solidFill>
        </a:ln>
      </c:spPr>
      <c:txPr>
        <a:bodyPr/>
        <a:lstStyle/>
        <a:p>
          <a:pPr>
            <a:defRPr lang="en-GB" sz="2000" b="1"/>
          </a:pPr>
          <a:endParaRPr lang="en-US"/>
        </a:p>
      </c:txPr>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400"/>
            </a:pPr>
            <a:r>
              <a:rPr lang="en-US" sz="2400"/>
              <a:t>Khartoum</a:t>
            </a:r>
          </a:p>
        </c:rich>
      </c:tx>
      <c:layout/>
      <c:overlay val="0"/>
    </c:title>
    <c:autoTitleDeleted val="0"/>
    <c:plotArea>
      <c:layout>
        <c:manualLayout>
          <c:layoutTarget val="inner"/>
          <c:xMode val="edge"/>
          <c:yMode val="edge"/>
          <c:x val="0.14342422474968405"/>
          <c:y val="0.17821804966686938"/>
          <c:w val="0.80962914357927684"/>
          <c:h val="0.5595210983242479"/>
        </c:manualLayout>
      </c:layout>
      <c:lineChart>
        <c:grouping val="standard"/>
        <c:varyColors val="0"/>
        <c:ser>
          <c:idx val="0"/>
          <c:order val="0"/>
          <c:tx>
            <c:v>Observed</c:v>
          </c:tx>
          <c:spPr>
            <a:ln w="25400">
              <a:solidFill>
                <a:schemeClr val="tx1"/>
              </a:solidFill>
            </a:ln>
          </c:spPr>
          <c:marker>
            <c:symbol val="none"/>
          </c:marker>
          <c:cat>
            <c:strRef>
              <c:f>graphs!$S$4:$S$15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graphs!$T$4:$T$15</c:f>
              <c:numCache>
                <c:formatCode>0.00</c:formatCode>
                <c:ptCount val="12"/>
                <c:pt idx="0">
                  <c:v>137.69999999999999</c:v>
                </c:pt>
                <c:pt idx="1">
                  <c:v>110.9</c:v>
                </c:pt>
                <c:pt idx="2">
                  <c:v>113.3</c:v>
                </c:pt>
                <c:pt idx="3">
                  <c:v>168</c:v>
                </c:pt>
                <c:pt idx="4">
                  <c:v>195.8</c:v>
                </c:pt>
                <c:pt idx="5">
                  <c:v>294.39999999999969</c:v>
                </c:pt>
                <c:pt idx="6">
                  <c:v>1588.2</c:v>
                </c:pt>
                <c:pt idx="7">
                  <c:v>5229.2</c:v>
                </c:pt>
                <c:pt idx="8">
                  <c:v>3927.1</c:v>
                </c:pt>
                <c:pt idx="9">
                  <c:v>1803.4</c:v>
                </c:pt>
                <c:pt idx="10">
                  <c:v>571</c:v>
                </c:pt>
                <c:pt idx="11">
                  <c:v>231.9</c:v>
                </c:pt>
              </c:numCache>
            </c:numRef>
          </c:val>
          <c:smooth val="0"/>
          <c:extLst>
            <c:ext xmlns:c16="http://schemas.microsoft.com/office/drawing/2014/chart" uri="{C3380CC4-5D6E-409C-BE32-E72D297353CC}">
              <c16:uniqueId val="{00000000-115D-4B84-8D2F-67AA5419ED47}"/>
            </c:ext>
          </c:extLst>
        </c:ser>
        <c:ser>
          <c:idx val="1"/>
          <c:order val="1"/>
          <c:tx>
            <c:v>SWAT</c:v>
          </c:tx>
          <c:spPr>
            <a:ln w="25400">
              <a:solidFill>
                <a:sysClr val="windowText" lastClr="000000"/>
              </a:solidFill>
              <a:prstDash val="sysDash"/>
            </a:ln>
          </c:spPr>
          <c:marker>
            <c:symbol val="none"/>
          </c:marker>
          <c:val>
            <c:numRef>
              <c:f>graphs!$U$4:$U$15</c:f>
              <c:numCache>
                <c:formatCode>0.00</c:formatCode>
                <c:ptCount val="12"/>
                <c:pt idx="0">
                  <c:v>585.70000000000005</c:v>
                </c:pt>
                <c:pt idx="1">
                  <c:v>427.3</c:v>
                </c:pt>
                <c:pt idx="2">
                  <c:v>255.7</c:v>
                </c:pt>
                <c:pt idx="3">
                  <c:v>115.59</c:v>
                </c:pt>
                <c:pt idx="4">
                  <c:v>116.6</c:v>
                </c:pt>
                <c:pt idx="5">
                  <c:v>338.7</c:v>
                </c:pt>
                <c:pt idx="6">
                  <c:v>1457.7</c:v>
                </c:pt>
                <c:pt idx="7">
                  <c:v>4028</c:v>
                </c:pt>
                <c:pt idx="8">
                  <c:v>4118</c:v>
                </c:pt>
                <c:pt idx="9">
                  <c:v>2705</c:v>
                </c:pt>
                <c:pt idx="10">
                  <c:v>1811</c:v>
                </c:pt>
                <c:pt idx="11">
                  <c:v>1051.5999999999999</c:v>
                </c:pt>
              </c:numCache>
            </c:numRef>
          </c:val>
          <c:smooth val="0"/>
          <c:extLst>
            <c:ext xmlns:c16="http://schemas.microsoft.com/office/drawing/2014/chart" uri="{C3380CC4-5D6E-409C-BE32-E72D297353CC}">
              <c16:uniqueId val="{00000001-115D-4B84-8D2F-67AA5419ED47}"/>
            </c:ext>
          </c:extLst>
        </c:ser>
        <c:dLbls>
          <c:showLegendKey val="0"/>
          <c:showVal val="0"/>
          <c:showCatName val="0"/>
          <c:showSerName val="0"/>
          <c:showPercent val="0"/>
          <c:showBubbleSize val="0"/>
        </c:dLbls>
        <c:smooth val="0"/>
        <c:axId val="52226688"/>
        <c:axId val="52429184"/>
      </c:lineChart>
      <c:catAx>
        <c:axId val="52226688"/>
        <c:scaling>
          <c:orientation val="minMax"/>
        </c:scaling>
        <c:delete val="0"/>
        <c:axPos val="b"/>
        <c:numFmt formatCode="General" sourceLinked="0"/>
        <c:majorTickMark val="none"/>
        <c:minorTickMark val="none"/>
        <c:tickLblPos val="nextTo"/>
        <c:txPr>
          <a:bodyPr/>
          <a:lstStyle/>
          <a:p>
            <a:pPr>
              <a:defRPr lang="en-GB" sz="1800" b="1"/>
            </a:pPr>
            <a:endParaRPr lang="en-US"/>
          </a:p>
        </c:txPr>
        <c:crossAx val="52429184"/>
        <c:crosses val="autoZero"/>
        <c:auto val="1"/>
        <c:lblAlgn val="ctr"/>
        <c:lblOffset val="100"/>
        <c:noMultiLvlLbl val="0"/>
      </c:catAx>
      <c:valAx>
        <c:axId val="52429184"/>
        <c:scaling>
          <c:orientation val="minMax"/>
        </c:scaling>
        <c:delete val="0"/>
        <c:axPos val="l"/>
        <c:majorGridlines>
          <c:spPr>
            <a:ln>
              <a:prstDash val="sysDot"/>
            </a:ln>
          </c:spPr>
        </c:majorGridlines>
        <c:title>
          <c:tx>
            <c:rich>
              <a:bodyPr/>
              <a:lstStyle/>
              <a:p>
                <a:pPr>
                  <a:defRPr lang="en-GB" sz="2400"/>
                </a:pPr>
                <a:r>
                  <a:rPr lang="en-US" sz="2400" dirty="0"/>
                  <a:t>Discharge (</a:t>
                </a:r>
                <a:r>
                  <a:rPr lang="en-US" sz="2400" dirty="0" smtClean="0"/>
                  <a:t>m</a:t>
                </a:r>
                <a:r>
                  <a:rPr lang="en-US" sz="2400" b="1" i="0" u="none" strike="noStrike" baseline="0" dirty="0" smtClean="0"/>
                  <a:t>³</a:t>
                </a:r>
                <a:r>
                  <a:rPr lang="en-US" sz="2400" dirty="0" smtClean="0"/>
                  <a:t>/s</a:t>
                </a:r>
                <a:r>
                  <a:rPr lang="en-US" sz="2400" dirty="0"/>
                  <a:t>)</a:t>
                </a:r>
              </a:p>
            </c:rich>
          </c:tx>
          <c:layout>
            <c:manualLayout>
              <c:xMode val="edge"/>
              <c:yMode val="edge"/>
              <c:x val="1.1077209098862674E-2"/>
              <c:y val="0.20240513563089119"/>
            </c:manualLayout>
          </c:layout>
          <c:overlay val="0"/>
        </c:title>
        <c:numFmt formatCode="0" sourceLinked="0"/>
        <c:majorTickMark val="none"/>
        <c:minorTickMark val="none"/>
        <c:tickLblPos val="nextTo"/>
        <c:txPr>
          <a:bodyPr/>
          <a:lstStyle/>
          <a:p>
            <a:pPr>
              <a:defRPr lang="en-GB" sz="1600" b="1"/>
            </a:pPr>
            <a:endParaRPr lang="en-US"/>
          </a:p>
        </c:txPr>
        <c:crossAx val="52226688"/>
        <c:crosses val="autoZero"/>
        <c:crossBetween val="between"/>
        <c:majorUnit val="2000"/>
      </c:valAx>
      <c:spPr>
        <a:ln>
          <a:solidFill>
            <a:schemeClr val="bg1">
              <a:lumMod val="50000"/>
            </a:schemeClr>
          </a:solidFill>
        </a:ln>
      </c:spPr>
    </c:plotArea>
    <c:legend>
      <c:legendPos val="r"/>
      <c:layout>
        <c:manualLayout>
          <c:xMode val="edge"/>
          <c:yMode val="edge"/>
          <c:x val="0.14374125109361341"/>
          <c:y val="0.86790795244302255"/>
          <c:w val="0.80676946631671065"/>
          <c:h val="9.3158086008480079E-2"/>
        </c:manualLayout>
      </c:layout>
      <c:overlay val="0"/>
      <c:spPr>
        <a:ln>
          <a:solidFill>
            <a:schemeClr val="tx2">
              <a:lumMod val="60000"/>
              <a:lumOff val="40000"/>
            </a:schemeClr>
          </a:solidFill>
        </a:ln>
      </c:spPr>
      <c:txPr>
        <a:bodyPr/>
        <a:lstStyle/>
        <a:p>
          <a:pPr>
            <a:defRPr lang="en-GB" sz="1800" b="1"/>
          </a:pPr>
          <a:endParaRPr lang="en-US"/>
        </a:p>
      </c:txPr>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000"/>
            </a:pPr>
            <a:r>
              <a:rPr lang="en-US" sz="2000" dirty="0" smtClean="0"/>
              <a:t>ROSSIER</a:t>
            </a:r>
            <a:endParaRPr lang="en-US" sz="2000" dirty="0"/>
          </a:p>
        </c:rich>
      </c:tx>
      <c:layout/>
      <c:overlay val="1"/>
    </c:title>
    <c:autoTitleDeleted val="0"/>
    <c:plotArea>
      <c:layout>
        <c:manualLayout>
          <c:layoutTarget val="inner"/>
          <c:xMode val="edge"/>
          <c:yMode val="edge"/>
          <c:x val="0.13366033472142436"/>
          <c:y val="0.11586782083226548"/>
          <c:w val="0.84834730126796065"/>
          <c:h val="0.65435654801258569"/>
        </c:manualLayout>
      </c:layout>
      <c:areaChart>
        <c:grouping val="standard"/>
        <c:varyColors val="0"/>
        <c:ser>
          <c:idx val="2"/>
          <c:order val="2"/>
          <c:tx>
            <c:v>Max</c:v>
          </c:tx>
          <c:spPr>
            <a:solidFill>
              <a:schemeClr val="bg1">
                <a:lumMod val="85000"/>
              </a:schemeClr>
            </a:solidFill>
            <a:ln w="6350">
              <a:solidFill>
                <a:schemeClr val="tx1"/>
              </a:solidFill>
            </a:ln>
          </c:spPr>
          <c:val>
            <c:numRef>
              <c:f>Residual!$I$6:$I$17</c:f>
              <c:numCache>
                <c:formatCode>0.00</c:formatCode>
                <c:ptCount val="12"/>
                <c:pt idx="0">
                  <c:v>600</c:v>
                </c:pt>
                <c:pt idx="1">
                  <c:v>600</c:v>
                </c:pt>
                <c:pt idx="2">
                  <c:v>330</c:v>
                </c:pt>
                <c:pt idx="3">
                  <c:v>289</c:v>
                </c:pt>
                <c:pt idx="4">
                  <c:v>534</c:v>
                </c:pt>
                <c:pt idx="5">
                  <c:v>703</c:v>
                </c:pt>
                <c:pt idx="6">
                  <c:v>4530</c:v>
                </c:pt>
                <c:pt idx="7">
                  <c:v>7910</c:v>
                </c:pt>
                <c:pt idx="8">
                  <c:v>5740</c:v>
                </c:pt>
                <c:pt idx="9">
                  <c:v>2900</c:v>
                </c:pt>
                <c:pt idx="10">
                  <c:v>1300</c:v>
                </c:pt>
                <c:pt idx="11">
                  <c:v>639</c:v>
                </c:pt>
              </c:numCache>
            </c:numRef>
          </c:val>
          <c:extLst>
            <c:ext xmlns:c16="http://schemas.microsoft.com/office/drawing/2014/chart" uri="{C3380CC4-5D6E-409C-BE32-E72D297353CC}">
              <c16:uniqueId val="{00000000-5F7A-4C4A-ACDE-174ABA71E71B}"/>
            </c:ext>
          </c:extLst>
        </c:ser>
        <c:ser>
          <c:idx val="3"/>
          <c:order val="3"/>
          <c:tx>
            <c:v>Min</c:v>
          </c:tx>
          <c:spPr>
            <a:solidFill>
              <a:schemeClr val="bg1"/>
            </a:solidFill>
            <a:ln w="6350">
              <a:solidFill>
                <a:sysClr val="windowText" lastClr="000000"/>
              </a:solidFill>
            </a:ln>
          </c:spPr>
          <c:val>
            <c:numRef>
              <c:f>Residual!$J$6:$J$17</c:f>
              <c:numCache>
                <c:formatCode>0.00</c:formatCode>
                <c:ptCount val="12"/>
                <c:pt idx="0">
                  <c:v>574</c:v>
                </c:pt>
                <c:pt idx="1">
                  <c:v>52.6</c:v>
                </c:pt>
                <c:pt idx="2">
                  <c:v>37.200000000000003</c:v>
                </c:pt>
                <c:pt idx="3">
                  <c:v>35.4</c:v>
                </c:pt>
                <c:pt idx="4">
                  <c:v>222</c:v>
                </c:pt>
                <c:pt idx="5">
                  <c:v>255</c:v>
                </c:pt>
                <c:pt idx="6">
                  <c:v>619</c:v>
                </c:pt>
                <c:pt idx="7">
                  <c:v>2270</c:v>
                </c:pt>
                <c:pt idx="8">
                  <c:v>1860</c:v>
                </c:pt>
                <c:pt idx="9">
                  <c:v>1280</c:v>
                </c:pt>
                <c:pt idx="10">
                  <c:v>647</c:v>
                </c:pt>
                <c:pt idx="11">
                  <c:v>0.32639533324552461</c:v>
                </c:pt>
              </c:numCache>
            </c:numRef>
          </c:val>
          <c:extLst>
            <c:ext xmlns:c16="http://schemas.microsoft.com/office/drawing/2014/chart" uri="{C3380CC4-5D6E-409C-BE32-E72D297353CC}">
              <c16:uniqueId val="{00000001-5F7A-4C4A-ACDE-174ABA71E71B}"/>
            </c:ext>
          </c:extLst>
        </c:ser>
        <c:dLbls>
          <c:showLegendKey val="0"/>
          <c:showVal val="0"/>
          <c:showCatName val="0"/>
          <c:showSerName val="0"/>
          <c:showPercent val="0"/>
          <c:showBubbleSize val="0"/>
        </c:dLbls>
        <c:axId val="52485504"/>
        <c:axId val="52528640"/>
      </c:areaChart>
      <c:lineChart>
        <c:grouping val="standard"/>
        <c:varyColors val="0"/>
        <c:ser>
          <c:idx val="0"/>
          <c:order val="0"/>
          <c:tx>
            <c:v>Observed</c:v>
          </c:tx>
          <c:spPr>
            <a:ln w="25400">
              <a:solidFill>
                <a:srgbClr val="FF0000"/>
              </a:solidFill>
            </a:ln>
          </c:spPr>
          <c:marker>
            <c:symbol val="square"/>
            <c:size val="6"/>
            <c:spPr>
              <a:solidFill>
                <a:srgbClr val="FF0000"/>
              </a:solidFill>
            </c:spPr>
          </c:marker>
          <c:cat>
            <c:strRef>
              <c:f>Residual!$F$6:$F$17</c:f>
              <c:strCache>
                <c:ptCount val="12"/>
                <c:pt idx="0">
                  <c:v>Jan</c:v>
                </c:pt>
                <c:pt idx="1">
                  <c:v>Feb</c:v>
                </c:pt>
                <c:pt idx="2">
                  <c:v>Mrt</c:v>
                </c:pt>
                <c:pt idx="3">
                  <c:v>Apr</c:v>
                </c:pt>
                <c:pt idx="4">
                  <c:v>Mei</c:v>
                </c:pt>
                <c:pt idx="5">
                  <c:v>Jun</c:v>
                </c:pt>
                <c:pt idx="6">
                  <c:v>Jul</c:v>
                </c:pt>
                <c:pt idx="7">
                  <c:v>Aug</c:v>
                </c:pt>
                <c:pt idx="8">
                  <c:v>Sep</c:v>
                </c:pt>
                <c:pt idx="9">
                  <c:v>Okt</c:v>
                </c:pt>
                <c:pt idx="10">
                  <c:v>Nov</c:v>
                </c:pt>
                <c:pt idx="11">
                  <c:v>Dec</c:v>
                </c:pt>
              </c:strCache>
            </c:strRef>
          </c:cat>
          <c:val>
            <c:numRef>
              <c:f>Residual!$G$6:$G$17</c:f>
              <c:numCache>
                <c:formatCode>0.00</c:formatCode>
                <c:ptCount val="12"/>
                <c:pt idx="0">
                  <c:v>353.1</c:v>
                </c:pt>
                <c:pt idx="1">
                  <c:v>360</c:v>
                </c:pt>
                <c:pt idx="2">
                  <c:v>292.3</c:v>
                </c:pt>
                <c:pt idx="3">
                  <c:v>234.9</c:v>
                </c:pt>
                <c:pt idx="4">
                  <c:v>308.5</c:v>
                </c:pt>
                <c:pt idx="5">
                  <c:v>630.1</c:v>
                </c:pt>
                <c:pt idx="6">
                  <c:v>2458.9</c:v>
                </c:pt>
                <c:pt idx="7">
                  <c:v>5204.2</c:v>
                </c:pt>
                <c:pt idx="8">
                  <c:v>3713.5</c:v>
                </c:pt>
                <c:pt idx="9">
                  <c:v>1758.1</c:v>
                </c:pt>
                <c:pt idx="10">
                  <c:v>832.6</c:v>
                </c:pt>
                <c:pt idx="11">
                  <c:v>464.3</c:v>
                </c:pt>
              </c:numCache>
            </c:numRef>
          </c:val>
          <c:smooth val="0"/>
          <c:extLst>
            <c:ext xmlns:c16="http://schemas.microsoft.com/office/drawing/2014/chart" uri="{C3380CC4-5D6E-409C-BE32-E72D297353CC}">
              <c16:uniqueId val="{00000002-5F7A-4C4A-ACDE-174ABA71E71B}"/>
            </c:ext>
          </c:extLst>
        </c:ser>
        <c:ser>
          <c:idx val="1"/>
          <c:order val="1"/>
          <c:tx>
            <c:v>Baseline Average</c:v>
          </c:tx>
          <c:spPr>
            <a:ln w="25400">
              <a:solidFill>
                <a:schemeClr val="tx1"/>
              </a:solidFill>
            </a:ln>
          </c:spPr>
          <c:marker>
            <c:symbol val="none"/>
          </c:marker>
          <c:val>
            <c:numRef>
              <c:f>Residual!$H$6:$H$17</c:f>
              <c:numCache>
                <c:formatCode>0.00</c:formatCode>
                <c:ptCount val="12"/>
                <c:pt idx="0">
                  <c:v>597.4</c:v>
                </c:pt>
                <c:pt idx="1">
                  <c:v>312.65999999999997</c:v>
                </c:pt>
                <c:pt idx="2">
                  <c:v>146.05000000000001</c:v>
                </c:pt>
                <c:pt idx="3">
                  <c:v>133.63</c:v>
                </c:pt>
                <c:pt idx="4">
                  <c:v>380.4</c:v>
                </c:pt>
                <c:pt idx="5">
                  <c:v>545.4</c:v>
                </c:pt>
                <c:pt idx="6">
                  <c:v>2810.9</c:v>
                </c:pt>
                <c:pt idx="7">
                  <c:v>4269</c:v>
                </c:pt>
                <c:pt idx="8">
                  <c:v>3656</c:v>
                </c:pt>
                <c:pt idx="9">
                  <c:v>1806</c:v>
                </c:pt>
                <c:pt idx="10">
                  <c:v>851.1</c:v>
                </c:pt>
                <c:pt idx="11">
                  <c:v>547.83263953332448</c:v>
                </c:pt>
              </c:numCache>
            </c:numRef>
          </c:val>
          <c:smooth val="0"/>
          <c:extLst>
            <c:ext xmlns:c16="http://schemas.microsoft.com/office/drawing/2014/chart" uri="{C3380CC4-5D6E-409C-BE32-E72D297353CC}">
              <c16:uniqueId val="{00000003-5F7A-4C4A-ACDE-174ABA71E71B}"/>
            </c:ext>
          </c:extLst>
        </c:ser>
        <c:dLbls>
          <c:showLegendKey val="0"/>
          <c:showVal val="0"/>
          <c:showCatName val="0"/>
          <c:showSerName val="0"/>
          <c:showPercent val="0"/>
          <c:showBubbleSize val="0"/>
        </c:dLbls>
        <c:marker val="1"/>
        <c:smooth val="0"/>
        <c:axId val="52485504"/>
        <c:axId val="52528640"/>
      </c:lineChart>
      <c:catAx>
        <c:axId val="52485504"/>
        <c:scaling>
          <c:orientation val="minMax"/>
        </c:scaling>
        <c:delete val="0"/>
        <c:axPos val="b"/>
        <c:title>
          <c:tx>
            <c:rich>
              <a:bodyPr/>
              <a:lstStyle/>
              <a:p>
                <a:pPr>
                  <a:defRPr lang="en-GB" sz="2000"/>
                </a:pPr>
                <a:r>
                  <a:rPr lang="en-US" sz="2000" dirty="0" smtClean="0"/>
                  <a:t>Month</a:t>
                </a:r>
                <a:endParaRPr lang="en-US" sz="2000" dirty="0"/>
              </a:p>
            </c:rich>
          </c:tx>
          <c:layout/>
          <c:overlay val="0"/>
        </c:title>
        <c:majorTickMark val="out"/>
        <c:minorTickMark val="none"/>
        <c:tickLblPos val="nextTo"/>
        <c:txPr>
          <a:bodyPr/>
          <a:lstStyle/>
          <a:p>
            <a:pPr>
              <a:defRPr lang="en-GB" sz="1600" b="1"/>
            </a:pPr>
            <a:endParaRPr lang="en-US"/>
          </a:p>
        </c:txPr>
        <c:crossAx val="52528640"/>
        <c:crosses val="autoZero"/>
        <c:auto val="1"/>
        <c:lblAlgn val="ctr"/>
        <c:lblOffset val="100"/>
        <c:noMultiLvlLbl val="0"/>
      </c:catAx>
      <c:valAx>
        <c:axId val="52528640"/>
        <c:scaling>
          <c:orientation val="minMax"/>
        </c:scaling>
        <c:delete val="0"/>
        <c:axPos val="l"/>
        <c:majorGridlines>
          <c:spPr>
            <a:ln w="6350">
              <a:prstDash val="sysDot"/>
            </a:ln>
          </c:spPr>
        </c:majorGridlines>
        <c:title>
          <c:tx>
            <c:rich>
              <a:bodyPr rot="-5400000" vert="horz"/>
              <a:lstStyle/>
              <a:p>
                <a:pPr>
                  <a:defRPr lang="en-GB" sz="2000"/>
                </a:pPr>
                <a:r>
                  <a:rPr lang="en-US" sz="2000" dirty="0"/>
                  <a:t>Discharge </a:t>
                </a:r>
                <a:r>
                  <a:rPr lang="en-US" sz="2000" dirty="0" smtClean="0"/>
                  <a:t>(m³/s)</a:t>
                </a:r>
                <a:endParaRPr lang="en-US" sz="2000" dirty="0"/>
              </a:p>
            </c:rich>
          </c:tx>
          <c:layout/>
          <c:overlay val="0"/>
        </c:title>
        <c:numFmt formatCode="0" sourceLinked="0"/>
        <c:majorTickMark val="out"/>
        <c:minorTickMark val="none"/>
        <c:tickLblPos val="nextTo"/>
        <c:txPr>
          <a:bodyPr/>
          <a:lstStyle/>
          <a:p>
            <a:pPr>
              <a:defRPr lang="en-GB" sz="1600" b="1"/>
            </a:pPr>
            <a:endParaRPr lang="en-US"/>
          </a:p>
        </c:txPr>
        <c:crossAx val="52485504"/>
        <c:crosses val="autoZero"/>
        <c:crossBetween val="between"/>
        <c:majorUnit val="2000"/>
      </c:valAx>
      <c:spPr>
        <a:ln>
          <a:solidFill>
            <a:schemeClr val="tx1"/>
          </a:solidFill>
        </a:ln>
      </c:spPr>
    </c:plotArea>
    <c:legend>
      <c:legendPos val="r"/>
      <c:legendEntry>
        <c:idx val="0"/>
        <c:delete val="1"/>
      </c:legendEntry>
      <c:legendEntry>
        <c:idx val="1"/>
        <c:delete val="1"/>
      </c:legendEntry>
      <c:layout>
        <c:manualLayout>
          <c:xMode val="edge"/>
          <c:yMode val="edge"/>
          <c:x val="0.14005713719363622"/>
          <c:y val="0.13395127996950557"/>
          <c:w val="0.30377860122252043"/>
          <c:h val="0.20208074214434973"/>
        </c:manualLayout>
      </c:layout>
      <c:overlay val="0"/>
      <c:spPr>
        <a:solidFill>
          <a:sysClr val="window" lastClr="FFFFFF"/>
        </a:solidFill>
        <a:ln w="6350">
          <a:solidFill>
            <a:schemeClr val="accent3"/>
          </a:solidFill>
        </a:ln>
      </c:spPr>
      <c:txPr>
        <a:bodyPr/>
        <a:lstStyle/>
        <a:p>
          <a:pPr>
            <a:defRPr lang="en-GB" sz="1800" b="1"/>
          </a:pPr>
          <a:endParaRPr lang="en-US"/>
        </a:p>
      </c:txPr>
    </c:legend>
    <c:plotVisOnly val="1"/>
    <c:dispBlanksAs val="gap"/>
    <c:showDLblsOverMax val="0"/>
  </c:chart>
  <c:spPr>
    <a:ln>
      <a:no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000"/>
            </a:pPr>
            <a:r>
              <a:rPr lang="en-US" sz="2000" dirty="0"/>
              <a:t>ROSSEIR</a:t>
            </a:r>
          </a:p>
        </c:rich>
      </c:tx>
      <c:layout>
        <c:manualLayout>
          <c:xMode val="edge"/>
          <c:yMode val="edge"/>
          <c:x val="0.37998974917294748"/>
          <c:y val="0"/>
        </c:manualLayout>
      </c:layout>
      <c:overlay val="1"/>
    </c:title>
    <c:autoTitleDeleted val="0"/>
    <c:plotArea>
      <c:layout>
        <c:manualLayout>
          <c:layoutTarget val="inner"/>
          <c:xMode val="edge"/>
          <c:yMode val="edge"/>
          <c:x val="0.258671569355718"/>
          <c:y val="0.12377620575184239"/>
          <c:w val="0.69346082394141517"/>
          <c:h val="0.66937856798217377"/>
        </c:manualLayout>
      </c:layout>
      <c:scatterChart>
        <c:scatterStyle val="lineMarker"/>
        <c:varyColors val="0"/>
        <c:ser>
          <c:idx val="0"/>
          <c:order val="0"/>
          <c:spPr>
            <a:ln w="28575">
              <a:noFill/>
            </a:ln>
          </c:spPr>
          <c:marker>
            <c:symbol val="circle"/>
            <c:size val="8"/>
            <c:spPr>
              <a:solidFill>
                <a:sysClr val="windowText" lastClr="000000"/>
              </a:solidFill>
            </c:spPr>
          </c:marker>
          <c:trendline>
            <c:spPr>
              <a:ln>
                <a:solidFill>
                  <a:srgbClr val="FF0000"/>
                </a:solidFill>
              </a:ln>
            </c:spPr>
            <c:trendlineType val="linear"/>
            <c:dispRSqr val="0"/>
            <c:dispEq val="0"/>
          </c:trendline>
          <c:xVal>
            <c:numRef>
              <c:f>Residual_cal!$F$4:$F$75</c:f>
              <c:numCache>
                <c:formatCode>General</c:formatCode>
                <c:ptCount val="72"/>
                <c:pt idx="0">
                  <c:v>328</c:v>
                </c:pt>
                <c:pt idx="1">
                  <c:v>311</c:v>
                </c:pt>
                <c:pt idx="2">
                  <c:v>181</c:v>
                </c:pt>
                <c:pt idx="3">
                  <c:v>156</c:v>
                </c:pt>
                <c:pt idx="4">
                  <c:v>239</c:v>
                </c:pt>
                <c:pt idx="5">
                  <c:v>756</c:v>
                </c:pt>
                <c:pt idx="6">
                  <c:v>1877</c:v>
                </c:pt>
                <c:pt idx="7">
                  <c:v>5861</c:v>
                </c:pt>
                <c:pt idx="8">
                  <c:v>4012</c:v>
                </c:pt>
                <c:pt idx="9">
                  <c:v>2083</c:v>
                </c:pt>
                <c:pt idx="10">
                  <c:v>806</c:v>
                </c:pt>
                <c:pt idx="11">
                  <c:v>433</c:v>
                </c:pt>
                <c:pt idx="12">
                  <c:v>421</c:v>
                </c:pt>
                <c:pt idx="13">
                  <c:v>377</c:v>
                </c:pt>
                <c:pt idx="14">
                  <c:v>349</c:v>
                </c:pt>
                <c:pt idx="15">
                  <c:v>197</c:v>
                </c:pt>
                <c:pt idx="16">
                  <c:v>238</c:v>
                </c:pt>
                <c:pt idx="17">
                  <c:v>906</c:v>
                </c:pt>
                <c:pt idx="18">
                  <c:v>3136</c:v>
                </c:pt>
                <c:pt idx="19">
                  <c:v>5936</c:v>
                </c:pt>
                <c:pt idx="20">
                  <c:v>4320</c:v>
                </c:pt>
                <c:pt idx="21">
                  <c:v>1810</c:v>
                </c:pt>
                <c:pt idx="22">
                  <c:v>817</c:v>
                </c:pt>
                <c:pt idx="23">
                  <c:v>444</c:v>
                </c:pt>
                <c:pt idx="24">
                  <c:v>384</c:v>
                </c:pt>
                <c:pt idx="25">
                  <c:v>417</c:v>
                </c:pt>
                <c:pt idx="26">
                  <c:v>421</c:v>
                </c:pt>
                <c:pt idx="27">
                  <c:v>199</c:v>
                </c:pt>
                <c:pt idx="28">
                  <c:v>178</c:v>
                </c:pt>
                <c:pt idx="29">
                  <c:v>547</c:v>
                </c:pt>
                <c:pt idx="30">
                  <c:v>2852</c:v>
                </c:pt>
                <c:pt idx="31">
                  <c:v>5861</c:v>
                </c:pt>
                <c:pt idx="32">
                  <c:v>6520</c:v>
                </c:pt>
                <c:pt idx="33">
                  <c:v>2068</c:v>
                </c:pt>
                <c:pt idx="34">
                  <c:v>1018</c:v>
                </c:pt>
                <c:pt idx="35">
                  <c:v>526</c:v>
                </c:pt>
                <c:pt idx="36">
                  <c:v>380</c:v>
                </c:pt>
                <c:pt idx="37">
                  <c:v>343</c:v>
                </c:pt>
                <c:pt idx="38">
                  <c:v>271</c:v>
                </c:pt>
                <c:pt idx="39">
                  <c:v>231</c:v>
                </c:pt>
                <c:pt idx="40">
                  <c:v>448</c:v>
                </c:pt>
                <c:pt idx="41">
                  <c:v>748</c:v>
                </c:pt>
                <c:pt idx="42">
                  <c:v>2102</c:v>
                </c:pt>
                <c:pt idx="43">
                  <c:v>5563</c:v>
                </c:pt>
                <c:pt idx="44">
                  <c:v>3101</c:v>
                </c:pt>
                <c:pt idx="45">
                  <c:v>1288</c:v>
                </c:pt>
                <c:pt idx="46">
                  <c:v>895</c:v>
                </c:pt>
                <c:pt idx="47">
                  <c:v>511</c:v>
                </c:pt>
                <c:pt idx="48">
                  <c:v>328</c:v>
                </c:pt>
                <c:pt idx="49">
                  <c:v>410</c:v>
                </c:pt>
                <c:pt idx="50">
                  <c:v>303</c:v>
                </c:pt>
                <c:pt idx="51">
                  <c:v>230</c:v>
                </c:pt>
                <c:pt idx="52">
                  <c:v>257</c:v>
                </c:pt>
                <c:pt idx="53">
                  <c:v>682</c:v>
                </c:pt>
                <c:pt idx="54">
                  <c:v>3464</c:v>
                </c:pt>
                <c:pt idx="55">
                  <c:v>5451</c:v>
                </c:pt>
                <c:pt idx="56">
                  <c:v>3665</c:v>
                </c:pt>
                <c:pt idx="57">
                  <c:v>1963</c:v>
                </c:pt>
                <c:pt idx="58">
                  <c:v>1342</c:v>
                </c:pt>
                <c:pt idx="59">
                  <c:v>619</c:v>
                </c:pt>
                <c:pt idx="60">
                  <c:v>459</c:v>
                </c:pt>
                <c:pt idx="61">
                  <c:v>368</c:v>
                </c:pt>
                <c:pt idx="62">
                  <c:v>266</c:v>
                </c:pt>
                <c:pt idx="63">
                  <c:v>245</c:v>
                </c:pt>
                <c:pt idx="64">
                  <c:v>310</c:v>
                </c:pt>
                <c:pt idx="65">
                  <c:v>617</c:v>
                </c:pt>
                <c:pt idx="66">
                  <c:v>2546</c:v>
                </c:pt>
                <c:pt idx="67">
                  <c:v>4629</c:v>
                </c:pt>
                <c:pt idx="68">
                  <c:v>3726</c:v>
                </c:pt>
                <c:pt idx="69">
                  <c:v>2505</c:v>
                </c:pt>
                <c:pt idx="70">
                  <c:v>868</c:v>
                </c:pt>
                <c:pt idx="71">
                  <c:v>556</c:v>
                </c:pt>
              </c:numCache>
            </c:numRef>
          </c:xVal>
          <c:yVal>
            <c:numRef>
              <c:f>Residual_cal!$H$4:$H$75</c:f>
              <c:numCache>
                <c:formatCode>0</c:formatCode>
                <c:ptCount val="72"/>
                <c:pt idx="0">
                  <c:v>-246</c:v>
                </c:pt>
                <c:pt idx="1">
                  <c:v>258.39999999999969</c:v>
                </c:pt>
                <c:pt idx="2">
                  <c:v>143.80000000000001</c:v>
                </c:pt>
                <c:pt idx="3">
                  <c:v>120.6</c:v>
                </c:pt>
                <c:pt idx="4">
                  <c:v>17</c:v>
                </c:pt>
                <c:pt idx="5">
                  <c:v>156</c:v>
                </c:pt>
                <c:pt idx="6">
                  <c:v>-43</c:v>
                </c:pt>
                <c:pt idx="7">
                  <c:v>2231</c:v>
                </c:pt>
                <c:pt idx="8">
                  <c:v>1092</c:v>
                </c:pt>
                <c:pt idx="9">
                  <c:v>603</c:v>
                </c:pt>
                <c:pt idx="10">
                  <c:v>155</c:v>
                </c:pt>
                <c:pt idx="11">
                  <c:v>-167</c:v>
                </c:pt>
                <c:pt idx="12">
                  <c:v>-179</c:v>
                </c:pt>
                <c:pt idx="13">
                  <c:v>205</c:v>
                </c:pt>
                <c:pt idx="14">
                  <c:v>158</c:v>
                </c:pt>
                <c:pt idx="15">
                  <c:v>120.6</c:v>
                </c:pt>
                <c:pt idx="16">
                  <c:v>-283</c:v>
                </c:pt>
                <c:pt idx="17">
                  <c:v>306</c:v>
                </c:pt>
                <c:pt idx="18">
                  <c:v>-614</c:v>
                </c:pt>
                <c:pt idx="19">
                  <c:v>596</c:v>
                </c:pt>
                <c:pt idx="20">
                  <c:v>-1420</c:v>
                </c:pt>
                <c:pt idx="21">
                  <c:v>-50</c:v>
                </c:pt>
                <c:pt idx="22">
                  <c:v>113</c:v>
                </c:pt>
                <c:pt idx="23">
                  <c:v>-156</c:v>
                </c:pt>
                <c:pt idx="24">
                  <c:v>-216</c:v>
                </c:pt>
                <c:pt idx="25">
                  <c:v>51</c:v>
                </c:pt>
                <c:pt idx="26">
                  <c:v>340.7</c:v>
                </c:pt>
                <c:pt idx="27">
                  <c:v>121.8</c:v>
                </c:pt>
                <c:pt idx="28">
                  <c:v>-90</c:v>
                </c:pt>
                <c:pt idx="29">
                  <c:v>48</c:v>
                </c:pt>
                <c:pt idx="30">
                  <c:v>-188</c:v>
                </c:pt>
                <c:pt idx="31">
                  <c:v>-2049</c:v>
                </c:pt>
                <c:pt idx="32">
                  <c:v>1080</c:v>
                </c:pt>
                <c:pt idx="33">
                  <c:v>18</c:v>
                </c:pt>
                <c:pt idx="34">
                  <c:v>153</c:v>
                </c:pt>
                <c:pt idx="35">
                  <c:v>-74</c:v>
                </c:pt>
                <c:pt idx="36">
                  <c:v>-220</c:v>
                </c:pt>
                <c:pt idx="37">
                  <c:v>-79</c:v>
                </c:pt>
                <c:pt idx="38">
                  <c:v>181.1</c:v>
                </c:pt>
                <c:pt idx="39">
                  <c:v>130</c:v>
                </c:pt>
                <c:pt idx="40">
                  <c:v>-86</c:v>
                </c:pt>
                <c:pt idx="41">
                  <c:v>55</c:v>
                </c:pt>
                <c:pt idx="42">
                  <c:v>-2428</c:v>
                </c:pt>
                <c:pt idx="43">
                  <c:v>983</c:v>
                </c:pt>
                <c:pt idx="44">
                  <c:v>-449</c:v>
                </c:pt>
                <c:pt idx="45">
                  <c:v>-262</c:v>
                </c:pt>
                <c:pt idx="46">
                  <c:v>-69</c:v>
                </c:pt>
                <c:pt idx="47">
                  <c:v>-128</c:v>
                </c:pt>
                <c:pt idx="48">
                  <c:v>-272</c:v>
                </c:pt>
                <c:pt idx="49">
                  <c:v>81</c:v>
                </c:pt>
                <c:pt idx="50">
                  <c:v>213.4</c:v>
                </c:pt>
                <c:pt idx="51">
                  <c:v>161.69999999999999</c:v>
                </c:pt>
                <c:pt idx="52">
                  <c:v>-181</c:v>
                </c:pt>
                <c:pt idx="53">
                  <c:v>115</c:v>
                </c:pt>
                <c:pt idx="54">
                  <c:v>-6</c:v>
                </c:pt>
                <c:pt idx="55">
                  <c:v>871</c:v>
                </c:pt>
                <c:pt idx="56">
                  <c:v>-365</c:v>
                </c:pt>
                <c:pt idx="57">
                  <c:v>-937</c:v>
                </c:pt>
                <c:pt idx="58">
                  <c:v>42</c:v>
                </c:pt>
                <c:pt idx="59">
                  <c:v>-15</c:v>
                </c:pt>
                <c:pt idx="60">
                  <c:v>-141</c:v>
                </c:pt>
                <c:pt idx="61">
                  <c:v>-232</c:v>
                </c:pt>
                <c:pt idx="62">
                  <c:v>93</c:v>
                </c:pt>
                <c:pt idx="63">
                  <c:v>139</c:v>
                </c:pt>
                <c:pt idx="64">
                  <c:v>-56</c:v>
                </c:pt>
                <c:pt idx="65">
                  <c:v>123</c:v>
                </c:pt>
                <c:pt idx="66">
                  <c:v>276</c:v>
                </c:pt>
                <c:pt idx="67">
                  <c:v>309</c:v>
                </c:pt>
                <c:pt idx="68">
                  <c:v>-384</c:v>
                </c:pt>
                <c:pt idx="69">
                  <c:v>-45</c:v>
                </c:pt>
                <c:pt idx="70">
                  <c:v>-222</c:v>
                </c:pt>
                <c:pt idx="71">
                  <c:v>-48</c:v>
                </c:pt>
              </c:numCache>
            </c:numRef>
          </c:yVal>
          <c:smooth val="0"/>
          <c:extLst>
            <c:ext xmlns:c16="http://schemas.microsoft.com/office/drawing/2014/chart" uri="{C3380CC4-5D6E-409C-BE32-E72D297353CC}">
              <c16:uniqueId val="{00000000-9FFC-48D6-BB6C-71801805E233}"/>
            </c:ext>
          </c:extLst>
        </c:ser>
        <c:dLbls>
          <c:showLegendKey val="0"/>
          <c:showVal val="0"/>
          <c:showCatName val="0"/>
          <c:showSerName val="0"/>
          <c:showPercent val="0"/>
          <c:showBubbleSize val="0"/>
        </c:dLbls>
        <c:axId val="52309376"/>
        <c:axId val="52336128"/>
      </c:scatterChart>
      <c:valAx>
        <c:axId val="52309376"/>
        <c:scaling>
          <c:orientation val="minMax"/>
        </c:scaling>
        <c:delete val="0"/>
        <c:axPos val="b"/>
        <c:title>
          <c:tx>
            <c:rich>
              <a:bodyPr/>
              <a:lstStyle/>
              <a:p>
                <a:pPr>
                  <a:defRPr lang="en-GB" sz="2000"/>
                </a:pPr>
                <a:r>
                  <a:rPr lang="en-US" sz="2000" dirty="0" smtClean="0"/>
                  <a:t>Flow (m³/s)</a:t>
                </a:r>
                <a:endParaRPr lang="en-US" sz="2000" dirty="0"/>
              </a:p>
            </c:rich>
          </c:tx>
          <c:layout/>
          <c:overlay val="0"/>
        </c:title>
        <c:numFmt formatCode="General" sourceLinked="1"/>
        <c:majorTickMark val="out"/>
        <c:minorTickMark val="none"/>
        <c:tickLblPos val="low"/>
        <c:txPr>
          <a:bodyPr/>
          <a:lstStyle/>
          <a:p>
            <a:pPr>
              <a:defRPr lang="en-GB" sz="1600" b="1"/>
            </a:pPr>
            <a:endParaRPr lang="en-US"/>
          </a:p>
        </c:txPr>
        <c:crossAx val="52336128"/>
        <c:crosses val="autoZero"/>
        <c:crossBetween val="midCat"/>
      </c:valAx>
      <c:valAx>
        <c:axId val="52336128"/>
        <c:scaling>
          <c:orientation val="minMax"/>
        </c:scaling>
        <c:delete val="0"/>
        <c:axPos val="l"/>
        <c:majorGridlines>
          <c:spPr>
            <a:ln>
              <a:solidFill>
                <a:sysClr val="windowText" lastClr="000000">
                  <a:tint val="75000"/>
                  <a:shade val="95000"/>
                  <a:satMod val="105000"/>
                </a:sysClr>
              </a:solidFill>
              <a:prstDash val="sysDot"/>
            </a:ln>
          </c:spPr>
        </c:majorGridlines>
        <c:title>
          <c:tx>
            <c:rich>
              <a:bodyPr rot="-5400000" vert="horz"/>
              <a:lstStyle/>
              <a:p>
                <a:pPr>
                  <a:defRPr lang="en-GB" sz="2000"/>
                </a:pPr>
                <a:r>
                  <a:rPr lang="en-US" sz="2000" dirty="0"/>
                  <a:t>Residual </a:t>
                </a:r>
                <a:r>
                  <a:rPr lang="en-US" sz="2000" dirty="0" smtClean="0"/>
                  <a:t>(m³/s)</a:t>
                </a:r>
                <a:endParaRPr lang="en-US" sz="2000" dirty="0"/>
              </a:p>
            </c:rich>
          </c:tx>
          <c:layout/>
          <c:overlay val="0"/>
        </c:title>
        <c:numFmt formatCode="0" sourceLinked="1"/>
        <c:majorTickMark val="out"/>
        <c:minorTickMark val="none"/>
        <c:tickLblPos val="nextTo"/>
        <c:txPr>
          <a:bodyPr/>
          <a:lstStyle/>
          <a:p>
            <a:pPr>
              <a:defRPr lang="en-GB" sz="1600" b="1"/>
            </a:pPr>
            <a:endParaRPr lang="en-US"/>
          </a:p>
        </c:txPr>
        <c:crossAx val="52309376"/>
        <c:crosses val="autoZero"/>
        <c:crossBetween val="midCat"/>
        <c:majorUnit val="1500"/>
      </c:valAx>
      <c:spPr>
        <a:ln>
          <a:solidFill>
            <a:sysClr val="window" lastClr="FFFFFF">
              <a:lumMod val="50000"/>
            </a:sysClr>
          </a:solidFill>
        </a:ln>
      </c:spPr>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000"/>
            </a:pPr>
            <a:r>
              <a:rPr lang="en-US" sz="2000" dirty="0" smtClean="0"/>
              <a:t>ROSSIER</a:t>
            </a:r>
            <a:endParaRPr lang="en-US" sz="2000" dirty="0"/>
          </a:p>
        </c:rich>
      </c:tx>
      <c:layout/>
      <c:overlay val="1"/>
    </c:title>
    <c:autoTitleDeleted val="0"/>
    <c:plotArea>
      <c:layout>
        <c:manualLayout>
          <c:layoutTarget val="inner"/>
          <c:xMode val="edge"/>
          <c:yMode val="edge"/>
          <c:x val="0.23692713198985721"/>
          <c:y val="0.10933294986879923"/>
          <c:w val="0.66467658703679133"/>
          <c:h val="0.67619855997190192"/>
        </c:manualLayout>
      </c:layout>
      <c:scatterChart>
        <c:scatterStyle val="lineMarker"/>
        <c:varyColors val="0"/>
        <c:ser>
          <c:idx val="0"/>
          <c:order val="0"/>
          <c:spPr>
            <a:ln w="28575">
              <a:noFill/>
            </a:ln>
          </c:spPr>
          <c:marker>
            <c:symbol val="circle"/>
            <c:size val="8"/>
            <c:spPr>
              <a:solidFill>
                <a:sysClr val="windowText" lastClr="000000"/>
              </a:solidFill>
            </c:spPr>
          </c:marker>
          <c:trendline>
            <c:trendlineType val="linear"/>
            <c:dispRSqr val="0"/>
            <c:dispEq val="0"/>
          </c:trendline>
          <c:trendline>
            <c:spPr>
              <a:ln>
                <a:solidFill>
                  <a:srgbClr val="FF0000"/>
                </a:solidFill>
              </a:ln>
            </c:spPr>
            <c:trendlineType val="linear"/>
            <c:dispRSqr val="0"/>
            <c:dispEq val="0"/>
          </c:trendline>
          <c:xVal>
            <c:numRef>
              <c:f>Residual_cal!$B$4:$B$75</c:f>
              <c:numCache>
                <c:formatCode>[$-409]mmm\-yy;@</c:formatCode>
                <c:ptCount val="72"/>
                <c:pt idx="0">
                  <c:v>26665</c:v>
                </c:pt>
                <c:pt idx="1">
                  <c:v>26696</c:v>
                </c:pt>
                <c:pt idx="2">
                  <c:v>26724</c:v>
                </c:pt>
                <c:pt idx="3">
                  <c:v>26755</c:v>
                </c:pt>
                <c:pt idx="4">
                  <c:v>26785</c:v>
                </c:pt>
                <c:pt idx="5">
                  <c:v>26816</c:v>
                </c:pt>
                <c:pt idx="6">
                  <c:v>26846</c:v>
                </c:pt>
                <c:pt idx="7">
                  <c:v>26877</c:v>
                </c:pt>
                <c:pt idx="8">
                  <c:v>26908</c:v>
                </c:pt>
                <c:pt idx="9">
                  <c:v>26938</c:v>
                </c:pt>
                <c:pt idx="10">
                  <c:v>26969</c:v>
                </c:pt>
                <c:pt idx="11">
                  <c:v>26999</c:v>
                </c:pt>
                <c:pt idx="12">
                  <c:v>27030</c:v>
                </c:pt>
                <c:pt idx="13">
                  <c:v>27061</c:v>
                </c:pt>
                <c:pt idx="14">
                  <c:v>27089</c:v>
                </c:pt>
                <c:pt idx="15">
                  <c:v>27120</c:v>
                </c:pt>
                <c:pt idx="16">
                  <c:v>27150</c:v>
                </c:pt>
                <c:pt idx="17">
                  <c:v>27181</c:v>
                </c:pt>
                <c:pt idx="18">
                  <c:v>27211</c:v>
                </c:pt>
                <c:pt idx="19">
                  <c:v>27242</c:v>
                </c:pt>
                <c:pt idx="20">
                  <c:v>27273</c:v>
                </c:pt>
                <c:pt idx="21">
                  <c:v>27303</c:v>
                </c:pt>
                <c:pt idx="22">
                  <c:v>27334</c:v>
                </c:pt>
                <c:pt idx="23">
                  <c:v>27364</c:v>
                </c:pt>
                <c:pt idx="24">
                  <c:v>27395</c:v>
                </c:pt>
                <c:pt idx="25">
                  <c:v>27426</c:v>
                </c:pt>
                <c:pt idx="26">
                  <c:v>27454</c:v>
                </c:pt>
                <c:pt idx="27">
                  <c:v>27485</c:v>
                </c:pt>
                <c:pt idx="28">
                  <c:v>27515</c:v>
                </c:pt>
                <c:pt idx="29">
                  <c:v>27546</c:v>
                </c:pt>
                <c:pt idx="30">
                  <c:v>27576</c:v>
                </c:pt>
                <c:pt idx="31">
                  <c:v>27607</c:v>
                </c:pt>
                <c:pt idx="32">
                  <c:v>27638</c:v>
                </c:pt>
                <c:pt idx="33">
                  <c:v>27668</c:v>
                </c:pt>
                <c:pt idx="34">
                  <c:v>27699</c:v>
                </c:pt>
                <c:pt idx="35">
                  <c:v>27729</c:v>
                </c:pt>
                <c:pt idx="36">
                  <c:v>27760</c:v>
                </c:pt>
                <c:pt idx="37">
                  <c:v>27791</c:v>
                </c:pt>
                <c:pt idx="38">
                  <c:v>27820</c:v>
                </c:pt>
                <c:pt idx="39">
                  <c:v>27851</c:v>
                </c:pt>
                <c:pt idx="40">
                  <c:v>27881</c:v>
                </c:pt>
                <c:pt idx="41">
                  <c:v>27912</c:v>
                </c:pt>
                <c:pt idx="42">
                  <c:v>27942</c:v>
                </c:pt>
                <c:pt idx="43">
                  <c:v>27973</c:v>
                </c:pt>
                <c:pt idx="44">
                  <c:v>28004</c:v>
                </c:pt>
                <c:pt idx="45">
                  <c:v>28034</c:v>
                </c:pt>
                <c:pt idx="46">
                  <c:v>28065</c:v>
                </c:pt>
                <c:pt idx="47">
                  <c:v>28095</c:v>
                </c:pt>
                <c:pt idx="48">
                  <c:v>28126</c:v>
                </c:pt>
                <c:pt idx="49">
                  <c:v>28157</c:v>
                </c:pt>
                <c:pt idx="50">
                  <c:v>28185</c:v>
                </c:pt>
                <c:pt idx="51">
                  <c:v>28216</c:v>
                </c:pt>
                <c:pt idx="52">
                  <c:v>28246</c:v>
                </c:pt>
                <c:pt idx="53">
                  <c:v>28277</c:v>
                </c:pt>
                <c:pt idx="54">
                  <c:v>28307</c:v>
                </c:pt>
                <c:pt idx="55">
                  <c:v>28338</c:v>
                </c:pt>
                <c:pt idx="56">
                  <c:v>28369</c:v>
                </c:pt>
                <c:pt idx="57">
                  <c:v>28399</c:v>
                </c:pt>
                <c:pt idx="58">
                  <c:v>28430</c:v>
                </c:pt>
                <c:pt idx="59">
                  <c:v>28460</c:v>
                </c:pt>
                <c:pt idx="60">
                  <c:v>28491</c:v>
                </c:pt>
                <c:pt idx="61">
                  <c:v>28522</c:v>
                </c:pt>
                <c:pt idx="62">
                  <c:v>28550</c:v>
                </c:pt>
                <c:pt idx="63">
                  <c:v>28581</c:v>
                </c:pt>
                <c:pt idx="64">
                  <c:v>28611</c:v>
                </c:pt>
                <c:pt idx="65">
                  <c:v>28642</c:v>
                </c:pt>
                <c:pt idx="66">
                  <c:v>28672</c:v>
                </c:pt>
                <c:pt idx="67">
                  <c:v>28703</c:v>
                </c:pt>
                <c:pt idx="68">
                  <c:v>28734</c:v>
                </c:pt>
                <c:pt idx="69">
                  <c:v>28764</c:v>
                </c:pt>
                <c:pt idx="70">
                  <c:v>28795</c:v>
                </c:pt>
                <c:pt idx="71">
                  <c:v>28825</c:v>
                </c:pt>
              </c:numCache>
            </c:numRef>
          </c:xVal>
          <c:yVal>
            <c:numRef>
              <c:f>Residual_cal!$H$4:$H$75</c:f>
              <c:numCache>
                <c:formatCode>0</c:formatCode>
                <c:ptCount val="72"/>
                <c:pt idx="0">
                  <c:v>-246</c:v>
                </c:pt>
                <c:pt idx="1">
                  <c:v>258.39999999999969</c:v>
                </c:pt>
                <c:pt idx="2">
                  <c:v>143.80000000000001</c:v>
                </c:pt>
                <c:pt idx="3">
                  <c:v>120.6</c:v>
                </c:pt>
                <c:pt idx="4">
                  <c:v>17</c:v>
                </c:pt>
                <c:pt idx="5">
                  <c:v>156</c:v>
                </c:pt>
                <c:pt idx="6">
                  <c:v>-43</c:v>
                </c:pt>
                <c:pt idx="7">
                  <c:v>2231</c:v>
                </c:pt>
                <c:pt idx="8">
                  <c:v>1092</c:v>
                </c:pt>
                <c:pt idx="9">
                  <c:v>603</c:v>
                </c:pt>
                <c:pt idx="10">
                  <c:v>155</c:v>
                </c:pt>
                <c:pt idx="11">
                  <c:v>-167</c:v>
                </c:pt>
                <c:pt idx="12">
                  <c:v>-179</c:v>
                </c:pt>
                <c:pt idx="13">
                  <c:v>205</c:v>
                </c:pt>
                <c:pt idx="14">
                  <c:v>158</c:v>
                </c:pt>
                <c:pt idx="15">
                  <c:v>120.6</c:v>
                </c:pt>
                <c:pt idx="16">
                  <c:v>-283</c:v>
                </c:pt>
                <c:pt idx="17">
                  <c:v>306</c:v>
                </c:pt>
                <c:pt idx="18">
                  <c:v>-614</c:v>
                </c:pt>
                <c:pt idx="19">
                  <c:v>596</c:v>
                </c:pt>
                <c:pt idx="20">
                  <c:v>-1420</c:v>
                </c:pt>
                <c:pt idx="21">
                  <c:v>-50</c:v>
                </c:pt>
                <c:pt idx="22">
                  <c:v>113</c:v>
                </c:pt>
                <c:pt idx="23">
                  <c:v>-156</c:v>
                </c:pt>
                <c:pt idx="24">
                  <c:v>-216</c:v>
                </c:pt>
                <c:pt idx="25">
                  <c:v>51</c:v>
                </c:pt>
                <c:pt idx="26">
                  <c:v>340.7</c:v>
                </c:pt>
                <c:pt idx="27">
                  <c:v>121.8</c:v>
                </c:pt>
                <c:pt idx="28">
                  <c:v>-90</c:v>
                </c:pt>
                <c:pt idx="29">
                  <c:v>48</c:v>
                </c:pt>
                <c:pt idx="30">
                  <c:v>-188</c:v>
                </c:pt>
                <c:pt idx="31">
                  <c:v>-2049</c:v>
                </c:pt>
                <c:pt idx="32">
                  <c:v>1080</c:v>
                </c:pt>
                <c:pt idx="33">
                  <c:v>18</c:v>
                </c:pt>
                <c:pt idx="34">
                  <c:v>153</c:v>
                </c:pt>
                <c:pt idx="35">
                  <c:v>-74</c:v>
                </c:pt>
                <c:pt idx="36">
                  <c:v>-220</c:v>
                </c:pt>
                <c:pt idx="37">
                  <c:v>-79</c:v>
                </c:pt>
                <c:pt idx="38">
                  <c:v>181.1</c:v>
                </c:pt>
                <c:pt idx="39">
                  <c:v>130</c:v>
                </c:pt>
                <c:pt idx="40">
                  <c:v>-86</c:v>
                </c:pt>
                <c:pt idx="41">
                  <c:v>55</c:v>
                </c:pt>
                <c:pt idx="42">
                  <c:v>-2428</c:v>
                </c:pt>
                <c:pt idx="43">
                  <c:v>983</c:v>
                </c:pt>
                <c:pt idx="44">
                  <c:v>-449</c:v>
                </c:pt>
                <c:pt idx="45">
                  <c:v>-262</c:v>
                </c:pt>
                <c:pt idx="46">
                  <c:v>-69</c:v>
                </c:pt>
                <c:pt idx="47">
                  <c:v>-128</c:v>
                </c:pt>
                <c:pt idx="48">
                  <c:v>-272</c:v>
                </c:pt>
                <c:pt idx="49">
                  <c:v>81</c:v>
                </c:pt>
                <c:pt idx="50">
                  <c:v>213.4</c:v>
                </c:pt>
                <c:pt idx="51">
                  <c:v>161.69999999999999</c:v>
                </c:pt>
                <c:pt idx="52">
                  <c:v>-181</c:v>
                </c:pt>
                <c:pt idx="53">
                  <c:v>115</c:v>
                </c:pt>
                <c:pt idx="54">
                  <c:v>-6</c:v>
                </c:pt>
                <c:pt idx="55">
                  <c:v>871</c:v>
                </c:pt>
                <c:pt idx="56">
                  <c:v>-365</c:v>
                </c:pt>
                <c:pt idx="57">
                  <c:v>-937</c:v>
                </c:pt>
                <c:pt idx="58">
                  <c:v>42</c:v>
                </c:pt>
                <c:pt idx="59">
                  <c:v>-15</c:v>
                </c:pt>
                <c:pt idx="60">
                  <c:v>-141</c:v>
                </c:pt>
                <c:pt idx="61">
                  <c:v>-232</c:v>
                </c:pt>
                <c:pt idx="62">
                  <c:v>93</c:v>
                </c:pt>
                <c:pt idx="63">
                  <c:v>139</c:v>
                </c:pt>
                <c:pt idx="64">
                  <c:v>-56</c:v>
                </c:pt>
                <c:pt idx="65">
                  <c:v>123</c:v>
                </c:pt>
                <c:pt idx="66">
                  <c:v>276</c:v>
                </c:pt>
                <c:pt idx="67">
                  <c:v>309</c:v>
                </c:pt>
                <c:pt idx="68">
                  <c:v>-384</c:v>
                </c:pt>
                <c:pt idx="69">
                  <c:v>-45</c:v>
                </c:pt>
                <c:pt idx="70">
                  <c:v>-222</c:v>
                </c:pt>
                <c:pt idx="71">
                  <c:v>-48</c:v>
                </c:pt>
              </c:numCache>
            </c:numRef>
          </c:yVal>
          <c:smooth val="0"/>
          <c:extLst>
            <c:ext xmlns:c16="http://schemas.microsoft.com/office/drawing/2014/chart" uri="{C3380CC4-5D6E-409C-BE32-E72D297353CC}">
              <c16:uniqueId val="{00000000-5248-4C5A-B125-CF33D2878A55}"/>
            </c:ext>
          </c:extLst>
        </c:ser>
        <c:dLbls>
          <c:showLegendKey val="0"/>
          <c:showVal val="0"/>
          <c:showCatName val="0"/>
          <c:showSerName val="0"/>
          <c:showPercent val="0"/>
          <c:showBubbleSize val="0"/>
        </c:dLbls>
        <c:axId val="52714112"/>
        <c:axId val="52716288"/>
      </c:scatterChart>
      <c:valAx>
        <c:axId val="52714112"/>
        <c:scaling>
          <c:orientation val="minMax"/>
        </c:scaling>
        <c:delete val="0"/>
        <c:axPos val="b"/>
        <c:title>
          <c:tx>
            <c:rich>
              <a:bodyPr/>
              <a:lstStyle/>
              <a:p>
                <a:pPr>
                  <a:defRPr lang="en-GB" sz="2000"/>
                </a:pPr>
                <a:r>
                  <a:rPr lang="en-US" sz="2000" b="1" i="0" baseline="0" dirty="0" smtClean="0"/>
                  <a:t>Month</a:t>
                </a:r>
                <a:endParaRPr lang="en-US" sz="2000" b="1" i="0" baseline="0" dirty="0"/>
              </a:p>
            </c:rich>
          </c:tx>
          <c:layout/>
          <c:overlay val="0"/>
        </c:title>
        <c:numFmt formatCode="[$-409]mmm\-yy;@" sourceLinked="1"/>
        <c:majorTickMark val="out"/>
        <c:minorTickMark val="none"/>
        <c:tickLblPos val="low"/>
        <c:txPr>
          <a:bodyPr/>
          <a:lstStyle/>
          <a:p>
            <a:pPr>
              <a:defRPr lang="en-GB" sz="1600" b="1"/>
            </a:pPr>
            <a:endParaRPr lang="en-US"/>
          </a:p>
        </c:txPr>
        <c:crossAx val="52716288"/>
        <c:crosses val="autoZero"/>
        <c:crossBetween val="midCat"/>
        <c:majorUnit val="1000"/>
      </c:valAx>
      <c:valAx>
        <c:axId val="52716288"/>
        <c:scaling>
          <c:orientation val="minMax"/>
        </c:scaling>
        <c:delete val="0"/>
        <c:axPos val="l"/>
        <c:majorGridlines>
          <c:spPr>
            <a:ln>
              <a:prstDash val="sysDot"/>
            </a:ln>
          </c:spPr>
        </c:majorGridlines>
        <c:title>
          <c:tx>
            <c:rich>
              <a:bodyPr rot="-5400000" vert="horz"/>
              <a:lstStyle/>
              <a:p>
                <a:pPr>
                  <a:defRPr lang="en-GB" sz="2000"/>
                </a:pPr>
                <a:r>
                  <a:rPr lang="en-US" sz="2000" dirty="0"/>
                  <a:t>Residual </a:t>
                </a:r>
                <a:r>
                  <a:rPr lang="en-US" sz="2000" dirty="0" smtClean="0"/>
                  <a:t>(m³/s)</a:t>
                </a:r>
                <a:endParaRPr lang="en-US" sz="2000" dirty="0"/>
              </a:p>
            </c:rich>
          </c:tx>
          <c:layout/>
          <c:overlay val="0"/>
        </c:title>
        <c:numFmt formatCode="0" sourceLinked="1"/>
        <c:majorTickMark val="out"/>
        <c:minorTickMark val="none"/>
        <c:tickLblPos val="nextTo"/>
        <c:txPr>
          <a:bodyPr/>
          <a:lstStyle/>
          <a:p>
            <a:pPr>
              <a:defRPr lang="en-GB" sz="1600" b="1"/>
            </a:pPr>
            <a:endParaRPr lang="en-US"/>
          </a:p>
        </c:txPr>
        <c:crossAx val="52714112"/>
        <c:crosses val="autoZero"/>
        <c:crossBetween val="midCat"/>
        <c:majorUnit val="1500"/>
      </c:valAx>
      <c:spPr>
        <a:ln>
          <a:solidFill>
            <a:sysClr val="window" lastClr="FFFFFF">
              <a:lumMod val="50000"/>
            </a:sysClr>
          </a:solidFill>
        </a:ln>
      </c:spPr>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000"/>
            </a:pPr>
            <a:r>
              <a:rPr lang="en-US" sz="2000"/>
              <a:t>KHARTOUM</a:t>
            </a:r>
          </a:p>
        </c:rich>
      </c:tx>
      <c:layout>
        <c:manualLayout>
          <c:xMode val="edge"/>
          <c:yMode val="edge"/>
          <c:x val="0.38248814643430168"/>
          <c:y val="7.5880875390457875E-3"/>
        </c:manualLayout>
      </c:layout>
      <c:overlay val="1"/>
    </c:title>
    <c:autoTitleDeleted val="0"/>
    <c:plotArea>
      <c:layout>
        <c:manualLayout>
          <c:layoutTarget val="inner"/>
          <c:xMode val="edge"/>
          <c:yMode val="edge"/>
          <c:x val="0.23940523943941036"/>
          <c:y val="0.12590409918288348"/>
          <c:w val="0.67797677412964885"/>
          <c:h val="0.66556872853565119"/>
        </c:manualLayout>
      </c:layout>
      <c:scatterChart>
        <c:scatterStyle val="lineMarker"/>
        <c:varyColors val="0"/>
        <c:ser>
          <c:idx val="0"/>
          <c:order val="0"/>
          <c:spPr>
            <a:ln w="28575">
              <a:noFill/>
            </a:ln>
          </c:spPr>
          <c:marker>
            <c:symbol val="circle"/>
            <c:size val="8"/>
            <c:spPr>
              <a:solidFill>
                <a:sysClr val="windowText" lastClr="000000"/>
              </a:solidFill>
            </c:spPr>
          </c:marker>
          <c:trendline>
            <c:spPr>
              <a:ln>
                <a:solidFill>
                  <a:srgbClr val="FF0000"/>
                </a:solidFill>
              </a:ln>
            </c:spPr>
            <c:trendlineType val="linear"/>
            <c:dispRSqr val="0"/>
            <c:dispEq val="0"/>
          </c:trendline>
          <c:xVal>
            <c:numRef>
              <c:f>Residual_cal!$I$4:$I$75</c:f>
              <c:numCache>
                <c:formatCode>General</c:formatCode>
                <c:ptCount val="72"/>
                <c:pt idx="0">
                  <c:v>73</c:v>
                </c:pt>
                <c:pt idx="1">
                  <c:v>69</c:v>
                </c:pt>
                <c:pt idx="2">
                  <c:v>85</c:v>
                </c:pt>
                <c:pt idx="3">
                  <c:v>171</c:v>
                </c:pt>
                <c:pt idx="4">
                  <c:v>143</c:v>
                </c:pt>
                <c:pt idx="5">
                  <c:v>401</c:v>
                </c:pt>
                <c:pt idx="6">
                  <c:v>1203</c:v>
                </c:pt>
                <c:pt idx="7">
                  <c:v>5428</c:v>
                </c:pt>
                <c:pt idx="8">
                  <c:v>4131</c:v>
                </c:pt>
                <c:pt idx="9">
                  <c:v>2245</c:v>
                </c:pt>
                <c:pt idx="10">
                  <c:v>549</c:v>
                </c:pt>
                <c:pt idx="11">
                  <c:v>210</c:v>
                </c:pt>
                <c:pt idx="12">
                  <c:v>184</c:v>
                </c:pt>
                <c:pt idx="13">
                  <c:v>101</c:v>
                </c:pt>
                <c:pt idx="14">
                  <c:v>104</c:v>
                </c:pt>
                <c:pt idx="15">
                  <c:v>176</c:v>
                </c:pt>
                <c:pt idx="16">
                  <c:v>179</c:v>
                </c:pt>
                <c:pt idx="17">
                  <c:v>540</c:v>
                </c:pt>
                <c:pt idx="18">
                  <c:v>2314</c:v>
                </c:pt>
                <c:pt idx="19">
                  <c:v>5787</c:v>
                </c:pt>
                <c:pt idx="20">
                  <c:v>4128</c:v>
                </c:pt>
                <c:pt idx="21">
                  <c:v>1721</c:v>
                </c:pt>
                <c:pt idx="22">
                  <c:v>771</c:v>
                </c:pt>
                <c:pt idx="23">
                  <c:v>173</c:v>
                </c:pt>
                <c:pt idx="24">
                  <c:v>107</c:v>
                </c:pt>
                <c:pt idx="25">
                  <c:v>122</c:v>
                </c:pt>
                <c:pt idx="26">
                  <c:v>153</c:v>
                </c:pt>
                <c:pt idx="27">
                  <c:v>175</c:v>
                </c:pt>
                <c:pt idx="28">
                  <c:v>127</c:v>
                </c:pt>
                <c:pt idx="29">
                  <c:v>156</c:v>
                </c:pt>
                <c:pt idx="30">
                  <c:v>1907</c:v>
                </c:pt>
                <c:pt idx="31">
                  <c:v>5936</c:v>
                </c:pt>
                <c:pt idx="32">
                  <c:v>7098</c:v>
                </c:pt>
                <c:pt idx="33">
                  <c:v>2673</c:v>
                </c:pt>
                <c:pt idx="34">
                  <c:v>875</c:v>
                </c:pt>
                <c:pt idx="35">
                  <c:v>459</c:v>
                </c:pt>
                <c:pt idx="36">
                  <c:v>200</c:v>
                </c:pt>
                <c:pt idx="37">
                  <c:v>159</c:v>
                </c:pt>
                <c:pt idx="38">
                  <c:v>145</c:v>
                </c:pt>
                <c:pt idx="39">
                  <c:v>189</c:v>
                </c:pt>
                <c:pt idx="40">
                  <c:v>306</c:v>
                </c:pt>
                <c:pt idx="41">
                  <c:v>401</c:v>
                </c:pt>
                <c:pt idx="42">
                  <c:v>1441</c:v>
                </c:pt>
                <c:pt idx="43">
                  <c:v>5451</c:v>
                </c:pt>
                <c:pt idx="44">
                  <c:v>3244</c:v>
                </c:pt>
                <c:pt idx="45">
                  <c:v>1202</c:v>
                </c:pt>
                <c:pt idx="46">
                  <c:v>551</c:v>
                </c:pt>
                <c:pt idx="47">
                  <c:v>223</c:v>
                </c:pt>
                <c:pt idx="48">
                  <c:v>200</c:v>
                </c:pt>
                <c:pt idx="49">
                  <c:v>160</c:v>
                </c:pt>
                <c:pt idx="50">
                  <c:v>171</c:v>
                </c:pt>
                <c:pt idx="51">
                  <c:v>175</c:v>
                </c:pt>
                <c:pt idx="52">
                  <c:v>190</c:v>
                </c:pt>
                <c:pt idx="53">
                  <c:v>254</c:v>
                </c:pt>
                <c:pt idx="54">
                  <c:v>1497</c:v>
                </c:pt>
                <c:pt idx="55">
                  <c:v>6085</c:v>
                </c:pt>
                <c:pt idx="56">
                  <c:v>3858</c:v>
                </c:pt>
                <c:pt idx="57">
                  <c:v>1646</c:v>
                </c:pt>
                <c:pt idx="58">
                  <c:v>779</c:v>
                </c:pt>
                <c:pt idx="59">
                  <c:v>496</c:v>
                </c:pt>
                <c:pt idx="60">
                  <c:v>198</c:v>
                </c:pt>
                <c:pt idx="61">
                  <c:v>133</c:v>
                </c:pt>
                <c:pt idx="62">
                  <c:v>115</c:v>
                </c:pt>
                <c:pt idx="63">
                  <c:v>182</c:v>
                </c:pt>
                <c:pt idx="64">
                  <c:v>187</c:v>
                </c:pt>
                <c:pt idx="65">
                  <c:v>323</c:v>
                </c:pt>
                <c:pt idx="66">
                  <c:v>2102</c:v>
                </c:pt>
                <c:pt idx="67">
                  <c:v>5264</c:v>
                </c:pt>
                <c:pt idx="68">
                  <c:v>4089</c:v>
                </c:pt>
                <c:pt idx="69">
                  <c:v>2508</c:v>
                </c:pt>
                <c:pt idx="70">
                  <c:v>625</c:v>
                </c:pt>
                <c:pt idx="71">
                  <c:v>287</c:v>
                </c:pt>
              </c:numCache>
            </c:numRef>
          </c:xVal>
          <c:yVal>
            <c:numRef>
              <c:f>Residual_cal!$K$4:$K$75</c:f>
              <c:numCache>
                <c:formatCode>0</c:formatCode>
                <c:ptCount val="72"/>
                <c:pt idx="0">
                  <c:v>-527</c:v>
                </c:pt>
                <c:pt idx="1">
                  <c:v>-180</c:v>
                </c:pt>
                <c:pt idx="2">
                  <c:v>-2.4000000000000057</c:v>
                </c:pt>
                <c:pt idx="3">
                  <c:v>90.4</c:v>
                </c:pt>
                <c:pt idx="4">
                  <c:v>-86</c:v>
                </c:pt>
                <c:pt idx="5">
                  <c:v>-199</c:v>
                </c:pt>
                <c:pt idx="6">
                  <c:v>-457</c:v>
                </c:pt>
                <c:pt idx="7">
                  <c:v>1688</c:v>
                </c:pt>
                <c:pt idx="8">
                  <c:v>1251</c:v>
                </c:pt>
                <c:pt idx="9">
                  <c:v>395</c:v>
                </c:pt>
                <c:pt idx="10">
                  <c:v>-358</c:v>
                </c:pt>
                <c:pt idx="11">
                  <c:v>-392</c:v>
                </c:pt>
                <c:pt idx="12">
                  <c:v>-416</c:v>
                </c:pt>
                <c:pt idx="13">
                  <c:v>-348</c:v>
                </c:pt>
                <c:pt idx="14">
                  <c:v>-144</c:v>
                </c:pt>
                <c:pt idx="15">
                  <c:v>48</c:v>
                </c:pt>
                <c:pt idx="16">
                  <c:v>-359</c:v>
                </c:pt>
                <c:pt idx="17">
                  <c:v>-60</c:v>
                </c:pt>
                <c:pt idx="18">
                  <c:v>-806</c:v>
                </c:pt>
                <c:pt idx="19">
                  <c:v>1667</c:v>
                </c:pt>
                <c:pt idx="20">
                  <c:v>-1542</c:v>
                </c:pt>
                <c:pt idx="21">
                  <c:v>-519</c:v>
                </c:pt>
                <c:pt idx="22">
                  <c:v>-369</c:v>
                </c:pt>
                <c:pt idx="23">
                  <c:v>-445</c:v>
                </c:pt>
                <c:pt idx="24">
                  <c:v>-493</c:v>
                </c:pt>
                <c:pt idx="25">
                  <c:v>-478</c:v>
                </c:pt>
                <c:pt idx="26">
                  <c:v>-72</c:v>
                </c:pt>
                <c:pt idx="27">
                  <c:v>47</c:v>
                </c:pt>
                <c:pt idx="28">
                  <c:v>-181</c:v>
                </c:pt>
                <c:pt idx="29">
                  <c:v>-382</c:v>
                </c:pt>
                <c:pt idx="30">
                  <c:v>-963</c:v>
                </c:pt>
                <c:pt idx="31">
                  <c:v>-1034</c:v>
                </c:pt>
                <c:pt idx="32">
                  <c:v>1728</c:v>
                </c:pt>
                <c:pt idx="33">
                  <c:v>123</c:v>
                </c:pt>
                <c:pt idx="34">
                  <c:v>-445</c:v>
                </c:pt>
                <c:pt idx="35">
                  <c:v>-205</c:v>
                </c:pt>
                <c:pt idx="36">
                  <c:v>-400</c:v>
                </c:pt>
                <c:pt idx="37">
                  <c:v>-441</c:v>
                </c:pt>
                <c:pt idx="38">
                  <c:v>-87</c:v>
                </c:pt>
                <c:pt idx="39">
                  <c:v>41</c:v>
                </c:pt>
                <c:pt idx="40">
                  <c:v>-214</c:v>
                </c:pt>
                <c:pt idx="41">
                  <c:v>-354</c:v>
                </c:pt>
                <c:pt idx="42">
                  <c:v>-2309</c:v>
                </c:pt>
                <c:pt idx="43">
                  <c:v>881</c:v>
                </c:pt>
                <c:pt idx="44">
                  <c:v>-96</c:v>
                </c:pt>
                <c:pt idx="45">
                  <c:v>-898</c:v>
                </c:pt>
                <c:pt idx="46">
                  <c:v>-779</c:v>
                </c:pt>
                <c:pt idx="47">
                  <c:v>-464</c:v>
                </c:pt>
                <c:pt idx="48">
                  <c:v>-400</c:v>
                </c:pt>
                <c:pt idx="49">
                  <c:v>-440</c:v>
                </c:pt>
                <c:pt idx="50">
                  <c:v>25</c:v>
                </c:pt>
                <c:pt idx="51">
                  <c:v>58</c:v>
                </c:pt>
                <c:pt idx="52">
                  <c:v>-297</c:v>
                </c:pt>
                <c:pt idx="53">
                  <c:v>-334</c:v>
                </c:pt>
                <c:pt idx="54">
                  <c:v>-1193</c:v>
                </c:pt>
                <c:pt idx="55">
                  <c:v>1825</c:v>
                </c:pt>
                <c:pt idx="56">
                  <c:v>-352</c:v>
                </c:pt>
                <c:pt idx="57">
                  <c:v>-1364</c:v>
                </c:pt>
                <c:pt idx="58">
                  <c:v>-1021</c:v>
                </c:pt>
                <c:pt idx="59">
                  <c:v>-350</c:v>
                </c:pt>
                <c:pt idx="60">
                  <c:v>-402</c:v>
                </c:pt>
                <c:pt idx="61">
                  <c:v>-467</c:v>
                </c:pt>
                <c:pt idx="62">
                  <c:v>-329</c:v>
                </c:pt>
                <c:pt idx="63">
                  <c:v>19</c:v>
                </c:pt>
                <c:pt idx="64">
                  <c:v>-240</c:v>
                </c:pt>
                <c:pt idx="65">
                  <c:v>-189</c:v>
                </c:pt>
                <c:pt idx="66">
                  <c:v>422</c:v>
                </c:pt>
                <c:pt idx="67">
                  <c:v>1224</c:v>
                </c:pt>
                <c:pt idx="68">
                  <c:v>49</c:v>
                </c:pt>
                <c:pt idx="69">
                  <c:v>-412</c:v>
                </c:pt>
                <c:pt idx="70">
                  <c:v>-895</c:v>
                </c:pt>
                <c:pt idx="71">
                  <c:v>-386</c:v>
                </c:pt>
              </c:numCache>
            </c:numRef>
          </c:yVal>
          <c:smooth val="0"/>
          <c:extLst>
            <c:ext xmlns:c16="http://schemas.microsoft.com/office/drawing/2014/chart" uri="{C3380CC4-5D6E-409C-BE32-E72D297353CC}">
              <c16:uniqueId val="{00000000-644A-4E7D-B186-275795596CC5}"/>
            </c:ext>
          </c:extLst>
        </c:ser>
        <c:dLbls>
          <c:showLegendKey val="0"/>
          <c:showVal val="0"/>
          <c:showCatName val="0"/>
          <c:showSerName val="0"/>
          <c:showPercent val="0"/>
          <c:showBubbleSize val="0"/>
        </c:dLbls>
        <c:axId val="52762112"/>
        <c:axId val="52764032"/>
      </c:scatterChart>
      <c:valAx>
        <c:axId val="52762112"/>
        <c:scaling>
          <c:orientation val="minMax"/>
          <c:max val="8000"/>
        </c:scaling>
        <c:delete val="0"/>
        <c:axPos val="b"/>
        <c:title>
          <c:tx>
            <c:rich>
              <a:bodyPr/>
              <a:lstStyle/>
              <a:p>
                <a:pPr>
                  <a:defRPr lang="en-GB"/>
                </a:pPr>
                <a:r>
                  <a:rPr lang="en-US" sz="1800" b="1" i="0" baseline="0" dirty="0" smtClean="0"/>
                  <a:t>Flow (m³/s)</a:t>
                </a:r>
                <a:endParaRPr lang="en-US" sz="1800" b="1" i="0" baseline="0" dirty="0"/>
              </a:p>
            </c:rich>
          </c:tx>
          <c:layout>
            <c:manualLayout>
              <c:xMode val="edge"/>
              <c:yMode val="edge"/>
              <c:x val="0.45302406774624987"/>
              <c:y val="0.92599053775138263"/>
            </c:manualLayout>
          </c:layout>
          <c:overlay val="0"/>
        </c:title>
        <c:numFmt formatCode="General" sourceLinked="1"/>
        <c:majorTickMark val="out"/>
        <c:minorTickMark val="none"/>
        <c:tickLblPos val="low"/>
        <c:txPr>
          <a:bodyPr/>
          <a:lstStyle/>
          <a:p>
            <a:pPr>
              <a:defRPr lang="en-GB" sz="1600" b="1"/>
            </a:pPr>
            <a:endParaRPr lang="en-US"/>
          </a:p>
        </c:txPr>
        <c:crossAx val="52764032"/>
        <c:crosses val="autoZero"/>
        <c:crossBetween val="midCat"/>
        <c:majorUnit val="2000"/>
      </c:valAx>
      <c:valAx>
        <c:axId val="52764032"/>
        <c:scaling>
          <c:orientation val="minMax"/>
        </c:scaling>
        <c:delete val="0"/>
        <c:axPos val="l"/>
        <c:majorGridlines>
          <c:spPr>
            <a:ln>
              <a:prstDash val="sysDot"/>
            </a:ln>
          </c:spPr>
        </c:majorGridlines>
        <c:title>
          <c:tx>
            <c:rich>
              <a:bodyPr rot="-5400000" vert="horz"/>
              <a:lstStyle/>
              <a:p>
                <a:pPr>
                  <a:defRPr lang="en-GB"/>
                </a:pPr>
                <a:r>
                  <a:rPr lang="en-US" sz="1800" b="1" i="0" baseline="0" dirty="0" smtClean="0"/>
                  <a:t>Residual (m³/s)</a:t>
                </a:r>
                <a:endParaRPr lang="en-US" dirty="0"/>
              </a:p>
            </c:rich>
          </c:tx>
          <c:layout/>
          <c:overlay val="0"/>
        </c:title>
        <c:numFmt formatCode="0" sourceLinked="1"/>
        <c:majorTickMark val="out"/>
        <c:minorTickMark val="none"/>
        <c:tickLblPos val="nextTo"/>
        <c:txPr>
          <a:bodyPr/>
          <a:lstStyle/>
          <a:p>
            <a:pPr>
              <a:defRPr lang="en-GB" sz="1600" b="1"/>
            </a:pPr>
            <a:endParaRPr lang="en-US"/>
          </a:p>
        </c:txPr>
        <c:crossAx val="52762112"/>
        <c:crosses val="autoZero"/>
        <c:crossBetween val="midCat"/>
        <c:majorUnit val="1500"/>
      </c:valAx>
      <c:spPr>
        <a:ln>
          <a:solidFill>
            <a:sysClr val="window" lastClr="FFFFFF">
              <a:lumMod val="50000"/>
            </a:sysClr>
          </a:solidFill>
        </a:ln>
      </c:spPr>
    </c:plotArea>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2914722923785472"/>
          <c:y val="3.4489487814630265E-2"/>
          <c:w val="0.67245654434705049"/>
          <c:h val="0.74052089244883001"/>
        </c:manualLayout>
      </c:layout>
      <c:scatterChart>
        <c:scatterStyle val="lineMarker"/>
        <c:varyColors val="0"/>
        <c:ser>
          <c:idx val="0"/>
          <c:order val="0"/>
          <c:spPr>
            <a:ln w="28575">
              <a:noFill/>
            </a:ln>
          </c:spPr>
          <c:marker>
            <c:symbol val="circle"/>
            <c:size val="7"/>
            <c:spPr>
              <a:solidFill>
                <a:sysClr val="windowText" lastClr="000000"/>
              </a:solidFill>
            </c:spPr>
          </c:marker>
          <c:trendline>
            <c:trendlineType val="linear"/>
            <c:dispRSqr val="0"/>
            <c:dispEq val="0"/>
          </c:trendline>
          <c:trendline>
            <c:spPr>
              <a:ln>
                <a:solidFill>
                  <a:srgbClr val="FF0000"/>
                </a:solidFill>
              </a:ln>
            </c:spPr>
            <c:trendlineType val="linear"/>
            <c:dispRSqr val="0"/>
            <c:dispEq val="0"/>
          </c:trendline>
          <c:xVal>
            <c:numRef>
              <c:f>Residual_cal!$B$4:$B$75</c:f>
              <c:numCache>
                <c:formatCode>[$-409]mmm\-yy;@</c:formatCode>
                <c:ptCount val="72"/>
                <c:pt idx="0">
                  <c:v>26665</c:v>
                </c:pt>
                <c:pt idx="1">
                  <c:v>26696</c:v>
                </c:pt>
                <c:pt idx="2">
                  <c:v>26724</c:v>
                </c:pt>
                <c:pt idx="3">
                  <c:v>26755</c:v>
                </c:pt>
                <c:pt idx="4">
                  <c:v>26785</c:v>
                </c:pt>
                <c:pt idx="5">
                  <c:v>26816</c:v>
                </c:pt>
                <c:pt idx="6">
                  <c:v>26846</c:v>
                </c:pt>
                <c:pt idx="7">
                  <c:v>26877</c:v>
                </c:pt>
                <c:pt idx="8">
                  <c:v>26908</c:v>
                </c:pt>
                <c:pt idx="9">
                  <c:v>26938</c:v>
                </c:pt>
                <c:pt idx="10">
                  <c:v>26969</c:v>
                </c:pt>
                <c:pt idx="11">
                  <c:v>26999</c:v>
                </c:pt>
                <c:pt idx="12">
                  <c:v>27030</c:v>
                </c:pt>
                <c:pt idx="13">
                  <c:v>27061</c:v>
                </c:pt>
                <c:pt idx="14">
                  <c:v>27089</c:v>
                </c:pt>
                <c:pt idx="15">
                  <c:v>27120</c:v>
                </c:pt>
                <c:pt idx="16">
                  <c:v>27150</c:v>
                </c:pt>
                <c:pt idx="17">
                  <c:v>27181</c:v>
                </c:pt>
                <c:pt idx="18">
                  <c:v>27211</c:v>
                </c:pt>
                <c:pt idx="19">
                  <c:v>27242</c:v>
                </c:pt>
                <c:pt idx="20">
                  <c:v>27273</c:v>
                </c:pt>
                <c:pt idx="21">
                  <c:v>27303</c:v>
                </c:pt>
                <c:pt idx="22">
                  <c:v>27334</c:v>
                </c:pt>
                <c:pt idx="23">
                  <c:v>27364</c:v>
                </c:pt>
                <c:pt idx="24">
                  <c:v>27395</c:v>
                </c:pt>
                <c:pt idx="25">
                  <c:v>27426</c:v>
                </c:pt>
                <c:pt idx="26">
                  <c:v>27454</c:v>
                </c:pt>
                <c:pt idx="27">
                  <c:v>27485</c:v>
                </c:pt>
                <c:pt idx="28">
                  <c:v>27515</c:v>
                </c:pt>
                <c:pt idx="29">
                  <c:v>27546</c:v>
                </c:pt>
                <c:pt idx="30">
                  <c:v>27576</c:v>
                </c:pt>
                <c:pt idx="31">
                  <c:v>27607</c:v>
                </c:pt>
                <c:pt idx="32">
                  <c:v>27638</c:v>
                </c:pt>
                <c:pt idx="33">
                  <c:v>27668</c:v>
                </c:pt>
                <c:pt idx="34">
                  <c:v>27699</c:v>
                </c:pt>
                <c:pt idx="35">
                  <c:v>27729</c:v>
                </c:pt>
                <c:pt idx="36">
                  <c:v>27760</c:v>
                </c:pt>
                <c:pt idx="37">
                  <c:v>27791</c:v>
                </c:pt>
                <c:pt idx="38">
                  <c:v>27820</c:v>
                </c:pt>
                <c:pt idx="39">
                  <c:v>27851</c:v>
                </c:pt>
                <c:pt idx="40">
                  <c:v>27881</c:v>
                </c:pt>
                <c:pt idx="41">
                  <c:v>27912</c:v>
                </c:pt>
                <c:pt idx="42">
                  <c:v>27942</c:v>
                </c:pt>
                <c:pt idx="43">
                  <c:v>27973</c:v>
                </c:pt>
                <c:pt idx="44">
                  <c:v>28004</c:v>
                </c:pt>
                <c:pt idx="45">
                  <c:v>28034</c:v>
                </c:pt>
                <c:pt idx="46">
                  <c:v>28065</c:v>
                </c:pt>
                <c:pt idx="47">
                  <c:v>28095</c:v>
                </c:pt>
                <c:pt idx="48">
                  <c:v>28126</c:v>
                </c:pt>
                <c:pt idx="49">
                  <c:v>28157</c:v>
                </c:pt>
                <c:pt idx="50">
                  <c:v>28185</c:v>
                </c:pt>
                <c:pt idx="51">
                  <c:v>28216</c:v>
                </c:pt>
                <c:pt idx="52">
                  <c:v>28246</c:v>
                </c:pt>
                <c:pt idx="53">
                  <c:v>28277</c:v>
                </c:pt>
                <c:pt idx="54">
                  <c:v>28307</c:v>
                </c:pt>
                <c:pt idx="55">
                  <c:v>28338</c:v>
                </c:pt>
                <c:pt idx="56">
                  <c:v>28369</c:v>
                </c:pt>
                <c:pt idx="57">
                  <c:v>28399</c:v>
                </c:pt>
                <c:pt idx="58">
                  <c:v>28430</c:v>
                </c:pt>
                <c:pt idx="59">
                  <c:v>28460</c:v>
                </c:pt>
                <c:pt idx="60">
                  <c:v>28491</c:v>
                </c:pt>
                <c:pt idx="61">
                  <c:v>28522</c:v>
                </c:pt>
                <c:pt idx="62">
                  <c:v>28550</c:v>
                </c:pt>
                <c:pt idx="63">
                  <c:v>28581</c:v>
                </c:pt>
                <c:pt idx="64">
                  <c:v>28611</c:v>
                </c:pt>
                <c:pt idx="65">
                  <c:v>28642</c:v>
                </c:pt>
                <c:pt idx="66">
                  <c:v>28672</c:v>
                </c:pt>
                <c:pt idx="67">
                  <c:v>28703</c:v>
                </c:pt>
                <c:pt idx="68">
                  <c:v>28734</c:v>
                </c:pt>
                <c:pt idx="69">
                  <c:v>28764</c:v>
                </c:pt>
                <c:pt idx="70">
                  <c:v>28795</c:v>
                </c:pt>
                <c:pt idx="71">
                  <c:v>28825</c:v>
                </c:pt>
              </c:numCache>
            </c:numRef>
          </c:xVal>
          <c:yVal>
            <c:numRef>
              <c:f>Residual_cal!$K$4:$K$75</c:f>
              <c:numCache>
                <c:formatCode>0</c:formatCode>
                <c:ptCount val="72"/>
                <c:pt idx="0">
                  <c:v>-527</c:v>
                </c:pt>
                <c:pt idx="1">
                  <c:v>-180</c:v>
                </c:pt>
                <c:pt idx="2">
                  <c:v>-2.4000000000000057</c:v>
                </c:pt>
                <c:pt idx="3">
                  <c:v>90.4</c:v>
                </c:pt>
                <c:pt idx="4">
                  <c:v>-86</c:v>
                </c:pt>
                <c:pt idx="5">
                  <c:v>-199</c:v>
                </c:pt>
                <c:pt idx="6">
                  <c:v>-457</c:v>
                </c:pt>
                <c:pt idx="7">
                  <c:v>1688</c:v>
                </c:pt>
                <c:pt idx="8">
                  <c:v>1251</c:v>
                </c:pt>
                <c:pt idx="9">
                  <c:v>395</c:v>
                </c:pt>
                <c:pt idx="10">
                  <c:v>-358</c:v>
                </c:pt>
                <c:pt idx="11">
                  <c:v>-392</c:v>
                </c:pt>
                <c:pt idx="12">
                  <c:v>-416</c:v>
                </c:pt>
                <c:pt idx="13">
                  <c:v>-348</c:v>
                </c:pt>
                <c:pt idx="14">
                  <c:v>-144</c:v>
                </c:pt>
                <c:pt idx="15">
                  <c:v>48</c:v>
                </c:pt>
                <c:pt idx="16">
                  <c:v>-359</c:v>
                </c:pt>
                <c:pt idx="17">
                  <c:v>-60</c:v>
                </c:pt>
                <c:pt idx="18">
                  <c:v>-806</c:v>
                </c:pt>
                <c:pt idx="19">
                  <c:v>1667</c:v>
                </c:pt>
                <c:pt idx="20">
                  <c:v>-1542</c:v>
                </c:pt>
                <c:pt idx="21">
                  <c:v>-519</c:v>
                </c:pt>
                <c:pt idx="22">
                  <c:v>-369</c:v>
                </c:pt>
                <c:pt idx="23">
                  <c:v>-445</c:v>
                </c:pt>
                <c:pt idx="24">
                  <c:v>-493</c:v>
                </c:pt>
                <c:pt idx="25">
                  <c:v>-478</c:v>
                </c:pt>
                <c:pt idx="26">
                  <c:v>-72</c:v>
                </c:pt>
                <c:pt idx="27">
                  <c:v>47</c:v>
                </c:pt>
                <c:pt idx="28">
                  <c:v>-181</c:v>
                </c:pt>
                <c:pt idx="29">
                  <c:v>-382</c:v>
                </c:pt>
                <c:pt idx="30">
                  <c:v>-963</c:v>
                </c:pt>
                <c:pt idx="31">
                  <c:v>-1034</c:v>
                </c:pt>
                <c:pt idx="32">
                  <c:v>1728</c:v>
                </c:pt>
                <c:pt idx="33">
                  <c:v>123</c:v>
                </c:pt>
                <c:pt idx="34">
                  <c:v>-445</c:v>
                </c:pt>
                <c:pt idx="35">
                  <c:v>-205</c:v>
                </c:pt>
                <c:pt idx="36">
                  <c:v>-400</c:v>
                </c:pt>
                <c:pt idx="37">
                  <c:v>-441</c:v>
                </c:pt>
                <c:pt idx="38">
                  <c:v>-87</c:v>
                </c:pt>
                <c:pt idx="39">
                  <c:v>41</c:v>
                </c:pt>
                <c:pt idx="40">
                  <c:v>-214</c:v>
                </c:pt>
                <c:pt idx="41">
                  <c:v>-354</c:v>
                </c:pt>
                <c:pt idx="42">
                  <c:v>-2309</c:v>
                </c:pt>
                <c:pt idx="43">
                  <c:v>881</c:v>
                </c:pt>
                <c:pt idx="44">
                  <c:v>-96</c:v>
                </c:pt>
                <c:pt idx="45">
                  <c:v>-898</c:v>
                </c:pt>
                <c:pt idx="46">
                  <c:v>-779</c:v>
                </c:pt>
                <c:pt idx="47">
                  <c:v>-464</c:v>
                </c:pt>
                <c:pt idx="48">
                  <c:v>-400</c:v>
                </c:pt>
                <c:pt idx="49">
                  <c:v>-440</c:v>
                </c:pt>
                <c:pt idx="50">
                  <c:v>25</c:v>
                </c:pt>
                <c:pt idx="51">
                  <c:v>58</c:v>
                </c:pt>
                <c:pt idx="52">
                  <c:v>-297</c:v>
                </c:pt>
                <c:pt idx="53">
                  <c:v>-334</c:v>
                </c:pt>
                <c:pt idx="54">
                  <c:v>-1193</c:v>
                </c:pt>
                <c:pt idx="55">
                  <c:v>1825</c:v>
                </c:pt>
                <c:pt idx="56">
                  <c:v>-352</c:v>
                </c:pt>
                <c:pt idx="57">
                  <c:v>-1364</c:v>
                </c:pt>
                <c:pt idx="58">
                  <c:v>-1021</c:v>
                </c:pt>
                <c:pt idx="59">
                  <c:v>-350</c:v>
                </c:pt>
                <c:pt idx="60">
                  <c:v>-402</c:v>
                </c:pt>
                <c:pt idx="61">
                  <c:v>-467</c:v>
                </c:pt>
                <c:pt idx="62">
                  <c:v>-329</c:v>
                </c:pt>
                <c:pt idx="63">
                  <c:v>19</c:v>
                </c:pt>
                <c:pt idx="64">
                  <c:v>-240</c:v>
                </c:pt>
                <c:pt idx="65">
                  <c:v>-189</c:v>
                </c:pt>
                <c:pt idx="66">
                  <c:v>422</c:v>
                </c:pt>
                <c:pt idx="67">
                  <c:v>1224</c:v>
                </c:pt>
                <c:pt idx="68">
                  <c:v>49</c:v>
                </c:pt>
                <c:pt idx="69">
                  <c:v>-412</c:v>
                </c:pt>
                <c:pt idx="70">
                  <c:v>-895</c:v>
                </c:pt>
                <c:pt idx="71">
                  <c:v>-386</c:v>
                </c:pt>
              </c:numCache>
            </c:numRef>
          </c:yVal>
          <c:smooth val="0"/>
          <c:extLst>
            <c:ext xmlns:c16="http://schemas.microsoft.com/office/drawing/2014/chart" uri="{C3380CC4-5D6E-409C-BE32-E72D297353CC}">
              <c16:uniqueId val="{00000000-5D18-4CC2-ACE4-CFF0FC786C93}"/>
            </c:ext>
          </c:extLst>
        </c:ser>
        <c:dLbls>
          <c:showLegendKey val="0"/>
          <c:showVal val="0"/>
          <c:showCatName val="0"/>
          <c:showSerName val="0"/>
          <c:showPercent val="0"/>
          <c:showBubbleSize val="0"/>
        </c:dLbls>
        <c:axId val="52814592"/>
        <c:axId val="52816512"/>
      </c:scatterChart>
      <c:valAx>
        <c:axId val="52814592"/>
        <c:scaling>
          <c:orientation val="minMax"/>
        </c:scaling>
        <c:delete val="0"/>
        <c:axPos val="b"/>
        <c:title>
          <c:tx>
            <c:rich>
              <a:bodyPr/>
              <a:lstStyle/>
              <a:p>
                <a:pPr>
                  <a:defRPr lang="en-GB"/>
                </a:pPr>
                <a:r>
                  <a:rPr lang="en-US" sz="1800" dirty="0" smtClean="0"/>
                  <a:t>Months</a:t>
                </a:r>
                <a:endParaRPr lang="en-US" sz="1800" dirty="0"/>
              </a:p>
            </c:rich>
          </c:tx>
          <c:layout>
            <c:manualLayout>
              <c:xMode val="edge"/>
              <c:yMode val="edge"/>
              <c:x val="0.44364755113157955"/>
              <c:y val="0.87346613175614529"/>
            </c:manualLayout>
          </c:layout>
          <c:overlay val="0"/>
        </c:title>
        <c:numFmt formatCode="[$-409]mmm\-yy;@" sourceLinked="1"/>
        <c:majorTickMark val="out"/>
        <c:minorTickMark val="none"/>
        <c:tickLblPos val="low"/>
        <c:txPr>
          <a:bodyPr/>
          <a:lstStyle/>
          <a:p>
            <a:pPr>
              <a:defRPr lang="en-GB" sz="1600" b="1"/>
            </a:pPr>
            <a:endParaRPr lang="en-US"/>
          </a:p>
        </c:txPr>
        <c:crossAx val="52816512"/>
        <c:crosses val="autoZero"/>
        <c:crossBetween val="midCat"/>
      </c:valAx>
      <c:valAx>
        <c:axId val="52816512"/>
        <c:scaling>
          <c:orientation val="minMax"/>
        </c:scaling>
        <c:delete val="0"/>
        <c:axPos val="l"/>
        <c:majorGridlines>
          <c:spPr>
            <a:ln>
              <a:prstDash val="sysDot"/>
            </a:ln>
          </c:spPr>
        </c:majorGridlines>
        <c:title>
          <c:tx>
            <c:rich>
              <a:bodyPr rot="-5400000" vert="horz"/>
              <a:lstStyle/>
              <a:p>
                <a:pPr>
                  <a:defRPr lang="en-GB"/>
                </a:pPr>
                <a:r>
                  <a:rPr lang="en-US" sz="1800" b="1" i="0" baseline="0" dirty="0" smtClean="0"/>
                  <a:t>Residual (m³/s)</a:t>
                </a:r>
                <a:endParaRPr lang="en-US" sz="1800" b="1" i="0" baseline="0" dirty="0"/>
              </a:p>
            </c:rich>
          </c:tx>
          <c:layout/>
          <c:overlay val="0"/>
        </c:title>
        <c:numFmt formatCode="0" sourceLinked="1"/>
        <c:majorTickMark val="out"/>
        <c:minorTickMark val="none"/>
        <c:tickLblPos val="nextTo"/>
        <c:txPr>
          <a:bodyPr/>
          <a:lstStyle/>
          <a:p>
            <a:pPr>
              <a:defRPr lang="en-GB" sz="1600" b="1"/>
            </a:pPr>
            <a:endParaRPr lang="en-US"/>
          </a:p>
        </c:txPr>
        <c:crossAx val="52814592"/>
        <c:crosses val="autoZero"/>
        <c:crossBetween val="midCat"/>
        <c:majorUnit val="1500"/>
      </c:valAx>
      <c:spPr>
        <a:ln>
          <a:solidFill>
            <a:sysClr val="windowText" lastClr="000000">
              <a:tint val="75000"/>
              <a:shade val="95000"/>
              <a:satMod val="105000"/>
            </a:sysClr>
          </a:solidFill>
        </a:ln>
      </c:spPr>
    </c:plotArea>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400"/>
            </a:pPr>
            <a:r>
              <a:rPr lang="en-US" sz="2400"/>
              <a:t>SENNAR</a:t>
            </a:r>
          </a:p>
        </c:rich>
      </c:tx>
      <c:layout>
        <c:manualLayout>
          <c:xMode val="edge"/>
          <c:yMode val="edge"/>
          <c:x val="0.41118666310779101"/>
          <c:y val="0"/>
        </c:manualLayout>
      </c:layout>
      <c:overlay val="1"/>
    </c:title>
    <c:autoTitleDeleted val="0"/>
    <c:plotArea>
      <c:layout>
        <c:manualLayout>
          <c:layoutTarget val="inner"/>
          <c:xMode val="edge"/>
          <c:yMode val="edge"/>
          <c:x val="0.25877259446342793"/>
          <c:y val="0.11444876370354858"/>
          <c:w val="0.64804362898033974"/>
          <c:h val="0.6770243181604978"/>
        </c:manualLayout>
      </c:layout>
      <c:scatterChart>
        <c:scatterStyle val="lineMarker"/>
        <c:varyColors val="0"/>
        <c:ser>
          <c:idx val="0"/>
          <c:order val="0"/>
          <c:spPr>
            <a:ln w="28575">
              <a:noFill/>
            </a:ln>
          </c:spPr>
          <c:marker>
            <c:symbol val="circle"/>
            <c:size val="8"/>
            <c:spPr>
              <a:solidFill>
                <a:sysClr val="windowText" lastClr="000000"/>
              </a:solidFill>
            </c:spPr>
          </c:marker>
          <c:trendline>
            <c:spPr>
              <a:ln>
                <a:solidFill>
                  <a:srgbClr val="FF0000"/>
                </a:solidFill>
              </a:ln>
            </c:spPr>
            <c:trendlineType val="linear"/>
            <c:dispRSqr val="0"/>
            <c:dispEq val="0"/>
          </c:trendline>
          <c:xVal>
            <c:numRef>
              <c:f>Residual_cal!$L$4:$L$75</c:f>
              <c:numCache>
                <c:formatCode>General</c:formatCode>
                <c:ptCount val="72"/>
                <c:pt idx="0">
                  <c:v>94</c:v>
                </c:pt>
                <c:pt idx="1">
                  <c:v>88</c:v>
                </c:pt>
                <c:pt idx="2">
                  <c:v>87</c:v>
                </c:pt>
                <c:pt idx="3">
                  <c:v>93</c:v>
                </c:pt>
                <c:pt idx="4">
                  <c:v>141</c:v>
                </c:pt>
                <c:pt idx="5">
                  <c:v>478</c:v>
                </c:pt>
                <c:pt idx="6">
                  <c:v>1381</c:v>
                </c:pt>
                <c:pt idx="7">
                  <c:v>5861</c:v>
                </c:pt>
                <c:pt idx="8">
                  <c:v>3657</c:v>
                </c:pt>
                <c:pt idx="9">
                  <c:v>1571</c:v>
                </c:pt>
                <c:pt idx="10">
                  <c:v>408</c:v>
                </c:pt>
                <c:pt idx="11">
                  <c:v>150</c:v>
                </c:pt>
                <c:pt idx="12">
                  <c:v>179</c:v>
                </c:pt>
                <c:pt idx="13">
                  <c:v>115</c:v>
                </c:pt>
                <c:pt idx="14">
                  <c:v>133</c:v>
                </c:pt>
                <c:pt idx="15">
                  <c:v>138</c:v>
                </c:pt>
                <c:pt idx="16">
                  <c:v>158</c:v>
                </c:pt>
                <c:pt idx="17">
                  <c:v>570</c:v>
                </c:pt>
                <c:pt idx="18">
                  <c:v>2856</c:v>
                </c:pt>
                <c:pt idx="19">
                  <c:v>6048</c:v>
                </c:pt>
                <c:pt idx="20">
                  <c:v>4166</c:v>
                </c:pt>
                <c:pt idx="21">
                  <c:v>1388</c:v>
                </c:pt>
                <c:pt idx="22">
                  <c:v>397</c:v>
                </c:pt>
                <c:pt idx="23">
                  <c:v>129</c:v>
                </c:pt>
                <c:pt idx="24">
                  <c:v>98</c:v>
                </c:pt>
                <c:pt idx="25">
                  <c:v>152</c:v>
                </c:pt>
                <c:pt idx="26">
                  <c:v>246</c:v>
                </c:pt>
                <c:pt idx="27">
                  <c:v>152</c:v>
                </c:pt>
                <c:pt idx="28">
                  <c:v>117</c:v>
                </c:pt>
                <c:pt idx="29">
                  <c:v>221</c:v>
                </c:pt>
                <c:pt idx="30">
                  <c:v>2158</c:v>
                </c:pt>
                <c:pt idx="31">
                  <c:v>6011</c:v>
                </c:pt>
                <c:pt idx="32">
                  <c:v>6944</c:v>
                </c:pt>
                <c:pt idx="33">
                  <c:v>1754</c:v>
                </c:pt>
                <c:pt idx="34">
                  <c:v>736</c:v>
                </c:pt>
                <c:pt idx="35">
                  <c:v>265</c:v>
                </c:pt>
                <c:pt idx="36">
                  <c:v>131</c:v>
                </c:pt>
                <c:pt idx="37">
                  <c:v>110</c:v>
                </c:pt>
                <c:pt idx="38">
                  <c:v>118</c:v>
                </c:pt>
                <c:pt idx="39">
                  <c:v>151</c:v>
                </c:pt>
                <c:pt idx="40">
                  <c:v>348</c:v>
                </c:pt>
                <c:pt idx="41">
                  <c:v>455</c:v>
                </c:pt>
                <c:pt idx="42">
                  <c:v>1676</c:v>
                </c:pt>
                <c:pt idx="43">
                  <c:v>5339</c:v>
                </c:pt>
                <c:pt idx="44">
                  <c:v>2700</c:v>
                </c:pt>
                <c:pt idx="45">
                  <c:v>914</c:v>
                </c:pt>
                <c:pt idx="46">
                  <c:v>536</c:v>
                </c:pt>
                <c:pt idx="47">
                  <c:v>201</c:v>
                </c:pt>
                <c:pt idx="48">
                  <c:v>110</c:v>
                </c:pt>
                <c:pt idx="49">
                  <c:v>147</c:v>
                </c:pt>
                <c:pt idx="50">
                  <c:v>159</c:v>
                </c:pt>
                <c:pt idx="51">
                  <c:v>193</c:v>
                </c:pt>
                <c:pt idx="52">
                  <c:v>170</c:v>
                </c:pt>
                <c:pt idx="53">
                  <c:v>408</c:v>
                </c:pt>
                <c:pt idx="54">
                  <c:v>2844</c:v>
                </c:pt>
                <c:pt idx="55">
                  <c:v>5376</c:v>
                </c:pt>
                <c:pt idx="56">
                  <c:v>3209</c:v>
                </c:pt>
                <c:pt idx="57">
                  <c:v>1601</c:v>
                </c:pt>
                <c:pt idx="58">
                  <c:v>991</c:v>
                </c:pt>
                <c:pt idx="59">
                  <c:v>255</c:v>
                </c:pt>
                <c:pt idx="60">
                  <c:v>166</c:v>
                </c:pt>
                <c:pt idx="61">
                  <c:v>140</c:v>
                </c:pt>
                <c:pt idx="62">
                  <c:v>107</c:v>
                </c:pt>
                <c:pt idx="63">
                  <c:v>199</c:v>
                </c:pt>
                <c:pt idx="64">
                  <c:v>203</c:v>
                </c:pt>
                <c:pt idx="65">
                  <c:v>369</c:v>
                </c:pt>
                <c:pt idx="66">
                  <c:v>2195</c:v>
                </c:pt>
                <c:pt idx="67">
                  <c:v>4442</c:v>
                </c:pt>
                <c:pt idx="68">
                  <c:v>3109</c:v>
                </c:pt>
                <c:pt idx="69">
                  <c:v>1997</c:v>
                </c:pt>
                <c:pt idx="70">
                  <c:v>451</c:v>
                </c:pt>
                <c:pt idx="71">
                  <c:v>222</c:v>
                </c:pt>
              </c:numCache>
            </c:numRef>
          </c:xVal>
          <c:yVal>
            <c:numRef>
              <c:f>Residual_cal!$N$4:$N$75</c:f>
              <c:numCache>
                <c:formatCode>0</c:formatCode>
                <c:ptCount val="72"/>
                <c:pt idx="0">
                  <c:v>-244</c:v>
                </c:pt>
                <c:pt idx="1">
                  <c:v>87.202000000000012</c:v>
                </c:pt>
                <c:pt idx="2">
                  <c:v>86.686999999999998</c:v>
                </c:pt>
                <c:pt idx="3">
                  <c:v>92.714000000000027</c:v>
                </c:pt>
                <c:pt idx="4">
                  <c:v>36</c:v>
                </c:pt>
                <c:pt idx="5">
                  <c:v>95</c:v>
                </c:pt>
                <c:pt idx="6">
                  <c:v>131</c:v>
                </c:pt>
                <c:pt idx="7">
                  <c:v>2721</c:v>
                </c:pt>
                <c:pt idx="8">
                  <c:v>527</c:v>
                </c:pt>
                <c:pt idx="9">
                  <c:v>331</c:v>
                </c:pt>
                <c:pt idx="10">
                  <c:v>-21</c:v>
                </c:pt>
                <c:pt idx="11">
                  <c:v>-230</c:v>
                </c:pt>
                <c:pt idx="12">
                  <c:v>-175</c:v>
                </c:pt>
                <c:pt idx="13">
                  <c:v>39.100000000000009</c:v>
                </c:pt>
                <c:pt idx="14">
                  <c:v>93.9</c:v>
                </c:pt>
                <c:pt idx="15">
                  <c:v>137.29499999999999</c:v>
                </c:pt>
                <c:pt idx="16">
                  <c:v>-187</c:v>
                </c:pt>
                <c:pt idx="17">
                  <c:v>143</c:v>
                </c:pt>
                <c:pt idx="18">
                  <c:v>-634</c:v>
                </c:pt>
                <c:pt idx="19">
                  <c:v>618</c:v>
                </c:pt>
                <c:pt idx="20">
                  <c:v>-1264</c:v>
                </c:pt>
                <c:pt idx="21">
                  <c:v>-142</c:v>
                </c:pt>
                <c:pt idx="22">
                  <c:v>-43</c:v>
                </c:pt>
                <c:pt idx="23">
                  <c:v>-292</c:v>
                </c:pt>
                <c:pt idx="24">
                  <c:v>-256</c:v>
                </c:pt>
                <c:pt idx="25">
                  <c:v>-23</c:v>
                </c:pt>
                <c:pt idx="26">
                  <c:v>245.238</c:v>
                </c:pt>
                <c:pt idx="27">
                  <c:v>151.292</c:v>
                </c:pt>
                <c:pt idx="28">
                  <c:v>-21</c:v>
                </c:pt>
                <c:pt idx="29">
                  <c:v>-75</c:v>
                </c:pt>
                <c:pt idx="30">
                  <c:v>-112</c:v>
                </c:pt>
                <c:pt idx="31">
                  <c:v>-1819</c:v>
                </c:pt>
                <c:pt idx="32">
                  <c:v>1644</c:v>
                </c:pt>
                <c:pt idx="33">
                  <c:v>-56</c:v>
                </c:pt>
                <c:pt idx="34">
                  <c:v>211</c:v>
                </c:pt>
                <c:pt idx="35">
                  <c:v>-164</c:v>
                </c:pt>
                <c:pt idx="36">
                  <c:v>-292</c:v>
                </c:pt>
                <c:pt idx="37">
                  <c:v>-130</c:v>
                </c:pt>
                <c:pt idx="38">
                  <c:v>117.163</c:v>
                </c:pt>
                <c:pt idx="39">
                  <c:v>150.07399999999998</c:v>
                </c:pt>
                <c:pt idx="40">
                  <c:v>3</c:v>
                </c:pt>
                <c:pt idx="41">
                  <c:v>28</c:v>
                </c:pt>
                <c:pt idx="42">
                  <c:v>-2314</c:v>
                </c:pt>
                <c:pt idx="43">
                  <c:v>1009</c:v>
                </c:pt>
                <c:pt idx="44">
                  <c:v>-620</c:v>
                </c:pt>
                <c:pt idx="45">
                  <c:v>-296</c:v>
                </c:pt>
                <c:pt idx="46">
                  <c:v>-49</c:v>
                </c:pt>
                <c:pt idx="47">
                  <c:v>-228</c:v>
                </c:pt>
                <c:pt idx="48">
                  <c:v>-317</c:v>
                </c:pt>
                <c:pt idx="49">
                  <c:v>-98</c:v>
                </c:pt>
                <c:pt idx="50">
                  <c:v>158.17399999999998</c:v>
                </c:pt>
                <c:pt idx="51">
                  <c:v>192.38000000000034</c:v>
                </c:pt>
                <c:pt idx="52">
                  <c:v>-124</c:v>
                </c:pt>
                <c:pt idx="53">
                  <c:v>21</c:v>
                </c:pt>
                <c:pt idx="54">
                  <c:v>234</c:v>
                </c:pt>
                <c:pt idx="55">
                  <c:v>796</c:v>
                </c:pt>
                <c:pt idx="56">
                  <c:v>-721</c:v>
                </c:pt>
                <c:pt idx="57">
                  <c:v>-919</c:v>
                </c:pt>
                <c:pt idx="58">
                  <c:v>88</c:v>
                </c:pt>
                <c:pt idx="59">
                  <c:v>-174</c:v>
                </c:pt>
                <c:pt idx="60">
                  <c:v>-261</c:v>
                </c:pt>
                <c:pt idx="61">
                  <c:v>-287</c:v>
                </c:pt>
                <c:pt idx="62">
                  <c:v>12.200000000000003</c:v>
                </c:pt>
                <c:pt idx="63">
                  <c:v>198.01900000000001</c:v>
                </c:pt>
                <c:pt idx="64">
                  <c:v>-77</c:v>
                </c:pt>
                <c:pt idx="65">
                  <c:v>124</c:v>
                </c:pt>
                <c:pt idx="66">
                  <c:v>635</c:v>
                </c:pt>
                <c:pt idx="67">
                  <c:v>272</c:v>
                </c:pt>
                <c:pt idx="68">
                  <c:v>-661</c:v>
                </c:pt>
                <c:pt idx="69">
                  <c:v>-263</c:v>
                </c:pt>
                <c:pt idx="70">
                  <c:v>-242</c:v>
                </c:pt>
                <c:pt idx="71">
                  <c:v>-207</c:v>
                </c:pt>
              </c:numCache>
            </c:numRef>
          </c:yVal>
          <c:smooth val="0"/>
          <c:extLst>
            <c:ext xmlns:c16="http://schemas.microsoft.com/office/drawing/2014/chart" uri="{C3380CC4-5D6E-409C-BE32-E72D297353CC}">
              <c16:uniqueId val="{00000000-CCAC-488F-8C8B-AB3A6EDF3A54}"/>
            </c:ext>
          </c:extLst>
        </c:ser>
        <c:dLbls>
          <c:showLegendKey val="0"/>
          <c:showVal val="0"/>
          <c:showCatName val="0"/>
          <c:showSerName val="0"/>
          <c:showPercent val="0"/>
          <c:showBubbleSize val="0"/>
        </c:dLbls>
        <c:axId val="52902912"/>
        <c:axId val="52925568"/>
      </c:scatterChart>
      <c:valAx>
        <c:axId val="52902912"/>
        <c:scaling>
          <c:orientation val="minMax"/>
          <c:max val="8000"/>
          <c:min val="0"/>
        </c:scaling>
        <c:delete val="0"/>
        <c:axPos val="b"/>
        <c:title>
          <c:tx>
            <c:rich>
              <a:bodyPr/>
              <a:lstStyle/>
              <a:p>
                <a:pPr>
                  <a:defRPr lang="en-GB"/>
                </a:pPr>
                <a:r>
                  <a:rPr lang="en-US" sz="2000" dirty="0" smtClean="0"/>
                  <a:t>Flow (m³/s)</a:t>
                </a:r>
                <a:endParaRPr lang="en-US" dirty="0"/>
              </a:p>
            </c:rich>
          </c:tx>
          <c:layout/>
          <c:overlay val="0"/>
        </c:title>
        <c:numFmt formatCode="General" sourceLinked="1"/>
        <c:majorTickMark val="out"/>
        <c:minorTickMark val="none"/>
        <c:tickLblPos val="low"/>
        <c:txPr>
          <a:bodyPr/>
          <a:lstStyle/>
          <a:p>
            <a:pPr>
              <a:defRPr lang="en-GB" sz="1800" b="1"/>
            </a:pPr>
            <a:endParaRPr lang="en-US"/>
          </a:p>
        </c:txPr>
        <c:crossAx val="52925568"/>
        <c:crosses val="autoZero"/>
        <c:crossBetween val="midCat"/>
        <c:majorUnit val="2000"/>
      </c:valAx>
      <c:valAx>
        <c:axId val="52925568"/>
        <c:scaling>
          <c:orientation val="minMax"/>
        </c:scaling>
        <c:delete val="0"/>
        <c:axPos val="l"/>
        <c:majorGridlines>
          <c:spPr>
            <a:ln>
              <a:prstDash val="sysDot"/>
            </a:ln>
          </c:spPr>
        </c:majorGridlines>
        <c:title>
          <c:tx>
            <c:rich>
              <a:bodyPr rot="-5400000" vert="horz"/>
              <a:lstStyle/>
              <a:p>
                <a:pPr>
                  <a:defRPr lang="en-GB"/>
                </a:pPr>
                <a:r>
                  <a:rPr lang="en-US" sz="1800" b="1" i="0" baseline="0" dirty="0" smtClean="0"/>
                  <a:t>Residual (m³/s)</a:t>
                </a:r>
                <a:endParaRPr lang="en-US" sz="1800" b="1" i="0" baseline="0" dirty="0"/>
              </a:p>
            </c:rich>
          </c:tx>
          <c:layout>
            <c:manualLayout>
              <c:xMode val="edge"/>
              <c:yMode val="edge"/>
              <c:x val="2.668668535077183E-2"/>
              <c:y val="0.23925591821879513"/>
            </c:manualLayout>
          </c:layout>
          <c:overlay val="0"/>
        </c:title>
        <c:numFmt formatCode="0" sourceLinked="1"/>
        <c:majorTickMark val="out"/>
        <c:minorTickMark val="none"/>
        <c:tickLblPos val="nextTo"/>
        <c:txPr>
          <a:bodyPr/>
          <a:lstStyle/>
          <a:p>
            <a:pPr>
              <a:defRPr lang="en-GB" sz="1600" b="1"/>
            </a:pPr>
            <a:endParaRPr lang="en-US"/>
          </a:p>
        </c:txPr>
        <c:crossAx val="52902912"/>
        <c:crosses val="autoZero"/>
        <c:crossBetween val="midCat"/>
        <c:majorUnit val="1500"/>
      </c:valAx>
      <c:spPr>
        <a:ln>
          <a:solidFill>
            <a:sysClr val="windowText" lastClr="000000">
              <a:tint val="75000"/>
              <a:shade val="95000"/>
              <a:satMod val="105000"/>
            </a:sysClr>
          </a:solidFill>
        </a:ln>
      </c:spPr>
    </c:plotArea>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726217005893161"/>
          <c:y val="2.7969808890075776E-2"/>
          <c:w val="0.64440449660773702"/>
          <c:h val="0.73702855838414116"/>
        </c:manualLayout>
      </c:layout>
      <c:scatterChart>
        <c:scatterStyle val="lineMarker"/>
        <c:varyColors val="0"/>
        <c:ser>
          <c:idx val="0"/>
          <c:order val="0"/>
          <c:spPr>
            <a:ln w="28575">
              <a:noFill/>
            </a:ln>
          </c:spPr>
          <c:marker>
            <c:symbol val="circle"/>
            <c:size val="7"/>
            <c:spPr>
              <a:solidFill>
                <a:sysClr val="windowText" lastClr="000000"/>
              </a:solidFill>
            </c:spPr>
          </c:marker>
          <c:trendline>
            <c:trendlineType val="linear"/>
            <c:dispRSqr val="0"/>
            <c:dispEq val="0"/>
          </c:trendline>
          <c:trendline>
            <c:spPr>
              <a:ln>
                <a:solidFill>
                  <a:srgbClr val="FF0000"/>
                </a:solidFill>
              </a:ln>
            </c:spPr>
            <c:trendlineType val="linear"/>
            <c:dispRSqr val="0"/>
            <c:dispEq val="0"/>
          </c:trendline>
          <c:xVal>
            <c:numRef>
              <c:f>Residual_cal!$B$4:$B$75</c:f>
              <c:numCache>
                <c:formatCode>[$-409]mmm\-yy;@</c:formatCode>
                <c:ptCount val="72"/>
                <c:pt idx="0">
                  <c:v>26665</c:v>
                </c:pt>
                <c:pt idx="1">
                  <c:v>26696</c:v>
                </c:pt>
                <c:pt idx="2">
                  <c:v>26724</c:v>
                </c:pt>
                <c:pt idx="3">
                  <c:v>26755</c:v>
                </c:pt>
                <c:pt idx="4">
                  <c:v>26785</c:v>
                </c:pt>
                <c:pt idx="5">
                  <c:v>26816</c:v>
                </c:pt>
                <c:pt idx="6">
                  <c:v>26846</c:v>
                </c:pt>
                <c:pt idx="7">
                  <c:v>26877</c:v>
                </c:pt>
                <c:pt idx="8">
                  <c:v>26908</c:v>
                </c:pt>
                <c:pt idx="9">
                  <c:v>26938</c:v>
                </c:pt>
                <c:pt idx="10">
                  <c:v>26969</c:v>
                </c:pt>
                <c:pt idx="11">
                  <c:v>26999</c:v>
                </c:pt>
                <c:pt idx="12">
                  <c:v>27030</c:v>
                </c:pt>
                <c:pt idx="13">
                  <c:v>27061</c:v>
                </c:pt>
                <c:pt idx="14">
                  <c:v>27089</c:v>
                </c:pt>
                <c:pt idx="15">
                  <c:v>27120</c:v>
                </c:pt>
                <c:pt idx="16">
                  <c:v>27150</c:v>
                </c:pt>
                <c:pt idx="17">
                  <c:v>27181</c:v>
                </c:pt>
                <c:pt idx="18">
                  <c:v>27211</c:v>
                </c:pt>
                <c:pt idx="19">
                  <c:v>27242</c:v>
                </c:pt>
                <c:pt idx="20">
                  <c:v>27273</c:v>
                </c:pt>
                <c:pt idx="21">
                  <c:v>27303</c:v>
                </c:pt>
                <c:pt idx="22">
                  <c:v>27334</c:v>
                </c:pt>
                <c:pt idx="23">
                  <c:v>27364</c:v>
                </c:pt>
                <c:pt idx="24">
                  <c:v>27395</c:v>
                </c:pt>
                <c:pt idx="25">
                  <c:v>27426</c:v>
                </c:pt>
                <c:pt idx="26">
                  <c:v>27454</c:v>
                </c:pt>
                <c:pt idx="27">
                  <c:v>27485</c:v>
                </c:pt>
                <c:pt idx="28">
                  <c:v>27515</c:v>
                </c:pt>
                <c:pt idx="29">
                  <c:v>27546</c:v>
                </c:pt>
                <c:pt idx="30">
                  <c:v>27576</c:v>
                </c:pt>
                <c:pt idx="31">
                  <c:v>27607</c:v>
                </c:pt>
                <c:pt idx="32">
                  <c:v>27638</c:v>
                </c:pt>
                <c:pt idx="33">
                  <c:v>27668</c:v>
                </c:pt>
                <c:pt idx="34">
                  <c:v>27699</c:v>
                </c:pt>
                <c:pt idx="35">
                  <c:v>27729</c:v>
                </c:pt>
                <c:pt idx="36">
                  <c:v>27760</c:v>
                </c:pt>
                <c:pt idx="37">
                  <c:v>27791</c:v>
                </c:pt>
                <c:pt idx="38">
                  <c:v>27820</c:v>
                </c:pt>
                <c:pt idx="39">
                  <c:v>27851</c:v>
                </c:pt>
                <c:pt idx="40">
                  <c:v>27881</c:v>
                </c:pt>
                <c:pt idx="41">
                  <c:v>27912</c:v>
                </c:pt>
                <c:pt idx="42">
                  <c:v>27942</c:v>
                </c:pt>
                <c:pt idx="43">
                  <c:v>27973</c:v>
                </c:pt>
                <c:pt idx="44">
                  <c:v>28004</c:v>
                </c:pt>
                <c:pt idx="45">
                  <c:v>28034</c:v>
                </c:pt>
                <c:pt idx="46">
                  <c:v>28065</c:v>
                </c:pt>
                <c:pt idx="47">
                  <c:v>28095</c:v>
                </c:pt>
                <c:pt idx="48">
                  <c:v>28126</c:v>
                </c:pt>
                <c:pt idx="49">
                  <c:v>28157</c:v>
                </c:pt>
                <c:pt idx="50">
                  <c:v>28185</c:v>
                </c:pt>
                <c:pt idx="51">
                  <c:v>28216</c:v>
                </c:pt>
                <c:pt idx="52">
                  <c:v>28246</c:v>
                </c:pt>
                <c:pt idx="53">
                  <c:v>28277</c:v>
                </c:pt>
                <c:pt idx="54">
                  <c:v>28307</c:v>
                </c:pt>
                <c:pt idx="55">
                  <c:v>28338</c:v>
                </c:pt>
                <c:pt idx="56">
                  <c:v>28369</c:v>
                </c:pt>
                <c:pt idx="57">
                  <c:v>28399</c:v>
                </c:pt>
                <c:pt idx="58">
                  <c:v>28430</c:v>
                </c:pt>
                <c:pt idx="59">
                  <c:v>28460</c:v>
                </c:pt>
                <c:pt idx="60">
                  <c:v>28491</c:v>
                </c:pt>
                <c:pt idx="61">
                  <c:v>28522</c:v>
                </c:pt>
                <c:pt idx="62">
                  <c:v>28550</c:v>
                </c:pt>
                <c:pt idx="63">
                  <c:v>28581</c:v>
                </c:pt>
                <c:pt idx="64">
                  <c:v>28611</c:v>
                </c:pt>
                <c:pt idx="65">
                  <c:v>28642</c:v>
                </c:pt>
                <c:pt idx="66">
                  <c:v>28672</c:v>
                </c:pt>
                <c:pt idx="67">
                  <c:v>28703</c:v>
                </c:pt>
                <c:pt idx="68">
                  <c:v>28734</c:v>
                </c:pt>
                <c:pt idx="69">
                  <c:v>28764</c:v>
                </c:pt>
                <c:pt idx="70">
                  <c:v>28795</c:v>
                </c:pt>
                <c:pt idx="71">
                  <c:v>28825</c:v>
                </c:pt>
              </c:numCache>
            </c:numRef>
          </c:xVal>
          <c:yVal>
            <c:numRef>
              <c:f>Residual_cal!$N$4:$N$75</c:f>
              <c:numCache>
                <c:formatCode>0</c:formatCode>
                <c:ptCount val="72"/>
                <c:pt idx="0">
                  <c:v>-244</c:v>
                </c:pt>
                <c:pt idx="1">
                  <c:v>87.202000000000012</c:v>
                </c:pt>
                <c:pt idx="2">
                  <c:v>86.686999999999998</c:v>
                </c:pt>
                <c:pt idx="3">
                  <c:v>92.714000000000027</c:v>
                </c:pt>
                <c:pt idx="4">
                  <c:v>36</c:v>
                </c:pt>
                <c:pt idx="5">
                  <c:v>95</c:v>
                </c:pt>
                <c:pt idx="6">
                  <c:v>131</c:v>
                </c:pt>
                <c:pt idx="7">
                  <c:v>2721</c:v>
                </c:pt>
                <c:pt idx="8">
                  <c:v>527</c:v>
                </c:pt>
                <c:pt idx="9">
                  <c:v>331</c:v>
                </c:pt>
                <c:pt idx="10">
                  <c:v>-21</c:v>
                </c:pt>
                <c:pt idx="11">
                  <c:v>-230</c:v>
                </c:pt>
                <c:pt idx="12">
                  <c:v>-175</c:v>
                </c:pt>
                <c:pt idx="13">
                  <c:v>39.100000000000009</c:v>
                </c:pt>
                <c:pt idx="14">
                  <c:v>93.9</c:v>
                </c:pt>
                <c:pt idx="15">
                  <c:v>137.29499999999999</c:v>
                </c:pt>
                <c:pt idx="16">
                  <c:v>-187</c:v>
                </c:pt>
                <c:pt idx="17">
                  <c:v>143</c:v>
                </c:pt>
                <c:pt idx="18">
                  <c:v>-634</c:v>
                </c:pt>
                <c:pt idx="19">
                  <c:v>618</c:v>
                </c:pt>
                <c:pt idx="20">
                  <c:v>-1264</c:v>
                </c:pt>
                <c:pt idx="21">
                  <c:v>-142</c:v>
                </c:pt>
                <c:pt idx="22">
                  <c:v>-43</c:v>
                </c:pt>
                <c:pt idx="23">
                  <c:v>-292</c:v>
                </c:pt>
                <c:pt idx="24">
                  <c:v>-256</c:v>
                </c:pt>
                <c:pt idx="25">
                  <c:v>-23</c:v>
                </c:pt>
                <c:pt idx="26">
                  <c:v>245.238</c:v>
                </c:pt>
                <c:pt idx="27">
                  <c:v>151.292</c:v>
                </c:pt>
                <c:pt idx="28">
                  <c:v>-21</c:v>
                </c:pt>
                <c:pt idx="29">
                  <c:v>-75</c:v>
                </c:pt>
                <c:pt idx="30">
                  <c:v>-112</c:v>
                </c:pt>
                <c:pt idx="31">
                  <c:v>-1819</c:v>
                </c:pt>
                <c:pt idx="32">
                  <c:v>1644</c:v>
                </c:pt>
                <c:pt idx="33">
                  <c:v>-56</c:v>
                </c:pt>
                <c:pt idx="34">
                  <c:v>211</c:v>
                </c:pt>
                <c:pt idx="35">
                  <c:v>-164</c:v>
                </c:pt>
                <c:pt idx="36">
                  <c:v>-292</c:v>
                </c:pt>
                <c:pt idx="37">
                  <c:v>-130</c:v>
                </c:pt>
                <c:pt idx="38">
                  <c:v>117.163</c:v>
                </c:pt>
                <c:pt idx="39">
                  <c:v>150.07399999999998</c:v>
                </c:pt>
                <c:pt idx="40">
                  <c:v>3</c:v>
                </c:pt>
                <c:pt idx="41">
                  <c:v>28</c:v>
                </c:pt>
                <c:pt idx="42">
                  <c:v>-2314</c:v>
                </c:pt>
                <c:pt idx="43">
                  <c:v>1009</c:v>
                </c:pt>
                <c:pt idx="44">
                  <c:v>-620</c:v>
                </c:pt>
                <c:pt idx="45">
                  <c:v>-296</c:v>
                </c:pt>
                <c:pt idx="46">
                  <c:v>-49</c:v>
                </c:pt>
                <c:pt idx="47">
                  <c:v>-228</c:v>
                </c:pt>
                <c:pt idx="48">
                  <c:v>-317</c:v>
                </c:pt>
                <c:pt idx="49">
                  <c:v>-98</c:v>
                </c:pt>
                <c:pt idx="50">
                  <c:v>158.17399999999998</c:v>
                </c:pt>
                <c:pt idx="51">
                  <c:v>192.38000000000034</c:v>
                </c:pt>
                <c:pt idx="52">
                  <c:v>-124</c:v>
                </c:pt>
                <c:pt idx="53">
                  <c:v>21</c:v>
                </c:pt>
                <c:pt idx="54">
                  <c:v>234</c:v>
                </c:pt>
                <c:pt idx="55">
                  <c:v>796</c:v>
                </c:pt>
                <c:pt idx="56">
                  <c:v>-721</c:v>
                </c:pt>
                <c:pt idx="57">
                  <c:v>-919</c:v>
                </c:pt>
                <c:pt idx="58">
                  <c:v>88</c:v>
                </c:pt>
                <c:pt idx="59">
                  <c:v>-174</c:v>
                </c:pt>
                <c:pt idx="60">
                  <c:v>-261</c:v>
                </c:pt>
                <c:pt idx="61">
                  <c:v>-287</c:v>
                </c:pt>
                <c:pt idx="62">
                  <c:v>12.200000000000003</c:v>
                </c:pt>
                <c:pt idx="63">
                  <c:v>198.01900000000001</c:v>
                </c:pt>
                <c:pt idx="64">
                  <c:v>-77</c:v>
                </c:pt>
                <c:pt idx="65">
                  <c:v>124</c:v>
                </c:pt>
                <c:pt idx="66">
                  <c:v>635</c:v>
                </c:pt>
                <c:pt idx="67">
                  <c:v>272</c:v>
                </c:pt>
                <c:pt idx="68">
                  <c:v>-661</c:v>
                </c:pt>
                <c:pt idx="69">
                  <c:v>-263</c:v>
                </c:pt>
                <c:pt idx="70">
                  <c:v>-242</c:v>
                </c:pt>
                <c:pt idx="71">
                  <c:v>-207</c:v>
                </c:pt>
              </c:numCache>
            </c:numRef>
          </c:yVal>
          <c:smooth val="0"/>
          <c:extLst>
            <c:ext xmlns:c16="http://schemas.microsoft.com/office/drawing/2014/chart" uri="{C3380CC4-5D6E-409C-BE32-E72D297353CC}">
              <c16:uniqueId val="{00000000-58D2-4213-8A68-0D387268BB7C}"/>
            </c:ext>
          </c:extLst>
        </c:ser>
        <c:dLbls>
          <c:showLegendKey val="0"/>
          <c:showVal val="0"/>
          <c:showCatName val="0"/>
          <c:showSerName val="0"/>
          <c:showPercent val="0"/>
          <c:showBubbleSize val="0"/>
        </c:dLbls>
        <c:axId val="52943104"/>
        <c:axId val="52822400"/>
      </c:scatterChart>
      <c:valAx>
        <c:axId val="52943104"/>
        <c:scaling>
          <c:orientation val="minMax"/>
        </c:scaling>
        <c:delete val="0"/>
        <c:axPos val="b"/>
        <c:title>
          <c:tx>
            <c:rich>
              <a:bodyPr/>
              <a:lstStyle/>
              <a:p>
                <a:pPr>
                  <a:defRPr lang="en-GB"/>
                </a:pPr>
                <a:r>
                  <a:rPr lang="en-US" sz="2000" dirty="0" smtClean="0"/>
                  <a:t>Month</a:t>
                </a:r>
                <a:endParaRPr lang="en-US" sz="2000" dirty="0"/>
              </a:p>
            </c:rich>
          </c:tx>
          <c:layout/>
          <c:overlay val="0"/>
        </c:title>
        <c:numFmt formatCode="[$-409]mmm\-yy;@" sourceLinked="1"/>
        <c:majorTickMark val="out"/>
        <c:minorTickMark val="none"/>
        <c:tickLblPos val="low"/>
        <c:txPr>
          <a:bodyPr/>
          <a:lstStyle/>
          <a:p>
            <a:pPr>
              <a:defRPr lang="en-GB" sz="1800" b="1"/>
            </a:pPr>
            <a:endParaRPr lang="en-US"/>
          </a:p>
        </c:txPr>
        <c:crossAx val="52822400"/>
        <c:crosses val="autoZero"/>
        <c:crossBetween val="midCat"/>
      </c:valAx>
      <c:valAx>
        <c:axId val="52822400"/>
        <c:scaling>
          <c:orientation val="minMax"/>
        </c:scaling>
        <c:delete val="0"/>
        <c:axPos val="l"/>
        <c:majorGridlines>
          <c:spPr>
            <a:ln>
              <a:prstDash val="sysDot"/>
            </a:ln>
          </c:spPr>
        </c:majorGridlines>
        <c:title>
          <c:tx>
            <c:rich>
              <a:bodyPr rot="-5400000" vert="horz"/>
              <a:lstStyle/>
              <a:p>
                <a:pPr>
                  <a:defRPr lang="en-GB"/>
                </a:pPr>
                <a:r>
                  <a:rPr lang="en-US" sz="1800" b="1" i="0" baseline="0" dirty="0" smtClean="0"/>
                  <a:t>Residual (m³/s)</a:t>
                </a:r>
                <a:endParaRPr lang="en-US" sz="1800" b="1" i="0" baseline="0" dirty="0"/>
              </a:p>
            </c:rich>
          </c:tx>
          <c:layout/>
          <c:overlay val="0"/>
        </c:title>
        <c:numFmt formatCode="0" sourceLinked="1"/>
        <c:majorTickMark val="out"/>
        <c:minorTickMark val="none"/>
        <c:tickLblPos val="nextTo"/>
        <c:txPr>
          <a:bodyPr/>
          <a:lstStyle/>
          <a:p>
            <a:pPr>
              <a:defRPr lang="en-GB" sz="1600" b="1"/>
            </a:pPr>
            <a:endParaRPr lang="en-US"/>
          </a:p>
        </c:txPr>
        <c:crossAx val="52943104"/>
        <c:crosses val="autoZero"/>
        <c:crossBetween val="midCat"/>
        <c:majorUnit val="1500"/>
      </c:valAx>
      <c:spPr>
        <a:ln>
          <a:solidFill>
            <a:sysClr val="windowText" lastClr="000000">
              <a:tint val="75000"/>
              <a:shade val="95000"/>
              <a:satMod val="105000"/>
            </a:sysClr>
          </a:solidFill>
        </a:ln>
      </c:spPr>
    </c:plotArea>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400"/>
            </a:pPr>
            <a:r>
              <a:rPr lang="en-US" sz="2400" dirty="0" smtClean="0"/>
              <a:t>BCM2</a:t>
            </a:r>
            <a:endParaRPr lang="en-US" sz="2400" dirty="0"/>
          </a:p>
        </c:rich>
      </c:tx>
      <c:layout>
        <c:manualLayout>
          <c:xMode val="edge"/>
          <c:yMode val="edge"/>
          <c:x val="0.42646604938271726"/>
          <c:y val="1.8079020980680122E-2"/>
        </c:manualLayout>
      </c:layout>
      <c:overlay val="1"/>
    </c:title>
    <c:autoTitleDeleted val="0"/>
    <c:plotArea>
      <c:layout>
        <c:manualLayout>
          <c:layoutTarget val="inner"/>
          <c:xMode val="edge"/>
          <c:yMode val="edge"/>
          <c:x val="0.12786490230387867"/>
          <c:y val="0.11431404505030858"/>
          <c:w val="0.8006795713035938"/>
          <c:h val="0.74296636808449212"/>
        </c:manualLayout>
      </c:layout>
      <c:lineChart>
        <c:grouping val="standard"/>
        <c:varyColors val="0"/>
        <c:ser>
          <c:idx val="0"/>
          <c:order val="0"/>
          <c:tx>
            <c:v>A1B</c:v>
          </c:tx>
          <c:spPr>
            <a:ln w="31750">
              <a:solidFill>
                <a:schemeClr val="tx1"/>
              </a:solidFill>
            </a:ln>
          </c:spPr>
          <c:marker>
            <c:symbol val="none"/>
          </c:marker>
          <c:cat>
            <c:strRef>
              <c:f>'BCM2'!$R$22:$R$33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'BCM2'!$S$22:$S$33</c:f>
              <c:numCache>
                <c:formatCode>0.00</c:formatCode>
                <c:ptCount val="12"/>
                <c:pt idx="0">
                  <c:v>-8.2086167800453484</c:v>
                </c:pt>
                <c:pt idx="1">
                  <c:v>26.894586894586887</c:v>
                </c:pt>
                <c:pt idx="2">
                  <c:v>-27.168091168091191</c:v>
                </c:pt>
                <c:pt idx="3">
                  <c:v>-15.360228840550143</c:v>
                </c:pt>
                <c:pt idx="4">
                  <c:v>-5.8000910397018464</c:v>
                </c:pt>
                <c:pt idx="5">
                  <c:v>-10.248712097205019</c:v>
                </c:pt>
                <c:pt idx="6">
                  <c:v>-14.744407107568604</c:v>
                </c:pt>
                <c:pt idx="7">
                  <c:v>-9.6629938594820626</c:v>
                </c:pt>
                <c:pt idx="8">
                  <c:v>-5.7604266982349488</c:v>
                </c:pt>
                <c:pt idx="9">
                  <c:v>-18.780612610399757</c:v>
                </c:pt>
                <c:pt idx="10">
                  <c:v>17.452448210922704</c:v>
                </c:pt>
                <c:pt idx="11">
                  <c:v>13.629629629629651</c:v>
                </c:pt>
              </c:numCache>
            </c:numRef>
          </c:val>
          <c:smooth val="0"/>
          <c:extLst>
            <c:ext xmlns:c16="http://schemas.microsoft.com/office/drawing/2014/chart" uri="{C3380CC4-5D6E-409C-BE32-E72D297353CC}">
              <c16:uniqueId val="{00000000-89DE-4904-8178-C9081D4B5A7C}"/>
            </c:ext>
          </c:extLst>
        </c:ser>
        <c:ser>
          <c:idx val="1"/>
          <c:order val="1"/>
          <c:tx>
            <c:v>B1</c:v>
          </c:tx>
          <c:spPr>
            <a:ln w="31750">
              <a:solidFill>
                <a:sysClr val="windowText" lastClr="000000"/>
              </a:solidFill>
              <a:prstDash val="dash"/>
            </a:ln>
          </c:spPr>
          <c:marker>
            <c:symbol val="none"/>
          </c:marker>
          <c:cat>
            <c:strRef>
              <c:f>'BCM2'!$R$22:$R$33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'BCM2'!$T$22:$T$33</c:f>
              <c:numCache>
                <c:formatCode>0.00</c:formatCode>
                <c:ptCount val="12"/>
                <c:pt idx="0">
                  <c:v>-6.8480725623582757</c:v>
                </c:pt>
                <c:pt idx="1">
                  <c:v>10.071225071225069</c:v>
                </c:pt>
                <c:pt idx="2">
                  <c:v>37.9781576448244</c:v>
                </c:pt>
                <c:pt idx="3">
                  <c:v>-6.9868435051485918</c:v>
                </c:pt>
                <c:pt idx="4">
                  <c:v>-13.971684945731802</c:v>
                </c:pt>
                <c:pt idx="5">
                  <c:v>-6.0158519547689888</c:v>
                </c:pt>
                <c:pt idx="6">
                  <c:v>-5.7301913167662155</c:v>
                </c:pt>
                <c:pt idx="7">
                  <c:v>-9.5040135900160987</c:v>
                </c:pt>
                <c:pt idx="8">
                  <c:v>-2.6883702103581992</c:v>
                </c:pt>
                <c:pt idx="9">
                  <c:v>1.8284619242066089</c:v>
                </c:pt>
                <c:pt idx="10">
                  <c:v>6.2895480225988818</c:v>
                </c:pt>
                <c:pt idx="11">
                  <c:v>-3.2839506172839572</c:v>
                </c:pt>
              </c:numCache>
            </c:numRef>
          </c:val>
          <c:smooth val="0"/>
          <c:extLst>
            <c:ext xmlns:c16="http://schemas.microsoft.com/office/drawing/2014/chart" uri="{C3380CC4-5D6E-409C-BE32-E72D297353CC}">
              <c16:uniqueId val="{00000001-89DE-4904-8178-C9081D4B5A7C}"/>
            </c:ext>
          </c:extLst>
        </c:ser>
        <c:dLbls>
          <c:showLegendKey val="0"/>
          <c:showVal val="0"/>
          <c:showCatName val="0"/>
          <c:showSerName val="0"/>
          <c:showPercent val="0"/>
          <c:showBubbleSize val="0"/>
        </c:dLbls>
        <c:smooth val="0"/>
        <c:axId val="53027584"/>
        <c:axId val="53029120"/>
      </c:lineChart>
      <c:catAx>
        <c:axId val="53027584"/>
        <c:scaling>
          <c:orientation val="minMax"/>
        </c:scaling>
        <c:delete val="0"/>
        <c:axPos val="b"/>
        <c:numFmt formatCode="General" sourceLinked="0"/>
        <c:majorTickMark val="out"/>
        <c:minorTickMark val="none"/>
        <c:tickLblPos val="low"/>
        <c:txPr>
          <a:bodyPr/>
          <a:lstStyle/>
          <a:p>
            <a:pPr>
              <a:defRPr lang="en-GB" sz="2000" b="1"/>
            </a:pPr>
            <a:endParaRPr lang="en-US"/>
          </a:p>
        </c:txPr>
        <c:crossAx val="53029120"/>
        <c:crosses val="autoZero"/>
        <c:auto val="1"/>
        <c:lblAlgn val="ctr"/>
        <c:lblOffset val="100"/>
        <c:noMultiLvlLbl val="0"/>
      </c:catAx>
      <c:valAx>
        <c:axId val="53029120"/>
        <c:scaling>
          <c:orientation val="minMax"/>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lang="en-GB" sz="2400" b="1" i="0" u="none" strike="noStrike" kern="1200" baseline="0">
                    <a:solidFill>
                      <a:sysClr val="windowText" lastClr="000000"/>
                    </a:solidFill>
                    <a:latin typeface="+mn-lt"/>
                    <a:ea typeface="+mn-ea"/>
                    <a:cs typeface="+mn-cs"/>
                  </a:defRPr>
                </a:pPr>
                <a:r>
                  <a:rPr lang="nl-BE" sz="2400"/>
                  <a:t> </a:t>
                </a:r>
                <a:r>
                  <a:rPr lang="nl-BE" sz="2400" b="1" i="0" baseline="0"/>
                  <a:t>∆P % </a:t>
                </a:r>
              </a:p>
            </c:rich>
          </c:tx>
          <c:layout/>
          <c:overlay val="0"/>
        </c:title>
        <c:numFmt formatCode="0" sourceLinked="0"/>
        <c:majorTickMark val="out"/>
        <c:minorTickMark val="none"/>
        <c:tickLblPos val="nextTo"/>
        <c:txPr>
          <a:bodyPr/>
          <a:lstStyle/>
          <a:p>
            <a:pPr>
              <a:defRPr lang="en-GB" sz="1800" b="1"/>
            </a:pPr>
            <a:endParaRPr lang="en-US"/>
          </a:p>
        </c:txPr>
        <c:crossAx val="53027584"/>
        <c:crosses val="autoZero"/>
        <c:crossBetween val="between"/>
        <c:majorUnit val="20"/>
      </c:valAx>
      <c:spPr>
        <a:ln>
          <a:solidFill>
            <a:sysClr val="window" lastClr="FFFFFF">
              <a:lumMod val="50000"/>
            </a:sysClr>
          </a:solidFill>
        </a:ln>
      </c:spPr>
    </c:plotArea>
    <c:legend>
      <c:legendPos val="r"/>
      <c:layout>
        <c:manualLayout>
          <c:xMode val="edge"/>
          <c:yMode val="edge"/>
          <c:x val="0.54105630893360557"/>
          <c:y val="0.12988645860918566"/>
          <c:w val="0.38175552327803686"/>
          <c:h val="0.11473078257064236"/>
        </c:manualLayout>
      </c:layout>
      <c:overlay val="0"/>
      <c:spPr>
        <a:ln>
          <a:solidFill>
            <a:schemeClr val="accent3"/>
          </a:solidFill>
        </a:ln>
      </c:spPr>
      <c:txPr>
        <a:bodyPr/>
        <a:lstStyle/>
        <a:p>
          <a:pPr>
            <a:defRPr lang="en-GB" sz="2000" b="1"/>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000"/>
            </a:pPr>
            <a:r>
              <a:rPr lang="en-US" sz="2000"/>
              <a:t>Preciptation %</a:t>
            </a:r>
          </a:p>
        </c:rich>
      </c:tx>
      <c:layout>
        <c:manualLayout>
          <c:xMode val="edge"/>
          <c:yMode val="edge"/>
          <c:x val="0.26291509646518424"/>
          <c:y val="2.0350302957791014E-2"/>
        </c:manualLayout>
      </c:layout>
      <c:overlay val="0"/>
    </c:title>
    <c:autoTitleDeleted val="0"/>
    <c:view3D>
      <c:rotX val="30"/>
      <c:rotY val="165"/>
      <c:rAngAx val="0"/>
    </c:view3D>
    <c:floor>
      <c:thickness val="0"/>
    </c:floor>
    <c:sideWall>
      <c:thickness val="0"/>
    </c:sideWall>
    <c:backWall>
      <c:thickness val="0"/>
    </c:backWall>
    <c:plotArea>
      <c:layout>
        <c:manualLayout>
          <c:layoutTarget val="inner"/>
          <c:xMode val="edge"/>
          <c:yMode val="edge"/>
          <c:x val="5.3016420698840669E-3"/>
          <c:y val="0.11689993846837528"/>
          <c:w val="0.81496500433535068"/>
          <c:h val="0.88310006153162457"/>
        </c:manualLayout>
      </c:layout>
      <c:pie3DChart>
        <c:varyColors val="1"/>
        <c:ser>
          <c:idx val="0"/>
          <c:order val="0"/>
          <c:explosion val="13"/>
          <c:dLbls>
            <c:numFmt formatCode="#,##0" sourceLinked="0"/>
            <c:spPr>
              <a:noFill/>
              <a:ln>
                <a:noFill/>
              </a:ln>
              <a:effectLst/>
            </c:spPr>
            <c:txPr>
              <a:bodyPr/>
              <a:lstStyle/>
              <a:p>
                <a:pPr>
                  <a:defRPr lang="en-GB" sz="1600" b="1"/>
                </a:pPr>
                <a:endParaRPr lang="en-US"/>
              </a:p>
            </c:tx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climate!$B$3:$B$5</c:f>
              <c:strCache>
                <c:ptCount val="3"/>
                <c:pt idx="0">
                  <c:v>Belg</c:v>
                </c:pt>
                <c:pt idx="1">
                  <c:v>Kiremt</c:v>
                </c:pt>
                <c:pt idx="2">
                  <c:v>Bega</c:v>
                </c:pt>
              </c:strCache>
            </c:strRef>
          </c:cat>
          <c:val>
            <c:numRef>
              <c:f>climate!$D$3:$D$5</c:f>
              <c:numCache>
                <c:formatCode>0.0</c:formatCode>
                <c:ptCount val="3"/>
                <c:pt idx="0">
                  <c:v>16.901408450704224</c:v>
                </c:pt>
                <c:pt idx="1">
                  <c:v>69.7183098591549</c:v>
                </c:pt>
                <c:pt idx="2">
                  <c:v>13.380281690140846</c:v>
                </c:pt>
              </c:numCache>
            </c:numRef>
          </c:val>
          <c:extLst>
            <c:ext xmlns:c16="http://schemas.microsoft.com/office/drawing/2014/chart" uri="{C3380CC4-5D6E-409C-BE32-E72D297353CC}">
              <c16:uniqueId val="{00000000-633A-4A98-8B76-53E46BDE6D73}"/>
            </c:ext>
          </c:extLst>
        </c:ser>
        <c:dLbls>
          <c:showLegendKey val="0"/>
          <c:showVal val="0"/>
          <c:showCatName val="0"/>
          <c:showSerName val="0"/>
          <c:showPercent val="0"/>
          <c:showBubbleSize val="0"/>
          <c:showLeaderLines val="1"/>
        </c:dLbls>
      </c:pie3DChart>
      <c:spPr>
        <a:ln>
          <a:noFill/>
        </a:ln>
      </c:spPr>
    </c:plotArea>
    <c:legend>
      <c:legendPos val="r"/>
      <c:layout/>
      <c:overlay val="0"/>
      <c:txPr>
        <a:bodyPr/>
        <a:lstStyle/>
        <a:p>
          <a:pPr rtl="0">
            <a:defRPr lang="en-GB" sz="1400" b="1"/>
          </a:pPr>
          <a:endParaRPr lang="en-US"/>
        </a:p>
      </c:txPr>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400"/>
            </a:pPr>
            <a:r>
              <a:rPr lang="en-US" sz="2400"/>
              <a:t>BCM2</a:t>
            </a:r>
          </a:p>
        </c:rich>
      </c:tx>
      <c:layout>
        <c:manualLayout>
          <c:xMode val="edge"/>
          <c:yMode val="edge"/>
          <c:x val="0.41720679012345763"/>
          <c:y val="1.7647062910389744E-2"/>
        </c:manualLayout>
      </c:layout>
      <c:overlay val="1"/>
    </c:title>
    <c:autoTitleDeleted val="0"/>
    <c:plotArea>
      <c:layout>
        <c:manualLayout>
          <c:layoutTarget val="inner"/>
          <c:xMode val="edge"/>
          <c:yMode val="edge"/>
          <c:x val="0.12500806724312835"/>
          <c:y val="0.13920240316781313"/>
          <c:w val="0.82518815516158661"/>
          <c:h val="0.71059705976059362"/>
        </c:manualLayout>
      </c:layout>
      <c:lineChart>
        <c:grouping val="standard"/>
        <c:varyColors val="0"/>
        <c:ser>
          <c:idx val="0"/>
          <c:order val="0"/>
          <c:tx>
            <c:v>A1B</c:v>
          </c:tx>
          <c:spPr>
            <a:ln w="31750">
              <a:solidFill>
                <a:sysClr val="windowText" lastClr="000000"/>
              </a:solidFill>
            </a:ln>
          </c:spPr>
          <c:marker>
            <c:symbol val="none"/>
          </c:marker>
          <c:cat>
            <c:strRef>
              <c:f>MIHR!$AK$22:$AK$33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'BCM2'!$AM$22:$AM$33</c:f>
              <c:numCache>
                <c:formatCode>0.00</c:formatCode>
                <c:ptCount val="12"/>
                <c:pt idx="0">
                  <c:v>2.1143493651111114</c:v>
                </c:pt>
                <c:pt idx="1">
                  <c:v>2.2651028103333388</c:v>
                </c:pt>
                <c:pt idx="2">
                  <c:v>1.9116787379444438</c:v>
                </c:pt>
                <c:pt idx="3">
                  <c:v>2.6419626872222222</c:v>
                </c:pt>
                <c:pt idx="4">
                  <c:v>2.4697740342222221</c:v>
                </c:pt>
                <c:pt idx="5">
                  <c:v>2.0755784776666668</c:v>
                </c:pt>
                <c:pt idx="6">
                  <c:v>2.6096666124999999</c:v>
                </c:pt>
                <c:pt idx="7">
                  <c:v>2.0493960909444446</c:v>
                </c:pt>
                <c:pt idx="8">
                  <c:v>2.2493981255555555</c:v>
                </c:pt>
                <c:pt idx="9">
                  <c:v>2.3104977078333389</c:v>
                </c:pt>
                <c:pt idx="10">
                  <c:v>2.1681060791111162</c:v>
                </c:pt>
                <c:pt idx="11">
                  <c:v>2.2532653808333336</c:v>
                </c:pt>
              </c:numCache>
            </c:numRef>
          </c:val>
          <c:smooth val="0"/>
          <c:extLst>
            <c:ext xmlns:c16="http://schemas.microsoft.com/office/drawing/2014/chart" uri="{C3380CC4-5D6E-409C-BE32-E72D297353CC}">
              <c16:uniqueId val="{00000000-B189-450B-B8FA-2F8342A846F6}"/>
            </c:ext>
          </c:extLst>
        </c:ser>
        <c:ser>
          <c:idx val="1"/>
          <c:order val="1"/>
          <c:tx>
            <c:v>B1</c:v>
          </c:tx>
          <c:spPr>
            <a:ln w="31750">
              <a:solidFill>
                <a:sysClr val="windowText" lastClr="000000"/>
              </a:solidFill>
              <a:prstDash val="dash"/>
            </a:ln>
          </c:spPr>
          <c:marker>
            <c:symbol val="none"/>
          </c:marker>
          <c:val>
            <c:numRef>
              <c:f>'BCM2'!$AN$22:$AN$33</c:f>
              <c:numCache>
                <c:formatCode>0.00</c:formatCode>
                <c:ptCount val="12"/>
                <c:pt idx="0">
                  <c:v>1.4888102213888887</c:v>
                </c:pt>
                <c:pt idx="1">
                  <c:v>1.6880255804999997</c:v>
                </c:pt>
                <c:pt idx="2">
                  <c:v>1.3254801432222221</c:v>
                </c:pt>
                <c:pt idx="3">
                  <c:v>2.2042778863333399</c:v>
                </c:pt>
                <c:pt idx="4">
                  <c:v>1.7650332979999939</c:v>
                </c:pt>
                <c:pt idx="5">
                  <c:v>1.7255418566111098</c:v>
                </c:pt>
                <c:pt idx="6">
                  <c:v>1.9261779785555608</c:v>
                </c:pt>
                <c:pt idx="7">
                  <c:v>1.4271291096666658</c:v>
                </c:pt>
                <c:pt idx="8">
                  <c:v>1.7428504096111137</c:v>
                </c:pt>
                <c:pt idx="9">
                  <c:v>1.7268710666666667</c:v>
                </c:pt>
                <c:pt idx="10">
                  <c:v>1.432863023388889</c:v>
                </c:pt>
                <c:pt idx="11">
                  <c:v>1.4978162976666627</c:v>
                </c:pt>
              </c:numCache>
            </c:numRef>
          </c:val>
          <c:smooth val="0"/>
          <c:extLst>
            <c:ext xmlns:c16="http://schemas.microsoft.com/office/drawing/2014/chart" uri="{C3380CC4-5D6E-409C-BE32-E72D297353CC}">
              <c16:uniqueId val="{00000001-B189-450B-B8FA-2F8342A846F6}"/>
            </c:ext>
          </c:extLst>
        </c:ser>
        <c:dLbls>
          <c:showLegendKey val="0"/>
          <c:showVal val="0"/>
          <c:showCatName val="0"/>
          <c:showSerName val="0"/>
          <c:showPercent val="0"/>
          <c:showBubbleSize val="0"/>
        </c:dLbls>
        <c:smooth val="0"/>
        <c:axId val="53083520"/>
        <c:axId val="52962432"/>
      </c:lineChart>
      <c:catAx>
        <c:axId val="53083520"/>
        <c:scaling>
          <c:orientation val="minMax"/>
        </c:scaling>
        <c:delete val="0"/>
        <c:axPos val="b"/>
        <c:numFmt formatCode="General" sourceLinked="0"/>
        <c:majorTickMark val="out"/>
        <c:minorTickMark val="none"/>
        <c:tickLblPos val="nextTo"/>
        <c:txPr>
          <a:bodyPr/>
          <a:lstStyle/>
          <a:p>
            <a:pPr>
              <a:defRPr lang="en-GB" sz="2000" b="1" i="0"/>
            </a:pPr>
            <a:endParaRPr lang="en-US"/>
          </a:p>
        </c:txPr>
        <c:crossAx val="52962432"/>
        <c:crosses val="autoZero"/>
        <c:auto val="1"/>
        <c:lblAlgn val="ctr"/>
        <c:lblOffset val="100"/>
        <c:noMultiLvlLbl val="0"/>
      </c:catAx>
      <c:valAx>
        <c:axId val="52962432"/>
        <c:scaling>
          <c:orientation val="minMax"/>
        </c:scaling>
        <c:delete val="0"/>
        <c:axPos val="l"/>
        <c:majorGridlines>
          <c:spPr>
            <a:ln w="6350">
              <a:prstDash val="sysDot"/>
            </a:ln>
          </c:spPr>
        </c:majorGridlines>
        <c:title>
          <c:tx>
            <c:rich>
              <a:bodyPr rot="-5400000" vert="horz"/>
              <a:lstStyle/>
              <a:p>
                <a:pPr>
                  <a:defRPr lang="en-GB" sz="2400"/>
                </a:pPr>
                <a:r>
                  <a:rPr lang="en-US" sz="2400"/>
                  <a:t>∆T ° C</a:t>
                </a:r>
              </a:p>
            </c:rich>
          </c:tx>
          <c:layout/>
          <c:overlay val="0"/>
        </c:title>
        <c:numFmt formatCode="0.0" sourceLinked="0"/>
        <c:majorTickMark val="out"/>
        <c:minorTickMark val="none"/>
        <c:tickLblPos val="nextTo"/>
        <c:spPr>
          <a:ln>
            <a:prstDash val="sysDot"/>
          </a:ln>
        </c:spPr>
        <c:txPr>
          <a:bodyPr/>
          <a:lstStyle/>
          <a:p>
            <a:pPr>
              <a:defRPr lang="en-GB" sz="1800" b="1"/>
            </a:pPr>
            <a:endParaRPr lang="en-US"/>
          </a:p>
        </c:txPr>
        <c:crossAx val="53083520"/>
        <c:crosses val="autoZero"/>
        <c:crossBetween val="between"/>
        <c:majorUnit val="1"/>
      </c:valAx>
      <c:spPr>
        <a:ln>
          <a:solidFill>
            <a:schemeClr val="bg1">
              <a:lumMod val="65000"/>
            </a:schemeClr>
          </a:solidFill>
        </a:ln>
      </c:spPr>
    </c:plotArea>
    <c:legend>
      <c:legendPos val="r"/>
      <c:layout>
        <c:manualLayout>
          <c:xMode val="edge"/>
          <c:yMode val="edge"/>
          <c:x val="0.66745747059395488"/>
          <c:y val="0.67071466933685364"/>
          <c:w val="0.26628487411295915"/>
          <c:h val="0.16724081744117308"/>
        </c:manualLayout>
      </c:layout>
      <c:overlay val="0"/>
      <c:spPr>
        <a:ln>
          <a:solidFill>
            <a:schemeClr val="accent3"/>
          </a:solidFill>
        </a:ln>
      </c:spPr>
      <c:txPr>
        <a:bodyPr/>
        <a:lstStyle/>
        <a:p>
          <a:pPr>
            <a:defRPr lang="en-GB" sz="1800" b="1"/>
          </a:pPr>
          <a:endParaRPr lang="en-US"/>
        </a:p>
      </c:txPr>
    </c:legend>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789305284165844"/>
          <c:y val="7.4401077186087822E-2"/>
          <c:w val="0.79520404829497515"/>
          <c:h val="0.75704047415397746"/>
        </c:manualLayout>
      </c:layout>
      <c:areaChart>
        <c:grouping val="standard"/>
        <c:varyColors val="0"/>
        <c:ser>
          <c:idx val="1"/>
          <c:order val="1"/>
          <c:tx>
            <c:v>max</c:v>
          </c:tx>
          <c:spPr>
            <a:solidFill>
              <a:schemeClr val="bg1">
                <a:lumMod val="75000"/>
              </a:schemeClr>
            </a:solidFill>
            <a:ln w="6350">
              <a:solidFill>
                <a:prstClr val="black"/>
              </a:solidFill>
            </a:ln>
          </c:spPr>
          <c:val>
            <c:numRef>
              <c:f>Sheet2!$J$4:$J$15</c:f>
              <c:numCache>
                <c:formatCode>0.0</c:formatCode>
                <c:ptCount val="12"/>
                <c:pt idx="0">
                  <c:v>600</c:v>
                </c:pt>
                <c:pt idx="1">
                  <c:v>600</c:v>
                </c:pt>
                <c:pt idx="2">
                  <c:v>443</c:v>
                </c:pt>
                <c:pt idx="3">
                  <c:v>354</c:v>
                </c:pt>
                <c:pt idx="4">
                  <c:v>916</c:v>
                </c:pt>
                <c:pt idx="5">
                  <c:v>2730</c:v>
                </c:pt>
                <c:pt idx="6">
                  <c:v>7330</c:v>
                </c:pt>
                <c:pt idx="7">
                  <c:v>8330</c:v>
                </c:pt>
                <c:pt idx="8">
                  <c:v>8120</c:v>
                </c:pt>
                <c:pt idx="9">
                  <c:v>4320</c:v>
                </c:pt>
                <c:pt idx="10">
                  <c:v>2140</c:v>
                </c:pt>
                <c:pt idx="11">
                  <c:v>1110</c:v>
                </c:pt>
              </c:numCache>
            </c:numRef>
          </c:val>
          <c:extLst>
            <c:ext xmlns:c16="http://schemas.microsoft.com/office/drawing/2014/chart" uri="{C3380CC4-5D6E-409C-BE32-E72D297353CC}">
              <c16:uniqueId val="{00000000-9997-495F-AC7B-BDB87EE9FE0D}"/>
            </c:ext>
          </c:extLst>
        </c:ser>
        <c:ser>
          <c:idx val="2"/>
          <c:order val="2"/>
          <c:tx>
            <c:v>min</c:v>
          </c:tx>
          <c:spPr>
            <a:solidFill>
              <a:schemeClr val="bg1"/>
            </a:solidFill>
            <a:ln w="6350">
              <a:solidFill>
                <a:schemeClr val="tx1"/>
              </a:solidFill>
            </a:ln>
            <a:effectLst>
              <a:outerShdw blurRad="266700" dist="50800" dir="5400000" algn="ctr" rotWithShape="0">
                <a:srgbClr val="000000">
                  <a:alpha val="0"/>
                </a:srgbClr>
              </a:outerShdw>
            </a:effectLst>
          </c:spPr>
          <c:val>
            <c:numRef>
              <c:f>Sheet2!$P$4:$P$15</c:f>
              <c:numCache>
                <c:formatCode>0.0</c:formatCode>
                <c:ptCount val="12"/>
                <c:pt idx="0">
                  <c:v>600</c:v>
                </c:pt>
                <c:pt idx="1">
                  <c:v>126</c:v>
                </c:pt>
                <c:pt idx="2">
                  <c:v>39.4</c:v>
                </c:pt>
                <c:pt idx="3">
                  <c:v>104</c:v>
                </c:pt>
                <c:pt idx="4">
                  <c:v>293</c:v>
                </c:pt>
                <c:pt idx="5">
                  <c:v>600</c:v>
                </c:pt>
                <c:pt idx="6">
                  <c:v>3150</c:v>
                </c:pt>
                <c:pt idx="7">
                  <c:v>4290</c:v>
                </c:pt>
                <c:pt idx="8">
                  <c:v>4140</c:v>
                </c:pt>
                <c:pt idx="9">
                  <c:v>1570</c:v>
                </c:pt>
                <c:pt idx="10">
                  <c:v>694</c:v>
                </c:pt>
                <c:pt idx="11">
                  <c:v>600</c:v>
                </c:pt>
              </c:numCache>
            </c:numRef>
          </c:val>
          <c:extLst>
            <c:ext xmlns:c16="http://schemas.microsoft.com/office/drawing/2014/chart" uri="{C3380CC4-5D6E-409C-BE32-E72D297353CC}">
              <c16:uniqueId val="{00000001-9997-495F-AC7B-BDB87EE9FE0D}"/>
            </c:ext>
          </c:extLst>
        </c:ser>
        <c:dLbls>
          <c:showLegendKey val="0"/>
          <c:showVal val="0"/>
          <c:showCatName val="0"/>
          <c:showSerName val="0"/>
          <c:showPercent val="0"/>
          <c:showBubbleSize val="0"/>
        </c:dLbls>
        <c:axId val="53207424"/>
        <c:axId val="53208960"/>
      </c:areaChart>
      <c:lineChart>
        <c:grouping val="standard"/>
        <c:varyColors val="0"/>
        <c:ser>
          <c:idx val="0"/>
          <c:order val="0"/>
          <c:tx>
            <c:v>Observed</c:v>
          </c:tx>
          <c:spPr>
            <a:ln w="38100">
              <a:solidFill>
                <a:srgbClr val="FF0000"/>
              </a:solidFill>
            </a:ln>
          </c:spPr>
          <c:marker>
            <c:symbol val="square"/>
            <c:size val="7"/>
            <c:spPr>
              <a:solidFill>
                <a:srgbClr val="FF0000"/>
              </a:solidFill>
            </c:spPr>
          </c:marker>
          <c:cat>
            <c:strRef>
              <c:f>Sheet2!$A$4:$A$15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Sheet2!$B$4:$B$15</c:f>
              <c:numCache>
                <c:formatCode>0.0</c:formatCode>
                <c:ptCount val="12"/>
                <c:pt idx="0">
                  <c:v>383.33333333333331</c:v>
                </c:pt>
                <c:pt idx="1">
                  <c:v>371</c:v>
                </c:pt>
                <c:pt idx="2">
                  <c:v>298.5</c:v>
                </c:pt>
                <c:pt idx="3">
                  <c:v>209.66666666666652</c:v>
                </c:pt>
                <c:pt idx="4">
                  <c:v>278.33333333333331</c:v>
                </c:pt>
                <c:pt idx="5">
                  <c:v>709.3333333333336</c:v>
                </c:pt>
                <c:pt idx="6">
                  <c:v>2662.833333333348</c:v>
                </c:pt>
                <c:pt idx="7">
                  <c:v>5550.1666666666961</c:v>
                </c:pt>
                <c:pt idx="8">
                  <c:v>4224</c:v>
                </c:pt>
                <c:pt idx="9">
                  <c:v>1952.8333333333289</c:v>
                </c:pt>
                <c:pt idx="10">
                  <c:v>957.66666666666663</c:v>
                </c:pt>
                <c:pt idx="11">
                  <c:v>514.8333333333336</c:v>
                </c:pt>
              </c:numCache>
            </c:numRef>
          </c:val>
          <c:smooth val="0"/>
          <c:extLst>
            <c:ext xmlns:c16="http://schemas.microsoft.com/office/drawing/2014/chart" uri="{C3380CC4-5D6E-409C-BE32-E72D297353CC}">
              <c16:uniqueId val="{00000002-9997-495F-AC7B-BDB87EE9FE0D}"/>
            </c:ext>
          </c:extLst>
        </c:ser>
        <c:ser>
          <c:idx val="3"/>
          <c:order val="3"/>
          <c:tx>
            <c:v>BCM2 average</c:v>
          </c:tx>
          <c:spPr>
            <a:ln w="9525">
              <a:solidFill>
                <a:schemeClr val="tx1"/>
              </a:solidFill>
            </a:ln>
          </c:spPr>
          <c:marker>
            <c:symbol val="none"/>
          </c:marker>
          <c:cat>
            <c:strRef>
              <c:f>Sheet2!$A$4:$A$15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Sheet2!$D$4:$D$15</c:f>
              <c:numCache>
                <c:formatCode>0.0</c:formatCode>
                <c:ptCount val="12"/>
                <c:pt idx="0">
                  <c:v>600</c:v>
                </c:pt>
                <c:pt idx="1">
                  <c:v>448</c:v>
                </c:pt>
                <c:pt idx="2">
                  <c:v>298.56666666666672</c:v>
                </c:pt>
                <c:pt idx="3">
                  <c:v>255.5</c:v>
                </c:pt>
                <c:pt idx="4">
                  <c:v>593.5</c:v>
                </c:pt>
                <c:pt idx="5">
                  <c:v>1490.3333333333289</c:v>
                </c:pt>
                <c:pt idx="6">
                  <c:v>4821.6666666666961</c:v>
                </c:pt>
                <c:pt idx="7">
                  <c:v>6635</c:v>
                </c:pt>
                <c:pt idx="8">
                  <c:v>6631.6666666666961</c:v>
                </c:pt>
                <c:pt idx="9">
                  <c:v>2986.666666666657</c:v>
                </c:pt>
                <c:pt idx="10">
                  <c:v>1437.6666666666667</c:v>
                </c:pt>
                <c:pt idx="11">
                  <c:v>760</c:v>
                </c:pt>
              </c:numCache>
            </c:numRef>
          </c:val>
          <c:smooth val="0"/>
          <c:extLst>
            <c:ext xmlns:c16="http://schemas.microsoft.com/office/drawing/2014/chart" uri="{C3380CC4-5D6E-409C-BE32-E72D297353CC}">
              <c16:uniqueId val="{00000003-9997-495F-AC7B-BDB87EE9FE0D}"/>
            </c:ext>
          </c:extLst>
        </c:ser>
        <c:dLbls>
          <c:showLegendKey val="0"/>
          <c:showVal val="0"/>
          <c:showCatName val="0"/>
          <c:showSerName val="0"/>
          <c:showPercent val="0"/>
          <c:showBubbleSize val="0"/>
        </c:dLbls>
        <c:marker val="1"/>
        <c:smooth val="0"/>
        <c:axId val="53207424"/>
        <c:axId val="53208960"/>
      </c:lineChart>
      <c:catAx>
        <c:axId val="53207424"/>
        <c:scaling>
          <c:orientation val="minMax"/>
        </c:scaling>
        <c:delete val="0"/>
        <c:axPos val="b"/>
        <c:majorTickMark val="out"/>
        <c:minorTickMark val="none"/>
        <c:tickLblPos val="nextTo"/>
        <c:txPr>
          <a:bodyPr/>
          <a:lstStyle/>
          <a:p>
            <a:pPr>
              <a:defRPr lang="en-GB" sz="1800" b="1"/>
            </a:pPr>
            <a:endParaRPr lang="en-US"/>
          </a:p>
        </c:txPr>
        <c:crossAx val="53208960"/>
        <c:crosses val="autoZero"/>
        <c:auto val="1"/>
        <c:lblAlgn val="ctr"/>
        <c:lblOffset val="100"/>
        <c:noMultiLvlLbl val="0"/>
      </c:catAx>
      <c:valAx>
        <c:axId val="53208960"/>
        <c:scaling>
          <c:orientation val="minMax"/>
          <c:max val="12000"/>
        </c:scaling>
        <c:delete val="0"/>
        <c:axPos val="l"/>
        <c:title>
          <c:tx>
            <c:rich>
              <a:bodyPr rot="-5400000" vert="horz"/>
              <a:lstStyle/>
              <a:p>
                <a:pPr>
                  <a:defRPr lang="en-GB" sz="2000"/>
                </a:pPr>
                <a:r>
                  <a:rPr lang="en-US" sz="2000" dirty="0"/>
                  <a:t>Discharge </a:t>
                </a:r>
                <a:r>
                  <a:rPr lang="en-US" sz="2000" dirty="0" smtClean="0"/>
                  <a:t>(m³/s)</a:t>
                </a:r>
                <a:endParaRPr lang="en-US" sz="2000" dirty="0"/>
              </a:p>
            </c:rich>
          </c:tx>
          <c:layout/>
          <c:overlay val="0"/>
        </c:title>
        <c:numFmt formatCode="0" sourceLinked="0"/>
        <c:majorTickMark val="out"/>
        <c:minorTickMark val="none"/>
        <c:tickLblPos val="nextTo"/>
        <c:txPr>
          <a:bodyPr/>
          <a:lstStyle/>
          <a:p>
            <a:pPr>
              <a:defRPr lang="en-GB" sz="1600" b="1"/>
            </a:pPr>
            <a:endParaRPr lang="en-US"/>
          </a:p>
        </c:txPr>
        <c:crossAx val="53207424"/>
        <c:crosses val="autoZero"/>
        <c:crossBetween val="between"/>
        <c:majorUnit val="2000"/>
      </c:valAx>
      <c:spPr>
        <a:ln w="6350">
          <a:solidFill>
            <a:schemeClr val="tx1"/>
          </a:solidFill>
        </a:ln>
      </c:spPr>
    </c:plotArea>
    <c:legend>
      <c:legendPos val="r"/>
      <c:legendEntry>
        <c:idx val="0"/>
        <c:delete val="1"/>
      </c:legendEntry>
      <c:legendEntry>
        <c:idx val="1"/>
        <c:delete val="1"/>
      </c:legendEntry>
      <c:layout>
        <c:manualLayout>
          <c:xMode val="edge"/>
          <c:yMode val="edge"/>
          <c:x val="0.17095417346686062"/>
          <c:y val="0.101873967132442"/>
          <c:w val="0.23301399825021871"/>
          <c:h val="0.17710994116005604"/>
        </c:manualLayout>
      </c:layout>
      <c:overlay val="0"/>
      <c:spPr>
        <a:noFill/>
        <a:ln w="6350">
          <a:solidFill>
            <a:schemeClr val="accent3"/>
          </a:solidFill>
        </a:ln>
      </c:spPr>
      <c:txPr>
        <a:bodyPr/>
        <a:lstStyle/>
        <a:p>
          <a:pPr>
            <a:defRPr lang="en-GB" sz="1800" b="1"/>
          </a:pPr>
          <a:endParaRPr lang="en-US"/>
        </a:p>
      </c:txPr>
    </c:legend>
    <c:plotVisOnly val="1"/>
    <c:dispBlanksAs val="gap"/>
    <c:showDLblsOverMax val="0"/>
  </c:chart>
  <c:spPr>
    <a:ln>
      <a:noFill/>
    </a:ln>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04447936262776"/>
          <c:y val="5.7015470751433948E-2"/>
          <c:w val="0.81163707827780585"/>
          <c:h val="0.7162679725621599"/>
        </c:manualLayout>
      </c:layout>
      <c:areaChart>
        <c:grouping val="standard"/>
        <c:varyColors val="0"/>
        <c:ser>
          <c:idx val="1"/>
          <c:order val="1"/>
          <c:tx>
            <c:v>max</c:v>
          </c:tx>
          <c:spPr>
            <a:solidFill>
              <a:schemeClr val="bg1">
                <a:lumMod val="75000"/>
              </a:schemeClr>
            </a:solidFill>
            <a:ln w="6350">
              <a:solidFill>
                <a:prstClr val="black"/>
              </a:solidFill>
            </a:ln>
          </c:spPr>
          <c:val>
            <c:numRef>
              <c:f>Sheet2!$N$4:$N$15</c:f>
              <c:numCache>
                <c:formatCode>0.0</c:formatCode>
                <c:ptCount val="12"/>
                <c:pt idx="0">
                  <c:v>600</c:v>
                </c:pt>
                <c:pt idx="1">
                  <c:v>600</c:v>
                </c:pt>
                <c:pt idx="2">
                  <c:v>248</c:v>
                </c:pt>
                <c:pt idx="3">
                  <c:v>402</c:v>
                </c:pt>
                <c:pt idx="4">
                  <c:v>815</c:v>
                </c:pt>
                <c:pt idx="5">
                  <c:v>991</c:v>
                </c:pt>
                <c:pt idx="6">
                  <c:v>4080</c:v>
                </c:pt>
                <c:pt idx="7">
                  <c:v>8160</c:v>
                </c:pt>
                <c:pt idx="8">
                  <c:v>8100</c:v>
                </c:pt>
                <c:pt idx="9">
                  <c:v>4490</c:v>
                </c:pt>
                <c:pt idx="10">
                  <c:v>1790</c:v>
                </c:pt>
                <c:pt idx="11">
                  <c:v>822</c:v>
                </c:pt>
              </c:numCache>
            </c:numRef>
          </c:val>
          <c:extLst>
            <c:ext xmlns:c16="http://schemas.microsoft.com/office/drawing/2014/chart" uri="{C3380CC4-5D6E-409C-BE32-E72D297353CC}">
              <c16:uniqueId val="{00000000-9AE7-48B0-A9B8-91BD7EE4DE27}"/>
            </c:ext>
          </c:extLst>
        </c:ser>
        <c:ser>
          <c:idx val="2"/>
          <c:order val="2"/>
          <c:tx>
            <c:v>min</c:v>
          </c:tx>
          <c:spPr>
            <a:solidFill>
              <a:schemeClr val="bg1"/>
            </a:solidFill>
            <a:ln w="6350">
              <a:solidFill>
                <a:prstClr val="black"/>
              </a:solidFill>
            </a:ln>
            <a:effectLst>
              <a:outerShdw blurRad="266700" dist="50800" dir="5400000" algn="ctr" rotWithShape="0">
                <a:srgbClr val="000000">
                  <a:alpha val="0"/>
                </a:srgbClr>
              </a:outerShdw>
            </a:effectLst>
          </c:spPr>
          <c:val>
            <c:numRef>
              <c:f>Sheet2!$T$4:$T$15</c:f>
              <c:numCache>
                <c:formatCode>0.0</c:formatCode>
                <c:ptCount val="12"/>
                <c:pt idx="0">
                  <c:v>600</c:v>
                </c:pt>
                <c:pt idx="1">
                  <c:v>94.3</c:v>
                </c:pt>
                <c:pt idx="2">
                  <c:v>39.300000000000004</c:v>
                </c:pt>
                <c:pt idx="3">
                  <c:v>130</c:v>
                </c:pt>
                <c:pt idx="4">
                  <c:v>319</c:v>
                </c:pt>
                <c:pt idx="5">
                  <c:v>561</c:v>
                </c:pt>
                <c:pt idx="6">
                  <c:v>1350</c:v>
                </c:pt>
                <c:pt idx="7">
                  <c:v>4600</c:v>
                </c:pt>
                <c:pt idx="8">
                  <c:v>4450</c:v>
                </c:pt>
                <c:pt idx="9">
                  <c:v>1940</c:v>
                </c:pt>
                <c:pt idx="10">
                  <c:v>785</c:v>
                </c:pt>
                <c:pt idx="11">
                  <c:v>600</c:v>
                </c:pt>
              </c:numCache>
            </c:numRef>
          </c:val>
          <c:extLst>
            <c:ext xmlns:c16="http://schemas.microsoft.com/office/drawing/2014/chart" uri="{C3380CC4-5D6E-409C-BE32-E72D297353CC}">
              <c16:uniqueId val="{00000001-9AE7-48B0-A9B8-91BD7EE4DE27}"/>
            </c:ext>
          </c:extLst>
        </c:ser>
        <c:dLbls>
          <c:showLegendKey val="0"/>
          <c:showVal val="0"/>
          <c:showCatName val="0"/>
          <c:showSerName val="0"/>
          <c:showPercent val="0"/>
          <c:showBubbleSize val="0"/>
        </c:dLbls>
        <c:axId val="53245440"/>
        <c:axId val="53246976"/>
      </c:areaChart>
      <c:lineChart>
        <c:grouping val="standard"/>
        <c:varyColors val="0"/>
        <c:ser>
          <c:idx val="0"/>
          <c:order val="0"/>
          <c:tx>
            <c:v>Observed</c:v>
          </c:tx>
          <c:spPr>
            <a:ln w="31750">
              <a:solidFill>
                <a:srgbClr val="FF0000"/>
              </a:solidFill>
            </a:ln>
          </c:spPr>
          <c:marker>
            <c:symbol val="square"/>
            <c:size val="5"/>
            <c:spPr>
              <a:solidFill>
                <a:srgbClr val="FF0000"/>
              </a:solidFill>
            </c:spPr>
          </c:marker>
          <c:cat>
            <c:strRef>
              <c:f>Sheet2!$A$4:$A$15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Sheet2!$B$4:$B$15</c:f>
              <c:numCache>
                <c:formatCode>0.0</c:formatCode>
                <c:ptCount val="12"/>
                <c:pt idx="0">
                  <c:v>383.33333333333331</c:v>
                </c:pt>
                <c:pt idx="1">
                  <c:v>371</c:v>
                </c:pt>
                <c:pt idx="2">
                  <c:v>298.5</c:v>
                </c:pt>
                <c:pt idx="3">
                  <c:v>209.66666666666652</c:v>
                </c:pt>
                <c:pt idx="4">
                  <c:v>278.33333333333331</c:v>
                </c:pt>
                <c:pt idx="5">
                  <c:v>709.3333333333336</c:v>
                </c:pt>
                <c:pt idx="6">
                  <c:v>2662.8333333334108</c:v>
                </c:pt>
                <c:pt idx="7">
                  <c:v>5550.1666666668216</c:v>
                </c:pt>
                <c:pt idx="8">
                  <c:v>4224</c:v>
                </c:pt>
                <c:pt idx="9">
                  <c:v>1952.8333333333094</c:v>
                </c:pt>
                <c:pt idx="10">
                  <c:v>957.66666666666663</c:v>
                </c:pt>
                <c:pt idx="11">
                  <c:v>514.8333333333336</c:v>
                </c:pt>
              </c:numCache>
            </c:numRef>
          </c:val>
          <c:smooth val="0"/>
          <c:extLst>
            <c:ext xmlns:c16="http://schemas.microsoft.com/office/drawing/2014/chart" uri="{C3380CC4-5D6E-409C-BE32-E72D297353CC}">
              <c16:uniqueId val="{00000002-9AE7-48B0-A9B8-91BD7EE4DE27}"/>
            </c:ext>
          </c:extLst>
        </c:ser>
        <c:ser>
          <c:idx val="3"/>
          <c:order val="3"/>
          <c:tx>
            <c:v>MIMR average</c:v>
          </c:tx>
          <c:spPr>
            <a:ln w="9525">
              <a:solidFill>
                <a:schemeClr val="tx1"/>
              </a:solidFill>
            </a:ln>
          </c:spPr>
          <c:marker>
            <c:symbol val="none"/>
          </c:marker>
          <c:cat>
            <c:strRef>
              <c:f>Sheet2!$A$4:$A$15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Sheet2!$H$4:$H$15</c:f>
              <c:numCache>
                <c:formatCode>0.0</c:formatCode>
                <c:ptCount val="12"/>
                <c:pt idx="0">
                  <c:v>600</c:v>
                </c:pt>
                <c:pt idx="1">
                  <c:v>340.88333333333338</c:v>
                </c:pt>
                <c:pt idx="2">
                  <c:v>118.68333333333238</c:v>
                </c:pt>
                <c:pt idx="3">
                  <c:v>259.83333333333331</c:v>
                </c:pt>
                <c:pt idx="4">
                  <c:v>526.66666666666663</c:v>
                </c:pt>
                <c:pt idx="5">
                  <c:v>701.16666666666663</c:v>
                </c:pt>
                <c:pt idx="6">
                  <c:v>2656.6666666666151</c:v>
                </c:pt>
                <c:pt idx="7">
                  <c:v>5676.6666666668216</c:v>
                </c:pt>
                <c:pt idx="8">
                  <c:v>5845</c:v>
                </c:pt>
                <c:pt idx="9">
                  <c:v>2966.6666666666151</c:v>
                </c:pt>
                <c:pt idx="10">
                  <c:v>1143.8333333333094</c:v>
                </c:pt>
                <c:pt idx="11">
                  <c:v>658.66666666666663</c:v>
                </c:pt>
              </c:numCache>
            </c:numRef>
          </c:val>
          <c:smooth val="0"/>
          <c:extLst>
            <c:ext xmlns:c16="http://schemas.microsoft.com/office/drawing/2014/chart" uri="{C3380CC4-5D6E-409C-BE32-E72D297353CC}">
              <c16:uniqueId val="{00000003-9AE7-48B0-A9B8-91BD7EE4DE27}"/>
            </c:ext>
          </c:extLst>
        </c:ser>
        <c:dLbls>
          <c:showLegendKey val="0"/>
          <c:showVal val="0"/>
          <c:showCatName val="0"/>
          <c:showSerName val="0"/>
          <c:showPercent val="0"/>
          <c:showBubbleSize val="0"/>
        </c:dLbls>
        <c:marker val="1"/>
        <c:smooth val="0"/>
        <c:axId val="53245440"/>
        <c:axId val="53246976"/>
      </c:lineChart>
      <c:catAx>
        <c:axId val="53245440"/>
        <c:scaling>
          <c:orientation val="minMax"/>
        </c:scaling>
        <c:delete val="0"/>
        <c:axPos val="b"/>
        <c:majorTickMark val="none"/>
        <c:minorTickMark val="none"/>
        <c:tickLblPos val="nextTo"/>
        <c:txPr>
          <a:bodyPr/>
          <a:lstStyle/>
          <a:p>
            <a:pPr>
              <a:defRPr lang="en-GB" sz="1800" b="1"/>
            </a:pPr>
            <a:endParaRPr lang="en-US"/>
          </a:p>
        </c:txPr>
        <c:crossAx val="53246976"/>
        <c:crosses val="autoZero"/>
        <c:auto val="1"/>
        <c:lblAlgn val="ctr"/>
        <c:lblOffset val="100"/>
        <c:noMultiLvlLbl val="0"/>
      </c:catAx>
      <c:valAx>
        <c:axId val="53246976"/>
        <c:scaling>
          <c:orientation val="minMax"/>
          <c:max val="12000"/>
        </c:scaling>
        <c:delete val="0"/>
        <c:axPos val="l"/>
        <c:title>
          <c:tx>
            <c:rich>
              <a:bodyPr rot="-5400000" vert="horz"/>
              <a:lstStyle/>
              <a:p>
                <a:pPr>
                  <a:defRPr lang="en-GB" sz="2400"/>
                </a:pPr>
                <a:r>
                  <a:rPr lang="en-US" sz="2400" dirty="0"/>
                  <a:t>Discharge </a:t>
                </a:r>
                <a:r>
                  <a:rPr lang="en-US" sz="2400" dirty="0" smtClean="0"/>
                  <a:t>(m³/s)</a:t>
                </a:r>
                <a:endParaRPr lang="en-US" sz="2400" dirty="0"/>
              </a:p>
            </c:rich>
          </c:tx>
          <c:layout>
            <c:manualLayout>
              <c:xMode val="edge"/>
              <c:yMode val="edge"/>
              <c:x val="4.0204670263137982E-3"/>
              <c:y val="0.13897789453698023"/>
            </c:manualLayout>
          </c:layout>
          <c:overlay val="0"/>
        </c:title>
        <c:numFmt formatCode="0" sourceLinked="0"/>
        <c:majorTickMark val="none"/>
        <c:minorTickMark val="none"/>
        <c:tickLblPos val="nextTo"/>
        <c:txPr>
          <a:bodyPr/>
          <a:lstStyle/>
          <a:p>
            <a:pPr>
              <a:defRPr lang="en-GB" sz="1800" b="1"/>
            </a:pPr>
            <a:endParaRPr lang="en-US"/>
          </a:p>
        </c:txPr>
        <c:crossAx val="53245440"/>
        <c:crosses val="autoZero"/>
        <c:crossBetween val="between"/>
        <c:majorUnit val="2000"/>
      </c:valAx>
      <c:spPr>
        <a:ln w="6350">
          <a:solidFill>
            <a:schemeClr val="tx1"/>
          </a:solidFill>
        </a:ln>
      </c:spPr>
    </c:plotArea>
    <c:legend>
      <c:legendPos val="r"/>
      <c:legendEntry>
        <c:idx val="0"/>
        <c:delete val="1"/>
      </c:legendEntry>
      <c:legendEntry>
        <c:idx val="1"/>
        <c:delete val="1"/>
      </c:legendEntry>
      <c:layout>
        <c:manualLayout>
          <c:xMode val="edge"/>
          <c:yMode val="edge"/>
          <c:x val="0.18745921020182937"/>
          <c:y val="9.2921369372090737E-2"/>
          <c:w val="0.23011250302353337"/>
          <c:h val="0.17825346057448646"/>
        </c:manualLayout>
      </c:layout>
      <c:overlay val="0"/>
      <c:spPr>
        <a:noFill/>
        <a:ln w="6350">
          <a:solidFill>
            <a:schemeClr val="accent3"/>
          </a:solidFill>
        </a:ln>
      </c:spPr>
      <c:txPr>
        <a:bodyPr/>
        <a:lstStyle/>
        <a:p>
          <a:pPr>
            <a:defRPr lang="en-GB" sz="1800" b="1"/>
          </a:pPr>
          <a:endParaRPr lang="en-US"/>
        </a:p>
      </c:txPr>
    </c:legend>
    <c:plotVisOnly val="1"/>
    <c:dispBlanksAs val="gap"/>
    <c:showDLblsOverMax val="0"/>
  </c:chart>
  <c:spPr>
    <a:ln>
      <a:noFill/>
    </a:ln>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789305284165844"/>
          <c:y val="7.4401077186087822E-2"/>
          <c:w val="0.79520404829497515"/>
          <c:h val="0.75704047415397846"/>
        </c:manualLayout>
      </c:layout>
      <c:areaChart>
        <c:grouping val="standard"/>
        <c:varyColors val="0"/>
        <c:ser>
          <c:idx val="1"/>
          <c:order val="1"/>
          <c:tx>
            <c:v>max</c:v>
          </c:tx>
          <c:spPr>
            <a:solidFill>
              <a:schemeClr val="bg1">
                <a:lumMod val="75000"/>
              </a:schemeClr>
            </a:solidFill>
            <a:ln w="6350">
              <a:solidFill>
                <a:prstClr val="black"/>
              </a:solidFill>
            </a:ln>
          </c:spPr>
          <c:val>
            <c:numRef>
              <c:f>Sheet2!$O$4:$O$15</c:f>
              <c:numCache>
                <c:formatCode>0.0</c:formatCode>
                <c:ptCount val="12"/>
                <c:pt idx="0">
                  <c:v>835</c:v>
                </c:pt>
                <c:pt idx="1">
                  <c:v>1320</c:v>
                </c:pt>
                <c:pt idx="2">
                  <c:v>2300</c:v>
                </c:pt>
                <c:pt idx="3">
                  <c:v>2810</c:v>
                </c:pt>
                <c:pt idx="4">
                  <c:v>2280</c:v>
                </c:pt>
                <c:pt idx="5">
                  <c:v>2280</c:v>
                </c:pt>
                <c:pt idx="6">
                  <c:v>7250</c:v>
                </c:pt>
                <c:pt idx="7">
                  <c:v>9840</c:v>
                </c:pt>
                <c:pt idx="8">
                  <c:v>9200</c:v>
                </c:pt>
                <c:pt idx="9">
                  <c:v>7670</c:v>
                </c:pt>
                <c:pt idx="10">
                  <c:v>3810</c:v>
                </c:pt>
                <c:pt idx="11">
                  <c:v>2180</c:v>
                </c:pt>
              </c:numCache>
            </c:numRef>
          </c:val>
          <c:extLst>
            <c:ext xmlns:c16="http://schemas.microsoft.com/office/drawing/2014/chart" uri="{C3380CC4-5D6E-409C-BE32-E72D297353CC}">
              <c16:uniqueId val="{00000000-6689-44D4-8307-60C0E14986B0}"/>
            </c:ext>
          </c:extLst>
        </c:ser>
        <c:ser>
          <c:idx val="2"/>
          <c:order val="2"/>
          <c:tx>
            <c:v>min</c:v>
          </c:tx>
          <c:spPr>
            <a:solidFill>
              <a:schemeClr val="bg1"/>
            </a:solidFill>
            <a:ln w="6350">
              <a:solidFill>
                <a:prstClr val="black"/>
              </a:solidFill>
            </a:ln>
            <a:effectLst>
              <a:outerShdw blurRad="266700" dist="50800" dir="5400000" algn="ctr" rotWithShape="0">
                <a:srgbClr val="000000">
                  <a:alpha val="0"/>
                </a:srgbClr>
              </a:outerShdw>
            </a:effectLst>
          </c:spPr>
          <c:val>
            <c:numRef>
              <c:f>Sheet2!$U$4:$U$15</c:f>
              <c:numCache>
                <c:formatCode>0.0</c:formatCode>
                <c:ptCount val="12"/>
                <c:pt idx="0">
                  <c:v>600</c:v>
                </c:pt>
                <c:pt idx="1">
                  <c:v>255</c:v>
                </c:pt>
                <c:pt idx="2">
                  <c:v>56.5</c:v>
                </c:pt>
                <c:pt idx="3">
                  <c:v>317</c:v>
                </c:pt>
                <c:pt idx="4">
                  <c:v>265</c:v>
                </c:pt>
                <c:pt idx="5">
                  <c:v>600</c:v>
                </c:pt>
                <c:pt idx="6">
                  <c:v>2140</c:v>
                </c:pt>
                <c:pt idx="7">
                  <c:v>4470</c:v>
                </c:pt>
                <c:pt idx="8">
                  <c:v>3770</c:v>
                </c:pt>
                <c:pt idx="9">
                  <c:v>2310</c:v>
                </c:pt>
                <c:pt idx="10">
                  <c:v>797</c:v>
                </c:pt>
                <c:pt idx="11">
                  <c:v>600</c:v>
                </c:pt>
              </c:numCache>
            </c:numRef>
          </c:val>
          <c:extLst>
            <c:ext xmlns:c16="http://schemas.microsoft.com/office/drawing/2014/chart" uri="{C3380CC4-5D6E-409C-BE32-E72D297353CC}">
              <c16:uniqueId val="{00000001-6689-44D4-8307-60C0E14986B0}"/>
            </c:ext>
          </c:extLst>
        </c:ser>
        <c:dLbls>
          <c:showLegendKey val="0"/>
          <c:showVal val="0"/>
          <c:showCatName val="0"/>
          <c:showSerName val="0"/>
          <c:showPercent val="0"/>
          <c:showBubbleSize val="0"/>
        </c:dLbls>
        <c:axId val="53308032"/>
        <c:axId val="53330304"/>
      </c:areaChart>
      <c:lineChart>
        <c:grouping val="standard"/>
        <c:varyColors val="0"/>
        <c:ser>
          <c:idx val="0"/>
          <c:order val="0"/>
          <c:tx>
            <c:v>Observed</c:v>
          </c:tx>
          <c:spPr>
            <a:ln w="38100">
              <a:solidFill>
                <a:srgbClr val="FF0000"/>
              </a:solidFill>
            </a:ln>
          </c:spPr>
          <c:marker>
            <c:symbol val="square"/>
            <c:size val="7"/>
            <c:spPr>
              <a:solidFill>
                <a:srgbClr val="FF0000"/>
              </a:solidFill>
            </c:spPr>
          </c:marker>
          <c:cat>
            <c:strRef>
              <c:f>Sheet2!$A$4:$A$15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Sheet2!$B$4:$B$15</c:f>
              <c:numCache>
                <c:formatCode>0.0</c:formatCode>
                <c:ptCount val="12"/>
                <c:pt idx="0">
                  <c:v>383.33333333333331</c:v>
                </c:pt>
                <c:pt idx="1">
                  <c:v>371</c:v>
                </c:pt>
                <c:pt idx="2">
                  <c:v>298.5</c:v>
                </c:pt>
                <c:pt idx="3">
                  <c:v>209.66666666666652</c:v>
                </c:pt>
                <c:pt idx="4">
                  <c:v>278.33333333333331</c:v>
                </c:pt>
                <c:pt idx="5">
                  <c:v>709.3333333333336</c:v>
                </c:pt>
                <c:pt idx="6">
                  <c:v>2662.833333333348</c:v>
                </c:pt>
                <c:pt idx="7">
                  <c:v>5550.1666666666961</c:v>
                </c:pt>
                <c:pt idx="8">
                  <c:v>4224</c:v>
                </c:pt>
                <c:pt idx="9">
                  <c:v>1952.8333333333289</c:v>
                </c:pt>
                <c:pt idx="10">
                  <c:v>957.66666666666663</c:v>
                </c:pt>
                <c:pt idx="11">
                  <c:v>514.8333333333336</c:v>
                </c:pt>
              </c:numCache>
            </c:numRef>
          </c:val>
          <c:smooth val="0"/>
          <c:extLst>
            <c:ext xmlns:c16="http://schemas.microsoft.com/office/drawing/2014/chart" uri="{C3380CC4-5D6E-409C-BE32-E72D297353CC}">
              <c16:uniqueId val="{00000002-6689-44D4-8307-60C0E14986B0}"/>
            </c:ext>
          </c:extLst>
        </c:ser>
        <c:ser>
          <c:idx val="3"/>
          <c:order val="3"/>
          <c:tx>
            <c:v>MIHR average</c:v>
          </c:tx>
          <c:spPr>
            <a:ln w="9525">
              <a:solidFill>
                <a:schemeClr val="tx1"/>
              </a:solidFill>
            </a:ln>
          </c:spPr>
          <c:marker>
            <c:symbol val="none"/>
          </c:marker>
          <c:cat>
            <c:strRef>
              <c:f>Sheet2!$A$4:$A$15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Sheet2!$I$4:$I$15</c:f>
              <c:numCache>
                <c:formatCode>0.0</c:formatCode>
                <c:ptCount val="12"/>
                <c:pt idx="0">
                  <c:v>676.16666666666663</c:v>
                </c:pt>
                <c:pt idx="1">
                  <c:v>650</c:v>
                </c:pt>
                <c:pt idx="2">
                  <c:v>1484.5833333333289</c:v>
                </c:pt>
                <c:pt idx="3">
                  <c:v>1401.8333333333289</c:v>
                </c:pt>
                <c:pt idx="4">
                  <c:v>1199.5</c:v>
                </c:pt>
                <c:pt idx="5">
                  <c:v>1381</c:v>
                </c:pt>
                <c:pt idx="6">
                  <c:v>4698.3333333333285</c:v>
                </c:pt>
                <c:pt idx="7">
                  <c:v>7376.6666666666961</c:v>
                </c:pt>
                <c:pt idx="8">
                  <c:v>7023.3333333333285</c:v>
                </c:pt>
                <c:pt idx="9">
                  <c:v>4555</c:v>
                </c:pt>
                <c:pt idx="10">
                  <c:v>2180.166666666657</c:v>
                </c:pt>
                <c:pt idx="11">
                  <c:v>1242.8333333333289</c:v>
                </c:pt>
              </c:numCache>
            </c:numRef>
          </c:val>
          <c:smooth val="0"/>
          <c:extLst>
            <c:ext xmlns:c16="http://schemas.microsoft.com/office/drawing/2014/chart" uri="{C3380CC4-5D6E-409C-BE32-E72D297353CC}">
              <c16:uniqueId val="{00000003-6689-44D4-8307-60C0E14986B0}"/>
            </c:ext>
          </c:extLst>
        </c:ser>
        <c:dLbls>
          <c:showLegendKey val="0"/>
          <c:showVal val="0"/>
          <c:showCatName val="0"/>
          <c:showSerName val="0"/>
          <c:showPercent val="0"/>
          <c:showBubbleSize val="0"/>
        </c:dLbls>
        <c:marker val="1"/>
        <c:smooth val="0"/>
        <c:axId val="53308032"/>
        <c:axId val="53330304"/>
      </c:lineChart>
      <c:catAx>
        <c:axId val="53308032"/>
        <c:scaling>
          <c:orientation val="minMax"/>
        </c:scaling>
        <c:delete val="0"/>
        <c:axPos val="b"/>
        <c:majorTickMark val="out"/>
        <c:minorTickMark val="none"/>
        <c:tickLblPos val="nextTo"/>
        <c:txPr>
          <a:bodyPr/>
          <a:lstStyle/>
          <a:p>
            <a:pPr>
              <a:defRPr lang="en-GB" sz="1800" b="1"/>
            </a:pPr>
            <a:endParaRPr lang="en-US"/>
          </a:p>
        </c:txPr>
        <c:crossAx val="53330304"/>
        <c:crosses val="autoZero"/>
        <c:auto val="1"/>
        <c:lblAlgn val="ctr"/>
        <c:lblOffset val="100"/>
        <c:noMultiLvlLbl val="0"/>
      </c:catAx>
      <c:valAx>
        <c:axId val="53330304"/>
        <c:scaling>
          <c:orientation val="minMax"/>
        </c:scaling>
        <c:delete val="0"/>
        <c:axPos val="l"/>
        <c:title>
          <c:tx>
            <c:rich>
              <a:bodyPr rot="-5400000" vert="horz"/>
              <a:lstStyle/>
              <a:p>
                <a:pPr>
                  <a:defRPr lang="en-GB" sz="2400"/>
                </a:pPr>
                <a:r>
                  <a:rPr lang="en-US" sz="2400" dirty="0"/>
                  <a:t>Discharge </a:t>
                </a:r>
                <a:r>
                  <a:rPr lang="en-US" sz="2400" dirty="0" smtClean="0"/>
                  <a:t>(m³/s)</a:t>
                </a:r>
                <a:endParaRPr lang="en-US" sz="2400" dirty="0"/>
              </a:p>
            </c:rich>
          </c:tx>
          <c:layout/>
          <c:overlay val="0"/>
        </c:title>
        <c:numFmt formatCode="0" sourceLinked="0"/>
        <c:majorTickMark val="out"/>
        <c:minorTickMark val="none"/>
        <c:tickLblPos val="nextTo"/>
        <c:txPr>
          <a:bodyPr/>
          <a:lstStyle/>
          <a:p>
            <a:pPr>
              <a:defRPr lang="en-GB" sz="1600" b="1"/>
            </a:pPr>
            <a:endParaRPr lang="en-US"/>
          </a:p>
        </c:txPr>
        <c:crossAx val="53308032"/>
        <c:crosses val="autoZero"/>
        <c:crossBetween val="between"/>
        <c:majorUnit val="2000"/>
      </c:valAx>
      <c:spPr>
        <a:ln w="6350">
          <a:solidFill>
            <a:schemeClr val="tx1"/>
          </a:solidFill>
        </a:ln>
      </c:spPr>
    </c:plotArea>
    <c:legend>
      <c:legendPos val="r"/>
      <c:legendEntry>
        <c:idx val="0"/>
        <c:delete val="1"/>
      </c:legendEntry>
      <c:legendEntry>
        <c:idx val="1"/>
        <c:delete val="1"/>
      </c:legendEntry>
      <c:layout>
        <c:manualLayout>
          <c:xMode val="edge"/>
          <c:yMode val="edge"/>
          <c:x val="0.17095417346686079"/>
          <c:y val="0.10187396713244194"/>
          <c:w val="0.24998930689219509"/>
          <c:h val="0.17710994116005604"/>
        </c:manualLayout>
      </c:layout>
      <c:overlay val="0"/>
      <c:spPr>
        <a:noFill/>
        <a:ln w="6350">
          <a:solidFill>
            <a:schemeClr val="accent3"/>
          </a:solidFill>
        </a:ln>
      </c:spPr>
      <c:txPr>
        <a:bodyPr/>
        <a:lstStyle/>
        <a:p>
          <a:pPr>
            <a:defRPr lang="en-GB" sz="1800" b="1"/>
          </a:pPr>
          <a:endParaRPr lang="en-US"/>
        </a:p>
      </c:txPr>
    </c:legend>
    <c:plotVisOnly val="1"/>
    <c:dispBlanksAs val="gap"/>
    <c:showDLblsOverMax val="0"/>
  </c:chart>
  <c:spPr>
    <a:ln>
      <a:noFill/>
    </a:ln>
  </c:sp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400"/>
            </a:pPr>
            <a:r>
              <a:rPr lang="en-US" sz="2400"/>
              <a:t>2020</a:t>
            </a:r>
          </a:p>
        </c:rich>
      </c:tx>
      <c:layout>
        <c:manualLayout>
          <c:xMode val="edge"/>
          <c:yMode val="edge"/>
          <c:x val="0.47745626743936537"/>
          <c:y val="1.0686189422996165E-3"/>
        </c:manualLayout>
      </c:layout>
      <c:overlay val="1"/>
    </c:title>
    <c:autoTitleDeleted val="0"/>
    <c:plotArea>
      <c:layout>
        <c:manualLayout>
          <c:layoutTarget val="inner"/>
          <c:xMode val="edge"/>
          <c:yMode val="edge"/>
          <c:x val="0.17666222225332923"/>
          <c:y val="0.11867269520423319"/>
          <c:w val="0.77548305290368513"/>
          <c:h val="0.62022145076850121"/>
        </c:manualLayout>
      </c:layout>
      <c:stockChart>
        <c:ser>
          <c:idx val="0"/>
          <c:order val="0"/>
          <c:tx>
            <c:v>Average</c:v>
          </c:tx>
          <c:spPr>
            <a:ln w="28575">
              <a:noFill/>
            </a:ln>
          </c:spPr>
          <c:marker>
            <c:symbol val="circle"/>
            <c:size val="7"/>
            <c:spPr>
              <a:solidFill>
                <a:sysClr val="windowText" lastClr="000000"/>
              </a:solidFill>
            </c:spPr>
          </c:marker>
          <c:cat>
            <c:strRef>
              <c:f>GCMs_after_Bias!$AP$5:$AP$10</c:f>
              <c:strCache>
                <c:ptCount val="6"/>
                <c:pt idx="0">
                  <c:v>BCM2</c:v>
                </c:pt>
                <c:pt idx="1">
                  <c:v>CSMK3</c:v>
                </c:pt>
                <c:pt idx="2">
                  <c:v>INCM3</c:v>
                </c:pt>
                <c:pt idx="3">
                  <c:v>GIAOM</c:v>
                </c:pt>
                <c:pt idx="4">
                  <c:v>MIMR</c:v>
                </c:pt>
                <c:pt idx="5">
                  <c:v>MIHR</c:v>
                </c:pt>
              </c:strCache>
            </c:strRef>
          </c:cat>
          <c:val>
            <c:numRef>
              <c:f>GCMs_after_Bias!$AQ$5:$AQ$10</c:f>
              <c:numCache>
                <c:formatCode>0.00</c:formatCode>
                <c:ptCount val="6"/>
                <c:pt idx="0">
                  <c:v>1450.7596745378048</c:v>
                </c:pt>
                <c:pt idx="1">
                  <c:v>1504.6214711104622</c:v>
                </c:pt>
                <c:pt idx="2">
                  <c:v>1789.3563001060184</c:v>
                </c:pt>
                <c:pt idx="3">
                  <c:v>1842.27023905223</c:v>
                </c:pt>
                <c:pt idx="4">
                  <c:v>1994.840287856405</c:v>
                </c:pt>
                <c:pt idx="5">
                  <c:v>1571.7215028926239</c:v>
                </c:pt>
              </c:numCache>
            </c:numRef>
          </c:val>
          <c:smooth val="0"/>
          <c:extLst>
            <c:ext xmlns:c16="http://schemas.microsoft.com/office/drawing/2014/chart" uri="{C3380CC4-5D6E-409C-BE32-E72D297353CC}">
              <c16:uniqueId val="{00000000-8BB8-431D-8FEE-BC9B1B739178}"/>
            </c:ext>
          </c:extLst>
        </c:ser>
        <c:ser>
          <c:idx val="1"/>
          <c:order val="1"/>
          <c:tx>
            <c:v>Minimum</c:v>
          </c:tx>
          <c:spPr>
            <a:ln w="28575">
              <a:noFill/>
            </a:ln>
          </c:spPr>
          <c:marker>
            <c:symbol val="dash"/>
            <c:size val="5"/>
          </c:marker>
          <c:cat>
            <c:strRef>
              <c:f>GCMs_after_Bias!$AP$5:$AP$10</c:f>
              <c:strCache>
                <c:ptCount val="6"/>
                <c:pt idx="0">
                  <c:v>BCM2</c:v>
                </c:pt>
                <c:pt idx="1">
                  <c:v>CSMK3</c:v>
                </c:pt>
                <c:pt idx="2">
                  <c:v>INCM3</c:v>
                </c:pt>
                <c:pt idx="3">
                  <c:v>GIAOM</c:v>
                </c:pt>
                <c:pt idx="4">
                  <c:v>MIMR</c:v>
                </c:pt>
                <c:pt idx="5">
                  <c:v>MIHR</c:v>
                </c:pt>
              </c:strCache>
            </c:strRef>
          </c:cat>
          <c:val>
            <c:numRef>
              <c:f>GCMs_after_Bias!$AR$5:$AR$10</c:f>
              <c:numCache>
                <c:formatCode>0.00</c:formatCode>
                <c:ptCount val="6"/>
                <c:pt idx="0">
                  <c:v>1091.7710368297974</c:v>
                </c:pt>
                <c:pt idx="1">
                  <c:v>1062.5909114489552</c:v>
                </c:pt>
                <c:pt idx="2">
                  <c:v>1255.9202677422661</c:v>
                </c:pt>
                <c:pt idx="3">
                  <c:v>1363.9070678192581</c:v>
                </c:pt>
                <c:pt idx="4">
                  <c:v>1373.8328604715743</c:v>
                </c:pt>
                <c:pt idx="5">
                  <c:v>1166.939924686676</c:v>
                </c:pt>
              </c:numCache>
            </c:numRef>
          </c:val>
          <c:smooth val="0"/>
          <c:extLst>
            <c:ext xmlns:c16="http://schemas.microsoft.com/office/drawing/2014/chart" uri="{C3380CC4-5D6E-409C-BE32-E72D297353CC}">
              <c16:uniqueId val="{00000001-8BB8-431D-8FEE-BC9B1B739178}"/>
            </c:ext>
          </c:extLst>
        </c:ser>
        <c:ser>
          <c:idx val="2"/>
          <c:order val="2"/>
          <c:tx>
            <c:v>Maximum</c:v>
          </c:tx>
          <c:spPr>
            <a:ln w="28575">
              <a:noFill/>
            </a:ln>
          </c:spPr>
          <c:marker>
            <c:symbol val="dash"/>
            <c:size val="3"/>
            <c:spPr>
              <a:solidFill>
                <a:schemeClr val="accent2"/>
              </a:solidFill>
            </c:spPr>
          </c:marker>
          <c:cat>
            <c:strRef>
              <c:f>GCMs_after_Bias!$AP$5:$AP$10</c:f>
              <c:strCache>
                <c:ptCount val="6"/>
                <c:pt idx="0">
                  <c:v>BCM2</c:v>
                </c:pt>
                <c:pt idx="1">
                  <c:v>CSMK3</c:v>
                </c:pt>
                <c:pt idx="2">
                  <c:v>INCM3</c:v>
                </c:pt>
                <c:pt idx="3">
                  <c:v>GIAOM</c:v>
                </c:pt>
                <c:pt idx="4">
                  <c:v>MIMR</c:v>
                </c:pt>
                <c:pt idx="5">
                  <c:v>MIHR</c:v>
                </c:pt>
              </c:strCache>
            </c:strRef>
          </c:cat>
          <c:val>
            <c:numRef>
              <c:f>GCMs_after_Bias!$AS$5:$AS$10</c:f>
              <c:numCache>
                <c:formatCode>0.00</c:formatCode>
                <c:ptCount val="6"/>
                <c:pt idx="0">
                  <c:v>1898.1696292338204</c:v>
                </c:pt>
                <c:pt idx="1">
                  <c:v>1900.43375660114</c:v>
                </c:pt>
                <c:pt idx="2">
                  <c:v>2105.6854013630737</c:v>
                </c:pt>
                <c:pt idx="3">
                  <c:v>2196.4193217772322</c:v>
                </c:pt>
                <c:pt idx="4">
                  <c:v>2341.7578327577685</c:v>
                </c:pt>
                <c:pt idx="5">
                  <c:v>1939.5842244001278</c:v>
                </c:pt>
              </c:numCache>
            </c:numRef>
          </c:val>
          <c:smooth val="0"/>
          <c:extLst>
            <c:ext xmlns:c16="http://schemas.microsoft.com/office/drawing/2014/chart" uri="{C3380CC4-5D6E-409C-BE32-E72D297353CC}">
              <c16:uniqueId val="{00000002-8BB8-431D-8FEE-BC9B1B739178}"/>
            </c:ext>
          </c:extLst>
        </c:ser>
        <c:ser>
          <c:idx val="3"/>
          <c:order val="3"/>
          <c:tx>
            <c:v>Base</c:v>
          </c:tx>
          <c:spPr>
            <a:ln w="28575">
              <a:solidFill>
                <a:srgbClr val="FF0000"/>
              </a:solidFill>
            </a:ln>
          </c:spPr>
          <c:marker>
            <c:symbol val="circle"/>
            <c:size val="4"/>
            <c:spPr>
              <a:solidFill>
                <a:srgbClr val="FF0000"/>
              </a:solidFill>
              <a:ln>
                <a:solidFill>
                  <a:srgbClr val="FF0000"/>
                </a:solidFill>
              </a:ln>
            </c:spPr>
          </c:marker>
          <c:cat>
            <c:strRef>
              <c:f>GCMs_after_Bias!$AP$5:$AP$10</c:f>
              <c:strCache>
                <c:ptCount val="6"/>
                <c:pt idx="0">
                  <c:v>BCM2</c:v>
                </c:pt>
                <c:pt idx="1">
                  <c:v>CSMK3</c:v>
                </c:pt>
                <c:pt idx="2">
                  <c:v>INCM3</c:v>
                </c:pt>
                <c:pt idx="3">
                  <c:v>GIAOM</c:v>
                </c:pt>
                <c:pt idx="4">
                  <c:v>MIMR</c:v>
                </c:pt>
                <c:pt idx="5">
                  <c:v>MIHR</c:v>
                </c:pt>
              </c:strCache>
            </c:strRef>
          </c:cat>
          <c:val>
            <c:numRef>
              <c:f>GCMs_after_Bias!$AZ$5:$AZ$10</c:f>
              <c:numCache>
                <c:formatCode>General</c:formatCode>
                <c:ptCount val="6"/>
                <c:pt idx="0">
                  <c:v>1509.375</c:v>
                </c:pt>
                <c:pt idx="1">
                  <c:v>1509.375</c:v>
                </c:pt>
                <c:pt idx="2">
                  <c:v>1509.375</c:v>
                </c:pt>
                <c:pt idx="3">
                  <c:v>1509.375</c:v>
                </c:pt>
                <c:pt idx="4">
                  <c:v>1509.375</c:v>
                </c:pt>
                <c:pt idx="5">
                  <c:v>1509.375</c:v>
                </c:pt>
              </c:numCache>
            </c:numRef>
          </c:val>
          <c:smooth val="0"/>
          <c:extLst>
            <c:ext xmlns:c16="http://schemas.microsoft.com/office/drawing/2014/chart" uri="{C3380CC4-5D6E-409C-BE32-E72D297353CC}">
              <c16:uniqueId val="{00000003-8BB8-431D-8FEE-BC9B1B739178}"/>
            </c:ext>
          </c:extLst>
        </c:ser>
        <c:dLbls>
          <c:showLegendKey val="0"/>
          <c:showVal val="0"/>
          <c:showCatName val="0"/>
          <c:showSerName val="0"/>
          <c:showPercent val="0"/>
          <c:showBubbleSize val="0"/>
        </c:dLbls>
        <c:hiLowLines/>
        <c:axId val="52824704"/>
        <c:axId val="52619136"/>
      </c:stockChart>
      <c:catAx>
        <c:axId val="52824704"/>
        <c:scaling>
          <c:orientation val="minMax"/>
        </c:scaling>
        <c:delete val="0"/>
        <c:axPos val="b"/>
        <c:title>
          <c:tx>
            <c:rich>
              <a:bodyPr/>
              <a:lstStyle/>
              <a:p>
                <a:pPr>
                  <a:defRPr lang="en-GB"/>
                </a:pPr>
                <a:r>
                  <a:rPr lang="fr-FR" sz="2400" dirty="0" err="1" smtClean="0"/>
                  <a:t>GCMs</a:t>
                </a:r>
                <a:endParaRPr lang="en-US" sz="2400" dirty="0"/>
              </a:p>
            </c:rich>
          </c:tx>
          <c:layout>
            <c:manualLayout>
              <c:xMode val="edge"/>
              <c:yMode val="edge"/>
              <c:x val="0.50441151453290556"/>
              <c:y val="0.89304368646821963"/>
            </c:manualLayout>
          </c:layout>
          <c:overlay val="0"/>
        </c:title>
        <c:numFmt formatCode="General" sourceLinked="0"/>
        <c:majorTickMark val="out"/>
        <c:minorTickMark val="none"/>
        <c:tickLblPos val="nextTo"/>
        <c:txPr>
          <a:bodyPr rot="0" vert="horz"/>
          <a:lstStyle/>
          <a:p>
            <a:pPr>
              <a:defRPr lang="en-GB" sz="1800" b="1"/>
            </a:pPr>
            <a:endParaRPr lang="en-US"/>
          </a:p>
        </c:txPr>
        <c:crossAx val="52619136"/>
        <c:crosses val="autoZero"/>
        <c:auto val="1"/>
        <c:lblAlgn val="ctr"/>
        <c:lblOffset val="100"/>
        <c:noMultiLvlLbl val="0"/>
      </c:catAx>
      <c:valAx>
        <c:axId val="52619136"/>
        <c:scaling>
          <c:orientation val="minMax"/>
        </c:scaling>
        <c:delete val="0"/>
        <c:axPos val="l"/>
        <c:majorGridlines>
          <c:spPr>
            <a:ln>
              <a:prstDash val="sysDot"/>
            </a:ln>
          </c:spPr>
        </c:majorGridlines>
        <c:title>
          <c:tx>
            <c:rich>
              <a:bodyPr rot="-5400000" vert="horz"/>
              <a:lstStyle/>
              <a:p>
                <a:pPr>
                  <a:defRPr lang="en-GB" sz="2400"/>
                </a:pPr>
                <a:r>
                  <a:rPr lang="en-US" sz="2400" dirty="0"/>
                  <a:t>Discharge </a:t>
                </a:r>
                <a:r>
                  <a:rPr lang="en-US" sz="2400" dirty="0" smtClean="0"/>
                  <a:t>(m³/s)</a:t>
                </a:r>
                <a:endParaRPr lang="en-US" sz="2400" dirty="0"/>
              </a:p>
            </c:rich>
          </c:tx>
          <c:layout>
            <c:manualLayout>
              <c:xMode val="edge"/>
              <c:yMode val="edge"/>
              <c:x val="0"/>
              <c:y val="0.14797250762899297"/>
            </c:manualLayout>
          </c:layout>
          <c:overlay val="0"/>
        </c:title>
        <c:numFmt formatCode="0" sourceLinked="0"/>
        <c:majorTickMark val="out"/>
        <c:minorTickMark val="none"/>
        <c:tickLblPos val="nextTo"/>
        <c:txPr>
          <a:bodyPr/>
          <a:lstStyle/>
          <a:p>
            <a:pPr>
              <a:defRPr lang="en-GB" sz="1800" b="1"/>
            </a:pPr>
            <a:endParaRPr lang="en-US"/>
          </a:p>
        </c:txPr>
        <c:crossAx val="52824704"/>
        <c:crosses val="autoZero"/>
        <c:crossBetween val="between"/>
        <c:majorUnit val="1000"/>
      </c:valAx>
      <c:spPr>
        <a:ln>
          <a:solidFill>
            <a:sysClr val="windowText" lastClr="000000">
              <a:tint val="75000"/>
              <a:shade val="95000"/>
              <a:satMod val="105000"/>
            </a:sysClr>
          </a:solidFill>
        </a:ln>
      </c:spPr>
    </c:plotArea>
    <c:legend>
      <c:legendPos val="r"/>
      <c:legendEntry>
        <c:idx val="1"/>
        <c:delete val="1"/>
      </c:legendEntry>
      <c:legendEntry>
        <c:idx val="2"/>
        <c:delete val="1"/>
      </c:legendEntry>
      <c:layout>
        <c:manualLayout>
          <c:xMode val="edge"/>
          <c:yMode val="edge"/>
          <c:x val="0.75981751658781205"/>
          <c:y val="0.55822699403678711"/>
          <c:w val="0.18248414126002094"/>
          <c:h val="0.16525798594585514"/>
        </c:manualLayout>
      </c:layout>
      <c:overlay val="0"/>
      <c:spPr>
        <a:ln>
          <a:solidFill>
            <a:schemeClr val="accent3"/>
          </a:solidFill>
        </a:ln>
      </c:spPr>
      <c:txPr>
        <a:bodyPr/>
        <a:lstStyle/>
        <a:p>
          <a:pPr>
            <a:defRPr lang="en-GB" sz="1800" b="1"/>
          </a:pPr>
          <a:endParaRPr lang="en-US"/>
        </a:p>
      </c:txPr>
    </c:legend>
    <c:plotVisOnly val="1"/>
    <c:dispBlanksAs val="gap"/>
    <c:showDLblsOverMax val="0"/>
  </c:chart>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400"/>
            </a:pPr>
            <a:r>
              <a:rPr lang="en-US" sz="2400"/>
              <a:t>2055</a:t>
            </a:r>
          </a:p>
        </c:rich>
      </c:tx>
      <c:layout>
        <c:manualLayout>
          <c:xMode val="edge"/>
          <c:yMode val="edge"/>
          <c:x val="0.48634847526859187"/>
          <c:y val="1.2702636977409178E-3"/>
        </c:manualLayout>
      </c:layout>
      <c:overlay val="1"/>
    </c:title>
    <c:autoTitleDeleted val="0"/>
    <c:plotArea>
      <c:layout>
        <c:manualLayout>
          <c:layoutTarget val="inner"/>
          <c:xMode val="edge"/>
          <c:yMode val="edge"/>
          <c:x val="0.17673540359999293"/>
          <c:y val="0.13408775139720774"/>
          <c:w val="0.78169643725090099"/>
          <c:h val="0.60075447399433934"/>
        </c:manualLayout>
      </c:layout>
      <c:stockChart>
        <c:ser>
          <c:idx val="0"/>
          <c:order val="0"/>
          <c:tx>
            <c:v>Average</c:v>
          </c:tx>
          <c:spPr>
            <a:ln w="28575">
              <a:noFill/>
            </a:ln>
          </c:spPr>
          <c:marker>
            <c:symbol val="circle"/>
            <c:size val="7"/>
            <c:spPr>
              <a:solidFill>
                <a:sysClr val="windowText" lastClr="000000"/>
              </a:solidFill>
            </c:spPr>
          </c:marker>
          <c:cat>
            <c:strRef>
              <c:f>GCMs_after_Bias!$AP$5:$AP$10</c:f>
              <c:strCache>
                <c:ptCount val="6"/>
                <c:pt idx="0">
                  <c:v>BCM2</c:v>
                </c:pt>
                <c:pt idx="1">
                  <c:v>CSMK3</c:v>
                </c:pt>
                <c:pt idx="2">
                  <c:v>INCM3</c:v>
                </c:pt>
                <c:pt idx="3">
                  <c:v>GIAOM</c:v>
                </c:pt>
                <c:pt idx="4">
                  <c:v>MIMR</c:v>
                </c:pt>
                <c:pt idx="5">
                  <c:v>MIHR</c:v>
                </c:pt>
              </c:strCache>
            </c:strRef>
          </c:cat>
          <c:val>
            <c:numRef>
              <c:f>GCMs_after_Bias!$AT$5:$AT$10</c:f>
              <c:numCache>
                <c:formatCode>0.00</c:formatCode>
                <c:ptCount val="6"/>
                <c:pt idx="0">
                  <c:v>1305.5136465463643</c:v>
                </c:pt>
                <c:pt idx="1">
                  <c:v>1530.5933034045759</c:v>
                </c:pt>
                <c:pt idx="2">
                  <c:v>1766.854793258909</c:v>
                </c:pt>
                <c:pt idx="3">
                  <c:v>1230.5783581111937</c:v>
                </c:pt>
                <c:pt idx="4">
                  <c:v>1947.1421701445479</c:v>
                </c:pt>
                <c:pt idx="5">
                  <c:v>1850.7490988764398</c:v>
                </c:pt>
              </c:numCache>
            </c:numRef>
          </c:val>
          <c:smooth val="0"/>
          <c:extLst>
            <c:ext xmlns:c16="http://schemas.microsoft.com/office/drawing/2014/chart" uri="{C3380CC4-5D6E-409C-BE32-E72D297353CC}">
              <c16:uniqueId val="{00000000-48AF-43FE-839A-5AC65CADA564}"/>
            </c:ext>
          </c:extLst>
        </c:ser>
        <c:ser>
          <c:idx val="1"/>
          <c:order val="1"/>
          <c:tx>
            <c:v>Minimum</c:v>
          </c:tx>
          <c:spPr>
            <a:ln w="28575">
              <a:noFill/>
            </a:ln>
          </c:spPr>
          <c:marker>
            <c:symbol val="dash"/>
            <c:size val="5"/>
          </c:marker>
          <c:cat>
            <c:strRef>
              <c:f>GCMs_after_Bias!$AP$5:$AP$10</c:f>
              <c:strCache>
                <c:ptCount val="6"/>
                <c:pt idx="0">
                  <c:v>BCM2</c:v>
                </c:pt>
                <c:pt idx="1">
                  <c:v>CSMK3</c:v>
                </c:pt>
                <c:pt idx="2">
                  <c:v>INCM3</c:v>
                </c:pt>
                <c:pt idx="3">
                  <c:v>GIAOM</c:v>
                </c:pt>
                <c:pt idx="4">
                  <c:v>MIMR</c:v>
                </c:pt>
                <c:pt idx="5">
                  <c:v>MIHR</c:v>
                </c:pt>
              </c:strCache>
            </c:strRef>
          </c:cat>
          <c:val>
            <c:numRef>
              <c:f>GCMs_after_Bias!$AU$5:$AU$10</c:f>
              <c:numCache>
                <c:formatCode>0.00</c:formatCode>
                <c:ptCount val="6"/>
                <c:pt idx="0">
                  <c:v>1028.0623443197135</c:v>
                </c:pt>
                <c:pt idx="1">
                  <c:v>1106.5766147165652</c:v>
                </c:pt>
                <c:pt idx="2">
                  <c:v>1271.3947924246356</c:v>
                </c:pt>
                <c:pt idx="3">
                  <c:v>931.18709159594596</c:v>
                </c:pt>
                <c:pt idx="4">
                  <c:v>1418.8772927033779</c:v>
                </c:pt>
                <c:pt idx="5">
                  <c:v>1323.147995127046</c:v>
                </c:pt>
              </c:numCache>
            </c:numRef>
          </c:val>
          <c:smooth val="0"/>
          <c:extLst>
            <c:ext xmlns:c16="http://schemas.microsoft.com/office/drawing/2014/chart" uri="{C3380CC4-5D6E-409C-BE32-E72D297353CC}">
              <c16:uniqueId val="{00000001-48AF-43FE-839A-5AC65CADA564}"/>
            </c:ext>
          </c:extLst>
        </c:ser>
        <c:ser>
          <c:idx val="2"/>
          <c:order val="2"/>
          <c:tx>
            <c:v>Maximum</c:v>
          </c:tx>
          <c:spPr>
            <a:ln w="28575">
              <a:noFill/>
            </a:ln>
          </c:spPr>
          <c:marker>
            <c:symbol val="dash"/>
            <c:size val="3"/>
            <c:spPr>
              <a:solidFill>
                <a:schemeClr val="accent2"/>
              </a:solidFill>
            </c:spPr>
          </c:marker>
          <c:cat>
            <c:strRef>
              <c:f>GCMs_after_Bias!$AP$5:$AP$10</c:f>
              <c:strCache>
                <c:ptCount val="6"/>
                <c:pt idx="0">
                  <c:v>BCM2</c:v>
                </c:pt>
                <c:pt idx="1">
                  <c:v>CSMK3</c:v>
                </c:pt>
                <c:pt idx="2">
                  <c:v>INCM3</c:v>
                </c:pt>
                <c:pt idx="3">
                  <c:v>GIAOM</c:v>
                </c:pt>
                <c:pt idx="4">
                  <c:v>MIMR</c:v>
                </c:pt>
                <c:pt idx="5">
                  <c:v>MIHR</c:v>
                </c:pt>
              </c:strCache>
            </c:strRef>
          </c:cat>
          <c:val>
            <c:numRef>
              <c:f>GCMs_after_Bias!$AV$5:$AV$10</c:f>
              <c:numCache>
                <c:formatCode>0.00</c:formatCode>
                <c:ptCount val="6"/>
                <c:pt idx="0">
                  <c:v>1728.8795969687981</c:v>
                </c:pt>
                <c:pt idx="1">
                  <c:v>1938.4758322395028</c:v>
                </c:pt>
                <c:pt idx="2">
                  <c:v>2097.2424072202739</c:v>
                </c:pt>
                <c:pt idx="3">
                  <c:v>1643.1079429653248</c:v>
                </c:pt>
                <c:pt idx="4">
                  <c:v>2310.7794235780902</c:v>
                </c:pt>
                <c:pt idx="5">
                  <c:v>2189.9373671677367</c:v>
                </c:pt>
              </c:numCache>
            </c:numRef>
          </c:val>
          <c:smooth val="0"/>
          <c:extLst>
            <c:ext xmlns:c16="http://schemas.microsoft.com/office/drawing/2014/chart" uri="{C3380CC4-5D6E-409C-BE32-E72D297353CC}">
              <c16:uniqueId val="{00000002-48AF-43FE-839A-5AC65CADA564}"/>
            </c:ext>
          </c:extLst>
        </c:ser>
        <c:ser>
          <c:idx val="3"/>
          <c:order val="3"/>
          <c:tx>
            <c:v>Base</c:v>
          </c:tx>
          <c:spPr>
            <a:ln w="28575">
              <a:solidFill>
                <a:srgbClr val="FF0000"/>
              </a:solidFill>
            </a:ln>
          </c:spPr>
          <c:marker>
            <c:symbol val="circle"/>
            <c:size val="4"/>
            <c:spPr>
              <a:solidFill>
                <a:srgbClr val="FF0000"/>
              </a:solidFill>
              <a:ln>
                <a:solidFill>
                  <a:srgbClr val="FF0000"/>
                </a:solidFill>
              </a:ln>
            </c:spPr>
          </c:marker>
          <c:cat>
            <c:strRef>
              <c:f>GCMs_after_Bias!$AP$5:$AP$10</c:f>
              <c:strCache>
                <c:ptCount val="6"/>
                <c:pt idx="0">
                  <c:v>BCM2</c:v>
                </c:pt>
                <c:pt idx="1">
                  <c:v>CSMK3</c:v>
                </c:pt>
                <c:pt idx="2">
                  <c:v>INCM3</c:v>
                </c:pt>
                <c:pt idx="3">
                  <c:v>GIAOM</c:v>
                </c:pt>
                <c:pt idx="4">
                  <c:v>MIMR</c:v>
                </c:pt>
                <c:pt idx="5">
                  <c:v>MIHR</c:v>
                </c:pt>
              </c:strCache>
            </c:strRef>
          </c:cat>
          <c:val>
            <c:numRef>
              <c:f>GCMs_after_Bias!$AZ$5:$AZ$10</c:f>
              <c:numCache>
                <c:formatCode>General</c:formatCode>
                <c:ptCount val="6"/>
                <c:pt idx="0">
                  <c:v>1509.375</c:v>
                </c:pt>
                <c:pt idx="1">
                  <c:v>1509.375</c:v>
                </c:pt>
                <c:pt idx="2">
                  <c:v>1509.375</c:v>
                </c:pt>
                <c:pt idx="3">
                  <c:v>1509.375</c:v>
                </c:pt>
                <c:pt idx="4">
                  <c:v>1509.375</c:v>
                </c:pt>
                <c:pt idx="5">
                  <c:v>1509.375</c:v>
                </c:pt>
              </c:numCache>
            </c:numRef>
          </c:val>
          <c:smooth val="0"/>
          <c:extLst>
            <c:ext xmlns:c16="http://schemas.microsoft.com/office/drawing/2014/chart" uri="{C3380CC4-5D6E-409C-BE32-E72D297353CC}">
              <c16:uniqueId val="{00000003-48AF-43FE-839A-5AC65CADA564}"/>
            </c:ext>
          </c:extLst>
        </c:ser>
        <c:dLbls>
          <c:showLegendKey val="0"/>
          <c:showVal val="0"/>
          <c:showCatName val="0"/>
          <c:showSerName val="0"/>
          <c:showPercent val="0"/>
          <c:showBubbleSize val="0"/>
        </c:dLbls>
        <c:hiLowLines/>
        <c:axId val="53495680"/>
        <c:axId val="53501952"/>
      </c:stockChart>
      <c:catAx>
        <c:axId val="53495680"/>
        <c:scaling>
          <c:orientation val="minMax"/>
        </c:scaling>
        <c:delete val="0"/>
        <c:axPos val="b"/>
        <c:title>
          <c:tx>
            <c:rich>
              <a:bodyPr/>
              <a:lstStyle/>
              <a:p>
                <a:pPr>
                  <a:defRPr lang="en-GB"/>
                </a:pPr>
                <a:r>
                  <a:rPr lang="en-US" sz="2400" dirty="0" smtClean="0"/>
                  <a:t>GCMs</a:t>
                </a:r>
                <a:endParaRPr lang="en-US" sz="2400" dirty="0"/>
              </a:p>
            </c:rich>
          </c:tx>
          <c:layout>
            <c:manualLayout>
              <c:xMode val="edge"/>
              <c:yMode val="edge"/>
              <c:x val="0.48371446652210232"/>
              <c:y val="0.88393967290435305"/>
            </c:manualLayout>
          </c:layout>
          <c:overlay val="0"/>
        </c:title>
        <c:numFmt formatCode="General" sourceLinked="0"/>
        <c:majorTickMark val="out"/>
        <c:minorTickMark val="none"/>
        <c:tickLblPos val="nextTo"/>
        <c:txPr>
          <a:bodyPr rot="0" vert="horz"/>
          <a:lstStyle/>
          <a:p>
            <a:pPr>
              <a:defRPr lang="en-GB" sz="1800" b="1"/>
            </a:pPr>
            <a:endParaRPr lang="en-US"/>
          </a:p>
        </c:txPr>
        <c:crossAx val="53501952"/>
        <c:crosses val="autoZero"/>
        <c:auto val="1"/>
        <c:lblAlgn val="ctr"/>
        <c:lblOffset val="100"/>
        <c:noMultiLvlLbl val="0"/>
      </c:catAx>
      <c:valAx>
        <c:axId val="53501952"/>
        <c:scaling>
          <c:orientation val="minMax"/>
        </c:scaling>
        <c:delete val="0"/>
        <c:axPos val="l"/>
        <c:majorGridlines>
          <c:spPr>
            <a:ln>
              <a:prstDash val="sysDot"/>
            </a:ln>
          </c:spPr>
        </c:majorGridlines>
        <c:title>
          <c:tx>
            <c:rich>
              <a:bodyPr rot="-5400000" vert="horz"/>
              <a:lstStyle/>
              <a:p>
                <a:pPr>
                  <a:defRPr lang="en-GB" sz="2400"/>
                </a:pPr>
                <a:r>
                  <a:rPr lang="en-US" sz="2400" dirty="0"/>
                  <a:t>Discharge </a:t>
                </a:r>
                <a:r>
                  <a:rPr lang="en-US" sz="2400" dirty="0" smtClean="0"/>
                  <a:t>(m³/s)</a:t>
                </a:r>
                <a:endParaRPr lang="en-US" sz="2400" dirty="0"/>
              </a:p>
            </c:rich>
          </c:tx>
          <c:layout/>
          <c:overlay val="0"/>
        </c:title>
        <c:numFmt formatCode="0" sourceLinked="0"/>
        <c:majorTickMark val="out"/>
        <c:minorTickMark val="none"/>
        <c:tickLblPos val="nextTo"/>
        <c:txPr>
          <a:bodyPr/>
          <a:lstStyle/>
          <a:p>
            <a:pPr>
              <a:defRPr lang="en-GB" sz="1800" b="1"/>
            </a:pPr>
            <a:endParaRPr lang="en-US"/>
          </a:p>
        </c:txPr>
        <c:crossAx val="53495680"/>
        <c:crosses val="autoZero"/>
        <c:crossBetween val="between"/>
        <c:majorUnit val="1000"/>
      </c:valAx>
      <c:spPr>
        <a:ln>
          <a:solidFill>
            <a:sysClr val="windowText" lastClr="000000">
              <a:tint val="75000"/>
              <a:shade val="95000"/>
              <a:satMod val="105000"/>
            </a:sysClr>
          </a:solidFill>
        </a:ln>
      </c:spPr>
    </c:plotArea>
    <c:legend>
      <c:legendPos val="r"/>
      <c:legendEntry>
        <c:idx val="1"/>
        <c:delete val="1"/>
      </c:legendEntry>
      <c:legendEntry>
        <c:idx val="2"/>
        <c:delete val="1"/>
      </c:legendEntry>
      <c:layout>
        <c:manualLayout>
          <c:xMode val="edge"/>
          <c:yMode val="edge"/>
          <c:x val="0.77980178616422724"/>
          <c:y val="0.5501667364813505"/>
          <c:w val="0.16611294687742062"/>
          <c:h val="0.16517951705846518"/>
        </c:manualLayout>
      </c:layout>
      <c:overlay val="0"/>
      <c:spPr>
        <a:ln>
          <a:solidFill>
            <a:schemeClr val="accent3"/>
          </a:solidFill>
        </a:ln>
      </c:spPr>
      <c:txPr>
        <a:bodyPr/>
        <a:lstStyle/>
        <a:p>
          <a:pPr>
            <a:defRPr lang="en-GB" sz="1800" b="1" i="0"/>
          </a:pPr>
          <a:endParaRPr lang="en-US"/>
        </a:p>
      </c:txPr>
    </c:legend>
    <c:plotVisOnly val="1"/>
    <c:dispBlanksAs val="gap"/>
    <c:showDLblsOverMax val="0"/>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400"/>
            </a:pPr>
            <a:r>
              <a:rPr lang="en-US" sz="2400"/>
              <a:t>2090</a:t>
            </a:r>
          </a:p>
        </c:rich>
      </c:tx>
      <c:layout>
        <c:manualLayout>
          <c:xMode val="edge"/>
          <c:yMode val="edge"/>
          <c:x val="0.45513066300800392"/>
          <c:y val="1.1997039166328491E-3"/>
        </c:manualLayout>
      </c:layout>
      <c:overlay val="1"/>
    </c:title>
    <c:autoTitleDeleted val="0"/>
    <c:plotArea>
      <c:layout>
        <c:manualLayout>
          <c:layoutTarget val="inner"/>
          <c:xMode val="edge"/>
          <c:yMode val="edge"/>
          <c:x val="0.16534944373777213"/>
          <c:y val="0.13525508876433773"/>
          <c:w val="0.78988222085234705"/>
          <c:h val="0.59818736576138032"/>
        </c:manualLayout>
      </c:layout>
      <c:stockChart>
        <c:ser>
          <c:idx val="0"/>
          <c:order val="0"/>
          <c:tx>
            <c:v>Average</c:v>
          </c:tx>
          <c:spPr>
            <a:ln w="28575">
              <a:noFill/>
            </a:ln>
          </c:spPr>
          <c:marker>
            <c:symbol val="circle"/>
            <c:size val="7"/>
            <c:spPr>
              <a:solidFill>
                <a:sysClr val="windowText" lastClr="000000"/>
              </a:solidFill>
            </c:spPr>
          </c:marker>
          <c:cat>
            <c:strRef>
              <c:f>GCMs_after_Bias!$AP$5:$AP$10</c:f>
              <c:strCache>
                <c:ptCount val="6"/>
                <c:pt idx="0">
                  <c:v>BCM2</c:v>
                </c:pt>
                <c:pt idx="1">
                  <c:v>CSMK3</c:v>
                </c:pt>
                <c:pt idx="2">
                  <c:v>INCM3</c:v>
                </c:pt>
                <c:pt idx="3">
                  <c:v>GIAOM</c:v>
                </c:pt>
                <c:pt idx="4">
                  <c:v>MIMR</c:v>
                </c:pt>
                <c:pt idx="5">
                  <c:v>MIHR</c:v>
                </c:pt>
              </c:strCache>
            </c:strRef>
          </c:cat>
          <c:val>
            <c:numRef>
              <c:f>GCMs_after_Bias!$AW$5:$AW$10</c:f>
              <c:numCache>
                <c:formatCode>0.00</c:formatCode>
                <c:ptCount val="6"/>
                <c:pt idx="0">
                  <c:v>1178.1647778239608</c:v>
                </c:pt>
                <c:pt idx="1">
                  <c:v>1321.6880060077804</c:v>
                </c:pt>
                <c:pt idx="2">
                  <c:v>2071.7367412732006</c:v>
                </c:pt>
                <c:pt idx="3">
                  <c:v>1584.8568426317788</c:v>
                </c:pt>
                <c:pt idx="4">
                  <c:v>2321.601030499321</c:v>
                </c:pt>
                <c:pt idx="5">
                  <c:v>1706.1553974647961</c:v>
                </c:pt>
              </c:numCache>
            </c:numRef>
          </c:val>
          <c:smooth val="0"/>
          <c:extLst>
            <c:ext xmlns:c16="http://schemas.microsoft.com/office/drawing/2014/chart" uri="{C3380CC4-5D6E-409C-BE32-E72D297353CC}">
              <c16:uniqueId val="{00000000-835D-41AD-9D68-B21FF97B4D79}"/>
            </c:ext>
          </c:extLst>
        </c:ser>
        <c:ser>
          <c:idx val="1"/>
          <c:order val="1"/>
          <c:tx>
            <c:v>Minimum</c:v>
          </c:tx>
          <c:spPr>
            <a:ln w="28575">
              <a:noFill/>
            </a:ln>
          </c:spPr>
          <c:marker>
            <c:symbol val="dash"/>
            <c:size val="5"/>
          </c:marker>
          <c:cat>
            <c:strRef>
              <c:f>GCMs_after_Bias!$AP$5:$AP$10</c:f>
              <c:strCache>
                <c:ptCount val="6"/>
                <c:pt idx="0">
                  <c:v>BCM2</c:v>
                </c:pt>
                <c:pt idx="1">
                  <c:v>CSMK3</c:v>
                </c:pt>
                <c:pt idx="2">
                  <c:v>INCM3</c:v>
                </c:pt>
                <c:pt idx="3">
                  <c:v>GIAOM</c:v>
                </c:pt>
                <c:pt idx="4">
                  <c:v>MIMR</c:v>
                </c:pt>
                <c:pt idx="5">
                  <c:v>MIHR</c:v>
                </c:pt>
              </c:strCache>
            </c:strRef>
          </c:cat>
          <c:val>
            <c:numRef>
              <c:f>GCMs_after_Bias!$AX$5:$AX$10</c:f>
              <c:numCache>
                <c:formatCode>0.00</c:formatCode>
                <c:ptCount val="6"/>
                <c:pt idx="0">
                  <c:v>905.12243547685796</c:v>
                </c:pt>
                <c:pt idx="1">
                  <c:v>1021.5740026653735</c:v>
                </c:pt>
                <c:pt idx="2">
                  <c:v>1419.2625411103074</c:v>
                </c:pt>
                <c:pt idx="3">
                  <c:v>1210.1557183034756</c:v>
                </c:pt>
                <c:pt idx="4">
                  <c:v>1673.2648411172977</c:v>
                </c:pt>
                <c:pt idx="5">
                  <c:v>1344.4502633503321</c:v>
                </c:pt>
              </c:numCache>
            </c:numRef>
          </c:val>
          <c:smooth val="0"/>
          <c:extLst>
            <c:ext xmlns:c16="http://schemas.microsoft.com/office/drawing/2014/chart" uri="{C3380CC4-5D6E-409C-BE32-E72D297353CC}">
              <c16:uniqueId val="{00000001-835D-41AD-9D68-B21FF97B4D79}"/>
            </c:ext>
          </c:extLst>
        </c:ser>
        <c:ser>
          <c:idx val="2"/>
          <c:order val="2"/>
          <c:tx>
            <c:v>Maximum</c:v>
          </c:tx>
          <c:spPr>
            <a:ln w="28575">
              <a:noFill/>
            </a:ln>
          </c:spPr>
          <c:marker>
            <c:symbol val="dash"/>
            <c:size val="3"/>
            <c:spPr>
              <a:solidFill>
                <a:schemeClr val="accent2"/>
              </a:solidFill>
            </c:spPr>
          </c:marker>
          <c:cat>
            <c:strRef>
              <c:f>GCMs_after_Bias!$AP$5:$AP$10</c:f>
              <c:strCache>
                <c:ptCount val="6"/>
                <c:pt idx="0">
                  <c:v>BCM2</c:v>
                </c:pt>
                <c:pt idx="1">
                  <c:v>CSMK3</c:v>
                </c:pt>
                <c:pt idx="2">
                  <c:v>INCM3</c:v>
                </c:pt>
                <c:pt idx="3">
                  <c:v>GIAOM</c:v>
                </c:pt>
                <c:pt idx="4">
                  <c:v>MIMR</c:v>
                </c:pt>
                <c:pt idx="5">
                  <c:v>MIHR</c:v>
                </c:pt>
              </c:strCache>
            </c:strRef>
          </c:cat>
          <c:val>
            <c:numRef>
              <c:f>GCMs_after_Bias!$AY$5:$AY$10</c:f>
              <c:numCache>
                <c:formatCode>0.00</c:formatCode>
                <c:ptCount val="6"/>
                <c:pt idx="0">
                  <c:v>1644.0973157276103</c:v>
                </c:pt>
                <c:pt idx="1">
                  <c:v>1769.0118081988858</c:v>
                </c:pt>
                <c:pt idx="2">
                  <c:v>2395.4845538846675</c:v>
                </c:pt>
                <c:pt idx="3">
                  <c:v>1953.1793706629792</c:v>
                </c:pt>
                <c:pt idx="4">
                  <c:v>2755.5876427021617</c:v>
                </c:pt>
                <c:pt idx="5">
                  <c:v>2144.8435704838712</c:v>
                </c:pt>
              </c:numCache>
            </c:numRef>
          </c:val>
          <c:smooth val="0"/>
          <c:extLst>
            <c:ext xmlns:c16="http://schemas.microsoft.com/office/drawing/2014/chart" uri="{C3380CC4-5D6E-409C-BE32-E72D297353CC}">
              <c16:uniqueId val="{00000002-835D-41AD-9D68-B21FF97B4D79}"/>
            </c:ext>
          </c:extLst>
        </c:ser>
        <c:ser>
          <c:idx val="3"/>
          <c:order val="3"/>
          <c:tx>
            <c:v>Base</c:v>
          </c:tx>
          <c:spPr>
            <a:ln w="28575">
              <a:solidFill>
                <a:srgbClr val="FF0000"/>
              </a:solidFill>
            </a:ln>
          </c:spPr>
          <c:marker>
            <c:symbol val="circle"/>
            <c:size val="4"/>
            <c:spPr>
              <a:solidFill>
                <a:srgbClr val="FF0000"/>
              </a:solidFill>
              <a:ln>
                <a:solidFill>
                  <a:srgbClr val="FF0000"/>
                </a:solidFill>
              </a:ln>
            </c:spPr>
          </c:marker>
          <c:cat>
            <c:strRef>
              <c:f>GCMs_after_Bias!$AP$5:$AP$10</c:f>
              <c:strCache>
                <c:ptCount val="6"/>
                <c:pt idx="0">
                  <c:v>BCM2</c:v>
                </c:pt>
                <c:pt idx="1">
                  <c:v>CSMK3</c:v>
                </c:pt>
                <c:pt idx="2">
                  <c:v>INCM3</c:v>
                </c:pt>
                <c:pt idx="3">
                  <c:v>GIAOM</c:v>
                </c:pt>
                <c:pt idx="4">
                  <c:v>MIMR</c:v>
                </c:pt>
                <c:pt idx="5">
                  <c:v>MIHR</c:v>
                </c:pt>
              </c:strCache>
            </c:strRef>
          </c:cat>
          <c:val>
            <c:numRef>
              <c:f>GCMs_after_Bias!$AZ$5:$AZ$10</c:f>
              <c:numCache>
                <c:formatCode>General</c:formatCode>
                <c:ptCount val="6"/>
                <c:pt idx="0">
                  <c:v>1509.375</c:v>
                </c:pt>
                <c:pt idx="1">
                  <c:v>1509.375</c:v>
                </c:pt>
                <c:pt idx="2">
                  <c:v>1509.375</c:v>
                </c:pt>
                <c:pt idx="3">
                  <c:v>1509.375</c:v>
                </c:pt>
                <c:pt idx="4">
                  <c:v>1509.375</c:v>
                </c:pt>
                <c:pt idx="5">
                  <c:v>1509.375</c:v>
                </c:pt>
              </c:numCache>
            </c:numRef>
          </c:val>
          <c:smooth val="0"/>
          <c:extLst>
            <c:ext xmlns:c16="http://schemas.microsoft.com/office/drawing/2014/chart" uri="{C3380CC4-5D6E-409C-BE32-E72D297353CC}">
              <c16:uniqueId val="{00000003-835D-41AD-9D68-B21FF97B4D79}"/>
            </c:ext>
          </c:extLst>
        </c:ser>
        <c:dLbls>
          <c:showLegendKey val="0"/>
          <c:showVal val="0"/>
          <c:showCatName val="0"/>
          <c:showSerName val="0"/>
          <c:showPercent val="0"/>
          <c:showBubbleSize val="0"/>
        </c:dLbls>
        <c:hiLowLines/>
        <c:axId val="53407744"/>
        <c:axId val="53409664"/>
      </c:stockChart>
      <c:catAx>
        <c:axId val="53407744"/>
        <c:scaling>
          <c:orientation val="minMax"/>
        </c:scaling>
        <c:delete val="0"/>
        <c:axPos val="b"/>
        <c:title>
          <c:tx>
            <c:rich>
              <a:bodyPr/>
              <a:lstStyle/>
              <a:p>
                <a:pPr>
                  <a:defRPr lang="en-GB"/>
                </a:pPr>
                <a:r>
                  <a:rPr lang="en-US" sz="2400" dirty="0" smtClean="0"/>
                  <a:t>GCMs</a:t>
                </a:r>
                <a:endParaRPr lang="en-US" sz="2400" dirty="0"/>
              </a:p>
            </c:rich>
          </c:tx>
          <c:layout/>
          <c:overlay val="0"/>
        </c:title>
        <c:numFmt formatCode="General" sourceLinked="0"/>
        <c:majorTickMark val="out"/>
        <c:minorTickMark val="none"/>
        <c:tickLblPos val="nextTo"/>
        <c:txPr>
          <a:bodyPr rot="0" vert="horz"/>
          <a:lstStyle/>
          <a:p>
            <a:pPr>
              <a:defRPr lang="en-GB" sz="1800" b="1"/>
            </a:pPr>
            <a:endParaRPr lang="en-US"/>
          </a:p>
        </c:txPr>
        <c:crossAx val="53409664"/>
        <c:crosses val="autoZero"/>
        <c:auto val="1"/>
        <c:lblAlgn val="ctr"/>
        <c:lblOffset val="100"/>
        <c:noMultiLvlLbl val="0"/>
      </c:catAx>
      <c:valAx>
        <c:axId val="53409664"/>
        <c:scaling>
          <c:orientation val="minMax"/>
        </c:scaling>
        <c:delete val="0"/>
        <c:axPos val="l"/>
        <c:majorGridlines>
          <c:spPr>
            <a:ln>
              <a:prstDash val="sysDot"/>
            </a:ln>
          </c:spPr>
        </c:majorGridlines>
        <c:title>
          <c:tx>
            <c:rich>
              <a:bodyPr rot="-5400000" vert="horz"/>
              <a:lstStyle/>
              <a:p>
                <a:pPr>
                  <a:defRPr lang="en-GB" sz="2400"/>
                </a:pPr>
                <a:r>
                  <a:rPr lang="en-US" sz="2400" dirty="0"/>
                  <a:t>Discharge </a:t>
                </a:r>
                <a:r>
                  <a:rPr lang="en-US" sz="2400" dirty="0" smtClean="0"/>
                  <a:t>(m³/s)</a:t>
                </a:r>
                <a:endParaRPr lang="en-US" sz="2400" dirty="0"/>
              </a:p>
            </c:rich>
          </c:tx>
          <c:layout>
            <c:manualLayout>
              <c:xMode val="edge"/>
              <c:yMode val="edge"/>
              <c:x val="0"/>
              <c:y val="0.16014604622190343"/>
            </c:manualLayout>
          </c:layout>
          <c:overlay val="0"/>
        </c:title>
        <c:numFmt formatCode="0" sourceLinked="0"/>
        <c:majorTickMark val="out"/>
        <c:minorTickMark val="none"/>
        <c:tickLblPos val="nextTo"/>
        <c:txPr>
          <a:bodyPr/>
          <a:lstStyle/>
          <a:p>
            <a:pPr>
              <a:defRPr lang="en-GB" sz="1800" b="1"/>
            </a:pPr>
            <a:endParaRPr lang="en-US"/>
          </a:p>
        </c:txPr>
        <c:crossAx val="53407744"/>
        <c:crosses val="autoZero"/>
        <c:crossBetween val="between"/>
        <c:majorUnit val="1000"/>
      </c:valAx>
      <c:spPr>
        <a:ln>
          <a:solidFill>
            <a:sysClr val="windowText" lastClr="000000">
              <a:tint val="75000"/>
              <a:shade val="95000"/>
              <a:satMod val="105000"/>
            </a:sysClr>
          </a:solidFill>
        </a:ln>
      </c:spPr>
    </c:plotArea>
    <c:legend>
      <c:legendPos val="r"/>
      <c:legendEntry>
        <c:idx val="1"/>
        <c:delete val="1"/>
      </c:legendEntry>
      <c:legendEntry>
        <c:idx val="2"/>
        <c:delete val="1"/>
      </c:legendEntry>
      <c:layout>
        <c:manualLayout>
          <c:xMode val="edge"/>
          <c:yMode val="edge"/>
          <c:x val="0.76446489014013064"/>
          <c:y val="0.54595901340147601"/>
          <c:w val="0.18046649689126801"/>
          <c:h val="0.16763442063523096"/>
        </c:manualLayout>
      </c:layout>
      <c:overlay val="0"/>
      <c:spPr>
        <a:ln>
          <a:solidFill>
            <a:schemeClr val="accent3"/>
          </a:solidFill>
        </a:ln>
      </c:spPr>
      <c:txPr>
        <a:bodyPr/>
        <a:lstStyle/>
        <a:p>
          <a:pPr>
            <a:defRPr lang="en-GB" sz="1800" b="1"/>
          </a:pPr>
          <a:endParaRPr lang="en-US"/>
        </a:p>
      </c:txPr>
    </c:legend>
    <c:plotVisOnly val="1"/>
    <c:dispBlanksAs val="gap"/>
    <c:showDLblsOverMax val="0"/>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400"/>
            </a:pPr>
            <a:r>
              <a:rPr lang="en-US" sz="2400"/>
              <a:t>2020</a:t>
            </a:r>
          </a:p>
        </c:rich>
      </c:tx>
      <c:layout>
        <c:manualLayout>
          <c:xMode val="edge"/>
          <c:yMode val="edge"/>
          <c:x val="0.43135184926896808"/>
          <c:y val="0"/>
        </c:manualLayout>
      </c:layout>
      <c:overlay val="1"/>
    </c:title>
    <c:autoTitleDeleted val="0"/>
    <c:plotArea>
      <c:layout>
        <c:manualLayout>
          <c:layoutTarget val="inner"/>
          <c:xMode val="edge"/>
          <c:yMode val="edge"/>
          <c:x val="0.14935120985736827"/>
          <c:y val="0.10220818351463302"/>
          <c:w val="0.69489333900686667"/>
          <c:h val="0.69304581245526931"/>
        </c:manualLayout>
      </c:layout>
      <c:lineChart>
        <c:grouping val="standard"/>
        <c:varyColors val="0"/>
        <c:ser>
          <c:idx val="0"/>
          <c:order val="0"/>
          <c:tx>
            <c:v>BCM2</c:v>
          </c:tx>
          <c:spPr>
            <a:ln w="19050"/>
          </c:spPr>
          <c:cat>
            <c:strRef>
              <c:f>All_GCMs!$B$4:$B$15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All_GCMs!$Y$4:$Y$15</c:f>
              <c:numCache>
                <c:formatCode>0.00</c:formatCode>
                <c:ptCount val="12"/>
                <c:pt idx="0">
                  <c:v>597.16666666666663</c:v>
                </c:pt>
                <c:pt idx="1">
                  <c:v>281.5</c:v>
                </c:pt>
                <c:pt idx="2">
                  <c:v>70.05</c:v>
                </c:pt>
                <c:pt idx="3">
                  <c:v>52.666666666666359</c:v>
                </c:pt>
                <c:pt idx="4">
                  <c:v>388.33333333333331</c:v>
                </c:pt>
                <c:pt idx="5">
                  <c:v>593.16666666666663</c:v>
                </c:pt>
                <c:pt idx="6">
                  <c:v>2398.3333333333621</c:v>
                </c:pt>
                <c:pt idx="7">
                  <c:v>4623.3333333333285</c:v>
                </c:pt>
                <c:pt idx="8">
                  <c:v>4063.3333333333621</c:v>
                </c:pt>
                <c:pt idx="9">
                  <c:v>1626.6666666666683</c:v>
                </c:pt>
                <c:pt idx="10">
                  <c:v>809.8333333333336</c:v>
                </c:pt>
                <c:pt idx="11">
                  <c:v>609.66666666666663</c:v>
                </c:pt>
              </c:numCache>
            </c:numRef>
          </c:val>
          <c:smooth val="0"/>
          <c:extLst>
            <c:ext xmlns:c16="http://schemas.microsoft.com/office/drawing/2014/chart" uri="{C3380CC4-5D6E-409C-BE32-E72D297353CC}">
              <c16:uniqueId val="{00000000-17EA-4760-A4F3-11CC82EFC4C6}"/>
            </c:ext>
          </c:extLst>
        </c:ser>
        <c:ser>
          <c:idx val="2"/>
          <c:order val="1"/>
          <c:tx>
            <c:v>CSMK3</c:v>
          </c:tx>
          <c:spPr>
            <a:ln w="19050"/>
          </c:spPr>
          <c:val>
            <c:numRef>
              <c:f>All_GCMs!$AB$4:$AB$15</c:f>
              <c:numCache>
                <c:formatCode>0.00</c:formatCode>
                <c:ptCount val="12"/>
                <c:pt idx="0">
                  <c:v>590.75</c:v>
                </c:pt>
                <c:pt idx="1">
                  <c:v>259</c:v>
                </c:pt>
                <c:pt idx="2">
                  <c:v>66.25</c:v>
                </c:pt>
                <c:pt idx="3">
                  <c:v>53.016666666666211</c:v>
                </c:pt>
                <c:pt idx="4">
                  <c:v>367.58333333333331</c:v>
                </c:pt>
                <c:pt idx="5">
                  <c:v>866</c:v>
                </c:pt>
                <c:pt idx="6">
                  <c:v>2974.1666666666479</c:v>
                </c:pt>
                <c:pt idx="7">
                  <c:v>4509.1666666667243</c:v>
                </c:pt>
                <c:pt idx="8">
                  <c:v>3614.1666666666479</c:v>
                </c:pt>
                <c:pt idx="9">
                  <c:v>1530</c:v>
                </c:pt>
                <c:pt idx="10">
                  <c:v>838.58333333333758</c:v>
                </c:pt>
                <c:pt idx="11">
                  <c:v>611.41666666666663</c:v>
                </c:pt>
              </c:numCache>
            </c:numRef>
          </c:val>
          <c:smooth val="0"/>
          <c:extLst>
            <c:ext xmlns:c16="http://schemas.microsoft.com/office/drawing/2014/chart" uri="{C3380CC4-5D6E-409C-BE32-E72D297353CC}">
              <c16:uniqueId val="{00000001-17EA-4760-A4F3-11CC82EFC4C6}"/>
            </c:ext>
          </c:extLst>
        </c:ser>
        <c:ser>
          <c:idx val="4"/>
          <c:order val="2"/>
          <c:tx>
            <c:v>INCM3</c:v>
          </c:tx>
          <c:spPr>
            <a:ln w="19050"/>
          </c:spPr>
          <c:val>
            <c:numRef>
              <c:f>All_GCMs!$AE$4:$AE$15</c:f>
              <c:numCache>
                <c:formatCode>0.00</c:formatCode>
                <c:ptCount val="12"/>
                <c:pt idx="0">
                  <c:v>600</c:v>
                </c:pt>
                <c:pt idx="1">
                  <c:v>436.75</c:v>
                </c:pt>
                <c:pt idx="2">
                  <c:v>284.89999999999969</c:v>
                </c:pt>
                <c:pt idx="3">
                  <c:v>131.32500000000007</c:v>
                </c:pt>
                <c:pt idx="4">
                  <c:v>380.66666666666708</c:v>
                </c:pt>
                <c:pt idx="5">
                  <c:v>563.08333333333758</c:v>
                </c:pt>
                <c:pt idx="6">
                  <c:v>3800.8333333333621</c:v>
                </c:pt>
                <c:pt idx="7">
                  <c:v>5460.8333333333285</c:v>
                </c:pt>
                <c:pt idx="8">
                  <c:v>4088.3333333333621</c:v>
                </c:pt>
                <c:pt idx="9">
                  <c:v>2101.6666666666479</c:v>
                </c:pt>
                <c:pt idx="10">
                  <c:v>1024.4166666666758</c:v>
                </c:pt>
                <c:pt idx="11">
                  <c:v>651.5</c:v>
                </c:pt>
              </c:numCache>
            </c:numRef>
          </c:val>
          <c:smooth val="0"/>
          <c:extLst>
            <c:ext xmlns:c16="http://schemas.microsoft.com/office/drawing/2014/chart" uri="{C3380CC4-5D6E-409C-BE32-E72D297353CC}">
              <c16:uniqueId val="{00000002-17EA-4760-A4F3-11CC82EFC4C6}"/>
            </c:ext>
          </c:extLst>
        </c:ser>
        <c:ser>
          <c:idx val="6"/>
          <c:order val="3"/>
          <c:tx>
            <c:v>GIAOM</c:v>
          </c:tx>
          <c:spPr>
            <a:ln w="19050">
              <a:solidFill>
                <a:srgbClr val="FFC000"/>
              </a:solidFill>
            </a:ln>
          </c:spPr>
          <c:marker>
            <c:symbol val="circle"/>
            <c:size val="5"/>
            <c:spPr>
              <a:ln>
                <a:solidFill>
                  <a:srgbClr val="FFC000"/>
                </a:solidFill>
              </a:ln>
            </c:spPr>
          </c:marker>
          <c:val>
            <c:numRef>
              <c:f>All_GCMs!$AH$4:$AH$15</c:f>
              <c:numCache>
                <c:formatCode>0.00</c:formatCode>
                <c:ptCount val="12"/>
                <c:pt idx="0">
                  <c:v>600</c:v>
                </c:pt>
                <c:pt idx="1">
                  <c:v>374.52499999999969</c:v>
                </c:pt>
                <c:pt idx="2">
                  <c:v>225.266666666666</c:v>
                </c:pt>
                <c:pt idx="3">
                  <c:v>137.22499999999999</c:v>
                </c:pt>
                <c:pt idx="4">
                  <c:v>347.16666666666708</c:v>
                </c:pt>
                <c:pt idx="5">
                  <c:v>545</c:v>
                </c:pt>
                <c:pt idx="6">
                  <c:v>3569.1666666666479</c:v>
                </c:pt>
                <c:pt idx="7">
                  <c:v>4948.3333333333285</c:v>
                </c:pt>
                <c:pt idx="8">
                  <c:v>5399.1666666667243</c:v>
                </c:pt>
                <c:pt idx="9">
                  <c:v>2298.3333333333621</c:v>
                </c:pt>
                <c:pt idx="10">
                  <c:v>1029.5</c:v>
                </c:pt>
                <c:pt idx="11">
                  <c:v>628</c:v>
                </c:pt>
              </c:numCache>
            </c:numRef>
          </c:val>
          <c:smooth val="0"/>
          <c:extLst>
            <c:ext xmlns:c16="http://schemas.microsoft.com/office/drawing/2014/chart" uri="{C3380CC4-5D6E-409C-BE32-E72D297353CC}">
              <c16:uniqueId val="{00000003-17EA-4760-A4F3-11CC82EFC4C6}"/>
            </c:ext>
          </c:extLst>
        </c:ser>
        <c:ser>
          <c:idx val="8"/>
          <c:order val="4"/>
          <c:tx>
            <c:v>MIMR</c:v>
          </c:tx>
          <c:spPr>
            <a:ln w="19050">
              <a:solidFill>
                <a:srgbClr val="C00000"/>
              </a:solidFill>
            </a:ln>
          </c:spPr>
          <c:marker>
            <c:symbol val="star"/>
            <c:size val="5"/>
            <c:spPr>
              <a:ln>
                <a:solidFill>
                  <a:srgbClr val="C00000"/>
                </a:solidFill>
              </a:ln>
            </c:spPr>
          </c:marker>
          <c:val>
            <c:numRef>
              <c:f>All_GCMs!$AK$4:$AK$15</c:f>
              <c:numCache>
                <c:formatCode>0.00</c:formatCode>
                <c:ptCount val="12"/>
                <c:pt idx="0">
                  <c:v>598.8333333333336</c:v>
                </c:pt>
                <c:pt idx="1">
                  <c:v>405.08333333333331</c:v>
                </c:pt>
                <c:pt idx="2">
                  <c:v>197.42500000000001</c:v>
                </c:pt>
                <c:pt idx="3">
                  <c:v>154.52500000000001</c:v>
                </c:pt>
                <c:pt idx="4">
                  <c:v>362.16666666666708</c:v>
                </c:pt>
                <c:pt idx="5">
                  <c:v>545.91666666666674</c:v>
                </c:pt>
                <c:pt idx="6">
                  <c:v>3727.5</c:v>
                </c:pt>
                <c:pt idx="7">
                  <c:v>5799.1666666667243</c:v>
                </c:pt>
                <c:pt idx="8">
                  <c:v>5402.5</c:v>
                </c:pt>
                <c:pt idx="9">
                  <c:v>2796.6666666666479</c:v>
                </c:pt>
                <c:pt idx="10">
                  <c:v>1134.6666666666665</c:v>
                </c:pt>
                <c:pt idx="11">
                  <c:v>642</c:v>
                </c:pt>
              </c:numCache>
            </c:numRef>
          </c:val>
          <c:smooth val="0"/>
          <c:extLst>
            <c:ext xmlns:c16="http://schemas.microsoft.com/office/drawing/2014/chart" uri="{C3380CC4-5D6E-409C-BE32-E72D297353CC}">
              <c16:uniqueId val="{00000004-17EA-4760-A4F3-11CC82EFC4C6}"/>
            </c:ext>
          </c:extLst>
        </c:ser>
        <c:ser>
          <c:idx val="11"/>
          <c:order val="5"/>
          <c:tx>
            <c:v>MIHR</c:v>
          </c:tx>
          <c:spPr>
            <a:ln w="19050"/>
          </c:spPr>
          <c:val>
            <c:numRef>
              <c:f>All_GCMs!$AN$4:$AN$15</c:f>
              <c:numCache>
                <c:formatCode>0.00</c:formatCode>
                <c:ptCount val="12"/>
                <c:pt idx="0">
                  <c:v>591.58333333333758</c:v>
                </c:pt>
                <c:pt idx="1">
                  <c:v>305.36666666666702</c:v>
                </c:pt>
                <c:pt idx="2">
                  <c:v>95.516666666666666</c:v>
                </c:pt>
                <c:pt idx="3">
                  <c:v>90.05</c:v>
                </c:pt>
                <c:pt idx="4">
                  <c:v>413.33333333333331</c:v>
                </c:pt>
                <c:pt idx="5">
                  <c:v>593.75</c:v>
                </c:pt>
                <c:pt idx="6">
                  <c:v>2366.6666666666479</c:v>
                </c:pt>
                <c:pt idx="7">
                  <c:v>5148.3333333333285</c:v>
                </c:pt>
                <c:pt idx="8">
                  <c:v>3986.6666666666479</c:v>
                </c:pt>
                <c:pt idx="9">
                  <c:v>2090.8333333333621</c:v>
                </c:pt>
                <c:pt idx="10">
                  <c:v>840.75</c:v>
                </c:pt>
                <c:pt idx="11">
                  <c:v>626.75</c:v>
                </c:pt>
              </c:numCache>
            </c:numRef>
          </c:val>
          <c:smooth val="0"/>
          <c:extLst>
            <c:ext xmlns:c16="http://schemas.microsoft.com/office/drawing/2014/chart" uri="{C3380CC4-5D6E-409C-BE32-E72D297353CC}">
              <c16:uniqueId val="{00000005-17EA-4760-A4F3-11CC82EFC4C6}"/>
            </c:ext>
          </c:extLst>
        </c:ser>
        <c:ser>
          <c:idx val="1"/>
          <c:order val="6"/>
          <c:tx>
            <c:v>Base</c:v>
          </c:tx>
          <c:spPr>
            <a:ln w="25400">
              <a:solidFill>
                <a:prstClr val="black"/>
              </a:solidFill>
            </a:ln>
          </c:spPr>
          <c:marker>
            <c:symbol val="none"/>
          </c:marker>
          <c:val>
            <c:numRef>
              <c:f>All_GCMs!$X$4:$X$15</c:f>
              <c:numCache>
                <c:formatCode>General</c:formatCode>
                <c:ptCount val="12"/>
                <c:pt idx="0">
                  <c:v>383.33333333333331</c:v>
                </c:pt>
                <c:pt idx="1">
                  <c:v>371</c:v>
                </c:pt>
                <c:pt idx="2">
                  <c:v>298.5</c:v>
                </c:pt>
                <c:pt idx="3">
                  <c:v>209.66666666666652</c:v>
                </c:pt>
                <c:pt idx="4">
                  <c:v>278.33333333333331</c:v>
                </c:pt>
                <c:pt idx="5">
                  <c:v>709.3333333333336</c:v>
                </c:pt>
                <c:pt idx="6">
                  <c:v>2662.8333333333621</c:v>
                </c:pt>
                <c:pt idx="7">
                  <c:v>5550.1666666667243</c:v>
                </c:pt>
                <c:pt idx="8">
                  <c:v>4224</c:v>
                </c:pt>
                <c:pt idx="9">
                  <c:v>1952.8333333333244</c:v>
                </c:pt>
                <c:pt idx="10">
                  <c:v>957.66666666666663</c:v>
                </c:pt>
                <c:pt idx="11">
                  <c:v>514.8333333333336</c:v>
                </c:pt>
              </c:numCache>
            </c:numRef>
          </c:val>
          <c:smooth val="0"/>
          <c:extLst>
            <c:ext xmlns:c16="http://schemas.microsoft.com/office/drawing/2014/chart" uri="{C3380CC4-5D6E-409C-BE32-E72D297353CC}">
              <c16:uniqueId val="{00000006-17EA-4760-A4F3-11CC82EFC4C6}"/>
            </c:ext>
          </c:extLst>
        </c:ser>
        <c:dLbls>
          <c:showLegendKey val="0"/>
          <c:showVal val="0"/>
          <c:showCatName val="0"/>
          <c:showSerName val="0"/>
          <c:showPercent val="0"/>
          <c:showBubbleSize val="0"/>
        </c:dLbls>
        <c:marker val="1"/>
        <c:smooth val="0"/>
        <c:axId val="53768192"/>
        <c:axId val="53769728"/>
      </c:lineChart>
      <c:catAx>
        <c:axId val="53768192"/>
        <c:scaling>
          <c:orientation val="minMax"/>
        </c:scaling>
        <c:delete val="0"/>
        <c:axPos val="b"/>
        <c:majorGridlines>
          <c:spPr>
            <a:ln>
              <a:prstDash val="sysDot"/>
            </a:ln>
          </c:spPr>
        </c:majorGridlines>
        <c:numFmt formatCode="General" sourceLinked="0"/>
        <c:majorTickMark val="out"/>
        <c:minorTickMark val="none"/>
        <c:tickLblPos val="nextTo"/>
        <c:txPr>
          <a:bodyPr rot="0" vert="horz"/>
          <a:lstStyle/>
          <a:p>
            <a:pPr>
              <a:defRPr lang="en-GB" sz="1600" b="1"/>
            </a:pPr>
            <a:endParaRPr lang="en-US"/>
          </a:p>
        </c:txPr>
        <c:crossAx val="53769728"/>
        <c:crosses val="autoZero"/>
        <c:auto val="1"/>
        <c:lblAlgn val="ctr"/>
        <c:lblOffset val="100"/>
        <c:noMultiLvlLbl val="0"/>
      </c:catAx>
      <c:valAx>
        <c:axId val="53769728"/>
        <c:scaling>
          <c:orientation val="minMax"/>
          <c:max val="8000"/>
        </c:scaling>
        <c:delete val="0"/>
        <c:axPos val="l"/>
        <c:majorGridlines>
          <c:spPr>
            <a:ln>
              <a:prstDash val="sysDot"/>
            </a:ln>
          </c:spPr>
        </c:majorGridlines>
        <c:title>
          <c:tx>
            <c:rich>
              <a:bodyPr rot="-5400000" vert="horz"/>
              <a:lstStyle/>
              <a:p>
                <a:pPr>
                  <a:defRPr lang="en-GB" sz="2400"/>
                </a:pPr>
                <a:r>
                  <a:rPr lang="en-US" sz="2400" dirty="0"/>
                  <a:t>Discharge </a:t>
                </a:r>
                <a:r>
                  <a:rPr lang="en-US" sz="2400" dirty="0" smtClean="0"/>
                  <a:t>(m³/s)</a:t>
                </a:r>
                <a:endParaRPr lang="en-US" sz="2400" dirty="0"/>
              </a:p>
            </c:rich>
          </c:tx>
          <c:layout>
            <c:manualLayout>
              <c:xMode val="edge"/>
              <c:yMode val="edge"/>
              <c:x val="2.1490912432252456E-3"/>
              <c:y val="0.19340138730618461"/>
            </c:manualLayout>
          </c:layout>
          <c:overlay val="0"/>
        </c:title>
        <c:numFmt formatCode="0" sourceLinked="0"/>
        <c:majorTickMark val="out"/>
        <c:minorTickMark val="none"/>
        <c:tickLblPos val="nextTo"/>
        <c:txPr>
          <a:bodyPr/>
          <a:lstStyle/>
          <a:p>
            <a:pPr>
              <a:defRPr lang="en-GB" sz="1600" b="1"/>
            </a:pPr>
            <a:endParaRPr lang="en-US"/>
          </a:p>
        </c:txPr>
        <c:crossAx val="53768192"/>
        <c:crosses val="autoZero"/>
        <c:crossBetween val="between"/>
        <c:majorUnit val="1000"/>
      </c:valAx>
      <c:spPr>
        <a:ln>
          <a:solidFill>
            <a:sysClr val="windowText" lastClr="000000">
              <a:tint val="75000"/>
              <a:shade val="95000"/>
              <a:satMod val="105000"/>
            </a:sysClr>
          </a:solidFill>
        </a:ln>
      </c:spPr>
    </c:plotArea>
    <c:legend>
      <c:legendPos val="r"/>
      <c:layout>
        <c:manualLayout>
          <c:xMode val="edge"/>
          <c:yMode val="edge"/>
          <c:x val="0.8540377418100501"/>
          <c:y val="0.11078664530325893"/>
          <c:w val="0.13563050925233722"/>
          <c:h val="0.68319057774379854"/>
        </c:manualLayout>
      </c:layout>
      <c:overlay val="0"/>
      <c:spPr>
        <a:ln>
          <a:solidFill>
            <a:schemeClr val="tx2">
              <a:lumMod val="60000"/>
              <a:lumOff val="40000"/>
            </a:schemeClr>
          </a:solidFill>
        </a:ln>
      </c:spPr>
      <c:txPr>
        <a:bodyPr/>
        <a:lstStyle/>
        <a:p>
          <a:pPr>
            <a:defRPr lang="en-GB" sz="1600" b="1"/>
          </a:pPr>
          <a:endParaRPr lang="en-US"/>
        </a:p>
      </c:txPr>
    </c:legend>
    <c:plotVisOnly val="1"/>
    <c:dispBlanksAs val="gap"/>
    <c:showDLblsOverMax val="0"/>
  </c:chart>
  <c:spPr>
    <a:ln>
      <a:noFill/>
    </a:ln>
  </c:sp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400"/>
            </a:pPr>
            <a:r>
              <a:rPr lang="en-US" sz="2400"/>
              <a:t>2055</a:t>
            </a:r>
          </a:p>
        </c:rich>
      </c:tx>
      <c:layout>
        <c:manualLayout>
          <c:xMode val="edge"/>
          <c:yMode val="edge"/>
          <c:x val="0.44260355029585796"/>
          <c:y val="0"/>
        </c:manualLayout>
      </c:layout>
      <c:overlay val="1"/>
    </c:title>
    <c:autoTitleDeleted val="0"/>
    <c:plotArea>
      <c:layout>
        <c:manualLayout>
          <c:layoutTarget val="inner"/>
          <c:xMode val="edge"/>
          <c:yMode val="edge"/>
          <c:x val="0.14363055312530379"/>
          <c:y val="0.10220818351463302"/>
          <c:w val="0.70061400311072264"/>
          <c:h val="0.69304581245526975"/>
        </c:manualLayout>
      </c:layout>
      <c:lineChart>
        <c:grouping val="standard"/>
        <c:varyColors val="0"/>
        <c:ser>
          <c:idx val="0"/>
          <c:order val="0"/>
          <c:tx>
            <c:v>BCM2</c:v>
          </c:tx>
          <c:spPr>
            <a:ln w="19050"/>
          </c:spPr>
          <c:cat>
            <c:strRef>
              <c:f>All_GCMs!$B$4:$B$15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All_GCMs!$Z$4:$Z$15</c:f>
              <c:numCache>
                <c:formatCode>0.00</c:formatCode>
                <c:ptCount val="12"/>
                <c:pt idx="0">
                  <c:v>600</c:v>
                </c:pt>
                <c:pt idx="1">
                  <c:v>305.125</c:v>
                </c:pt>
                <c:pt idx="2">
                  <c:v>62.491666666666241</c:v>
                </c:pt>
                <c:pt idx="3">
                  <c:v>46.491666666666262</c:v>
                </c:pt>
                <c:pt idx="4">
                  <c:v>147.61666666666599</c:v>
                </c:pt>
                <c:pt idx="5">
                  <c:v>445.83333333333337</c:v>
                </c:pt>
                <c:pt idx="6">
                  <c:v>1529.1666666666665</c:v>
                </c:pt>
                <c:pt idx="7">
                  <c:v>4037.5</c:v>
                </c:pt>
                <c:pt idx="8">
                  <c:v>3685</c:v>
                </c:pt>
                <c:pt idx="9">
                  <c:v>1885</c:v>
                </c:pt>
                <c:pt idx="10">
                  <c:v>881.75</c:v>
                </c:pt>
                <c:pt idx="11">
                  <c:v>618.91666666666674</c:v>
                </c:pt>
              </c:numCache>
            </c:numRef>
          </c:val>
          <c:smooth val="0"/>
          <c:extLst>
            <c:ext xmlns:c16="http://schemas.microsoft.com/office/drawing/2014/chart" uri="{C3380CC4-5D6E-409C-BE32-E72D297353CC}">
              <c16:uniqueId val="{00000000-A9A4-40B1-9FC0-B170EAF4BF2C}"/>
            </c:ext>
          </c:extLst>
        </c:ser>
        <c:ser>
          <c:idx val="2"/>
          <c:order val="1"/>
          <c:tx>
            <c:v>CSMK3</c:v>
          </c:tx>
          <c:spPr>
            <a:ln w="19050"/>
          </c:spPr>
          <c:val>
            <c:numRef>
              <c:f>All_GCMs!$AC$4:$AC$15</c:f>
              <c:numCache>
                <c:formatCode>0.00</c:formatCode>
                <c:ptCount val="12"/>
                <c:pt idx="0">
                  <c:v>595.16666666666674</c:v>
                </c:pt>
                <c:pt idx="1">
                  <c:v>292.61666666666702</c:v>
                </c:pt>
                <c:pt idx="2">
                  <c:v>76.75</c:v>
                </c:pt>
                <c:pt idx="3">
                  <c:v>59.216666666666278</c:v>
                </c:pt>
                <c:pt idx="4">
                  <c:v>297.41666666666674</c:v>
                </c:pt>
                <c:pt idx="5">
                  <c:v>774.08333333333758</c:v>
                </c:pt>
                <c:pt idx="6">
                  <c:v>2860.9166666666647</c:v>
                </c:pt>
                <c:pt idx="7">
                  <c:v>4740</c:v>
                </c:pt>
                <c:pt idx="8">
                  <c:v>3774.1666666666479</c:v>
                </c:pt>
                <c:pt idx="9">
                  <c:v>1785</c:v>
                </c:pt>
                <c:pt idx="10">
                  <c:v>835.16666666666663</c:v>
                </c:pt>
                <c:pt idx="11">
                  <c:v>610.3333333333336</c:v>
                </c:pt>
              </c:numCache>
            </c:numRef>
          </c:val>
          <c:smooth val="0"/>
          <c:extLst>
            <c:ext xmlns:c16="http://schemas.microsoft.com/office/drawing/2014/chart" uri="{C3380CC4-5D6E-409C-BE32-E72D297353CC}">
              <c16:uniqueId val="{00000001-A9A4-40B1-9FC0-B170EAF4BF2C}"/>
            </c:ext>
          </c:extLst>
        </c:ser>
        <c:ser>
          <c:idx val="4"/>
          <c:order val="2"/>
          <c:tx>
            <c:v>INCM3</c:v>
          </c:tx>
          <c:spPr>
            <a:ln w="19050"/>
          </c:spPr>
          <c:val>
            <c:numRef>
              <c:f>All_GCMs!$AF$4:$AF$15</c:f>
              <c:numCache>
                <c:formatCode>0.00</c:formatCode>
                <c:ptCount val="12"/>
                <c:pt idx="0">
                  <c:v>606.5</c:v>
                </c:pt>
                <c:pt idx="1">
                  <c:v>437.90000000000003</c:v>
                </c:pt>
                <c:pt idx="2">
                  <c:v>322.0916666666667</c:v>
                </c:pt>
                <c:pt idx="3">
                  <c:v>165.04166666666652</c:v>
                </c:pt>
                <c:pt idx="4">
                  <c:v>394.08333333333331</c:v>
                </c:pt>
                <c:pt idx="5">
                  <c:v>535.16666666666674</c:v>
                </c:pt>
                <c:pt idx="6">
                  <c:v>2941.6666666666479</c:v>
                </c:pt>
                <c:pt idx="7">
                  <c:v>5505.8333333333285</c:v>
                </c:pt>
                <c:pt idx="8">
                  <c:v>4354.1666666667243</c:v>
                </c:pt>
                <c:pt idx="9">
                  <c:v>2270</c:v>
                </c:pt>
                <c:pt idx="10">
                  <c:v>1047.8333333333244</c:v>
                </c:pt>
                <c:pt idx="11">
                  <c:v>698.5</c:v>
                </c:pt>
              </c:numCache>
            </c:numRef>
          </c:val>
          <c:smooth val="0"/>
          <c:extLst>
            <c:ext xmlns:c16="http://schemas.microsoft.com/office/drawing/2014/chart" uri="{C3380CC4-5D6E-409C-BE32-E72D297353CC}">
              <c16:uniqueId val="{00000002-A9A4-40B1-9FC0-B170EAF4BF2C}"/>
            </c:ext>
          </c:extLst>
        </c:ser>
        <c:ser>
          <c:idx val="6"/>
          <c:order val="3"/>
          <c:tx>
            <c:v>GIAOM</c:v>
          </c:tx>
          <c:spPr>
            <a:ln w="19050">
              <a:solidFill>
                <a:srgbClr val="FFC000"/>
              </a:solidFill>
            </a:ln>
          </c:spPr>
          <c:marker>
            <c:symbol val="circle"/>
            <c:size val="5"/>
            <c:spPr>
              <a:solidFill>
                <a:schemeClr val="accent1"/>
              </a:solidFill>
              <a:ln>
                <a:solidFill>
                  <a:srgbClr val="FFC000"/>
                </a:solidFill>
              </a:ln>
            </c:spPr>
          </c:marker>
          <c:val>
            <c:numRef>
              <c:f>All_GCMs!$AI$4:$AI$15</c:f>
              <c:numCache>
                <c:formatCode>0.00</c:formatCode>
                <c:ptCount val="12"/>
                <c:pt idx="0">
                  <c:v>585</c:v>
                </c:pt>
                <c:pt idx="1">
                  <c:v>268.33333333333331</c:v>
                </c:pt>
                <c:pt idx="2">
                  <c:v>109.15833333333276</c:v>
                </c:pt>
                <c:pt idx="3">
                  <c:v>82.658333333332777</c:v>
                </c:pt>
                <c:pt idx="4">
                  <c:v>324</c:v>
                </c:pt>
                <c:pt idx="5">
                  <c:v>468.75</c:v>
                </c:pt>
                <c:pt idx="6">
                  <c:v>1419.5</c:v>
                </c:pt>
                <c:pt idx="7">
                  <c:v>3665</c:v>
                </c:pt>
                <c:pt idx="8">
                  <c:v>3496.6666666666479</c:v>
                </c:pt>
                <c:pt idx="9">
                  <c:v>1623.3333333333244</c:v>
                </c:pt>
                <c:pt idx="10">
                  <c:v>775.5</c:v>
                </c:pt>
                <c:pt idx="11">
                  <c:v>609.3333333333336</c:v>
                </c:pt>
              </c:numCache>
            </c:numRef>
          </c:val>
          <c:smooth val="0"/>
          <c:extLst>
            <c:ext xmlns:c16="http://schemas.microsoft.com/office/drawing/2014/chart" uri="{C3380CC4-5D6E-409C-BE32-E72D297353CC}">
              <c16:uniqueId val="{00000003-A9A4-40B1-9FC0-B170EAF4BF2C}"/>
            </c:ext>
          </c:extLst>
        </c:ser>
        <c:ser>
          <c:idx val="8"/>
          <c:order val="4"/>
          <c:tx>
            <c:v>MIMR</c:v>
          </c:tx>
          <c:spPr>
            <a:ln w="19050">
              <a:solidFill>
                <a:srgbClr val="C00000"/>
              </a:solidFill>
            </a:ln>
          </c:spPr>
          <c:marker>
            <c:symbol val="star"/>
            <c:size val="5"/>
            <c:spPr>
              <a:ln>
                <a:solidFill>
                  <a:srgbClr val="C00000"/>
                </a:solidFill>
              </a:ln>
            </c:spPr>
          </c:marker>
          <c:val>
            <c:numRef>
              <c:f>All_GCMs!$AL$4:$AL$15</c:f>
              <c:numCache>
                <c:formatCode>0.00</c:formatCode>
                <c:ptCount val="12"/>
                <c:pt idx="0">
                  <c:v>600</c:v>
                </c:pt>
                <c:pt idx="1">
                  <c:v>374.98333333333335</c:v>
                </c:pt>
                <c:pt idx="2">
                  <c:v>101.7</c:v>
                </c:pt>
                <c:pt idx="3">
                  <c:v>66.400000000000006</c:v>
                </c:pt>
                <c:pt idx="4">
                  <c:v>305.91666666666674</c:v>
                </c:pt>
                <c:pt idx="5">
                  <c:v>516.25</c:v>
                </c:pt>
                <c:pt idx="6">
                  <c:v>3776.6666666666479</c:v>
                </c:pt>
                <c:pt idx="7">
                  <c:v>5684.1666666667243</c:v>
                </c:pt>
                <c:pt idx="8">
                  <c:v>5435.8333333333285</c:v>
                </c:pt>
                <c:pt idx="9">
                  <c:v>2661.6666666666479</c:v>
                </c:pt>
                <c:pt idx="10">
                  <c:v>1085.5</c:v>
                </c:pt>
                <c:pt idx="11">
                  <c:v>636.91666666666663</c:v>
                </c:pt>
              </c:numCache>
            </c:numRef>
          </c:val>
          <c:smooth val="0"/>
          <c:extLst>
            <c:ext xmlns:c16="http://schemas.microsoft.com/office/drawing/2014/chart" uri="{C3380CC4-5D6E-409C-BE32-E72D297353CC}">
              <c16:uniqueId val="{00000004-A9A4-40B1-9FC0-B170EAF4BF2C}"/>
            </c:ext>
          </c:extLst>
        </c:ser>
        <c:ser>
          <c:idx val="11"/>
          <c:order val="5"/>
          <c:tx>
            <c:v>MIHR</c:v>
          </c:tx>
          <c:spPr>
            <a:ln w="19050"/>
          </c:spPr>
          <c:val>
            <c:numRef>
              <c:f>All_GCMs!$AO$4:$AO$15</c:f>
              <c:numCache>
                <c:formatCode>0.00</c:formatCode>
                <c:ptCount val="12"/>
                <c:pt idx="0">
                  <c:v>600</c:v>
                </c:pt>
                <c:pt idx="1">
                  <c:v>436.41666666666674</c:v>
                </c:pt>
                <c:pt idx="2">
                  <c:v>156.81666666666658</c:v>
                </c:pt>
                <c:pt idx="3">
                  <c:v>61.716666666666278</c:v>
                </c:pt>
                <c:pt idx="4">
                  <c:v>339.75</c:v>
                </c:pt>
                <c:pt idx="5">
                  <c:v>617.3333333333336</c:v>
                </c:pt>
                <c:pt idx="6">
                  <c:v>2786.6666666666479</c:v>
                </c:pt>
                <c:pt idx="7">
                  <c:v>5195.8333333333285</c:v>
                </c:pt>
                <c:pt idx="8">
                  <c:v>5346.6666666667243</c:v>
                </c:pt>
                <c:pt idx="9">
                  <c:v>2826.6666666666479</c:v>
                </c:pt>
                <c:pt idx="10">
                  <c:v>1123.1666666666667</c:v>
                </c:pt>
                <c:pt idx="11">
                  <c:v>703.16666666666674</c:v>
                </c:pt>
              </c:numCache>
            </c:numRef>
          </c:val>
          <c:smooth val="0"/>
          <c:extLst>
            <c:ext xmlns:c16="http://schemas.microsoft.com/office/drawing/2014/chart" uri="{C3380CC4-5D6E-409C-BE32-E72D297353CC}">
              <c16:uniqueId val="{00000005-A9A4-40B1-9FC0-B170EAF4BF2C}"/>
            </c:ext>
          </c:extLst>
        </c:ser>
        <c:ser>
          <c:idx val="1"/>
          <c:order val="6"/>
          <c:tx>
            <c:v>Base</c:v>
          </c:tx>
          <c:spPr>
            <a:ln w="25400">
              <a:solidFill>
                <a:prstClr val="black"/>
              </a:solidFill>
            </a:ln>
          </c:spPr>
          <c:marker>
            <c:symbol val="none"/>
          </c:marker>
          <c:val>
            <c:numRef>
              <c:f>All_GCMs!$X$4:$X$15</c:f>
              <c:numCache>
                <c:formatCode>General</c:formatCode>
                <c:ptCount val="12"/>
                <c:pt idx="0">
                  <c:v>383.33333333333331</c:v>
                </c:pt>
                <c:pt idx="1">
                  <c:v>371</c:v>
                </c:pt>
                <c:pt idx="2">
                  <c:v>298.5</c:v>
                </c:pt>
                <c:pt idx="3">
                  <c:v>209.66666666666652</c:v>
                </c:pt>
                <c:pt idx="4">
                  <c:v>278.33333333333331</c:v>
                </c:pt>
                <c:pt idx="5">
                  <c:v>709.3333333333336</c:v>
                </c:pt>
                <c:pt idx="6">
                  <c:v>2662.8333333333621</c:v>
                </c:pt>
                <c:pt idx="7">
                  <c:v>5550.1666666667243</c:v>
                </c:pt>
                <c:pt idx="8">
                  <c:v>4224</c:v>
                </c:pt>
                <c:pt idx="9">
                  <c:v>1952.8333333333244</c:v>
                </c:pt>
                <c:pt idx="10">
                  <c:v>957.66666666666663</c:v>
                </c:pt>
                <c:pt idx="11">
                  <c:v>514.8333333333336</c:v>
                </c:pt>
              </c:numCache>
            </c:numRef>
          </c:val>
          <c:smooth val="0"/>
          <c:extLst>
            <c:ext xmlns:c16="http://schemas.microsoft.com/office/drawing/2014/chart" uri="{C3380CC4-5D6E-409C-BE32-E72D297353CC}">
              <c16:uniqueId val="{00000006-A9A4-40B1-9FC0-B170EAF4BF2C}"/>
            </c:ext>
          </c:extLst>
        </c:ser>
        <c:dLbls>
          <c:showLegendKey val="0"/>
          <c:showVal val="0"/>
          <c:showCatName val="0"/>
          <c:showSerName val="0"/>
          <c:showPercent val="0"/>
          <c:showBubbleSize val="0"/>
        </c:dLbls>
        <c:marker val="1"/>
        <c:smooth val="0"/>
        <c:axId val="53602944"/>
        <c:axId val="53805440"/>
      </c:lineChart>
      <c:catAx>
        <c:axId val="53602944"/>
        <c:scaling>
          <c:orientation val="minMax"/>
        </c:scaling>
        <c:delete val="0"/>
        <c:axPos val="b"/>
        <c:majorGridlines>
          <c:spPr>
            <a:ln>
              <a:prstDash val="sysDot"/>
            </a:ln>
          </c:spPr>
        </c:majorGridlines>
        <c:numFmt formatCode="General" sourceLinked="0"/>
        <c:majorTickMark val="out"/>
        <c:minorTickMark val="none"/>
        <c:tickLblPos val="nextTo"/>
        <c:txPr>
          <a:bodyPr rot="0" vert="horz"/>
          <a:lstStyle/>
          <a:p>
            <a:pPr>
              <a:defRPr lang="en-GB" sz="1800" b="1"/>
            </a:pPr>
            <a:endParaRPr lang="en-US"/>
          </a:p>
        </c:txPr>
        <c:crossAx val="53805440"/>
        <c:crosses val="autoZero"/>
        <c:auto val="1"/>
        <c:lblAlgn val="ctr"/>
        <c:lblOffset val="100"/>
        <c:noMultiLvlLbl val="0"/>
      </c:catAx>
      <c:valAx>
        <c:axId val="53805440"/>
        <c:scaling>
          <c:orientation val="minMax"/>
          <c:max val="8000"/>
        </c:scaling>
        <c:delete val="0"/>
        <c:axPos val="l"/>
        <c:majorGridlines>
          <c:spPr>
            <a:ln>
              <a:prstDash val="sysDot"/>
            </a:ln>
          </c:spPr>
        </c:majorGridlines>
        <c:title>
          <c:tx>
            <c:rich>
              <a:bodyPr rot="-5400000" vert="horz"/>
              <a:lstStyle/>
              <a:p>
                <a:pPr>
                  <a:defRPr lang="en-GB" sz="2400"/>
                </a:pPr>
                <a:r>
                  <a:rPr lang="en-US" sz="2400" dirty="0"/>
                  <a:t>Discharge </a:t>
                </a:r>
                <a:r>
                  <a:rPr lang="en-US" sz="2400" dirty="0" smtClean="0"/>
                  <a:t>(m³/s)</a:t>
                </a:r>
                <a:endParaRPr lang="en-US" sz="2400" dirty="0"/>
              </a:p>
            </c:rich>
          </c:tx>
          <c:layout/>
          <c:overlay val="0"/>
        </c:title>
        <c:numFmt formatCode="0" sourceLinked="0"/>
        <c:majorTickMark val="out"/>
        <c:minorTickMark val="none"/>
        <c:tickLblPos val="nextTo"/>
        <c:txPr>
          <a:bodyPr/>
          <a:lstStyle/>
          <a:p>
            <a:pPr>
              <a:defRPr lang="en-GB" sz="1600" b="1"/>
            </a:pPr>
            <a:endParaRPr lang="en-US"/>
          </a:p>
        </c:txPr>
        <c:crossAx val="53602944"/>
        <c:crosses val="autoZero"/>
        <c:crossBetween val="between"/>
      </c:valAx>
      <c:spPr>
        <a:ln>
          <a:solidFill>
            <a:sysClr val="windowText" lastClr="000000">
              <a:tint val="75000"/>
              <a:shade val="95000"/>
              <a:satMod val="105000"/>
            </a:sysClr>
          </a:solidFill>
        </a:ln>
      </c:spPr>
    </c:plotArea>
    <c:legend>
      <c:legendPos val="r"/>
      <c:layout>
        <c:manualLayout>
          <c:xMode val="edge"/>
          <c:yMode val="edge"/>
          <c:x val="0.85427104598036352"/>
          <c:y val="9.5452788136610706E-2"/>
          <c:w val="0.13566333722173621"/>
          <c:h val="0.70013944840762043"/>
        </c:manualLayout>
      </c:layout>
      <c:overlay val="0"/>
      <c:spPr>
        <a:ln>
          <a:solidFill>
            <a:srgbClr val="04617B">
              <a:lumMod val="60000"/>
              <a:lumOff val="40000"/>
            </a:srgbClr>
          </a:solidFill>
        </a:ln>
      </c:spPr>
      <c:txPr>
        <a:bodyPr/>
        <a:lstStyle/>
        <a:p>
          <a:pPr>
            <a:defRPr lang="en-GB" sz="1600" b="1"/>
          </a:pPr>
          <a:endParaRPr lang="en-US"/>
        </a:p>
      </c:txPr>
    </c:legend>
    <c:plotVisOnly val="1"/>
    <c:dispBlanksAs val="gap"/>
    <c:showDLblsOverMax val="0"/>
  </c:chart>
  <c:spPr>
    <a:ln>
      <a:noFill/>
    </a:ln>
  </c:sp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400"/>
            </a:pPr>
            <a:r>
              <a:rPr lang="en-US" sz="2400"/>
              <a:t>2090</a:t>
            </a:r>
          </a:p>
        </c:rich>
      </c:tx>
      <c:layout>
        <c:manualLayout>
          <c:xMode val="edge"/>
          <c:yMode val="edge"/>
          <c:x val="0.44260355029585796"/>
          <c:y val="0"/>
        </c:manualLayout>
      </c:layout>
      <c:overlay val="1"/>
    </c:title>
    <c:autoTitleDeleted val="0"/>
    <c:plotArea>
      <c:layout>
        <c:manualLayout>
          <c:layoutTarget val="inner"/>
          <c:xMode val="edge"/>
          <c:yMode val="edge"/>
          <c:x val="0.15286439332865204"/>
          <c:y val="0.10220818351463302"/>
          <c:w val="0.7037585324451483"/>
          <c:h val="0.69304581245527075"/>
        </c:manualLayout>
      </c:layout>
      <c:lineChart>
        <c:grouping val="standard"/>
        <c:varyColors val="0"/>
        <c:ser>
          <c:idx val="0"/>
          <c:order val="0"/>
          <c:tx>
            <c:v>BCM2</c:v>
          </c:tx>
          <c:spPr>
            <a:ln w="19050"/>
          </c:spPr>
          <c:cat>
            <c:strRef>
              <c:f>All_GCMs!$B$4:$B$15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All_GCMs!$AA$4:$AA$15</c:f>
              <c:numCache>
                <c:formatCode>0.00</c:formatCode>
                <c:ptCount val="12"/>
                <c:pt idx="0">
                  <c:v>570.91666666666663</c:v>
                </c:pt>
                <c:pt idx="1">
                  <c:v>218.8083333333347</c:v>
                </c:pt>
                <c:pt idx="2">
                  <c:v>74.991666666667157</c:v>
                </c:pt>
                <c:pt idx="3">
                  <c:v>38.891666666666175</c:v>
                </c:pt>
                <c:pt idx="4">
                  <c:v>183.14166666666594</c:v>
                </c:pt>
                <c:pt idx="5">
                  <c:v>453.83333333333337</c:v>
                </c:pt>
                <c:pt idx="6">
                  <c:v>1471</c:v>
                </c:pt>
                <c:pt idx="7">
                  <c:v>4071.6666666666461</c:v>
                </c:pt>
                <c:pt idx="8">
                  <c:v>2975</c:v>
                </c:pt>
                <c:pt idx="9">
                  <c:v>1455.8333333333239</c:v>
                </c:pt>
                <c:pt idx="10">
                  <c:v>736.3333333333336</c:v>
                </c:pt>
                <c:pt idx="11">
                  <c:v>604.91666666666674</c:v>
                </c:pt>
              </c:numCache>
            </c:numRef>
          </c:val>
          <c:smooth val="0"/>
          <c:extLst>
            <c:ext xmlns:c16="http://schemas.microsoft.com/office/drawing/2014/chart" uri="{C3380CC4-5D6E-409C-BE32-E72D297353CC}">
              <c16:uniqueId val="{00000000-7C9B-4010-BC0D-604330BD8758}"/>
            </c:ext>
          </c:extLst>
        </c:ser>
        <c:ser>
          <c:idx val="2"/>
          <c:order val="1"/>
          <c:tx>
            <c:v>CSMK3</c:v>
          </c:tx>
          <c:spPr>
            <a:ln w="19050"/>
          </c:spPr>
          <c:val>
            <c:numRef>
              <c:f>All_GCMs!$AD$4:$AD$15</c:f>
              <c:numCache>
                <c:formatCode>0.00</c:formatCode>
                <c:ptCount val="12"/>
                <c:pt idx="0">
                  <c:v>589.08333333333803</c:v>
                </c:pt>
                <c:pt idx="1">
                  <c:v>231.93333333333405</c:v>
                </c:pt>
                <c:pt idx="2">
                  <c:v>75.924999999999997</c:v>
                </c:pt>
                <c:pt idx="3">
                  <c:v>48.1</c:v>
                </c:pt>
                <c:pt idx="4">
                  <c:v>228.41666666666652</c:v>
                </c:pt>
                <c:pt idx="5">
                  <c:v>521.91666666666663</c:v>
                </c:pt>
                <c:pt idx="6">
                  <c:v>2066.1666666666461</c:v>
                </c:pt>
                <c:pt idx="7">
                  <c:v>4338.3333333333285</c:v>
                </c:pt>
                <c:pt idx="8">
                  <c:v>3261.6666666666461</c:v>
                </c:pt>
                <c:pt idx="9">
                  <c:v>1627.5</c:v>
                </c:pt>
                <c:pt idx="10">
                  <c:v>825.08333333333803</c:v>
                </c:pt>
                <c:pt idx="11">
                  <c:v>607.25</c:v>
                </c:pt>
              </c:numCache>
            </c:numRef>
          </c:val>
          <c:smooth val="0"/>
          <c:extLst>
            <c:ext xmlns:c16="http://schemas.microsoft.com/office/drawing/2014/chart" uri="{C3380CC4-5D6E-409C-BE32-E72D297353CC}">
              <c16:uniqueId val="{00000001-7C9B-4010-BC0D-604330BD8758}"/>
            </c:ext>
          </c:extLst>
        </c:ser>
        <c:ser>
          <c:idx val="4"/>
          <c:order val="2"/>
          <c:tx>
            <c:v>INCM3</c:v>
          </c:tx>
          <c:spPr>
            <a:ln w="19050"/>
          </c:spPr>
          <c:val>
            <c:numRef>
              <c:f>All_GCMs!$AG$4:$AG$15</c:f>
              <c:numCache>
                <c:formatCode>0.00</c:formatCode>
                <c:ptCount val="12"/>
                <c:pt idx="0">
                  <c:v>615.75</c:v>
                </c:pt>
                <c:pt idx="1">
                  <c:v>556.08333333333803</c:v>
                </c:pt>
                <c:pt idx="2">
                  <c:v>427.20833333333337</c:v>
                </c:pt>
                <c:pt idx="3">
                  <c:v>211.11666666666594</c:v>
                </c:pt>
                <c:pt idx="4">
                  <c:v>417</c:v>
                </c:pt>
                <c:pt idx="5">
                  <c:v>542.16666666666674</c:v>
                </c:pt>
                <c:pt idx="6">
                  <c:v>3600.8333333333644</c:v>
                </c:pt>
                <c:pt idx="7">
                  <c:v>6117.5</c:v>
                </c:pt>
                <c:pt idx="8">
                  <c:v>5395</c:v>
                </c:pt>
                <c:pt idx="9">
                  <c:v>2587.5</c:v>
                </c:pt>
                <c:pt idx="10">
                  <c:v>1328.25</c:v>
                </c:pt>
                <c:pt idx="11">
                  <c:v>807.08333333333803</c:v>
                </c:pt>
              </c:numCache>
            </c:numRef>
          </c:val>
          <c:smooth val="0"/>
          <c:extLst>
            <c:ext xmlns:c16="http://schemas.microsoft.com/office/drawing/2014/chart" uri="{C3380CC4-5D6E-409C-BE32-E72D297353CC}">
              <c16:uniqueId val="{00000002-7C9B-4010-BC0D-604330BD8758}"/>
            </c:ext>
          </c:extLst>
        </c:ser>
        <c:ser>
          <c:idx val="6"/>
          <c:order val="3"/>
          <c:tx>
            <c:v>GIAOM</c:v>
          </c:tx>
          <c:spPr>
            <a:ln>
              <a:solidFill>
                <a:srgbClr val="FFC000"/>
              </a:solidFill>
            </a:ln>
          </c:spPr>
          <c:marker>
            <c:symbol val="circle"/>
            <c:size val="5"/>
            <c:spPr>
              <a:solidFill>
                <a:srgbClr val="00B0F0"/>
              </a:solidFill>
              <a:ln>
                <a:solidFill>
                  <a:srgbClr val="FFC000"/>
                </a:solidFill>
              </a:ln>
            </c:spPr>
          </c:marker>
          <c:val>
            <c:numRef>
              <c:f>All_GCMs!$AJ$4:$AJ$15</c:f>
              <c:numCache>
                <c:formatCode>0.00</c:formatCode>
                <c:ptCount val="12"/>
                <c:pt idx="0">
                  <c:v>598.3333333333336</c:v>
                </c:pt>
                <c:pt idx="1">
                  <c:v>332.04166666666708</c:v>
                </c:pt>
                <c:pt idx="2">
                  <c:v>153.89166666666665</c:v>
                </c:pt>
                <c:pt idx="3">
                  <c:v>131.41666666666652</c:v>
                </c:pt>
                <c:pt idx="4">
                  <c:v>269.33333333333331</c:v>
                </c:pt>
                <c:pt idx="5">
                  <c:v>416.75</c:v>
                </c:pt>
                <c:pt idx="6">
                  <c:v>2075.1666666666461</c:v>
                </c:pt>
                <c:pt idx="7">
                  <c:v>4800</c:v>
                </c:pt>
                <c:pt idx="8">
                  <c:v>4627.5</c:v>
                </c:pt>
                <c:pt idx="9">
                  <c:v>2222.5</c:v>
                </c:pt>
                <c:pt idx="10">
                  <c:v>1014.1666666666667</c:v>
                </c:pt>
                <c:pt idx="11">
                  <c:v>651.8333333333336</c:v>
                </c:pt>
              </c:numCache>
            </c:numRef>
          </c:val>
          <c:smooth val="0"/>
          <c:extLst>
            <c:ext xmlns:c16="http://schemas.microsoft.com/office/drawing/2014/chart" uri="{C3380CC4-5D6E-409C-BE32-E72D297353CC}">
              <c16:uniqueId val="{00000003-7C9B-4010-BC0D-604330BD8758}"/>
            </c:ext>
          </c:extLst>
        </c:ser>
        <c:ser>
          <c:idx val="8"/>
          <c:order val="4"/>
          <c:tx>
            <c:v>MIMR</c:v>
          </c:tx>
          <c:spPr>
            <a:ln w="19050">
              <a:solidFill>
                <a:srgbClr val="C00000"/>
              </a:solidFill>
            </a:ln>
          </c:spPr>
          <c:marker>
            <c:symbol val="star"/>
            <c:size val="5"/>
            <c:spPr>
              <a:solidFill>
                <a:schemeClr val="bg1"/>
              </a:solidFill>
              <a:ln>
                <a:solidFill>
                  <a:srgbClr val="C00000"/>
                </a:solidFill>
              </a:ln>
            </c:spPr>
          </c:marker>
          <c:val>
            <c:numRef>
              <c:f>All_GCMs!$AM$4:$AM$15</c:f>
              <c:numCache>
                <c:formatCode>0.00</c:formatCode>
                <c:ptCount val="12"/>
                <c:pt idx="0">
                  <c:v>600</c:v>
                </c:pt>
                <c:pt idx="1">
                  <c:v>413.02499999999969</c:v>
                </c:pt>
                <c:pt idx="2">
                  <c:v>91.5</c:v>
                </c:pt>
                <c:pt idx="3">
                  <c:v>50.725000000000207</c:v>
                </c:pt>
                <c:pt idx="4">
                  <c:v>278.58333333333337</c:v>
                </c:pt>
                <c:pt idx="5">
                  <c:v>528.25</c:v>
                </c:pt>
                <c:pt idx="6">
                  <c:v>4352.5</c:v>
                </c:pt>
                <c:pt idx="7">
                  <c:v>7018.3333333333285</c:v>
                </c:pt>
                <c:pt idx="8">
                  <c:v>6660.8333333333285</c:v>
                </c:pt>
                <c:pt idx="9">
                  <c:v>3361.6666666666461</c:v>
                </c:pt>
                <c:pt idx="10">
                  <c:v>1289.1666666666665</c:v>
                </c:pt>
                <c:pt idx="11">
                  <c:v>687.3333333333336</c:v>
                </c:pt>
              </c:numCache>
            </c:numRef>
          </c:val>
          <c:smooth val="0"/>
          <c:extLst>
            <c:ext xmlns:c16="http://schemas.microsoft.com/office/drawing/2014/chart" uri="{C3380CC4-5D6E-409C-BE32-E72D297353CC}">
              <c16:uniqueId val="{00000004-7C9B-4010-BC0D-604330BD8758}"/>
            </c:ext>
          </c:extLst>
        </c:ser>
        <c:ser>
          <c:idx val="11"/>
          <c:order val="5"/>
          <c:tx>
            <c:v>MIHR</c:v>
          </c:tx>
          <c:spPr>
            <a:ln w="19050"/>
          </c:spPr>
          <c:val>
            <c:numRef>
              <c:f>All_GCMs!$AP$4:$AP$15</c:f>
              <c:numCache>
                <c:formatCode>0.00</c:formatCode>
                <c:ptCount val="12"/>
                <c:pt idx="0">
                  <c:v>600</c:v>
                </c:pt>
                <c:pt idx="1">
                  <c:v>361.86666666666702</c:v>
                </c:pt>
                <c:pt idx="2">
                  <c:v>74.066666666666663</c:v>
                </c:pt>
                <c:pt idx="3">
                  <c:v>59.383333333333326</c:v>
                </c:pt>
                <c:pt idx="4">
                  <c:v>285.25</c:v>
                </c:pt>
                <c:pt idx="5">
                  <c:v>442.41666666666674</c:v>
                </c:pt>
                <c:pt idx="6">
                  <c:v>1934.1666666666665</c:v>
                </c:pt>
                <c:pt idx="7">
                  <c:v>5407.5</c:v>
                </c:pt>
                <c:pt idx="8">
                  <c:v>5240.8333333333285</c:v>
                </c:pt>
                <c:pt idx="9">
                  <c:v>2585.8333333333644</c:v>
                </c:pt>
                <c:pt idx="10">
                  <c:v>984.41666666666674</c:v>
                </c:pt>
                <c:pt idx="11">
                  <c:v>640.75</c:v>
                </c:pt>
              </c:numCache>
            </c:numRef>
          </c:val>
          <c:smooth val="0"/>
          <c:extLst>
            <c:ext xmlns:c16="http://schemas.microsoft.com/office/drawing/2014/chart" uri="{C3380CC4-5D6E-409C-BE32-E72D297353CC}">
              <c16:uniqueId val="{00000005-7C9B-4010-BC0D-604330BD8758}"/>
            </c:ext>
          </c:extLst>
        </c:ser>
        <c:ser>
          <c:idx val="1"/>
          <c:order val="6"/>
          <c:tx>
            <c:v>Base</c:v>
          </c:tx>
          <c:spPr>
            <a:ln w="25400">
              <a:solidFill>
                <a:prstClr val="black"/>
              </a:solidFill>
            </a:ln>
          </c:spPr>
          <c:marker>
            <c:symbol val="none"/>
          </c:marker>
          <c:val>
            <c:numRef>
              <c:f>All_GCMs!$X$4:$X$15</c:f>
              <c:numCache>
                <c:formatCode>General</c:formatCode>
                <c:ptCount val="12"/>
                <c:pt idx="0">
                  <c:v>383.33333333333331</c:v>
                </c:pt>
                <c:pt idx="1">
                  <c:v>371</c:v>
                </c:pt>
                <c:pt idx="2">
                  <c:v>298.5</c:v>
                </c:pt>
                <c:pt idx="3">
                  <c:v>209.66666666666652</c:v>
                </c:pt>
                <c:pt idx="4">
                  <c:v>278.33333333333331</c:v>
                </c:pt>
                <c:pt idx="5">
                  <c:v>709.3333333333336</c:v>
                </c:pt>
                <c:pt idx="6">
                  <c:v>2662.8333333333644</c:v>
                </c:pt>
                <c:pt idx="7">
                  <c:v>5550.1666666667288</c:v>
                </c:pt>
                <c:pt idx="8">
                  <c:v>4224</c:v>
                </c:pt>
                <c:pt idx="9">
                  <c:v>1952.8333333333239</c:v>
                </c:pt>
                <c:pt idx="10">
                  <c:v>957.66666666666663</c:v>
                </c:pt>
                <c:pt idx="11">
                  <c:v>514.8333333333336</c:v>
                </c:pt>
              </c:numCache>
            </c:numRef>
          </c:val>
          <c:smooth val="0"/>
          <c:extLst>
            <c:ext xmlns:c16="http://schemas.microsoft.com/office/drawing/2014/chart" uri="{C3380CC4-5D6E-409C-BE32-E72D297353CC}">
              <c16:uniqueId val="{00000006-7C9B-4010-BC0D-604330BD8758}"/>
            </c:ext>
          </c:extLst>
        </c:ser>
        <c:dLbls>
          <c:showLegendKey val="0"/>
          <c:showVal val="0"/>
          <c:showCatName val="0"/>
          <c:showSerName val="0"/>
          <c:showPercent val="0"/>
          <c:showBubbleSize val="0"/>
        </c:dLbls>
        <c:marker val="1"/>
        <c:smooth val="0"/>
        <c:axId val="53986816"/>
        <c:axId val="53988352"/>
      </c:lineChart>
      <c:catAx>
        <c:axId val="53986816"/>
        <c:scaling>
          <c:orientation val="minMax"/>
        </c:scaling>
        <c:delete val="0"/>
        <c:axPos val="b"/>
        <c:majorGridlines>
          <c:spPr>
            <a:ln>
              <a:prstDash val="sysDot"/>
            </a:ln>
          </c:spPr>
        </c:majorGridlines>
        <c:numFmt formatCode="General" sourceLinked="0"/>
        <c:majorTickMark val="out"/>
        <c:minorTickMark val="none"/>
        <c:tickLblPos val="nextTo"/>
        <c:txPr>
          <a:bodyPr rot="0" vert="horz"/>
          <a:lstStyle/>
          <a:p>
            <a:pPr>
              <a:defRPr lang="en-GB" sz="1600" b="1"/>
            </a:pPr>
            <a:endParaRPr lang="en-US"/>
          </a:p>
        </c:txPr>
        <c:crossAx val="53988352"/>
        <c:crosses val="autoZero"/>
        <c:auto val="1"/>
        <c:lblAlgn val="ctr"/>
        <c:lblOffset val="100"/>
        <c:noMultiLvlLbl val="0"/>
      </c:catAx>
      <c:valAx>
        <c:axId val="53988352"/>
        <c:scaling>
          <c:orientation val="minMax"/>
        </c:scaling>
        <c:delete val="0"/>
        <c:axPos val="l"/>
        <c:majorGridlines>
          <c:spPr>
            <a:ln>
              <a:prstDash val="sysDot"/>
            </a:ln>
          </c:spPr>
        </c:majorGridlines>
        <c:title>
          <c:tx>
            <c:rich>
              <a:bodyPr rot="-5400000" vert="horz"/>
              <a:lstStyle/>
              <a:p>
                <a:pPr>
                  <a:defRPr lang="en-GB" sz="2400"/>
                </a:pPr>
                <a:r>
                  <a:rPr lang="en-US" sz="2400" dirty="0"/>
                  <a:t>Discharge </a:t>
                </a:r>
                <a:r>
                  <a:rPr lang="en-US" sz="2400" dirty="0" smtClean="0"/>
                  <a:t>(m³/s)</a:t>
                </a:r>
                <a:endParaRPr lang="en-US" sz="2400" dirty="0"/>
              </a:p>
            </c:rich>
          </c:tx>
          <c:layout/>
          <c:overlay val="0"/>
        </c:title>
        <c:numFmt formatCode="0" sourceLinked="0"/>
        <c:majorTickMark val="out"/>
        <c:minorTickMark val="none"/>
        <c:tickLblPos val="nextTo"/>
        <c:txPr>
          <a:bodyPr/>
          <a:lstStyle/>
          <a:p>
            <a:pPr>
              <a:defRPr lang="en-GB" sz="1600" b="1"/>
            </a:pPr>
            <a:endParaRPr lang="en-US"/>
          </a:p>
        </c:txPr>
        <c:crossAx val="53986816"/>
        <c:crosses val="autoZero"/>
        <c:crossBetween val="between"/>
      </c:valAx>
      <c:spPr>
        <a:ln>
          <a:solidFill>
            <a:sysClr val="windowText" lastClr="000000">
              <a:tint val="75000"/>
              <a:shade val="95000"/>
              <a:satMod val="105000"/>
            </a:sysClr>
          </a:solidFill>
        </a:ln>
      </c:spPr>
    </c:plotArea>
    <c:legend>
      <c:legendPos val="r"/>
      <c:layout>
        <c:manualLayout>
          <c:xMode val="edge"/>
          <c:yMode val="edge"/>
          <c:x val="0.85922940171897444"/>
          <c:y val="9.4624548021200253E-2"/>
          <c:w val="0.13349652131632941"/>
          <c:h val="0.71145770296782351"/>
        </c:manualLayout>
      </c:layout>
      <c:overlay val="0"/>
      <c:spPr>
        <a:ln>
          <a:solidFill>
            <a:srgbClr val="04617B">
              <a:lumMod val="60000"/>
              <a:lumOff val="40000"/>
            </a:srgbClr>
          </a:solidFill>
        </a:ln>
      </c:spPr>
      <c:txPr>
        <a:bodyPr/>
        <a:lstStyle/>
        <a:p>
          <a:pPr>
            <a:defRPr lang="en-GB"/>
          </a:pPr>
          <a:endParaRPr lang="en-US"/>
        </a:p>
      </c:txPr>
    </c:legend>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000"/>
            </a:pPr>
            <a:r>
              <a:rPr lang="en-GB" sz="2000"/>
              <a:t>MIMR</a:t>
            </a:r>
          </a:p>
        </c:rich>
      </c:tx>
      <c:layout/>
      <c:overlay val="0"/>
    </c:title>
    <c:autoTitleDeleted val="0"/>
    <c:plotArea>
      <c:layout>
        <c:manualLayout>
          <c:layoutTarget val="inner"/>
          <c:xMode val="edge"/>
          <c:yMode val="edge"/>
          <c:x val="0.17778677625892655"/>
          <c:y val="0.13824386109458103"/>
          <c:w val="0.79461401301127665"/>
          <c:h val="0.59034874063290166"/>
        </c:manualLayout>
      </c:layout>
      <c:lineChart>
        <c:grouping val="standard"/>
        <c:varyColors val="0"/>
        <c:ser>
          <c:idx val="3"/>
          <c:order val="3"/>
          <c:tx>
            <c:strRef>
              <c:f>"2020"</c:f>
            </c:strRef>
          </c:tx>
          <c:spPr>
            <a:ln w="25400">
              <a:solidFill>
                <a:schemeClr val="tx1"/>
              </a:solidFill>
              <a:prstDash val="sysDot"/>
            </a:ln>
          </c:spPr>
          <c:marker>
            <c:symbol val="none"/>
          </c:marker>
          <c:cat>
            <c:multiLvlStrRef>
              <c:f>'BCM2'!$J$22:$J$33</c:f>
            </c:multiLvlStrRef>
          </c:cat>
          <c:val>
            <c:numRef>
              <c:f>'BCM2'!$K$22:$K$33</c:f>
            </c:numRef>
          </c:val>
          <c:smooth val="0"/>
          <c:extLst>
            <c:ext xmlns:c16="http://schemas.microsoft.com/office/drawing/2014/chart" uri="{C3380CC4-5D6E-409C-BE32-E72D297353CC}">
              <c16:uniqueId val="{00000000-6D8E-4F09-8F66-974108C1C772}"/>
            </c:ext>
          </c:extLst>
        </c:ser>
        <c:ser>
          <c:idx val="4"/>
          <c:order val="4"/>
          <c:tx>
            <c:strRef>
              <c:f>"2055"</c:f>
            </c:strRef>
          </c:tx>
          <c:spPr>
            <a:ln w="19050">
              <a:solidFill>
                <a:schemeClr val="tx1"/>
              </a:solidFill>
              <a:prstDash val="dash"/>
            </a:ln>
          </c:spPr>
          <c:marker>
            <c:symbol val="none"/>
          </c:marker>
          <c:cat>
            <c:multiLvlStrRef>
              <c:f>'BCM2'!$J$22:$J$33</c:f>
            </c:multiLvlStrRef>
          </c:cat>
          <c:val>
            <c:numRef>
              <c:f>'BCM2'!$L$22:$L$33</c:f>
            </c:numRef>
          </c:val>
          <c:smooth val="0"/>
          <c:extLst>
            <c:ext xmlns:c16="http://schemas.microsoft.com/office/drawing/2014/chart" uri="{C3380CC4-5D6E-409C-BE32-E72D297353CC}">
              <c16:uniqueId val="{00000001-6D8E-4F09-8F66-974108C1C772}"/>
            </c:ext>
          </c:extLst>
        </c:ser>
        <c:ser>
          <c:idx val="5"/>
          <c:order val="5"/>
          <c:tx>
            <c:strRef>
              <c:f>"2090"</c:f>
            </c:strRef>
          </c:tx>
          <c:spPr>
            <a:ln w="19050">
              <a:solidFill>
                <a:schemeClr val="tx1"/>
              </a:solidFill>
            </a:ln>
          </c:spPr>
          <c:marker>
            <c:symbol val="none"/>
          </c:marker>
          <c:cat>
            <c:multiLvlStrRef>
              <c:f>'BCM2'!$J$22:$J$33</c:f>
            </c:multiLvlStrRef>
          </c:cat>
          <c:val>
            <c:numRef>
              <c:f>'BCM2'!$M$22:$M$33</c:f>
            </c:numRef>
          </c:val>
          <c:smooth val="0"/>
          <c:extLst>
            <c:ext xmlns:c16="http://schemas.microsoft.com/office/drawing/2014/chart" uri="{C3380CC4-5D6E-409C-BE32-E72D297353CC}">
              <c16:uniqueId val="{00000002-6D8E-4F09-8F66-974108C1C772}"/>
            </c:ext>
          </c:extLst>
        </c:ser>
        <c:ser>
          <c:idx val="0"/>
          <c:order val="0"/>
          <c:tx>
            <c:v>2020</c:v>
          </c:tx>
          <c:spPr>
            <a:ln w="28575">
              <a:solidFill>
                <a:schemeClr val="tx1"/>
              </a:solidFill>
              <a:prstDash val="sysDot"/>
            </a:ln>
          </c:spPr>
          <c:marker>
            <c:symbol val="none"/>
          </c:marker>
          <c:cat>
            <c:strRef>
              <c:f>MIMR!$J$22:$J$33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MIMR!$K$22:$K$33</c:f>
              <c:numCache>
                <c:formatCode>0.00</c:formatCode>
                <c:ptCount val="12"/>
                <c:pt idx="0">
                  <c:v>-23.958333333332384</c:v>
                </c:pt>
                <c:pt idx="1">
                  <c:v>73.421052631578945</c:v>
                </c:pt>
                <c:pt idx="2">
                  <c:v>-2.2709717591607412</c:v>
                </c:pt>
                <c:pt idx="3">
                  <c:v>-6.0626102292768245</c:v>
                </c:pt>
                <c:pt idx="4">
                  <c:v>-19.980065900066787</c:v>
                </c:pt>
                <c:pt idx="5">
                  <c:v>-7.7423521423701533</c:v>
                </c:pt>
                <c:pt idx="6">
                  <c:v>4.9181190301723312</c:v>
                </c:pt>
                <c:pt idx="7">
                  <c:v>14.452733066518826</c:v>
                </c:pt>
                <c:pt idx="8">
                  <c:v>27.693619739416206</c:v>
                </c:pt>
                <c:pt idx="9">
                  <c:v>25.981246333132706</c:v>
                </c:pt>
                <c:pt idx="10">
                  <c:v>-14.611974904528099</c:v>
                </c:pt>
                <c:pt idx="11">
                  <c:v>-19.381944444444535</c:v>
                </c:pt>
              </c:numCache>
            </c:numRef>
          </c:val>
          <c:smooth val="0"/>
          <c:extLst>
            <c:ext xmlns:c16="http://schemas.microsoft.com/office/drawing/2014/chart" uri="{C3380CC4-5D6E-409C-BE32-E72D297353CC}">
              <c16:uniqueId val="{00000003-6D8E-4F09-8F66-974108C1C772}"/>
            </c:ext>
          </c:extLst>
        </c:ser>
        <c:ser>
          <c:idx val="1"/>
          <c:order val="1"/>
          <c:tx>
            <c:v>2055</c:v>
          </c:tx>
          <c:spPr>
            <a:ln w="28575">
              <a:solidFill>
                <a:schemeClr val="tx1"/>
              </a:solidFill>
              <a:prstDash val="dash"/>
            </a:ln>
          </c:spPr>
          <c:marker>
            <c:symbol val="none"/>
          </c:marker>
          <c:cat>
            <c:strRef>
              <c:f>MIMR!$J$22:$J$33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MIMR!$L$22:$L$33</c:f>
              <c:numCache>
                <c:formatCode>0.00</c:formatCode>
                <c:ptCount val="12"/>
                <c:pt idx="0">
                  <c:v>46.833333333333329</c:v>
                </c:pt>
                <c:pt idx="1">
                  <c:v>3.3040935672515284</c:v>
                </c:pt>
                <c:pt idx="2">
                  <c:v>27.698643525415179</c:v>
                </c:pt>
                <c:pt idx="3">
                  <c:v>-10.324782213671106</c:v>
                </c:pt>
                <c:pt idx="4">
                  <c:v>-15.174331623194098</c:v>
                </c:pt>
                <c:pt idx="5">
                  <c:v>-11.3926511241773</c:v>
                </c:pt>
                <c:pt idx="6">
                  <c:v>22.378725958071787</c:v>
                </c:pt>
                <c:pt idx="7">
                  <c:v>15.343124785554718</c:v>
                </c:pt>
                <c:pt idx="8">
                  <c:v>34.636211621211075</c:v>
                </c:pt>
                <c:pt idx="9">
                  <c:v>25.57673256061242</c:v>
                </c:pt>
                <c:pt idx="10">
                  <c:v>-0.56004500818332492</c:v>
                </c:pt>
                <c:pt idx="11">
                  <c:v>-18.916666666666668</c:v>
                </c:pt>
              </c:numCache>
            </c:numRef>
          </c:val>
          <c:smooth val="0"/>
          <c:extLst>
            <c:ext xmlns:c16="http://schemas.microsoft.com/office/drawing/2014/chart" uri="{C3380CC4-5D6E-409C-BE32-E72D297353CC}">
              <c16:uniqueId val="{00000004-6D8E-4F09-8F66-974108C1C772}"/>
            </c:ext>
          </c:extLst>
        </c:ser>
        <c:ser>
          <c:idx val="2"/>
          <c:order val="2"/>
          <c:tx>
            <c:v>2090</c:v>
          </c:tx>
          <c:spPr>
            <a:ln w="28575">
              <a:solidFill>
                <a:schemeClr val="tx1"/>
              </a:solidFill>
            </a:ln>
          </c:spPr>
          <c:marker>
            <c:symbol val="none"/>
          </c:marker>
          <c:cat>
            <c:strRef>
              <c:f>MIMR!$J$22:$J$33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MIMR!$M$22:$M$33</c:f>
              <c:numCache>
                <c:formatCode>0.00</c:formatCode>
                <c:ptCount val="12"/>
                <c:pt idx="0">
                  <c:v>2.791666666666667</c:v>
                </c:pt>
                <c:pt idx="1">
                  <c:v>-10.55555555555592</c:v>
                </c:pt>
                <c:pt idx="2">
                  <c:v>-7.3287854783916755</c:v>
                </c:pt>
                <c:pt idx="3">
                  <c:v>-27.649637913526789</c:v>
                </c:pt>
                <c:pt idx="4">
                  <c:v>-24.988643555186563</c:v>
                </c:pt>
                <c:pt idx="5">
                  <c:v>-16.239651178382015</c:v>
                </c:pt>
                <c:pt idx="6">
                  <c:v>9.0734092275584768</c:v>
                </c:pt>
                <c:pt idx="7">
                  <c:v>18.781019388256876</c:v>
                </c:pt>
                <c:pt idx="8">
                  <c:v>54.827824487098241</c:v>
                </c:pt>
                <c:pt idx="9">
                  <c:v>47.001052581928853</c:v>
                </c:pt>
                <c:pt idx="10">
                  <c:v>-16.395935624659035</c:v>
                </c:pt>
                <c:pt idx="11">
                  <c:v>25.125</c:v>
                </c:pt>
              </c:numCache>
            </c:numRef>
          </c:val>
          <c:smooth val="0"/>
          <c:extLst>
            <c:ext xmlns:c16="http://schemas.microsoft.com/office/drawing/2014/chart" uri="{C3380CC4-5D6E-409C-BE32-E72D297353CC}">
              <c16:uniqueId val="{00000005-6D8E-4F09-8F66-974108C1C772}"/>
            </c:ext>
          </c:extLst>
        </c:ser>
        <c:dLbls>
          <c:showLegendKey val="0"/>
          <c:showVal val="0"/>
          <c:showCatName val="0"/>
          <c:showSerName val="0"/>
          <c:showPercent val="0"/>
          <c:showBubbleSize val="0"/>
        </c:dLbls>
        <c:smooth val="0"/>
        <c:axId val="51564928"/>
        <c:axId val="51566464"/>
      </c:lineChart>
      <c:catAx>
        <c:axId val="51564928"/>
        <c:scaling>
          <c:orientation val="minMax"/>
        </c:scaling>
        <c:delete val="0"/>
        <c:axPos val="b"/>
        <c:numFmt formatCode="General" sourceLinked="0"/>
        <c:majorTickMark val="none"/>
        <c:minorTickMark val="none"/>
        <c:tickLblPos val="low"/>
        <c:txPr>
          <a:bodyPr rot="0" vert="horz"/>
          <a:lstStyle/>
          <a:p>
            <a:pPr>
              <a:defRPr lang="en-GB" sz="1600" b="1"/>
            </a:pPr>
            <a:endParaRPr lang="en-US"/>
          </a:p>
        </c:txPr>
        <c:crossAx val="51566464"/>
        <c:crosses val="autoZero"/>
        <c:auto val="1"/>
        <c:lblAlgn val="ctr"/>
        <c:lblOffset val="100"/>
        <c:noMultiLvlLbl val="0"/>
      </c:catAx>
      <c:valAx>
        <c:axId val="51566464"/>
        <c:scaling>
          <c:orientation val="minMax"/>
          <c:max val="80"/>
          <c:min val="-80"/>
        </c:scaling>
        <c:delete val="0"/>
        <c:axPos val="l"/>
        <c:majorGridlines>
          <c:spPr>
            <a:ln>
              <a:prstDash val="sysDot"/>
            </a:ln>
          </c:spPr>
        </c:majorGridlines>
        <c:title>
          <c:tx>
            <c:rich>
              <a:bodyPr rot="-5400000" vert="horz"/>
              <a:lstStyle/>
              <a:p>
                <a:pPr>
                  <a:defRPr lang="en-GB" sz="2000">
                    <a:latin typeface="+mn-lt"/>
                  </a:defRPr>
                </a:pPr>
                <a:r>
                  <a:rPr lang="en-GB" sz="2000">
                    <a:latin typeface="+mn-lt"/>
                    <a:cs typeface="Times New Roman" pitchFamily="18" charset="0"/>
                  </a:rPr>
                  <a:t>∆P %</a:t>
                </a:r>
              </a:p>
            </c:rich>
          </c:tx>
          <c:layout/>
          <c:overlay val="0"/>
        </c:title>
        <c:numFmt formatCode="0" sourceLinked="0"/>
        <c:majorTickMark val="none"/>
        <c:minorTickMark val="none"/>
        <c:tickLblPos val="nextTo"/>
        <c:txPr>
          <a:bodyPr/>
          <a:lstStyle/>
          <a:p>
            <a:pPr>
              <a:defRPr lang="en-GB" sz="1600" b="1"/>
            </a:pPr>
            <a:endParaRPr lang="en-US"/>
          </a:p>
        </c:txPr>
        <c:crossAx val="51564928"/>
        <c:crosses val="autoZero"/>
        <c:crossBetween val="between"/>
        <c:majorUnit val="40"/>
      </c:valAx>
      <c:spPr>
        <a:ln>
          <a:solidFill>
            <a:schemeClr val="bg1">
              <a:lumMod val="50000"/>
            </a:schemeClr>
          </a:solidFill>
        </a:ln>
      </c:spPr>
    </c:plotArea>
    <c:legend>
      <c:legendPos val="r"/>
      <c:layout>
        <c:manualLayout>
          <c:xMode val="edge"/>
          <c:yMode val="edge"/>
          <c:x val="0.14988663773104349"/>
          <c:y val="0.86534134357010084"/>
          <c:w val="0.81318401072558122"/>
          <c:h val="0.10653925978386559"/>
        </c:manualLayout>
      </c:layout>
      <c:overlay val="0"/>
      <c:spPr>
        <a:ln>
          <a:solidFill>
            <a:schemeClr val="tx1">
              <a:lumMod val="50000"/>
              <a:lumOff val="50000"/>
            </a:schemeClr>
          </a:solidFill>
        </a:ln>
      </c:spPr>
      <c:txPr>
        <a:bodyPr/>
        <a:lstStyle/>
        <a:p>
          <a:pPr>
            <a:defRPr lang="en-GB" sz="1800" b="1"/>
          </a:pPr>
          <a:endParaRPr lang="en-US"/>
        </a:p>
      </c:txPr>
    </c:legend>
    <c:plotVisOnly val="1"/>
    <c:dispBlanksAs val="gap"/>
    <c:showDLblsOverMax val="0"/>
  </c:chart>
  <c:spPr>
    <a:ln>
      <a:noFill/>
    </a:ln>
  </c:sp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87115826248124"/>
          <c:y val="9.3229059777874768E-2"/>
          <c:w val="0.63676153970976801"/>
          <c:h val="0.77932346834218669"/>
        </c:manualLayout>
      </c:layout>
      <c:lineChart>
        <c:grouping val="standard"/>
        <c:varyColors val="0"/>
        <c:ser>
          <c:idx val="1"/>
          <c:order val="0"/>
          <c:tx>
            <c:v>Baseline</c:v>
          </c:tx>
          <c:spPr>
            <a:ln w="31750">
              <a:solidFill>
                <a:schemeClr val="tx1"/>
              </a:solidFill>
            </a:ln>
          </c:spPr>
          <c:marker>
            <c:symbol val="none"/>
          </c:marker>
          <c:cat>
            <c:strRef>
              <c:f>flow_analysis!$G$4:$G$15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flow_analysis!$I$4:$I$15</c:f>
              <c:numCache>
                <c:formatCode>0.00</c:formatCode>
                <c:ptCount val="12"/>
                <c:pt idx="0">
                  <c:v>595.66666666666663</c:v>
                </c:pt>
                <c:pt idx="1">
                  <c:v>323.59999999999923</c:v>
                </c:pt>
                <c:pt idx="2">
                  <c:v>110.16666666666667</c:v>
                </c:pt>
                <c:pt idx="3">
                  <c:v>77.383333333332658</c:v>
                </c:pt>
                <c:pt idx="4">
                  <c:v>391.5</c:v>
                </c:pt>
                <c:pt idx="5">
                  <c:v>575.5</c:v>
                </c:pt>
                <c:pt idx="6">
                  <c:v>3163.3333333334631</c:v>
                </c:pt>
                <c:pt idx="7">
                  <c:v>5060</c:v>
                </c:pt>
                <c:pt idx="8">
                  <c:v>4298.3333333333285</c:v>
                </c:pt>
                <c:pt idx="9">
                  <c:v>2065</c:v>
                </c:pt>
                <c:pt idx="10">
                  <c:v>929</c:v>
                </c:pt>
                <c:pt idx="11">
                  <c:v>612.8333333333336</c:v>
                </c:pt>
              </c:numCache>
            </c:numRef>
          </c:val>
          <c:smooth val="0"/>
          <c:extLst>
            <c:ext xmlns:c16="http://schemas.microsoft.com/office/drawing/2014/chart" uri="{C3380CC4-5D6E-409C-BE32-E72D297353CC}">
              <c16:uniqueId val="{00000000-3F4F-4134-A5D0-D0BD59FA102D}"/>
            </c:ext>
          </c:extLst>
        </c:ser>
        <c:ser>
          <c:idx val="2"/>
          <c:order val="1"/>
          <c:tx>
            <c:v>LUS-1</c:v>
          </c:tx>
          <c:spPr>
            <a:ln w="31750">
              <a:solidFill>
                <a:schemeClr val="tx1"/>
              </a:solidFill>
              <a:prstDash val="sysDot"/>
            </a:ln>
          </c:spPr>
          <c:marker>
            <c:symbol val="none"/>
          </c:marker>
          <c:cat>
            <c:strRef>
              <c:f>flow_analysis!$G$4:$G$15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flow_analysis!$J$4:$J$15</c:f>
              <c:numCache>
                <c:formatCode>0.00</c:formatCode>
                <c:ptCount val="12"/>
                <c:pt idx="0">
                  <c:v>579.16666666666663</c:v>
                </c:pt>
                <c:pt idx="1">
                  <c:v>237.68333333333447</c:v>
                </c:pt>
                <c:pt idx="2">
                  <c:v>79.11666666666666</c:v>
                </c:pt>
                <c:pt idx="3">
                  <c:v>67.466666666666697</c:v>
                </c:pt>
                <c:pt idx="4">
                  <c:v>302.16666666666708</c:v>
                </c:pt>
                <c:pt idx="5">
                  <c:v>531.3333333333336</c:v>
                </c:pt>
                <c:pt idx="6">
                  <c:v>2425</c:v>
                </c:pt>
                <c:pt idx="7">
                  <c:v>4496.6666666669262</c:v>
                </c:pt>
                <c:pt idx="8">
                  <c:v>3810</c:v>
                </c:pt>
                <c:pt idx="9">
                  <c:v>1810</c:v>
                </c:pt>
                <c:pt idx="10">
                  <c:v>835.66666666666663</c:v>
                </c:pt>
                <c:pt idx="11">
                  <c:v>603.5</c:v>
                </c:pt>
              </c:numCache>
            </c:numRef>
          </c:val>
          <c:smooth val="0"/>
          <c:extLst>
            <c:ext xmlns:c16="http://schemas.microsoft.com/office/drawing/2014/chart" uri="{C3380CC4-5D6E-409C-BE32-E72D297353CC}">
              <c16:uniqueId val="{00000001-3F4F-4134-A5D0-D0BD59FA102D}"/>
            </c:ext>
          </c:extLst>
        </c:ser>
        <c:ser>
          <c:idx val="3"/>
          <c:order val="2"/>
          <c:tx>
            <c:v>LUS-2</c:v>
          </c:tx>
          <c:spPr>
            <a:ln w="31750">
              <a:solidFill>
                <a:schemeClr val="tx1"/>
              </a:solidFill>
              <a:prstDash val="dash"/>
            </a:ln>
          </c:spPr>
          <c:marker>
            <c:symbol val="none"/>
          </c:marker>
          <c:cat>
            <c:strRef>
              <c:f>flow_analysis!$G$4:$G$15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flow_analysis!$K$4:$K$15</c:f>
              <c:numCache>
                <c:formatCode>0.00</c:formatCode>
                <c:ptCount val="12"/>
                <c:pt idx="0">
                  <c:v>600</c:v>
                </c:pt>
                <c:pt idx="1">
                  <c:v>378.56666666666672</c:v>
                </c:pt>
                <c:pt idx="2">
                  <c:v>136.28333333333347</c:v>
                </c:pt>
                <c:pt idx="3">
                  <c:v>85.533333333333289</c:v>
                </c:pt>
                <c:pt idx="4">
                  <c:v>426.66666666666708</c:v>
                </c:pt>
                <c:pt idx="5">
                  <c:v>679.5</c:v>
                </c:pt>
                <c:pt idx="6">
                  <c:v>3711.6666666665988</c:v>
                </c:pt>
                <c:pt idx="7">
                  <c:v>5453.3333333333285</c:v>
                </c:pt>
                <c:pt idx="8">
                  <c:v>4698.3333333333285</c:v>
                </c:pt>
                <c:pt idx="9">
                  <c:v>2281.6666666665988</c:v>
                </c:pt>
                <c:pt idx="10">
                  <c:v>1015.5</c:v>
                </c:pt>
                <c:pt idx="11">
                  <c:v>623</c:v>
                </c:pt>
              </c:numCache>
            </c:numRef>
          </c:val>
          <c:smooth val="0"/>
          <c:extLst>
            <c:ext xmlns:c16="http://schemas.microsoft.com/office/drawing/2014/chart" uri="{C3380CC4-5D6E-409C-BE32-E72D297353CC}">
              <c16:uniqueId val="{00000002-3F4F-4134-A5D0-D0BD59FA102D}"/>
            </c:ext>
          </c:extLst>
        </c:ser>
        <c:dLbls>
          <c:showLegendKey val="0"/>
          <c:showVal val="0"/>
          <c:showCatName val="0"/>
          <c:showSerName val="0"/>
          <c:showPercent val="0"/>
          <c:showBubbleSize val="0"/>
        </c:dLbls>
        <c:smooth val="0"/>
        <c:axId val="54080640"/>
        <c:axId val="54082176"/>
      </c:lineChart>
      <c:catAx>
        <c:axId val="54080640"/>
        <c:scaling>
          <c:orientation val="minMax"/>
        </c:scaling>
        <c:delete val="0"/>
        <c:axPos val="b"/>
        <c:numFmt formatCode="General" sourceLinked="0"/>
        <c:majorTickMark val="out"/>
        <c:minorTickMark val="none"/>
        <c:tickLblPos val="nextTo"/>
        <c:txPr>
          <a:bodyPr/>
          <a:lstStyle/>
          <a:p>
            <a:pPr>
              <a:defRPr lang="en-GB" sz="1600" b="1"/>
            </a:pPr>
            <a:endParaRPr lang="en-US"/>
          </a:p>
        </c:txPr>
        <c:crossAx val="54082176"/>
        <c:crosses val="autoZero"/>
        <c:auto val="1"/>
        <c:lblAlgn val="ctr"/>
        <c:lblOffset val="100"/>
        <c:noMultiLvlLbl val="0"/>
      </c:catAx>
      <c:valAx>
        <c:axId val="54082176"/>
        <c:scaling>
          <c:orientation val="minMax"/>
          <c:max val="8000"/>
        </c:scaling>
        <c:delete val="0"/>
        <c:axPos val="l"/>
        <c:majorGridlines>
          <c:spPr>
            <a:ln>
              <a:prstDash val="sysDot"/>
            </a:ln>
          </c:spPr>
        </c:majorGridlines>
        <c:title>
          <c:tx>
            <c:rich>
              <a:bodyPr rot="-5400000" vert="horz"/>
              <a:lstStyle/>
              <a:p>
                <a:pPr>
                  <a:defRPr lang="en-GB" sz="2400"/>
                </a:pPr>
                <a:r>
                  <a:rPr lang="en-US" sz="2400" dirty="0"/>
                  <a:t>Discharge </a:t>
                </a:r>
                <a:r>
                  <a:rPr lang="en-US" sz="2400" dirty="0" smtClean="0"/>
                  <a:t>(m³/s)</a:t>
                </a:r>
                <a:endParaRPr lang="en-US" sz="2400" dirty="0"/>
              </a:p>
            </c:rich>
          </c:tx>
          <c:layout>
            <c:manualLayout>
              <c:xMode val="edge"/>
              <c:yMode val="edge"/>
              <c:x val="0"/>
              <c:y val="0.17742457753223193"/>
            </c:manualLayout>
          </c:layout>
          <c:overlay val="0"/>
        </c:title>
        <c:numFmt formatCode="0" sourceLinked="0"/>
        <c:majorTickMark val="out"/>
        <c:minorTickMark val="none"/>
        <c:tickLblPos val="nextTo"/>
        <c:txPr>
          <a:bodyPr/>
          <a:lstStyle/>
          <a:p>
            <a:pPr>
              <a:defRPr lang="en-GB" sz="1600" b="1"/>
            </a:pPr>
            <a:endParaRPr lang="en-US"/>
          </a:p>
        </c:txPr>
        <c:crossAx val="54080640"/>
        <c:crosses val="autoZero"/>
        <c:crossBetween val="between"/>
        <c:majorUnit val="2000"/>
      </c:valAx>
      <c:spPr>
        <a:ln>
          <a:solidFill>
            <a:sysClr val="windowText" lastClr="000000">
              <a:tint val="75000"/>
              <a:shade val="95000"/>
              <a:satMod val="105000"/>
            </a:sysClr>
          </a:solidFill>
        </a:ln>
      </c:spPr>
    </c:plotArea>
    <c:legend>
      <c:legendPos val="r"/>
      <c:layout>
        <c:manualLayout>
          <c:xMode val="edge"/>
          <c:yMode val="edge"/>
          <c:x val="0.81388912974167027"/>
          <c:y val="9.3390322660732383E-2"/>
          <c:w val="0.16572194994532571"/>
          <c:h val="0.33994161965830738"/>
        </c:manualLayout>
      </c:layout>
      <c:overlay val="0"/>
      <c:spPr>
        <a:ln>
          <a:solidFill>
            <a:schemeClr val="accent3"/>
          </a:solidFill>
        </a:ln>
      </c:spPr>
      <c:txPr>
        <a:bodyPr/>
        <a:lstStyle/>
        <a:p>
          <a:pPr>
            <a:defRPr lang="en-GB" sz="1600" b="1"/>
          </a:pPr>
          <a:endParaRPr lang="en-US"/>
        </a:p>
      </c:txPr>
    </c:legend>
    <c:plotVisOnly val="1"/>
    <c:dispBlanksAs val="gap"/>
    <c:showDLblsOverMax val="0"/>
  </c:chart>
  <c:spPr>
    <a:ln>
      <a:noFill/>
    </a:ln>
  </c:sp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956081424017677"/>
          <c:y val="6.1886790073604529E-2"/>
          <c:w val="0.60581738504634852"/>
          <c:h val="0.79402336785674055"/>
        </c:manualLayout>
      </c:layout>
      <c:lineChart>
        <c:grouping val="standard"/>
        <c:varyColors val="0"/>
        <c:ser>
          <c:idx val="1"/>
          <c:order val="0"/>
          <c:tx>
            <c:v>Baseline</c:v>
          </c:tx>
          <c:spPr>
            <a:ln>
              <a:solidFill>
                <a:schemeClr val="tx1"/>
              </a:solidFill>
            </a:ln>
          </c:spPr>
          <c:marker>
            <c:symbol val="none"/>
          </c:marker>
          <c:cat>
            <c:strRef>
              <c:f>Sheet1!$K$5:$K$16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Sheet1!$M$5:$M$16</c:f>
              <c:numCache>
                <c:formatCode>0.00</c:formatCode>
                <c:ptCount val="12"/>
                <c:pt idx="0">
                  <c:v>595.66666666666663</c:v>
                </c:pt>
                <c:pt idx="1">
                  <c:v>323.59999999999923</c:v>
                </c:pt>
                <c:pt idx="2">
                  <c:v>110.16666666666667</c:v>
                </c:pt>
                <c:pt idx="3">
                  <c:v>77.383333333332786</c:v>
                </c:pt>
                <c:pt idx="4">
                  <c:v>391.5</c:v>
                </c:pt>
                <c:pt idx="5">
                  <c:v>575.5</c:v>
                </c:pt>
                <c:pt idx="6">
                  <c:v>3163.3333333333758</c:v>
                </c:pt>
                <c:pt idx="7">
                  <c:v>5060</c:v>
                </c:pt>
                <c:pt idx="8">
                  <c:v>4298.3333333333285</c:v>
                </c:pt>
                <c:pt idx="9">
                  <c:v>2065</c:v>
                </c:pt>
                <c:pt idx="10">
                  <c:v>929</c:v>
                </c:pt>
                <c:pt idx="11">
                  <c:v>612.8333333333336</c:v>
                </c:pt>
              </c:numCache>
            </c:numRef>
          </c:val>
          <c:smooth val="0"/>
          <c:extLst>
            <c:ext xmlns:c16="http://schemas.microsoft.com/office/drawing/2014/chart" uri="{C3380CC4-5D6E-409C-BE32-E72D297353CC}">
              <c16:uniqueId val="{00000000-4563-4462-B0C6-270751380757}"/>
            </c:ext>
          </c:extLst>
        </c:ser>
        <c:ser>
          <c:idx val="2"/>
          <c:order val="1"/>
          <c:tx>
            <c:v>BCM2-LUS1</c:v>
          </c:tx>
          <c:spPr>
            <a:ln w="19050">
              <a:solidFill>
                <a:srgbClr val="FFC000"/>
              </a:solidFill>
            </a:ln>
          </c:spPr>
          <c:marker>
            <c:symbol val="circle"/>
            <c:size val="5"/>
            <c:spPr>
              <a:solidFill>
                <a:srgbClr val="FFC000"/>
              </a:solidFill>
            </c:spPr>
          </c:marker>
          <c:cat>
            <c:strRef>
              <c:f>Sheet1!$K$5:$K$16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Sheet1!$N$5:$N$16</c:f>
              <c:numCache>
                <c:formatCode>0.00</c:formatCode>
                <c:ptCount val="12"/>
                <c:pt idx="0">
                  <c:v>536.8333333333336</c:v>
                </c:pt>
                <c:pt idx="1">
                  <c:v>168.71666666666539</c:v>
                </c:pt>
                <c:pt idx="2">
                  <c:v>59.483333333333341</c:v>
                </c:pt>
                <c:pt idx="3">
                  <c:v>41.45</c:v>
                </c:pt>
                <c:pt idx="4">
                  <c:v>184.83333333333431</c:v>
                </c:pt>
                <c:pt idx="5">
                  <c:v>442.66666666666708</c:v>
                </c:pt>
                <c:pt idx="6">
                  <c:v>1160.3333333333201</c:v>
                </c:pt>
                <c:pt idx="7">
                  <c:v>3743.3333333333758</c:v>
                </c:pt>
                <c:pt idx="8">
                  <c:v>2475</c:v>
                </c:pt>
                <c:pt idx="9">
                  <c:v>1349</c:v>
                </c:pt>
                <c:pt idx="10">
                  <c:v>702</c:v>
                </c:pt>
                <c:pt idx="11">
                  <c:v>600</c:v>
                </c:pt>
              </c:numCache>
            </c:numRef>
          </c:val>
          <c:smooth val="0"/>
          <c:extLst>
            <c:ext xmlns:c16="http://schemas.microsoft.com/office/drawing/2014/chart" uri="{C3380CC4-5D6E-409C-BE32-E72D297353CC}">
              <c16:uniqueId val="{00000001-4563-4462-B0C6-270751380757}"/>
            </c:ext>
          </c:extLst>
        </c:ser>
        <c:ser>
          <c:idx val="0"/>
          <c:order val="2"/>
          <c:tx>
            <c:v>BCM2-LUS2</c:v>
          </c:tx>
          <c:spPr>
            <a:ln w="19050">
              <a:solidFill>
                <a:srgbClr val="C00000"/>
              </a:solidFill>
            </a:ln>
          </c:spPr>
          <c:marker>
            <c:symbol val="x"/>
            <c:size val="5"/>
            <c:spPr>
              <a:solidFill>
                <a:srgbClr val="C00000"/>
              </a:solidFill>
            </c:spPr>
          </c:marker>
          <c:val>
            <c:numRef>
              <c:f>Sheet1!$O$5:$O$16</c:f>
              <c:numCache>
                <c:formatCode>0.00</c:formatCode>
                <c:ptCount val="12"/>
                <c:pt idx="0">
                  <c:v>599.3333333333336</c:v>
                </c:pt>
                <c:pt idx="1">
                  <c:v>301.08333333333331</c:v>
                </c:pt>
                <c:pt idx="2">
                  <c:v>86.25</c:v>
                </c:pt>
                <c:pt idx="3">
                  <c:v>45.949999999999996</c:v>
                </c:pt>
                <c:pt idx="4">
                  <c:v>274.33333333333331</c:v>
                </c:pt>
                <c:pt idx="5">
                  <c:v>521.3333333333336</c:v>
                </c:pt>
                <c:pt idx="6">
                  <c:v>2311.6666666666383</c:v>
                </c:pt>
                <c:pt idx="7">
                  <c:v>4741.6666666667516</c:v>
                </c:pt>
                <c:pt idx="8">
                  <c:v>3341.6666666666383</c:v>
                </c:pt>
                <c:pt idx="9">
                  <c:v>1878.3333333333201</c:v>
                </c:pt>
                <c:pt idx="10">
                  <c:v>894.8333333333336</c:v>
                </c:pt>
                <c:pt idx="11">
                  <c:v>619.16666666666663</c:v>
                </c:pt>
              </c:numCache>
            </c:numRef>
          </c:val>
          <c:smooth val="0"/>
          <c:extLst>
            <c:ext xmlns:c16="http://schemas.microsoft.com/office/drawing/2014/chart" uri="{C3380CC4-5D6E-409C-BE32-E72D297353CC}">
              <c16:uniqueId val="{00000002-4563-4462-B0C6-270751380757}"/>
            </c:ext>
          </c:extLst>
        </c:ser>
        <c:ser>
          <c:idx val="3"/>
          <c:order val="3"/>
          <c:tx>
            <c:v>MIMR-LUS1</c:v>
          </c:tx>
          <c:spPr>
            <a:ln w="19050">
              <a:solidFill>
                <a:srgbClr val="0070C0"/>
              </a:solidFill>
            </a:ln>
          </c:spPr>
          <c:marker>
            <c:symbol val="triangle"/>
            <c:size val="5"/>
            <c:spPr>
              <a:solidFill>
                <a:srgbClr val="0070C0"/>
              </a:solidFill>
            </c:spPr>
          </c:marker>
          <c:val>
            <c:numRef>
              <c:f>Sheet1!$P$5:$P$16</c:f>
              <c:numCache>
                <c:formatCode>0.00</c:formatCode>
                <c:ptCount val="12"/>
                <c:pt idx="0">
                  <c:v>587.66666666666663</c:v>
                </c:pt>
                <c:pt idx="1">
                  <c:v>285.76666666666671</c:v>
                </c:pt>
                <c:pt idx="2">
                  <c:v>57.966666666666121</c:v>
                </c:pt>
                <c:pt idx="3">
                  <c:v>49.416666666665989</c:v>
                </c:pt>
                <c:pt idx="4">
                  <c:v>254.83333333333431</c:v>
                </c:pt>
                <c:pt idx="5">
                  <c:v>504.83333333333331</c:v>
                </c:pt>
                <c:pt idx="6">
                  <c:v>3416.6666666666383</c:v>
                </c:pt>
                <c:pt idx="7">
                  <c:v>5960</c:v>
                </c:pt>
                <c:pt idx="8">
                  <c:v>4960</c:v>
                </c:pt>
                <c:pt idx="9">
                  <c:v>2293.3333333333758</c:v>
                </c:pt>
                <c:pt idx="10">
                  <c:v>966.5</c:v>
                </c:pt>
                <c:pt idx="11">
                  <c:v>624.3333333333336</c:v>
                </c:pt>
              </c:numCache>
            </c:numRef>
          </c:val>
          <c:smooth val="0"/>
          <c:extLst>
            <c:ext xmlns:c16="http://schemas.microsoft.com/office/drawing/2014/chart" uri="{C3380CC4-5D6E-409C-BE32-E72D297353CC}">
              <c16:uniqueId val="{00000003-4563-4462-B0C6-270751380757}"/>
            </c:ext>
          </c:extLst>
        </c:ser>
        <c:ser>
          <c:idx val="4"/>
          <c:order val="4"/>
          <c:tx>
            <c:v>MIMR-LUS2</c:v>
          </c:tx>
          <c:spPr>
            <a:ln w="19050">
              <a:solidFill>
                <a:srgbClr val="7030A0"/>
              </a:solidFill>
            </a:ln>
          </c:spPr>
          <c:marker>
            <c:symbol val="dash"/>
            <c:size val="5"/>
            <c:spPr>
              <a:solidFill>
                <a:srgbClr val="7030A0"/>
              </a:solidFill>
            </c:spPr>
          </c:marker>
          <c:val>
            <c:numRef>
              <c:f>Sheet1!$Q$5:$Q$16</c:f>
              <c:numCache>
                <c:formatCode>0.00</c:formatCode>
                <c:ptCount val="12"/>
                <c:pt idx="0">
                  <c:v>600</c:v>
                </c:pt>
                <c:pt idx="1">
                  <c:v>416.83333333333331</c:v>
                </c:pt>
                <c:pt idx="2">
                  <c:v>101.14999999999999</c:v>
                </c:pt>
                <c:pt idx="3">
                  <c:v>55.533333333333331</c:v>
                </c:pt>
                <c:pt idx="4">
                  <c:v>380</c:v>
                </c:pt>
                <c:pt idx="5">
                  <c:v>552.8333333333336</c:v>
                </c:pt>
                <c:pt idx="6">
                  <c:v>4751.6666666667516</c:v>
                </c:pt>
                <c:pt idx="7">
                  <c:v>6908.3333333333285</c:v>
                </c:pt>
                <c:pt idx="8">
                  <c:v>5911.6666666667516</c:v>
                </c:pt>
                <c:pt idx="9">
                  <c:v>2818.3333333333758</c:v>
                </c:pt>
                <c:pt idx="10">
                  <c:v>1156.6666666666667</c:v>
                </c:pt>
                <c:pt idx="11">
                  <c:v>664.16666666666663</c:v>
                </c:pt>
              </c:numCache>
            </c:numRef>
          </c:val>
          <c:smooth val="0"/>
          <c:extLst>
            <c:ext xmlns:c16="http://schemas.microsoft.com/office/drawing/2014/chart" uri="{C3380CC4-5D6E-409C-BE32-E72D297353CC}">
              <c16:uniqueId val="{00000004-4563-4462-B0C6-270751380757}"/>
            </c:ext>
          </c:extLst>
        </c:ser>
        <c:ser>
          <c:idx val="5"/>
          <c:order val="5"/>
          <c:tx>
            <c:v>MIHR-LUS1</c:v>
          </c:tx>
          <c:spPr>
            <a:ln w="19050">
              <a:solidFill>
                <a:srgbClr val="FF0000"/>
              </a:solidFill>
            </a:ln>
          </c:spPr>
          <c:marker>
            <c:symbol val="diamond"/>
            <c:size val="5"/>
            <c:spPr>
              <a:solidFill>
                <a:srgbClr val="FF0000"/>
              </a:solidFill>
            </c:spPr>
          </c:marker>
          <c:val>
            <c:numRef>
              <c:f>Sheet1!$R$5:$R$16</c:f>
              <c:numCache>
                <c:formatCode>0.00</c:formatCode>
                <c:ptCount val="12"/>
                <c:pt idx="0">
                  <c:v>579.8333333333336</c:v>
                </c:pt>
                <c:pt idx="1">
                  <c:v>260.83333333333331</c:v>
                </c:pt>
                <c:pt idx="2">
                  <c:v>72.983333333333249</c:v>
                </c:pt>
                <c:pt idx="3">
                  <c:v>54.033333333333339</c:v>
                </c:pt>
                <c:pt idx="4">
                  <c:v>289.66666666666708</c:v>
                </c:pt>
                <c:pt idx="5">
                  <c:v>474</c:v>
                </c:pt>
                <c:pt idx="6">
                  <c:v>1407</c:v>
                </c:pt>
                <c:pt idx="7">
                  <c:v>4620</c:v>
                </c:pt>
                <c:pt idx="8">
                  <c:v>3921.6666666666383</c:v>
                </c:pt>
                <c:pt idx="9">
                  <c:v>1891.6666666666667</c:v>
                </c:pt>
                <c:pt idx="10">
                  <c:v>805.16666666666663</c:v>
                </c:pt>
                <c:pt idx="11">
                  <c:v>614</c:v>
                </c:pt>
              </c:numCache>
            </c:numRef>
          </c:val>
          <c:smooth val="0"/>
          <c:extLst>
            <c:ext xmlns:c16="http://schemas.microsoft.com/office/drawing/2014/chart" uri="{C3380CC4-5D6E-409C-BE32-E72D297353CC}">
              <c16:uniqueId val="{00000005-4563-4462-B0C6-270751380757}"/>
            </c:ext>
          </c:extLst>
        </c:ser>
        <c:ser>
          <c:idx val="6"/>
          <c:order val="6"/>
          <c:tx>
            <c:v>MIHR-LUS2</c:v>
          </c:tx>
          <c:spPr>
            <a:ln w="19050">
              <a:solidFill>
                <a:srgbClr val="00B0F0"/>
              </a:solidFill>
            </a:ln>
          </c:spPr>
          <c:marker>
            <c:symbol val="square"/>
            <c:size val="5"/>
            <c:spPr>
              <a:solidFill>
                <a:srgbClr val="00B0F0"/>
              </a:solidFill>
            </c:spPr>
          </c:marker>
          <c:val>
            <c:numRef>
              <c:f>Sheet1!$S$5:$S$16</c:f>
              <c:numCache>
                <c:formatCode>0.00</c:formatCode>
                <c:ptCount val="12"/>
                <c:pt idx="0">
                  <c:v>600</c:v>
                </c:pt>
                <c:pt idx="1">
                  <c:v>405.83333333333331</c:v>
                </c:pt>
                <c:pt idx="2">
                  <c:v>133.51666666666571</c:v>
                </c:pt>
                <c:pt idx="3">
                  <c:v>63.15</c:v>
                </c:pt>
                <c:pt idx="4">
                  <c:v>410</c:v>
                </c:pt>
                <c:pt idx="5">
                  <c:v>542.16666666666663</c:v>
                </c:pt>
                <c:pt idx="6">
                  <c:v>2620</c:v>
                </c:pt>
                <c:pt idx="7">
                  <c:v>5711.6666666667516</c:v>
                </c:pt>
                <c:pt idx="8">
                  <c:v>5006.6666666667516</c:v>
                </c:pt>
                <c:pt idx="9">
                  <c:v>2566.6666666666383</c:v>
                </c:pt>
                <c:pt idx="10">
                  <c:v>1025.6666666666667</c:v>
                </c:pt>
                <c:pt idx="11">
                  <c:v>694.5</c:v>
                </c:pt>
              </c:numCache>
            </c:numRef>
          </c:val>
          <c:smooth val="0"/>
          <c:extLst>
            <c:ext xmlns:c16="http://schemas.microsoft.com/office/drawing/2014/chart" uri="{C3380CC4-5D6E-409C-BE32-E72D297353CC}">
              <c16:uniqueId val="{00000006-4563-4462-B0C6-270751380757}"/>
            </c:ext>
          </c:extLst>
        </c:ser>
        <c:dLbls>
          <c:showLegendKey val="0"/>
          <c:showVal val="0"/>
          <c:showCatName val="0"/>
          <c:showSerName val="0"/>
          <c:showPercent val="0"/>
          <c:showBubbleSize val="0"/>
        </c:dLbls>
        <c:smooth val="0"/>
        <c:axId val="54168576"/>
        <c:axId val="54195328"/>
      </c:lineChart>
      <c:catAx>
        <c:axId val="54168576"/>
        <c:scaling>
          <c:orientation val="minMax"/>
        </c:scaling>
        <c:delete val="0"/>
        <c:axPos val="b"/>
        <c:numFmt formatCode="General" sourceLinked="1"/>
        <c:majorTickMark val="out"/>
        <c:minorTickMark val="none"/>
        <c:tickLblPos val="nextTo"/>
        <c:txPr>
          <a:bodyPr rot="0" vert="horz"/>
          <a:lstStyle/>
          <a:p>
            <a:pPr>
              <a:defRPr lang="en-GB" sz="1600" b="1" i="0" u="none" strike="noStrike" baseline="0">
                <a:solidFill>
                  <a:srgbClr val="000000"/>
                </a:solidFill>
                <a:latin typeface="Calibri"/>
                <a:ea typeface="Calibri"/>
                <a:cs typeface="Calibri"/>
              </a:defRPr>
            </a:pPr>
            <a:endParaRPr lang="en-US"/>
          </a:p>
        </c:txPr>
        <c:crossAx val="54195328"/>
        <c:crosses val="autoZero"/>
        <c:auto val="1"/>
        <c:lblAlgn val="ctr"/>
        <c:lblOffset val="100"/>
        <c:noMultiLvlLbl val="0"/>
      </c:catAx>
      <c:valAx>
        <c:axId val="54195328"/>
        <c:scaling>
          <c:orientation val="minMax"/>
          <c:max val="8000"/>
        </c:scaling>
        <c:delete val="0"/>
        <c:axPos val="l"/>
        <c:majorGridlines>
          <c:spPr>
            <a:ln>
              <a:prstDash val="sysDot"/>
            </a:ln>
          </c:spPr>
        </c:majorGridlines>
        <c:title>
          <c:tx>
            <c:rich>
              <a:bodyPr rot="-5400000" vert="horz"/>
              <a:lstStyle/>
              <a:p>
                <a:pPr>
                  <a:defRPr lang="en-GB" sz="2400" b="1"/>
                </a:pPr>
                <a:r>
                  <a:rPr lang="en-US" sz="2400" b="1" dirty="0"/>
                  <a:t>Discharge </a:t>
                </a:r>
                <a:r>
                  <a:rPr lang="en-US" sz="2400" b="1" dirty="0" smtClean="0"/>
                  <a:t>(m³/s)</a:t>
                </a:r>
                <a:endParaRPr lang="en-US" sz="2400" b="1" dirty="0"/>
              </a:p>
            </c:rich>
          </c:tx>
          <c:layout>
            <c:manualLayout>
              <c:xMode val="edge"/>
              <c:yMode val="edge"/>
              <c:x val="1.6583589893231884E-2"/>
              <c:y val="0.16405851965386767"/>
            </c:manualLayout>
          </c:layout>
          <c:overlay val="0"/>
        </c:title>
        <c:numFmt formatCode="0" sourceLinked="0"/>
        <c:majorTickMark val="out"/>
        <c:minorTickMark val="none"/>
        <c:tickLblPos val="nextTo"/>
        <c:txPr>
          <a:bodyPr rot="0" vert="horz"/>
          <a:lstStyle/>
          <a:p>
            <a:pPr>
              <a:defRPr lang="en-GB" sz="1600" b="1" i="0" u="none" strike="noStrike" baseline="0">
                <a:solidFill>
                  <a:srgbClr val="000000"/>
                </a:solidFill>
                <a:latin typeface="Calibri"/>
                <a:ea typeface="Calibri"/>
                <a:cs typeface="Calibri"/>
              </a:defRPr>
            </a:pPr>
            <a:endParaRPr lang="en-US"/>
          </a:p>
        </c:txPr>
        <c:crossAx val="54168576"/>
        <c:crosses val="autoZero"/>
        <c:crossBetween val="between"/>
        <c:majorUnit val="2000"/>
      </c:valAx>
      <c:spPr>
        <a:ln>
          <a:solidFill>
            <a:schemeClr val="tx1"/>
          </a:solidFill>
        </a:ln>
      </c:spPr>
    </c:plotArea>
    <c:legend>
      <c:legendPos val="r"/>
      <c:layout>
        <c:manualLayout>
          <c:xMode val="edge"/>
          <c:yMode val="edge"/>
          <c:x val="0.7936149487091233"/>
          <c:y val="6.1573015219133928E-2"/>
          <c:w val="0.19940354147762349"/>
          <c:h val="0.79918193655580505"/>
        </c:manualLayout>
      </c:layout>
      <c:overlay val="0"/>
      <c:spPr>
        <a:ln>
          <a:solidFill>
            <a:schemeClr val="tx2">
              <a:lumMod val="60000"/>
              <a:lumOff val="40000"/>
            </a:schemeClr>
          </a:solidFill>
        </a:ln>
      </c:spPr>
      <c:txPr>
        <a:bodyPr/>
        <a:lstStyle/>
        <a:p>
          <a:pPr>
            <a:defRPr lang="en-GB" sz="1600" b="1" i="0" u="none" strike="noStrike" baseline="0">
              <a:solidFill>
                <a:srgbClr val="000000"/>
              </a:solidFill>
              <a:latin typeface="Calibri"/>
              <a:ea typeface="Calibri"/>
              <a:cs typeface="Calibri"/>
            </a:defRPr>
          </a:pPr>
          <a:endParaRPr lang="en-US"/>
        </a:p>
      </c:txPr>
    </c:legend>
    <c:plotVisOnly val="1"/>
    <c:dispBlanksAs val="gap"/>
    <c:showDLblsOverMax val="0"/>
  </c:chart>
  <c:spPr>
    <a:ln>
      <a:noFill/>
    </a:ln>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a:pPr>
            <a:r>
              <a:rPr lang="en-US" dirty="0" smtClean="0"/>
              <a:t>MIMR</a:t>
            </a:r>
            <a:endParaRPr lang="en-US" dirty="0"/>
          </a:p>
        </c:rich>
      </c:tx>
      <c:layout/>
      <c:overlay val="1"/>
    </c:title>
    <c:autoTitleDeleted val="0"/>
    <c:plotArea>
      <c:layout>
        <c:manualLayout>
          <c:layoutTarget val="inner"/>
          <c:xMode val="edge"/>
          <c:yMode val="edge"/>
          <c:x val="0.15183818686502523"/>
          <c:y val="0.15868655784804403"/>
          <c:w val="0.82139319837038105"/>
          <c:h val="0.58583654147939257"/>
        </c:manualLayout>
      </c:layout>
      <c:lineChart>
        <c:grouping val="standard"/>
        <c:varyColors val="0"/>
        <c:ser>
          <c:idx val="0"/>
          <c:order val="0"/>
          <c:tx>
            <c:v>2020</c:v>
          </c:tx>
          <c:spPr>
            <a:ln w="25400">
              <a:solidFill>
                <a:sysClr val="windowText" lastClr="000000"/>
              </a:solidFill>
              <a:prstDash val="sysDot"/>
            </a:ln>
          </c:spPr>
          <c:marker>
            <c:symbol val="none"/>
          </c:marker>
          <c:cat>
            <c:strRef>
              <c:f>MIMR!$L$22:$L$33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MIMR!$AG$22:$AG$33</c:f>
              <c:numCache>
                <c:formatCode>0.00</c:formatCode>
                <c:ptCount val="12"/>
                <c:pt idx="0">
                  <c:v>0.49667559814472956</c:v>
                </c:pt>
                <c:pt idx="1">
                  <c:v>0.34401204427088372</c:v>
                </c:pt>
                <c:pt idx="2">
                  <c:v>0.29785970052035432</c:v>
                </c:pt>
                <c:pt idx="3">
                  <c:v>0.63538584391341746</c:v>
                </c:pt>
                <c:pt idx="4">
                  <c:v>0.87501116943316681</c:v>
                </c:pt>
                <c:pt idx="5">
                  <c:v>0.59659409586624856</c:v>
                </c:pt>
                <c:pt idx="6">
                  <c:v>0.50518701171874958</c:v>
                </c:pt>
                <c:pt idx="7">
                  <c:v>0.24954652913416689</c:v>
                </c:pt>
                <c:pt idx="8">
                  <c:v>9.9139648437083575E-2</c:v>
                </c:pt>
                <c:pt idx="9">
                  <c:v>0.34584989420522932</c:v>
                </c:pt>
                <c:pt idx="10">
                  <c:v>0.58096618652341658</c:v>
                </c:pt>
                <c:pt idx="11">
                  <c:v>0.56074900309258513</c:v>
                </c:pt>
              </c:numCache>
            </c:numRef>
          </c:val>
          <c:smooth val="0"/>
          <c:extLst>
            <c:ext xmlns:c16="http://schemas.microsoft.com/office/drawing/2014/chart" uri="{C3380CC4-5D6E-409C-BE32-E72D297353CC}">
              <c16:uniqueId val="{00000000-54CB-49BF-9164-CA15AFD845E2}"/>
            </c:ext>
          </c:extLst>
        </c:ser>
        <c:ser>
          <c:idx val="1"/>
          <c:order val="1"/>
          <c:tx>
            <c:v>2055</c:v>
          </c:tx>
          <c:spPr>
            <a:ln w="25400">
              <a:solidFill>
                <a:schemeClr val="tx1"/>
              </a:solidFill>
              <a:prstDash val="dash"/>
            </a:ln>
          </c:spPr>
          <c:marker>
            <c:symbol val="none"/>
          </c:marker>
          <c:val>
            <c:numRef>
              <c:f>MIMR!$AH$22:$AH$33</c:f>
              <c:numCache>
                <c:formatCode>0.00</c:formatCode>
                <c:ptCount val="12"/>
                <c:pt idx="0">
                  <c:v>1.4919929809561658</c:v>
                </c:pt>
                <c:pt idx="1">
                  <c:v>1.4436319986985817</c:v>
                </c:pt>
                <c:pt idx="2">
                  <c:v>1.0389612019848318</c:v>
                </c:pt>
                <c:pt idx="3">
                  <c:v>1.4705421752925001</c:v>
                </c:pt>
                <c:pt idx="4">
                  <c:v>1.7330511474608332</c:v>
                </c:pt>
                <c:pt idx="5">
                  <c:v>1.3308687133793318</c:v>
                </c:pt>
                <c:pt idx="6">
                  <c:v>1.0993359578444775</c:v>
                </c:pt>
                <c:pt idx="7">
                  <c:v>0.75870603434291661</c:v>
                </c:pt>
                <c:pt idx="8">
                  <c:v>0.77131459554074167</c:v>
                </c:pt>
                <c:pt idx="9">
                  <c:v>1.1478000691730341</c:v>
                </c:pt>
                <c:pt idx="10">
                  <c:v>1.3786159667966698</c:v>
                </c:pt>
                <c:pt idx="11">
                  <c:v>1.5256402384441647</c:v>
                </c:pt>
              </c:numCache>
            </c:numRef>
          </c:val>
          <c:smooth val="0"/>
          <c:extLst>
            <c:ext xmlns:c16="http://schemas.microsoft.com/office/drawing/2014/chart" uri="{C3380CC4-5D6E-409C-BE32-E72D297353CC}">
              <c16:uniqueId val="{00000001-54CB-49BF-9164-CA15AFD845E2}"/>
            </c:ext>
          </c:extLst>
        </c:ser>
        <c:ser>
          <c:idx val="2"/>
          <c:order val="2"/>
          <c:tx>
            <c:v>2090</c:v>
          </c:tx>
          <c:spPr>
            <a:ln w="25400">
              <a:solidFill>
                <a:schemeClr val="tx1"/>
              </a:solidFill>
            </a:ln>
          </c:spPr>
          <c:marker>
            <c:symbol val="none"/>
          </c:marker>
          <c:val>
            <c:numRef>
              <c:f>MIMR!$AI$22:$AI$33</c:f>
              <c:numCache>
                <c:formatCode>0.00</c:formatCode>
                <c:ptCount val="12"/>
                <c:pt idx="0">
                  <c:v>2.26960353597</c:v>
                </c:pt>
                <c:pt idx="1">
                  <c:v>2.2643896077475056</c:v>
                </c:pt>
                <c:pt idx="2">
                  <c:v>2.1124357503241664</c:v>
                </c:pt>
                <c:pt idx="3">
                  <c:v>2.6439622192383352</c:v>
                </c:pt>
                <c:pt idx="4">
                  <c:v>2.7983240763350037</c:v>
                </c:pt>
                <c:pt idx="5">
                  <c:v>2.5118300984691668</c:v>
                </c:pt>
                <c:pt idx="6">
                  <c:v>2.3467361653641667</c:v>
                </c:pt>
                <c:pt idx="7">
                  <c:v>1.8548302815761666</c:v>
                </c:pt>
                <c:pt idx="8">
                  <c:v>1.631983744303084</c:v>
                </c:pt>
                <c:pt idx="9">
                  <c:v>2.2503202514666727</c:v>
                </c:pt>
                <c:pt idx="10">
                  <c:v>2.5353900960291664</c:v>
                </c:pt>
                <c:pt idx="11">
                  <c:v>2.6954393717433351</c:v>
                </c:pt>
              </c:numCache>
            </c:numRef>
          </c:val>
          <c:smooth val="0"/>
          <c:extLst>
            <c:ext xmlns:c16="http://schemas.microsoft.com/office/drawing/2014/chart" uri="{C3380CC4-5D6E-409C-BE32-E72D297353CC}">
              <c16:uniqueId val="{00000002-54CB-49BF-9164-CA15AFD845E2}"/>
            </c:ext>
          </c:extLst>
        </c:ser>
        <c:dLbls>
          <c:showLegendKey val="0"/>
          <c:showVal val="0"/>
          <c:showCatName val="0"/>
          <c:showSerName val="0"/>
          <c:showPercent val="0"/>
          <c:showBubbleSize val="0"/>
        </c:dLbls>
        <c:smooth val="0"/>
        <c:axId val="51789184"/>
        <c:axId val="51803264"/>
      </c:lineChart>
      <c:catAx>
        <c:axId val="51789184"/>
        <c:scaling>
          <c:orientation val="minMax"/>
        </c:scaling>
        <c:delete val="0"/>
        <c:axPos val="b"/>
        <c:numFmt formatCode="General" sourceLinked="0"/>
        <c:majorTickMark val="out"/>
        <c:minorTickMark val="none"/>
        <c:tickLblPos val="low"/>
        <c:txPr>
          <a:bodyPr rot="0" vert="horz"/>
          <a:lstStyle/>
          <a:p>
            <a:pPr>
              <a:defRPr lang="en-GB" sz="1600" b="1"/>
            </a:pPr>
            <a:endParaRPr lang="en-US"/>
          </a:p>
        </c:txPr>
        <c:crossAx val="51803264"/>
        <c:crosses val="autoZero"/>
        <c:auto val="1"/>
        <c:lblAlgn val="ctr"/>
        <c:lblOffset val="100"/>
        <c:noMultiLvlLbl val="0"/>
      </c:catAx>
      <c:valAx>
        <c:axId val="51803264"/>
        <c:scaling>
          <c:orientation val="minMax"/>
          <c:max val="5"/>
        </c:scaling>
        <c:delete val="0"/>
        <c:axPos val="l"/>
        <c:majorGridlines>
          <c:spPr>
            <a:ln>
              <a:prstDash val="sysDot"/>
            </a:ln>
          </c:spPr>
        </c:majorGridlines>
        <c:title>
          <c:tx>
            <c:rich>
              <a:bodyPr rot="-5400000" vert="horz"/>
              <a:lstStyle/>
              <a:p>
                <a:pPr>
                  <a:defRPr lang="en-GB"/>
                </a:pPr>
                <a:r>
                  <a:rPr lang="en-US" sz="1800" b="1" i="0" baseline="0"/>
                  <a:t>∆T °C</a:t>
                </a:r>
              </a:p>
            </c:rich>
          </c:tx>
          <c:layout/>
          <c:overlay val="0"/>
        </c:title>
        <c:numFmt formatCode="0" sourceLinked="0"/>
        <c:majorTickMark val="out"/>
        <c:minorTickMark val="none"/>
        <c:tickLblPos val="nextTo"/>
        <c:txPr>
          <a:bodyPr/>
          <a:lstStyle/>
          <a:p>
            <a:pPr>
              <a:defRPr lang="en-GB" sz="1800" b="1"/>
            </a:pPr>
            <a:endParaRPr lang="en-US"/>
          </a:p>
        </c:txPr>
        <c:crossAx val="51789184"/>
        <c:crosses val="autoZero"/>
        <c:crossBetween val="between"/>
        <c:majorUnit val="1"/>
      </c:valAx>
      <c:spPr>
        <a:ln>
          <a:solidFill>
            <a:schemeClr val="bg1">
              <a:lumMod val="50000"/>
            </a:schemeClr>
          </a:solidFill>
        </a:ln>
      </c:spPr>
    </c:plotArea>
    <c:legend>
      <c:legendPos val="r"/>
      <c:layout>
        <c:manualLayout>
          <c:xMode val="edge"/>
          <c:yMode val="edge"/>
          <c:x val="0.14965412727214469"/>
          <c:y val="0.88272032048118554"/>
          <c:w val="0.81430461721400749"/>
          <c:h val="0.10970881303969118"/>
        </c:manualLayout>
      </c:layout>
      <c:overlay val="0"/>
      <c:spPr>
        <a:ln>
          <a:solidFill>
            <a:sysClr val="window" lastClr="FFFFFF">
              <a:lumMod val="50000"/>
            </a:sysClr>
          </a:solidFill>
        </a:ln>
      </c:spPr>
      <c:txPr>
        <a:bodyPr/>
        <a:lstStyle/>
        <a:p>
          <a:pPr>
            <a:defRPr lang="en-GB" sz="1600" b="1"/>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2000"/>
            </a:pPr>
            <a:r>
              <a:rPr lang="en-US" sz="2000" dirty="0" smtClean="0"/>
              <a:t>MIHR</a:t>
            </a:r>
            <a:endParaRPr lang="en-US" sz="2000" dirty="0"/>
          </a:p>
        </c:rich>
      </c:tx>
      <c:layout/>
      <c:overlay val="1"/>
    </c:title>
    <c:autoTitleDeleted val="0"/>
    <c:plotArea>
      <c:layout>
        <c:manualLayout>
          <c:layoutTarget val="inner"/>
          <c:xMode val="edge"/>
          <c:yMode val="edge"/>
          <c:x val="0.16833003810713806"/>
          <c:y val="0.13290154640521945"/>
          <c:w val="0.79580257156350165"/>
          <c:h val="0.58453161990822156"/>
        </c:manualLayout>
      </c:layout>
      <c:lineChart>
        <c:grouping val="standard"/>
        <c:varyColors val="0"/>
        <c:ser>
          <c:idx val="0"/>
          <c:order val="0"/>
          <c:tx>
            <c:v>2020</c:v>
          </c:tx>
          <c:spPr>
            <a:ln w="28575">
              <a:solidFill>
                <a:schemeClr val="tx1"/>
              </a:solidFill>
              <a:prstDash val="sysDot"/>
            </a:ln>
          </c:spPr>
          <c:marker>
            <c:symbol val="none"/>
          </c:marker>
          <c:cat>
            <c:strRef>
              <c:f>MIHR!$L$22:$L$33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MIHR!$M$22:$M$33</c:f>
              <c:numCache>
                <c:formatCode>0.00</c:formatCode>
                <c:ptCount val="12"/>
                <c:pt idx="0">
                  <c:v>36.234567901234442</c:v>
                </c:pt>
                <c:pt idx="1">
                  <c:v>6.9209039548022586</c:v>
                </c:pt>
                <c:pt idx="2">
                  <c:v>9.5262239433926119</c:v>
                </c:pt>
                <c:pt idx="3">
                  <c:v>53.40035597572362</c:v>
                </c:pt>
                <c:pt idx="4">
                  <c:v>2.3483300786140009</c:v>
                </c:pt>
                <c:pt idx="5">
                  <c:v>-2.6953537011853856</c:v>
                </c:pt>
                <c:pt idx="6">
                  <c:v>-9.5562042385778767</c:v>
                </c:pt>
                <c:pt idx="7">
                  <c:v>2.1314385203274089</c:v>
                </c:pt>
                <c:pt idx="8">
                  <c:v>-6.2071233001238104</c:v>
                </c:pt>
                <c:pt idx="9">
                  <c:v>23.621636848501399</c:v>
                </c:pt>
                <c:pt idx="10">
                  <c:v>7.5187646117878684</c:v>
                </c:pt>
                <c:pt idx="11">
                  <c:v>42.594086021505376</c:v>
                </c:pt>
              </c:numCache>
            </c:numRef>
          </c:val>
          <c:smooth val="0"/>
          <c:extLst>
            <c:ext xmlns:c16="http://schemas.microsoft.com/office/drawing/2014/chart" uri="{C3380CC4-5D6E-409C-BE32-E72D297353CC}">
              <c16:uniqueId val="{00000000-023B-49FC-B910-2A1FF965717A}"/>
            </c:ext>
          </c:extLst>
        </c:ser>
        <c:ser>
          <c:idx val="1"/>
          <c:order val="1"/>
          <c:tx>
            <c:v>2055</c:v>
          </c:tx>
          <c:spPr>
            <a:ln w="28575">
              <a:solidFill>
                <a:schemeClr val="tx1"/>
              </a:solidFill>
              <a:prstDash val="dash"/>
            </a:ln>
          </c:spPr>
          <c:marker>
            <c:symbol val="none"/>
          </c:marker>
          <c:cat>
            <c:strRef>
              <c:f>MIHR!$L$22:$L$33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MIHR!$N$22:$N$33</c:f>
              <c:numCache>
                <c:formatCode>0.00</c:formatCode>
                <c:ptCount val="12"/>
                <c:pt idx="0">
                  <c:v>45.092592592592602</c:v>
                </c:pt>
                <c:pt idx="1">
                  <c:v>0.63559322033898447</c:v>
                </c:pt>
                <c:pt idx="2">
                  <c:v>-4.8199464524765725</c:v>
                </c:pt>
                <c:pt idx="3">
                  <c:v>11.326213818860879</c:v>
                </c:pt>
                <c:pt idx="4">
                  <c:v>7.1785839467227373</c:v>
                </c:pt>
                <c:pt idx="5">
                  <c:v>-8.3741753744401315</c:v>
                </c:pt>
                <c:pt idx="6">
                  <c:v>-4.5128613596139546</c:v>
                </c:pt>
                <c:pt idx="7">
                  <c:v>8.0810009079239844</c:v>
                </c:pt>
                <c:pt idx="8">
                  <c:v>25.989307441562119</c:v>
                </c:pt>
                <c:pt idx="9">
                  <c:v>55.710346336008662</c:v>
                </c:pt>
                <c:pt idx="10">
                  <c:v>-9.1921988433616342</c:v>
                </c:pt>
                <c:pt idx="11">
                  <c:v>68.349462365591378</c:v>
                </c:pt>
              </c:numCache>
            </c:numRef>
          </c:val>
          <c:smooth val="0"/>
          <c:extLst>
            <c:ext xmlns:c16="http://schemas.microsoft.com/office/drawing/2014/chart" uri="{C3380CC4-5D6E-409C-BE32-E72D297353CC}">
              <c16:uniqueId val="{00000001-023B-49FC-B910-2A1FF965717A}"/>
            </c:ext>
          </c:extLst>
        </c:ser>
        <c:ser>
          <c:idx val="2"/>
          <c:order val="2"/>
          <c:tx>
            <c:v>2090</c:v>
          </c:tx>
          <c:spPr>
            <a:ln w="28575">
              <a:solidFill>
                <a:sysClr val="windowText" lastClr="000000"/>
              </a:solidFill>
            </a:ln>
          </c:spPr>
          <c:marker>
            <c:symbol val="none"/>
          </c:marker>
          <c:cat>
            <c:strRef>
              <c:f>MIHR!$L$22:$L$33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MIHR!$O$22:$O$33</c:f>
              <c:numCache>
                <c:formatCode>0.00</c:formatCode>
                <c:ptCount val="12"/>
                <c:pt idx="0">
                  <c:v>30.37037037037031</c:v>
                </c:pt>
                <c:pt idx="1">
                  <c:v>-38.514595103578159</c:v>
                </c:pt>
                <c:pt idx="2">
                  <c:v>-31.63042646777587</c:v>
                </c:pt>
                <c:pt idx="3">
                  <c:v>0.21380427170868455</c:v>
                </c:pt>
                <c:pt idx="4">
                  <c:v>-0.66937058735165955</c:v>
                </c:pt>
                <c:pt idx="5">
                  <c:v>-13.383936477291707</c:v>
                </c:pt>
                <c:pt idx="6">
                  <c:v>-1.0807773194783137E-2</c:v>
                </c:pt>
                <c:pt idx="7">
                  <c:v>14.002655938553374</c:v>
                </c:pt>
                <c:pt idx="8">
                  <c:v>24.799240953343574</c:v>
                </c:pt>
                <c:pt idx="9">
                  <c:v>50.993581441019828</c:v>
                </c:pt>
                <c:pt idx="10">
                  <c:v>0.11228005414051979</c:v>
                </c:pt>
                <c:pt idx="11">
                  <c:v>66.908602150537618</c:v>
                </c:pt>
              </c:numCache>
            </c:numRef>
          </c:val>
          <c:smooth val="0"/>
          <c:extLst>
            <c:ext xmlns:c16="http://schemas.microsoft.com/office/drawing/2014/chart" uri="{C3380CC4-5D6E-409C-BE32-E72D297353CC}">
              <c16:uniqueId val="{00000002-023B-49FC-B910-2A1FF965717A}"/>
            </c:ext>
          </c:extLst>
        </c:ser>
        <c:dLbls>
          <c:showLegendKey val="0"/>
          <c:showVal val="0"/>
          <c:showCatName val="0"/>
          <c:showSerName val="0"/>
          <c:showPercent val="0"/>
          <c:showBubbleSize val="0"/>
        </c:dLbls>
        <c:smooth val="0"/>
        <c:axId val="51592192"/>
        <c:axId val="51630848"/>
      </c:lineChart>
      <c:catAx>
        <c:axId val="51592192"/>
        <c:scaling>
          <c:orientation val="minMax"/>
        </c:scaling>
        <c:delete val="0"/>
        <c:axPos val="b"/>
        <c:numFmt formatCode="General" sourceLinked="0"/>
        <c:majorTickMark val="out"/>
        <c:minorTickMark val="none"/>
        <c:tickLblPos val="low"/>
        <c:txPr>
          <a:bodyPr rot="0"/>
          <a:lstStyle/>
          <a:p>
            <a:pPr>
              <a:defRPr lang="en-GB" sz="1600" b="1"/>
            </a:pPr>
            <a:endParaRPr lang="en-US"/>
          </a:p>
        </c:txPr>
        <c:crossAx val="51630848"/>
        <c:crosses val="autoZero"/>
        <c:auto val="1"/>
        <c:lblAlgn val="ctr"/>
        <c:lblOffset val="100"/>
        <c:noMultiLvlLbl val="0"/>
      </c:catAx>
      <c:valAx>
        <c:axId val="51630848"/>
        <c:scaling>
          <c:orientation val="minMax"/>
          <c:max val="80"/>
          <c:min val="-80"/>
        </c:scaling>
        <c:delete val="0"/>
        <c:axPos val="l"/>
        <c:majorGridlines>
          <c:spPr>
            <a:ln>
              <a:prstDash val="sysDot"/>
            </a:ln>
          </c:spPr>
        </c:majorGridlines>
        <c:title>
          <c:tx>
            <c:rich>
              <a:bodyPr rot="-5400000" vert="horz"/>
              <a:lstStyle/>
              <a:p>
                <a:pPr>
                  <a:defRPr lang="en-GB" sz="2000"/>
                </a:pPr>
                <a:r>
                  <a:rPr lang="nl-BE" sz="2000" b="1" i="0" baseline="0"/>
                  <a:t>∆P %</a:t>
                </a:r>
              </a:p>
            </c:rich>
          </c:tx>
          <c:layout/>
          <c:overlay val="0"/>
        </c:title>
        <c:numFmt formatCode="0" sourceLinked="0"/>
        <c:majorTickMark val="out"/>
        <c:minorTickMark val="none"/>
        <c:tickLblPos val="nextTo"/>
        <c:txPr>
          <a:bodyPr/>
          <a:lstStyle/>
          <a:p>
            <a:pPr>
              <a:defRPr lang="en-GB" sz="1600" b="1"/>
            </a:pPr>
            <a:endParaRPr lang="en-US"/>
          </a:p>
        </c:txPr>
        <c:crossAx val="51592192"/>
        <c:crosses val="autoZero"/>
        <c:crossBetween val="between"/>
        <c:majorUnit val="40"/>
        <c:minorUnit val="4"/>
      </c:valAx>
      <c:spPr>
        <a:ln>
          <a:solidFill>
            <a:schemeClr val="bg1">
              <a:lumMod val="50000"/>
            </a:schemeClr>
          </a:solidFill>
        </a:ln>
      </c:spPr>
    </c:plotArea>
    <c:legend>
      <c:legendPos val="r"/>
      <c:layout>
        <c:manualLayout>
          <c:xMode val="edge"/>
          <c:yMode val="edge"/>
          <c:x val="0.1346739310150914"/>
          <c:y val="0.86607506591034533"/>
          <c:w val="0.79241411538274786"/>
          <c:h val="0.11640396532530481"/>
        </c:manualLayout>
      </c:layout>
      <c:overlay val="0"/>
      <c:spPr>
        <a:ln>
          <a:solidFill>
            <a:sysClr val="window" lastClr="FFFFFF">
              <a:lumMod val="50000"/>
            </a:sysClr>
          </a:solidFill>
        </a:ln>
      </c:spPr>
      <c:txPr>
        <a:bodyPr/>
        <a:lstStyle/>
        <a:p>
          <a:pPr>
            <a:defRPr lang="en-GB" sz="1800" b="1"/>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a:pPr>
            <a:r>
              <a:rPr lang="en-US" dirty="0" smtClean="0"/>
              <a:t>MIHR</a:t>
            </a:r>
            <a:endParaRPr lang="en-US" dirty="0"/>
          </a:p>
        </c:rich>
      </c:tx>
      <c:layout/>
      <c:overlay val="1"/>
    </c:title>
    <c:autoTitleDeleted val="0"/>
    <c:plotArea>
      <c:layout>
        <c:manualLayout>
          <c:layoutTarget val="inner"/>
          <c:xMode val="edge"/>
          <c:yMode val="edge"/>
          <c:x val="0.15888984418974356"/>
          <c:y val="0.14570989361013492"/>
          <c:w val="0.81304031025972601"/>
          <c:h val="0.59104700803039012"/>
        </c:manualLayout>
      </c:layout>
      <c:lineChart>
        <c:grouping val="standard"/>
        <c:varyColors val="0"/>
        <c:ser>
          <c:idx val="0"/>
          <c:order val="0"/>
          <c:tx>
            <c:v>2020</c:v>
          </c:tx>
          <c:spPr>
            <a:ln w="25400">
              <a:solidFill>
                <a:schemeClr val="tx1"/>
              </a:solidFill>
              <a:prstDash val="sysDot"/>
            </a:ln>
          </c:spPr>
          <c:marker>
            <c:symbol val="none"/>
          </c:marker>
          <c:cat>
            <c:strRef>
              <c:f>MIHR!$L$22:$L$33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MIHR!$AG$22:$AG$33</c:f>
              <c:numCache>
                <c:formatCode>0.00</c:formatCode>
                <c:ptCount val="12"/>
                <c:pt idx="0">
                  <c:v>1.4851303100591635</c:v>
                </c:pt>
                <c:pt idx="1">
                  <c:v>1.1156489054354166</c:v>
                </c:pt>
                <c:pt idx="2">
                  <c:v>1.5818913777666648</c:v>
                </c:pt>
                <c:pt idx="3">
                  <c:v>1.1190821329742515</c:v>
                </c:pt>
                <c:pt idx="4">
                  <c:v>1.2153574625648333</c:v>
                </c:pt>
                <c:pt idx="5">
                  <c:v>1.5496927897124984</c:v>
                </c:pt>
                <c:pt idx="6">
                  <c:v>1.4747263590491635</c:v>
                </c:pt>
                <c:pt idx="7">
                  <c:v>1.2079060872403302</c:v>
                </c:pt>
                <c:pt idx="8">
                  <c:v>1.332173665365</c:v>
                </c:pt>
                <c:pt idx="9">
                  <c:v>1.4946314493824986</c:v>
                </c:pt>
                <c:pt idx="10">
                  <c:v>1.5930684407541658</c:v>
                </c:pt>
                <c:pt idx="11">
                  <c:v>1.6934204101558334</c:v>
                </c:pt>
              </c:numCache>
            </c:numRef>
          </c:val>
          <c:smooth val="0"/>
          <c:extLst>
            <c:ext xmlns:c16="http://schemas.microsoft.com/office/drawing/2014/chart" uri="{C3380CC4-5D6E-409C-BE32-E72D297353CC}">
              <c16:uniqueId val="{00000000-2051-4E06-B660-2D80DB7F7C53}"/>
            </c:ext>
          </c:extLst>
        </c:ser>
        <c:ser>
          <c:idx val="1"/>
          <c:order val="1"/>
          <c:tx>
            <c:v>2055</c:v>
          </c:tx>
          <c:spPr>
            <a:ln w="25400">
              <a:solidFill>
                <a:schemeClr val="tx1"/>
              </a:solidFill>
              <a:prstDash val="dash"/>
            </a:ln>
          </c:spPr>
          <c:marker>
            <c:symbol val="none"/>
          </c:marker>
          <c:val>
            <c:numRef>
              <c:f>MIHR!$AH$22:$AH$33</c:f>
              <c:numCache>
                <c:formatCode>0.00</c:formatCode>
                <c:ptCount val="12"/>
                <c:pt idx="0">
                  <c:v>2.9716466267899961</c:v>
                </c:pt>
                <c:pt idx="1">
                  <c:v>2.1816151936849977</c:v>
                </c:pt>
                <c:pt idx="2">
                  <c:v>2.8159128824866668</c:v>
                </c:pt>
                <c:pt idx="3">
                  <c:v>2.890406290689163</c:v>
                </c:pt>
                <c:pt idx="4">
                  <c:v>2.617800394693333</c:v>
                </c:pt>
                <c:pt idx="5">
                  <c:v>2.9910049438466668</c:v>
                </c:pt>
                <c:pt idx="6">
                  <c:v>2.7044118245441666</c:v>
                </c:pt>
                <c:pt idx="7">
                  <c:v>2.3522033691399966</c:v>
                </c:pt>
                <c:pt idx="8">
                  <c:v>2.1647084554033342</c:v>
                </c:pt>
                <c:pt idx="9">
                  <c:v>2.6003723144533342</c:v>
                </c:pt>
                <c:pt idx="10">
                  <c:v>2.8451690673841665</c:v>
                </c:pt>
                <c:pt idx="11">
                  <c:v>3.089599609375</c:v>
                </c:pt>
              </c:numCache>
            </c:numRef>
          </c:val>
          <c:smooth val="0"/>
          <c:extLst>
            <c:ext xmlns:c16="http://schemas.microsoft.com/office/drawing/2014/chart" uri="{C3380CC4-5D6E-409C-BE32-E72D297353CC}">
              <c16:uniqueId val="{00000001-2051-4E06-B660-2D80DB7F7C53}"/>
            </c:ext>
          </c:extLst>
        </c:ser>
        <c:ser>
          <c:idx val="2"/>
          <c:order val="2"/>
          <c:tx>
            <c:v>2090</c:v>
          </c:tx>
          <c:spPr>
            <a:ln w="25400">
              <a:solidFill>
                <a:sysClr val="windowText" lastClr="000000"/>
              </a:solidFill>
            </a:ln>
          </c:spPr>
          <c:marker>
            <c:symbol val="none"/>
          </c:marker>
          <c:val>
            <c:numRef>
              <c:f>MIHR!$AI$22:$AI$33</c:f>
              <c:numCache>
                <c:formatCode>0.00</c:formatCode>
                <c:ptCount val="12"/>
                <c:pt idx="0">
                  <c:v>4.1225814819341684</c:v>
                </c:pt>
                <c:pt idx="1">
                  <c:v>3.7025629679358336</c:v>
                </c:pt>
                <c:pt idx="2">
                  <c:v>4.2956746419266674</c:v>
                </c:pt>
                <c:pt idx="3">
                  <c:v>4.2215474446624999</c:v>
                </c:pt>
                <c:pt idx="4">
                  <c:v>4.1228230794274889</c:v>
                </c:pt>
                <c:pt idx="5">
                  <c:v>4.3264617919908419</c:v>
                </c:pt>
                <c:pt idx="6">
                  <c:v>4.0005671183275</c:v>
                </c:pt>
                <c:pt idx="7">
                  <c:v>3.3572057088216671</c:v>
                </c:pt>
                <c:pt idx="8">
                  <c:v>3.3904444376633327</c:v>
                </c:pt>
                <c:pt idx="9">
                  <c:v>3.7740809122733352</c:v>
                </c:pt>
                <c:pt idx="10">
                  <c:v>4.3210550944016726</c:v>
                </c:pt>
                <c:pt idx="11">
                  <c:v>4.4187952677391662</c:v>
                </c:pt>
              </c:numCache>
            </c:numRef>
          </c:val>
          <c:smooth val="0"/>
          <c:extLst>
            <c:ext xmlns:c16="http://schemas.microsoft.com/office/drawing/2014/chart" uri="{C3380CC4-5D6E-409C-BE32-E72D297353CC}">
              <c16:uniqueId val="{00000002-2051-4E06-B660-2D80DB7F7C53}"/>
            </c:ext>
          </c:extLst>
        </c:ser>
        <c:dLbls>
          <c:showLegendKey val="0"/>
          <c:showVal val="0"/>
          <c:showCatName val="0"/>
          <c:showSerName val="0"/>
          <c:showPercent val="0"/>
          <c:showBubbleSize val="0"/>
        </c:dLbls>
        <c:smooth val="0"/>
        <c:axId val="51919104"/>
        <c:axId val="51924992"/>
      </c:lineChart>
      <c:catAx>
        <c:axId val="51919104"/>
        <c:scaling>
          <c:orientation val="minMax"/>
        </c:scaling>
        <c:delete val="0"/>
        <c:axPos val="b"/>
        <c:numFmt formatCode="General" sourceLinked="0"/>
        <c:majorTickMark val="out"/>
        <c:minorTickMark val="none"/>
        <c:tickLblPos val="low"/>
        <c:txPr>
          <a:bodyPr rot="0" vert="horz" anchor="t" anchorCtr="0"/>
          <a:lstStyle/>
          <a:p>
            <a:pPr>
              <a:defRPr lang="en-GB" sz="1600" b="1"/>
            </a:pPr>
            <a:endParaRPr lang="en-US"/>
          </a:p>
        </c:txPr>
        <c:crossAx val="51924992"/>
        <c:crosses val="autoZero"/>
        <c:auto val="1"/>
        <c:lblAlgn val="ctr"/>
        <c:lblOffset val="100"/>
        <c:noMultiLvlLbl val="0"/>
      </c:catAx>
      <c:valAx>
        <c:axId val="51924992"/>
        <c:scaling>
          <c:orientation val="minMax"/>
          <c:max val="5"/>
        </c:scaling>
        <c:delete val="0"/>
        <c:axPos val="l"/>
        <c:majorGridlines>
          <c:spPr>
            <a:ln>
              <a:prstDash val="sysDot"/>
            </a:ln>
          </c:spPr>
        </c:majorGridlines>
        <c:title>
          <c:tx>
            <c:rich>
              <a:bodyPr rot="-5400000" vert="horz"/>
              <a:lstStyle/>
              <a:p>
                <a:pPr>
                  <a:defRPr lang="en-GB"/>
                </a:pPr>
                <a:r>
                  <a:rPr lang="en-US" sz="1800" b="1" i="0" baseline="0"/>
                  <a:t>∆T °C</a:t>
                </a:r>
              </a:p>
            </c:rich>
          </c:tx>
          <c:layout/>
          <c:overlay val="0"/>
        </c:title>
        <c:numFmt formatCode="0" sourceLinked="0"/>
        <c:majorTickMark val="out"/>
        <c:minorTickMark val="none"/>
        <c:tickLblPos val="nextTo"/>
        <c:txPr>
          <a:bodyPr/>
          <a:lstStyle/>
          <a:p>
            <a:pPr>
              <a:defRPr lang="en-GB" sz="1600" b="1"/>
            </a:pPr>
            <a:endParaRPr lang="en-US"/>
          </a:p>
        </c:txPr>
        <c:crossAx val="51919104"/>
        <c:crosses val="autoZero"/>
        <c:crossBetween val="between"/>
        <c:majorUnit val="1"/>
      </c:valAx>
      <c:spPr>
        <a:ln>
          <a:solidFill>
            <a:schemeClr val="bg1">
              <a:lumMod val="50000"/>
            </a:schemeClr>
          </a:solidFill>
        </a:ln>
      </c:spPr>
    </c:plotArea>
    <c:legend>
      <c:legendPos val="r"/>
      <c:layout>
        <c:manualLayout>
          <c:xMode val="edge"/>
          <c:yMode val="edge"/>
          <c:x val="0.12864167683264938"/>
          <c:y val="0.86907180607475043"/>
          <c:w val="0.80496550959299107"/>
          <c:h val="0.10278998147153036"/>
        </c:manualLayout>
      </c:layout>
      <c:overlay val="0"/>
      <c:spPr>
        <a:ln>
          <a:solidFill>
            <a:sysClr val="window" lastClr="FFFFFF">
              <a:lumMod val="50000"/>
            </a:sysClr>
          </a:solidFill>
        </a:ln>
      </c:spPr>
      <c:txPr>
        <a:bodyPr/>
        <a:lstStyle/>
        <a:p>
          <a:pPr>
            <a:defRPr lang="en-GB" sz="1600" b="1"/>
          </a:pPr>
          <a:endParaRPr lang="en-US"/>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a:pPr>
            <a:r>
              <a:rPr lang="en-US" dirty="0" smtClean="0"/>
              <a:t>BCM2</a:t>
            </a:r>
            <a:endParaRPr lang="en-US" dirty="0"/>
          </a:p>
        </c:rich>
      </c:tx>
      <c:layout/>
      <c:overlay val="1"/>
    </c:title>
    <c:autoTitleDeleted val="0"/>
    <c:plotArea>
      <c:layout>
        <c:manualLayout>
          <c:layoutTarget val="inner"/>
          <c:xMode val="edge"/>
          <c:yMode val="edge"/>
          <c:x val="0.16833003810713806"/>
          <c:y val="0.12589974348195371"/>
          <c:w val="0.81466308003488963"/>
          <c:h val="0.57562238838137292"/>
        </c:manualLayout>
      </c:layout>
      <c:lineChart>
        <c:grouping val="standard"/>
        <c:varyColors val="0"/>
        <c:ser>
          <c:idx val="0"/>
          <c:order val="0"/>
          <c:tx>
            <c:v>2020</c:v>
          </c:tx>
          <c:spPr>
            <a:ln w="28575">
              <a:solidFill>
                <a:schemeClr val="tx1"/>
              </a:solidFill>
              <a:prstDash val="sysDot"/>
            </a:ln>
          </c:spPr>
          <c:marker>
            <c:symbol val="none"/>
          </c:marker>
          <c:cat>
            <c:strRef>
              <c:f>'BCM2'!$M$22:$M$33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'BCM2'!$N$22:$N$33</c:f>
              <c:numCache>
                <c:formatCode>0.00</c:formatCode>
                <c:ptCount val="12"/>
                <c:pt idx="0">
                  <c:v>2.4829931972789043</c:v>
                </c:pt>
                <c:pt idx="1">
                  <c:v>12.606837606837606</c:v>
                </c:pt>
                <c:pt idx="2">
                  <c:v>25.138176638176628</c:v>
                </c:pt>
                <c:pt idx="3">
                  <c:v>0.96495068463812694</c:v>
                </c:pt>
                <c:pt idx="4">
                  <c:v>-4.6087235949302334</c:v>
                </c:pt>
                <c:pt idx="5">
                  <c:v>-8.3382243404915712</c:v>
                </c:pt>
                <c:pt idx="6">
                  <c:v>-3.4516582229771267</c:v>
                </c:pt>
                <c:pt idx="7">
                  <c:v>-8.7535060999491012</c:v>
                </c:pt>
                <c:pt idx="8">
                  <c:v>2.3035847584184324</c:v>
                </c:pt>
                <c:pt idx="9">
                  <c:v>-21.060521629670564</c:v>
                </c:pt>
                <c:pt idx="10">
                  <c:v>2.2069209039548028</c:v>
                </c:pt>
                <c:pt idx="11">
                  <c:v>-6.7407407407407414</c:v>
                </c:pt>
              </c:numCache>
            </c:numRef>
          </c:val>
          <c:smooth val="0"/>
          <c:extLst>
            <c:ext xmlns:c16="http://schemas.microsoft.com/office/drawing/2014/chart" uri="{C3380CC4-5D6E-409C-BE32-E72D297353CC}">
              <c16:uniqueId val="{00000000-0040-424F-8CEC-1402CBB42F06}"/>
            </c:ext>
          </c:extLst>
        </c:ser>
        <c:ser>
          <c:idx val="1"/>
          <c:order val="1"/>
          <c:tx>
            <c:v>2055</c:v>
          </c:tx>
          <c:spPr>
            <a:ln w="28575">
              <a:solidFill>
                <a:schemeClr val="tx1"/>
              </a:solidFill>
              <a:prstDash val="dash"/>
            </a:ln>
          </c:spPr>
          <c:marker>
            <c:symbol val="none"/>
          </c:marker>
          <c:cat>
            <c:strRef>
              <c:f>'BCM2'!$M$22:$M$33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'BCM2'!$O$22:$O$33</c:f>
              <c:numCache>
                <c:formatCode>0.00</c:formatCode>
                <c:ptCount val="12"/>
                <c:pt idx="0">
                  <c:v>-12.108843537414966</c:v>
                </c:pt>
                <c:pt idx="1">
                  <c:v>-4.8504273504273465</c:v>
                </c:pt>
                <c:pt idx="2">
                  <c:v>-7.7492877492877419</c:v>
                </c:pt>
                <c:pt idx="3">
                  <c:v>12.646938539777286</c:v>
                </c:pt>
                <c:pt idx="4">
                  <c:v>-14.089618060000848</c:v>
                </c:pt>
                <c:pt idx="5">
                  <c:v>-19.783801524932493</c:v>
                </c:pt>
                <c:pt idx="6">
                  <c:v>-12.31652806270635</c:v>
                </c:pt>
                <c:pt idx="7">
                  <c:v>-8.9236055716173848</c:v>
                </c:pt>
                <c:pt idx="8">
                  <c:v>-1.1445232234966261</c:v>
                </c:pt>
                <c:pt idx="9">
                  <c:v>10.973120260354303</c:v>
                </c:pt>
                <c:pt idx="10">
                  <c:v>11.031779661016948</c:v>
                </c:pt>
                <c:pt idx="11">
                  <c:v>8.2962962962963047</c:v>
                </c:pt>
              </c:numCache>
            </c:numRef>
          </c:val>
          <c:smooth val="0"/>
          <c:extLst>
            <c:ext xmlns:c16="http://schemas.microsoft.com/office/drawing/2014/chart" uri="{C3380CC4-5D6E-409C-BE32-E72D297353CC}">
              <c16:uniqueId val="{00000001-0040-424F-8CEC-1402CBB42F06}"/>
            </c:ext>
          </c:extLst>
        </c:ser>
        <c:ser>
          <c:idx val="2"/>
          <c:order val="2"/>
          <c:tx>
            <c:v>2090</c:v>
          </c:tx>
          <c:spPr>
            <a:ln w="28575">
              <a:solidFill>
                <a:sysClr val="windowText" lastClr="000000"/>
              </a:solidFill>
            </a:ln>
          </c:spPr>
          <c:marker>
            <c:symbol val="none"/>
          </c:marker>
          <c:cat>
            <c:strRef>
              <c:f>'BCM2'!$M$22:$M$33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'BCM2'!$P$22:$P$33</c:f>
              <c:numCache>
                <c:formatCode>0.00</c:formatCode>
                <c:ptCount val="12"/>
                <c:pt idx="0">
                  <c:v>-12.959183673469425</c:v>
                </c:pt>
                <c:pt idx="1">
                  <c:v>47.692307692307693</c:v>
                </c:pt>
                <c:pt idx="2">
                  <c:v>-1.1737891737891779</c:v>
                </c:pt>
                <c:pt idx="3">
                  <c:v>-47.132497742963501</c:v>
                </c:pt>
                <c:pt idx="4">
                  <c:v>-10.959322323219396</c:v>
                </c:pt>
                <c:pt idx="5">
                  <c:v>3.7251797874630652</c:v>
                </c:pt>
                <c:pt idx="6">
                  <c:v>-14.943711350818758</c:v>
                </c:pt>
                <c:pt idx="7">
                  <c:v>-11.073399502680754</c:v>
                </c:pt>
                <c:pt idx="8">
                  <c:v>-13.83225689781152</c:v>
                </c:pt>
                <c:pt idx="9">
                  <c:v>-15.340824659973595</c:v>
                </c:pt>
                <c:pt idx="10">
                  <c:v>22.374293785310734</c:v>
                </c:pt>
                <c:pt idx="11">
                  <c:v>13.962962962962974</c:v>
                </c:pt>
              </c:numCache>
            </c:numRef>
          </c:val>
          <c:smooth val="0"/>
          <c:extLst>
            <c:ext xmlns:c16="http://schemas.microsoft.com/office/drawing/2014/chart" uri="{C3380CC4-5D6E-409C-BE32-E72D297353CC}">
              <c16:uniqueId val="{00000002-0040-424F-8CEC-1402CBB42F06}"/>
            </c:ext>
          </c:extLst>
        </c:ser>
        <c:dLbls>
          <c:showLegendKey val="0"/>
          <c:showVal val="0"/>
          <c:showCatName val="0"/>
          <c:showSerName val="0"/>
          <c:showPercent val="0"/>
          <c:showBubbleSize val="0"/>
        </c:dLbls>
        <c:smooth val="0"/>
        <c:axId val="51894144"/>
        <c:axId val="51895680"/>
      </c:lineChart>
      <c:catAx>
        <c:axId val="51894144"/>
        <c:scaling>
          <c:orientation val="minMax"/>
        </c:scaling>
        <c:delete val="0"/>
        <c:axPos val="b"/>
        <c:numFmt formatCode="General" sourceLinked="0"/>
        <c:majorTickMark val="out"/>
        <c:minorTickMark val="none"/>
        <c:tickLblPos val="low"/>
        <c:txPr>
          <a:bodyPr rot="0" vert="horz"/>
          <a:lstStyle/>
          <a:p>
            <a:pPr>
              <a:defRPr lang="en-GB" sz="1600" b="1"/>
            </a:pPr>
            <a:endParaRPr lang="en-US"/>
          </a:p>
        </c:txPr>
        <c:crossAx val="51895680"/>
        <c:crosses val="autoZero"/>
        <c:auto val="1"/>
        <c:lblAlgn val="ctr"/>
        <c:lblOffset val="100"/>
        <c:noMultiLvlLbl val="0"/>
      </c:catAx>
      <c:valAx>
        <c:axId val="51895680"/>
        <c:scaling>
          <c:orientation val="minMax"/>
          <c:max val="80"/>
          <c:min val="-80"/>
        </c:scaling>
        <c:delete val="0"/>
        <c:axPos val="l"/>
        <c:majorGridlines>
          <c:spPr>
            <a:ln>
              <a:prstDash val="sysDot"/>
            </a:ln>
          </c:spPr>
        </c:majorGridlines>
        <c:title>
          <c:tx>
            <c:rich>
              <a:bodyPr rot="-5400000" vert="horz"/>
              <a:lstStyle/>
              <a:p>
                <a:pPr>
                  <a:defRPr lang="en-GB" sz="2000"/>
                </a:pPr>
                <a:r>
                  <a:rPr lang="nl-BE" sz="2000" b="1" i="0" baseline="0" dirty="0"/>
                  <a:t>∆P %</a:t>
                </a:r>
              </a:p>
            </c:rich>
          </c:tx>
          <c:layout/>
          <c:overlay val="0"/>
        </c:title>
        <c:numFmt formatCode="0" sourceLinked="0"/>
        <c:majorTickMark val="out"/>
        <c:minorTickMark val="none"/>
        <c:tickLblPos val="nextTo"/>
        <c:txPr>
          <a:bodyPr/>
          <a:lstStyle/>
          <a:p>
            <a:pPr>
              <a:defRPr lang="en-GB" sz="1600" b="1"/>
            </a:pPr>
            <a:endParaRPr lang="en-US"/>
          </a:p>
        </c:txPr>
        <c:crossAx val="51894144"/>
        <c:crosses val="autoZero"/>
        <c:crossBetween val="between"/>
        <c:majorUnit val="40"/>
        <c:minorUnit val="4"/>
      </c:valAx>
      <c:spPr>
        <a:ln>
          <a:solidFill>
            <a:schemeClr val="bg1">
              <a:lumMod val="50000"/>
            </a:schemeClr>
          </a:solidFill>
        </a:ln>
      </c:spPr>
    </c:plotArea>
    <c:legend>
      <c:legendPos val="r"/>
      <c:layout>
        <c:manualLayout>
          <c:xMode val="edge"/>
          <c:yMode val="edge"/>
          <c:x val="0.1628339340656057"/>
          <c:y val="0.83305814903004349"/>
          <c:w val="0.81774651386166941"/>
          <c:h val="0.12208537966724667"/>
        </c:manualLayout>
      </c:layout>
      <c:overlay val="0"/>
      <c:spPr>
        <a:ln>
          <a:solidFill>
            <a:schemeClr val="tx1">
              <a:lumMod val="65000"/>
              <a:lumOff val="35000"/>
            </a:schemeClr>
          </a:solidFill>
        </a:ln>
      </c:spPr>
      <c:txPr>
        <a:bodyPr/>
        <a:lstStyle/>
        <a:p>
          <a:pPr>
            <a:defRPr lang="en-GB" sz="1800" b="1"/>
          </a:pPr>
          <a:endParaRPr lang="en-US"/>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a:pPr>
            <a:r>
              <a:rPr lang="en-US" dirty="0" smtClean="0"/>
              <a:t>BCM2</a:t>
            </a:r>
            <a:endParaRPr lang="en-US" dirty="0"/>
          </a:p>
        </c:rich>
      </c:tx>
      <c:layout/>
      <c:overlay val="0"/>
    </c:title>
    <c:autoTitleDeleted val="0"/>
    <c:plotArea>
      <c:layout>
        <c:manualLayout>
          <c:layoutTarget val="inner"/>
          <c:xMode val="edge"/>
          <c:yMode val="edge"/>
          <c:x val="0.17671913948698326"/>
          <c:y val="0.13722134132839939"/>
          <c:w val="0.81151993864082062"/>
          <c:h val="0.58796960369858775"/>
        </c:manualLayout>
      </c:layout>
      <c:lineChart>
        <c:grouping val="standard"/>
        <c:varyColors val="0"/>
        <c:ser>
          <c:idx val="0"/>
          <c:order val="0"/>
          <c:tx>
            <c:v>2020</c:v>
          </c:tx>
          <c:spPr>
            <a:ln w="28575">
              <a:solidFill>
                <a:sysClr val="windowText" lastClr="000000"/>
              </a:solidFill>
              <a:prstDash val="sysDot"/>
            </a:ln>
          </c:spPr>
          <c:marker>
            <c:symbol val="none"/>
          </c:marker>
          <c:cat>
            <c:strRef>
              <c:f>'BCM2'!$M$22:$M$33</c:f>
              <c:strCache>
                <c:ptCount val="12"/>
                <c:pt idx="0">
                  <c:v> Jan</c:v>
                </c:pt>
                <c:pt idx="1">
                  <c:v> Feb</c:v>
                </c:pt>
                <c:pt idx="2">
                  <c:v> Mar</c:v>
                </c:pt>
                <c:pt idx="3">
                  <c:v> Apr</c:v>
                </c:pt>
                <c:pt idx="4">
                  <c:v> May</c:v>
                </c:pt>
                <c:pt idx="5">
                  <c:v> Jun</c:v>
                </c:pt>
                <c:pt idx="6">
                  <c:v> Jul</c:v>
                </c:pt>
                <c:pt idx="7">
                  <c:v> Aug</c:v>
                </c:pt>
                <c:pt idx="8">
                  <c:v> Sep</c:v>
                </c:pt>
                <c:pt idx="9">
                  <c:v> Oct</c:v>
                </c:pt>
                <c:pt idx="10">
                  <c:v> Nov</c:v>
                </c:pt>
                <c:pt idx="11">
                  <c:v> Dec</c:v>
                </c:pt>
              </c:strCache>
            </c:strRef>
          </c:cat>
          <c:val>
            <c:numRef>
              <c:f>'BCM2'!$AH$22:$AH$33</c:f>
              <c:numCache>
                <c:formatCode>0.00</c:formatCode>
                <c:ptCount val="12"/>
                <c:pt idx="0">
                  <c:v>1.0716629026666666</c:v>
                </c:pt>
                <c:pt idx="1">
                  <c:v>0.90219116208333361</c:v>
                </c:pt>
                <c:pt idx="2">
                  <c:v>0.85881805408333523</c:v>
                </c:pt>
                <c:pt idx="3">
                  <c:v>1.20861816416667</c:v>
                </c:pt>
                <c:pt idx="4">
                  <c:v>0.9793217976666666</c:v>
                </c:pt>
                <c:pt idx="5">
                  <c:v>0.8327585856666665</c:v>
                </c:pt>
                <c:pt idx="6">
                  <c:v>1.3211669923333318</c:v>
                </c:pt>
                <c:pt idx="7">
                  <c:v>0.7042795815833337</c:v>
                </c:pt>
                <c:pt idx="8">
                  <c:v>0.9213638305833336</c:v>
                </c:pt>
                <c:pt idx="9">
                  <c:v>1.1449025471666667</c:v>
                </c:pt>
                <c:pt idx="10">
                  <c:v>0.88302357991666436</c:v>
                </c:pt>
                <c:pt idx="11">
                  <c:v>0.96256764724999999</c:v>
                </c:pt>
              </c:numCache>
            </c:numRef>
          </c:val>
          <c:smooth val="0"/>
          <c:extLst>
            <c:ext xmlns:c16="http://schemas.microsoft.com/office/drawing/2014/chart" uri="{C3380CC4-5D6E-409C-BE32-E72D297353CC}">
              <c16:uniqueId val="{00000000-B831-4C1E-A907-100688F50C39}"/>
            </c:ext>
          </c:extLst>
        </c:ser>
        <c:ser>
          <c:idx val="1"/>
          <c:order val="1"/>
          <c:tx>
            <c:v>2055</c:v>
          </c:tx>
          <c:spPr>
            <a:ln w="28575">
              <a:solidFill>
                <a:sysClr val="windowText" lastClr="000000"/>
              </a:solidFill>
              <a:prstDash val="dash"/>
            </a:ln>
          </c:spPr>
          <c:marker>
            <c:symbol val="none"/>
          </c:marker>
          <c:val>
            <c:numRef>
              <c:f>'BCM2'!$AI$22:$AI$33</c:f>
              <c:numCache>
                <c:formatCode>0.00</c:formatCode>
                <c:ptCount val="12"/>
                <c:pt idx="0">
                  <c:v>1.6431248983333318</c:v>
                </c:pt>
                <c:pt idx="1">
                  <c:v>2.0043309529166771</c:v>
                </c:pt>
                <c:pt idx="2">
                  <c:v>1.4273961384166658</c:v>
                </c:pt>
                <c:pt idx="3">
                  <c:v>2.3815714518333397</c:v>
                </c:pt>
                <c:pt idx="4">
                  <c:v>2.1339797973333408</c:v>
                </c:pt>
                <c:pt idx="5">
                  <c:v>2.029492696083333</c:v>
                </c:pt>
                <c:pt idx="6">
                  <c:v>2.2087554930833333</c:v>
                </c:pt>
                <c:pt idx="7">
                  <c:v>1.7771606444999968</c:v>
                </c:pt>
                <c:pt idx="8">
                  <c:v>1.8471628824999968</c:v>
                </c:pt>
                <c:pt idx="9">
                  <c:v>1.8385492961666658</c:v>
                </c:pt>
                <c:pt idx="10">
                  <c:v>1.7869033812499968</c:v>
                </c:pt>
                <c:pt idx="11">
                  <c:v>1.9042027790833373</c:v>
                </c:pt>
              </c:numCache>
            </c:numRef>
          </c:val>
          <c:smooth val="0"/>
          <c:extLst>
            <c:ext xmlns:c16="http://schemas.microsoft.com/office/drawing/2014/chart" uri="{C3380CC4-5D6E-409C-BE32-E72D297353CC}">
              <c16:uniqueId val="{00000001-B831-4C1E-A907-100688F50C39}"/>
            </c:ext>
          </c:extLst>
        </c:ser>
        <c:ser>
          <c:idx val="2"/>
          <c:order val="2"/>
          <c:tx>
            <c:v>2090</c:v>
          </c:tx>
          <c:spPr>
            <a:ln w="25400">
              <a:solidFill>
                <a:sysClr val="windowText" lastClr="000000"/>
              </a:solidFill>
            </a:ln>
          </c:spPr>
          <c:marker>
            <c:symbol val="none"/>
          </c:marker>
          <c:val>
            <c:numRef>
              <c:f>'BCM2'!$AJ$22:$AJ$33</c:f>
              <c:numCache>
                <c:formatCode>0.00</c:formatCode>
                <c:ptCount val="12"/>
                <c:pt idx="0">
                  <c:v>2.6899515787500077</c:v>
                </c:pt>
                <c:pt idx="1">
                  <c:v>3.0231704712500012</c:v>
                </c:pt>
                <c:pt idx="2">
                  <c:v>2.5695241292500004</c:v>
                </c:pt>
                <c:pt idx="3">
                  <c:v>3.6791712443333413</c:v>
                </c:pt>
                <c:pt idx="4">
                  <c:v>3.2389094033333334</c:v>
                </c:pt>
                <c:pt idx="5">
                  <c:v>2.8394292196666604</c:v>
                </c:pt>
                <c:pt idx="6">
                  <c:v>3.2738444011666665</c:v>
                </c:pt>
                <c:pt idx="7">
                  <c:v>2.7333475748333402</c:v>
                </c:pt>
                <c:pt idx="8">
                  <c:v>3.2198460896666594</c:v>
                </c:pt>
                <c:pt idx="9">
                  <c:v>3.0726013184166669</c:v>
                </c:pt>
                <c:pt idx="10">
                  <c:v>2.7315266925833352</c:v>
                </c:pt>
                <c:pt idx="11">
                  <c:v>2.7598520914166667</c:v>
                </c:pt>
              </c:numCache>
            </c:numRef>
          </c:val>
          <c:smooth val="0"/>
          <c:extLst>
            <c:ext xmlns:c16="http://schemas.microsoft.com/office/drawing/2014/chart" uri="{C3380CC4-5D6E-409C-BE32-E72D297353CC}">
              <c16:uniqueId val="{00000002-B831-4C1E-A907-100688F50C39}"/>
            </c:ext>
          </c:extLst>
        </c:ser>
        <c:dLbls>
          <c:showLegendKey val="0"/>
          <c:showVal val="0"/>
          <c:showCatName val="0"/>
          <c:showSerName val="0"/>
          <c:showPercent val="0"/>
          <c:showBubbleSize val="0"/>
        </c:dLbls>
        <c:smooth val="0"/>
        <c:axId val="52130944"/>
        <c:axId val="52132480"/>
      </c:lineChart>
      <c:catAx>
        <c:axId val="52130944"/>
        <c:scaling>
          <c:orientation val="minMax"/>
        </c:scaling>
        <c:delete val="0"/>
        <c:axPos val="b"/>
        <c:numFmt formatCode="General" sourceLinked="0"/>
        <c:majorTickMark val="none"/>
        <c:minorTickMark val="none"/>
        <c:tickLblPos val="low"/>
        <c:txPr>
          <a:bodyPr/>
          <a:lstStyle/>
          <a:p>
            <a:pPr>
              <a:defRPr lang="en-GB" sz="1600" b="1"/>
            </a:pPr>
            <a:endParaRPr lang="en-US"/>
          </a:p>
        </c:txPr>
        <c:crossAx val="52132480"/>
        <c:crosses val="autoZero"/>
        <c:auto val="1"/>
        <c:lblAlgn val="ctr"/>
        <c:lblOffset val="100"/>
        <c:tickLblSkip val="2"/>
        <c:noMultiLvlLbl val="0"/>
      </c:catAx>
      <c:valAx>
        <c:axId val="52132480"/>
        <c:scaling>
          <c:orientation val="minMax"/>
          <c:max val="5"/>
          <c:min val="0"/>
        </c:scaling>
        <c:delete val="0"/>
        <c:axPos val="l"/>
        <c:majorGridlines>
          <c:spPr>
            <a:ln>
              <a:prstDash val="sysDot"/>
            </a:ln>
          </c:spPr>
        </c:majorGridlines>
        <c:title>
          <c:tx>
            <c:rich>
              <a:bodyPr rot="-5400000" vert="horz"/>
              <a:lstStyle/>
              <a:p>
                <a:pPr>
                  <a:defRPr lang="en-GB" sz="2000"/>
                </a:pPr>
                <a:r>
                  <a:rPr lang="en-US" sz="2000" b="1" i="0" baseline="0" dirty="0"/>
                  <a:t>∆T °C</a:t>
                </a:r>
              </a:p>
            </c:rich>
          </c:tx>
          <c:layout>
            <c:manualLayout>
              <c:xMode val="edge"/>
              <c:yMode val="edge"/>
              <c:x val="0"/>
              <c:y val="0.34841258096788458"/>
            </c:manualLayout>
          </c:layout>
          <c:overlay val="0"/>
        </c:title>
        <c:numFmt formatCode="0" sourceLinked="0"/>
        <c:majorTickMark val="none"/>
        <c:minorTickMark val="none"/>
        <c:tickLblPos val="nextTo"/>
        <c:txPr>
          <a:bodyPr/>
          <a:lstStyle/>
          <a:p>
            <a:pPr>
              <a:defRPr lang="en-GB" sz="1800" b="1"/>
            </a:pPr>
            <a:endParaRPr lang="en-US"/>
          </a:p>
        </c:txPr>
        <c:crossAx val="52130944"/>
        <c:crosses val="autoZero"/>
        <c:crossBetween val="between"/>
        <c:majorUnit val="1"/>
      </c:valAx>
      <c:spPr>
        <a:ln>
          <a:solidFill>
            <a:schemeClr val="bg1">
              <a:lumMod val="50000"/>
            </a:schemeClr>
          </a:solidFill>
        </a:ln>
      </c:spPr>
    </c:plotArea>
    <c:legend>
      <c:legendPos val="r"/>
      <c:layout>
        <c:manualLayout>
          <c:xMode val="edge"/>
          <c:yMode val="edge"/>
          <c:x val="0.17429693637077792"/>
          <c:y val="0.86177373606291863"/>
          <c:w val="0.80056559308719555"/>
          <c:h val="0.12625674587425048"/>
        </c:manualLayout>
      </c:layout>
      <c:overlay val="0"/>
      <c:spPr>
        <a:ln>
          <a:solidFill>
            <a:schemeClr val="tx1">
              <a:lumMod val="50000"/>
              <a:lumOff val="50000"/>
            </a:schemeClr>
          </a:solidFill>
        </a:ln>
      </c:spPr>
      <c:txPr>
        <a:bodyPr/>
        <a:lstStyle/>
        <a:p>
          <a:pPr>
            <a:defRPr lang="en-GB" sz="1600" b="1"/>
          </a:pPr>
          <a:endParaRPr lang="en-US"/>
        </a:p>
      </c:txPr>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v>Land use</c:v>
          </c:tx>
          <c:invertIfNegative val="0"/>
          <c:cat>
            <c:strRef>
              <c:f>scenarios!$G$3:$G$10</c:f>
              <c:strCache>
                <c:ptCount val="6"/>
                <c:pt idx="0">
                  <c:v>SAVA</c:v>
                </c:pt>
                <c:pt idx="1">
                  <c:v>CRDY</c:v>
                </c:pt>
                <c:pt idx="2">
                  <c:v>WATB</c:v>
                </c:pt>
                <c:pt idx="3">
                  <c:v>CRWO</c:v>
                </c:pt>
                <c:pt idx="4">
                  <c:v>GRASS</c:v>
                </c:pt>
                <c:pt idx="5">
                  <c:v>BSVG</c:v>
                </c:pt>
              </c:strCache>
            </c:strRef>
          </c:cat>
          <c:val>
            <c:numRef>
              <c:f>scenarios!$H$3:$H$10</c:f>
              <c:numCache>
                <c:formatCode>General</c:formatCode>
                <c:ptCount val="6"/>
                <c:pt idx="0">
                  <c:v>65</c:v>
                </c:pt>
                <c:pt idx="1">
                  <c:v>21</c:v>
                </c:pt>
                <c:pt idx="2">
                  <c:v>7</c:v>
                </c:pt>
                <c:pt idx="3">
                  <c:v>4</c:v>
                </c:pt>
                <c:pt idx="4">
                  <c:v>1</c:v>
                </c:pt>
                <c:pt idx="5">
                  <c:v>1</c:v>
                </c:pt>
              </c:numCache>
            </c:numRef>
          </c:val>
          <c:extLst>
            <c:ext xmlns:c16="http://schemas.microsoft.com/office/drawing/2014/chart" uri="{C3380CC4-5D6E-409C-BE32-E72D297353CC}">
              <c16:uniqueId val="{00000000-6C0E-4D76-A720-5762061DF037}"/>
            </c:ext>
          </c:extLst>
        </c:ser>
        <c:ser>
          <c:idx val="1"/>
          <c:order val="1"/>
          <c:tx>
            <c:v>LUC-1</c:v>
          </c:tx>
          <c:invertIfNegative val="0"/>
          <c:val>
            <c:numRef>
              <c:f>scenarios!$I$3:$I$10</c:f>
              <c:numCache>
                <c:formatCode>General</c:formatCode>
                <c:ptCount val="6"/>
                <c:pt idx="0">
                  <c:v>75</c:v>
                </c:pt>
                <c:pt idx="1">
                  <c:v>12</c:v>
                </c:pt>
                <c:pt idx="2">
                  <c:v>6</c:v>
                </c:pt>
                <c:pt idx="3">
                  <c:v>4</c:v>
                </c:pt>
                <c:pt idx="4">
                  <c:v>1</c:v>
                </c:pt>
                <c:pt idx="5">
                  <c:v>1</c:v>
                </c:pt>
              </c:numCache>
            </c:numRef>
          </c:val>
          <c:extLst>
            <c:ext xmlns:c16="http://schemas.microsoft.com/office/drawing/2014/chart" uri="{C3380CC4-5D6E-409C-BE32-E72D297353CC}">
              <c16:uniqueId val="{00000001-6C0E-4D76-A720-5762061DF037}"/>
            </c:ext>
          </c:extLst>
        </c:ser>
        <c:ser>
          <c:idx val="2"/>
          <c:order val="2"/>
          <c:tx>
            <c:v>LUS-2</c:v>
          </c:tx>
          <c:invertIfNegative val="0"/>
          <c:val>
            <c:numRef>
              <c:f>scenarios!$J$3:$J$10</c:f>
              <c:numCache>
                <c:formatCode>General</c:formatCode>
                <c:ptCount val="6"/>
                <c:pt idx="0">
                  <c:v>57</c:v>
                </c:pt>
                <c:pt idx="1">
                  <c:v>31</c:v>
                </c:pt>
                <c:pt idx="2">
                  <c:v>6</c:v>
                </c:pt>
                <c:pt idx="3">
                  <c:v>3</c:v>
                </c:pt>
                <c:pt idx="4">
                  <c:v>1</c:v>
                </c:pt>
                <c:pt idx="5">
                  <c:v>1</c:v>
                </c:pt>
              </c:numCache>
            </c:numRef>
          </c:val>
          <c:extLst>
            <c:ext xmlns:c16="http://schemas.microsoft.com/office/drawing/2014/chart" uri="{C3380CC4-5D6E-409C-BE32-E72D297353CC}">
              <c16:uniqueId val="{00000002-6C0E-4D76-A720-5762061DF037}"/>
            </c:ext>
          </c:extLst>
        </c:ser>
        <c:dLbls>
          <c:showLegendKey val="0"/>
          <c:showVal val="0"/>
          <c:showCatName val="0"/>
          <c:showSerName val="0"/>
          <c:showPercent val="0"/>
          <c:showBubbleSize val="0"/>
        </c:dLbls>
        <c:gapWidth val="150"/>
        <c:shape val="box"/>
        <c:axId val="52057216"/>
        <c:axId val="52059136"/>
        <c:axId val="0"/>
      </c:bar3DChart>
      <c:catAx>
        <c:axId val="52057216"/>
        <c:scaling>
          <c:orientation val="minMax"/>
        </c:scaling>
        <c:delete val="0"/>
        <c:axPos val="b"/>
        <c:title>
          <c:tx>
            <c:rich>
              <a:bodyPr/>
              <a:lstStyle/>
              <a:p>
                <a:pPr>
                  <a:defRPr lang="en-GB"/>
                </a:pPr>
                <a:r>
                  <a:rPr lang="en-US"/>
                  <a:t>Land use</a:t>
                </a:r>
              </a:p>
            </c:rich>
          </c:tx>
          <c:layout/>
          <c:overlay val="0"/>
        </c:title>
        <c:numFmt formatCode="General" sourceLinked="0"/>
        <c:majorTickMark val="out"/>
        <c:minorTickMark val="none"/>
        <c:tickLblPos val="nextTo"/>
        <c:txPr>
          <a:bodyPr/>
          <a:lstStyle/>
          <a:p>
            <a:pPr>
              <a:defRPr lang="en-GB"/>
            </a:pPr>
            <a:endParaRPr lang="en-US"/>
          </a:p>
        </c:txPr>
        <c:crossAx val="52059136"/>
        <c:crosses val="autoZero"/>
        <c:auto val="1"/>
        <c:lblAlgn val="ctr"/>
        <c:lblOffset val="100"/>
        <c:noMultiLvlLbl val="0"/>
      </c:catAx>
      <c:valAx>
        <c:axId val="52059136"/>
        <c:scaling>
          <c:orientation val="minMax"/>
        </c:scaling>
        <c:delete val="0"/>
        <c:axPos val="l"/>
        <c:majorGridlines/>
        <c:title>
          <c:tx>
            <c:rich>
              <a:bodyPr rot="-5400000" vert="horz"/>
              <a:lstStyle/>
              <a:p>
                <a:pPr>
                  <a:defRPr lang="en-GB"/>
                </a:pPr>
                <a:r>
                  <a:rPr lang="en-US"/>
                  <a:t> Composition in %</a:t>
                </a:r>
              </a:p>
            </c:rich>
          </c:tx>
          <c:layout/>
          <c:overlay val="0"/>
        </c:title>
        <c:numFmt formatCode="General" sourceLinked="1"/>
        <c:majorTickMark val="out"/>
        <c:minorTickMark val="none"/>
        <c:tickLblPos val="nextTo"/>
        <c:txPr>
          <a:bodyPr/>
          <a:lstStyle/>
          <a:p>
            <a:pPr>
              <a:defRPr lang="en-GB"/>
            </a:pPr>
            <a:endParaRPr lang="en-US"/>
          </a:p>
        </c:txPr>
        <c:crossAx val="52057216"/>
        <c:crosses val="autoZero"/>
        <c:crossBetween val="between"/>
      </c:valAx>
    </c:plotArea>
    <c:legend>
      <c:legendPos val="r"/>
      <c:layout/>
      <c:overlay val="0"/>
      <c:txPr>
        <a:bodyPr/>
        <a:lstStyle/>
        <a:p>
          <a:pPr>
            <a:defRPr lang="en-GB"/>
          </a:pPr>
          <a:endParaRPr lang="en-US"/>
        </a:p>
      </c:txPr>
    </c:legend>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767A5E-69BB-47F0-A3F2-9164E59768A3}" type="datetimeFigureOut">
              <a:rPr lang="en-US" smtClean="0"/>
              <a:pPr/>
              <a:t>8/11/2020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A06464-AEDE-4A92-9713-654F4C5C48F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8A06464-AEDE-4A92-9713-654F4C5C48FD}"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32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34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37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38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39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40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41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42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43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44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8A06464-AEDE-4A92-9713-654F4C5C48FD}"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45</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46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47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48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8A06464-AEDE-4A92-9713-654F4C5C48FD}" type="slidenum">
              <a:rPr lang="en-US" smtClean="0"/>
              <a:pPr/>
              <a:t>55</a:t>
            </a:fld>
            <a:endParaRPr lang="en-US" dirty="0"/>
          </a:p>
        </p:txBody>
      </p:sp>
    </p:spTree>
    <p:extLst>
      <p:ext uri="{BB962C8B-B14F-4D97-AF65-F5344CB8AC3E}">
        <p14:creationId xmlns:p14="http://schemas.microsoft.com/office/powerpoint/2010/main" val="1298241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8A06464-AEDE-4A92-9713-654F4C5C48FD}" type="slidenum">
              <a:rPr lang="en-US" smtClean="0"/>
              <a:pPr/>
              <a:t>4</a:t>
            </a:fld>
            <a:endParaRPr lang="en-US" dirty="0"/>
          </a:p>
        </p:txBody>
      </p:sp>
    </p:spTree>
    <p:extLst>
      <p:ext uri="{BB962C8B-B14F-4D97-AF65-F5344CB8AC3E}">
        <p14:creationId xmlns:p14="http://schemas.microsoft.com/office/powerpoint/2010/main" val="3904358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buFont typeface="Arial" pitchFamily="34" charset="0"/>
              <a:buChar char="•"/>
            </a:pPr>
            <a:r>
              <a:rPr lang="fr-FR" dirty="0" err="1" smtClean="0"/>
              <a:t>Health</a:t>
            </a:r>
            <a:r>
              <a:rPr lang="fr-FR" baseline="0" dirty="0" smtClean="0"/>
              <a:t> issues are </a:t>
            </a:r>
            <a:r>
              <a:rPr lang="fr-FR" baseline="0" dirty="0" err="1" smtClean="0"/>
              <a:t>also</a:t>
            </a:r>
            <a:r>
              <a:rPr lang="fr-FR" baseline="0" dirty="0" smtClean="0"/>
              <a:t> important</a:t>
            </a:r>
          </a:p>
          <a:p>
            <a:pPr marL="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fr-FR" dirty="0" err="1" smtClean="0"/>
              <a:t>their</a:t>
            </a:r>
            <a:r>
              <a:rPr lang="fr-FR" dirty="0" smtClean="0"/>
              <a:t> impact on water </a:t>
            </a:r>
            <a:r>
              <a:rPr lang="fr-FR" dirty="0" err="1" smtClean="0"/>
              <a:t>resource</a:t>
            </a:r>
            <a:r>
              <a:rPr lang="fr-FR" dirty="0" smtClean="0"/>
              <a:t> </a:t>
            </a:r>
            <a:r>
              <a:rPr lang="fr-FR" dirty="0" err="1" smtClean="0"/>
              <a:t>sustanabily</a:t>
            </a:r>
            <a:r>
              <a:rPr lang="fr-FR" dirty="0" smtClean="0"/>
              <a:t> </a:t>
            </a:r>
            <a:r>
              <a:rPr lang="fr-FR" dirty="0" err="1" smtClean="0"/>
              <a:t>downstream</a:t>
            </a:r>
            <a:r>
              <a:rPr lang="fr-FR" dirty="0" smtClean="0"/>
              <a:t> </a:t>
            </a:r>
            <a:r>
              <a:rPr lang="fr-FR" dirty="0" err="1" smtClean="0"/>
              <a:t>need</a:t>
            </a:r>
            <a:r>
              <a:rPr lang="fr-FR" dirty="0" smtClean="0"/>
              <a:t> to </a:t>
            </a:r>
            <a:r>
              <a:rPr lang="fr-FR" dirty="0" err="1" smtClean="0"/>
              <a:t>be</a:t>
            </a:r>
            <a:r>
              <a:rPr lang="fr-FR" dirty="0" smtClean="0"/>
              <a:t> </a:t>
            </a:r>
            <a:r>
              <a:rPr lang="fr-FR" dirty="0" err="1" smtClean="0"/>
              <a:t>assessed</a:t>
            </a:r>
            <a:endParaRPr lang="fr-FR" dirty="0" smtClean="0"/>
          </a:p>
          <a:p>
            <a:pPr>
              <a:buFont typeface="Arial" pitchFamily="34" charset="0"/>
              <a:buChar char="•"/>
            </a:pPr>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8A06464-AEDE-4A92-9713-654F4C5C48FD}" type="slidenum">
              <a:rPr lang="en-US" smtClean="0"/>
              <a:pPr/>
              <a:t>7</a:t>
            </a:fld>
            <a:endParaRPr lang="en-US" dirty="0"/>
          </a:p>
        </p:txBody>
      </p:sp>
    </p:spTree>
    <p:extLst>
      <p:ext uri="{BB962C8B-B14F-4D97-AF65-F5344CB8AC3E}">
        <p14:creationId xmlns:p14="http://schemas.microsoft.com/office/powerpoint/2010/main" val="1191018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800" b="0" kern="1200" dirty="0" smtClean="0">
                <a:solidFill>
                  <a:schemeClr val="tx1"/>
                </a:solidFill>
                <a:latin typeface="+mn-lt"/>
                <a:ea typeface="+mn-ea"/>
                <a:cs typeface="+mn-cs"/>
              </a:rPr>
              <a:t>A1-</a:t>
            </a:r>
            <a:r>
              <a:rPr lang="en-US" sz="800" b="0" kern="1200" baseline="0" dirty="0" smtClean="0">
                <a:solidFill>
                  <a:schemeClr val="tx1"/>
                </a:solidFill>
                <a:latin typeface="+mn-lt"/>
                <a:ea typeface="+mn-ea"/>
                <a:cs typeface="+mn-cs"/>
              </a:rPr>
              <a:t> </a:t>
            </a:r>
            <a:r>
              <a:rPr lang="en-US" sz="800" b="0" kern="1200" dirty="0" smtClean="0">
                <a:solidFill>
                  <a:schemeClr val="tx1"/>
                </a:solidFill>
                <a:latin typeface="+mn-lt"/>
                <a:ea typeface="+mn-ea"/>
                <a:cs typeface="+mn-cs"/>
              </a:rPr>
              <a:t>A future world of very rapid economic growth, low population growth, rapid introduction of technologies with convergence among regions and increased cultural interactions. </a:t>
            </a:r>
          </a:p>
          <a:p>
            <a:r>
              <a:rPr lang="en-US" sz="1200" b="1" kern="1200" dirty="0" smtClean="0">
                <a:solidFill>
                  <a:schemeClr val="tx1"/>
                </a:solidFill>
                <a:latin typeface="+mn-lt"/>
                <a:ea typeface="+mn-ea"/>
                <a:cs typeface="+mn-cs"/>
              </a:rPr>
              <a:t>A1B- </a:t>
            </a:r>
            <a:r>
              <a:rPr lang="en-US" sz="1200" kern="1200" dirty="0" smtClean="0">
                <a:solidFill>
                  <a:schemeClr val="tx1"/>
                </a:solidFill>
                <a:latin typeface="+mn-lt"/>
                <a:ea typeface="+mn-ea"/>
                <a:cs typeface="+mn-cs"/>
              </a:rPr>
              <a:t>A future world of very rapid economic growth, low population growth and rapid introduction of new and more efficient technology. </a:t>
            </a:r>
            <a:endParaRPr lang="en-GB" sz="800" b="0" dirty="0"/>
          </a:p>
        </p:txBody>
      </p:sp>
      <p:sp>
        <p:nvSpPr>
          <p:cNvPr id="4" name="Slide Number Placeholder 3"/>
          <p:cNvSpPr>
            <a:spLocks noGrp="1"/>
          </p:cNvSpPr>
          <p:nvPr>
            <p:ph type="sldNum" sz="quarter" idx="10"/>
          </p:nvPr>
        </p:nvSpPr>
        <p:spPr/>
        <p:txBody>
          <a:bodyPr/>
          <a:lstStyle/>
          <a:p>
            <a:fld id="{58A06464-AEDE-4A92-9713-654F4C5C48FD}" type="slidenum">
              <a:rPr lang="en-US" smtClean="0"/>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8A06464-AEDE-4A92-9713-654F4C5C48FD}" type="slidenum">
              <a:rPr lang="en-US" smtClean="0"/>
              <a:pPr/>
              <a:t>19</a:t>
            </a:fld>
            <a:endParaRPr lang="en-US" dirty="0"/>
          </a:p>
        </p:txBody>
      </p:sp>
    </p:spTree>
    <p:extLst>
      <p:ext uri="{BB962C8B-B14F-4D97-AF65-F5344CB8AC3E}">
        <p14:creationId xmlns:p14="http://schemas.microsoft.com/office/powerpoint/2010/main" val="2728404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smtClean="0"/>
              <a:t>Peak</a:t>
            </a:r>
            <a:r>
              <a:rPr lang="fr-FR" dirty="0" smtClean="0"/>
              <a:t> </a:t>
            </a:r>
            <a:r>
              <a:rPr lang="fr-FR" dirty="0" err="1" smtClean="0"/>
              <a:t>flows</a:t>
            </a:r>
            <a:r>
              <a:rPr lang="fr-FR" dirty="0" smtClean="0"/>
              <a:t> have been </a:t>
            </a:r>
            <a:r>
              <a:rPr lang="fr-FR" dirty="0" err="1" smtClean="0"/>
              <a:t>underestimated</a:t>
            </a:r>
            <a:endParaRPr lang="en-US" dirty="0"/>
          </a:p>
        </p:txBody>
      </p:sp>
      <p:sp>
        <p:nvSpPr>
          <p:cNvPr id="4" name="Espace réservé du numéro de diapositive 3"/>
          <p:cNvSpPr>
            <a:spLocks noGrp="1"/>
          </p:cNvSpPr>
          <p:nvPr>
            <p:ph type="sldNum" sz="quarter" idx="10"/>
          </p:nvPr>
        </p:nvSpPr>
        <p:spPr/>
        <p:txBody>
          <a:bodyPr/>
          <a:lstStyle/>
          <a:p>
            <a:fld id="{58A06464-AEDE-4A92-9713-654F4C5C48FD}" type="slidenum">
              <a:rPr lang="en-US" smtClean="0"/>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7C0524B-E812-4403-8886-178763977E0F}" type="datetime1">
              <a:rPr lang="en-US" smtClean="0"/>
              <a:pPr/>
              <a:t>8/11/2020</a:t>
            </a:fld>
            <a:endParaRPr lang="en-US"/>
          </a:p>
        </p:txBody>
      </p:sp>
      <p:sp>
        <p:nvSpPr>
          <p:cNvPr id="19" name="Footer Placeholder 18"/>
          <p:cNvSpPr>
            <a:spLocks noGrp="1"/>
          </p:cNvSpPr>
          <p:nvPr>
            <p:ph type="ftr" sz="quarter" idx="11"/>
          </p:nvPr>
        </p:nvSpPr>
        <p:spPr/>
        <p:txBody>
          <a:bodyPr/>
          <a:lstStyle/>
          <a:p>
            <a:r>
              <a:rPr lang="en-US" smtClean="0"/>
              <a:t>Analysis of the imapct of land use change and climate change on Blue Nile river</a:t>
            </a:r>
            <a:endParaRPr lang="en-US"/>
          </a:p>
        </p:txBody>
      </p:sp>
      <p:sp>
        <p:nvSpPr>
          <p:cNvPr id="27" name="Slide Number Placeholder 26"/>
          <p:cNvSpPr>
            <a:spLocks noGrp="1"/>
          </p:cNvSpPr>
          <p:nvPr>
            <p:ph type="sldNum" sz="quarter" idx="12"/>
          </p:nvPr>
        </p:nvSpPr>
        <p:spPr/>
        <p:txBody>
          <a:bodyPr/>
          <a:lstStyle/>
          <a:p>
            <a:fld id="{BF61CE18-8D91-4A62-9231-4541BCED71E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BD58133-60B6-4647-98F5-E82572123D81}" type="datetime1">
              <a:rPr lang="en-US" smtClean="0"/>
              <a:pPr/>
              <a:t>8/11/2020</a:t>
            </a:fld>
            <a:endParaRPr lang="en-US"/>
          </a:p>
        </p:txBody>
      </p:sp>
      <p:sp>
        <p:nvSpPr>
          <p:cNvPr id="5" name="Footer Placeholder 4"/>
          <p:cNvSpPr>
            <a:spLocks noGrp="1"/>
          </p:cNvSpPr>
          <p:nvPr>
            <p:ph type="ftr" sz="quarter" idx="11"/>
          </p:nvPr>
        </p:nvSpPr>
        <p:spPr/>
        <p:txBody>
          <a:bodyPr/>
          <a:lstStyle/>
          <a:p>
            <a:r>
              <a:rPr lang="en-US" smtClean="0"/>
              <a:t>Analysis of the imapct of land use change and climate change on Blue Nile river</a:t>
            </a:r>
            <a:endParaRPr lang="en-US"/>
          </a:p>
        </p:txBody>
      </p:sp>
      <p:sp>
        <p:nvSpPr>
          <p:cNvPr id="6" name="Slide Number Placeholder 5"/>
          <p:cNvSpPr>
            <a:spLocks noGrp="1"/>
          </p:cNvSpPr>
          <p:nvPr>
            <p:ph type="sldNum" sz="quarter" idx="12"/>
          </p:nvPr>
        </p:nvSpPr>
        <p:spPr/>
        <p:txBody>
          <a:bodyPr/>
          <a:lstStyle/>
          <a:p>
            <a:fld id="{BF61CE18-8D91-4A62-9231-4541BCED71E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F178D6D-0F1D-447B-BB76-87821D953CF8}" type="datetime1">
              <a:rPr lang="en-US" smtClean="0"/>
              <a:pPr/>
              <a:t>8/11/2020</a:t>
            </a:fld>
            <a:endParaRPr lang="en-US"/>
          </a:p>
        </p:txBody>
      </p:sp>
      <p:sp>
        <p:nvSpPr>
          <p:cNvPr id="5" name="Footer Placeholder 4"/>
          <p:cNvSpPr>
            <a:spLocks noGrp="1"/>
          </p:cNvSpPr>
          <p:nvPr>
            <p:ph type="ftr" sz="quarter" idx="11"/>
          </p:nvPr>
        </p:nvSpPr>
        <p:spPr/>
        <p:txBody>
          <a:bodyPr/>
          <a:lstStyle/>
          <a:p>
            <a:r>
              <a:rPr lang="en-US" smtClean="0"/>
              <a:t>Analysis of the imapct of land use change and climate change on Blue Nile river</a:t>
            </a:r>
            <a:endParaRPr lang="en-US"/>
          </a:p>
        </p:txBody>
      </p:sp>
      <p:sp>
        <p:nvSpPr>
          <p:cNvPr id="6" name="Slide Number Placeholder 5"/>
          <p:cNvSpPr>
            <a:spLocks noGrp="1"/>
          </p:cNvSpPr>
          <p:nvPr>
            <p:ph type="sldNum" sz="quarter" idx="12"/>
          </p:nvPr>
        </p:nvSpPr>
        <p:spPr/>
        <p:txBody>
          <a:bodyPr/>
          <a:lstStyle/>
          <a:p>
            <a:fld id="{BF61CE18-8D91-4A62-9231-4541BCED71E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6A7D76-9384-4132-92C2-1E501243EA3D}" type="datetime1">
              <a:rPr lang="en-US" smtClean="0"/>
              <a:pPr/>
              <a:t>8/11/2020</a:t>
            </a:fld>
            <a:endParaRPr lang="en-US"/>
          </a:p>
        </p:txBody>
      </p:sp>
      <p:sp>
        <p:nvSpPr>
          <p:cNvPr id="5" name="Footer Placeholder 4"/>
          <p:cNvSpPr>
            <a:spLocks noGrp="1"/>
          </p:cNvSpPr>
          <p:nvPr>
            <p:ph type="ftr" sz="quarter" idx="11"/>
          </p:nvPr>
        </p:nvSpPr>
        <p:spPr/>
        <p:txBody>
          <a:bodyPr/>
          <a:lstStyle/>
          <a:p>
            <a:r>
              <a:rPr lang="en-US" smtClean="0"/>
              <a:t>Analysis of the imapct of land use change and climate change on Blue Nile river</a:t>
            </a:r>
            <a:endParaRPr lang="en-US"/>
          </a:p>
        </p:txBody>
      </p:sp>
      <p:sp>
        <p:nvSpPr>
          <p:cNvPr id="6" name="Slide Number Placeholder 5"/>
          <p:cNvSpPr>
            <a:spLocks noGrp="1"/>
          </p:cNvSpPr>
          <p:nvPr>
            <p:ph type="sldNum" sz="quarter" idx="12"/>
          </p:nvPr>
        </p:nvSpPr>
        <p:spPr/>
        <p:txBody>
          <a:bodyPr/>
          <a:lstStyle/>
          <a:p>
            <a:fld id="{BF61CE18-8D91-4A62-9231-4541BCED71E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FB11AF4-35EC-4B2B-9D34-57AA5D20F9E2}" type="datetime1">
              <a:rPr lang="en-US" smtClean="0"/>
              <a:pPr/>
              <a:t>8/11/2020</a:t>
            </a:fld>
            <a:endParaRPr lang="en-US"/>
          </a:p>
        </p:txBody>
      </p:sp>
      <p:sp>
        <p:nvSpPr>
          <p:cNvPr id="5" name="Footer Placeholder 4"/>
          <p:cNvSpPr>
            <a:spLocks noGrp="1"/>
          </p:cNvSpPr>
          <p:nvPr>
            <p:ph type="ftr" sz="quarter" idx="11"/>
          </p:nvPr>
        </p:nvSpPr>
        <p:spPr/>
        <p:txBody>
          <a:bodyPr/>
          <a:lstStyle/>
          <a:p>
            <a:r>
              <a:rPr lang="en-US" smtClean="0"/>
              <a:t>Analysis of the imapct of land use change and climate change on Blue Nile river</a:t>
            </a:r>
            <a:endParaRPr lang="en-US"/>
          </a:p>
        </p:txBody>
      </p:sp>
      <p:sp>
        <p:nvSpPr>
          <p:cNvPr id="6" name="Slide Number Placeholder 5"/>
          <p:cNvSpPr>
            <a:spLocks noGrp="1"/>
          </p:cNvSpPr>
          <p:nvPr>
            <p:ph type="sldNum" sz="quarter" idx="12"/>
          </p:nvPr>
        </p:nvSpPr>
        <p:spPr/>
        <p:txBody>
          <a:bodyPr/>
          <a:lstStyle/>
          <a:p>
            <a:fld id="{BF61CE18-8D91-4A62-9231-4541BCED71E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B58FA5E-6EBE-4C37-BDE6-8E9EE9C3FE0D}" type="datetime1">
              <a:rPr lang="en-US" smtClean="0"/>
              <a:pPr/>
              <a:t>8/11/2020</a:t>
            </a:fld>
            <a:endParaRPr lang="en-US"/>
          </a:p>
        </p:txBody>
      </p:sp>
      <p:sp>
        <p:nvSpPr>
          <p:cNvPr id="6" name="Footer Placeholder 5"/>
          <p:cNvSpPr>
            <a:spLocks noGrp="1"/>
          </p:cNvSpPr>
          <p:nvPr>
            <p:ph type="ftr" sz="quarter" idx="11"/>
          </p:nvPr>
        </p:nvSpPr>
        <p:spPr/>
        <p:txBody>
          <a:bodyPr/>
          <a:lstStyle/>
          <a:p>
            <a:r>
              <a:rPr lang="en-US" smtClean="0"/>
              <a:t>Analysis of the imapct of land use change and climate change on Blue Nile river</a:t>
            </a:r>
            <a:endParaRPr lang="en-US"/>
          </a:p>
        </p:txBody>
      </p:sp>
      <p:sp>
        <p:nvSpPr>
          <p:cNvPr id="7" name="Slide Number Placeholder 6"/>
          <p:cNvSpPr>
            <a:spLocks noGrp="1"/>
          </p:cNvSpPr>
          <p:nvPr>
            <p:ph type="sldNum" sz="quarter" idx="12"/>
          </p:nvPr>
        </p:nvSpPr>
        <p:spPr/>
        <p:txBody>
          <a:bodyPr/>
          <a:lstStyle/>
          <a:p>
            <a:fld id="{BF61CE18-8D91-4A62-9231-4541BCED71E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1C411DF-A325-45FE-93E4-3F5596FABDE8}" type="datetime1">
              <a:rPr lang="en-US" smtClean="0"/>
              <a:pPr/>
              <a:t>8/11/2020</a:t>
            </a:fld>
            <a:endParaRPr lang="en-US"/>
          </a:p>
        </p:txBody>
      </p:sp>
      <p:sp>
        <p:nvSpPr>
          <p:cNvPr id="8" name="Footer Placeholder 7"/>
          <p:cNvSpPr>
            <a:spLocks noGrp="1"/>
          </p:cNvSpPr>
          <p:nvPr>
            <p:ph type="ftr" sz="quarter" idx="11"/>
          </p:nvPr>
        </p:nvSpPr>
        <p:spPr/>
        <p:txBody>
          <a:bodyPr/>
          <a:lstStyle/>
          <a:p>
            <a:r>
              <a:rPr lang="en-US" smtClean="0"/>
              <a:t>Analysis of the imapct of land use change and climate change on Blue Nile river</a:t>
            </a:r>
            <a:endParaRPr lang="en-US"/>
          </a:p>
        </p:txBody>
      </p:sp>
      <p:sp>
        <p:nvSpPr>
          <p:cNvPr id="9" name="Slide Number Placeholder 8"/>
          <p:cNvSpPr>
            <a:spLocks noGrp="1"/>
          </p:cNvSpPr>
          <p:nvPr>
            <p:ph type="sldNum" sz="quarter" idx="12"/>
          </p:nvPr>
        </p:nvSpPr>
        <p:spPr/>
        <p:txBody>
          <a:bodyPr/>
          <a:lstStyle/>
          <a:p>
            <a:fld id="{BF61CE18-8D91-4A62-9231-4541BCED71E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0A88B6A-DBE2-48AA-A6FE-D9E0B550A67E}" type="datetime1">
              <a:rPr lang="en-US" smtClean="0"/>
              <a:pPr/>
              <a:t>8/11/2020</a:t>
            </a:fld>
            <a:endParaRPr lang="en-US"/>
          </a:p>
        </p:txBody>
      </p:sp>
      <p:sp>
        <p:nvSpPr>
          <p:cNvPr id="4" name="Footer Placeholder 3"/>
          <p:cNvSpPr>
            <a:spLocks noGrp="1"/>
          </p:cNvSpPr>
          <p:nvPr>
            <p:ph type="ftr" sz="quarter" idx="11"/>
          </p:nvPr>
        </p:nvSpPr>
        <p:spPr/>
        <p:txBody>
          <a:bodyPr/>
          <a:lstStyle/>
          <a:p>
            <a:r>
              <a:rPr lang="en-US" smtClean="0"/>
              <a:t>Analysis of the imapct of land use change and climate change on Blue Nile river</a:t>
            </a:r>
            <a:endParaRPr lang="en-US"/>
          </a:p>
        </p:txBody>
      </p:sp>
      <p:sp>
        <p:nvSpPr>
          <p:cNvPr id="5" name="Slide Number Placeholder 4"/>
          <p:cNvSpPr>
            <a:spLocks noGrp="1"/>
          </p:cNvSpPr>
          <p:nvPr>
            <p:ph type="sldNum" sz="quarter" idx="12"/>
          </p:nvPr>
        </p:nvSpPr>
        <p:spPr/>
        <p:txBody>
          <a:bodyPr/>
          <a:lstStyle/>
          <a:p>
            <a:fld id="{BF61CE18-8D91-4A62-9231-4541BCED71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80F19E-834A-49FE-AAA0-B92A9F8C1BDA}" type="datetime1">
              <a:rPr lang="en-US" smtClean="0"/>
              <a:pPr/>
              <a:t>8/11/2020</a:t>
            </a:fld>
            <a:endParaRPr lang="en-US"/>
          </a:p>
        </p:txBody>
      </p:sp>
      <p:sp>
        <p:nvSpPr>
          <p:cNvPr id="3" name="Footer Placeholder 2"/>
          <p:cNvSpPr>
            <a:spLocks noGrp="1"/>
          </p:cNvSpPr>
          <p:nvPr>
            <p:ph type="ftr" sz="quarter" idx="11"/>
          </p:nvPr>
        </p:nvSpPr>
        <p:spPr/>
        <p:txBody>
          <a:bodyPr/>
          <a:lstStyle/>
          <a:p>
            <a:r>
              <a:rPr lang="en-US" smtClean="0"/>
              <a:t>Analysis of the imapct of land use change and climate change on Blue Nile river</a:t>
            </a:r>
            <a:endParaRPr lang="en-US"/>
          </a:p>
        </p:txBody>
      </p:sp>
      <p:sp>
        <p:nvSpPr>
          <p:cNvPr id="4" name="Slide Number Placeholder 3"/>
          <p:cNvSpPr>
            <a:spLocks noGrp="1"/>
          </p:cNvSpPr>
          <p:nvPr>
            <p:ph type="sldNum" sz="quarter" idx="12"/>
          </p:nvPr>
        </p:nvSpPr>
        <p:spPr/>
        <p:txBody>
          <a:bodyPr/>
          <a:lstStyle/>
          <a:p>
            <a:fld id="{BF61CE18-8D91-4A62-9231-4541BCED71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7159F8-260B-4338-A336-506F9D0BAC4D}" type="datetime1">
              <a:rPr lang="en-US" smtClean="0"/>
              <a:pPr/>
              <a:t>8/11/2020</a:t>
            </a:fld>
            <a:endParaRPr lang="en-US"/>
          </a:p>
        </p:txBody>
      </p:sp>
      <p:sp>
        <p:nvSpPr>
          <p:cNvPr id="6" name="Footer Placeholder 5"/>
          <p:cNvSpPr>
            <a:spLocks noGrp="1"/>
          </p:cNvSpPr>
          <p:nvPr>
            <p:ph type="ftr" sz="quarter" idx="11"/>
          </p:nvPr>
        </p:nvSpPr>
        <p:spPr/>
        <p:txBody>
          <a:bodyPr/>
          <a:lstStyle/>
          <a:p>
            <a:r>
              <a:rPr lang="en-US" smtClean="0"/>
              <a:t>Analysis of the imapct of land use change and climate change on Blue Nile river</a:t>
            </a:r>
            <a:endParaRPr lang="en-US"/>
          </a:p>
        </p:txBody>
      </p:sp>
      <p:sp>
        <p:nvSpPr>
          <p:cNvPr id="7" name="Slide Number Placeholder 6"/>
          <p:cNvSpPr>
            <a:spLocks noGrp="1"/>
          </p:cNvSpPr>
          <p:nvPr>
            <p:ph type="sldNum" sz="quarter" idx="12"/>
          </p:nvPr>
        </p:nvSpPr>
        <p:spPr/>
        <p:txBody>
          <a:bodyPr/>
          <a:lstStyle/>
          <a:p>
            <a:fld id="{BF61CE18-8D91-4A62-9231-4541BCED71E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7"/>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5EBD434-14CB-4069-BEC7-5D1BCABFFF0C}" type="datetime1">
              <a:rPr lang="en-US" smtClean="0"/>
              <a:pPr/>
              <a:t>8/11/2020</a:t>
            </a:fld>
            <a:endParaRPr lang="en-US"/>
          </a:p>
        </p:txBody>
      </p:sp>
      <p:sp>
        <p:nvSpPr>
          <p:cNvPr id="6" name="Footer Placeholder 5"/>
          <p:cNvSpPr>
            <a:spLocks noGrp="1"/>
          </p:cNvSpPr>
          <p:nvPr>
            <p:ph type="ftr" sz="quarter" idx="11"/>
          </p:nvPr>
        </p:nvSpPr>
        <p:spPr/>
        <p:txBody>
          <a:bodyPr/>
          <a:lstStyle/>
          <a:p>
            <a:r>
              <a:rPr lang="en-US" smtClean="0"/>
              <a:t>Analysis of the imapct of land use change and climate change on Blue Nile river</a:t>
            </a:r>
            <a:endParaRPr lang="en-US"/>
          </a:p>
        </p:txBody>
      </p:sp>
      <p:sp>
        <p:nvSpPr>
          <p:cNvPr id="7" name="Slide Number Placeholder 6"/>
          <p:cNvSpPr>
            <a:spLocks noGrp="1"/>
          </p:cNvSpPr>
          <p:nvPr>
            <p:ph type="sldNum" sz="quarter" idx="12"/>
          </p:nvPr>
        </p:nvSpPr>
        <p:spPr>
          <a:xfrm>
            <a:off x="8077200" y="6356351"/>
            <a:ext cx="609600" cy="365125"/>
          </a:xfrm>
        </p:spPr>
        <p:txBody>
          <a:bodyPr/>
          <a:lstStyle/>
          <a:p>
            <a:fld id="{BF61CE18-8D91-4A62-9231-4541BCED71E1}"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8F2D48E-97A3-4E96-B2BA-53C3C7BE17A1}" type="datetime1">
              <a:rPr lang="en-US" smtClean="0"/>
              <a:pPr/>
              <a:t>8/11/2020</a:t>
            </a:fld>
            <a:endParaRPr lang="en-US"/>
          </a:p>
        </p:txBody>
      </p:sp>
      <p:sp>
        <p:nvSpPr>
          <p:cNvPr id="22" name="Footer Placeholder 21"/>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Analysis of the imapct of land use change and climate change on Blue Nile river</a:t>
            </a:r>
            <a:endParaRPr lang="en-US"/>
          </a:p>
        </p:txBody>
      </p:sp>
      <p:sp>
        <p:nvSpPr>
          <p:cNvPr id="18" name="Slide Number Placeholder 17"/>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F61CE18-8D91-4A62-9231-4541BCED71E1}"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emf"/></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8.emf"/></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9.emf"/></Relationships>
</file>

<file path=ppt/slides/_rels/slide2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0.emf"/></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1.em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2.emf"/></Relationships>
</file>

<file path=ppt/slides/_rels/slide31.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3.emf"/></Relationships>
</file>

<file path=ppt/slides/_rels/slide3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chart" Target="../charts/chart16.xml"/></Relationships>
</file>

<file path=ppt/slides/_rels/slide3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5.e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package" Target="../embeddings/Microsoft_Excel_Worksheet9.xlsx"/><Relationship Id="rId5" Type="http://schemas.openxmlformats.org/officeDocument/2006/relationships/image" Target="../media/image14.emf"/><Relationship Id="rId4" Type="http://schemas.openxmlformats.org/officeDocument/2006/relationships/package" Target="../embeddings/Microsoft_Excel_Worksheet8.xlsx"/></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1052736"/>
            <a:ext cx="6264696" cy="4176464"/>
          </a:xfrm>
          <a:prstGeom prst="rect">
            <a:avLst/>
          </a:prstGeom>
        </p:spPr>
      </p:pic>
      <p:sp>
        <p:nvSpPr>
          <p:cNvPr id="3" name="Subtitle 2"/>
          <p:cNvSpPr>
            <a:spLocks noGrp="1"/>
          </p:cNvSpPr>
          <p:nvPr>
            <p:ph type="subTitle" idx="1"/>
          </p:nvPr>
        </p:nvSpPr>
        <p:spPr>
          <a:xfrm>
            <a:off x="785786" y="4365104"/>
            <a:ext cx="7715304" cy="1921416"/>
          </a:xfrm>
        </p:spPr>
        <p:txBody>
          <a:bodyPr>
            <a:noAutofit/>
          </a:bodyPr>
          <a:lstStyle/>
          <a:p>
            <a:pPr algn="ctr"/>
            <a:r>
              <a:rPr lang="nl-BE" sz="2400" b="1" dirty="0" smtClean="0">
                <a:solidFill>
                  <a:srgbClr val="FFFF00"/>
                </a:solidFill>
                <a:effectLst>
                  <a:glow rad="101600">
                    <a:schemeClr val="accent2">
                      <a:satMod val="175000"/>
                      <a:alpha val="40000"/>
                    </a:schemeClr>
                  </a:glow>
                </a:effectLst>
              </a:rPr>
              <a:t>Sead Ahmed </a:t>
            </a:r>
            <a:r>
              <a:rPr lang="nl-BE" sz="2400" b="1" dirty="0" smtClean="0">
                <a:solidFill>
                  <a:srgbClr val="FFFF00"/>
                </a:solidFill>
                <a:effectLst>
                  <a:glow rad="101600">
                    <a:schemeClr val="accent2">
                      <a:satMod val="175000"/>
                      <a:alpha val="40000"/>
                    </a:schemeClr>
                  </a:glow>
                </a:effectLst>
              </a:rPr>
              <a:t>Swalih</a:t>
            </a:r>
          </a:p>
          <a:p>
            <a:pPr algn="ctr"/>
            <a:r>
              <a:rPr lang="nl-BE" sz="2400" b="1" dirty="0" smtClean="0">
                <a:solidFill>
                  <a:srgbClr val="FFFF00"/>
                </a:solidFill>
                <a:effectLst>
                  <a:glow rad="101600">
                    <a:schemeClr val="accent2">
                      <a:satMod val="175000"/>
                      <a:alpha val="40000"/>
                    </a:schemeClr>
                  </a:glow>
                </a:effectLst>
              </a:rPr>
              <a:t>Istanbul Technical University</a:t>
            </a:r>
            <a:endParaRPr lang="nl-BE" sz="2400" b="1" dirty="0" smtClean="0">
              <a:solidFill>
                <a:srgbClr val="FFFF00"/>
              </a:solidFill>
              <a:effectLst>
                <a:glow rad="101600">
                  <a:schemeClr val="accent2">
                    <a:satMod val="175000"/>
                    <a:alpha val="40000"/>
                  </a:schemeClr>
                </a:glow>
              </a:effectLst>
            </a:endParaRPr>
          </a:p>
          <a:p>
            <a:pPr algn="ctr"/>
            <a:r>
              <a:rPr lang="nl-BE" sz="2400" i="1" dirty="0" smtClean="0">
                <a:solidFill>
                  <a:schemeClr val="tx2"/>
                </a:solidFill>
                <a:effectLst>
                  <a:glow rad="63500">
                    <a:schemeClr val="accent1">
                      <a:satMod val="175000"/>
                      <a:alpha val="40000"/>
                    </a:schemeClr>
                  </a:glow>
                </a:effectLst>
              </a:rPr>
              <a:t>August 2020</a:t>
            </a:r>
            <a:endParaRPr lang="en-US" sz="2400" i="1" dirty="0">
              <a:solidFill>
                <a:schemeClr val="tx2"/>
              </a:solidFill>
              <a:effectLst>
                <a:glow rad="63500">
                  <a:schemeClr val="accent1">
                    <a:satMod val="175000"/>
                    <a:alpha val="40000"/>
                  </a:schemeClr>
                </a:glow>
              </a:effectLst>
            </a:endParaRPr>
          </a:p>
        </p:txBody>
      </p:sp>
      <p:sp>
        <p:nvSpPr>
          <p:cNvPr id="2" name="Title 1"/>
          <p:cNvSpPr>
            <a:spLocks noGrp="1"/>
          </p:cNvSpPr>
          <p:nvPr>
            <p:ph type="ctrTitle"/>
          </p:nvPr>
        </p:nvSpPr>
        <p:spPr>
          <a:xfrm>
            <a:off x="395536" y="1412776"/>
            <a:ext cx="9036496" cy="1470025"/>
          </a:xfrm>
        </p:spPr>
        <p:txBody>
          <a:bodyPr>
            <a:noAutofit/>
          </a:bodyPr>
          <a:lstStyle/>
          <a:p>
            <a:pPr algn="ctr"/>
            <a:r>
              <a:rPr lang="nl-BE" sz="4000" b="1" dirty="0" smtClean="0">
                <a:solidFill>
                  <a:schemeClr val="accent1">
                    <a:lumMod val="75000"/>
                  </a:schemeClr>
                </a:solidFill>
                <a:effectLst>
                  <a:glow rad="63500">
                    <a:schemeClr val="accent2">
                      <a:satMod val="175000"/>
                      <a:alpha val="40000"/>
                    </a:schemeClr>
                  </a:glow>
                  <a:outerShdw blurRad="38100" dist="25400" dir="5400000" algn="tl" rotWithShape="0">
                    <a:srgbClr val="000000">
                      <a:alpha val="43000"/>
                    </a:srgbClr>
                  </a:outerShdw>
                </a:effectLst>
              </a:rPr>
              <a:t>A</a:t>
            </a:r>
            <a:r>
              <a:rPr lang="nl-BE" sz="4000" b="1" dirty="0" smtClean="0">
                <a:solidFill>
                  <a:srgbClr val="FFFF00"/>
                </a:solidFill>
                <a:effectLst>
                  <a:glow rad="63500">
                    <a:schemeClr val="accent6">
                      <a:satMod val="175000"/>
                      <a:alpha val="40000"/>
                    </a:schemeClr>
                  </a:glow>
                  <a:outerShdw blurRad="38100" dist="25400" dir="5400000" algn="tl" rotWithShape="0">
                    <a:srgbClr val="000000">
                      <a:alpha val="43000"/>
                    </a:srgbClr>
                  </a:outerShdw>
                </a:effectLst>
              </a:rPr>
              <a:t>nalaysis</a:t>
            </a:r>
            <a:r>
              <a:rPr lang="nl-BE" sz="4000" b="1" dirty="0" smtClean="0">
                <a:solidFill>
                  <a:schemeClr val="accent1">
                    <a:lumMod val="75000"/>
                  </a:schemeClr>
                </a:solidFill>
                <a:effectLst>
                  <a:glow rad="63500">
                    <a:schemeClr val="accent6">
                      <a:satMod val="175000"/>
                      <a:alpha val="40000"/>
                    </a:schemeClr>
                  </a:glow>
                  <a:outerShdw blurRad="38100" dist="25400" dir="5400000" algn="tl" rotWithShape="0">
                    <a:srgbClr val="000000">
                      <a:alpha val="43000"/>
                    </a:srgbClr>
                  </a:outerShdw>
                </a:effectLst>
              </a:rPr>
              <a:t> </a:t>
            </a:r>
            <a:r>
              <a:rPr lang="nl-BE" sz="4000" b="1" dirty="0" smtClean="0">
                <a:solidFill>
                  <a:srgbClr val="FFFF00"/>
                </a:solidFill>
                <a:effectLst>
                  <a:glow rad="63500">
                    <a:schemeClr val="accent6">
                      <a:satMod val="175000"/>
                      <a:alpha val="40000"/>
                    </a:schemeClr>
                  </a:glow>
                  <a:outerShdw blurRad="38100" dist="25400" dir="5400000" algn="tl" rotWithShape="0">
                    <a:srgbClr val="000000">
                      <a:alpha val="43000"/>
                    </a:srgbClr>
                  </a:outerShdw>
                </a:effectLst>
              </a:rPr>
              <a:t>of the impact of Land </a:t>
            </a:r>
            <a:r>
              <a:rPr lang="nl-BE" sz="4000" b="1" dirty="0" smtClean="0">
                <a:solidFill>
                  <a:schemeClr val="accent1">
                    <a:lumMod val="75000"/>
                  </a:schemeClr>
                </a:solidFill>
                <a:effectLst>
                  <a:glow rad="63500">
                    <a:schemeClr val="accent2">
                      <a:satMod val="175000"/>
                      <a:alpha val="40000"/>
                    </a:schemeClr>
                  </a:glow>
                  <a:outerShdw blurRad="38100" dist="25400" dir="5400000" algn="tl" rotWithShape="0">
                    <a:srgbClr val="000000">
                      <a:alpha val="43000"/>
                    </a:srgbClr>
                  </a:outerShdw>
                </a:effectLst>
              </a:rPr>
              <a:t>use cha</a:t>
            </a:r>
            <a:r>
              <a:rPr lang="nl-BE" sz="4000" b="1" dirty="0" smtClean="0">
                <a:solidFill>
                  <a:srgbClr val="FFFF00"/>
                </a:solidFill>
                <a:effectLst>
                  <a:glow rad="63500">
                    <a:schemeClr val="accent6">
                      <a:satMod val="175000"/>
                      <a:alpha val="40000"/>
                    </a:schemeClr>
                  </a:glow>
                  <a:outerShdw blurRad="38100" dist="25400" dir="5400000" algn="tl" rotWithShape="0">
                    <a:srgbClr val="000000">
                      <a:alpha val="43000"/>
                    </a:srgbClr>
                  </a:outerShdw>
                </a:effectLst>
              </a:rPr>
              <a:t>nge</a:t>
            </a:r>
            <a:r>
              <a:rPr lang="nl-BE" sz="4000" b="1" dirty="0" smtClean="0">
                <a:solidFill>
                  <a:schemeClr val="accent1">
                    <a:lumMod val="75000"/>
                  </a:schemeClr>
                </a:solidFill>
                <a:effectLst>
                  <a:glow rad="63500">
                    <a:schemeClr val="accent2">
                      <a:satMod val="175000"/>
                      <a:alpha val="40000"/>
                    </a:schemeClr>
                  </a:glow>
                  <a:outerShdw blurRad="38100" dist="25400" dir="5400000" algn="tl" rotWithShape="0">
                    <a:srgbClr val="000000">
                      <a:alpha val="43000"/>
                    </a:srgbClr>
                  </a:outerShdw>
                </a:effectLst>
              </a:rPr>
              <a:t> </a:t>
            </a:r>
            <a:r>
              <a:rPr lang="nl-BE" sz="4000" b="1" dirty="0" smtClean="0">
                <a:solidFill>
                  <a:srgbClr val="FFFF00"/>
                </a:solidFill>
                <a:effectLst>
                  <a:glow rad="63500">
                    <a:schemeClr val="accent6">
                      <a:satMod val="175000"/>
                      <a:alpha val="40000"/>
                    </a:schemeClr>
                  </a:glow>
                  <a:outerShdw blurRad="38100" dist="25400" dir="5400000" algn="tl" rotWithShape="0">
                    <a:srgbClr val="000000">
                      <a:alpha val="43000"/>
                    </a:srgbClr>
                  </a:outerShdw>
                </a:effectLst>
              </a:rPr>
              <a:t>and climate change on the </a:t>
            </a:r>
            <a:r>
              <a:rPr lang="nl-BE" sz="4000" b="1" dirty="0" smtClean="0">
                <a:solidFill>
                  <a:schemeClr val="accent1">
                    <a:lumMod val="75000"/>
                  </a:schemeClr>
                </a:solidFill>
                <a:effectLst>
                  <a:glow rad="63500">
                    <a:schemeClr val="accent2">
                      <a:satMod val="175000"/>
                      <a:alpha val="40000"/>
                    </a:schemeClr>
                  </a:glow>
                  <a:outerShdw blurRad="38100" dist="25400" dir="5400000" algn="tl" rotWithShape="0">
                    <a:srgbClr val="000000">
                      <a:alpha val="43000"/>
                    </a:srgbClr>
                  </a:outerShdw>
                </a:effectLst>
              </a:rPr>
              <a:t>Blue </a:t>
            </a:r>
            <a:r>
              <a:rPr lang="nl-BE" sz="4000" b="1" dirty="0" smtClean="0">
                <a:solidFill>
                  <a:srgbClr val="FFFF00"/>
                </a:solidFill>
                <a:effectLst>
                  <a:glow rad="63500">
                    <a:schemeClr val="accent6">
                      <a:satMod val="175000"/>
                      <a:alpha val="40000"/>
                    </a:schemeClr>
                  </a:glow>
                  <a:outerShdw blurRad="38100" dist="25400" dir="5400000" algn="tl" rotWithShape="0">
                    <a:srgbClr val="000000">
                      <a:alpha val="43000"/>
                    </a:srgbClr>
                  </a:outerShdw>
                </a:effectLst>
              </a:rPr>
              <a:t>Nile </a:t>
            </a:r>
            <a:r>
              <a:rPr lang="nl-BE" sz="4000" b="1" dirty="0" smtClean="0">
                <a:solidFill>
                  <a:srgbClr val="FFFF00"/>
                </a:solidFill>
                <a:effectLst>
                  <a:glow rad="63500">
                    <a:schemeClr val="accent6">
                      <a:satMod val="175000"/>
                      <a:alpha val="40000"/>
                    </a:schemeClr>
                  </a:glow>
                  <a:outerShdw blurRad="38100" dist="25400" dir="5400000" algn="tl" rotWithShape="0">
                    <a:srgbClr val="000000">
                      <a:alpha val="43000"/>
                    </a:srgbClr>
                  </a:outerShdw>
                </a:effectLst>
              </a:rPr>
              <a:t>River using SWAT</a:t>
            </a:r>
            <a:endParaRPr lang="en-US" sz="4000" b="1" dirty="0">
              <a:solidFill>
                <a:srgbClr val="FFFF00"/>
              </a:solidFill>
              <a:effectLst>
                <a:glow rad="63500">
                  <a:schemeClr val="accent6">
                    <a:satMod val="175000"/>
                    <a:alpha val="40000"/>
                  </a:schemeClr>
                </a:glow>
                <a:outerShdw blurRad="38100" dist="25400" dir="54000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785794"/>
            <a:ext cx="6243654" cy="557194"/>
          </a:xfrm>
        </p:spPr>
        <p:txBody>
          <a:bodyPr>
            <a:noAutofit/>
          </a:bodyPr>
          <a:lstStyle/>
          <a:p>
            <a:r>
              <a:rPr lang="fr-FR" sz="4400" b="1" dirty="0" err="1" smtClean="0">
                <a:solidFill>
                  <a:schemeClr val="accent2"/>
                </a:solidFill>
              </a:rPr>
              <a:t>Study</a:t>
            </a:r>
            <a:r>
              <a:rPr lang="fr-FR" sz="4400" b="1" dirty="0" smtClean="0">
                <a:solidFill>
                  <a:schemeClr val="accent2"/>
                </a:solidFill>
              </a:rPr>
              <a:t> area </a:t>
            </a:r>
            <a:r>
              <a:rPr lang="fr-FR" sz="4400" b="1" dirty="0" err="1" smtClean="0">
                <a:solidFill>
                  <a:schemeClr val="accent2"/>
                </a:solidFill>
              </a:rPr>
              <a:t>cont’d</a:t>
            </a:r>
            <a:endParaRPr lang="en-US" sz="4400" b="1" dirty="0">
              <a:solidFill>
                <a:schemeClr val="accent2"/>
              </a:solidFill>
            </a:endParaRPr>
          </a:p>
        </p:txBody>
      </p:sp>
      <p:sp>
        <p:nvSpPr>
          <p:cNvPr id="8" name="Espace réservé du texte 7"/>
          <p:cNvSpPr>
            <a:spLocks noGrp="1"/>
          </p:cNvSpPr>
          <p:nvPr>
            <p:ph type="body" idx="2"/>
          </p:nvPr>
        </p:nvSpPr>
        <p:spPr>
          <a:xfrm>
            <a:off x="685800" y="1500174"/>
            <a:ext cx="3598168" cy="4748226"/>
          </a:xfrm>
          <a:ln>
            <a:solidFill>
              <a:schemeClr val="tx2">
                <a:lumMod val="40000"/>
                <a:lumOff val="60000"/>
              </a:schemeClr>
            </a:solidFill>
          </a:ln>
        </p:spPr>
        <p:txBody>
          <a:bodyPr>
            <a:normAutofit/>
          </a:bodyPr>
          <a:lstStyle/>
          <a:p>
            <a:pPr>
              <a:buFont typeface="Arial" pitchFamily="34" charset="0"/>
              <a:buChar char="•"/>
            </a:pPr>
            <a:r>
              <a:rPr lang="fr-FR" sz="3200" dirty="0" smtClean="0"/>
              <a:t> </a:t>
            </a:r>
            <a:r>
              <a:rPr lang="fr-FR" sz="2400" dirty="0" err="1" smtClean="0"/>
              <a:t>Climate</a:t>
            </a:r>
            <a:r>
              <a:rPr lang="fr-FR" sz="2400" dirty="0" smtClean="0"/>
              <a:t> varies </a:t>
            </a:r>
            <a:r>
              <a:rPr lang="fr-FR" sz="2400" dirty="0" err="1" smtClean="0"/>
              <a:t>from</a:t>
            </a:r>
            <a:r>
              <a:rPr lang="fr-FR" sz="2400" dirty="0" smtClean="0"/>
              <a:t> </a:t>
            </a:r>
            <a:r>
              <a:rPr lang="fr-FR" sz="2400" dirty="0" err="1" smtClean="0"/>
              <a:t>humid</a:t>
            </a:r>
            <a:r>
              <a:rPr lang="fr-FR" sz="2400" dirty="0" smtClean="0"/>
              <a:t> to </a:t>
            </a:r>
            <a:r>
              <a:rPr lang="fr-FR" sz="2400" dirty="0" err="1" smtClean="0"/>
              <a:t>semiarid</a:t>
            </a:r>
            <a:endParaRPr lang="fr-FR" sz="2400" dirty="0" smtClean="0"/>
          </a:p>
          <a:p>
            <a:pPr lvl="1">
              <a:buFont typeface="Courier New" pitchFamily="49" charset="0"/>
              <a:buChar char="o"/>
            </a:pPr>
            <a:r>
              <a:rPr lang="fr-FR" sz="2400" dirty="0" smtClean="0"/>
              <a:t> </a:t>
            </a:r>
            <a:r>
              <a:rPr lang="fr-FR" sz="2400" dirty="0" err="1" smtClean="0"/>
              <a:t>Kiremt</a:t>
            </a:r>
            <a:r>
              <a:rPr lang="fr-FR" sz="2400" dirty="0" smtClean="0"/>
              <a:t> …(Jun-Sept)</a:t>
            </a:r>
          </a:p>
          <a:p>
            <a:pPr lvl="1">
              <a:buFont typeface="Courier New" pitchFamily="49" charset="0"/>
              <a:buChar char="o"/>
            </a:pPr>
            <a:r>
              <a:rPr lang="fr-FR" sz="2400" dirty="0" smtClean="0"/>
              <a:t> </a:t>
            </a:r>
            <a:r>
              <a:rPr lang="fr-FR" sz="2400" dirty="0" err="1" smtClean="0"/>
              <a:t>Bega</a:t>
            </a:r>
            <a:r>
              <a:rPr lang="fr-FR" sz="2400" dirty="0" smtClean="0"/>
              <a:t> ……(</a:t>
            </a:r>
            <a:r>
              <a:rPr lang="fr-FR" sz="2400" dirty="0" err="1" smtClean="0"/>
              <a:t>Oct</a:t>
            </a:r>
            <a:r>
              <a:rPr lang="fr-FR" sz="2400" dirty="0" smtClean="0"/>
              <a:t>-Jan)</a:t>
            </a:r>
          </a:p>
          <a:p>
            <a:pPr lvl="1">
              <a:buFont typeface="Courier New" pitchFamily="49" charset="0"/>
              <a:buChar char="o"/>
            </a:pPr>
            <a:r>
              <a:rPr lang="fr-FR" sz="2400" dirty="0" smtClean="0"/>
              <a:t> </a:t>
            </a:r>
            <a:r>
              <a:rPr lang="fr-FR" sz="2400" dirty="0" err="1" smtClean="0"/>
              <a:t>Belg</a:t>
            </a:r>
            <a:r>
              <a:rPr lang="fr-FR" sz="2400" dirty="0" smtClean="0"/>
              <a:t> …….(</a:t>
            </a:r>
            <a:r>
              <a:rPr lang="fr-FR" sz="2400" dirty="0" err="1" smtClean="0"/>
              <a:t>Feb</a:t>
            </a:r>
            <a:r>
              <a:rPr lang="fr-FR" sz="2400" dirty="0" smtClean="0"/>
              <a:t>-May)</a:t>
            </a:r>
          </a:p>
          <a:p>
            <a:pPr>
              <a:buFont typeface="Arial" pitchFamily="34" charset="0"/>
              <a:buChar char="•"/>
            </a:pPr>
            <a:r>
              <a:rPr lang="fr-FR" sz="3200" dirty="0" smtClean="0"/>
              <a:t> </a:t>
            </a:r>
            <a:r>
              <a:rPr lang="fr-FR" sz="2400" dirty="0" smtClean="0"/>
              <a:t>For the </a:t>
            </a:r>
            <a:r>
              <a:rPr lang="fr-FR" sz="2400" dirty="0" err="1" smtClean="0"/>
              <a:t>year</a:t>
            </a:r>
            <a:r>
              <a:rPr lang="fr-FR" sz="2400" dirty="0" smtClean="0"/>
              <a:t> 1961-1990,</a:t>
            </a:r>
          </a:p>
          <a:p>
            <a:pPr lvl="1">
              <a:buFont typeface="Courier New" pitchFamily="49" charset="0"/>
              <a:buChar char="o"/>
            </a:pPr>
            <a:r>
              <a:rPr lang="fr-FR" sz="2200" dirty="0" err="1" smtClean="0"/>
              <a:t>Annual</a:t>
            </a:r>
            <a:r>
              <a:rPr lang="fr-FR" sz="2200" dirty="0" smtClean="0"/>
              <a:t> </a:t>
            </a:r>
            <a:r>
              <a:rPr lang="fr-FR" sz="2200" dirty="0" err="1" smtClean="0"/>
              <a:t>preciptation</a:t>
            </a:r>
            <a:r>
              <a:rPr lang="fr-FR" sz="2200" dirty="0" smtClean="0"/>
              <a:t> </a:t>
            </a:r>
            <a:r>
              <a:rPr lang="fr-FR" sz="2200" dirty="0" err="1" smtClean="0"/>
              <a:t>was</a:t>
            </a:r>
            <a:r>
              <a:rPr lang="fr-FR" sz="2200" dirty="0" smtClean="0"/>
              <a:t> </a:t>
            </a:r>
            <a:r>
              <a:rPr lang="fr-FR" sz="2200" b="1" dirty="0" smtClean="0"/>
              <a:t>1200mm </a:t>
            </a:r>
            <a:r>
              <a:rPr lang="fr-FR" sz="2200" dirty="0" smtClean="0"/>
              <a:t>to</a:t>
            </a:r>
            <a:r>
              <a:rPr lang="fr-FR" sz="2200" b="1" dirty="0" smtClean="0"/>
              <a:t>1600mm</a:t>
            </a:r>
          </a:p>
          <a:p>
            <a:pPr lvl="1">
              <a:buFont typeface="Courier New" pitchFamily="49" charset="0"/>
              <a:buChar char="o"/>
            </a:pPr>
            <a:r>
              <a:rPr lang="fr-FR" sz="2200" dirty="0" err="1" smtClean="0"/>
              <a:t>Annual</a:t>
            </a:r>
            <a:r>
              <a:rPr lang="fr-FR" sz="2200" dirty="0" smtClean="0"/>
              <a:t> </a:t>
            </a:r>
            <a:r>
              <a:rPr lang="fr-FR" sz="2200" dirty="0" err="1" smtClean="0"/>
              <a:t>temprature</a:t>
            </a:r>
            <a:r>
              <a:rPr lang="fr-FR" sz="2200" dirty="0" smtClean="0"/>
              <a:t>-</a:t>
            </a:r>
            <a:r>
              <a:rPr lang="fr-FR" sz="2200" dirty="0" err="1" smtClean="0"/>
              <a:t>was</a:t>
            </a:r>
            <a:r>
              <a:rPr lang="fr-FR" sz="2200" dirty="0" smtClean="0"/>
              <a:t> </a:t>
            </a:r>
            <a:r>
              <a:rPr lang="fr-FR" sz="2200" b="1" dirty="0" smtClean="0"/>
              <a:t>18.3°C </a:t>
            </a:r>
            <a:r>
              <a:rPr lang="fr-FR" sz="2200" dirty="0" smtClean="0"/>
              <a:t>(2°C </a:t>
            </a:r>
            <a:r>
              <a:rPr lang="fr-FR" sz="2200" dirty="0" err="1" smtClean="0"/>
              <a:t>seasonal</a:t>
            </a:r>
            <a:r>
              <a:rPr lang="fr-FR" sz="2200" dirty="0" smtClean="0"/>
              <a:t> variation)</a:t>
            </a:r>
            <a:endParaRPr lang="fr-FR" sz="3000" b="1" dirty="0" smtClean="0"/>
          </a:p>
        </p:txBody>
      </p:sp>
      <p:sp>
        <p:nvSpPr>
          <p:cNvPr id="4" name="Espace réservé du pied de page 3"/>
          <p:cNvSpPr>
            <a:spLocks noGrp="1"/>
          </p:cNvSpPr>
          <p:nvPr>
            <p:ph type="ftr" sz="quarter" idx="11"/>
          </p:nvPr>
        </p:nvSpPr>
        <p:spPr>
          <a:xfrm>
            <a:off x="714348" y="6356351"/>
            <a:ext cx="5305452" cy="144483"/>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10</a:t>
            </a:fld>
            <a:endParaRPr lang="en-US"/>
          </a:p>
        </p:txBody>
      </p:sp>
      <p:graphicFrame>
        <p:nvGraphicFramePr>
          <p:cNvPr id="10" name="Graphique 1"/>
          <p:cNvGraphicFramePr>
            <a:graphicFrameLocks noGrp="1"/>
          </p:cNvGraphicFramePr>
          <p:nvPr>
            <p:ph sz="half" idx="1"/>
          </p:nvPr>
        </p:nvGraphicFramePr>
        <p:xfrm>
          <a:off x="4283968" y="1484784"/>
          <a:ext cx="4402832" cy="374441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
                                            <p:bg/>
                                          </p:spTgt>
                                        </p:tgtEl>
                                        <p:attrNameLst>
                                          <p:attrName>style.visibility</p:attrName>
                                        </p:attrNameLst>
                                      </p:cBhvr>
                                      <p:to>
                                        <p:strVal val="visible"/>
                                      </p:to>
                                    </p:set>
                                    <p:animEffect transition="in" filter="wipe(down)">
                                      <p:cBhvr>
                                        <p:cTn id="19" dur="500"/>
                                        <p:tgtEl>
                                          <p:spTgt spid="8">
                                            <p:bg/>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wipe(down)">
                                      <p:cBhvr>
                                        <p:cTn id="24" dur="500"/>
                                        <p:tgtEl>
                                          <p:spTgt spid="8">
                                            <p:txEl>
                                              <p:pRg st="0" end="0"/>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wipe(down)">
                                      <p:cBhvr>
                                        <p:cTn id="27" dur="500"/>
                                        <p:tgtEl>
                                          <p:spTgt spid="8">
                                            <p:txEl>
                                              <p:pRg st="1" end="1"/>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8">
                                            <p:txEl>
                                              <p:pRg st="2" end="2"/>
                                            </p:txEl>
                                          </p:spTgt>
                                        </p:tgtEl>
                                        <p:attrNameLst>
                                          <p:attrName>style.visibility</p:attrName>
                                        </p:attrNameLst>
                                      </p:cBhvr>
                                      <p:to>
                                        <p:strVal val="visible"/>
                                      </p:to>
                                    </p:set>
                                    <p:animEffect transition="in" filter="wipe(down)">
                                      <p:cBhvr>
                                        <p:cTn id="30" dur="500"/>
                                        <p:tgtEl>
                                          <p:spTgt spid="8">
                                            <p:txEl>
                                              <p:pRg st="2" end="2"/>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8">
                                            <p:txEl>
                                              <p:pRg st="3" end="3"/>
                                            </p:txEl>
                                          </p:spTgt>
                                        </p:tgtEl>
                                        <p:attrNameLst>
                                          <p:attrName>style.visibility</p:attrName>
                                        </p:attrNameLst>
                                      </p:cBhvr>
                                      <p:to>
                                        <p:strVal val="visible"/>
                                      </p:to>
                                    </p:set>
                                    <p:animEffect transition="in" filter="wipe(down)">
                                      <p:cBhvr>
                                        <p:cTn id="33" dur="500"/>
                                        <p:tgtEl>
                                          <p:spTgt spid="8">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8">
                                            <p:txEl>
                                              <p:pRg st="4" end="4"/>
                                            </p:txEl>
                                          </p:spTgt>
                                        </p:tgtEl>
                                        <p:attrNameLst>
                                          <p:attrName>style.visibility</p:attrName>
                                        </p:attrNameLst>
                                      </p:cBhvr>
                                      <p:to>
                                        <p:strVal val="visible"/>
                                      </p:to>
                                    </p:set>
                                    <p:animEffect transition="in" filter="wipe(down)">
                                      <p:cBhvr>
                                        <p:cTn id="38" dur="500"/>
                                        <p:tgtEl>
                                          <p:spTgt spid="8">
                                            <p:txEl>
                                              <p:pRg st="4" end="4"/>
                                            </p:tx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8">
                                            <p:txEl>
                                              <p:pRg st="5" end="5"/>
                                            </p:txEl>
                                          </p:spTgt>
                                        </p:tgtEl>
                                        <p:attrNameLst>
                                          <p:attrName>style.visibility</p:attrName>
                                        </p:attrNameLst>
                                      </p:cBhvr>
                                      <p:to>
                                        <p:strVal val="visible"/>
                                      </p:to>
                                    </p:set>
                                    <p:animEffect transition="in" filter="wipe(down)">
                                      <p:cBhvr>
                                        <p:cTn id="41" dur="500"/>
                                        <p:tgtEl>
                                          <p:spTgt spid="8">
                                            <p:txEl>
                                              <p:pRg st="5" end="5"/>
                                            </p:txEl>
                                          </p:spTgt>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8">
                                            <p:txEl>
                                              <p:pRg st="6" end="6"/>
                                            </p:txEl>
                                          </p:spTgt>
                                        </p:tgtEl>
                                        <p:attrNameLst>
                                          <p:attrName>style.visibility</p:attrName>
                                        </p:attrNameLst>
                                      </p:cBhvr>
                                      <p:to>
                                        <p:strVal val="visible"/>
                                      </p:to>
                                    </p:set>
                                    <p:animEffect transition="in" filter="wipe(down)">
                                      <p:cBhvr>
                                        <p:cTn id="44"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animBg="1"/>
      <p:bldGraphic spid="10"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Materials</a:t>
            </a:r>
            <a:endParaRPr lang="en-US" sz="4400" dirty="0">
              <a:solidFill>
                <a:schemeClr val="accent1"/>
              </a:solidFill>
            </a:endParaRPr>
          </a:p>
        </p:txBody>
      </p:sp>
      <p:sp>
        <p:nvSpPr>
          <p:cNvPr id="3" name="Content Placeholder 2"/>
          <p:cNvSpPr>
            <a:spLocks noGrp="1"/>
          </p:cNvSpPr>
          <p:nvPr>
            <p:ph idx="1"/>
          </p:nvPr>
        </p:nvSpPr>
        <p:spPr>
          <a:xfrm>
            <a:off x="457200" y="1500174"/>
            <a:ext cx="8229600" cy="4824426"/>
          </a:xfrm>
          <a:ln>
            <a:solidFill>
              <a:schemeClr val="accent3"/>
            </a:solidFill>
          </a:ln>
        </p:spPr>
        <p:txBody>
          <a:bodyPr>
            <a:normAutofit lnSpcReduction="10000"/>
          </a:bodyPr>
          <a:lstStyle/>
          <a:p>
            <a:r>
              <a:rPr lang="fr-FR" sz="2800" b="1" dirty="0" err="1" smtClean="0"/>
              <a:t>Climate</a:t>
            </a:r>
            <a:r>
              <a:rPr lang="fr-FR" sz="2800" b="1" dirty="0" smtClean="0"/>
              <a:t> change scenario data</a:t>
            </a:r>
          </a:p>
          <a:p>
            <a:pPr lvl="1">
              <a:buFont typeface="Courier New" pitchFamily="49" charset="0"/>
              <a:buChar char="o"/>
            </a:pPr>
            <a:r>
              <a:rPr lang="en-GB" sz="2600" dirty="0" smtClean="0"/>
              <a:t>Source: IPCC data distribution centre</a:t>
            </a:r>
            <a:endParaRPr lang="en-US" sz="2600" dirty="0" smtClean="0"/>
          </a:p>
          <a:p>
            <a:pPr lvl="1">
              <a:buFont typeface="Courier New" pitchFamily="49" charset="0"/>
              <a:buChar char="o"/>
            </a:pPr>
            <a:r>
              <a:rPr lang="fr-FR" sz="2600" dirty="0" smtClean="0"/>
              <a:t>SRES-AR4 scenario </a:t>
            </a:r>
            <a:r>
              <a:rPr lang="fr-FR" sz="2600" dirty="0" err="1" smtClean="0"/>
              <a:t>runs</a:t>
            </a:r>
            <a:r>
              <a:rPr lang="fr-FR" sz="2600" dirty="0" smtClean="0"/>
              <a:t> of six </a:t>
            </a:r>
            <a:r>
              <a:rPr lang="fr-FR" sz="2600" dirty="0" err="1" smtClean="0"/>
              <a:t>AOGCMs</a:t>
            </a:r>
            <a:r>
              <a:rPr lang="fr-FR" sz="2600" dirty="0" smtClean="0"/>
              <a:t> </a:t>
            </a:r>
            <a:r>
              <a:rPr lang="fr-FR" sz="2600" dirty="0" err="1" smtClean="0"/>
              <a:t>were</a:t>
            </a:r>
            <a:r>
              <a:rPr lang="fr-FR" sz="2600" dirty="0" smtClean="0"/>
              <a:t> </a:t>
            </a:r>
            <a:r>
              <a:rPr lang="fr-FR" sz="2600" dirty="0" err="1" smtClean="0"/>
              <a:t>chosen</a:t>
            </a:r>
            <a:endParaRPr lang="fr-FR" sz="2600" dirty="0" smtClean="0"/>
          </a:p>
          <a:p>
            <a:pPr lvl="2">
              <a:buFont typeface="Wingdings" pitchFamily="2" charset="2"/>
              <a:buChar char="Ø"/>
            </a:pPr>
            <a:r>
              <a:rPr lang="en-US" sz="2400" dirty="0" smtClean="0"/>
              <a:t>BCM2_BCCR … abbreviated as </a:t>
            </a:r>
            <a:r>
              <a:rPr lang="en-US" sz="2400" dirty="0" smtClean="0">
                <a:solidFill>
                  <a:schemeClr val="accent1"/>
                </a:solidFill>
              </a:rPr>
              <a:t>BCM2 (Norway)</a:t>
            </a:r>
          </a:p>
          <a:p>
            <a:pPr lvl="2">
              <a:buFont typeface="Wingdings" pitchFamily="2" charset="2"/>
              <a:buChar char="Ø"/>
            </a:pPr>
            <a:r>
              <a:rPr lang="en-US" sz="2400" dirty="0" smtClean="0"/>
              <a:t>CSIRO_MK3 ……. “               “     </a:t>
            </a:r>
            <a:r>
              <a:rPr lang="en-US" sz="2400" dirty="0" smtClean="0">
                <a:solidFill>
                  <a:schemeClr val="accent1"/>
                </a:solidFill>
              </a:rPr>
              <a:t>CSMK3 (Australia)</a:t>
            </a:r>
          </a:p>
          <a:p>
            <a:pPr lvl="2">
              <a:buFont typeface="Wingdings" pitchFamily="2" charset="2"/>
              <a:buChar char="Ø"/>
            </a:pPr>
            <a:r>
              <a:rPr lang="en-US" sz="2400" dirty="0" smtClean="0"/>
              <a:t>INMCM3 ………… “               “     </a:t>
            </a:r>
            <a:r>
              <a:rPr lang="en-US" sz="2400" dirty="0" smtClean="0">
                <a:solidFill>
                  <a:schemeClr val="accent1"/>
                </a:solidFill>
              </a:rPr>
              <a:t>INCM3 (Russia)</a:t>
            </a:r>
          </a:p>
          <a:p>
            <a:pPr lvl="2">
              <a:buFont typeface="Wingdings" pitchFamily="2" charset="2"/>
              <a:buChar char="Ø"/>
            </a:pPr>
            <a:r>
              <a:rPr lang="en-US" sz="2400" dirty="0" smtClean="0"/>
              <a:t>GISAOM …………. “               “     </a:t>
            </a:r>
            <a:r>
              <a:rPr lang="en-US" sz="2400" dirty="0" smtClean="0">
                <a:solidFill>
                  <a:schemeClr val="accent1"/>
                </a:solidFill>
              </a:rPr>
              <a:t>GIAOM (USA)</a:t>
            </a:r>
          </a:p>
          <a:p>
            <a:pPr lvl="2">
              <a:buFont typeface="Wingdings" pitchFamily="2" charset="2"/>
              <a:buChar char="Ø"/>
            </a:pPr>
            <a:r>
              <a:rPr lang="en-US" sz="2400" dirty="0" smtClean="0"/>
              <a:t>MIROC3_2HI ….. “               “     </a:t>
            </a:r>
            <a:r>
              <a:rPr lang="en-US" sz="2400" dirty="0" smtClean="0">
                <a:solidFill>
                  <a:schemeClr val="accent1"/>
                </a:solidFill>
              </a:rPr>
              <a:t>MIHR (Japan)</a:t>
            </a:r>
          </a:p>
          <a:p>
            <a:pPr lvl="2">
              <a:buFont typeface="Wingdings" pitchFamily="2" charset="2"/>
              <a:buChar char="Ø"/>
            </a:pPr>
            <a:r>
              <a:rPr lang="en-US" sz="2400" dirty="0" smtClean="0"/>
              <a:t>MIROC3_2MED.. “               “    </a:t>
            </a:r>
            <a:r>
              <a:rPr lang="en-US" sz="2400" dirty="0" smtClean="0">
                <a:solidFill>
                  <a:schemeClr val="accent1"/>
                </a:solidFill>
              </a:rPr>
              <a:t>MIMR (Japan)</a:t>
            </a:r>
            <a:endParaRPr lang="fr-FR" sz="2400" dirty="0" smtClean="0">
              <a:solidFill>
                <a:schemeClr val="accent1"/>
              </a:solidFill>
            </a:endParaRPr>
          </a:p>
          <a:p>
            <a:pPr marL="548640" lvl="2" indent="-274320">
              <a:buClr>
                <a:schemeClr val="accent3"/>
              </a:buClr>
              <a:buSzPct val="95000"/>
              <a:buFont typeface="Courier New" pitchFamily="49" charset="0"/>
              <a:buChar char="o"/>
            </a:pPr>
            <a:r>
              <a:rPr lang="fr-FR" sz="2600" dirty="0" err="1" smtClean="0"/>
              <a:t>Preciptation</a:t>
            </a:r>
            <a:r>
              <a:rPr lang="fr-FR" sz="2600" dirty="0" smtClean="0"/>
              <a:t> and </a:t>
            </a:r>
            <a:r>
              <a:rPr lang="fr-FR" sz="2600" dirty="0" err="1" smtClean="0"/>
              <a:t>Temprature</a:t>
            </a:r>
            <a:r>
              <a:rPr lang="fr-FR" sz="2600" dirty="0" smtClean="0"/>
              <a:t> projections for </a:t>
            </a:r>
            <a:r>
              <a:rPr lang="fr-FR" sz="2600" i="1" dirty="0" smtClean="0"/>
              <a:t>2020</a:t>
            </a:r>
            <a:r>
              <a:rPr lang="fr-FR" sz="2600" dirty="0" smtClean="0"/>
              <a:t>, </a:t>
            </a:r>
            <a:r>
              <a:rPr lang="fr-FR" sz="2600" i="1" dirty="0" smtClean="0"/>
              <a:t>2055</a:t>
            </a:r>
            <a:r>
              <a:rPr lang="fr-FR" sz="2600" dirty="0" smtClean="0"/>
              <a:t> and </a:t>
            </a:r>
            <a:r>
              <a:rPr lang="fr-FR" sz="2600" i="1" dirty="0" smtClean="0"/>
              <a:t>2090</a:t>
            </a:r>
            <a:r>
              <a:rPr lang="fr-FR" sz="2600" dirty="0" smtClean="0"/>
              <a:t> </a:t>
            </a:r>
            <a:r>
              <a:rPr lang="fr-FR" sz="2600" dirty="0" err="1" smtClean="0"/>
              <a:t>were</a:t>
            </a:r>
            <a:r>
              <a:rPr lang="fr-FR" sz="2600" dirty="0" smtClean="0"/>
              <a:t> </a:t>
            </a:r>
            <a:r>
              <a:rPr lang="fr-FR" sz="2600" dirty="0" err="1" smtClean="0"/>
              <a:t>analysed</a:t>
            </a:r>
            <a:r>
              <a:rPr lang="fr-FR" sz="2600" dirty="0" smtClean="0"/>
              <a:t> for </a:t>
            </a:r>
            <a:r>
              <a:rPr lang="fr-FR" sz="2600" dirty="0" err="1" smtClean="0"/>
              <a:t>storylines</a:t>
            </a:r>
            <a:r>
              <a:rPr lang="fr-FR" sz="2600" dirty="0" smtClean="0"/>
              <a:t> A1B and B1</a:t>
            </a: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11</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24648"/>
          </a:xfrm>
        </p:spPr>
        <p:txBody>
          <a:bodyPr>
            <a:normAutofit/>
          </a:bodyPr>
          <a:lstStyle/>
          <a:p>
            <a:r>
              <a:rPr lang="nl-BE" sz="4400" b="1" dirty="0" err="1" smtClean="0">
                <a:solidFill>
                  <a:schemeClr val="accent1"/>
                </a:solidFill>
              </a:rPr>
              <a:t>Materials</a:t>
            </a:r>
            <a:r>
              <a:rPr lang="nl-BE" sz="4400" b="1" dirty="0" smtClean="0">
                <a:solidFill>
                  <a:schemeClr val="accent1"/>
                </a:solidFill>
              </a:rPr>
              <a:t> </a:t>
            </a:r>
            <a:r>
              <a:rPr lang="nl-BE" sz="4400" b="1" dirty="0" err="1" smtClean="0">
                <a:solidFill>
                  <a:schemeClr val="accent1"/>
                </a:solidFill>
              </a:rPr>
              <a:t>cont’d</a:t>
            </a:r>
            <a:endParaRPr lang="en-US" sz="4400" dirty="0">
              <a:solidFill>
                <a:schemeClr val="accent1"/>
              </a:solidFill>
            </a:endParaRPr>
          </a:p>
        </p:txBody>
      </p:sp>
      <p:sp>
        <p:nvSpPr>
          <p:cNvPr id="9" name="Espace réservé du texte 8"/>
          <p:cNvSpPr>
            <a:spLocks noGrp="1"/>
          </p:cNvSpPr>
          <p:nvPr>
            <p:ph type="body" idx="1"/>
          </p:nvPr>
        </p:nvSpPr>
        <p:spPr>
          <a:xfrm>
            <a:off x="857223" y="1855248"/>
            <a:ext cx="3500463" cy="659352"/>
          </a:xfrm>
          <a:ln>
            <a:solidFill>
              <a:schemeClr val="tx2">
                <a:lumMod val="60000"/>
                <a:lumOff val="40000"/>
              </a:schemeClr>
            </a:solidFill>
          </a:ln>
        </p:spPr>
        <p:txBody>
          <a:bodyPr/>
          <a:lstStyle/>
          <a:p>
            <a:pPr>
              <a:buFont typeface="Arial" pitchFamily="34" charset="0"/>
              <a:buChar char="•"/>
            </a:pPr>
            <a:r>
              <a:rPr lang="fr-FR" sz="3200" dirty="0" smtClean="0"/>
              <a:t> </a:t>
            </a:r>
            <a:r>
              <a:rPr lang="fr-FR" dirty="0" err="1" smtClean="0"/>
              <a:t>Preciptation</a:t>
            </a:r>
            <a:r>
              <a:rPr lang="fr-FR" dirty="0" smtClean="0"/>
              <a:t> change </a:t>
            </a:r>
            <a:endParaRPr lang="en-US" dirty="0"/>
          </a:p>
        </p:txBody>
      </p:sp>
      <p:sp>
        <p:nvSpPr>
          <p:cNvPr id="10" name="Espace réservé du texte 9"/>
          <p:cNvSpPr>
            <a:spLocks noGrp="1"/>
          </p:cNvSpPr>
          <p:nvPr>
            <p:ph type="body" sz="half" idx="3"/>
          </p:nvPr>
        </p:nvSpPr>
        <p:spPr>
          <a:xfrm>
            <a:off x="5214943" y="1859758"/>
            <a:ext cx="3357586" cy="654843"/>
          </a:xfrm>
          <a:ln>
            <a:solidFill>
              <a:schemeClr val="tx2">
                <a:lumMod val="60000"/>
                <a:lumOff val="40000"/>
              </a:schemeClr>
            </a:solidFill>
          </a:ln>
        </p:spPr>
        <p:txBody>
          <a:bodyPr>
            <a:normAutofit/>
          </a:bodyPr>
          <a:lstStyle/>
          <a:p>
            <a:pPr>
              <a:buFont typeface="Arial" pitchFamily="34" charset="0"/>
              <a:buChar char="•"/>
            </a:pPr>
            <a:r>
              <a:rPr lang="fr-FR" sz="3200" dirty="0" smtClean="0"/>
              <a:t> </a:t>
            </a:r>
            <a:r>
              <a:rPr lang="fr-FR" dirty="0" err="1" smtClean="0"/>
              <a:t>Temprature</a:t>
            </a:r>
            <a:r>
              <a:rPr lang="fr-FR" dirty="0" smtClean="0"/>
              <a:t> change</a:t>
            </a:r>
            <a:endParaRPr lang="en-US" sz="3200" dirty="0"/>
          </a:p>
        </p:txBody>
      </p:sp>
      <p:sp>
        <p:nvSpPr>
          <p:cNvPr id="6" name="Footer Placeholder 3"/>
          <p:cNvSpPr>
            <a:spLocks noGrp="1"/>
          </p:cNvSpPr>
          <p:nvPr>
            <p:ph type="ftr" sz="quarter" idx="11"/>
          </p:nvPr>
        </p:nvSpPr>
        <p:spPr>
          <a:xfrm>
            <a:off x="857224" y="6356351"/>
            <a:ext cx="6286544" cy="215921"/>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12</a:t>
            </a:fld>
            <a:endParaRPr lang="en-US" dirty="0">
              <a:solidFill>
                <a:schemeClr val="tx1"/>
              </a:solidFill>
            </a:endParaRPr>
          </a:p>
        </p:txBody>
      </p:sp>
      <p:graphicFrame>
        <p:nvGraphicFramePr>
          <p:cNvPr id="13" name="Picture 23"/>
          <p:cNvGraphicFramePr>
            <a:graphicFrameLocks noGrp="1"/>
          </p:cNvGraphicFramePr>
          <p:nvPr>
            <p:ph sz="quarter" idx="2"/>
          </p:nvPr>
        </p:nvGraphicFramePr>
        <p:xfrm>
          <a:off x="214282" y="2571744"/>
          <a:ext cx="4254502" cy="3643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3"/>
          <p:cNvGraphicFramePr>
            <a:graphicFrameLocks noGrp="1"/>
          </p:cNvGraphicFramePr>
          <p:nvPr>
            <p:ph sz="quarter" idx="4"/>
          </p:nvPr>
        </p:nvGraphicFramePr>
        <p:xfrm>
          <a:off x="4645025" y="2514600"/>
          <a:ext cx="4213255" cy="362904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bg/>
                                          </p:spTgt>
                                        </p:tgtEl>
                                        <p:attrNameLst>
                                          <p:attrName>style.visibility</p:attrName>
                                        </p:attrNameLst>
                                      </p:cBhvr>
                                      <p:to>
                                        <p:strVal val="visible"/>
                                      </p:to>
                                    </p:set>
                                    <p:anim calcmode="lin" valueType="num">
                                      <p:cBhvr additive="base">
                                        <p:cTn id="21"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2" dur="500" fill="hold"/>
                                        <p:tgtEl>
                                          <p:spTgt spid="10">
                                            <p:bg/>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0" grpId="0" build="allAtOnce" animBg="1"/>
      <p:bldGraphic spid="13" grpId="0">
        <p:bldAsOne/>
      </p:bldGraphic>
      <p:bldGraphic spid="12"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24648"/>
          </a:xfrm>
        </p:spPr>
        <p:txBody>
          <a:bodyPr>
            <a:normAutofit/>
          </a:bodyPr>
          <a:lstStyle/>
          <a:p>
            <a:r>
              <a:rPr lang="nl-BE" sz="4400" b="1" dirty="0" err="1" smtClean="0">
                <a:solidFill>
                  <a:schemeClr val="accent1"/>
                </a:solidFill>
              </a:rPr>
              <a:t>Materials</a:t>
            </a:r>
            <a:r>
              <a:rPr lang="nl-BE" sz="4400" b="1" dirty="0" smtClean="0">
                <a:solidFill>
                  <a:schemeClr val="accent1"/>
                </a:solidFill>
              </a:rPr>
              <a:t> </a:t>
            </a:r>
            <a:r>
              <a:rPr lang="nl-BE" sz="4400" b="1" dirty="0" err="1" smtClean="0">
                <a:solidFill>
                  <a:schemeClr val="accent1"/>
                </a:solidFill>
              </a:rPr>
              <a:t>cont’d</a:t>
            </a:r>
            <a:endParaRPr lang="en-US" sz="4400" dirty="0">
              <a:solidFill>
                <a:schemeClr val="accent1"/>
              </a:solidFill>
            </a:endParaRPr>
          </a:p>
        </p:txBody>
      </p:sp>
      <p:sp>
        <p:nvSpPr>
          <p:cNvPr id="9" name="Espace réservé du texte 8"/>
          <p:cNvSpPr>
            <a:spLocks noGrp="1"/>
          </p:cNvSpPr>
          <p:nvPr>
            <p:ph type="body" idx="1"/>
          </p:nvPr>
        </p:nvSpPr>
        <p:spPr>
          <a:xfrm>
            <a:off x="857223" y="1855248"/>
            <a:ext cx="3500463" cy="659352"/>
          </a:xfrm>
          <a:ln>
            <a:solidFill>
              <a:schemeClr val="tx2">
                <a:lumMod val="60000"/>
                <a:lumOff val="40000"/>
              </a:schemeClr>
            </a:solidFill>
          </a:ln>
        </p:spPr>
        <p:txBody>
          <a:bodyPr/>
          <a:lstStyle/>
          <a:p>
            <a:pPr>
              <a:buFont typeface="Arial" pitchFamily="34" charset="0"/>
              <a:buChar char="•"/>
            </a:pPr>
            <a:r>
              <a:rPr lang="fr-FR" sz="3200" dirty="0" smtClean="0"/>
              <a:t> </a:t>
            </a:r>
            <a:r>
              <a:rPr lang="fr-FR" dirty="0" err="1" smtClean="0"/>
              <a:t>Preciptation</a:t>
            </a:r>
            <a:r>
              <a:rPr lang="fr-FR" dirty="0" smtClean="0"/>
              <a:t> change </a:t>
            </a:r>
            <a:endParaRPr lang="en-US" dirty="0"/>
          </a:p>
        </p:txBody>
      </p:sp>
      <p:sp>
        <p:nvSpPr>
          <p:cNvPr id="10" name="Espace réservé du texte 9"/>
          <p:cNvSpPr>
            <a:spLocks noGrp="1"/>
          </p:cNvSpPr>
          <p:nvPr>
            <p:ph type="body" sz="half" idx="3"/>
          </p:nvPr>
        </p:nvSpPr>
        <p:spPr>
          <a:xfrm>
            <a:off x="5214943" y="1859758"/>
            <a:ext cx="3357586" cy="654843"/>
          </a:xfrm>
          <a:ln>
            <a:solidFill>
              <a:schemeClr val="tx2">
                <a:lumMod val="60000"/>
                <a:lumOff val="40000"/>
              </a:schemeClr>
            </a:solidFill>
          </a:ln>
        </p:spPr>
        <p:txBody>
          <a:bodyPr>
            <a:normAutofit/>
          </a:bodyPr>
          <a:lstStyle/>
          <a:p>
            <a:pPr>
              <a:buFont typeface="Arial" pitchFamily="34" charset="0"/>
              <a:buChar char="•"/>
            </a:pPr>
            <a:r>
              <a:rPr lang="fr-FR" sz="3200" dirty="0" smtClean="0"/>
              <a:t> </a:t>
            </a:r>
            <a:r>
              <a:rPr lang="fr-FR" dirty="0" err="1" smtClean="0"/>
              <a:t>Temprature</a:t>
            </a:r>
            <a:r>
              <a:rPr lang="fr-FR" dirty="0" smtClean="0"/>
              <a:t> change</a:t>
            </a:r>
            <a:endParaRPr lang="en-US" sz="3200" dirty="0"/>
          </a:p>
        </p:txBody>
      </p:sp>
      <p:sp>
        <p:nvSpPr>
          <p:cNvPr id="6" name="Footer Placeholder 3"/>
          <p:cNvSpPr>
            <a:spLocks noGrp="1"/>
          </p:cNvSpPr>
          <p:nvPr>
            <p:ph type="ftr" sz="quarter" idx="11"/>
          </p:nvPr>
        </p:nvSpPr>
        <p:spPr>
          <a:xfrm>
            <a:off x="1071538" y="6357958"/>
            <a:ext cx="6286544" cy="215921"/>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13</a:t>
            </a:fld>
            <a:endParaRPr lang="en-US" dirty="0">
              <a:solidFill>
                <a:schemeClr val="tx1"/>
              </a:solidFill>
            </a:endParaRPr>
          </a:p>
        </p:txBody>
      </p:sp>
      <p:graphicFrame>
        <p:nvGraphicFramePr>
          <p:cNvPr id="16" name="Chart 1"/>
          <p:cNvGraphicFramePr>
            <a:graphicFrameLocks noGrp="1"/>
          </p:cNvGraphicFramePr>
          <p:nvPr>
            <p:ph sz="quarter" idx="2"/>
          </p:nvPr>
        </p:nvGraphicFramePr>
        <p:xfrm>
          <a:off x="214282" y="2571744"/>
          <a:ext cx="4283106" cy="37893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3"/>
          <p:cNvGraphicFramePr>
            <a:graphicFrameLocks noGrp="1"/>
          </p:cNvGraphicFramePr>
          <p:nvPr>
            <p:ph sz="quarter" idx="4"/>
          </p:nvPr>
        </p:nvGraphicFramePr>
        <p:xfrm>
          <a:off x="4645025" y="2514600"/>
          <a:ext cx="4041775" cy="384651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bg/>
                                          </p:spTgt>
                                        </p:tgtEl>
                                        <p:attrNameLst>
                                          <p:attrName>style.visibility</p:attrName>
                                        </p:attrNameLst>
                                      </p:cBhvr>
                                      <p:to>
                                        <p:strVal val="visible"/>
                                      </p:to>
                                    </p:set>
                                    <p:anim calcmode="lin" valueType="num">
                                      <p:cBhvr additive="base">
                                        <p:cTn id="21"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2" dur="500" fill="hold"/>
                                        <p:tgtEl>
                                          <p:spTgt spid="10">
                                            <p:bg/>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0" grpId="0" build="allAtOnce" animBg="1"/>
      <p:bldGraphic spid="16" grpId="0">
        <p:bldAsOne/>
      </p:bldGraphic>
      <p:bldGraphic spid="1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24648"/>
          </a:xfrm>
        </p:spPr>
        <p:txBody>
          <a:bodyPr>
            <a:normAutofit/>
          </a:bodyPr>
          <a:lstStyle/>
          <a:p>
            <a:r>
              <a:rPr lang="nl-BE" sz="4400" b="1" dirty="0" err="1" smtClean="0">
                <a:solidFill>
                  <a:schemeClr val="accent1"/>
                </a:solidFill>
              </a:rPr>
              <a:t>Materials</a:t>
            </a:r>
            <a:r>
              <a:rPr lang="nl-BE" sz="4400" b="1" dirty="0" smtClean="0">
                <a:solidFill>
                  <a:schemeClr val="accent1"/>
                </a:solidFill>
              </a:rPr>
              <a:t> </a:t>
            </a:r>
            <a:r>
              <a:rPr lang="nl-BE" sz="4400" b="1" dirty="0" err="1" smtClean="0">
                <a:solidFill>
                  <a:schemeClr val="accent1"/>
                </a:solidFill>
              </a:rPr>
              <a:t>cont’d</a:t>
            </a:r>
            <a:endParaRPr lang="en-US" sz="4400" dirty="0">
              <a:solidFill>
                <a:schemeClr val="accent1"/>
              </a:solidFill>
            </a:endParaRPr>
          </a:p>
        </p:txBody>
      </p:sp>
      <p:sp>
        <p:nvSpPr>
          <p:cNvPr id="9" name="Espace réservé du texte 8"/>
          <p:cNvSpPr>
            <a:spLocks noGrp="1"/>
          </p:cNvSpPr>
          <p:nvPr>
            <p:ph type="body" idx="1"/>
          </p:nvPr>
        </p:nvSpPr>
        <p:spPr>
          <a:xfrm>
            <a:off x="857223" y="1855248"/>
            <a:ext cx="3500463" cy="659352"/>
          </a:xfrm>
          <a:ln>
            <a:solidFill>
              <a:schemeClr val="tx2">
                <a:lumMod val="60000"/>
                <a:lumOff val="40000"/>
              </a:schemeClr>
            </a:solidFill>
          </a:ln>
        </p:spPr>
        <p:txBody>
          <a:bodyPr/>
          <a:lstStyle/>
          <a:p>
            <a:pPr>
              <a:buFont typeface="Arial" pitchFamily="34" charset="0"/>
              <a:buChar char="•"/>
            </a:pPr>
            <a:r>
              <a:rPr lang="fr-FR" sz="3200" dirty="0" smtClean="0"/>
              <a:t> </a:t>
            </a:r>
            <a:r>
              <a:rPr lang="fr-FR" dirty="0" err="1" smtClean="0"/>
              <a:t>Preciptation</a:t>
            </a:r>
            <a:r>
              <a:rPr lang="fr-FR" dirty="0" smtClean="0"/>
              <a:t> change </a:t>
            </a:r>
            <a:endParaRPr lang="en-US" dirty="0"/>
          </a:p>
        </p:txBody>
      </p:sp>
      <p:sp>
        <p:nvSpPr>
          <p:cNvPr id="10" name="Espace réservé du texte 9"/>
          <p:cNvSpPr>
            <a:spLocks noGrp="1"/>
          </p:cNvSpPr>
          <p:nvPr>
            <p:ph type="body" sz="half" idx="3"/>
          </p:nvPr>
        </p:nvSpPr>
        <p:spPr>
          <a:xfrm>
            <a:off x="5214943" y="1859758"/>
            <a:ext cx="3357586" cy="654843"/>
          </a:xfrm>
          <a:ln>
            <a:solidFill>
              <a:schemeClr val="tx2">
                <a:lumMod val="60000"/>
                <a:lumOff val="40000"/>
              </a:schemeClr>
            </a:solidFill>
          </a:ln>
        </p:spPr>
        <p:txBody>
          <a:bodyPr>
            <a:normAutofit/>
          </a:bodyPr>
          <a:lstStyle/>
          <a:p>
            <a:pPr>
              <a:buFont typeface="Arial" pitchFamily="34" charset="0"/>
              <a:buChar char="•"/>
            </a:pPr>
            <a:r>
              <a:rPr lang="fr-FR" sz="3200" dirty="0" smtClean="0"/>
              <a:t> </a:t>
            </a:r>
            <a:r>
              <a:rPr lang="fr-FR" dirty="0" err="1" smtClean="0"/>
              <a:t>Temprature</a:t>
            </a:r>
            <a:r>
              <a:rPr lang="fr-FR" dirty="0" smtClean="0"/>
              <a:t> change</a:t>
            </a:r>
            <a:endParaRPr lang="en-US" sz="3200" dirty="0"/>
          </a:p>
        </p:txBody>
      </p:sp>
      <p:sp>
        <p:nvSpPr>
          <p:cNvPr id="6" name="Footer Placeholder 3"/>
          <p:cNvSpPr>
            <a:spLocks noGrp="1"/>
          </p:cNvSpPr>
          <p:nvPr>
            <p:ph type="ftr" sz="quarter" idx="11"/>
          </p:nvPr>
        </p:nvSpPr>
        <p:spPr>
          <a:xfrm>
            <a:off x="857224" y="6356351"/>
            <a:ext cx="6286544" cy="215921"/>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14</a:t>
            </a:fld>
            <a:endParaRPr lang="en-US" dirty="0">
              <a:solidFill>
                <a:schemeClr val="tx1"/>
              </a:solidFill>
            </a:endParaRPr>
          </a:p>
        </p:txBody>
      </p:sp>
      <p:graphicFrame>
        <p:nvGraphicFramePr>
          <p:cNvPr id="12" name="Chart 1"/>
          <p:cNvGraphicFramePr>
            <a:graphicFrameLocks noGrp="1"/>
          </p:cNvGraphicFramePr>
          <p:nvPr>
            <p:ph sz="quarter" idx="2"/>
          </p:nvPr>
        </p:nvGraphicFramePr>
        <p:xfrm>
          <a:off x="214282" y="2514600"/>
          <a:ext cx="4283106" cy="38465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3"/>
          <p:cNvGraphicFramePr>
            <a:graphicFrameLocks noGrp="1"/>
          </p:cNvGraphicFramePr>
          <p:nvPr>
            <p:ph sz="quarter" idx="4"/>
          </p:nvPr>
        </p:nvGraphicFramePr>
        <p:xfrm>
          <a:off x="4645025" y="2571744"/>
          <a:ext cx="4041775" cy="364333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bg/>
                                          </p:spTgt>
                                        </p:tgtEl>
                                        <p:attrNameLst>
                                          <p:attrName>style.visibility</p:attrName>
                                        </p:attrNameLst>
                                      </p:cBhvr>
                                      <p:to>
                                        <p:strVal val="visible"/>
                                      </p:to>
                                    </p:set>
                                    <p:anim calcmode="lin" valueType="num">
                                      <p:cBhvr additive="base">
                                        <p:cTn id="21"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2" dur="500" fill="hold"/>
                                        <p:tgtEl>
                                          <p:spTgt spid="10">
                                            <p:bg/>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0" grpId="0" build="allAtOnce" animBg="1"/>
      <p:bldGraphic spid="12" grpId="0">
        <p:bldAsOne/>
      </p:bldGraphic>
      <p:bldGraphic spid="1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Materials</a:t>
            </a:r>
            <a:r>
              <a:rPr lang="nl-BE" sz="4400" b="1" dirty="0" smtClean="0">
                <a:solidFill>
                  <a:schemeClr val="accent1"/>
                </a:solidFill>
              </a:rPr>
              <a:t> </a:t>
            </a:r>
            <a:r>
              <a:rPr lang="nl-BE" sz="4400" b="1" dirty="0" err="1" smtClean="0">
                <a:solidFill>
                  <a:schemeClr val="accent1"/>
                </a:solidFill>
              </a:rPr>
              <a:t>cont’d</a:t>
            </a:r>
            <a:endParaRPr lang="en-US" sz="4400" dirty="0">
              <a:solidFill>
                <a:schemeClr val="accent1"/>
              </a:solidFill>
            </a:endParaRPr>
          </a:p>
        </p:txBody>
      </p:sp>
      <p:sp>
        <p:nvSpPr>
          <p:cNvPr id="3" name="Content Placeholder 2"/>
          <p:cNvSpPr>
            <a:spLocks noGrp="1"/>
          </p:cNvSpPr>
          <p:nvPr>
            <p:ph idx="1"/>
          </p:nvPr>
        </p:nvSpPr>
        <p:spPr>
          <a:xfrm>
            <a:off x="457200" y="1500174"/>
            <a:ext cx="8229600" cy="4824426"/>
          </a:xfrm>
          <a:ln>
            <a:solidFill>
              <a:schemeClr val="accent3"/>
            </a:solidFill>
          </a:ln>
        </p:spPr>
        <p:txBody>
          <a:bodyPr/>
          <a:lstStyle/>
          <a:p>
            <a:r>
              <a:rPr lang="fr-FR" b="1" dirty="0" smtClean="0"/>
              <a:t>Land use and </a:t>
            </a:r>
            <a:r>
              <a:rPr lang="fr-FR" b="1" dirty="0" err="1" smtClean="0"/>
              <a:t>cover</a:t>
            </a:r>
            <a:r>
              <a:rPr lang="fr-FR" b="1" dirty="0" smtClean="0"/>
              <a:t> (LUC) change scenario data</a:t>
            </a:r>
          </a:p>
          <a:p>
            <a:pPr lvl="1">
              <a:buFont typeface="Courier New" pitchFamily="49" charset="0"/>
              <a:buChar char="o"/>
            </a:pPr>
            <a:r>
              <a:rPr lang="fr-FR" dirty="0" err="1" smtClean="0"/>
              <a:t>Two</a:t>
            </a:r>
            <a:r>
              <a:rPr lang="fr-FR" dirty="0" smtClean="0"/>
              <a:t> </a:t>
            </a:r>
            <a:r>
              <a:rPr lang="fr-FR" dirty="0" err="1" smtClean="0"/>
              <a:t>hypothetical</a:t>
            </a:r>
            <a:r>
              <a:rPr lang="fr-FR" dirty="0" smtClean="0"/>
              <a:t> LUC scenarios for 2080 </a:t>
            </a:r>
            <a:r>
              <a:rPr lang="fr-FR" dirty="0" err="1" smtClean="0"/>
              <a:t>assuming</a:t>
            </a:r>
            <a:r>
              <a:rPr lang="fr-FR" dirty="0" smtClean="0"/>
              <a:t> </a:t>
            </a:r>
            <a:r>
              <a:rPr lang="fr-FR" b="1" i="1" u="sng" dirty="0" smtClean="0"/>
              <a:t>+</a:t>
            </a:r>
            <a:r>
              <a:rPr lang="fr-FR" b="1" i="1" dirty="0" smtClean="0"/>
              <a:t> 10% </a:t>
            </a:r>
            <a:r>
              <a:rPr lang="fr-FR" dirty="0" smtClean="0"/>
              <a:t>change on </a:t>
            </a:r>
            <a:r>
              <a:rPr lang="fr-FR" b="1" i="1" dirty="0" err="1" smtClean="0"/>
              <a:t>savana</a:t>
            </a:r>
            <a:r>
              <a:rPr lang="fr-FR" b="1" i="1" dirty="0" smtClean="0"/>
              <a:t> </a:t>
            </a:r>
            <a:r>
              <a:rPr lang="fr-FR" b="1" i="1" dirty="0" err="1" smtClean="0"/>
              <a:t>forest</a:t>
            </a:r>
            <a:endParaRPr lang="fr-FR" b="1" i="1" dirty="0" smtClean="0"/>
          </a:p>
          <a:p>
            <a:pPr lvl="1">
              <a:buNone/>
            </a:pPr>
            <a:endParaRPr lang="fr-FR" b="1" i="1" dirty="0" smtClean="0"/>
          </a:p>
          <a:p>
            <a:pPr lvl="1">
              <a:buFont typeface="Courier New" pitchFamily="49" charset="0"/>
              <a:buChar char="o"/>
            </a:pPr>
            <a:r>
              <a:rPr lang="fr-FR" dirty="0" smtClean="0"/>
              <a:t>It has </a:t>
            </a:r>
            <a:r>
              <a:rPr lang="fr-FR" dirty="0" err="1" smtClean="0"/>
              <a:t>also</a:t>
            </a:r>
            <a:r>
              <a:rPr lang="fr-FR" dirty="0" smtClean="0"/>
              <a:t> been </a:t>
            </a:r>
            <a:r>
              <a:rPr lang="fr-FR" dirty="0" err="1" smtClean="0"/>
              <a:t>assumed</a:t>
            </a:r>
            <a:r>
              <a:rPr lang="fr-FR" dirty="0" smtClean="0"/>
              <a:t> </a:t>
            </a:r>
            <a:r>
              <a:rPr lang="fr-FR" dirty="0" err="1" smtClean="0"/>
              <a:t>that</a:t>
            </a:r>
            <a:r>
              <a:rPr lang="fr-FR" dirty="0" smtClean="0"/>
              <a:t> change in SAVA (</a:t>
            </a:r>
            <a:r>
              <a:rPr lang="fr-FR" dirty="0" err="1" smtClean="0"/>
              <a:t>savana</a:t>
            </a:r>
            <a:r>
              <a:rPr lang="fr-FR" dirty="0" smtClean="0"/>
              <a:t>) </a:t>
            </a:r>
            <a:r>
              <a:rPr lang="fr-FR" dirty="0" err="1" smtClean="0"/>
              <a:t>cover</a:t>
            </a:r>
            <a:r>
              <a:rPr lang="fr-FR" dirty="0" smtClean="0"/>
              <a:t> </a:t>
            </a:r>
            <a:r>
              <a:rPr lang="fr-FR" dirty="0" err="1" smtClean="0"/>
              <a:t>will</a:t>
            </a:r>
            <a:r>
              <a:rPr lang="fr-FR" dirty="0" smtClean="0"/>
              <a:t> </a:t>
            </a:r>
            <a:r>
              <a:rPr lang="fr-FR" dirty="0" err="1" smtClean="0"/>
              <a:t>be</a:t>
            </a:r>
            <a:r>
              <a:rPr lang="fr-FR" dirty="0" smtClean="0"/>
              <a:t> </a:t>
            </a:r>
            <a:r>
              <a:rPr lang="fr-FR" dirty="0" err="1" smtClean="0"/>
              <a:t>compensated</a:t>
            </a:r>
            <a:r>
              <a:rPr lang="fr-FR" dirty="0" smtClean="0"/>
              <a:t> by CRDY (</a:t>
            </a:r>
            <a:r>
              <a:rPr lang="fr-FR" dirty="0" err="1" smtClean="0"/>
              <a:t>crop</a:t>
            </a:r>
            <a:r>
              <a:rPr lang="fr-FR" dirty="0" smtClean="0"/>
              <a:t> land/ dry land)</a:t>
            </a:r>
          </a:p>
          <a:p>
            <a:pPr lvl="1">
              <a:buFont typeface="Courier New" pitchFamily="49" charset="0"/>
              <a:buChar char="o"/>
            </a:pPr>
            <a:endParaRPr lang="fr-FR" dirty="0" smtClean="0"/>
          </a:p>
          <a:p>
            <a:pPr lvl="2">
              <a:buFont typeface="Wingdings" pitchFamily="2" charset="2"/>
              <a:buChar char="Ø"/>
            </a:pPr>
            <a:r>
              <a:rPr lang="fr-FR" sz="2400" dirty="0" smtClean="0"/>
              <a:t>LUS-1……. Land use scenario 1 - 10% </a:t>
            </a:r>
            <a:r>
              <a:rPr lang="fr-FR" sz="2400" dirty="0" err="1" smtClean="0"/>
              <a:t>increase</a:t>
            </a:r>
            <a:r>
              <a:rPr lang="fr-FR" sz="2400" dirty="0" smtClean="0"/>
              <a:t> in SAVA</a:t>
            </a:r>
          </a:p>
          <a:p>
            <a:pPr lvl="2">
              <a:buFont typeface="Wingdings" pitchFamily="2" charset="2"/>
              <a:buChar char="Ø"/>
            </a:pPr>
            <a:r>
              <a:rPr lang="fr-FR" sz="2400" dirty="0" smtClean="0"/>
              <a:t>LUS-2 ……     «      «      «           2 - 10% </a:t>
            </a:r>
            <a:r>
              <a:rPr lang="fr-FR" sz="2400" dirty="0" err="1" smtClean="0"/>
              <a:t>decrease</a:t>
            </a:r>
            <a:r>
              <a:rPr lang="fr-FR" sz="2400" dirty="0" smtClean="0"/>
              <a:t>      « </a:t>
            </a:r>
            <a:endParaRPr lang="en-US" sz="2400" dirty="0"/>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15</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bg1"/>
                </a:solidFill>
              </a:rPr>
              <a:t>Analysis of the impact of land use change and climate change on Blue Nile river using SWAT</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Materials</a:t>
            </a:r>
            <a:r>
              <a:rPr lang="nl-BE" sz="4400" b="1" dirty="0" smtClean="0">
                <a:solidFill>
                  <a:schemeClr val="accent1"/>
                </a:solidFill>
              </a:rPr>
              <a:t> </a:t>
            </a:r>
            <a:r>
              <a:rPr lang="nl-BE" sz="4400" b="1" dirty="0" err="1" smtClean="0">
                <a:solidFill>
                  <a:schemeClr val="accent1"/>
                </a:solidFill>
              </a:rPr>
              <a:t>cont’d</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16</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bg1"/>
                </a:solidFill>
              </a:rPr>
              <a:t>Analysis of the impact of land use change and climate change on Blue Nile river using SWAT</a:t>
            </a:r>
            <a:endParaRPr lang="en-US" dirty="0">
              <a:solidFill>
                <a:schemeClr val="bg1"/>
              </a:solidFill>
            </a:endParaRPr>
          </a:p>
        </p:txBody>
      </p:sp>
      <p:graphicFrame>
        <p:nvGraphicFramePr>
          <p:cNvPr id="8" name="Espace réservé du contenu 7"/>
          <p:cNvGraphicFramePr>
            <a:graphicFrameLocks noGrp="1"/>
          </p:cNvGraphicFramePr>
          <p:nvPr>
            <p:ph idx="1"/>
          </p:nvPr>
        </p:nvGraphicFramePr>
        <p:xfrm>
          <a:off x="642910" y="2285992"/>
          <a:ext cx="8143932" cy="4110046"/>
        </p:xfrm>
        <a:graphic>
          <a:graphicData uri="http://schemas.openxmlformats.org/drawingml/2006/chart">
            <c:chart xmlns:c="http://schemas.openxmlformats.org/drawingml/2006/chart" xmlns:r="http://schemas.openxmlformats.org/officeDocument/2006/relationships" r:id="rId2"/>
          </a:graphicData>
        </a:graphic>
      </p:graphicFrame>
      <p:sp>
        <p:nvSpPr>
          <p:cNvPr id="9" name="ZoneTexte 8"/>
          <p:cNvSpPr txBox="1"/>
          <p:nvPr/>
        </p:nvSpPr>
        <p:spPr>
          <a:xfrm flipH="1">
            <a:off x="1857356" y="1571612"/>
            <a:ext cx="5357850" cy="646331"/>
          </a:xfrm>
          <a:prstGeom prst="rect">
            <a:avLst/>
          </a:prstGeom>
          <a:noFill/>
          <a:ln>
            <a:solidFill>
              <a:schemeClr val="accent3"/>
            </a:solidFill>
          </a:ln>
        </p:spPr>
        <p:txBody>
          <a:bodyPr wrap="square" rtlCol="0">
            <a:spAutoFit/>
          </a:bodyPr>
          <a:lstStyle/>
          <a:p>
            <a:pPr>
              <a:buFont typeface="Arial" pitchFamily="34" charset="0"/>
              <a:buChar char="•"/>
            </a:pPr>
            <a:r>
              <a:rPr lang="fr-FR" sz="3600" dirty="0" smtClean="0">
                <a:solidFill>
                  <a:schemeClr val="accent2"/>
                </a:solidFill>
              </a:rPr>
              <a:t> </a:t>
            </a:r>
            <a:r>
              <a:rPr lang="fr-FR" sz="2400" b="1" dirty="0" smtClean="0"/>
              <a:t>Change in land use </a:t>
            </a:r>
            <a:r>
              <a:rPr lang="fr-FR" sz="2400" b="1" dirty="0" err="1" smtClean="0"/>
              <a:t>percentage</a:t>
            </a:r>
            <a:r>
              <a:rPr lang="fr-FR" sz="2400" b="1" dirty="0" smtClean="0"/>
              <a:t> </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build="allAtOnce"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81772"/>
          </a:xfrm>
        </p:spPr>
        <p:txBody>
          <a:bodyPr>
            <a:normAutofit fontScale="90000"/>
          </a:bodyPr>
          <a:lstStyle/>
          <a:p>
            <a:r>
              <a:rPr lang="nl-BE" sz="4400" b="1" dirty="0" smtClean="0">
                <a:solidFill>
                  <a:schemeClr val="accent1"/>
                </a:solidFill>
              </a:rPr>
              <a:t>Methods</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17</a:t>
            </a:fld>
            <a:endParaRPr lang="en-US" dirty="0">
              <a:solidFill>
                <a:schemeClr val="tx1"/>
              </a:solidFill>
            </a:endParaRPr>
          </a:p>
        </p:txBody>
      </p:sp>
      <p:sp>
        <p:nvSpPr>
          <p:cNvPr id="6" name="Footer Placeholder 3"/>
          <p:cNvSpPr>
            <a:spLocks noGrp="1"/>
          </p:cNvSpPr>
          <p:nvPr>
            <p:ph type="ftr" sz="quarter" idx="11"/>
          </p:nvPr>
        </p:nvSpPr>
        <p:spPr>
          <a:xfrm>
            <a:off x="428596" y="6357958"/>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grpSp>
        <p:nvGrpSpPr>
          <p:cNvPr id="57" name="Groupe 56"/>
          <p:cNvGrpSpPr/>
          <p:nvPr/>
        </p:nvGrpSpPr>
        <p:grpSpPr>
          <a:xfrm>
            <a:off x="384674" y="1285650"/>
            <a:ext cx="8580846" cy="4929432"/>
            <a:chOff x="384674" y="1142978"/>
            <a:chExt cx="8580846" cy="4929432"/>
          </a:xfrm>
        </p:grpSpPr>
        <p:grpSp>
          <p:nvGrpSpPr>
            <p:cNvPr id="1077" name="Group 53"/>
            <p:cNvGrpSpPr>
              <a:grpSpLocks/>
            </p:cNvGrpSpPr>
            <p:nvPr/>
          </p:nvGrpSpPr>
          <p:grpSpPr bwMode="auto">
            <a:xfrm>
              <a:off x="384674" y="1142978"/>
              <a:ext cx="8580846" cy="4929432"/>
              <a:chOff x="987" y="1168"/>
              <a:chExt cx="9989" cy="10350"/>
            </a:xfrm>
          </p:grpSpPr>
          <p:sp>
            <p:nvSpPr>
              <p:cNvPr id="1078" name="AutoShape 54"/>
              <p:cNvSpPr>
                <a:spLocks noChangeArrowheads="1"/>
              </p:cNvSpPr>
              <p:nvPr/>
            </p:nvSpPr>
            <p:spPr bwMode="auto">
              <a:xfrm>
                <a:off x="9105" y="1168"/>
                <a:ext cx="1606" cy="1200"/>
              </a:xfrm>
              <a:prstGeom prst="flowChartProcess">
                <a:avLst/>
              </a:prstGeom>
              <a:solidFill>
                <a:srgbClr val="C6D9F1"/>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BE" b="1" i="0" u="none" strike="noStrike" cap="none" normalizeH="0" baseline="0" dirty="0" smtClean="0">
                    <a:ln>
                      <a:noFill/>
                    </a:ln>
                    <a:effectLst/>
                    <a:latin typeface="Calibri" pitchFamily="34" charset="0"/>
                  </a:rPr>
                  <a:t>Observed Flow</a:t>
                </a:r>
                <a:endParaRPr kumimoji="0" lang="en-US" sz="4000" b="0" i="0" u="none" strike="noStrike" cap="none" normalizeH="0" baseline="0" dirty="0" smtClean="0">
                  <a:ln>
                    <a:noFill/>
                  </a:ln>
                  <a:effectLst/>
                  <a:latin typeface="Arial" pitchFamily="34" charset="0"/>
                </a:endParaRPr>
              </a:p>
            </p:txBody>
          </p:sp>
          <p:grpSp>
            <p:nvGrpSpPr>
              <p:cNvPr id="1079" name="Group 55"/>
              <p:cNvGrpSpPr>
                <a:grpSpLocks/>
              </p:cNvGrpSpPr>
              <p:nvPr/>
            </p:nvGrpSpPr>
            <p:grpSpPr bwMode="auto">
              <a:xfrm>
                <a:off x="987" y="1468"/>
                <a:ext cx="9989" cy="10050"/>
                <a:chOff x="971" y="1468"/>
                <a:chExt cx="10005" cy="10050"/>
              </a:xfrm>
            </p:grpSpPr>
            <p:sp>
              <p:nvSpPr>
                <p:cNvPr id="1080" name="AutoShape 56"/>
                <p:cNvSpPr>
                  <a:spLocks noChangeArrowheads="1"/>
                </p:cNvSpPr>
                <p:nvPr/>
              </p:nvSpPr>
              <p:spPr bwMode="auto">
                <a:xfrm>
                  <a:off x="6226" y="4292"/>
                  <a:ext cx="1627" cy="1178"/>
                </a:xfrm>
                <a:prstGeom prst="roundRect">
                  <a:avLst>
                    <a:gd name="adj" fmla="val 16667"/>
                  </a:avLst>
                </a:prstGeom>
                <a:solidFill>
                  <a:srgbClr val="FFFF00"/>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effectLst/>
                      <a:latin typeface="Calibri" pitchFamily="34" charset="0"/>
                    </a:rPr>
                    <a:t>SWAT Model</a:t>
                  </a:r>
                  <a:endParaRPr kumimoji="0" lang="en-US" sz="4000" b="0" i="0" u="none" strike="noStrike" cap="none" normalizeH="0" baseline="0" dirty="0" smtClean="0">
                    <a:ln>
                      <a:noFill/>
                    </a:ln>
                    <a:effectLst/>
                    <a:latin typeface="Arial" pitchFamily="34" charset="0"/>
                  </a:endParaRPr>
                </a:p>
              </p:txBody>
            </p:sp>
            <p:sp>
              <p:nvSpPr>
                <p:cNvPr id="1081" name="AutoShape 57"/>
                <p:cNvSpPr>
                  <a:spLocks noChangeArrowheads="1"/>
                </p:cNvSpPr>
                <p:nvPr/>
              </p:nvSpPr>
              <p:spPr bwMode="auto">
                <a:xfrm>
                  <a:off x="971" y="1468"/>
                  <a:ext cx="2039" cy="1253"/>
                </a:xfrm>
                <a:prstGeom prst="flowChartProcess">
                  <a:avLst/>
                </a:prstGeom>
                <a:solidFill>
                  <a:srgbClr val="C6D9F1"/>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nl-BE" b="1" i="0" u="none" strike="noStrike" cap="none" normalizeH="0" baseline="0" dirty="0" smtClean="0">
                      <a:ln>
                        <a:noFill/>
                      </a:ln>
                      <a:effectLst/>
                      <a:latin typeface="Calibri" pitchFamily="34" charset="0"/>
                    </a:rPr>
                    <a:t>Observed Baseline Precip. </a:t>
                  </a:r>
                  <a:endParaRPr kumimoji="0" lang="nl-BE" b="1" i="0" u="none" strike="noStrike" cap="none" normalizeH="0" baseline="0" dirty="0" smtClean="0">
                    <a:ln>
                      <a:noFill/>
                    </a:ln>
                    <a:effectLst/>
                    <a:latin typeface="Times New Roman" pitchFamily="18" charset="0"/>
                  </a:endParaRPr>
                </a:p>
              </p:txBody>
            </p:sp>
            <p:sp>
              <p:nvSpPr>
                <p:cNvPr id="1082" name="AutoShape 58"/>
                <p:cNvSpPr>
                  <a:spLocks noChangeArrowheads="1"/>
                </p:cNvSpPr>
                <p:nvPr/>
              </p:nvSpPr>
              <p:spPr bwMode="auto">
                <a:xfrm>
                  <a:off x="971" y="3057"/>
                  <a:ext cx="2039" cy="1253"/>
                </a:xfrm>
                <a:prstGeom prst="flowChartProcess">
                  <a:avLst/>
                </a:prstGeom>
                <a:solidFill>
                  <a:srgbClr val="C6D9F1"/>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effectLst/>
                      <a:latin typeface="Calibri" pitchFamily="34" charset="0"/>
                    </a:rPr>
                    <a:t>IPCC AR4 Baseline</a:t>
                  </a:r>
                  <a:r>
                    <a:rPr kumimoji="0" lang="en-GB" b="1" i="0" u="none" strike="noStrike" cap="none" normalizeH="0" dirty="0" smtClean="0">
                      <a:ln>
                        <a:noFill/>
                      </a:ln>
                      <a:effectLst/>
                      <a:latin typeface="Calibri" pitchFamily="34" charset="0"/>
                    </a:rPr>
                    <a:t> </a:t>
                  </a:r>
                  <a:r>
                    <a:rPr kumimoji="0" lang="en-GB" b="1" i="0" u="none" strike="noStrike" cap="none" normalizeH="0" baseline="0" dirty="0" err="1" smtClean="0">
                      <a:ln>
                        <a:noFill/>
                      </a:ln>
                      <a:effectLst/>
                      <a:latin typeface="Calibri" pitchFamily="34" charset="0"/>
                    </a:rPr>
                    <a:t>Precip</a:t>
                  </a:r>
                  <a:r>
                    <a:rPr kumimoji="0" lang="en-GB" b="1" i="0" u="none" strike="noStrike" cap="none" normalizeH="0" baseline="0" dirty="0" smtClean="0">
                      <a:ln>
                        <a:noFill/>
                      </a:ln>
                      <a:effectLst/>
                      <a:latin typeface="Calibri" pitchFamily="34" charset="0"/>
                    </a:rPr>
                    <a:t>.</a:t>
                  </a:r>
                  <a:endParaRPr kumimoji="0" lang="en-GB" b="1" i="0" u="none" strike="noStrike" cap="none" normalizeH="0" baseline="0" dirty="0" smtClean="0">
                    <a:ln>
                      <a:noFill/>
                    </a:ln>
                    <a:effectLst/>
                    <a:latin typeface="Times New Roman" pitchFamily="18" charset="0"/>
                  </a:endParaRPr>
                </a:p>
              </p:txBody>
            </p:sp>
            <p:sp>
              <p:nvSpPr>
                <p:cNvPr id="1083" name="AutoShape 59"/>
                <p:cNvSpPr>
                  <a:spLocks noChangeArrowheads="1"/>
                </p:cNvSpPr>
                <p:nvPr/>
              </p:nvSpPr>
              <p:spPr bwMode="auto">
                <a:xfrm>
                  <a:off x="971" y="6568"/>
                  <a:ext cx="2039" cy="1445"/>
                </a:xfrm>
                <a:prstGeom prst="flowChartProcess">
                  <a:avLst/>
                </a:prstGeom>
                <a:solidFill>
                  <a:srgbClr val="C6D9F1"/>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nl-BE" b="1" i="0" u="none" strike="noStrike" cap="none" normalizeH="0" baseline="0" dirty="0" smtClean="0">
                      <a:ln>
                        <a:noFill/>
                      </a:ln>
                      <a:effectLst/>
                      <a:latin typeface="Calibri" pitchFamily="34" charset="0"/>
                    </a:rPr>
                    <a:t>Observed  Baseline Temp. </a:t>
                  </a:r>
                  <a:endParaRPr kumimoji="0" lang="nl-BE" b="1" i="0" u="none" strike="noStrike" cap="none" normalizeH="0" baseline="0" dirty="0" smtClean="0">
                    <a:ln>
                      <a:noFill/>
                    </a:ln>
                    <a:effectLst/>
                    <a:latin typeface="Times New Roman" pitchFamily="18" charset="0"/>
                  </a:endParaRPr>
                </a:p>
              </p:txBody>
            </p:sp>
            <p:sp>
              <p:nvSpPr>
                <p:cNvPr id="1084" name="AutoShape 60"/>
                <p:cNvSpPr>
                  <a:spLocks noChangeArrowheads="1"/>
                </p:cNvSpPr>
                <p:nvPr/>
              </p:nvSpPr>
              <p:spPr bwMode="auto">
                <a:xfrm>
                  <a:off x="987" y="10027"/>
                  <a:ext cx="2039" cy="1491"/>
                </a:xfrm>
                <a:prstGeom prst="flowChartProcess">
                  <a:avLst/>
                </a:prstGeom>
                <a:solidFill>
                  <a:srgbClr val="C6D9F1"/>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effectLst/>
                      <a:latin typeface="Calibri" pitchFamily="34" charset="0"/>
                    </a:rPr>
                    <a:t>IPCC AR4 Scenario Temp.</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1000" b="1" i="0" u="none" strike="noStrike" cap="none" normalizeH="0" baseline="0" dirty="0" smtClean="0">
                      <a:ln>
                        <a:noFill/>
                      </a:ln>
                      <a:effectLst/>
                      <a:latin typeface="Calibri" pitchFamily="34" charset="0"/>
                    </a:rPr>
                    <a:t> </a:t>
                  </a:r>
                  <a:endParaRPr kumimoji="0" lang="en-GB" sz="900" b="1" i="0" u="none" strike="noStrike" cap="none" normalizeH="0" baseline="0" dirty="0" smtClean="0">
                    <a:ln>
                      <a:noFill/>
                    </a:ln>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1085" name="AutoShape 61"/>
                <p:cNvSpPr>
                  <a:spLocks noChangeArrowheads="1"/>
                </p:cNvSpPr>
                <p:nvPr/>
              </p:nvSpPr>
              <p:spPr bwMode="auto">
                <a:xfrm>
                  <a:off x="971" y="4890"/>
                  <a:ext cx="2039" cy="1253"/>
                </a:xfrm>
                <a:prstGeom prst="flowChartProcess">
                  <a:avLst/>
                </a:prstGeom>
                <a:solidFill>
                  <a:srgbClr val="C6D9F1"/>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effectLst/>
                      <a:latin typeface="Calibri" pitchFamily="34" charset="0"/>
                    </a:rPr>
                    <a:t>IPCC AR4 Scenario </a:t>
                  </a:r>
                  <a:r>
                    <a:rPr kumimoji="0" lang="en-GB" b="1" i="0" u="none" strike="noStrike" cap="none" normalizeH="0" baseline="0" dirty="0" err="1" smtClean="0">
                      <a:ln>
                        <a:noFill/>
                      </a:ln>
                      <a:effectLst/>
                      <a:latin typeface="Calibri" pitchFamily="34" charset="0"/>
                    </a:rPr>
                    <a:t>Precip</a:t>
                  </a:r>
                  <a:r>
                    <a:rPr kumimoji="0" lang="en-GB" b="1" i="0" u="none" strike="noStrike" cap="none" normalizeH="0" baseline="0" dirty="0" smtClean="0">
                      <a:ln>
                        <a:noFill/>
                      </a:ln>
                      <a:effectLst/>
                      <a:latin typeface="Calibri" pitchFamily="34" charset="0"/>
                    </a:rPr>
                    <a:t>.</a:t>
                  </a:r>
                  <a:endParaRPr kumimoji="0" lang="en-GB" b="1" i="0" u="none" strike="noStrike" cap="none" normalizeH="0" baseline="0" dirty="0" smtClean="0">
                    <a:ln>
                      <a:noFill/>
                    </a:ln>
                    <a:effectLst/>
                    <a:latin typeface="Times New Roman" pitchFamily="18" charset="0"/>
                  </a:endParaRPr>
                </a:p>
              </p:txBody>
            </p:sp>
            <p:sp>
              <p:nvSpPr>
                <p:cNvPr id="1086" name="AutoShape 62"/>
                <p:cNvSpPr>
                  <a:spLocks noChangeArrowheads="1"/>
                </p:cNvSpPr>
                <p:nvPr/>
              </p:nvSpPr>
              <p:spPr bwMode="auto">
                <a:xfrm>
                  <a:off x="971" y="8350"/>
                  <a:ext cx="2039" cy="1368"/>
                </a:xfrm>
                <a:prstGeom prst="flowChartProcess">
                  <a:avLst/>
                </a:prstGeom>
                <a:solidFill>
                  <a:srgbClr val="C6D9F1"/>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effectLst/>
                      <a:latin typeface="Calibri" pitchFamily="34" charset="0"/>
                    </a:rPr>
                    <a:t>IPCC AR4 Baseline Temp</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900" b="1" i="0" u="none" strike="noStrike" cap="none" normalizeH="0" baseline="0" dirty="0" smtClean="0">
                      <a:ln>
                        <a:noFill/>
                      </a:ln>
                      <a:solidFill>
                        <a:schemeClr val="bg1"/>
                      </a:solidFill>
                      <a:effectLst/>
                      <a:latin typeface="Calibri"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grpSp>
              <p:nvGrpSpPr>
                <p:cNvPr id="1087" name="Group 63"/>
                <p:cNvGrpSpPr>
                  <a:grpSpLocks/>
                </p:cNvGrpSpPr>
                <p:nvPr/>
              </p:nvGrpSpPr>
              <p:grpSpPr bwMode="auto">
                <a:xfrm>
                  <a:off x="3010" y="2235"/>
                  <a:ext cx="688" cy="1440"/>
                  <a:chOff x="3460" y="1590"/>
                  <a:chExt cx="861" cy="1477"/>
                </a:xfrm>
              </p:grpSpPr>
              <p:cxnSp>
                <p:nvCxnSpPr>
                  <p:cNvPr id="1088" name="AutoShape 64"/>
                  <p:cNvCxnSpPr>
                    <a:cxnSpLocks noChangeShapeType="1"/>
                  </p:cNvCxnSpPr>
                  <p:nvPr/>
                </p:nvCxnSpPr>
                <p:spPr bwMode="auto">
                  <a:xfrm>
                    <a:off x="3460" y="1590"/>
                    <a:ext cx="861" cy="822"/>
                  </a:xfrm>
                  <a:prstGeom prst="bentConnector3">
                    <a:avLst>
                      <a:gd name="adj1" fmla="val 49940"/>
                    </a:avLst>
                  </a:prstGeom>
                  <a:noFill/>
                  <a:ln w="25400">
                    <a:solidFill>
                      <a:schemeClr val="accent2"/>
                    </a:solidFill>
                    <a:miter lim="800000"/>
                    <a:headEnd/>
                    <a:tailEnd type="triangle" w="med" len="med"/>
                  </a:ln>
                </p:spPr>
              </p:cxnSp>
              <p:cxnSp>
                <p:nvCxnSpPr>
                  <p:cNvPr id="1089" name="AutoShape 65"/>
                  <p:cNvCxnSpPr>
                    <a:cxnSpLocks noChangeShapeType="1"/>
                  </p:cNvCxnSpPr>
                  <p:nvPr/>
                </p:nvCxnSpPr>
                <p:spPr bwMode="auto">
                  <a:xfrm flipV="1">
                    <a:off x="3460" y="2412"/>
                    <a:ext cx="861" cy="655"/>
                  </a:xfrm>
                  <a:prstGeom prst="bentConnector3">
                    <a:avLst>
                      <a:gd name="adj1" fmla="val 49940"/>
                    </a:avLst>
                  </a:prstGeom>
                  <a:noFill/>
                  <a:ln w="25400">
                    <a:solidFill>
                      <a:schemeClr val="accent2"/>
                    </a:solidFill>
                    <a:miter lim="800000"/>
                    <a:headEnd/>
                    <a:tailEnd type="triangle" w="med" len="med"/>
                  </a:ln>
                </p:spPr>
              </p:cxnSp>
            </p:grpSp>
            <p:grpSp>
              <p:nvGrpSpPr>
                <p:cNvPr id="1090" name="Group 66"/>
                <p:cNvGrpSpPr>
                  <a:grpSpLocks/>
                </p:cNvGrpSpPr>
                <p:nvPr/>
              </p:nvGrpSpPr>
              <p:grpSpPr bwMode="auto">
                <a:xfrm>
                  <a:off x="3010" y="7616"/>
                  <a:ext cx="861" cy="1320"/>
                  <a:chOff x="3460" y="1590"/>
                  <a:chExt cx="861" cy="1477"/>
                </a:xfrm>
              </p:grpSpPr>
              <p:cxnSp>
                <p:nvCxnSpPr>
                  <p:cNvPr id="1091" name="AutoShape 67"/>
                  <p:cNvCxnSpPr>
                    <a:cxnSpLocks noChangeShapeType="1"/>
                  </p:cNvCxnSpPr>
                  <p:nvPr/>
                </p:nvCxnSpPr>
                <p:spPr bwMode="auto">
                  <a:xfrm>
                    <a:off x="3460" y="1590"/>
                    <a:ext cx="861" cy="822"/>
                  </a:xfrm>
                  <a:prstGeom prst="bentConnector3">
                    <a:avLst>
                      <a:gd name="adj1" fmla="val 44395"/>
                    </a:avLst>
                  </a:prstGeom>
                  <a:noFill/>
                  <a:ln w="25400">
                    <a:solidFill>
                      <a:schemeClr val="accent2"/>
                    </a:solidFill>
                    <a:miter lim="800000"/>
                    <a:headEnd/>
                    <a:tailEnd type="triangle" w="med" len="med"/>
                  </a:ln>
                </p:spPr>
              </p:cxnSp>
              <p:cxnSp>
                <p:nvCxnSpPr>
                  <p:cNvPr id="1092" name="AutoShape 68"/>
                  <p:cNvCxnSpPr>
                    <a:cxnSpLocks noChangeShapeType="1"/>
                  </p:cNvCxnSpPr>
                  <p:nvPr/>
                </p:nvCxnSpPr>
                <p:spPr bwMode="auto">
                  <a:xfrm flipV="1">
                    <a:off x="3460" y="2431"/>
                    <a:ext cx="761" cy="636"/>
                  </a:xfrm>
                  <a:prstGeom prst="bentConnector3">
                    <a:avLst>
                      <a:gd name="adj1" fmla="val 50000"/>
                    </a:avLst>
                  </a:prstGeom>
                  <a:noFill/>
                  <a:ln w="25400">
                    <a:solidFill>
                      <a:schemeClr val="accent2"/>
                    </a:solidFill>
                    <a:miter lim="800000"/>
                    <a:headEnd/>
                    <a:tailEnd type="triangle" w="med" len="med"/>
                  </a:ln>
                </p:spPr>
              </p:cxnSp>
            </p:grpSp>
            <p:sp>
              <p:nvSpPr>
                <p:cNvPr id="1093" name="AutoShape 69"/>
                <p:cNvSpPr>
                  <a:spLocks noChangeArrowheads="1"/>
                </p:cNvSpPr>
                <p:nvPr/>
              </p:nvSpPr>
              <p:spPr bwMode="auto">
                <a:xfrm>
                  <a:off x="3688" y="2218"/>
                  <a:ext cx="1720" cy="2550"/>
                </a:xfrm>
                <a:prstGeom prst="roundRect">
                  <a:avLst>
                    <a:gd name="adj" fmla="val 16667"/>
                  </a:avLst>
                </a:prstGeom>
                <a:solidFill>
                  <a:srgbClr val="FFFF00"/>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effectLst/>
                      <a:latin typeface="Calibri" pitchFamily="34" charset="0"/>
                    </a:rPr>
                    <a:t>Bias Assessment for</a:t>
                  </a:r>
                  <a:r>
                    <a:rPr kumimoji="0" lang="en-GB" b="1" i="0" u="none" strike="noStrike" cap="none" normalizeH="0" dirty="0" smtClean="0">
                      <a:ln>
                        <a:noFill/>
                      </a:ln>
                      <a:effectLst/>
                      <a:latin typeface="Calibri" pitchFamily="34" charset="0"/>
                    </a:rPr>
                    <a:t> GCM uncertainty</a:t>
                  </a:r>
                  <a:endParaRPr kumimoji="0" lang="en-US" sz="4000" b="0" i="0" u="none" strike="noStrike" cap="none" normalizeH="0" baseline="0" dirty="0" smtClean="0">
                    <a:ln>
                      <a:noFill/>
                    </a:ln>
                    <a:effectLst/>
                    <a:latin typeface="Arial" pitchFamily="34" charset="0"/>
                  </a:endParaRPr>
                </a:p>
              </p:txBody>
            </p:sp>
            <p:sp>
              <p:nvSpPr>
                <p:cNvPr id="1094" name="AutoShape 70"/>
                <p:cNvSpPr>
                  <a:spLocks noChangeArrowheads="1"/>
                </p:cNvSpPr>
                <p:nvPr/>
              </p:nvSpPr>
              <p:spPr bwMode="auto">
                <a:xfrm>
                  <a:off x="3771" y="7618"/>
                  <a:ext cx="1666" cy="2550"/>
                </a:xfrm>
                <a:prstGeom prst="roundRect">
                  <a:avLst>
                    <a:gd name="adj" fmla="val 16667"/>
                  </a:avLst>
                </a:prstGeom>
                <a:solidFill>
                  <a:srgbClr val="FFFF00"/>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en-GB" b="1" dirty="0" smtClean="0">
                      <a:latin typeface="Calibri" pitchFamily="34" charset="0"/>
                    </a:rPr>
                    <a:t>Bias Assessment for GCM uncertainty</a:t>
                  </a:r>
                  <a:endParaRPr lang="en-US" sz="4000" dirty="0" smtClean="0">
                    <a:latin typeface="Arial" pitchFamily="34" charset="0"/>
                  </a:endParaRPr>
                </a:p>
              </p:txBody>
            </p:sp>
            <p:grpSp>
              <p:nvGrpSpPr>
                <p:cNvPr id="1095" name="Group 71"/>
                <p:cNvGrpSpPr>
                  <a:grpSpLocks/>
                </p:cNvGrpSpPr>
                <p:nvPr/>
              </p:nvGrpSpPr>
              <p:grpSpPr bwMode="auto">
                <a:xfrm>
                  <a:off x="3010" y="5470"/>
                  <a:ext cx="3403" cy="5163"/>
                  <a:chOff x="3460" y="5330"/>
                  <a:chExt cx="3403" cy="5459"/>
                </a:xfrm>
              </p:grpSpPr>
              <p:cxnSp>
                <p:nvCxnSpPr>
                  <p:cNvPr id="1096" name="AutoShape 72"/>
                  <p:cNvCxnSpPr>
                    <a:cxnSpLocks noChangeShapeType="1"/>
                  </p:cNvCxnSpPr>
                  <p:nvPr/>
                </p:nvCxnSpPr>
                <p:spPr bwMode="auto">
                  <a:xfrm>
                    <a:off x="6393" y="7873"/>
                    <a:ext cx="470" cy="0"/>
                  </a:xfrm>
                  <a:prstGeom prst="straightConnector1">
                    <a:avLst/>
                  </a:prstGeom>
                  <a:noFill/>
                  <a:ln w="25400">
                    <a:solidFill>
                      <a:schemeClr val="accent2"/>
                    </a:solidFill>
                    <a:round/>
                    <a:headEnd/>
                    <a:tailEnd type="triangle" w="med" len="med"/>
                  </a:ln>
                </p:spPr>
              </p:cxnSp>
              <p:cxnSp>
                <p:nvCxnSpPr>
                  <p:cNvPr id="1097" name="AutoShape 73"/>
                  <p:cNvCxnSpPr>
                    <a:cxnSpLocks noChangeShapeType="1"/>
                  </p:cNvCxnSpPr>
                  <p:nvPr/>
                </p:nvCxnSpPr>
                <p:spPr bwMode="auto">
                  <a:xfrm>
                    <a:off x="3476" y="5330"/>
                    <a:ext cx="2917" cy="0"/>
                  </a:xfrm>
                  <a:prstGeom prst="straightConnector1">
                    <a:avLst/>
                  </a:prstGeom>
                  <a:noFill/>
                  <a:ln w="25400">
                    <a:solidFill>
                      <a:schemeClr val="accent2"/>
                    </a:solidFill>
                    <a:round/>
                    <a:headEnd/>
                    <a:tailEnd/>
                  </a:ln>
                </p:spPr>
              </p:cxnSp>
              <p:cxnSp>
                <p:nvCxnSpPr>
                  <p:cNvPr id="1098" name="AutoShape 74"/>
                  <p:cNvCxnSpPr>
                    <a:cxnSpLocks noChangeShapeType="1"/>
                  </p:cNvCxnSpPr>
                  <p:nvPr/>
                </p:nvCxnSpPr>
                <p:spPr bwMode="auto">
                  <a:xfrm>
                    <a:off x="6393" y="5330"/>
                    <a:ext cx="0" cy="5459"/>
                  </a:xfrm>
                  <a:prstGeom prst="straightConnector1">
                    <a:avLst/>
                  </a:prstGeom>
                  <a:noFill/>
                  <a:ln w="25400">
                    <a:solidFill>
                      <a:schemeClr val="accent2"/>
                    </a:solidFill>
                    <a:round/>
                    <a:headEnd/>
                    <a:tailEnd/>
                  </a:ln>
                </p:spPr>
              </p:cxnSp>
              <p:cxnSp>
                <p:nvCxnSpPr>
                  <p:cNvPr id="1099" name="AutoShape 75"/>
                  <p:cNvCxnSpPr>
                    <a:cxnSpLocks noChangeShapeType="1"/>
                  </p:cNvCxnSpPr>
                  <p:nvPr/>
                </p:nvCxnSpPr>
                <p:spPr bwMode="auto">
                  <a:xfrm>
                    <a:off x="3460" y="10789"/>
                    <a:ext cx="2917" cy="0"/>
                  </a:xfrm>
                  <a:prstGeom prst="straightConnector1">
                    <a:avLst/>
                  </a:prstGeom>
                  <a:noFill/>
                  <a:ln w="25400">
                    <a:solidFill>
                      <a:schemeClr val="accent2"/>
                    </a:solidFill>
                    <a:round/>
                    <a:headEnd/>
                    <a:tailEnd/>
                  </a:ln>
                </p:spPr>
              </p:cxnSp>
            </p:grpSp>
            <p:sp>
              <p:nvSpPr>
                <p:cNvPr id="1100" name="AutoShape 76"/>
                <p:cNvSpPr>
                  <a:spLocks noChangeArrowheads="1"/>
                </p:cNvSpPr>
                <p:nvPr/>
              </p:nvSpPr>
              <p:spPr bwMode="auto">
                <a:xfrm>
                  <a:off x="6413" y="7304"/>
                  <a:ext cx="1534" cy="1178"/>
                </a:xfrm>
                <a:prstGeom prst="roundRect">
                  <a:avLst>
                    <a:gd name="adj" fmla="val 16667"/>
                  </a:avLst>
                </a:prstGeom>
                <a:solidFill>
                  <a:srgbClr val="FFFF00"/>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effectLst/>
                      <a:latin typeface="Calibri" pitchFamily="34" charset="0"/>
                    </a:rPr>
                    <a:t>SWAT Model</a:t>
                  </a:r>
                  <a:endParaRPr kumimoji="0" lang="en-US" sz="4000" b="0" i="0" u="none" strike="noStrike" cap="none" normalizeH="0" baseline="0" dirty="0" smtClean="0">
                    <a:ln>
                      <a:noFill/>
                    </a:ln>
                    <a:effectLst/>
                    <a:latin typeface="Arial" pitchFamily="34" charset="0"/>
                  </a:endParaRPr>
                </a:p>
              </p:txBody>
            </p:sp>
            <p:sp>
              <p:nvSpPr>
                <p:cNvPr id="1102" name="AutoShape 78"/>
                <p:cNvSpPr>
                  <a:spLocks noChangeArrowheads="1"/>
                </p:cNvSpPr>
                <p:nvPr/>
              </p:nvSpPr>
              <p:spPr bwMode="auto">
                <a:xfrm>
                  <a:off x="6270" y="2668"/>
                  <a:ext cx="1583" cy="1233"/>
                </a:xfrm>
                <a:prstGeom prst="flowChartProcess">
                  <a:avLst/>
                </a:prstGeom>
                <a:solidFill>
                  <a:srgbClr val="D6E3BC"/>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BE" b="1" i="0" u="none" strike="noStrike" cap="none" normalizeH="0" baseline="0" dirty="0" smtClean="0">
                      <a:ln>
                        <a:noFill/>
                      </a:ln>
                      <a:effectLst/>
                      <a:latin typeface="Calibri" pitchFamily="34" charset="0"/>
                    </a:rPr>
                    <a:t>Baseline Flow</a:t>
                  </a:r>
                  <a:endParaRPr kumimoji="0" lang="en-US" sz="4000" b="0" i="0" u="none" strike="noStrike" cap="none" normalizeH="0" baseline="0" dirty="0" smtClean="0">
                    <a:ln>
                      <a:noFill/>
                    </a:ln>
                    <a:effectLst/>
                    <a:latin typeface="Arial" pitchFamily="34" charset="0"/>
                  </a:endParaRPr>
                </a:p>
              </p:txBody>
            </p:sp>
            <p:sp>
              <p:nvSpPr>
                <p:cNvPr id="1103" name="AutoShape 79"/>
                <p:cNvSpPr>
                  <a:spLocks noChangeArrowheads="1"/>
                </p:cNvSpPr>
                <p:nvPr/>
              </p:nvSpPr>
              <p:spPr bwMode="auto">
                <a:xfrm rot="5400000">
                  <a:off x="7814" y="5205"/>
                  <a:ext cx="5700" cy="625"/>
                </a:xfrm>
                <a:prstGeom prst="roundRect">
                  <a:avLst>
                    <a:gd name="adj" fmla="val 16667"/>
                  </a:avLst>
                </a:prstGeom>
                <a:solidFill>
                  <a:srgbClr val="FFFF00"/>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effectLst/>
                      <a:latin typeface="Calibri" pitchFamily="34" charset="0"/>
                    </a:rPr>
                    <a:t>Analysis &amp; comparison</a:t>
                  </a:r>
                  <a:endParaRPr kumimoji="0" lang="en-US" sz="4000" b="0" i="0" u="none" strike="noStrike" cap="none" normalizeH="0" baseline="0" dirty="0" smtClean="0">
                    <a:ln>
                      <a:noFill/>
                    </a:ln>
                    <a:effectLst/>
                    <a:latin typeface="Arial" pitchFamily="34" charset="0"/>
                  </a:endParaRPr>
                </a:p>
              </p:txBody>
            </p:sp>
            <p:grpSp>
              <p:nvGrpSpPr>
                <p:cNvPr id="1104" name="Group 80"/>
                <p:cNvGrpSpPr>
                  <a:grpSpLocks/>
                </p:cNvGrpSpPr>
                <p:nvPr/>
              </p:nvGrpSpPr>
              <p:grpSpPr bwMode="auto">
                <a:xfrm>
                  <a:off x="3010" y="1861"/>
                  <a:ext cx="3216" cy="5443"/>
                  <a:chOff x="3460" y="1721"/>
                  <a:chExt cx="3216" cy="5573"/>
                </a:xfrm>
              </p:grpSpPr>
              <p:cxnSp>
                <p:nvCxnSpPr>
                  <p:cNvPr id="1105" name="AutoShape 81"/>
                  <p:cNvCxnSpPr>
                    <a:cxnSpLocks noChangeShapeType="1"/>
                  </p:cNvCxnSpPr>
                  <p:nvPr/>
                </p:nvCxnSpPr>
                <p:spPr bwMode="auto">
                  <a:xfrm>
                    <a:off x="3460" y="1721"/>
                    <a:ext cx="2693" cy="0"/>
                  </a:xfrm>
                  <a:prstGeom prst="straightConnector1">
                    <a:avLst/>
                  </a:prstGeom>
                  <a:noFill/>
                  <a:ln w="25400">
                    <a:solidFill>
                      <a:schemeClr val="accent2"/>
                    </a:solidFill>
                    <a:round/>
                    <a:headEnd/>
                    <a:tailEnd/>
                  </a:ln>
                </p:spPr>
              </p:cxnSp>
              <p:cxnSp>
                <p:nvCxnSpPr>
                  <p:cNvPr id="1106" name="AutoShape 82"/>
                  <p:cNvCxnSpPr>
                    <a:cxnSpLocks noChangeShapeType="1"/>
                  </p:cNvCxnSpPr>
                  <p:nvPr/>
                </p:nvCxnSpPr>
                <p:spPr bwMode="auto">
                  <a:xfrm>
                    <a:off x="6153" y="1721"/>
                    <a:ext cx="0" cy="5573"/>
                  </a:xfrm>
                  <a:prstGeom prst="straightConnector1">
                    <a:avLst/>
                  </a:prstGeom>
                  <a:noFill/>
                  <a:ln w="25400">
                    <a:solidFill>
                      <a:schemeClr val="accent2"/>
                    </a:solidFill>
                    <a:round/>
                    <a:headEnd/>
                    <a:tailEnd/>
                  </a:ln>
                </p:spPr>
              </p:cxnSp>
              <p:cxnSp>
                <p:nvCxnSpPr>
                  <p:cNvPr id="1107" name="AutoShape 83"/>
                  <p:cNvCxnSpPr>
                    <a:cxnSpLocks noChangeShapeType="1"/>
                  </p:cNvCxnSpPr>
                  <p:nvPr/>
                </p:nvCxnSpPr>
                <p:spPr bwMode="auto">
                  <a:xfrm>
                    <a:off x="3460" y="7294"/>
                    <a:ext cx="2693" cy="0"/>
                  </a:xfrm>
                  <a:prstGeom prst="straightConnector1">
                    <a:avLst/>
                  </a:prstGeom>
                  <a:noFill/>
                  <a:ln w="25400">
                    <a:solidFill>
                      <a:schemeClr val="accent2"/>
                    </a:solidFill>
                    <a:round/>
                    <a:headEnd/>
                    <a:tailEnd/>
                  </a:ln>
                </p:spPr>
              </p:cxnSp>
              <p:cxnSp>
                <p:nvCxnSpPr>
                  <p:cNvPr id="1108" name="AutoShape 84"/>
                  <p:cNvCxnSpPr>
                    <a:cxnSpLocks noChangeShapeType="1"/>
                  </p:cNvCxnSpPr>
                  <p:nvPr/>
                </p:nvCxnSpPr>
                <p:spPr bwMode="auto">
                  <a:xfrm>
                    <a:off x="6153" y="4750"/>
                    <a:ext cx="523" cy="0"/>
                  </a:xfrm>
                  <a:prstGeom prst="straightConnector1">
                    <a:avLst/>
                  </a:prstGeom>
                  <a:noFill/>
                  <a:ln w="25400">
                    <a:solidFill>
                      <a:schemeClr val="accent2"/>
                    </a:solidFill>
                    <a:round/>
                    <a:headEnd/>
                    <a:tailEnd type="triangle" w="med" len="med"/>
                  </a:ln>
                </p:spPr>
              </p:cxnSp>
            </p:grpSp>
            <p:sp>
              <p:nvSpPr>
                <p:cNvPr id="1109" name="AutoShape 85"/>
                <p:cNvSpPr>
                  <a:spLocks noChangeArrowheads="1"/>
                </p:cNvSpPr>
                <p:nvPr/>
              </p:nvSpPr>
              <p:spPr bwMode="auto">
                <a:xfrm>
                  <a:off x="6413" y="9103"/>
                  <a:ext cx="1523" cy="1215"/>
                </a:xfrm>
                <a:prstGeom prst="flowChartProcess">
                  <a:avLst/>
                </a:prstGeom>
                <a:solidFill>
                  <a:srgbClr val="D6E3BC"/>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BE" b="1" i="0" u="none" strike="noStrike" cap="none" normalizeH="0" baseline="0" dirty="0" smtClean="0">
                      <a:ln>
                        <a:noFill/>
                      </a:ln>
                      <a:effectLst/>
                      <a:latin typeface="Calibri" pitchFamily="34" charset="0"/>
                    </a:rPr>
                    <a:t>Scenario Flow</a:t>
                  </a:r>
                  <a:endParaRPr kumimoji="0" lang="en-US" sz="3600" b="0" i="0" u="none" strike="noStrike" cap="none" normalizeH="0" baseline="0" dirty="0" smtClean="0">
                    <a:ln>
                      <a:noFill/>
                    </a:ln>
                    <a:solidFill>
                      <a:schemeClr val="bg1"/>
                    </a:solidFill>
                    <a:effectLst/>
                    <a:latin typeface="Arial" pitchFamily="34" charset="0"/>
                  </a:endParaRPr>
                </a:p>
              </p:txBody>
            </p:sp>
            <p:sp>
              <p:nvSpPr>
                <p:cNvPr id="1110" name="AutoShape 86"/>
                <p:cNvSpPr>
                  <a:spLocks noChangeArrowheads="1"/>
                </p:cNvSpPr>
                <p:nvPr/>
              </p:nvSpPr>
              <p:spPr bwMode="auto">
                <a:xfrm>
                  <a:off x="5604" y="10768"/>
                  <a:ext cx="1733" cy="742"/>
                </a:xfrm>
                <a:prstGeom prst="flowChartProcess">
                  <a:avLst/>
                </a:prstGeom>
                <a:solidFill>
                  <a:srgbClr val="C6D9F1"/>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nl-BE" b="1" i="0" u="none" strike="noStrike" cap="none" normalizeH="0" baseline="0" dirty="0" smtClean="0">
                      <a:ln>
                        <a:noFill/>
                      </a:ln>
                      <a:effectLst/>
                      <a:latin typeface="Calibri" pitchFamily="34" charset="0"/>
                    </a:rPr>
                    <a:t>Input Data </a:t>
                  </a:r>
                  <a:endParaRPr kumimoji="0" lang="en-US" sz="3200" b="0" i="0" u="none" strike="noStrike" cap="none" normalizeH="0" baseline="0" dirty="0" smtClean="0">
                    <a:ln>
                      <a:noFill/>
                    </a:ln>
                    <a:effectLst/>
                    <a:latin typeface="Arial" pitchFamily="34" charset="0"/>
                  </a:endParaRPr>
                </a:p>
              </p:txBody>
            </p:sp>
            <p:sp>
              <p:nvSpPr>
                <p:cNvPr id="1111" name="AutoShape 87"/>
                <p:cNvSpPr>
                  <a:spLocks noChangeArrowheads="1"/>
                </p:cNvSpPr>
                <p:nvPr/>
              </p:nvSpPr>
              <p:spPr bwMode="auto">
                <a:xfrm>
                  <a:off x="8936" y="10768"/>
                  <a:ext cx="1713" cy="699"/>
                </a:xfrm>
                <a:prstGeom prst="flowChartProcess">
                  <a:avLst/>
                </a:prstGeom>
                <a:solidFill>
                  <a:srgbClr val="D6E3BC"/>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nl-BE" b="1" i="0" u="none" strike="noStrike" cap="none" normalizeH="0" baseline="0" dirty="0" smtClean="0">
                      <a:ln>
                        <a:noFill/>
                      </a:ln>
                      <a:effectLst/>
                      <a:latin typeface="Calibri" pitchFamily="34" charset="0"/>
                    </a:rPr>
                    <a:t>Output Data </a:t>
                  </a:r>
                  <a:endParaRPr kumimoji="0" lang="en-US" sz="4000" b="0" i="0" u="none" strike="noStrike" cap="none" normalizeH="0" baseline="0" dirty="0" smtClean="0">
                    <a:ln>
                      <a:noFill/>
                    </a:ln>
                    <a:effectLst/>
                    <a:latin typeface="Arial" pitchFamily="34" charset="0"/>
                  </a:endParaRPr>
                </a:p>
              </p:txBody>
            </p:sp>
            <p:sp>
              <p:nvSpPr>
                <p:cNvPr id="1112" name="AutoShape 88"/>
                <p:cNvSpPr>
                  <a:spLocks noChangeArrowheads="1"/>
                </p:cNvSpPr>
                <p:nvPr/>
              </p:nvSpPr>
              <p:spPr bwMode="auto">
                <a:xfrm>
                  <a:off x="7436" y="10768"/>
                  <a:ext cx="1449" cy="742"/>
                </a:xfrm>
                <a:prstGeom prst="roundRect">
                  <a:avLst>
                    <a:gd name="adj" fmla="val 16667"/>
                  </a:avLst>
                </a:prstGeom>
                <a:solidFill>
                  <a:srgbClr val="FFFF00"/>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effectLst/>
                      <a:latin typeface="Calibri" pitchFamily="34" charset="0"/>
                    </a:rPr>
                    <a:t>Processes</a:t>
                  </a:r>
                  <a:endParaRPr kumimoji="0" lang="en-US" sz="4000" b="0" i="0" u="none" strike="noStrike" cap="none" normalizeH="0" baseline="0" dirty="0" smtClean="0">
                    <a:ln>
                      <a:noFill/>
                    </a:ln>
                    <a:effectLst/>
                    <a:latin typeface="Arial" pitchFamily="34" charset="0"/>
                  </a:endParaRPr>
                </a:p>
              </p:txBody>
            </p:sp>
            <p:grpSp>
              <p:nvGrpSpPr>
                <p:cNvPr id="1113" name="Group 89"/>
                <p:cNvGrpSpPr>
                  <a:grpSpLocks/>
                </p:cNvGrpSpPr>
                <p:nvPr/>
              </p:nvGrpSpPr>
              <p:grpSpPr bwMode="auto">
                <a:xfrm>
                  <a:off x="7103" y="8482"/>
                  <a:ext cx="1754" cy="1121"/>
                  <a:chOff x="7553" y="8122"/>
                  <a:chExt cx="1754" cy="1121"/>
                </a:xfrm>
              </p:grpSpPr>
              <p:cxnSp>
                <p:nvCxnSpPr>
                  <p:cNvPr id="1114" name="AutoShape 90"/>
                  <p:cNvCxnSpPr>
                    <a:cxnSpLocks noChangeShapeType="1"/>
                  </p:cNvCxnSpPr>
                  <p:nvPr/>
                </p:nvCxnSpPr>
                <p:spPr bwMode="auto">
                  <a:xfrm rot="5400000">
                    <a:off x="7246" y="8465"/>
                    <a:ext cx="620" cy="6"/>
                  </a:xfrm>
                  <a:prstGeom prst="straightConnector1">
                    <a:avLst/>
                  </a:prstGeom>
                  <a:ln>
                    <a:headEnd/>
                    <a:tailEnd type="triangle" w="med" len="med"/>
                  </a:ln>
                </p:spPr>
                <p:style>
                  <a:lnRef idx="2">
                    <a:schemeClr val="accent2"/>
                  </a:lnRef>
                  <a:fillRef idx="0">
                    <a:schemeClr val="accent2"/>
                  </a:fillRef>
                  <a:effectRef idx="1">
                    <a:schemeClr val="accent2"/>
                  </a:effectRef>
                  <a:fontRef idx="minor">
                    <a:schemeClr val="tx1"/>
                  </a:fontRef>
                </p:style>
              </p:cxnSp>
              <p:cxnSp>
                <p:nvCxnSpPr>
                  <p:cNvPr id="1115" name="AutoShape 91"/>
                  <p:cNvCxnSpPr>
                    <a:cxnSpLocks noChangeShapeType="1"/>
                  </p:cNvCxnSpPr>
                  <p:nvPr/>
                </p:nvCxnSpPr>
                <p:spPr bwMode="auto">
                  <a:xfrm flipV="1">
                    <a:off x="9306" y="8122"/>
                    <a:ext cx="1" cy="454"/>
                  </a:xfrm>
                  <a:prstGeom prst="straightConnector1">
                    <a:avLst/>
                  </a:prstGeom>
                  <a:ln>
                    <a:headEnd/>
                    <a:tailEnd type="triangle" w="med" len="med"/>
                  </a:ln>
                </p:spPr>
                <p:style>
                  <a:lnRef idx="2">
                    <a:schemeClr val="accent2"/>
                  </a:lnRef>
                  <a:fillRef idx="0">
                    <a:schemeClr val="accent2"/>
                  </a:fillRef>
                  <a:effectRef idx="1">
                    <a:schemeClr val="accent2"/>
                  </a:effectRef>
                  <a:fontRef idx="minor">
                    <a:schemeClr val="tx1"/>
                  </a:fontRef>
                </p:style>
              </p:cxnSp>
              <p:cxnSp>
                <p:nvCxnSpPr>
                  <p:cNvPr id="1116" name="AutoShape 92"/>
                  <p:cNvCxnSpPr>
                    <a:cxnSpLocks noChangeShapeType="1"/>
                  </p:cNvCxnSpPr>
                  <p:nvPr/>
                </p:nvCxnSpPr>
                <p:spPr bwMode="auto">
                  <a:xfrm>
                    <a:off x="8397" y="9243"/>
                    <a:ext cx="331" cy="0"/>
                  </a:xfrm>
                  <a:prstGeom prst="straightConnector1">
                    <a:avLst/>
                  </a:prstGeom>
                  <a:ln>
                    <a:headEnd/>
                    <a:tailEnd type="triangle" w="med" len="med"/>
                  </a:ln>
                </p:spPr>
                <p:style>
                  <a:lnRef idx="2">
                    <a:schemeClr val="accent2"/>
                  </a:lnRef>
                  <a:fillRef idx="0">
                    <a:schemeClr val="accent2"/>
                  </a:fillRef>
                  <a:effectRef idx="1">
                    <a:schemeClr val="accent2"/>
                  </a:effectRef>
                  <a:fontRef idx="minor">
                    <a:schemeClr val="tx1"/>
                  </a:fontRef>
                </p:style>
              </p:cxnSp>
            </p:grpSp>
            <p:sp>
              <p:nvSpPr>
                <p:cNvPr id="1117" name="AutoShape 93"/>
                <p:cNvSpPr>
                  <a:spLocks noChangeArrowheads="1"/>
                </p:cNvSpPr>
                <p:nvPr/>
              </p:nvSpPr>
              <p:spPr bwMode="auto">
                <a:xfrm>
                  <a:off x="8274" y="8936"/>
                  <a:ext cx="1574" cy="1382"/>
                </a:xfrm>
                <a:prstGeom prst="roundRect">
                  <a:avLst>
                    <a:gd name="adj" fmla="val 16667"/>
                  </a:avLst>
                </a:prstGeom>
                <a:solidFill>
                  <a:srgbClr val="FFFF00"/>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GB" b="1" dirty="0" smtClean="0">
                      <a:latin typeface="Calibri" pitchFamily="34" charset="0"/>
                    </a:rPr>
                    <a:t>Model b</a:t>
                  </a:r>
                  <a:r>
                    <a:rPr kumimoji="0" lang="en-GB" b="1" i="0" u="none" strike="noStrike" cap="none" normalizeH="0" baseline="0" dirty="0" smtClean="0">
                      <a:ln>
                        <a:noFill/>
                      </a:ln>
                      <a:effectLst/>
                      <a:latin typeface="Calibri" pitchFamily="34" charset="0"/>
                    </a:rPr>
                    <a:t>ias Correction</a:t>
                  </a:r>
                  <a:endParaRPr kumimoji="0" lang="en-US" sz="2800" b="0" i="0" u="none" strike="noStrike" cap="none" normalizeH="0" baseline="0" dirty="0" smtClean="0">
                    <a:ln>
                      <a:noFill/>
                    </a:ln>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1118" name="AutoShape 94"/>
                <p:cNvSpPr>
                  <a:spLocks noChangeArrowheads="1"/>
                </p:cNvSpPr>
                <p:nvPr/>
              </p:nvSpPr>
              <p:spPr bwMode="auto">
                <a:xfrm>
                  <a:off x="8103" y="2668"/>
                  <a:ext cx="1540" cy="1200"/>
                </a:xfrm>
                <a:prstGeom prst="roundRect">
                  <a:avLst>
                    <a:gd name="adj" fmla="val 16667"/>
                  </a:avLst>
                </a:prstGeom>
                <a:solidFill>
                  <a:srgbClr val="FFFF00"/>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GB" b="1" dirty="0" smtClean="0">
                      <a:latin typeface="Calibri" pitchFamily="34" charset="0"/>
                    </a:rPr>
                    <a:t>Model b</a:t>
                  </a:r>
                  <a:r>
                    <a:rPr kumimoji="0" lang="en-GB" b="1" i="0" u="none" strike="noStrike" cap="none" normalizeH="0" baseline="0" dirty="0" smtClean="0">
                      <a:ln>
                        <a:noFill/>
                      </a:ln>
                      <a:effectLst/>
                      <a:latin typeface="Calibri" pitchFamily="34" charset="0"/>
                    </a:rPr>
                    <a:t>ias Correction</a:t>
                  </a:r>
                  <a:endParaRPr kumimoji="0" lang="en-US" sz="2800" b="0" i="0" u="none" strike="noStrike" cap="none" normalizeH="0" baseline="0" dirty="0" smtClean="0">
                    <a:ln>
                      <a:noFill/>
                    </a:ln>
                    <a:effectLst/>
                    <a:latin typeface="Times New Roman" pitchFamily="18" charset="0"/>
                  </a:endParaRPr>
                </a:p>
              </p:txBody>
            </p:sp>
            <p:grpSp>
              <p:nvGrpSpPr>
                <p:cNvPr id="1119" name="Group 95"/>
                <p:cNvGrpSpPr>
                  <a:grpSpLocks/>
                </p:cNvGrpSpPr>
                <p:nvPr/>
              </p:nvGrpSpPr>
              <p:grpSpPr bwMode="auto">
                <a:xfrm>
                  <a:off x="7033" y="3268"/>
                  <a:ext cx="1823" cy="1024"/>
                  <a:chOff x="7483" y="2908"/>
                  <a:chExt cx="1823" cy="1024"/>
                </a:xfrm>
              </p:grpSpPr>
              <p:cxnSp>
                <p:nvCxnSpPr>
                  <p:cNvPr id="1120" name="AutoShape 96"/>
                  <p:cNvCxnSpPr>
                    <a:cxnSpLocks noChangeShapeType="1"/>
                  </p:cNvCxnSpPr>
                  <p:nvPr/>
                </p:nvCxnSpPr>
                <p:spPr bwMode="auto">
                  <a:xfrm flipV="1">
                    <a:off x="7483" y="3541"/>
                    <a:ext cx="0" cy="391"/>
                  </a:xfrm>
                  <a:prstGeom prst="straightConnector1">
                    <a:avLst/>
                  </a:prstGeom>
                  <a:ln>
                    <a:headEnd/>
                    <a:tailEnd type="triangle" w="med" len="med"/>
                  </a:ln>
                </p:spPr>
                <p:style>
                  <a:lnRef idx="2">
                    <a:schemeClr val="accent2"/>
                  </a:lnRef>
                  <a:fillRef idx="0">
                    <a:schemeClr val="accent2"/>
                  </a:fillRef>
                  <a:effectRef idx="1">
                    <a:schemeClr val="accent2"/>
                  </a:effectRef>
                  <a:fontRef idx="minor">
                    <a:schemeClr val="tx1"/>
                  </a:fontRef>
                </p:style>
              </p:cxnSp>
              <p:cxnSp>
                <p:nvCxnSpPr>
                  <p:cNvPr id="1121" name="AutoShape 97"/>
                  <p:cNvCxnSpPr>
                    <a:cxnSpLocks noChangeShapeType="1"/>
                    <a:endCxn id="1118" idx="1"/>
                  </p:cNvCxnSpPr>
                  <p:nvPr/>
                </p:nvCxnSpPr>
                <p:spPr bwMode="auto">
                  <a:xfrm>
                    <a:off x="8303" y="2908"/>
                    <a:ext cx="250" cy="0"/>
                  </a:xfrm>
                  <a:prstGeom prst="straightConnector1">
                    <a:avLst/>
                  </a:prstGeom>
                  <a:ln>
                    <a:headEnd/>
                    <a:tailEnd type="triangle" w="med" len="med"/>
                  </a:ln>
                </p:spPr>
                <p:style>
                  <a:lnRef idx="2">
                    <a:schemeClr val="accent2"/>
                  </a:lnRef>
                  <a:fillRef idx="0">
                    <a:schemeClr val="accent2"/>
                  </a:fillRef>
                  <a:effectRef idx="1">
                    <a:schemeClr val="accent2"/>
                  </a:effectRef>
                  <a:fontRef idx="minor">
                    <a:schemeClr val="tx1"/>
                  </a:fontRef>
                </p:style>
              </p:cxnSp>
              <p:cxnSp>
                <p:nvCxnSpPr>
                  <p:cNvPr id="1122" name="AutoShape 98"/>
                  <p:cNvCxnSpPr>
                    <a:cxnSpLocks noChangeShapeType="1"/>
                  </p:cNvCxnSpPr>
                  <p:nvPr/>
                </p:nvCxnSpPr>
                <p:spPr bwMode="auto">
                  <a:xfrm>
                    <a:off x="9306" y="3475"/>
                    <a:ext cx="0" cy="457"/>
                  </a:xfrm>
                  <a:prstGeom prst="straightConnector1">
                    <a:avLst/>
                  </a:prstGeom>
                  <a:ln>
                    <a:headEnd/>
                    <a:tailEnd type="triangle" w="med" len="med"/>
                  </a:ln>
                </p:spPr>
                <p:style>
                  <a:lnRef idx="2">
                    <a:schemeClr val="accent2"/>
                  </a:lnRef>
                  <a:fillRef idx="0">
                    <a:schemeClr val="accent2"/>
                  </a:fillRef>
                  <a:effectRef idx="1">
                    <a:schemeClr val="accent2"/>
                  </a:effectRef>
                  <a:fontRef idx="minor">
                    <a:schemeClr val="tx1"/>
                  </a:fontRef>
                </p:style>
              </p:cxnSp>
            </p:grpSp>
            <p:sp>
              <p:nvSpPr>
                <p:cNvPr id="1123" name="AutoShape 99"/>
                <p:cNvSpPr>
                  <a:spLocks noChangeArrowheads="1"/>
                </p:cNvSpPr>
                <p:nvPr/>
              </p:nvSpPr>
              <p:spPr bwMode="auto">
                <a:xfrm>
                  <a:off x="8102" y="4318"/>
                  <a:ext cx="1624" cy="1315"/>
                </a:xfrm>
                <a:prstGeom prst="flowChartProcess">
                  <a:avLst/>
                </a:prstGeom>
                <a:solidFill>
                  <a:srgbClr val="D6E3BC"/>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dirty="0" smtClean="0">
                      <a:ln>
                        <a:noFill/>
                      </a:ln>
                      <a:effectLst/>
                      <a:latin typeface="Calibri" pitchFamily="34" charset="0"/>
                    </a:rPr>
                    <a:t>Corrected</a:t>
                  </a:r>
                  <a:r>
                    <a:rPr kumimoji="0" lang="en-GB" b="1" i="0" u="none" strike="noStrike" cap="none" normalizeH="0" dirty="0" smtClean="0">
                      <a:ln>
                        <a:noFill/>
                      </a:ln>
                      <a:effectLst/>
                      <a:latin typeface="Calibri" pitchFamily="34" charset="0"/>
                    </a:rPr>
                    <a:t> </a:t>
                  </a:r>
                  <a:r>
                    <a:rPr kumimoji="0" lang="en-GB" b="1" i="0" u="none" strike="noStrike" cap="none" normalizeH="0" baseline="0" dirty="0" smtClean="0">
                      <a:ln>
                        <a:noFill/>
                      </a:ln>
                      <a:effectLst/>
                      <a:latin typeface="Calibri" pitchFamily="34" charset="0"/>
                    </a:rPr>
                    <a:t>flow </a:t>
                  </a:r>
                  <a:r>
                    <a:rPr kumimoji="0" lang="en-GB" sz="1400" b="1" i="0" u="none" strike="noStrike" cap="none" normalizeH="0" baseline="0" dirty="0" smtClean="0">
                      <a:ln>
                        <a:noFill/>
                      </a:ln>
                      <a:effectLst/>
                      <a:latin typeface="Calibri" pitchFamily="34" charset="0"/>
                    </a:rPr>
                    <a:t>(1961-90)</a:t>
                  </a:r>
                  <a:endParaRPr kumimoji="0" lang="en-US" sz="4000" b="0" i="0" u="none" strike="noStrike" cap="none" normalizeH="0" baseline="0" dirty="0" smtClean="0">
                    <a:ln>
                      <a:noFill/>
                    </a:ln>
                    <a:effectLst/>
                    <a:latin typeface="Arial" pitchFamily="34" charset="0"/>
                  </a:endParaRPr>
                </a:p>
              </p:txBody>
            </p:sp>
            <p:grpSp>
              <p:nvGrpSpPr>
                <p:cNvPr id="1124" name="Group 100"/>
                <p:cNvGrpSpPr>
                  <a:grpSpLocks/>
                </p:cNvGrpSpPr>
                <p:nvPr/>
              </p:nvGrpSpPr>
              <p:grpSpPr bwMode="auto">
                <a:xfrm>
                  <a:off x="9685" y="2368"/>
                  <a:ext cx="666" cy="5550"/>
                  <a:chOff x="9685" y="2368"/>
                  <a:chExt cx="666" cy="5550"/>
                </a:xfrm>
              </p:grpSpPr>
              <p:cxnSp>
                <p:nvCxnSpPr>
                  <p:cNvPr id="1126" name="AutoShape 102"/>
                  <p:cNvCxnSpPr>
                    <a:cxnSpLocks noChangeShapeType="1"/>
                  </p:cNvCxnSpPr>
                  <p:nvPr/>
                </p:nvCxnSpPr>
                <p:spPr bwMode="auto">
                  <a:xfrm rot="16200000" flipH="1">
                    <a:off x="7160" y="5143"/>
                    <a:ext cx="5550" cy="0"/>
                  </a:xfrm>
                  <a:prstGeom prst="straightConnector1">
                    <a:avLst/>
                  </a:prstGeom>
                  <a:ln>
                    <a:headEnd/>
                    <a:tailEnd/>
                  </a:ln>
                </p:spPr>
                <p:style>
                  <a:lnRef idx="3">
                    <a:schemeClr val="accent1"/>
                  </a:lnRef>
                  <a:fillRef idx="0">
                    <a:schemeClr val="accent1"/>
                  </a:fillRef>
                  <a:effectRef idx="2">
                    <a:schemeClr val="accent1"/>
                  </a:effectRef>
                  <a:fontRef idx="minor">
                    <a:schemeClr val="tx1"/>
                  </a:fontRef>
                </p:style>
              </p:cxnSp>
              <p:cxnSp>
                <p:nvCxnSpPr>
                  <p:cNvPr id="1128" name="AutoShape 104"/>
                  <p:cNvCxnSpPr>
                    <a:cxnSpLocks noChangeShapeType="1"/>
                  </p:cNvCxnSpPr>
                  <p:nvPr/>
                </p:nvCxnSpPr>
                <p:spPr bwMode="auto">
                  <a:xfrm>
                    <a:off x="9685" y="4918"/>
                    <a:ext cx="264" cy="1"/>
                  </a:xfrm>
                  <a:prstGeom prst="straightConnector1">
                    <a:avLst/>
                  </a:prstGeom>
                  <a:ln>
                    <a:headEnd/>
                    <a:tailEnd/>
                  </a:ln>
                </p:spPr>
                <p:style>
                  <a:lnRef idx="3">
                    <a:schemeClr val="accent1"/>
                  </a:lnRef>
                  <a:fillRef idx="0">
                    <a:schemeClr val="accent1"/>
                  </a:fillRef>
                  <a:effectRef idx="2">
                    <a:schemeClr val="accent1"/>
                  </a:effectRef>
                  <a:fontRef idx="minor">
                    <a:schemeClr val="tx1"/>
                  </a:fontRef>
                </p:style>
              </p:cxnSp>
              <p:cxnSp>
                <p:nvCxnSpPr>
                  <p:cNvPr id="1129" name="AutoShape 105"/>
                  <p:cNvCxnSpPr>
                    <a:cxnSpLocks noChangeShapeType="1"/>
                  </p:cNvCxnSpPr>
                  <p:nvPr/>
                </p:nvCxnSpPr>
                <p:spPr bwMode="auto">
                  <a:xfrm flipV="1">
                    <a:off x="9935" y="6118"/>
                    <a:ext cx="416" cy="18"/>
                  </a:xfrm>
                  <a:prstGeom prst="straightConnector1">
                    <a:avLst/>
                  </a:prstGeom>
                  <a:ln>
                    <a:headEnd/>
                    <a:tailEnd type="triangle" w="med" len="med"/>
                  </a:ln>
                </p:spPr>
                <p:style>
                  <a:lnRef idx="3">
                    <a:schemeClr val="accent1"/>
                  </a:lnRef>
                  <a:fillRef idx="0">
                    <a:schemeClr val="accent1"/>
                  </a:fillRef>
                  <a:effectRef idx="2">
                    <a:schemeClr val="accent1"/>
                  </a:effectRef>
                  <a:fontRef idx="minor">
                    <a:schemeClr val="tx1"/>
                  </a:fontRef>
                </p:style>
              </p:cxnSp>
            </p:grpSp>
            <p:sp>
              <p:nvSpPr>
                <p:cNvPr id="1101" name="AutoShape 77"/>
                <p:cNvSpPr>
                  <a:spLocks noChangeArrowheads="1"/>
                </p:cNvSpPr>
                <p:nvPr/>
              </p:nvSpPr>
              <p:spPr bwMode="auto">
                <a:xfrm>
                  <a:off x="8102" y="7167"/>
                  <a:ext cx="1582" cy="1315"/>
                </a:xfrm>
                <a:prstGeom prst="flowChartProcess">
                  <a:avLst/>
                </a:prstGeom>
                <a:solidFill>
                  <a:srgbClr val="D6E3BC"/>
                </a:solidFill>
                <a:ln w="9525">
                  <a:solidFill>
                    <a:schemeClr val="accent2"/>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ct val="0"/>
                    </a:spcAft>
                  </a:pPr>
                  <a:r>
                    <a:rPr lang="en-GB" b="1" dirty="0" smtClean="0">
                      <a:latin typeface="Calibri" pitchFamily="34" charset="0"/>
                    </a:rPr>
                    <a:t>Corrected flow </a:t>
                  </a:r>
                  <a:r>
                    <a:rPr lang="en-GB" sz="1400" b="1" dirty="0" smtClean="0">
                      <a:latin typeface="Calibri" pitchFamily="34" charset="0"/>
                    </a:rPr>
                    <a:t>(2011-99</a:t>
                  </a:r>
                  <a:r>
                    <a:rPr lang="en-GB" sz="1200" b="1" dirty="0" smtClean="0">
                      <a:latin typeface="Calibri" pitchFamily="34" charset="0"/>
                    </a:rPr>
                    <a:t>)</a:t>
                  </a:r>
                  <a:endParaRPr lang="en-US" sz="4400" dirty="0" smtClean="0">
                    <a:latin typeface="Arial" pitchFamily="34" charset="0"/>
                  </a:endParaRPr>
                </a:p>
              </p:txBody>
            </p:sp>
          </p:grpSp>
        </p:grpSp>
        <p:cxnSp>
          <p:nvCxnSpPr>
            <p:cNvPr id="75" name="AutoShape 101"/>
            <p:cNvCxnSpPr>
              <a:cxnSpLocks noChangeShapeType="1"/>
            </p:cNvCxnSpPr>
            <p:nvPr/>
          </p:nvCxnSpPr>
          <p:spPr bwMode="auto">
            <a:xfrm>
              <a:off x="7858148" y="4357694"/>
              <a:ext cx="226409" cy="0"/>
            </a:xfrm>
            <a:prstGeom prst="straightConnector1">
              <a:avLst/>
            </a:prstGeom>
            <a:ln>
              <a:headEnd/>
              <a:tailEnd/>
            </a:ln>
          </p:spPr>
          <p:style>
            <a:lnRef idx="3">
              <a:schemeClr val="accent1"/>
            </a:lnRef>
            <a:fillRef idx="0">
              <a:schemeClr val="accent1"/>
            </a:fillRef>
            <a:effectRef idx="2">
              <a:schemeClr val="accent1"/>
            </a:effectRef>
            <a:fontRef idx="minor">
              <a:schemeClr val="tx1"/>
            </a:fontRef>
          </p:style>
        </p:cxnSp>
      </p:grpSp>
    </p:spTree>
  </p:cSld>
  <p:clrMapOvr>
    <a:masterClrMapping/>
  </p:clrMapOvr>
  <p:transition>
    <p:zoom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Approaches</a:t>
            </a:r>
            <a:endParaRPr lang="en-US" sz="4400" dirty="0">
              <a:solidFill>
                <a:schemeClr val="accent1"/>
              </a:solidFill>
            </a:endParaRPr>
          </a:p>
        </p:txBody>
      </p:sp>
      <p:sp>
        <p:nvSpPr>
          <p:cNvPr id="58" name="Espace réservé du contenu 57"/>
          <p:cNvSpPr>
            <a:spLocks noGrp="1"/>
          </p:cNvSpPr>
          <p:nvPr>
            <p:ph idx="1"/>
          </p:nvPr>
        </p:nvSpPr>
        <p:spPr>
          <a:xfrm>
            <a:off x="457200" y="1571612"/>
            <a:ext cx="8229600" cy="4752988"/>
          </a:xfrm>
          <a:ln>
            <a:solidFill>
              <a:schemeClr val="accent2"/>
            </a:solidFill>
          </a:ln>
        </p:spPr>
        <p:txBody>
          <a:bodyPr/>
          <a:lstStyle/>
          <a:p>
            <a:r>
              <a:rPr lang="fr-FR" dirty="0" smtClean="0"/>
              <a:t>Model </a:t>
            </a:r>
            <a:r>
              <a:rPr lang="fr-FR" dirty="0" err="1" smtClean="0"/>
              <a:t>evaluation</a:t>
            </a:r>
            <a:endParaRPr lang="fr-FR" dirty="0" smtClean="0"/>
          </a:p>
          <a:p>
            <a:pPr>
              <a:buNone/>
            </a:pPr>
            <a:endParaRPr lang="fr-FR" dirty="0" smtClean="0"/>
          </a:p>
          <a:p>
            <a:r>
              <a:rPr lang="fr-FR" dirty="0" err="1" smtClean="0"/>
              <a:t>Climate</a:t>
            </a:r>
            <a:r>
              <a:rPr lang="fr-FR" dirty="0" smtClean="0"/>
              <a:t> change </a:t>
            </a:r>
            <a:r>
              <a:rPr lang="fr-FR" dirty="0" err="1" smtClean="0"/>
              <a:t>anaysis</a:t>
            </a:r>
            <a:endParaRPr lang="fr-FR" dirty="0" smtClean="0"/>
          </a:p>
          <a:p>
            <a:pPr>
              <a:buNone/>
            </a:pPr>
            <a:endParaRPr lang="fr-FR" dirty="0" smtClean="0"/>
          </a:p>
          <a:p>
            <a:r>
              <a:rPr lang="fr-FR" dirty="0" smtClean="0"/>
              <a:t>Land use and </a:t>
            </a:r>
            <a:r>
              <a:rPr lang="fr-FR" dirty="0" err="1" smtClean="0"/>
              <a:t>cover</a:t>
            </a:r>
            <a:r>
              <a:rPr lang="fr-FR" dirty="0" smtClean="0"/>
              <a:t> (LUC) change </a:t>
            </a:r>
            <a:r>
              <a:rPr lang="fr-FR" dirty="0" err="1" smtClean="0"/>
              <a:t>analysis</a:t>
            </a:r>
            <a:endParaRPr lang="fr-FR" dirty="0" smtClean="0"/>
          </a:p>
          <a:p>
            <a:pPr>
              <a:buNone/>
            </a:pPr>
            <a:endParaRPr lang="fr-FR" dirty="0" smtClean="0"/>
          </a:p>
          <a:p>
            <a:r>
              <a:rPr lang="fr-FR" dirty="0" smtClean="0"/>
              <a:t>Land use change </a:t>
            </a:r>
            <a:r>
              <a:rPr lang="fr-FR" dirty="0" err="1" smtClean="0"/>
              <a:t>analysis</a:t>
            </a:r>
            <a:r>
              <a:rPr lang="fr-FR" dirty="0" smtClean="0"/>
              <a:t> </a:t>
            </a:r>
            <a:r>
              <a:rPr lang="fr-FR" dirty="0" err="1" smtClean="0"/>
              <a:t>coupled</a:t>
            </a:r>
            <a:r>
              <a:rPr lang="fr-FR" dirty="0" smtClean="0"/>
              <a:t> </a:t>
            </a:r>
            <a:r>
              <a:rPr lang="fr-FR" dirty="0" err="1" smtClean="0"/>
              <a:t>with</a:t>
            </a:r>
            <a:r>
              <a:rPr lang="fr-FR" dirty="0" smtClean="0"/>
              <a:t> </a:t>
            </a:r>
            <a:r>
              <a:rPr lang="fr-FR" dirty="0" err="1" smtClean="0"/>
              <a:t>climate</a:t>
            </a:r>
            <a:r>
              <a:rPr lang="fr-FR" dirty="0" smtClean="0"/>
              <a:t> change</a:t>
            </a:r>
            <a:endParaRPr lang="en-US" dirty="0" smtClean="0"/>
          </a:p>
          <a:p>
            <a:pPr>
              <a:buNone/>
            </a:pPr>
            <a:endParaRPr lang="en-US" dirty="0"/>
          </a:p>
        </p:txBody>
      </p:sp>
      <p:sp>
        <p:nvSpPr>
          <p:cNvPr id="6" name="Footer Placeholder 3"/>
          <p:cNvSpPr>
            <a:spLocks noGrp="1"/>
          </p:cNvSpPr>
          <p:nvPr>
            <p:ph type="ftr" sz="quarter" idx="11"/>
          </p:nvPr>
        </p:nvSpPr>
        <p:spPr>
          <a:xfrm>
            <a:off x="428596" y="6356351"/>
            <a:ext cx="7000924" cy="215921"/>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18</a:t>
            </a:fld>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8">
                                            <p:bg/>
                                          </p:spTgt>
                                        </p:tgtEl>
                                        <p:attrNameLst>
                                          <p:attrName>style.visibility</p:attrName>
                                        </p:attrNameLst>
                                      </p:cBhvr>
                                      <p:to>
                                        <p:strVal val="visible"/>
                                      </p:to>
                                    </p:set>
                                    <p:animEffect transition="in" filter="wipe(down)">
                                      <p:cBhvr>
                                        <p:cTn id="7" dur="500"/>
                                        <p:tgtEl>
                                          <p:spTgt spid="58">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8">
                                            <p:txEl>
                                              <p:pRg st="0" end="0"/>
                                            </p:txEl>
                                          </p:spTgt>
                                        </p:tgtEl>
                                        <p:attrNameLst>
                                          <p:attrName>style.visibility</p:attrName>
                                        </p:attrNameLst>
                                      </p:cBhvr>
                                      <p:to>
                                        <p:strVal val="visible"/>
                                      </p:to>
                                    </p:set>
                                    <p:animEffect transition="in" filter="wipe(down)">
                                      <p:cBhvr>
                                        <p:cTn id="12" dur="500"/>
                                        <p:tgtEl>
                                          <p:spTgt spid="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8">
                                            <p:txEl>
                                              <p:pRg st="2" end="2"/>
                                            </p:txEl>
                                          </p:spTgt>
                                        </p:tgtEl>
                                        <p:attrNameLst>
                                          <p:attrName>style.visibility</p:attrName>
                                        </p:attrNameLst>
                                      </p:cBhvr>
                                      <p:to>
                                        <p:strVal val="visible"/>
                                      </p:to>
                                    </p:set>
                                    <p:animEffect transition="in" filter="wipe(down)">
                                      <p:cBhvr>
                                        <p:cTn id="17" dur="500"/>
                                        <p:tgtEl>
                                          <p:spTgt spid="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8">
                                            <p:txEl>
                                              <p:pRg st="4" end="4"/>
                                            </p:txEl>
                                          </p:spTgt>
                                        </p:tgtEl>
                                        <p:attrNameLst>
                                          <p:attrName>style.visibility</p:attrName>
                                        </p:attrNameLst>
                                      </p:cBhvr>
                                      <p:to>
                                        <p:strVal val="visible"/>
                                      </p:to>
                                    </p:set>
                                    <p:animEffect transition="in" filter="wipe(down)">
                                      <p:cBhvr>
                                        <p:cTn id="22" dur="500"/>
                                        <p:tgtEl>
                                          <p:spTgt spid="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8">
                                            <p:txEl>
                                              <p:pRg st="6" end="6"/>
                                            </p:txEl>
                                          </p:spTgt>
                                        </p:tgtEl>
                                        <p:attrNameLst>
                                          <p:attrName>style.visibility</p:attrName>
                                        </p:attrNameLst>
                                      </p:cBhvr>
                                      <p:to>
                                        <p:strVal val="visible"/>
                                      </p:to>
                                    </p:set>
                                    <p:animEffect transition="in" filter="wipe(down)">
                                      <p:cBhvr>
                                        <p:cTn id="27" dur="500"/>
                                        <p:tgtEl>
                                          <p:spTgt spid="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928671"/>
            <a:ext cx="8229600" cy="5395930"/>
          </a:xfrm>
          <a:ln w="12700">
            <a:solidFill>
              <a:schemeClr val="bg2">
                <a:lumMod val="75000"/>
              </a:schemeClr>
            </a:solidFill>
          </a:ln>
        </p:spPr>
        <p:txBody>
          <a:bodyPr>
            <a:normAutofit/>
          </a:bodyPr>
          <a:lstStyle/>
          <a:p>
            <a:pPr marL="514350" indent="-514350">
              <a:lnSpc>
                <a:spcPct val="150000"/>
              </a:lnSpc>
              <a:spcAft>
                <a:spcPts val="1200"/>
              </a:spcAft>
              <a:buClr>
                <a:srgbClr val="9900CC"/>
              </a:buClr>
              <a:buSzPct val="150000"/>
              <a:buNone/>
            </a:pPr>
            <a:r>
              <a:rPr lang="nl-BE" sz="3200" dirty="0" smtClean="0">
                <a:solidFill>
                  <a:schemeClr val="bg1">
                    <a:lumMod val="50000"/>
                    <a:lumOff val="50000"/>
                  </a:schemeClr>
                </a:solidFill>
              </a:rPr>
              <a:t>         </a:t>
            </a:r>
            <a:r>
              <a:rPr lang="nl-BE" sz="3200" dirty="0" err="1" smtClean="0"/>
              <a:t>Introduction</a:t>
            </a:r>
            <a:r>
              <a:rPr lang="nl-BE" sz="3200" dirty="0" smtClean="0"/>
              <a:t> </a:t>
            </a:r>
          </a:p>
          <a:p>
            <a:pPr marL="514350" indent="-514350">
              <a:lnSpc>
                <a:spcPct val="150000"/>
              </a:lnSpc>
              <a:spcAft>
                <a:spcPts val="1200"/>
              </a:spcAft>
              <a:buClr>
                <a:srgbClr val="9900CC"/>
              </a:buClr>
              <a:buSzPct val="150000"/>
              <a:buNone/>
            </a:pPr>
            <a:r>
              <a:rPr lang="nl-BE" sz="3200" dirty="0" smtClean="0"/>
              <a:t>         Problem statement and objectives</a:t>
            </a:r>
          </a:p>
          <a:p>
            <a:pPr marL="514350" indent="-514350">
              <a:lnSpc>
                <a:spcPct val="150000"/>
              </a:lnSpc>
              <a:spcAft>
                <a:spcPts val="1200"/>
              </a:spcAft>
              <a:buClr>
                <a:srgbClr val="9900CC"/>
              </a:buClr>
              <a:buSzPct val="150000"/>
              <a:buNone/>
            </a:pPr>
            <a:r>
              <a:rPr lang="nl-BE" sz="3200" dirty="0" smtClean="0"/>
              <a:t>         </a:t>
            </a:r>
            <a:r>
              <a:rPr lang="nl-BE" sz="3200" dirty="0"/>
              <a:t>Materials and methods</a:t>
            </a:r>
          </a:p>
          <a:p>
            <a:pPr marL="514350" indent="-514350">
              <a:lnSpc>
                <a:spcPct val="150000"/>
              </a:lnSpc>
              <a:spcAft>
                <a:spcPts val="1200"/>
              </a:spcAft>
              <a:buClr>
                <a:srgbClr val="9900CC"/>
              </a:buClr>
              <a:buSzPct val="150000"/>
              <a:buNone/>
            </a:pPr>
            <a:r>
              <a:rPr lang="nl-BE" sz="3200" dirty="0"/>
              <a:t>         </a:t>
            </a:r>
            <a:r>
              <a:rPr lang="nl-BE" sz="3200" b="1" dirty="0">
                <a:solidFill>
                  <a:srgbClr val="FF0000"/>
                </a:solidFill>
              </a:rPr>
              <a:t>Results and discussion</a:t>
            </a:r>
          </a:p>
          <a:p>
            <a:pPr marL="514350" indent="-514350">
              <a:lnSpc>
                <a:spcPct val="150000"/>
              </a:lnSpc>
              <a:buClr>
                <a:srgbClr val="9900CC"/>
              </a:buClr>
              <a:buSzPct val="150000"/>
              <a:buNone/>
            </a:pPr>
            <a:r>
              <a:rPr lang="nl-BE" sz="3200" dirty="0"/>
              <a:t>         Conclusion and </a:t>
            </a:r>
            <a:r>
              <a:rPr lang="nl-BE" sz="3200" dirty="0" smtClean="0"/>
              <a:t>recommendations</a:t>
            </a:r>
            <a:endParaRPr lang="en-US" sz="3200" dirty="0"/>
          </a:p>
        </p:txBody>
      </p:sp>
      <p:sp>
        <p:nvSpPr>
          <p:cNvPr id="3" name="Slide Number Placeholder 2"/>
          <p:cNvSpPr>
            <a:spLocks noGrp="1"/>
          </p:cNvSpPr>
          <p:nvPr>
            <p:ph type="sldNum" sz="quarter" idx="12"/>
          </p:nvPr>
        </p:nvSpPr>
        <p:spPr/>
        <p:txBody>
          <a:bodyPr/>
          <a:lstStyle/>
          <a:p>
            <a:fld id="{BF61CE18-8D91-4A62-9231-4541BCED71E1}" type="slidenum">
              <a:rPr lang="en-US" smtClean="0"/>
              <a:pPr/>
              <a:t>19</a:t>
            </a:fld>
            <a:endParaRPr lang="en-US" dirty="0"/>
          </a:p>
        </p:txBody>
      </p:sp>
      <p:sp>
        <p:nvSpPr>
          <p:cNvPr id="4"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5" name="Rectangle 4"/>
          <p:cNvSpPr/>
          <p:nvPr/>
        </p:nvSpPr>
        <p:spPr>
          <a:xfrm>
            <a:off x="571472" y="1071547"/>
            <a:ext cx="571504" cy="500066"/>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1</a:t>
            </a:r>
            <a:endParaRPr lang="en-US" sz="7200" b="1" dirty="0">
              <a:solidFill>
                <a:schemeClr val="bg1"/>
              </a:solidFill>
              <a:latin typeface="+mj-lt"/>
            </a:endParaRPr>
          </a:p>
        </p:txBody>
      </p:sp>
      <p:sp>
        <p:nvSpPr>
          <p:cNvPr id="6" name="Rectangle 5"/>
          <p:cNvSpPr/>
          <p:nvPr/>
        </p:nvSpPr>
        <p:spPr>
          <a:xfrm>
            <a:off x="571472" y="2099489"/>
            <a:ext cx="571504" cy="500066"/>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2</a:t>
            </a:r>
            <a:endParaRPr lang="en-US" sz="7200" b="1" dirty="0">
              <a:solidFill>
                <a:schemeClr val="bg1"/>
              </a:solidFill>
              <a:latin typeface="+mj-lt"/>
            </a:endParaRPr>
          </a:p>
        </p:txBody>
      </p:sp>
      <p:sp>
        <p:nvSpPr>
          <p:cNvPr id="7" name="Rectangle 6"/>
          <p:cNvSpPr/>
          <p:nvPr/>
        </p:nvSpPr>
        <p:spPr>
          <a:xfrm>
            <a:off x="571472" y="3072117"/>
            <a:ext cx="571504" cy="500066"/>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3</a:t>
            </a:r>
            <a:endParaRPr lang="en-US" sz="7200" b="1" dirty="0">
              <a:solidFill>
                <a:schemeClr val="bg1"/>
              </a:solidFill>
              <a:latin typeface="+mj-lt"/>
            </a:endParaRPr>
          </a:p>
        </p:txBody>
      </p:sp>
      <p:sp>
        <p:nvSpPr>
          <p:cNvPr id="9" name="Rectangle 8"/>
          <p:cNvSpPr/>
          <p:nvPr/>
        </p:nvSpPr>
        <p:spPr>
          <a:xfrm>
            <a:off x="597705" y="4095800"/>
            <a:ext cx="571504" cy="50006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4</a:t>
            </a:r>
            <a:endParaRPr lang="en-US" sz="7200" b="1" dirty="0">
              <a:solidFill>
                <a:schemeClr val="bg1"/>
              </a:solidFill>
              <a:latin typeface="+mj-lt"/>
            </a:endParaRPr>
          </a:p>
        </p:txBody>
      </p:sp>
      <p:sp>
        <p:nvSpPr>
          <p:cNvPr id="10" name="Rectangle 9"/>
          <p:cNvSpPr/>
          <p:nvPr/>
        </p:nvSpPr>
        <p:spPr>
          <a:xfrm>
            <a:off x="597705" y="5085184"/>
            <a:ext cx="571504" cy="50006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5</a:t>
            </a:r>
            <a:endParaRPr lang="en-US" sz="7200" b="1" dirty="0">
              <a:solidFill>
                <a:schemeClr val="bg1"/>
              </a:solidFill>
              <a:latin typeface="+mj-lt"/>
            </a:endParaRPr>
          </a:p>
        </p:txBody>
      </p:sp>
    </p:spTree>
    <p:extLst>
      <p:ext uri="{BB962C8B-B14F-4D97-AF65-F5344CB8AC3E}">
        <p14:creationId xmlns:p14="http://schemas.microsoft.com/office/powerpoint/2010/main" val="32452413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928671"/>
            <a:ext cx="8229600" cy="5395930"/>
          </a:xfrm>
          <a:ln w="12700">
            <a:solidFill>
              <a:schemeClr val="bg2">
                <a:lumMod val="75000"/>
              </a:schemeClr>
            </a:solidFill>
          </a:ln>
        </p:spPr>
        <p:txBody>
          <a:bodyPr>
            <a:normAutofit/>
          </a:bodyPr>
          <a:lstStyle/>
          <a:p>
            <a:pPr marL="514350" indent="-514350">
              <a:lnSpc>
                <a:spcPct val="150000"/>
              </a:lnSpc>
              <a:spcAft>
                <a:spcPts val="1200"/>
              </a:spcAft>
              <a:buClr>
                <a:srgbClr val="9900CC"/>
              </a:buClr>
              <a:buSzPct val="150000"/>
              <a:buNone/>
            </a:pPr>
            <a:r>
              <a:rPr lang="nl-BE" sz="3200" dirty="0" smtClean="0">
                <a:solidFill>
                  <a:schemeClr val="bg1">
                    <a:lumMod val="50000"/>
                    <a:lumOff val="50000"/>
                  </a:schemeClr>
                </a:solidFill>
              </a:rPr>
              <a:t>         </a:t>
            </a:r>
            <a:r>
              <a:rPr lang="nl-BE" sz="3200" b="1" dirty="0" err="1" smtClean="0">
                <a:solidFill>
                  <a:srgbClr val="FF0000"/>
                </a:solidFill>
              </a:rPr>
              <a:t>Introduction</a:t>
            </a:r>
            <a:r>
              <a:rPr lang="nl-BE" sz="3200" b="1" dirty="0" smtClean="0">
                <a:solidFill>
                  <a:srgbClr val="FF0000"/>
                </a:solidFill>
              </a:rPr>
              <a:t> </a:t>
            </a:r>
          </a:p>
          <a:p>
            <a:pPr marL="514350" indent="-514350">
              <a:lnSpc>
                <a:spcPct val="150000"/>
              </a:lnSpc>
              <a:spcAft>
                <a:spcPts val="1200"/>
              </a:spcAft>
              <a:buClr>
                <a:srgbClr val="9900CC"/>
              </a:buClr>
              <a:buSzPct val="150000"/>
              <a:buNone/>
            </a:pPr>
            <a:r>
              <a:rPr lang="nl-BE" sz="3200" dirty="0" smtClean="0"/>
              <a:t>         Problem statement and objectives</a:t>
            </a:r>
          </a:p>
          <a:p>
            <a:pPr marL="514350" indent="-514350">
              <a:lnSpc>
                <a:spcPct val="150000"/>
              </a:lnSpc>
              <a:spcAft>
                <a:spcPts val="1200"/>
              </a:spcAft>
              <a:buClr>
                <a:srgbClr val="9900CC"/>
              </a:buClr>
              <a:buSzPct val="150000"/>
              <a:buNone/>
            </a:pPr>
            <a:r>
              <a:rPr lang="nl-BE" sz="3200" dirty="0" smtClean="0"/>
              <a:t>         </a:t>
            </a:r>
            <a:r>
              <a:rPr lang="nl-BE" sz="3200" dirty="0"/>
              <a:t>Materials and methods</a:t>
            </a:r>
          </a:p>
          <a:p>
            <a:pPr marL="514350" indent="-514350">
              <a:lnSpc>
                <a:spcPct val="150000"/>
              </a:lnSpc>
              <a:spcAft>
                <a:spcPts val="1200"/>
              </a:spcAft>
              <a:buClr>
                <a:srgbClr val="9900CC"/>
              </a:buClr>
              <a:buSzPct val="150000"/>
              <a:buNone/>
            </a:pPr>
            <a:r>
              <a:rPr lang="nl-BE" sz="3200" dirty="0"/>
              <a:t>         Results and discussion</a:t>
            </a:r>
          </a:p>
          <a:p>
            <a:pPr marL="514350" indent="-514350">
              <a:lnSpc>
                <a:spcPct val="150000"/>
              </a:lnSpc>
              <a:buClr>
                <a:srgbClr val="9900CC"/>
              </a:buClr>
              <a:buSzPct val="150000"/>
              <a:buNone/>
            </a:pPr>
            <a:r>
              <a:rPr lang="nl-BE" sz="3200" dirty="0"/>
              <a:t>         Conclusion and </a:t>
            </a:r>
            <a:r>
              <a:rPr lang="nl-BE" sz="3200" dirty="0" smtClean="0"/>
              <a:t>recommendations</a:t>
            </a:r>
            <a:endParaRPr lang="en-US" sz="3200" dirty="0"/>
          </a:p>
        </p:txBody>
      </p:sp>
      <p:sp>
        <p:nvSpPr>
          <p:cNvPr id="3" name="Slide Number Placeholder 2"/>
          <p:cNvSpPr>
            <a:spLocks noGrp="1"/>
          </p:cNvSpPr>
          <p:nvPr>
            <p:ph type="sldNum" sz="quarter" idx="12"/>
          </p:nvPr>
        </p:nvSpPr>
        <p:spPr/>
        <p:txBody>
          <a:bodyPr/>
          <a:lstStyle/>
          <a:p>
            <a:fld id="{BF61CE18-8D91-4A62-9231-4541BCED71E1}" type="slidenum">
              <a:rPr lang="en-US" smtClean="0"/>
              <a:pPr/>
              <a:t>2</a:t>
            </a:fld>
            <a:endParaRPr lang="en-US" dirty="0"/>
          </a:p>
        </p:txBody>
      </p:sp>
      <p:sp>
        <p:nvSpPr>
          <p:cNvPr id="4"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5" name="Rectangle 4"/>
          <p:cNvSpPr/>
          <p:nvPr/>
        </p:nvSpPr>
        <p:spPr>
          <a:xfrm>
            <a:off x="571472" y="1071547"/>
            <a:ext cx="571504" cy="500066"/>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1</a:t>
            </a:r>
            <a:endParaRPr lang="en-US" sz="7200" b="1" dirty="0">
              <a:solidFill>
                <a:schemeClr val="bg1"/>
              </a:solidFill>
              <a:latin typeface="+mj-lt"/>
            </a:endParaRPr>
          </a:p>
        </p:txBody>
      </p:sp>
      <p:sp>
        <p:nvSpPr>
          <p:cNvPr id="6" name="Rectangle 5"/>
          <p:cNvSpPr/>
          <p:nvPr/>
        </p:nvSpPr>
        <p:spPr>
          <a:xfrm>
            <a:off x="571472" y="2099489"/>
            <a:ext cx="571504" cy="500066"/>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2</a:t>
            </a:r>
            <a:endParaRPr lang="en-US" sz="7200" b="1" dirty="0">
              <a:solidFill>
                <a:schemeClr val="bg1"/>
              </a:solidFill>
              <a:latin typeface="+mj-lt"/>
            </a:endParaRPr>
          </a:p>
        </p:txBody>
      </p:sp>
      <p:sp>
        <p:nvSpPr>
          <p:cNvPr id="7" name="Rectangle 6"/>
          <p:cNvSpPr/>
          <p:nvPr/>
        </p:nvSpPr>
        <p:spPr>
          <a:xfrm>
            <a:off x="571472" y="3072117"/>
            <a:ext cx="571504" cy="500066"/>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3</a:t>
            </a:r>
            <a:endParaRPr lang="en-US" sz="7200" b="1" dirty="0">
              <a:solidFill>
                <a:schemeClr val="bg1"/>
              </a:solidFill>
              <a:latin typeface="+mj-lt"/>
            </a:endParaRPr>
          </a:p>
        </p:txBody>
      </p:sp>
      <p:sp>
        <p:nvSpPr>
          <p:cNvPr id="9" name="Rectangle 8"/>
          <p:cNvSpPr/>
          <p:nvPr/>
        </p:nvSpPr>
        <p:spPr>
          <a:xfrm>
            <a:off x="597705" y="4095800"/>
            <a:ext cx="571504" cy="50006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4</a:t>
            </a:r>
            <a:endParaRPr lang="en-US" sz="7200" b="1" dirty="0">
              <a:solidFill>
                <a:schemeClr val="bg1"/>
              </a:solidFill>
              <a:latin typeface="+mj-lt"/>
            </a:endParaRPr>
          </a:p>
        </p:txBody>
      </p:sp>
      <p:sp>
        <p:nvSpPr>
          <p:cNvPr id="10" name="Rectangle 9"/>
          <p:cNvSpPr/>
          <p:nvPr/>
        </p:nvSpPr>
        <p:spPr>
          <a:xfrm>
            <a:off x="597705" y="5085184"/>
            <a:ext cx="571504" cy="50006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5</a:t>
            </a:r>
            <a:endParaRPr lang="en-US" sz="7200" b="1" dirty="0">
              <a:solidFill>
                <a:schemeClr val="bg1"/>
              </a:solidFill>
              <a:latin typeface="+mj-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smtClean="0">
                <a:solidFill>
                  <a:schemeClr val="accent1"/>
                </a:solidFill>
              </a:rPr>
              <a:t>Results </a:t>
            </a:r>
            <a:endParaRPr lang="en-US" sz="4400" dirty="0">
              <a:solidFill>
                <a:schemeClr val="accent1"/>
              </a:solidFill>
            </a:endParaRPr>
          </a:p>
        </p:txBody>
      </p:sp>
      <p:sp>
        <p:nvSpPr>
          <p:cNvPr id="3" name="Content Placeholder 2"/>
          <p:cNvSpPr>
            <a:spLocks noGrp="1"/>
          </p:cNvSpPr>
          <p:nvPr>
            <p:ph idx="1"/>
          </p:nvPr>
        </p:nvSpPr>
        <p:spPr>
          <a:xfrm>
            <a:off x="457200" y="1500174"/>
            <a:ext cx="8229600" cy="4824426"/>
          </a:xfrm>
          <a:ln>
            <a:solidFill>
              <a:schemeClr val="accent3"/>
            </a:solidFill>
          </a:ln>
        </p:spPr>
        <p:txBody>
          <a:bodyPr/>
          <a:lstStyle/>
          <a:p>
            <a:r>
              <a:rPr lang="fr-FR" b="1" dirty="0" smtClean="0"/>
              <a:t>Model </a:t>
            </a:r>
            <a:r>
              <a:rPr lang="fr-FR" b="1" dirty="0" err="1" smtClean="0"/>
              <a:t>evaluation</a:t>
            </a:r>
            <a:endParaRPr lang="fr-FR" b="1" dirty="0" smtClean="0"/>
          </a:p>
          <a:p>
            <a:pPr>
              <a:buNone/>
            </a:pPr>
            <a:endParaRPr lang="fr-FR" dirty="0" smtClean="0"/>
          </a:p>
          <a:p>
            <a:r>
              <a:rPr lang="fr-FR" dirty="0" err="1" smtClean="0"/>
              <a:t>Climate</a:t>
            </a:r>
            <a:r>
              <a:rPr lang="fr-FR" dirty="0" smtClean="0"/>
              <a:t> change </a:t>
            </a:r>
            <a:r>
              <a:rPr lang="fr-FR" dirty="0" err="1" smtClean="0"/>
              <a:t>anaysis</a:t>
            </a:r>
            <a:endParaRPr lang="fr-FR" dirty="0" smtClean="0"/>
          </a:p>
          <a:p>
            <a:pPr>
              <a:buNone/>
            </a:pPr>
            <a:endParaRPr lang="fr-FR" dirty="0" smtClean="0"/>
          </a:p>
          <a:p>
            <a:r>
              <a:rPr lang="fr-FR" dirty="0" smtClean="0"/>
              <a:t>Land use and </a:t>
            </a:r>
            <a:r>
              <a:rPr lang="fr-FR" dirty="0" err="1" smtClean="0"/>
              <a:t>cover</a:t>
            </a:r>
            <a:r>
              <a:rPr lang="fr-FR" dirty="0" smtClean="0"/>
              <a:t> (LUC) change </a:t>
            </a:r>
            <a:r>
              <a:rPr lang="fr-FR" dirty="0" err="1" smtClean="0"/>
              <a:t>analysis</a:t>
            </a:r>
            <a:endParaRPr lang="fr-FR" dirty="0" smtClean="0"/>
          </a:p>
          <a:p>
            <a:pPr>
              <a:buNone/>
            </a:pPr>
            <a:endParaRPr lang="fr-FR" dirty="0" smtClean="0"/>
          </a:p>
          <a:p>
            <a:r>
              <a:rPr lang="fr-FR" dirty="0" smtClean="0"/>
              <a:t>Land use change </a:t>
            </a:r>
            <a:r>
              <a:rPr lang="fr-FR" dirty="0" err="1" smtClean="0"/>
              <a:t>analysis</a:t>
            </a:r>
            <a:r>
              <a:rPr lang="fr-FR" dirty="0" smtClean="0"/>
              <a:t> </a:t>
            </a:r>
            <a:r>
              <a:rPr lang="fr-FR" dirty="0" err="1" smtClean="0"/>
              <a:t>coupled</a:t>
            </a:r>
            <a:r>
              <a:rPr lang="fr-FR" dirty="0" smtClean="0"/>
              <a:t> </a:t>
            </a:r>
            <a:r>
              <a:rPr lang="fr-FR" dirty="0" err="1" smtClean="0"/>
              <a:t>with</a:t>
            </a:r>
            <a:r>
              <a:rPr lang="fr-FR" dirty="0" smtClean="0"/>
              <a:t> </a:t>
            </a:r>
            <a:r>
              <a:rPr lang="fr-FR" dirty="0" err="1" smtClean="0"/>
              <a:t>climate</a:t>
            </a:r>
            <a:r>
              <a:rPr lang="fr-FR" dirty="0" smtClean="0"/>
              <a:t> change</a:t>
            </a:r>
            <a:endParaRPr lang="en-US" dirty="0"/>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20</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3" name="Content Placeholder 2"/>
          <p:cNvSpPr>
            <a:spLocks noGrp="1"/>
          </p:cNvSpPr>
          <p:nvPr>
            <p:ph idx="1"/>
          </p:nvPr>
        </p:nvSpPr>
        <p:spPr>
          <a:xfrm>
            <a:off x="457200" y="1500174"/>
            <a:ext cx="8229600" cy="4824426"/>
          </a:xfrm>
          <a:ln>
            <a:solidFill>
              <a:schemeClr val="accent3"/>
            </a:solidFill>
          </a:ln>
        </p:spPr>
        <p:txBody>
          <a:bodyPr>
            <a:normAutofit fontScale="92500" lnSpcReduction="20000"/>
          </a:bodyPr>
          <a:lstStyle/>
          <a:p>
            <a:r>
              <a:rPr lang="fr-FR" b="1" dirty="0" smtClean="0"/>
              <a:t>Global water balance</a:t>
            </a:r>
          </a:p>
          <a:p>
            <a:pPr lvl="1">
              <a:buFont typeface="Courier New" pitchFamily="49" charset="0"/>
              <a:buChar char="o"/>
            </a:pPr>
            <a:r>
              <a:rPr lang="fr-FR" dirty="0" err="1" smtClean="0"/>
              <a:t>Preciptation</a:t>
            </a:r>
            <a:r>
              <a:rPr lang="fr-FR" dirty="0" smtClean="0"/>
              <a:t>……………………1026.1mm</a:t>
            </a:r>
          </a:p>
          <a:p>
            <a:pPr lvl="2">
              <a:buFont typeface="Courier New" pitchFamily="49" charset="0"/>
              <a:buChar char="o"/>
            </a:pPr>
            <a:r>
              <a:rPr lang="fr-FR" sz="2400" dirty="0" smtClean="0"/>
              <a:t>Surface </a:t>
            </a:r>
            <a:r>
              <a:rPr lang="fr-FR" sz="2400" dirty="0" err="1" smtClean="0"/>
              <a:t>runoff</a:t>
            </a:r>
            <a:r>
              <a:rPr lang="fr-FR" sz="2400" dirty="0" smtClean="0"/>
              <a:t>……………………208.6mm</a:t>
            </a:r>
          </a:p>
          <a:p>
            <a:pPr lvl="2">
              <a:buFont typeface="Courier New" pitchFamily="49" charset="0"/>
              <a:buChar char="o"/>
            </a:pPr>
            <a:r>
              <a:rPr lang="fr-FR" sz="2400" dirty="0" err="1" smtClean="0"/>
              <a:t>Lateral</a:t>
            </a:r>
            <a:r>
              <a:rPr lang="fr-FR" sz="2400" dirty="0" smtClean="0"/>
              <a:t> </a:t>
            </a:r>
            <a:r>
              <a:rPr lang="fr-FR" sz="2400" dirty="0" err="1" smtClean="0"/>
              <a:t>discharge</a:t>
            </a:r>
            <a:r>
              <a:rPr lang="fr-FR" sz="2400" dirty="0" smtClean="0"/>
              <a:t>……………….7.6mm</a:t>
            </a:r>
          </a:p>
          <a:p>
            <a:pPr lvl="2">
              <a:buFont typeface="Courier New" pitchFamily="49" charset="0"/>
              <a:buChar char="o"/>
            </a:pPr>
            <a:r>
              <a:rPr lang="fr-FR" sz="2400" dirty="0" err="1" smtClean="0"/>
              <a:t>Shallow</a:t>
            </a:r>
            <a:r>
              <a:rPr lang="fr-FR" sz="2400" dirty="0" smtClean="0"/>
              <a:t> </a:t>
            </a:r>
            <a:r>
              <a:rPr lang="fr-FR" sz="2400" dirty="0" err="1" smtClean="0"/>
              <a:t>aquifer</a:t>
            </a:r>
            <a:r>
              <a:rPr lang="fr-FR" sz="2400" dirty="0" smtClean="0"/>
              <a:t> recharge….120.1mm</a:t>
            </a:r>
          </a:p>
          <a:p>
            <a:pPr lvl="2">
              <a:buFont typeface="Courier New" pitchFamily="49" charset="0"/>
              <a:buChar char="o"/>
            </a:pPr>
            <a:r>
              <a:rPr lang="fr-FR" sz="2400" dirty="0" err="1" smtClean="0"/>
              <a:t>Deep</a:t>
            </a:r>
            <a:r>
              <a:rPr lang="fr-FR" sz="2400" dirty="0" smtClean="0"/>
              <a:t>   «          «       ……………46.0mm (5%)</a:t>
            </a:r>
          </a:p>
          <a:p>
            <a:pPr lvl="2">
              <a:buFont typeface="Courier New" pitchFamily="49" charset="0"/>
              <a:buChar char="o"/>
            </a:pPr>
            <a:r>
              <a:rPr lang="fr-FR" sz="2400" dirty="0" smtClean="0"/>
              <a:t>Total </a:t>
            </a:r>
            <a:r>
              <a:rPr lang="fr-FR" sz="2400" dirty="0" err="1" smtClean="0"/>
              <a:t>aquifer</a:t>
            </a:r>
            <a:r>
              <a:rPr lang="fr-FR" sz="2400" dirty="0" smtClean="0"/>
              <a:t> recharge……….300.3mm</a:t>
            </a:r>
          </a:p>
          <a:p>
            <a:pPr lvl="2">
              <a:buFont typeface="Courier New" pitchFamily="49" charset="0"/>
              <a:buChar char="o"/>
            </a:pPr>
            <a:r>
              <a:rPr lang="fr-FR" sz="2400" dirty="0" err="1" smtClean="0"/>
              <a:t>Totla</a:t>
            </a:r>
            <a:r>
              <a:rPr lang="fr-FR" sz="2400" dirty="0" smtClean="0"/>
              <a:t> water </a:t>
            </a:r>
            <a:r>
              <a:rPr lang="fr-FR" sz="2400" dirty="0" err="1" smtClean="0"/>
              <a:t>yield</a:t>
            </a:r>
            <a:r>
              <a:rPr lang="fr-FR" sz="2400" dirty="0" smtClean="0"/>
              <a:t>……………….273.4mm</a:t>
            </a:r>
          </a:p>
          <a:p>
            <a:pPr lvl="2">
              <a:buFont typeface="Courier New" pitchFamily="49" charset="0"/>
              <a:buChar char="o"/>
            </a:pPr>
            <a:r>
              <a:rPr lang="fr-FR" sz="2400" dirty="0" smtClean="0"/>
              <a:t>ET……………………………………..509.3mm</a:t>
            </a:r>
          </a:p>
          <a:p>
            <a:pPr lvl="2">
              <a:buFont typeface="Courier New" pitchFamily="49" charset="0"/>
              <a:buChar char="o"/>
            </a:pPr>
            <a:r>
              <a:rPr lang="fr-FR" sz="2400" dirty="0" smtClean="0"/>
              <a:t>PET……………………………………2185.4mm</a:t>
            </a:r>
          </a:p>
          <a:p>
            <a:pPr lvl="2">
              <a:buFont typeface="Courier New" pitchFamily="49" charset="0"/>
              <a:buChar char="o"/>
            </a:pPr>
            <a:r>
              <a:rPr lang="fr-FR" sz="2400" dirty="0" smtClean="0"/>
              <a:t>Transmission </a:t>
            </a:r>
            <a:r>
              <a:rPr lang="fr-FR" sz="2400" dirty="0" err="1" smtClean="0"/>
              <a:t>loss</a:t>
            </a:r>
            <a:r>
              <a:rPr lang="fr-FR" sz="2400" dirty="0" smtClean="0"/>
              <a:t>………………7.0mm</a:t>
            </a:r>
          </a:p>
          <a:p>
            <a:pPr lvl="1">
              <a:buNone/>
            </a:pPr>
            <a:endParaRPr lang="fr-FR" b="1" dirty="0" smtClean="0"/>
          </a:p>
          <a:p>
            <a:r>
              <a:rPr lang="fr-FR" dirty="0" smtClean="0"/>
              <a:t>The water balance closes </a:t>
            </a:r>
            <a:r>
              <a:rPr lang="fr-FR" dirty="0" err="1" smtClean="0"/>
              <a:t>with</a:t>
            </a:r>
            <a:r>
              <a:rPr lang="fr-FR" dirty="0" smtClean="0"/>
              <a:t> about 7% </a:t>
            </a:r>
            <a:r>
              <a:rPr lang="fr-FR" dirty="0" err="1" smtClean="0"/>
              <a:t>error</a:t>
            </a:r>
            <a:endParaRPr lang="fr-FR" dirty="0" smtClean="0"/>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21</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428596" y="6356351"/>
            <a:ext cx="5929354"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22</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27" name="Object 3"/>
          <p:cNvGraphicFramePr>
            <a:graphicFrameLocks noGrp="1" noChangeAspect="1"/>
          </p:cNvGraphicFramePr>
          <p:nvPr>
            <p:ph idx="1"/>
          </p:nvPr>
        </p:nvGraphicFramePr>
        <p:xfrm>
          <a:off x="677863" y="2965450"/>
          <a:ext cx="7662862" cy="1271588"/>
        </p:xfrm>
        <a:graphic>
          <a:graphicData uri="http://schemas.openxmlformats.org/presentationml/2006/ole">
            <mc:AlternateContent xmlns:mc="http://schemas.openxmlformats.org/markup-compatibility/2006">
              <mc:Choice xmlns:v="urn:schemas-microsoft-com:vml" Requires="v">
                <p:oleObj spid="_x0000_s1036" name="Feuille de calcul" r:id="rId3" imgW="7229551" imgH="1200302" progId="Excel.Sheet.12">
                  <p:embed/>
                </p:oleObj>
              </mc:Choice>
              <mc:Fallback>
                <p:oleObj name="Feuille de calcul" r:id="rId3" imgW="7229551" imgH="1200302" progId="Excel.Sheet.12">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863" y="2965450"/>
                        <a:ext cx="7662862" cy="127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ZoneTexte 8"/>
          <p:cNvSpPr txBox="1"/>
          <p:nvPr/>
        </p:nvSpPr>
        <p:spPr>
          <a:xfrm>
            <a:off x="2643174" y="1643050"/>
            <a:ext cx="2310248" cy="584775"/>
          </a:xfrm>
          <a:prstGeom prst="rect">
            <a:avLst/>
          </a:prstGeom>
          <a:noFill/>
          <a:ln>
            <a:solidFill>
              <a:schemeClr val="tx2">
                <a:lumMod val="60000"/>
                <a:lumOff val="40000"/>
              </a:schemeClr>
            </a:solidFill>
          </a:ln>
        </p:spPr>
        <p:txBody>
          <a:bodyPr wrap="none" rtlCol="0">
            <a:spAutoFit/>
          </a:bodyPr>
          <a:lstStyle/>
          <a:p>
            <a:r>
              <a:rPr lang="fr-FR" sz="3200" b="1" dirty="0" err="1" smtClean="0"/>
              <a:t>Annual</a:t>
            </a:r>
            <a:r>
              <a:rPr lang="fr-FR" sz="3200" b="1" dirty="0" smtClean="0"/>
              <a:t> </a:t>
            </a:r>
            <a:r>
              <a:rPr lang="fr-FR" sz="3200" b="1" dirty="0" err="1" smtClean="0"/>
              <a:t>yield</a:t>
            </a:r>
            <a:endParaRPr lang="en-US" sz="32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7"/>
                                        </p:tgtEl>
                                        <p:attrNameLst>
                                          <p:attrName>style.visibility</p:attrName>
                                        </p:attrNameLst>
                                      </p:cBhvr>
                                      <p:to>
                                        <p:strVal val="visible"/>
                                      </p:to>
                                    </p:set>
                                    <p:anim calcmode="lin" valueType="num">
                                      <p:cBhvr additive="base">
                                        <p:cTn id="15" dur="500" fill="hold"/>
                                        <p:tgtEl>
                                          <p:spTgt spid="1027"/>
                                        </p:tgtEl>
                                        <p:attrNameLst>
                                          <p:attrName>ppt_x</p:attrName>
                                        </p:attrNameLst>
                                      </p:cBhvr>
                                      <p:tavLst>
                                        <p:tav tm="0">
                                          <p:val>
                                            <p:strVal val="#ppt_x"/>
                                          </p:val>
                                        </p:tav>
                                        <p:tav tm="100000">
                                          <p:val>
                                            <p:strVal val="#ppt_x"/>
                                          </p:val>
                                        </p:tav>
                                      </p:tavLst>
                                    </p:anim>
                                    <p:anim calcmode="lin" valueType="num">
                                      <p:cBhvr additive="base">
                                        <p:cTn id="16"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428596" y="6356351"/>
            <a:ext cx="5929354"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23</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27" name="Object 3"/>
          <p:cNvGraphicFramePr>
            <a:graphicFrameLocks noGrp="1" noChangeAspect="1"/>
          </p:cNvGraphicFramePr>
          <p:nvPr>
            <p:ph idx="1"/>
          </p:nvPr>
        </p:nvGraphicFramePr>
        <p:xfrm>
          <a:off x="504825" y="2668588"/>
          <a:ext cx="7756525" cy="1487487"/>
        </p:xfrm>
        <a:graphic>
          <a:graphicData uri="http://schemas.openxmlformats.org/presentationml/2006/ole">
            <mc:AlternateContent xmlns:mc="http://schemas.openxmlformats.org/markup-compatibility/2006">
              <mc:Choice xmlns:v="urn:schemas-microsoft-com:vml" Requires="v">
                <p:oleObj spid="_x0000_s57355" name="Feuille de calcul" r:id="rId3" imgW="5267249" imgH="1009802" progId="Excel.Sheet.12">
                  <p:embed/>
                </p:oleObj>
              </mc:Choice>
              <mc:Fallback>
                <p:oleObj name="Feuille de calcul" r:id="rId3" imgW="5267249" imgH="1009802" progId="Excel.Sheet.1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825" y="2668588"/>
                        <a:ext cx="7756525" cy="14874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ZoneTexte 6"/>
          <p:cNvSpPr txBox="1"/>
          <p:nvPr/>
        </p:nvSpPr>
        <p:spPr>
          <a:xfrm>
            <a:off x="2643174" y="1643050"/>
            <a:ext cx="2310248" cy="584775"/>
          </a:xfrm>
          <a:prstGeom prst="rect">
            <a:avLst/>
          </a:prstGeom>
          <a:noFill/>
          <a:ln>
            <a:solidFill>
              <a:schemeClr val="tx2">
                <a:lumMod val="60000"/>
                <a:lumOff val="40000"/>
              </a:schemeClr>
            </a:solidFill>
          </a:ln>
        </p:spPr>
        <p:txBody>
          <a:bodyPr wrap="none" rtlCol="0">
            <a:spAutoFit/>
          </a:bodyPr>
          <a:lstStyle/>
          <a:p>
            <a:r>
              <a:rPr lang="fr-FR" sz="3200" b="1" dirty="0" err="1" smtClean="0"/>
              <a:t>Annual</a:t>
            </a:r>
            <a:r>
              <a:rPr lang="fr-FR" sz="3200" b="1" dirty="0" smtClean="0"/>
              <a:t> </a:t>
            </a:r>
            <a:r>
              <a:rPr lang="fr-FR" sz="3200" b="1" dirty="0" err="1" smtClean="0"/>
              <a:t>yield</a:t>
            </a:r>
            <a:endParaRPr lang="en-US" sz="3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7"/>
                                        </p:tgtEl>
                                        <p:attrNameLst>
                                          <p:attrName>style.visibility</p:attrName>
                                        </p:attrNameLst>
                                      </p:cBhvr>
                                      <p:to>
                                        <p:strVal val="visible"/>
                                      </p:to>
                                    </p:set>
                                    <p:anim calcmode="lin" valueType="num">
                                      <p:cBhvr additive="base">
                                        <p:cTn id="15" dur="500" fill="hold"/>
                                        <p:tgtEl>
                                          <p:spTgt spid="1027"/>
                                        </p:tgtEl>
                                        <p:attrNameLst>
                                          <p:attrName>ppt_x</p:attrName>
                                        </p:attrNameLst>
                                      </p:cBhvr>
                                      <p:tavLst>
                                        <p:tav tm="0">
                                          <p:val>
                                            <p:strVal val="#ppt_x"/>
                                          </p:val>
                                        </p:tav>
                                        <p:tav tm="100000">
                                          <p:val>
                                            <p:strVal val="#ppt_x"/>
                                          </p:val>
                                        </p:tav>
                                      </p:tavLst>
                                    </p:anim>
                                    <p:anim calcmode="lin" valueType="num">
                                      <p:cBhvr additive="base">
                                        <p:cTn id="16"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428596" y="6356351"/>
            <a:ext cx="5929354"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24</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27" name="Object 3"/>
          <p:cNvGraphicFramePr>
            <a:graphicFrameLocks noGrp="1" noChangeAspect="1"/>
          </p:cNvGraphicFramePr>
          <p:nvPr>
            <p:ph idx="1"/>
          </p:nvPr>
        </p:nvGraphicFramePr>
        <p:xfrm>
          <a:off x="568325" y="2597150"/>
          <a:ext cx="7718451" cy="1478967"/>
        </p:xfrm>
        <a:graphic>
          <a:graphicData uri="http://schemas.openxmlformats.org/presentationml/2006/ole">
            <mc:AlternateContent xmlns:mc="http://schemas.openxmlformats.org/markup-compatibility/2006">
              <mc:Choice xmlns:v="urn:schemas-microsoft-com:vml" Requires="v">
                <p:oleObj spid="_x0000_s58379" name="Feuille de calcul" r:id="rId3" imgW="5267249" imgH="1009802" progId="Excel.Sheet.12">
                  <p:embed/>
                </p:oleObj>
              </mc:Choice>
              <mc:Fallback>
                <p:oleObj name="Feuille de calcul" r:id="rId3" imgW="5267249" imgH="1009802" progId="Excel.Sheet.1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325" y="2597150"/>
                        <a:ext cx="7718451" cy="14789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ZoneTexte 6"/>
          <p:cNvSpPr txBox="1"/>
          <p:nvPr/>
        </p:nvSpPr>
        <p:spPr>
          <a:xfrm>
            <a:off x="2643174" y="1643050"/>
            <a:ext cx="2310248" cy="584775"/>
          </a:xfrm>
          <a:prstGeom prst="rect">
            <a:avLst/>
          </a:prstGeom>
          <a:noFill/>
          <a:ln>
            <a:solidFill>
              <a:schemeClr val="tx2">
                <a:lumMod val="60000"/>
                <a:lumOff val="40000"/>
              </a:schemeClr>
            </a:solidFill>
          </a:ln>
        </p:spPr>
        <p:txBody>
          <a:bodyPr wrap="none" rtlCol="0">
            <a:spAutoFit/>
          </a:bodyPr>
          <a:lstStyle/>
          <a:p>
            <a:r>
              <a:rPr lang="fr-FR" sz="3200" b="1" dirty="0" err="1" smtClean="0"/>
              <a:t>Annual</a:t>
            </a:r>
            <a:r>
              <a:rPr lang="fr-FR" sz="3200" b="1" dirty="0" smtClean="0"/>
              <a:t> </a:t>
            </a:r>
            <a:r>
              <a:rPr lang="fr-FR" sz="3200" b="1" dirty="0" err="1" smtClean="0"/>
              <a:t>yield</a:t>
            </a:r>
            <a:endParaRPr lang="en-US" sz="32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7"/>
                                        </p:tgtEl>
                                        <p:attrNameLst>
                                          <p:attrName>style.visibility</p:attrName>
                                        </p:attrNameLst>
                                      </p:cBhvr>
                                      <p:to>
                                        <p:strVal val="visible"/>
                                      </p:to>
                                    </p:set>
                                    <p:anim calcmode="lin" valueType="num">
                                      <p:cBhvr additive="base">
                                        <p:cTn id="15" dur="500" fill="hold"/>
                                        <p:tgtEl>
                                          <p:spTgt spid="1027"/>
                                        </p:tgtEl>
                                        <p:attrNameLst>
                                          <p:attrName>ppt_x</p:attrName>
                                        </p:attrNameLst>
                                      </p:cBhvr>
                                      <p:tavLst>
                                        <p:tav tm="0">
                                          <p:val>
                                            <p:strVal val="#ppt_x"/>
                                          </p:val>
                                        </p:tav>
                                        <p:tav tm="100000">
                                          <p:val>
                                            <p:strVal val="#ppt_x"/>
                                          </p:val>
                                        </p:tav>
                                      </p:tavLst>
                                    </p:anim>
                                    <p:anim calcmode="lin" valueType="num">
                                      <p:cBhvr additive="base">
                                        <p:cTn id="16"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428596" y="6356351"/>
            <a:ext cx="5929354"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25</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27" name="Object 3"/>
          <p:cNvGraphicFramePr>
            <a:graphicFrameLocks noGrp="1" noChangeAspect="1"/>
          </p:cNvGraphicFramePr>
          <p:nvPr>
            <p:ph idx="1"/>
          </p:nvPr>
        </p:nvGraphicFramePr>
        <p:xfrm>
          <a:off x="504825" y="2597150"/>
          <a:ext cx="8102600" cy="1552575"/>
        </p:xfrm>
        <a:graphic>
          <a:graphicData uri="http://schemas.openxmlformats.org/presentationml/2006/ole">
            <mc:AlternateContent xmlns:mc="http://schemas.openxmlformats.org/markup-compatibility/2006">
              <mc:Choice xmlns:v="urn:schemas-microsoft-com:vml" Requires="v">
                <p:oleObj spid="_x0000_s59403" name="Feuille de calcul" r:id="rId3" imgW="5267249" imgH="1009802" progId="Excel.Sheet.12">
                  <p:embed/>
                </p:oleObj>
              </mc:Choice>
              <mc:Fallback>
                <p:oleObj name="Feuille de calcul" r:id="rId3" imgW="5267249" imgH="1009802" progId="Excel.Sheet.1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825" y="2597150"/>
                        <a:ext cx="8102600" cy="1552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ZoneTexte 6"/>
          <p:cNvSpPr txBox="1"/>
          <p:nvPr/>
        </p:nvSpPr>
        <p:spPr>
          <a:xfrm>
            <a:off x="2643174" y="1643050"/>
            <a:ext cx="2310248" cy="584775"/>
          </a:xfrm>
          <a:prstGeom prst="rect">
            <a:avLst/>
          </a:prstGeom>
          <a:noFill/>
          <a:ln>
            <a:solidFill>
              <a:schemeClr val="tx2">
                <a:lumMod val="60000"/>
                <a:lumOff val="40000"/>
              </a:schemeClr>
            </a:solidFill>
          </a:ln>
        </p:spPr>
        <p:txBody>
          <a:bodyPr wrap="none" rtlCol="0">
            <a:spAutoFit/>
          </a:bodyPr>
          <a:lstStyle/>
          <a:p>
            <a:r>
              <a:rPr lang="fr-FR" sz="3200" b="1" dirty="0" err="1" smtClean="0"/>
              <a:t>Annual</a:t>
            </a:r>
            <a:r>
              <a:rPr lang="fr-FR" sz="3200" b="1" dirty="0" smtClean="0"/>
              <a:t> </a:t>
            </a:r>
            <a:r>
              <a:rPr lang="fr-FR" sz="3200" b="1" dirty="0" err="1" smtClean="0"/>
              <a:t>yield</a:t>
            </a:r>
            <a:endParaRPr lang="en-US" sz="32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7"/>
                                        </p:tgtEl>
                                        <p:attrNameLst>
                                          <p:attrName>style.visibility</p:attrName>
                                        </p:attrNameLst>
                                      </p:cBhvr>
                                      <p:to>
                                        <p:strVal val="visible"/>
                                      </p:to>
                                    </p:set>
                                    <p:anim calcmode="lin" valueType="num">
                                      <p:cBhvr additive="base">
                                        <p:cTn id="15" dur="500" fill="hold"/>
                                        <p:tgtEl>
                                          <p:spTgt spid="1027"/>
                                        </p:tgtEl>
                                        <p:attrNameLst>
                                          <p:attrName>ppt_x</p:attrName>
                                        </p:attrNameLst>
                                      </p:cBhvr>
                                      <p:tavLst>
                                        <p:tav tm="0">
                                          <p:val>
                                            <p:strVal val="#ppt_x"/>
                                          </p:val>
                                        </p:tav>
                                        <p:tav tm="100000">
                                          <p:val>
                                            <p:strVal val="#ppt_x"/>
                                          </p:val>
                                        </p:tav>
                                      </p:tavLst>
                                    </p:anim>
                                    <p:anim calcmode="lin" valueType="num">
                                      <p:cBhvr additive="base">
                                        <p:cTn id="16"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571472" y="6357958"/>
            <a:ext cx="5929354"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26</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ZoneTexte 6"/>
          <p:cNvSpPr txBox="1"/>
          <p:nvPr/>
        </p:nvSpPr>
        <p:spPr>
          <a:xfrm>
            <a:off x="2643174" y="1643050"/>
            <a:ext cx="2545056" cy="584775"/>
          </a:xfrm>
          <a:prstGeom prst="rect">
            <a:avLst/>
          </a:prstGeom>
          <a:noFill/>
          <a:ln>
            <a:solidFill>
              <a:schemeClr val="tx2">
                <a:lumMod val="60000"/>
                <a:lumOff val="40000"/>
              </a:schemeClr>
            </a:solidFill>
          </a:ln>
        </p:spPr>
        <p:txBody>
          <a:bodyPr wrap="none" rtlCol="0">
            <a:spAutoFit/>
          </a:bodyPr>
          <a:lstStyle/>
          <a:p>
            <a:r>
              <a:rPr lang="fr-FR" sz="3200" b="1" dirty="0" err="1" smtClean="0"/>
              <a:t>Seasonal</a:t>
            </a:r>
            <a:r>
              <a:rPr lang="fr-FR" sz="3200" b="1" dirty="0" smtClean="0"/>
              <a:t> flow</a:t>
            </a:r>
            <a:endParaRPr lang="en-US" sz="3200" b="1" dirty="0"/>
          </a:p>
        </p:txBody>
      </p:sp>
      <p:graphicFrame>
        <p:nvGraphicFramePr>
          <p:cNvPr id="9" name="Chart 11"/>
          <p:cNvGraphicFramePr>
            <a:graphicFrameLocks noGrp="1"/>
          </p:cNvGraphicFramePr>
          <p:nvPr>
            <p:ph idx="1"/>
          </p:nvPr>
        </p:nvGraphicFramePr>
        <p:xfrm>
          <a:off x="214282" y="2357430"/>
          <a:ext cx="8401080" cy="396717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Graphic spid="9"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571472" y="6357958"/>
            <a:ext cx="5929354"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27</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ZoneTexte 6"/>
          <p:cNvSpPr txBox="1"/>
          <p:nvPr/>
        </p:nvSpPr>
        <p:spPr>
          <a:xfrm>
            <a:off x="2643174" y="1643050"/>
            <a:ext cx="2545056" cy="584775"/>
          </a:xfrm>
          <a:prstGeom prst="rect">
            <a:avLst/>
          </a:prstGeom>
          <a:noFill/>
          <a:ln>
            <a:solidFill>
              <a:schemeClr val="tx2">
                <a:lumMod val="60000"/>
                <a:lumOff val="40000"/>
              </a:schemeClr>
            </a:solidFill>
          </a:ln>
        </p:spPr>
        <p:txBody>
          <a:bodyPr wrap="none" rtlCol="0">
            <a:spAutoFit/>
          </a:bodyPr>
          <a:lstStyle/>
          <a:p>
            <a:r>
              <a:rPr lang="fr-FR" sz="3200" b="1" dirty="0" err="1" smtClean="0"/>
              <a:t>Seasonal</a:t>
            </a:r>
            <a:r>
              <a:rPr lang="fr-FR" sz="3200" b="1" dirty="0" smtClean="0"/>
              <a:t> flow</a:t>
            </a:r>
            <a:endParaRPr lang="en-US" sz="3200" b="1" dirty="0"/>
          </a:p>
        </p:txBody>
      </p:sp>
      <p:graphicFrame>
        <p:nvGraphicFramePr>
          <p:cNvPr id="10" name="Chart 11"/>
          <p:cNvGraphicFramePr>
            <a:graphicFrameLocks noGrp="1"/>
          </p:cNvGraphicFramePr>
          <p:nvPr>
            <p:ph idx="1"/>
          </p:nvPr>
        </p:nvGraphicFramePr>
        <p:xfrm>
          <a:off x="457200" y="2285992"/>
          <a:ext cx="8229600" cy="403860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Graphic spid="10"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571472" y="6357958"/>
            <a:ext cx="5929354"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28</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ZoneTexte 6"/>
          <p:cNvSpPr txBox="1"/>
          <p:nvPr/>
        </p:nvSpPr>
        <p:spPr>
          <a:xfrm>
            <a:off x="2643174" y="1643050"/>
            <a:ext cx="3112134" cy="584775"/>
          </a:xfrm>
          <a:prstGeom prst="rect">
            <a:avLst/>
          </a:prstGeom>
          <a:noFill/>
          <a:ln>
            <a:solidFill>
              <a:schemeClr val="tx2">
                <a:lumMod val="60000"/>
                <a:lumOff val="40000"/>
              </a:schemeClr>
            </a:solidFill>
          </a:ln>
        </p:spPr>
        <p:txBody>
          <a:bodyPr wrap="none" rtlCol="0">
            <a:spAutoFit/>
          </a:bodyPr>
          <a:lstStyle/>
          <a:p>
            <a:r>
              <a:rPr lang="fr-FR" sz="3200" b="1" dirty="0" err="1" smtClean="0"/>
              <a:t>Statisticla</a:t>
            </a:r>
            <a:r>
              <a:rPr lang="fr-FR" sz="3200" b="1" dirty="0" smtClean="0"/>
              <a:t> indices</a:t>
            </a:r>
            <a:endParaRPr lang="en-US" sz="3200" b="1" dirty="0"/>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1445" name="Object 5"/>
          <p:cNvGraphicFramePr>
            <a:graphicFrameLocks noGrp="1" noChangeAspect="1"/>
          </p:cNvGraphicFramePr>
          <p:nvPr>
            <p:ph idx="1"/>
          </p:nvPr>
        </p:nvGraphicFramePr>
        <p:xfrm>
          <a:off x="646113" y="2643182"/>
          <a:ext cx="8166100" cy="1676400"/>
        </p:xfrm>
        <a:graphic>
          <a:graphicData uri="http://schemas.openxmlformats.org/presentationml/2006/ole">
            <mc:AlternateContent xmlns:mc="http://schemas.openxmlformats.org/markup-compatibility/2006">
              <mc:Choice xmlns:v="urn:schemas-microsoft-com:vml" Requires="v">
                <p:oleObj spid="_x0000_s61454" name="Feuille de calcul" r:id="rId3" imgW="4733849" imgH="971702" progId="Excel.Sheet.12">
                  <p:embed/>
                </p:oleObj>
              </mc:Choice>
              <mc:Fallback>
                <p:oleObj name="Feuille de calcul" r:id="rId3" imgW="4733849" imgH="971702" progId="Excel.Sheet.12">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113" y="2643182"/>
                        <a:ext cx="8166100" cy="167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1445"/>
                                        </p:tgtEl>
                                        <p:attrNameLst>
                                          <p:attrName>style.visibility</p:attrName>
                                        </p:attrNameLst>
                                      </p:cBhvr>
                                      <p:to>
                                        <p:strVal val="visible"/>
                                      </p:to>
                                    </p:set>
                                    <p:anim calcmode="lin" valueType="num">
                                      <p:cBhvr additive="base">
                                        <p:cTn id="15" dur="500" fill="hold"/>
                                        <p:tgtEl>
                                          <p:spTgt spid="61445"/>
                                        </p:tgtEl>
                                        <p:attrNameLst>
                                          <p:attrName>ppt_x</p:attrName>
                                        </p:attrNameLst>
                                      </p:cBhvr>
                                      <p:tavLst>
                                        <p:tav tm="0">
                                          <p:val>
                                            <p:strVal val="#ppt_x"/>
                                          </p:val>
                                        </p:tav>
                                        <p:tav tm="100000">
                                          <p:val>
                                            <p:strVal val="#ppt_x"/>
                                          </p:val>
                                        </p:tav>
                                      </p:tavLst>
                                    </p:anim>
                                    <p:anim calcmode="lin" valueType="num">
                                      <p:cBhvr additive="base">
                                        <p:cTn id="16" dur="500" fill="hold"/>
                                        <p:tgtEl>
                                          <p:spTgt spid="614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571472" y="6357958"/>
            <a:ext cx="5929354"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29</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ZoneTexte 6"/>
          <p:cNvSpPr txBox="1"/>
          <p:nvPr/>
        </p:nvSpPr>
        <p:spPr>
          <a:xfrm>
            <a:off x="2643174" y="1643050"/>
            <a:ext cx="3109697" cy="584775"/>
          </a:xfrm>
          <a:prstGeom prst="rect">
            <a:avLst/>
          </a:prstGeom>
          <a:noFill/>
          <a:ln>
            <a:solidFill>
              <a:schemeClr val="tx2">
                <a:lumMod val="60000"/>
                <a:lumOff val="40000"/>
              </a:schemeClr>
            </a:solidFill>
          </a:ln>
        </p:spPr>
        <p:txBody>
          <a:bodyPr wrap="none" rtlCol="0">
            <a:spAutoFit/>
          </a:bodyPr>
          <a:lstStyle/>
          <a:p>
            <a:r>
              <a:rPr lang="fr-FR" sz="3200" b="1" dirty="0" err="1" smtClean="0"/>
              <a:t>Statistical</a:t>
            </a:r>
            <a:r>
              <a:rPr lang="fr-FR" sz="3200" b="1" dirty="0" smtClean="0"/>
              <a:t> indices</a:t>
            </a:r>
            <a:endParaRPr lang="en-US" sz="3200" b="1" dirty="0"/>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1445" name="Object 5"/>
          <p:cNvGraphicFramePr>
            <a:graphicFrameLocks noGrp="1" noChangeAspect="1"/>
          </p:cNvGraphicFramePr>
          <p:nvPr>
            <p:ph idx="1"/>
          </p:nvPr>
        </p:nvGraphicFramePr>
        <p:xfrm>
          <a:off x="504825" y="2711450"/>
          <a:ext cx="7961313" cy="1355725"/>
        </p:xfrm>
        <a:graphic>
          <a:graphicData uri="http://schemas.openxmlformats.org/presentationml/2006/ole">
            <mc:AlternateContent xmlns:mc="http://schemas.openxmlformats.org/markup-compatibility/2006">
              <mc:Choice xmlns:v="urn:schemas-microsoft-com:vml" Requires="v">
                <p:oleObj spid="_x0000_s63499" name="Feuille de calcul" r:id="rId3" imgW="4810049" imgH="819302" progId="Excel.Sheet.12">
                  <p:embed/>
                </p:oleObj>
              </mc:Choice>
              <mc:Fallback>
                <p:oleObj name="Feuille de calcul" r:id="rId3" imgW="4810049" imgH="819302" progId="Excel.Sheet.12">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825" y="2711450"/>
                        <a:ext cx="7961313" cy="1355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1445"/>
                                        </p:tgtEl>
                                        <p:attrNameLst>
                                          <p:attrName>style.visibility</p:attrName>
                                        </p:attrNameLst>
                                      </p:cBhvr>
                                      <p:to>
                                        <p:strVal val="visible"/>
                                      </p:to>
                                    </p:set>
                                    <p:anim calcmode="lin" valueType="num">
                                      <p:cBhvr additive="base">
                                        <p:cTn id="15" dur="500" fill="hold"/>
                                        <p:tgtEl>
                                          <p:spTgt spid="61445"/>
                                        </p:tgtEl>
                                        <p:attrNameLst>
                                          <p:attrName>ppt_x</p:attrName>
                                        </p:attrNameLst>
                                      </p:cBhvr>
                                      <p:tavLst>
                                        <p:tav tm="0">
                                          <p:val>
                                            <p:strVal val="#ppt_x"/>
                                          </p:val>
                                        </p:tav>
                                        <p:tav tm="100000">
                                          <p:val>
                                            <p:strVal val="#ppt_x"/>
                                          </p:val>
                                        </p:tav>
                                      </p:tavLst>
                                    </p:anim>
                                    <p:anim calcmode="lin" valueType="num">
                                      <p:cBhvr additive="base">
                                        <p:cTn id="16" dur="500" fill="hold"/>
                                        <p:tgtEl>
                                          <p:spTgt spid="614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85786" y="785794"/>
            <a:ext cx="3714776" cy="510334"/>
          </a:xfrm>
        </p:spPr>
        <p:txBody>
          <a:bodyPr>
            <a:noAutofit/>
          </a:bodyPr>
          <a:lstStyle/>
          <a:p>
            <a:r>
              <a:rPr lang="nl-BE" sz="4400" b="1" dirty="0" smtClean="0">
                <a:solidFill>
                  <a:schemeClr val="accent1">
                    <a:lumMod val="75000"/>
                  </a:schemeClr>
                </a:solidFill>
              </a:rPr>
              <a:t>Introduction</a:t>
            </a:r>
            <a:endParaRPr lang="en-US" sz="4400" dirty="0"/>
          </a:p>
        </p:txBody>
      </p:sp>
      <p:sp>
        <p:nvSpPr>
          <p:cNvPr id="5" name="Slide Number Placeholder 4"/>
          <p:cNvSpPr>
            <a:spLocks noGrp="1"/>
          </p:cNvSpPr>
          <p:nvPr>
            <p:ph type="sldNum" sz="quarter" idx="12"/>
          </p:nvPr>
        </p:nvSpPr>
        <p:spPr/>
        <p:txBody>
          <a:bodyPr/>
          <a:lstStyle/>
          <a:p>
            <a:fld id="{BF61CE18-8D91-4A62-9231-4541BCED71E1}" type="slidenum">
              <a:rPr lang="en-US" smtClean="0"/>
              <a:pPr/>
              <a:t>3</a:t>
            </a:fld>
            <a:endParaRPr lang="en-US" dirty="0"/>
          </a:p>
        </p:txBody>
      </p:sp>
      <p:pic>
        <p:nvPicPr>
          <p:cNvPr id="1026" name="Picture 2" descr="C:\Documents and Settings\Administrator\My Documents\My Pictures\nile-map-large.jpg"/>
          <p:cNvPicPr>
            <a:picLocks noGrp="1" noChangeAspect="1" noChangeArrowheads="1"/>
          </p:cNvPicPr>
          <p:nvPr>
            <p:ph idx="1"/>
          </p:nvPr>
        </p:nvPicPr>
        <p:blipFill>
          <a:blip r:embed="rId3" cstate="print"/>
          <a:srcRect l="6289" t="2918" r="6289" b="10992"/>
          <a:stretch>
            <a:fillRect/>
          </a:stretch>
        </p:blipFill>
        <p:spPr bwMode="auto">
          <a:xfrm>
            <a:off x="4643438" y="428604"/>
            <a:ext cx="4214842" cy="5880715"/>
          </a:xfrm>
          <a:prstGeom prst="rect">
            <a:avLst/>
          </a:prstGeom>
          <a:noFill/>
          <a:ln w="6350">
            <a:solidFill>
              <a:schemeClr val="tx1"/>
            </a:solidFill>
          </a:ln>
        </p:spPr>
      </p:pic>
      <p:sp>
        <p:nvSpPr>
          <p:cNvPr id="9" name="Footer Placeholder 4"/>
          <p:cNvSpPr txBox="1">
            <a:spLocks/>
          </p:cNvSpPr>
          <p:nvPr/>
        </p:nvSpPr>
        <p:spPr>
          <a:xfrm>
            <a:off x="571472" y="6357958"/>
            <a:ext cx="5857916" cy="144483"/>
          </a:xfrm>
          <a:prstGeom prst="rect">
            <a:avLst/>
          </a:prstGeom>
        </p:spPr>
        <p:txBody>
          <a:bodyPr vert="horz" lIns="0" tIns="0" rIns="0" bIns="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Analysis of </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the </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impact of land use change and climate change on Blue Nile river using SWAT</a:t>
            </a: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Freeform 10"/>
          <p:cNvSpPr/>
          <p:nvPr/>
        </p:nvSpPr>
        <p:spPr>
          <a:xfrm>
            <a:off x="6638306" y="3384468"/>
            <a:ext cx="952005" cy="891639"/>
          </a:xfrm>
          <a:custGeom>
            <a:avLst/>
            <a:gdLst>
              <a:gd name="connsiteX0" fmla="*/ 760021 w 952005"/>
              <a:gd name="connsiteY0" fmla="*/ 605641 h 891639"/>
              <a:gd name="connsiteX1" fmla="*/ 807523 w 952005"/>
              <a:gd name="connsiteY1" fmla="*/ 641267 h 891639"/>
              <a:gd name="connsiteX2" fmla="*/ 849086 w 952005"/>
              <a:gd name="connsiteY2" fmla="*/ 659080 h 891639"/>
              <a:gd name="connsiteX3" fmla="*/ 938151 w 952005"/>
              <a:gd name="connsiteY3" fmla="*/ 700644 h 891639"/>
              <a:gd name="connsiteX4" fmla="*/ 932213 w 952005"/>
              <a:gd name="connsiteY4" fmla="*/ 754083 h 891639"/>
              <a:gd name="connsiteX5" fmla="*/ 932213 w 952005"/>
              <a:gd name="connsiteY5" fmla="*/ 813459 h 891639"/>
              <a:gd name="connsiteX6" fmla="*/ 866899 w 952005"/>
              <a:gd name="connsiteY6" fmla="*/ 878774 h 891639"/>
              <a:gd name="connsiteX7" fmla="*/ 813460 w 952005"/>
              <a:gd name="connsiteY7" fmla="*/ 878774 h 891639"/>
              <a:gd name="connsiteX8" fmla="*/ 694707 w 952005"/>
              <a:gd name="connsiteY8" fmla="*/ 801584 h 891639"/>
              <a:gd name="connsiteX9" fmla="*/ 617517 w 952005"/>
              <a:gd name="connsiteY9" fmla="*/ 795646 h 891639"/>
              <a:gd name="connsiteX10" fmla="*/ 575954 w 952005"/>
              <a:gd name="connsiteY10" fmla="*/ 837210 h 891639"/>
              <a:gd name="connsiteX11" fmla="*/ 492826 w 952005"/>
              <a:gd name="connsiteY11" fmla="*/ 860961 h 891639"/>
              <a:gd name="connsiteX12" fmla="*/ 433450 w 952005"/>
              <a:gd name="connsiteY12" fmla="*/ 843148 h 891639"/>
              <a:gd name="connsiteX13" fmla="*/ 421575 w 952005"/>
              <a:gd name="connsiteY13" fmla="*/ 789709 h 891639"/>
              <a:gd name="connsiteX14" fmla="*/ 397824 w 952005"/>
              <a:gd name="connsiteY14" fmla="*/ 765958 h 891639"/>
              <a:gd name="connsiteX15" fmla="*/ 403762 w 952005"/>
              <a:gd name="connsiteY15" fmla="*/ 682831 h 891639"/>
              <a:gd name="connsiteX16" fmla="*/ 350323 w 952005"/>
              <a:gd name="connsiteY16" fmla="*/ 659080 h 891639"/>
              <a:gd name="connsiteX17" fmla="*/ 290946 w 952005"/>
              <a:gd name="connsiteY17" fmla="*/ 611579 h 891639"/>
              <a:gd name="connsiteX18" fmla="*/ 267195 w 952005"/>
              <a:gd name="connsiteY18" fmla="*/ 540327 h 891639"/>
              <a:gd name="connsiteX19" fmla="*/ 273133 w 952005"/>
              <a:gd name="connsiteY19" fmla="*/ 486888 h 891639"/>
              <a:gd name="connsiteX20" fmla="*/ 237507 w 952005"/>
              <a:gd name="connsiteY20" fmla="*/ 463137 h 891639"/>
              <a:gd name="connsiteX21" fmla="*/ 237507 w 952005"/>
              <a:gd name="connsiteY21" fmla="*/ 421574 h 891639"/>
              <a:gd name="connsiteX22" fmla="*/ 201881 w 952005"/>
              <a:gd name="connsiteY22" fmla="*/ 385948 h 891639"/>
              <a:gd name="connsiteX23" fmla="*/ 195943 w 952005"/>
              <a:gd name="connsiteY23" fmla="*/ 332509 h 891639"/>
              <a:gd name="connsiteX24" fmla="*/ 160317 w 952005"/>
              <a:gd name="connsiteY24" fmla="*/ 314696 h 891639"/>
              <a:gd name="connsiteX25" fmla="*/ 136567 w 952005"/>
              <a:gd name="connsiteY25" fmla="*/ 255319 h 891639"/>
              <a:gd name="connsiteX26" fmla="*/ 148442 w 952005"/>
              <a:gd name="connsiteY26" fmla="*/ 219693 h 891639"/>
              <a:gd name="connsiteX27" fmla="*/ 148442 w 952005"/>
              <a:gd name="connsiteY27" fmla="*/ 172192 h 891639"/>
              <a:gd name="connsiteX28" fmla="*/ 118754 w 952005"/>
              <a:gd name="connsiteY28" fmla="*/ 118753 h 891639"/>
              <a:gd name="connsiteX29" fmla="*/ 89065 w 952005"/>
              <a:gd name="connsiteY29" fmla="*/ 83127 h 891639"/>
              <a:gd name="connsiteX30" fmla="*/ 71252 w 952005"/>
              <a:gd name="connsiteY30" fmla="*/ 29688 h 891639"/>
              <a:gd name="connsiteX31" fmla="*/ 0 w 952005"/>
              <a:gd name="connsiteY31" fmla="*/ 0 h 8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52005" h="891639">
                <a:moveTo>
                  <a:pt x="760021" y="605641"/>
                </a:moveTo>
                <a:cubicBezTo>
                  <a:pt x="776350" y="619001"/>
                  <a:pt x="792679" y="632361"/>
                  <a:pt x="807523" y="641267"/>
                </a:cubicBezTo>
                <a:cubicBezTo>
                  <a:pt x="822367" y="650173"/>
                  <a:pt x="827315" y="649184"/>
                  <a:pt x="849086" y="659080"/>
                </a:cubicBezTo>
                <a:cubicBezTo>
                  <a:pt x="870857" y="668976"/>
                  <a:pt x="924297" y="684810"/>
                  <a:pt x="938151" y="700644"/>
                </a:cubicBezTo>
                <a:cubicBezTo>
                  <a:pt x="952005" y="716478"/>
                  <a:pt x="933203" y="735281"/>
                  <a:pt x="932213" y="754083"/>
                </a:cubicBezTo>
                <a:cubicBezTo>
                  <a:pt x="931223" y="772885"/>
                  <a:pt x="943099" y="792677"/>
                  <a:pt x="932213" y="813459"/>
                </a:cubicBezTo>
                <a:cubicBezTo>
                  <a:pt x="921327" y="834241"/>
                  <a:pt x="886691" y="867888"/>
                  <a:pt x="866899" y="878774"/>
                </a:cubicBezTo>
                <a:cubicBezTo>
                  <a:pt x="847107" y="889660"/>
                  <a:pt x="842159" y="891639"/>
                  <a:pt x="813460" y="878774"/>
                </a:cubicBezTo>
                <a:cubicBezTo>
                  <a:pt x="784761" y="865909"/>
                  <a:pt x="727364" y="815439"/>
                  <a:pt x="694707" y="801584"/>
                </a:cubicBezTo>
                <a:cubicBezTo>
                  <a:pt x="662050" y="787729"/>
                  <a:pt x="637309" y="789708"/>
                  <a:pt x="617517" y="795646"/>
                </a:cubicBezTo>
                <a:cubicBezTo>
                  <a:pt x="597725" y="801584"/>
                  <a:pt x="596736" y="826324"/>
                  <a:pt x="575954" y="837210"/>
                </a:cubicBezTo>
                <a:cubicBezTo>
                  <a:pt x="555172" y="848096"/>
                  <a:pt x="516577" y="859971"/>
                  <a:pt x="492826" y="860961"/>
                </a:cubicBezTo>
                <a:cubicBezTo>
                  <a:pt x="469075" y="861951"/>
                  <a:pt x="445325" y="855023"/>
                  <a:pt x="433450" y="843148"/>
                </a:cubicBezTo>
                <a:cubicBezTo>
                  <a:pt x="421575" y="831273"/>
                  <a:pt x="427513" y="802574"/>
                  <a:pt x="421575" y="789709"/>
                </a:cubicBezTo>
                <a:cubicBezTo>
                  <a:pt x="415637" y="776844"/>
                  <a:pt x="400793" y="783771"/>
                  <a:pt x="397824" y="765958"/>
                </a:cubicBezTo>
                <a:cubicBezTo>
                  <a:pt x="394855" y="748145"/>
                  <a:pt x="411679" y="700644"/>
                  <a:pt x="403762" y="682831"/>
                </a:cubicBezTo>
                <a:cubicBezTo>
                  <a:pt x="395845" y="665018"/>
                  <a:pt x="369126" y="670955"/>
                  <a:pt x="350323" y="659080"/>
                </a:cubicBezTo>
                <a:cubicBezTo>
                  <a:pt x="331520" y="647205"/>
                  <a:pt x="304801" y="631371"/>
                  <a:pt x="290946" y="611579"/>
                </a:cubicBezTo>
                <a:cubicBezTo>
                  <a:pt x="277091" y="591787"/>
                  <a:pt x="270164" y="561109"/>
                  <a:pt x="267195" y="540327"/>
                </a:cubicBezTo>
                <a:cubicBezTo>
                  <a:pt x="264226" y="519545"/>
                  <a:pt x="278081" y="499753"/>
                  <a:pt x="273133" y="486888"/>
                </a:cubicBezTo>
                <a:cubicBezTo>
                  <a:pt x="268185" y="474023"/>
                  <a:pt x="243445" y="474023"/>
                  <a:pt x="237507" y="463137"/>
                </a:cubicBezTo>
                <a:cubicBezTo>
                  <a:pt x="231569" y="452251"/>
                  <a:pt x="243445" y="434439"/>
                  <a:pt x="237507" y="421574"/>
                </a:cubicBezTo>
                <a:cubicBezTo>
                  <a:pt x="231569" y="408709"/>
                  <a:pt x="208808" y="400792"/>
                  <a:pt x="201881" y="385948"/>
                </a:cubicBezTo>
                <a:cubicBezTo>
                  <a:pt x="194954" y="371104"/>
                  <a:pt x="202870" y="344384"/>
                  <a:pt x="195943" y="332509"/>
                </a:cubicBezTo>
                <a:cubicBezTo>
                  <a:pt x="189016" y="320634"/>
                  <a:pt x="170213" y="327561"/>
                  <a:pt x="160317" y="314696"/>
                </a:cubicBezTo>
                <a:cubicBezTo>
                  <a:pt x="150421" y="301831"/>
                  <a:pt x="138546" y="271153"/>
                  <a:pt x="136567" y="255319"/>
                </a:cubicBezTo>
                <a:cubicBezTo>
                  <a:pt x="134588" y="239485"/>
                  <a:pt x="146463" y="233547"/>
                  <a:pt x="148442" y="219693"/>
                </a:cubicBezTo>
                <a:cubicBezTo>
                  <a:pt x="150421" y="205839"/>
                  <a:pt x="153390" y="189015"/>
                  <a:pt x="148442" y="172192"/>
                </a:cubicBezTo>
                <a:cubicBezTo>
                  <a:pt x="143494" y="155369"/>
                  <a:pt x="128650" y="133597"/>
                  <a:pt x="118754" y="118753"/>
                </a:cubicBezTo>
                <a:cubicBezTo>
                  <a:pt x="108858" y="103909"/>
                  <a:pt x="96982" y="97971"/>
                  <a:pt x="89065" y="83127"/>
                </a:cubicBezTo>
                <a:cubicBezTo>
                  <a:pt x="81148" y="68283"/>
                  <a:pt x="86096" y="43543"/>
                  <a:pt x="71252" y="29688"/>
                </a:cubicBezTo>
                <a:cubicBezTo>
                  <a:pt x="56408" y="15834"/>
                  <a:pt x="28204" y="7917"/>
                  <a:pt x="0" y="0"/>
                </a:cubicBezTo>
              </a:path>
            </a:pathLst>
          </a:custGeom>
          <a:noFill/>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Freeform 11"/>
          <p:cNvSpPr/>
          <p:nvPr/>
        </p:nvSpPr>
        <p:spPr>
          <a:xfrm>
            <a:off x="6314704" y="3396343"/>
            <a:ext cx="350322" cy="1852551"/>
          </a:xfrm>
          <a:custGeom>
            <a:avLst/>
            <a:gdLst>
              <a:gd name="connsiteX0" fmla="*/ 198912 w 350322"/>
              <a:gd name="connsiteY0" fmla="*/ 1852551 h 1852551"/>
              <a:gd name="connsiteX1" fmla="*/ 133597 w 350322"/>
              <a:gd name="connsiteY1" fmla="*/ 1769423 h 1852551"/>
              <a:gd name="connsiteX2" fmla="*/ 145473 w 350322"/>
              <a:gd name="connsiteY2" fmla="*/ 1710047 h 1852551"/>
              <a:gd name="connsiteX3" fmla="*/ 181099 w 350322"/>
              <a:gd name="connsiteY3" fmla="*/ 1632857 h 1852551"/>
              <a:gd name="connsiteX4" fmla="*/ 181099 w 350322"/>
              <a:gd name="connsiteY4" fmla="*/ 1543792 h 1852551"/>
              <a:gd name="connsiteX5" fmla="*/ 151410 w 350322"/>
              <a:gd name="connsiteY5" fmla="*/ 1472540 h 1852551"/>
              <a:gd name="connsiteX6" fmla="*/ 115784 w 350322"/>
              <a:gd name="connsiteY6" fmla="*/ 1395351 h 1852551"/>
              <a:gd name="connsiteX7" fmla="*/ 50470 w 350322"/>
              <a:gd name="connsiteY7" fmla="*/ 1282535 h 1852551"/>
              <a:gd name="connsiteX8" fmla="*/ 14844 w 350322"/>
              <a:gd name="connsiteY8" fmla="*/ 1235034 h 1852551"/>
              <a:gd name="connsiteX9" fmla="*/ 32657 w 350322"/>
              <a:gd name="connsiteY9" fmla="*/ 1151906 h 1852551"/>
              <a:gd name="connsiteX10" fmla="*/ 8906 w 350322"/>
              <a:gd name="connsiteY10" fmla="*/ 1110343 h 1852551"/>
              <a:gd name="connsiteX11" fmla="*/ 86096 w 350322"/>
              <a:gd name="connsiteY11" fmla="*/ 932213 h 1852551"/>
              <a:gd name="connsiteX12" fmla="*/ 163286 w 350322"/>
              <a:gd name="connsiteY12" fmla="*/ 926275 h 1852551"/>
              <a:gd name="connsiteX13" fmla="*/ 258288 w 350322"/>
              <a:gd name="connsiteY13" fmla="*/ 849086 h 1852551"/>
              <a:gd name="connsiteX14" fmla="*/ 258288 w 350322"/>
              <a:gd name="connsiteY14" fmla="*/ 801584 h 1852551"/>
              <a:gd name="connsiteX15" fmla="*/ 246413 w 350322"/>
              <a:gd name="connsiteY15" fmla="*/ 777834 h 1852551"/>
              <a:gd name="connsiteX16" fmla="*/ 323602 w 350322"/>
              <a:gd name="connsiteY16" fmla="*/ 676893 h 1852551"/>
              <a:gd name="connsiteX17" fmla="*/ 347353 w 350322"/>
              <a:gd name="connsiteY17" fmla="*/ 611579 h 1852551"/>
              <a:gd name="connsiteX18" fmla="*/ 341415 w 350322"/>
              <a:gd name="connsiteY18" fmla="*/ 350322 h 1852551"/>
              <a:gd name="connsiteX19" fmla="*/ 305790 w 350322"/>
              <a:gd name="connsiteY19" fmla="*/ 285008 h 1852551"/>
              <a:gd name="connsiteX20" fmla="*/ 258288 w 350322"/>
              <a:gd name="connsiteY20" fmla="*/ 172192 h 1852551"/>
              <a:gd name="connsiteX21" fmla="*/ 252351 w 350322"/>
              <a:gd name="connsiteY21" fmla="*/ 106878 h 1852551"/>
              <a:gd name="connsiteX22" fmla="*/ 293914 w 350322"/>
              <a:gd name="connsiteY22" fmla="*/ 47501 h 1852551"/>
              <a:gd name="connsiteX23" fmla="*/ 287977 w 350322"/>
              <a:gd name="connsiteY23" fmla="*/ 0 h 1852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322" h="1852551">
                <a:moveTo>
                  <a:pt x="198912" y="1852551"/>
                </a:moveTo>
                <a:cubicBezTo>
                  <a:pt x="170708" y="1822862"/>
                  <a:pt x="142504" y="1793174"/>
                  <a:pt x="133597" y="1769423"/>
                </a:cubicBezTo>
                <a:cubicBezTo>
                  <a:pt x="124691" y="1745672"/>
                  <a:pt x="137556" y="1732808"/>
                  <a:pt x="145473" y="1710047"/>
                </a:cubicBezTo>
                <a:cubicBezTo>
                  <a:pt x="153390" y="1687286"/>
                  <a:pt x="175161" y="1660566"/>
                  <a:pt x="181099" y="1632857"/>
                </a:cubicBezTo>
                <a:cubicBezTo>
                  <a:pt x="187037" y="1605148"/>
                  <a:pt x="186047" y="1570511"/>
                  <a:pt x="181099" y="1543792"/>
                </a:cubicBezTo>
                <a:cubicBezTo>
                  <a:pt x="176151" y="1517073"/>
                  <a:pt x="162296" y="1497280"/>
                  <a:pt x="151410" y="1472540"/>
                </a:cubicBezTo>
                <a:cubicBezTo>
                  <a:pt x="140524" y="1447800"/>
                  <a:pt x="132607" y="1427018"/>
                  <a:pt x="115784" y="1395351"/>
                </a:cubicBezTo>
                <a:cubicBezTo>
                  <a:pt x="98961" y="1363684"/>
                  <a:pt x="67293" y="1309254"/>
                  <a:pt x="50470" y="1282535"/>
                </a:cubicBezTo>
                <a:cubicBezTo>
                  <a:pt x="33647" y="1255816"/>
                  <a:pt x="17813" y="1256806"/>
                  <a:pt x="14844" y="1235034"/>
                </a:cubicBezTo>
                <a:cubicBezTo>
                  <a:pt x="11875" y="1213263"/>
                  <a:pt x="33647" y="1172688"/>
                  <a:pt x="32657" y="1151906"/>
                </a:cubicBezTo>
                <a:cubicBezTo>
                  <a:pt x="31667" y="1131124"/>
                  <a:pt x="0" y="1146958"/>
                  <a:pt x="8906" y="1110343"/>
                </a:cubicBezTo>
                <a:cubicBezTo>
                  <a:pt x="17812" y="1073728"/>
                  <a:pt x="60366" y="962891"/>
                  <a:pt x="86096" y="932213"/>
                </a:cubicBezTo>
                <a:cubicBezTo>
                  <a:pt x="111826" y="901535"/>
                  <a:pt x="134587" y="940129"/>
                  <a:pt x="163286" y="926275"/>
                </a:cubicBezTo>
                <a:cubicBezTo>
                  <a:pt x="191985" y="912421"/>
                  <a:pt x="242454" y="869868"/>
                  <a:pt x="258288" y="849086"/>
                </a:cubicBezTo>
                <a:cubicBezTo>
                  <a:pt x="274122" y="828304"/>
                  <a:pt x="260267" y="813459"/>
                  <a:pt x="258288" y="801584"/>
                </a:cubicBezTo>
                <a:cubicBezTo>
                  <a:pt x="256309" y="789709"/>
                  <a:pt x="235527" y="798616"/>
                  <a:pt x="246413" y="777834"/>
                </a:cubicBezTo>
                <a:cubicBezTo>
                  <a:pt x="257299" y="757052"/>
                  <a:pt x="306779" y="704602"/>
                  <a:pt x="323602" y="676893"/>
                </a:cubicBezTo>
                <a:cubicBezTo>
                  <a:pt x="340425" y="649184"/>
                  <a:pt x="344384" y="666008"/>
                  <a:pt x="347353" y="611579"/>
                </a:cubicBezTo>
                <a:cubicBezTo>
                  <a:pt x="350322" y="557151"/>
                  <a:pt x="348342" y="404750"/>
                  <a:pt x="341415" y="350322"/>
                </a:cubicBezTo>
                <a:cubicBezTo>
                  <a:pt x="334488" y="295894"/>
                  <a:pt x="319644" y="314696"/>
                  <a:pt x="305790" y="285008"/>
                </a:cubicBezTo>
                <a:cubicBezTo>
                  <a:pt x="291936" y="255320"/>
                  <a:pt x="267194" y="201880"/>
                  <a:pt x="258288" y="172192"/>
                </a:cubicBezTo>
                <a:cubicBezTo>
                  <a:pt x="249382" y="142504"/>
                  <a:pt x="246413" y="127660"/>
                  <a:pt x="252351" y="106878"/>
                </a:cubicBezTo>
                <a:cubicBezTo>
                  <a:pt x="258289" y="86096"/>
                  <a:pt x="287976" y="65314"/>
                  <a:pt x="293914" y="47501"/>
                </a:cubicBezTo>
                <a:cubicBezTo>
                  <a:pt x="299852" y="29688"/>
                  <a:pt x="293914" y="14844"/>
                  <a:pt x="287977" y="0"/>
                </a:cubicBezTo>
              </a:path>
            </a:pathLst>
          </a:custGeom>
          <a:ln w="317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Freeform 12"/>
          <p:cNvSpPr/>
          <p:nvPr/>
        </p:nvSpPr>
        <p:spPr>
          <a:xfrm>
            <a:off x="6269182" y="759031"/>
            <a:ext cx="574963" cy="2560122"/>
          </a:xfrm>
          <a:custGeom>
            <a:avLst/>
            <a:gdLst>
              <a:gd name="connsiteX0" fmla="*/ 351312 w 574963"/>
              <a:gd name="connsiteY0" fmla="*/ 2560122 h 2560122"/>
              <a:gd name="connsiteX1" fmla="*/ 381000 w 574963"/>
              <a:gd name="connsiteY1" fmla="*/ 2453244 h 2560122"/>
              <a:gd name="connsiteX2" fmla="*/ 434439 w 574963"/>
              <a:gd name="connsiteY2" fmla="*/ 2435431 h 2560122"/>
              <a:gd name="connsiteX3" fmla="*/ 541317 w 574963"/>
              <a:gd name="connsiteY3" fmla="*/ 2376055 h 2560122"/>
              <a:gd name="connsiteX4" fmla="*/ 541317 w 574963"/>
              <a:gd name="connsiteY4" fmla="*/ 2304803 h 2560122"/>
              <a:gd name="connsiteX5" fmla="*/ 571005 w 574963"/>
              <a:gd name="connsiteY5" fmla="*/ 2251364 h 2560122"/>
              <a:gd name="connsiteX6" fmla="*/ 565067 w 574963"/>
              <a:gd name="connsiteY6" fmla="*/ 2174174 h 2560122"/>
              <a:gd name="connsiteX7" fmla="*/ 535379 w 574963"/>
              <a:gd name="connsiteY7" fmla="*/ 2126673 h 2560122"/>
              <a:gd name="connsiteX8" fmla="*/ 511628 w 574963"/>
              <a:gd name="connsiteY8" fmla="*/ 2079172 h 2560122"/>
              <a:gd name="connsiteX9" fmla="*/ 505691 w 574963"/>
              <a:gd name="connsiteY9" fmla="*/ 2079172 h 2560122"/>
              <a:gd name="connsiteX10" fmla="*/ 505691 w 574963"/>
              <a:gd name="connsiteY10" fmla="*/ 2007920 h 2560122"/>
              <a:gd name="connsiteX11" fmla="*/ 464127 w 574963"/>
              <a:gd name="connsiteY11" fmla="*/ 1960418 h 2560122"/>
              <a:gd name="connsiteX12" fmla="*/ 428501 w 574963"/>
              <a:gd name="connsiteY12" fmla="*/ 1960418 h 2560122"/>
              <a:gd name="connsiteX13" fmla="*/ 369124 w 574963"/>
              <a:gd name="connsiteY13" fmla="*/ 2013857 h 2560122"/>
              <a:gd name="connsiteX14" fmla="*/ 315686 w 574963"/>
              <a:gd name="connsiteY14" fmla="*/ 2061359 h 2560122"/>
              <a:gd name="connsiteX15" fmla="*/ 297873 w 574963"/>
              <a:gd name="connsiteY15" fmla="*/ 2061359 h 2560122"/>
              <a:gd name="connsiteX16" fmla="*/ 274122 w 574963"/>
              <a:gd name="connsiteY16" fmla="*/ 2096985 h 2560122"/>
              <a:gd name="connsiteX17" fmla="*/ 238496 w 574963"/>
              <a:gd name="connsiteY17" fmla="*/ 2114798 h 2560122"/>
              <a:gd name="connsiteX18" fmla="*/ 202870 w 574963"/>
              <a:gd name="connsiteY18" fmla="*/ 2180112 h 2560122"/>
              <a:gd name="connsiteX19" fmla="*/ 155369 w 574963"/>
              <a:gd name="connsiteY19" fmla="*/ 2197925 h 2560122"/>
              <a:gd name="connsiteX20" fmla="*/ 101930 w 574963"/>
              <a:gd name="connsiteY20" fmla="*/ 2174174 h 2560122"/>
              <a:gd name="connsiteX21" fmla="*/ 60366 w 574963"/>
              <a:gd name="connsiteY21" fmla="*/ 2150424 h 2560122"/>
              <a:gd name="connsiteX22" fmla="*/ 48491 w 574963"/>
              <a:gd name="connsiteY22" fmla="*/ 2108860 h 2560122"/>
              <a:gd name="connsiteX23" fmla="*/ 30678 w 574963"/>
              <a:gd name="connsiteY23" fmla="*/ 2049483 h 2560122"/>
              <a:gd name="connsiteX24" fmla="*/ 18802 w 574963"/>
              <a:gd name="connsiteY24" fmla="*/ 1912917 h 2560122"/>
              <a:gd name="connsiteX25" fmla="*/ 36615 w 574963"/>
              <a:gd name="connsiteY25" fmla="*/ 1883229 h 2560122"/>
              <a:gd name="connsiteX26" fmla="*/ 48491 w 574963"/>
              <a:gd name="connsiteY26" fmla="*/ 1829790 h 2560122"/>
              <a:gd name="connsiteX27" fmla="*/ 6927 w 574963"/>
              <a:gd name="connsiteY27" fmla="*/ 1800101 h 2560122"/>
              <a:gd name="connsiteX28" fmla="*/ 6927 w 574963"/>
              <a:gd name="connsiteY28" fmla="*/ 1746663 h 2560122"/>
              <a:gd name="connsiteX29" fmla="*/ 42553 w 574963"/>
              <a:gd name="connsiteY29" fmla="*/ 1734787 h 2560122"/>
              <a:gd name="connsiteX30" fmla="*/ 72241 w 574963"/>
              <a:gd name="connsiteY30" fmla="*/ 1681348 h 2560122"/>
              <a:gd name="connsiteX31" fmla="*/ 107867 w 574963"/>
              <a:gd name="connsiteY31" fmla="*/ 1651660 h 2560122"/>
              <a:gd name="connsiteX32" fmla="*/ 143493 w 574963"/>
              <a:gd name="connsiteY32" fmla="*/ 1604159 h 2560122"/>
              <a:gd name="connsiteX33" fmla="*/ 173182 w 574963"/>
              <a:gd name="connsiteY33" fmla="*/ 1521031 h 2560122"/>
              <a:gd name="connsiteX34" fmla="*/ 250371 w 574963"/>
              <a:gd name="connsiteY34" fmla="*/ 1473530 h 2560122"/>
              <a:gd name="connsiteX35" fmla="*/ 285997 w 574963"/>
              <a:gd name="connsiteY35" fmla="*/ 1426029 h 2560122"/>
              <a:gd name="connsiteX36" fmla="*/ 315686 w 574963"/>
              <a:gd name="connsiteY36" fmla="*/ 1455717 h 2560122"/>
              <a:gd name="connsiteX37" fmla="*/ 375062 w 574963"/>
              <a:gd name="connsiteY37" fmla="*/ 1372590 h 2560122"/>
              <a:gd name="connsiteX38" fmla="*/ 398813 w 574963"/>
              <a:gd name="connsiteY38" fmla="*/ 1319151 h 2560122"/>
              <a:gd name="connsiteX39" fmla="*/ 398813 w 574963"/>
              <a:gd name="connsiteY39" fmla="*/ 1230086 h 2560122"/>
              <a:gd name="connsiteX40" fmla="*/ 392875 w 574963"/>
              <a:gd name="connsiteY40" fmla="*/ 1117270 h 2560122"/>
              <a:gd name="connsiteX41" fmla="*/ 386937 w 574963"/>
              <a:gd name="connsiteY41" fmla="*/ 1057894 h 2560122"/>
              <a:gd name="connsiteX42" fmla="*/ 339436 w 574963"/>
              <a:gd name="connsiteY42" fmla="*/ 1016330 h 2560122"/>
              <a:gd name="connsiteX43" fmla="*/ 381000 w 574963"/>
              <a:gd name="connsiteY43" fmla="*/ 909452 h 2560122"/>
              <a:gd name="connsiteX44" fmla="*/ 333499 w 574963"/>
              <a:gd name="connsiteY44" fmla="*/ 885701 h 2560122"/>
              <a:gd name="connsiteX45" fmla="*/ 297873 w 574963"/>
              <a:gd name="connsiteY45" fmla="*/ 903514 h 2560122"/>
              <a:gd name="connsiteX46" fmla="*/ 155369 w 574963"/>
              <a:gd name="connsiteY46" fmla="*/ 713509 h 2560122"/>
              <a:gd name="connsiteX47" fmla="*/ 101930 w 574963"/>
              <a:gd name="connsiteY47" fmla="*/ 677883 h 2560122"/>
              <a:gd name="connsiteX48" fmla="*/ 95992 w 574963"/>
              <a:gd name="connsiteY48" fmla="*/ 588818 h 2560122"/>
              <a:gd name="connsiteX49" fmla="*/ 84117 w 574963"/>
              <a:gd name="connsiteY49" fmla="*/ 571005 h 2560122"/>
              <a:gd name="connsiteX50" fmla="*/ 143493 w 574963"/>
              <a:gd name="connsiteY50" fmla="*/ 404751 h 2560122"/>
              <a:gd name="connsiteX51" fmla="*/ 167244 w 574963"/>
              <a:gd name="connsiteY51" fmla="*/ 244434 h 2560122"/>
              <a:gd name="connsiteX52" fmla="*/ 101930 w 574963"/>
              <a:gd name="connsiteY52" fmla="*/ 196933 h 2560122"/>
              <a:gd name="connsiteX53" fmla="*/ 54428 w 574963"/>
              <a:gd name="connsiteY53" fmla="*/ 30678 h 2560122"/>
              <a:gd name="connsiteX54" fmla="*/ 143493 w 574963"/>
              <a:gd name="connsiteY54" fmla="*/ 12865 h 2560122"/>
              <a:gd name="connsiteX55" fmla="*/ 208808 w 574963"/>
              <a:gd name="connsiteY55" fmla="*/ 18803 h 2560122"/>
              <a:gd name="connsiteX56" fmla="*/ 262247 w 574963"/>
              <a:gd name="connsiteY56" fmla="*/ 18803 h 2560122"/>
              <a:gd name="connsiteX57" fmla="*/ 220683 w 574963"/>
              <a:gd name="connsiteY57" fmla="*/ 84117 h 2560122"/>
              <a:gd name="connsiteX58" fmla="*/ 179119 w 574963"/>
              <a:gd name="connsiteY58" fmla="*/ 113805 h 2560122"/>
              <a:gd name="connsiteX59" fmla="*/ 161306 w 574963"/>
              <a:gd name="connsiteY59" fmla="*/ 190995 h 2560122"/>
              <a:gd name="connsiteX60" fmla="*/ 149431 w 574963"/>
              <a:gd name="connsiteY60" fmla="*/ 226621 h 2560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74963" h="2560122">
                <a:moveTo>
                  <a:pt x="351312" y="2560122"/>
                </a:moveTo>
                <a:cubicBezTo>
                  <a:pt x="359229" y="2517074"/>
                  <a:pt x="367146" y="2474026"/>
                  <a:pt x="381000" y="2453244"/>
                </a:cubicBezTo>
                <a:cubicBezTo>
                  <a:pt x="394854" y="2432462"/>
                  <a:pt x="407719" y="2448296"/>
                  <a:pt x="434439" y="2435431"/>
                </a:cubicBezTo>
                <a:cubicBezTo>
                  <a:pt x="461159" y="2422566"/>
                  <a:pt x="523504" y="2397826"/>
                  <a:pt x="541317" y="2376055"/>
                </a:cubicBezTo>
                <a:cubicBezTo>
                  <a:pt x="559130" y="2354284"/>
                  <a:pt x="536369" y="2325585"/>
                  <a:pt x="541317" y="2304803"/>
                </a:cubicBezTo>
                <a:cubicBezTo>
                  <a:pt x="546265" y="2284021"/>
                  <a:pt x="567047" y="2273135"/>
                  <a:pt x="571005" y="2251364"/>
                </a:cubicBezTo>
                <a:cubicBezTo>
                  <a:pt x="574963" y="2229593"/>
                  <a:pt x="571005" y="2194956"/>
                  <a:pt x="565067" y="2174174"/>
                </a:cubicBezTo>
                <a:cubicBezTo>
                  <a:pt x="559129" y="2153392"/>
                  <a:pt x="544286" y="2142507"/>
                  <a:pt x="535379" y="2126673"/>
                </a:cubicBezTo>
                <a:cubicBezTo>
                  <a:pt x="526472" y="2110839"/>
                  <a:pt x="516576" y="2087089"/>
                  <a:pt x="511628" y="2079172"/>
                </a:cubicBezTo>
                <a:cubicBezTo>
                  <a:pt x="506680" y="2071255"/>
                  <a:pt x="506680" y="2091047"/>
                  <a:pt x="505691" y="2079172"/>
                </a:cubicBezTo>
                <a:cubicBezTo>
                  <a:pt x="504702" y="2067297"/>
                  <a:pt x="512618" y="2027712"/>
                  <a:pt x="505691" y="2007920"/>
                </a:cubicBezTo>
                <a:cubicBezTo>
                  <a:pt x="498764" y="1988128"/>
                  <a:pt x="476992" y="1968335"/>
                  <a:pt x="464127" y="1960418"/>
                </a:cubicBezTo>
                <a:cubicBezTo>
                  <a:pt x="451262" y="1952501"/>
                  <a:pt x="444335" y="1951511"/>
                  <a:pt x="428501" y="1960418"/>
                </a:cubicBezTo>
                <a:cubicBezTo>
                  <a:pt x="412667" y="1969325"/>
                  <a:pt x="369124" y="2013857"/>
                  <a:pt x="369124" y="2013857"/>
                </a:cubicBezTo>
                <a:cubicBezTo>
                  <a:pt x="350322" y="2030681"/>
                  <a:pt x="327561" y="2053442"/>
                  <a:pt x="315686" y="2061359"/>
                </a:cubicBezTo>
                <a:cubicBezTo>
                  <a:pt x="303811" y="2069276"/>
                  <a:pt x="304800" y="2055421"/>
                  <a:pt x="297873" y="2061359"/>
                </a:cubicBezTo>
                <a:cubicBezTo>
                  <a:pt x="290946" y="2067297"/>
                  <a:pt x="284018" y="2088079"/>
                  <a:pt x="274122" y="2096985"/>
                </a:cubicBezTo>
                <a:cubicBezTo>
                  <a:pt x="264226" y="2105892"/>
                  <a:pt x="250371" y="2100944"/>
                  <a:pt x="238496" y="2114798"/>
                </a:cubicBezTo>
                <a:cubicBezTo>
                  <a:pt x="226621" y="2128653"/>
                  <a:pt x="216724" y="2166258"/>
                  <a:pt x="202870" y="2180112"/>
                </a:cubicBezTo>
                <a:cubicBezTo>
                  <a:pt x="189016" y="2193966"/>
                  <a:pt x="172192" y="2198915"/>
                  <a:pt x="155369" y="2197925"/>
                </a:cubicBezTo>
                <a:cubicBezTo>
                  <a:pt x="138546" y="2196935"/>
                  <a:pt x="117764" y="2182091"/>
                  <a:pt x="101930" y="2174174"/>
                </a:cubicBezTo>
                <a:cubicBezTo>
                  <a:pt x="86096" y="2166257"/>
                  <a:pt x="69272" y="2161310"/>
                  <a:pt x="60366" y="2150424"/>
                </a:cubicBezTo>
                <a:cubicBezTo>
                  <a:pt x="51460" y="2139538"/>
                  <a:pt x="53439" y="2125684"/>
                  <a:pt x="48491" y="2108860"/>
                </a:cubicBezTo>
                <a:cubicBezTo>
                  <a:pt x="43543" y="2092036"/>
                  <a:pt x="35626" y="2082140"/>
                  <a:pt x="30678" y="2049483"/>
                </a:cubicBezTo>
                <a:cubicBezTo>
                  <a:pt x="25730" y="2016826"/>
                  <a:pt x="17813" y="1940626"/>
                  <a:pt x="18802" y="1912917"/>
                </a:cubicBezTo>
                <a:cubicBezTo>
                  <a:pt x="19792" y="1885208"/>
                  <a:pt x="31667" y="1897083"/>
                  <a:pt x="36615" y="1883229"/>
                </a:cubicBezTo>
                <a:cubicBezTo>
                  <a:pt x="41563" y="1869375"/>
                  <a:pt x="53439" y="1843644"/>
                  <a:pt x="48491" y="1829790"/>
                </a:cubicBezTo>
                <a:cubicBezTo>
                  <a:pt x="43543" y="1815936"/>
                  <a:pt x="13854" y="1813955"/>
                  <a:pt x="6927" y="1800101"/>
                </a:cubicBezTo>
                <a:cubicBezTo>
                  <a:pt x="0" y="1786247"/>
                  <a:pt x="989" y="1757549"/>
                  <a:pt x="6927" y="1746663"/>
                </a:cubicBezTo>
                <a:cubicBezTo>
                  <a:pt x="12865" y="1735777"/>
                  <a:pt x="31667" y="1745673"/>
                  <a:pt x="42553" y="1734787"/>
                </a:cubicBezTo>
                <a:cubicBezTo>
                  <a:pt x="53439" y="1723901"/>
                  <a:pt x="61355" y="1695202"/>
                  <a:pt x="72241" y="1681348"/>
                </a:cubicBezTo>
                <a:cubicBezTo>
                  <a:pt x="83127" y="1667494"/>
                  <a:pt x="95992" y="1664525"/>
                  <a:pt x="107867" y="1651660"/>
                </a:cubicBezTo>
                <a:cubicBezTo>
                  <a:pt x="119742" y="1638795"/>
                  <a:pt x="132607" y="1625930"/>
                  <a:pt x="143493" y="1604159"/>
                </a:cubicBezTo>
                <a:cubicBezTo>
                  <a:pt x="154379" y="1582388"/>
                  <a:pt x="155369" y="1542803"/>
                  <a:pt x="173182" y="1521031"/>
                </a:cubicBezTo>
                <a:cubicBezTo>
                  <a:pt x="190995" y="1499260"/>
                  <a:pt x="231569" y="1489364"/>
                  <a:pt x="250371" y="1473530"/>
                </a:cubicBezTo>
                <a:cubicBezTo>
                  <a:pt x="269173" y="1457696"/>
                  <a:pt x="275111" y="1428998"/>
                  <a:pt x="285997" y="1426029"/>
                </a:cubicBezTo>
                <a:cubicBezTo>
                  <a:pt x="296883" y="1423060"/>
                  <a:pt x="300842" y="1464623"/>
                  <a:pt x="315686" y="1455717"/>
                </a:cubicBezTo>
                <a:cubicBezTo>
                  <a:pt x="330530" y="1446811"/>
                  <a:pt x="361208" y="1395351"/>
                  <a:pt x="375062" y="1372590"/>
                </a:cubicBezTo>
                <a:cubicBezTo>
                  <a:pt x="388916" y="1349829"/>
                  <a:pt x="394855" y="1342902"/>
                  <a:pt x="398813" y="1319151"/>
                </a:cubicBezTo>
                <a:cubicBezTo>
                  <a:pt x="402771" y="1295400"/>
                  <a:pt x="399803" y="1263733"/>
                  <a:pt x="398813" y="1230086"/>
                </a:cubicBezTo>
                <a:cubicBezTo>
                  <a:pt x="397823" y="1196439"/>
                  <a:pt x="394854" y="1145969"/>
                  <a:pt x="392875" y="1117270"/>
                </a:cubicBezTo>
                <a:cubicBezTo>
                  <a:pt x="390896" y="1088571"/>
                  <a:pt x="395844" y="1074717"/>
                  <a:pt x="386937" y="1057894"/>
                </a:cubicBezTo>
                <a:cubicBezTo>
                  <a:pt x="378031" y="1041071"/>
                  <a:pt x="340426" y="1041070"/>
                  <a:pt x="339436" y="1016330"/>
                </a:cubicBezTo>
                <a:cubicBezTo>
                  <a:pt x="338447" y="991590"/>
                  <a:pt x="381989" y="931223"/>
                  <a:pt x="381000" y="909452"/>
                </a:cubicBezTo>
                <a:cubicBezTo>
                  <a:pt x="380011" y="887681"/>
                  <a:pt x="347353" y="886691"/>
                  <a:pt x="333499" y="885701"/>
                </a:cubicBezTo>
                <a:cubicBezTo>
                  <a:pt x="319645" y="884711"/>
                  <a:pt x="327561" y="932213"/>
                  <a:pt x="297873" y="903514"/>
                </a:cubicBezTo>
                <a:cubicBezTo>
                  <a:pt x="268185" y="874815"/>
                  <a:pt x="188026" y="751114"/>
                  <a:pt x="155369" y="713509"/>
                </a:cubicBezTo>
                <a:cubicBezTo>
                  <a:pt x="122712" y="675904"/>
                  <a:pt x="111826" y="698665"/>
                  <a:pt x="101930" y="677883"/>
                </a:cubicBezTo>
                <a:cubicBezTo>
                  <a:pt x="92034" y="657101"/>
                  <a:pt x="98961" y="606631"/>
                  <a:pt x="95992" y="588818"/>
                </a:cubicBezTo>
                <a:cubicBezTo>
                  <a:pt x="93023" y="571005"/>
                  <a:pt x="76200" y="601683"/>
                  <a:pt x="84117" y="571005"/>
                </a:cubicBezTo>
                <a:cubicBezTo>
                  <a:pt x="92034" y="540327"/>
                  <a:pt x="129638" y="459180"/>
                  <a:pt x="143493" y="404751"/>
                </a:cubicBezTo>
                <a:cubicBezTo>
                  <a:pt x="157348" y="350322"/>
                  <a:pt x="174171" y="279070"/>
                  <a:pt x="167244" y="244434"/>
                </a:cubicBezTo>
                <a:cubicBezTo>
                  <a:pt x="160317" y="209798"/>
                  <a:pt x="120733" y="232559"/>
                  <a:pt x="101930" y="196933"/>
                </a:cubicBezTo>
                <a:cubicBezTo>
                  <a:pt x="83127" y="161307"/>
                  <a:pt x="47501" y="61356"/>
                  <a:pt x="54428" y="30678"/>
                </a:cubicBezTo>
                <a:cubicBezTo>
                  <a:pt x="61355" y="0"/>
                  <a:pt x="117763" y="14844"/>
                  <a:pt x="143493" y="12865"/>
                </a:cubicBezTo>
                <a:cubicBezTo>
                  <a:pt x="169223" y="10886"/>
                  <a:pt x="189016" y="17813"/>
                  <a:pt x="208808" y="18803"/>
                </a:cubicBezTo>
                <a:cubicBezTo>
                  <a:pt x="228600" y="19793"/>
                  <a:pt x="260268" y="7917"/>
                  <a:pt x="262247" y="18803"/>
                </a:cubicBezTo>
                <a:cubicBezTo>
                  <a:pt x="264226" y="29689"/>
                  <a:pt x="234538" y="68284"/>
                  <a:pt x="220683" y="84117"/>
                </a:cubicBezTo>
                <a:cubicBezTo>
                  <a:pt x="206828" y="99950"/>
                  <a:pt x="189015" y="95992"/>
                  <a:pt x="179119" y="113805"/>
                </a:cubicBezTo>
                <a:cubicBezTo>
                  <a:pt x="169223" y="131618"/>
                  <a:pt x="166254" y="172192"/>
                  <a:pt x="161306" y="190995"/>
                </a:cubicBezTo>
                <a:cubicBezTo>
                  <a:pt x="156358" y="209798"/>
                  <a:pt x="152894" y="218209"/>
                  <a:pt x="149431" y="226621"/>
                </a:cubicBezTo>
              </a:path>
            </a:pathLst>
          </a:custGeom>
          <a:ln w="508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Line Callout 1 13"/>
          <p:cNvSpPr/>
          <p:nvPr/>
        </p:nvSpPr>
        <p:spPr>
          <a:xfrm>
            <a:off x="4857752" y="1857364"/>
            <a:ext cx="914400" cy="612648"/>
          </a:xfrm>
          <a:prstGeom prst="borderCallout1">
            <a:avLst>
              <a:gd name="adj1" fmla="val 46519"/>
              <a:gd name="adj2" fmla="val 98644"/>
              <a:gd name="adj3" fmla="val 89938"/>
              <a:gd name="adj4" fmla="val 167481"/>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smtClean="0">
                <a:solidFill>
                  <a:schemeClr val="tx1"/>
                </a:solidFill>
              </a:rPr>
              <a:t>NILE</a:t>
            </a:r>
            <a:endParaRPr lang="en-US" dirty="0">
              <a:solidFill>
                <a:schemeClr val="tx1"/>
              </a:solidFill>
            </a:endParaRPr>
          </a:p>
        </p:txBody>
      </p:sp>
      <p:sp>
        <p:nvSpPr>
          <p:cNvPr id="15" name="Line Callout 1 14"/>
          <p:cNvSpPr/>
          <p:nvPr/>
        </p:nvSpPr>
        <p:spPr>
          <a:xfrm>
            <a:off x="4714876" y="3786190"/>
            <a:ext cx="1057276" cy="612648"/>
          </a:xfrm>
          <a:prstGeom prst="borderCallout1">
            <a:avLst>
              <a:gd name="adj1" fmla="val 46519"/>
              <a:gd name="adj2" fmla="val 98644"/>
              <a:gd name="adj3" fmla="val 97263"/>
              <a:gd name="adj4" fmla="val 156869"/>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smtClean="0">
                <a:solidFill>
                  <a:schemeClr val="tx1"/>
                </a:solidFill>
              </a:rPr>
              <a:t>WHITE NILE</a:t>
            </a:r>
            <a:endParaRPr lang="en-US" sz="2000" dirty="0">
              <a:solidFill>
                <a:schemeClr val="tx1"/>
              </a:solidFill>
            </a:endParaRPr>
          </a:p>
        </p:txBody>
      </p:sp>
      <p:sp>
        <p:nvSpPr>
          <p:cNvPr id="16" name="Line Callout 1 15"/>
          <p:cNvSpPr/>
          <p:nvPr/>
        </p:nvSpPr>
        <p:spPr>
          <a:xfrm>
            <a:off x="7643834" y="3071810"/>
            <a:ext cx="914400" cy="612648"/>
          </a:xfrm>
          <a:prstGeom prst="borderCallout1">
            <a:avLst>
              <a:gd name="adj1" fmla="val 157592"/>
              <a:gd name="adj2" fmla="val -66472"/>
              <a:gd name="adj3" fmla="val 48286"/>
              <a:gd name="adj4" fmla="val -1124"/>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smtClean="0">
                <a:solidFill>
                  <a:schemeClr val="tx1"/>
                </a:solidFill>
              </a:rPr>
              <a:t>BLUE NILE</a:t>
            </a:r>
            <a:endParaRPr lang="en-US" dirty="0">
              <a:solidFill>
                <a:schemeClr val="tx1"/>
              </a:solidFill>
            </a:endParaRPr>
          </a:p>
        </p:txBody>
      </p:sp>
      <p:sp>
        <p:nvSpPr>
          <p:cNvPr id="17" name="Text Placeholder 7"/>
          <p:cNvSpPr txBox="1">
            <a:spLocks/>
          </p:cNvSpPr>
          <p:nvPr/>
        </p:nvSpPr>
        <p:spPr>
          <a:xfrm>
            <a:off x="571472" y="1428736"/>
            <a:ext cx="3929090" cy="4786346"/>
          </a:xfrm>
          <a:prstGeom prst="rect">
            <a:avLst/>
          </a:prstGeom>
          <a:ln>
            <a:solidFill>
              <a:schemeClr val="tx2">
                <a:lumMod val="60000"/>
                <a:lumOff val="40000"/>
              </a:schemeClr>
            </a:solidFill>
          </a:ln>
        </p:spPr>
        <p:txBody>
          <a:bodyPr>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pitchFamily="2" charset="2"/>
              <a:buChar char="Ø"/>
              <a:tabLst/>
              <a:defRPr/>
            </a:pPr>
            <a:r>
              <a:rPr kumimoji="0" lang="nl-BE" sz="2400" b="0" i="0" u="none" strike="noStrike" kern="1200" cap="none" spc="0" normalizeH="0" baseline="0" noProof="0" dirty="0" smtClean="0">
                <a:ln>
                  <a:noFill/>
                </a:ln>
                <a:solidFill>
                  <a:schemeClr val="tx1"/>
                </a:solidFill>
                <a:effectLst/>
                <a:uLnTx/>
                <a:uFillTx/>
                <a:latin typeface="+mn-lt"/>
                <a:ea typeface="+mn-ea"/>
                <a:cs typeface="+mn-cs"/>
              </a:rPr>
              <a:t> World’s </a:t>
            </a:r>
            <a:r>
              <a:rPr kumimoji="0" lang="en-GB" sz="2400" b="0" i="0" u="none" strike="noStrike" kern="1200" cap="none" spc="0" normalizeH="0" baseline="0" noProof="0" dirty="0" smtClean="0">
                <a:ln>
                  <a:noFill/>
                </a:ln>
                <a:solidFill>
                  <a:schemeClr val="tx1"/>
                </a:solidFill>
                <a:effectLst/>
                <a:uLnTx/>
                <a:uFillTx/>
                <a:latin typeface="+mn-lt"/>
                <a:ea typeface="+mn-ea"/>
                <a:cs typeface="+mn-cs"/>
              </a:rPr>
              <a:t>climate -</a:t>
            </a:r>
            <a:r>
              <a:rPr kumimoji="0" lang="en-GB" sz="2400" b="0" i="0" u="none" strike="noStrike" kern="1200" cap="none" spc="0" normalizeH="0" noProof="0" dirty="0" smtClean="0">
                <a:ln>
                  <a:noFill/>
                </a:ln>
                <a:solidFill>
                  <a:schemeClr val="tx1"/>
                </a:solidFill>
                <a:effectLst/>
                <a:uLnTx/>
                <a:uFillTx/>
                <a:latin typeface="+mn-lt"/>
                <a:ea typeface="+mn-ea"/>
                <a:cs typeface="+mn-cs"/>
              </a:rPr>
              <a:t> </a:t>
            </a:r>
            <a:r>
              <a:rPr kumimoji="0" lang="en-GB" sz="2400" b="0" i="0" u="none" strike="noStrike" kern="1200" cap="none" spc="0" normalizeH="0" baseline="0" noProof="0" dirty="0" smtClean="0">
                <a:ln>
                  <a:noFill/>
                </a:ln>
                <a:solidFill>
                  <a:schemeClr val="tx1"/>
                </a:solidFill>
                <a:effectLst/>
                <a:uLnTx/>
                <a:uFillTx/>
                <a:latin typeface="+mn-lt"/>
                <a:ea typeface="+mn-ea"/>
                <a:cs typeface="+mn-cs"/>
              </a:rPr>
              <a:t>changing &amp; expected to continue in the coming century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pitchFamily="2" charset="2"/>
              <a:buChar char="Ø"/>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 Africa </a:t>
            </a:r>
            <a:r>
              <a:rPr lang="en-GB" sz="2400" dirty="0" smtClean="0"/>
              <a:t>- </a:t>
            </a:r>
            <a:r>
              <a:rPr kumimoji="0" lang="en-GB" sz="2400" b="0" i="0" u="none" strike="noStrike" kern="1200" cap="none" spc="0" normalizeH="0" baseline="0" noProof="0" dirty="0" smtClean="0">
                <a:ln>
                  <a:noFill/>
                </a:ln>
                <a:solidFill>
                  <a:schemeClr val="tx1"/>
                </a:solidFill>
                <a:effectLst/>
                <a:uLnTx/>
                <a:uFillTx/>
                <a:latin typeface="+mn-lt"/>
                <a:ea typeface="+mn-ea"/>
                <a:cs typeface="+mn-cs"/>
              </a:rPr>
              <a:t>most vulnerable  to climate change and variability</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pitchFamily="2" charset="2"/>
              <a:buChar char="Ø"/>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 The Nile basin, the largest basin in Africa – high topographic and climatic variability </a:t>
            </a:r>
          </a:p>
          <a:p>
            <a:pPr marL="731520" lvl="1" indent="-274320">
              <a:spcBef>
                <a:spcPct val="20000"/>
              </a:spcBef>
              <a:buClr>
                <a:schemeClr val="accent3"/>
              </a:buClr>
              <a:buSzPct val="95000"/>
              <a:buFont typeface="Courier New" pitchFamily="49" charset="0"/>
              <a:buChar char="o"/>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 Increase vulnerability</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2000"/>
                                        <p:tgtEl>
                                          <p:spTgt spid="11"/>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6">
                                            <p:bg/>
                                          </p:spTgt>
                                        </p:tgtEl>
                                        <p:attrNameLst>
                                          <p:attrName>style.visibility</p:attrName>
                                        </p:attrNameLst>
                                      </p:cBhvr>
                                      <p:to>
                                        <p:strVal val="visible"/>
                                      </p:to>
                                    </p:set>
                                    <p:anim calcmode="lin" valueType="num">
                                      <p:cBhvr additive="base">
                                        <p:cTn id="10"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11" dur="500" fill="hold"/>
                                        <p:tgtEl>
                                          <p:spTgt spid="16">
                                            <p:bg/>
                                          </p:spTgt>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 calcmode="lin" valueType="num">
                                      <p:cBhvr additive="base">
                                        <p:cTn id="14"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2000"/>
                                        <p:tgtEl>
                                          <p:spTgt spid="12"/>
                                        </p:tgtEl>
                                      </p:cBhvr>
                                    </p:animEffect>
                                  </p:childTnLst>
                                </p:cTn>
                              </p:par>
                              <p:par>
                                <p:cTn id="21" presetID="2" presetClass="entr" presetSubtype="4" fill="hold" grpId="0" nodeType="withEffect">
                                  <p:stCondLst>
                                    <p:cond delay="0"/>
                                  </p:stCondLst>
                                  <p:childTnLst>
                                    <p:set>
                                      <p:cBhvr>
                                        <p:cTn id="22" dur="1" fill="hold">
                                          <p:stCondLst>
                                            <p:cond delay="0"/>
                                          </p:stCondLst>
                                        </p:cTn>
                                        <p:tgtEl>
                                          <p:spTgt spid="15">
                                            <p:bg/>
                                          </p:spTgt>
                                        </p:tgtEl>
                                        <p:attrNameLst>
                                          <p:attrName>style.visibility</p:attrName>
                                        </p:attrNameLst>
                                      </p:cBhvr>
                                      <p:to>
                                        <p:strVal val="visible"/>
                                      </p:to>
                                    </p:set>
                                    <p:anim calcmode="lin" valueType="num">
                                      <p:cBhvr additive="base">
                                        <p:cTn id="23"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24" dur="500" fill="hold"/>
                                        <p:tgtEl>
                                          <p:spTgt spid="15">
                                            <p:bg/>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 calcmode="lin" valueType="num">
                                      <p:cBhvr additive="base">
                                        <p:cTn id="2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2000"/>
                                        <p:tgtEl>
                                          <p:spTgt spid="13"/>
                                        </p:tgtEl>
                                      </p:cBhvr>
                                    </p:animEffect>
                                  </p:childTnLst>
                                </p:cTn>
                              </p:par>
                              <p:par>
                                <p:cTn id="34" presetID="2" presetClass="entr" presetSubtype="4" fill="hold" grpId="0" nodeType="withEffect">
                                  <p:stCondLst>
                                    <p:cond delay="0"/>
                                  </p:stCondLst>
                                  <p:childTnLst>
                                    <p:set>
                                      <p:cBhvr>
                                        <p:cTn id="35" dur="1" fill="hold">
                                          <p:stCondLst>
                                            <p:cond delay="0"/>
                                          </p:stCondLst>
                                        </p:cTn>
                                        <p:tgtEl>
                                          <p:spTgt spid="14">
                                            <p:bg/>
                                          </p:spTgt>
                                        </p:tgtEl>
                                        <p:attrNameLst>
                                          <p:attrName>style.visibility</p:attrName>
                                        </p:attrNameLst>
                                      </p:cBhvr>
                                      <p:to>
                                        <p:strVal val="visible"/>
                                      </p:to>
                                    </p:set>
                                    <p:anim calcmode="lin" valueType="num">
                                      <p:cBhvr additive="base">
                                        <p:cTn id="36"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37" dur="500" fill="hold"/>
                                        <p:tgtEl>
                                          <p:spTgt spid="14">
                                            <p:bg/>
                                          </p:spTgt>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14">
                                            <p:txEl>
                                              <p:pRg st="0" end="0"/>
                                            </p:txEl>
                                          </p:spTgt>
                                        </p:tgtEl>
                                        <p:attrNameLst>
                                          <p:attrName>style.visibility</p:attrName>
                                        </p:attrNameLst>
                                      </p:cBhvr>
                                      <p:to>
                                        <p:strVal val="visible"/>
                                      </p:to>
                                    </p:set>
                                    <p:anim calcmode="lin" valueType="num">
                                      <p:cBhvr additive="base">
                                        <p:cTn id="40"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uiExpand="1" build="allAtOnce" animBg="1"/>
      <p:bldP spid="15" grpId="0" uiExpand="1" build="allAtOnce" animBg="1"/>
      <p:bldP spid="16" grpId="0" uiExpand="1" build="allAtOnce" animBg="1"/>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571472" y="6357958"/>
            <a:ext cx="5929354"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30</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ZoneTexte 6"/>
          <p:cNvSpPr txBox="1"/>
          <p:nvPr/>
        </p:nvSpPr>
        <p:spPr>
          <a:xfrm>
            <a:off x="2643174" y="1643050"/>
            <a:ext cx="3109697" cy="584775"/>
          </a:xfrm>
          <a:prstGeom prst="rect">
            <a:avLst/>
          </a:prstGeom>
          <a:noFill/>
          <a:ln>
            <a:solidFill>
              <a:schemeClr val="tx2">
                <a:lumMod val="60000"/>
                <a:lumOff val="40000"/>
              </a:schemeClr>
            </a:solidFill>
          </a:ln>
        </p:spPr>
        <p:txBody>
          <a:bodyPr wrap="none" rtlCol="0">
            <a:spAutoFit/>
          </a:bodyPr>
          <a:lstStyle/>
          <a:p>
            <a:r>
              <a:rPr lang="fr-FR" sz="3200" b="1" dirty="0" err="1" smtClean="0"/>
              <a:t>Statistical</a:t>
            </a:r>
            <a:r>
              <a:rPr lang="fr-FR" sz="3200" b="1" dirty="0" smtClean="0"/>
              <a:t> indices</a:t>
            </a:r>
            <a:endParaRPr lang="en-US" sz="3200" b="1" dirty="0"/>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1445" name="Object 5"/>
          <p:cNvGraphicFramePr>
            <a:graphicFrameLocks noGrp="1" noChangeAspect="1"/>
          </p:cNvGraphicFramePr>
          <p:nvPr>
            <p:ph idx="1"/>
          </p:nvPr>
        </p:nvGraphicFramePr>
        <p:xfrm>
          <a:off x="504825" y="2711450"/>
          <a:ext cx="7961313" cy="1355725"/>
        </p:xfrm>
        <a:graphic>
          <a:graphicData uri="http://schemas.openxmlformats.org/presentationml/2006/ole">
            <mc:AlternateContent xmlns:mc="http://schemas.openxmlformats.org/markup-compatibility/2006">
              <mc:Choice xmlns:v="urn:schemas-microsoft-com:vml" Requires="v">
                <p:oleObj spid="_x0000_s64523" name="Feuille de calcul" r:id="rId3" imgW="4810049" imgH="819302" progId="Excel.Sheet.12">
                  <p:embed/>
                </p:oleObj>
              </mc:Choice>
              <mc:Fallback>
                <p:oleObj name="Feuille de calcul" r:id="rId3" imgW="4810049" imgH="819302" progId="Excel.Sheet.12">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825" y="2711450"/>
                        <a:ext cx="7961313" cy="1355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1445"/>
                                        </p:tgtEl>
                                        <p:attrNameLst>
                                          <p:attrName>style.visibility</p:attrName>
                                        </p:attrNameLst>
                                      </p:cBhvr>
                                      <p:to>
                                        <p:strVal val="visible"/>
                                      </p:to>
                                    </p:set>
                                    <p:anim calcmode="lin" valueType="num">
                                      <p:cBhvr additive="base">
                                        <p:cTn id="15" dur="500" fill="hold"/>
                                        <p:tgtEl>
                                          <p:spTgt spid="61445"/>
                                        </p:tgtEl>
                                        <p:attrNameLst>
                                          <p:attrName>ppt_x</p:attrName>
                                        </p:attrNameLst>
                                      </p:cBhvr>
                                      <p:tavLst>
                                        <p:tav tm="0">
                                          <p:val>
                                            <p:strVal val="#ppt_x"/>
                                          </p:val>
                                        </p:tav>
                                        <p:tav tm="100000">
                                          <p:val>
                                            <p:strVal val="#ppt_x"/>
                                          </p:val>
                                        </p:tav>
                                      </p:tavLst>
                                    </p:anim>
                                    <p:anim calcmode="lin" valueType="num">
                                      <p:cBhvr additive="base">
                                        <p:cTn id="16" dur="500" fill="hold"/>
                                        <p:tgtEl>
                                          <p:spTgt spid="614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571472" y="6357958"/>
            <a:ext cx="5929354"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31</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ZoneTexte 6"/>
          <p:cNvSpPr txBox="1"/>
          <p:nvPr/>
        </p:nvSpPr>
        <p:spPr>
          <a:xfrm>
            <a:off x="2643174" y="1643050"/>
            <a:ext cx="3109697" cy="584775"/>
          </a:xfrm>
          <a:prstGeom prst="rect">
            <a:avLst/>
          </a:prstGeom>
          <a:noFill/>
          <a:ln>
            <a:solidFill>
              <a:schemeClr val="tx2">
                <a:lumMod val="60000"/>
                <a:lumOff val="40000"/>
              </a:schemeClr>
            </a:solidFill>
          </a:ln>
        </p:spPr>
        <p:txBody>
          <a:bodyPr wrap="none" rtlCol="0">
            <a:spAutoFit/>
          </a:bodyPr>
          <a:lstStyle/>
          <a:p>
            <a:r>
              <a:rPr lang="fr-FR" sz="3200" b="1" dirty="0" err="1" smtClean="0"/>
              <a:t>Statistical</a:t>
            </a:r>
            <a:r>
              <a:rPr lang="fr-FR" sz="3200" b="1" dirty="0" smtClean="0"/>
              <a:t> indices</a:t>
            </a:r>
            <a:endParaRPr lang="en-US" sz="3200" b="1" dirty="0"/>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1445" name="Object 5"/>
          <p:cNvGraphicFramePr>
            <a:graphicFrameLocks noGrp="1" noChangeAspect="1"/>
          </p:cNvGraphicFramePr>
          <p:nvPr>
            <p:ph idx="1"/>
          </p:nvPr>
        </p:nvGraphicFramePr>
        <p:xfrm>
          <a:off x="504825" y="2711450"/>
          <a:ext cx="7961313" cy="1355725"/>
        </p:xfrm>
        <a:graphic>
          <a:graphicData uri="http://schemas.openxmlformats.org/presentationml/2006/ole">
            <mc:AlternateContent xmlns:mc="http://schemas.openxmlformats.org/markup-compatibility/2006">
              <mc:Choice xmlns:v="urn:schemas-microsoft-com:vml" Requires="v">
                <p:oleObj spid="_x0000_s65547" name="Feuille de calcul" r:id="rId3" imgW="4810049" imgH="819302" progId="Excel.Sheet.12">
                  <p:embed/>
                </p:oleObj>
              </mc:Choice>
              <mc:Fallback>
                <p:oleObj name="Feuille de calcul" r:id="rId3" imgW="4810049" imgH="819302" progId="Excel.Sheet.12">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825" y="2711450"/>
                        <a:ext cx="7961313" cy="1355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1445"/>
                                        </p:tgtEl>
                                        <p:attrNameLst>
                                          <p:attrName>style.visibility</p:attrName>
                                        </p:attrNameLst>
                                      </p:cBhvr>
                                      <p:to>
                                        <p:strVal val="visible"/>
                                      </p:to>
                                    </p:set>
                                    <p:anim calcmode="lin" valueType="num">
                                      <p:cBhvr additive="base">
                                        <p:cTn id="15" dur="500" fill="hold"/>
                                        <p:tgtEl>
                                          <p:spTgt spid="61445"/>
                                        </p:tgtEl>
                                        <p:attrNameLst>
                                          <p:attrName>ppt_x</p:attrName>
                                        </p:attrNameLst>
                                      </p:cBhvr>
                                      <p:tavLst>
                                        <p:tav tm="0">
                                          <p:val>
                                            <p:strVal val="#ppt_x"/>
                                          </p:val>
                                        </p:tav>
                                        <p:tav tm="100000">
                                          <p:val>
                                            <p:strVal val="#ppt_x"/>
                                          </p:val>
                                        </p:tav>
                                      </p:tavLst>
                                    </p:anim>
                                    <p:anim calcmode="lin" valueType="num">
                                      <p:cBhvr additive="base">
                                        <p:cTn id="16" dur="500" fill="hold"/>
                                        <p:tgtEl>
                                          <p:spTgt spid="614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571472" y="6357958"/>
            <a:ext cx="5929354"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32</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ZoneTexte 6"/>
          <p:cNvSpPr txBox="1"/>
          <p:nvPr/>
        </p:nvSpPr>
        <p:spPr>
          <a:xfrm>
            <a:off x="2643174" y="1643050"/>
            <a:ext cx="4133439" cy="584775"/>
          </a:xfrm>
          <a:prstGeom prst="rect">
            <a:avLst/>
          </a:prstGeom>
          <a:noFill/>
          <a:ln>
            <a:solidFill>
              <a:schemeClr val="tx2">
                <a:lumMod val="60000"/>
                <a:lumOff val="40000"/>
              </a:schemeClr>
            </a:solidFill>
          </a:ln>
        </p:spPr>
        <p:txBody>
          <a:bodyPr wrap="none" rtlCol="0">
            <a:spAutoFit/>
          </a:bodyPr>
          <a:lstStyle/>
          <a:p>
            <a:r>
              <a:rPr lang="fr-FR" sz="3200" b="1" dirty="0" smtClean="0"/>
              <a:t>Model </a:t>
            </a:r>
            <a:r>
              <a:rPr lang="fr-FR" sz="3200" b="1" dirty="0" err="1" smtClean="0"/>
              <a:t>predictive</a:t>
            </a:r>
            <a:r>
              <a:rPr lang="fr-FR" sz="3200" b="1" dirty="0" smtClean="0"/>
              <a:t> range</a:t>
            </a:r>
            <a:endParaRPr lang="en-US" sz="3200" b="1" dirty="0"/>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Chart 1"/>
          <p:cNvGraphicFramePr>
            <a:graphicFrameLocks noGrp="1"/>
          </p:cNvGraphicFramePr>
          <p:nvPr>
            <p:ph idx="1"/>
          </p:nvPr>
        </p:nvGraphicFramePr>
        <p:xfrm>
          <a:off x="457200" y="2285992"/>
          <a:ext cx="7829576" cy="37147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Graphic spid="10"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64291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357158" y="6356351"/>
            <a:ext cx="5662642"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33</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ZoneTexte 6"/>
          <p:cNvSpPr txBox="1"/>
          <p:nvPr/>
        </p:nvSpPr>
        <p:spPr>
          <a:xfrm>
            <a:off x="2714612" y="1428736"/>
            <a:ext cx="3059812" cy="584775"/>
          </a:xfrm>
          <a:prstGeom prst="rect">
            <a:avLst/>
          </a:prstGeom>
          <a:noFill/>
          <a:ln>
            <a:solidFill>
              <a:schemeClr val="tx2">
                <a:lumMod val="60000"/>
                <a:lumOff val="40000"/>
              </a:schemeClr>
            </a:solidFill>
          </a:ln>
        </p:spPr>
        <p:txBody>
          <a:bodyPr wrap="none" rtlCol="0">
            <a:spAutoFit/>
          </a:bodyPr>
          <a:lstStyle/>
          <a:p>
            <a:r>
              <a:rPr lang="fr-FR" sz="3200" b="1" dirty="0" err="1" smtClean="0"/>
              <a:t>Residual</a:t>
            </a:r>
            <a:r>
              <a:rPr lang="fr-FR" sz="3200" b="1" dirty="0" smtClean="0"/>
              <a:t> </a:t>
            </a:r>
            <a:r>
              <a:rPr lang="fr-FR" sz="3200" b="1" dirty="0" err="1" smtClean="0"/>
              <a:t>analysis</a:t>
            </a:r>
            <a:endParaRPr lang="en-US" sz="3200" b="1" dirty="0"/>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Chart 2"/>
          <p:cNvGraphicFramePr>
            <a:graphicFrameLocks noGrp="1"/>
          </p:cNvGraphicFramePr>
          <p:nvPr>
            <p:ph sz="half" idx="1"/>
          </p:nvPr>
        </p:nvGraphicFramePr>
        <p:xfrm>
          <a:off x="214282" y="2143116"/>
          <a:ext cx="4281518" cy="39290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6"/>
          <p:cNvGraphicFramePr>
            <a:graphicFrameLocks noGrp="1"/>
          </p:cNvGraphicFramePr>
          <p:nvPr>
            <p:ph sz="half" idx="2"/>
          </p:nvPr>
        </p:nvGraphicFramePr>
        <p:xfrm>
          <a:off x="4648200" y="2143117"/>
          <a:ext cx="4495800" cy="392909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Graphic spid="12" grpId="0">
        <p:bldAsOne/>
      </p:bldGraphic>
      <p:bldGraphic spid="13"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642918"/>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357158" y="6356351"/>
            <a:ext cx="5662642"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34</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ZoneTexte 6"/>
          <p:cNvSpPr txBox="1"/>
          <p:nvPr/>
        </p:nvSpPr>
        <p:spPr>
          <a:xfrm>
            <a:off x="2714612" y="1428736"/>
            <a:ext cx="3059812" cy="584775"/>
          </a:xfrm>
          <a:prstGeom prst="rect">
            <a:avLst/>
          </a:prstGeom>
          <a:noFill/>
          <a:ln>
            <a:solidFill>
              <a:schemeClr val="tx2">
                <a:lumMod val="60000"/>
                <a:lumOff val="40000"/>
              </a:schemeClr>
            </a:solidFill>
          </a:ln>
        </p:spPr>
        <p:txBody>
          <a:bodyPr wrap="none" rtlCol="0">
            <a:spAutoFit/>
          </a:bodyPr>
          <a:lstStyle/>
          <a:p>
            <a:r>
              <a:rPr lang="fr-FR" sz="3200" b="1" dirty="0" err="1" smtClean="0"/>
              <a:t>Residual</a:t>
            </a:r>
            <a:r>
              <a:rPr lang="fr-FR" sz="3200" b="1" dirty="0" smtClean="0"/>
              <a:t> </a:t>
            </a:r>
            <a:r>
              <a:rPr lang="fr-FR" sz="3200" b="1" dirty="0" err="1" smtClean="0"/>
              <a:t>analysis</a:t>
            </a:r>
            <a:endParaRPr lang="en-US" sz="3200" b="1" dirty="0"/>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Chart 3"/>
          <p:cNvGraphicFramePr>
            <a:graphicFrameLocks noGrp="1"/>
          </p:cNvGraphicFramePr>
          <p:nvPr>
            <p:ph sz="half" idx="1"/>
          </p:nvPr>
        </p:nvGraphicFramePr>
        <p:xfrm>
          <a:off x="214282" y="2214553"/>
          <a:ext cx="4429156" cy="38576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7"/>
          <p:cNvGraphicFramePr>
            <a:graphicFrameLocks noGrp="1"/>
          </p:cNvGraphicFramePr>
          <p:nvPr>
            <p:ph sz="half" idx="2"/>
          </p:nvPr>
        </p:nvGraphicFramePr>
        <p:xfrm>
          <a:off x="4648200" y="2571744"/>
          <a:ext cx="4495800" cy="364333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Graphic spid="11" grpId="0">
        <p:bldAsOne/>
      </p:bldGraphic>
      <p:bldGraphic spid="15"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00042"/>
            <a:ext cx="8229600" cy="796086"/>
          </a:xfrm>
        </p:spPr>
        <p:txBody>
          <a:bodyPr>
            <a:normAutofit fontScale="90000"/>
          </a:bodyPr>
          <a:lstStyle/>
          <a:p>
            <a:r>
              <a:rPr lang="fr-FR" dirty="0" err="1" smtClean="0"/>
              <a:t>Results</a:t>
            </a:r>
            <a:r>
              <a:rPr lang="fr-FR" dirty="0" smtClean="0"/>
              <a:t> </a:t>
            </a:r>
            <a:r>
              <a:rPr lang="fr-FR" dirty="0" err="1" smtClean="0"/>
              <a:t>cont’d</a:t>
            </a:r>
            <a:endParaRPr lang="en-US" dirty="0"/>
          </a:p>
        </p:txBody>
      </p:sp>
      <p:sp>
        <p:nvSpPr>
          <p:cNvPr id="4" name="Espace réservé du pied de page 3"/>
          <p:cNvSpPr>
            <a:spLocks noGrp="1"/>
          </p:cNvSpPr>
          <p:nvPr>
            <p:ph type="ftr" sz="quarter" idx="11"/>
          </p:nvPr>
        </p:nvSpPr>
        <p:spPr>
          <a:xfrm>
            <a:off x="357158" y="6356351"/>
            <a:ext cx="5662642" cy="215921"/>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 using SWAT</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35</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ZoneTexte 6"/>
          <p:cNvSpPr txBox="1"/>
          <p:nvPr/>
        </p:nvSpPr>
        <p:spPr>
          <a:xfrm>
            <a:off x="2714612" y="1428736"/>
            <a:ext cx="3059812" cy="584775"/>
          </a:xfrm>
          <a:prstGeom prst="rect">
            <a:avLst/>
          </a:prstGeom>
          <a:noFill/>
          <a:ln>
            <a:solidFill>
              <a:schemeClr val="tx2">
                <a:lumMod val="60000"/>
                <a:lumOff val="40000"/>
              </a:schemeClr>
            </a:solidFill>
          </a:ln>
        </p:spPr>
        <p:txBody>
          <a:bodyPr wrap="none" rtlCol="0">
            <a:spAutoFit/>
          </a:bodyPr>
          <a:lstStyle/>
          <a:p>
            <a:r>
              <a:rPr lang="fr-FR" sz="3200" b="1" dirty="0" err="1" smtClean="0"/>
              <a:t>Residual</a:t>
            </a:r>
            <a:r>
              <a:rPr lang="fr-FR" sz="3200" b="1" dirty="0" smtClean="0"/>
              <a:t> </a:t>
            </a:r>
            <a:r>
              <a:rPr lang="fr-FR" sz="3200" b="1" dirty="0" err="1" smtClean="0"/>
              <a:t>analysis</a:t>
            </a:r>
            <a:endParaRPr lang="en-US" sz="3200" b="1" dirty="0"/>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Chart 4"/>
          <p:cNvGraphicFramePr>
            <a:graphicFrameLocks noGrp="1"/>
          </p:cNvGraphicFramePr>
          <p:nvPr>
            <p:ph sz="half" idx="1"/>
          </p:nvPr>
        </p:nvGraphicFramePr>
        <p:xfrm>
          <a:off x="0" y="2214554"/>
          <a:ext cx="4495800" cy="40005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8"/>
          <p:cNvGraphicFramePr>
            <a:graphicFrameLocks noGrp="1"/>
          </p:cNvGraphicFramePr>
          <p:nvPr>
            <p:ph sz="half" idx="2"/>
          </p:nvPr>
        </p:nvGraphicFramePr>
        <p:xfrm>
          <a:off x="4648200" y="2500306"/>
          <a:ext cx="4495800" cy="37147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Graphic spid="12" grpId="0">
        <p:bldAsOne/>
      </p:bldGraphic>
      <p:bldGraphic spid="14"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3" name="Content Placeholder 2"/>
          <p:cNvSpPr>
            <a:spLocks noGrp="1"/>
          </p:cNvSpPr>
          <p:nvPr>
            <p:ph idx="1"/>
          </p:nvPr>
        </p:nvSpPr>
        <p:spPr>
          <a:xfrm>
            <a:off x="457200" y="1500174"/>
            <a:ext cx="8229600" cy="4824426"/>
          </a:xfrm>
          <a:ln>
            <a:solidFill>
              <a:schemeClr val="accent3"/>
            </a:solidFill>
          </a:ln>
        </p:spPr>
        <p:txBody>
          <a:bodyPr/>
          <a:lstStyle/>
          <a:p>
            <a:r>
              <a:rPr lang="fr-FR" b="1" dirty="0" smtClean="0">
                <a:solidFill>
                  <a:schemeClr val="accent1"/>
                </a:solidFill>
              </a:rPr>
              <a:t>Model </a:t>
            </a:r>
            <a:r>
              <a:rPr lang="fr-FR" b="1" dirty="0" err="1" smtClean="0">
                <a:solidFill>
                  <a:schemeClr val="accent1"/>
                </a:solidFill>
              </a:rPr>
              <a:t>evaluation</a:t>
            </a:r>
            <a:endParaRPr lang="fr-FR" b="1" dirty="0" smtClean="0">
              <a:solidFill>
                <a:schemeClr val="accent1"/>
              </a:solidFill>
            </a:endParaRPr>
          </a:p>
          <a:p>
            <a:pPr>
              <a:buNone/>
            </a:pPr>
            <a:endParaRPr lang="fr-FR" dirty="0" smtClean="0"/>
          </a:p>
          <a:p>
            <a:r>
              <a:rPr lang="fr-FR" b="1" dirty="0" err="1" smtClean="0"/>
              <a:t>Climate</a:t>
            </a:r>
            <a:r>
              <a:rPr lang="fr-FR" b="1" dirty="0" smtClean="0"/>
              <a:t> change </a:t>
            </a:r>
            <a:r>
              <a:rPr lang="fr-FR" b="1" dirty="0" err="1" smtClean="0"/>
              <a:t>anaysis</a:t>
            </a:r>
            <a:endParaRPr lang="fr-FR" b="1" dirty="0" smtClean="0"/>
          </a:p>
          <a:p>
            <a:pPr>
              <a:buNone/>
            </a:pPr>
            <a:endParaRPr lang="fr-FR" dirty="0" smtClean="0"/>
          </a:p>
          <a:p>
            <a:r>
              <a:rPr lang="fr-FR" dirty="0" smtClean="0"/>
              <a:t>Land use and </a:t>
            </a:r>
            <a:r>
              <a:rPr lang="fr-FR" dirty="0" err="1" smtClean="0"/>
              <a:t>cover</a:t>
            </a:r>
            <a:r>
              <a:rPr lang="fr-FR" dirty="0" smtClean="0"/>
              <a:t> (LUC) change </a:t>
            </a:r>
            <a:r>
              <a:rPr lang="fr-FR" dirty="0" err="1" smtClean="0"/>
              <a:t>analysis</a:t>
            </a:r>
            <a:endParaRPr lang="fr-FR" dirty="0" smtClean="0"/>
          </a:p>
          <a:p>
            <a:pPr>
              <a:buNone/>
            </a:pPr>
            <a:endParaRPr lang="fr-FR" dirty="0" smtClean="0"/>
          </a:p>
          <a:p>
            <a:r>
              <a:rPr lang="fr-FR" dirty="0" smtClean="0"/>
              <a:t>Land use change </a:t>
            </a:r>
            <a:r>
              <a:rPr lang="fr-FR" dirty="0" err="1" smtClean="0"/>
              <a:t>analysis</a:t>
            </a:r>
            <a:r>
              <a:rPr lang="fr-FR" dirty="0" smtClean="0"/>
              <a:t> </a:t>
            </a:r>
            <a:r>
              <a:rPr lang="fr-FR" dirty="0" err="1" smtClean="0"/>
              <a:t>coupled</a:t>
            </a:r>
            <a:r>
              <a:rPr lang="fr-FR" dirty="0" smtClean="0"/>
              <a:t> </a:t>
            </a:r>
            <a:r>
              <a:rPr lang="fr-FR" dirty="0" err="1" smtClean="0"/>
              <a:t>with</a:t>
            </a:r>
            <a:r>
              <a:rPr lang="fr-FR" dirty="0" smtClean="0"/>
              <a:t> </a:t>
            </a:r>
            <a:r>
              <a:rPr lang="fr-FR" dirty="0" err="1" smtClean="0"/>
              <a:t>climate</a:t>
            </a:r>
            <a:r>
              <a:rPr lang="fr-FR" dirty="0" smtClean="0"/>
              <a:t> change</a:t>
            </a:r>
            <a:endParaRPr lang="en-US" dirty="0"/>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36</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71480"/>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37</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graphicFrame>
        <p:nvGraphicFramePr>
          <p:cNvPr id="9" name="Chart 2"/>
          <p:cNvGraphicFramePr>
            <a:graphicFrameLocks noGrp="1"/>
          </p:cNvGraphicFramePr>
          <p:nvPr>
            <p:ph idx="1"/>
          </p:nvPr>
        </p:nvGraphicFramePr>
        <p:xfrm>
          <a:off x="428596" y="1857364"/>
          <a:ext cx="8229600" cy="4214830"/>
        </p:xfrm>
        <a:graphic>
          <a:graphicData uri="http://schemas.openxmlformats.org/drawingml/2006/chart">
            <c:chart xmlns:c="http://schemas.openxmlformats.org/drawingml/2006/chart" xmlns:r="http://schemas.openxmlformats.org/officeDocument/2006/relationships" r:id="rId3"/>
          </a:graphicData>
        </a:graphic>
      </p:graphicFrame>
      <p:sp>
        <p:nvSpPr>
          <p:cNvPr id="10" name="ZoneTexte 9"/>
          <p:cNvSpPr txBox="1"/>
          <p:nvPr/>
        </p:nvSpPr>
        <p:spPr>
          <a:xfrm>
            <a:off x="3357554" y="1357298"/>
            <a:ext cx="2004588" cy="523220"/>
          </a:xfrm>
          <a:prstGeom prst="rect">
            <a:avLst/>
          </a:prstGeom>
          <a:noFill/>
          <a:ln>
            <a:solidFill>
              <a:schemeClr val="accent3"/>
            </a:solidFill>
          </a:ln>
        </p:spPr>
        <p:txBody>
          <a:bodyPr wrap="none" rtlCol="0">
            <a:spAutoFit/>
          </a:bodyPr>
          <a:lstStyle/>
          <a:p>
            <a:r>
              <a:rPr lang="fr-FR" sz="2800" b="1" dirty="0" err="1" smtClean="0"/>
              <a:t>Preciptation</a:t>
            </a:r>
            <a:endParaRPr 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0" grpId="0" build="allAtOnce"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38</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graphicFrame>
        <p:nvGraphicFramePr>
          <p:cNvPr id="8" name="Chart 20"/>
          <p:cNvGraphicFramePr>
            <a:graphicFrameLocks noGrp="1"/>
          </p:cNvGraphicFramePr>
          <p:nvPr>
            <p:ph idx="1"/>
          </p:nvPr>
        </p:nvGraphicFramePr>
        <p:xfrm>
          <a:off x="571472" y="2000240"/>
          <a:ext cx="7929618" cy="4175123"/>
        </p:xfrm>
        <a:graphic>
          <a:graphicData uri="http://schemas.openxmlformats.org/drawingml/2006/chart">
            <c:chart xmlns:c="http://schemas.openxmlformats.org/drawingml/2006/chart" xmlns:r="http://schemas.openxmlformats.org/officeDocument/2006/relationships" r:id="rId3"/>
          </a:graphicData>
        </a:graphic>
      </p:graphicFrame>
      <p:sp>
        <p:nvSpPr>
          <p:cNvPr id="10" name="ZoneTexte 9"/>
          <p:cNvSpPr txBox="1"/>
          <p:nvPr/>
        </p:nvSpPr>
        <p:spPr>
          <a:xfrm>
            <a:off x="3357554" y="1428736"/>
            <a:ext cx="1914498" cy="523220"/>
          </a:xfrm>
          <a:prstGeom prst="rect">
            <a:avLst/>
          </a:prstGeom>
          <a:noFill/>
          <a:ln>
            <a:solidFill>
              <a:schemeClr val="accent3"/>
            </a:solidFill>
          </a:ln>
        </p:spPr>
        <p:txBody>
          <a:bodyPr wrap="none" rtlCol="0">
            <a:spAutoFit/>
          </a:bodyPr>
          <a:lstStyle/>
          <a:p>
            <a:r>
              <a:rPr lang="fr-FR" sz="2800" b="1" dirty="0" err="1" smtClean="0"/>
              <a:t>Temprature</a:t>
            </a:r>
            <a:endParaRPr 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10" grpId="0" build="allAtOnce"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39</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8611" name="Object 3"/>
          <p:cNvGraphicFramePr>
            <a:graphicFrameLocks noGrp="1" noChangeAspect="1"/>
          </p:cNvGraphicFramePr>
          <p:nvPr>
            <p:ph idx="1"/>
          </p:nvPr>
        </p:nvGraphicFramePr>
        <p:xfrm>
          <a:off x="425450" y="2514600"/>
          <a:ext cx="7835900" cy="896938"/>
        </p:xfrm>
        <a:graphic>
          <a:graphicData uri="http://schemas.openxmlformats.org/presentationml/2006/ole">
            <mc:AlternateContent xmlns:mc="http://schemas.openxmlformats.org/markup-compatibility/2006">
              <mc:Choice xmlns:v="urn:schemas-microsoft-com:vml" Requires="v">
                <p:oleObj spid="_x0000_s68629" name="Feuille de calcul" r:id="rId4" imgW="3829202" imgH="438302" progId="Excel.Sheet.12">
                  <p:embed/>
                </p:oleObj>
              </mc:Choice>
              <mc:Fallback>
                <p:oleObj name="Feuille de calcul" r:id="rId4" imgW="3829202" imgH="438302" progId="Excel.Sheet.12">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450" y="2514600"/>
                        <a:ext cx="7835900" cy="896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ZoneTexte 10"/>
          <p:cNvSpPr txBox="1"/>
          <p:nvPr/>
        </p:nvSpPr>
        <p:spPr>
          <a:xfrm>
            <a:off x="3357554" y="1428736"/>
            <a:ext cx="2808461" cy="523220"/>
          </a:xfrm>
          <a:prstGeom prst="rect">
            <a:avLst/>
          </a:prstGeom>
          <a:noFill/>
          <a:ln>
            <a:solidFill>
              <a:schemeClr val="accent3"/>
            </a:solidFill>
          </a:ln>
        </p:spPr>
        <p:txBody>
          <a:bodyPr wrap="none" rtlCol="0">
            <a:spAutoFit/>
          </a:bodyPr>
          <a:lstStyle/>
          <a:p>
            <a:r>
              <a:rPr lang="fr-FR" sz="2800" b="1" dirty="0" smtClean="0"/>
              <a:t>GCM </a:t>
            </a:r>
            <a:r>
              <a:rPr lang="fr-FR" sz="2800" b="1" dirty="0" err="1" smtClean="0"/>
              <a:t>uncertainty</a:t>
            </a:r>
            <a:endParaRPr lang="en-US" sz="2800" b="1" dirty="0"/>
          </a:p>
        </p:txBody>
      </p:sp>
      <p:graphicFrame>
        <p:nvGraphicFramePr>
          <p:cNvPr id="68612" name="Object 4"/>
          <p:cNvGraphicFramePr>
            <a:graphicFrameLocks noChangeAspect="1"/>
          </p:cNvGraphicFramePr>
          <p:nvPr/>
        </p:nvGraphicFramePr>
        <p:xfrm>
          <a:off x="425450" y="4003675"/>
          <a:ext cx="7961313" cy="2035175"/>
        </p:xfrm>
        <a:graphic>
          <a:graphicData uri="http://schemas.openxmlformats.org/presentationml/2006/ole">
            <mc:AlternateContent xmlns:mc="http://schemas.openxmlformats.org/markup-compatibility/2006">
              <mc:Choice xmlns:v="urn:schemas-microsoft-com:vml" Requires="v">
                <p:oleObj spid="_x0000_s68630" name="Feuille de calcul" r:id="rId6" imgW="6086551" imgH="1533449" progId="Excel.Sheet.12">
                  <p:embed/>
                </p:oleObj>
              </mc:Choice>
              <mc:Fallback>
                <p:oleObj name="Feuille de calcul" r:id="rId6" imgW="6086551" imgH="1533449" progId="Excel.Sheet.12">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5450" y="4003675"/>
                        <a:ext cx="7961313" cy="2035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ZoneTexte 8"/>
          <p:cNvSpPr txBox="1"/>
          <p:nvPr/>
        </p:nvSpPr>
        <p:spPr>
          <a:xfrm>
            <a:off x="428596" y="2000240"/>
            <a:ext cx="708848" cy="461665"/>
          </a:xfrm>
          <a:prstGeom prst="rect">
            <a:avLst/>
          </a:prstGeom>
          <a:noFill/>
        </p:spPr>
        <p:txBody>
          <a:bodyPr wrap="none" rtlCol="0">
            <a:spAutoFit/>
          </a:bodyPr>
          <a:lstStyle/>
          <a:p>
            <a:r>
              <a:rPr lang="fr-FR" sz="2400" b="1" dirty="0" err="1" smtClean="0"/>
              <a:t>Bias</a:t>
            </a:r>
            <a:endParaRPr lang="en-US" sz="2400" b="1" dirty="0"/>
          </a:p>
        </p:txBody>
      </p:sp>
      <p:sp>
        <p:nvSpPr>
          <p:cNvPr id="10" name="ZoneTexte 9"/>
          <p:cNvSpPr txBox="1"/>
          <p:nvPr/>
        </p:nvSpPr>
        <p:spPr>
          <a:xfrm>
            <a:off x="428596" y="3500438"/>
            <a:ext cx="1656094" cy="461665"/>
          </a:xfrm>
          <a:prstGeom prst="rect">
            <a:avLst/>
          </a:prstGeom>
          <a:noFill/>
        </p:spPr>
        <p:txBody>
          <a:bodyPr wrap="none" rtlCol="0">
            <a:spAutoFit/>
          </a:bodyPr>
          <a:lstStyle/>
          <a:p>
            <a:r>
              <a:rPr lang="fr-FR" sz="2400" b="1" dirty="0" smtClean="0"/>
              <a:t>Water </a:t>
            </a:r>
            <a:r>
              <a:rPr lang="fr-FR" sz="2400" b="1" dirty="0" err="1" smtClean="0"/>
              <a:t>yield</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8611"/>
                                        </p:tgtEl>
                                        <p:attrNameLst>
                                          <p:attrName>style.visibility</p:attrName>
                                        </p:attrNameLst>
                                      </p:cBhvr>
                                      <p:to>
                                        <p:strVal val="visible"/>
                                      </p:to>
                                    </p:set>
                                    <p:anim calcmode="lin" valueType="num">
                                      <p:cBhvr additive="base">
                                        <p:cTn id="19" dur="500" fill="hold"/>
                                        <p:tgtEl>
                                          <p:spTgt spid="68611"/>
                                        </p:tgtEl>
                                        <p:attrNameLst>
                                          <p:attrName>ppt_x</p:attrName>
                                        </p:attrNameLst>
                                      </p:cBhvr>
                                      <p:tavLst>
                                        <p:tav tm="0">
                                          <p:val>
                                            <p:strVal val="#ppt_x"/>
                                          </p:val>
                                        </p:tav>
                                        <p:tav tm="100000">
                                          <p:val>
                                            <p:strVal val="#ppt_x"/>
                                          </p:val>
                                        </p:tav>
                                      </p:tavLst>
                                    </p:anim>
                                    <p:anim calcmode="lin" valueType="num">
                                      <p:cBhvr additive="base">
                                        <p:cTn id="20" dur="500" fill="hold"/>
                                        <p:tgtEl>
                                          <p:spTgt spid="686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8612"/>
                                        </p:tgtEl>
                                        <p:attrNameLst>
                                          <p:attrName>style.visibility</p:attrName>
                                        </p:attrNameLst>
                                      </p:cBhvr>
                                      <p:to>
                                        <p:strVal val="visible"/>
                                      </p:to>
                                    </p:set>
                                    <p:anim calcmode="lin" valueType="num">
                                      <p:cBhvr additive="base">
                                        <p:cTn id="29" dur="500" fill="hold"/>
                                        <p:tgtEl>
                                          <p:spTgt spid="68612"/>
                                        </p:tgtEl>
                                        <p:attrNameLst>
                                          <p:attrName>ppt_x</p:attrName>
                                        </p:attrNameLst>
                                      </p:cBhvr>
                                      <p:tavLst>
                                        <p:tav tm="0">
                                          <p:val>
                                            <p:strVal val="#ppt_x"/>
                                          </p:val>
                                        </p:tav>
                                        <p:tav tm="100000">
                                          <p:val>
                                            <p:strVal val="#ppt_x"/>
                                          </p:val>
                                        </p:tav>
                                      </p:tavLst>
                                    </p:anim>
                                    <p:anim calcmode="lin" valueType="num">
                                      <p:cBhvr additive="base">
                                        <p:cTn id="30" dur="500" fill="hold"/>
                                        <p:tgtEl>
                                          <p:spTgt spid="686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P spid="9" grpId="0" build="allAtOnce"/>
      <p:bldP spid="10"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928671"/>
            <a:ext cx="8229600" cy="5395930"/>
          </a:xfrm>
          <a:ln w="12700">
            <a:solidFill>
              <a:schemeClr val="bg2">
                <a:lumMod val="75000"/>
              </a:schemeClr>
            </a:solidFill>
          </a:ln>
        </p:spPr>
        <p:txBody>
          <a:bodyPr>
            <a:normAutofit/>
          </a:bodyPr>
          <a:lstStyle/>
          <a:p>
            <a:pPr marL="514350" indent="-514350">
              <a:lnSpc>
                <a:spcPct val="150000"/>
              </a:lnSpc>
              <a:spcAft>
                <a:spcPts val="1200"/>
              </a:spcAft>
              <a:buClr>
                <a:srgbClr val="9900CC"/>
              </a:buClr>
              <a:buSzPct val="150000"/>
              <a:buNone/>
            </a:pPr>
            <a:r>
              <a:rPr lang="nl-BE" sz="3200" dirty="0" smtClean="0">
                <a:solidFill>
                  <a:schemeClr val="bg1">
                    <a:lumMod val="50000"/>
                    <a:lumOff val="50000"/>
                  </a:schemeClr>
                </a:solidFill>
              </a:rPr>
              <a:t>         </a:t>
            </a:r>
            <a:r>
              <a:rPr lang="nl-BE" sz="3200" dirty="0" err="1" smtClean="0"/>
              <a:t>Introduction</a:t>
            </a:r>
            <a:r>
              <a:rPr lang="nl-BE" sz="3200" dirty="0" smtClean="0"/>
              <a:t> </a:t>
            </a:r>
          </a:p>
          <a:p>
            <a:pPr marL="514350" indent="-514350">
              <a:lnSpc>
                <a:spcPct val="150000"/>
              </a:lnSpc>
              <a:spcAft>
                <a:spcPts val="1200"/>
              </a:spcAft>
              <a:buClr>
                <a:srgbClr val="9900CC"/>
              </a:buClr>
              <a:buSzPct val="150000"/>
              <a:buNone/>
            </a:pPr>
            <a:r>
              <a:rPr lang="nl-BE" sz="3200" dirty="0" smtClean="0"/>
              <a:t>         </a:t>
            </a:r>
            <a:r>
              <a:rPr lang="nl-BE" sz="3200" b="1" dirty="0" smtClean="0">
                <a:solidFill>
                  <a:srgbClr val="FF0000"/>
                </a:solidFill>
              </a:rPr>
              <a:t>Problem statement and objectives</a:t>
            </a:r>
          </a:p>
          <a:p>
            <a:pPr marL="514350" indent="-514350">
              <a:lnSpc>
                <a:spcPct val="150000"/>
              </a:lnSpc>
              <a:spcAft>
                <a:spcPts val="1200"/>
              </a:spcAft>
              <a:buClr>
                <a:srgbClr val="9900CC"/>
              </a:buClr>
              <a:buSzPct val="150000"/>
              <a:buNone/>
            </a:pPr>
            <a:r>
              <a:rPr lang="nl-BE" sz="3200" dirty="0" smtClean="0"/>
              <a:t>         </a:t>
            </a:r>
            <a:r>
              <a:rPr lang="nl-BE" sz="3200" dirty="0"/>
              <a:t>Materials and methods</a:t>
            </a:r>
          </a:p>
          <a:p>
            <a:pPr marL="514350" indent="-514350">
              <a:lnSpc>
                <a:spcPct val="150000"/>
              </a:lnSpc>
              <a:spcAft>
                <a:spcPts val="1200"/>
              </a:spcAft>
              <a:buClr>
                <a:srgbClr val="9900CC"/>
              </a:buClr>
              <a:buSzPct val="150000"/>
              <a:buNone/>
            </a:pPr>
            <a:r>
              <a:rPr lang="nl-BE" sz="3200" dirty="0"/>
              <a:t>         Results and discussion</a:t>
            </a:r>
          </a:p>
          <a:p>
            <a:pPr marL="514350" indent="-514350">
              <a:lnSpc>
                <a:spcPct val="150000"/>
              </a:lnSpc>
              <a:buClr>
                <a:srgbClr val="9900CC"/>
              </a:buClr>
              <a:buSzPct val="150000"/>
              <a:buNone/>
            </a:pPr>
            <a:r>
              <a:rPr lang="nl-BE" sz="3200" dirty="0"/>
              <a:t>         Conclusion and </a:t>
            </a:r>
            <a:r>
              <a:rPr lang="nl-BE" sz="3200" dirty="0" smtClean="0"/>
              <a:t>recommendations</a:t>
            </a:r>
            <a:endParaRPr lang="en-US" sz="3200" dirty="0"/>
          </a:p>
        </p:txBody>
      </p:sp>
      <p:sp>
        <p:nvSpPr>
          <p:cNvPr id="3" name="Slide Number Placeholder 2"/>
          <p:cNvSpPr>
            <a:spLocks noGrp="1"/>
          </p:cNvSpPr>
          <p:nvPr>
            <p:ph type="sldNum" sz="quarter" idx="12"/>
          </p:nvPr>
        </p:nvSpPr>
        <p:spPr/>
        <p:txBody>
          <a:bodyPr/>
          <a:lstStyle/>
          <a:p>
            <a:fld id="{BF61CE18-8D91-4A62-9231-4541BCED71E1}" type="slidenum">
              <a:rPr lang="en-US" smtClean="0"/>
              <a:pPr/>
              <a:t>4</a:t>
            </a:fld>
            <a:endParaRPr lang="en-US" dirty="0"/>
          </a:p>
        </p:txBody>
      </p:sp>
      <p:sp>
        <p:nvSpPr>
          <p:cNvPr id="4"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5" name="Rectangle 4"/>
          <p:cNvSpPr/>
          <p:nvPr/>
        </p:nvSpPr>
        <p:spPr>
          <a:xfrm>
            <a:off x="571472" y="1071547"/>
            <a:ext cx="571504" cy="500066"/>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1</a:t>
            </a:r>
            <a:endParaRPr lang="en-US" sz="7200" b="1" dirty="0">
              <a:solidFill>
                <a:schemeClr val="bg1"/>
              </a:solidFill>
              <a:latin typeface="+mj-lt"/>
            </a:endParaRPr>
          </a:p>
        </p:txBody>
      </p:sp>
      <p:sp>
        <p:nvSpPr>
          <p:cNvPr id="6" name="Rectangle 5"/>
          <p:cNvSpPr/>
          <p:nvPr/>
        </p:nvSpPr>
        <p:spPr>
          <a:xfrm>
            <a:off x="571472" y="2099489"/>
            <a:ext cx="571504" cy="500066"/>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2</a:t>
            </a:r>
            <a:endParaRPr lang="en-US" sz="7200" b="1" dirty="0">
              <a:solidFill>
                <a:schemeClr val="bg1"/>
              </a:solidFill>
              <a:latin typeface="+mj-lt"/>
            </a:endParaRPr>
          </a:p>
        </p:txBody>
      </p:sp>
      <p:sp>
        <p:nvSpPr>
          <p:cNvPr id="7" name="Rectangle 6"/>
          <p:cNvSpPr/>
          <p:nvPr/>
        </p:nvSpPr>
        <p:spPr>
          <a:xfrm>
            <a:off x="571472" y="3072117"/>
            <a:ext cx="571504" cy="500066"/>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3</a:t>
            </a:r>
            <a:endParaRPr lang="en-US" sz="7200" b="1" dirty="0">
              <a:solidFill>
                <a:schemeClr val="bg1"/>
              </a:solidFill>
              <a:latin typeface="+mj-lt"/>
            </a:endParaRPr>
          </a:p>
        </p:txBody>
      </p:sp>
      <p:sp>
        <p:nvSpPr>
          <p:cNvPr id="9" name="Rectangle 8"/>
          <p:cNvSpPr/>
          <p:nvPr/>
        </p:nvSpPr>
        <p:spPr>
          <a:xfrm>
            <a:off x="597705" y="4095800"/>
            <a:ext cx="571504" cy="50006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4</a:t>
            </a:r>
            <a:endParaRPr lang="en-US" sz="7200" b="1" dirty="0">
              <a:solidFill>
                <a:schemeClr val="bg1"/>
              </a:solidFill>
              <a:latin typeface="+mj-lt"/>
            </a:endParaRPr>
          </a:p>
        </p:txBody>
      </p:sp>
      <p:sp>
        <p:nvSpPr>
          <p:cNvPr id="10" name="Rectangle 9"/>
          <p:cNvSpPr/>
          <p:nvPr/>
        </p:nvSpPr>
        <p:spPr>
          <a:xfrm>
            <a:off x="597705" y="5085184"/>
            <a:ext cx="571504" cy="50006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5</a:t>
            </a:r>
            <a:endParaRPr lang="en-US" sz="7200" b="1" dirty="0">
              <a:solidFill>
                <a:schemeClr val="bg1"/>
              </a:solidFill>
              <a:latin typeface="+mj-lt"/>
            </a:endParaRPr>
          </a:p>
        </p:txBody>
      </p:sp>
    </p:spTree>
    <p:extLst>
      <p:ext uri="{BB962C8B-B14F-4D97-AF65-F5344CB8AC3E}">
        <p14:creationId xmlns:p14="http://schemas.microsoft.com/office/powerpoint/2010/main" val="11715770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40</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ZoneTexte 10"/>
          <p:cNvSpPr txBox="1"/>
          <p:nvPr/>
        </p:nvSpPr>
        <p:spPr>
          <a:xfrm>
            <a:off x="3357554" y="1428736"/>
            <a:ext cx="1944763" cy="523220"/>
          </a:xfrm>
          <a:prstGeom prst="rect">
            <a:avLst/>
          </a:prstGeom>
          <a:noFill/>
          <a:ln>
            <a:solidFill>
              <a:schemeClr val="accent3"/>
            </a:solidFill>
          </a:ln>
        </p:spPr>
        <p:txBody>
          <a:bodyPr wrap="none" rtlCol="0">
            <a:spAutoFit/>
          </a:bodyPr>
          <a:lstStyle/>
          <a:p>
            <a:r>
              <a:rPr lang="fr-FR" sz="2800" b="1" dirty="0" smtClean="0"/>
              <a:t>Base </a:t>
            </a:r>
            <a:r>
              <a:rPr lang="fr-FR" sz="2800" b="1" dirty="0" err="1" smtClean="0"/>
              <a:t>period</a:t>
            </a:r>
            <a:endParaRPr lang="en-US" sz="2800" b="1" dirty="0"/>
          </a:p>
        </p:txBody>
      </p:sp>
      <p:sp>
        <p:nvSpPr>
          <p:cNvPr id="778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Chart 3"/>
          <p:cNvGraphicFramePr>
            <a:graphicFrameLocks noGrp="1"/>
          </p:cNvGraphicFramePr>
          <p:nvPr>
            <p:ph idx="1"/>
          </p:nvPr>
        </p:nvGraphicFramePr>
        <p:xfrm>
          <a:off x="857224" y="2071678"/>
          <a:ext cx="7286676" cy="350046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Graphic spid="13" grpId="0">
        <p:bldAsOne/>
      </p:bldGraphic>
    </p:bld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41</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ZoneTexte 10"/>
          <p:cNvSpPr txBox="1"/>
          <p:nvPr/>
        </p:nvSpPr>
        <p:spPr>
          <a:xfrm>
            <a:off x="3357554" y="1428736"/>
            <a:ext cx="1944763" cy="523220"/>
          </a:xfrm>
          <a:prstGeom prst="rect">
            <a:avLst/>
          </a:prstGeom>
          <a:noFill/>
          <a:ln>
            <a:solidFill>
              <a:schemeClr val="accent3"/>
            </a:solidFill>
          </a:ln>
        </p:spPr>
        <p:txBody>
          <a:bodyPr wrap="none" rtlCol="0">
            <a:spAutoFit/>
          </a:bodyPr>
          <a:lstStyle/>
          <a:p>
            <a:r>
              <a:rPr lang="fr-FR" sz="2800" b="1" dirty="0" smtClean="0"/>
              <a:t>Base </a:t>
            </a:r>
            <a:r>
              <a:rPr lang="fr-FR" sz="2800" b="1" dirty="0" err="1" smtClean="0"/>
              <a:t>period</a:t>
            </a:r>
            <a:endParaRPr lang="en-US" sz="2800" b="1" dirty="0"/>
          </a:p>
        </p:txBody>
      </p:sp>
      <p:sp>
        <p:nvSpPr>
          <p:cNvPr id="778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Chart 3"/>
          <p:cNvGraphicFramePr>
            <a:graphicFrameLocks noGrp="1"/>
          </p:cNvGraphicFramePr>
          <p:nvPr>
            <p:ph idx="1"/>
          </p:nvPr>
        </p:nvGraphicFramePr>
        <p:xfrm>
          <a:off x="571472" y="2071678"/>
          <a:ext cx="7643866" cy="392909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42</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ZoneTexte 10"/>
          <p:cNvSpPr txBox="1"/>
          <p:nvPr/>
        </p:nvSpPr>
        <p:spPr>
          <a:xfrm>
            <a:off x="3357554" y="1428736"/>
            <a:ext cx="1944763" cy="523220"/>
          </a:xfrm>
          <a:prstGeom prst="rect">
            <a:avLst/>
          </a:prstGeom>
          <a:noFill/>
          <a:ln>
            <a:solidFill>
              <a:schemeClr val="accent3"/>
            </a:solidFill>
          </a:ln>
        </p:spPr>
        <p:txBody>
          <a:bodyPr wrap="none" rtlCol="0">
            <a:spAutoFit/>
          </a:bodyPr>
          <a:lstStyle/>
          <a:p>
            <a:r>
              <a:rPr lang="fr-FR" sz="2800" b="1" dirty="0" smtClean="0"/>
              <a:t>Base </a:t>
            </a:r>
            <a:r>
              <a:rPr lang="fr-FR" sz="2800" b="1" dirty="0" err="1" smtClean="0"/>
              <a:t>period</a:t>
            </a:r>
            <a:endParaRPr lang="en-US" sz="2800" b="1" dirty="0"/>
          </a:p>
        </p:txBody>
      </p:sp>
      <p:sp>
        <p:nvSpPr>
          <p:cNvPr id="778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Chart 9"/>
          <p:cNvGraphicFramePr>
            <a:graphicFrameLocks noGrp="1"/>
          </p:cNvGraphicFramePr>
          <p:nvPr>
            <p:ph idx="1"/>
          </p:nvPr>
        </p:nvGraphicFramePr>
        <p:xfrm>
          <a:off x="785786" y="2071678"/>
          <a:ext cx="7615262" cy="392272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43</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ZoneTexte 10"/>
          <p:cNvSpPr txBox="1"/>
          <p:nvPr/>
        </p:nvSpPr>
        <p:spPr>
          <a:xfrm>
            <a:off x="2786050" y="1428736"/>
            <a:ext cx="3354252" cy="523220"/>
          </a:xfrm>
          <a:prstGeom prst="rect">
            <a:avLst/>
          </a:prstGeom>
          <a:noFill/>
          <a:ln>
            <a:solidFill>
              <a:schemeClr val="accent3"/>
            </a:solidFill>
          </a:ln>
        </p:spPr>
        <p:txBody>
          <a:bodyPr wrap="none" rtlCol="0">
            <a:spAutoFit/>
          </a:bodyPr>
          <a:lstStyle/>
          <a:p>
            <a:r>
              <a:rPr lang="fr-FR" sz="2800" b="1" dirty="0" err="1" smtClean="0"/>
              <a:t>Average</a:t>
            </a:r>
            <a:r>
              <a:rPr lang="fr-FR" sz="2800" b="1" dirty="0" smtClean="0"/>
              <a:t> flow  change</a:t>
            </a:r>
            <a:endParaRPr lang="en-US" sz="2800" b="1" dirty="0"/>
          </a:p>
        </p:txBody>
      </p:sp>
      <p:sp>
        <p:nvSpPr>
          <p:cNvPr id="778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Chart 6"/>
          <p:cNvGraphicFramePr>
            <a:graphicFrameLocks noGrp="1"/>
          </p:cNvGraphicFramePr>
          <p:nvPr>
            <p:ph idx="1"/>
          </p:nvPr>
        </p:nvGraphicFramePr>
        <p:xfrm>
          <a:off x="785786" y="2143116"/>
          <a:ext cx="7000924" cy="378621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Graphic spid="10" grpId="0">
        <p:bldAsOne/>
      </p:bldGraphic>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44</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ZoneTexte 10"/>
          <p:cNvSpPr txBox="1"/>
          <p:nvPr/>
        </p:nvSpPr>
        <p:spPr>
          <a:xfrm>
            <a:off x="2786050" y="1428736"/>
            <a:ext cx="3354252" cy="523220"/>
          </a:xfrm>
          <a:prstGeom prst="rect">
            <a:avLst/>
          </a:prstGeom>
          <a:noFill/>
          <a:ln>
            <a:solidFill>
              <a:schemeClr val="accent3"/>
            </a:solidFill>
          </a:ln>
        </p:spPr>
        <p:txBody>
          <a:bodyPr wrap="none" rtlCol="0">
            <a:spAutoFit/>
          </a:bodyPr>
          <a:lstStyle/>
          <a:p>
            <a:r>
              <a:rPr lang="fr-FR" sz="2800" b="1" dirty="0" err="1" smtClean="0"/>
              <a:t>Average</a:t>
            </a:r>
            <a:r>
              <a:rPr lang="fr-FR" sz="2800" b="1" dirty="0" smtClean="0"/>
              <a:t> flow  change</a:t>
            </a:r>
            <a:endParaRPr lang="en-US" sz="2800" b="1" dirty="0"/>
          </a:p>
        </p:txBody>
      </p:sp>
      <p:sp>
        <p:nvSpPr>
          <p:cNvPr id="778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Chart 7"/>
          <p:cNvGraphicFramePr>
            <a:graphicFrameLocks noGrp="1"/>
          </p:cNvGraphicFramePr>
          <p:nvPr>
            <p:ph idx="1"/>
          </p:nvPr>
        </p:nvGraphicFramePr>
        <p:xfrm>
          <a:off x="642910" y="2214554"/>
          <a:ext cx="7143800" cy="378621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Graphic spid="14" grpId="0">
        <p:bldAsOne/>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45</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ZoneTexte 10"/>
          <p:cNvSpPr txBox="1"/>
          <p:nvPr/>
        </p:nvSpPr>
        <p:spPr>
          <a:xfrm>
            <a:off x="2643174" y="1428736"/>
            <a:ext cx="3354252" cy="523220"/>
          </a:xfrm>
          <a:prstGeom prst="rect">
            <a:avLst/>
          </a:prstGeom>
          <a:noFill/>
          <a:ln>
            <a:solidFill>
              <a:schemeClr val="accent3"/>
            </a:solidFill>
          </a:ln>
        </p:spPr>
        <p:txBody>
          <a:bodyPr wrap="none" rtlCol="0">
            <a:spAutoFit/>
          </a:bodyPr>
          <a:lstStyle/>
          <a:p>
            <a:r>
              <a:rPr lang="fr-FR" sz="2800" b="1" dirty="0" err="1" smtClean="0"/>
              <a:t>Average</a:t>
            </a:r>
            <a:r>
              <a:rPr lang="fr-FR" sz="2800" b="1" dirty="0" smtClean="0"/>
              <a:t> flow change </a:t>
            </a:r>
            <a:endParaRPr lang="en-US" sz="2800" b="1" dirty="0"/>
          </a:p>
        </p:txBody>
      </p:sp>
      <p:sp>
        <p:nvSpPr>
          <p:cNvPr id="778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Chart 8"/>
          <p:cNvGraphicFramePr>
            <a:graphicFrameLocks noGrp="1"/>
          </p:cNvGraphicFramePr>
          <p:nvPr>
            <p:ph idx="1"/>
          </p:nvPr>
        </p:nvGraphicFramePr>
        <p:xfrm>
          <a:off x="642910" y="2214554"/>
          <a:ext cx="7186634" cy="37147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Graphic spid="10" grpId="0">
        <p:bldAsOne/>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46</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ZoneTexte 10"/>
          <p:cNvSpPr txBox="1"/>
          <p:nvPr/>
        </p:nvSpPr>
        <p:spPr>
          <a:xfrm>
            <a:off x="2571736" y="1428736"/>
            <a:ext cx="3474284" cy="523220"/>
          </a:xfrm>
          <a:prstGeom prst="rect">
            <a:avLst/>
          </a:prstGeom>
          <a:noFill/>
          <a:ln>
            <a:solidFill>
              <a:schemeClr val="accent3"/>
            </a:solidFill>
          </a:ln>
        </p:spPr>
        <p:txBody>
          <a:bodyPr wrap="none" rtlCol="0">
            <a:spAutoFit/>
          </a:bodyPr>
          <a:lstStyle/>
          <a:p>
            <a:r>
              <a:rPr lang="fr-FR" sz="2800" b="1" dirty="0" err="1" smtClean="0"/>
              <a:t>Seasonal</a:t>
            </a:r>
            <a:r>
              <a:rPr lang="fr-FR" sz="2800" b="1" dirty="0" smtClean="0"/>
              <a:t>  flow change</a:t>
            </a:r>
            <a:endParaRPr lang="en-US" sz="2800" b="1" dirty="0"/>
          </a:p>
        </p:txBody>
      </p:sp>
      <p:sp>
        <p:nvSpPr>
          <p:cNvPr id="778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Chart 28"/>
          <p:cNvGraphicFramePr>
            <a:graphicFrameLocks noGrp="1"/>
          </p:cNvGraphicFramePr>
          <p:nvPr>
            <p:ph idx="1"/>
          </p:nvPr>
        </p:nvGraphicFramePr>
        <p:xfrm>
          <a:off x="457200" y="2143115"/>
          <a:ext cx="7901014" cy="418148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Graphic spid="12" grpId="0">
        <p:bldAsOne/>
      </p:bldGraphic>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47</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ZoneTexte 10"/>
          <p:cNvSpPr txBox="1"/>
          <p:nvPr/>
        </p:nvSpPr>
        <p:spPr>
          <a:xfrm>
            <a:off x="2571736" y="1428736"/>
            <a:ext cx="3474284" cy="523220"/>
          </a:xfrm>
          <a:prstGeom prst="rect">
            <a:avLst/>
          </a:prstGeom>
          <a:noFill/>
          <a:ln>
            <a:solidFill>
              <a:schemeClr val="accent3"/>
            </a:solidFill>
          </a:ln>
        </p:spPr>
        <p:txBody>
          <a:bodyPr wrap="none" rtlCol="0">
            <a:spAutoFit/>
          </a:bodyPr>
          <a:lstStyle/>
          <a:p>
            <a:r>
              <a:rPr lang="fr-FR" sz="2800" b="1" dirty="0" err="1" smtClean="0"/>
              <a:t>Seasonal</a:t>
            </a:r>
            <a:r>
              <a:rPr lang="fr-FR" sz="2800" b="1" dirty="0" smtClean="0"/>
              <a:t>  flow change</a:t>
            </a:r>
            <a:endParaRPr lang="en-US" sz="2800" b="1" dirty="0"/>
          </a:p>
        </p:txBody>
      </p:sp>
      <p:sp>
        <p:nvSpPr>
          <p:cNvPr id="778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Chart 29"/>
          <p:cNvGraphicFramePr>
            <a:graphicFrameLocks noGrp="1"/>
          </p:cNvGraphicFramePr>
          <p:nvPr>
            <p:ph idx="1"/>
          </p:nvPr>
        </p:nvGraphicFramePr>
        <p:xfrm>
          <a:off x="642910" y="2000240"/>
          <a:ext cx="7543824" cy="418148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Graphic spid="10" grpId="0">
        <p:bldAsOne/>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48</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ZoneTexte 10"/>
          <p:cNvSpPr txBox="1"/>
          <p:nvPr/>
        </p:nvSpPr>
        <p:spPr>
          <a:xfrm>
            <a:off x="2571736" y="1428736"/>
            <a:ext cx="3474284" cy="523220"/>
          </a:xfrm>
          <a:prstGeom prst="rect">
            <a:avLst/>
          </a:prstGeom>
          <a:noFill/>
          <a:ln>
            <a:solidFill>
              <a:schemeClr val="accent3"/>
            </a:solidFill>
          </a:ln>
        </p:spPr>
        <p:txBody>
          <a:bodyPr wrap="none" rtlCol="0">
            <a:spAutoFit/>
          </a:bodyPr>
          <a:lstStyle/>
          <a:p>
            <a:r>
              <a:rPr lang="fr-FR" sz="2800" b="1" dirty="0" err="1" smtClean="0"/>
              <a:t>Seasonal</a:t>
            </a:r>
            <a:r>
              <a:rPr lang="fr-FR" sz="2800" b="1" dirty="0" smtClean="0"/>
              <a:t>  flow change</a:t>
            </a:r>
            <a:endParaRPr lang="en-US" sz="2800" b="1" dirty="0"/>
          </a:p>
        </p:txBody>
      </p:sp>
      <p:sp>
        <p:nvSpPr>
          <p:cNvPr id="778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Chart 30"/>
          <p:cNvGraphicFramePr>
            <a:graphicFrameLocks noGrp="1"/>
          </p:cNvGraphicFramePr>
          <p:nvPr>
            <p:ph idx="1"/>
          </p:nvPr>
        </p:nvGraphicFramePr>
        <p:xfrm>
          <a:off x="1000100" y="2285992"/>
          <a:ext cx="7143800" cy="37147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Graphic spid="13" grpId="0">
        <p:bldAsOne/>
      </p:bldGraphic>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3" name="Content Placeholder 2"/>
          <p:cNvSpPr>
            <a:spLocks noGrp="1"/>
          </p:cNvSpPr>
          <p:nvPr>
            <p:ph idx="1"/>
          </p:nvPr>
        </p:nvSpPr>
        <p:spPr>
          <a:xfrm>
            <a:off x="457200" y="1500174"/>
            <a:ext cx="8229600" cy="4824426"/>
          </a:xfrm>
          <a:ln>
            <a:solidFill>
              <a:schemeClr val="accent3"/>
            </a:solidFill>
          </a:ln>
        </p:spPr>
        <p:txBody>
          <a:bodyPr/>
          <a:lstStyle/>
          <a:p>
            <a:r>
              <a:rPr lang="fr-FR" b="1" dirty="0" smtClean="0">
                <a:solidFill>
                  <a:schemeClr val="accent1"/>
                </a:solidFill>
              </a:rPr>
              <a:t>Model </a:t>
            </a:r>
            <a:r>
              <a:rPr lang="fr-FR" b="1" dirty="0" err="1" smtClean="0">
                <a:solidFill>
                  <a:schemeClr val="accent1"/>
                </a:solidFill>
              </a:rPr>
              <a:t>evaluation</a:t>
            </a:r>
            <a:endParaRPr lang="fr-FR" b="1" dirty="0" smtClean="0">
              <a:solidFill>
                <a:schemeClr val="accent1"/>
              </a:solidFill>
            </a:endParaRPr>
          </a:p>
          <a:p>
            <a:pPr>
              <a:buNone/>
            </a:pPr>
            <a:endParaRPr lang="fr-FR" dirty="0" smtClean="0"/>
          </a:p>
          <a:p>
            <a:r>
              <a:rPr lang="fr-FR" b="1" dirty="0" err="1" smtClean="0">
                <a:solidFill>
                  <a:schemeClr val="accent1"/>
                </a:solidFill>
              </a:rPr>
              <a:t>Climate</a:t>
            </a:r>
            <a:r>
              <a:rPr lang="fr-FR" b="1" dirty="0" smtClean="0">
                <a:solidFill>
                  <a:schemeClr val="accent1"/>
                </a:solidFill>
              </a:rPr>
              <a:t> change </a:t>
            </a:r>
            <a:r>
              <a:rPr lang="fr-FR" b="1" dirty="0" err="1" smtClean="0">
                <a:solidFill>
                  <a:schemeClr val="accent1"/>
                </a:solidFill>
              </a:rPr>
              <a:t>anaysis</a:t>
            </a:r>
            <a:endParaRPr lang="fr-FR" b="1" dirty="0" smtClean="0">
              <a:solidFill>
                <a:schemeClr val="accent1"/>
              </a:solidFill>
            </a:endParaRPr>
          </a:p>
          <a:p>
            <a:pPr>
              <a:buNone/>
            </a:pPr>
            <a:endParaRPr lang="fr-FR" dirty="0" smtClean="0"/>
          </a:p>
          <a:p>
            <a:r>
              <a:rPr lang="fr-FR" b="1" dirty="0" smtClean="0"/>
              <a:t>Land use and </a:t>
            </a:r>
            <a:r>
              <a:rPr lang="fr-FR" b="1" dirty="0" err="1" smtClean="0"/>
              <a:t>cover</a:t>
            </a:r>
            <a:r>
              <a:rPr lang="fr-FR" b="1" dirty="0" smtClean="0"/>
              <a:t> (LUC) change </a:t>
            </a:r>
            <a:r>
              <a:rPr lang="fr-FR" b="1" dirty="0" err="1" smtClean="0"/>
              <a:t>analysis</a:t>
            </a:r>
            <a:endParaRPr lang="fr-FR" b="1" dirty="0" smtClean="0"/>
          </a:p>
          <a:p>
            <a:pPr>
              <a:buNone/>
            </a:pPr>
            <a:endParaRPr lang="fr-FR" dirty="0" smtClean="0"/>
          </a:p>
          <a:p>
            <a:r>
              <a:rPr lang="fr-FR" dirty="0" smtClean="0"/>
              <a:t>Land use change </a:t>
            </a:r>
            <a:r>
              <a:rPr lang="fr-FR" dirty="0" err="1" smtClean="0"/>
              <a:t>analysis</a:t>
            </a:r>
            <a:r>
              <a:rPr lang="fr-FR" dirty="0" smtClean="0"/>
              <a:t> </a:t>
            </a:r>
            <a:r>
              <a:rPr lang="fr-FR" dirty="0" err="1" smtClean="0"/>
              <a:t>coupled</a:t>
            </a:r>
            <a:r>
              <a:rPr lang="fr-FR" dirty="0" smtClean="0"/>
              <a:t> </a:t>
            </a:r>
            <a:r>
              <a:rPr lang="fr-FR" dirty="0" err="1" smtClean="0"/>
              <a:t>with</a:t>
            </a:r>
            <a:r>
              <a:rPr lang="fr-FR" dirty="0" smtClean="0"/>
              <a:t> </a:t>
            </a:r>
            <a:r>
              <a:rPr lang="fr-FR" dirty="0" err="1" smtClean="0"/>
              <a:t>climate</a:t>
            </a:r>
            <a:r>
              <a:rPr lang="fr-FR" dirty="0" smtClean="0"/>
              <a:t> change</a:t>
            </a:r>
            <a:endParaRPr lang="en-US" dirty="0"/>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49</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71480"/>
            <a:ext cx="8301038" cy="796086"/>
          </a:xfrm>
        </p:spPr>
        <p:txBody>
          <a:bodyPr>
            <a:normAutofit/>
          </a:bodyPr>
          <a:lstStyle/>
          <a:p>
            <a:r>
              <a:rPr lang="nl-BE" sz="4000" b="1" dirty="0" smtClean="0">
                <a:solidFill>
                  <a:schemeClr val="accent1"/>
                </a:solidFill>
              </a:rPr>
              <a:t>Problem statement</a:t>
            </a:r>
            <a:endParaRPr lang="en-US" sz="4000" dirty="0">
              <a:solidFill>
                <a:schemeClr val="accent1"/>
              </a:solidFill>
            </a:endParaRPr>
          </a:p>
        </p:txBody>
      </p:sp>
      <p:sp>
        <p:nvSpPr>
          <p:cNvPr id="3" name="Content Placeholder 2"/>
          <p:cNvSpPr>
            <a:spLocks noGrp="1"/>
          </p:cNvSpPr>
          <p:nvPr>
            <p:ph idx="1"/>
          </p:nvPr>
        </p:nvSpPr>
        <p:spPr>
          <a:xfrm>
            <a:off x="457200" y="1500174"/>
            <a:ext cx="8229600" cy="4824426"/>
          </a:xfrm>
          <a:ln>
            <a:solidFill>
              <a:schemeClr val="accent2"/>
            </a:solidFill>
          </a:ln>
        </p:spPr>
        <p:txBody>
          <a:bodyPr>
            <a:normAutofit fontScale="92500"/>
          </a:bodyPr>
          <a:lstStyle/>
          <a:p>
            <a:r>
              <a:rPr lang="en-US" sz="2800" b="1" dirty="0" smtClean="0"/>
              <a:t>high development  </a:t>
            </a:r>
            <a:r>
              <a:rPr lang="en-US" sz="2800" dirty="0" smtClean="0"/>
              <a:t>on the Nile, i.e. construction of the Aswan Dam, </a:t>
            </a:r>
            <a:r>
              <a:rPr lang="en-US" sz="2800" dirty="0" err="1" smtClean="0"/>
              <a:t>Sennar</a:t>
            </a:r>
            <a:r>
              <a:rPr lang="en-US" sz="2800" dirty="0" smtClean="0"/>
              <a:t>, and </a:t>
            </a:r>
            <a:r>
              <a:rPr lang="en-US" sz="2800" dirty="0" err="1" smtClean="0"/>
              <a:t>Rosieres</a:t>
            </a:r>
            <a:r>
              <a:rPr lang="en-US" sz="2800" dirty="0" smtClean="0"/>
              <a:t> reservoirs for irrigation and hydropower generation</a:t>
            </a:r>
            <a:endParaRPr lang="fr-FR" sz="2800" dirty="0" smtClean="0"/>
          </a:p>
          <a:p>
            <a:r>
              <a:rPr lang="en-US" sz="2800" b="1" dirty="0" smtClean="0"/>
              <a:t>increased demand </a:t>
            </a:r>
            <a:r>
              <a:rPr lang="en-US" sz="2800" dirty="0" smtClean="0"/>
              <a:t>for irrigation and hydropower </a:t>
            </a:r>
            <a:r>
              <a:rPr lang="en-US" sz="2800" dirty="0"/>
              <a:t>Ethiopia - GERD</a:t>
            </a:r>
            <a:endParaRPr lang="en-US" sz="2800" dirty="0" smtClean="0"/>
          </a:p>
          <a:p>
            <a:r>
              <a:rPr lang="en-US" sz="2800" b="1" dirty="0" smtClean="0"/>
              <a:t>high vegetation degradation </a:t>
            </a:r>
            <a:r>
              <a:rPr lang="en-US" sz="2800" dirty="0" smtClean="0"/>
              <a:t>in Ethiopia, i.e. deforestation, results in land use change</a:t>
            </a:r>
          </a:p>
          <a:p>
            <a:pPr marL="274320" lvl="1" indent="-274320">
              <a:buClr>
                <a:schemeClr val="accent3"/>
              </a:buClr>
              <a:buSzPct val="95000"/>
            </a:pPr>
            <a:r>
              <a:rPr lang="en-US" sz="2800" b="1" dirty="0" smtClean="0"/>
              <a:t>ecosystem degradation </a:t>
            </a:r>
            <a:r>
              <a:rPr lang="en-US" sz="2800" dirty="0" smtClean="0"/>
              <a:t>due to massive utilization of river waters in Sudan and Egypt, </a:t>
            </a:r>
            <a:r>
              <a:rPr lang="en-US" sz="2800" dirty="0" err="1" smtClean="0"/>
              <a:t>eg</a:t>
            </a:r>
            <a:r>
              <a:rPr lang="en-US" sz="2800" dirty="0" smtClean="0"/>
              <a:t>. loss of biodiversity </a:t>
            </a:r>
            <a:endParaRPr lang="fr-FR" sz="2800" dirty="0" smtClean="0"/>
          </a:p>
          <a:p>
            <a:r>
              <a:rPr lang="en-GB" sz="2800" b="1" dirty="0" smtClean="0"/>
              <a:t>increasing water demand </a:t>
            </a:r>
            <a:r>
              <a:rPr lang="en-GB" sz="2800" dirty="0" smtClean="0"/>
              <a:t>upstream </a:t>
            </a:r>
            <a:r>
              <a:rPr lang="en-GB" sz="2800" b="1" dirty="0" smtClean="0"/>
              <a:t>+ climate change </a:t>
            </a:r>
            <a:r>
              <a:rPr lang="en-GB" sz="2800" dirty="0" smtClean="0"/>
              <a:t>and land use change </a:t>
            </a:r>
          </a:p>
          <a:p>
            <a:endParaRPr lang="en-US" dirty="0" smtClean="0"/>
          </a:p>
          <a:p>
            <a:endParaRPr lang="en-US" dirty="0" smtClean="0"/>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5</a:t>
            </a:fld>
            <a:endParaRPr lang="en-US" dirty="0">
              <a:solidFill>
                <a:schemeClr val="tx1"/>
              </a:solidFill>
            </a:endParaRPr>
          </a:p>
        </p:txBody>
      </p:sp>
      <p:sp>
        <p:nvSpPr>
          <p:cNvPr id="8"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down)">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50</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7" name="ZoneTexte 6"/>
          <p:cNvSpPr txBox="1"/>
          <p:nvPr/>
        </p:nvSpPr>
        <p:spPr>
          <a:xfrm>
            <a:off x="2928926" y="1571612"/>
            <a:ext cx="3189656" cy="523220"/>
          </a:xfrm>
          <a:prstGeom prst="rect">
            <a:avLst/>
          </a:prstGeom>
          <a:noFill/>
          <a:ln>
            <a:solidFill>
              <a:schemeClr val="accent3"/>
            </a:solidFill>
          </a:ln>
        </p:spPr>
        <p:txBody>
          <a:bodyPr wrap="none" rtlCol="0">
            <a:spAutoFit/>
          </a:bodyPr>
          <a:lstStyle/>
          <a:p>
            <a:r>
              <a:rPr lang="fr-FR" sz="2800" b="1" dirty="0" err="1" smtClean="0"/>
              <a:t>Annual</a:t>
            </a:r>
            <a:r>
              <a:rPr lang="fr-FR" sz="2800" b="1" dirty="0" smtClean="0"/>
              <a:t> </a:t>
            </a:r>
            <a:r>
              <a:rPr lang="fr-FR" sz="2800" b="1" dirty="0" err="1" smtClean="0"/>
              <a:t>yield</a:t>
            </a:r>
            <a:r>
              <a:rPr lang="fr-FR" sz="2800" b="1" dirty="0" smtClean="0"/>
              <a:t> change</a:t>
            </a:r>
            <a:endParaRPr lang="en-US" sz="2800" b="1" dirty="0"/>
          </a:p>
        </p:txBody>
      </p:sp>
      <p:graphicFrame>
        <p:nvGraphicFramePr>
          <p:cNvPr id="10" name="Espace réservé du contenu 9"/>
          <p:cNvGraphicFramePr>
            <a:graphicFrameLocks noGrp="1"/>
          </p:cNvGraphicFramePr>
          <p:nvPr>
            <p:ph idx="1"/>
          </p:nvPr>
        </p:nvGraphicFramePr>
        <p:xfrm>
          <a:off x="1428728" y="2571744"/>
          <a:ext cx="5607388" cy="2756348"/>
        </p:xfrm>
        <a:graphic>
          <a:graphicData uri="http://schemas.openxmlformats.org/drawingml/2006/table">
            <a:tbl>
              <a:tblPr/>
              <a:tblGrid>
                <a:gridCol w="1510765">
                  <a:extLst>
                    <a:ext uri="{9D8B030D-6E8A-4147-A177-3AD203B41FA5}">
                      <a16:colId xmlns:a16="http://schemas.microsoft.com/office/drawing/2014/main" val="20000"/>
                    </a:ext>
                  </a:extLst>
                </a:gridCol>
                <a:gridCol w="1170464">
                  <a:extLst>
                    <a:ext uri="{9D8B030D-6E8A-4147-A177-3AD203B41FA5}">
                      <a16:colId xmlns:a16="http://schemas.microsoft.com/office/drawing/2014/main" val="20001"/>
                    </a:ext>
                  </a:extLst>
                </a:gridCol>
                <a:gridCol w="1885747">
                  <a:extLst>
                    <a:ext uri="{9D8B030D-6E8A-4147-A177-3AD203B41FA5}">
                      <a16:colId xmlns:a16="http://schemas.microsoft.com/office/drawing/2014/main" val="20002"/>
                    </a:ext>
                  </a:extLst>
                </a:gridCol>
                <a:gridCol w="1040412">
                  <a:extLst>
                    <a:ext uri="{9D8B030D-6E8A-4147-A177-3AD203B41FA5}">
                      <a16:colId xmlns:a16="http://schemas.microsoft.com/office/drawing/2014/main" val="20003"/>
                    </a:ext>
                  </a:extLst>
                </a:gridCol>
              </a:tblGrid>
              <a:tr h="1003748">
                <a:tc>
                  <a:txBody>
                    <a:bodyPr/>
                    <a:lstStyle/>
                    <a:p>
                      <a:pPr marL="0" marR="0" algn="ctr">
                        <a:lnSpc>
                          <a:spcPct val="115000"/>
                        </a:lnSpc>
                        <a:spcBef>
                          <a:spcPts val="0"/>
                        </a:spcBef>
                        <a:spcAft>
                          <a:spcPts val="0"/>
                        </a:spcAft>
                      </a:pPr>
                      <a:r>
                        <a:rPr lang="en-GB" sz="2000" b="1" dirty="0">
                          <a:solidFill>
                            <a:srgbClr val="000000"/>
                          </a:solidFill>
                          <a:latin typeface="Calibri"/>
                          <a:ea typeface="Times New Roman"/>
                          <a:cs typeface="Times New Roman"/>
                        </a:rPr>
                        <a:t>Land-use Scenario</a:t>
                      </a:r>
                      <a:endParaRPr lang="en-US" sz="18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a:solidFill>
                            <a:srgbClr val="000000"/>
                          </a:solidFill>
                          <a:latin typeface="Calibri"/>
                          <a:ea typeface="Times New Roman"/>
                          <a:cs typeface="Times New Roman"/>
                        </a:rPr>
                        <a:t>Annual WYLD (mm)</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a:solidFill>
                            <a:srgbClr val="000000"/>
                          </a:solidFill>
                          <a:latin typeface="Calibri"/>
                          <a:ea typeface="Times New Roman"/>
                          <a:cs typeface="Times New Roman"/>
                        </a:rPr>
                        <a:t>Change in Savana forest %</a:t>
                      </a:r>
                      <a:endParaRPr lang="en-US" sz="1800">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a:solidFill>
                            <a:srgbClr val="000000"/>
                          </a:solidFill>
                          <a:latin typeface="Calibri"/>
                          <a:ea typeface="Times New Roman"/>
                          <a:cs typeface="Times New Roman"/>
                        </a:rPr>
                        <a:t>∆WYLD %</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01874">
                <a:tc>
                  <a:txBody>
                    <a:bodyPr/>
                    <a:lstStyle/>
                    <a:p>
                      <a:pPr marL="0" marR="0" algn="ctr">
                        <a:lnSpc>
                          <a:spcPct val="115000"/>
                        </a:lnSpc>
                        <a:spcBef>
                          <a:spcPts val="0"/>
                        </a:spcBef>
                        <a:spcAft>
                          <a:spcPts val="0"/>
                        </a:spcAft>
                      </a:pPr>
                      <a:r>
                        <a:rPr lang="en-GB" sz="2000">
                          <a:solidFill>
                            <a:srgbClr val="000000"/>
                          </a:solidFill>
                          <a:latin typeface="Calibri"/>
                          <a:ea typeface="Times New Roman"/>
                          <a:cs typeface="Times New Roman"/>
                        </a:rPr>
                        <a:t>Baseline (1961-90)</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solidFill>
                            <a:srgbClr val="000000"/>
                          </a:solidFill>
                          <a:latin typeface="Calibri"/>
                          <a:ea typeface="Times New Roman"/>
                          <a:cs typeface="Times New Roman"/>
                        </a:rPr>
                        <a:t>223.4</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solidFill>
                            <a:srgbClr val="000000"/>
                          </a:solidFill>
                          <a:latin typeface="Calibri"/>
                          <a:ea typeface="Times New Roman"/>
                          <a:cs typeface="Times New Roman"/>
                        </a:rPr>
                        <a:t>0</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dirty="0">
                          <a:solidFill>
                            <a:srgbClr val="000000"/>
                          </a:solidFill>
                          <a:latin typeface="Calibri"/>
                          <a:ea typeface="Times New Roman"/>
                          <a:cs typeface="Times New Roman"/>
                        </a:rPr>
                        <a:t>0</a:t>
                      </a:r>
                      <a:endParaRPr lang="en-US" sz="1800" b="1"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01874">
                <a:tc>
                  <a:txBody>
                    <a:bodyPr/>
                    <a:lstStyle/>
                    <a:p>
                      <a:pPr marL="0" marR="0" algn="ctr">
                        <a:lnSpc>
                          <a:spcPct val="115000"/>
                        </a:lnSpc>
                        <a:spcBef>
                          <a:spcPts val="0"/>
                        </a:spcBef>
                        <a:spcAft>
                          <a:spcPts val="0"/>
                        </a:spcAft>
                      </a:pPr>
                      <a:r>
                        <a:rPr lang="en-GB" sz="2000">
                          <a:solidFill>
                            <a:srgbClr val="000000"/>
                          </a:solidFill>
                          <a:latin typeface="Calibri"/>
                          <a:ea typeface="Times New Roman"/>
                          <a:cs typeface="Times New Roman"/>
                        </a:rPr>
                        <a:t>LUS-1 (2080)</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solidFill>
                            <a:srgbClr val="000000"/>
                          </a:solidFill>
                          <a:latin typeface="Calibri"/>
                          <a:ea typeface="Times New Roman"/>
                          <a:cs typeface="Times New Roman"/>
                        </a:rPr>
                        <a:t>189.6</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solidFill>
                            <a:srgbClr val="000000"/>
                          </a:solidFill>
                          <a:latin typeface="Calibri"/>
                          <a:ea typeface="Times New Roman"/>
                          <a:cs typeface="Times New Roman"/>
                        </a:rPr>
                        <a:t>10</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dirty="0">
                          <a:solidFill>
                            <a:srgbClr val="FF0000"/>
                          </a:solidFill>
                          <a:latin typeface="Calibri"/>
                          <a:ea typeface="Times New Roman"/>
                          <a:cs typeface="Times New Roman"/>
                        </a:rPr>
                        <a:t>-15</a:t>
                      </a:r>
                      <a:endParaRPr lang="en-US" sz="1800" b="1" dirty="0">
                        <a:solidFill>
                          <a:srgbClr val="FF0000"/>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01874">
                <a:tc>
                  <a:txBody>
                    <a:bodyPr/>
                    <a:lstStyle/>
                    <a:p>
                      <a:pPr marL="0" marR="0" algn="ctr">
                        <a:lnSpc>
                          <a:spcPct val="115000"/>
                        </a:lnSpc>
                        <a:spcBef>
                          <a:spcPts val="0"/>
                        </a:spcBef>
                        <a:spcAft>
                          <a:spcPts val="0"/>
                        </a:spcAft>
                      </a:pPr>
                      <a:r>
                        <a:rPr lang="en-GB" sz="2000" dirty="0">
                          <a:solidFill>
                            <a:srgbClr val="000000"/>
                          </a:solidFill>
                          <a:latin typeface="Calibri"/>
                          <a:ea typeface="Times New Roman"/>
                          <a:cs typeface="Times New Roman"/>
                        </a:rPr>
                        <a:t>LUS-2 (2080)</a:t>
                      </a:r>
                      <a:endParaRPr lang="en-US" sz="18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solidFill>
                            <a:srgbClr val="000000"/>
                          </a:solidFill>
                          <a:latin typeface="Calibri"/>
                          <a:ea typeface="Times New Roman"/>
                          <a:cs typeface="Times New Roman"/>
                        </a:rPr>
                        <a:t>249.9</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solidFill>
                            <a:srgbClr val="000000"/>
                          </a:solidFill>
                          <a:latin typeface="Calibri"/>
                          <a:ea typeface="Times New Roman"/>
                          <a:cs typeface="Times New Roman"/>
                        </a:rPr>
                        <a:t>-8</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dirty="0">
                          <a:solidFill>
                            <a:srgbClr val="000000"/>
                          </a:solidFill>
                          <a:latin typeface="Calibri"/>
                          <a:ea typeface="Times New Roman"/>
                          <a:cs typeface="Times New Roman"/>
                        </a:rPr>
                        <a:t>12</a:t>
                      </a:r>
                      <a:endParaRPr lang="en-US" sz="1800" b="1"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51</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7" name="ZoneTexte 6"/>
          <p:cNvSpPr txBox="1"/>
          <p:nvPr/>
        </p:nvSpPr>
        <p:spPr>
          <a:xfrm>
            <a:off x="2571736" y="1571612"/>
            <a:ext cx="3474284" cy="523220"/>
          </a:xfrm>
          <a:prstGeom prst="rect">
            <a:avLst/>
          </a:prstGeom>
          <a:noFill/>
          <a:ln>
            <a:solidFill>
              <a:schemeClr val="accent3"/>
            </a:solidFill>
          </a:ln>
        </p:spPr>
        <p:txBody>
          <a:bodyPr wrap="none" rtlCol="0">
            <a:spAutoFit/>
          </a:bodyPr>
          <a:lstStyle/>
          <a:p>
            <a:r>
              <a:rPr lang="fr-FR" sz="2800" b="1" dirty="0" err="1" smtClean="0"/>
              <a:t>Seasonal</a:t>
            </a:r>
            <a:r>
              <a:rPr lang="fr-FR" sz="2800" b="1" dirty="0" smtClean="0"/>
              <a:t>  flow change</a:t>
            </a:r>
            <a:endParaRPr lang="en-US" sz="2800" b="1" dirty="0"/>
          </a:p>
        </p:txBody>
      </p:sp>
      <p:graphicFrame>
        <p:nvGraphicFramePr>
          <p:cNvPr id="8" name="Picture 89"/>
          <p:cNvGraphicFramePr>
            <a:graphicFrameLocks noGrp="1"/>
          </p:cNvGraphicFramePr>
          <p:nvPr>
            <p:ph idx="1"/>
          </p:nvPr>
        </p:nvGraphicFramePr>
        <p:xfrm>
          <a:off x="928662" y="2286000"/>
          <a:ext cx="7358114" cy="378620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Graphic spid="8" grpId="0">
        <p:bldAsOne/>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3" name="Content Placeholder 2"/>
          <p:cNvSpPr>
            <a:spLocks noGrp="1"/>
          </p:cNvSpPr>
          <p:nvPr>
            <p:ph idx="1"/>
          </p:nvPr>
        </p:nvSpPr>
        <p:spPr>
          <a:xfrm>
            <a:off x="457200" y="1500174"/>
            <a:ext cx="8229600" cy="4824426"/>
          </a:xfrm>
          <a:ln>
            <a:solidFill>
              <a:schemeClr val="accent3"/>
            </a:solidFill>
          </a:ln>
        </p:spPr>
        <p:txBody>
          <a:bodyPr/>
          <a:lstStyle/>
          <a:p>
            <a:r>
              <a:rPr lang="fr-FR" b="1" dirty="0" smtClean="0">
                <a:solidFill>
                  <a:schemeClr val="accent1"/>
                </a:solidFill>
              </a:rPr>
              <a:t>Model </a:t>
            </a:r>
            <a:r>
              <a:rPr lang="fr-FR" b="1" dirty="0" err="1" smtClean="0">
                <a:solidFill>
                  <a:schemeClr val="accent1"/>
                </a:solidFill>
              </a:rPr>
              <a:t>evaluation</a:t>
            </a:r>
            <a:endParaRPr lang="fr-FR" b="1" dirty="0" smtClean="0">
              <a:solidFill>
                <a:schemeClr val="accent1"/>
              </a:solidFill>
            </a:endParaRPr>
          </a:p>
          <a:p>
            <a:pPr>
              <a:buNone/>
            </a:pPr>
            <a:endParaRPr lang="fr-FR" dirty="0" smtClean="0">
              <a:solidFill>
                <a:schemeClr val="accent1"/>
              </a:solidFill>
            </a:endParaRPr>
          </a:p>
          <a:p>
            <a:r>
              <a:rPr lang="fr-FR" b="1" dirty="0" err="1" smtClean="0">
                <a:solidFill>
                  <a:schemeClr val="accent1"/>
                </a:solidFill>
              </a:rPr>
              <a:t>Climate</a:t>
            </a:r>
            <a:r>
              <a:rPr lang="fr-FR" b="1" dirty="0" smtClean="0">
                <a:solidFill>
                  <a:schemeClr val="accent1"/>
                </a:solidFill>
              </a:rPr>
              <a:t> change </a:t>
            </a:r>
            <a:r>
              <a:rPr lang="fr-FR" b="1" dirty="0" err="1" smtClean="0">
                <a:solidFill>
                  <a:schemeClr val="accent1"/>
                </a:solidFill>
              </a:rPr>
              <a:t>anaysis</a:t>
            </a:r>
            <a:endParaRPr lang="fr-FR" b="1" dirty="0" smtClean="0">
              <a:solidFill>
                <a:schemeClr val="accent1"/>
              </a:solidFill>
            </a:endParaRPr>
          </a:p>
          <a:p>
            <a:pPr>
              <a:buNone/>
            </a:pPr>
            <a:endParaRPr lang="fr-FR" b="1" dirty="0" smtClean="0">
              <a:solidFill>
                <a:schemeClr val="accent1"/>
              </a:solidFill>
            </a:endParaRPr>
          </a:p>
          <a:p>
            <a:r>
              <a:rPr lang="fr-FR" b="1" dirty="0" smtClean="0">
                <a:solidFill>
                  <a:schemeClr val="accent1"/>
                </a:solidFill>
              </a:rPr>
              <a:t>Land use and </a:t>
            </a:r>
            <a:r>
              <a:rPr lang="fr-FR" b="1" dirty="0" err="1" smtClean="0">
                <a:solidFill>
                  <a:schemeClr val="accent1"/>
                </a:solidFill>
              </a:rPr>
              <a:t>cover</a:t>
            </a:r>
            <a:r>
              <a:rPr lang="fr-FR" b="1" dirty="0" smtClean="0">
                <a:solidFill>
                  <a:schemeClr val="accent1"/>
                </a:solidFill>
              </a:rPr>
              <a:t> (LUC) change </a:t>
            </a:r>
            <a:r>
              <a:rPr lang="fr-FR" b="1" dirty="0" err="1" smtClean="0">
                <a:solidFill>
                  <a:schemeClr val="accent1"/>
                </a:solidFill>
              </a:rPr>
              <a:t>analysis</a:t>
            </a:r>
            <a:endParaRPr lang="fr-FR" b="1" dirty="0" smtClean="0">
              <a:solidFill>
                <a:schemeClr val="accent1"/>
              </a:solidFill>
            </a:endParaRPr>
          </a:p>
          <a:p>
            <a:pPr>
              <a:buNone/>
            </a:pPr>
            <a:endParaRPr lang="fr-FR" dirty="0" smtClean="0"/>
          </a:p>
          <a:p>
            <a:r>
              <a:rPr lang="fr-FR" b="1" dirty="0" smtClean="0"/>
              <a:t>Land use change </a:t>
            </a:r>
            <a:r>
              <a:rPr lang="fr-FR" b="1" dirty="0" err="1" smtClean="0"/>
              <a:t>analysis</a:t>
            </a:r>
            <a:r>
              <a:rPr lang="fr-FR" b="1" dirty="0" smtClean="0"/>
              <a:t> </a:t>
            </a:r>
            <a:r>
              <a:rPr lang="fr-FR" b="1" dirty="0" err="1" smtClean="0"/>
              <a:t>coupled</a:t>
            </a:r>
            <a:r>
              <a:rPr lang="fr-FR" b="1" dirty="0" smtClean="0"/>
              <a:t> </a:t>
            </a:r>
            <a:r>
              <a:rPr lang="fr-FR" b="1" dirty="0" err="1" smtClean="0"/>
              <a:t>with</a:t>
            </a:r>
            <a:r>
              <a:rPr lang="fr-FR" b="1" dirty="0" smtClean="0"/>
              <a:t> </a:t>
            </a:r>
            <a:r>
              <a:rPr lang="fr-FR" b="1" dirty="0" err="1" smtClean="0"/>
              <a:t>climate</a:t>
            </a:r>
            <a:r>
              <a:rPr lang="fr-FR" b="1" dirty="0" smtClean="0"/>
              <a:t> change</a:t>
            </a:r>
            <a:endParaRPr lang="en-US" b="1" dirty="0"/>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52</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53</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7" name="ZoneTexte 6"/>
          <p:cNvSpPr txBox="1"/>
          <p:nvPr/>
        </p:nvSpPr>
        <p:spPr>
          <a:xfrm>
            <a:off x="2571736" y="1571612"/>
            <a:ext cx="3189656" cy="523220"/>
          </a:xfrm>
          <a:prstGeom prst="rect">
            <a:avLst/>
          </a:prstGeom>
          <a:noFill/>
          <a:ln>
            <a:solidFill>
              <a:schemeClr val="accent3"/>
            </a:solidFill>
          </a:ln>
        </p:spPr>
        <p:txBody>
          <a:bodyPr wrap="none" rtlCol="0">
            <a:spAutoFit/>
          </a:bodyPr>
          <a:lstStyle/>
          <a:p>
            <a:r>
              <a:rPr lang="fr-FR" sz="2800" b="1" dirty="0" err="1" smtClean="0"/>
              <a:t>Annual</a:t>
            </a:r>
            <a:r>
              <a:rPr lang="fr-FR" sz="2800" b="1" dirty="0" smtClean="0"/>
              <a:t> </a:t>
            </a:r>
            <a:r>
              <a:rPr lang="fr-FR" sz="2800" b="1" dirty="0" err="1" smtClean="0"/>
              <a:t>yield</a:t>
            </a:r>
            <a:r>
              <a:rPr lang="fr-FR" sz="2800" b="1" dirty="0" smtClean="0"/>
              <a:t> change</a:t>
            </a:r>
            <a:endParaRPr lang="en-US" sz="2800" b="1" dirty="0"/>
          </a:p>
        </p:txBody>
      </p:sp>
      <p:graphicFrame>
        <p:nvGraphicFramePr>
          <p:cNvPr id="12" name="Espace réservé du contenu 11"/>
          <p:cNvGraphicFramePr>
            <a:graphicFrameLocks noGrp="1"/>
          </p:cNvGraphicFramePr>
          <p:nvPr>
            <p:ph idx="1"/>
          </p:nvPr>
        </p:nvGraphicFramePr>
        <p:xfrm>
          <a:off x="928662" y="2357428"/>
          <a:ext cx="7286676" cy="3859662"/>
        </p:xfrm>
        <a:graphic>
          <a:graphicData uri="http://schemas.openxmlformats.org/drawingml/2006/table">
            <a:tbl>
              <a:tblPr/>
              <a:tblGrid>
                <a:gridCol w="826672">
                  <a:extLst>
                    <a:ext uri="{9D8B030D-6E8A-4147-A177-3AD203B41FA5}">
                      <a16:colId xmlns:a16="http://schemas.microsoft.com/office/drawing/2014/main" val="20000"/>
                    </a:ext>
                  </a:extLst>
                </a:gridCol>
                <a:gridCol w="826672">
                  <a:extLst>
                    <a:ext uri="{9D8B030D-6E8A-4147-A177-3AD203B41FA5}">
                      <a16:colId xmlns:a16="http://schemas.microsoft.com/office/drawing/2014/main" val="20001"/>
                    </a:ext>
                  </a:extLst>
                </a:gridCol>
                <a:gridCol w="826672">
                  <a:extLst>
                    <a:ext uri="{9D8B030D-6E8A-4147-A177-3AD203B41FA5}">
                      <a16:colId xmlns:a16="http://schemas.microsoft.com/office/drawing/2014/main" val="20002"/>
                    </a:ext>
                  </a:extLst>
                </a:gridCol>
                <a:gridCol w="1388836">
                  <a:extLst>
                    <a:ext uri="{9D8B030D-6E8A-4147-A177-3AD203B41FA5}">
                      <a16:colId xmlns:a16="http://schemas.microsoft.com/office/drawing/2014/main" val="20003"/>
                    </a:ext>
                  </a:extLst>
                </a:gridCol>
                <a:gridCol w="1388836">
                  <a:extLst>
                    <a:ext uri="{9D8B030D-6E8A-4147-A177-3AD203B41FA5}">
                      <a16:colId xmlns:a16="http://schemas.microsoft.com/office/drawing/2014/main" val="20004"/>
                    </a:ext>
                  </a:extLst>
                </a:gridCol>
                <a:gridCol w="1154873">
                  <a:extLst>
                    <a:ext uri="{9D8B030D-6E8A-4147-A177-3AD203B41FA5}">
                      <a16:colId xmlns:a16="http://schemas.microsoft.com/office/drawing/2014/main" val="20005"/>
                    </a:ext>
                  </a:extLst>
                </a:gridCol>
                <a:gridCol w="874115">
                  <a:extLst>
                    <a:ext uri="{9D8B030D-6E8A-4147-A177-3AD203B41FA5}">
                      <a16:colId xmlns:a16="http://schemas.microsoft.com/office/drawing/2014/main" val="20006"/>
                    </a:ext>
                  </a:extLst>
                </a:gridCol>
              </a:tblGrid>
              <a:tr h="424110">
                <a:tc rowSpan="2">
                  <a:txBody>
                    <a:bodyPr/>
                    <a:lstStyle/>
                    <a:p>
                      <a:pPr marL="0" marR="0" algn="ctr">
                        <a:lnSpc>
                          <a:spcPct val="115000"/>
                        </a:lnSpc>
                        <a:spcBef>
                          <a:spcPts val="0"/>
                        </a:spcBef>
                        <a:spcAft>
                          <a:spcPts val="0"/>
                        </a:spcAft>
                      </a:pPr>
                      <a:r>
                        <a:rPr lang="en-GB" sz="2000" b="1" dirty="0">
                          <a:latin typeface="Calibri"/>
                          <a:ea typeface="Times New Roman"/>
                          <a:cs typeface="Arial"/>
                        </a:rPr>
                        <a:t>GCMs</a:t>
                      </a:r>
                      <a:endParaRPr lang="en-US" sz="1800" b="1"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15000"/>
                        </a:lnSpc>
                        <a:spcBef>
                          <a:spcPts val="0"/>
                        </a:spcBef>
                        <a:spcAft>
                          <a:spcPts val="0"/>
                        </a:spcAft>
                      </a:pPr>
                      <a:r>
                        <a:rPr lang="en-GB" sz="1800" b="1" dirty="0">
                          <a:latin typeface="Calibri"/>
                          <a:ea typeface="Times New Roman"/>
                          <a:cs typeface="Arial"/>
                        </a:rPr>
                        <a:t>LUS</a:t>
                      </a:r>
                      <a:endParaRPr lang="en-US" sz="16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GB" sz="1800" b="1">
                          <a:latin typeface="Calibri"/>
                          <a:ea typeface="Times New Roman"/>
                          <a:cs typeface="Arial"/>
                        </a:rPr>
                        <a:t>Climate Change</a:t>
                      </a:r>
                      <a:endParaRPr lang="en-US" sz="1600">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GB" sz="1800" b="1">
                          <a:latin typeface="Calibri"/>
                          <a:ea typeface="Times New Roman"/>
                          <a:cs typeface="Arial"/>
                        </a:rPr>
                        <a:t>Land use Change</a:t>
                      </a:r>
                      <a:endParaRPr lang="en-US" sz="1600">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15000"/>
                        </a:lnSpc>
                        <a:spcBef>
                          <a:spcPts val="0"/>
                        </a:spcBef>
                        <a:spcAft>
                          <a:spcPts val="0"/>
                        </a:spcAft>
                      </a:pPr>
                      <a:r>
                        <a:rPr lang="en-GB" sz="1800" b="1">
                          <a:latin typeface="Calibri"/>
                          <a:ea typeface="Times New Roman"/>
                          <a:cs typeface="Arial"/>
                        </a:rPr>
                        <a:t>Annual WYLD (mm)</a:t>
                      </a:r>
                      <a:endParaRPr lang="en-US" sz="16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15000"/>
                        </a:lnSpc>
                        <a:spcBef>
                          <a:spcPts val="0"/>
                        </a:spcBef>
                        <a:spcAft>
                          <a:spcPts val="0"/>
                        </a:spcAft>
                      </a:pPr>
                      <a:r>
                        <a:rPr lang="en-GB" sz="1800" b="1" dirty="0" smtClean="0">
                          <a:latin typeface="Calibri"/>
                          <a:ea typeface="Times New Roman"/>
                          <a:cs typeface="Arial"/>
                        </a:rPr>
                        <a:t>∆WYLD</a:t>
                      </a:r>
                      <a:r>
                        <a:rPr lang="en-GB" sz="1800" b="1" dirty="0">
                          <a:latin typeface="Calibri"/>
                          <a:ea typeface="Times New Roman"/>
                          <a:cs typeface="Arial"/>
                        </a:rPr>
                        <a:t>%</a:t>
                      </a:r>
                      <a:endParaRPr lang="en-US" sz="16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30616">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GB" sz="1800" b="1" dirty="0">
                          <a:latin typeface="Calibri"/>
                          <a:ea typeface="Times New Roman"/>
                          <a:cs typeface="Arial"/>
                        </a:rPr>
                        <a:t>∆P%</a:t>
                      </a:r>
                      <a:endParaRPr lang="en-US" sz="16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b="1" dirty="0">
                          <a:latin typeface="Calibri"/>
                          <a:ea typeface="Times New Roman"/>
                          <a:cs typeface="Arial"/>
                        </a:rPr>
                        <a:t>∆T%</a:t>
                      </a:r>
                      <a:endParaRPr lang="en-US" sz="16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b="1" dirty="0">
                          <a:latin typeface="Calibri"/>
                          <a:ea typeface="Times New Roman"/>
                          <a:cs typeface="Arial"/>
                        </a:rPr>
                        <a:t>∆SAVA%</a:t>
                      </a:r>
                      <a:endParaRPr lang="en-US" sz="16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449685">
                <a:tc rowSpan="2">
                  <a:txBody>
                    <a:bodyPr/>
                    <a:lstStyle/>
                    <a:p>
                      <a:pPr marL="0" marR="0" algn="ctr">
                        <a:lnSpc>
                          <a:spcPct val="115000"/>
                        </a:lnSpc>
                        <a:spcBef>
                          <a:spcPts val="0"/>
                        </a:spcBef>
                        <a:spcAft>
                          <a:spcPts val="0"/>
                        </a:spcAft>
                      </a:pPr>
                      <a:r>
                        <a:rPr lang="en-GB" sz="2000" b="1" dirty="0">
                          <a:latin typeface="Calibri"/>
                          <a:ea typeface="Times New Roman"/>
                          <a:cs typeface="Arial"/>
                        </a:rPr>
                        <a:t>BCM2</a:t>
                      </a:r>
                      <a:endParaRPr lang="en-US" sz="1800" b="1"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dirty="0">
                          <a:latin typeface="Calibri"/>
                          <a:ea typeface="Times New Roman"/>
                          <a:cs typeface="Arial"/>
                        </a:rPr>
                        <a:t>1</a:t>
                      </a:r>
                      <a:endParaRPr lang="en-US" sz="18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0.1</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1.7</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10</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158.9</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dirty="0">
                          <a:solidFill>
                            <a:srgbClr val="FF0000"/>
                          </a:solidFill>
                          <a:latin typeface="Calibri"/>
                          <a:ea typeface="Times New Roman"/>
                          <a:cs typeface="Arial"/>
                        </a:rPr>
                        <a:t>-37.0</a:t>
                      </a:r>
                      <a:endParaRPr lang="en-US" sz="1800" b="1" dirty="0">
                        <a:solidFill>
                          <a:srgbClr val="FF0000"/>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49685">
                <a:tc vMerge="1">
                  <a:txBody>
                    <a:bodyPr/>
                    <a:lstStyle/>
                    <a:p>
                      <a:endParaRPr lang="en-US"/>
                    </a:p>
                  </a:txBody>
                  <a:tcPr/>
                </a:tc>
                <a:tc>
                  <a:txBody>
                    <a:bodyPr/>
                    <a:lstStyle/>
                    <a:p>
                      <a:pPr marL="0" marR="0" algn="ctr">
                        <a:lnSpc>
                          <a:spcPct val="115000"/>
                        </a:lnSpc>
                        <a:spcBef>
                          <a:spcPts val="0"/>
                        </a:spcBef>
                        <a:spcAft>
                          <a:spcPts val="0"/>
                        </a:spcAft>
                      </a:pPr>
                      <a:r>
                        <a:rPr lang="en-GB" sz="2000" dirty="0">
                          <a:latin typeface="Calibri"/>
                          <a:ea typeface="Times New Roman"/>
                          <a:cs typeface="Arial"/>
                        </a:rPr>
                        <a:t>2</a:t>
                      </a:r>
                      <a:endParaRPr lang="en-US" sz="18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0.1</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1.7</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-8</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216.5</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dirty="0">
                          <a:solidFill>
                            <a:srgbClr val="FF0000"/>
                          </a:solidFill>
                          <a:latin typeface="Calibri"/>
                          <a:ea typeface="Times New Roman"/>
                          <a:cs typeface="Arial"/>
                        </a:rPr>
                        <a:t>-14.2</a:t>
                      </a:r>
                      <a:endParaRPr lang="en-US" sz="1800" b="1" dirty="0">
                        <a:solidFill>
                          <a:srgbClr val="FF0000"/>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49685">
                <a:tc rowSpan="2">
                  <a:txBody>
                    <a:bodyPr/>
                    <a:lstStyle/>
                    <a:p>
                      <a:pPr marL="0" marR="0" algn="ctr">
                        <a:lnSpc>
                          <a:spcPct val="115000"/>
                        </a:lnSpc>
                        <a:spcBef>
                          <a:spcPts val="0"/>
                        </a:spcBef>
                        <a:spcAft>
                          <a:spcPts val="0"/>
                        </a:spcAft>
                      </a:pPr>
                      <a:r>
                        <a:rPr lang="en-GB" sz="2000" b="1" dirty="0">
                          <a:latin typeface="Calibri"/>
                          <a:ea typeface="Times New Roman"/>
                          <a:cs typeface="Arial"/>
                        </a:rPr>
                        <a:t>MIMR</a:t>
                      </a:r>
                      <a:endParaRPr lang="en-US" sz="1800" b="1"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dirty="0">
                          <a:latin typeface="Calibri"/>
                          <a:ea typeface="Times New Roman"/>
                          <a:cs typeface="Arial"/>
                        </a:rPr>
                        <a:t>1</a:t>
                      </a:r>
                      <a:endParaRPr lang="en-US" sz="18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dirty="0">
                          <a:latin typeface="Calibri"/>
                          <a:ea typeface="Times New Roman"/>
                          <a:cs typeface="Arial"/>
                        </a:rPr>
                        <a:t>3.2</a:t>
                      </a:r>
                      <a:endParaRPr lang="en-US" sz="18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dirty="0">
                          <a:latin typeface="Calibri"/>
                          <a:ea typeface="Times New Roman"/>
                          <a:cs typeface="Arial"/>
                        </a:rPr>
                        <a:t>1.2</a:t>
                      </a:r>
                      <a:endParaRPr lang="en-US" sz="18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10</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276.7</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dirty="0">
                          <a:latin typeface="Calibri"/>
                          <a:ea typeface="Times New Roman"/>
                          <a:cs typeface="Arial"/>
                        </a:rPr>
                        <a:t>9.7</a:t>
                      </a:r>
                      <a:endParaRPr lang="en-US" sz="1800" b="1"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49685">
                <a:tc vMerge="1">
                  <a:txBody>
                    <a:bodyPr/>
                    <a:lstStyle/>
                    <a:p>
                      <a:endParaRPr lang="en-US"/>
                    </a:p>
                  </a:txBody>
                  <a:tcPr/>
                </a:tc>
                <a:tc>
                  <a:txBody>
                    <a:bodyPr/>
                    <a:lstStyle/>
                    <a:p>
                      <a:pPr marL="0" marR="0" algn="ctr">
                        <a:lnSpc>
                          <a:spcPct val="115000"/>
                        </a:lnSpc>
                        <a:spcBef>
                          <a:spcPts val="0"/>
                        </a:spcBef>
                        <a:spcAft>
                          <a:spcPts val="0"/>
                        </a:spcAft>
                      </a:pPr>
                      <a:r>
                        <a:rPr lang="en-GB" sz="2000">
                          <a:latin typeface="Calibri"/>
                          <a:ea typeface="Times New Roman"/>
                          <a:cs typeface="Arial"/>
                        </a:rPr>
                        <a:t>2</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3.2</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1.2</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dirty="0">
                          <a:latin typeface="Calibri"/>
                          <a:ea typeface="Times New Roman"/>
                          <a:cs typeface="Arial"/>
                        </a:rPr>
                        <a:t>-8</a:t>
                      </a:r>
                      <a:endParaRPr lang="en-US" sz="18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337.1</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dirty="0">
                          <a:latin typeface="Calibri"/>
                          <a:ea typeface="Times New Roman"/>
                          <a:cs typeface="Arial"/>
                        </a:rPr>
                        <a:t>33.6</a:t>
                      </a:r>
                      <a:endParaRPr lang="en-US" sz="1800" b="1"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49685">
                <a:tc rowSpan="2">
                  <a:txBody>
                    <a:bodyPr/>
                    <a:lstStyle/>
                    <a:p>
                      <a:pPr marL="0" marR="0" algn="ctr">
                        <a:lnSpc>
                          <a:spcPct val="115000"/>
                        </a:lnSpc>
                        <a:spcBef>
                          <a:spcPts val="0"/>
                        </a:spcBef>
                        <a:spcAft>
                          <a:spcPts val="0"/>
                        </a:spcAft>
                      </a:pPr>
                      <a:r>
                        <a:rPr lang="en-GB" sz="2000" b="1" dirty="0">
                          <a:latin typeface="Calibri"/>
                          <a:ea typeface="Times New Roman"/>
                          <a:cs typeface="Arial"/>
                        </a:rPr>
                        <a:t>MIHR</a:t>
                      </a:r>
                      <a:endParaRPr lang="en-US" sz="1800" b="1"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1</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10.5</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2.5</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dirty="0">
                          <a:latin typeface="Calibri"/>
                          <a:ea typeface="Times New Roman"/>
                          <a:cs typeface="Arial"/>
                        </a:rPr>
                        <a:t>10</a:t>
                      </a:r>
                      <a:endParaRPr lang="en-US" sz="18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dirty="0">
                          <a:latin typeface="Calibri"/>
                          <a:ea typeface="Times New Roman"/>
                          <a:cs typeface="Arial"/>
                        </a:rPr>
                        <a:t>207.8</a:t>
                      </a:r>
                      <a:endParaRPr lang="en-US" sz="18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dirty="0">
                          <a:solidFill>
                            <a:srgbClr val="FF0000"/>
                          </a:solidFill>
                          <a:latin typeface="Calibri"/>
                          <a:ea typeface="Times New Roman"/>
                          <a:cs typeface="Arial"/>
                        </a:rPr>
                        <a:t>-17.6</a:t>
                      </a:r>
                      <a:endParaRPr lang="en-US" sz="1800" b="1" dirty="0">
                        <a:solidFill>
                          <a:srgbClr val="FF0000"/>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49685">
                <a:tc vMerge="1">
                  <a:txBody>
                    <a:bodyPr/>
                    <a:lstStyle/>
                    <a:p>
                      <a:endParaRPr lang="en-US"/>
                    </a:p>
                  </a:txBody>
                  <a:tcPr/>
                </a:tc>
                <a:tc>
                  <a:txBody>
                    <a:bodyPr/>
                    <a:lstStyle/>
                    <a:p>
                      <a:pPr marL="0" marR="0" algn="ctr">
                        <a:lnSpc>
                          <a:spcPct val="115000"/>
                        </a:lnSpc>
                        <a:spcBef>
                          <a:spcPts val="0"/>
                        </a:spcBef>
                        <a:spcAft>
                          <a:spcPts val="0"/>
                        </a:spcAft>
                      </a:pPr>
                      <a:r>
                        <a:rPr lang="en-GB" sz="2000">
                          <a:latin typeface="Calibri"/>
                          <a:ea typeface="Times New Roman"/>
                          <a:cs typeface="Arial"/>
                        </a:rPr>
                        <a:t>2</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10.5</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2.5</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a:latin typeface="Calibri"/>
                          <a:ea typeface="Times New Roman"/>
                          <a:cs typeface="Arial"/>
                        </a:rPr>
                        <a:t>-8</a:t>
                      </a:r>
                      <a:endParaRPr lang="en-US" sz="180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dirty="0">
                          <a:latin typeface="Calibri"/>
                          <a:ea typeface="Times New Roman"/>
                          <a:cs typeface="Arial"/>
                        </a:rPr>
                        <a:t>274.2</a:t>
                      </a:r>
                      <a:endParaRPr lang="en-US" sz="1800"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2000" b="1" dirty="0">
                          <a:latin typeface="Calibri"/>
                          <a:ea typeface="Times New Roman"/>
                          <a:cs typeface="Arial"/>
                        </a:rPr>
                        <a:t>8.7</a:t>
                      </a:r>
                      <a:endParaRPr lang="en-US" sz="1800" b="1" dirty="0">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err="1" smtClean="0">
                <a:solidFill>
                  <a:schemeClr val="accent1"/>
                </a:solidFill>
              </a:rPr>
              <a:t>Results</a:t>
            </a:r>
            <a:r>
              <a:rPr lang="nl-BE" sz="4400" b="1" dirty="0" smtClean="0">
                <a:solidFill>
                  <a:schemeClr val="accent1"/>
                </a:solidFill>
              </a:rPr>
              <a:t> </a:t>
            </a:r>
            <a:r>
              <a:rPr lang="nl-BE" sz="4400" b="1" dirty="0" err="1" smtClean="0">
                <a:solidFill>
                  <a:schemeClr val="accent1"/>
                </a:solidFill>
              </a:rPr>
              <a:t>cont’d</a:t>
            </a:r>
            <a:r>
              <a:rPr lang="nl-BE" sz="4400" b="1" dirty="0" smtClean="0">
                <a:solidFill>
                  <a:schemeClr val="accent1"/>
                </a:solidFill>
              </a:rPr>
              <a:t> </a:t>
            </a:r>
            <a:endParaRPr lang="en-US" sz="4400" dirty="0">
              <a:solidFill>
                <a:schemeClr val="accent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54</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7" name="ZoneTexte 6"/>
          <p:cNvSpPr txBox="1"/>
          <p:nvPr/>
        </p:nvSpPr>
        <p:spPr>
          <a:xfrm>
            <a:off x="2571736" y="1571612"/>
            <a:ext cx="3474284" cy="523220"/>
          </a:xfrm>
          <a:prstGeom prst="rect">
            <a:avLst/>
          </a:prstGeom>
          <a:noFill/>
          <a:ln>
            <a:solidFill>
              <a:schemeClr val="accent3"/>
            </a:solidFill>
          </a:ln>
        </p:spPr>
        <p:txBody>
          <a:bodyPr wrap="none" rtlCol="0">
            <a:spAutoFit/>
          </a:bodyPr>
          <a:lstStyle/>
          <a:p>
            <a:r>
              <a:rPr lang="fr-FR" sz="2800" b="1" dirty="0" err="1" smtClean="0"/>
              <a:t>Seasonal</a:t>
            </a:r>
            <a:r>
              <a:rPr lang="fr-FR" sz="2800" b="1" dirty="0" smtClean="0"/>
              <a:t>  flow change</a:t>
            </a:r>
            <a:endParaRPr lang="en-US" sz="2800" b="1" dirty="0"/>
          </a:p>
        </p:txBody>
      </p:sp>
      <p:graphicFrame>
        <p:nvGraphicFramePr>
          <p:cNvPr id="10" name="Chart 1"/>
          <p:cNvGraphicFramePr>
            <a:graphicFrameLocks noGrp="1"/>
          </p:cNvGraphicFramePr>
          <p:nvPr>
            <p:ph idx="1"/>
          </p:nvPr>
        </p:nvGraphicFramePr>
        <p:xfrm>
          <a:off x="785786" y="2500306"/>
          <a:ext cx="7286676" cy="35004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Graphic spid="10" grpId="0">
        <p:bldAsOne/>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928671"/>
            <a:ext cx="8229600" cy="5395930"/>
          </a:xfrm>
          <a:ln w="12700">
            <a:solidFill>
              <a:schemeClr val="bg2">
                <a:lumMod val="75000"/>
              </a:schemeClr>
            </a:solidFill>
          </a:ln>
        </p:spPr>
        <p:txBody>
          <a:bodyPr>
            <a:normAutofit/>
          </a:bodyPr>
          <a:lstStyle/>
          <a:p>
            <a:pPr marL="514350" indent="-514350">
              <a:lnSpc>
                <a:spcPct val="150000"/>
              </a:lnSpc>
              <a:spcAft>
                <a:spcPts val="1200"/>
              </a:spcAft>
              <a:buClr>
                <a:srgbClr val="9900CC"/>
              </a:buClr>
              <a:buSzPct val="150000"/>
              <a:buNone/>
            </a:pPr>
            <a:r>
              <a:rPr lang="nl-BE" sz="3200" dirty="0" smtClean="0">
                <a:solidFill>
                  <a:schemeClr val="bg1">
                    <a:lumMod val="50000"/>
                    <a:lumOff val="50000"/>
                  </a:schemeClr>
                </a:solidFill>
              </a:rPr>
              <a:t>         </a:t>
            </a:r>
            <a:r>
              <a:rPr lang="nl-BE" sz="3200" dirty="0" err="1" smtClean="0"/>
              <a:t>Introduction</a:t>
            </a:r>
            <a:r>
              <a:rPr lang="nl-BE" sz="3200" b="1" dirty="0" smtClean="0">
                <a:solidFill>
                  <a:srgbClr val="FF0000"/>
                </a:solidFill>
              </a:rPr>
              <a:t> </a:t>
            </a:r>
          </a:p>
          <a:p>
            <a:pPr marL="514350" indent="-514350">
              <a:lnSpc>
                <a:spcPct val="150000"/>
              </a:lnSpc>
              <a:spcAft>
                <a:spcPts val="1200"/>
              </a:spcAft>
              <a:buClr>
                <a:srgbClr val="9900CC"/>
              </a:buClr>
              <a:buSzPct val="150000"/>
              <a:buNone/>
            </a:pPr>
            <a:r>
              <a:rPr lang="nl-BE" sz="3200" dirty="0" smtClean="0"/>
              <a:t>         Problem statement and objectives</a:t>
            </a:r>
          </a:p>
          <a:p>
            <a:pPr marL="514350" indent="-514350">
              <a:lnSpc>
                <a:spcPct val="150000"/>
              </a:lnSpc>
              <a:spcAft>
                <a:spcPts val="1200"/>
              </a:spcAft>
              <a:buClr>
                <a:srgbClr val="9900CC"/>
              </a:buClr>
              <a:buSzPct val="150000"/>
              <a:buNone/>
            </a:pPr>
            <a:r>
              <a:rPr lang="nl-BE" sz="3200" dirty="0" smtClean="0"/>
              <a:t>         </a:t>
            </a:r>
            <a:r>
              <a:rPr lang="nl-BE" sz="3200" dirty="0"/>
              <a:t>Materials and methods</a:t>
            </a:r>
          </a:p>
          <a:p>
            <a:pPr marL="514350" indent="-514350">
              <a:lnSpc>
                <a:spcPct val="150000"/>
              </a:lnSpc>
              <a:spcAft>
                <a:spcPts val="1200"/>
              </a:spcAft>
              <a:buClr>
                <a:srgbClr val="9900CC"/>
              </a:buClr>
              <a:buSzPct val="150000"/>
              <a:buNone/>
            </a:pPr>
            <a:r>
              <a:rPr lang="nl-BE" sz="3200" dirty="0"/>
              <a:t>         Results and discussion</a:t>
            </a:r>
          </a:p>
          <a:p>
            <a:pPr marL="514350" indent="-514350">
              <a:lnSpc>
                <a:spcPct val="150000"/>
              </a:lnSpc>
              <a:buClr>
                <a:srgbClr val="9900CC"/>
              </a:buClr>
              <a:buSzPct val="150000"/>
              <a:buNone/>
            </a:pPr>
            <a:r>
              <a:rPr lang="nl-BE" sz="3200" dirty="0"/>
              <a:t>         </a:t>
            </a:r>
            <a:r>
              <a:rPr lang="nl-BE" sz="3200" b="1" dirty="0">
                <a:solidFill>
                  <a:srgbClr val="FF0000"/>
                </a:solidFill>
              </a:rPr>
              <a:t>Conclusion and </a:t>
            </a:r>
            <a:r>
              <a:rPr lang="nl-BE" sz="3200" b="1" dirty="0" smtClean="0">
                <a:solidFill>
                  <a:srgbClr val="FF0000"/>
                </a:solidFill>
              </a:rPr>
              <a:t>recommendations</a:t>
            </a:r>
            <a:endParaRPr lang="en-US" sz="3200" b="1" dirty="0">
              <a:solidFill>
                <a:srgbClr val="FF0000"/>
              </a:solidFill>
            </a:endParaRPr>
          </a:p>
        </p:txBody>
      </p:sp>
      <p:sp>
        <p:nvSpPr>
          <p:cNvPr id="3" name="Slide Number Placeholder 2"/>
          <p:cNvSpPr>
            <a:spLocks noGrp="1"/>
          </p:cNvSpPr>
          <p:nvPr>
            <p:ph type="sldNum" sz="quarter" idx="12"/>
          </p:nvPr>
        </p:nvSpPr>
        <p:spPr/>
        <p:txBody>
          <a:bodyPr/>
          <a:lstStyle/>
          <a:p>
            <a:fld id="{BF61CE18-8D91-4A62-9231-4541BCED71E1}" type="slidenum">
              <a:rPr lang="en-US" smtClean="0"/>
              <a:pPr/>
              <a:t>55</a:t>
            </a:fld>
            <a:endParaRPr lang="en-US" dirty="0"/>
          </a:p>
        </p:txBody>
      </p:sp>
      <p:sp>
        <p:nvSpPr>
          <p:cNvPr id="4"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5" name="Rectangle 4"/>
          <p:cNvSpPr/>
          <p:nvPr/>
        </p:nvSpPr>
        <p:spPr>
          <a:xfrm>
            <a:off x="571472" y="1071547"/>
            <a:ext cx="571504" cy="500066"/>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1</a:t>
            </a:r>
            <a:endParaRPr lang="en-US" sz="7200" b="1" dirty="0">
              <a:solidFill>
                <a:schemeClr val="bg1"/>
              </a:solidFill>
              <a:latin typeface="+mj-lt"/>
            </a:endParaRPr>
          </a:p>
        </p:txBody>
      </p:sp>
      <p:sp>
        <p:nvSpPr>
          <p:cNvPr id="6" name="Rectangle 5"/>
          <p:cNvSpPr/>
          <p:nvPr/>
        </p:nvSpPr>
        <p:spPr>
          <a:xfrm>
            <a:off x="571472" y="2099489"/>
            <a:ext cx="571504" cy="500066"/>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2</a:t>
            </a:r>
            <a:endParaRPr lang="en-US" sz="7200" b="1" dirty="0">
              <a:solidFill>
                <a:schemeClr val="bg1"/>
              </a:solidFill>
              <a:latin typeface="+mj-lt"/>
            </a:endParaRPr>
          </a:p>
        </p:txBody>
      </p:sp>
      <p:sp>
        <p:nvSpPr>
          <p:cNvPr id="7" name="Rectangle 6"/>
          <p:cNvSpPr/>
          <p:nvPr/>
        </p:nvSpPr>
        <p:spPr>
          <a:xfrm>
            <a:off x="571472" y="3072117"/>
            <a:ext cx="571504" cy="500066"/>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3</a:t>
            </a:r>
            <a:endParaRPr lang="en-US" sz="7200" b="1" dirty="0">
              <a:solidFill>
                <a:schemeClr val="bg1"/>
              </a:solidFill>
              <a:latin typeface="+mj-lt"/>
            </a:endParaRPr>
          </a:p>
        </p:txBody>
      </p:sp>
      <p:sp>
        <p:nvSpPr>
          <p:cNvPr id="9" name="Rectangle 8"/>
          <p:cNvSpPr/>
          <p:nvPr/>
        </p:nvSpPr>
        <p:spPr>
          <a:xfrm>
            <a:off x="597705" y="4095800"/>
            <a:ext cx="571504" cy="50006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4</a:t>
            </a:r>
            <a:endParaRPr lang="en-US" sz="7200" b="1" dirty="0">
              <a:solidFill>
                <a:schemeClr val="bg1"/>
              </a:solidFill>
              <a:latin typeface="+mj-lt"/>
            </a:endParaRPr>
          </a:p>
        </p:txBody>
      </p:sp>
      <p:sp>
        <p:nvSpPr>
          <p:cNvPr id="10" name="Rectangle 9"/>
          <p:cNvSpPr/>
          <p:nvPr/>
        </p:nvSpPr>
        <p:spPr>
          <a:xfrm>
            <a:off x="597705" y="5085184"/>
            <a:ext cx="571504" cy="50006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5</a:t>
            </a:r>
            <a:endParaRPr lang="en-US" sz="7200" b="1" dirty="0">
              <a:solidFill>
                <a:schemeClr val="bg1"/>
              </a:solidFill>
              <a:latin typeface="+mj-lt"/>
            </a:endParaRPr>
          </a:p>
        </p:txBody>
      </p:sp>
    </p:spTree>
    <p:extLst>
      <p:ext uri="{BB962C8B-B14F-4D97-AF65-F5344CB8AC3E}">
        <p14:creationId xmlns:p14="http://schemas.microsoft.com/office/powerpoint/2010/main" val="27286009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smtClean="0">
                <a:solidFill>
                  <a:schemeClr val="accent1"/>
                </a:solidFill>
              </a:rPr>
              <a:t>Conclusion</a:t>
            </a:r>
            <a:endParaRPr lang="en-US" sz="4400" dirty="0">
              <a:solidFill>
                <a:schemeClr val="accent1"/>
              </a:solidFill>
            </a:endParaRPr>
          </a:p>
        </p:txBody>
      </p:sp>
      <p:sp>
        <p:nvSpPr>
          <p:cNvPr id="3" name="Content Placeholder 2"/>
          <p:cNvSpPr>
            <a:spLocks noGrp="1"/>
          </p:cNvSpPr>
          <p:nvPr>
            <p:ph idx="1"/>
          </p:nvPr>
        </p:nvSpPr>
        <p:spPr>
          <a:xfrm>
            <a:off x="457200" y="1500174"/>
            <a:ext cx="8229600" cy="4824426"/>
          </a:xfrm>
          <a:ln>
            <a:solidFill>
              <a:schemeClr val="accent3"/>
            </a:solidFill>
          </a:ln>
        </p:spPr>
        <p:txBody>
          <a:bodyPr>
            <a:normAutofit/>
          </a:bodyPr>
          <a:lstStyle/>
          <a:p>
            <a:pPr marL="274320" lvl="1" indent="-274320">
              <a:buClr>
                <a:schemeClr val="accent3"/>
              </a:buClr>
              <a:buSzPct val="95000"/>
            </a:pPr>
            <a:r>
              <a:rPr lang="en-GB" dirty="0" smtClean="0"/>
              <a:t>The SWAT model has been successfully evaluated</a:t>
            </a:r>
          </a:p>
          <a:p>
            <a:pPr marL="548640" lvl="2" indent="-274320">
              <a:buClr>
                <a:schemeClr val="accent3"/>
              </a:buClr>
              <a:buSzPct val="95000"/>
              <a:buFont typeface="Courier New" pitchFamily="49" charset="0"/>
              <a:buChar char="o"/>
            </a:pPr>
            <a:r>
              <a:rPr lang="en-GB" sz="2000" dirty="0" smtClean="0"/>
              <a:t>Satisfactory performance - minimum NSE=0.7</a:t>
            </a:r>
          </a:p>
          <a:p>
            <a:pPr marL="548640" lvl="2" indent="-274320">
              <a:buClr>
                <a:schemeClr val="accent3"/>
              </a:buClr>
              <a:buSzPct val="95000"/>
              <a:buFont typeface="Courier New" pitchFamily="49" charset="0"/>
              <a:buChar char="o"/>
            </a:pPr>
            <a:r>
              <a:rPr lang="en-GB" sz="2000" dirty="0" smtClean="0"/>
              <a:t>But high flow predictions were not as good as low flow predictions</a:t>
            </a:r>
          </a:p>
          <a:p>
            <a:r>
              <a:rPr lang="en-GB" sz="2400" dirty="0" smtClean="0"/>
              <a:t>Land use and climate change scenarios - helped to better understand the impact of climate change and land use change on Blue Nile river </a:t>
            </a:r>
          </a:p>
          <a:p>
            <a:r>
              <a:rPr lang="en-GB" sz="2400" dirty="0" smtClean="0"/>
              <a:t>It has been proven that land use and cover (LUC) changes as well as climate change has resulted in significant changes (either by increasing or decreasing) in the hydrology of the basin</a:t>
            </a:r>
          </a:p>
          <a:p>
            <a:endParaRPr lang="en-US" dirty="0"/>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56</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bg1"/>
                </a:solidFill>
              </a:rPr>
              <a:t>Analysis of the impact of land use change and climate change on Blue Nile river using SWAT</a:t>
            </a:r>
            <a:endParaRPr lang="en-US" dirty="0">
              <a:solidFill>
                <a:schemeClr val="bg1"/>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714356"/>
            <a:ext cx="8229600" cy="796086"/>
          </a:xfrm>
        </p:spPr>
        <p:txBody>
          <a:bodyPr>
            <a:normAutofit/>
          </a:bodyPr>
          <a:lstStyle/>
          <a:p>
            <a:r>
              <a:rPr lang="nl-BE" sz="4400" b="1" dirty="0" smtClean="0">
                <a:solidFill>
                  <a:schemeClr val="accent1"/>
                </a:solidFill>
              </a:rPr>
              <a:t>Recommendations</a:t>
            </a:r>
            <a:endParaRPr lang="en-US" sz="4400" dirty="0">
              <a:solidFill>
                <a:schemeClr val="accent1"/>
              </a:solidFill>
            </a:endParaRPr>
          </a:p>
        </p:txBody>
      </p:sp>
      <p:sp>
        <p:nvSpPr>
          <p:cNvPr id="3" name="Content Placeholder 2"/>
          <p:cNvSpPr>
            <a:spLocks noGrp="1"/>
          </p:cNvSpPr>
          <p:nvPr>
            <p:ph idx="1"/>
          </p:nvPr>
        </p:nvSpPr>
        <p:spPr>
          <a:xfrm>
            <a:off x="457200" y="1500174"/>
            <a:ext cx="8229600" cy="4824426"/>
          </a:xfrm>
          <a:ln>
            <a:solidFill>
              <a:schemeClr val="accent3"/>
            </a:solidFill>
          </a:ln>
        </p:spPr>
        <p:txBody>
          <a:bodyPr>
            <a:normAutofit/>
          </a:bodyPr>
          <a:lstStyle/>
          <a:p>
            <a:r>
              <a:rPr lang="en-US" sz="2400" dirty="0" smtClean="0"/>
              <a:t>use of long time series and good quality data in the hydrologic models </a:t>
            </a:r>
          </a:p>
          <a:p>
            <a:r>
              <a:rPr lang="en-US" sz="2400" dirty="0" smtClean="0"/>
              <a:t>investigate the reasons of underestimation of peak flows for Blue Nile </a:t>
            </a:r>
          </a:p>
          <a:p>
            <a:r>
              <a:rPr lang="en-US" sz="2400" dirty="0" smtClean="0"/>
              <a:t>It will be of great importance to incorporate other factors in the assessment like, sediment transport and water quality analysis.</a:t>
            </a:r>
          </a:p>
          <a:p>
            <a:r>
              <a:rPr lang="en-US" sz="2400" dirty="0" smtClean="0"/>
              <a:t>Incorporating the </a:t>
            </a:r>
            <a:r>
              <a:rPr lang="en-US" sz="2400" dirty="0" smtClean="0"/>
              <a:t>newly constructed dam by </a:t>
            </a:r>
            <a:r>
              <a:rPr lang="en-US" sz="2400" dirty="0" smtClean="0"/>
              <a:t>Ethiopia </a:t>
            </a:r>
            <a:r>
              <a:rPr lang="en-US" sz="2400" dirty="0" smtClean="0"/>
              <a:t>(GERD) in </a:t>
            </a:r>
            <a:r>
              <a:rPr lang="en-US" sz="2400" dirty="0" smtClean="0"/>
              <a:t>the already built hydrologic model and analyzing the </a:t>
            </a:r>
            <a:r>
              <a:rPr lang="en-US" sz="2400" dirty="0" smtClean="0"/>
              <a:t>impact (on development)  </a:t>
            </a:r>
            <a:endParaRPr lang="en-US" sz="2400" dirty="0"/>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57</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bg1"/>
                </a:solidFill>
              </a:rPr>
              <a:t>Analysis of the impact of land use change and climate change on Blue Nile river using SWAT</a:t>
            </a:r>
            <a:endParaRPr lang="en-US" dirty="0">
              <a:solidFill>
                <a:schemeClr val="bg1"/>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is Abay.jpg"/>
          <p:cNvPicPr>
            <a:picLocks noGrp="1" noChangeAspect="1"/>
          </p:cNvPicPr>
          <p:nvPr>
            <p:ph idx="1"/>
          </p:nvPr>
        </p:nvPicPr>
        <p:blipFill>
          <a:blip r:embed="rId2" cstate="print"/>
          <a:stretch>
            <a:fillRect/>
          </a:stretch>
        </p:blipFill>
        <p:spPr>
          <a:xfrm>
            <a:off x="0" y="-24"/>
            <a:ext cx="9144000" cy="6858000"/>
          </a:xfrm>
        </p:spPr>
      </p:pic>
      <p:sp>
        <p:nvSpPr>
          <p:cNvPr id="7" name="Rectangle 6"/>
          <p:cNvSpPr/>
          <p:nvPr/>
        </p:nvSpPr>
        <p:spPr>
          <a:xfrm>
            <a:off x="642910" y="285728"/>
            <a:ext cx="7858180" cy="1280520"/>
          </a:xfrm>
          <a:prstGeom prst="rect">
            <a:avLst/>
          </a:prstGeom>
          <a:noFill/>
        </p:spPr>
        <p:txBody>
          <a:bodyPr wrap="none" lIns="91440" tIns="45720" rIns="91440" bIns="45720">
            <a:prstTxWarp prst="textDeflateBottom">
              <a:avLst>
                <a:gd name="adj" fmla="val 52438"/>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dirty="0" smtClean="0">
                <a:ln w="11430"/>
                <a:solidFill>
                  <a:schemeClr val="accent1">
                    <a:lumMod val="40000"/>
                    <a:lumOff val="60000"/>
                  </a:schemeClr>
                </a:solidFill>
                <a:effectLst>
                  <a:glow rad="139700">
                    <a:schemeClr val="accent1">
                      <a:satMod val="175000"/>
                      <a:alpha val="40000"/>
                    </a:schemeClr>
                  </a:glow>
                </a:effectLst>
                <a:latin typeface="Comic Sans MS" pitchFamily="66" charset="0"/>
              </a:rPr>
              <a:t>Thanks </a:t>
            </a:r>
            <a:r>
              <a:rPr lang="en-US" sz="5400" b="1" smtClean="0">
                <a:ln w="11430"/>
                <a:solidFill>
                  <a:schemeClr val="accent1">
                    <a:lumMod val="40000"/>
                    <a:lumOff val="60000"/>
                  </a:schemeClr>
                </a:solidFill>
                <a:effectLst>
                  <a:glow rad="139700">
                    <a:schemeClr val="accent1">
                      <a:satMod val="175000"/>
                      <a:alpha val="40000"/>
                    </a:schemeClr>
                  </a:glow>
                </a:effectLst>
                <a:latin typeface="Comic Sans MS" pitchFamily="66" charset="0"/>
              </a:rPr>
              <a:t>for listening! </a:t>
            </a:r>
            <a:endParaRPr lang="en-US" sz="5400" b="1" cap="all" dirty="0">
              <a:ln w="0"/>
              <a:solidFill>
                <a:schemeClr val="accent1">
                  <a:lumMod val="40000"/>
                  <a:lumOff val="60000"/>
                </a:schemeClr>
              </a:solidFill>
              <a:effectLst>
                <a:glow rad="139700">
                  <a:schemeClr val="accent1">
                    <a:satMod val="175000"/>
                    <a:alpha val="40000"/>
                  </a:schemeClr>
                </a:glow>
              </a:effectLst>
              <a:latin typeface="Comic Sans MS" pitchFamily="66" charset="0"/>
            </a:endParaRPr>
          </a:p>
        </p:txBody>
      </p:sp>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a:bodyPr>
          <a:lstStyle/>
          <a:p>
            <a:r>
              <a:rPr lang="nl-BE" sz="4400" b="1" dirty="0" smtClean="0">
                <a:solidFill>
                  <a:schemeClr val="accent1"/>
                </a:solidFill>
              </a:rPr>
              <a:t>Objectives</a:t>
            </a:r>
            <a:endParaRPr lang="en-US" sz="4400" dirty="0">
              <a:solidFill>
                <a:schemeClr val="accent1"/>
              </a:solidFill>
            </a:endParaRPr>
          </a:p>
        </p:txBody>
      </p:sp>
      <p:sp>
        <p:nvSpPr>
          <p:cNvPr id="3" name="Content Placeholder 2"/>
          <p:cNvSpPr>
            <a:spLocks noGrp="1"/>
          </p:cNvSpPr>
          <p:nvPr>
            <p:ph idx="1"/>
          </p:nvPr>
        </p:nvSpPr>
        <p:spPr>
          <a:xfrm>
            <a:off x="457200" y="1500174"/>
            <a:ext cx="8229600" cy="4824426"/>
          </a:xfrm>
          <a:ln>
            <a:solidFill>
              <a:schemeClr val="accent2"/>
            </a:solidFill>
          </a:ln>
        </p:spPr>
        <p:txBody>
          <a:bodyPr/>
          <a:lstStyle/>
          <a:p>
            <a:r>
              <a:rPr lang="en-GB" dirty="0" smtClean="0"/>
              <a:t>Assessing the dynamics of climate in the Basin</a:t>
            </a:r>
            <a:endParaRPr lang="fr-FR" dirty="0" smtClean="0"/>
          </a:p>
          <a:p>
            <a:pPr>
              <a:buNone/>
            </a:pPr>
            <a:endParaRPr lang="fr-FR" dirty="0" smtClean="0"/>
          </a:p>
          <a:p>
            <a:r>
              <a:rPr lang="en-GB" dirty="0" smtClean="0"/>
              <a:t>Projecting basin hydrology using climate change and land use change scenarios to assess their impacts</a:t>
            </a:r>
            <a:endParaRPr lang="fr-FR" dirty="0" smtClean="0"/>
          </a:p>
          <a:p>
            <a:pPr>
              <a:buNone/>
            </a:pPr>
            <a:endParaRPr lang="en-US" dirty="0" smtClean="0"/>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6</a:t>
            </a:fld>
            <a:endParaRPr lang="en-US" dirty="0">
              <a:solidFill>
                <a:schemeClr val="tx1"/>
              </a:solidFill>
            </a:endParaRPr>
          </a:p>
        </p:txBody>
      </p:sp>
      <p:sp>
        <p:nvSpPr>
          <p:cNvPr id="6"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928671"/>
            <a:ext cx="8229600" cy="5395930"/>
          </a:xfrm>
          <a:ln w="12700">
            <a:solidFill>
              <a:schemeClr val="bg2">
                <a:lumMod val="75000"/>
              </a:schemeClr>
            </a:solidFill>
          </a:ln>
        </p:spPr>
        <p:txBody>
          <a:bodyPr>
            <a:normAutofit/>
          </a:bodyPr>
          <a:lstStyle/>
          <a:p>
            <a:pPr marL="514350" indent="-514350">
              <a:lnSpc>
                <a:spcPct val="150000"/>
              </a:lnSpc>
              <a:spcAft>
                <a:spcPts val="1200"/>
              </a:spcAft>
              <a:buClr>
                <a:srgbClr val="9900CC"/>
              </a:buClr>
              <a:buSzPct val="150000"/>
              <a:buNone/>
            </a:pPr>
            <a:r>
              <a:rPr lang="nl-BE" sz="3200" dirty="0" smtClean="0">
                <a:solidFill>
                  <a:schemeClr val="bg1">
                    <a:lumMod val="50000"/>
                    <a:lumOff val="50000"/>
                  </a:schemeClr>
                </a:solidFill>
              </a:rPr>
              <a:t>         </a:t>
            </a:r>
            <a:r>
              <a:rPr lang="nl-BE" sz="3200" dirty="0" err="1" smtClean="0"/>
              <a:t>Introduction</a:t>
            </a:r>
            <a:r>
              <a:rPr lang="nl-BE" sz="3200" b="1" dirty="0" smtClean="0">
                <a:solidFill>
                  <a:srgbClr val="FF0000"/>
                </a:solidFill>
              </a:rPr>
              <a:t> </a:t>
            </a:r>
          </a:p>
          <a:p>
            <a:pPr marL="514350" indent="-514350">
              <a:lnSpc>
                <a:spcPct val="150000"/>
              </a:lnSpc>
              <a:spcAft>
                <a:spcPts val="1200"/>
              </a:spcAft>
              <a:buClr>
                <a:srgbClr val="9900CC"/>
              </a:buClr>
              <a:buSzPct val="150000"/>
              <a:buNone/>
            </a:pPr>
            <a:r>
              <a:rPr lang="nl-BE" sz="3200" dirty="0" smtClean="0"/>
              <a:t>         Problem statement and objectives</a:t>
            </a:r>
          </a:p>
          <a:p>
            <a:pPr marL="514350" indent="-514350">
              <a:lnSpc>
                <a:spcPct val="150000"/>
              </a:lnSpc>
              <a:spcAft>
                <a:spcPts val="1200"/>
              </a:spcAft>
              <a:buClr>
                <a:srgbClr val="9900CC"/>
              </a:buClr>
              <a:buSzPct val="150000"/>
              <a:buNone/>
            </a:pPr>
            <a:r>
              <a:rPr lang="nl-BE" sz="3200" dirty="0" smtClean="0"/>
              <a:t>         </a:t>
            </a:r>
            <a:r>
              <a:rPr lang="nl-BE" sz="3200" b="1" dirty="0">
                <a:solidFill>
                  <a:srgbClr val="FF0000"/>
                </a:solidFill>
              </a:rPr>
              <a:t>Materials and methods</a:t>
            </a:r>
          </a:p>
          <a:p>
            <a:pPr marL="514350" indent="-514350">
              <a:lnSpc>
                <a:spcPct val="150000"/>
              </a:lnSpc>
              <a:spcAft>
                <a:spcPts val="1200"/>
              </a:spcAft>
              <a:buClr>
                <a:srgbClr val="9900CC"/>
              </a:buClr>
              <a:buSzPct val="150000"/>
              <a:buNone/>
            </a:pPr>
            <a:r>
              <a:rPr lang="nl-BE" sz="3200" dirty="0"/>
              <a:t>         Results and discussion</a:t>
            </a:r>
          </a:p>
          <a:p>
            <a:pPr marL="514350" indent="-514350">
              <a:lnSpc>
                <a:spcPct val="150000"/>
              </a:lnSpc>
              <a:buClr>
                <a:srgbClr val="9900CC"/>
              </a:buClr>
              <a:buSzPct val="150000"/>
              <a:buNone/>
            </a:pPr>
            <a:r>
              <a:rPr lang="nl-BE" sz="3200" dirty="0"/>
              <a:t>         Conclusion and </a:t>
            </a:r>
            <a:r>
              <a:rPr lang="nl-BE" sz="3200" dirty="0" smtClean="0"/>
              <a:t>recommendations</a:t>
            </a:r>
            <a:endParaRPr lang="en-US" sz="3200" dirty="0"/>
          </a:p>
        </p:txBody>
      </p:sp>
      <p:sp>
        <p:nvSpPr>
          <p:cNvPr id="3" name="Slide Number Placeholder 2"/>
          <p:cNvSpPr>
            <a:spLocks noGrp="1"/>
          </p:cNvSpPr>
          <p:nvPr>
            <p:ph type="sldNum" sz="quarter" idx="12"/>
          </p:nvPr>
        </p:nvSpPr>
        <p:spPr/>
        <p:txBody>
          <a:bodyPr/>
          <a:lstStyle/>
          <a:p>
            <a:fld id="{BF61CE18-8D91-4A62-9231-4541BCED71E1}" type="slidenum">
              <a:rPr lang="en-US" smtClean="0"/>
              <a:pPr/>
              <a:t>7</a:t>
            </a:fld>
            <a:endParaRPr lang="en-US" dirty="0"/>
          </a:p>
        </p:txBody>
      </p:sp>
      <p:sp>
        <p:nvSpPr>
          <p:cNvPr id="4" name="Footer Placeholder 3"/>
          <p:cNvSpPr>
            <a:spLocks noGrp="1"/>
          </p:cNvSpPr>
          <p:nvPr>
            <p:ph type="ftr" sz="quarter" idx="11"/>
          </p:nvPr>
        </p:nvSpPr>
        <p:spPr>
          <a:xfrm>
            <a:off x="428596" y="6357959"/>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5" name="Rectangle 4"/>
          <p:cNvSpPr/>
          <p:nvPr/>
        </p:nvSpPr>
        <p:spPr>
          <a:xfrm>
            <a:off x="571472" y="1071547"/>
            <a:ext cx="571504" cy="500066"/>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1</a:t>
            </a:r>
            <a:endParaRPr lang="en-US" sz="7200" b="1" dirty="0">
              <a:solidFill>
                <a:schemeClr val="bg1"/>
              </a:solidFill>
              <a:latin typeface="+mj-lt"/>
            </a:endParaRPr>
          </a:p>
        </p:txBody>
      </p:sp>
      <p:sp>
        <p:nvSpPr>
          <p:cNvPr id="6" name="Rectangle 5"/>
          <p:cNvSpPr/>
          <p:nvPr/>
        </p:nvSpPr>
        <p:spPr>
          <a:xfrm>
            <a:off x="571472" y="2099489"/>
            <a:ext cx="571504" cy="500066"/>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2</a:t>
            </a:r>
            <a:endParaRPr lang="en-US" sz="7200" b="1" dirty="0">
              <a:solidFill>
                <a:schemeClr val="bg1"/>
              </a:solidFill>
              <a:latin typeface="+mj-lt"/>
            </a:endParaRPr>
          </a:p>
        </p:txBody>
      </p:sp>
      <p:sp>
        <p:nvSpPr>
          <p:cNvPr id="7" name="Rectangle 6"/>
          <p:cNvSpPr/>
          <p:nvPr/>
        </p:nvSpPr>
        <p:spPr>
          <a:xfrm>
            <a:off x="571472" y="3072117"/>
            <a:ext cx="571504" cy="500066"/>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3</a:t>
            </a:r>
            <a:endParaRPr lang="en-US" sz="7200" b="1" dirty="0">
              <a:solidFill>
                <a:schemeClr val="bg1"/>
              </a:solidFill>
              <a:latin typeface="+mj-lt"/>
            </a:endParaRPr>
          </a:p>
        </p:txBody>
      </p:sp>
      <p:sp>
        <p:nvSpPr>
          <p:cNvPr id="9" name="Rectangle 8"/>
          <p:cNvSpPr/>
          <p:nvPr/>
        </p:nvSpPr>
        <p:spPr>
          <a:xfrm>
            <a:off x="597705" y="4095800"/>
            <a:ext cx="571504" cy="50006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4</a:t>
            </a:r>
            <a:endParaRPr lang="en-US" sz="7200" b="1" dirty="0">
              <a:solidFill>
                <a:schemeClr val="bg1"/>
              </a:solidFill>
              <a:latin typeface="+mj-lt"/>
            </a:endParaRPr>
          </a:p>
        </p:txBody>
      </p:sp>
      <p:sp>
        <p:nvSpPr>
          <p:cNvPr id="10" name="Rectangle 9"/>
          <p:cNvSpPr/>
          <p:nvPr/>
        </p:nvSpPr>
        <p:spPr>
          <a:xfrm>
            <a:off x="597705" y="5085184"/>
            <a:ext cx="571504" cy="50006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200" b="1" dirty="0" smtClean="0">
                <a:solidFill>
                  <a:schemeClr val="bg1"/>
                </a:solidFill>
                <a:latin typeface="+mj-lt"/>
              </a:rPr>
              <a:t>5</a:t>
            </a:r>
            <a:endParaRPr lang="en-US" sz="7200" b="1" dirty="0">
              <a:solidFill>
                <a:schemeClr val="bg1"/>
              </a:solidFill>
              <a:latin typeface="+mj-lt"/>
            </a:endParaRPr>
          </a:p>
        </p:txBody>
      </p:sp>
    </p:spTree>
    <p:extLst>
      <p:ext uri="{BB962C8B-B14F-4D97-AF65-F5344CB8AC3E}">
        <p14:creationId xmlns:p14="http://schemas.microsoft.com/office/powerpoint/2010/main" val="15184056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857232"/>
            <a:ext cx="6643734" cy="500066"/>
          </a:xfrm>
        </p:spPr>
        <p:txBody>
          <a:bodyPr>
            <a:noAutofit/>
          </a:bodyPr>
          <a:lstStyle/>
          <a:p>
            <a:r>
              <a:rPr lang="nl-BE" sz="4400" b="1" dirty="0" smtClean="0">
                <a:solidFill>
                  <a:schemeClr val="accent2"/>
                </a:solidFill>
              </a:rPr>
              <a:t>Study area</a:t>
            </a:r>
            <a:endParaRPr lang="en-US" sz="4400" b="1" dirty="0">
              <a:solidFill>
                <a:schemeClr val="accent2"/>
              </a:solidFill>
            </a:endParaRPr>
          </a:p>
        </p:txBody>
      </p:sp>
      <p:sp>
        <p:nvSpPr>
          <p:cNvPr id="6" name="Footer Placeholder 3"/>
          <p:cNvSpPr>
            <a:spLocks noGrp="1"/>
          </p:cNvSpPr>
          <p:nvPr>
            <p:ph type="ftr" sz="quarter" idx="11"/>
          </p:nvPr>
        </p:nvSpPr>
        <p:spPr>
          <a:xfrm>
            <a:off x="642910" y="6143644"/>
            <a:ext cx="6000792" cy="142875"/>
          </a:xfrm>
        </p:spPr>
        <p:txBody>
          <a:bodyPr/>
          <a:lstStyle/>
          <a:p>
            <a:r>
              <a:rPr lang="en-US" dirty="0" smtClean="0">
                <a:solidFill>
                  <a:schemeClr val="tx1"/>
                </a:solidFill>
              </a:rPr>
              <a:t>Analysis of the impact of land use change and climate change on Blue Nile river using SWAT</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BF61CE18-8D91-4A62-9231-4541BCED71E1}" type="slidenum">
              <a:rPr lang="en-US" smtClean="0">
                <a:solidFill>
                  <a:schemeClr val="tx1"/>
                </a:solidFill>
              </a:rPr>
              <a:pPr/>
              <a:t>8</a:t>
            </a:fld>
            <a:endParaRPr lang="en-US" dirty="0">
              <a:solidFill>
                <a:schemeClr val="tx1"/>
              </a:solidFill>
            </a:endParaRPr>
          </a:p>
        </p:txBody>
      </p:sp>
      <p:pic>
        <p:nvPicPr>
          <p:cNvPr id="9" name="Content Placeholder 9" descr="Blue_nile_map.png"/>
          <p:cNvPicPr>
            <a:picLocks noGrp="1" noChangeAspect="1"/>
          </p:cNvPicPr>
          <p:nvPr>
            <p:ph sz="half" idx="1"/>
          </p:nvPr>
        </p:nvPicPr>
        <p:blipFill>
          <a:blip r:embed="rId2" cstate="print"/>
          <a:stretch>
            <a:fillRect/>
          </a:stretch>
        </p:blipFill>
        <p:spPr>
          <a:xfrm>
            <a:off x="4071934" y="1714488"/>
            <a:ext cx="4857784" cy="4286280"/>
          </a:xfrm>
          <a:ln>
            <a:solidFill>
              <a:schemeClr val="accent1"/>
            </a:solidFill>
          </a:ln>
        </p:spPr>
      </p:pic>
      <p:sp>
        <p:nvSpPr>
          <p:cNvPr id="12" name="TextBox 11"/>
          <p:cNvSpPr txBox="1"/>
          <p:nvPr/>
        </p:nvSpPr>
        <p:spPr>
          <a:xfrm>
            <a:off x="4071934" y="1357298"/>
            <a:ext cx="4857784" cy="369332"/>
          </a:xfrm>
          <a:prstGeom prst="rect">
            <a:avLst/>
          </a:prstGeom>
          <a:noFill/>
          <a:ln w="19050">
            <a:solidFill>
              <a:schemeClr val="bg2">
                <a:lumMod val="75000"/>
              </a:schemeClr>
            </a:solidFill>
          </a:ln>
        </p:spPr>
        <p:txBody>
          <a:bodyPr wrap="square" rtlCol="0">
            <a:spAutoFit/>
          </a:bodyPr>
          <a:lstStyle/>
          <a:p>
            <a:pPr algn="ctr"/>
            <a:r>
              <a:rPr lang="nl-BE" b="1" dirty="0" smtClean="0">
                <a:solidFill>
                  <a:schemeClr val="tx2"/>
                </a:solidFill>
              </a:rPr>
              <a:t>The Blue Nile River</a:t>
            </a:r>
            <a:endParaRPr lang="en-US" b="1" dirty="0">
              <a:solidFill>
                <a:schemeClr val="tx2"/>
              </a:solidFill>
            </a:endParaRPr>
          </a:p>
        </p:txBody>
      </p:sp>
      <p:sp>
        <p:nvSpPr>
          <p:cNvPr id="13" name="Text Placeholder 12"/>
          <p:cNvSpPr>
            <a:spLocks noGrp="1"/>
          </p:cNvSpPr>
          <p:nvPr>
            <p:ph type="body" idx="2"/>
          </p:nvPr>
        </p:nvSpPr>
        <p:spPr>
          <a:xfrm>
            <a:off x="685800" y="1357298"/>
            <a:ext cx="3314696" cy="4643470"/>
          </a:xfrm>
          <a:ln>
            <a:solidFill>
              <a:schemeClr val="bg2">
                <a:lumMod val="75000"/>
              </a:schemeClr>
            </a:solidFill>
          </a:ln>
        </p:spPr>
        <p:txBody>
          <a:bodyPr>
            <a:normAutofit lnSpcReduction="10000"/>
          </a:bodyPr>
          <a:lstStyle/>
          <a:p>
            <a:pPr marL="0" lvl="1">
              <a:buClr>
                <a:schemeClr val="accent3"/>
              </a:buClr>
              <a:buSzPct val="95000"/>
              <a:buFont typeface="Wingdings" pitchFamily="2" charset="2"/>
              <a:buChar char="Ø"/>
            </a:pPr>
            <a:r>
              <a:rPr lang="nl-BE" sz="2400" dirty="0" smtClean="0"/>
              <a:t> </a:t>
            </a:r>
            <a:r>
              <a:rPr lang="en-US" sz="2400" dirty="0" smtClean="0"/>
              <a:t>Blue Nile (in Amharic </a:t>
            </a:r>
            <a:r>
              <a:rPr lang="en-US" sz="2400" dirty="0" err="1" smtClean="0">
                <a:solidFill>
                  <a:schemeClr val="accent2"/>
                </a:solidFill>
              </a:rPr>
              <a:t>Abbay</a:t>
            </a:r>
            <a:r>
              <a:rPr lang="en-US" sz="2400" dirty="0" smtClean="0"/>
              <a:t>/in Arabic the </a:t>
            </a:r>
            <a:r>
              <a:rPr lang="en-US" sz="2400" dirty="0" smtClean="0">
                <a:solidFill>
                  <a:schemeClr val="accent2"/>
                </a:solidFill>
              </a:rPr>
              <a:t>Al Bahr al-</a:t>
            </a:r>
            <a:r>
              <a:rPr lang="en-US" sz="2400" dirty="0" err="1" smtClean="0">
                <a:solidFill>
                  <a:schemeClr val="accent2"/>
                </a:solidFill>
              </a:rPr>
              <a:t>Azraq</a:t>
            </a:r>
            <a:r>
              <a:rPr lang="en-US" sz="2400" dirty="0" smtClean="0"/>
              <a:t>)  </a:t>
            </a:r>
          </a:p>
          <a:p>
            <a:pPr marL="274320" lvl="2">
              <a:buClr>
                <a:schemeClr val="accent3"/>
              </a:buClr>
              <a:buSzPct val="95000"/>
              <a:buFont typeface="Courier New" pitchFamily="49" charset="0"/>
              <a:buChar char="o"/>
            </a:pPr>
            <a:r>
              <a:rPr lang="en-US" sz="2200" dirty="0" smtClean="0"/>
              <a:t>1529 km long (longest in the world)</a:t>
            </a:r>
          </a:p>
          <a:p>
            <a:pPr marL="274320" lvl="2">
              <a:buClr>
                <a:schemeClr val="accent3"/>
              </a:buClr>
              <a:buSzPct val="95000"/>
              <a:buFont typeface="Courier New" pitchFamily="49" charset="0"/>
              <a:buChar char="o"/>
            </a:pPr>
            <a:r>
              <a:rPr lang="fr-FR" sz="2200" dirty="0" smtClean="0"/>
              <a:t> </a:t>
            </a:r>
            <a:r>
              <a:rPr lang="en-US" sz="2200" dirty="0" smtClean="0"/>
              <a:t>elevation of the basin varies from 4000m (little </a:t>
            </a:r>
            <a:r>
              <a:rPr lang="en-US" sz="2200" dirty="0" err="1" smtClean="0"/>
              <a:t>Abbay</a:t>
            </a:r>
            <a:r>
              <a:rPr lang="en-US" sz="2200" dirty="0" smtClean="0"/>
              <a:t>) to 700m at foot of the plateau </a:t>
            </a:r>
          </a:p>
          <a:p>
            <a:pPr marL="274320" lvl="2">
              <a:buClr>
                <a:schemeClr val="accent3"/>
              </a:buClr>
              <a:buSzPct val="95000"/>
              <a:buFont typeface="Courier New" pitchFamily="49" charset="0"/>
              <a:buChar char="o"/>
            </a:pPr>
            <a:r>
              <a:rPr lang="en-US" sz="2200" dirty="0" smtClean="0"/>
              <a:t> contribute for 60 % flow of Nile</a:t>
            </a:r>
            <a:r>
              <a:rPr lang="nl-BE" sz="2200" dirty="0" smtClean="0"/>
              <a:t> </a:t>
            </a:r>
          </a:p>
          <a:p>
            <a:pPr marL="274320" lvl="2">
              <a:buClr>
                <a:schemeClr val="accent3"/>
              </a:buClr>
              <a:buSzPct val="95000"/>
              <a:buFont typeface="Courier New" pitchFamily="49" charset="0"/>
              <a:buChar char="o"/>
            </a:pPr>
            <a:r>
              <a:rPr lang="nl-BE" sz="2200" dirty="0" err="1" smtClean="0"/>
              <a:t>crucial</a:t>
            </a:r>
            <a:r>
              <a:rPr lang="nl-BE" sz="2200" dirty="0" smtClean="0"/>
              <a:t> </a:t>
            </a:r>
            <a:r>
              <a:rPr lang="nl-BE" sz="2200" dirty="0" err="1" smtClean="0"/>
              <a:t>for</a:t>
            </a:r>
            <a:r>
              <a:rPr lang="nl-BE" sz="2200" dirty="0" smtClean="0"/>
              <a:t> </a:t>
            </a:r>
            <a:r>
              <a:rPr lang="nl-BE" sz="2200" dirty="0" err="1" smtClean="0"/>
              <a:t>thesurvival</a:t>
            </a:r>
            <a:r>
              <a:rPr lang="nl-BE" sz="2200" dirty="0" smtClean="0"/>
              <a:t> of downstream </a:t>
            </a:r>
            <a:r>
              <a:rPr lang="nl-BE" sz="2200" dirty="0" err="1" smtClean="0"/>
              <a:t>countries</a:t>
            </a:r>
            <a:endParaRPr lang="en-US" sz="2200" dirty="0" smtClean="0"/>
          </a:p>
          <a:p>
            <a:endParaRPr lang="en-US" sz="24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642918"/>
            <a:ext cx="8229600" cy="653210"/>
          </a:xfrm>
        </p:spPr>
        <p:txBody>
          <a:bodyPr>
            <a:noAutofit/>
          </a:bodyPr>
          <a:lstStyle/>
          <a:p>
            <a:r>
              <a:rPr lang="fr-FR" sz="4400" b="1" dirty="0" err="1" smtClean="0">
                <a:solidFill>
                  <a:schemeClr val="accent2"/>
                </a:solidFill>
              </a:rPr>
              <a:t>Study</a:t>
            </a:r>
            <a:r>
              <a:rPr lang="fr-FR" sz="4400" b="1" dirty="0" smtClean="0">
                <a:solidFill>
                  <a:schemeClr val="accent2"/>
                </a:solidFill>
              </a:rPr>
              <a:t> area </a:t>
            </a:r>
            <a:r>
              <a:rPr lang="fr-FR" sz="4400" b="1" dirty="0" err="1" smtClean="0">
                <a:solidFill>
                  <a:schemeClr val="accent2"/>
                </a:solidFill>
              </a:rPr>
              <a:t>cont’d</a:t>
            </a:r>
            <a:endParaRPr lang="en-US" sz="4400" b="1" dirty="0">
              <a:solidFill>
                <a:schemeClr val="accent2"/>
              </a:solidFill>
            </a:endParaRPr>
          </a:p>
        </p:txBody>
      </p:sp>
      <p:sp>
        <p:nvSpPr>
          <p:cNvPr id="4" name="Espace réservé du pied de page 3"/>
          <p:cNvSpPr>
            <a:spLocks noGrp="1"/>
          </p:cNvSpPr>
          <p:nvPr>
            <p:ph type="ftr" sz="quarter" idx="11"/>
          </p:nvPr>
        </p:nvSpPr>
        <p:spPr>
          <a:xfrm>
            <a:off x="500034" y="6357958"/>
            <a:ext cx="5519766" cy="142876"/>
          </a:xfrm>
        </p:spPr>
        <p:txBody>
          <a:bodyPr/>
          <a:lstStyle/>
          <a:p>
            <a:r>
              <a:rPr lang="en-US" dirty="0" smtClean="0">
                <a:solidFill>
                  <a:schemeClr val="tx1"/>
                </a:solidFill>
              </a:rPr>
              <a:t>Analysis of the </a:t>
            </a:r>
            <a:r>
              <a:rPr lang="en-US" dirty="0" err="1" smtClean="0">
                <a:solidFill>
                  <a:schemeClr val="tx1"/>
                </a:solidFill>
              </a:rPr>
              <a:t>imapct</a:t>
            </a:r>
            <a:r>
              <a:rPr lang="en-US" dirty="0" smtClean="0">
                <a:solidFill>
                  <a:schemeClr val="tx1"/>
                </a:solidFill>
              </a:rPr>
              <a:t> of land use change and climate change on Blue Nile river</a:t>
            </a:r>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BF61CE18-8D91-4A62-9231-4541BCED71E1}" type="slidenum">
              <a:rPr lang="en-US" smtClean="0"/>
              <a:pPr/>
              <a:t>9</a:t>
            </a:fld>
            <a:endParaRPr lang="en-US"/>
          </a:p>
        </p:txBody>
      </p:sp>
      <p:graphicFrame>
        <p:nvGraphicFramePr>
          <p:cNvPr id="7" name="Espace réservé du contenu 6"/>
          <p:cNvGraphicFramePr>
            <a:graphicFrameLocks noGrp="1"/>
          </p:cNvGraphicFramePr>
          <p:nvPr>
            <p:ph idx="1"/>
          </p:nvPr>
        </p:nvGraphicFramePr>
        <p:xfrm>
          <a:off x="457200" y="1500188"/>
          <a:ext cx="5614998" cy="4572018"/>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p:cNvSpPr txBox="1"/>
          <p:nvPr/>
        </p:nvSpPr>
        <p:spPr>
          <a:xfrm>
            <a:off x="6000728" y="2357430"/>
            <a:ext cx="3143272" cy="3416320"/>
          </a:xfrm>
          <a:prstGeom prst="rect">
            <a:avLst/>
          </a:prstGeom>
          <a:noFill/>
          <a:ln>
            <a:noFill/>
          </a:ln>
        </p:spPr>
        <p:txBody>
          <a:bodyPr wrap="square" rtlCol="0">
            <a:spAutoFit/>
          </a:bodyPr>
          <a:lstStyle/>
          <a:p>
            <a:r>
              <a:rPr lang="fr-FR" b="1" dirty="0" smtClean="0"/>
              <a:t>SAVA</a:t>
            </a:r>
            <a:r>
              <a:rPr lang="fr-FR" dirty="0" smtClean="0"/>
              <a:t> – </a:t>
            </a:r>
            <a:r>
              <a:rPr lang="fr-FR" dirty="0" err="1" smtClean="0"/>
              <a:t>Savanah</a:t>
            </a:r>
            <a:r>
              <a:rPr lang="fr-FR" dirty="0" smtClean="0"/>
              <a:t> </a:t>
            </a:r>
            <a:r>
              <a:rPr lang="fr-FR" dirty="0" err="1" smtClean="0"/>
              <a:t>forest</a:t>
            </a:r>
            <a:endParaRPr lang="fr-FR" dirty="0" smtClean="0"/>
          </a:p>
          <a:p>
            <a:endParaRPr lang="fr-FR" dirty="0" smtClean="0"/>
          </a:p>
          <a:p>
            <a:r>
              <a:rPr lang="fr-FR" b="1" dirty="0" smtClean="0"/>
              <a:t>CRDY</a:t>
            </a:r>
            <a:r>
              <a:rPr lang="fr-FR" dirty="0" smtClean="0"/>
              <a:t> – </a:t>
            </a:r>
            <a:r>
              <a:rPr lang="fr-FR" dirty="0" err="1" smtClean="0"/>
              <a:t>Crop</a:t>
            </a:r>
            <a:r>
              <a:rPr lang="fr-FR" dirty="0" smtClean="0"/>
              <a:t> land/Dry land</a:t>
            </a:r>
          </a:p>
          <a:p>
            <a:endParaRPr lang="fr-FR" b="1" dirty="0" smtClean="0"/>
          </a:p>
          <a:p>
            <a:r>
              <a:rPr lang="fr-FR" b="1" dirty="0" smtClean="0"/>
              <a:t>WATB</a:t>
            </a:r>
            <a:r>
              <a:rPr lang="fr-FR" dirty="0" smtClean="0"/>
              <a:t> – Water body</a:t>
            </a:r>
          </a:p>
          <a:p>
            <a:endParaRPr lang="fr-FR" b="1" dirty="0" smtClean="0"/>
          </a:p>
          <a:p>
            <a:r>
              <a:rPr lang="fr-FR" b="1" dirty="0" smtClean="0"/>
              <a:t>CRWO</a:t>
            </a:r>
            <a:r>
              <a:rPr lang="fr-FR" dirty="0" smtClean="0"/>
              <a:t> – </a:t>
            </a:r>
            <a:r>
              <a:rPr lang="fr-FR" dirty="0" err="1" smtClean="0"/>
              <a:t>Crop</a:t>
            </a:r>
            <a:r>
              <a:rPr lang="fr-FR" dirty="0" smtClean="0"/>
              <a:t> land/Wood land</a:t>
            </a:r>
          </a:p>
          <a:p>
            <a:endParaRPr lang="fr-FR" b="1" dirty="0" smtClean="0"/>
          </a:p>
          <a:p>
            <a:r>
              <a:rPr lang="fr-FR" b="1" dirty="0" smtClean="0"/>
              <a:t>GRASS </a:t>
            </a:r>
            <a:r>
              <a:rPr lang="fr-FR" dirty="0" smtClean="0"/>
              <a:t>– </a:t>
            </a:r>
            <a:r>
              <a:rPr lang="fr-FR" dirty="0" err="1" smtClean="0"/>
              <a:t>Grassland</a:t>
            </a:r>
            <a:endParaRPr lang="fr-FR" dirty="0" smtClean="0"/>
          </a:p>
          <a:p>
            <a:endParaRPr lang="fr-FR" b="1" dirty="0" smtClean="0"/>
          </a:p>
          <a:p>
            <a:r>
              <a:rPr lang="fr-FR" b="1" dirty="0" smtClean="0"/>
              <a:t>BSVG</a:t>
            </a:r>
            <a:r>
              <a:rPr lang="fr-FR" dirty="0" smtClean="0"/>
              <a:t> – Bush land </a:t>
            </a:r>
            <a:r>
              <a:rPr lang="fr-FR" dirty="0" err="1" smtClean="0"/>
              <a:t>vegetation</a:t>
            </a:r>
            <a:endParaRPr lang="fr-FR"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additive="base">
                                        <p:cTn id="2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anim calcmode="lin" valueType="num">
                                      <p:cBhvr additive="base">
                                        <p:cTn id="2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
                                            <p:txEl>
                                              <p:pRg st="10" end="10"/>
                                            </p:txEl>
                                          </p:spTgt>
                                        </p:tgtEl>
                                        <p:attrNameLst>
                                          <p:attrName>style.visibility</p:attrName>
                                        </p:attrNameLst>
                                      </p:cBhvr>
                                      <p:to>
                                        <p:strVal val="visible"/>
                                      </p:to>
                                    </p:set>
                                    <p:anim calcmode="lin" valueType="num">
                                      <p:cBhvr additive="base">
                                        <p:cTn id="33"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6" grpId="0" build="allAtOnce"/>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2">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1970</TotalTime>
  <Words>2492</Words>
  <Application>Microsoft Office PowerPoint</Application>
  <PresentationFormat>On-screen Show (4:3)</PresentationFormat>
  <Paragraphs>551</Paragraphs>
  <Slides>58</Slides>
  <Notes>24</Notes>
  <HiddenSlides>15</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8" baseType="lpstr">
      <vt:lpstr>SimSun</vt:lpstr>
      <vt:lpstr>Arial</vt:lpstr>
      <vt:lpstr>Calibri</vt:lpstr>
      <vt:lpstr>Comic Sans MS</vt:lpstr>
      <vt:lpstr>Courier New</vt:lpstr>
      <vt:lpstr>Times New Roman</vt:lpstr>
      <vt:lpstr>Wingdings</vt:lpstr>
      <vt:lpstr>Wingdings 2</vt:lpstr>
      <vt:lpstr>Flow</vt:lpstr>
      <vt:lpstr>Feuille de calcul</vt:lpstr>
      <vt:lpstr>Analaysis of the impact of Land use change and climate change on the Blue Nile River using SWAT</vt:lpstr>
      <vt:lpstr>PowerPoint Presentation</vt:lpstr>
      <vt:lpstr>Introduction</vt:lpstr>
      <vt:lpstr>PowerPoint Presentation</vt:lpstr>
      <vt:lpstr>Problem statement</vt:lpstr>
      <vt:lpstr>Objectives</vt:lpstr>
      <vt:lpstr>PowerPoint Presentation</vt:lpstr>
      <vt:lpstr>Study area</vt:lpstr>
      <vt:lpstr>Study area cont’d</vt:lpstr>
      <vt:lpstr>Study area cont’d</vt:lpstr>
      <vt:lpstr>Materials</vt:lpstr>
      <vt:lpstr>Materials cont’d</vt:lpstr>
      <vt:lpstr>Materials cont’d</vt:lpstr>
      <vt:lpstr>Materials cont’d</vt:lpstr>
      <vt:lpstr>Materials cont’d</vt:lpstr>
      <vt:lpstr>Materials cont’d</vt:lpstr>
      <vt:lpstr>Methods</vt:lpstr>
      <vt:lpstr>Approaches</vt:lpstr>
      <vt:lpstr>PowerPoint Presentation</vt:lpstr>
      <vt:lpstr>Results </vt:lpstr>
      <vt:lpstr>Results cont’d </vt:lpstr>
      <vt:lpstr>Results cont’d</vt:lpstr>
      <vt:lpstr>Results cont’d</vt:lpstr>
      <vt:lpstr>Results cont’d</vt:lpstr>
      <vt:lpstr>Results cont’d</vt:lpstr>
      <vt:lpstr>Results cont’d</vt:lpstr>
      <vt:lpstr>Results cont’d</vt:lpstr>
      <vt:lpstr>Results cont’d</vt:lpstr>
      <vt:lpstr>Results cont’d</vt:lpstr>
      <vt:lpstr>Results cont’d</vt:lpstr>
      <vt:lpstr>Results cont’d</vt:lpstr>
      <vt:lpstr>Results cont’d</vt:lpstr>
      <vt:lpstr>Results cont’d</vt:lpstr>
      <vt:lpstr>Results cont’d</vt:lpstr>
      <vt:lpstr>Results cont’d</vt:lpstr>
      <vt:lpstr>Results cont’d </vt:lpstr>
      <vt:lpstr>Results cont’d </vt:lpstr>
      <vt:lpstr>Results cont’d </vt:lpstr>
      <vt:lpstr>Results cont’d </vt:lpstr>
      <vt:lpstr>Results cont’d </vt:lpstr>
      <vt:lpstr>Results cont’d </vt:lpstr>
      <vt:lpstr>Results cont’d </vt:lpstr>
      <vt:lpstr>Results cont’d </vt:lpstr>
      <vt:lpstr>Results cont’d </vt:lpstr>
      <vt:lpstr>Results cont’d </vt:lpstr>
      <vt:lpstr>Results cont’d </vt:lpstr>
      <vt:lpstr>Results cont’d </vt:lpstr>
      <vt:lpstr>Results cont’d </vt:lpstr>
      <vt:lpstr>Results cont’d </vt:lpstr>
      <vt:lpstr>Results cont’d </vt:lpstr>
      <vt:lpstr>Results cont’d </vt:lpstr>
      <vt:lpstr>Results cont’d </vt:lpstr>
      <vt:lpstr>Results cont’d </vt:lpstr>
      <vt:lpstr>Results cont’d </vt:lpstr>
      <vt:lpstr>PowerPoint Presentation</vt:lpstr>
      <vt:lpstr>Conclusion</vt:lpstr>
      <vt:lpstr>Recommendations</vt:lpstr>
      <vt:lpstr>PowerPoint Presentation</vt:lpstr>
    </vt:vector>
  </TitlesOfParts>
  <Company>K.U.Leuven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Analaysis of the impact of Land use change and climate change on the Blue Nile River using SWAT</dc:title>
  <dc:creator>K.U.Leuven</dc:creator>
  <cp:lastModifiedBy>Sead Ahmed</cp:lastModifiedBy>
  <cp:revision>215</cp:revision>
  <dcterms:created xsi:type="dcterms:W3CDTF">2010-09-01T19:55:52Z</dcterms:created>
  <dcterms:modified xsi:type="dcterms:W3CDTF">2020-08-11T20:40:57Z</dcterms:modified>
</cp:coreProperties>
</file>