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60" r:id="rId2"/>
    <p:sldId id="261" r:id="rId3"/>
    <p:sldId id="358" r:id="rId4"/>
    <p:sldId id="350" r:id="rId5"/>
    <p:sldId id="263" r:id="rId6"/>
    <p:sldId id="352" r:id="rId7"/>
    <p:sldId id="353" r:id="rId8"/>
    <p:sldId id="264" r:id="rId9"/>
    <p:sldId id="315" r:id="rId10"/>
    <p:sldId id="316" r:id="rId11"/>
    <p:sldId id="341" r:id="rId12"/>
    <p:sldId id="342" r:id="rId13"/>
    <p:sldId id="355" r:id="rId14"/>
    <p:sldId id="318" r:id="rId15"/>
    <p:sldId id="320" r:id="rId16"/>
    <p:sldId id="321" r:id="rId17"/>
    <p:sldId id="359" r:id="rId18"/>
    <p:sldId id="338" r:id="rId19"/>
    <p:sldId id="339" r:id="rId20"/>
    <p:sldId id="340" r:id="rId21"/>
    <p:sldId id="324" r:id="rId22"/>
    <p:sldId id="337" r:id="rId23"/>
    <p:sldId id="331" r:id="rId24"/>
    <p:sldId id="333" r:id="rId25"/>
    <p:sldId id="306" r:id="rId26"/>
    <p:sldId id="309" r:id="rId27"/>
    <p:sldId id="313" r:id="rId28"/>
    <p:sldId id="349" r:id="rId29"/>
    <p:sldId id="303"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1D5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45" autoAdjust="0"/>
    <p:restoredTop sz="94660"/>
  </p:normalViewPr>
  <p:slideViewPr>
    <p:cSldViewPr snapToGrid="0">
      <p:cViewPr varScale="1">
        <p:scale>
          <a:sx n="89" d="100"/>
          <a:sy n="89" d="100"/>
        </p:scale>
        <p:origin x="398"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ABBE20-CEB6-41F9-8468-43D61FC8807E}" type="datetimeFigureOut">
              <a:rPr lang="en-US" smtClean="0"/>
              <a:t>8/18/2020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844369-4D6F-4179-9FA2-E7C885AFBE6A}" type="slidenum">
              <a:rPr lang="en-US" smtClean="0"/>
              <a:t>‹#›</a:t>
            </a:fld>
            <a:endParaRPr lang="en-US"/>
          </a:p>
        </p:txBody>
      </p:sp>
    </p:spTree>
    <p:extLst>
      <p:ext uri="{BB962C8B-B14F-4D97-AF65-F5344CB8AC3E}">
        <p14:creationId xmlns:p14="http://schemas.microsoft.com/office/powerpoint/2010/main" val="3053216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68CF418-0C57-44B6-B92F-EE596BEC4F52}" type="datetime1">
              <a:rPr lang="en-US" smtClean="0"/>
              <a:t>8/18/2020</a:t>
            </a:fld>
            <a:endParaRPr lang="en-US"/>
          </a:p>
        </p:txBody>
      </p:sp>
      <p:sp>
        <p:nvSpPr>
          <p:cNvPr id="5" name="Footer Placeholder 4"/>
          <p:cNvSpPr>
            <a:spLocks noGrp="1"/>
          </p:cNvSpPr>
          <p:nvPr>
            <p:ph type="ftr" sz="quarter" idx="11"/>
          </p:nvPr>
        </p:nvSpPr>
        <p:spPr/>
        <p:txBody>
          <a:bodyPr/>
          <a:lstStyle/>
          <a:p>
            <a:r>
              <a:rPr lang="en-US" smtClean="0"/>
              <a:t>2020 International Conference on the Nile and Grand Ethiopian Renaissance Dam: Science, Conflict Resolution and Cooperation</a:t>
            </a:r>
            <a:endParaRPr lang="en-US"/>
          </a:p>
        </p:txBody>
      </p:sp>
      <p:sp>
        <p:nvSpPr>
          <p:cNvPr id="6" name="Slide Number Placeholder 5"/>
          <p:cNvSpPr>
            <a:spLocks noGrp="1"/>
          </p:cNvSpPr>
          <p:nvPr>
            <p:ph type="sldNum" sz="quarter" idx="12"/>
          </p:nvPr>
        </p:nvSpPr>
        <p:spPr/>
        <p:txBody>
          <a:bodyPr/>
          <a:lstStyle/>
          <a:p>
            <a:fld id="{E4748D17-C200-4355-BE2F-EC83074EB753}" type="slidenum">
              <a:rPr lang="en-US" smtClean="0"/>
              <a:t>‹#›</a:t>
            </a:fld>
            <a:endParaRPr lang="en-US"/>
          </a:p>
        </p:txBody>
      </p:sp>
    </p:spTree>
    <p:extLst>
      <p:ext uri="{BB962C8B-B14F-4D97-AF65-F5344CB8AC3E}">
        <p14:creationId xmlns:p14="http://schemas.microsoft.com/office/powerpoint/2010/main" val="2186462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486239-E6D6-4718-9A65-E35D9545A180}" type="datetime1">
              <a:rPr lang="en-US" smtClean="0"/>
              <a:t>8/18/2020</a:t>
            </a:fld>
            <a:endParaRPr lang="en-US"/>
          </a:p>
        </p:txBody>
      </p:sp>
      <p:sp>
        <p:nvSpPr>
          <p:cNvPr id="5" name="Footer Placeholder 4"/>
          <p:cNvSpPr>
            <a:spLocks noGrp="1"/>
          </p:cNvSpPr>
          <p:nvPr>
            <p:ph type="ftr" sz="quarter" idx="11"/>
          </p:nvPr>
        </p:nvSpPr>
        <p:spPr/>
        <p:txBody>
          <a:bodyPr/>
          <a:lstStyle/>
          <a:p>
            <a:r>
              <a:rPr lang="en-US" smtClean="0"/>
              <a:t>2020 International Conference on the Nile and Grand Ethiopian Renaissance Dam: Science, Conflict Resolution and Cooperation</a:t>
            </a:r>
            <a:endParaRPr lang="en-US"/>
          </a:p>
        </p:txBody>
      </p:sp>
      <p:sp>
        <p:nvSpPr>
          <p:cNvPr id="6" name="Slide Number Placeholder 5"/>
          <p:cNvSpPr>
            <a:spLocks noGrp="1"/>
          </p:cNvSpPr>
          <p:nvPr>
            <p:ph type="sldNum" sz="quarter" idx="12"/>
          </p:nvPr>
        </p:nvSpPr>
        <p:spPr/>
        <p:txBody>
          <a:bodyPr/>
          <a:lstStyle/>
          <a:p>
            <a:fld id="{E4748D17-C200-4355-BE2F-EC83074EB753}" type="slidenum">
              <a:rPr lang="en-US" smtClean="0"/>
              <a:t>‹#›</a:t>
            </a:fld>
            <a:endParaRPr lang="en-US"/>
          </a:p>
        </p:txBody>
      </p:sp>
    </p:spTree>
    <p:extLst>
      <p:ext uri="{BB962C8B-B14F-4D97-AF65-F5344CB8AC3E}">
        <p14:creationId xmlns:p14="http://schemas.microsoft.com/office/powerpoint/2010/main" val="3802596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EEA33A-1768-4D9E-88CD-054970495598}" type="datetime1">
              <a:rPr lang="en-US" smtClean="0"/>
              <a:t>8/18/2020</a:t>
            </a:fld>
            <a:endParaRPr lang="en-US"/>
          </a:p>
        </p:txBody>
      </p:sp>
      <p:sp>
        <p:nvSpPr>
          <p:cNvPr id="5" name="Footer Placeholder 4"/>
          <p:cNvSpPr>
            <a:spLocks noGrp="1"/>
          </p:cNvSpPr>
          <p:nvPr>
            <p:ph type="ftr" sz="quarter" idx="11"/>
          </p:nvPr>
        </p:nvSpPr>
        <p:spPr/>
        <p:txBody>
          <a:bodyPr/>
          <a:lstStyle/>
          <a:p>
            <a:r>
              <a:rPr lang="en-US" smtClean="0"/>
              <a:t>2020 International Conference on the Nile and Grand Ethiopian Renaissance Dam: Science, Conflict Resolution and Cooperation</a:t>
            </a:r>
            <a:endParaRPr lang="en-US"/>
          </a:p>
        </p:txBody>
      </p:sp>
      <p:sp>
        <p:nvSpPr>
          <p:cNvPr id="6" name="Slide Number Placeholder 5"/>
          <p:cNvSpPr>
            <a:spLocks noGrp="1"/>
          </p:cNvSpPr>
          <p:nvPr>
            <p:ph type="sldNum" sz="quarter" idx="12"/>
          </p:nvPr>
        </p:nvSpPr>
        <p:spPr/>
        <p:txBody>
          <a:bodyPr/>
          <a:lstStyle/>
          <a:p>
            <a:fld id="{E4748D17-C200-4355-BE2F-EC83074EB753}" type="slidenum">
              <a:rPr lang="en-US" smtClean="0"/>
              <a:t>‹#›</a:t>
            </a:fld>
            <a:endParaRPr lang="en-US"/>
          </a:p>
        </p:txBody>
      </p:sp>
    </p:spTree>
    <p:extLst>
      <p:ext uri="{BB962C8B-B14F-4D97-AF65-F5344CB8AC3E}">
        <p14:creationId xmlns:p14="http://schemas.microsoft.com/office/powerpoint/2010/main" val="3501890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7FFA57-D01E-4985-AEBB-B33CB8246860}" type="datetime1">
              <a:rPr lang="en-US" smtClean="0"/>
              <a:t>8/18/2020</a:t>
            </a:fld>
            <a:endParaRPr lang="en-US"/>
          </a:p>
        </p:txBody>
      </p:sp>
      <p:sp>
        <p:nvSpPr>
          <p:cNvPr id="5" name="Footer Placeholder 4"/>
          <p:cNvSpPr>
            <a:spLocks noGrp="1"/>
          </p:cNvSpPr>
          <p:nvPr>
            <p:ph type="ftr" sz="quarter" idx="11"/>
          </p:nvPr>
        </p:nvSpPr>
        <p:spPr/>
        <p:txBody>
          <a:bodyPr/>
          <a:lstStyle/>
          <a:p>
            <a:r>
              <a:rPr lang="en-US" smtClean="0"/>
              <a:t>2020 International Conference on the Nile and Grand Ethiopian Renaissance Dam: Science, Conflict Resolution and Cooperation</a:t>
            </a:r>
            <a:endParaRPr lang="en-US"/>
          </a:p>
        </p:txBody>
      </p:sp>
      <p:sp>
        <p:nvSpPr>
          <p:cNvPr id="6" name="Slide Number Placeholder 5"/>
          <p:cNvSpPr>
            <a:spLocks noGrp="1"/>
          </p:cNvSpPr>
          <p:nvPr>
            <p:ph type="sldNum" sz="quarter" idx="12"/>
          </p:nvPr>
        </p:nvSpPr>
        <p:spPr/>
        <p:txBody>
          <a:bodyPr/>
          <a:lstStyle/>
          <a:p>
            <a:fld id="{E4748D17-C200-4355-BE2F-EC83074EB753}" type="slidenum">
              <a:rPr lang="en-US" smtClean="0"/>
              <a:t>‹#›</a:t>
            </a:fld>
            <a:endParaRPr lang="en-US"/>
          </a:p>
        </p:txBody>
      </p:sp>
    </p:spTree>
    <p:extLst>
      <p:ext uri="{BB962C8B-B14F-4D97-AF65-F5344CB8AC3E}">
        <p14:creationId xmlns:p14="http://schemas.microsoft.com/office/powerpoint/2010/main" val="3290277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134C7A-2B90-4E25-95FC-E73CDA8815D5}" type="datetime1">
              <a:rPr lang="en-US" smtClean="0"/>
              <a:t>8/18/2020</a:t>
            </a:fld>
            <a:endParaRPr lang="en-US"/>
          </a:p>
        </p:txBody>
      </p:sp>
      <p:sp>
        <p:nvSpPr>
          <p:cNvPr id="5" name="Footer Placeholder 4"/>
          <p:cNvSpPr>
            <a:spLocks noGrp="1"/>
          </p:cNvSpPr>
          <p:nvPr>
            <p:ph type="ftr" sz="quarter" idx="11"/>
          </p:nvPr>
        </p:nvSpPr>
        <p:spPr/>
        <p:txBody>
          <a:bodyPr/>
          <a:lstStyle/>
          <a:p>
            <a:r>
              <a:rPr lang="en-US" smtClean="0"/>
              <a:t>2020 International Conference on the Nile and Grand Ethiopian Renaissance Dam: Science, Conflict Resolution and Cooperation</a:t>
            </a:r>
            <a:endParaRPr lang="en-US"/>
          </a:p>
        </p:txBody>
      </p:sp>
      <p:sp>
        <p:nvSpPr>
          <p:cNvPr id="6" name="Slide Number Placeholder 5"/>
          <p:cNvSpPr>
            <a:spLocks noGrp="1"/>
          </p:cNvSpPr>
          <p:nvPr>
            <p:ph type="sldNum" sz="quarter" idx="12"/>
          </p:nvPr>
        </p:nvSpPr>
        <p:spPr/>
        <p:txBody>
          <a:bodyPr/>
          <a:lstStyle/>
          <a:p>
            <a:fld id="{E4748D17-C200-4355-BE2F-EC83074EB753}" type="slidenum">
              <a:rPr lang="en-US" smtClean="0"/>
              <a:t>‹#›</a:t>
            </a:fld>
            <a:endParaRPr lang="en-US"/>
          </a:p>
        </p:txBody>
      </p:sp>
    </p:spTree>
    <p:extLst>
      <p:ext uri="{BB962C8B-B14F-4D97-AF65-F5344CB8AC3E}">
        <p14:creationId xmlns:p14="http://schemas.microsoft.com/office/powerpoint/2010/main" val="1438760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F7F94D0-0AAF-4F92-A54F-85085CF0F48B}" type="datetime1">
              <a:rPr lang="en-US" smtClean="0"/>
              <a:t>8/18/2020</a:t>
            </a:fld>
            <a:endParaRPr lang="en-US"/>
          </a:p>
        </p:txBody>
      </p:sp>
      <p:sp>
        <p:nvSpPr>
          <p:cNvPr id="6" name="Footer Placeholder 5"/>
          <p:cNvSpPr>
            <a:spLocks noGrp="1"/>
          </p:cNvSpPr>
          <p:nvPr>
            <p:ph type="ftr" sz="quarter" idx="11"/>
          </p:nvPr>
        </p:nvSpPr>
        <p:spPr/>
        <p:txBody>
          <a:bodyPr/>
          <a:lstStyle/>
          <a:p>
            <a:r>
              <a:rPr lang="en-US" smtClean="0"/>
              <a:t>2020 International Conference on the Nile and Grand Ethiopian Renaissance Dam: Science, Conflict Resolution and Cooperation</a:t>
            </a:r>
            <a:endParaRPr lang="en-US"/>
          </a:p>
        </p:txBody>
      </p:sp>
      <p:sp>
        <p:nvSpPr>
          <p:cNvPr id="7" name="Slide Number Placeholder 6"/>
          <p:cNvSpPr>
            <a:spLocks noGrp="1"/>
          </p:cNvSpPr>
          <p:nvPr>
            <p:ph type="sldNum" sz="quarter" idx="12"/>
          </p:nvPr>
        </p:nvSpPr>
        <p:spPr/>
        <p:txBody>
          <a:bodyPr/>
          <a:lstStyle/>
          <a:p>
            <a:fld id="{E4748D17-C200-4355-BE2F-EC83074EB753}" type="slidenum">
              <a:rPr lang="en-US" smtClean="0"/>
              <a:t>‹#›</a:t>
            </a:fld>
            <a:endParaRPr lang="en-US"/>
          </a:p>
        </p:txBody>
      </p:sp>
    </p:spTree>
    <p:extLst>
      <p:ext uri="{BB962C8B-B14F-4D97-AF65-F5344CB8AC3E}">
        <p14:creationId xmlns:p14="http://schemas.microsoft.com/office/powerpoint/2010/main" val="4287015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0816601-B10C-4869-90F7-FBE554A931CF}" type="datetime1">
              <a:rPr lang="en-US" smtClean="0"/>
              <a:t>8/18/2020</a:t>
            </a:fld>
            <a:endParaRPr lang="en-US"/>
          </a:p>
        </p:txBody>
      </p:sp>
      <p:sp>
        <p:nvSpPr>
          <p:cNvPr id="8" name="Footer Placeholder 7"/>
          <p:cNvSpPr>
            <a:spLocks noGrp="1"/>
          </p:cNvSpPr>
          <p:nvPr>
            <p:ph type="ftr" sz="quarter" idx="11"/>
          </p:nvPr>
        </p:nvSpPr>
        <p:spPr/>
        <p:txBody>
          <a:bodyPr/>
          <a:lstStyle/>
          <a:p>
            <a:r>
              <a:rPr lang="en-US" smtClean="0"/>
              <a:t>2020 International Conference on the Nile and Grand Ethiopian Renaissance Dam: Science, Conflict Resolution and Cooperation</a:t>
            </a:r>
            <a:endParaRPr lang="en-US"/>
          </a:p>
        </p:txBody>
      </p:sp>
      <p:sp>
        <p:nvSpPr>
          <p:cNvPr id="9" name="Slide Number Placeholder 8"/>
          <p:cNvSpPr>
            <a:spLocks noGrp="1"/>
          </p:cNvSpPr>
          <p:nvPr>
            <p:ph type="sldNum" sz="quarter" idx="12"/>
          </p:nvPr>
        </p:nvSpPr>
        <p:spPr/>
        <p:txBody>
          <a:bodyPr/>
          <a:lstStyle/>
          <a:p>
            <a:fld id="{E4748D17-C200-4355-BE2F-EC83074EB753}" type="slidenum">
              <a:rPr lang="en-US" smtClean="0"/>
              <a:t>‹#›</a:t>
            </a:fld>
            <a:endParaRPr lang="en-US"/>
          </a:p>
        </p:txBody>
      </p:sp>
    </p:spTree>
    <p:extLst>
      <p:ext uri="{BB962C8B-B14F-4D97-AF65-F5344CB8AC3E}">
        <p14:creationId xmlns:p14="http://schemas.microsoft.com/office/powerpoint/2010/main" val="541957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CE9D23F-3424-4897-A3C3-937FFC600F9C}" type="datetime1">
              <a:rPr lang="en-US" smtClean="0"/>
              <a:t>8/18/2020</a:t>
            </a:fld>
            <a:endParaRPr lang="en-US"/>
          </a:p>
        </p:txBody>
      </p:sp>
      <p:sp>
        <p:nvSpPr>
          <p:cNvPr id="4" name="Footer Placeholder 3"/>
          <p:cNvSpPr>
            <a:spLocks noGrp="1"/>
          </p:cNvSpPr>
          <p:nvPr>
            <p:ph type="ftr" sz="quarter" idx="11"/>
          </p:nvPr>
        </p:nvSpPr>
        <p:spPr/>
        <p:txBody>
          <a:bodyPr/>
          <a:lstStyle/>
          <a:p>
            <a:r>
              <a:rPr lang="en-US" smtClean="0"/>
              <a:t>2020 International Conference on the Nile and Grand Ethiopian Renaissance Dam: Science, Conflict Resolution and Cooperation</a:t>
            </a:r>
            <a:endParaRPr lang="en-US"/>
          </a:p>
        </p:txBody>
      </p:sp>
      <p:sp>
        <p:nvSpPr>
          <p:cNvPr id="5" name="Slide Number Placeholder 4"/>
          <p:cNvSpPr>
            <a:spLocks noGrp="1"/>
          </p:cNvSpPr>
          <p:nvPr>
            <p:ph type="sldNum" sz="quarter" idx="12"/>
          </p:nvPr>
        </p:nvSpPr>
        <p:spPr/>
        <p:txBody>
          <a:bodyPr/>
          <a:lstStyle/>
          <a:p>
            <a:fld id="{E4748D17-C200-4355-BE2F-EC83074EB753}" type="slidenum">
              <a:rPr lang="en-US" smtClean="0"/>
              <a:t>‹#›</a:t>
            </a:fld>
            <a:endParaRPr lang="en-US"/>
          </a:p>
        </p:txBody>
      </p:sp>
    </p:spTree>
    <p:extLst>
      <p:ext uri="{BB962C8B-B14F-4D97-AF65-F5344CB8AC3E}">
        <p14:creationId xmlns:p14="http://schemas.microsoft.com/office/powerpoint/2010/main" val="3093698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67D104-0210-460E-A22A-CF8F3034D11E}" type="datetime1">
              <a:rPr lang="en-US" smtClean="0"/>
              <a:t>8/18/2020</a:t>
            </a:fld>
            <a:endParaRPr lang="en-US"/>
          </a:p>
        </p:txBody>
      </p:sp>
      <p:sp>
        <p:nvSpPr>
          <p:cNvPr id="3" name="Footer Placeholder 2"/>
          <p:cNvSpPr>
            <a:spLocks noGrp="1"/>
          </p:cNvSpPr>
          <p:nvPr>
            <p:ph type="ftr" sz="quarter" idx="11"/>
          </p:nvPr>
        </p:nvSpPr>
        <p:spPr/>
        <p:txBody>
          <a:bodyPr/>
          <a:lstStyle/>
          <a:p>
            <a:r>
              <a:rPr lang="en-US" smtClean="0"/>
              <a:t>2020 International Conference on the Nile and Grand Ethiopian Renaissance Dam: Science, Conflict Resolution and Cooperation</a:t>
            </a:r>
            <a:endParaRPr lang="en-US"/>
          </a:p>
        </p:txBody>
      </p:sp>
      <p:sp>
        <p:nvSpPr>
          <p:cNvPr id="4" name="Slide Number Placeholder 3"/>
          <p:cNvSpPr>
            <a:spLocks noGrp="1"/>
          </p:cNvSpPr>
          <p:nvPr>
            <p:ph type="sldNum" sz="quarter" idx="12"/>
          </p:nvPr>
        </p:nvSpPr>
        <p:spPr/>
        <p:txBody>
          <a:bodyPr/>
          <a:lstStyle/>
          <a:p>
            <a:fld id="{E4748D17-C200-4355-BE2F-EC83074EB753}" type="slidenum">
              <a:rPr lang="en-US" smtClean="0"/>
              <a:t>‹#›</a:t>
            </a:fld>
            <a:endParaRPr lang="en-US"/>
          </a:p>
        </p:txBody>
      </p:sp>
    </p:spTree>
    <p:extLst>
      <p:ext uri="{BB962C8B-B14F-4D97-AF65-F5344CB8AC3E}">
        <p14:creationId xmlns:p14="http://schemas.microsoft.com/office/powerpoint/2010/main" val="895663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FE32C52-7111-4CEA-96C0-35759A4765E3}" type="datetime1">
              <a:rPr lang="en-US" smtClean="0"/>
              <a:t>8/18/2020</a:t>
            </a:fld>
            <a:endParaRPr lang="en-US"/>
          </a:p>
        </p:txBody>
      </p:sp>
      <p:sp>
        <p:nvSpPr>
          <p:cNvPr id="6" name="Footer Placeholder 5"/>
          <p:cNvSpPr>
            <a:spLocks noGrp="1"/>
          </p:cNvSpPr>
          <p:nvPr>
            <p:ph type="ftr" sz="quarter" idx="11"/>
          </p:nvPr>
        </p:nvSpPr>
        <p:spPr/>
        <p:txBody>
          <a:bodyPr/>
          <a:lstStyle/>
          <a:p>
            <a:r>
              <a:rPr lang="en-US" smtClean="0"/>
              <a:t>2020 International Conference on the Nile and Grand Ethiopian Renaissance Dam: Science, Conflict Resolution and Cooperation</a:t>
            </a:r>
            <a:endParaRPr lang="en-US"/>
          </a:p>
        </p:txBody>
      </p:sp>
      <p:sp>
        <p:nvSpPr>
          <p:cNvPr id="7" name="Slide Number Placeholder 6"/>
          <p:cNvSpPr>
            <a:spLocks noGrp="1"/>
          </p:cNvSpPr>
          <p:nvPr>
            <p:ph type="sldNum" sz="quarter" idx="12"/>
          </p:nvPr>
        </p:nvSpPr>
        <p:spPr/>
        <p:txBody>
          <a:bodyPr/>
          <a:lstStyle/>
          <a:p>
            <a:fld id="{E4748D17-C200-4355-BE2F-EC83074EB753}" type="slidenum">
              <a:rPr lang="en-US" smtClean="0"/>
              <a:t>‹#›</a:t>
            </a:fld>
            <a:endParaRPr lang="en-US"/>
          </a:p>
        </p:txBody>
      </p:sp>
    </p:spTree>
    <p:extLst>
      <p:ext uri="{BB962C8B-B14F-4D97-AF65-F5344CB8AC3E}">
        <p14:creationId xmlns:p14="http://schemas.microsoft.com/office/powerpoint/2010/main" val="2954587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5C1211-D402-4C36-B022-6E0D2B6D48E5}" type="datetime1">
              <a:rPr lang="en-US" smtClean="0"/>
              <a:t>8/18/2020</a:t>
            </a:fld>
            <a:endParaRPr lang="en-US"/>
          </a:p>
        </p:txBody>
      </p:sp>
      <p:sp>
        <p:nvSpPr>
          <p:cNvPr id="6" name="Footer Placeholder 5"/>
          <p:cNvSpPr>
            <a:spLocks noGrp="1"/>
          </p:cNvSpPr>
          <p:nvPr>
            <p:ph type="ftr" sz="quarter" idx="11"/>
          </p:nvPr>
        </p:nvSpPr>
        <p:spPr/>
        <p:txBody>
          <a:bodyPr/>
          <a:lstStyle/>
          <a:p>
            <a:r>
              <a:rPr lang="en-US" smtClean="0"/>
              <a:t>2020 International Conference on the Nile and Grand Ethiopian Renaissance Dam: Science, Conflict Resolution and Cooperation</a:t>
            </a:r>
            <a:endParaRPr lang="en-US"/>
          </a:p>
        </p:txBody>
      </p:sp>
      <p:sp>
        <p:nvSpPr>
          <p:cNvPr id="7" name="Slide Number Placeholder 6"/>
          <p:cNvSpPr>
            <a:spLocks noGrp="1"/>
          </p:cNvSpPr>
          <p:nvPr>
            <p:ph type="sldNum" sz="quarter" idx="12"/>
          </p:nvPr>
        </p:nvSpPr>
        <p:spPr/>
        <p:txBody>
          <a:bodyPr/>
          <a:lstStyle/>
          <a:p>
            <a:fld id="{E4748D17-C200-4355-BE2F-EC83074EB753}" type="slidenum">
              <a:rPr lang="en-US" smtClean="0"/>
              <a:t>‹#›</a:t>
            </a:fld>
            <a:endParaRPr lang="en-US"/>
          </a:p>
        </p:txBody>
      </p:sp>
    </p:spTree>
    <p:extLst>
      <p:ext uri="{BB962C8B-B14F-4D97-AF65-F5344CB8AC3E}">
        <p14:creationId xmlns:p14="http://schemas.microsoft.com/office/powerpoint/2010/main" val="1763723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6000"/>
            <a:lum/>
          </a:blip>
          <a:srcRect/>
          <a:stretch>
            <a:fillRect t="-29000" b="-2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3E3F25-5BC8-4589-BA67-450B4CA66530}" type="datetime1">
              <a:rPr lang="en-US" smtClean="0"/>
              <a:t>8/18/2020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2020 International Conference on the Nile and Grand Ethiopian Renaissance Dam: Science, Conflict Resolution and Cooperation</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748D17-C200-4355-BE2F-EC83074EB753}" type="slidenum">
              <a:rPr lang="en-US" smtClean="0"/>
              <a:t>‹#›</a:t>
            </a:fld>
            <a:endParaRPr lang="en-US"/>
          </a:p>
        </p:txBody>
      </p:sp>
    </p:spTree>
    <p:extLst>
      <p:ext uri="{BB962C8B-B14F-4D97-AF65-F5344CB8AC3E}">
        <p14:creationId xmlns:p14="http://schemas.microsoft.com/office/powerpoint/2010/main" val="26688521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rm.elgohary@yahoo.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9668" y="2949374"/>
            <a:ext cx="11835683" cy="1559266"/>
          </a:xfrm>
        </p:spPr>
        <p:txBody>
          <a:bodyPr>
            <a:noAutofit/>
          </a:bodyPr>
          <a:lstStyle/>
          <a:p>
            <a:r>
              <a:rPr lang="en-US" sz="3200" b="1" dirty="0">
                <a:solidFill>
                  <a:srgbClr val="C00000"/>
                </a:solidFill>
                <a:effectLst>
                  <a:outerShdw blurRad="38100" dist="38100" dir="2700000" algn="tl">
                    <a:srgbClr val="000000">
                      <a:alpha val="43137"/>
                    </a:srgbClr>
                  </a:outerShdw>
                </a:effectLst>
                <a:latin typeface="Algerian" panose="04020705040A02060702" pitchFamily="82" charset="0"/>
              </a:rPr>
              <a:t>Applications of Water Footprint Methodology as a Decision Support Tools for Water </a:t>
            </a:r>
            <a:r>
              <a:rPr lang="en-US" sz="3200" b="1" dirty="0" smtClean="0">
                <a:solidFill>
                  <a:srgbClr val="C00000"/>
                </a:solidFill>
                <a:effectLst>
                  <a:outerShdw blurRad="38100" dist="38100" dir="2700000" algn="tl">
                    <a:srgbClr val="000000">
                      <a:alpha val="43137"/>
                    </a:srgbClr>
                  </a:outerShdw>
                </a:effectLst>
                <a:latin typeface="Algerian" panose="04020705040A02060702" pitchFamily="82" charset="0"/>
              </a:rPr>
              <a:t>Management </a:t>
            </a:r>
            <a:r>
              <a:rPr lang="en-US" sz="3200" b="1" dirty="0">
                <a:solidFill>
                  <a:srgbClr val="C00000"/>
                </a:solidFill>
                <a:effectLst>
                  <a:outerShdw blurRad="38100" dist="38100" dir="2700000" algn="tl">
                    <a:srgbClr val="000000">
                      <a:alpha val="43137"/>
                    </a:srgbClr>
                  </a:outerShdw>
                </a:effectLst>
                <a:latin typeface="Algerian" panose="04020705040A02060702" pitchFamily="82" charset="0"/>
              </a:rPr>
              <a:t>Tasks in Egypt </a:t>
            </a:r>
          </a:p>
        </p:txBody>
      </p:sp>
      <p:sp>
        <p:nvSpPr>
          <p:cNvPr id="5" name="Rectangle 4"/>
          <p:cNvSpPr/>
          <p:nvPr/>
        </p:nvSpPr>
        <p:spPr>
          <a:xfrm>
            <a:off x="1249272" y="4888849"/>
            <a:ext cx="9756474" cy="1554785"/>
          </a:xfrm>
          <a:prstGeom prst="rect">
            <a:avLst/>
          </a:prstGeom>
        </p:spPr>
        <p:txBody>
          <a:bodyPr wrap="square">
            <a:spAutoFit/>
          </a:bodyPr>
          <a:lstStyle/>
          <a:p>
            <a:pPr algn="ctr"/>
            <a:r>
              <a:rPr lang="en-US" b="1" baseline="300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1,2</a:t>
            </a:r>
            <a:r>
              <a:rPr lang="en-US" b="1"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Rasha El </a:t>
            </a:r>
            <a:r>
              <a:rPr lang="en-US" b="1" dirty="0" err="1">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Gohary</a:t>
            </a:r>
            <a:endParaRPr lang="en-US" b="1" dirty="0">
              <a:solidFill>
                <a:srgbClr val="0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endParaRPr>
          </a:p>
          <a:p>
            <a:pPr algn="ctr">
              <a:lnSpc>
                <a:spcPct val="107000"/>
              </a:lnSpc>
              <a:tabLst>
                <a:tab pos="0" algn="l"/>
              </a:tabLst>
            </a:pPr>
            <a:r>
              <a:rPr lang="en-US" b="1" baseline="30000" dirty="0">
                <a:latin typeface="Times New Roman" panose="02020603050405020304" pitchFamily="18" charset="0"/>
                <a:ea typeface="Calibri" panose="020F0502020204030204" pitchFamily="34" charset="0"/>
                <a:cs typeface="Arial" panose="020B0604020202020204" pitchFamily="34" charset="0"/>
              </a:rPr>
              <a:t>1</a:t>
            </a:r>
            <a:r>
              <a:rPr lang="en-US" dirty="0">
                <a:latin typeface="Times New Roman" panose="02020603050405020304" pitchFamily="18" charset="0"/>
                <a:ea typeface="Calibri" panose="020F0502020204030204" pitchFamily="34" charset="0"/>
                <a:cs typeface="Arial" panose="020B0604020202020204" pitchFamily="34" charset="0"/>
              </a:rPr>
              <a:t> Central Laboratory for Environmental Quality Monitoring, National Water Research Center, NWRC, MWRI, Cairo, Egypt. </a:t>
            </a:r>
            <a:endParaRPr lang="en-US" sz="16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tabLst>
                <a:tab pos="0" algn="l"/>
              </a:tabLst>
            </a:pPr>
            <a:r>
              <a:rPr lang="en-US" b="1" baseline="30000" dirty="0">
                <a:latin typeface="Times New Roman" panose="02020603050405020304" pitchFamily="18" charset="0"/>
                <a:ea typeface="Calibri" panose="020F0502020204030204" pitchFamily="34" charset="0"/>
                <a:cs typeface="Arial" panose="020B0604020202020204" pitchFamily="34" charset="0"/>
              </a:rPr>
              <a:t>2</a:t>
            </a:r>
            <a:r>
              <a:rPr lang="en-US" baseline="30000" dirty="0">
                <a:latin typeface="Times New Roman" panose="02020603050405020304" pitchFamily="18" charset="0"/>
                <a:ea typeface="Calibri" panose="020F0502020204030204" pitchFamily="34" charset="0"/>
                <a:cs typeface="Arial" panose="020B0604020202020204" pitchFamily="34" charset="0"/>
              </a:rPr>
              <a:t> </a:t>
            </a:r>
            <a:r>
              <a:rPr lang="en-US" dirty="0">
                <a:latin typeface="Times New Roman" panose="02020603050405020304" pitchFamily="18" charset="0"/>
                <a:ea typeface="Calibri" panose="020F0502020204030204" pitchFamily="34" charset="0"/>
                <a:cs typeface="Arial" panose="020B0604020202020204" pitchFamily="34" charset="0"/>
              </a:rPr>
              <a:t>El-</a:t>
            </a:r>
            <a:r>
              <a:rPr lang="en-US" dirty="0" err="1">
                <a:latin typeface="Times New Roman" panose="02020603050405020304" pitchFamily="18" charset="0"/>
                <a:ea typeface="Calibri" panose="020F0502020204030204" pitchFamily="34" charset="0"/>
                <a:cs typeface="Arial" panose="020B0604020202020204" pitchFamily="34" charset="0"/>
              </a:rPr>
              <a:t>Gezera</a:t>
            </a:r>
            <a:r>
              <a:rPr lang="en-US" dirty="0">
                <a:latin typeface="Times New Roman" panose="02020603050405020304" pitchFamily="18" charset="0"/>
                <a:ea typeface="Calibri" panose="020F0502020204030204" pitchFamily="34" charset="0"/>
                <a:cs typeface="Arial" panose="020B0604020202020204" pitchFamily="34" charset="0"/>
              </a:rPr>
              <a:t> Higher Institute for Engineering &amp; Technology, Ministry of Higher Education, Egypt; Email: </a:t>
            </a:r>
            <a:r>
              <a:rPr lang="en-US" u="sng" dirty="0" err="1">
                <a:solidFill>
                  <a:srgbClr val="0000FF"/>
                </a:solidFill>
                <a:latin typeface="Times New Roman" panose="02020603050405020304" pitchFamily="18" charset="0"/>
                <a:ea typeface="Calibri" panose="020F0502020204030204" pitchFamily="34" charset="0"/>
                <a:cs typeface="Arial" panose="020B0604020202020204" pitchFamily="34" charset="0"/>
                <a:hlinkClick r:id="rId2"/>
              </a:rPr>
              <a:t>rm.elgohary@yahoo.com</a:t>
            </a:r>
            <a:r>
              <a:rPr lang="en-US" u="sng" dirty="0" err="1">
                <a:solidFill>
                  <a:srgbClr val="0000FF"/>
                </a:solidFill>
                <a:latin typeface="Times New Roman" panose="02020603050405020304" pitchFamily="18" charset="0"/>
                <a:ea typeface="Calibri" panose="020F0502020204030204" pitchFamily="34" charset="0"/>
                <a:cs typeface="Arial" panose="020B0604020202020204" pitchFamily="34" charset="0"/>
              </a:rPr>
              <a:t>,drrasha.elgohary@gi.edu.eg</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Rectangle 7"/>
          <p:cNvSpPr/>
          <p:nvPr/>
        </p:nvSpPr>
        <p:spPr>
          <a:xfrm>
            <a:off x="-69012" y="0"/>
            <a:ext cx="12261011" cy="1014380"/>
          </a:xfrm>
          <a:prstGeom prst="rect">
            <a:avLst/>
          </a:prstGeom>
        </p:spPr>
        <p:txBody>
          <a:bodyPr wrap="square">
            <a:spAutoFit/>
          </a:bodyPr>
          <a:lstStyle/>
          <a:p>
            <a:pPr algn="ctr">
              <a:lnSpc>
                <a:spcPct val="107000"/>
              </a:lnSpc>
              <a:spcAft>
                <a:spcPts val="800"/>
              </a:spcAft>
            </a:pPr>
            <a:r>
              <a:rPr lang="en-US" sz="2800" b="1" kern="1800" dirty="0">
                <a:solidFill>
                  <a:srgbClr val="005485"/>
                </a:solidFill>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9" name="Picture 8"/>
          <p:cNvPicPr/>
          <p:nvPr/>
        </p:nvPicPr>
        <p:blipFill>
          <a:blip r:embed="rId3"/>
          <a:stretch>
            <a:fillRect/>
          </a:stretch>
        </p:blipFill>
        <p:spPr>
          <a:xfrm>
            <a:off x="3705201" y="922532"/>
            <a:ext cx="4438136" cy="655566"/>
          </a:xfrm>
          <a:prstGeom prst="rect">
            <a:avLst/>
          </a:prstGeom>
        </p:spPr>
      </p:pic>
      <p:sp>
        <p:nvSpPr>
          <p:cNvPr id="10" name="Rectangle 9"/>
          <p:cNvSpPr/>
          <p:nvPr/>
        </p:nvSpPr>
        <p:spPr>
          <a:xfrm>
            <a:off x="567265" y="1578098"/>
            <a:ext cx="10714007" cy="1182888"/>
          </a:xfrm>
          <a:prstGeom prst="rect">
            <a:avLst/>
          </a:prstGeom>
        </p:spPr>
        <p:txBody>
          <a:bodyPr wrap="square">
            <a:spAutoFit/>
          </a:bodyPr>
          <a:lstStyle/>
          <a:p>
            <a:pPr algn="ctr">
              <a:lnSpc>
                <a:spcPct val="107000"/>
              </a:lnSpc>
              <a:spcAft>
                <a:spcPts val="800"/>
              </a:spcAft>
            </a:pPr>
            <a:r>
              <a:rPr lang="en-US" sz="2000" b="1" dirty="0">
                <a:latin typeface="Agency FB" panose="020B0503020202020204" pitchFamily="34" charset="0"/>
                <a:ea typeface="Calibri" panose="020F0502020204030204" pitchFamily="34" charset="0"/>
                <a:cs typeface="Arial" panose="020B0604020202020204" pitchFamily="34" charset="0"/>
              </a:rPr>
              <a:t>FIU Institute of Environment, the Addis Ababa Institute of Technology, Addis Ababa University and the Bahir Dar Institute of Technology, Bahir Dar University.</a:t>
            </a:r>
            <a:endParaRPr lang="en-US" sz="16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en-US" sz="2000" b="1" dirty="0">
                <a:solidFill>
                  <a:schemeClr val="accent2">
                    <a:lumMod val="75000"/>
                  </a:schemeClr>
                </a:solidFill>
                <a:latin typeface="Agency FB" panose="020B0503020202020204" pitchFamily="34" charset="0"/>
                <a:ea typeface="Calibri" panose="020F0502020204030204" pitchFamily="34" charset="0"/>
                <a:cs typeface="Arial" panose="020B0604020202020204" pitchFamily="34" charset="0"/>
              </a:rPr>
              <a:t>August 20-21, 2020</a:t>
            </a:r>
            <a:endParaRPr lang="en-US" sz="1600" dirty="0">
              <a:solidFill>
                <a:schemeClr val="accent2">
                  <a:lumMod val="75000"/>
                </a:schemeClr>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1" name="Footer Placeholder 10"/>
          <p:cNvSpPr>
            <a:spLocks noGrp="1"/>
          </p:cNvSpPr>
          <p:nvPr>
            <p:ph type="ftr" sz="quarter" idx="11"/>
          </p:nvPr>
        </p:nvSpPr>
        <p:spPr>
          <a:xfrm>
            <a:off x="77638" y="6492875"/>
            <a:ext cx="11481758" cy="365125"/>
          </a:xfrm>
        </p:spPr>
        <p:txBody>
          <a:bodyPr/>
          <a:lstStyle/>
          <a:p>
            <a:r>
              <a:rPr lang="en-US" dirty="0" smtClean="0"/>
              <a:t>2020 International Conference on the Nile and Grand Ethiopian Renaissance Dam: Science, Conflict Resolution and Cooperation</a:t>
            </a:r>
            <a:endParaRPr lang="en-US" dirty="0"/>
          </a:p>
        </p:txBody>
      </p:sp>
    </p:spTree>
    <p:extLst>
      <p:ext uri="{BB962C8B-B14F-4D97-AF65-F5344CB8AC3E}">
        <p14:creationId xmlns:p14="http://schemas.microsoft.com/office/powerpoint/2010/main" val="11239548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tretch>
            <a:fillRect/>
          </a:stretch>
        </p:blipFill>
        <p:spPr>
          <a:xfrm>
            <a:off x="0" y="103032"/>
            <a:ext cx="12080383" cy="3532286"/>
          </a:xfrm>
          <a:prstGeom prst="rect">
            <a:avLst/>
          </a:prstGeom>
        </p:spPr>
      </p:pic>
      <p:sp>
        <p:nvSpPr>
          <p:cNvPr id="3" name="Rectangle 2"/>
          <p:cNvSpPr/>
          <p:nvPr/>
        </p:nvSpPr>
        <p:spPr>
          <a:xfrm>
            <a:off x="510862" y="3635318"/>
            <a:ext cx="11681138" cy="388696"/>
          </a:xfrm>
          <a:prstGeom prst="rect">
            <a:avLst/>
          </a:prstGeom>
        </p:spPr>
        <p:txBody>
          <a:bodyPr wrap="square">
            <a:spAutoFit/>
          </a:bodyPr>
          <a:lstStyle/>
          <a:p>
            <a:pPr marR="635" indent="2540" algn="just">
              <a:lnSpc>
                <a:spcPct val="107000"/>
              </a:lnSpc>
              <a:spcAft>
                <a:spcPts val="0"/>
              </a:spcAft>
            </a:pPr>
            <a:r>
              <a:rPr lang="en-US"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Figure</a:t>
            </a:r>
            <a:r>
              <a:rPr lang="en-US"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Production, import and export of: wheat (</a:t>
            </a:r>
            <a:r>
              <a:rPr lang="en-US"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maize (</a:t>
            </a:r>
            <a:r>
              <a:rPr lang="en-US"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rice (</a:t>
            </a:r>
            <a:r>
              <a:rPr lang="en-US"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and cotton (</a:t>
            </a:r>
            <a:r>
              <a:rPr lang="en-US"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El-</a:t>
            </a:r>
            <a:r>
              <a:rPr lang="en-US"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Sadek</a:t>
            </a:r>
            <a:r>
              <a:rPr lang="en-US"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 2010).</a:t>
            </a:r>
            <a:endParaRPr lang="en-US" dirty="0">
              <a:solidFill>
                <a:srgbClr val="000000"/>
              </a:solidFill>
              <a:latin typeface="Times New Roman" panose="02020603050405020304" pitchFamily="18" charset="0"/>
              <a:ea typeface="Times New Roman" panose="02020603050405020304" pitchFamily="18" charset="0"/>
            </a:endParaRPr>
          </a:p>
        </p:txBody>
      </p:sp>
      <p:sp>
        <p:nvSpPr>
          <p:cNvPr id="4" name="Rectangle 3"/>
          <p:cNvSpPr/>
          <p:nvPr/>
        </p:nvSpPr>
        <p:spPr>
          <a:xfrm>
            <a:off x="1890620" y="4024014"/>
            <a:ext cx="7503977" cy="632096"/>
          </a:xfrm>
          <a:prstGeom prst="rect">
            <a:avLst/>
          </a:prstGeom>
        </p:spPr>
        <p:txBody>
          <a:bodyPr wrap="none">
            <a:spAutoFit/>
          </a:bodyPr>
          <a:lstStyle/>
          <a:p>
            <a:pPr marL="6350" indent="-6350" algn="just">
              <a:lnSpc>
                <a:spcPct val="107000"/>
              </a:lnSpc>
              <a:spcAft>
                <a:spcPts val="0"/>
              </a:spcAft>
            </a:pPr>
            <a:r>
              <a:rPr lang="en-US" sz="3600" b="1" kern="0" dirty="0" smtClean="0">
                <a:solidFill>
                  <a:srgbClr val="C0000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Virtual </a:t>
            </a:r>
            <a:r>
              <a:rPr lang="en-US" sz="3600" b="1" kern="0" dirty="0">
                <a:solidFill>
                  <a:srgbClr val="C0000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Water Trade in Egypt as a Policy Option</a:t>
            </a:r>
            <a:endParaRPr lang="en-US" sz="4000" b="1" kern="0" dirty="0">
              <a:solidFill>
                <a:srgbClr val="C0000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endParaRPr>
          </a:p>
        </p:txBody>
      </p:sp>
      <p:sp>
        <p:nvSpPr>
          <p:cNvPr id="5" name="Rectangle 4"/>
          <p:cNvSpPr/>
          <p:nvPr/>
        </p:nvSpPr>
        <p:spPr>
          <a:xfrm>
            <a:off x="0" y="4593288"/>
            <a:ext cx="12192000" cy="1705916"/>
          </a:xfrm>
          <a:prstGeom prst="rect">
            <a:avLst/>
          </a:prstGeom>
        </p:spPr>
        <p:txBody>
          <a:bodyPr wrap="square">
            <a:spAutoFit/>
          </a:bodyPr>
          <a:lstStyle/>
          <a:p>
            <a:pPr marL="3810" marR="29845" indent="120015" algn="just">
              <a:lnSpc>
                <a:spcPct val="107000"/>
              </a:lnSpc>
              <a:spcAft>
                <a:spcPts val="0"/>
              </a:spcAft>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 2010, the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cereal baseline </a:t>
            </a:r>
            <a:r>
              <a:rPr lang="en-US" sz="2400" b="1" u="sng"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demand</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is 29.982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10</a:t>
            </a:r>
            <a:r>
              <a:rPr lang="en-US" b="1" baseline="30000"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6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tons with increase of </a:t>
            </a:r>
            <a:r>
              <a:rPr lang="en-US"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20.69%</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to 2007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situation where this baseline demand will be </a:t>
            </a:r>
            <a:r>
              <a:rPr lang="en-US"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33.887 </a:t>
            </a:r>
            <a:r>
              <a:rPr lang="en-US" b="1"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en-US"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10</a:t>
            </a:r>
            <a:r>
              <a:rPr lang="en-US" b="1" baseline="30000"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6 </a:t>
            </a:r>
            <a:r>
              <a:rPr lang="en-US"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tons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with increase of </a:t>
            </a:r>
            <a:r>
              <a:rPr lang="en-US"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36.41%</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in 2017.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Faced with this situation, a critical question that the country has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to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face is how to </a:t>
            </a:r>
            <a:r>
              <a:rPr lang="en-US" sz="2000" b="1" u="sng"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safeguard its long term food security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with the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limited water resources</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main concern, here, is to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apply the concept of </a:t>
            </a:r>
            <a:r>
              <a:rPr lang="en-US"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virtual water, as a strategy</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in a way that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meets its interest and needs</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having in mind the main objectives of the National Water Resources Plan until 2017. </a:t>
            </a:r>
            <a:endParaRPr lang="en-US" sz="1200" dirty="0">
              <a:solidFill>
                <a:srgbClr val="000000"/>
              </a:solidFill>
              <a:effectLst/>
              <a:latin typeface="Times New Roman" panose="02020603050405020304" pitchFamily="18" charset="0"/>
              <a:ea typeface="Times New Roman" panose="02020603050405020304" pitchFamily="18" charset="0"/>
            </a:endParaRPr>
          </a:p>
        </p:txBody>
      </p:sp>
      <p:sp>
        <p:nvSpPr>
          <p:cNvPr id="6" name="Footer Placeholder 5"/>
          <p:cNvSpPr>
            <a:spLocks noGrp="1"/>
          </p:cNvSpPr>
          <p:nvPr>
            <p:ph type="ftr" sz="quarter" idx="11"/>
          </p:nvPr>
        </p:nvSpPr>
        <p:spPr>
          <a:xfrm>
            <a:off x="717430" y="6390855"/>
            <a:ext cx="10757139" cy="365125"/>
          </a:xfrm>
        </p:spPr>
        <p:txBody>
          <a:bodyPr/>
          <a:lstStyle/>
          <a:p>
            <a:r>
              <a:rPr lang="en-US" dirty="0" smtClean="0"/>
              <a:t>2020 International Conference on the Nile and Grand Ethiopian Renaissance Dam: Science, Conflict Resolution and Cooperation</a:t>
            </a:r>
            <a:endParaRPr lang="en-US" dirty="0"/>
          </a:p>
        </p:txBody>
      </p:sp>
    </p:spTree>
    <p:extLst>
      <p:ext uri="{BB962C8B-B14F-4D97-AF65-F5344CB8AC3E}">
        <p14:creationId xmlns:p14="http://schemas.microsoft.com/office/powerpoint/2010/main" val="41871504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4667" y="6038492"/>
            <a:ext cx="12192000" cy="276614"/>
          </a:xfrm>
          <a:prstGeom prst="rect">
            <a:avLst/>
          </a:prstGeom>
        </p:spPr>
        <p:txBody>
          <a:bodyPr wrap="square">
            <a:spAutoFit/>
          </a:bodyPr>
          <a:lstStyle/>
          <a:p>
            <a:pPr marR="39370" indent="120015" algn="just">
              <a:lnSpc>
                <a:spcPct val="107000"/>
              </a:lnSpc>
              <a:spcAft>
                <a:spcPts val="0"/>
              </a:spcAft>
            </a:pPr>
            <a:r>
              <a:rPr lang="en-US" sz="1100" b="1" dirty="0">
                <a:solidFill>
                  <a:srgbClr val="000000"/>
                </a:solidFill>
                <a:latin typeface="Times New Roman" panose="02020603050405020304" pitchFamily="18" charset="0"/>
                <a:ea typeface="Times New Roman" panose="02020603050405020304" pitchFamily="18" charset="0"/>
              </a:rPr>
              <a:t>Figure </a:t>
            </a:r>
            <a:r>
              <a:rPr lang="en-US" sz="1100" b="1" dirty="0" smtClean="0">
                <a:solidFill>
                  <a:srgbClr val="000000"/>
                </a:solidFill>
                <a:latin typeface="Times New Roman" panose="02020603050405020304" pitchFamily="18" charset="0"/>
                <a:ea typeface="Times New Roman" panose="02020603050405020304" pitchFamily="18" charset="0"/>
              </a:rPr>
              <a:t>: </a:t>
            </a:r>
            <a:r>
              <a:rPr lang="en-US" sz="12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Virtual water balance per country and direction of gross virtual water flows related to trade in agricultural and industrial products over the period </a:t>
            </a:r>
            <a:r>
              <a:rPr lang="en-US" sz="1100" b="1" dirty="0">
                <a:solidFill>
                  <a:srgbClr val="000000"/>
                </a:solidFill>
                <a:latin typeface="Times New Roman" panose="02020603050405020304" pitchFamily="18" charset="0"/>
                <a:ea typeface="Times New Roman" panose="02020603050405020304" pitchFamily="18" charset="0"/>
              </a:rPr>
              <a:t>1996–2005. </a:t>
            </a: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0" y="2217008"/>
            <a:ext cx="12192000" cy="3821484"/>
          </a:xfrm>
          <a:prstGeom prst="rect">
            <a:avLst/>
          </a:prstGeom>
          <a:noFill/>
          <a:ln>
            <a:noFill/>
          </a:ln>
        </p:spPr>
      </p:pic>
      <p:graphicFrame>
        <p:nvGraphicFramePr>
          <p:cNvPr id="7" name="Table 6"/>
          <p:cNvGraphicFramePr>
            <a:graphicFrameLocks noGrp="1"/>
          </p:cNvGraphicFramePr>
          <p:nvPr>
            <p:extLst>
              <p:ext uri="{D42A27DB-BD31-4B8C-83A1-F6EECF244321}">
                <p14:modId xmlns:p14="http://schemas.microsoft.com/office/powerpoint/2010/main" val="3004669022"/>
              </p:ext>
            </p:extLst>
          </p:nvPr>
        </p:nvGraphicFramePr>
        <p:xfrm>
          <a:off x="0" y="2"/>
          <a:ext cx="12191999" cy="2217005"/>
        </p:xfrm>
        <a:graphic>
          <a:graphicData uri="http://schemas.openxmlformats.org/drawingml/2006/table">
            <a:tbl>
              <a:tblPr firstRow="1" firstCol="1" bandRow="1">
                <a:tableStyleId>{5C22544A-7EE6-4342-B048-85BDC9FD1C3A}</a:tableStyleId>
              </a:tblPr>
              <a:tblGrid>
                <a:gridCol w="2260335">
                  <a:extLst>
                    <a:ext uri="{9D8B030D-6E8A-4147-A177-3AD203B41FA5}">
                      <a16:colId xmlns:a16="http://schemas.microsoft.com/office/drawing/2014/main" val="3027041883"/>
                    </a:ext>
                  </a:extLst>
                </a:gridCol>
                <a:gridCol w="1133801">
                  <a:extLst>
                    <a:ext uri="{9D8B030D-6E8A-4147-A177-3AD203B41FA5}">
                      <a16:colId xmlns:a16="http://schemas.microsoft.com/office/drawing/2014/main" val="3014409276"/>
                    </a:ext>
                  </a:extLst>
                </a:gridCol>
                <a:gridCol w="1431787">
                  <a:extLst>
                    <a:ext uri="{9D8B030D-6E8A-4147-A177-3AD203B41FA5}">
                      <a16:colId xmlns:a16="http://schemas.microsoft.com/office/drawing/2014/main" val="1061364576"/>
                    </a:ext>
                  </a:extLst>
                </a:gridCol>
                <a:gridCol w="1431787">
                  <a:extLst>
                    <a:ext uri="{9D8B030D-6E8A-4147-A177-3AD203B41FA5}">
                      <a16:colId xmlns:a16="http://schemas.microsoft.com/office/drawing/2014/main" val="1561093286"/>
                    </a:ext>
                  </a:extLst>
                </a:gridCol>
                <a:gridCol w="2391159">
                  <a:extLst>
                    <a:ext uri="{9D8B030D-6E8A-4147-A177-3AD203B41FA5}">
                      <a16:colId xmlns:a16="http://schemas.microsoft.com/office/drawing/2014/main" val="3735091854"/>
                    </a:ext>
                  </a:extLst>
                </a:gridCol>
                <a:gridCol w="1269470">
                  <a:extLst>
                    <a:ext uri="{9D8B030D-6E8A-4147-A177-3AD203B41FA5}">
                      <a16:colId xmlns:a16="http://schemas.microsoft.com/office/drawing/2014/main" val="976350721"/>
                    </a:ext>
                  </a:extLst>
                </a:gridCol>
                <a:gridCol w="1407562">
                  <a:extLst>
                    <a:ext uri="{9D8B030D-6E8A-4147-A177-3AD203B41FA5}">
                      <a16:colId xmlns:a16="http://schemas.microsoft.com/office/drawing/2014/main" val="1995385297"/>
                    </a:ext>
                  </a:extLst>
                </a:gridCol>
                <a:gridCol w="866098">
                  <a:extLst>
                    <a:ext uri="{9D8B030D-6E8A-4147-A177-3AD203B41FA5}">
                      <a16:colId xmlns:a16="http://schemas.microsoft.com/office/drawing/2014/main" val="2220636806"/>
                    </a:ext>
                  </a:extLst>
                </a:gridCol>
              </a:tblGrid>
              <a:tr h="171412">
                <a:tc rowSpan="2">
                  <a:txBody>
                    <a:bodyPr/>
                    <a:lstStyle/>
                    <a:p>
                      <a:pPr marR="29845" indent="-14605" algn="ctr">
                        <a:lnSpc>
                          <a:spcPct val="107000"/>
                        </a:lnSpc>
                        <a:spcAft>
                          <a:spcPts val="0"/>
                        </a:spcAft>
                      </a:pPr>
                      <a:r>
                        <a:rPr lang="en-US" sz="1050" dirty="0">
                          <a:effectLst/>
                        </a:rPr>
                        <a:t>Countries with net </a:t>
                      </a:r>
                      <a:r>
                        <a:rPr lang="en-US" sz="2400" dirty="0">
                          <a:solidFill>
                            <a:srgbClr val="C00000"/>
                          </a:solidFill>
                          <a:effectLst>
                            <a:outerShdw blurRad="38100" dist="38100" dir="2700000" algn="tl">
                              <a:srgbClr val="000000">
                                <a:alpha val="43137"/>
                              </a:srgbClr>
                            </a:outerShdw>
                          </a:effectLst>
                        </a:rPr>
                        <a:t>export </a:t>
                      </a:r>
                      <a:endParaRPr lang="en-US" sz="2400"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gridSpan="3">
                  <a:txBody>
                    <a:bodyPr/>
                    <a:lstStyle/>
                    <a:p>
                      <a:pPr marR="29845" indent="-14605" algn="ctr">
                        <a:lnSpc>
                          <a:spcPct val="107000"/>
                        </a:lnSpc>
                        <a:spcAft>
                          <a:spcPts val="0"/>
                        </a:spcAft>
                      </a:pPr>
                      <a:r>
                        <a:rPr lang="en-US" sz="1050">
                          <a:effectLst/>
                        </a:rPr>
                        <a:t>Virtual water flows (Gm</a:t>
                      </a:r>
                      <a:r>
                        <a:rPr lang="en-US" sz="1050" baseline="30000">
                          <a:effectLst/>
                        </a:rPr>
                        <a:t>3</a:t>
                      </a:r>
                      <a:r>
                        <a:rPr lang="en-US" sz="1050">
                          <a:effectLst/>
                        </a:rPr>
                        <a:t>/yr)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rowSpan="2">
                  <a:txBody>
                    <a:bodyPr/>
                    <a:lstStyle/>
                    <a:p>
                      <a:pPr marR="29845" indent="-14605" algn="ctr">
                        <a:lnSpc>
                          <a:spcPct val="107000"/>
                        </a:lnSpc>
                        <a:spcAft>
                          <a:spcPts val="0"/>
                        </a:spcAft>
                      </a:pPr>
                      <a:r>
                        <a:rPr lang="en-US" sz="1050" dirty="0">
                          <a:effectLst/>
                        </a:rPr>
                        <a:t>Countries with net </a:t>
                      </a:r>
                      <a:r>
                        <a:rPr lang="en-US" sz="2000" dirty="0">
                          <a:solidFill>
                            <a:srgbClr val="C00000"/>
                          </a:solidFill>
                          <a:effectLst>
                            <a:outerShdw blurRad="38100" dist="38100" dir="2700000" algn="tl">
                              <a:srgbClr val="000000">
                                <a:alpha val="43137"/>
                              </a:srgbClr>
                            </a:outerShdw>
                          </a:effectLst>
                        </a:rPr>
                        <a:t>import </a:t>
                      </a:r>
                      <a:endParaRPr lang="en-US" sz="1400"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gridSpan="3">
                  <a:txBody>
                    <a:bodyPr/>
                    <a:lstStyle/>
                    <a:p>
                      <a:pPr marR="29845" indent="-14605" algn="ctr">
                        <a:lnSpc>
                          <a:spcPct val="107000"/>
                        </a:lnSpc>
                        <a:spcAft>
                          <a:spcPts val="0"/>
                        </a:spcAft>
                      </a:pPr>
                      <a:r>
                        <a:rPr lang="en-US" sz="1050">
                          <a:effectLst/>
                        </a:rPr>
                        <a:t>Virtual water flows (Gm</a:t>
                      </a:r>
                      <a:r>
                        <a:rPr lang="en-US" sz="1050" baseline="30000">
                          <a:effectLst/>
                        </a:rPr>
                        <a:t>3</a:t>
                      </a:r>
                      <a:r>
                        <a:rPr lang="en-US" sz="1050">
                          <a:effectLst/>
                        </a:rPr>
                        <a:t>/yr)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89180059"/>
                  </a:ext>
                </a:extLst>
              </a:tr>
              <a:tr h="331473">
                <a:tc vMerge="1">
                  <a:txBody>
                    <a:bodyPr/>
                    <a:lstStyle/>
                    <a:p>
                      <a:endParaRPr lang="en-US"/>
                    </a:p>
                  </a:txBody>
                  <a:tcPr/>
                </a:tc>
                <a:tc>
                  <a:txBody>
                    <a:bodyPr/>
                    <a:lstStyle/>
                    <a:p>
                      <a:pPr marL="13970" marR="29845" indent="-14605" algn="l">
                        <a:lnSpc>
                          <a:spcPct val="107000"/>
                        </a:lnSpc>
                        <a:spcAft>
                          <a:spcPts val="0"/>
                        </a:spcAft>
                      </a:pPr>
                      <a:r>
                        <a:rPr lang="en-US" sz="1050">
                          <a:effectLst/>
                        </a:rPr>
                        <a:t>Export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30480" marR="29845" indent="-14605" algn="l">
                        <a:lnSpc>
                          <a:spcPct val="107000"/>
                        </a:lnSpc>
                        <a:spcAft>
                          <a:spcPts val="0"/>
                        </a:spcAft>
                      </a:pPr>
                      <a:r>
                        <a:rPr lang="en-US" sz="1050">
                          <a:effectLst/>
                        </a:rPr>
                        <a:t>Import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29845" marR="29845" indent="-14605" algn="l">
                        <a:lnSpc>
                          <a:spcPct val="107000"/>
                        </a:lnSpc>
                        <a:spcAft>
                          <a:spcPts val="0"/>
                        </a:spcAft>
                      </a:pPr>
                      <a:r>
                        <a:rPr lang="en-US" sz="1050">
                          <a:effectLst/>
                        </a:rPr>
                        <a:t>Net export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vMerge="1">
                  <a:txBody>
                    <a:bodyPr/>
                    <a:lstStyle/>
                    <a:p>
                      <a:endParaRPr lang="en-US"/>
                    </a:p>
                  </a:txBody>
                  <a:tcPr/>
                </a:tc>
                <a:tc>
                  <a:txBody>
                    <a:bodyPr/>
                    <a:lstStyle/>
                    <a:p>
                      <a:pPr marR="29845" indent="-14605" algn="ctr">
                        <a:lnSpc>
                          <a:spcPct val="107000"/>
                        </a:lnSpc>
                        <a:spcAft>
                          <a:spcPts val="0"/>
                        </a:spcAft>
                      </a:pPr>
                      <a:r>
                        <a:rPr lang="en-US" sz="1050">
                          <a:effectLst/>
                        </a:rPr>
                        <a:t>Import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R="29845" indent="-14605" algn="ctr">
                        <a:lnSpc>
                          <a:spcPct val="107000"/>
                        </a:lnSpc>
                        <a:spcAft>
                          <a:spcPts val="0"/>
                        </a:spcAft>
                      </a:pPr>
                      <a:r>
                        <a:rPr lang="en-US" sz="1050">
                          <a:effectLst/>
                        </a:rPr>
                        <a:t>Export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24130" marR="29845" indent="-14605" algn="l">
                        <a:lnSpc>
                          <a:spcPct val="107000"/>
                        </a:lnSpc>
                        <a:spcAft>
                          <a:spcPts val="0"/>
                        </a:spcAft>
                      </a:pPr>
                      <a:r>
                        <a:rPr lang="en-US" sz="1050">
                          <a:effectLst/>
                        </a:rPr>
                        <a:t>Net import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997628566"/>
                  </a:ext>
                </a:extLst>
              </a:tr>
              <a:tr h="171412">
                <a:tc>
                  <a:txBody>
                    <a:bodyPr/>
                    <a:lstStyle/>
                    <a:p>
                      <a:pPr marL="33020" marR="29845" indent="-14605" algn="l">
                        <a:lnSpc>
                          <a:spcPct val="107000"/>
                        </a:lnSpc>
                        <a:spcAft>
                          <a:spcPts val="0"/>
                        </a:spcAft>
                      </a:pPr>
                      <a:r>
                        <a:rPr lang="en-US" sz="1050">
                          <a:effectLst/>
                        </a:rPr>
                        <a:t>Australia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158750" marR="29845" indent="-14605" algn="l">
                        <a:lnSpc>
                          <a:spcPct val="107000"/>
                        </a:lnSpc>
                        <a:spcAft>
                          <a:spcPts val="0"/>
                        </a:spcAft>
                      </a:pPr>
                      <a:r>
                        <a:rPr lang="en-US" sz="1050">
                          <a:effectLst/>
                        </a:rPr>
                        <a:t>73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242570" marR="29845" indent="-14605" algn="l">
                        <a:lnSpc>
                          <a:spcPct val="107000"/>
                        </a:lnSpc>
                        <a:spcAft>
                          <a:spcPts val="0"/>
                        </a:spcAft>
                      </a:pPr>
                      <a:r>
                        <a:rPr lang="en-US" sz="1050">
                          <a:effectLst/>
                        </a:rPr>
                        <a:t>9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R="29845" indent="-14605" algn="ctr">
                        <a:lnSpc>
                          <a:spcPct val="107000"/>
                        </a:lnSpc>
                        <a:spcAft>
                          <a:spcPts val="0"/>
                        </a:spcAft>
                      </a:pPr>
                      <a:r>
                        <a:rPr lang="en-US" sz="1050">
                          <a:effectLst/>
                        </a:rPr>
                        <a:t>64</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32385" marR="29845" indent="-14605" algn="l">
                        <a:lnSpc>
                          <a:spcPct val="107000"/>
                        </a:lnSpc>
                        <a:spcAft>
                          <a:spcPts val="0"/>
                        </a:spcAft>
                      </a:pPr>
                      <a:r>
                        <a:rPr lang="en-US" sz="1050">
                          <a:effectLst/>
                        </a:rPr>
                        <a:t>Japan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234950" marR="29845" indent="-14605" algn="ctr">
                        <a:lnSpc>
                          <a:spcPct val="107000"/>
                        </a:lnSpc>
                        <a:spcAft>
                          <a:spcPts val="0"/>
                        </a:spcAft>
                      </a:pPr>
                      <a:r>
                        <a:rPr lang="en-US" sz="1050">
                          <a:effectLst/>
                        </a:rPr>
                        <a:t>98</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R="29845" indent="-14605" algn="ctr">
                        <a:lnSpc>
                          <a:spcPct val="107000"/>
                        </a:lnSpc>
                        <a:spcAft>
                          <a:spcPts val="0"/>
                        </a:spcAft>
                      </a:pPr>
                      <a:r>
                        <a:rPr lang="en-US" sz="1050">
                          <a:effectLst/>
                        </a:rPr>
                        <a:t>7</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R="29845" indent="-14605" algn="ctr">
                        <a:lnSpc>
                          <a:spcPct val="107000"/>
                        </a:lnSpc>
                        <a:spcAft>
                          <a:spcPts val="0"/>
                        </a:spcAft>
                      </a:pPr>
                      <a:r>
                        <a:rPr lang="en-US" sz="1050">
                          <a:effectLst/>
                        </a:rPr>
                        <a:t>92</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573561851"/>
                  </a:ext>
                </a:extLst>
              </a:tr>
              <a:tr h="171412">
                <a:tc>
                  <a:txBody>
                    <a:bodyPr/>
                    <a:lstStyle/>
                    <a:p>
                      <a:pPr marL="33020" marR="29845" indent="-14605" algn="l">
                        <a:lnSpc>
                          <a:spcPct val="107000"/>
                        </a:lnSpc>
                        <a:spcAft>
                          <a:spcPts val="0"/>
                        </a:spcAft>
                      </a:pPr>
                      <a:r>
                        <a:rPr lang="en-US" sz="1050">
                          <a:effectLst/>
                        </a:rPr>
                        <a:t>Canada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159385" marR="29845" indent="-14605" algn="l">
                        <a:lnSpc>
                          <a:spcPct val="107000"/>
                        </a:lnSpc>
                        <a:spcAft>
                          <a:spcPts val="0"/>
                        </a:spcAft>
                      </a:pPr>
                      <a:r>
                        <a:rPr lang="en-US" sz="1050">
                          <a:effectLst/>
                        </a:rPr>
                        <a:t>95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186690" marR="29845" indent="-14605" algn="l">
                        <a:lnSpc>
                          <a:spcPct val="107000"/>
                        </a:lnSpc>
                        <a:spcAft>
                          <a:spcPts val="0"/>
                        </a:spcAft>
                      </a:pPr>
                      <a:r>
                        <a:rPr lang="en-US" sz="1050">
                          <a:effectLst/>
                        </a:rPr>
                        <a:t>35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R="29845" indent="-14605" algn="ctr">
                        <a:lnSpc>
                          <a:spcPct val="107000"/>
                        </a:lnSpc>
                        <a:spcAft>
                          <a:spcPts val="0"/>
                        </a:spcAft>
                      </a:pPr>
                      <a:r>
                        <a:rPr lang="en-US" sz="1050">
                          <a:effectLst/>
                        </a:rPr>
                        <a:t>60</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33020" marR="29845" indent="-14605" algn="l">
                        <a:lnSpc>
                          <a:spcPct val="107000"/>
                        </a:lnSpc>
                        <a:spcAft>
                          <a:spcPts val="0"/>
                        </a:spcAft>
                      </a:pPr>
                      <a:r>
                        <a:rPr lang="en-US" sz="1050">
                          <a:effectLst/>
                        </a:rPr>
                        <a:t>Italy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235585" marR="29845" indent="-14605" algn="ctr">
                        <a:lnSpc>
                          <a:spcPct val="107000"/>
                        </a:lnSpc>
                        <a:spcAft>
                          <a:spcPts val="0"/>
                        </a:spcAft>
                      </a:pPr>
                      <a:r>
                        <a:rPr lang="en-US" sz="1050">
                          <a:effectLst/>
                        </a:rPr>
                        <a:t>89</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294005" marR="29845" indent="-14605" algn="ctr">
                        <a:lnSpc>
                          <a:spcPct val="107000"/>
                        </a:lnSpc>
                        <a:spcAft>
                          <a:spcPts val="0"/>
                        </a:spcAft>
                      </a:pPr>
                      <a:r>
                        <a:rPr lang="en-US" sz="1050">
                          <a:effectLst/>
                        </a:rPr>
                        <a:t>38</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R="29845" indent="-14605" algn="ctr">
                        <a:lnSpc>
                          <a:spcPct val="107000"/>
                        </a:lnSpc>
                        <a:spcAft>
                          <a:spcPts val="0"/>
                        </a:spcAft>
                      </a:pPr>
                      <a:r>
                        <a:rPr lang="en-US" sz="1050">
                          <a:effectLst/>
                        </a:rPr>
                        <a:t>51</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515465714"/>
                  </a:ext>
                </a:extLst>
              </a:tr>
              <a:tr h="171412">
                <a:tc>
                  <a:txBody>
                    <a:bodyPr/>
                    <a:lstStyle/>
                    <a:p>
                      <a:pPr marL="33020" marR="29845" indent="-14605" algn="l">
                        <a:lnSpc>
                          <a:spcPct val="107000"/>
                        </a:lnSpc>
                        <a:spcAft>
                          <a:spcPts val="0"/>
                        </a:spcAft>
                      </a:pPr>
                      <a:r>
                        <a:rPr lang="en-US" sz="1050">
                          <a:effectLst/>
                        </a:rPr>
                        <a:t>USA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40005" marR="29845" indent="-14605" algn="ctr">
                        <a:lnSpc>
                          <a:spcPct val="107000"/>
                        </a:lnSpc>
                        <a:spcAft>
                          <a:spcPts val="0"/>
                        </a:spcAft>
                      </a:pPr>
                      <a:r>
                        <a:rPr lang="en-US" sz="1050">
                          <a:effectLst/>
                        </a:rPr>
                        <a:t>229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130175" marR="29845" indent="-14605" algn="l">
                        <a:lnSpc>
                          <a:spcPct val="107000"/>
                        </a:lnSpc>
                        <a:spcAft>
                          <a:spcPts val="0"/>
                        </a:spcAft>
                      </a:pPr>
                      <a:r>
                        <a:rPr lang="en-US" sz="1050">
                          <a:effectLst/>
                        </a:rPr>
                        <a:t>176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R="29845" indent="-14605" algn="ctr">
                        <a:lnSpc>
                          <a:spcPct val="107000"/>
                        </a:lnSpc>
                        <a:spcAft>
                          <a:spcPts val="0"/>
                        </a:spcAft>
                      </a:pPr>
                      <a:r>
                        <a:rPr lang="en-US" sz="1050">
                          <a:effectLst/>
                        </a:rPr>
                        <a:t>53</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33020" marR="29845" indent="-14605" algn="l">
                        <a:lnSpc>
                          <a:spcPct val="107000"/>
                        </a:lnSpc>
                        <a:spcAft>
                          <a:spcPts val="0"/>
                        </a:spcAft>
                      </a:pPr>
                      <a:r>
                        <a:rPr lang="en-US" sz="1050" dirty="0">
                          <a:effectLst/>
                        </a:rPr>
                        <a:t>United Kingdom   </a:t>
                      </a:r>
                      <a:endParaRPr lang="en-US" sz="105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234950" marR="29845" indent="-14605" algn="ctr">
                        <a:lnSpc>
                          <a:spcPct val="107000"/>
                        </a:lnSpc>
                        <a:spcAft>
                          <a:spcPts val="0"/>
                        </a:spcAft>
                      </a:pPr>
                      <a:r>
                        <a:rPr lang="en-US" sz="1050">
                          <a:effectLst/>
                        </a:rPr>
                        <a:t>64</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294005" marR="29845" indent="-14605" algn="ctr">
                        <a:lnSpc>
                          <a:spcPct val="107000"/>
                        </a:lnSpc>
                        <a:spcAft>
                          <a:spcPts val="0"/>
                        </a:spcAft>
                      </a:pPr>
                      <a:r>
                        <a:rPr lang="en-US" sz="1050">
                          <a:effectLst/>
                        </a:rPr>
                        <a:t>18</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R="29845" indent="-14605" algn="ctr">
                        <a:lnSpc>
                          <a:spcPct val="107000"/>
                        </a:lnSpc>
                        <a:spcAft>
                          <a:spcPts val="0"/>
                        </a:spcAft>
                      </a:pPr>
                      <a:r>
                        <a:rPr lang="en-US" sz="1050">
                          <a:effectLst/>
                        </a:rPr>
                        <a:t>47</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093624495"/>
                  </a:ext>
                </a:extLst>
              </a:tr>
              <a:tr h="171412">
                <a:tc>
                  <a:txBody>
                    <a:bodyPr/>
                    <a:lstStyle/>
                    <a:p>
                      <a:pPr marL="33020" marR="29845" indent="-14605" algn="l">
                        <a:lnSpc>
                          <a:spcPct val="107000"/>
                        </a:lnSpc>
                        <a:spcAft>
                          <a:spcPts val="0"/>
                        </a:spcAft>
                      </a:pPr>
                      <a:r>
                        <a:rPr lang="en-US" sz="1050">
                          <a:effectLst/>
                        </a:rPr>
                        <a:t>Argentina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158750" marR="29845" indent="-14605" algn="l">
                        <a:lnSpc>
                          <a:spcPct val="107000"/>
                        </a:lnSpc>
                        <a:spcAft>
                          <a:spcPts val="0"/>
                        </a:spcAft>
                      </a:pPr>
                      <a:r>
                        <a:rPr lang="en-US" sz="1050">
                          <a:effectLst/>
                        </a:rPr>
                        <a:t>51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242570" marR="29845" indent="-14605" algn="l">
                        <a:lnSpc>
                          <a:spcPct val="107000"/>
                        </a:lnSpc>
                        <a:spcAft>
                          <a:spcPts val="0"/>
                        </a:spcAft>
                      </a:pPr>
                      <a:r>
                        <a:rPr lang="en-US" sz="1050">
                          <a:effectLst/>
                        </a:rPr>
                        <a:t>6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R="29845" indent="-14605" algn="ctr">
                        <a:lnSpc>
                          <a:spcPct val="107000"/>
                        </a:lnSpc>
                        <a:spcAft>
                          <a:spcPts val="0"/>
                        </a:spcAft>
                      </a:pPr>
                      <a:r>
                        <a:rPr lang="en-US" sz="1050">
                          <a:effectLst/>
                        </a:rPr>
                        <a:t>45</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32385" marR="29845" indent="-14605" algn="l">
                        <a:lnSpc>
                          <a:spcPct val="107000"/>
                        </a:lnSpc>
                        <a:spcAft>
                          <a:spcPts val="0"/>
                        </a:spcAft>
                      </a:pPr>
                      <a:r>
                        <a:rPr lang="en-US" sz="1050">
                          <a:effectLst/>
                        </a:rPr>
                        <a:t>Germany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179070" marR="29845" indent="-14605" algn="ctr">
                        <a:lnSpc>
                          <a:spcPct val="107000"/>
                        </a:lnSpc>
                        <a:spcAft>
                          <a:spcPts val="0"/>
                        </a:spcAft>
                      </a:pPr>
                      <a:r>
                        <a:rPr lang="en-US" sz="1050">
                          <a:effectLst/>
                        </a:rPr>
                        <a:t>106</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294005" marR="29845" indent="-14605" algn="ctr">
                        <a:lnSpc>
                          <a:spcPct val="107000"/>
                        </a:lnSpc>
                        <a:spcAft>
                          <a:spcPts val="0"/>
                        </a:spcAft>
                      </a:pPr>
                      <a:r>
                        <a:rPr lang="en-US" sz="1050">
                          <a:effectLst/>
                        </a:rPr>
                        <a:t>70</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R="29845" indent="-14605" algn="ctr">
                        <a:lnSpc>
                          <a:spcPct val="107000"/>
                        </a:lnSpc>
                        <a:spcAft>
                          <a:spcPts val="0"/>
                        </a:spcAft>
                      </a:pPr>
                      <a:r>
                        <a:rPr lang="en-US" sz="1050">
                          <a:effectLst/>
                        </a:rPr>
                        <a:t>35</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966297094"/>
                  </a:ext>
                </a:extLst>
              </a:tr>
              <a:tr h="171412">
                <a:tc>
                  <a:txBody>
                    <a:bodyPr/>
                    <a:lstStyle/>
                    <a:p>
                      <a:pPr marL="33020" marR="29845" indent="-14605" algn="l">
                        <a:lnSpc>
                          <a:spcPct val="107000"/>
                        </a:lnSpc>
                        <a:spcAft>
                          <a:spcPts val="0"/>
                        </a:spcAft>
                      </a:pPr>
                      <a:r>
                        <a:rPr lang="en-US" sz="1050">
                          <a:effectLst/>
                        </a:rPr>
                        <a:t>Brazil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158750" marR="29845" indent="-14605" algn="l">
                        <a:lnSpc>
                          <a:spcPct val="107000"/>
                        </a:lnSpc>
                        <a:spcAft>
                          <a:spcPts val="0"/>
                        </a:spcAft>
                      </a:pPr>
                      <a:r>
                        <a:rPr lang="en-US" sz="1050">
                          <a:effectLst/>
                        </a:rPr>
                        <a:t>68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186055" marR="29845" indent="-14605" algn="l">
                        <a:lnSpc>
                          <a:spcPct val="107000"/>
                        </a:lnSpc>
                        <a:spcAft>
                          <a:spcPts val="0"/>
                        </a:spcAft>
                      </a:pPr>
                      <a:r>
                        <a:rPr lang="en-US" sz="1050">
                          <a:effectLst/>
                        </a:rPr>
                        <a:t>23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R="29845" indent="-14605" algn="ctr">
                        <a:lnSpc>
                          <a:spcPct val="107000"/>
                        </a:lnSpc>
                        <a:spcAft>
                          <a:spcPts val="0"/>
                        </a:spcAft>
                      </a:pPr>
                      <a:r>
                        <a:rPr lang="en-US" sz="1050">
                          <a:effectLst/>
                        </a:rPr>
                        <a:t>45</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32385" marR="29845" indent="-14605" algn="l">
                        <a:lnSpc>
                          <a:spcPct val="107000"/>
                        </a:lnSpc>
                        <a:spcAft>
                          <a:spcPts val="0"/>
                        </a:spcAft>
                      </a:pPr>
                      <a:r>
                        <a:rPr lang="en-US" sz="1050">
                          <a:effectLst/>
                        </a:rPr>
                        <a:t>South Korea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234950" marR="29845" indent="-14605" algn="ctr">
                        <a:lnSpc>
                          <a:spcPct val="107000"/>
                        </a:lnSpc>
                        <a:spcAft>
                          <a:spcPts val="0"/>
                        </a:spcAft>
                      </a:pPr>
                      <a:r>
                        <a:rPr lang="en-US" sz="1050">
                          <a:effectLst/>
                        </a:rPr>
                        <a:t>39</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R="29845" indent="-14605" algn="ctr">
                        <a:lnSpc>
                          <a:spcPct val="107000"/>
                        </a:lnSpc>
                        <a:spcAft>
                          <a:spcPts val="0"/>
                        </a:spcAft>
                      </a:pPr>
                      <a:r>
                        <a:rPr lang="en-US" sz="1050">
                          <a:effectLst/>
                        </a:rPr>
                        <a:t>7</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R="29845" indent="-14605" algn="ctr">
                        <a:lnSpc>
                          <a:spcPct val="107000"/>
                        </a:lnSpc>
                        <a:spcAft>
                          <a:spcPts val="0"/>
                        </a:spcAft>
                      </a:pPr>
                      <a:r>
                        <a:rPr lang="en-US" sz="1050">
                          <a:effectLst/>
                        </a:rPr>
                        <a:t>32</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572559430"/>
                  </a:ext>
                </a:extLst>
              </a:tr>
              <a:tr h="171412">
                <a:tc>
                  <a:txBody>
                    <a:bodyPr/>
                    <a:lstStyle/>
                    <a:p>
                      <a:pPr marL="33020" marR="29845" indent="-14605" algn="l">
                        <a:lnSpc>
                          <a:spcPct val="107000"/>
                        </a:lnSpc>
                        <a:spcAft>
                          <a:spcPts val="0"/>
                        </a:spcAft>
                      </a:pPr>
                      <a:r>
                        <a:rPr lang="en-US" sz="1050">
                          <a:effectLst/>
                        </a:rPr>
                        <a:t>Ivory Coast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158750" marR="29845" indent="-14605" algn="l">
                        <a:lnSpc>
                          <a:spcPct val="107000"/>
                        </a:lnSpc>
                        <a:spcAft>
                          <a:spcPts val="0"/>
                        </a:spcAft>
                      </a:pPr>
                      <a:r>
                        <a:rPr lang="en-US" sz="1050">
                          <a:effectLst/>
                        </a:rPr>
                        <a:t>35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242570" marR="29845" indent="-14605" algn="l">
                        <a:lnSpc>
                          <a:spcPct val="107000"/>
                        </a:lnSpc>
                        <a:spcAft>
                          <a:spcPts val="0"/>
                        </a:spcAft>
                      </a:pPr>
                      <a:r>
                        <a:rPr lang="en-US" sz="1050">
                          <a:effectLst/>
                        </a:rPr>
                        <a:t>2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R="29845" indent="-14605" algn="ctr">
                        <a:lnSpc>
                          <a:spcPct val="107000"/>
                        </a:lnSpc>
                        <a:spcAft>
                          <a:spcPts val="0"/>
                        </a:spcAft>
                      </a:pPr>
                      <a:r>
                        <a:rPr lang="en-US" sz="1050">
                          <a:effectLst/>
                        </a:rPr>
                        <a:t>33</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32385" marR="29845" indent="-14605" algn="l">
                        <a:lnSpc>
                          <a:spcPct val="107000"/>
                        </a:lnSpc>
                        <a:spcAft>
                          <a:spcPts val="0"/>
                        </a:spcAft>
                      </a:pPr>
                      <a:r>
                        <a:rPr lang="en-US" sz="1050" dirty="0">
                          <a:effectLst/>
                        </a:rPr>
                        <a:t>Mexico    </a:t>
                      </a:r>
                      <a:endParaRPr lang="en-US" sz="105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234950" marR="29845" indent="-14605" algn="ctr">
                        <a:lnSpc>
                          <a:spcPct val="107000"/>
                        </a:lnSpc>
                        <a:spcAft>
                          <a:spcPts val="0"/>
                        </a:spcAft>
                      </a:pPr>
                      <a:r>
                        <a:rPr lang="en-US" sz="1050">
                          <a:effectLst/>
                        </a:rPr>
                        <a:t>50</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293370" marR="29845" indent="-14605" algn="ctr">
                        <a:lnSpc>
                          <a:spcPct val="107000"/>
                        </a:lnSpc>
                        <a:spcAft>
                          <a:spcPts val="0"/>
                        </a:spcAft>
                      </a:pPr>
                      <a:r>
                        <a:rPr lang="en-US" sz="1050">
                          <a:effectLst/>
                        </a:rPr>
                        <a:t>21</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R="29845" indent="-14605" algn="ctr">
                        <a:lnSpc>
                          <a:spcPct val="107000"/>
                        </a:lnSpc>
                        <a:spcAft>
                          <a:spcPts val="0"/>
                        </a:spcAft>
                      </a:pPr>
                      <a:r>
                        <a:rPr lang="en-US" sz="1050">
                          <a:effectLst/>
                        </a:rPr>
                        <a:t>29</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55704614"/>
                  </a:ext>
                </a:extLst>
              </a:tr>
              <a:tr h="171412">
                <a:tc>
                  <a:txBody>
                    <a:bodyPr/>
                    <a:lstStyle/>
                    <a:p>
                      <a:pPr marL="33020" marR="29845" indent="-14605" algn="l">
                        <a:lnSpc>
                          <a:spcPct val="107000"/>
                        </a:lnSpc>
                        <a:spcAft>
                          <a:spcPts val="0"/>
                        </a:spcAft>
                      </a:pPr>
                      <a:r>
                        <a:rPr lang="en-US" sz="1050">
                          <a:effectLst/>
                        </a:rPr>
                        <a:t>Thailand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158750" marR="29845" indent="-14605" algn="l">
                        <a:lnSpc>
                          <a:spcPct val="107000"/>
                        </a:lnSpc>
                        <a:spcAft>
                          <a:spcPts val="0"/>
                        </a:spcAft>
                      </a:pPr>
                      <a:r>
                        <a:rPr lang="en-US" sz="1050">
                          <a:effectLst/>
                        </a:rPr>
                        <a:t>43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186690" marR="29845" indent="-14605" algn="l">
                        <a:lnSpc>
                          <a:spcPct val="107000"/>
                        </a:lnSpc>
                        <a:spcAft>
                          <a:spcPts val="0"/>
                        </a:spcAft>
                      </a:pPr>
                      <a:r>
                        <a:rPr lang="en-US" sz="1050">
                          <a:effectLst/>
                        </a:rPr>
                        <a:t>15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R="29845" indent="-14605" algn="ctr">
                        <a:lnSpc>
                          <a:spcPct val="107000"/>
                        </a:lnSpc>
                        <a:spcAft>
                          <a:spcPts val="0"/>
                        </a:spcAft>
                      </a:pPr>
                      <a:r>
                        <a:rPr lang="en-US" sz="1050">
                          <a:effectLst/>
                        </a:rPr>
                        <a:t>28</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32385" marR="29845" indent="-14605" algn="l">
                        <a:lnSpc>
                          <a:spcPct val="107000"/>
                        </a:lnSpc>
                        <a:spcAft>
                          <a:spcPts val="0"/>
                        </a:spcAft>
                      </a:pPr>
                      <a:r>
                        <a:rPr lang="en-US" sz="1050" dirty="0">
                          <a:effectLst/>
                        </a:rPr>
                        <a:t>Hong Kong   </a:t>
                      </a:r>
                      <a:endParaRPr lang="en-US" sz="105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234950" marR="29845" indent="-14605" algn="ctr">
                        <a:lnSpc>
                          <a:spcPct val="107000"/>
                        </a:lnSpc>
                        <a:spcAft>
                          <a:spcPts val="0"/>
                        </a:spcAft>
                      </a:pPr>
                      <a:r>
                        <a:rPr lang="en-US" sz="1050">
                          <a:effectLst/>
                        </a:rPr>
                        <a:t>28</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R="29845" indent="-14605" algn="ctr">
                        <a:lnSpc>
                          <a:spcPct val="107000"/>
                        </a:lnSpc>
                        <a:spcAft>
                          <a:spcPts val="0"/>
                        </a:spcAft>
                      </a:pPr>
                      <a:r>
                        <a:rPr lang="en-US" sz="1050">
                          <a:effectLst/>
                        </a:rPr>
                        <a:t>1</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R="29845" indent="-14605" algn="ctr">
                        <a:lnSpc>
                          <a:spcPct val="107000"/>
                        </a:lnSpc>
                        <a:spcAft>
                          <a:spcPts val="0"/>
                        </a:spcAft>
                      </a:pPr>
                      <a:r>
                        <a:rPr lang="en-US" sz="1050">
                          <a:effectLst/>
                        </a:rPr>
                        <a:t>27</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392637665"/>
                  </a:ext>
                </a:extLst>
              </a:tr>
              <a:tr h="171412">
                <a:tc>
                  <a:txBody>
                    <a:bodyPr/>
                    <a:lstStyle/>
                    <a:p>
                      <a:pPr marL="33020" marR="29845" indent="-14605" algn="l">
                        <a:lnSpc>
                          <a:spcPct val="107000"/>
                        </a:lnSpc>
                        <a:spcAft>
                          <a:spcPts val="0"/>
                        </a:spcAft>
                      </a:pPr>
                      <a:r>
                        <a:rPr lang="en-US" sz="1050">
                          <a:effectLst/>
                        </a:rPr>
                        <a:t>India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159385" marR="29845" indent="-14605" algn="l">
                        <a:lnSpc>
                          <a:spcPct val="107000"/>
                        </a:lnSpc>
                        <a:spcAft>
                          <a:spcPts val="0"/>
                        </a:spcAft>
                      </a:pPr>
                      <a:r>
                        <a:rPr lang="en-US" sz="1050">
                          <a:effectLst/>
                        </a:rPr>
                        <a:t>43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186690" marR="29845" indent="-14605" algn="l">
                        <a:lnSpc>
                          <a:spcPct val="107000"/>
                        </a:lnSpc>
                        <a:spcAft>
                          <a:spcPts val="0"/>
                        </a:spcAft>
                      </a:pPr>
                      <a:r>
                        <a:rPr lang="en-US" sz="1050">
                          <a:effectLst/>
                        </a:rPr>
                        <a:t>17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R="29845" indent="-14605" algn="ctr">
                        <a:lnSpc>
                          <a:spcPct val="107000"/>
                        </a:lnSpc>
                        <a:spcAft>
                          <a:spcPts val="0"/>
                        </a:spcAft>
                      </a:pPr>
                      <a:r>
                        <a:rPr lang="en-US" sz="1050">
                          <a:effectLst/>
                        </a:rPr>
                        <a:t>25</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32385" marR="29845" indent="-14605" algn="l">
                        <a:lnSpc>
                          <a:spcPct val="107000"/>
                        </a:lnSpc>
                        <a:spcAft>
                          <a:spcPts val="0"/>
                        </a:spcAft>
                      </a:pPr>
                      <a:r>
                        <a:rPr lang="en-US" sz="1050" dirty="0">
                          <a:solidFill>
                            <a:srgbClr val="C00000"/>
                          </a:solidFill>
                          <a:effectLst/>
                        </a:rPr>
                        <a:t>Iran  </a:t>
                      </a:r>
                      <a:r>
                        <a:rPr lang="en-US" sz="1050" dirty="0">
                          <a:effectLst/>
                        </a:rPr>
                        <a:t>  </a:t>
                      </a:r>
                      <a:endParaRPr lang="en-US" sz="105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235585" marR="29845" indent="-14605" algn="ctr">
                        <a:lnSpc>
                          <a:spcPct val="107000"/>
                        </a:lnSpc>
                        <a:spcAft>
                          <a:spcPts val="0"/>
                        </a:spcAft>
                      </a:pPr>
                      <a:r>
                        <a:rPr lang="en-US" sz="1050">
                          <a:effectLst/>
                        </a:rPr>
                        <a:t>19</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R="29845" indent="-14605" algn="ctr">
                        <a:lnSpc>
                          <a:spcPct val="107000"/>
                        </a:lnSpc>
                        <a:spcAft>
                          <a:spcPts val="0"/>
                        </a:spcAft>
                      </a:pPr>
                      <a:r>
                        <a:rPr lang="en-US" sz="1050">
                          <a:effectLst/>
                        </a:rPr>
                        <a:t>5</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R="29845" indent="-14605" algn="ctr">
                        <a:lnSpc>
                          <a:spcPct val="107000"/>
                        </a:lnSpc>
                        <a:spcAft>
                          <a:spcPts val="0"/>
                        </a:spcAft>
                      </a:pPr>
                      <a:r>
                        <a:rPr lang="en-US" sz="1050">
                          <a:effectLst/>
                        </a:rPr>
                        <a:t>15</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326168645"/>
                  </a:ext>
                </a:extLst>
              </a:tr>
              <a:tr h="171412">
                <a:tc>
                  <a:txBody>
                    <a:bodyPr/>
                    <a:lstStyle/>
                    <a:p>
                      <a:pPr marL="33020" marR="29845" indent="-14605" algn="l">
                        <a:lnSpc>
                          <a:spcPct val="107000"/>
                        </a:lnSpc>
                        <a:spcAft>
                          <a:spcPts val="0"/>
                        </a:spcAft>
                      </a:pPr>
                      <a:r>
                        <a:rPr lang="en-US" sz="1050">
                          <a:effectLst/>
                        </a:rPr>
                        <a:t>Ghana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160020" marR="29845" indent="-14605" algn="l">
                        <a:lnSpc>
                          <a:spcPct val="107000"/>
                        </a:lnSpc>
                        <a:spcAft>
                          <a:spcPts val="0"/>
                        </a:spcAft>
                      </a:pPr>
                      <a:r>
                        <a:rPr lang="en-US" sz="1050">
                          <a:effectLst/>
                        </a:rPr>
                        <a:t>20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243840" marR="29845" indent="-14605" algn="l">
                        <a:lnSpc>
                          <a:spcPct val="107000"/>
                        </a:lnSpc>
                        <a:spcAft>
                          <a:spcPts val="0"/>
                        </a:spcAft>
                      </a:pPr>
                      <a:r>
                        <a:rPr lang="en-US" sz="1050">
                          <a:effectLst/>
                        </a:rPr>
                        <a:t>2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R="29845" indent="-14605" algn="ctr">
                        <a:lnSpc>
                          <a:spcPct val="107000"/>
                        </a:lnSpc>
                        <a:spcAft>
                          <a:spcPts val="0"/>
                        </a:spcAft>
                      </a:pPr>
                      <a:r>
                        <a:rPr lang="en-US" sz="1050">
                          <a:effectLst/>
                        </a:rPr>
                        <a:t>18</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33655" marR="29845" indent="-14605" algn="l">
                        <a:lnSpc>
                          <a:spcPct val="107000"/>
                        </a:lnSpc>
                        <a:spcAft>
                          <a:spcPts val="0"/>
                        </a:spcAft>
                      </a:pPr>
                      <a:r>
                        <a:rPr lang="en-US" sz="1050">
                          <a:effectLst/>
                        </a:rPr>
                        <a:t>Spain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235585" marR="29845" indent="-14605" algn="ctr">
                        <a:lnSpc>
                          <a:spcPct val="107000"/>
                        </a:lnSpc>
                        <a:spcAft>
                          <a:spcPts val="0"/>
                        </a:spcAft>
                      </a:pPr>
                      <a:r>
                        <a:rPr lang="en-US" sz="1050">
                          <a:effectLst/>
                        </a:rPr>
                        <a:t>45</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294640" marR="29845" indent="-14605" algn="ctr">
                        <a:lnSpc>
                          <a:spcPct val="107000"/>
                        </a:lnSpc>
                        <a:spcAft>
                          <a:spcPts val="0"/>
                        </a:spcAft>
                      </a:pPr>
                      <a:r>
                        <a:rPr lang="en-US" sz="1050">
                          <a:effectLst/>
                        </a:rPr>
                        <a:t>31</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R="29845" indent="-14605" algn="ctr">
                        <a:lnSpc>
                          <a:spcPct val="107000"/>
                        </a:lnSpc>
                        <a:spcAft>
                          <a:spcPts val="0"/>
                        </a:spcAft>
                      </a:pPr>
                      <a:r>
                        <a:rPr lang="en-US" sz="1050">
                          <a:effectLst/>
                        </a:rPr>
                        <a:t>14</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630046328"/>
                  </a:ext>
                </a:extLst>
              </a:tr>
              <a:tr h="171412">
                <a:tc>
                  <a:txBody>
                    <a:bodyPr/>
                    <a:lstStyle/>
                    <a:p>
                      <a:pPr marL="33020" marR="29845" indent="-14605" algn="l">
                        <a:lnSpc>
                          <a:spcPct val="107000"/>
                        </a:lnSpc>
                        <a:spcAft>
                          <a:spcPts val="0"/>
                        </a:spcAft>
                      </a:pPr>
                      <a:r>
                        <a:rPr lang="en-US" sz="1050">
                          <a:effectLst/>
                        </a:rPr>
                        <a:t>Ukraine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159385" marR="29845" indent="-14605" algn="l">
                        <a:lnSpc>
                          <a:spcPct val="107000"/>
                        </a:lnSpc>
                        <a:spcAft>
                          <a:spcPts val="0"/>
                        </a:spcAft>
                      </a:pPr>
                      <a:r>
                        <a:rPr lang="en-US" sz="1050">
                          <a:effectLst/>
                        </a:rPr>
                        <a:t>21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243205" marR="29845" indent="-14605" algn="l">
                        <a:lnSpc>
                          <a:spcPct val="107000"/>
                        </a:lnSpc>
                        <a:spcAft>
                          <a:spcPts val="0"/>
                        </a:spcAft>
                      </a:pPr>
                      <a:r>
                        <a:rPr lang="en-US" sz="1050">
                          <a:effectLst/>
                        </a:rPr>
                        <a:t>4 </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R="29845" indent="-14605" algn="ctr">
                        <a:lnSpc>
                          <a:spcPct val="107000"/>
                        </a:lnSpc>
                        <a:spcAft>
                          <a:spcPts val="0"/>
                        </a:spcAft>
                      </a:pPr>
                      <a:r>
                        <a:rPr lang="en-US" sz="1050">
                          <a:effectLst/>
                        </a:rPr>
                        <a:t>17</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33020" marR="29845" indent="-14605" algn="l">
                        <a:lnSpc>
                          <a:spcPct val="107000"/>
                        </a:lnSpc>
                        <a:spcAft>
                          <a:spcPts val="0"/>
                        </a:spcAft>
                      </a:pPr>
                      <a:r>
                        <a:rPr lang="en-US" sz="1050" dirty="0">
                          <a:solidFill>
                            <a:srgbClr val="C00000"/>
                          </a:solidFill>
                          <a:effectLst/>
                        </a:rPr>
                        <a:t>Saudi Arabia   </a:t>
                      </a:r>
                      <a:endParaRPr lang="en-US" sz="1050"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234950" marR="29845" indent="-14605" algn="ctr">
                        <a:lnSpc>
                          <a:spcPct val="107000"/>
                        </a:lnSpc>
                        <a:spcAft>
                          <a:spcPts val="0"/>
                        </a:spcAft>
                      </a:pPr>
                      <a:r>
                        <a:rPr lang="en-US" sz="1050">
                          <a:effectLst/>
                        </a:rPr>
                        <a:t>14</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R="29845" indent="-14605" algn="ctr">
                        <a:lnSpc>
                          <a:spcPct val="107000"/>
                        </a:lnSpc>
                        <a:spcAft>
                          <a:spcPts val="0"/>
                        </a:spcAft>
                      </a:pPr>
                      <a:r>
                        <a:rPr lang="en-US" sz="1050">
                          <a:effectLst/>
                        </a:rPr>
                        <a:t>1</a:t>
                      </a:r>
                      <a:endParaRPr lang="en-US" sz="105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R="29845" indent="-14605" algn="ctr">
                        <a:lnSpc>
                          <a:spcPct val="107000"/>
                        </a:lnSpc>
                        <a:spcAft>
                          <a:spcPts val="0"/>
                        </a:spcAft>
                      </a:pPr>
                      <a:r>
                        <a:rPr lang="en-US" sz="1050" dirty="0">
                          <a:effectLst/>
                        </a:rPr>
                        <a:t>13</a:t>
                      </a:r>
                      <a:endParaRPr lang="en-US" sz="105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091468700"/>
                  </a:ext>
                </a:extLst>
              </a:tr>
            </a:tbl>
          </a:graphicData>
        </a:graphic>
      </p:graphicFrame>
      <p:sp>
        <p:nvSpPr>
          <p:cNvPr id="2" name="Footer Placeholder 1"/>
          <p:cNvSpPr>
            <a:spLocks noGrp="1"/>
          </p:cNvSpPr>
          <p:nvPr>
            <p:ph type="ftr" sz="quarter" idx="11"/>
          </p:nvPr>
        </p:nvSpPr>
        <p:spPr>
          <a:xfrm>
            <a:off x="224286" y="6492875"/>
            <a:ext cx="11622048" cy="365125"/>
          </a:xfrm>
        </p:spPr>
        <p:txBody>
          <a:bodyPr/>
          <a:lstStyle/>
          <a:p>
            <a:r>
              <a:rPr lang="en-US" dirty="0" smtClean="0"/>
              <a:t>2020 International Conference on the Nile and Grand Ethiopian Renaissance Dam: Science, Conflict Resolution and Cooperation</a:t>
            </a:r>
            <a:endParaRPr lang="en-US" dirty="0"/>
          </a:p>
        </p:txBody>
      </p:sp>
    </p:spTree>
    <p:extLst>
      <p:ext uri="{BB962C8B-B14F-4D97-AF65-F5344CB8AC3E}">
        <p14:creationId xmlns:p14="http://schemas.microsoft.com/office/powerpoint/2010/main" val="16139597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6944264" y="0"/>
            <a:ext cx="5247736" cy="6857999"/>
          </a:xfrm>
          <a:prstGeom prst="rect">
            <a:avLst/>
          </a:prstGeom>
        </p:spPr>
      </p:pic>
      <p:pic>
        <p:nvPicPr>
          <p:cNvPr id="5" name="Picture 4"/>
          <p:cNvPicPr/>
          <p:nvPr/>
        </p:nvPicPr>
        <p:blipFill>
          <a:blip r:embed="rId3"/>
          <a:stretch>
            <a:fillRect/>
          </a:stretch>
        </p:blipFill>
        <p:spPr>
          <a:xfrm>
            <a:off x="0" y="-1"/>
            <a:ext cx="6944264" cy="6857999"/>
          </a:xfrm>
          <a:prstGeom prst="rect">
            <a:avLst/>
          </a:prstGeom>
        </p:spPr>
      </p:pic>
    </p:spTree>
    <p:extLst>
      <p:ext uri="{BB962C8B-B14F-4D97-AF65-F5344CB8AC3E}">
        <p14:creationId xmlns:p14="http://schemas.microsoft.com/office/powerpoint/2010/main" val="8978179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tretch>
            <a:fillRect/>
          </a:stretch>
        </p:blipFill>
        <p:spPr>
          <a:xfrm>
            <a:off x="0" y="0"/>
            <a:ext cx="7591245" cy="6297284"/>
          </a:xfrm>
          <a:prstGeom prst="rect">
            <a:avLst/>
          </a:prstGeom>
        </p:spPr>
      </p:pic>
      <p:sp>
        <p:nvSpPr>
          <p:cNvPr id="3" name="Rectangle 2"/>
          <p:cNvSpPr/>
          <p:nvPr/>
        </p:nvSpPr>
        <p:spPr>
          <a:xfrm>
            <a:off x="-1" y="6297284"/>
            <a:ext cx="7591246" cy="454612"/>
          </a:xfrm>
          <a:prstGeom prst="rect">
            <a:avLst/>
          </a:prstGeom>
        </p:spPr>
        <p:txBody>
          <a:bodyPr wrap="square">
            <a:spAutoFit/>
          </a:bodyPr>
          <a:lstStyle/>
          <a:p>
            <a:pPr marR="107315" indent="120015" algn="ctr">
              <a:lnSpc>
                <a:spcPct val="107000"/>
              </a:lnSpc>
              <a:spcAft>
                <a:spcPts val="0"/>
              </a:spcAft>
            </a:pPr>
            <a:r>
              <a:rPr lang="en-US" sz="1100" b="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Average annual total virtual water crop and livestock trade between Nile Basin states and the rest of the world, 1998-2004 (mm3/y).</a:t>
            </a:r>
            <a:endParaRPr lang="en-US" sz="1100" b="1" dirty="0">
              <a:solidFill>
                <a:srgbClr val="000000"/>
              </a:solidFill>
              <a:latin typeface="Times New Roman" panose="02020603050405020304" pitchFamily="18" charset="0"/>
              <a:ea typeface="Times New Roman" panose="02020603050405020304" pitchFamily="18" charset="0"/>
            </a:endParaRPr>
          </a:p>
        </p:txBody>
      </p:sp>
      <p:sp>
        <p:nvSpPr>
          <p:cNvPr id="5" name="Rectangle 4"/>
          <p:cNvSpPr/>
          <p:nvPr/>
        </p:nvSpPr>
        <p:spPr>
          <a:xfrm>
            <a:off x="7729268" y="809345"/>
            <a:ext cx="4600755" cy="4680577"/>
          </a:xfrm>
          <a:prstGeom prst="rect">
            <a:avLst/>
          </a:prstGeom>
        </p:spPr>
        <p:txBody>
          <a:bodyPr wrap="square">
            <a:spAutoFit/>
          </a:bodyPr>
          <a:lstStyle/>
          <a:p>
            <a:pPr marR="110490" indent="120015" algn="just">
              <a:lnSpc>
                <a:spcPct val="107000"/>
              </a:lnSpc>
            </a:pPr>
            <a:r>
              <a:rPr lang="en-US" sz="2000" b="1" dirty="0" err="1">
                <a:solidFill>
                  <a:srgbClr val="000099"/>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Zeitoun</a:t>
            </a:r>
            <a:r>
              <a:rPr lang="en-US" sz="2000" b="1" dirty="0">
                <a:solidFill>
                  <a:srgbClr val="000099"/>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 et al. make the following observations about trade flows and water dependence: </a:t>
            </a:r>
            <a:endParaRPr lang="en-US" sz="2000" b="1" dirty="0" smtClean="0">
              <a:solidFill>
                <a:srgbClr val="000099"/>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endParaRPr>
          </a:p>
          <a:p>
            <a:pPr marR="110490" indent="120015" algn="just">
              <a:lnSpc>
                <a:spcPct val="107000"/>
              </a:lnSpc>
            </a:pPr>
            <a:endParaRPr lang="en-US" sz="2000" b="1" dirty="0">
              <a:solidFill>
                <a:srgbClr val="000099"/>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endParaRPr>
          </a:p>
          <a:p>
            <a:pPr marR="110490" indent="120015" algn="just">
              <a:lnSpc>
                <a:spcPct val="107000"/>
              </a:lnSpc>
              <a:spcAft>
                <a:spcPts val="0"/>
              </a:spcAft>
            </a:pP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Nile Basin may be </a:t>
            </a:r>
            <a:r>
              <a:rPr lang="en-US" sz="20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divided into net importers and net </a:t>
            </a:r>
            <a:r>
              <a:rPr lang="en-US" sz="2000" b="1"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exporters </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figure shows that the </a:t>
            </a:r>
            <a:r>
              <a:rPr lang="en-US" sz="20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Southern Nile states as well as Ethiopia and Eritrea actually export more virtual water in crops and livestock than they import</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Egypt and Sudan, by contrast, are net importers</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Virtual water imports from outside the basin appear to be of a great and growing significance to the lower Nile </a:t>
            </a:r>
            <a:r>
              <a:rPr lang="en-US"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Riparians</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Egypt and Sudan. </a:t>
            </a:r>
            <a:endParaRPr lang="en-US" sz="1400" dirty="0" smtClean="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451606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59569" y="102228"/>
            <a:ext cx="9781673" cy="487506"/>
          </a:xfrm>
          <a:prstGeom prst="rect">
            <a:avLst/>
          </a:prstGeom>
        </p:spPr>
        <p:txBody>
          <a:bodyPr wrap="square">
            <a:spAutoFit/>
          </a:bodyPr>
          <a:lstStyle/>
          <a:p>
            <a:pPr marR="29845" indent="120015" algn="just">
              <a:lnSpc>
                <a:spcPct val="107000"/>
              </a:lnSpc>
              <a:spcAft>
                <a:spcPts val="15"/>
              </a:spcAft>
            </a:pPr>
            <a:r>
              <a:rPr lang="en-US" sz="2400" b="1" dirty="0" smtClean="0">
                <a:solidFill>
                  <a:srgbClr val="002060"/>
                </a:solidFill>
                <a:effectLst>
                  <a:outerShdw blurRad="38100" dist="38100" dir="2700000" algn="tl">
                    <a:srgbClr val="000000">
                      <a:alpha val="43137"/>
                    </a:srgbClr>
                  </a:outerShdw>
                </a:effectLst>
                <a:latin typeface="Algerian" panose="04020705040A02060702" pitchFamily="82" charset="0"/>
                <a:ea typeface="Times New Roman" panose="02020603050405020304" pitchFamily="18" charset="0"/>
              </a:rPr>
              <a:t>II - The </a:t>
            </a:r>
            <a:r>
              <a:rPr lang="en-US" sz="2400" b="1" dirty="0">
                <a:solidFill>
                  <a:srgbClr val="002060"/>
                </a:solidFill>
                <a:effectLst>
                  <a:outerShdw blurRad="38100" dist="38100" dir="2700000" algn="tl">
                    <a:srgbClr val="000000">
                      <a:alpha val="43137"/>
                    </a:srgbClr>
                  </a:outerShdw>
                </a:effectLst>
                <a:latin typeface="Algerian" panose="04020705040A02060702" pitchFamily="82" charset="0"/>
                <a:ea typeface="Times New Roman" panose="02020603050405020304" pitchFamily="18" charset="0"/>
              </a:rPr>
              <a:t>National Water, Food, and Trade (NWFT) Modeling</a:t>
            </a:r>
            <a:endParaRPr lang="en-US" sz="1400" dirty="0">
              <a:solidFill>
                <a:srgbClr val="002060"/>
              </a:solidFill>
              <a:effectLst>
                <a:outerShdw blurRad="38100" dist="38100" dir="2700000" algn="tl">
                  <a:srgbClr val="000000">
                    <a:alpha val="43137"/>
                  </a:srgbClr>
                </a:outerShdw>
              </a:effectLst>
              <a:latin typeface="Algerian" panose="04020705040A02060702" pitchFamily="82" charset="0"/>
              <a:ea typeface="Times New Roman" panose="02020603050405020304" pitchFamily="18" charset="0"/>
            </a:endParaRPr>
          </a:p>
        </p:txBody>
      </p:sp>
      <p:sp>
        <p:nvSpPr>
          <p:cNvPr id="3" name="Rectangle 2"/>
          <p:cNvSpPr/>
          <p:nvPr/>
        </p:nvSpPr>
        <p:spPr>
          <a:xfrm>
            <a:off x="10730" y="525768"/>
            <a:ext cx="12181269" cy="2948499"/>
          </a:xfrm>
          <a:prstGeom prst="rect">
            <a:avLst/>
          </a:prstGeom>
        </p:spPr>
        <p:txBody>
          <a:bodyPr wrap="square">
            <a:spAutoFit/>
          </a:bodyPr>
          <a:lstStyle/>
          <a:p>
            <a:pPr marR="29845" indent="120015" algn="just">
              <a:lnSpc>
                <a:spcPct val="107000"/>
              </a:lnSpc>
              <a:spcAft>
                <a:spcPts val="0"/>
              </a:spcAft>
            </a:pPr>
            <a:r>
              <a:rPr lang="en-US" sz="2000" dirty="0">
                <a:solidFill>
                  <a:srgbClr val="000000"/>
                </a:solidFill>
                <a:latin typeface="Times New Roman" panose="02020603050405020304" pitchFamily="18" charset="0"/>
                <a:ea typeface="Times New Roman" panose="02020603050405020304" pitchFamily="18" charset="0"/>
              </a:rPr>
              <a:t>The National Water, Food, and Trade (NWFT) modeling framework, consists of two parallel-running components </a:t>
            </a:r>
            <a:r>
              <a:rPr lang="en-US" sz="2000" dirty="0" smtClean="0">
                <a:solidFill>
                  <a:srgbClr val="000000"/>
                </a:solidFill>
                <a:latin typeface="Times New Roman" panose="02020603050405020304" pitchFamily="18" charset="0"/>
                <a:ea typeface="Times New Roman" panose="02020603050405020304" pitchFamily="18" charset="0"/>
              </a:rPr>
              <a:t>The </a:t>
            </a:r>
            <a:r>
              <a:rPr lang="en-US" sz="2000" dirty="0">
                <a:solidFill>
                  <a:srgbClr val="000000"/>
                </a:solidFill>
                <a:latin typeface="Times New Roman" panose="02020603050405020304" pitchFamily="18" charset="0"/>
                <a:ea typeface="Calibri" panose="020F0502020204030204" pitchFamily="34" charset="0"/>
              </a:rPr>
              <a:t>fi</a:t>
            </a:r>
            <a:r>
              <a:rPr lang="en-US" sz="2000" dirty="0">
                <a:solidFill>
                  <a:srgbClr val="000000"/>
                </a:solidFill>
                <a:latin typeface="Times New Roman" panose="02020603050405020304" pitchFamily="18" charset="0"/>
                <a:ea typeface="Times New Roman" panose="02020603050405020304" pitchFamily="18" charset="0"/>
              </a:rPr>
              <a:t>rst component, </a:t>
            </a:r>
            <a:r>
              <a:rPr lang="en-US" sz="20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The national water-food (NWF)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model was built using the system dynamics approach (</a:t>
            </a:r>
            <a:r>
              <a:rPr lang="en-US" sz="2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Ford, </a:t>
            </a:r>
            <a:r>
              <a:rPr lang="en-US" sz="200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1999</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NWF model runs with an annual time step and comprises three interlinked modules: </a:t>
            </a:r>
            <a:r>
              <a:rPr lang="en-US"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 crop and animal </a:t>
            </a:r>
            <a:r>
              <a:rPr lang="en-US" sz="20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production</a:t>
            </a:r>
            <a:r>
              <a:rPr lang="en-US"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(II) food </a:t>
            </a:r>
            <a:r>
              <a:rPr lang="en-US" sz="20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consumption</a:t>
            </a:r>
            <a:r>
              <a:rPr lang="en-US"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and (III) water </a:t>
            </a:r>
            <a:r>
              <a:rPr lang="en-US" sz="20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resources</a:t>
            </a:r>
            <a:r>
              <a:rPr lang="en-US"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system.</a:t>
            </a:r>
            <a:endParaRPr lang="en-US" sz="1400" dirty="0">
              <a:solidFill>
                <a:srgbClr val="000000"/>
              </a:solidFill>
              <a:latin typeface="Times New Roman" panose="02020603050405020304" pitchFamily="18" charset="0"/>
              <a:ea typeface="Times New Roman" panose="02020603050405020304" pitchFamily="18" charset="0"/>
            </a:endParaRPr>
          </a:p>
          <a:p>
            <a:pPr algn="just"/>
            <a:endParaRPr lang="en-US" sz="2000" dirty="0">
              <a:solidFill>
                <a:srgbClr val="000000"/>
              </a:solidFill>
              <a:latin typeface="Times New Roman" panose="02020603050405020304" pitchFamily="18" charset="0"/>
            </a:endParaRPr>
          </a:p>
          <a:p>
            <a:pPr algn="just"/>
            <a:r>
              <a:rPr lang="en-US" sz="2000" dirty="0"/>
              <a:t>The second component, the </a:t>
            </a:r>
            <a:r>
              <a:rPr lang="en-US" sz="2000" b="1" dirty="0">
                <a:effectLst>
                  <a:outerShdw blurRad="38100" dist="38100" dir="2700000" algn="tl">
                    <a:srgbClr val="000000">
                      <a:alpha val="43137"/>
                    </a:srgbClr>
                  </a:outerShdw>
                </a:effectLst>
              </a:rPr>
              <a:t>global virtual water trade </a:t>
            </a:r>
            <a:r>
              <a:rPr lang="en-US" sz="2000" dirty="0"/>
              <a:t>(</a:t>
            </a:r>
            <a:r>
              <a:rPr lang="en-US" sz="2000" b="1" u="sng" dirty="0">
                <a:solidFill>
                  <a:srgbClr val="002060"/>
                </a:solidFill>
                <a:effectLst>
                  <a:outerShdw blurRad="38100" dist="38100" dir="2700000" algn="tl">
                    <a:srgbClr val="000000">
                      <a:alpha val="43137"/>
                    </a:srgbClr>
                  </a:outerShdw>
                </a:effectLst>
              </a:rPr>
              <a:t>VWT</a:t>
            </a:r>
            <a:r>
              <a:rPr lang="en-US" sz="2000" dirty="0"/>
              <a:t>) model, characterizes the annual virtual water trade between </a:t>
            </a:r>
            <a:r>
              <a:rPr lang="en-US" sz="2000" b="1" dirty="0">
                <a:solidFill>
                  <a:srgbClr val="002060"/>
                </a:solidFill>
                <a:effectLst>
                  <a:outerShdw blurRad="38100" dist="38100" dir="2700000" algn="tl">
                    <a:srgbClr val="000000">
                      <a:alpha val="43137"/>
                    </a:srgbClr>
                  </a:outerShdw>
                </a:effectLst>
              </a:rPr>
              <a:t>Egypt </a:t>
            </a:r>
            <a:r>
              <a:rPr lang="en-US" sz="2000" dirty="0"/>
              <a:t>and the </a:t>
            </a:r>
            <a:r>
              <a:rPr lang="en-US" sz="2000" b="1" dirty="0">
                <a:effectLst>
                  <a:outerShdw blurRad="38100" dist="38100" dir="2700000" algn="tl">
                    <a:srgbClr val="000000">
                      <a:alpha val="43137"/>
                    </a:srgbClr>
                  </a:outerShdw>
                </a:effectLst>
              </a:rPr>
              <a:t>rest of the world</a:t>
            </a:r>
            <a:r>
              <a:rPr lang="en-US" sz="2000" dirty="0"/>
              <a:t>, which is here grouped into </a:t>
            </a:r>
            <a:r>
              <a:rPr lang="en-US" sz="2000" b="1" dirty="0">
                <a:solidFill>
                  <a:srgbClr val="002060"/>
                </a:solidFill>
                <a:effectLst>
                  <a:outerShdw blurRad="38100" dist="38100" dir="2700000" algn="tl">
                    <a:srgbClr val="000000">
                      <a:alpha val="43137"/>
                    </a:srgbClr>
                  </a:outerShdw>
                </a:effectLst>
              </a:rPr>
              <a:t>nine regions</a:t>
            </a:r>
            <a:r>
              <a:rPr lang="en-US" sz="2000" dirty="0"/>
              <a:t>. </a:t>
            </a:r>
            <a:r>
              <a:rPr lang="en-US" sz="2000" dirty="0" smtClean="0"/>
              <a:t>The </a:t>
            </a:r>
            <a:r>
              <a:rPr lang="en-US" sz="2000" dirty="0"/>
              <a:t>two models are not coupled, but rather running in parallel for the purpose of identifying discrepancies or issues at the global scale that might be worth attention from policy makers at the national scale</a:t>
            </a:r>
            <a:r>
              <a:rPr lang="en-US" sz="2000" b="1" dirty="0"/>
              <a:t> </a:t>
            </a:r>
            <a:endParaRPr lang="en-US" sz="2000" dirty="0"/>
          </a:p>
        </p:txBody>
      </p:sp>
      <p:pic>
        <p:nvPicPr>
          <p:cNvPr id="4" name="Picture 3"/>
          <p:cNvPicPr/>
          <p:nvPr/>
        </p:nvPicPr>
        <p:blipFill>
          <a:blip r:embed="rId2"/>
          <a:stretch>
            <a:fillRect/>
          </a:stretch>
        </p:blipFill>
        <p:spPr>
          <a:xfrm>
            <a:off x="90153" y="3399837"/>
            <a:ext cx="11964472" cy="3142632"/>
          </a:xfrm>
          <a:prstGeom prst="rect">
            <a:avLst/>
          </a:prstGeom>
        </p:spPr>
      </p:pic>
      <p:sp>
        <p:nvSpPr>
          <p:cNvPr id="5" name="Rectangle 4"/>
          <p:cNvSpPr/>
          <p:nvPr/>
        </p:nvSpPr>
        <p:spPr>
          <a:xfrm>
            <a:off x="253283" y="6528123"/>
            <a:ext cx="11427855" cy="388696"/>
          </a:xfrm>
          <a:prstGeom prst="rect">
            <a:avLst/>
          </a:prstGeom>
        </p:spPr>
        <p:txBody>
          <a:bodyPr wrap="square">
            <a:spAutoFit/>
          </a:bodyPr>
          <a:lstStyle/>
          <a:p>
            <a:pPr marL="71755" marR="29845" indent="-6350" algn="ctr">
              <a:lnSpc>
                <a:spcPct val="107000"/>
              </a:lnSpc>
              <a:spcAft>
                <a:spcPts val="0"/>
              </a:spcAft>
            </a:pP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Figure </a:t>
            </a:r>
            <a:r>
              <a:rPr lang="en-U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Simpli</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a:t>
            </a:r>
            <a:r>
              <a:rPr lang="en-U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ed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schematic diagram of the NWFT modeling framework </a:t>
            </a:r>
            <a:r>
              <a:rPr lang="en-US"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 </a:t>
            </a:r>
            <a:r>
              <a:rPr lang="en-US"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Abdelkader</a:t>
            </a:r>
            <a:r>
              <a:rPr lang="en-US"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et al., 2018).</a:t>
            </a:r>
            <a:endParaRPr lang="en-US" dirty="0">
              <a:solidFill>
                <a:srgbClr val="00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459120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95723" y="44105"/>
            <a:ext cx="9721514" cy="553357"/>
          </a:xfrm>
          <a:prstGeom prst="rect">
            <a:avLst/>
          </a:prstGeom>
        </p:spPr>
        <p:txBody>
          <a:bodyPr wrap="square">
            <a:spAutoFit/>
          </a:bodyPr>
          <a:lstStyle/>
          <a:p>
            <a:pPr marR="29845" indent="120015" algn="just">
              <a:lnSpc>
                <a:spcPct val="107000"/>
              </a:lnSpc>
              <a:spcBef>
                <a:spcPts val="200"/>
              </a:spcBef>
              <a:spcAft>
                <a:spcPts val="0"/>
              </a:spcAft>
            </a:pPr>
            <a:r>
              <a:rPr lang="en-US" sz="2800" b="1" dirty="0" smtClean="0">
                <a:solidFill>
                  <a:schemeClr val="accent2">
                    <a:lumMod val="75000"/>
                  </a:schemeClr>
                </a:solidFill>
                <a:effectLst>
                  <a:outerShdw blurRad="38100" dist="38100" dir="2700000" algn="tl">
                    <a:srgbClr val="000000">
                      <a:alpha val="43137"/>
                    </a:srgbClr>
                  </a:outerShdw>
                </a:effectLst>
                <a:latin typeface="Algerian" panose="04020705040A02060702" pitchFamily="82" charset="0"/>
                <a:ea typeface="Times New Roman" panose="02020603050405020304" pitchFamily="18" charset="0"/>
                <a:cs typeface="Times New Roman" panose="02020603050405020304" pitchFamily="18" charset="0"/>
              </a:rPr>
              <a:t>A- The National Water-Food (NWF) Component</a:t>
            </a:r>
            <a:endParaRPr lang="en-US" sz="3200" b="1" dirty="0">
              <a:solidFill>
                <a:schemeClr val="accent2">
                  <a:lumMod val="75000"/>
                </a:schemeClr>
              </a:solidFill>
              <a:effectLst>
                <a:outerShdw blurRad="38100" dist="38100" dir="2700000" algn="tl">
                  <a:srgbClr val="000000">
                    <a:alpha val="43137"/>
                  </a:srgbClr>
                </a:outerShdw>
              </a:effectLst>
              <a:latin typeface="Algerian" panose="04020705040A02060702" pitchFamily="82" charset="0"/>
              <a:ea typeface="Times New Roman" panose="02020603050405020304" pitchFamily="18" charset="0"/>
              <a:cs typeface="Times New Roman" panose="02020603050405020304" pitchFamily="18" charset="0"/>
            </a:endParaRPr>
          </a:p>
        </p:txBody>
      </p:sp>
      <p:sp>
        <p:nvSpPr>
          <p:cNvPr id="3" name="Rectangle 2"/>
          <p:cNvSpPr/>
          <p:nvPr/>
        </p:nvSpPr>
        <p:spPr>
          <a:xfrm>
            <a:off x="0" y="843315"/>
            <a:ext cx="12166244" cy="1541319"/>
          </a:xfrm>
          <a:prstGeom prst="rect">
            <a:avLst/>
          </a:prstGeom>
        </p:spPr>
        <p:txBody>
          <a:bodyPr wrap="square">
            <a:spAutoFit/>
          </a:bodyPr>
          <a:lstStyle/>
          <a:p>
            <a:pPr marR="29845" indent="120015" algn="just">
              <a:lnSpc>
                <a:spcPct val="107000"/>
              </a:lnSpc>
              <a:spcAft>
                <a:spcPts val="0"/>
              </a:spcAf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national water-food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(NWF) model was built using the system dynamics approach (</a:t>
            </a:r>
            <a:r>
              <a:rPr lang="en-US" sz="2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Ford, 1999</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which uses stocks, </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fl</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ows, interactions and feedback loops to represent system elements and their relations. </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NWF model runs with an annual time step and comprises three interlinked modules: </a:t>
            </a:r>
            <a:r>
              <a:rPr lang="en-US"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 crop and animal </a:t>
            </a:r>
            <a:r>
              <a:rPr lang="en-US" sz="2400" b="1" i="1" u="sng"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production</a:t>
            </a:r>
            <a:r>
              <a:rPr lang="en-US"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(II) food </a:t>
            </a:r>
            <a:r>
              <a:rPr lang="en-US" sz="2400" b="1" i="1" u="sng"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consumption</a:t>
            </a:r>
            <a:r>
              <a:rPr lang="en-US"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and (III) </a:t>
            </a:r>
            <a:r>
              <a:rPr lang="en-US" sz="2400" b="1" i="1" u="sng"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water resources </a:t>
            </a:r>
            <a:r>
              <a:rPr lang="en-US"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system.</a:t>
            </a:r>
            <a:endParaRPr lang="en-US" sz="1400" dirty="0">
              <a:solidFill>
                <a:srgbClr val="000000"/>
              </a:solidFill>
              <a:effectLst/>
              <a:latin typeface="Times New Roman" panose="02020603050405020304" pitchFamily="18" charset="0"/>
              <a:ea typeface="Times New Roman" panose="02020603050405020304" pitchFamily="18" charset="0"/>
            </a:endParaRPr>
          </a:p>
        </p:txBody>
      </p:sp>
      <p:sp>
        <p:nvSpPr>
          <p:cNvPr id="4" name="Rectangle 3"/>
          <p:cNvSpPr/>
          <p:nvPr/>
        </p:nvSpPr>
        <p:spPr>
          <a:xfrm>
            <a:off x="3503457" y="2559318"/>
            <a:ext cx="4931799" cy="512128"/>
          </a:xfrm>
          <a:prstGeom prst="rect">
            <a:avLst/>
          </a:prstGeom>
        </p:spPr>
        <p:txBody>
          <a:bodyPr wrap="none">
            <a:spAutoFit/>
          </a:bodyPr>
          <a:lstStyle/>
          <a:p>
            <a:pPr marR="29845" indent="120015" algn="just">
              <a:lnSpc>
                <a:spcPct val="107000"/>
              </a:lnSpc>
              <a:spcBef>
                <a:spcPts val="200"/>
              </a:spcBef>
              <a:spcAft>
                <a:spcPts val="0"/>
              </a:spcAft>
            </a:pPr>
            <a:r>
              <a:rPr lang="en-US" sz="2800" b="1" dirty="0" smtClean="0">
                <a:solidFill>
                  <a:schemeClr val="accent6">
                    <a:lumMod val="50000"/>
                  </a:schemeClr>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1- </a:t>
            </a:r>
            <a:r>
              <a:rPr lang="en-US" sz="2800" b="1" dirty="0">
                <a:solidFill>
                  <a:schemeClr val="accent6">
                    <a:lumMod val="50000"/>
                  </a:schemeClr>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Crop and animal production module</a:t>
            </a:r>
          </a:p>
        </p:txBody>
      </p:sp>
      <p:sp>
        <p:nvSpPr>
          <p:cNvPr id="5" name="Rectangle 4"/>
          <p:cNvSpPr/>
          <p:nvPr/>
        </p:nvSpPr>
        <p:spPr>
          <a:xfrm>
            <a:off x="25756" y="3308387"/>
            <a:ext cx="12140488" cy="1015663"/>
          </a:xfrm>
          <a:prstGeom prst="rect">
            <a:avLst/>
          </a:prstGeom>
        </p:spPr>
        <p:txBody>
          <a:bodyPr wrap="square">
            <a:spAutoFit/>
          </a:bodyPr>
          <a:lstStyle/>
          <a:p>
            <a:r>
              <a:rPr lang="en-US" sz="2000" dirty="0">
                <a:solidFill>
                  <a:srgbClr val="000000"/>
                </a:solidFill>
                <a:latin typeface="Times New Roman" panose="02020603050405020304" pitchFamily="18" charset="0"/>
                <a:ea typeface="Times New Roman" panose="02020603050405020304" pitchFamily="18" charset="0"/>
              </a:rPr>
              <a:t>For a total of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78 crops </a:t>
            </a:r>
            <a:r>
              <a:rPr lang="en-US" sz="2000" dirty="0">
                <a:solidFill>
                  <a:srgbClr val="000000"/>
                </a:solidFill>
                <a:latin typeface="Times New Roman" panose="02020603050405020304" pitchFamily="18" charset="0"/>
                <a:ea typeface="Times New Roman" panose="02020603050405020304" pitchFamily="18" charset="0"/>
              </a:rPr>
              <a:t>(72 food crops, 3 non-food crops, and 3 fodder crops), harvested areas (ha) and </a:t>
            </a:r>
            <a:r>
              <a:rPr lang="en-US" sz="2000" dirty="0" smtClean="0">
                <a:solidFill>
                  <a:srgbClr val="000000"/>
                </a:solidFill>
                <a:latin typeface="Times New Roman" panose="02020603050405020304" pitchFamily="18" charset="0"/>
                <a:ea typeface="Times New Roman" panose="02020603050405020304" pitchFamily="18" charset="0"/>
              </a:rPr>
              <a:t>yields (</a:t>
            </a:r>
            <a:r>
              <a:rPr lang="en-US" sz="2000" dirty="0" err="1" smtClean="0">
                <a:solidFill>
                  <a:srgbClr val="000000"/>
                </a:solidFill>
                <a:latin typeface="Times New Roman" panose="02020603050405020304" pitchFamily="18" charset="0"/>
                <a:ea typeface="Times New Roman" panose="02020603050405020304" pitchFamily="18" charset="0"/>
              </a:rPr>
              <a:t>tonne</a:t>
            </a:r>
            <a:r>
              <a:rPr lang="en-US" sz="2000" dirty="0" smtClean="0">
                <a:solidFill>
                  <a:srgbClr val="000000"/>
                </a:solidFill>
                <a:latin typeface="Times New Roman" panose="02020603050405020304" pitchFamily="18" charset="0"/>
                <a:ea typeface="Times New Roman" panose="02020603050405020304" pitchFamily="18" charset="0"/>
              </a:rPr>
              <a:t>/ha</a:t>
            </a:r>
            <a:r>
              <a:rPr lang="en-US" sz="2000" dirty="0">
                <a:solidFill>
                  <a:srgbClr val="000000"/>
                </a:solidFill>
                <a:latin typeface="Times New Roman" panose="02020603050405020304" pitchFamily="18" charset="0"/>
                <a:ea typeface="Times New Roman" panose="02020603050405020304" pitchFamily="18" charset="0"/>
              </a:rPr>
              <a:t>) were obtained per year for the period 1</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986</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2013 </a:t>
            </a:r>
            <a:r>
              <a:rPr lang="en-US" sz="2000" dirty="0">
                <a:solidFill>
                  <a:srgbClr val="000000"/>
                </a:solidFill>
                <a:latin typeface="Times New Roman" panose="02020603050405020304" pitchFamily="18" charset="0"/>
                <a:ea typeface="Times New Roman" panose="02020603050405020304" pitchFamily="18" charset="0"/>
              </a:rPr>
              <a:t>from (</a:t>
            </a:r>
            <a:r>
              <a:rPr lang="en-US" sz="2000" dirty="0">
                <a:solidFill>
                  <a:srgbClr val="002060"/>
                </a:solidFill>
                <a:latin typeface="Times New Roman" panose="02020603050405020304" pitchFamily="18" charset="0"/>
                <a:ea typeface="Times New Roman" panose="02020603050405020304" pitchFamily="18" charset="0"/>
              </a:rPr>
              <a:t>FAO 2017b)</a:t>
            </a:r>
            <a:r>
              <a:rPr lang="en-US" sz="2000" dirty="0">
                <a:solidFill>
                  <a:srgbClr val="000000"/>
                </a:solidFill>
                <a:latin typeface="Times New Roman" panose="02020603050405020304" pitchFamily="18" charset="0"/>
                <a:ea typeface="Times New Roman" panose="02020603050405020304" pitchFamily="18" charset="0"/>
              </a:rPr>
              <a:t>. Egypt's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annual production </a:t>
            </a:r>
            <a:r>
              <a:rPr lang="en-US" sz="2000" dirty="0">
                <a:solidFill>
                  <a:srgbClr val="000000"/>
                </a:solidFill>
                <a:latin typeface="Times New Roman" panose="02020603050405020304" pitchFamily="18" charset="0"/>
                <a:ea typeface="Times New Roman" panose="02020603050405020304" pitchFamily="18" charset="0"/>
              </a:rPr>
              <a:t>(</a:t>
            </a:r>
            <a:r>
              <a:rPr lang="en-US" sz="2000" dirty="0" err="1">
                <a:solidFill>
                  <a:srgbClr val="000000"/>
                </a:solidFill>
                <a:latin typeface="Times New Roman" panose="02020603050405020304" pitchFamily="18" charset="0"/>
                <a:ea typeface="Times New Roman" panose="02020603050405020304" pitchFamily="18" charset="0"/>
              </a:rPr>
              <a:t>tonne</a:t>
            </a:r>
            <a:r>
              <a:rPr lang="en-US" sz="2000" dirty="0">
                <a:solidFill>
                  <a:srgbClr val="000000"/>
                </a:solidFill>
                <a:latin typeface="Times New Roman" panose="02020603050405020304" pitchFamily="18" charset="0"/>
                <a:ea typeface="Times New Roman" panose="02020603050405020304" pitchFamily="18" charset="0"/>
              </a:rPr>
              <a:t>/y) per crop was </a:t>
            </a:r>
            <a:r>
              <a:rPr lang="en-US" sz="2000" dirty="0" smtClean="0">
                <a:solidFill>
                  <a:srgbClr val="000000"/>
                </a:solidFill>
                <a:latin typeface="Times New Roman" panose="02020603050405020304" pitchFamily="18" charset="0"/>
                <a:ea typeface="Times New Roman" panose="02020603050405020304" pitchFamily="18" charset="0"/>
              </a:rPr>
              <a:t>calculated.</a:t>
            </a:r>
            <a:endParaRPr lang="en-US" sz="2000" dirty="0"/>
          </a:p>
        </p:txBody>
      </p:sp>
      <p:sp>
        <p:nvSpPr>
          <p:cNvPr id="6" name="Rectangle 5"/>
          <p:cNvSpPr/>
          <p:nvPr/>
        </p:nvSpPr>
        <p:spPr>
          <a:xfrm>
            <a:off x="0" y="4465663"/>
            <a:ext cx="12166244" cy="2046009"/>
          </a:xfrm>
          <a:prstGeom prst="rect">
            <a:avLst/>
          </a:prstGeom>
        </p:spPr>
        <p:txBody>
          <a:bodyPr wrap="square">
            <a:spAutoFit/>
          </a:bodyPr>
          <a:lstStyle/>
          <a:p>
            <a:pPr marR="29845" indent="120015" algn="just">
              <a:lnSpc>
                <a:spcPct val="107000"/>
              </a:lnSpc>
              <a:spcAft>
                <a:spcPts val="0"/>
              </a:spcAft>
            </a:pP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Production of animal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products was calculated with a similar approach used for crop production.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Animal feed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is the major component that contributes to the total water footprint of animal production. </a:t>
            </a:r>
            <a:r>
              <a:rPr lang="en-US" sz="20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In Egypt, the major feed crop is </a:t>
            </a:r>
            <a:r>
              <a:rPr lang="en-US" sz="2000" b="1" dirty="0" err="1">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berseem</a:t>
            </a:r>
            <a:r>
              <a:rPr lang="en-US" sz="20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(Egyptian clover), followed by concentrate feeds that are mainly composed of grains. </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addition, animals and animal products require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drinking and service water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t>
            </a:r>
            <a:r>
              <a:rPr lang="en-US" sz="2000"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head), which was obtained for Egypt from </a:t>
            </a:r>
            <a:r>
              <a:rPr lang="en-US" sz="2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Chapagain</a:t>
            </a:r>
            <a:r>
              <a:rPr lang="en-US" sz="2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and Hoekstra 2003). </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production of food crops and animal products were added to get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national food production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tonne</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 </a:t>
            </a:r>
            <a:endParaRPr lang="en-US" sz="1400" dirty="0">
              <a:solidFill>
                <a:srgbClr val="000000"/>
              </a:solidFill>
              <a:effectLst/>
              <a:latin typeface="Times New Roman" panose="02020603050405020304" pitchFamily="18" charset="0"/>
              <a:ea typeface="Times New Roman" panose="02020603050405020304" pitchFamily="18" charset="0"/>
            </a:endParaRPr>
          </a:p>
        </p:txBody>
      </p:sp>
      <p:sp>
        <p:nvSpPr>
          <p:cNvPr id="7" name="Footer Placeholder 6"/>
          <p:cNvSpPr>
            <a:spLocks noGrp="1"/>
          </p:cNvSpPr>
          <p:nvPr>
            <p:ph type="ftr" sz="quarter" idx="11"/>
          </p:nvPr>
        </p:nvSpPr>
        <p:spPr>
          <a:xfrm>
            <a:off x="1397479" y="6405079"/>
            <a:ext cx="9661585" cy="365125"/>
          </a:xfrm>
        </p:spPr>
        <p:txBody>
          <a:bodyPr/>
          <a:lstStyle/>
          <a:p>
            <a:r>
              <a:rPr lang="en-US" smtClean="0"/>
              <a:t>2020 International Conference on the Nile and Grand Ethiopian Renaissance Dam: Science, Conflict Resolution and Cooperation</a:t>
            </a:r>
            <a:endParaRPr lang="en-US"/>
          </a:p>
        </p:txBody>
      </p:sp>
    </p:spTree>
    <p:extLst>
      <p:ext uri="{BB962C8B-B14F-4D97-AF65-F5344CB8AC3E}">
        <p14:creationId xmlns:p14="http://schemas.microsoft.com/office/powerpoint/2010/main" val="17009985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51445" y="134881"/>
            <a:ext cx="3788858" cy="512128"/>
          </a:xfrm>
          <a:prstGeom prst="rect">
            <a:avLst/>
          </a:prstGeom>
        </p:spPr>
        <p:txBody>
          <a:bodyPr wrap="none">
            <a:spAutoFit/>
          </a:bodyPr>
          <a:lstStyle/>
          <a:p>
            <a:pPr marR="29845" indent="120015" algn="just">
              <a:lnSpc>
                <a:spcPct val="107000"/>
              </a:lnSpc>
              <a:spcBef>
                <a:spcPts val="200"/>
              </a:spcBef>
              <a:spcAft>
                <a:spcPts val="0"/>
              </a:spcAft>
            </a:pPr>
            <a:r>
              <a:rPr lang="en-US" sz="2800" b="1" dirty="0" smtClean="0">
                <a:solidFill>
                  <a:schemeClr val="accent6">
                    <a:lumMod val="50000"/>
                  </a:schemeClr>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2</a:t>
            </a:r>
            <a:r>
              <a:rPr lang="en-US" sz="2800" b="1" dirty="0">
                <a:solidFill>
                  <a:schemeClr val="accent6">
                    <a:lumMod val="50000"/>
                  </a:schemeClr>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 Food consumption module</a:t>
            </a:r>
          </a:p>
        </p:txBody>
      </p:sp>
      <p:sp>
        <p:nvSpPr>
          <p:cNvPr id="3" name="Rectangle 2"/>
          <p:cNvSpPr/>
          <p:nvPr/>
        </p:nvSpPr>
        <p:spPr>
          <a:xfrm>
            <a:off x="0" y="647009"/>
            <a:ext cx="12192000" cy="3780715"/>
          </a:xfrm>
          <a:prstGeom prst="rect">
            <a:avLst/>
          </a:prstGeom>
        </p:spPr>
        <p:txBody>
          <a:bodyPr wrap="square">
            <a:spAutoFit/>
          </a:bodyPr>
          <a:lstStyle/>
          <a:p>
            <a:pPr marR="29845" indent="120015" algn="just">
              <a:lnSpc>
                <a:spcPct val="107000"/>
              </a:lnSpc>
              <a:spcAft>
                <a:spcPts val="0"/>
              </a:spcAf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food crops and animal </a:t>
            </a:r>
            <a:r>
              <a:rPr lang="en-US" sz="2400" b="1"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products</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considered in the consumption module of the NWF model are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81 items.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This is more than those in the production module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because of imported food products</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which are consumed but not produced in Egypt. The consumed food mix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kg/y/capita</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in Egypt was obtained from the food balance sheets by </a:t>
            </a:r>
            <a:r>
              <a:rPr lang="en-US" sz="2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(FAO 2017b).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national food consumption (kg/y) for each food item is calculated </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R="29845" indent="120015" algn="just">
              <a:lnSpc>
                <a:spcPct val="107000"/>
              </a:lnSpc>
              <a:spcAft>
                <a:spcPts val="0"/>
              </a:spcAft>
            </a:pPr>
            <a:r>
              <a:rPr lang="en-US" sz="2000" b="1" dirty="0" smtClean="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Green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and blue water footprints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m</a:t>
            </a:r>
            <a:r>
              <a:rPr lang="en-US" sz="2000" b="1" baseline="30000"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tonne</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of crops and animal products consumed and produced in Egypt were obtained from </a:t>
            </a:r>
            <a:r>
              <a:rPr lang="en-US" sz="2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Mekonnen</a:t>
            </a:r>
            <a:r>
              <a:rPr lang="en-US" sz="2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and Hoekstra 2011, 2012),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and then used to calculate the </a:t>
            </a:r>
            <a:r>
              <a:rPr lang="en-US" sz="20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water footprints of production and consumption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m</a:t>
            </a:r>
            <a:r>
              <a:rPr lang="en-US" sz="2000" b="1" baseline="30000"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/y</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Surplus</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or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de</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fi</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cit</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were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calculated</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and assumed to be equivalent to Egypt's exports and imports, respectively. </a:t>
            </a:r>
          </a:p>
          <a:p>
            <a:pPr marR="29845" indent="120015" algn="just">
              <a:lnSpc>
                <a:spcPct val="107000"/>
              </a:lnSpc>
              <a:spcAft>
                <a:spcPts val="0"/>
              </a:spcAft>
            </a:pP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exports and imports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were calculated in terms of product trade (</a:t>
            </a:r>
            <a:r>
              <a:rPr lang="en-US"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tonne</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 and virtual water trade (m</a:t>
            </a:r>
            <a:r>
              <a:rPr lang="en-US" sz="2000"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 </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modules of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production and consumption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were con</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gured based on </a:t>
            </a:r>
            <a:r>
              <a:rPr lang="en-US" sz="20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Egypt's food balance sheet provided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by </a:t>
            </a:r>
            <a:r>
              <a:rPr lang="en-US" sz="2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(FAO 2017b)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over the historical record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1986</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2013</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and no calibration parameters were needed.</a:t>
            </a:r>
            <a:endParaRPr lang="en-US" sz="1400" dirty="0">
              <a:solidFill>
                <a:srgbClr val="000000"/>
              </a:solidFill>
              <a:effectLst/>
              <a:latin typeface="Times New Roman" panose="02020603050405020304" pitchFamily="18" charset="0"/>
              <a:ea typeface="Times New Roman" panose="02020603050405020304" pitchFamily="18" charset="0"/>
            </a:endParaRPr>
          </a:p>
        </p:txBody>
      </p:sp>
      <p:sp>
        <p:nvSpPr>
          <p:cNvPr id="4" name="Rectangle 3"/>
          <p:cNvSpPr/>
          <p:nvPr/>
        </p:nvSpPr>
        <p:spPr>
          <a:xfrm>
            <a:off x="3416215" y="4507537"/>
            <a:ext cx="5566588" cy="512128"/>
          </a:xfrm>
          <a:prstGeom prst="rect">
            <a:avLst/>
          </a:prstGeom>
        </p:spPr>
        <p:txBody>
          <a:bodyPr wrap="none">
            <a:spAutoFit/>
          </a:bodyPr>
          <a:lstStyle/>
          <a:p>
            <a:pPr marR="29845" indent="120015" algn="just">
              <a:lnSpc>
                <a:spcPct val="107000"/>
              </a:lnSpc>
              <a:spcBef>
                <a:spcPts val="200"/>
              </a:spcBef>
              <a:spcAft>
                <a:spcPts val="0"/>
              </a:spcAft>
            </a:pPr>
            <a:r>
              <a:rPr lang="en-US" sz="2800" b="1" dirty="0" smtClean="0">
                <a:solidFill>
                  <a:schemeClr val="accent6">
                    <a:lumMod val="50000"/>
                  </a:schemeClr>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3</a:t>
            </a:r>
            <a:r>
              <a:rPr lang="en-US" sz="2800" b="1" dirty="0">
                <a:solidFill>
                  <a:schemeClr val="accent6">
                    <a:lumMod val="50000"/>
                  </a:schemeClr>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 Egypt's water resources system module</a:t>
            </a:r>
          </a:p>
        </p:txBody>
      </p:sp>
      <p:sp>
        <p:nvSpPr>
          <p:cNvPr id="5" name="Rectangle 4"/>
          <p:cNvSpPr/>
          <p:nvPr/>
        </p:nvSpPr>
        <p:spPr>
          <a:xfrm>
            <a:off x="0" y="5165330"/>
            <a:ext cx="12192000" cy="1387367"/>
          </a:xfrm>
          <a:prstGeom prst="rect">
            <a:avLst/>
          </a:prstGeom>
        </p:spPr>
        <p:txBody>
          <a:bodyPr wrap="square">
            <a:spAutoFit/>
          </a:bodyPr>
          <a:lstStyle/>
          <a:p>
            <a:pPr marR="111760" indent="120015" algn="just">
              <a:lnSpc>
                <a:spcPct val="107000"/>
              </a:lnSpc>
              <a:spcAft>
                <a:spcPts val="0"/>
              </a:spcAf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water resources system module is a national-scale water accounting and allocation model. The </a:t>
            </a:r>
            <a:r>
              <a:rPr lang="en-US" sz="20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annual municipal water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use was calculated based on the </a:t>
            </a:r>
            <a:r>
              <a:rPr lang="en-US" sz="20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population and the municipal water use rate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m</a:t>
            </a:r>
            <a:r>
              <a:rPr lang="en-US" sz="2000" b="1" baseline="30000"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/y/capita</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irrigation system ef</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ciency is known to range from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44%</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66%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IWMI, 2013</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with improvement over time due to the improvement in irrigation methods and technologies. </a:t>
            </a:r>
            <a:endParaRPr lang="en-US" sz="2000" dirty="0">
              <a:solidFill>
                <a:srgbClr val="000000"/>
              </a:solidFill>
              <a:effectLst/>
              <a:latin typeface="Times New Roman" panose="02020603050405020304" pitchFamily="18" charset="0"/>
              <a:ea typeface="Times New Roman" panose="02020603050405020304" pitchFamily="18" charset="0"/>
            </a:endParaRPr>
          </a:p>
        </p:txBody>
      </p:sp>
      <p:sp>
        <p:nvSpPr>
          <p:cNvPr id="6" name="Footer Placeholder 5"/>
          <p:cNvSpPr>
            <a:spLocks noGrp="1"/>
          </p:cNvSpPr>
          <p:nvPr>
            <p:ph type="ftr" sz="quarter" idx="11"/>
          </p:nvPr>
        </p:nvSpPr>
        <p:spPr>
          <a:xfrm>
            <a:off x="931653" y="6492875"/>
            <a:ext cx="10808897" cy="365125"/>
          </a:xfrm>
        </p:spPr>
        <p:txBody>
          <a:bodyPr/>
          <a:lstStyle/>
          <a:p>
            <a:r>
              <a:rPr lang="en-US" dirty="0" smtClean="0"/>
              <a:t>2020 International Conference on the Nile and Grand Ethiopian Renaissance Dam: Science, Conflict Resolution and Cooperation</a:t>
            </a:r>
            <a:endParaRPr lang="en-US" dirty="0"/>
          </a:p>
        </p:txBody>
      </p:sp>
    </p:spTree>
    <p:extLst>
      <p:ext uri="{BB962C8B-B14F-4D97-AF65-F5344CB8AC3E}">
        <p14:creationId xmlns:p14="http://schemas.microsoft.com/office/powerpoint/2010/main" val="23162716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3031" y="158631"/>
            <a:ext cx="3787896" cy="752065"/>
          </a:xfrm>
          <a:prstGeom prst="rect">
            <a:avLst/>
          </a:prstGeom>
        </p:spPr>
        <p:txBody>
          <a:bodyPr wrap="none">
            <a:spAutoFit/>
          </a:bodyPr>
          <a:lstStyle/>
          <a:p>
            <a:pPr marR="29845" indent="3175" algn="just">
              <a:lnSpc>
                <a:spcPct val="107000"/>
              </a:lnSpc>
              <a:spcBef>
                <a:spcPts val="200"/>
              </a:spcBef>
              <a:spcAft>
                <a:spcPts val="0"/>
              </a:spcAft>
            </a:pPr>
            <a:r>
              <a:rPr lang="en-US" sz="4400" b="1" dirty="0">
                <a:solidFill>
                  <a:srgbClr val="C0000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National scenarios</a:t>
            </a:r>
            <a:endParaRPr lang="en-US" sz="4000" b="1" dirty="0">
              <a:solidFill>
                <a:srgbClr val="C0000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endParaRPr>
          </a:p>
        </p:txBody>
      </p:sp>
      <p:sp>
        <p:nvSpPr>
          <p:cNvPr id="3" name="Rectangle 2"/>
          <p:cNvSpPr/>
          <p:nvPr/>
        </p:nvSpPr>
        <p:spPr>
          <a:xfrm>
            <a:off x="0" y="1031815"/>
            <a:ext cx="12192000" cy="5386090"/>
          </a:xfrm>
          <a:prstGeom prst="rect">
            <a:avLst/>
          </a:prstGeom>
        </p:spPr>
        <p:txBody>
          <a:bodyPr wrap="square">
            <a:spAutoFit/>
          </a:bodyPr>
          <a:lstStyle/>
          <a:p>
            <a:pPr algn="just"/>
            <a:r>
              <a:rPr lang="en-US" sz="2400" dirty="0">
                <a:solidFill>
                  <a:srgbClr val="000000"/>
                </a:solidFill>
                <a:latin typeface="Times New Roman" panose="02020603050405020304" pitchFamily="18" charset="0"/>
                <a:ea typeface="Times New Roman" panose="02020603050405020304" pitchFamily="18" charset="0"/>
              </a:rPr>
              <a:t>Egypt's Ministry of Water Resources and Irrigation (</a:t>
            </a:r>
            <a:r>
              <a:rPr lang="en-US" sz="2400" dirty="0">
                <a:solidFill>
                  <a:srgbClr val="0070C0"/>
                </a:solidFill>
                <a:latin typeface="Times New Roman" panose="02020603050405020304" pitchFamily="18" charset="0"/>
                <a:ea typeface="Times New Roman" panose="02020603050405020304" pitchFamily="18" charset="0"/>
              </a:rPr>
              <a:t>MWRI, 2010</a:t>
            </a:r>
            <a:r>
              <a:rPr lang="en-US" sz="2400" dirty="0">
                <a:solidFill>
                  <a:srgbClr val="000000"/>
                </a:solidFill>
                <a:latin typeface="Times New Roman" panose="02020603050405020304" pitchFamily="18" charset="0"/>
                <a:ea typeface="Times New Roman" panose="02020603050405020304" pitchFamily="18" charset="0"/>
              </a:rPr>
              <a:t>) developed three future scenarios, </a:t>
            </a:r>
            <a:r>
              <a:rPr lang="en-US" sz="2400" b="1" dirty="0">
                <a:solidFill>
                  <a:srgbClr val="000000"/>
                </a:solidFill>
                <a:latin typeface="Times New Roman" panose="02020603050405020304" pitchFamily="18" charset="0"/>
                <a:ea typeface="Times New Roman" panose="02020603050405020304" pitchFamily="18" charset="0"/>
              </a:rPr>
              <a:t>Critical, Balanced, and Optimistic</a:t>
            </a:r>
            <a:r>
              <a:rPr lang="en-US" sz="2400" dirty="0">
                <a:solidFill>
                  <a:srgbClr val="000000"/>
                </a:solidFill>
                <a:latin typeface="Times New Roman" panose="02020603050405020304" pitchFamily="18" charset="0"/>
                <a:ea typeface="Times New Roman" panose="02020603050405020304" pitchFamily="18" charset="0"/>
              </a:rPr>
              <a:t>, regarding water resources supply and demand in Egypt till </a:t>
            </a:r>
            <a:r>
              <a:rPr lang="en-US" sz="24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2050</a:t>
            </a:r>
            <a:r>
              <a:rPr lang="en-US" sz="2400" dirty="0">
                <a:solidFill>
                  <a:srgbClr val="000000"/>
                </a:solidFill>
                <a:latin typeface="Times New Roman" panose="02020603050405020304" pitchFamily="18" charset="0"/>
                <a:ea typeface="Times New Roman" panose="02020603050405020304" pitchFamily="18" charset="0"/>
              </a:rPr>
              <a:t>. The scenarios consider </a:t>
            </a:r>
            <a:r>
              <a:rPr lang="en-US" sz="2400"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various water and socioeconomic combinations </a:t>
            </a:r>
            <a:r>
              <a:rPr lang="en-US" sz="2400" dirty="0">
                <a:solidFill>
                  <a:srgbClr val="000000"/>
                </a:solidFill>
                <a:latin typeface="Times New Roman" panose="02020603050405020304" pitchFamily="18" charset="0"/>
                <a:ea typeface="Times New Roman" panose="02020603050405020304" pitchFamily="18" charset="0"/>
              </a:rPr>
              <a:t>in their formulation. Variables considered are</a:t>
            </a:r>
            <a:r>
              <a:rPr lang="en-US" sz="2400"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endParaRPr lang="en-US" sz="2000" dirty="0" smtClean="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algn="just"/>
            <a:endParaRPr lang="en-US" sz="2000" b="1" i="1" dirty="0" smtClean="0">
              <a:latin typeface="Times New Roman" panose="02020603050405020304" pitchFamily="18" charset="0"/>
              <a:ea typeface="Times New Roman" panose="02020603050405020304" pitchFamily="18" charset="0"/>
            </a:endParaRPr>
          </a:p>
          <a:p>
            <a:pPr marL="457200" indent="-457200" algn="just">
              <a:buAutoNum type="arabicParenBoth"/>
            </a:pPr>
            <a:r>
              <a:rPr lang="en-US" sz="2000" b="1" i="1" dirty="0">
                <a:latin typeface="Times New Roman" panose="02020603050405020304" pitchFamily="18" charset="0"/>
                <a:ea typeface="Times New Roman" panose="02020603050405020304" pitchFamily="18" charset="0"/>
              </a:rPr>
              <a:t>P</a:t>
            </a:r>
            <a:r>
              <a:rPr lang="en-US" sz="2000" b="1" i="1" dirty="0" smtClean="0">
                <a:latin typeface="Times New Roman" panose="02020603050405020304" pitchFamily="18" charset="0"/>
                <a:ea typeface="Times New Roman" panose="02020603050405020304" pitchFamily="18" charset="0"/>
              </a:rPr>
              <a:t>ossible </a:t>
            </a:r>
            <a:r>
              <a:rPr lang="en-US" sz="2000" b="1" i="1" dirty="0">
                <a:solidFill>
                  <a:srgbClr val="C00000"/>
                </a:solidFill>
                <a:latin typeface="Times New Roman" panose="02020603050405020304" pitchFamily="18" charset="0"/>
                <a:ea typeface="Times New Roman" panose="02020603050405020304" pitchFamily="18" charset="0"/>
              </a:rPr>
              <a:t>increase in Nile water in</a:t>
            </a:r>
            <a:r>
              <a:rPr lang="en-US" sz="2000" b="1" i="1" dirty="0">
                <a:solidFill>
                  <a:srgbClr val="C00000"/>
                </a:solidFill>
                <a:latin typeface="Times New Roman" panose="02020603050405020304" pitchFamily="18" charset="0"/>
                <a:ea typeface="Calibri" panose="020F0502020204030204" pitchFamily="34" charset="0"/>
              </a:rPr>
              <a:t>fl</a:t>
            </a:r>
            <a:r>
              <a:rPr lang="en-US" sz="2000" b="1" i="1" dirty="0">
                <a:solidFill>
                  <a:srgbClr val="C00000"/>
                </a:solidFill>
                <a:latin typeface="Times New Roman" panose="02020603050405020304" pitchFamily="18" charset="0"/>
                <a:ea typeface="Times New Roman" panose="02020603050405020304" pitchFamily="18" charset="0"/>
              </a:rPr>
              <a:t>ow </a:t>
            </a:r>
            <a:r>
              <a:rPr lang="en-US" sz="2000" b="1" i="1" dirty="0">
                <a:latin typeface="Times New Roman" panose="02020603050405020304" pitchFamily="18" charset="0"/>
                <a:ea typeface="Times New Roman" panose="02020603050405020304" pitchFamily="18" charset="0"/>
              </a:rPr>
              <a:t>from projects of water saving in upstream countries</a:t>
            </a:r>
            <a:r>
              <a:rPr lang="en-US" sz="2000" b="1" i="1" dirty="0" smtClean="0">
                <a:latin typeface="Times New Roman" panose="02020603050405020304" pitchFamily="18" charset="0"/>
                <a:ea typeface="Times New Roman" panose="02020603050405020304" pitchFamily="18" charset="0"/>
              </a:rPr>
              <a:t>,</a:t>
            </a:r>
          </a:p>
          <a:p>
            <a:pPr algn="just"/>
            <a:endParaRPr lang="en-US" sz="2000" b="1" i="1" dirty="0">
              <a:latin typeface="Times New Roman" panose="02020603050405020304" pitchFamily="18" charset="0"/>
              <a:ea typeface="Times New Roman" panose="02020603050405020304" pitchFamily="18" charset="0"/>
            </a:endParaRPr>
          </a:p>
          <a:p>
            <a:pPr algn="just"/>
            <a:r>
              <a:rPr lang="en-US" sz="2000" b="1" i="1" dirty="0" smtClean="0">
                <a:latin typeface="Times New Roman" panose="02020603050405020304" pitchFamily="18" charset="0"/>
                <a:ea typeface="Times New Roman" panose="02020603050405020304" pitchFamily="18" charset="0"/>
              </a:rPr>
              <a:t> </a:t>
            </a:r>
            <a:r>
              <a:rPr lang="en-US" sz="2000" b="1" i="1" dirty="0">
                <a:latin typeface="Times New Roman" panose="02020603050405020304" pitchFamily="18" charset="0"/>
                <a:ea typeface="Times New Roman" panose="02020603050405020304" pitchFamily="18" charset="0"/>
              </a:rPr>
              <a:t>(2) </a:t>
            </a:r>
            <a:r>
              <a:rPr lang="en-US" sz="2000" b="1" i="1" dirty="0" smtClean="0">
                <a:latin typeface="Times New Roman" panose="02020603050405020304" pitchFamily="18" charset="0"/>
                <a:ea typeface="Times New Roman" panose="02020603050405020304" pitchFamily="18" charset="0"/>
              </a:rPr>
              <a:t>Different </a:t>
            </a:r>
            <a:r>
              <a:rPr lang="en-US" sz="2000" b="1" i="1" dirty="0">
                <a:latin typeface="Times New Roman" panose="02020603050405020304" pitchFamily="18" charset="0"/>
                <a:ea typeface="Times New Roman" panose="02020603050405020304" pitchFamily="18" charset="0"/>
              </a:rPr>
              <a:t>levels of </a:t>
            </a:r>
            <a:r>
              <a:rPr lang="en-US" sz="2000" b="1" i="1" dirty="0">
                <a:solidFill>
                  <a:srgbClr val="C00000"/>
                </a:solidFill>
                <a:latin typeface="Times New Roman" panose="02020603050405020304" pitchFamily="18" charset="0"/>
                <a:ea typeface="Times New Roman" panose="02020603050405020304" pitchFamily="18" charset="0"/>
              </a:rPr>
              <a:t>internal water resources development </a:t>
            </a:r>
            <a:r>
              <a:rPr lang="en-US" sz="2000" b="1" i="1" dirty="0">
                <a:latin typeface="Times New Roman" panose="02020603050405020304" pitchFamily="18" charset="0"/>
                <a:ea typeface="Times New Roman" panose="02020603050405020304" pitchFamily="18" charset="0"/>
              </a:rPr>
              <a:t>of shallow and deep groundwater, reuse of drainage water, desalination, rainfall harvesting, and evaporation losses from the surface irrigation system, </a:t>
            </a:r>
            <a:endParaRPr lang="en-US" sz="2000" b="1" i="1" dirty="0" smtClean="0">
              <a:latin typeface="Times New Roman" panose="02020603050405020304" pitchFamily="18" charset="0"/>
              <a:ea typeface="Times New Roman" panose="02020603050405020304" pitchFamily="18" charset="0"/>
            </a:endParaRPr>
          </a:p>
          <a:p>
            <a:pPr algn="just"/>
            <a:endParaRPr lang="en-US" sz="2000" b="1" i="1" dirty="0" smtClean="0">
              <a:latin typeface="Times New Roman" panose="02020603050405020304" pitchFamily="18" charset="0"/>
              <a:ea typeface="Times New Roman" panose="02020603050405020304" pitchFamily="18" charset="0"/>
            </a:endParaRPr>
          </a:p>
          <a:p>
            <a:pPr algn="just"/>
            <a:r>
              <a:rPr lang="en-US" sz="2000" b="1" i="1" dirty="0" smtClean="0">
                <a:latin typeface="Times New Roman" panose="02020603050405020304" pitchFamily="18" charset="0"/>
                <a:ea typeface="Times New Roman" panose="02020603050405020304" pitchFamily="18" charset="0"/>
              </a:rPr>
              <a:t>(</a:t>
            </a:r>
            <a:r>
              <a:rPr lang="en-US" sz="2000" b="1" i="1" dirty="0">
                <a:latin typeface="Times New Roman" panose="02020603050405020304" pitchFamily="18" charset="0"/>
                <a:ea typeface="Times New Roman" panose="02020603050405020304" pitchFamily="18" charset="0"/>
              </a:rPr>
              <a:t>3) </a:t>
            </a:r>
            <a:r>
              <a:rPr lang="en-US" sz="2000" b="1" i="1" dirty="0" smtClean="0">
                <a:solidFill>
                  <a:srgbClr val="C00000"/>
                </a:solidFill>
                <a:latin typeface="Times New Roman" panose="02020603050405020304" pitchFamily="18" charset="0"/>
                <a:ea typeface="Times New Roman" panose="02020603050405020304" pitchFamily="18" charset="0"/>
              </a:rPr>
              <a:t>Socioeconomic </a:t>
            </a:r>
            <a:r>
              <a:rPr lang="en-US" sz="2000" b="1" i="1" dirty="0">
                <a:solidFill>
                  <a:srgbClr val="C00000"/>
                </a:solidFill>
                <a:latin typeface="Times New Roman" panose="02020603050405020304" pitchFamily="18" charset="0"/>
                <a:ea typeface="Times New Roman" panose="02020603050405020304" pitchFamily="18" charset="0"/>
              </a:rPr>
              <a:t>variables</a:t>
            </a:r>
            <a:r>
              <a:rPr lang="en-US" sz="2000" b="1" i="1" dirty="0">
                <a:latin typeface="Times New Roman" panose="02020603050405020304" pitchFamily="18" charset="0"/>
                <a:ea typeface="Times New Roman" panose="02020603050405020304" pitchFamily="18" charset="0"/>
              </a:rPr>
              <a:t>, such as population and industrial growth, </a:t>
            </a:r>
            <a:r>
              <a:rPr lang="en-US" sz="2000" b="1" i="1" dirty="0" smtClean="0">
                <a:latin typeface="Times New Roman" panose="02020603050405020304" pitchFamily="18" charset="0"/>
                <a:ea typeface="Times New Roman" panose="02020603050405020304" pitchFamily="18" charset="0"/>
              </a:rPr>
              <a:t>and</a:t>
            </a:r>
          </a:p>
          <a:p>
            <a:pPr algn="just"/>
            <a:endParaRPr lang="en-US" sz="2000" b="1" i="1" dirty="0" smtClean="0">
              <a:latin typeface="Times New Roman" panose="02020603050405020304" pitchFamily="18" charset="0"/>
              <a:ea typeface="Times New Roman" panose="02020603050405020304" pitchFamily="18" charset="0"/>
            </a:endParaRPr>
          </a:p>
          <a:p>
            <a:pPr algn="just"/>
            <a:r>
              <a:rPr lang="en-US" sz="2000" b="1" i="1" dirty="0" smtClean="0">
                <a:latin typeface="Times New Roman" panose="02020603050405020304" pitchFamily="18" charset="0"/>
                <a:ea typeface="Times New Roman" panose="02020603050405020304" pitchFamily="18" charset="0"/>
              </a:rPr>
              <a:t>(</a:t>
            </a:r>
            <a:r>
              <a:rPr lang="en-US" sz="2000" b="1" i="1" dirty="0">
                <a:latin typeface="Times New Roman" panose="02020603050405020304" pitchFamily="18" charset="0"/>
                <a:ea typeface="Times New Roman" panose="02020603050405020304" pitchFamily="18" charset="0"/>
              </a:rPr>
              <a:t>4) </a:t>
            </a:r>
            <a:r>
              <a:rPr lang="en-US" sz="2000" b="1" i="1" dirty="0" smtClean="0">
                <a:solidFill>
                  <a:srgbClr val="C00000"/>
                </a:solidFill>
                <a:latin typeface="Times New Roman" panose="02020603050405020304" pitchFamily="18" charset="0"/>
                <a:ea typeface="Times New Roman" panose="02020603050405020304" pitchFamily="18" charset="0"/>
              </a:rPr>
              <a:t>Policy </a:t>
            </a:r>
            <a:r>
              <a:rPr lang="en-US" sz="2000" b="1" i="1" dirty="0">
                <a:solidFill>
                  <a:srgbClr val="C00000"/>
                </a:solidFill>
                <a:latin typeface="Times New Roman" panose="02020603050405020304" pitchFamily="18" charset="0"/>
                <a:ea typeface="Times New Roman" panose="02020603050405020304" pitchFamily="18" charset="0"/>
              </a:rPr>
              <a:t>variables</a:t>
            </a:r>
            <a:r>
              <a:rPr lang="en-US" sz="2000" b="1" i="1" dirty="0">
                <a:latin typeface="Times New Roman" panose="02020603050405020304" pitchFamily="18" charset="0"/>
                <a:ea typeface="Times New Roman" panose="02020603050405020304" pitchFamily="18" charset="0"/>
              </a:rPr>
              <a:t>, such as agricultural land expansion and municipal water use reduction. </a:t>
            </a:r>
            <a:endParaRPr lang="en-US" sz="2000" b="1" i="1" dirty="0" smtClean="0">
              <a:latin typeface="Times New Roman" panose="02020603050405020304" pitchFamily="18" charset="0"/>
              <a:ea typeface="Times New Roman" panose="02020603050405020304" pitchFamily="18" charset="0"/>
            </a:endParaRPr>
          </a:p>
          <a:p>
            <a:pPr algn="just"/>
            <a:endParaRPr lang="en-US" sz="2000" b="1" i="1" dirty="0">
              <a:latin typeface="Times New Roman" panose="02020603050405020304" pitchFamily="18" charset="0"/>
              <a:ea typeface="Times New Roman" panose="02020603050405020304" pitchFamily="18" charset="0"/>
            </a:endParaRPr>
          </a:p>
          <a:p>
            <a:pPr algn="just"/>
            <a:r>
              <a:rPr lang="en-US" sz="2800" b="1" i="1" u="sng" dirty="0" smtClean="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Reference </a:t>
            </a:r>
            <a:r>
              <a:rPr lang="en-US" sz="2800" b="1" i="1" u="sng"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scenario </a:t>
            </a:r>
            <a:r>
              <a:rPr lang="en-US" sz="2000" b="1" i="1" dirty="0">
                <a:latin typeface="Times New Roman" panose="02020603050405020304" pitchFamily="18" charset="0"/>
                <a:ea typeface="Times New Roman" panose="02020603050405020304" pitchFamily="18" charset="0"/>
              </a:rPr>
              <a:t>was added, which represents business as usual, with </a:t>
            </a:r>
            <a:r>
              <a:rPr lang="en-US" sz="2400" b="1" i="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no signi</a:t>
            </a:r>
            <a:r>
              <a:rPr lang="en-US" sz="2400" b="1"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fi</a:t>
            </a:r>
            <a:r>
              <a:rPr lang="en-US" sz="2400" b="1" i="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cant changes </a:t>
            </a:r>
            <a:r>
              <a:rPr lang="en-US" sz="2000" b="1" i="1" dirty="0">
                <a:latin typeface="Times New Roman" panose="02020603050405020304" pitchFamily="18" charset="0"/>
                <a:ea typeface="Times New Roman" panose="02020603050405020304" pitchFamily="18" charset="0"/>
              </a:rPr>
              <a:t>relative to the past trends. </a:t>
            </a:r>
            <a:endParaRPr lang="en-US" sz="2400" b="1" i="1" dirty="0"/>
          </a:p>
        </p:txBody>
      </p:sp>
    </p:spTree>
    <p:extLst>
      <p:ext uri="{BB962C8B-B14F-4D97-AF65-F5344CB8AC3E}">
        <p14:creationId xmlns:p14="http://schemas.microsoft.com/office/powerpoint/2010/main" val="9312011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126691599"/>
              </p:ext>
            </p:extLst>
          </p:nvPr>
        </p:nvGraphicFramePr>
        <p:xfrm>
          <a:off x="-7" y="2"/>
          <a:ext cx="12192006" cy="7249613"/>
        </p:xfrm>
        <a:graphic>
          <a:graphicData uri="http://schemas.openxmlformats.org/drawingml/2006/table">
            <a:tbl>
              <a:tblPr firstRow="1" firstCol="1" bandRow="1">
                <a:tableStyleId>{5C22544A-7EE6-4342-B048-85BDC9FD1C3A}</a:tableStyleId>
              </a:tblPr>
              <a:tblGrid>
                <a:gridCol w="2032001">
                  <a:extLst>
                    <a:ext uri="{9D8B030D-6E8A-4147-A177-3AD203B41FA5}">
                      <a16:colId xmlns:a16="http://schemas.microsoft.com/office/drawing/2014/main" val="2068642806"/>
                    </a:ext>
                  </a:extLst>
                </a:gridCol>
                <a:gridCol w="2032001">
                  <a:extLst>
                    <a:ext uri="{9D8B030D-6E8A-4147-A177-3AD203B41FA5}">
                      <a16:colId xmlns:a16="http://schemas.microsoft.com/office/drawing/2014/main" val="998512087"/>
                    </a:ext>
                  </a:extLst>
                </a:gridCol>
                <a:gridCol w="2032001">
                  <a:extLst>
                    <a:ext uri="{9D8B030D-6E8A-4147-A177-3AD203B41FA5}">
                      <a16:colId xmlns:a16="http://schemas.microsoft.com/office/drawing/2014/main" val="3096892045"/>
                    </a:ext>
                  </a:extLst>
                </a:gridCol>
                <a:gridCol w="2032001">
                  <a:extLst>
                    <a:ext uri="{9D8B030D-6E8A-4147-A177-3AD203B41FA5}">
                      <a16:colId xmlns:a16="http://schemas.microsoft.com/office/drawing/2014/main" val="256200271"/>
                    </a:ext>
                  </a:extLst>
                </a:gridCol>
                <a:gridCol w="2032001">
                  <a:extLst>
                    <a:ext uri="{9D8B030D-6E8A-4147-A177-3AD203B41FA5}">
                      <a16:colId xmlns:a16="http://schemas.microsoft.com/office/drawing/2014/main" val="2792412810"/>
                    </a:ext>
                  </a:extLst>
                </a:gridCol>
                <a:gridCol w="2032001">
                  <a:extLst>
                    <a:ext uri="{9D8B030D-6E8A-4147-A177-3AD203B41FA5}">
                      <a16:colId xmlns:a16="http://schemas.microsoft.com/office/drawing/2014/main" val="1505928904"/>
                    </a:ext>
                  </a:extLst>
                </a:gridCol>
              </a:tblGrid>
              <a:tr h="206968">
                <a:tc>
                  <a:txBody>
                    <a:bodyPr/>
                    <a:lstStyle/>
                    <a:p>
                      <a:pPr marL="75565" marR="29845" indent="120015" algn="l">
                        <a:lnSpc>
                          <a:spcPct val="107000"/>
                        </a:lnSpc>
                        <a:spcAft>
                          <a:spcPts val="0"/>
                        </a:spcAft>
                      </a:pPr>
                      <a:endPar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Reference</a:t>
                      </a:r>
                      <a:r>
                        <a:rPr lang="en-US" sz="1200" baseline="30000">
                          <a:effectLst/>
                        </a:rPr>
                        <a:t>a</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Critical</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Balanced</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Optimistic</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Uncertainty range</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extLst>
                  <a:ext uri="{0D108BD9-81ED-4DB2-BD59-A6C34878D82A}">
                    <a16:rowId xmlns:a16="http://schemas.microsoft.com/office/drawing/2014/main" val="2073434346"/>
                  </a:ext>
                </a:extLst>
              </a:tr>
              <a:tr h="419440">
                <a:tc>
                  <a:txBody>
                    <a:bodyPr/>
                    <a:lstStyle/>
                    <a:p>
                      <a:pPr marL="75565" marR="29845" indent="120015" algn="l">
                        <a:lnSpc>
                          <a:spcPct val="107000"/>
                        </a:lnSpc>
                        <a:spcAft>
                          <a:spcPts val="0"/>
                        </a:spcAft>
                      </a:pPr>
                      <a:r>
                        <a:rPr lang="en-US" sz="1200" u="sng" dirty="0">
                          <a:effectLst/>
                        </a:rPr>
                        <a:t>Annual population growth rate</a:t>
                      </a:r>
                      <a:endParaRPr lang="en-US" sz="1200" u="sng"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2%</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2%</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1.8%</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1.65%</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±10%</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extLst>
                  <a:ext uri="{0D108BD9-81ED-4DB2-BD59-A6C34878D82A}">
                    <a16:rowId xmlns:a16="http://schemas.microsoft.com/office/drawing/2014/main" val="3196550310"/>
                  </a:ext>
                </a:extLst>
              </a:tr>
              <a:tr h="656480">
                <a:tc>
                  <a:txBody>
                    <a:bodyPr/>
                    <a:lstStyle/>
                    <a:p>
                      <a:pPr marL="75565" marR="29845" indent="120015" algn="l">
                        <a:lnSpc>
                          <a:spcPct val="107000"/>
                        </a:lnSpc>
                        <a:spcAft>
                          <a:spcPts val="0"/>
                        </a:spcAft>
                      </a:pPr>
                      <a:r>
                        <a:rPr lang="en-US" sz="1200" u="sng" dirty="0">
                          <a:effectLst/>
                        </a:rPr>
                        <a:t>Food consumption pattern</a:t>
                      </a:r>
                      <a:endParaRPr lang="en-US" sz="1200" u="sng"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Unchanged</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Unchanged</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Increase in veg. &amp; fruits (20%) and meat (26%), decrease in cereals (4%)</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Increase in veg. &amp; fruits (20%) and decrease in cereals (2.6%)</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Unchanged</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extLst>
                  <a:ext uri="{0D108BD9-81ED-4DB2-BD59-A6C34878D82A}">
                    <a16:rowId xmlns:a16="http://schemas.microsoft.com/office/drawing/2014/main" val="2384097631"/>
                  </a:ext>
                </a:extLst>
              </a:tr>
              <a:tr h="844383">
                <a:tc>
                  <a:txBody>
                    <a:bodyPr/>
                    <a:lstStyle/>
                    <a:p>
                      <a:pPr marL="151765" marR="29845" indent="-76200" algn="l">
                        <a:lnSpc>
                          <a:spcPct val="107000"/>
                        </a:lnSpc>
                        <a:spcAft>
                          <a:spcPts val="0"/>
                        </a:spcAft>
                      </a:pPr>
                      <a:r>
                        <a:rPr lang="en-US" sz="1200" u="sng" dirty="0">
                          <a:effectLst/>
                        </a:rPr>
                        <a:t>Increase in available water resources over the period </a:t>
                      </a:r>
                      <a:r>
                        <a:rPr lang="en-US" sz="1200" dirty="0">
                          <a:effectLst/>
                        </a:rPr>
                        <a:t>2013–2050 (10</a:t>
                      </a:r>
                      <a:r>
                        <a:rPr lang="en-US" sz="1200" baseline="30000" dirty="0">
                          <a:effectLst/>
                        </a:rPr>
                        <a:t>9 </a:t>
                      </a:r>
                      <a:r>
                        <a:rPr lang="en-US" sz="1200" dirty="0">
                          <a:effectLst/>
                        </a:rPr>
                        <a:t>m</a:t>
                      </a:r>
                      <a:r>
                        <a:rPr lang="en-US" sz="1200" baseline="30000" dirty="0">
                          <a:effectLst/>
                        </a:rPr>
                        <a:t>3</a:t>
                      </a:r>
                      <a:r>
                        <a:rPr lang="en-US" sz="1200" dirty="0">
                          <a:effectLst/>
                        </a:rPr>
                        <a:t>/y)</a:t>
                      </a:r>
                      <a:r>
                        <a:rPr lang="en-US" sz="1200" baseline="30000" dirty="0">
                          <a:effectLst/>
                        </a:rPr>
                        <a:t>a</a:t>
                      </a:r>
                      <a:endPar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35"/>
                        </a:spcAft>
                      </a:pPr>
                      <a:r>
                        <a:rPr lang="en-US" sz="1200">
                          <a:effectLst/>
                        </a:rPr>
                        <a:t>+2.42</a:t>
                      </a:r>
                    </a:p>
                    <a:p>
                      <a:pPr marR="29845" indent="120015" algn="l">
                        <a:lnSpc>
                          <a:spcPct val="107000"/>
                        </a:lnSpc>
                        <a:spcAft>
                          <a:spcPts val="0"/>
                        </a:spcAft>
                      </a:pPr>
                      <a:r>
                        <a:rPr lang="en-US" sz="1200">
                          <a:effectLst/>
                        </a:rPr>
                        <a:t>Nile flow + 0</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35"/>
                        </a:spcAft>
                      </a:pPr>
                      <a:r>
                        <a:rPr lang="en-US" sz="1200">
                          <a:effectLst/>
                        </a:rPr>
                        <a:t>+6.82</a:t>
                      </a:r>
                    </a:p>
                    <a:p>
                      <a:pPr marR="29845" indent="120015" algn="l">
                        <a:lnSpc>
                          <a:spcPct val="107000"/>
                        </a:lnSpc>
                        <a:spcAft>
                          <a:spcPts val="0"/>
                        </a:spcAft>
                      </a:pPr>
                      <a:r>
                        <a:rPr lang="en-US" sz="1200">
                          <a:effectLst/>
                        </a:rPr>
                        <a:t>Nile flow + 0</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35"/>
                        </a:spcAft>
                      </a:pPr>
                      <a:r>
                        <a:rPr lang="en-US" sz="1200" dirty="0" smtClean="0">
                          <a:effectLst/>
                        </a:rPr>
                        <a:t>+8.82</a:t>
                      </a:r>
                      <a:endParaRPr lang="en-US" sz="1200" dirty="0">
                        <a:effectLst/>
                      </a:endParaRPr>
                    </a:p>
                    <a:p>
                      <a:pPr marR="29845" indent="120015" algn="l">
                        <a:lnSpc>
                          <a:spcPct val="107000"/>
                        </a:lnSpc>
                        <a:spcAft>
                          <a:spcPts val="0"/>
                        </a:spcAft>
                      </a:pPr>
                      <a:r>
                        <a:rPr lang="en-US" sz="1200" dirty="0">
                          <a:effectLst/>
                        </a:rPr>
                        <a:t>Nile flow + 2</a:t>
                      </a:r>
                      <a:endPar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35"/>
                        </a:spcAft>
                      </a:pPr>
                      <a:r>
                        <a:rPr lang="en-US" sz="1200" dirty="0" smtClean="0">
                          <a:effectLst/>
                        </a:rPr>
                        <a:t>+13.82</a:t>
                      </a:r>
                    </a:p>
                    <a:p>
                      <a:pPr marR="29845" indent="120015" algn="l">
                        <a:lnSpc>
                          <a:spcPct val="107000"/>
                        </a:lnSpc>
                        <a:spcAft>
                          <a:spcPts val="35"/>
                        </a:spcAft>
                      </a:pPr>
                      <a:r>
                        <a:rPr lang="en-US" sz="1200" dirty="0" smtClean="0">
                          <a:effectLst/>
                        </a:rPr>
                        <a:t>Nile </a:t>
                      </a:r>
                      <a:r>
                        <a:rPr lang="en-US" sz="1200" dirty="0">
                          <a:effectLst/>
                        </a:rPr>
                        <a:t>flow + 4</a:t>
                      </a:r>
                      <a:endPar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±5%</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nchor="b"/>
                </a:tc>
                <a:extLst>
                  <a:ext uri="{0D108BD9-81ED-4DB2-BD59-A6C34878D82A}">
                    <a16:rowId xmlns:a16="http://schemas.microsoft.com/office/drawing/2014/main" val="161699662"/>
                  </a:ext>
                </a:extLst>
              </a:tr>
              <a:tr h="431261">
                <a:tc>
                  <a:txBody>
                    <a:bodyPr/>
                    <a:lstStyle/>
                    <a:p>
                      <a:pPr marR="29845" indent="120015" algn="l">
                        <a:lnSpc>
                          <a:spcPct val="107000"/>
                        </a:lnSpc>
                        <a:spcAft>
                          <a:spcPts val="800"/>
                        </a:spcAft>
                      </a:pPr>
                      <a:r>
                        <a:rPr lang="en-US" sz="1200">
                          <a:effectLst/>
                        </a:rPr>
                        <a:t> </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60"/>
                        </a:spcAft>
                      </a:pPr>
                      <a:r>
                        <a:rPr lang="en-US" sz="1200">
                          <a:effectLst/>
                        </a:rPr>
                        <a:t>Shallow GW +</a:t>
                      </a:r>
                    </a:p>
                    <a:p>
                      <a:pPr marR="29845" indent="120015" algn="l">
                        <a:lnSpc>
                          <a:spcPct val="107000"/>
                        </a:lnSpc>
                        <a:spcAft>
                          <a:spcPts val="0"/>
                        </a:spcAft>
                      </a:pPr>
                      <a:r>
                        <a:rPr lang="en-US" sz="1200">
                          <a:effectLst/>
                        </a:rPr>
                        <a:t>1.9</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60"/>
                        </a:spcAft>
                      </a:pPr>
                      <a:r>
                        <a:rPr lang="en-US" sz="1200">
                          <a:effectLst/>
                        </a:rPr>
                        <a:t>Shallow GW +</a:t>
                      </a:r>
                    </a:p>
                    <a:p>
                      <a:pPr marR="29845" indent="120015" algn="l">
                        <a:lnSpc>
                          <a:spcPct val="107000"/>
                        </a:lnSpc>
                        <a:spcAft>
                          <a:spcPts val="0"/>
                        </a:spcAft>
                      </a:pPr>
                      <a:r>
                        <a:rPr lang="en-US" sz="1200">
                          <a:effectLst/>
                        </a:rPr>
                        <a:t>1.9</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Shallow GW + 1.1</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Shallow GW + 1.1</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±10%</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extLst>
                  <a:ext uri="{0D108BD9-81ED-4DB2-BD59-A6C34878D82A}">
                    <a16:rowId xmlns:a16="http://schemas.microsoft.com/office/drawing/2014/main" val="837756582"/>
                  </a:ext>
                </a:extLst>
              </a:tr>
              <a:tr h="206968">
                <a:tc>
                  <a:txBody>
                    <a:bodyPr/>
                    <a:lstStyle/>
                    <a:p>
                      <a:pPr marR="29845" indent="120015" algn="l">
                        <a:lnSpc>
                          <a:spcPct val="107000"/>
                        </a:lnSpc>
                        <a:spcAft>
                          <a:spcPts val="800"/>
                        </a:spcAft>
                      </a:pPr>
                      <a:r>
                        <a:rPr lang="en-US" sz="1200">
                          <a:effectLst/>
                        </a:rPr>
                        <a:t> </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Deep GW + 0</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Deep GW + 1.63</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Deep GW + 1.63</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Deep GW + 1.63</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±20%</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extLst>
                  <a:ext uri="{0D108BD9-81ED-4DB2-BD59-A6C34878D82A}">
                    <a16:rowId xmlns:a16="http://schemas.microsoft.com/office/drawing/2014/main" val="1025989334"/>
                  </a:ext>
                </a:extLst>
              </a:tr>
              <a:tr h="206968">
                <a:tc>
                  <a:txBody>
                    <a:bodyPr/>
                    <a:lstStyle/>
                    <a:p>
                      <a:pPr marR="29845" indent="120015" algn="l">
                        <a:lnSpc>
                          <a:spcPct val="107000"/>
                        </a:lnSpc>
                        <a:spcAft>
                          <a:spcPts val="800"/>
                        </a:spcAft>
                      </a:pPr>
                      <a:r>
                        <a:rPr lang="en-US" sz="1200" dirty="0">
                          <a:effectLst/>
                        </a:rPr>
                        <a:t> </a:t>
                      </a:r>
                      <a:endPar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Reuse +0</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Reuse +2</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Reuse −2.3</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dirty="0">
                          <a:effectLst/>
                        </a:rPr>
                        <a:t>Reuse </a:t>
                      </a:r>
                      <a:r>
                        <a:rPr lang="en-US" sz="1200" dirty="0" smtClean="0">
                          <a:effectLst/>
                        </a:rPr>
                        <a:t>+4.8</a:t>
                      </a:r>
                      <a:endPar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±20%</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extLst>
                  <a:ext uri="{0D108BD9-81ED-4DB2-BD59-A6C34878D82A}">
                    <a16:rowId xmlns:a16="http://schemas.microsoft.com/office/drawing/2014/main" val="2552369388"/>
                  </a:ext>
                </a:extLst>
              </a:tr>
              <a:tr h="431261">
                <a:tc>
                  <a:txBody>
                    <a:bodyPr/>
                    <a:lstStyle/>
                    <a:p>
                      <a:pPr marR="29845" indent="120015" algn="l">
                        <a:lnSpc>
                          <a:spcPct val="107000"/>
                        </a:lnSpc>
                        <a:spcAft>
                          <a:spcPts val="800"/>
                        </a:spcAft>
                      </a:pPr>
                      <a:r>
                        <a:rPr lang="en-US" sz="1200">
                          <a:effectLst/>
                        </a:rPr>
                        <a:t> </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Desalination + 0</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60"/>
                        </a:spcAft>
                      </a:pPr>
                      <a:r>
                        <a:rPr lang="en-US" sz="1200">
                          <a:effectLst/>
                        </a:rPr>
                        <a:t>Desalination +</a:t>
                      </a:r>
                    </a:p>
                    <a:p>
                      <a:pPr marR="29845" indent="120015" algn="l">
                        <a:lnSpc>
                          <a:spcPct val="107000"/>
                        </a:lnSpc>
                        <a:spcAft>
                          <a:spcPts val="0"/>
                        </a:spcAft>
                      </a:pPr>
                      <a:r>
                        <a:rPr lang="en-US" sz="1200">
                          <a:effectLst/>
                        </a:rPr>
                        <a:t>0.77</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Desalination + 1.27</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Desalination + 1.77</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±50%</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extLst>
                  <a:ext uri="{0D108BD9-81ED-4DB2-BD59-A6C34878D82A}">
                    <a16:rowId xmlns:a16="http://schemas.microsoft.com/office/drawing/2014/main" val="3481868555"/>
                  </a:ext>
                </a:extLst>
              </a:tr>
              <a:tr h="431261">
                <a:tc>
                  <a:txBody>
                    <a:bodyPr/>
                    <a:lstStyle/>
                    <a:p>
                      <a:pPr marR="29845" indent="120015" algn="l">
                        <a:lnSpc>
                          <a:spcPct val="107000"/>
                        </a:lnSpc>
                        <a:spcAft>
                          <a:spcPts val="800"/>
                        </a:spcAft>
                      </a:pPr>
                      <a:r>
                        <a:rPr lang="en-US" sz="1200">
                          <a:effectLst/>
                        </a:rPr>
                        <a:t> </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60"/>
                        </a:spcAft>
                      </a:pPr>
                      <a:r>
                        <a:rPr lang="en-US" sz="1200">
                          <a:effectLst/>
                        </a:rPr>
                        <a:t>Rain harvesting</a:t>
                      </a:r>
                    </a:p>
                    <a:p>
                      <a:pPr marR="29845" indent="120015" algn="l">
                        <a:lnSpc>
                          <a:spcPct val="107000"/>
                        </a:lnSpc>
                        <a:spcAft>
                          <a:spcPts val="0"/>
                        </a:spcAft>
                      </a:pPr>
                      <a:r>
                        <a:rPr lang="en-US" sz="1200">
                          <a:effectLst/>
                        </a:rPr>
                        <a:t>+ 0.02</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60"/>
                        </a:spcAft>
                      </a:pPr>
                      <a:r>
                        <a:rPr lang="en-US" sz="1200" dirty="0">
                          <a:effectLst/>
                        </a:rPr>
                        <a:t>Rain harvesting</a:t>
                      </a:r>
                    </a:p>
                    <a:p>
                      <a:pPr marR="29845" indent="120015" algn="l">
                        <a:lnSpc>
                          <a:spcPct val="107000"/>
                        </a:lnSpc>
                        <a:spcAft>
                          <a:spcPts val="0"/>
                        </a:spcAft>
                      </a:pPr>
                      <a:r>
                        <a:rPr lang="en-US" sz="1200" dirty="0">
                          <a:effectLst/>
                        </a:rPr>
                        <a:t>+ 0.02</a:t>
                      </a:r>
                      <a:endPar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Rain harvesting + 0.02</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Rain harvesting + 0.02</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±30%</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extLst>
                  <a:ext uri="{0D108BD9-81ED-4DB2-BD59-A6C34878D82A}">
                    <a16:rowId xmlns:a16="http://schemas.microsoft.com/office/drawing/2014/main" val="3135712906"/>
                  </a:ext>
                </a:extLst>
              </a:tr>
              <a:tr h="431261">
                <a:tc>
                  <a:txBody>
                    <a:bodyPr/>
                    <a:lstStyle/>
                    <a:p>
                      <a:pPr marR="29845" indent="120015" algn="l">
                        <a:lnSpc>
                          <a:spcPct val="107000"/>
                        </a:lnSpc>
                        <a:spcAft>
                          <a:spcPts val="800"/>
                        </a:spcAft>
                      </a:pPr>
                      <a:r>
                        <a:rPr lang="en-US" sz="1200">
                          <a:effectLst/>
                        </a:rPr>
                        <a:t> </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60"/>
                        </a:spcAft>
                      </a:pPr>
                      <a:r>
                        <a:rPr lang="en-US" sz="1200">
                          <a:effectLst/>
                        </a:rPr>
                        <a:t>Evaporation +</a:t>
                      </a:r>
                    </a:p>
                    <a:p>
                      <a:pPr marR="29845" indent="120015" algn="l">
                        <a:lnSpc>
                          <a:spcPct val="107000"/>
                        </a:lnSpc>
                        <a:spcAft>
                          <a:spcPts val="0"/>
                        </a:spcAft>
                      </a:pPr>
                      <a:r>
                        <a:rPr lang="en-US" sz="1200">
                          <a:effectLst/>
                        </a:rPr>
                        <a:t>0.5</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60"/>
                        </a:spcAft>
                      </a:pPr>
                      <a:r>
                        <a:rPr lang="en-US" sz="1200">
                          <a:effectLst/>
                        </a:rPr>
                        <a:t>Evaporation +</a:t>
                      </a:r>
                    </a:p>
                    <a:p>
                      <a:pPr marR="29845" indent="120015" algn="l">
                        <a:lnSpc>
                          <a:spcPct val="107000"/>
                        </a:lnSpc>
                        <a:spcAft>
                          <a:spcPts val="0"/>
                        </a:spcAft>
                      </a:pPr>
                      <a:r>
                        <a:rPr lang="en-US" sz="1200">
                          <a:effectLst/>
                        </a:rPr>
                        <a:t>0.5</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Evaporation + 0.5</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Evaporation + 0.5</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±20%</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extLst>
                  <a:ext uri="{0D108BD9-81ED-4DB2-BD59-A6C34878D82A}">
                    <a16:rowId xmlns:a16="http://schemas.microsoft.com/office/drawing/2014/main" val="2447412344"/>
                  </a:ext>
                </a:extLst>
              </a:tr>
              <a:tr h="443081">
                <a:tc>
                  <a:txBody>
                    <a:bodyPr/>
                    <a:lstStyle/>
                    <a:p>
                      <a:pPr marL="75565" marR="29845" indent="120015" algn="l">
                        <a:lnSpc>
                          <a:spcPct val="107000"/>
                        </a:lnSpc>
                        <a:spcAft>
                          <a:spcPts val="0"/>
                        </a:spcAft>
                      </a:pPr>
                      <a:r>
                        <a:rPr lang="en-US" sz="1200" u="sng" dirty="0">
                          <a:effectLst/>
                        </a:rPr>
                        <a:t>Municipal water demand </a:t>
                      </a:r>
                      <a:r>
                        <a:rPr lang="en-US" sz="1200" dirty="0">
                          <a:effectLst/>
                        </a:rPr>
                        <a:t>(m</a:t>
                      </a:r>
                      <a:r>
                        <a:rPr lang="en-US" sz="1200" baseline="30000" dirty="0">
                          <a:effectLst/>
                        </a:rPr>
                        <a:t>3</a:t>
                      </a:r>
                      <a:r>
                        <a:rPr lang="en-US" sz="1200" dirty="0">
                          <a:effectLst/>
                        </a:rPr>
                        <a:t>/y/capita)</a:t>
                      </a:r>
                      <a:r>
                        <a:rPr lang="en-US" sz="1200" baseline="30000" dirty="0">
                          <a:effectLst/>
                        </a:rPr>
                        <a:t>a</a:t>
                      </a:r>
                      <a:endPar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just">
                        <a:lnSpc>
                          <a:spcPct val="107000"/>
                        </a:lnSpc>
                        <a:spcAft>
                          <a:spcPts val="0"/>
                        </a:spcAft>
                      </a:pPr>
                      <a:r>
                        <a:rPr lang="en-US" sz="1200" dirty="0">
                          <a:effectLst/>
                        </a:rPr>
                        <a:t>From 114 in 2013 to 79 by 2050</a:t>
                      </a:r>
                      <a:endPar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just">
                        <a:lnSpc>
                          <a:spcPct val="107000"/>
                        </a:lnSpc>
                        <a:spcAft>
                          <a:spcPts val="0"/>
                        </a:spcAft>
                      </a:pPr>
                      <a:r>
                        <a:rPr lang="en-US" sz="1200">
                          <a:effectLst/>
                        </a:rPr>
                        <a:t>From 114 in 2013 to 79 by 2050</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From 114 in 2013 to 82 by 2050</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dirty="0">
                          <a:effectLst/>
                        </a:rPr>
                        <a:t>From 114 in 2013 to 82 by 2050</a:t>
                      </a:r>
                      <a:endPar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155"/>
                        </a:spcAft>
                      </a:pPr>
                      <a:r>
                        <a:rPr lang="en-US" sz="1200">
                          <a:effectLst/>
                        </a:rPr>
                        <a:t>0% to −50%</a:t>
                      </a:r>
                    </a:p>
                    <a:p>
                      <a:pPr marR="29845" indent="120015" algn="l">
                        <a:lnSpc>
                          <a:spcPct val="107000"/>
                        </a:lnSpc>
                        <a:spcAft>
                          <a:spcPts val="0"/>
                        </a:spcAft>
                      </a:pPr>
                      <a:r>
                        <a:rPr lang="en-US" sz="1200">
                          <a:effectLst/>
                        </a:rPr>
                        <a:t>(114 to 57)</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extLst>
                  <a:ext uri="{0D108BD9-81ED-4DB2-BD59-A6C34878D82A}">
                    <a16:rowId xmlns:a16="http://schemas.microsoft.com/office/drawing/2014/main" val="2331988150"/>
                  </a:ext>
                </a:extLst>
              </a:tr>
              <a:tr h="419440">
                <a:tc>
                  <a:txBody>
                    <a:bodyPr/>
                    <a:lstStyle/>
                    <a:p>
                      <a:pPr marL="75565" marR="29845" indent="120015" algn="l">
                        <a:lnSpc>
                          <a:spcPct val="107000"/>
                        </a:lnSpc>
                        <a:spcAft>
                          <a:spcPts val="0"/>
                        </a:spcAft>
                      </a:pPr>
                      <a:r>
                        <a:rPr lang="en-US" sz="1200" u="sng" dirty="0">
                          <a:effectLst/>
                        </a:rPr>
                        <a:t>Annual growth in industrial </a:t>
                      </a:r>
                      <a:r>
                        <a:rPr lang="en-US" sz="1200" dirty="0">
                          <a:effectLst/>
                        </a:rPr>
                        <a:t>water use (%)</a:t>
                      </a:r>
                      <a:endPar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0%</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0.65%</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1%</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1.35%</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±50%</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extLst>
                  <a:ext uri="{0D108BD9-81ED-4DB2-BD59-A6C34878D82A}">
                    <a16:rowId xmlns:a16="http://schemas.microsoft.com/office/drawing/2014/main" val="3333362994"/>
                  </a:ext>
                </a:extLst>
              </a:tr>
              <a:tr h="643732">
                <a:tc>
                  <a:txBody>
                    <a:bodyPr/>
                    <a:lstStyle/>
                    <a:p>
                      <a:pPr marL="75565" marR="29845" indent="120015" algn="l">
                        <a:lnSpc>
                          <a:spcPct val="107000"/>
                        </a:lnSpc>
                        <a:spcAft>
                          <a:spcPts val="100"/>
                        </a:spcAft>
                      </a:pPr>
                      <a:r>
                        <a:rPr lang="en-US" sz="1200" dirty="0">
                          <a:effectLst/>
                        </a:rPr>
                        <a:t>Agriculture water consumption</a:t>
                      </a:r>
                    </a:p>
                    <a:p>
                      <a:pPr marL="151765" marR="29845" indent="120015" algn="l">
                        <a:lnSpc>
                          <a:spcPct val="107000"/>
                        </a:lnSpc>
                        <a:spcAft>
                          <a:spcPts val="0"/>
                        </a:spcAft>
                      </a:pPr>
                      <a:r>
                        <a:rPr lang="en-US" sz="1200" dirty="0">
                          <a:effectLst/>
                        </a:rPr>
                        <a:t>(m</a:t>
                      </a:r>
                      <a:r>
                        <a:rPr lang="en-US" sz="1200" baseline="30000" dirty="0">
                          <a:effectLst/>
                        </a:rPr>
                        <a:t>3</a:t>
                      </a:r>
                      <a:r>
                        <a:rPr lang="en-US" sz="1200" dirty="0">
                          <a:effectLst/>
                        </a:rPr>
                        <a:t>/</a:t>
                      </a:r>
                      <a:r>
                        <a:rPr lang="en-US" sz="1200" dirty="0" err="1">
                          <a:effectLst/>
                        </a:rPr>
                        <a:t>Feddan</a:t>
                      </a:r>
                      <a:r>
                        <a:rPr lang="en-US" sz="1200" dirty="0">
                          <a:effectLst/>
                        </a:rPr>
                        <a:t>)</a:t>
                      </a:r>
                      <a:endPar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65"/>
                        </a:spcAft>
                      </a:pPr>
                      <a:r>
                        <a:rPr lang="en-US" sz="1200">
                          <a:effectLst/>
                        </a:rPr>
                        <a:t>4700</a:t>
                      </a:r>
                    </a:p>
                    <a:p>
                      <a:pPr marR="29845" indent="120015" algn="l">
                        <a:lnSpc>
                          <a:spcPct val="107000"/>
                        </a:lnSpc>
                        <a:spcAft>
                          <a:spcPts val="0"/>
                        </a:spcAft>
                      </a:pPr>
                      <a:r>
                        <a:rPr lang="en-US" sz="1200">
                          <a:effectLst/>
                        </a:rPr>
                        <a:t>(unchanged)</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65"/>
                        </a:spcAft>
                      </a:pPr>
                      <a:r>
                        <a:rPr lang="en-US" sz="1200">
                          <a:effectLst/>
                        </a:rPr>
                        <a:t>From 4700 to</a:t>
                      </a:r>
                    </a:p>
                    <a:p>
                      <a:pPr marR="29845" indent="120015" algn="l">
                        <a:lnSpc>
                          <a:spcPct val="107000"/>
                        </a:lnSpc>
                        <a:spcAft>
                          <a:spcPts val="0"/>
                        </a:spcAft>
                      </a:pPr>
                      <a:r>
                        <a:rPr lang="en-US" sz="1200">
                          <a:effectLst/>
                        </a:rPr>
                        <a:t>4500</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From 4700 to 4400</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From 4700 to 4300</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±5%</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extLst>
                  <a:ext uri="{0D108BD9-81ED-4DB2-BD59-A6C34878D82A}">
                    <a16:rowId xmlns:a16="http://schemas.microsoft.com/office/drawing/2014/main" val="3635798238"/>
                  </a:ext>
                </a:extLst>
              </a:tr>
              <a:tr h="206968">
                <a:tc>
                  <a:txBody>
                    <a:bodyPr/>
                    <a:lstStyle/>
                    <a:p>
                      <a:pPr marL="75565" marR="29845" indent="120015" algn="l">
                        <a:lnSpc>
                          <a:spcPct val="107000"/>
                        </a:lnSpc>
                        <a:spcAft>
                          <a:spcPts val="0"/>
                        </a:spcAft>
                      </a:pPr>
                      <a:r>
                        <a:rPr lang="en-US" sz="1200" u="sng" dirty="0">
                          <a:effectLst/>
                        </a:rPr>
                        <a:t>Irrigation efficiency</a:t>
                      </a:r>
                      <a:endParaRPr lang="en-US" sz="1200" u="sng"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63% (unchanged)</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From 63% to 65%</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From 63% to 70%</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From 63% to 75%</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±10%</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extLst>
                  <a:ext uri="{0D108BD9-81ED-4DB2-BD59-A6C34878D82A}">
                    <a16:rowId xmlns:a16="http://schemas.microsoft.com/office/drawing/2014/main" val="353870259"/>
                  </a:ext>
                </a:extLst>
              </a:tr>
              <a:tr h="431261">
                <a:tc>
                  <a:txBody>
                    <a:bodyPr/>
                    <a:lstStyle/>
                    <a:p>
                      <a:pPr marL="75565" marR="29845" indent="120015" algn="l">
                        <a:lnSpc>
                          <a:spcPct val="107000"/>
                        </a:lnSpc>
                        <a:spcAft>
                          <a:spcPts val="0"/>
                        </a:spcAft>
                      </a:pPr>
                      <a:r>
                        <a:rPr lang="en-US" sz="1200">
                          <a:effectLst/>
                        </a:rPr>
                        <a:t>Agriculture expansion (million Feddan)</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No increase</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Increase to 10</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Increase to 10.8</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Increase to 11.8</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60"/>
                        </a:spcAft>
                      </a:pPr>
                      <a:r>
                        <a:rPr lang="en-US" sz="1200">
                          <a:effectLst/>
                        </a:rPr>
                        <a:t>±20% for the</a:t>
                      </a:r>
                    </a:p>
                    <a:p>
                      <a:pPr marR="29845" indent="120015" algn="l">
                        <a:lnSpc>
                          <a:spcPct val="107000"/>
                        </a:lnSpc>
                        <a:spcAft>
                          <a:spcPts val="0"/>
                        </a:spcAft>
                      </a:pPr>
                      <a:r>
                        <a:rPr lang="en-US" sz="1200">
                          <a:effectLst/>
                        </a:rPr>
                        <a:t>target</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extLst>
                  <a:ext uri="{0D108BD9-81ED-4DB2-BD59-A6C34878D82A}">
                    <a16:rowId xmlns:a16="http://schemas.microsoft.com/office/drawing/2014/main" val="289960139"/>
                  </a:ext>
                </a:extLst>
              </a:tr>
              <a:tr h="419440">
                <a:tc>
                  <a:txBody>
                    <a:bodyPr/>
                    <a:lstStyle/>
                    <a:p>
                      <a:pPr marL="75565" marR="29845" indent="120015" algn="l">
                        <a:lnSpc>
                          <a:spcPct val="107000"/>
                        </a:lnSpc>
                        <a:spcAft>
                          <a:spcPts val="0"/>
                        </a:spcAft>
                      </a:pPr>
                      <a:r>
                        <a:rPr lang="en-US" sz="1200">
                          <a:effectLst/>
                        </a:rPr>
                        <a:t>Land productivity (tonne/Feddan)</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Unchanged</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Unchanged</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Unchanged</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Unchanged</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±20%</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extLst>
                  <a:ext uri="{0D108BD9-81ED-4DB2-BD59-A6C34878D82A}">
                    <a16:rowId xmlns:a16="http://schemas.microsoft.com/office/drawing/2014/main" val="2939657061"/>
                  </a:ext>
                </a:extLst>
              </a:tr>
              <a:tr h="419440">
                <a:tc>
                  <a:txBody>
                    <a:bodyPr/>
                    <a:lstStyle/>
                    <a:p>
                      <a:pPr marL="75565" marR="29845" indent="120015" algn="l">
                        <a:lnSpc>
                          <a:spcPct val="107000"/>
                        </a:lnSpc>
                        <a:spcAft>
                          <a:spcPts val="0"/>
                        </a:spcAft>
                      </a:pPr>
                      <a:r>
                        <a:rPr lang="en-US" sz="1200">
                          <a:effectLst/>
                        </a:rPr>
                        <a:t>Annual animal growth rate</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Unchanged</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Unchanged</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dirty="0">
                          <a:effectLst/>
                        </a:rPr>
                        <a:t>Increased to match increase in consumption</a:t>
                      </a:r>
                      <a:endPar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a:effectLst/>
                        </a:rPr>
                        <a:t>Unchanged</a:t>
                      </a: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tc>
                  <a:txBody>
                    <a:bodyPr/>
                    <a:lstStyle/>
                    <a:p>
                      <a:pPr marR="29845" indent="120015" algn="l">
                        <a:lnSpc>
                          <a:spcPct val="107000"/>
                        </a:lnSpc>
                        <a:spcAft>
                          <a:spcPts val="0"/>
                        </a:spcAft>
                      </a:pPr>
                      <a:r>
                        <a:rPr lang="en-US" sz="1200" dirty="0">
                          <a:effectLst/>
                        </a:rPr>
                        <a:t>±20%</a:t>
                      </a:r>
                      <a:endPar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0" marR="58111" marT="3390" marB="1937"/>
                </a:tc>
                <a:extLst>
                  <a:ext uri="{0D108BD9-81ED-4DB2-BD59-A6C34878D82A}">
                    <a16:rowId xmlns:a16="http://schemas.microsoft.com/office/drawing/2014/main" val="19780209"/>
                  </a:ext>
                </a:extLst>
              </a:tr>
            </a:tbl>
          </a:graphicData>
        </a:graphic>
      </p:graphicFrame>
    </p:spTree>
    <p:extLst>
      <p:ext uri="{BB962C8B-B14F-4D97-AF65-F5344CB8AC3E}">
        <p14:creationId xmlns:p14="http://schemas.microsoft.com/office/powerpoint/2010/main" val="42294771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9025" y="6604469"/>
            <a:ext cx="12192000" cy="253531"/>
          </a:xfrm>
          <a:prstGeom prst="rect">
            <a:avLst/>
          </a:prstGeom>
        </p:spPr>
        <p:txBody>
          <a:bodyPr wrap="square">
            <a:spAutoFit/>
          </a:bodyPr>
          <a:lstStyle/>
          <a:p>
            <a:pPr marR="29845" indent="120015" algn="ctr">
              <a:lnSpc>
                <a:spcPct val="107000"/>
              </a:lnSpc>
              <a:spcAft>
                <a:spcPts val="0"/>
              </a:spcAft>
            </a:pPr>
            <a:r>
              <a:rPr lang="en-US" sz="105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Figure </a:t>
            </a:r>
            <a:r>
              <a:rPr lang="en-US" sz="10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0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Egypt’s baseline and projected (a) national food production, (b) total domestic food supply (national food consumption), (c) national food gap (imports), and (d) national water gap (</a:t>
            </a:r>
            <a:r>
              <a:rPr lang="en-US" sz="105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 </a:t>
            </a:r>
            <a:r>
              <a:rPr lang="en-US" sz="105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Abdelkader</a:t>
            </a:r>
            <a:r>
              <a:rPr lang="en-US" sz="105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et al., 2018).</a:t>
            </a:r>
            <a:endParaRPr lang="en-US" sz="1050" dirty="0">
              <a:solidFill>
                <a:srgbClr val="000000"/>
              </a:solidFill>
              <a:latin typeface="Times New Roman" panose="02020603050405020304" pitchFamily="18" charset="0"/>
              <a:ea typeface="Times New Roman" panose="02020603050405020304" pitchFamily="18" charset="0"/>
            </a:endParaRPr>
          </a:p>
        </p:txBody>
      </p:sp>
      <p:sp>
        <p:nvSpPr>
          <p:cNvPr id="4" name="Rectangle 3"/>
          <p:cNvSpPr/>
          <p:nvPr/>
        </p:nvSpPr>
        <p:spPr>
          <a:xfrm>
            <a:off x="2937113" y="56153"/>
            <a:ext cx="5335756" cy="553357"/>
          </a:xfrm>
          <a:prstGeom prst="rect">
            <a:avLst/>
          </a:prstGeom>
        </p:spPr>
        <p:txBody>
          <a:bodyPr wrap="none">
            <a:spAutoFit/>
          </a:bodyPr>
          <a:lstStyle/>
          <a:p>
            <a:pPr marR="29845" indent="120015" algn="just">
              <a:lnSpc>
                <a:spcPct val="107000"/>
              </a:lnSpc>
              <a:spcBef>
                <a:spcPts val="200"/>
              </a:spcBef>
              <a:spcAft>
                <a:spcPts val="0"/>
              </a:spcAft>
            </a:pPr>
            <a:r>
              <a:rPr lang="en-US" sz="2800" b="1" dirty="0" smtClean="0">
                <a:solidFill>
                  <a:schemeClr val="accent2">
                    <a:lumMod val="50000"/>
                  </a:schemeClr>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National </a:t>
            </a:r>
            <a:r>
              <a:rPr lang="en-US" sz="2800" b="1" dirty="0">
                <a:solidFill>
                  <a:schemeClr val="accent2">
                    <a:lumMod val="50000"/>
                  </a:schemeClr>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water-food </a:t>
            </a:r>
            <a:r>
              <a:rPr lang="en-US" sz="2800" b="1" dirty="0" smtClean="0">
                <a:solidFill>
                  <a:schemeClr val="accent2">
                    <a:lumMod val="50000"/>
                  </a:schemeClr>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(NWF) model </a:t>
            </a:r>
            <a:r>
              <a:rPr lang="en-US" sz="2800" b="1" dirty="0">
                <a:solidFill>
                  <a:schemeClr val="accent2">
                    <a:lumMod val="50000"/>
                  </a:schemeClr>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results</a:t>
            </a:r>
          </a:p>
        </p:txBody>
      </p:sp>
      <p:sp>
        <p:nvSpPr>
          <p:cNvPr id="5" name="Rectangle 4"/>
          <p:cNvSpPr/>
          <p:nvPr/>
        </p:nvSpPr>
        <p:spPr>
          <a:xfrm>
            <a:off x="0" y="665364"/>
            <a:ext cx="12192000" cy="1574149"/>
          </a:xfrm>
          <a:prstGeom prst="rect">
            <a:avLst/>
          </a:prstGeom>
        </p:spPr>
        <p:txBody>
          <a:bodyPr wrap="square">
            <a:spAutoFit/>
          </a:bodyPr>
          <a:lstStyle/>
          <a:p>
            <a:pPr marR="29845" indent="120015" algn="just">
              <a:lnSpc>
                <a:spcPct val="107000"/>
              </a:lnSpc>
              <a:spcAft>
                <a:spcPts val="0"/>
              </a:spcAft>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NWF model simulates Egypt's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food production and consumption and its food and water gaps</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for the baseline period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1986</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2013</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and the future up to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2050</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In all scenarios, the </a:t>
            </a:r>
            <a:r>
              <a:rPr lang="en-US"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increase of food production is projected to be slower than that of the baseline period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due to the limitation of fresh water availability (</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Figure</a:t>
            </a:r>
            <a:r>
              <a:rPr lang="en-U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).Under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all scenarios, Egypt's food and water gaps are projected to widen with rates higher than those of the baseline period. This </a:t>
            </a:r>
            <a:r>
              <a:rPr lang="en-US"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occurs because the negative effect of the low rate of production </a:t>
            </a:r>
            <a:r>
              <a:rPr lang="en-US" b="1"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and high </a:t>
            </a:r>
            <a:r>
              <a:rPr lang="en-US"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population </a:t>
            </a:r>
            <a:r>
              <a:rPr lang="en-U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growth rate.</a:t>
            </a:r>
            <a:endParaRPr lang="en-US" sz="1200" dirty="0">
              <a:solidFill>
                <a:srgbClr val="000000"/>
              </a:solidFill>
              <a:effectLst/>
              <a:latin typeface="Times New Roman" panose="02020603050405020304" pitchFamily="18" charset="0"/>
              <a:ea typeface="Times New Roman" panose="02020603050405020304" pitchFamily="18" charset="0"/>
            </a:endParaRPr>
          </a:p>
        </p:txBody>
      </p:sp>
      <p:pic>
        <p:nvPicPr>
          <p:cNvPr id="6" name="Picture 5"/>
          <p:cNvPicPr/>
          <p:nvPr/>
        </p:nvPicPr>
        <p:blipFill>
          <a:blip r:embed="rId2"/>
          <a:stretch>
            <a:fillRect/>
          </a:stretch>
        </p:blipFill>
        <p:spPr>
          <a:xfrm>
            <a:off x="1" y="2535875"/>
            <a:ext cx="12192000" cy="4068593"/>
          </a:xfrm>
          <a:prstGeom prst="rect">
            <a:avLst/>
          </a:prstGeom>
        </p:spPr>
      </p:pic>
      <p:sp>
        <p:nvSpPr>
          <p:cNvPr id="7" name="Rectangle 6"/>
          <p:cNvSpPr/>
          <p:nvPr/>
        </p:nvSpPr>
        <p:spPr>
          <a:xfrm>
            <a:off x="1803527" y="3237468"/>
            <a:ext cx="2956900" cy="369332"/>
          </a:xfrm>
          <a:prstGeom prst="rect">
            <a:avLst/>
          </a:prstGeom>
        </p:spPr>
        <p:txBody>
          <a:bodyPr wrap="none">
            <a:spAutoFit/>
          </a:bodyPr>
          <a:lstStyle/>
          <a:p>
            <a:r>
              <a:rPr lang="en-US" b="1"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 national food production</a:t>
            </a:r>
            <a:endParaRPr lang="en-US" dirty="0"/>
          </a:p>
        </p:txBody>
      </p:sp>
      <p:sp>
        <p:nvSpPr>
          <p:cNvPr id="8" name="Rectangle 7"/>
          <p:cNvSpPr/>
          <p:nvPr/>
        </p:nvSpPr>
        <p:spPr>
          <a:xfrm>
            <a:off x="6774516" y="3567668"/>
            <a:ext cx="4599336" cy="307777"/>
          </a:xfrm>
          <a:prstGeom prst="rect">
            <a:avLst/>
          </a:prstGeom>
        </p:spPr>
        <p:txBody>
          <a:bodyPr wrap="none">
            <a:spAutoFit/>
          </a:bodyPr>
          <a:lstStyle/>
          <a:p>
            <a:r>
              <a:rPr lang="en-US" sz="1400" b="1"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(b) total domestic food supply (national food consumption</a:t>
            </a:r>
            <a:endParaRPr lang="en-US" sz="1400" b="1" dirty="0">
              <a:solidFill>
                <a:srgbClr val="C00000"/>
              </a:solidFill>
              <a:effectLst>
                <a:outerShdw blurRad="38100" dist="38100" dir="2700000" algn="tl">
                  <a:srgbClr val="000000">
                    <a:alpha val="43137"/>
                  </a:srgbClr>
                </a:outerShdw>
              </a:effectLst>
            </a:endParaRPr>
          </a:p>
        </p:txBody>
      </p:sp>
      <p:sp>
        <p:nvSpPr>
          <p:cNvPr id="9" name="Rectangle 8"/>
          <p:cNvSpPr/>
          <p:nvPr/>
        </p:nvSpPr>
        <p:spPr>
          <a:xfrm>
            <a:off x="863113" y="5265582"/>
            <a:ext cx="3313728" cy="369332"/>
          </a:xfrm>
          <a:prstGeom prst="rect">
            <a:avLst/>
          </a:prstGeom>
        </p:spPr>
        <p:txBody>
          <a:bodyPr wrap="none">
            <a:spAutoFit/>
          </a:bodyPr>
          <a:lstStyle/>
          <a:p>
            <a:r>
              <a:rPr lang="en-US" b="1"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(c) national food gap (imports</a:t>
            </a:r>
            <a:r>
              <a:rPr lang="en-US" b="1" dirty="0" smtClean="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p>
        </p:txBody>
      </p:sp>
      <p:sp>
        <p:nvSpPr>
          <p:cNvPr id="10" name="Rectangle 9"/>
          <p:cNvSpPr/>
          <p:nvPr/>
        </p:nvSpPr>
        <p:spPr>
          <a:xfrm>
            <a:off x="7114074" y="5090339"/>
            <a:ext cx="2576026" cy="388696"/>
          </a:xfrm>
          <a:prstGeom prst="rect">
            <a:avLst/>
          </a:prstGeom>
        </p:spPr>
        <p:txBody>
          <a:bodyPr wrap="none">
            <a:spAutoFit/>
          </a:bodyPr>
          <a:lstStyle/>
          <a:p>
            <a:pPr marR="29845" indent="120015" algn="just">
              <a:lnSpc>
                <a:spcPct val="107000"/>
              </a:lnSpc>
              <a:spcAft>
                <a:spcPts val="0"/>
              </a:spcAft>
            </a:pPr>
            <a:r>
              <a:rPr lang="en-US" b="1"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(d) national water gap.</a:t>
            </a:r>
            <a:endParaRPr lang="en-US" sz="2000" b="1"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263017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96531" y="396715"/>
            <a:ext cx="4536819" cy="648383"/>
          </a:xfrm>
          <a:prstGeom prst="rect">
            <a:avLst/>
          </a:prstGeom>
        </p:spPr>
        <p:txBody>
          <a:bodyPr wrap="none">
            <a:spAutoFit/>
          </a:bodyPr>
          <a:lstStyle/>
          <a:p>
            <a:pPr marL="6350" indent="-6350">
              <a:lnSpc>
                <a:spcPct val="107000"/>
              </a:lnSpc>
              <a:spcAft>
                <a:spcPts val="0"/>
              </a:spcAft>
              <a:tabLst>
                <a:tab pos="180340" algn="l"/>
              </a:tabLst>
            </a:pPr>
            <a:r>
              <a:rPr lang="en-US" sz="3600" b="1" kern="0" dirty="0" smtClean="0">
                <a:solidFill>
                  <a:srgbClr val="000000"/>
                </a:solidFill>
                <a:latin typeface="Algerian" panose="04020705040A02060702" pitchFamily="82" charset="0"/>
                <a:ea typeface="Times New Roman" panose="02020603050405020304" pitchFamily="18" charset="0"/>
                <a:cs typeface="Aldhabi" panose="01000000000000000000" pitchFamily="2" charset="-78"/>
              </a:rPr>
              <a:t>RESEARCH OUTLINE </a:t>
            </a:r>
            <a:endParaRPr lang="en-US" sz="2800" b="1" kern="0" dirty="0">
              <a:solidFill>
                <a:srgbClr val="000000"/>
              </a:solidFill>
              <a:latin typeface="Algerian" panose="04020705040A02060702" pitchFamily="82" charset="0"/>
              <a:ea typeface="Times New Roman" panose="02020603050405020304" pitchFamily="18" charset="0"/>
              <a:cs typeface="Aldhabi" panose="01000000000000000000" pitchFamily="2" charset="-78"/>
            </a:endParaRPr>
          </a:p>
        </p:txBody>
      </p:sp>
      <p:sp>
        <p:nvSpPr>
          <p:cNvPr id="3" name="Rectangle 2"/>
          <p:cNvSpPr/>
          <p:nvPr/>
        </p:nvSpPr>
        <p:spPr>
          <a:xfrm>
            <a:off x="575008" y="1496593"/>
            <a:ext cx="4956486" cy="619272"/>
          </a:xfrm>
          <a:prstGeom prst="rect">
            <a:avLst/>
          </a:prstGeom>
        </p:spPr>
        <p:txBody>
          <a:bodyPr wrap="none">
            <a:spAutoFit/>
          </a:bodyPr>
          <a:lstStyle/>
          <a:p>
            <a:pPr marL="6350" marR="1270" indent="-6350" algn="ctr">
              <a:lnSpc>
                <a:spcPct val="107000"/>
              </a:lnSpc>
              <a:spcAft>
                <a:spcPts val="0"/>
              </a:spcAft>
              <a:tabLst>
                <a:tab pos="180340" algn="l"/>
              </a:tabLst>
            </a:pPr>
            <a:r>
              <a:rPr lang="en-US" sz="3200" b="1" kern="0" dirty="0" smtClean="0">
                <a:solidFill>
                  <a:srgbClr val="002060"/>
                </a:solidFill>
                <a:effectLst>
                  <a:outerShdw blurRad="38100" dist="38100" dir="2700000" algn="tl">
                    <a:srgbClr val="000000">
                      <a:alpha val="43137"/>
                    </a:srgbClr>
                  </a:outerShdw>
                </a:effectLst>
                <a:latin typeface="Agency FB" panose="020B0503020202020204" pitchFamily="34" charset="0"/>
              </a:rPr>
              <a:t>1- Introduction to Water Footprint </a:t>
            </a:r>
            <a:endParaRPr lang="en-US" sz="3200" b="1" kern="0" dirty="0">
              <a:solidFill>
                <a:srgbClr val="00206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Arial" panose="020B0604020202020204" pitchFamily="34" charset="0"/>
            </a:endParaRPr>
          </a:p>
        </p:txBody>
      </p:sp>
      <p:sp>
        <p:nvSpPr>
          <p:cNvPr id="12" name="Rectangle 11"/>
          <p:cNvSpPr/>
          <p:nvPr/>
        </p:nvSpPr>
        <p:spPr>
          <a:xfrm>
            <a:off x="1301870" y="3580057"/>
            <a:ext cx="5754624" cy="499239"/>
          </a:xfrm>
          <a:prstGeom prst="rect">
            <a:avLst/>
          </a:prstGeom>
        </p:spPr>
        <p:txBody>
          <a:bodyPr wrap="square">
            <a:spAutoFit/>
          </a:bodyPr>
          <a:lstStyle/>
          <a:p>
            <a:pPr marR="5080" indent="265430">
              <a:lnSpc>
                <a:spcPct val="103000"/>
              </a:lnSpc>
            </a:pPr>
            <a:r>
              <a:rPr lang="en-US" sz="2800" b="1" dirty="0" smtClean="0">
                <a:solidFill>
                  <a:srgbClr val="000099"/>
                </a:solidFill>
                <a:effectLst>
                  <a:outerShdw blurRad="38100" dist="38100" dir="2700000" algn="tl">
                    <a:srgbClr val="000000">
                      <a:alpha val="43137"/>
                    </a:srgbClr>
                  </a:outerShdw>
                </a:effectLst>
                <a:latin typeface="Agency FB" panose="020B0503020202020204" pitchFamily="34" charset="0"/>
              </a:rPr>
              <a:t>II-The National Water-Food &amp;Trade NWFT</a:t>
            </a:r>
            <a:endParaRPr lang="en-US" sz="2800" b="1" dirty="0">
              <a:solidFill>
                <a:srgbClr val="000099"/>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Arial" panose="020B0604020202020204" pitchFamily="34" charset="0"/>
            </a:endParaRPr>
          </a:p>
        </p:txBody>
      </p:sp>
      <p:sp>
        <p:nvSpPr>
          <p:cNvPr id="14" name="Rectangle 13"/>
          <p:cNvSpPr/>
          <p:nvPr/>
        </p:nvSpPr>
        <p:spPr>
          <a:xfrm>
            <a:off x="569626" y="4366290"/>
            <a:ext cx="2513830" cy="646331"/>
          </a:xfrm>
          <a:prstGeom prst="rect">
            <a:avLst/>
          </a:prstGeom>
        </p:spPr>
        <p:txBody>
          <a:bodyPr wrap="none">
            <a:spAutoFit/>
          </a:bodyPr>
          <a:lstStyle/>
          <a:p>
            <a:r>
              <a:rPr lang="en-US" sz="3600" b="1" dirty="0" smtClean="0">
                <a:solidFill>
                  <a:srgbClr val="002060"/>
                </a:solidFill>
                <a:effectLst>
                  <a:outerShdw blurRad="38100" dist="38100" dir="2700000" algn="tl">
                    <a:srgbClr val="000000">
                      <a:alpha val="43137"/>
                    </a:srgbClr>
                  </a:outerShdw>
                </a:effectLst>
                <a:latin typeface="Agency FB" panose="020B0503020202020204" pitchFamily="34" charset="0"/>
              </a:rPr>
              <a:t>3- Conclusions</a:t>
            </a:r>
            <a:endParaRPr lang="en-US" sz="3600" b="1" dirty="0">
              <a:solidFill>
                <a:srgbClr val="002060"/>
              </a:solidFill>
              <a:effectLst>
                <a:outerShdw blurRad="38100" dist="38100" dir="2700000" algn="tl">
                  <a:srgbClr val="000000">
                    <a:alpha val="43137"/>
                  </a:srgbClr>
                </a:outerShdw>
              </a:effectLst>
              <a:latin typeface="Agency FB" panose="020B0503020202020204" pitchFamily="34" charset="0"/>
            </a:endParaRPr>
          </a:p>
        </p:txBody>
      </p:sp>
      <p:sp>
        <p:nvSpPr>
          <p:cNvPr id="15" name="Rectangle 14"/>
          <p:cNvSpPr/>
          <p:nvPr/>
        </p:nvSpPr>
        <p:spPr>
          <a:xfrm>
            <a:off x="1301870" y="2974272"/>
            <a:ext cx="5901616" cy="499239"/>
          </a:xfrm>
          <a:prstGeom prst="rect">
            <a:avLst/>
          </a:prstGeom>
        </p:spPr>
        <p:txBody>
          <a:bodyPr wrap="none">
            <a:spAutoFit/>
          </a:bodyPr>
          <a:lstStyle/>
          <a:p>
            <a:pPr marR="5080" indent="265430">
              <a:lnSpc>
                <a:spcPct val="103000"/>
              </a:lnSpc>
            </a:pPr>
            <a:r>
              <a:rPr lang="en-US" sz="2800" b="1" dirty="0" smtClean="0">
                <a:solidFill>
                  <a:srgbClr val="000099"/>
                </a:solidFill>
                <a:effectLst>
                  <a:outerShdw blurRad="38100" dist="38100" dir="2700000" algn="tl">
                    <a:srgbClr val="000000">
                      <a:alpha val="43137"/>
                    </a:srgbClr>
                  </a:outerShdw>
                </a:effectLst>
                <a:latin typeface="Agency FB" panose="020B0503020202020204" pitchFamily="34" charset="0"/>
              </a:rPr>
              <a:t>I-Egyptian water foot print and </a:t>
            </a:r>
            <a:r>
              <a:rPr lang="en-US" sz="2800" b="1" dirty="0">
                <a:solidFill>
                  <a:srgbClr val="000099"/>
                </a:solidFill>
                <a:effectLst>
                  <a:outerShdw blurRad="38100" dist="38100" dir="2700000" algn="tl">
                    <a:srgbClr val="000000">
                      <a:alpha val="43137"/>
                    </a:srgbClr>
                  </a:outerShdw>
                </a:effectLst>
                <a:latin typeface="Agency FB" panose="020B0503020202020204" pitchFamily="34" charset="0"/>
              </a:rPr>
              <a:t>food security</a:t>
            </a:r>
            <a:endParaRPr lang="en-US" sz="2800" b="1" dirty="0">
              <a:solidFill>
                <a:srgbClr val="000099"/>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Arial" panose="020B0604020202020204" pitchFamily="34" charset="0"/>
            </a:endParaRPr>
          </a:p>
        </p:txBody>
      </p:sp>
      <p:sp>
        <p:nvSpPr>
          <p:cNvPr id="16" name="Rectangle 15"/>
          <p:cNvSpPr/>
          <p:nvPr/>
        </p:nvSpPr>
        <p:spPr>
          <a:xfrm>
            <a:off x="437919" y="5332174"/>
            <a:ext cx="3358612" cy="574773"/>
          </a:xfrm>
          <a:prstGeom prst="rect">
            <a:avLst/>
          </a:prstGeom>
        </p:spPr>
        <p:txBody>
          <a:bodyPr wrap="none">
            <a:spAutoFit/>
          </a:bodyPr>
          <a:lstStyle/>
          <a:p>
            <a:pPr marR="22860" indent="120015" algn="just">
              <a:lnSpc>
                <a:spcPct val="107000"/>
              </a:lnSpc>
              <a:spcAft>
                <a:spcPts val="0"/>
              </a:spcAft>
            </a:pPr>
            <a:r>
              <a:rPr lang="en-US" sz="3200" b="1" dirty="0">
                <a:solidFill>
                  <a:srgbClr val="001D58"/>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4- Recommendations </a:t>
            </a:r>
            <a:endParaRPr lang="en-US" sz="1600" dirty="0">
              <a:solidFill>
                <a:srgbClr val="001D58"/>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endParaRPr>
          </a:p>
        </p:txBody>
      </p:sp>
      <p:sp>
        <p:nvSpPr>
          <p:cNvPr id="4" name="Rectangle 3"/>
          <p:cNvSpPr/>
          <p:nvPr/>
        </p:nvSpPr>
        <p:spPr>
          <a:xfrm>
            <a:off x="437919" y="2030204"/>
            <a:ext cx="10187151" cy="619272"/>
          </a:xfrm>
          <a:prstGeom prst="rect">
            <a:avLst/>
          </a:prstGeom>
        </p:spPr>
        <p:txBody>
          <a:bodyPr wrap="square">
            <a:spAutoFit/>
          </a:bodyPr>
          <a:lstStyle/>
          <a:p>
            <a:pPr marR="29845" indent="120015" algn="just">
              <a:lnSpc>
                <a:spcPct val="107000"/>
              </a:lnSpc>
              <a:spcAft>
                <a:spcPts val="0"/>
              </a:spcAft>
            </a:pPr>
            <a:r>
              <a:rPr lang="en-US" sz="3200" b="1" dirty="0">
                <a:solidFill>
                  <a:srgbClr val="00206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2- Egyptian National</a:t>
            </a:r>
            <a:r>
              <a:rPr lang="en-US" sz="3200" b="1" spc="20" dirty="0">
                <a:solidFill>
                  <a:srgbClr val="00206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 </a:t>
            </a:r>
            <a:r>
              <a:rPr lang="en-US" sz="3200" b="1" dirty="0">
                <a:solidFill>
                  <a:srgbClr val="00206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Water,</a:t>
            </a:r>
            <a:r>
              <a:rPr lang="en-US" sz="3200" b="1" spc="10" dirty="0">
                <a:solidFill>
                  <a:srgbClr val="00206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 </a:t>
            </a:r>
            <a:r>
              <a:rPr lang="en-US" sz="3200" b="1" dirty="0">
                <a:solidFill>
                  <a:srgbClr val="00206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Food,</a:t>
            </a:r>
            <a:r>
              <a:rPr lang="en-US" sz="3200" b="1" spc="5" dirty="0">
                <a:solidFill>
                  <a:srgbClr val="00206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 </a:t>
            </a:r>
            <a:r>
              <a:rPr lang="en-US" sz="3200" b="1" dirty="0">
                <a:solidFill>
                  <a:srgbClr val="00206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and</a:t>
            </a:r>
            <a:r>
              <a:rPr lang="en-US" sz="3200" b="1" spc="15" dirty="0">
                <a:solidFill>
                  <a:srgbClr val="00206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 </a:t>
            </a:r>
            <a:r>
              <a:rPr lang="en-US" sz="3200" b="1" dirty="0">
                <a:solidFill>
                  <a:srgbClr val="00206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Virtual Water Trade</a:t>
            </a:r>
            <a:r>
              <a:rPr lang="en-US" sz="3200" b="1" spc="10" dirty="0">
                <a:solidFill>
                  <a:srgbClr val="00206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 </a:t>
            </a:r>
            <a:r>
              <a:rPr lang="en-US" sz="3200" b="1" dirty="0">
                <a:solidFill>
                  <a:srgbClr val="00206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Modeling</a:t>
            </a:r>
            <a:r>
              <a:rPr lang="en-US" sz="3200" b="1" spc="5" dirty="0">
                <a:solidFill>
                  <a:srgbClr val="00206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 </a:t>
            </a:r>
            <a:endParaRPr lang="en-US" sz="1600" dirty="0">
              <a:solidFill>
                <a:srgbClr val="00206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endParaRPr>
          </a:p>
        </p:txBody>
      </p:sp>
      <p:sp>
        <p:nvSpPr>
          <p:cNvPr id="5" name="Footer Placeholder 4"/>
          <p:cNvSpPr>
            <a:spLocks noGrp="1"/>
          </p:cNvSpPr>
          <p:nvPr>
            <p:ph type="ftr" sz="quarter" idx="11"/>
          </p:nvPr>
        </p:nvSpPr>
        <p:spPr>
          <a:xfrm>
            <a:off x="733246" y="6492875"/>
            <a:ext cx="11084942" cy="365125"/>
          </a:xfrm>
        </p:spPr>
        <p:txBody>
          <a:bodyPr/>
          <a:lstStyle/>
          <a:p>
            <a:r>
              <a:rPr lang="en-US" dirty="0" smtClean="0"/>
              <a:t>2020 International Conference on the Nile and Grand Ethiopian Renaissance Dam: Science, Conflict Resolution and Cooperation</a:t>
            </a:r>
            <a:endParaRPr lang="en-US" dirty="0"/>
          </a:p>
        </p:txBody>
      </p:sp>
    </p:spTree>
    <p:extLst>
      <p:ext uri="{BB962C8B-B14F-4D97-AF65-F5344CB8AC3E}">
        <p14:creationId xmlns:p14="http://schemas.microsoft.com/office/powerpoint/2010/main" val="21976365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tretch>
            <a:fillRect/>
          </a:stretch>
        </p:blipFill>
        <p:spPr>
          <a:xfrm>
            <a:off x="0" y="1391919"/>
            <a:ext cx="12192000" cy="5192607"/>
          </a:xfrm>
          <a:prstGeom prst="rect">
            <a:avLst/>
          </a:prstGeom>
        </p:spPr>
      </p:pic>
      <p:sp>
        <p:nvSpPr>
          <p:cNvPr id="3" name="Rectangle 2"/>
          <p:cNvSpPr/>
          <p:nvPr/>
        </p:nvSpPr>
        <p:spPr>
          <a:xfrm>
            <a:off x="1081826" y="6584527"/>
            <a:ext cx="10534918" cy="273473"/>
          </a:xfrm>
          <a:prstGeom prst="rect">
            <a:avLst/>
          </a:prstGeom>
        </p:spPr>
        <p:txBody>
          <a:bodyPr wrap="square">
            <a:spAutoFit/>
          </a:bodyPr>
          <a:lstStyle/>
          <a:p>
            <a:pPr marR="29845" indent="120015" algn="just">
              <a:lnSpc>
                <a:spcPct val="107000"/>
              </a:lnSpc>
              <a:spcAft>
                <a:spcPts val="0"/>
              </a:spcAft>
            </a:pPr>
            <a:r>
              <a:rPr lang="en-US" sz="11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Figure </a:t>
            </a:r>
            <a:r>
              <a:rPr lang="en-US" sz="11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Egypt's </a:t>
            </a:r>
            <a:r>
              <a:rPr lang="en-US" sz="11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a:t>
            </a:r>
            <a:r>
              <a:rPr lang="en-US" sz="1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food self-suf</a:t>
            </a:r>
            <a:r>
              <a:rPr lang="en-US" sz="1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a:t>
            </a:r>
            <a:r>
              <a:rPr lang="en-US" sz="1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ciency, and </a:t>
            </a:r>
            <a:r>
              <a:rPr lang="en-US" sz="11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t>
            </a:r>
            <a:r>
              <a:rPr lang="en-US" sz="1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water self-suf</a:t>
            </a:r>
            <a:r>
              <a:rPr lang="en-US" sz="1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a:t>
            </a:r>
            <a:r>
              <a:rPr lang="en-US" sz="1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ciency (</a:t>
            </a:r>
            <a:r>
              <a:rPr lang="en-US" sz="11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 </a:t>
            </a:r>
            <a:r>
              <a:rPr lang="en-US" sz="11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Abdelkader</a:t>
            </a:r>
            <a:r>
              <a:rPr lang="en-US" sz="11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et al., 2018</a:t>
            </a:r>
            <a:r>
              <a:rPr lang="en-US" sz="110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100" dirty="0">
              <a:solidFill>
                <a:srgbClr val="000000"/>
              </a:solidFill>
              <a:latin typeface="Times New Roman" panose="02020603050405020304" pitchFamily="18" charset="0"/>
              <a:ea typeface="Times New Roman" panose="02020603050405020304" pitchFamily="18" charset="0"/>
            </a:endParaRPr>
          </a:p>
        </p:txBody>
      </p:sp>
      <p:sp>
        <p:nvSpPr>
          <p:cNvPr id="4" name="Rectangle 3"/>
          <p:cNvSpPr/>
          <p:nvPr/>
        </p:nvSpPr>
        <p:spPr>
          <a:xfrm>
            <a:off x="0" y="0"/>
            <a:ext cx="12192000" cy="1391920"/>
          </a:xfrm>
          <a:prstGeom prst="rect">
            <a:avLst/>
          </a:prstGeom>
        </p:spPr>
        <p:txBody>
          <a:bodyPr wrap="square">
            <a:spAutoFit/>
          </a:bodyPr>
          <a:lstStyle/>
          <a:p>
            <a:pPr marR="29845" indent="120015" algn="just">
              <a:lnSpc>
                <a:spcPct val="107000"/>
              </a:lnSpc>
              <a:spcAft>
                <a:spcPts val="0"/>
              </a:spcAft>
            </a:pP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As noted earlier, and shown in </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Figure </a:t>
            </a:r>
            <a:r>
              <a:rPr lang="en-US" sz="1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600" b="1" dirty="0" smtClean="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population </a:t>
            </a:r>
            <a:r>
              <a:rPr lang="en-US" sz="16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growth has a dramatic effect on Egypt's food and water gaps</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The </a:t>
            </a:r>
            <a:r>
              <a:rPr lang="en-US" sz="16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15 million </a:t>
            </a:r>
            <a:r>
              <a:rPr lang="en-US" sz="16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tonne</a:t>
            </a:r>
            <a:r>
              <a:rPr lang="en-US" sz="16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reduction in the food gap in 2050</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can be achieved by lowering the population growth rate </a:t>
            </a:r>
            <a:r>
              <a:rPr lang="en-US" sz="16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from 2.0% to 1.79%. </a:t>
            </a:r>
            <a:r>
              <a:rPr lang="en-US"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Figure </a:t>
            </a:r>
            <a:r>
              <a:rPr lang="en-US"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shows </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extreme case </a:t>
            </a:r>
            <a:r>
              <a:rPr lang="en-US" sz="16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of lowering Egypt's annual population growth </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to </a:t>
            </a:r>
            <a:r>
              <a:rPr lang="en-US" sz="16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the current level of some European nations (0.5%)</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and its huge impact on the national food gap. This is a strong indication </a:t>
            </a:r>
            <a:r>
              <a:rPr lang="en-US" sz="16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that investment in educational, health, and awareness programs </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for lowering the population growth rate can be a major part of the solution of Egypt's severe water problems. </a:t>
            </a:r>
            <a:endParaRPr lang="en-US" sz="1100" dirty="0">
              <a:solidFill>
                <a:srgbClr val="000000"/>
              </a:solidFill>
              <a:effectLst/>
              <a:latin typeface="Times New Roman" panose="02020603050405020304" pitchFamily="18" charset="0"/>
              <a:ea typeface="Times New Roman" panose="02020603050405020304" pitchFamily="18" charset="0"/>
            </a:endParaRPr>
          </a:p>
        </p:txBody>
      </p:sp>
      <p:sp>
        <p:nvSpPr>
          <p:cNvPr id="5" name="Rectangle 4"/>
          <p:cNvSpPr/>
          <p:nvPr/>
        </p:nvSpPr>
        <p:spPr>
          <a:xfrm>
            <a:off x="4883648" y="2736334"/>
            <a:ext cx="2701381" cy="461665"/>
          </a:xfrm>
          <a:prstGeom prst="rect">
            <a:avLst/>
          </a:prstGeom>
        </p:spPr>
        <p:txBody>
          <a:bodyPr wrap="none">
            <a:spAutoFit/>
          </a:bodyPr>
          <a:lstStyle/>
          <a:p>
            <a:r>
              <a:rPr lang="en-US" sz="2400" b="1" dirty="0">
                <a:solidFill>
                  <a:srgbClr val="00206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(a) food self-suf</a:t>
            </a:r>
            <a:r>
              <a:rPr lang="en-US" sz="2400" b="1" dirty="0">
                <a:solidFill>
                  <a:srgbClr val="002060"/>
                </a:solidFill>
                <a:effectLst>
                  <a:outerShdw blurRad="38100" dist="38100" dir="2700000" algn="tl">
                    <a:srgbClr val="000000">
                      <a:alpha val="43137"/>
                    </a:srgbClr>
                  </a:outerShdw>
                </a:effectLst>
                <a:latin typeface="Agency FB" panose="020B0503020202020204" pitchFamily="34" charset="0"/>
                <a:ea typeface="Calibri" panose="020F0502020204030204" pitchFamily="34" charset="0"/>
                <a:cs typeface="Times New Roman" panose="02020603050405020304" pitchFamily="18" charset="0"/>
              </a:rPr>
              <a:t>fi</a:t>
            </a:r>
            <a:r>
              <a:rPr lang="en-US" sz="2400" b="1" dirty="0">
                <a:solidFill>
                  <a:srgbClr val="00206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ciency</a:t>
            </a:r>
            <a:endParaRPr lang="en-US" sz="2400" b="1" dirty="0">
              <a:solidFill>
                <a:srgbClr val="002060"/>
              </a:solidFill>
              <a:effectLst>
                <a:outerShdw blurRad="38100" dist="38100" dir="2700000" algn="tl">
                  <a:srgbClr val="000000">
                    <a:alpha val="43137"/>
                  </a:srgbClr>
                </a:outerShdw>
              </a:effectLst>
              <a:latin typeface="Agency FB" panose="020B0503020202020204" pitchFamily="34" charset="0"/>
            </a:endParaRPr>
          </a:p>
        </p:txBody>
      </p:sp>
      <p:sp>
        <p:nvSpPr>
          <p:cNvPr id="6" name="Rectangle 5"/>
          <p:cNvSpPr/>
          <p:nvPr/>
        </p:nvSpPr>
        <p:spPr>
          <a:xfrm>
            <a:off x="4308198" y="5454134"/>
            <a:ext cx="2927404" cy="461665"/>
          </a:xfrm>
          <a:prstGeom prst="rect">
            <a:avLst/>
          </a:prstGeom>
        </p:spPr>
        <p:txBody>
          <a:bodyPr wrap="none">
            <a:spAutoFit/>
          </a:bodyPr>
          <a:lstStyle/>
          <a:p>
            <a:r>
              <a:rPr lang="en-US" sz="2400" b="1" dirty="0">
                <a:solidFill>
                  <a:srgbClr val="00206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(b) water self-suf</a:t>
            </a:r>
            <a:r>
              <a:rPr lang="en-US" sz="2400" b="1" dirty="0">
                <a:solidFill>
                  <a:srgbClr val="002060"/>
                </a:solidFill>
                <a:effectLst>
                  <a:outerShdw blurRad="38100" dist="38100" dir="2700000" algn="tl">
                    <a:srgbClr val="000000">
                      <a:alpha val="43137"/>
                    </a:srgbClr>
                  </a:outerShdw>
                </a:effectLst>
                <a:latin typeface="Agency FB" panose="020B0503020202020204" pitchFamily="34" charset="0"/>
                <a:ea typeface="Calibri" panose="020F0502020204030204" pitchFamily="34" charset="0"/>
                <a:cs typeface="Times New Roman" panose="02020603050405020304" pitchFamily="18" charset="0"/>
              </a:rPr>
              <a:t>fi</a:t>
            </a:r>
            <a:r>
              <a:rPr lang="en-US" sz="2400" b="1" dirty="0">
                <a:solidFill>
                  <a:srgbClr val="00206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ciency </a:t>
            </a:r>
            <a:endParaRPr lang="en-US" sz="2400" b="1" dirty="0">
              <a:solidFill>
                <a:srgbClr val="002060"/>
              </a:solidFill>
              <a:effectLst>
                <a:outerShdw blurRad="38100" dist="38100" dir="2700000" algn="tl">
                  <a:srgbClr val="000000">
                    <a:alpha val="43137"/>
                  </a:srgbClr>
                </a:outerShdw>
              </a:effectLst>
              <a:latin typeface="Agency FB" panose="020B0503020202020204" pitchFamily="34" charset="0"/>
            </a:endParaRPr>
          </a:p>
        </p:txBody>
      </p:sp>
    </p:spTree>
    <p:extLst>
      <p:ext uri="{BB962C8B-B14F-4D97-AF65-F5344CB8AC3E}">
        <p14:creationId xmlns:p14="http://schemas.microsoft.com/office/powerpoint/2010/main" val="21973824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87828" y="253415"/>
            <a:ext cx="8506496" cy="586635"/>
          </a:xfrm>
          <a:prstGeom prst="rect">
            <a:avLst/>
          </a:prstGeom>
        </p:spPr>
        <p:txBody>
          <a:bodyPr wrap="none">
            <a:spAutoFit/>
          </a:bodyPr>
          <a:lstStyle/>
          <a:p>
            <a:pPr marR="29845" indent="120015" algn="just">
              <a:lnSpc>
                <a:spcPct val="107000"/>
              </a:lnSpc>
              <a:spcBef>
                <a:spcPts val="200"/>
              </a:spcBef>
              <a:spcAft>
                <a:spcPts val="0"/>
              </a:spcAft>
            </a:pPr>
            <a:r>
              <a:rPr lang="en-US" sz="3200" b="1" dirty="0" smtClean="0">
                <a:solidFill>
                  <a:schemeClr val="accent2">
                    <a:lumMod val="75000"/>
                  </a:schemeClr>
                </a:solidFill>
                <a:effectLst>
                  <a:outerShdw blurRad="38100" dist="38100" dir="2700000" algn="tl">
                    <a:srgbClr val="000000">
                      <a:alpha val="43137"/>
                    </a:srgbClr>
                  </a:outerShdw>
                </a:effectLst>
                <a:latin typeface="Algerian" panose="04020705040A02060702" pitchFamily="82" charset="0"/>
                <a:ea typeface="Times New Roman" panose="02020603050405020304" pitchFamily="18" charset="0"/>
                <a:cs typeface="Times New Roman" panose="02020603050405020304" pitchFamily="18" charset="0"/>
              </a:rPr>
              <a:t>B- Virtual Water &amp; Trade (VWT) </a:t>
            </a:r>
            <a:r>
              <a:rPr lang="en-US" sz="3200" b="1" dirty="0">
                <a:solidFill>
                  <a:schemeClr val="accent2">
                    <a:lumMod val="75000"/>
                  </a:schemeClr>
                </a:solidFill>
                <a:effectLst>
                  <a:outerShdw blurRad="38100" dist="38100" dir="2700000" algn="tl">
                    <a:srgbClr val="000000">
                      <a:alpha val="43137"/>
                    </a:srgbClr>
                  </a:outerShdw>
                </a:effectLst>
                <a:latin typeface="Algerian" panose="04020705040A02060702" pitchFamily="82" charset="0"/>
                <a:ea typeface="Times New Roman" panose="02020603050405020304" pitchFamily="18" charset="0"/>
                <a:cs typeface="Times New Roman" panose="02020603050405020304" pitchFamily="18" charset="0"/>
              </a:rPr>
              <a:t>model</a:t>
            </a:r>
          </a:p>
        </p:txBody>
      </p:sp>
      <p:sp>
        <p:nvSpPr>
          <p:cNvPr id="3" name="Rectangle 2"/>
          <p:cNvSpPr/>
          <p:nvPr/>
        </p:nvSpPr>
        <p:spPr>
          <a:xfrm>
            <a:off x="90152" y="1372570"/>
            <a:ext cx="12101848" cy="5032147"/>
          </a:xfrm>
          <a:prstGeom prst="rect">
            <a:avLst/>
          </a:prstGeom>
        </p:spPr>
        <p:txBody>
          <a:bodyPr wrap="square">
            <a:spAutoFit/>
          </a:bodyPr>
          <a:lstStyle/>
          <a:p>
            <a:pPr marR="29845" indent="120015" algn="just">
              <a:lnSpc>
                <a:spcPct val="107000"/>
              </a:lnSpc>
              <a:spcAft>
                <a:spcPts val="0"/>
              </a:spcAf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main purpose of this model is to characterize the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virtual water trade into and out of Egypt</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Therefore, there is less emphasis on individual countries, and thus, countries were integrated into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nine regions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to make the model and its links smaller and more parsimonious. The country under consideration,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Egypt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 this study, is kept as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an individual</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The nine regions are: Africa (</a:t>
            </a:r>
            <a:r>
              <a:rPr lang="en-US" sz="20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AF</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Middle East and North Africa (</a:t>
            </a:r>
            <a:r>
              <a:rPr lang="en-US" sz="20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ME</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East Asia and Paci</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 (</a:t>
            </a:r>
            <a:r>
              <a:rPr lang="en-US" sz="20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EA</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South Asia (</a:t>
            </a:r>
            <a:r>
              <a:rPr lang="en-US" sz="20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SA</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Central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Asia (</a:t>
            </a:r>
            <a:r>
              <a:rPr lang="en-US" sz="20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CA</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Europe (</a:t>
            </a:r>
            <a:r>
              <a:rPr lang="en-US" sz="20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EU</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North America (</a:t>
            </a:r>
            <a:r>
              <a:rPr lang="en-US" sz="20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NA</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Latin America and Caribbean (</a:t>
            </a:r>
            <a:r>
              <a:rPr lang="en-US" sz="20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LA</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and Oceania and New Zealand (</a:t>
            </a:r>
            <a:r>
              <a:rPr lang="en-US" sz="20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OC</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marR="29845" indent="120015" algn="just">
              <a:lnSpc>
                <a:spcPct val="107000"/>
              </a:lnSpc>
              <a:spcAft>
                <a:spcPts val="0"/>
              </a:spcAft>
            </a:pPr>
            <a:endPar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R="29845" indent="120015" algn="just">
              <a:lnSpc>
                <a:spcPct val="107000"/>
              </a:lnSpc>
              <a:spcAft>
                <a:spcPts val="0"/>
              </a:spcAft>
            </a:pP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data between </a:t>
            </a:r>
            <a:r>
              <a:rPr lang="en-US" sz="20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1986 and 2011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were used for the VWT model because it is the time frame within which all data were available.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Population and agricultural production and consumption-related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data are available publicly through the </a:t>
            </a:r>
            <a:r>
              <a:rPr lang="en-US" sz="2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(FAO 2017b).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blue and green water footprint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of each product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m</a:t>
            </a:r>
            <a:r>
              <a:rPr lang="en-US" sz="2000" b="1" baseline="30000"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tonne</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was obtained from </a:t>
            </a:r>
            <a:r>
              <a:rPr lang="en-US" sz="2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Mekonnen</a:t>
            </a:r>
            <a:r>
              <a:rPr lang="en-US" sz="2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and Hoekstra 2011)</a:t>
            </a:r>
            <a:r>
              <a:rPr lang="en-US" sz="2000" dirty="0">
                <a:solidFill>
                  <a:srgbClr val="42287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and multiplied by the production quantity (</a:t>
            </a:r>
            <a:r>
              <a:rPr lang="en-US"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tonne</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to calculate the water footprint of each product (m</a:t>
            </a:r>
            <a:r>
              <a:rPr lang="en-US" sz="2000"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The water footprint of all food produced and consumed were summed up, then divided by the population to calculate </a:t>
            </a:r>
            <a:r>
              <a:rPr lang="en-US"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WF</a:t>
            </a:r>
            <a:r>
              <a:rPr lang="en-US" sz="2000" b="1"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 </a:t>
            </a:r>
            <a:r>
              <a:rPr lang="en-US"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and WF</a:t>
            </a:r>
            <a:r>
              <a:rPr lang="en-US" sz="2000" b="1"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respectively. The GDP data were obtained from the </a:t>
            </a:r>
            <a:r>
              <a:rPr lang="en-US" sz="2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(UN 2017).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VWT model was developed and evaluated based on </a:t>
            </a:r>
            <a:r>
              <a:rPr lang="en-US" sz="20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the baseline period (1986</a:t>
            </a:r>
            <a:r>
              <a:rPr lang="en-US" sz="2000" b="1"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t>
            </a:r>
            <a:r>
              <a:rPr lang="en-US" sz="20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2011</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then it was used to project the future </a:t>
            </a:r>
            <a:r>
              <a:rPr lang="en-US" sz="20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VWT up to 2050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using the </a:t>
            </a:r>
            <a:r>
              <a:rPr lang="en-US"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future socioeconomic shared pathways (SSPs). </a:t>
            </a:r>
            <a:endParaRPr lang="en-US" sz="1400" b="1" dirty="0">
              <a:solidFill>
                <a:srgbClr val="000000"/>
              </a:solidFill>
              <a:effectLst/>
              <a:latin typeface="Times New Roman" panose="02020603050405020304" pitchFamily="18" charset="0"/>
              <a:ea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smtClean="0"/>
              <a:t>2020 International Conference on the Nile and Grand Ethiopian Renaissance Dam: Science, Conflict Resolution and Cooperation</a:t>
            </a:r>
            <a:endParaRPr lang="en-US"/>
          </a:p>
        </p:txBody>
      </p:sp>
    </p:spTree>
    <p:extLst>
      <p:ext uri="{BB962C8B-B14F-4D97-AF65-F5344CB8AC3E}">
        <p14:creationId xmlns:p14="http://schemas.microsoft.com/office/powerpoint/2010/main" val="30274679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44948" y="175213"/>
            <a:ext cx="7537641" cy="512128"/>
          </a:xfrm>
          <a:prstGeom prst="rect">
            <a:avLst/>
          </a:prstGeom>
        </p:spPr>
        <p:txBody>
          <a:bodyPr wrap="none">
            <a:spAutoFit/>
          </a:bodyPr>
          <a:lstStyle/>
          <a:p>
            <a:pPr>
              <a:lnSpc>
                <a:spcPct val="107000"/>
              </a:lnSpc>
              <a:spcAft>
                <a:spcPts val="800"/>
              </a:spcAft>
            </a:pPr>
            <a:r>
              <a:rPr lang="en-US" sz="2800" b="1" dirty="0">
                <a:solidFill>
                  <a:schemeClr val="accent6">
                    <a:lumMod val="50000"/>
                  </a:schemeClr>
                </a:solidFill>
                <a:effectLst>
                  <a:outerShdw blurRad="38100" dist="38100" dir="2700000" algn="tl">
                    <a:srgbClr val="000000">
                      <a:alpha val="43137"/>
                    </a:srgbClr>
                  </a:outerShdw>
                </a:effectLst>
                <a:latin typeface="Agency FB" panose="020B0503020202020204" pitchFamily="34" charset="0"/>
              </a:rPr>
              <a:t>Global scenarios / Shared Socioeconomic Pathways (SSPs) </a:t>
            </a:r>
          </a:p>
        </p:txBody>
      </p:sp>
      <p:sp>
        <p:nvSpPr>
          <p:cNvPr id="4" name="Rectangle 3"/>
          <p:cNvSpPr/>
          <p:nvPr/>
        </p:nvSpPr>
        <p:spPr>
          <a:xfrm>
            <a:off x="-2" y="834390"/>
            <a:ext cx="12191999" cy="1922962"/>
          </a:xfrm>
          <a:prstGeom prst="rect">
            <a:avLst/>
          </a:prstGeom>
        </p:spPr>
        <p:txBody>
          <a:bodyPr wrap="square">
            <a:spAutoFit/>
          </a:bodyPr>
          <a:lstStyle/>
          <a:p>
            <a:pPr marR="111760" indent="145415" algn="just">
              <a:lnSpc>
                <a:spcPct val="112000"/>
              </a:lnSpc>
              <a:spcAft>
                <a:spcPts val="20"/>
              </a:spcAft>
            </a:pPr>
            <a:r>
              <a:rPr lang="en-US" dirty="0">
                <a:solidFill>
                  <a:srgbClr val="181717"/>
                </a:solidFill>
                <a:latin typeface="Times New Roman" panose="02020603050405020304" pitchFamily="18" charset="0"/>
                <a:ea typeface="Times New Roman" panose="02020603050405020304" pitchFamily="18" charset="0"/>
              </a:rPr>
              <a:t>The climate change research community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developed </a:t>
            </a:r>
            <a:r>
              <a:rPr lang="en-US" sz="2000" b="1" u="sng"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fi</a:t>
            </a:r>
            <a:r>
              <a:rPr lang="en-US" sz="2000" b="1" u="sng"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ve</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scenarios </a:t>
            </a:r>
            <a:r>
              <a:rPr lang="en-US" dirty="0">
                <a:solidFill>
                  <a:srgbClr val="181717"/>
                </a:solidFill>
                <a:latin typeface="Times New Roman" panose="02020603050405020304" pitchFamily="18" charset="0"/>
                <a:ea typeface="Times New Roman" panose="02020603050405020304" pitchFamily="18" charset="0"/>
              </a:rPr>
              <a:t>of global societal development,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called the shared socioeconomic pathways (SSPs) </a:t>
            </a:r>
            <a:r>
              <a:rPr lang="en-US" dirty="0">
                <a:solidFill>
                  <a:srgbClr val="181717"/>
                </a:solidFill>
                <a:latin typeface="Times New Roman" panose="02020603050405020304" pitchFamily="18" charset="0"/>
                <a:ea typeface="Times New Roman" panose="02020603050405020304" pitchFamily="18" charset="0"/>
              </a:rPr>
              <a:t>(</a:t>
            </a:r>
            <a:r>
              <a:rPr lang="en-US" dirty="0">
                <a:solidFill>
                  <a:srgbClr val="422874"/>
                </a:solidFill>
                <a:latin typeface="Times New Roman" panose="02020603050405020304" pitchFamily="18" charset="0"/>
                <a:ea typeface="Times New Roman" panose="02020603050405020304" pitchFamily="18" charset="0"/>
              </a:rPr>
              <a:t>O'Neill et al., 2017</a:t>
            </a:r>
            <a:r>
              <a:rPr lang="en-US" dirty="0">
                <a:solidFill>
                  <a:srgbClr val="181717"/>
                </a:solidFill>
                <a:latin typeface="Times New Roman" panose="02020603050405020304" pitchFamily="18" charset="0"/>
                <a:ea typeface="Times New Roman" panose="02020603050405020304" pitchFamily="18" charset="0"/>
              </a:rPr>
              <a:t>). These SSPs consider changes in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demographics, </a:t>
            </a:r>
            <a:r>
              <a:rPr lang="en-US" b="1"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economy</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and lifestyle, policies, </a:t>
            </a:r>
            <a:r>
              <a:rPr lang="en-US" b="1"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technology</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natural resources, and </a:t>
            </a:r>
            <a:r>
              <a:rPr lang="en-US" b="1"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human development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for distinguishing the </a:t>
            </a:r>
            <a:r>
              <a:rPr lang="en-US" sz="2000" b="1" u="sng"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fi</a:t>
            </a:r>
            <a:r>
              <a:rPr lang="en-US" sz="2000" b="1" u="sng"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ve scenarios</a:t>
            </a:r>
            <a:r>
              <a:rPr lang="en-US" dirty="0">
                <a:solidFill>
                  <a:srgbClr val="181717"/>
                </a:solidFill>
                <a:latin typeface="Times New Roman" panose="02020603050405020304" pitchFamily="18" charset="0"/>
                <a:ea typeface="Times New Roman" panose="02020603050405020304" pitchFamily="18" charset="0"/>
              </a:rPr>
              <a:t>.</a:t>
            </a:r>
          </a:p>
          <a:p>
            <a:r>
              <a:rPr lang="en-US" dirty="0">
                <a:solidFill>
                  <a:srgbClr val="422874"/>
                </a:solidFill>
                <a:latin typeface="Times New Roman" panose="02020603050405020304" pitchFamily="18" charset="0"/>
                <a:ea typeface="Times New Roman" panose="02020603050405020304" pitchFamily="18" charset="0"/>
              </a:rPr>
              <a:t>IIASA (2016) </a:t>
            </a:r>
            <a:r>
              <a:rPr lang="en-US" dirty="0">
                <a:solidFill>
                  <a:srgbClr val="181717"/>
                </a:solidFill>
                <a:latin typeface="Times New Roman" panose="02020603050405020304" pitchFamily="18" charset="0"/>
                <a:ea typeface="Times New Roman" panose="02020603050405020304" pitchFamily="18" charset="0"/>
              </a:rPr>
              <a:t>provides </a:t>
            </a:r>
            <a:r>
              <a:rPr lang="en-US" b="1" u="sng"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the population</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n-US" b="1" u="sng"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gross domestic product</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and urbanization data of all SSPs for all countries for the period of </a:t>
            </a:r>
            <a:r>
              <a:rPr lang="en-US" b="1"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2000</a:t>
            </a:r>
            <a:r>
              <a:rPr lang="en-US" b="1"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t>
            </a:r>
            <a:r>
              <a:rPr lang="en-US" b="1"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2100</a:t>
            </a:r>
            <a:r>
              <a:rPr lang="en-US" dirty="0">
                <a:solidFill>
                  <a:srgbClr val="181717"/>
                </a:solidFill>
                <a:latin typeface="Times New Roman" panose="02020603050405020304" pitchFamily="18" charset="0"/>
                <a:ea typeface="Times New Roman" panose="02020603050405020304" pitchFamily="18" charset="0"/>
              </a:rPr>
              <a:t>. </a:t>
            </a:r>
            <a:r>
              <a:rPr lang="en-US" b="1" u="sng" dirty="0">
                <a:solidFill>
                  <a:srgbClr val="18171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Data on population </a:t>
            </a:r>
            <a:r>
              <a:rPr lang="en-US" b="1" dirty="0">
                <a:solidFill>
                  <a:srgbClr val="18171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(P) and </a:t>
            </a:r>
            <a:r>
              <a:rPr lang="en-US" b="1" u="sng" dirty="0">
                <a:solidFill>
                  <a:srgbClr val="18171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gross domestic product </a:t>
            </a:r>
            <a:r>
              <a:rPr lang="en-US" b="1" dirty="0">
                <a:solidFill>
                  <a:srgbClr val="18171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(GDP) were extracted for all countries up to year 2050 and processed to match the ten world regions distinguished in this study</a:t>
            </a:r>
            <a:r>
              <a:rPr lang="en-US" dirty="0">
                <a:solidFill>
                  <a:srgbClr val="181717"/>
                </a:solidFill>
                <a:latin typeface="Times New Roman" panose="02020603050405020304" pitchFamily="18" charset="0"/>
                <a:ea typeface="Times New Roman" panose="02020603050405020304" pitchFamily="18" charset="0"/>
              </a:rPr>
              <a:t>. </a:t>
            </a:r>
            <a:endParaRPr lang="en-US" dirty="0"/>
          </a:p>
        </p:txBody>
      </p:sp>
      <p:sp>
        <p:nvSpPr>
          <p:cNvPr id="5" name="Rectangle 4"/>
          <p:cNvSpPr/>
          <p:nvPr/>
        </p:nvSpPr>
        <p:spPr>
          <a:xfrm>
            <a:off x="1" y="2688359"/>
            <a:ext cx="12191999" cy="4247317"/>
          </a:xfrm>
          <a:prstGeom prst="rect">
            <a:avLst/>
          </a:prstGeom>
        </p:spPr>
        <p:txBody>
          <a:bodyPr wrap="square">
            <a:spAutoFit/>
          </a:bodyPr>
          <a:lstStyle/>
          <a:p>
            <a:pPr algn="just"/>
            <a:r>
              <a:rPr lang="en-US" dirty="0">
                <a:solidFill>
                  <a:srgbClr val="181717"/>
                </a:solidFill>
                <a:latin typeface="Times New Roman" panose="02020603050405020304" pitchFamily="18" charset="0"/>
                <a:ea typeface="Times New Roman" panose="02020603050405020304" pitchFamily="18" charset="0"/>
              </a:rPr>
              <a:t>The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future values of water footprint of agricultural production (WF</a:t>
            </a:r>
            <a:r>
              <a:rPr lang="en-US" b="1" baseline="-25000"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P</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n-US" dirty="0">
                <a:solidFill>
                  <a:srgbClr val="181717"/>
                </a:solidFill>
                <a:latin typeface="Times New Roman" panose="02020603050405020304" pitchFamily="18" charset="0"/>
                <a:ea typeface="Times New Roman" panose="02020603050405020304" pitchFamily="18" charset="0"/>
              </a:rPr>
              <a:t>are unknown for each region. These values depend on many factors that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vary by region</a:t>
            </a:r>
            <a:r>
              <a:rPr lang="en-US" dirty="0">
                <a:solidFill>
                  <a:srgbClr val="181717"/>
                </a:solidFill>
                <a:latin typeface="Times New Roman" panose="02020603050405020304" pitchFamily="18" charset="0"/>
                <a:ea typeface="Times New Roman" panose="02020603050405020304" pitchFamily="18" charset="0"/>
              </a:rPr>
              <a:t>, like the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water resources availability, the agriculture policy and management decisions, and the degree of development and </a:t>
            </a:r>
            <a:r>
              <a:rPr lang="en-US" b="1" dirty="0" smtClean="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technology. </a:t>
            </a:r>
            <a:r>
              <a:rPr lang="en-US" dirty="0" smtClean="0">
                <a:solidFill>
                  <a:srgbClr val="181717"/>
                </a:solidFill>
                <a:latin typeface="Times New Roman" panose="02020603050405020304" pitchFamily="18" charset="0"/>
                <a:ea typeface="Times New Roman" panose="02020603050405020304" pitchFamily="18" charset="0"/>
              </a:rPr>
              <a:t>So</a:t>
            </a:r>
            <a:r>
              <a:rPr lang="en-US" dirty="0">
                <a:solidFill>
                  <a:srgbClr val="181717"/>
                </a:solidFill>
                <a:latin typeface="Times New Roman" panose="02020603050405020304" pitchFamily="18" charset="0"/>
                <a:ea typeface="Times New Roman" panose="02020603050405020304" pitchFamily="18" charset="0"/>
              </a:rPr>
              <a:t>, an ideal way to estimate WF</a:t>
            </a:r>
            <a:r>
              <a:rPr lang="en-US" baseline="-25000" dirty="0">
                <a:solidFill>
                  <a:srgbClr val="181717"/>
                </a:solidFill>
                <a:latin typeface="Times New Roman" panose="02020603050405020304" pitchFamily="18" charset="0"/>
                <a:ea typeface="Times New Roman" panose="02020603050405020304" pitchFamily="18" charset="0"/>
              </a:rPr>
              <a:t>P </a:t>
            </a:r>
            <a:r>
              <a:rPr lang="en-US" dirty="0">
                <a:solidFill>
                  <a:srgbClr val="181717"/>
                </a:solidFill>
                <a:latin typeface="Times New Roman" panose="02020603050405020304" pitchFamily="18" charset="0"/>
                <a:ea typeface="Times New Roman" panose="02020603050405020304" pitchFamily="18" charset="0"/>
              </a:rPr>
              <a:t>is to </a:t>
            </a:r>
            <a:r>
              <a:rPr lang="en-US" b="1" dirty="0">
                <a:solidFill>
                  <a:srgbClr val="181717"/>
                </a:solidFill>
                <a:latin typeface="Times New Roman" panose="02020603050405020304" pitchFamily="18" charset="0"/>
                <a:ea typeface="Times New Roman" panose="02020603050405020304" pitchFamily="18" charset="0"/>
              </a:rPr>
              <a:t>develop a model like NWF for every country in the world and simulate the future values based on assumptions for the controlling </a:t>
            </a:r>
            <a:r>
              <a:rPr lang="en-US" b="1" dirty="0" smtClean="0">
                <a:solidFill>
                  <a:srgbClr val="181717"/>
                </a:solidFill>
                <a:latin typeface="Times New Roman" panose="02020603050405020304" pitchFamily="18" charset="0"/>
                <a:ea typeface="Times New Roman" panose="02020603050405020304" pitchFamily="18" charset="0"/>
              </a:rPr>
              <a:t>factors</a:t>
            </a:r>
            <a:r>
              <a:rPr lang="en-US" dirty="0" smtClean="0">
                <a:solidFill>
                  <a:srgbClr val="181717"/>
                </a:solidFill>
                <a:latin typeface="Times New Roman" panose="02020603050405020304" pitchFamily="18" charset="0"/>
                <a:ea typeface="Times New Roman" panose="02020603050405020304" pitchFamily="18" charset="0"/>
              </a:rPr>
              <a:t> T</a:t>
            </a:r>
            <a:r>
              <a:rPr lang="en-US" b="1" dirty="0" smtClean="0">
                <a:solidFill>
                  <a:srgbClr val="18171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wo </a:t>
            </a:r>
            <a:r>
              <a:rPr lang="en-US" b="1" dirty="0">
                <a:solidFill>
                  <a:srgbClr val="18171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different experiments were adopted</a:t>
            </a:r>
            <a:r>
              <a:rPr lang="en-US" dirty="0">
                <a:solidFill>
                  <a:srgbClr val="181717"/>
                </a:solidFill>
                <a:latin typeface="Times New Roman" panose="02020603050405020304" pitchFamily="18" charset="0"/>
                <a:ea typeface="Times New Roman" panose="02020603050405020304" pitchFamily="18" charset="0"/>
              </a:rPr>
              <a:t>. </a:t>
            </a:r>
            <a:endParaRPr lang="en-US" dirty="0" smtClean="0">
              <a:solidFill>
                <a:srgbClr val="181717"/>
              </a:solidFill>
              <a:latin typeface="Times New Roman" panose="02020603050405020304" pitchFamily="18" charset="0"/>
              <a:ea typeface="Times New Roman" panose="02020603050405020304" pitchFamily="18" charset="0"/>
            </a:endParaRPr>
          </a:p>
          <a:p>
            <a:pPr algn="just"/>
            <a:r>
              <a:rPr lang="en-US" b="1" u="sng" dirty="0" smtClean="0">
                <a:solidFill>
                  <a:srgbClr val="18171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Experiment </a:t>
            </a:r>
            <a:r>
              <a:rPr lang="en-US" b="1" u="sng" dirty="0">
                <a:solidFill>
                  <a:srgbClr val="18171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I</a:t>
            </a:r>
            <a:r>
              <a:rPr lang="en-US" dirty="0">
                <a:solidFill>
                  <a:srgbClr val="181717"/>
                </a:solidFill>
                <a:latin typeface="Times New Roman" panose="02020603050405020304" pitchFamily="18" charset="0"/>
                <a:ea typeface="Times New Roman" panose="02020603050405020304" pitchFamily="18" charset="0"/>
              </a:rPr>
              <a:t>, data on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WF</a:t>
            </a:r>
            <a:r>
              <a:rPr lang="en-US" b="1" baseline="-25000"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P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per region </a:t>
            </a:r>
            <a:r>
              <a:rPr lang="en-US" dirty="0">
                <a:solidFill>
                  <a:srgbClr val="181717"/>
                </a:solidFill>
                <a:latin typeface="Times New Roman" panose="02020603050405020304" pitchFamily="18" charset="0"/>
                <a:ea typeface="Times New Roman" panose="02020603050405020304" pitchFamily="18" charset="0"/>
              </a:rPr>
              <a:t>(expressed in m</a:t>
            </a:r>
            <a:r>
              <a:rPr lang="en-US" baseline="30000" dirty="0">
                <a:solidFill>
                  <a:srgbClr val="181717"/>
                </a:solidFill>
                <a:latin typeface="Times New Roman" panose="02020603050405020304" pitchFamily="18" charset="0"/>
                <a:ea typeface="Times New Roman" panose="02020603050405020304" pitchFamily="18" charset="0"/>
              </a:rPr>
              <a:t>3</a:t>
            </a:r>
            <a:r>
              <a:rPr lang="en-US" dirty="0">
                <a:solidFill>
                  <a:srgbClr val="181717"/>
                </a:solidFill>
                <a:latin typeface="Times New Roman" panose="02020603050405020304" pitchFamily="18" charset="0"/>
                <a:ea typeface="Times New Roman" panose="02020603050405020304" pitchFamily="18" charset="0"/>
              </a:rPr>
              <a:t>/y/capita) at the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end of the baseline period (2011) were assumed to remain constant up to the year 2050</a:t>
            </a:r>
            <a:r>
              <a:rPr lang="en-US" dirty="0">
                <a:solidFill>
                  <a:srgbClr val="181717"/>
                </a:solidFill>
                <a:latin typeface="Times New Roman" panose="02020603050405020304" pitchFamily="18" charset="0"/>
                <a:ea typeface="Times New Roman" panose="02020603050405020304" pitchFamily="18" charset="0"/>
              </a:rPr>
              <a:t>. This implies that </a:t>
            </a:r>
            <a:r>
              <a:rPr lang="en-US" b="1" dirty="0">
                <a:solidFill>
                  <a:srgbClr val="18171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each region </a:t>
            </a:r>
            <a:r>
              <a:rPr lang="en-US" dirty="0">
                <a:solidFill>
                  <a:srgbClr val="181717"/>
                </a:solidFill>
                <a:latin typeface="Times New Roman" panose="02020603050405020304" pitchFamily="18" charset="0"/>
                <a:ea typeface="Times New Roman" panose="02020603050405020304" pitchFamily="18" charset="0"/>
              </a:rPr>
              <a:t>attempts to </a:t>
            </a:r>
            <a:r>
              <a:rPr lang="en-US" b="1" dirty="0">
                <a:solidFill>
                  <a:srgbClr val="18171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keep the food production per capita at the level of 2011</a:t>
            </a:r>
            <a:r>
              <a:rPr lang="en-US" dirty="0">
                <a:solidFill>
                  <a:srgbClr val="181717"/>
                </a:solidFill>
                <a:latin typeface="Times New Roman" panose="02020603050405020304" pitchFamily="18" charset="0"/>
                <a:ea typeface="Times New Roman" panose="02020603050405020304" pitchFamily="18" charset="0"/>
              </a:rPr>
              <a:t>, assuming that the water footprint of production in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every region keeps pace with regional population growth</a:t>
            </a:r>
            <a:r>
              <a:rPr lang="en-US" dirty="0" smtClean="0">
                <a:solidFill>
                  <a:srgbClr val="181717"/>
                </a:solidFill>
                <a:latin typeface="Times New Roman" panose="02020603050405020304" pitchFamily="18" charset="0"/>
                <a:ea typeface="Times New Roman" panose="02020603050405020304" pitchFamily="18" charset="0"/>
              </a:rPr>
              <a:t>. </a:t>
            </a:r>
          </a:p>
          <a:p>
            <a:pPr algn="just"/>
            <a:endParaRPr lang="en-US" b="1" u="sng" dirty="0">
              <a:solidFill>
                <a:srgbClr val="18171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algn="just"/>
            <a:r>
              <a:rPr lang="en-US" b="1" u="sng" dirty="0" smtClean="0">
                <a:solidFill>
                  <a:srgbClr val="18171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Experiment </a:t>
            </a:r>
            <a:r>
              <a:rPr lang="en-US" b="1" u="sng" dirty="0">
                <a:solidFill>
                  <a:srgbClr val="18171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II</a:t>
            </a:r>
            <a:r>
              <a:rPr lang="en-US" dirty="0">
                <a:solidFill>
                  <a:srgbClr val="181717"/>
                </a:solidFill>
                <a:latin typeface="Times New Roman" panose="02020603050405020304" pitchFamily="18" charset="0"/>
                <a:ea typeface="Times New Roman" panose="02020603050405020304" pitchFamily="18" charset="0"/>
              </a:rPr>
              <a:t>, even </a:t>
            </a:r>
            <a:r>
              <a:rPr lang="en-US" b="1" dirty="0">
                <a:solidFill>
                  <a:srgbClr val="18171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if resources availability is not a problem for some regions </a:t>
            </a:r>
            <a:r>
              <a:rPr lang="en-US" dirty="0" smtClean="0">
                <a:solidFill>
                  <a:srgbClr val="181717"/>
                </a:solidFill>
                <a:latin typeface="Times New Roman" panose="02020603050405020304" pitchFamily="18" charset="0"/>
                <a:ea typeface="Times New Roman" panose="02020603050405020304" pitchFamily="18" charset="0"/>
              </a:rPr>
              <a:t>,</a:t>
            </a:r>
            <a:r>
              <a:rPr lang="en-US" b="1" dirty="0" smtClean="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other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factors like water quality and socioeconomic factors </a:t>
            </a:r>
            <a:r>
              <a:rPr lang="en-US" dirty="0" smtClean="0">
                <a:solidFill>
                  <a:srgbClr val="181717"/>
                </a:solidFill>
                <a:latin typeface="Times New Roman" panose="02020603050405020304" pitchFamily="18" charset="0"/>
                <a:ea typeface="Times New Roman" panose="02020603050405020304" pitchFamily="18" charset="0"/>
              </a:rPr>
              <a:t>might </a:t>
            </a:r>
            <a:r>
              <a:rPr lang="en-US" dirty="0">
                <a:solidFill>
                  <a:srgbClr val="181717"/>
                </a:solidFill>
                <a:latin typeface="Times New Roman" panose="02020603050405020304" pitchFamily="18" charset="0"/>
                <a:ea typeface="Times New Roman" panose="02020603050405020304" pitchFamily="18" charset="0"/>
              </a:rPr>
              <a:t>make them fail to maintain 2011 levels of per capita food production. Hence,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some other regions would increase their per capita food production over 2011 levels to trade more food</a:t>
            </a:r>
            <a:r>
              <a:rPr lang="en-US" dirty="0">
                <a:solidFill>
                  <a:srgbClr val="181717"/>
                </a:solidFill>
                <a:latin typeface="Times New Roman" panose="02020603050405020304" pitchFamily="18" charset="0"/>
                <a:ea typeface="Times New Roman" panose="02020603050405020304" pitchFamily="18" charset="0"/>
              </a:rPr>
              <a:t>. In this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experiment the per capita </a:t>
            </a:r>
            <a:r>
              <a:rPr lang="en-US" b="1" dirty="0" err="1">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WF</a:t>
            </a:r>
            <a:r>
              <a:rPr lang="en-US" b="1" baseline="-25000" dirty="0" err="1">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p</a:t>
            </a:r>
            <a:r>
              <a:rPr lang="en-US" b="1" baseline="-25000"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is assumed to be varying, for some regions it will increase while decrease for others. </a:t>
            </a:r>
            <a:r>
              <a:rPr lang="en-US" dirty="0">
                <a:solidFill>
                  <a:srgbClr val="181717"/>
                </a:solidFill>
                <a:latin typeface="Times New Roman" panose="02020603050405020304" pitchFamily="18" charset="0"/>
                <a:ea typeface="Times New Roman" panose="02020603050405020304" pitchFamily="18" charset="0"/>
              </a:rPr>
              <a:t>The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annual WF</a:t>
            </a:r>
            <a:r>
              <a:rPr lang="en-US" b="1" baseline="-25000"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P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series up to 2050 </a:t>
            </a:r>
            <a:r>
              <a:rPr lang="en-US" dirty="0">
                <a:solidFill>
                  <a:srgbClr val="181717"/>
                </a:solidFill>
                <a:latin typeface="Times New Roman" panose="02020603050405020304" pitchFamily="18" charset="0"/>
                <a:ea typeface="Times New Roman" panose="02020603050405020304" pitchFamily="18" charset="0"/>
              </a:rPr>
              <a:t>were generated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for all SSPs in the ten </a:t>
            </a:r>
            <a:r>
              <a:rPr lang="en-US" b="1" dirty="0" smtClean="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regions</a:t>
            </a:r>
            <a:r>
              <a:rPr lang="en-US" dirty="0" smtClean="0">
                <a:solidFill>
                  <a:srgbClr val="181717"/>
                </a:solidFill>
                <a:latin typeface="Times New Roman" panose="02020603050405020304" pitchFamily="18" charset="0"/>
                <a:ea typeface="Times New Roman" panose="02020603050405020304" pitchFamily="18" charset="0"/>
              </a:rPr>
              <a:t>. </a:t>
            </a:r>
            <a:r>
              <a:rPr lang="en-US" b="1" u="sng" dirty="0">
                <a:solidFill>
                  <a:srgbClr val="181717"/>
                </a:solidFill>
                <a:latin typeface="Times New Roman" panose="02020603050405020304" pitchFamily="18" charset="0"/>
                <a:ea typeface="Times New Roman" panose="02020603050405020304" pitchFamily="18" charset="0"/>
              </a:rPr>
              <a:t>Finally,</a:t>
            </a:r>
            <a:r>
              <a:rPr lang="en-US" dirty="0">
                <a:solidFill>
                  <a:srgbClr val="181717"/>
                </a:solidFill>
                <a:latin typeface="Times New Roman" panose="02020603050405020304" pitchFamily="18" charset="0"/>
                <a:ea typeface="Times New Roman" panose="02020603050405020304" pitchFamily="18" charset="0"/>
              </a:rPr>
              <a:t> the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VWT model was used to generate the virtual water (food) imports of Egypt till year 2050 under the </a:t>
            </a:r>
            <a:r>
              <a:rPr lang="en-US" b="1" dirty="0">
                <a:solidFill>
                  <a:srgbClr val="00206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fi</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ve SSPs</a:t>
            </a:r>
            <a:r>
              <a:rPr lang="en-US" dirty="0" smtClean="0">
                <a:solidFill>
                  <a:srgbClr val="181717"/>
                </a:solidFill>
                <a:latin typeface="Times New Roman" panose="02020603050405020304" pitchFamily="18" charset="0"/>
                <a:ea typeface="Times New Roman" panose="02020603050405020304" pitchFamily="18" charset="0"/>
              </a:rPr>
              <a:t>.</a:t>
            </a:r>
            <a:endParaRPr lang="en-US" b="1" dirty="0">
              <a:solidFill>
                <a:srgbClr val="00206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030271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tretch>
            <a:fillRect/>
          </a:stretch>
        </p:blipFill>
        <p:spPr>
          <a:xfrm>
            <a:off x="0" y="3016354"/>
            <a:ext cx="12192000" cy="3495263"/>
          </a:xfrm>
          <a:prstGeom prst="rect">
            <a:avLst/>
          </a:prstGeom>
        </p:spPr>
      </p:pic>
      <p:sp>
        <p:nvSpPr>
          <p:cNvPr id="3" name="Rectangle 2"/>
          <p:cNvSpPr/>
          <p:nvPr/>
        </p:nvSpPr>
        <p:spPr>
          <a:xfrm>
            <a:off x="0" y="6511617"/>
            <a:ext cx="12003110" cy="443519"/>
          </a:xfrm>
          <a:prstGeom prst="rect">
            <a:avLst/>
          </a:prstGeom>
        </p:spPr>
        <p:txBody>
          <a:bodyPr wrap="square">
            <a:spAutoFit/>
          </a:bodyPr>
          <a:lstStyle/>
          <a:p>
            <a:pPr marR="29845" indent="-6350" algn="ctr">
              <a:lnSpc>
                <a:spcPct val="107000"/>
              </a:lnSpc>
              <a:spcAft>
                <a:spcPts val="0"/>
              </a:spcAft>
            </a:pPr>
            <a:r>
              <a:rPr lang="en-US" sz="1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Figure </a:t>
            </a:r>
            <a:r>
              <a:rPr lang="en-US" sz="10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1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baseline and projected future </a:t>
            </a:r>
            <a:r>
              <a:rPr lang="en-US" sz="1200" b="1" u="sng" dirty="0">
                <a:solidFill>
                  <a:srgbClr val="00B05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virtual water imports of Egypt </a:t>
            </a:r>
            <a:r>
              <a:rPr lang="en-US" sz="1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under the </a:t>
            </a:r>
            <a:r>
              <a:rPr lang="en-US" sz="1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a:t>
            </a:r>
            <a:r>
              <a:rPr lang="en-US" sz="1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ve SSPs, </a:t>
            </a:r>
            <a:r>
              <a:rPr lang="en-US" sz="1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a:t>
            </a:r>
            <a:r>
              <a:rPr lang="en-US" sz="1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Experiment</a:t>
            </a:r>
            <a:r>
              <a:rPr lang="en-US" sz="10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I</a:t>
            </a:r>
            <a:r>
              <a:rPr lang="en-US" sz="1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constant WF</a:t>
            </a:r>
            <a:r>
              <a:rPr lang="en-US" sz="1000"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 </a:t>
            </a:r>
            <a:r>
              <a:rPr lang="en-US" sz="1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 the future and </a:t>
            </a:r>
            <a:r>
              <a:rPr lang="en-US" sz="1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t>
            </a:r>
            <a:r>
              <a:rPr lang="en-US" sz="1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0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Experiment II</a:t>
            </a:r>
            <a:r>
              <a:rPr lang="en-US" sz="1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varying WF</a:t>
            </a:r>
            <a:r>
              <a:rPr lang="en-US" sz="1000"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 </a:t>
            </a:r>
            <a:r>
              <a:rPr lang="en-US" sz="1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values based on stabilized food waste in the </a:t>
            </a:r>
            <a:r>
              <a:rPr lang="en-US" sz="1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future</a:t>
            </a:r>
            <a:endParaRPr lang="en-US" sz="1000" dirty="0">
              <a:solidFill>
                <a:srgbClr val="000000"/>
              </a:solidFill>
              <a:latin typeface="Times New Roman" panose="02020603050405020304" pitchFamily="18" charset="0"/>
              <a:ea typeface="Times New Roman" panose="02020603050405020304" pitchFamily="18" charset="0"/>
            </a:endParaRPr>
          </a:p>
        </p:txBody>
      </p:sp>
      <p:sp>
        <p:nvSpPr>
          <p:cNvPr id="4" name="Rectangle 3"/>
          <p:cNvSpPr/>
          <p:nvPr/>
        </p:nvSpPr>
        <p:spPr>
          <a:xfrm>
            <a:off x="2851052" y="-34427"/>
            <a:ext cx="5582619" cy="553357"/>
          </a:xfrm>
          <a:prstGeom prst="rect">
            <a:avLst/>
          </a:prstGeom>
        </p:spPr>
        <p:txBody>
          <a:bodyPr wrap="none">
            <a:spAutoFit/>
          </a:bodyPr>
          <a:lstStyle/>
          <a:p>
            <a:pPr marR="29845" indent="120015" algn="just">
              <a:lnSpc>
                <a:spcPct val="107000"/>
              </a:lnSpc>
              <a:spcBef>
                <a:spcPts val="200"/>
              </a:spcBef>
              <a:spcAft>
                <a:spcPts val="0"/>
              </a:spcAft>
            </a:pPr>
            <a:r>
              <a:rPr lang="en-US" sz="2800" b="1" dirty="0" smtClean="0">
                <a:solidFill>
                  <a:schemeClr val="accent2">
                    <a:lumMod val="50000"/>
                  </a:schemeClr>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Virtual Water &amp; Trade (VWT) model </a:t>
            </a:r>
            <a:r>
              <a:rPr lang="en-US" sz="2800" b="1" dirty="0">
                <a:solidFill>
                  <a:schemeClr val="accent2">
                    <a:lumMod val="50000"/>
                  </a:schemeClr>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results</a:t>
            </a:r>
          </a:p>
        </p:txBody>
      </p:sp>
      <p:sp>
        <p:nvSpPr>
          <p:cNvPr id="5" name="Rectangle 4"/>
          <p:cNvSpPr/>
          <p:nvPr/>
        </p:nvSpPr>
        <p:spPr>
          <a:xfrm>
            <a:off x="0" y="403844"/>
            <a:ext cx="12192000" cy="2612510"/>
          </a:xfrm>
          <a:prstGeom prst="rect">
            <a:avLst/>
          </a:prstGeom>
        </p:spPr>
        <p:txBody>
          <a:bodyPr wrap="square">
            <a:spAutoFit/>
          </a:bodyPr>
          <a:lstStyle/>
          <a:p>
            <a:pPr marR="29845" indent="120015" algn="just">
              <a:lnSpc>
                <a:spcPct val="107000"/>
              </a:lnSpc>
            </a:pPr>
            <a:r>
              <a:rPr lang="en-US" sz="1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a:t>
            </a: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VWT model was fed with the IIASA's SSPs to project Egypt's imports till 2050. </a:t>
            </a:r>
            <a:r>
              <a:rPr lang="en-US" sz="1400" b="1" u="sng"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In experiment I</a:t>
            </a: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when the WF</a:t>
            </a:r>
            <a:r>
              <a:rPr lang="en-US" sz="1400"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 </a:t>
            </a: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t>
            </a:r>
            <a:r>
              <a:rPr lang="en-US" sz="1400"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a:t>
            </a: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/capita) was kept constant in the future in all regions, Egypt's virtual water import </a:t>
            </a:r>
            <a:r>
              <a:rPr lang="en-US" sz="14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increased </a:t>
            </a:r>
            <a:r>
              <a:rPr lang="en-US" sz="1400" b="1"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from </a:t>
            </a:r>
            <a:r>
              <a:rPr lang="en-US" sz="14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76 up to 135 × 10</a:t>
            </a:r>
            <a:r>
              <a:rPr lang="en-US" sz="1400" b="1" baseline="30000"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9 </a:t>
            </a:r>
            <a:r>
              <a:rPr lang="en-US" sz="14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m</a:t>
            </a:r>
            <a:r>
              <a:rPr lang="en-US" sz="1400" b="1" baseline="30000"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4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/y by 2050</a:t>
            </a: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with an </a:t>
            </a:r>
            <a:r>
              <a:rPr lang="en-US" sz="14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average value </a:t>
            </a:r>
            <a:r>
              <a:rPr lang="en-US" sz="1400" b="1" dirty="0">
                <a:solidFill>
                  <a:srgbClr val="00B05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of 103× 10</a:t>
            </a:r>
            <a:r>
              <a:rPr lang="en-US" sz="1400" b="1" baseline="30000" dirty="0">
                <a:solidFill>
                  <a:srgbClr val="00B05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9 </a:t>
            </a:r>
            <a:r>
              <a:rPr lang="en-US" sz="1400" b="1" dirty="0">
                <a:solidFill>
                  <a:srgbClr val="00B05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m</a:t>
            </a:r>
            <a:r>
              <a:rPr lang="en-US" sz="1400" b="1" baseline="30000" dirty="0">
                <a:solidFill>
                  <a:srgbClr val="00B05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400" b="1" dirty="0">
                <a:solidFill>
                  <a:srgbClr val="00B05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/y </a:t>
            </a: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Figure </a:t>
            </a:r>
            <a:r>
              <a:rPr lang="en-US" sz="1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a:t>
            </a: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This constant future value of WF</a:t>
            </a:r>
            <a:r>
              <a:rPr lang="en-US" sz="1400"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 </a:t>
            </a: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implies a significant increase in Egypt's production over the years to match the pace of population growth, and thus, imports can be kept to the lowest possible level. However, </a:t>
            </a:r>
            <a:r>
              <a:rPr lang="en-US" sz="14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this future scenario may not be realistic </a:t>
            </a: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as the </a:t>
            </a:r>
            <a:r>
              <a:rPr lang="en-US" sz="14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VWT model generated unrealistically high or low waste and stock variations to keep the global food balance between exporting and importing regions</a:t>
            </a: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400" b="1" u="sng" dirty="0" smtClean="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In </a:t>
            </a:r>
            <a:r>
              <a:rPr lang="en-US" sz="1400" b="1" u="sng"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experiment II</a:t>
            </a: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the generated WF</a:t>
            </a:r>
            <a:r>
              <a:rPr lang="en-US" sz="1400"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 </a:t>
            </a: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values (m</a:t>
            </a:r>
            <a:r>
              <a:rPr lang="en-US" sz="1400"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a:t>
            </a: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/capita) </a:t>
            </a:r>
            <a:r>
              <a:rPr lang="en-US" sz="14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increased</a:t>
            </a: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in certain regions (e.g. Eastern Europe and North America) and </a:t>
            </a:r>
            <a:r>
              <a:rPr lang="en-US" sz="14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decreased</a:t>
            </a: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in others (e.g. </a:t>
            </a:r>
            <a:r>
              <a:rPr lang="en-US" sz="14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Middle East and South Asia</a:t>
            </a: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in the future, and we </a:t>
            </a:r>
            <a:r>
              <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a:t>
            </a: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nd this to be </a:t>
            </a:r>
            <a:r>
              <a:rPr lang="en-US" sz="1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more </a:t>
            </a:r>
            <a:r>
              <a:rPr lang="en-US" sz="14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realistic due to </a:t>
            </a:r>
            <a:r>
              <a:rPr lang="en-US" sz="1400" b="1" dirty="0" smtClean="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advancement </a:t>
            </a:r>
            <a:r>
              <a:rPr lang="en-US" sz="1400" b="1" dirty="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in technology and the differences in population growth rates among the world's </a:t>
            </a:r>
            <a:r>
              <a:rPr lang="en-US" sz="1400" b="1" dirty="0" smtClean="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regions</a:t>
            </a:r>
            <a:r>
              <a:rPr lang="en-US" sz="1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new projections of Egypt's imports are shown in </a:t>
            </a:r>
            <a:r>
              <a:rPr lang="en-US" sz="1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Fig. </a:t>
            </a:r>
            <a:r>
              <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 The imports range from </a:t>
            </a:r>
            <a:r>
              <a:rPr lang="en-US" sz="1400" b="1"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127 to 232 × 10</a:t>
            </a:r>
            <a:r>
              <a:rPr lang="en-US" sz="1400" b="1" baseline="300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9</a:t>
            </a:r>
            <a:r>
              <a:rPr lang="en-US" sz="1400" b="1"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m3/y by 2050 </a:t>
            </a:r>
            <a:r>
              <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with an average value of </a:t>
            </a:r>
            <a:r>
              <a:rPr lang="en-US" sz="1400" b="1" dirty="0">
                <a:solidFill>
                  <a:srgbClr val="00B05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195 × 10</a:t>
            </a:r>
            <a:r>
              <a:rPr lang="en-US" sz="1400" b="1" baseline="30000" dirty="0">
                <a:solidFill>
                  <a:srgbClr val="00B05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9</a:t>
            </a:r>
            <a:r>
              <a:rPr lang="en-US" sz="1400" b="1" dirty="0">
                <a:solidFill>
                  <a:srgbClr val="00B05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m3/y </a:t>
            </a:r>
            <a:r>
              <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 2050.We also find the projections to be reasonable as the lowest imports projections of Egypt, in other words </a:t>
            </a:r>
            <a:r>
              <a:rPr lang="en-US" sz="1400" b="1"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exports to Egypt from the other nine regions</a:t>
            </a:r>
            <a:r>
              <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happen in </a:t>
            </a:r>
            <a:r>
              <a:rPr lang="en-US" sz="1400" b="1"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SSP3 and SSP4</a:t>
            </a:r>
            <a:r>
              <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characterized by global fragmentation and inequality </a:t>
            </a:r>
            <a:r>
              <a:rPr lang="en-US" sz="1400" b="1"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where policies are oriented towards security, including barriers to trade </a:t>
            </a:r>
            <a:r>
              <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On the other hand, </a:t>
            </a:r>
            <a:r>
              <a:rPr lang="en-US" sz="1400" b="1"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the highest</a:t>
            </a:r>
            <a:r>
              <a:rPr lang="en-US" sz="105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1"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imports </a:t>
            </a:r>
            <a:r>
              <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are found for </a:t>
            </a:r>
            <a:r>
              <a:rPr lang="en-US" sz="1400" b="1"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SSP5</a:t>
            </a:r>
            <a:r>
              <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the </a:t>
            </a:r>
            <a:r>
              <a:rPr lang="en-US" sz="1400" b="1"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conventional development scenario </a:t>
            </a:r>
            <a:r>
              <a:rPr lang="en-US" sz="1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.Egypt's </a:t>
            </a:r>
            <a:r>
              <a:rPr lang="en-US" sz="1400" b="1"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virtual water imports </a:t>
            </a:r>
            <a:r>
              <a:rPr lang="en-US"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are projected to </a:t>
            </a:r>
            <a:r>
              <a:rPr lang="en-US" sz="1400" b="1"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increase from all </a:t>
            </a:r>
            <a:r>
              <a:rPr lang="en-US" sz="1400" b="1"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regions</a:t>
            </a:r>
            <a:r>
              <a:rPr lang="en-US" sz="1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05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3387521" y="3908475"/>
            <a:ext cx="3239990" cy="338554"/>
          </a:xfrm>
          <a:prstGeom prst="rect">
            <a:avLst/>
          </a:prstGeom>
        </p:spPr>
        <p:txBody>
          <a:bodyPr wrap="none">
            <a:spAutoFit/>
          </a:bodyPr>
          <a:lstStyle/>
          <a:p>
            <a:r>
              <a:rPr lang="en-US" sz="1600" b="1" dirty="0" smtClean="0">
                <a:solidFill>
                  <a:srgbClr val="C00000"/>
                </a:solidFill>
                <a:effectLst>
                  <a:outerShdw blurRad="38100" dist="38100" dir="2700000" algn="tl">
                    <a:srgbClr val="000000">
                      <a:alpha val="43137"/>
                    </a:srgbClr>
                  </a:outerShdw>
                </a:effectLst>
                <a:latin typeface="Agency FB" panose="020B0503020202020204" pitchFamily="34" charset="0"/>
              </a:rPr>
              <a:t>(</a:t>
            </a:r>
            <a:r>
              <a:rPr lang="en-US" sz="1600" b="1" dirty="0">
                <a:solidFill>
                  <a:srgbClr val="C00000"/>
                </a:solidFill>
                <a:effectLst>
                  <a:outerShdw blurRad="38100" dist="38100" dir="2700000" algn="tl">
                    <a:srgbClr val="000000">
                      <a:alpha val="43137"/>
                    </a:srgbClr>
                  </a:outerShdw>
                </a:effectLst>
                <a:latin typeface="Agency FB" panose="020B0503020202020204" pitchFamily="34" charset="0"/>
              </a:rPr>
              <a:t>a) Experiment I: constant WFP in the future</a:t>
            </a:r>
          </a:p>
        </p:txBody>
      </p:sp>
      <p:sp>
        <p:nvSpPr>
          <p:cNvPr id="7" name="Rectangle 6"/>
          <p:cNvSpPr/>
          <p:nvPr/>
        </p:nvSpPr>
        <p:spPr>
          <a:xfrm>
            <a:off x="2314525" y="5280942"/>
            <a:ext cx="5216575" cy="307777"/>
          </a:xfrm>
          <a:prstGeom prst="rect">
            <a:avLst/>
          </a:prstGeom>
        </p:spPr>
        <p:txBody>
          <a:bodyPr wrap="square">
            <a:spAutoFit/>
          </a:bodyPr>
          <a:lstStyle/>
          <a:p>
            <a:r>
              <a:rPr lang="en-US" sz="1400" b="1" dirty="0">
                <a:solidFill>
                  <a:srgbClr val="C00000"/>
                </a:solidFill>
                <a:effectLst>
                  <a:outerShdw blurRad="38100" dist="38100" dir="2700000" algn="tl">
                    <a:srgbClr val="000000">
                      <a:alpha val="43137"/>
                    </a:srgbClr>
                  </a:outerShdw>
                </a:effectLst>
                <a:latin typeface="Agency FB" panose="020B0503020202020204" pitchFamily="34" charset="0"/>
              </a:rPr>
              <a:t>(b) Experiment II: varying WFP values based on stabilized food waste in the future </a:t>
            </a:r>
          </a:p>
        </p:txBody>
      </p:sp>
    </p:spTree>
    <p:extLst>
      <p:ext uri="{BB962C8B-B14F-4D97-AF65-F5344CB8AC3E}">
        <p14:creationId xmlns:p14="http://schemas.microsoft.com/office/powerpoint/2010/main" val="17518261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tretch>
            <a:fillRect/>
          </a:stretch>
        </p:blipFill>
        <p:spPr>
          <a:xfrm>
            <a:off x="-4297" y="2654300"/>
            <a:ext cx="12194148" cy="3650279"/>
          </a:xfrm>
          <a:prstGeom prst="rect">
            <a:avLst/>
          </a:prstGeom>
        </p:spPr>
      </p:pic>
      <p:sp>
        <p:nvSpPr>
          <p:cNvPr id="3" name="Rectangle 2"/>
          <p:cNvSpPr/>
          <p:nvPr/>
        </p:nvSpPr>
        <p:spPr>
          <a:xfrm>
            <a:off x="-4297" y="6304579"/>
            <a:ext cx="12191999" cy="553421"/>
          </a:xfrm>
          <a:prstGeom prst="rect">
            <a:avLst/>
          </a:prstGeom>
        </p:spPr>
        <p:txBody>
          <a:bodyPr wrap="square">
            <a:spAutoFit/>
          </a:bodyPr>
          <a:lstStyle/>
          <a:p>
            <a:pPr marR="29845" indent="120015" algn="ctr">
              <a:lnSpc>
                <a:spcPct val="107000"/>
              </a:lnSpc>
              <a:spcAft>
                <a:spcPts val="0"/>
              </a:spcAft>
            </a:pPr>
            <a:r>
              <a:rPr lang="en-US" sz="12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Figure</a:t>
            </a:r>
            <a:r>
              <a:rPr lang="en-US" sz="12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1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600" b="1" dirty="0">
                <a:solidFill>
                  <a:srgbClr val="00B05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Virtual water (food) imports </a:t>
            </a:r>
            <a:r>
              <a:rPr lang="en-US"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of Egypt over the baseline period and the projected future under </a:t>
            </a:r>
            <a:r>
              <a:rPr lang="en-US" sz="1200" b="1" u="sng"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various national and global scenarios</a:t>
            </a:r>
            <a:r>
              <a:rPr lang="en-US"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 Experiment I</a:t>
            </a:r>
            <a:r>
              <a:rPr lang="en-US"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constant WF</a:t>
            </a:r>
            <a:r>
              <a:rPr lang="en-US" sz="1200"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 </a:t>
            </a:r>
            <a:r>
              <a:rPr lang="en-US"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values in the future and </a:t>
            </a:r>
            <a:r>
              <a:rPr lang="en-US" sz="1200"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(b) Experiment II</a:t>
            </a:r>
            <a:r>
              <a:rPr lang="en-US"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varying WF</a:t>
            </a:r>
            <a:r>
              <a:rPr lang="en-US" sz="1200"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 </a:t>
            </a:r>
            <a:r>
              <a:rPr lang="en-US"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values based on stabilized food waste in the future </a:t>
            </a:r>
            <a:r>
              <a:rPr lang="en-US" sz="1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 </a:t>
            </a:r>
            <a:r>
              <a:rPr lang="en-US" sz="1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Abdelkader</a:t>
            </a:r>
            <a:r>
              <a:rPr lang="en-US" sz="1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et al., 2018).</a:t>
            </a:r>
            <a:endParaRPr lang="en-US" sz="1200" dirty="0">
              <a:solidFill>
                <a:srgbClr val="000000"/>
              </a:solidFill>
              <a:latin typeface="Times New Roman" panose="02020603050405020304" pitchFamily="18" charset="0"/>
              <a:ea typeface="Times New Roman" panose="02020603050405020304" pitchFamily="18" charset="0"/>
            </a:endParaRPr>
          </a:p>
        </p:txBody>
      </p:sp>
      <p:sp>
        <p:nvSpPr>
          <p:cNvPr id="5" name="Rectangle 4"/>
          <p:cNvSpPr/>
          <p:nvPr/>
        </p:nvSpPr>
        <p:spPr>
          <a:xfrm>
            <a:off x="4597600" y="3287573"/>
            <a:ext cx="4188967" cy="369332"/>
          </a:xfrm>
          <a:prstGeom prst="rect">
            <a:avLst/>
          </a:prstGeom>
        </p:spPr>
        <p:txBody>
          <a:bodyPr wrap="none">
            <a:spAutoFit/>
          </a:bodyPr>
          <a:lstStyle/>
          <a:p>
            <a:r>
              <a:rPr lang="en-US" b="1" dirty="0" smtClean="0">
                <a:solidFill>
                  <a:srgbClr val="C0000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(a</a:t>
            </a:r>
            <a:r>
              <a:rPr lang="en-US" b="1" dirty="0">
                <a:solidFill>
                  <a:srgbClr val="C0000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 Experiment I: constant WF</a:t>
            </a:r>
            <a:r>
              <a:rPr lang="en-US" b="1" baseline="-25000" dirty="0">
                <a:solidFill>
                  <a:srgbClr val="C0000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P </a:t>
            </a:r>
            <a:r>
              <a:rPr lang="en-US" b="1" dirty="0">
                <a:solidFill>
                  <a:srgbClr val="C0000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values in the future </a:t>
            </a:r>
            <a:endParaRPr lang="en-US" b="1" dirty="0">
              <a:solidFill>
                <a:srgbClr val="C00000"/>
              </a:solidFill>
              <a:effectLst>
                <a:outerShdw blurRad="38100" dist="38100" dir="2700000" algn="tl">
                  <a:srgbClr val="000000">
                    <a:alpha val="43137"/>
                  </a:srgbClr>
                </a:outerShdw>
              </a:effectLst>
              <a:latin typeface="Agency FB" panose="020B0503020202020204" pitchFamily="34" charset="0"/>
            </a:endParaRPr>
          </a:p>
        </p:txBody>
      </p:sp>
      <p:sp>
        <p:nvSpPr>
          <p:cNvPr id="6" name="Rectangle 5"/>
          <p:cNvSpPr/>
          <p:nvPr/>
        </p:nvSpPr>
        <p:spPr>
          <a:xfrm>
            <a:off x="3771181" y="4802900"/>
            <a:ext cx="6578600" cy="369332"/>
          </a:xfrm>
          <a:prstGeom prst="rect">
            <a:avLst/>
          </a:prstGeom>
        </p:spPr>
        <p:txBody>
          <a:bodyPr wrap="square">
            <a:spAutoFit/>
          </a:bodyPr>
          <a:lstStyle/>
          <a:p>
            <a:r>
              <a:rPr lang="en-US" b="1" dirty="0">
                <a:solidFill>
                  <a:srgbClr val="C0000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(b) Experiment II: varying WF</a:t>
            </a:r>
            <a:r>
              <a:rPr lang="en-US" b="1" baseline="-25000" dirty="0">
                <a:solidFill>
                  <a:srgbClr val="C0000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P </a:t>
            </a:r>
            <a:r>
              <a:rPr lang="en-US" b="1" dirty="0">
                <a:solidFill>
                  <a:srgbClr val="C0000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values based on stabilized food waste in the future </a:t>
            </a:r>
            <a:endParaRPr lang="en-US" b="1" dirty="0">
              <a:solidFill>
                <a:srgbClr val="C00000"/>
              </a:solidFill>
              <a:effectLst>
                <a:outerShdw blurRad="38100" dist="38100" dir="2700000" algn="tl">
                  <a:srgbClr val="000000">
                    <a:alpha val="43137"/>
                  </a:srgbClr>
                </a:outerShdw>
              </a:effectLst>
              <a:latin typeface="Agency FB" panose="020B0503020202020204" pitchFamily="34" charset="0"/>
            </a:endParaRPr>
          </a:p>
        </p:txBody>
      </p:sp>
      <p:sp>
        <p:nvSpPr>
          <p:cNvPr id="7" name="Rectangle 6"/>
          <p:cNvSpPr/>
          <p:nvPr/>
        </p:nvSpPr>
        <p:spPr>
          <a:xfrm>
            <a:off x="-4297" y="0"/>
            <a:ext cx="12192000" cy="2759602"/>
          </a:xfrm>
          <a:prstGeom prst="rect">
            <a:avLst/>
          </a:prstGeom>
        </p:spPr>
        <p:txBody>
          <a:bodyPr wrap="square">
            <a:spAutoFit/>
          </a:bodyPr>
          <a:lstStyle/>
          <a:p>
            <a:pPr algn="just">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The general pattern and trend of Egypt's food imports projected by both the global and national models in the NWFT modeling framework </a:t>
            </a:r>
            <a:r>
              <a:rPr lang="en-US" dirty="0" smtClean="0">
                <a:latin typeface="Times New Roman" panose="02020603050405020304" pitchFamily="18" charset="0"/>
                <a:ea typeface="Calibri" panose="020F0502020204030204" pitchFamily="34" charset="0"/>
                <a:cs typeface="Arial" panose="020B0604020202020204" pitchFamily="34" charset="0"/>
              </a:rPr>
              <a:t>(</a:t>
            </a:r>
            <a:r>
              <a:rPr lang="en-US" dirty="0">
                <a:solidFill>
                  <a:srgbClr val="422874"/>
                </a:solidFill>
                <a:latin typeface="Times New Roman" panose="02020603050405020304" pitchFamily="18" charset="0"/>
                <a:ea typeface="Calibri" panose="020F0502020204030204" pitchFamily="34" charset="0"/>
                <a:cs typeface="Arial" panose="020B0604020202020204" pitchFamily="34" charset="0"/>
              </a:rPr>
              <a:t>Fig. 11</a:t>
            </a:r>
            <a:r>
              <a:rPr lang="en-US" dirty="0">
                <a:latin typeface="Times New Roman" panose="02020603050405020304" pitchFamily="18" charset="0"/>
                <a:ea typeface="Calibri" panose="020F0502020204030204" pitchFamily="34" charset="0"/>
                <a:cs typeface="Arial" panose="020B0604020202020204" pitchFamily="34" charset="0"/>
              </a:rPr>
              <a:t>). However, taking into consideration an average value of the five SSPs, the VWT model estimates Egypt's food import in year 2050 to be </a:t>
            </a:r>
            <a:r>
              <a:rPr lang="en-US"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150 million </a:t>
            </a:r>
            <a:r>
              <a:rPr lang="en-US" b="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tonne</a:t>
            </a:r>
            <a:r>
              <a:rPr lang="en-US"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which is 39% higher </a:t>
            </a:r>
            <a:r>
              <a:rPr lang="en-US" dirty="0">
                <a:latin typeface="Times New Roman" panose="02020603050405020304" pitchFamily="18" charset="0"/>
                <a:ea typeface="Calibri" panose="020F0502020204030204" pitchFamily="34" charset="0"/>
                <a:cs typeface="Arial" panose="020B0604020202020204" pitchFamily="34" charset="0"/>
              </a:rPr>
              <a:t>than the average estimate resulting from the </a:t>
            </a:r>
            <a:r>
              <a:rPr lang="en-US" b="1" dirty="0">
                <a:latin typeface="Times New Roman" panose="02020603050405020304" pitchFamily="18" charset="0"/>
                <a:ea typeface="Calibri" panose="020F0502020204030204" pitchFamily="34" charset="0"/>
                <a:cs typeface="Arial" panose="020B0604020202020204" pitchFamily="34" charset="0"/>
              </a:rPr>
              <a:t>national model</a:t>
            </a:r>
            <a:r>
              <a:rPr lang="en-US" dirty="0">
                <a:latin typeface="Times New Roman" panose="02020603050405020304" pitchFamily="18" charset="0"/>
                <a:ea typeface="Calibri" panose="020F0502020204030204" pitchFamily="34" charset="0"/>
                <a:cs typeface="Arial" panose="020B0604020202020204" pitchFamily="34" charset="0"/>
              </a:rPr>
              <a:t> (averaging the four national scenarios). </a:t>
            </a:r>
            <a:r>
              <a:rPr lang="en-US"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SSP4</a:t>
            </a:r>
            <a:r>
              <a:rPr lang="en-US" dirty="0">
                <a:latin typeface="Times New Roman" panose="02020603050405020304" pitchFamily="18" charset="0"/>
                <a:ea typeface="Calibri" panose="020F0502020204030204" pitchFamily="34" charset="0"/>
                <a:cs typeface="Arial" panose="020B0604020202020204" pitchFamily="34" charset="0"/>
              </a:rPr>
              <a:t> provides a </a:t>
            </a:r>
            <a:r>
              <a:rPr lang="en-US"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close estimate to the national model</a:t>
            </a:r>
            <a:r>
              <a:rPr lang="en-US" dirty="0">
                <a:latin typeface="Times New Roman" panose="02020603050405020304" pitchFamily="18" charset="0"/>
                <a:ea typeface="Calibri" panose="020F0502020204030204" pitchFamily="34" charset="0"/>
                <a:cs typeface="Arial" panose="020B0604020202020204" pitchFamily="34" charset="0"/>
              </a:rPr>
              <a:t>, with an estimated </a:t>
            </a:r>
            <a:r>
              <a:rPr lang="en-US"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food import in 2050 that is 8% lower than the average of the national scenarios</a:t>
            </a:r>
            <a:r>
              <a:rPr lang="en-US" dirty="0">
                <a:latin typeface="Times New Roman" panose="02020603050405020304" pitchFamily="18" charset="0"/>
                <a:ea typeface="Calibri" panose="020F0502020204030204" pitchFamily="34" charset="0"/>
                <a:cs typeface="Arial" panose="020B0604020202020204" pitchFamily="34" charset="0"/>
              </a:rPr>
              <a:t>. </a:t>
            </a:r>
            <a:r>
              <a:rPr lang="en-US" dirty="0" smtClean="0">
                <a:latin typeface="Times New Roman" panose="02020603050405020304" pitchFamily="18" charset="0"/>
                <a:ea typeface="Calibri" panose="020F0502020204030204" pitchFamily="34" charset="0"/>
                <a:cs typeface="Arial" panose="020B0604020202020204" pitchFamily="34" charset="0"/>
              </a:rPr>
              <a:t>In Egypt</a:t>
            </a:r>
            <a:r>
              <a:rPr lang="en-US" dirty="0">
                <a:latin typeface="Times New Roman" panose="02020603050405020304" pitchFamily="18" charset="0"/>
                <a:ea typeface="Calibri" panose="020F0502020204030204" pitchFamily="34" charset="0"/>
                <a:cs typeface="Arial" panose="020B0604020202020204" pitchFamily="34" charset="0"/>
              </a:rPr>
              <a:t>, it is useful and important to ensure that the </a:t>
            </a:r>
            <a:r>
              <a:rPr lang="en-US"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national 2050 strategy </a:t>
            </a:r>
            <a:r>
              <a:rPr lang="en-US" dirty="0">
                <a:latin typeface="Times New Roman" panose="02020603050405020304" pitchFamily="18" charset="0"/>
                <a:ea typeface="Calibri" panose="020F0502020204030204" pitchFamily="34" charset="0"/>
                <a:cs typeface="Arial" panose="020B0604020202020204" pitchFamily="34" charset="0"/>
              </a:rPr>
              <a:t>and its associated future scenarios can be made </a:t>
            </a:r>
            <a:r>
              <a:rPr lang="en-US"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possible from a global perspective</a:t>
            </a:r>
            <a:r>
              <a:rPr lang="en-US" dirty="0">
                <a:latin typeface="Times New Roman" panose="02020603050405020304" pitchFamily="18" charset="0"/>
                <a:ea typeface="Calibri" panose="020F0502020204030204" pitchFamily="34" charset="0"/>
                <a:cs typeface="Arial" panose="020B0604020202020204" pitchFamily="34" charset="0"/>
              </a:rPr>
              <a:t>, which can be assessed using the </a:t>
            </a:r>
            <a:r>
              <a:rPr lang="en-US"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VWT model </a:t>
            </a:r>
            <a:r>
              <a:rPr lang="en-US" dirty="0">
                <a:latin typeface="Times New Roman" panose="02020603050405020304" pitchFamily="18" charset="0"/>
                <a:ea typeface="Calibri" panose="020F0502020204030204" pitchFamily="34" charset="0"/>
                <a:cs typeface="Arial" panose="020B0604020202020204" pitchFamily="34" charset="0"/>
              </a:rPr>
              <a:t>to a reasonable level. </a:t>
            </a:r>
            <a:r>
              <a:rPr lang="en-US"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If Experiment I (</a:t>
            </a:r>
            <a:r>
              <a:rPr lang="en-US" b="1" dirty="0">
                <a:solidFill>
                  <a:srgbClr val="422874"/>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Fig. 11</a:t>
            </a:r>
            <a:r>
              <a:rPr lang="en-US"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 provides the realistic global picture</a:t>
            </a:r>
            <a:r>
              <a:rPr lang="en-US" dirty="0">
                <a:latin typeface="Times New Roman" panose="02020603050405020304" pitchFamily="18" charset="0"/>
                <a:ea typeface="Calibri" panose="020F0502020204030204" pitchFamily="34" charset="0"/>
                <a:cs typeface="Arial" panose="020B0604020202020204" pitchFamily="34" charset="0"/>
              </a:rPr>
              <a:t>, it means that </a:t>
            </a:r>
            <a:r>
              <a:rPr lang="en-US" dirty="0" smtClean="0">
                <a:latin typeface="Times New Roman" panose="02020603050405020304" pitchFamily="18" charset="0"/>
                <a:ea typeface="Calibri" panose="020F0502020204030204" pitchFamily="34" charset="0"/>
                <a:cs typeface="Arial" panose="020B0604020202020204" pitchFamily="34" charset="0"/>
              </a:rPr>
              <a:t>Egypt projected </a:t>
            </a:r>
            <a:r>
              <a:rPr lang="en-US" dirty="0">
                <a:latin typeface="Times New Roman" panose="02020603050405020304" pitchFamily="18" charset="0"/>
                <a:ea typeface="Calibri" panose="020F0502020204030204" pitchFamily="34" charset="0"/>
                <a:cs typeface="Arial" panose="020B0604020202020204" pitchFamily="34" charset="0"/>
              </a:rPr>
              <a:t>future food needs are far beyond what is anticipated based on the global food availability and trade network. In this case, it is an alarming situation that requires introducing </a:t>
            </a:r>
            <a:r>
              <a:rPr lang="en-US"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serious policy instruments </a:t>
            </a:r>
            <a:r>
              <a:rPr lang="en-US" dirty="0">
                <a:latin typeface="Times New Roman" panose="02020603050405020304" pitchFamily="18" charset="0"/>
                <a:ea typeface="Calibri" panose="020F0502020204030204" pitchFamily="34" charset="0"/>
                <a:cs typeface="Arial" panose="020B0604020202020204" pitchFamily="34" charset="0"/>
              </a:rPr>
              <a:t>that can </a:t>
            </a:r>
            <a:r>
              <a:rPr lang="en-US"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change Egypt's food gap</a:t>
            </a:r>
            <a:r>
              <a:rPr lang="en-US" dirty="0">
                <a:latin typeface="Times New Roman" panose="02020603050405020304" pitchFamily="18" charset="0"/>
                <a:ea typeface="Calibri" panose="020F0502020204030204" pitchFamily="34" charset="0"/>
                <a:cs typeface="Arial" panose="020B0604020202020204" pitchFamily="34" charset="0"/>
              </a:rPr>
              <a:t>.</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777061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50900"/>
            <a:ext cx="12192000" cy="5624745"/>
          </a:xfrm>
          <a:prstGeom prst="rect">
            <a:avLst/>
          </a:prstGeom>
        </p:spPr>
        <p:txBody>
          <a:bodyPr wrap="square">
            <a:spAutoFit/>
          </a:bodyPr>
          <a:lstStyle/>
          <a:p>
            <a:pPr marL="800100" marR="29845" indent="-342900" algn="just">
              <a:lnSpc>
                <a:spcPct val="107000"/>
              </a:lnSpc>
              <a:spcAft>
                <a:spcPts val="0"/>
              </a:spcAft>
              <a:buFont typeface="Wingdings" panose="05000000000000000000" pitchFamily="2" charset="2"/>
              <a:buChar char="q"/>
            </a:pP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 </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set of future scenarios of Egypt's water and socioeconomic conditions up to the year 2050 were evaluated using the national water-food (NWF) model, and they all revealed that </a:t>
            </a:r>
            <a:r>
              <a:rPr lang="en-US" sz="24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Egypt is facing the challenge of widening food and water gaps</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However, there are scenarios that were assessed to be more </a:t>
            </a:r>
            <a:r>
              <a:rPr lang="en-US" sz="24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optimistic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than others, and those ones require </a:t>
            </a:r>
            <a:r>
              <a:rPr lang="en-US" sz="24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investments to develop some internal water resources through desalination, the use of fossil groundwater, improving irrigation and municipal water </a:t>
            </a:r>
            <a:r>
              <a:rPr lang="en-US" sz="2400" b="1"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ef</a:t>
            </a:r>
            <a:r>
              <a:rPr lang="en-US" sz="2400" b="1"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fi</a:t>
            </a:r>
            <a:r>
              <a:rPr lang="en-US" sz="2400" b="1"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ciency , and  </a:t>
            </a:r>
            <a:r>
              <a:rPr lang="en-US" sz="24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lowering the population growth </a:t>
            </a:r>
            <a:r>
              <a:rPr lang="en-US" sz="2400" b="1"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rate</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sensitivity analysis revealed that the exceptionally </a:t>
            </a:r>
            <a:r>
              <a:rPr lang="en-US" sz="24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high population growth rate </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 Egypt plays a critical role in pushing the national </a:t>
            </a:r>
            <a:r>
              <a:rPr lang="en-US" sz="24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water and food gaps to alarming levels</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marL="800100" marR="29845" indent="-342900" algn="just">
              <a:lnSpc>
                <a:spcPct val="107000"/>
              </a:lnSpc>
              <a:spcAft>
                <a:spcPts val="0"/>
              </a:spcAft>
              <a:buFont typeface="Wingdings" panose="05000000000000000000" pitchFamily="2" charset="2"/>
              <a:buChar char="q"/>
            </a:pPr>
            <a:endPar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800100" marR="29845" indent="-342900" algn="just">
              <a:lnSpc>
                <a:spcPct val="107000"/>
              </a:lnSpc>
              <a:buFont typeface="Wingdings" panose="05000000000000000000" pitchFamily="2" charset="2"/>
              <a:buChar char="q"/>
            </a:pPr>
            <a:r>
              <a:rPr lang="en-US" sz="2400" b="1"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The </a:t>
            </a:r>
            <a:r>
              <a:rPr lang="en-US" sz="24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NWFT modeling f</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ramework can be easily adapted to other countries and also to expand the </a:t>
            </a:r>
            <a:r>
              <a:rPr lang="en-US" sz="24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nexus to other sectors, such as </a:t>
            </a:r>
            <a:r>
              <a:rPr lang="en-US" sz="2400" b="1" dirty="0" smtClean="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energy</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solidFill>
                  <a:srgbClr val="181717"/>
                </a:solidFill>
                <a:latin typeface="Times New Roman" panose="02020603050405020304" pitchFamily="18" charset="0"/>
                <a:ea typeface="Times New Roman" panose="02020603050405020304" pitchFamily="18" charset="0"/>
              </a:rPr>
              <a:t>This allows more integrated planning, development, policy-making, monitoring and evaluation of the nexus sectors. The same approach could be used to develop </a:t>
            </a:r>
            <a:r>
              <a:rPr lang="en-US" sz="2400" b="1" dirty="0">
                <a:solidFill>
                  <a:srgbClr val="181717"/>
                </a:solidFill>
                <a:latin typeface="Times New Roman" panose="02020603050405020304" pitchFamily="18" charset="0"/>
                <a:ea typeface="Times New Roman" panose="02020603050405020304" pitchFamily="18" charset="0"/>
              </a:rPr>
              <a:t>national sustainability strategies</a:t>
            </a:r>
            <a:r>
              <a:rPr lang="en-US" sz="2400" dirty="0">
                <a:solidFill>
                  <a:srgbClr val="181717"/>
                </a:solidFill>
                <a:latin typeface="Times New Roman" panose="02020603050405020304" pitchFamily="18" charset="0"/>
                <a:ea typeface="Times New Roman" panose="02020603050405020304" pitchFamily="18" charset="0"/>
              </a:rPr>
              <a:t> for multiple sectors. </a:t>
            </a:r>
          </a:p>
        </p:txBody>
      </p:sp>
      <p:sp>
        <p:nvSpPr>
          <p:cNvPr id="3" name="Rectangle 2"/>
          <p:cNvSpPr/>
          <p:nvPr/>
        </p:nvSpPr>
        <p:spPr>
          <a:xfrm>
            <a:off x="4054893" y="204520"/>
            <a:ext cx="3354444" cy="586635"/>
          </a:xfrm>
          <a:prstGeom prst="rect">
            <a:avLst/>
          </a:prstGeom>
        </p:spPr>
        <p:txBody>
          <a:bodyPr wrap="none">
            <a:spAutoFit/>
          </a:bodyPr>
          <a:lstStyle/>
          <a:p>
            <a:pPr marR="29845" indent="120015" algn="just">
              <a:lnSpc>
                <a:spcPct val="107000"/>
              </a:lnSpc>
              <a:spcBef>
                <a:spcPts val="200"/>
              </a:spcBef>
              <a:spcAft>
                <a:spcPts val="0"/>
              </a:spcAft>
            </a:pPr>
            <a:r>
              <a:rPr lang="en-US" sz="3200" b="1" dirty="0">
                <a:solidFill>
                  <a:srgbClr val="C00000"/>
                </a:solidFill>
                <a:effectLst>
                  <a:outerShdw blurRad="38100" dist="38100" dir="2700000" algn="tl">
                    <a:srgbClr val="000000">
                      <a:alpha val="43137"/>
                    </a:srgbClr>
                  </a:outerShdw>
                </a:effectLst>
                <a:latin typeface="Algerian" panose="04020705040A02060702" pitchFamily="82" charset="0"/>
                <a:ea typeface="Times New Roman" panose="02020603050405020304" pitchFamily="18" charset="0"/>
                <a:cs typeface="Times New Roman" panose="02020603050405020304" pitchFamily="18" charset="0"/>
              </a:rPr>
              <a:t>3- Conclusions</a:t>
            </a:r>
            <a:endParaRPr lang="en-US" sz="2800" b="1" dirty="0">
              <a:solidFill>
                <a:srgbClr val="C00000"/>
              </a:solidFill>
              <a:effectLst>
                <a:outerShdw blurRad="38100" dist="38100" dir="2700000" algn="tl">
                  <a:srgbClr val="000000">
                    <a:alpha val="43137"/>
                  </a:srgbClr>
                </a:outerShdw>
              </a:effectLst>
              <a:latin typeface="Algerian" panose="04020705040A02060702" pitchFamily="82" charset="0"/>
              <a:ea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a:xfrm>
            <a:off x="1871933" y="6481479"/>
            <a:ext cx="8153400" cy="365125"/>
          </a:xfrm>
        </p:spPr>
        <p:txBody>
          <a:bodyPr/>
          <a:lstStyle/>
          <a:p>
            <a:r>
              <a:rPr lang="en-US" dirty="0" smtClean="0"/>
              <a:t>2020 International Conference on the Nile and Grand Ethiopian Renaissance Dam: Science, Conflict Resolution and Cooperation</a:t>
            </a:r>
            <a:endParaRPr lang="en-US" dirty="0"/>
          </a:p>
        </p:txBody>
      </p:sp>
    </p:spTree>
    <p:extLst>
      <p:ext uri="{BB962C8B-B14F-4D97-AF65-F5344CB8AC3E}">
        <p14:creationId xmlns:p14="http://schemas.microsoft.com/office/powerpoint/2010/main" val="19640846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49668"/>
            <a:ext cx="12192000" cy="5993307"/>
          </a:xfrm>
          <a:prstGeom prst="rect">
            <a:avLst/>
          </a:prstGeom>
        </p:spPr>
        <p:txBody>
          <a:bodyPr wrap="square">
            <a:spAutoFit/>
          </a:bodyPr>
          <a:lstStyle/>
          <a:p>
            <a:pPr marL="342900" marR="29845" lvl="0" indent="-342900" algn="just">
              <a:lnSpc>
                <a:spcPct val="107000"/>
              </a:lnSpc>
              <a:buFont typeface="Wingdings" panose="05000000000000000000" pitchFamily="2" charset="2"/>
              <a:buChar char="q"/>
              <a:tabLst>
                <a:tab pos="180340" algn="l"/>
              </a:tabLst>
            </a:pP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 Egypt, the water </a:t>
            </a:r>
            <a:r>
              <a:rPr lang="en-US" sz="24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shortage experience </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is not related only to </a:t>
            </a:r>
            <a:r>
              <a:rPr lang="en-US" sz="24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increasing demand</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but rather also to </a:t>
            </a:r>
            <a:r>
              <a:rPr lang="en-US" sz="24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poor infrastructure and management practices</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water sector in Egypt is facing many challenges including water scarcity and deterioration of water quality due to population increase and lack of financial resources. </a:t>
            </a:r>
            <a:endPar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R="29845" lvl="0" algn="just">
              <a:lnSpc>
                <a:spcPct val="107000"/>
              </a:lnSpc>
              <a:tabLst>
                <a:tab pos="180340" algn="l"/>
              </a:tabLst>
            </a:pPr>
            <a:endPar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457200" marR="29845" indent="-457200" algn="just">
              <a:lnSpc>
                <a:spcPct val="107000"/>
              </a:lnSpc>
              <a:buFont typeface="Wingdings" panose="05000000000000000000" pitchFamily="2" charset="2"/>
              <a:buChar char="q"/>
              <a:tabLst>
                <a:tab pos="180340" algn="l"/>
              </a:tabLst>
            </a:pP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Agriculture in Egypt suffers from </a:t>
            </a:r>
            <a:r>
              <a:rPr lang="en-US" sz="2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low </a:t>
            </a:r>
            <a:r>
              <a:rPr lang="en-US" sz="24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productivity</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old technological</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low </a:t>
            </a:r>
            <a:r>
              <a:rPr lang="en-US" sz="2400" b="1" dirty="0" smtClean="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incomes </a:t>
            </a:r>
            <a:r>
              <a:rPr lang="en-US" sz="24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for farmers</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low exporting vision</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Policy making </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should invest </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 </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agricultural education and technology</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(which in turn would increase productivity), </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and in turn influence the </a:t>
            </a:r>
            <a:r>
              <a:rPr lang="en-US" sz="2400" b="1"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agriculture water productivity </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that influence </a:t>
            </a:r>
            <a:r>
              <a:rPr lang="en-US" sz="24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economic </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development </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 the country</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marR="29845" algn="just">
              <a:lnSpc>
                <a:spcPct val="107000"/>
              </a:lnSpc>
              <a:tabLst>
                <a:tab pos="180340" algn="l"/>
              </a:tabLst>
            </a:pPr>
            <a:endPar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457200" marR="29845" indent="-457200" algn="just">
              <a:lnSpc>
                <a:spcPct val="107000"/>
              </a:lnSpc>
              <a:buFont typeface="Wingdings" panose="05000000000000000000" pitchFamily="2" charset="2"/>
              <a:buChar char="q"/>
              <a:tabLst>
                <a:tab pos="180340" algn="l"/>
              </a:tabLst>
            </a:pP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It  is a strong indication </a:t>
            </a:r>
            <a:r>
              <a:rPr lang="en-US" sz="24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that investment in educational, health, and awareness programs </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for lowering the </a:t>
            </a:r>
            <a:r>
              <a:rPr lang="en-US" sz="24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population growth rate </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can be a major part of the solution of Egypt's severe water problems , also this is not enough alone but also awareness towards : ( </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Dietary energy </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consumed ( consume </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fruits and vegetable </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instead of </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meat and wheat </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decrease the food waste is important for developed countries like Egypt </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Footer Placeholder 2"/>
          <p:cNvSpPr>
            <a:spLocks noGrp="1"/>
          </p:cNvSpPr>
          <p:nvPr>
            <p:ph type="ftr" sz="quarter" idx="11"/>
          </p:nvPr>
        </p:nvSpPr>
        <p:spPr>
          <a:xfrm>
            <a:off x="1207699" y="6442975"/>
            <a:ext cx="9972136" cy="365125"/>
          </a:xfrm>
        </p:spPr>
        <p:txBody>
          <a:bodyPr/>
          <a:lstStyle/>
          <a:p>
            <a:r>
              <a:rPr lang="en-US" dirty="0" smtClean="0"/>
              <a:t>2020 International Conference on the Nile and Grand Ethiopian Renaissance Dam: Science, Conflict Resolution and Cooperation</a:t>
            </a:r>
            <a:endParaRPr lang="en-US" dirty="0"/>
          </a:p>
        </p:txBody>
      </p:sp>
    </p:spTree>
    <p:extLst>
      <p:ext uri="{BB962C8B-B14F-4D97-AF65-F5344CB8AC3E}">
        <p14:creationId xmlns:p14="http://schemas.microsoft.com/office/powerpoint/2010/main" val="29263637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52721"/>
            <a:ext cx="12107909" cy="5032147"/>
          </a:xfrm>
          <a:prstGeom prst="rect">
            <a:avLst/>
          </a:prstGeom>
        </p:spPr>
        <p:txBody>
          <a:bodyPr wrap="square">
            <a:spAutoFit/>
          </a:bodyPr>
          <a:lstStyle/>
          <a:p>
            <a:pPr marL="342900" marR="30480" indent="-342900" algn="just">
              <a:lnSpc>
                <a:spcPct val="107000"/>
              </a:lnSpc>
              <a:buFont typeface="Wingdings" panose="05000000000000000000" pitchFamily="2" charset="2"/>
              <a:buChar char="q"/>
              <a:tabLst>
                <a:tab pos="180340" algn="l"/>
              </a:tabLst>
            </a:pPr>
            <a:r>
              <a:rPr lang="en-US" sz="2000" dirty="0" smtClean="0">
                <a:latin typeface="Times New Roman" panose="02020603050405020304" pitchFamily="18" charset="0"/>
                <a:ea typeface="Calibri" panose="020F0502020204030204" pitchFamily="34" charset="0"/>
                <a:cs typeface="Arial" panose="020B0604020202020204" pitchFamily="34" charset="0"/>
              </a:rPr>
              <a:t>The </a:t>
            </a:r>
            <a:r>
              <a:rPr lang="en-US" sz="2000" dirty="0">
                <a:latin typeface="Times New Roman" panose="02020603050405020304" pitchFamily="18" charset="0"/>
                <a:ea typeface="Calibri" panose="020F0502020204030204" pitchFamily="34" charset="0"/>
                <a:cs typeface="Arial" panose="020B0604020202020204" pitchFamily="34" charset="0"/>
              </a:rPr>
              <a:t>NWFT modeling framework presented in this study has a few limitations that are worth further </a:t>
            </a:r>
            <a:r>
              <a:rPr lang="en-US" sz="2000" b="1" dirty="0">
                <a:latin typeface="Times New Roman" panose="02020603050405020304" pitchFamily="18" charset="0"/>
                <a:ea typeface="Calibri" panose="020F0502020204030204" pitchFamily="34" charset="0"/>
                <a:cs typeface="Arial" panose="020B0604020202020204" pitchFamily="34" charset="0"/>
              </a:rPr>
              <a:t>improvements</a:t>
            </a:r>
            <a:r>
              <a:rPr lang="en-US" sz="2000" dirty="0">
                <a:latin typeface="Times New Roman" panose="02020603050405020304" pitchFamily="18" charset="0"/>
                <a:ea typeface="Calibri" panose="020F0502020204030204" pitchFamily="34" charset="0"/>
                <a:cs typeface="Arial" panose="020B0604020202020204" pitchFamily="34" charset="0"/>
              </a:rPr>
              <a:t> in future studies. </a:t>
            </a:r>
            <a:r>
              <a:rPr lang="en-US" sz="2000" b="1" u="sng" dirty="0">
                <a:solidFill>
                  <a:srgbClr val="001D58"/>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First</a:t>
            </a:r>
            <a:r>
              <a:rPr lang="en-US" sz="2000" u="sng" dirty="0">
                <a:solidFill>
                  <a:srgbClr val="001D58"/>
                </a:solidFill>
                <a:latin typeface="Times New Roman" panose="02020603050405020304" pitchFamily="18" charset="0"/>
                <a:ea typeface="Calibri" panose="020F0502020204030204" pitchFamily="34" charset="0"/>
                <a:cs typeface="Arial" panose="020B0604020202020204" pitchFamily="34" charset="0"/>
              </a:rPr>
              <a:t>,</a:t>
            </a:r>
            <a:r>
              <a:rPr lang="en-US" sz="2000" dirty="0">
                <a:latin typeface="Times New Roman" panose="02020603050405020304" pitchFamily="18" charset="0"/>
                <a:ea typeface="Calibri" panose="020F0502020204030204" pitchFamily="34" charset="0"/>
                <a:cs typeface="Arial" panose="020B0604020202020204" pitchFamily="34" charset="0"/>
              </a:rPr>
              <a:t> </a:t>
            </a:r>
            <a:r>
              <a:rPr lang="en-US" sz="2000" dirty="0" smtClean="0">
                <a:latin typeface="Times New Roman" panose="02020603050405020304" pitchFamily="18" charset="0"/>
                <a:ea typeface="Calibri" panose="020F0502020204030204" pitchFamily="34" charset="0"/>
                <a:cs typeface="Arial" panose="020B0604020202020204" pitchFamily="34" charset="0"/>
              </a:rPr>
              <a:t>the </a:t>
            </a:r>
            <a:r>
              <a:rPr lang="en-US" sz="2000" dirty="0">
                <a:latin typeface="Times New Roman" panose="02020603050405020304" pitchFamily="18" charset="0"/>
                <a:ea typeface="Calibri" panose="020F0502020204030204" pitchFamily="34" charset="0"/>
                <a:cs typeface="Arial" panose="020B0604020202020204" pitchFamily="34" charset="0"/>
              </a:rPr>
              <a:t>NWF model can benefit from more including </a:t>
            </a:r>
            <a:r>
              <a:rPr lang="en-US" sz="2000" b="1" dirty="0">
                <a:latin typeface="Times New Roman" panose="02020603050405020304" pitchFamily="18" charset="0"/>
                <a:ea typeface="Calibri" panose="020F0502020204030204" pitchFamily="34" charset="0"/>
                <a:cs typeface="Arial" panose="020B0604020202020204" pitchFamily="34" charset="0"/>
              </a:rPr>
              <a:t>more socioeconomic factors</a:t>
            </a:r>
            <a:r>
              <a:rPr lang="en-US" sz="2000" dirty="0">
                <a:latin typeface="Times New Roman" panose="02020603050405020304" pitchFamily="18" charset="0"/>
                <a:ea typeface="Calibri" panose="020F0502020204030204" pitchFamily="34" charset="0"/>
                <a:cs typeface="Arial" panose="020B0604020202020204" pitchFamily="34" charset="0"/>
              </a:rPr>
              <a:t>, like for instance </a:t>
            </a:r>
            <a:r>
              <a:rPr lang="en-US" sz="20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food prices</a:t>
            </a:r>
            <a:r>
              <a:rPr lang="en-US" sz="2000" dirty="0">
                <a:latin typeface="Times New Roman" panose="02020603050405020304" pitchFamily="18" charset="0"/>
                <a:ea typeface="Calibri" panose="020F0502020204030204" pitchFamily="34" charset="0"/>
                <a:cs typeface="Arial" panose="020B0604020202020204" pitchFamily="34" charset="0"/>
              </a:rPr>
              <a:t>. Explicit accounting of the </a:t>
            </a:r>
            <a:r>
              <a:rPr lang="en-US" sz="2000" b="1" dirty="0">
                <a:latin typeface="Times New Roman" panose="02020603050405020304" pitchFamily="18" charset="0"/>
                <a:ea typeface="Calibri" panose="020F0502020204030204" pitchFamily="34" charset="0"/>
                <a:cs typeface="Arial" panose="020B0604020202020204" pitchFamily="34" charset="0"/>
              </a:rPr>
              <a:t>food prices, which might affect the national consumption </a:t>
            </a:r>
            <a:r>
              <a:rPr lang="en-US" sz="2000" dirty="0">
                <a:latin typeface="Times New Roman" panose="02020603050405020304" pitchFamily="18" charset="0"/>
                <a:ea typeface="Calibri" panose="020F0502020204030204" pitchFamily="34" charset="0"/>
                <a:cs typeface="Arial" panose="020B0604020202020204" pitchFamily="34" charset="0"/>
              </a:rPr>
              <a:t>both in pattern and </a:t>
            </a:r>
            <a:r>
              <a:rPr lang="en-US" sz="2000" b="1" dirty="0">
                <a:latin typeface="Times New Roman" panose="02020603050405020304" pitchFamily="18" charset="0"/>
                <a:ea typeface="Calibri" panose="020F0502020204030204" pitchFamily="34" charset="0"/>
                <a:cs typeface="Arial" panose="020B0604020202020204" pitchFamily="34" charset="0"/>
              </a:rPr>
              <a:t>quantity</a:t>
            </a:r>
            <a:r>
              <a:rPr lang="en-US" sz="2000" dirty="0">
                <a:latin typeface="Times New Roman" panose="02020603050405020304" pitchFamily="18" charset="0"/>
                <a:ea typeface="Calibri" panose="020F0502020204030204" pitchFamily="34" charset="0"/>
                <a:cs typeface="Arial" panose="020B0604020202020204" pitchFamily="34" charset="0"/>
              </a:rPr>
              <a:t>, can affect the,</a:t>
            </a:r>
            <a:r>
              <a:rPr lang="en-US" sz="20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country's imports</a:t>
            </a:r>
            <a:r>
              <a:rPr lang="en-US" sz="2000" dirty="0">
                <a:latin typeface="Times New Roman" panose="02020603050405020304" pitchFamily="18" charset="0"/>
                <a:ea typeface="Calibri" panose="020F0502020204030204" pitchFamily="34" charset="0"/>
                <a:cs typeface="Arial" panose="020B0604020202020204" pitchFamily="34" charset="0"/>
              </a:rPr>
              <a:t>. </a:t>
            </a:r>
            <a:r>
              <a:rPr lang="en-US" sz="2000" b="1" u="sng" dirty="0" smtClean="0">
                <a:solidFill>
                  <a:srgbClr val="001D58"/>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Second</a:t>
            </a:r>
            <a:r>
              <a:rPr lang="en-US" sz="2000" u="sng" dirty="0" smtClean="0">
                <a:solidFill>
                  <a:srgbClr val="001D58"/>
                </a:solidFill>
                <a:latin typeface="Times New Roman" panose="02020603050405020304" pitchFamily="18" charset="0"/>
                <a:ea typeface="Calibri" panose="020F0502020204030204" pitchFamily="34" charset="0"/>
                <a:cs typeface="Arial" panose="020B0604020202020204" pitchFamily="34" charset="0"/>
              </a:rPr>
              <a:t>,</a:t>
            </a:r>
            <a:r>
              <a:rPr lang="en-US" sz="2000" dirty="0" smtClean="0">
                <a:latin typeface="Times New Roman" panose="02020603050405020304" pitchFamily="18" charset="0"/>
                <a:ea typeface="Calibri" panose="020F0502020204030204" pitchFamily="34" charset="0"/>
                <a:cs typeface="Arial" panose="020B0604020202020204" pitchFamily="34" charset="0"/>
              </a:rPr>
              <a:t> </a:t>
            </a:r>
            <a:r>
              <a:rPr lang="en-US" sz="2000" dirty="0">
                <a:latin typeface="Times New Roman" panose="02020603050405020304" pitchFamily="18" charset="0"/>
                <a:ea typeface="Calibri" panose="020F0502020204030204" pitchFamily="34" charset="0"/>
                <a:cs typeface="Arial" panose="020B0604020202020204" pitchFamily="34" charset="0"/>
              </a:rPr>
              <a:t>the NWF model of Egypt's water-food nexus can be extended to include </a:t>
            </a:r>
            <a:r>
              <a:rPr lang="en-US" sz="2000" b="1" dirty="0">
                <a:latin typeface="Times New Roman" panose="02020603050405020304" pitchFamily="18" charset="0"/>
                <a:ea typeface="Calibri" panose="020F0502020204030204" pitchFamily="34" charset="0"/>
                <a:cs typeface="Arial" panose="020B0604020202020204" pitchFamily="34" charset="0"/>
              </a:rPr>
              <a:t>energy</a:t>
            </a:r>
            <a:r>
              <a:rPr lang="en-US" sz="2000" dirty="0">
                <a:latin typeface="Times New Roman" panose="02020603050405020304" pitchFamily="18" charset="0"/>
                <a:ea typeface="Calibri" panose="020F0502020204030204" pitchFamily="34" charset="0"/>
                <a:cs typeface="Arial" panose="020B0604020202020204" pitchFamily="34" charset="0"/>
              </a:rPr>
              <a:t>. Currently, because of the limited contribution of hydropower and the small amounts of cooling water for thermal power, relative to other water uses, and the </a:t>
            </a:r>
            <a:r>
              <a:rPr lang="en-US" sz="2000" b="1" dirty="0">
                <a:latin typeface="Times New Roman" panose="02020603050405020304" pitchFamily="18" charset="0"/>
                <a:ea typeface="Calibri" panose="020F0502020204030204" pitchFamily="34" charset="0"/>
                <a:cs typeface="Arial" panose="020B0604020202020204" pitchFamily="34" charset="0"/>
              </a:rPr>
              <a:t>negligible use of Egyptian crops in bioenergy</a:t>
            </a:r>
            <a:r>
              <a:rPr lang="en-US" sz="2000" dirty="0">
                <a:latin typeface="Times New Roman" panose="02020603050405020304" pitchFamily="18" charset="0"/>
                <a:ea typeface="Calibri" panose="020F0502020204030204" pitchFamily="34" charset="0"/>
                <a:cs typeface="Arial" panose="020B0604020202020204" pitchFamily="34" charset="0"/>
              </a:rPr>
              <a:t>, </a:t>
            </a:r>
            <a:r>
              <a:rPr lang="en-US" sz="2000" b="1" dirty="0">
                <a:latin typeface="Times New Roman" panose="02020603050405020304" pitchFamily="18" charset="0"/>
                <a:ea typeface="Calibri" panose="020F0502020204030204" pitchFamily="34" charset="0"/>
                <a:cs typeface="Arial" panose="020B0604020202020204" pitchFamily="34" charset="0"/>
              </a:rPr>
              <a:t>the energy role in the nexus is limited</a:t>
            </a:r>
            <a:r>
              <a:rPr lang="en-US" sz="2000" dirty="0">
                <a:latin typeface="Times New Roman" panose="02020603050405020304" pitchFamily="18" charset="0"/>
                <a:ea typeface="Calibri" panose="020F0502020204030204" pitchFamily="34" charset="0"/>
                <a:cs typeface="Arial" panose="020B0604020202020204" pitchFamily="34" charset="0"/>
              </a:rPr>
              <a:t>. Nonetheless, there is a considerable </a:t>
            </a:r>
            <a:r>
              <a:rPr lang="en-US" sz="2000" b="1" dirty="0">
                <a:latin typeface="Times New Roman" panose="02020603050405020304" pitchFamily="18" charset="0"/>
                <a:ea typeface="Calibri" panose="020F0502020204030204" pitchFamily="34" charset="0"/>
                <a:cs typeface="Arial" panose="020B0604020202020204" pitchFamily="34" charset="0"/>
              </a:rPr>
              <a:t>input</a:t>
            </a:r>
            <a:r>
              <a:rPr lang="en-US" sz="2000" dirty="0">
                <a:latin typeface="Times New Roman" panose="02020603050405020304" pitchFamily="18" charset="0"/>
                <a:ea typeface="Calibri" panose="020F0502020204030204" pitchFamily="34" charset="0"/>
                <a:cs typeface="Arial" panose="020B0604020202020204" pitchFamily="34" charset="0"/>
              </a:rPr>
              <a:t> of energy in water and food supply, mainly due to the use of </a:t>
            </a:r>
            <a:r>
              <a:rPr lang="en-US" sz="2000" b="1" dirty="0">
                <a:latin typeface="Times New Roman" panose="02020603050405020304" pitchFamily="18" charset="0"/>
                <a:ea typeface="Calibri" panose="020F0502020204030204" pitchFamily="34" charset="0"/>
                <a:cs typeface="Arial" panose="020B0604020202020204" pitchFamily="34" charset="0"/>
              </a:rPr>
              <a:t>fertilizers and machinery </a:t>
            </a:r>
            <a:r>
              <a:rPr lang="en-US" sz="2000" dirty="0">
                <a:latin typeface="Times New Roman" panose="02020603050405020304" pitchFamily="18" charset="0"/>
                <a:ea typeface="Calibri" panose="020F0502020204030204" pitchFamily="34" charset="0"/>
                <a:cs typeface="Arial" panose="020B0604020202020204" pitchFamily="34" charset="0"/>
              </a:rPr>
              <a:t>in agriculture and </a:t>
            </a:r>
            <a:r>
              <a:rPr lang="en-US" sz="2000" b="1" dirty="0">
                <a:latin typeface="Times New Roman" panose="02020603050405020304" pitchFamily="18" charset="0"/>
                <a:ea typeface="Calibri" panose="020F0502020204030204" pitchFamily="34" charset="0"/>
                <a:cs typeface="Arial" panose="020B0604020202020204" pitchFamily="34" charset="0"/>
              </a:rPr>
              <a:t>pumping systems </a:t>
            </a:r>
            <a:r>
              <a:rPr lang="en-US" sz="2000" dirty="0">
                <a:latin typeface="Times New Roman" panose="02020603050405020304" pitchFamily="18" charset="0"/>
                <a:ea typeface="Calibri" panose="020F0502020204030204" pitchFamily="34" charset="0"/>
                <a:cs typeface="Arial" panose="020B0604020202020204" pitchFamily="34" charset="0"/>
              </a:rPr>
              <a:t>in irrigation and water extraction. Also, an increase in desalination can enhance the need to include energy</a:t>
            </a:r>
            <a:r>
              <a:rPr lang="en-US" sz="2000" dirty="0" smtClean="0">
                <a:latin typeface="Times New Roman" panose="02020603050405020304" pitchFamily="18" charset="0"/>
                <a:ea typeface="Calibri" panose="020F0502020204030204" pitchFamily="34" charset="0"/>
                <a:cs typeface="Arial" panose="020B0604020202020204" pitchFamily="34" charset="0"/>
              </a:rPr>
              <a:t>.</a:t>
            </a:r>
          </a:p>
          <a:p>
            <a:pPr marR="30480" algn="just">
              <a:lnSpc>
                <a:spcPct val="107000"/>
              </a:lnSpc>
              <a:tabLst>
                <a:tab pos="180340" algn="l"/>
              </a:tabLst>
            </a:pPr>
            <a:endParaRPr lang="en-US" sz="2000" dirty="0" smtClean="0">
              <a:latin typeface="Times New Roman" panose="02020603050405020304" pitchFamily="18" charset="0"/>
              <a:ea typeface="Calibri" panose="020F0502020204030204" pitchFamily="34" charset="0"/>
              <a:cs typeface="Arial" panose="020B0604020202020204" pitchFamily="34" charset="0"/>
            </a:endParaRPr>
          </a:p>
          <a:p>
            <a:pPr marL="342900" marR="30480" indent="-342900" algn="just">
              <a:lnSpc>
                <a:spcPct val="107000"/>
              </a:lnSpc>
              <a:buFont typeface="Wingdings" panose="05000000000000000000" pitchFamily="2" charset="2"/>
              <a:buChar char="q"/>
              <a:tabLst>
                <a:tab pos="180340" algn="l"/>
              </a:tabLs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It is recommend to take the </a:t>
            </a:r>
            <a:r>
              <a:rPr lang="en-US" sz="20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virtual water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as a major tool in </a:t>
            </a:r>
            <a:r>
              <a:rPr lang="en-US" sz="20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Egyptian national strategic plan 2050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also apply NWT framework with parallel to NWF and take into account the </a:t>
            </a:r>
            <a:r>
              <a:rPr lang="en-US"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energy , crop cost , benefit cost ratio , and food waste</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scenarios</a:t>
            </a:r>
            <a:endParaRPr lang="en-US" sz="2000" dirty="0" smtClean="0">
              <a:latin typeface="Times New Roman" panose="02020603050405020304" pitchFamily="18" charset="0"/>
              <a:ea typeface="Calibri" panose="020F0502020204030204" pitchFamily="34" charset="0"/>
              <a:cs typeface="Arial" panose="020B0604020202020204" pitchFamily="34" charset="0"/>
            </a:endParaRPr>
          </a:p>
          <a:p>
            <a:pPr marR="30480" algn="just">
              <a:lnSpc>
                <a:spcPct val="107000"/>
              </a:lnSpc>
              <a:tabLst>
                <a:tab pos="180340" algn="l"/>
              </a:tabLst>
            </a:pPr>
            <a:endPar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p:cNvSpPr/>
          <p:nvPr/>
        </p:nvSpPr>
        <p:spPr>
          <a:xfrm>
            <a:off x="3505755" y="183949"/>
            <a:ext cx="4676280" cy="586635"/>
          </a:xfrm>
          <a:prstGeom prst="rect">
            <a:avLst/>
          </a:prstGeom>
        </p:spPr>
        <p:txBody>
          <a:bodyPr wrap="none">
            <a:spAutoFit/>
          </a:bodyPr>
          <a:lstStyle/>
          <a:p>
            <a:pPr marR="22860" indent="120015" algn="just">
              <a:lnSpc>
                <a:spcPct val="107000"/>
              </a:lnSpc>
              <a:spcAft>
                <a:spcPts val="0"/>
              </a:spcAft>
            </a:pPr>
            <a:r>
              <a:rPr lang="en-US" sz="3200" b="1" dirty="0">
                <a:solidFill>
                  <a:srgbClr val="C00000"/>
                </a:solidFill>
                <a:effectLst>
                  <a:outerShdw blurRad="38100" dist="38100" dir="2700000" algn="tl">
                    <a:srgbClr val="000000">
                      <a:alpha val="43137"/>
                    </a:srgbClr>
                  </a:outerShdw>
                </a:effectLst>
                <a:latin typeface="Algerian" panose="04020705040A02060702" pitchFamily="82" charset="0"/>
                <a:ea typeface="Times New Roman" panose="02020603050405020304" pitchFamily="18" charset="0"/>
                <a:cs typeface="Times New Roman" panose="02020603050405020304" pitchFamily="18" charset="0"/>
              </a:rPr>
              <a:t>4- Recommendations </a:t>
            </a:r>
            <a:endParaRPr lang="en-US" sz="1600" dirty="0">
              <a:solidFill>
                <a:srgbClr val="C00000"/>
              </a:solidFill>
              <a:effectLst>
                <a:outerShdw blurRad="38100" dist="38100" dir="2700000" algn="tl">
                  <a:srgbClr val="000000">
                    <a:alpha val="43137"/>
                  </a:srgbClr>
                </a:outerShdw>
              </a:effectLst>
              <a:latin typeface="Algerian" panose="04020705040A02060702" pitchFamily="82" charset="0"/>
              <a:ea typeface="Times New Roman" panose="02020603050405020304" pitchFamily="18" charset="0"/>
            </a:endParaRPr>
          </a:p>
        </p:txBody>
      </p:sp>
      <p:sp>
        <p:nvSpPr>
          <p:cNvPr id="4" name="Footer Placeholder 3"/>
          <p:cNvSpPr>
            <a:spLocks noGrp="1"/>
          </p:cNvSpPr>
          <p:nvPr>
            <p:ph type="ftr" sz="quarter" idx="11"/>
          </p:nvPr>
        </p:nvSpPr>
        <p:spPr>
          <a:xfrm>
            <a:off x="845388" y="6384442"/>
            <a:ext cx="10834777" cy="365125"/>
          </a:xfrm>
        </p:spPr>
        <p:txBody>
          <a:bodyPr/>
          <a:lstStyle/>
          <a:p>
            <a:r>
              <a:rPr lang="en-US" dirty="0" smtClean="0"/>
              <a:t>2020 International Conference on the Nile and Grand Ethiopian Renaissance Dam: Science, Conflict Resolution and Cooperation</a:t>
            </a:r>
            <a:endParaRPr lang="en-US" dirty="0"/>
          </a:p>
        </p:txBody>
      </p:sp>
    </p:spTree>
    <p:extLst>
      <p:ext uri="{BB962C8B-B14F-4D97-AF65-F5344CB8AC3E}">
        <p14:creationId xmlns:p14="http://schemas.microsoft.com/office/powerpoint/2010/main" val="42092910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41445"/>
            <a:ext cx="12191999" cy="5463034"/>
          </a:xfrm>
          <a:prstGeom prst="rect">
            <a:avLst/>
          </a:prstGeom>
        </p:spPr>
        <p:txBody>
          <a:bodyPr wrap="square">
            <a:spAutoFit/>
          </a:bodyPr>
          <a:lstStyle/>
          <a:p>
            <a:pPr marL="349885" marR="8255" indent="-342900" algn="just">
              <a:spcAft>
                <a:spcPts val="2675"/>
              </a:spcAft>
              <a:buFont typeface="Wingdings" panose="05000000000000000000" pitchFamily="2" charset="2"/>
              <a:buChar char="q"/>
            </a:pPr>
            <a:r>
              <a:rPr lang="en-US" sz="2000" dirty="0" smtClean="0">
                <a:solidFill>
                  <a:srgbClr val="000000"/>
                </a:solidFill>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There </a:t>
            </a:r>
            <a:r>
              <a:rPr lang="en-US" sz="2000" dirty="0">
                <a:solidFill>
                  <a:srgbClr val="000000"/>
                </a:solidFill>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is some </a:t>
            </a:r>
            <a:r>
              <a:rPr lang="en-US" sz="2000" b="1" dirty="0">
                <a:solidFill>
                  <a:srgbClr val="000000"/>
                </a:solidFill>
                <a:effectLst>
                  <a:outerShdw blurRad="38100" dist="38100" dir="2700000" algn="tl">
                    <a:srgbClr val="000000">
                      <a:alpha val="43137"/>
                    </a:srgbClr>
                  </a:outerShdw>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agricultural water </a:t>
            </a:r>
            <a:r>
              <a:rPr lang="en-US" sz="2400" b="1" dirty="0">
                <a:solidFill>
                  <a:srgbClr val="000000"/>
                </a:solidFill>
                <a:effectLst>
                  <a:outerShdw blurRad="38100" dist="38100" dir="2700000" algn="tl">
                    <a:srgbClr val="000000">
                      <a:alpha val="43137"/>
                    </a:srgbClr>
                  </a:outerShdw>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footprint</a:t>
            </a:r>
            <a:r>
              <a:rPr lang="en-US" sz="2000" b="1" dirty="0">
                <a:solidFill>
                  <a:srgbClr val="000000"/>
                </a:solidFill>
                <a:effectLst>
                  <a:outerShdw blurRad="38100" dist="38100" dir="2700000" algn="tl">
                    <a:srgbClr val="000000">
                      <a:alpha val="43137"/>
                    </a:srgbClr>
                  </a:outerShdw>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 and little to no industrial water </a:t>
            </a:r>
            <a:r>
              <a:rPr lang="en-US" sz="2000" b="1" dirty="0">
                <a:solidFill>
                  <a:srgbClr val="000000"/>
                </a:solidFill>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footprint</a:t>
            </a:r>
            <a:r>
              <a:rPr lang="en-US" sz="2000" dirty="0">
                <a:solidFill>
                  <a:srgbClr val="000000"/>
                </a:solidFill>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 in the </a:t>
            </a:r>
            <a:r>
              <a:rPr lang="en-US" sz="2000" b="1" dirty="0" smtClean="0">
                <a:solidFill>
                  <a:srgbClr val="000000"/>
                </a:solidFill>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Egypt</a:t>
            </a:r>
            <a:r>
              <a:rPr lang="en-US" sz="2000" dirty="0" smtClean="0">
                <a:solidFill>
                  <a:srgbClr val="000000"/>
                </a:solidFill>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 it is recommended to </a:t>
            </a:r>
            <a:r>
              <a:rPr lang="en-US" sz="2000" dirty="0" smtClean="0">
                <a:solidFill>
                  <a:srgbClr val="221E1F"/>
                </a:solidFill>
                <a:latin typeface="Times New Roman" panose="02020603050405020304" pitchFamily="18" charset="0"/>
                <a:cs typeface="Times New Roman" panose="02020603050405020304" pitchFamily="18" charset="0"/>
              </a:rPr>
              <a:t>Increase </a:t>
            </a:r>
            <a:r>
              <a:rPr lang="en-US" sz="2000" dirty="0">
                <a:solidFill>
                  <a:srgbClr val="221E1F"/>
                </a:solidFill>
                <a:latin typeface="Times New Roman" panose="02020603050405020304" pitchFamily="18" charset="0"/>
                <a:cs typeface="Times New Roman" panose="02020603050405020304" pitchFamily="18" charset="0"/>
              </a:rPr>
              <a:t>the </a:t>
            </a:r>
            <a:r>
              <a:rPr lang="en-US" sz="2000" b="1" dirty="0">
                <a:solidFill>
                  <a:srgbClr val="221E1F"/>
                </a:solidFill>
                <a:latin typeface="Times New Roman" panose="02020603050405020304" pitchFamily="18" charset="0"/>
                <a:cs typeface="Times New Roman" panose="02020603050405020304" pitchFamily="18" charset="0"/>
              </a:rPr>
              <a:t>industrial component used in virtual water </a:t>
            </a:r>
            <a:r>
              <a:rPr lang="en-US" sz="2000" dirty="0" smtClean="0">
                <a:solidFill>
                  <a:srgbClr val="221E1F"/>
                </a:solidFill>
                <a:latin typeface="Times New Roman" panose="02020603050405020304" pitchFamily="18" charset="0"/>
                <a:cs typeface="Times New Roman" panose="02020603050405020304" pitchFamily="18" charset="0"/>
              </a:rPr>
              <a:t>to </a:t>
            </a:r>
            <a:r>
              <a:rPr lang="en-US" sz="2000" dirty="0">
                <a:solidFill>
                  <a:srgbClr val="221E1F"/>
                </a:solidFill>
                <a:latin typeface="Times New Roman" panose="02020603050405020304" pitchFamily="18" charset="0"/>
                <a:cs typeface="Times New Roman" panose="02020603050405020304" pitchFamily="18" charset="0"/>
              </a:rPr>
              <a:t>increase the water income as Egypt consume more than </a:t>
            </a:r>
            <a:r>
              <a:rPr lang="en-US" sz="2000" b="1" dirty="0">
                <a:solidFill>
                  <a:srgbClr val="221E1F"/>
                </a:solidFill>
                <a:latin typeface="Times New Roman" panose="02020603050405020304" pitchFamily="18" charset="0"/>
                <a:cs typeface="Times New Roman" panose="02020603050405020304" pitchFamily="18" charset="0"/>
              </a:rPr>
              <a:t>86% of fresh water resources in agriculture </a:t>
            </a:r>
            <a:r>
              <a:rPr lang="en-US" sz="2000" dirty="0">
                <a:solidFill>
                  <a:srgbClr val="221E1F"/>
                </a:solidFill>
                <a:latin typeface="Times New Roman" panose="02020603050405020304" pitchFamily="18" charset="0"/>
                <a:cs typeface="Times New Roman" panose="02020603050405020304" pitchFamily="18" charset="0"/>
              </a:rPr>
              <a:t>while </a:t>
            </a:r>
            <a:r>
              <a:rPr lang="en-US" sz="2000" b="1" dirty="0">
                <a:solidFill>
                  <a:srgbClr val="221E1F"/>
                </a:solidFill>
                <a:latin typeface="Times New Roman" panose="02020603050405020304" pitchFamily="18" charset="0"/>
                <a:cs typeface="Times New Roman" panose="02020603050405020304" pitchFamily="18" charset="0"/>
              </a:rPr>
              <a:t>average water </a:t>
            </a:r>
            <a:r>
              <a:rPr lang="en-US" sz="2000" b="1" dirty="0" smtClean="0">
                <a:solidFill>
                  <a:srgbClr val="221E1F"/>
                </a:solidFill>
                <a:latin typeface="Times New Roman" panose="02020603050405020304" pitchFamily="18" charset="0"/>
                <a:cs typeface="Times New Roman" panose="02020603050405020304" pitchFamily="18" charset="0"/>
              </a:rPr>
              <a:t>productivity from agriculture  </a:t>
            </a:r>
            <a:r>
              <a:rPr lang="en-US" sz="2000" b="1" dirty="0">
                <a:solidFill>
                  <a:srgbClr val="221E1F"/>
                </a:solidFill>
                <a:latin typeface="Times New Roman" panose="02020603050405020304" pitchFamily="18" charset="0"/>
                <a:cs typeface="Times New Roman" panose="02020603050405020304" pitchFamily="18" charset="0"/>
              </a:rPr>
              <a:t>equal 3 USD </a:t>
            </a:r>
            <a:r>
              <a:rPr lang="en-US" sz="2000" dirty="0">
                <a:solidFill>
                  <a:srgbClr val="221E1F"/>
                </a:solidFill>
                <a:latin typeface="Times New Roman" panose="02020603050405020304" pitchFamily="18" charset="0"/>
                <a:cs typeface="Times New Roman" panose="02020603050405020304" pitchFamily="18" charset="0"/>
              </a:rPr>
              <a:t>for cubic </a:t>
            </a:r>
            <a:r>
              <a:rPr lang="en-US" sz="2000" dirty="0" smtClean="0">
                <a:solidFill>
                  <a:srgbClr val="221E1F"/>
                </a:solidFill>
                <a:latin typeface="Times New Roman" panose="02020603050405020304" pitchFamily="18" charset="0"/>
                <a:cs typeface="Times New Roman" panose="02020603050405020304" pitchFamily="18" charset="0"/>
              </a:rPr>
              <a:t>meter while it is   </a:t>
            </a:r>
            <a:r>
              <a:rPr lang="en-US" sz="2000" dirty="0">
                <a:solidFill>
                  <a:srgbClr val="221E1F"/>
                </a:solidFill>
                <a:latin typeface="Times New Roman" panose="02020603050405020304" pitchFamily="18" charset="0"/>
                <a:cs typeface="Times New Roman" panose="02020603050405020304" pitchFamily="18" charset="0"/>
              </a:rPr>
              <a:t>22 </a:t>
            </a:r>
            <a:r>
              <a:rPr lang="en-US" sz="2000" dirty="0" smtClean="0">
                <a:solidFill>
                  <a:srgbClr val="221E1F"/>
                </a:solidFill>
                <a:latin typeface="Times New Roman" panose="02020603050405020304" pitchFamily="18" charset="0"/>
                <a:cs typeface="Times New Roman" panose="02020603050405020304" pitchFamily="18" charset="0"/>
              </a:rPr>
              <a:t>USD/m</a:t>
            </a:r>
            <a:r>
              <a:rPr lang="en-US" sz="2000" baseline="30000" dirty="0" smtClean="0">
                <a:solidFill>
                  <a:srgbClr val="221E1F"/>
                </a:solidFill>
                <a:latin typeface="Times New Roman" panose="02020603050405020304" pitchFamily="18" charset="0"/>
                <a:cs typeface="Times New Roman" panose="02020603050405020304" pitchFamily="18" charset="0"/>
              </a:rPr>
              <a:t>3</a:t>
            </a:r>
            <a:r>
              <a:rPr lang="en-US" sz="2000" dirty="0" smtClean="0">
                <a:solidFill>
                  <a:srgbClr val="221E1F"/>
                </a:solidFill>
                <a:latin typeface="Times New Roman" panose="02020603050405020304" pitchFamily="18" charset="0"/>
                <a:cs typeface="Times New Roman" panose="02020603050405020304" pitchFamily="18" charset="0"/>
              </a:rPr>
              <a:t> </a:t>
            </a:r>
            <a:r>
              <a:rPr lang="en-US" sz="2000" dirty="0">
                <a:solidFill>
                  <a:srgbClr val="221E1F"/>
                </a:solidFill>
                <a:latin typeface="Times New Roman" panose="02020603050405020304" pitchFamily="18" charset="0"/>
                <a:cs typeface="Times New Roman" panose="02020603050405020304" pitchFamily="18" charset="0"/>
              </a:rPr>
              <a:t>in Algeria , 84 </a:t>
            </a:r>
            <a:r>
              <a:rPr lang="en-US" sz="2000" dirty="0" smtClean="0">
                <a:solidFill>
                  <a:srgbClr val="221E1F"/>
                </a:solidFill>
                <a:latin typeface="Times New Roman" panose="02020603050405020304" pitchFamily="18" charset="0"/>
                <a:cs typeface="Times New Roman" panose="02020603050405020304" pitchFamily="18" charset="0"/>
              </a:rPr>
              <a:t>USD</a:t>
            </a:r>
            <a:r>
              <a:rPr lang="en-US" sz="2000" dirty="0">
                <a:solidFill>
                  <a:srgbClr val="221E1F"/>
                </a:solidFill>
                <a:latin typeface="Times New Roman" panose="02020603050405020304" pitchFamily="18" charset="0"/>
                <a:cs typeface="Times New Roman" panose="02020603050405020304" pitchFamily="18" charset="0"/>
              </a:rPr>
              <a:t>/m</a:t>
            </a:r>
            <a:r>
              <a:rPr lang="en-US" sz="2000" baseline="30000" dirty="0">
                <a:solidFill>
                  <a:srgbClr val="221E1F"/>
                </a:solidFill>
                <a:latin typeface="Times New Roman" panose="02020603050405020304" pitchFamily="18" charset="0"/>
                <a:cs typeface="Times New Roman" panose="02020603050405020304" pitchFamily="18" charset="0"/>
              </a:rPr>
              <a:t>3</a:t>
            </a:r>
            <a:r>
              <a:rPr lang="en-US" sz="2000" dirty="0" smtClean="0">
                <a:solidFill>
                  <a:srgbClr val="221E1F"/>
                </a:solidFill>
                <a:latin typeface="Times New Roman" panose="02020603050405020304" pitchFamily="18" charset="0"/>
                <a:cs typeface="Times New Roman" panose="02020603050405020304" pitchFamily="18" charset="0"/>
              </a:rPr>
              <a:t> </a:t>
            </a:r>
            <a:r>
              <a:rPr lang="en-US" sz="2000" dirty="0">
                <a:solidFill>
                  <a:srgbClr val="221E1F"/>
                </a:solidFill>
                <a:latin typeface="Times New Roman" panose="02020603050405020304" pitchFamily="18" charset="0"/>
                <a:cs typeface="Times New Roman" panose="02020603050405020304" pitchFamily="18" charset="0"/>
              </a:rPr>
              <a:t>in Bahrain , 37 </a:t>
            </a:r>
            <a:r>
              <a:rPr lang="en-US" sz="2000" dirty="0" smtClean="0">
                <a:solidFill>
                  <a:srgbClr val="221E1F"/>
                </a:solidFill>
                <a:latin typeface="Times New Roman" panose="02020603050405020304" pitchFamily="18" charset="0"/>
                <a:cs typeface="Times New Roman" panose="02020603050405020304" pitchFamily="18" charset="0"/>
              </a:rPr>
              <a:t>USD</a:t>
            </a:r>
            <a:r>
              <a:rPr lang="en-US" sz="2000" dirty="0">
                <a:solidFill>
                  <a:srgbClr val="221E1F"/>
                </a:solidFill>
                <a:latin typeface="Times New Roman" panose="02020603050405020304" pitchFamily="18" charset="0"/>
                <a:cs typeface="Times New Roman" panose="02020603050405020304" pitchFamily="18" charset="0"/>
              </a:rPr>
              <a:t>/m</a:t>
            </a:r>
            <a:r>
              <a:rPr lang="en-US" sz="2000" baseline="30000" dirty="0">
                <a:solidFill>
                  <a:srgbClr val="221E1F"/>
                </a:solidFill>
                <a:latin typeface="Times New Roman" panose="02020603050405020304" pitchFamily="18" charset="0"/>
                <a:cs typeface="Times New Roman" panose="02020603050405020304" pitchFamily="18" charset="0"/>
              </a:rPr>
              <a:t>3</a:t>
            </a:r>
            <a:r>
              <a:rPr lang="en-US" sz="2000" dirty="0" smtClean="0">
                <a:solidFill>
                  <a:srgbClr val="221E1F"/>
                </a:solidFill>
                <a:latin typeface="Times New Roman" panose="02020603050405020304" pitchFamily="18" charset="0"/>
                <a:cs typeface="Times New Roman" panose="02020603050405020304" pitchFamily="18" charset="0"/>
              </a:rPr>
              <a:t> </a:t>
            </a:r>
            <a:r>
              <a:rPr lang="en-US" sz="2000" dirty="0">
                <a:solidFill>
                  <a:srgbClr val="221E1F"/>
                </a:solidFill>
                <a:latin typeface="Times New Roman" panose="02020603050405020304" pitchFamily="18" charset="0"/>
                <a:cs typeface="Times New Roman" panose="02020603050405020304" pitchFamily="18" charset="0"/>
              </a:rPr>
              <a:t>in Kuwait , and 137 </a:t>
            </a:r>
            <a:r>
              <a:rPr lang="en-US" sz="2000" dirty="0" smtClean="0">
                <a:solidFill>
                  <a:srgbClr val="221E1F"/>
                </a:solidFill>
                <a:latin typeface="Times New Roman" panose="02020603050405020304" pitchFamily="18" charset="0"/>
                <a:cs typeface="Times New Roman" panose="02020603050405020304" pitchFamily="18" charset="0"/>
              </a:rPr>
              <a:t>USD</a:t>
            </a:r>
            <a:r>
              <a:rPr lang="en-US" sz="2000" dirty="0">
                <a:solidFill>
                  <a:srgbClr val="221E1F"/>
                </a:solidFill>
                <a:latin typeface="Times New Roman" panose="02020603050405020304" pitchFamily="18" charset="0"/>
                <a:cs typeface="Times New Roman" panose="02020603050405020304" pitchFamily="18" charset="0"/>
              </a:rPr>
              <a:t>/m</a:t>
            </a:r>
            <a:r>
              <a:rPr lang="en-US" sz="2000" baseline="30000" dirty="0">
                <a:solidFill>
                  <a:srgbClr val="221E1F"/>
                </a:solidFill>
                <a:latin typeface="Times New Roman" panose="02020603050405020304" pitchFamily="18" charset="0"/>
                <a:cs typeface="Times New Roman" panose="02020603050405020304" pitchFamily="18" charset="0"/>
              </a:rPr>
              <a:t>3</a:t>
            </a:r>
            <a:r>
              <a:rPr lang="en-US" sz="2000" dirty="0" smtClean="0">
                <a:solidFill>
                  <a:srgbClr val="221E1F"/>
                </a:solidFill>
                <a:latin typeface="Times New Roman" panose="02020603050405020304" pitchFamily="18" charset="0"/>
                <a:cs typeface="Times New Roman" panose="02020603050405020304" pitchFamily="18" charset="0"/>
              </a:rPr>
              <a:t> </a:t>
            </a:r>
            <a:r>
              <a:rPr lang="en-US" sz="2000" dirty="0">
                <a:solidFill>
                  <a:srgbClr val="221E1F"/>
                </a:solidFill>
                <a:latin typeface="Times New Roman" panose="02020603050405020304" pitchFamily="18" charset="0"/>
                <a:cs typeface="Times New Roman" panose="02020603050405020304" pitchFamily="18" charset="0"/>
              </a:rPr>
              <a:t>in Israel </a:t>
            </a:r>
            <a:r>
              <a:rPr lang="en-US" sz="2000" dirty="0" smtClean="0">
                <a:solidFill>
                  <a:srgbClr val="221E1F"/>
                </a:solidFill>
                <a:latin typeface="Times New Roman" panose="02020603050405020304" pitchFamily="18" charset="0"/>
                <a:cs typeface="Times New Roman" panose="02020603050405020304" pitchFamily="18" charset="0"/>
              </a:rPr>
              <a:t>.</a:t>
            </a:r>
            <a:r>
              <a:rPr lang="en-US" sz="2000" dirty="0" smtClean="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p>
          <a:p>
            <a:pPr marL="349885" marR="8255" lvl="0" indent="-342900" algn="just">
              <a:spcAft>
                <a:spcPts val="2675"/>
              </a:spcAft>
              <a:buFont typeface="Wingdings" panose="05000000000000000000" pitchFamily="2" charset="2"/>
              <a:buChar char="q"/>
            </a:pPr>
            <a:r>
              <a:rPr lang="en-US"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W</a:t>
            </a:r>
            <a:r>
              <a:rPr lang="en-US" sz="2000" b="1" dirty="0" smtClean="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aste </a:t>
            </a:r>
            <a:r>
              <a:rPr lang="en-US" sz="2000" b="1"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per capita </a:t>
            </a:r>
            <a:r>
              <a:rPr lang="en-US"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was studied and it is concluded that it will </a:t>
            </a:r>
            <a:r>
              <a:rPr lang="en-US" sz="2000" b="1"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increased 3 times in 2050 </a:t>
            </a:r>
            <a:r>
              <a:rPr lang="en-US"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while water foot print decreases. It is recommended to study the capital waste and different Dietary Diets in </a:t>
            </a:r>
            <a:r>
              <a:rPr lang="en-US" sz="2000" b="1"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Egyptian strategic plan 2050 </a:t>
            </a:r>
            <a:r>
              <a:rPr lang="en-US"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and </a:t>
            </a:r>
            <a:r>
              <a:rPr lang="en-US" sz="2000" dirty="0" smtClean="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to </a:t>
            </a:r>
            <a:r>
              <a:rPr lang="en-US"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develop </a:t>
            </a:r>
            <a:r>
              <a:rPr lang="en-US" sz="2000" dirty="0" smtClean="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waste management  technology ,</a:t>
            </a:r>
            <a:r>
              <a:rPr lang="en-US" sz="2000" b="1" dirty="0" smtClean="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recycle </a:t>
            </a:r>
            <a:r>
              <a:rPr lang="en-US" sz="2000" b="1"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techniques  , and Biogas technology</a:t>
            </a:r>
            <a:r>
              <a:rPr lang="en-US" sz="2000" b="1" dirty="0" smtClean="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smtClean="0">
              <a:solidFill>
                <a:srgbClr val="221E1F"/>
              </a:solidFill>
              <a:latin typeface="Times New Roman" panose="02020603050405020304" pitchFamily="18" charset="0"/>
              <a:cs typeface="Times New Roman" panose="02020603050405020304" pitchFamily="18" charset="0"/>
            </a:endParaRPr>
          </a:p>
          <a:p>
            <a:pPr marL="285750" marR="110490" indent="-285750" algn="just">
              <a:buFont typeface="Wingdings" panose="05000000000000000000" pitchFamily="2" charset="2"/>
              <a:buChar char="q"/>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ea typeface="Times New Roman" panose="02020603050405020304" pitchFamily="18" charset="0"/>
                <a:cs typeface="Times New Roman" panose="02020603050405020304" pitchFamily="18" charset="0"/>
              </a:rPr>
              <a:t>virtual water trade within the Nile Basin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is dominated by </a:t>
            </a:r>
            <a:r>
              <a:rPr lang="en-US" sz="2000" u="sng" dirty="0">
                <a:latin typeface="Times New Roman" panose="02020603050405020304" pitchFamily="18" charset="0"/>
                <a:ea typeface="Times New Roman" panose="02020603050405020304" pitchFamily="18" charset="0"/>
                <a:cs typeface="Times New Roman" panose="02020603050405020304" pitchFamily="18" charset="0"/>
              </a:rPr>
              <a:t>tea and coffee trade</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Yet trade between the Nile Basin states is </a:t>
            </a:r>
            <a:r>
              <a:rPr lang="en-US" sz="2000" b="1" dirty="0">
                <a:latin typeface="Times New Roman" panose="02020603050405020304" pitchFamily="18" charset="0"/>
                <a:ea typeface="Times New Roman" panose="02020603050405020304" pitchFamily="18" charset="0"/>
                <a:cs typeface="Times New Roman" panose="02020603050405020304" pitchFamily="18" charset="0"/>
              </a:rPr>
              <a:t>small by comparison </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to fresh water imports from </a:t>
            </a:r>
            <a:r>
              <a:rPr lang="en-US" sz="2000" b="1" dirty="0">
                <a:latin typeface="Times New Roman" panose="02020603050405020304" pitchFamily="18" charset="0"/>
                <a:ea typeface="Times New Roman" panose="02020603050405020304" pitchFamily="18" charset="0"/>
                <a:cs typeface="Times New Roman" panose="02020603050405020304" pitchFamily="18" charset="0"/>
              </a:rPr>
              <a:t>outside the Basin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Intra-basin virtual </a:t>
            </a:r>
            <a:r>
              <a:rPr lang="en-US" sz="2000" dirty="0">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water crop trade is about </a:t>
            </a:r>
            <a:r>
              <a:rPr lang="en-US" sz="2000" b="1" dirty="0">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2.3% of virtual water </a:t>
            </a:r>
            <a:r>
              <a:rPr lang="en-US" sz="2000" dirty="0">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imported by all states. Virtual water imported by the Basin states from other Basin states in the form of </a:t>
            </a:r>
            <a:r>
              <a:rPr lang="en-US" sz="2000" b="1" dirty="0">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livestock is about 1.1% of the amount imported </a:t>
            </a:r>
            <a:r>
              <a:rPr lang="en-US" sz="2000" dirty="0">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from the rest of the world. It is highly recommend to </a:t>
            </a:r>
            <a:r>
              <a:rPr lang="en-US" sz="2000" b="1" dirty="0">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increase the trade between </a:t>
            </a:r>
            <a:r>
              <a:rPr lang="en-US" sz="2000" dirty="0">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the basin countries </a:t>
            </a:r>
            <a:r>
              <a:rPr lang="en-US" sz="2000" b="1" dirty="0">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especially Egypt as the biggest importer </a:t>
            </a:r>
            <a:r>
              <a:rPr lang="en-US" sz="2000" dirty="0">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in the Nile Basin  .</a:t>
            </a:r>
            <a:r>
              <a:rPr lang="en-US" sz="2000" dirty="0">
                <a:latin typeface="Times New Roman" panose="02020603050405020304" pitchFamily="18" charset="0"/>
                <a:ea typeface="Times New Roman" panose="02020603050405020304" pitchFamily="18" charset="0"/>
              </a:rPr>
              <a:t> </a:t>
            </a:r>
            <a:r>
              <a:rPr lang="en-US" sz="2000" dirty="0" smtClean="0">
                <a:latin typeface="Times New Roman" panose="02020603050405020304" pitchFamily="18" charset="0"/>
                <a:ea typeface="Times New Roman" panose="02020603050405020304" pitchFamily="18" charset="0"/>
              </a:rPr>
              <a:t>Egypt should invest in the Nile Basin country specially in agriculture this investment </a:t>
            </a:r>
            <a:r>
              <a:rPr lang="en-US" sz="2000" dirty="0">
                <a:latin typeface="Times New Roman" panose="02020603050405020304" pitchFamily="18" charset="0"/>
                <a:ea typeface="Times New Roman" panose="02020603050405020304" pitchFamily="18" charset="0"/>
              </a:rPr>
              <a:t>would, in turn, lead to higher </a:t>
            </a:r>
            <a:r>
              <a:rPr lang="en-US" sz="2000" b="1" dirty="0">
                <a:latin typeface="Times New Roman" panose="02020603050405020304" pitchFamily="18" charset="0"/>
                <a:ea typeface="Times New Roman" panose="02020603050405020304" pitchFamily="18" charset="0"/>
              </a:rPr>
              <a:t>agricultural outputs and  </a:t>
            </a:r>
            <a:r>
              <a:rPr lang="en-US" sz="2000" b="1" dirty="0" smtClean="0">
                <a:latin typeface="Times New Roman" panose="02020603050405020304" pitchFamily="18" charset="0"/>
                <a:ea typeface="Times New Roman" panose="02020603050405020304" pitchFamily="18" charset="0"/>
              </a:rPr>
              <a:t>decreasing water food gab.</a:t>
            </a:r>
            <a:endParaRPr lang="en-US" sz="2000" dirty="0">
              <a:latin typeface="Times New Roman" panose="02020603050405020304" pitchFamily="18" charset="0"/>
              <a:ea typeface="Times New Roman" panose="02020603050405020304" pitchFamily="18" charset="0"/>
            </a:endParaRPr>
          </a:p>
        </p:txBody>
      </p:sp>
      <p:sp>
        <p:nvSpPr>
          <p:cNvPr id="3" name="Footer Placeholder 2"/>
          <p:cNvSpPr>
            <a:spLocks noGrp="1"/>
          </p:cNvSpPr>
          <p:nvPr>
            <p:ph type="ftr" sz="quarter" idx="11"/>
          </p:nvPr>
        </p:nvSpPr>
        <p:spPr>
          <a:xfrm>
            <a:off x="785003" y="6492875"/>
            <a:ext cx="10213676" cy="365125"/>
          </a:xfrm>
        </p:spPr>
        <p:txBody>
          <a:bodyPr/>
          <a:lstStyle/>
          <a:p>
            <a:r>
              <a:rPr lang="en-US" dirty="0" smtClean="0"/>
              <a:t>2020 International Conference on the Nile and Grand Ethiopian Renaissance Dam: Science, Conflict Resolution and Cooperation</a:t>
            </a:r>
            <a:endParaRPr lang="en-US" dirty="0"/>
          </a:p>
        </p:txBody>
      </p:sp>
    </p:spTree>
    <p:extLst>
      <p:ext uri="{BB962C8B-B14F-4D97-AF65-F5344CB8AC3E}">
        <p14:creationId xmlns:p14="http://schemas.microsoft.com/office/powerpoint/2010/main" val="13412634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692694"/>
            <a:ext cx="12192000" cy="2646878"/>
          </a:xfrm>
          <a:prstGeom prst="rect">
            <a:avLst/>
          </a:prstGeom>
          <a:blipFill dpi="0" rotWithShape="1">
            <a:blip r:embed="rId2">
              <a:alphaModFix amt="42000"/>
            </a:blip>
            <a:srcRect/>
            <a:stretch>
              <a:fillRect/>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91440" tIns="45720" rIns="91440" bIns="45720">
            <a:spAutoFit/>
            <a:scene3d>
              <a:camera prst="orthographicFront"/>
              <a:lightRig rig="threePt" dir="t"/>
            </a:scene3d>
            <a:sp3d extrusionH="57150">
              <a:bevelT w="38100" h="38100"/>
            </a:sp3d>
          </a:bodyPr>
          <a:lstStyle/>
          <a:p>
            <a:pPr algn="ctr"/>
            <a:r>
              <a:rPr lang="en-US" sz="16600" b="1" cap="none" spc="0" dirty="0" smtClean="0">
                <a:ln w="0"/>
                <a:blipFill dpi="0" rotWithShape="1">
                  <a:blip r:embed="rId3">
                    <a:extLst>
                      <a:ext uri="{28A0092B-C50C-407E-A947-70E740481C1C}">
                        <a14:useLocalDpi xmlns:a14="http://schemas.microsoft.com/office/drawing/2010/main" val="0"/>
                      </a:ext>
                    </a:extLst>
                  </a:blip>
                  <a:srcRect/>
                  <a:stretch>
                    <a:fillRect/>
                  </a:stretch>
                </a:blipFill>
                <a:effectLst>
                  <a:outerShdw blurRad="38100" dist="19050" dir="2700000" algn="tl" rotWithShape="0">
                    <a:schemeClr val="dk1">
                      <a:alpha val="40000"/>
                    </a:schemeClr>
                  </a:outerShdw>
                  <a:reflection blurRad="6350" stA="55000" endA="300" endPos="45500" dir="5400000" sy="-100000" algn="bl" rotWithShape="0"/>
                </a:effectLst>
              </a:rPr>
              <a:t>THANK YOU</a:t>
            </a:r>
            <a:endParaRPr lang="en-US" sz="16600" b="1" cap="none" spc="0" dirty="0">
              <a:ln w="0"/>
              <a:blipFill dpi="0" rotWithShape="1">
                <a:blip r:embed="rId3">
                  <a:extLst>
                    <a:ext uri="{28A0092B-C50C-407E-A947-70E740481C1C}">
                      <a14:useLocalDpi xmlns:a14="http://schemas.microsoft.com/office/drawing/2010/main" val="0"/>
                    </a:ext>
                  </a:extLst>
                </a:blip>
                <a:srcRect/>
                <a:stretch>
                  <a:fillRect/>
                </a:stretch>
              </a:blipFill>
              <a:effectLst>
                <a:outerShdw blurRad="38100" dist="19050" dir="2700000" algn="tl" rotWithShape="0">
                  <a:schemeClr val="dk1">
                    <a:alpha val="40000"/>
                  </a:schemeClr>
                </a:outerShdw>
                <a:reflection blurRad="6350" stA="55000" endA="300" endPos="45500" dir="5400000" sy="-100000" algn="bl" rotWithShape="0"/>
              </a:effectLst>
            </a:endParaRPr>
          </a:p>
        </p:txBody>
      </p:sp>
    </p:spTree>
    <p:extLst>
      <p:ext uri="{BB962C8B-B14F-4D97-AF65-F5344CB8AC3E}">
        <p14:creationId xmlns:p14="http://schemas.microsoft.com/office/powerpoint/2010/main" val="7808792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32316" y="90134"/>
            <a:ext cx="6388819" cy="553357"/>
          </a:xfrm>
          <a:prstGeom prst="rect">
            <a:avLst/>
          </a:prstGeom>
        </p:spPr>
        <p:txBody>
          <a:bodyPr wrap="square">
            <a:spAutoFit/>
          </a:bodyPr>
          <a:lstStyle/>
          <a:p>
            <a:pPr marR="29845" indent="120015" algn="ctr">
              <a:lnSpc>
                <a:spcPct val="107000"/>
              </a:lnSpc>
              <a:spcAft>
                <a:spcPts val="15"/>
              </a:spcAft>
              <a:tabLst>
                <a:tab pos="180340" algn="l"/>
              </a:tabLst>
            </a:pPr>
            <a:r>
              <a:rPr lang="en-US" sz="2800" b="1" dirty="0" smtClean="0">
                <a:solidFill>
                  <a:srgbClr val="C00000"/>
                </a:solidFill>
                <a:latin typeface="Algerian" panose="04020705040A02060702" pitchFamily="82" charset="0"/>
                <a:ea typeface="Times New Roman" panose="02020603050405020304" pitchFamily="18" charset="0"/>
              </a:rPr>
              <a:t>1-Water resources in </a:t>
            </a:r>
            <a:r>
              <a:rPr lang="en-US" sz="2800" b="1" dirty="0">
                <a:solidFill>
                  <a:srgbClr val="C00000"/>
                </a:solidFill>
                <a:latin typeface="Algerian" panose="04020705040A02060702" pitchFamily="82" charset="0"/>
                <a:ea typeface="Times New Roman" panose="02020603050405020304" pitchFamily="18" charset="0"/>
              </a:rPr>
              <a:t>Egypt</a:t>
            </a:r>
            <a:endParaRPr lang="en-US" sz="1600" dirty="0">
              <a:solidFill>
                <a:srgbClr val="C00000"/>
              </a:solidFill>
              <a:effectLst/>
              <a:latin typeface="Algerian" panose="04020705040A02060702" pitchFamily="82" charset="0"/>
              <a:ea typeface="Times New Roman" panose="02020603050405020304" pitchFamily="18" charset="0"/>
            </a:endParaRPr>
          </a:p>
        </p:txBody>
      </p:sp>
      <p:sp>
        <p:nvSpPr>
          <p:cNvPr id="3" name="Rectangle 2"/>
          <p:cNvSpPr/>
          <p:nvPr/>
        </p:nvSpPr>
        <p:spPr>
          <a:xfrm>
            <a:off x="114300" y="752646"/>
            <a:ext cx="11950699" cy="1554208"/>
          </a:xfrm>
          <a:prstGeom prst="rect">
            <a:avLst/>
          </a:prstGeom>
        </p:spPr>
        <p:txBody>
          <a:bodyPr wrap="square">
            <a:spAutoFit/>
          </a:bodyPr>
          <a:lstStyle/>
          <a:p>
            <a:pPr marR="29845" indent="120015" algn="just">
              <a:lnSpc>
                <a:spcPct val="107000"/>
              </a:lnSpc>
              <a:spcAft>
                <a:spcPts val="0"/>
              </a:spcAft>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More than </a:t>
            </a:r>
            <a:r>
              <a:rPr lang="en-US"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96 percent of all the Egyptian fresh water resources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are supplied by the </a:t>
            </a:r>
            <a:r>
              <a:rPr lang="en-US" b="1"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river Nile</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which originates from outside the country boundaries and supplies ten countries among which Egypt. Egypt s share of Nile water is limited according to the 1959 international agreement between Sudan and Egypt at </a:t>
            </a:r>
            <a:r>
              <a:rPr lang="en-US" b="1"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55.5 BCM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Abu-</a:t>
            </a:r>
            <a:r>
              <a:rPr lang="en-US"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Zeid</a:t>
            </a:r>
            <a:r>
              <a:rPr lang="en-US"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1991</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The rest of the water requirements is met by a </a:t>
            </a:r>
            <a:r>
              <a:rPr lang="en-US" b="1"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renewable groundwater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with </a:t>
            </a:r>
            <a:r>
              <a:rPr lang="en-US" b="1"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4.8 BCM/year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and a </a:t>
            </a:r>
            <a:r>
              <a:rPr lang="en-US" b="1"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drainage water reuse</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which is estimated at </a:t>
            </a:r>
            <a:r>
              <a:rPr lang="en-US" b="1"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4.5 BCM</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Treated municipal and industrial wastewater water returns to the closed water system </a:t>
            </a:r>
            <a:r>
              <a:rPr lang="en-US" b="1"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0.7 and 6.5 BCM</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respectively (</a:t>
            </a:r>
            <a:r>
              <a:rPr lang="en-US"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UN CCA, 2001</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solidFill>
                <a:srgbClr val="000000"/>
              </a:solidFill>
              <a:effectLst/>
              <a:latin typeface="Times New Roman" panose="02020603050405020304" pitchFamily="18" charset="0"/>
              <a:ea typeface="Times New Roman" panose="02020603050405020304" pitchFamily="18" charset="0"/>
            </a:endParaRPr>
          </a:p>
        </p:txBody>
      </p:sp>
      <p:pic>
        <p:nvPicPr>
          <p:cNvPr id="4" name="Picture 3"/>
          <p:cNvPicPr/>
          <p:nvPr/>
        </p:nvPicPr>
        <p:blipFill>
          <a:blip r:embed="rId2"/>
          <a:stretch>
            <a:fillRect/>
          </a:stretch>
        </p:blipFill>
        <p:spPr>
          <a:xfrm>
            <a:off x="114300" y="2919521"/>
            <a:ext cx="11950699" cy="3468579"/>
          </a:xfrm>
          <a:prstGeom prst="rect">
            <a:avLst/>
          </a:prstGeom>
        </p:spPr>
      </p:pic>
      <p:sp>
        <p:nvSpPr>
          <p:cNvPr id="5" name="Rectangle 4"/>
          <p:cNvSpPr/>
          <p:nvPr/>
        </p:nvSpPr>
        <p:spPr>
          <a:xfrm>
            <a:off x="2182483" y="6366691"/>
            <a:ext cx="6639464" cy="376193"/>
          </a:xfrm>
          <a:prstGeom prst="rect">
            <a:avLst/>
          </a:prstGeom>
        </p:spPr>
        <p:txBody>
          <a:bodyPr wrap="square">
            <a:spAutoFit/>
          </a:bodyPr>
          <a:lstStyle/>
          <a:p>
            <a:pPr marL="2035175" marR="29845" indent="120015">
              <a:lnSpc>
                <a:spcPct val="108000"/>
              </a:lnSpc>
              <a:spcBef>
                <a:spcPts val="200"/>
              </a:spcBef>
              <a:spcAft>
                <a:spcPts val="545"/>
              </a:spcAft>
            </a:pPr>
            <a:r>
              <a:rPr lang="en-US" b="1" dirty="0">
                <a:solidFill>
                  <a:srgbClr val="221F1F"/>
                </a:solidFill>
                <a:latin typeface="Times New Roman" panose="02020603050405020304" pitchFamily="18" charset="0"/>
                <a:ea typeface="Times New Roman" panose="02020603050405020304" pitchFamily="18" charset="0"/>
                <a:cs typeface="Times New Roman" panose="02020603050405020304" pitchFamily="18" charset="0"/>
              </a:rPr>
              <a:t>Water Resources of Egypt</a:t>
            </a:r>
            <a:endParaRPr lang="en-US" sz="3200" b="1"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E654BEB4-3147-4C6B-B141-07DDEF43B13E}" type="slidenum">
              <a:rPr lang="en-US" smtClean="0"/>
              <a:t>3</a:t>
            </a:fld>
            <a:endParaRPr lang="en-US"/>
          </a:p>
        </p:txBody>
      </p:sp>
    </p:spTree>
    <p:extLst>
      <p:ext uri="{BB962C8B-B14F-4D97-AF65-F5344CB8AC3E}">
        <p14:creationId xmlns:p14="http://schemas.microsoft.com/office/powerpoint/2010/main" val="32777176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96609" y="730457"/>
            <a:ext cx="5211363" cy="572144"/>
          </a:xfrm>
          <a:prstGeom prst="rect">
            <a:avLst/>
          </a:prstGeom>
        </p:spPr>
        <p:txBody>
          <a:bodyPr wrap="none">
            <a:spAutoFit/>
          </a:bodyPr>
          <a:lstStyle/>
          <a:p>
            <a:pPr marR="29845" lvl="1" algn="just">
              <a:lnSpc>
                <a:spcPct val="107000"/>
              </a:lnSpc>
              <a:spcBef>
                <a:spcPts val="200"/>
              </a:spcBef>
              <a:buClr>
                <a:srgbClr val="000000"/>
              </a:buClr>
              <a:tabLst>
                <a:tab pos="2072005" algn="ctr"/>
              </a:tabLst>
            </a:pPr>
            <a:r>
              <a:rPr lang="en-US" sz="3200" b="1" i="0" dirty="0" smtClean="0">
                <a:solidFill>
                  <a:srgbClr val="00206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Water Footprint / Virtual Water </a:t>
            </a:r>
            <a:endParaRPr lang="en-US" b="1" i="1" dirty="0">
              <a:solidFill>
                <a:srgbClr val="00206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endParaRPr>
          </a:p>
        </p:txBody>
      </p:sp>
      <p:sp>
        <p:nvSpPr>
          <p:cNvPr id="3" name="Rectangle 2"/>
          <p:cNvSpPr/>
          <p:nvPr/>
        </p:nvSpPr>
        <p:spPr>
          <a:xfrm>
            <a:off x="0" y="1419816"/>
            <a:ext cx="12192000" cy="1384995"/>
          </a:xfrm>
          <a:prstGeom prst="rect">
            <a:avLst/>
          </a:prstGeom>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rPr>
              <a:t>The term “</a:t>
            </a:r>
            <a:r>
              <a:rPr lang="en-US" sz="2800" b="1" dirty="0">
                <a:solidFill>
                  <a:srgbClr val="000000"/>
                </a:solidFill>
                <a:latin typeface="Times New Roman" panose="02020603050405020304" pitchFamily="18" charset="0"/>
                <a:ea typeface="Times New Roman" panose="02020603050405020304" pitchFamily="18" charset="0"/>
              </a:rPr>
              <a:t>virtual water</a:t>
            </a:r>
            <a:r>
              <a:rPr lang="en-US" sz="2800" dirty="0">
                <a:solidFill>
                  <a:srgbClr val="000000"/>
                </a:solidFill>
                <a:latin typeface="Times New Roman" panose="02020603050405020304" pitchFamily="18" charset="0"/>
                <a:ea typeface="Times New Roman" panose="02020603050405020304" pitchFamily="18" charset="0"/>
              </a:rPr>
              <a:t>” (VW) is generally used to refer to the </a:t>
            </a:r>
            <a:r>
              <a:rPr lang="en-US" sz="2800" b="1" dirty="0">
                <a:solidFill>
                  <a:srgbClr val="002060"/>
                </a:solidFill>
                <a:latin typeface="Times New Roman" panose="02020603050405020304" pitchFamily="18" charset="0"/>
                <a:ea typeface="Times New Roman" panose="02020603050405020304" pitchFamily="18" charset="0"/>
              </a:rPr>
              <a:t>sum of water used or </a:t>
            </a:r>
            <a:r>
              <a:rPr lang="en-US" sz="2800" b="1" dirty="0" smtClean="0">
                <a:solidFill>
                  <a:srgbClr val="002060"/>
                </a:solidFill>
                <a:latin typeface="Times New Roman" panose="02020603050405020304" pitchFamily="18" charset="0"/>
                <a:ea typeface="Times New Roman" panose="02020603050405020304" pitchFamily="18" charset="0"/>
              </a:rPr>
              <a:t>consumed </a:t>
            </a:r>
            <a:r>
              <a:rPr lang="en-US" sz="2800" b="1" dirty="0">
                <a:solidFill>
                  <a:srgbClr val="002060"/>
                </a:solidFill>
                <a:latin typeface="Times New Roman" panose="02020603050405020304" pitchFamily="18" charset="0"/>
                <a:ea typeface="Times New Roman" panose="02020603050405020304" pitchFamily="18" charset="0"/>
              </a:rPr>
              <a:t>in the various steps of the production processes of a </a:t>
            </a:r>
            <a:r>
              <a:rPr lang="en-US" sz="2800" b="1" dirty="0" smtClean="0">
                <a:solidFill>
                  <a:srgbClr val="002060"/>
                </a:solidFill>
                <a:latin typeface="Times New Roman" panose="02020603050405020304" pitchFamily="18" charset="0"/>
                <a:ea typeface="Times New Roman" panose="02020603050405020304" pitchFamily="18" charset="0"/>
              </a:rPr>
              <a:t>commodity</a:t>
            </a:r>
            <a:r>
              <a:rPr lang="en-US" sz="2800" dirty="0" smtClean="0">
                <a:solidFill>
                  <a:srgbClr val="000000"/>
                </a:solidFill>
                <a:latin typeface="Times New Roman" panose="02020603050405020304" pitchFamily="18" charset="0"/>
                <a:ea typeface="Times New Roman" panose="02020603050405020304" pitchFamily="18" charset="0"/>
              </a:rPr>
              <a:t>(</a:t>
            </a:r>
            <a:r>
              <a:rPr lang="en-US" sz="2800" dirty="0" smtClean="0">
                <a:solidFill>
                  <a:srgbClr val="002060"/>
                </a:solidFill>
                <a:latin typeface="Times New Roman" panose="02020603050405020304" pitchFamily="18" charset="0"/>
                <a:ea typeface="Times New Roman" panose="02020603050405020304" pitchFamily="18" charset="0"/>
              </a:rPr>
              <a:t>Allan</a:t>
            </a:r>
            <a:r>
              <a:rPr lang="en-US" sz="2800" dirty="0">
                <a:solidFill>
                  <a:srgbClr val="002060"/>
                </a:solidFill>
                <a:latin typeface="Times New Roman" panose="02020603050405020304" pitchFamily="18" charset="0"/>
                <a:ea typeface="Times New Roman" panose="02020603050405020304" pitchFamily="18" charset="0"/>
              </a:rPr>
              <a:t>, 2003</a:t>
            </a:r>
            <a:r>
              <a:rPr lang="en-US" sz="2800" dirty="0">
                <a:solidFill>
                  <a:srgbClr val="000000"/>
                </a:solidFill>
                <a:latin typeface="Times New Roman" panose="02020603050405020304" pitchFamily="18" charset="0"/>
                <a:ea typeface="Times New Roman" panose="02020603050405020304" pitchFamily="18" charset="0"/>
              </a:rPr>
              <a:t>). </a:t>
            </a:r>
            <a:endParaRPr lang="en-US" sz="2800" dirty="0"/>
          </a:p>
        </p:txBody>
      </p:sp>
      <p:sp>
        <p:nvSpPr>
          <p:cNvPr id="4" name="Rectangle 3"/>
          <p:cNvSpPr/>
          <p:nvPr/>
        </p:nvSpPr>
        <p:spPr>
          <a:xfrm>
            <a:off x="0" y="2889125"/>
            <a:ext cx="12192000" cy="3662541"/>
          </a:xfrm>
          <a:prstGeom prst="rect">
            <a:avLst/>
          </a:prstGeom>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rPr>
              <a:t>It is generally agreed that both </a:t>
            </a:r>
            <a:r>
              <a:rPr lang="en-US" sz="2800" u="sng"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VW</a:t>
            </a:r>
            <a:r>
              <a:rPr lang="en-US" sz="2800" dirty="0">
                <a:solidFill>
                  <a:srgbClr val="002060"/>
                </a:solidFill>
                <a:latin typeface="Times New Roman" panose="02020603050405020304" pitchFamily="18" charset="0"/>
                <a:ea typeface="Times New Roman" panose="02020603050405020304" pitchFamily="18" charset="0"/>
              </a:rPr>
              <a:t> and the </a:t>
            </a:r>
            <a:r>
              <a:rPr lang="en-US" sz="2800" u="sng"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WF</a:t>
            </a:r>
            <a:r>
              <a:rPr lang="en-US" sz="2800" dirty="0">
                <a:solidFill>
                  <a:srgbClr val="002060"/>
                </a:solidFill>
                <a:latin typeface="Times New Roman" panose="02020603050405020304" pitchFamily="18" charset="0"/>
                <a:ea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rPr>
              <a:t>are measures of </a:t>
            </a:r>
            <a:r>
              <a:rPr lang="en-US" sz="28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direct and indirect </a:t>
            </a:r>
            <a:r>
              <a:rPr lang="en-US" sz="2800" b="1" dirty="0">
                <a:solidFill>
                  <a:srgbClr val="000000"/>
                </a:solidFill>
                <a:latin typeface="Times New Roman" panose="02020603050405020304" pitchFamily="18" charset="0"/>
                <a:ea typeface="Times New Roman" panose="02020603050405020304" pitchFamily="18" charset="0"/>
              </a:rPr>
              <a:t>water consumption </a:t>
            </a:r>
            <a:r>
              <a:rPr lang="en-US" sz="2800" dirty="0">
                <a:solidFill>
                  <a:srgbClr val="000000"/>
                </a:solidFill>
                <a:latin typeface="Times New Roman" panose="02020603050405020304" pitchFamily="18" charset="0"/>
                <a:ea typeface="Times New Roman" panose="02020603050405020304" pitchFamily="18" charset="0"/>
              </a:rPr>
              <a:t>and only account for freshwater appropriation.  It has been suggested that an important distinction between the two concepts is that a </a:t>
            </a:r>
            <a:r>
              <a:rPr lang="en-US" sz="2800" u="sng"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WF</a:t>
            </a:r>
            <a:r>
              <a:rPr lang="en-US" sz="2800" dirty="0">
                <a:solidFill>
                  <a:srgbClr val="000000"/>
                </a:solidFill>
                <a:latin typeface="Times New Roman" panose="02020603050405020304" pitchFamily="18" charset="0"/>
                <a:ea typeface="Times New Roman" panose="02020603050405020304" pitchFamily="18" charset="0"/>
              </a:rPr>
              <a:t> “</a:t>
            </a:r>
            <a:r>
              <a:rPr lang="en-US" sz="2800" i="1" dirty="0">
                <a:solidFill>
                  <a:srgbClr val="000000"/>
                </a:solidFill>
                <a:latin typeface="Times New Roman" panose="02020603050405020304" pitchFamily="18" charset="0"/>
                <a:ea typeface="Times New Roman" panose="02020603050405020304" pitchFamily="18" charset="0"/>
              </a:rPr>
              <a:t>does not simply refer only to a </a:t>
            </a:r>
            <a:r>
              <a:rPr lang="en-US" sz="2800" b="1" i="1" dirty="0">
                <a:solidFill>
                  <a:srgbClr val="002060"/>
                </a:solidFill>
                <a:latin typeface="Times New Roman" panose="02020603050405020304" pitchFamily="18" charset="0"/>
                <a:ea typeface="Times New Roman" panose="02020603050405020304" pitchFamily="18" charset="0"/>
              </a:rPr>
              <a:t>water volume</a:t>
            </a:r>
            <a:r>
              <a:rPr lang="en-US" sz="2800" i="1" dirty="0">
                <a:solidFill>
                  <a:srgbClr val="000000"/>
                </a:solidFill>
                <a:latin typeface="Times New Roman" panose="02020603050405020304" pitchFamily="18" charset="0"/>
                <a:ea typeface="Times New Roman" panose="02020603050405020304" pitchFamily="18" charset="0"/>
              </a:rPr>
              <a:t>, as in the case of the term </a:t>
            </a:r>
            <a:r>
              <a:rPr lang="en-US" sz="2800" i="1" dirty="0" smtClean="0">
                <a:solidFill>
                  <a:srgbClr val="000000"/>
                </a:solidFill>
                <a:latin typeface="Times New Roman" panose="02020603050405020304" pitchFamily="18" charset="0"/>
                <a:ea typeface="Times New Roman" panose="02020603050405020304" pitchFamily="18" charset="0"/>
              </a:rPr>
              <a:t>virtual </a:t>
            </a:r>
            <a:r>
              <a:rPr lang="en-US" sz="2800" i="1" dirty="0">
                <a:solidFill>
                  <a:srgbClr val="000000"/>
                </a:solidFill>
                <a:latin typeface="Times New Roman" panose="02020603050405020304" pitchFamily="18" charset="0"/>
                <a:ea typeface="Times New Roman" panose="02020603050405020304" pitchFamily="18" charset="0"/>
              </a:rPr>
              <a:t>water content ‘of a product</a:t>
            </a:r>
            <a:r>
              <a:rPr lang="en-US" sz="2800" dirty="0">
                <a:solidFill>
                  <a:srgbClr val="000000"/>
                </a:solidFill>
                <a:latin typeface="Times New Roman" panose="02020603050405020304" pitchFamily="18" charset="0"/>
                <a:ea typeface="Times New Roman" panose="02020603050405020304" pitchFamily="18" charset="0"/>
              </a:rPr>
              <a:t>”, instead the </a:t>
            </a:r>
            <a:r>
              <a:rPr lang="en-US" sz="2800" b="1" u="sng" dirty="0">
                <a:solidFill>
                  <a:srgbClr val="000000"/>
                </a:solidFill>
                <a:latin typeface="Times New Roman" panose="02020603050405020304" pitchFamily="18" charset="0"/>
                <a:ea typeface="Times New Roman" panose="02020603050405020304" pitchFamily="18" charset="0"/>
              </a:rPr>
              <a:t>WF</a:t>
            </a:r>
            <a:r>
              <a:rPr lang="en-US" sz="2800" dirty="0">
                <a:solidFill>
                  <a:srgbClr val="000000"/>
                </a:solidFill>
                <a:latin typeface="Times New Roman" panose="02020603050405020304" pitchFamily="18" charset="0"/>
                <a:ea typeface="Times New Roman" panose="02020603050405020304" pitchFamily="18" charset="0"/>
              </a:rPr>
              <a:t> is a “</a:t>
            </a:r>
            <a:r>
              <a:rPr lang="en-US" sz="2800" b="1" i="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multidimensional indicator, not only referring to a water volume used, but also making explicit </a:t>
            </a:r>
            <a:r>
              <a:rPr lang="en-US" sz="3200" b="1" i="1" u="sng"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where</a:t>
            </a:r>
            <a:r>
              <a:rPr lang="en-US" sz="2800" b="1" i="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the water footprint is located, </a:t>
            </a:r>
            <a:r>
              <a:rPr lang="en-US" sz="3200" b="1" i="1" u="sng"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what source </a:t>
            </a:r>
            <a:r>
              <a:rPr lang="en-US" sz="2800" b="1" i="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of water is used and </a:t>
            </a:r>
            <a:r>
              <a:rPr lang="en-US" sz="3200" b="1" i="1" u="sng"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when the </a:t>
            </a:r>
            <a:r>
              <a:rPr lang="en-US" sz="2800" b="1" i="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water is used</a:t>
            </a:r>
            <a:r>
              <a:rPr lang="en-US" sz="28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rPr>
              <a:t> (Hoekstra </a:t>
            </a:r>
            <a:r>
              <a:rPr lang="en-US" sz="2800" i="1" dirty="0">
                <a:solidFill>
                  <a:srgbClr val="000000"/>
                </a:solidFill>
                <a:latin typeface="Times New Roman" panose="02020603050405020304" pitchFamily="18" charset="0"/>
                <a:ea typeface="Times New Roman" panose="02020603050405020304" pitchFamily="18" charset="0"/>
              </a:rPr>
              <a:t>et al</a:t>
            </a:r>
            <a:r>
              <a:rPr lang="en-US" sz="2800" dirty="0">
                <a:solidFill>
                  <a:srgbClr val="000000"/>
                </a:solidFill>
                <a:latin typeface="Times New Roman" panose="02020603050405020304" pitchFamily="18" charset="0"/>
                <a:ea typeface="Times New Roman" panose="02020603050405020304" pitchFamily="18" charset="0"/>
              </a:rPr>
              <a:t>., 2011). </a:t>
            </a:r>
            <a:endParaRPr lang="en-US" sz="2800" dirty="0"/>
          </a:p>
        </p:txBody>
      </p:sp>
      <p:sp>
        <p:nvSpPr>
          <p:cNvPr id="6" name="Rectangle 5"/>
          <p:cNvSpPr/>
          <p:nvPr/>
        </p:nvSpPr>
        <p:spPr>
          <a:xfrm>
            <a:off x="1992525" y="26607"/>
            <a:ext cx="7788991" cy="586635"/>
          </a:xfrm>
          <a:prstGeom prst="rect">
            <a:avLst/>
          </a:prstGeom>
        </p:spPr>
        <p:txBody>
          <a:bodyPr wrap="none">
            <a:spAutoFit/>
          </a:bodyPr>
          <a:lstStyle/>
          <a:p>
            <a:pPr marR="29845" lvl="1" algn="ctr">
              <a:lnSpc>
                <a:spcPct val="107000"/>
              </a:lnSpc>
              <a:buClr>
                <a:srgbClr val="000000"/>
              </a:buClr>
            </a:pPr>
            <a:r>
              <a:rPr lang="en-US" sz="3200" b="1" dirty="0" smtClean="0">
                <a:solidFill>
                  <a:srgbClr val="C00000"/>
                </a:solidFill>
                <a:effectLst>
                  <a:outerShdw blurRad="38100" dist="38100" dir="2700000" algn="tl">
                    <a:srgbClr val="000000">
                      <a:alpha val="43137"/>
                    </a:srgbClr>
                  </a:outerShdw>
                </a:effectLst>
                <a:latin typeface="Algerian" panose="04020705040A02060702" pitchFamily="82" charset="0"/>
                <a:ea typeface="Times New Roman" panose="02020603050405020304" pitchFamily="18" charset="0"/>
                <a:cs typeface="Times New Roman" panose="02020603050405020304" pitchFamily="18" charset="0"/>
              </a:rPr>
              <a:t>Introduction </a:t>
            </a:r>
            <a:r>
              <a:rPr lang="en-US" sz="3200" b="1" dirty="0" smtClean="0">
                <a:solidFill>
                  <a:srgbClr val="C00000"/>
                </a:solidFill>
                <a:effectLst>
                  <a:outerShdw blurRad="38100" dist="38100" dir="2700000" algn="tl">
                    <a:srgbClr val="000000">
                      <a:alpha val="43137"/>
                    </a:srgbClr>
                  </a:outerShdw>
                </a:effectLst>
                <a:latin typeface="Algerian" panose="04020705040A02060702" pitchFamily="82" charset="0"/>
                <a:ea typeface="Times New Roman" panose="02020603050405020304" pitchFamily="18" charset="0"/>
                <a:cs typeface="Times New Roman" panose="02020603050405020304" pitchFamily="18" charset="0"/>
              </a:rPr>
              <a:t>to Water Footprint </a:t>
            </a:r>
            <a:endParaRPr lang="en-US" dirty="0">
              <a:solidFill>
                <a:srgbClr val="C00000"/>
              </a:solidFill>
              <a:effectLst>
                <a:outerShdw blurRad="38100" dist="38100" dir="2700000" algn="tl">
                  <a:srgbClr val="000000">
                    <a:alpha val="43137"/>
                  </a:srgbClr>
                </a:outerShdw>
              </a:effectLst>
              <a:latin typeface="Algerian" panose="04020705040A02060702" pitchFamily="82" charset="0"/>
              <a:ea typeface="Times New Roman" panose="02020603050405020304" pitchFamily="18" charset="0"/>
              <a:cs typeface="Times New Roman" panose="02020603050405020304" pitchFamily="18" charset="0"/>
            </a:endParaRPr>
          </a:p>
        </p:txBody>
      </p:sp>
      <p:sp>
        <p:nvSpPr>
          <p:cNvPr id="7" name="Footer Placeholder 6"/>
          <p:cNvSpPr>
            <a:spLocks noGrp="1"/>
          </p:cNvSpPr>
          <p:nvPr>
            <p:ph type="ftr" sz="quarter" idx="11"/>
          </p:nvPr>
        </p:nvSpPr>
        <p:spPr>
          <a:xfrm>
            <a:off x="810883" y="6453417"/>
            <a:ext cx="10998679" cy="365125"/>
          </a:xfrm>
        </p:spPr>
        <p:txBody>
          <a:bodyPr/>
          <a:lstStyle/>
          <a:p>
            <a:r>
              <a:rPr lang="en-US" dirty="0" smtClean="0"/>
              <a:t>2020 International Conference on the Nile and Grand Ethiopian Renaissance Dam: Science, Conflict Resolution and Cooperation</a:t>
            </a:r>
            <a:endParaRPr lang="en-US" dirty="0"/>
          </a:p>
        </p:txBody>
      </p:sp>
    </p:spTree>
    <p:extLst>
      <p:ext uri="{BB962C8B-B14F-4D97-AF65-F5344CB8AC3E}">
        <p14:creationId xmlns:p14="http://schemas.microsoft.com/office/powerpoint/2010/main" val="39093750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a:spLocks noChangeArrowheads="1"/>
          </p:cNvSpPr>
          <p:nvPr/>
        </p:nvSpPr>
        <p:spPr bwMode="auto">
          <a:xfrm>
            <a:off x="162866" y="2802203"/>
            <a:ext cx="9313105" cy="3566234"/>
          </a:xfrm>
          <a:prstGeom prst="rect">
            <a:avLst/>
          </a:prstGeom>
          <a:noFill/>
          <a:ln w="9525">
            <a:noFill/>
            <a:miter lim="800000"/>
            <a:headEnd/>
            <a:tailEnd/>
          </a:ln>
        </p:spPr>
        <p:txBody>
          <a:bodyPr wrap="square" lIns="90000" tIns="46800" rIns="90000" bIns="46800">
            <a:spAutoFit/>
          </a:bodyPr>
          <a:lstStyle/>
          <a:p>
            <a:pPr marL="457200" indent="-457200">
              <a:spcBef>
                <a:spcPct val="20000"/>
              </a:spcBef>
              <a:buClr>
                <a:srgbClr val="CCFFFF"/>
              </a:buClr>
              <a:buSzPct val="80000"/>
              <a:tabLst>
                <a:tab pos="1147763" algn="l"/>
                <a:tab pos="1624013" algn="l"/>
                <a:tab pos="6667500" algn="l"/>
              </a:tabLst>
              <a:defRPr/>
            </a:pPr>
            <a:r>
              <a:rPr lang="pt-BR" sz="2400" dirty="0">
                <a:solidFill>
                  <a:srgbClr val="00B050"/>
                </a:solidFill>
                <a:latin typeface="Arial" panose="020B0604020202020204" pitchFamily="34" charset="0"/>
                <a:cs typeface="Arial" panose="020B0604020202020204" pitchFamily="34" charset="0"/>
              </a:rPr>
              <a:t>Green water footprint</a:t>
            </a:r>
          </a:p>
          <a:p>
            <a:pPr lvl="0" fontAlgn="base"/>
            <a:r>
              <a:rPr lang="nl-NL" b="1" dirty="0">
                <a:latin typeface="Arial" charset="0"/>
                <a:cs typeface="Arial" charset="0"/>
              </a:rPr>
              <a:t>► </a:t>
            </a:r>
            <a:r>
              <a:rPr lang="en-US" sz="2000" dirty="0" smtClean="0"/>
              <a:t>Refers </a:t>
            </a:r>
            <a:r>
              <a:rPr lang="en-US" sz="2000" dirty="0"/>
              <a:t>to the volume of </a:t>
            </a:r>
            <a:r>
              <a:rPr lang="en-US" sz="2000" b="1" dirty="0">
                <a:solidFill>
                  <a:srgbClr val="002060"/>
                </a:solidFill>
                <a:effectLst>
                  <a:outerShdw blurRad="38100" dist="38100" dir="2700000" algn="tl">
                    <a:srgbClr val="000000">
                      <a:alpha val="43137"/>
                    </a:srgbClr>
                  </a:outerShdw>
                </a:effectLst>
              </a:rPr>
              <a:t>rainwater consumed </a:t>
            </a:r>
            <a:r>
              <a:rPr lang="en-US" sz="2000" dirty="0"/>
              <a:t>(i.e. evaporated or </a:t>
            </a:r>
            <a:r>
              <a:rPr lang="en-US" sz="2000" dirty="0" smtClean="0"/>
              <a:t>absorbed </a:t>
            </a:r>
            <a:r>
              <a:rPr lang="en-US" sz="2000" dirty="0"/>
              <a:t>into the product). </a:t>
            </a:r>
            <a:endParaRPr lang="pt-BR" dirty="0">
              <a:latin typeface="Arial" charset="0"/>
            </a:endParaRPr>
          </a:p>
          <a:p>
            <a:pPr marL="457200" indent="-457200">
              <a:spcBef>
                <a:spcPct val="20000"/>
              </a:spcBef>
              <a:buClr>
                <a:srgbClr val="CCFFFF"/>
              </a:buClr>
              <a:buSzPct val="80000"/>
              <a:tabLst>
                <a:tab pos="1147763" algn="l"/>
                <a:tab pos="1624013" algn="l"/>
                <a:tab pos="6667500" algn="l"/>
              </a:tabLst>
              <a:defRPr/>
            </a:pPr>
            <a:r>
              <a:rPr lang="pt-BR" sz="2400" dirty="0" smtClean="0">
                <a:solidFill>
                  <a:schemeClr val="accent1"/>
                </a:solidFill>
                <a:latin typeface="Arial" charset="0"/>
              </a:rPr>
              <a:t>Blue </a:t>
            </a:r>
            <a:r>
              <a:rPr lang="pt-BR" sz="2400" dirty="0">
                <a:solidFill>
                  <a:schemeClr val="accent1"/>
                </a:solidFill>
                <a:latin typeface="Arial" charset="0"/>
              </a:rPr>
              <a:t>water </a:t>
            </a:r>
            <a:r>
              <a:rPr lang="pt-BR" sz="2400" dirty="0" smtClean="0">
                <a:solidFill>
                  <a:schemeClr val="accent1"/>
                </a:solidFill>
                <a:latin typeface="Arial" charset="0"/>
              </a:rPr>
              <a:t>footprint</a:t>
            </a:r>
            <a:endParaRPr lang="pt-BR" sz="2400" dirty="0">
              <a:solidFill>
                <a:schemeClr val="accent1"/>
              </a:solidFill>
              <a:latin typeface="Arial" charset="0"/>
            </a:endParaRPr>
          </a:p>
          <a:p>
            <a:pPr marL="457200" lvl="0" indent="-457200" algn="just">
              <a:spcBef>
                <a:spcPct val="20000"/>
              </a:spcBef>
              <a:buClr>
                <a:srgbClr val="CCFFFF"/>
              </a:buClr>
              <a:buSzPct val="80000"/>
              <a:tabLst>
                <a:tab pos="1147763" algn="l"/>
                <a:tab pos="1624013" algn="l"/>
                <a:tab pos="6667500" algn="l"/>
              </a:tabLst>
              <a:defRPr/>
            </a:pPr>
            <a:r>
              <a:rPr lang="nl-NL" sz="2000" b="1" dirty="0" smtClean="0">
                <a:latin typeface="Arial" charset="0"/>
                <a:cs typeface="Arial" charset="0"/>
              </a:rPr>
              <a:t>► </a:t>
            </a:r>
            <a:r>
              <a:rPr lang="en-US" sz="2000" dirty="0" smtClean="0"/>
              <a:t>Refers </a:t>
            </a:r>
            <a:r>
              <a:rPr lang="en-US" sz="2000" dirty="0"/>
              <a:t>to the volume of </a:t>
            </a:r>
            <a:r>
              <a:rPr lang="en-US" sz="2000" b="1" dirty="0">
                <a:solidFill>
                  <a:srgbClr val="002060"/>
                </a:solidFill>
                <a:effectLst>
                  <a:outerShdw blurRad="38100" dist="38100" dir="2700000" algn="tl">
                    <a:srgbClr val="000000">
                      <a:alpha val="43137"/>
                    </a:srgbClr>
                  </a:outerShdw>
                </a:effectLst>
              </a:rPr>
              <a:t>surface water and ground water </a:t>
            </a:r>
            <a:r>
              <a:rPr lang="en-US" sz="2000" dirty="0"/>
              <a:t>consumed during production processes (i.e. evaporated or absorbed into the product). </a:t>
            </a:r>
            <a:endParaRPr lang="pt-BR" sz="2000" dirty="0">
              <a:latin typeface="Arial" charset="0"/>
            </a:endParaRPr>
          </a:p>
          <a:p>
            <a:pPr marL="457200" indent="-457200">
              <a:spcBef>
                <a:spcPct val="20000"/>
              </a:spcBef>
              <a:buClr>
                <a:srgbClr val="CCFFFF"/>
              </a:buClr>
              <a:buSzPct val="80000"/>
              <a:tabLst>
                <a:tab pos="1147763" algn="l"/>
                <a:tab pos="1624013" algn="l"/>
                <a:tab pos="6667500" algn="l"/>
              </a:tabLst>
              <a:defRPr/>
            </a:pPr>
            <a:r>
              <a:rPr lang="pt-BR" sz="2400" dirty="0" smtClean="0">
                <a:solidFill>
                  <a:schemeClr val="bg1">
                    <a:lumMod val="50000"/>
                  </a:schemeClr>
                </a:solidFill>
                <a:latin typeface="Arial" charset="0"/>
              </a:rPr>
              <a:t>Grey </a:t>
            </a:r>
            <a:r>
              <a:rPr lang="pt-BR" sz="2400" dirty="0">
                <a:solidFill>
                  <a:schemeClr val="bg1">
                    <a:lumMod val="50000"/>
                  </a:schemeClr>
                </a:solidFill>
                <a:latin typeface="Arial" charset="0"/>
              </a:rPr>
              <a:t>water footprint</a:t>
            </a:r>
          </a:p>
          <a:p>
            <a:pPr lvl="0" algn="just" fontAlgn="base"/>
            <a:r>
              <a:rPr lang="nl-NL" sz="2000" b="1" dirty="0" smtClean="0">
                <a:latin typeface="Arial" charset="0"/>
                <a:cs typeface="Arial" charset="0"/>
              </a:rPr>
              <a:t>► </a:t>
            </a:r>
            <a:r>
              <a:rPr lang="en-US" sz="2000" dirty="0" smtClean="0"/>
              <a:t>Refers </a:t>
            </a:r>
            <a:r>
              <a:rPr lang="en-US" sz="2000" dirty="0"/>
              <a:t>to the </a:t>
            </a:r>
            <a:r>
              <a:rPr lang="en-US" sz="2000" b="1" dirty="0">
                <a:solidFill>
                  <a:srgbClr val="002060"/>
                </a:solidFill>
                <a:effectLst>
                  <a:outerShdw blurRad="38100" dist="38100" dir="2700000" algn="tl">
                    <a:srgbClr val="000000">
                      <a:alpha val="43137"/>
                    </a:srgbClr>
                  </a:outerShdw>
                </a:effectLst>
              </a:rPr>
              <a:t>volume of freshwater that is required to </a:t>
            </a:r>
            <a:r>
              <a:rPr lang="en-US" sz="2000" b="1" dirty="0" smtClean="0">
                <a:solidFill>
                  <a:srgbClr val="002060"/>
                </a:solidFill>
                <a:effectLst>
                  <a:outerShdw blurRad="38100" dist="38100" dir="2700000" algn="tl">
                    <a:srgbClr val="000000">
                      <a:alpha val="43137"/>
                    </a:srgbClr>
                  </a:outerShdw>
                </a:effectLst>
              </a:rPr>
              <a:t>eliminate </a:t>
            </a:r>
            <a:r>
              <a:rPr lang="en-US" sz="2000" b="1" dirty="0">
                <a:solidFill>
                  <a:srgbClr val="002060"/>
                </a:solidFill>
                <a:effectLst>
                  <a:outerShdw blurRad="38100" dist="38100" dir="2700000" algn="tl">
                    <a:srgbClr val="000000">
                      <a:alpha val="43137"/>
                    </a:srgbClr>
                  </a:outerShdw>
                </a:effectLst>
              </a:rPr>
              <a:t>the load of pollutants</a:t>
            </a:r>
            <a:r>
              <a:rPr lang="en-US" sz="2000" dirty="0"/>
              <a:t>. It is calculated as the volume of water that is required to maintain the water quality according to </a:t>
            </a:r>
            <a:r>
              <a:rPr lang="en-US" sz="2000" b="1" dirty="0">
                <a:solidFill>
                  <a:srgbClr val="002060"/>
                </a:solidFill>
                <a:effectLst>
                  <a:outerShdw blurRad="38100" dist="38100" dir="2700000" algn="tl">
                    <a:srgbClr val="000000">
                      <a:alpha val="43137"/>
                    </a:srgbClr>
                  </a:outerShdw>
                </a:effectLst>
              </a:rPr>
              <a:t>agreed water quality </a:t>
            </a:r>
            <a:r>
              <a:rPr lang="en-US" sz="2000" b="1" dirty="0" smtClean="0">
                <a:solidFill>
                  <a:srgbClr val="002060"/>
                </a:solidFill>
                <a:effectLst>
                  <a:outerShdw blurRad="38100" dist="38100" dir="2700000" algn="tl">
                    <a:srgbClr val="000000">
                      <a:alpha val="43137"/>
                    </a:srgbClr>
                  </a:outerShdw>
                </a:effectLst>
              </a:rPr>
              <a:t>standards</a:t>
            </a:r>
            <a:endParaRPr lang="en-US" dirty="0">
              <a:solidFill>
                <a:srgbClr val="002060"/>
              </a:solidFill>
              <a:effectLst>
                <a:outerShdw blurRad="38100" dist="38100" dir="2700000" algn="tl">
                  <a:srgbClr val="000000">
                    <a:alpha val="43137"/>
                  </a:srgbClr>
                </a:outerShdw>
              </a:effectLst>
              <a:latin typeface="Arial"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75972" y="2763140"/>
            <a:ext cx="2709825" cy="1276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6" descr="http://upload.wikimedia.org/wikipedia/commons/1/17/PivotIrrigationOnCotto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75971" y="4028269"/>
            <a:ext cx="2709826" cy="1215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5" descr="http://www.aplandscaping.com/images/1-23-07/IMG_005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75971" y="5193917"/>
            <a:ext cx="2709826" cy="1415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p:nvPr/>
        </p:nvSpPr>
        <p:spPr>
          <a:xfrm>
            <a:off x="2496392" y="2436514"/>
            <a:ext cx="5556329" cy="502702"/>
          </a:xfrm>
          <a:prstGeom prst="rect">
            <a:avLst/>
          </a:prstGeom>
        </p:spPr>
        <p:txBody>
          <a:bodyPr wrap="none">
            <a:spAutoFit/>
          </a:bodyPr>
          <a:lstStyle/>
          <a:p>
            <a:r>
              <a:rPr lang="en-US" sz="4000" b="1" baseline="3413" dirty="0">
                <a:solidFill>
                  <a:prstClr val="black"/>
                </a:solidFill>
                <a:latin typeface="Arial" panose="020B0604020202020204" pitchFamily="34" charset="0"/>
                <a:cs typeface="Arial" panose="020B0604020202020204" pitchFamily="34" charset="0"/>
              </a:rPr>
              <a:t>Components of a water footprint </a:t>
            </a:r>
            <a:endParaRPr lang="fr-FR" sz="4000" b="1" baseline="3413" dirty="0">
              <a:solidFill>
                <a:prstClr val="black"/>
              </a:solidFill>
              <a:latin typeface="Arial" panose="020B0604020202020204" pitchFamily="34" charset="0"/>
              <a:cs typeface="Arial" panose="020B0604020202020204" pitchFamily="34" charset="0"/>
            </a:endParaRPr>
          </a:p>
        </p:txBody>
      </p:sp>
      <p:sp>
        <p:nvSpPr>
          <p:cNvPr id="12" name="Rectangle 11"/>
          <p:cNvSpPr/>
          <p:nvPr/>
        </p:nvSpPr>
        <p:spPr>
          <a:xfrm>
            <a:off x="1" y="597515"/>
            <a:ext cx="12191999" cy="1569660"/>
          </a:xfrm>
          <a:prstGeom prst="rect">
            <a:avLst/>
          </a:prstGeom>
        </p:spPr>
        <p:txBody>
          <a:bodyPr wrap="square">
            <a:spAutoFit/>
          </a:bodyPr>
          <a:lstStyle/>
          <a:p>
            <a:pPr algn="just"/>
            <a:r>
              <a:rPr lang="en-US" sz="2400" dirty="0">
                <a:solidFill>
                  <a:srgbClr val="000000"/>
                </a:solidFill>
                <a:latin typeface="Times New Roman" panose="02020603050405020304" pitchFamily="18" charset="0"/>
                <a:ea typeface="Times New Roman" panose="02020603050405020304" pitchFamily="18" charset="0"/>
              </a:rPr>
              <a:t>Water footprint as </a:t>
            </a:r>
            <a:r>
              <a:rPr lang="en-US" sz="24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an indicator of human </a:t>
            </a:r>
            <a:r>
              <a:rPr lang="en-US" sz="2400" b="1" dirty="0" smtClean="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consumption </a:t>
            </a:r>
            <a:r>
              <a:rPr lang="en-US" sz="24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of freshwater resources </a:t>
            </a:r>
            <a:r>
              <a:rPr lang="en-US" sz="2400" dirty="0">
                <a:solidFill>
                  <a:srgbClr val="000000"/>
                </a:solidFill>
                <a:latin typeface="Times New Roman" panose="02020603050405020304" pitchFamily="18" charset="0"/>
                <a:ea typeface="Times New Roman" panose="02020603050405020304" pitchFamily="18" charset="0"/>
              </a:rPr>
              <a:t>can be measured as volume over time (</a:t>
            </a:r>
            <a:r>
              <a:rPr lang="en-US" sz="24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mostly m</a:t>
            </a:r>
            <a:r>
              <a:rPr lang="en-US" sz="2400" b="1" baseline="30000"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3</a:t>
            </a:r>
            <a:r>
              <a:rPr lang="en-US" sz="24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t>
            </a:r>
            <a:r>
              <a:rPr lang="en-US" sz="2400" b="1" dirty="0" err="1">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yr</a:t>
            </a:r>
            <a:r>
              <a:rPr lang="en-US" sz="2400" dirty="0">
                <a:solidFill>
                  <a:srgbClr val="000000"/>
                </a:solidFill>
                <a:latin typeface="Times New Roman" panose="02020603050405020304" pitchFamily="18" charset="0"/>
                <a:ea typeface="Times New Roman" panose="02020603050405020304" pitchFamily="18" charset="0"/>
              </a:rPr>
              <a:t>). A </a:t>
            </a:r>
            <a:r>
              <a:rPr lang="en-US" sz="24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country’s water footprint </a:t>
            </a:r>
            <a:r>
              <a:rPr lang="en-US" sz="2400" dirty="0">
                <a:solidFill>
                  <a:srgbClr val="000000"/>
                </a:solidFill>
                <a:latin typeface="Times New Roman" panose="02020603050405020304" pitchFamily="18" charset="0"/>
                <a:ea typeface="Times New Roman" panose="02020603050405020304" pitchFamily="18" charset="0"/>
              </a:rPr>
              <a:t>is the </a:t>
            </a:r>
            <a:r>
              <a:rPr lang="en-US" sz="2400" dirty="0">
                <a:solidFill>
                  <a:srgbClr val="002060"/>
                </a:solidFill>
                <a:latin typeface="Times New Roman" panose="02020603050405020304" pitchFamily="18" charset="0"/>
                <a:ea typeface="Times New Roman" panose="02020603050405020304" pitchFamily="18" charset="0"/>
              </a:rPr>
              <a:t>v</a:t>
            </a:r>
            <a:r>
              <a:rPr lang="en-US" sz="2400" i="1" dirty="0">
                <a:solidFill>
                  <a:srgbClr val="002060"/>
                </a:solidFill>
                <a:latin typeface="Times New Roman" panose="02020603050405020304" pitchFamily="18" charset="0"/>
                <a:ea typeface="Times New Roman" panose="02020603050405020304" pitchFamily="18" charset="0"/>
              </a:rPr>
              <a:t>olume of water used to produce goods and services consumed by the inhabitants of a country, including imported </a:t>
            </a:r>
            <a:r>
              <a:rPr lang="en-US" sz="2400" dirty="0" smtClean="0">
                <a:solidFill>
                  <a:srgbClr val="002060"/>
                </a:solidFill>
                <a:latin typeface="Times New Roman" panose="02020603050405020304" pitchFamily="18" charset="0"/>
                <a:ea typeface="Times New Roman" panose="02020603050405020304" pitchFamily="18" charset="0"/>
              </a:rPr>
              <a:t>goods </a:t>
            </a:r>
            <a:r>
              <a:rPr lang="en-US" sz="2400" dirty="0">
                <a:solidFill>
                  <a:srgbClr val="000000"/>
                </a:solidFill>
                <a:latin typeface="Times New Roman" panose="02020603050405020304" pitchFamily="18" charset="0"/>
                <a:ea typeface="Times New Roman" panose="02020603050405020304" pitchFamily="18" charset="0"/>
              </a:rPr>
              <a:t>be measured as volume over </a:t>
            </a:r>
            <a:r>
              <a:rPr lang="en-US" sz="2400" dirty="0" smtClean="0">
                <a:solidFill>
                  <a:srgbClr val="000000"/>
                </a:solidFill>
                <a:latin typeface="Times New Roman" panose="02020603050405020304" pitchFamily="18" charset="0"/>
                <a:ea typeface="Times New Roman" panose="02020603050405020304" pitchFamily="18" charset="0"/>
              </a:rPr>
              <a:t>time over per capita </a:t>
            </a:r>
            <a:r>
              <a:rPr lang="en-US" sz="2400" dirty="0">
                <a:solidFill>
                  <a:srgbClr val="000000"/>
                </a:solidFill>
                <a:latin typeface="Times New Roman" panose="02020603050405020304" pitchFamily="18" charset="0"/>
                <a:ea typeface="Times New Roman" panose="02020603050405020304" pitchFamily="18" charset="0"/>
              </a:rPr>
              <a:t>(</a:t>
            </a:r>
            <a:r>
              <a:rPr lang="en-US" sz="24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mostly </a:t>
            </a:r>
            <a:r>
              <a:rPr lang="en-US" sz="2400" b="1" dirty="0" smtClean="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m</a:t>
            </a:r>
            <a:r>
              <a:rPr lang="en-US" sz="2400" b="1" baseline="30000" dirty="0" smtClean="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3</a:t>
            </a:r>
            <a:r>
              <a:rPr lang="en-US" sz="2400" b="1" dirty="0" smtClean="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t>
            </a:r>
            <a:r>
              <a:rPr lang="en-US" sz="2400" b="1" dirty="0" err="1" smtClean="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yr</a:t>
            </a:r>
            <a:r>
              <a:rPr lang="en-US" sz="2400" b="1" dirty="0" smtClean="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/capita</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smtClean="0">
                <a:solidFill>
                  <a:srgbClr val="002060"/>
                </a:solidFill>
                <a:latin typeface="Times New Roman" panose="02020603050405020304" pitchFamily="18" charset="0"/>
                <a:ea typeface="Times New Roman" panose="02020603050405020304" pitchFamily="18" charset="0"/>
              </a:rPr>
              <a:t>.</a:t>
            </a:r>
            <a:endParaRPr lang="en-US" sz="2400" dirty="0">
              <a:solidFill>
                <a:srgbClr val="002060"/>
              </a:solidFill>
            </a:endParaRPr>
          </a:p>
        </p:txBody>
      </p:sp>
      <p:sp>
        <p:nvSpPr>
          <p:cNvPr id="3" name="Rectangle 2"/>
          <p:cNvSpPr/>
          <p:nvPr/>
        </p:nvSpPr>
        <p:spPr>
          <a:xfrm>
            <a:off x="4184354" y="12740"/>
            <a:ext cx="3868367" cy="584775"/>
          </a:xfrm>
          <a:prstGeom prst="rect">
            <a:avLst/>
          </a:prstGeom>
        </p:spPr>
        <p:txBody>
          <a:bodyPr wrap="none">
            <a:spAutoFit/>
          </a:bodyPr>
          <a:lstStyle/>
          <a:p>
            <a:r>
              <a:rPr lang="en-US" sz="3200" b="1" dirty="0">
                <a:solidFill>
                  <a:schemeClr val="accent2">
                    <a:lumMod val="50000"/>
                  </a:schemeClr>
                </a:solidFill>
                <a:effectLst>
                  <a:outerShdw blurRad="38100" dist="38100" dir="2700000" algn="tl">
                    <a:srgbClr val="000000">
                      <a:alpha val="43137"/>
                    </a:srgbClr>
                  </a:outerShdw>
                </a:effectLst>
                <a:latin typeface="Algerian" panose="04020705040A02060702" pitchFamily="82" charset="0"/>
                <a:ea typeface="Times New Roman" panose="02020603050405020304" pitchFamily="18" charset="0"/>
              </a:rPr>
              <a:t>Water footprint </a:t>
            </a:r>
            <a:endParaRPr lang="en-US" sz="3200" b="1" dirty="0">
              <a:solidFill>
                <a:schemeClr val="accent2">
                  <a:lumMod val="50000"/>
                </a:schemeClr>
              </a:solidFill>
              <a:effectLst>
                <a:outerShdw blurRad="38100" dist="38100" dir="2700000" algn="tl">
                  <a:srgbClr val="000000">
                    <a:alpha val="43137"/>
                  </a:srgbClr>
                </a:outerShdw>
              </a:effectLst>
              <a:latin typeface="Algerian" panose="04020705040A02060702" pitchFamily="82" charset="0"/>
            </a:endParaRPr>
          </a:p>
        </p:txBody>
      </p:sp>
      <p:sp>
        <p:nvSpPr>
          <p:cNvPr id="4" name="Footer Placeholder 3"/>
          <p:cNvSpPr>
            <a:spLocks noGrp="1"/>
          </p:cNvSpPr>
          <p:nvPr>
            <p:ph type="ftr" sz="quarter" idx="11"/>
          </p:nvPr>
        </p:nvSpPr>
        <p:spPr>
          <a:xfrm>
            <a:off x="284671" y="6492875"/>
            <a:ext cx="8764438" cy="365125"/>
          </a:xfrm>
        </p:spPr>
        <p:txBody>
          <a:bodyPr/>
          <a:lstStyle/>
          <a:p>
            <a:r>
              <a:rPr lang="en-US" dirty="0" smtClean="0"/>
              <a:t>2020 International Conference on the Nile and Grand Ethiopian Renaissance Dam: Science, Conflict Resolution and Cooperation</a:t>
            </a:r>
            <a:endParaRPr lang="en-US" dirty="0"/>
          </a:p>
        </p:txBody>
      </p:sp>
    </p:spTree>
    <p:extLst>
      <p:ext uri="{BB962C8B-B14F-4D97-AF65-F5344CB8AC3E}">
        <p14:creationId xmlns:p14="http://schemas.microsoft.com/office/powerpoint/2010/main" val="12096565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p:cNvSpPr/>
          <p:nvPr/>
        </p:nvSpPr>
        <p:spPr>
          <a:xfrm>
            <a:off x="241301" y="121010"/>
            <a:ext cx="10007599" cy="355803"/>
          </a:xfrm>
          <a:prstGeom prst="rect">
            <a:avLst/>
          </a:prstGeom>
        </p:spPr>
        <p:txBody>
          <a:bodyPr wrap="square">
            <a:spAutoFit/>
          </a:bodyPr>
          <a:lstStyle/>
          <a:p>
            <a:pPr marR="29845" indent="-14605">
              <a:lnSpc>
                <a:spcPct val="107000"/>
              </a:lnSpc>
            </a:pPr>
            <a:r>
              <a:rPr lang="en-US" sz="1600" b="1" dirty="0">
                <a:solidFill>
                  <a:srgbClr val="000000"/>
                </a:solidFill>
                <a:effectLst>
                  <a:outerShdw blurRad="38100" dist="38100" dir="2700000" algn="tl">
                    <a:srgbClr val="000000">
                      <a:alpha val="43137"/>
                    </a:srgbClr>
                  </a:outerShdw>
                </a:effectLst>
                <a:latin typeface="Times New Roman" panose="02020603050405020304" pitchFamily="18" charset="0"/>
                <a:ea typeface="Arial" panose="020B0604020202020204" pitchFamily="34" charset="0"/>
                <a:cs typeface="Times New Roman" panose="02020603050405020304" pitchFamily="18" charset="0"/>
              </a:rPr>
              <a:t>Table  </a:t>
            </a:r>
            <a:r>
              <a:rPr lang="en-US" sz="1600" b="1"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Arial" panose="020B0604020202020204" pitchFamily="34" charset="0"/>
                <a:cs typeface="Times New Roman" panose="02020603050405020304" pitchFamily="18" charset="0"/>
              </a:rPr>
              <a:t>Average </a:t>
            </a:r>
            <a:r>
              <a:rPr lang="en-US" sz="1600" b="1" dirty="0">
                <a:solidFill>
                  <a:srgbClr val="000000"/>
                </a:solidFill>
                <a:effectLst>
                  <a:outerShdw blurRad="38100" dist="38100" dir="2700000" algn="tl">
                    <a:srgbClr val="000000">
                      <a:alpha val="43137"/>
                    </a:srgbClr>
                  </a:outerShdw>
                </a:effectLst>
                <a:latin typeface="Times New Roman" panose="02020603050405020304" pitchFamily="18" charset="0"/>
                <a:ea typeface="Arial" panose="020B0604020202020204" pitchFamily="34" charset="0"/>
                <a:cs typeface="Times New Roman" panose="02020603050405020304" pitchFamily="18" charset="0"/>
              </a:rPr>
              <a:t>virtual water content of some selected products for a number of selected countries (m</a:t>
            </a:r>
            <a:r>
              <a:rPr lang="en-US" sz="1600" b="1" baseline="30000" dirty="0">
                <a:solidFill>
                  <a:srgbClr val="000000"/>
                </a:solidFill>
                <a:effectLst>
                  <a:outerShdw blurRad="38100" dist="38100" dir="2700000" algn="tl">
                    <a:srgbClr val="000000">
                      <a:alpha val="43137"/>
                    </a:srgbClr>
                  </a:outerShdw>
                </a:effectLst>
                <a:latin typeface="Times New Roman" panose="02020603050405020304" pitchFamily="18" charset="0"/>
                <a:ea typeface="Arial" panose="020B0604020202020204" pitchFamily="34" charset="0"/>
                <a:cs typeface="Times New Roman" panose="02020603050405020304" pitchFamily="18" charset="0"/>
              </a:rPr>
              <a:t>3</a:t>
            </a:r>
            <a:r>
              <a:rPr lang="en-US" sz="1600" b="1" dirty="0">
                <a:solidFill>
                  <a:srgbClr val="000000"/>
                </a:solidFill>
                <a:effectLst>
                  <a:outerShdw blurRad="38100" dist="38100" dir="2700000" algn="tl">
                    <a:srgbClr val="000000">
                      <a:alpha val="43137"/>
                    </a:srgbClr>
                  </a:outerShdw>
                </a:effectLst>
                <a:latin typeface="Times New Roman" panose="02020603050405020304" pitchFamily="18" charset="0"/>
                <a:ea typeface="Arial" panose="020B0604020202020204" pitchFamily="34" charset="0"/>
                <a:cs typeface="Times New Roman" panose="02020603050405020304" pitchFamily="18" charset="0"/>
              </a:rPr>
              <a:t>/ton). </a:t>
            </a:r>
            <a:endParaRPr lang="en-US" sz="16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graphicFrame>
        <p:nvGraphicFramePr>
          <p:cNvPr id="34" name="Table 33"/>
          <p:cNvGraphicFramePr>
            <a:graphicFrameLocks noGrp="1"/>
          </p:cNvGraphicFramePr>
          <p:nvPr>
            <p:extLst/>
          </p:nvPr>
        </p:nvGraphicFramePr>
        <p:xfrm>
          <a:off x="152401" y="476813"/>
          <a:ext cx="11810998" cy="6046839"/>
        </p:xfrm>
        <a:graphic>
          <a:graphicData uri="http://schemas.openxmlformats.org/drawingml/2006/table">
            <a:tbl>
              <a:tblPr firstRow="1" firstCol="1" bandRow="1">
                <a:tableStyleId>{5C22544A-7EE6-4342-B048-85BDC9FD1C3A}</a:tableStyleId>
              </a:tblPr>
              <a:tblGrid>
                <a:gridCol w="1266392">
                  <a:extLst>
                    <a:ext uri="{9D8B030D-6E8A-4147-A177-3AD203B41FA5}">
                      <a16:colId xmlns:a16="http://schemas.microsoft.com/office/drawing/2014/main" val="3112983708"/>
                    </a:ext>
                  </a:extLst>
                </a:gridCol>
                <a:gridCol w="963972">
                  <a:extLst>
                    <a:ext uri="{9D8B030D-6E8A-4147-A177-3AD203B41FA5}">
                      <a16:colId xmlns:a16="http://schemas.microsoft.com/office/drawing/2014/main" val="1963412894"/>
                    </a:ext>
                  </a:extLst>
                </a:gridCol>
                <a:gridCol w="767870">
                  <a:extLst>
                    <a:ext uri="{9D8B030D-6E8A-4147-A177-3AD203B41FA5}">
                      <a16:colId xmlns:a16="http://schemas.microsoft.com/office/drawing/2014/main" val="3840594231"/>
                    </a:ext>
                  </a:extLst>
                </a:gridCol>
                <a:gridCol w="867100">
                  <a:extLst>
                    <a:ext uri="{9D8B030D-6E8A-4147-A177-3AD203B41FA5}">
                      <a16:colId xmlns:a16="http://schemas.microsoft.com/office/drawing/2014/main" val="2641162781"/>
                    </a:ext>
                  </a:extLst>
                </a:gridCol>
                <a:gridCol w="895451">
                  <a:extLst>
                    <a:ext uri="{9D8B030D-6E8A-4147-A177-3AD203B41FA5}">
                      <a16:colId xmlns:a16="http://schemas.microsoft.com/office/drawing/2014/main" val="1830077953"/>
                    </a:ext>
                  </a:extLst>
                </a:gridCol>
                <a:gridCol w="867100">
                  <a:extLst>
                    <a:ext uri="{9D8B030D-6E8A-4147-A177-3AD203B41FA5}">
                      <a16:colId xmlns:a16="http://schemas.microsoft.com/office/drawing/2014/main" val="1552087716"/>
                    </a:ext>
                  </a:extLst>
                </a:gridCol>
                <a:gridCol w="864738">
                  <a:extLst>
                    <a:ext uri="{9D8B030D-6E8A-4147-A177-3AD203B41FA5}">
                      <a16:colId xmlns:a16="http://schemas.microsoft.com/office/drawing/2014/main" val="477843180"/>
                    </a:ext>
                  </a:extLst>
                </a:gridCol>
                <a:gridCol w="867100">
                  <a:extLst>
                    <a:ext uri="{9D8B030D-6E8A-4147-A177-3AD203B41FA5}">
                      <a16:colId xmlns:a16="http://schemas.microsoft.com/office/drawing/2014/main" val="2121150752"/>
                    </a:ext>
                  </a:extLst>
                </a:gridCol>
                <a:gridCol w="864738">
                  <a:extLst>
                    <a:ext uri="{9D8B030D-6E8A-4147-A177-3AD203B41FA5}">
                      <a16:colId xmlns:a16="http://schemas.microsoft.com/office/drawing/2014/main" val="2771305672"/>
                    </a:ext>
                  </a:extLst>
                </a:gridCol>
                <a:gridCol w="867100">
                  <a:extLst>
                    <a:ext uri="{9D8B030D-6E8A-4147-A177-3AD203B41FA5}">
                      <a16:colId xmlns:a16="http://schemas.microsoft.com/office/drawing/2014/main" val="310546624"/>
                    </a:ext>
                  </a:extLst>
                </a:gridCol>
                <a:gridCol w="623938">
                  <a:extLst>
                    <a:ext uri="{9D8B030D-6E8A-4147-A177-3AD203B41FA5}">
                      <a16:colId xmlns:a16="http://schemas.microsoft.com/office/drawing/2014/main" val="2043083579"/>
                    </a:ext>
                  </a:extLst>
                </a:gridCol>
                <a:gridCol w="1016000">
                  <a:extLst>
                    <a:ext uri="{9D8B030D-6E8A-4147-A177-3AD203B41FA5}">
                      <a16:colId xmlns:a16="http://schemas.microsoft.com/office/drawing/2014/main" val="918455553"/>
                    </a:ext>
                  </a:extLst>
                </a:gridCol>
                <a:gridCol w="1079499">
                  <a:extLst>
                    <a:ext uri="{9D8B030D-6E8A-4147-A177-3AD203B41FA5}">
                      <a16:colId xmlns:a16="http://schemas.microsoft.com/office/drawing/2014/main" val="1991351614"/>
                    </a:ext>
                  </a:extLst>
                </a:gridCol>
              </a:tblGrid>
              <a:tr h="856899">
                <a:tc>
                  <a:txBody>
                    <a:bodyPr/>
                    <a:lstStyle/>
                    <a:p>
                      <a:pPr marL="288925" marR="29845" indent="-14605" algn="l">
                        <a:lnSpc>
                          <a:spcPct val="107000"/>
                        </a:lnSpc>
                        <a:spcAft>
                          <a:spcPts val="0"/>
                        </a:spcAft>
                      </a:pPr>
                      <a:endParaRPr lang="en-US" sz="1400" dirty="0">
                        <a:solidFill>
                          <a:schemeClr val="bg1"/>
                        </a:solidFill>
                        <a:effectLst>
                          <a:outerShdw blurRad="38100" dist="38100" dir="2700000" algn="tl">
                            <a:srgbClr val="000000">
                              <a:alpha val="43137"/>
                            </a:srgbClr>
                          </a:outerShdw>
                        </a:effectLst>
                      </a:endParaRPr>
                    </a:p>
                    <a:p>
                      <a:pPr marR="29845" indent="120015" algn="l">
                        <a:lnSpc>
                          <a:spcPct val="107000"/>
                        </a:lnSpc>
                        <a:spcAft>
                          <a:spcPts val="800"/>
                        </a:spcAft>
                      </a:pPr>
                      <a:r>
                        <a:rPr lang="en-US" sz="1100" dirty="0">
                          <a:solidFill>
                            <a:schemeClr val="bg1"/>
                          </a:solidFill>
                          <a:effectLst>
                            <a:outerShdw blurRad="38100" dist="38100" dir="2700000" algn="tl">
                              <a:srgbClr val="000000">
                                <a:alpha val="43137"/>
                              </a:srgbClr>
                            </a:outerShdw>
                          </a:effectLst>
                        </a:rPr>
                        <a:t>  </a:t>
                      </a:r>
                      <a:endParaRPr lang="en-US" sz="1400"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nchor="b"/>
                </a:tc>
                <a:tc>
                  <a:txBody>
                    <a:bodyPr/>
                    <a:lstStyle/>
                    <a:p>
                      <a:pPr marL="81280" marR="29845" indent="-14605" algn="ctr">
                        <a:lnSpc>
                          <a:spcPct val="107000"/>
                        </a:lnSpc>
                        <a:spcAft>
                          <a:spcPts val="0"/>
                        </a:spcAft>
                      </a:pPr>
                      <a:endParaRPr lang="en-US" sz="1600" dirty="0">
                        <a:solidFill>
                          <a:schemeClr val="bg1"/>
                        </a:solidFill>
                        <a:effectLst/>
                      </a:endParaRPr>
                    </a:p>
                    <a:p>
                      <a:pPr marR="29845" indent="120015" algn="l">
                        <a:lnSpc>
                          <a:spcPct val="107000"/>
                        </a:lnSpc>
                        <a:spcAft>
                          <a:spcPts val="800"/>
                        </a:spcAft>
                      </a:pPr>
                      <a:r>
                        <a:rPr lang="en-US" sz="2400" dirty="0">
                          <a:solidFill>
                            <a:schemeClr val="bg1"/>
                          </a:solidFill>
                          <a:effectLst/>
                        </a:rPr>
                        <a:t>USA </a:t>
                      </a:r>
                      <a:endParaRPr lang="en-US" sz="32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nchor="b"/>
                </a:tc>
                <a:tc>
                  <a:txBody>
                    <a:bodyPr/>
                    <a:lstStyle/>
                    <a:p>
                      <a:pPr marL="81280" marR="29845" indent="-14605" algn="ctr">
                        <a:lnSpc>
                          <a:spcPct val="107000"/>
                        </a:lnSpc>
                        <a:spcAft>
                          <a:spcPts val="0"/>
                        </a:spcAft>
                      </a:pPr>
                      <a:endParaRPr lang="en-US" sz="2000" dirty="0">
                        <a:solidFill>
                          <a:schemeClr val="bg1"/>
                        </a:solidFill>
                        <a:effectLst/>
                      </a:endParaRPr>
                    </a:p>
                    <a:p>
                      <a:pPr marR="29845" indent="120015" algn="l">
                        <a:lnSpc>
                          <a:spcPct val="107000"/>
                        </a:lnSpc>
                        <a:spcAft>
                          <a:spcPts val="800"/>
                        </a:spcAft>
                      </a:pPr>
                      <a:r>
                        <a:rPr lang="en-US" sz="1600" dirty="0">
                          <a:solidFill>
                            <a:schemeClr val="bg1"/>
                          </a:solidFill>
                          <a:effectLst/>
                        </a:rPr>
                        <a:t>China </a:t>
                      </a:r>
                      <a:endParaRPr lang="en-US" sz="20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nchor="b"/>
                </a:tc>
                <a:tc>
                  <a:txBody>
                    <a:bodyPr/>
                    <a:lstStyle/>
                    <a:p>
                      <a:pPr marL="81280" marR="29845" indent="-14605" algn="ctr">
                        <a:lnSpc>
                          <a:spcPct val="107000"/>
                        </a:lnSpc>
                        <a:spcAft>
                          <a:spcPts val="0"/>
                        </a:spcAft>
                      </a:pPr>
                      <a:endParaRPr lang="en-US" sz="1600" dirty="0">
                        <a:solidFill>
                          <a:schemeClr val="bg1"/>
                        </a:solidFill>
                        <a:effectLst/>
                      </a:endParaRPr>
                    </a:p>
                    <a:p>
                      <a:pPr marR="29845" indent="120015" algn="l">
                        <a:lnSpc>
                          <a:spcPct val="107000"/>
                        </a:lnSpc>
                        <a:spcAft>
                          <a:spcPts val="800"/>
                        </a:spcAft>
                      </a:pPr>
                      <a:r>
                        <a:rPr lang="en-US" sz="1600" dirty="0">
                          <a:solidFill>
                            <a:schemeClr val="bg1"/>
                          </a:solidFill>
                          <a:effectLst/>
                        </a:rPr>
                        <a:t>India </a:t>
                      </a:r>
                      <a:endParaRPr lang="en-US" sz="20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nchor="b"/>
                </a:tc>
                <a:tc>
                  <a:txBody>
                    <a:bodyPr/>
                    <a:lstStyle/>
                    <a:p>
                      <a:pPr marL="103505" marR="29845" indent="-14605" algn="ctr">
                        <a:lnSpc>
                          <a:spcPct val="107000"/>
                        </a:lnSpc>
                        <a:spcAft>
                          <a:spcPts val="0"/>
                        </a:spcAft>
                      </a:pPr>
                      <a:endParaRPr lang="en-US" sz="1600" dirty="0">
                        <a:solidFill>
                          <a:schemeClr val="bg1"/>
                        </a:solidFill>
                        <a:effectLst/>
                      </a:endParaRPr>
                    </a:p>
                    <a:p>
                      <a:pPr marR="29845" indent="120015" algn="l">
                        <a:lnSpc>
                          <a:spcPct val="107000"/>
                        </a:lnSpc>
                        <a:spcAft>
                          <a:spcPts val="800"/>
                        </a:spcAft>
                      </a:pPr>
                      <a:r>
                        <a:rPr lang="en-US" sz="1600" dirty="0">
                          <a:solidFill>
                            <a:schemeClr val="bg1"/>
                          </a:solidFill>
                          <a:effectLst/>
                        </a:rPr>
                        <a:t>Russia </a:t>
                      </a:r>
                      <a:endParaRPr lang="en-US" sz="20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nchor="ctr"/>
                </a:tc>
                <a:tc>
                  <a:txBody>
                    <a:bodyPr/>
                    <a:lstStyle/>
                    <a:p>
                      <a:pPr marL="81280" marR="29845" indent="-14605" algn="ctr">
                        <a:lnSpc>
                          <a:spcPct val="107000"/>
                        </a:lnSpc>
                        <a:spcAft>
                          <a:spcPts val="0"/>
                        </a:spcAft>
                      </a:pPr>
                      <a:endParaRPr lang="en-US" sz="1600" dirty="0">
                        <a:solidFill>
                          <a:schemeClr val="bg1"/>
                        </a:solidFill>
                        <a:effectLst/>
                      </a:endParaRPr>
                    </a:p>
                    <a:p>
                      <a:pPr marR="29845" indent="120015" algn="l">
                        <a:lnSpc>
                          <a:spcPct val="107000"/>
                        </a:lnSpc>
                        <a:spcAft>
                          <a:spcPts val="800"/>
                        </a:spcAft>
                      </a:pPr>
                      <a:r>
                        <a:rPr lang="en-US" sz="1200" dirty="0">
                          <a:solidFill>
                            <a:schemeClr val="bg1"/>
                          </a:solidFill>
                          <a:effectLst/>
                        </a:rPr>
                        <a:t>Indonesia </a:t>
                      </a:r>
                      <a:endParaRPr lang="en-US" sz="16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81280" marR="29845" indent="-14605" algn="ctr">
                        <a:lnSpc>
                          <a:spcPct val="107000"/>
                        </a:lnSpc>
                        <a:spcAft>
                          <a:spcPts val="0"/>
                        </a:spcAft>
                      </a:pPr>
                      <a:endParaRPr lang="en-US" sz="1600" dirty="0">
                        <a:solidFill>
                          <a:schemeClr val="bg1"/>
                        </a:solidFill>
                        <a:effectLst/>
                      </a:endParaRPr>
                    </a:p>
                    <a:p>
                      <a:pPr marR="29845" indent="120015" algn="l">
                        <a:lnSpc>
                          <a:spcPct val="107000"/>
                        </a:lnSpc>
                        <a:spcAft>
                          <a:spcPts val="800"/>
                        </a:spcAft>
                      </a:pPr>
                      <a:r>
                        <a:rPr lang="en-US" sz="1200" dirty="0">
                          <a:solidFill>
                            <a:schemeClr val="bg1"/>
                          </a:solidFill>
                          <a:effectLst/>
                        </a:rPr>
                        <a:t>Australia </a:t>
                      </a:r>
                      <a:endParaRPr lang="en-US" sz="16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81280" marR="29845" indent="-14605" algn="ctr">
                        <a:lnSpc>
                          <a:spcPct val="107000"/>
                        </a:lnSpc>
                        <a:spcAft>
                          <a:spcPts val="0"/>
                        </a:spcAft>
                      </a:pPr>
                      <a:endParaRPr lang="en-US" sz="2000" dirty="0">
                        <a:solidFill>
                          <a:schemeClr val="bg1"/>
                        </a:solidFill>
                        <a:effectLst/>
                      </a:endParaRPr>
                    </a:p>
                    <a:p>
                      <a:pPr marR="29845" indent="120015" algn="l">
                        <a:lnSpc>
                          <a:spcPct val="107000"/>
                        </a:lnSpc>
                        <a:spcAft>
                          <a:spcPts val="800"/>
                        </a:spcAft>
                      </a:pPr>
                      <a:r>
                        <a:rPr lang="en-US" sz="1600" dirty="0">
                          <a:solidFill>
                            <a:schemeClr val="bg1"/>
                          </a:solidFill>
                          <a:effectLst/>
                        </a:rPr>
                        <a:t>Brazil</a:t>
                      </a:r>
                      <a:r>
                        <a:rPr lang="en-US" sz="1200" dirty="0">
                          <a:solidFill>
                            <a:schemeClr val="bg1"/>
                          </a:solidFill>
                          <a:effectLst/>
                        </a:rPr>
                        <a:t> </a:t>
                      </a:r>
                      <a:endParaRPr lang="en-US" sz="16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nchor="b"/>
                </a:tc>
                <a:tc>
                  <a:txBody>
                    <a:bodyPr/>
                    <a:lstStyle/>
                    <a:p>
                      <a:pPr marL="81280" marR="29845" indent="-14605" algn="ctr">
                        <a:lnSpc>
                          <a:spcPct val="107000"/>
                        </a:lnSpc>
                        <a:spcAft>
                          <a:spcPts val="0"/>
                        </a:spcAft>
                      </a:pPr>
                      <a:endParaRPr lang="en-US" sz="1600" dirty="0">
                        <a:solidFill>
                          <a:schemeClr val="bg1"/>
                        </a:solidFill>
                        <a:effectLst/>
                      </a:endParaRPr>
                    </a:p>
                    <a:p>
                      <a:pPr marR="29845" indent="120015" algn="l">
                        <a:lnSpc>
                          <a:spcPct val="107000"/>
                        </a:lnSpc>
                        <a:spcAft>
                          <a:spcPts val="800"/>
                        </a:spcAft>
                      </a:pPr>
                      <a:r>
                        <a:rPr lang="en-US" sz="1600" dirty="0">
                          <a:solidFill>
                            <a:schemeClr val="bg1"/>
                          </a:solidFill>
                          <a:effectLst/>
                        </a:rPr>
                        <a:t>Japan </a:t>
                      </a:r>
                      <a:endParaRPr lang="en-US" sz="20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nchor="ctr"/>
                </a:tc>
                <a:tc>
                  <a:txBody>
                    <a:bodyPr/>
                    <a:lstStyle/>
                    <a:p>
                      <a:pPr marL="81280" marR="29845" indent="-14605" algn="ctr">
                        <a:lnSpc>
                          <a:spcPct val="107000"/>
                        </a:lnSpc>
                        <a:spcAft>
                          <a:spcPts val="0"/>
                        </a:spcAft>
                      </a:pPr>
                      <a:endParaRPr lang="en-US" sz="1600" dirty="0">
                        <a:solidFill>
                          <a:schemeClr val="bg1"/>
                        </a:solidFill>
                        <a:effectLst/>
                      </a:endParaRPr>
                    </a:p>
                    <a:p>
                      <a:pPr marR="29845" indent="120015" algn="l">
                        <a:lnSpc>
                          <a:spcPct val="107000"/>
                        </a:lnSpc>
                        <a:spcAft>
                          <a:spcPts val="800"/>
                        </a:spcAft>
                      </a:pPr>
                      <a:r>
                        <a:rPr lang="en-US" sz="1600" dirty="0">
                          <a:solidFill>
                            <a:schemeClr val="bg1"/>
                          </a:solidFill>
                          <a:effectLst/>
                        </a:rPr>
                        <a:t>Mexico </a:t>
                      </a:r>
                      <a:endParaRPr lang="en-US" sz="20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nchor="ctr"/>
                </a:tc>
                <a:tc>
                  <a:txBody>
                    <a:bodyPr/>
                    <a:lstStyle/>
                    <a:p>
                      <a:pPr marL="98425" marR="29845" indent="-14605" algn="ctr">
                        <a:lnSpc>
                          <a:spcPct val="107000"/>
                        </a:lnSpc>
                        <a:spcAft>
                          <a:spcPts val="0"/>
                        </a:spcAft>
                      </a:pPr>
                      <a:endParaRPr lang="en-US" sz="1600" dirty="0">
                        <a:solidFill>
                          <a:schemeClr val="bg1"/>
                        </a:solidFill>
                        <a:effectLst/>
                      </a:endParaRPr>
                    </a:p>
                    <a:p>
                      <a:pPr marR="29845" indent="120015" algn="l">
                        <a:lnSpc>
                          <a:spcPct val="107000"/>
                        </a:lnSpc>
                        <a:spcAft>
                          <a:spcPts val="800"/>
                        </a:spcAft>
                      </a:pPr>
                      <a:r>
                        <a:rPr lang="en-US" sz="1800" dirty="0">
                          <a:solidFill>
                            <a:schemeClr val="bg1"/>
                          </a:solidFill>
                          <a:effectLst/>
                        </a:rPr>
                        <a:t>Italy </a:t>
                      </a:r>
                      <a:endParaRPr lang="en-US" sz="24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nchor="b"/>
                </a:tc>
                <a:tc>
                  <a:txBody>
                    <a:bodyPr/>
                    <a:lstStyle/>
                    <a:p>
                      <a:pPr marL="81280" marR="29845" indent="-14605" algn="ctr">
                        <a:lnSpc>
                          <a:spcPct val="107000"/>
                        </a:lnSpc>
                        <a:spcAft>
                          <a:spcPts val="0"/>
                        </a:spcAft>
                      </a:pPr>
                      <a:endParaRPr lang="en-US" sz="1600" dirty="0">
                        <a:solidFill>
                          <a:schemeClr val="bg1"/>
                        </a:solidFill>
                        <a:effectLst/>
                      </a:endParaRPr>
                    </a:p>
                    <a:p>
                      <a:pPr marR="29845" indent="120015" algn="l">
                        <a:lnSpc>
                          <a:spcPct val="107000"/>
                        </a:lnSpc>
                        <a:spcAft>
                          <a:spcPts val="800"/>
                        </a:spcAft>
                      </a:pPr>
                      <a:r>
                        <a:rPr lang="en-US" sz="1200" dirty="0">
                          <a:solidFill>
                            <a:schemeClr val="bg1"/>
                          </a:solidFill>
                          <a:effectLst/>
                        </a:rPr>
                        <a:t>Netherlands </a:t>
                      </a:r>
                      <a:endParaRPr lang="en-US" sz="1600" dirty="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38100" marR="29845" indent="-14605" algn="ctr">
                        <a:lnSpc>
                          <a:spcPct val="107000"/>
                        </a:lnSpc>
                        <a:spcAft>
                          <a:spcPts val="0"/>
                        </a:spcAft>
                      </a:pPr>
                      <a:endParaRPr lang="en-US" sz="1600" dirty="0">
                        <a:solidFill>
                          <a:schemeClr val="bg1"/>
                        </a:solidFill>
                        <a:effectLst/>
                      </a:endParaRPr>
                    </a:p>
                    <a:p>
                      <a:pPr marR="29845" indent="120015" algn="l">
                        <a:lnSpc>
                          <a:spcPct val="107000"/>
                        </a:lnSpc>
                        <a:spcAft>
                          <a:spcPts val="800"/>
                        </a:spcAft>
                      </a:pPr>
                      <a:r>
                        <a:rPr lang="en-US" sz="1400" dirty="0">
                          <a:solidFill>
                            <a:schemeClr val="bg1"/>
                          </a:solidFill>
                          <a:effectLst/>
                        </a:rPr>
                        <a:t>World </a:t>
                      </a:r>
                      <a:endParaRPr lang="en-US" sz="1800" dirty="0">
                        <a:solidFill>
                          <a:schemeClr val="bg1"/>
                        </a:solidFill>
                        <a:effectLst/>
                      </a:endParaRPr>
                    </a:p>
                    <a:p>
                      <a:pPr marL="0" marR="29845" indent="120015" algn="l" defTabSz="914400" rtl="0" eaLnBrk="1" fontAlgn="auto" latinLnBrk="0" hangingPunct="1">
                        <a:lnSpc>
                          <a:spcPct val="107000"/>
                        </a:lnSpc>
                        <a:spcBef>
                          <a:spcPts val="0"/>
                        </a:spcBef>
                        <a:spcAft>
                          <a:spcPts val="800"/>
                        </a:spcAft>
                        <a:buClrTx/>
                        <a:buSzTx/>
                        <a:buFontTx/>
                        <a:buNone/>
                        <a:tabLst/>
                        <a:defRPr/>
                      </a:pPr>
                      <a:r>
                        <a:rPr lang="en-US" sz="1400" dirty="0" smtClean="0">
                          <a:solidFill>
                            <a:schemeClr val="bg1"/>
                          </a:solidFill>
                          <a:effectLst/>
                        </a:rPr>
                        <a:t>Average </a:t>
                      </a:r>
                      <a:endParaRPr lang="en-US" sz="3200" dirty="0" smtClean="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extLst>
                  <a:ext uri="{0D108BD9-81ED-4DB2-BD59-A6C34878D82A}">
                    <a16:rowId xmlns:a16="http://schemas.microsoft.com/office/drawing/2014/main" val="3319715936"/>
                  </a:ext>
                </a:extLst>
              </a:tr>
              <a:tr h="185241">
                <a:tc>
                  <a:txBody>
                    <a:bodyPr/>
                    <a:lstStyle/>
                    <a:p>
                      <a:pPr marL="635" marR="29845" indent="-14605" algn="l">
                        <a:lnSpc>
                          <a:spcPct val="107000"/>
                        </a:lnSpc>
                        <a:spcAft>
                          <a:spcPts val="0"/>
                        </a:spcAft>
                      </a:pPr>
                      <a:r>
                        <a:rPr lang="en-US" sz="1200">
                          <a:solidFill>
                            <a:schemeClr val="bg1"/>
                          </a:solidFill>
                          <a:effectLst>
                            <a:outerShdw blurRad="38100" dist="38100" dir="2700000" algn="tl">
                              <a:srgbClr val="000000">
                                <a:alpha val="43137"/>
                              </a:srgbClr>
                            </a:outerShdw>
                          </a:effectLst>
                        </a:rPr>
                        <a:t>Rice (paddy) </a:t>
                      </a:r>
                      <a:endParaRPr lang="en-US" sz="1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1275</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600" dirty="0">
                          <a:effectLst/>
                        </a:rPr>
                        <a:t>1321</a:t>
                      </a:r>
                      <a:endParaRPr lang="en-US" sz="18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2850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41275" marR="29845" indent="-14605" algn="ctr">
                        <a:lnSpc>
                          <a:spcPct val="107000"/>
                        </a:lnSpc>
                        <a:spcAft>
                          <a:spcPts val="0"/>
                        </a:spcAft>
                      </a:pPr>
                      <a:r>
                        <a:rPr lang="en-US" sz="1200">
                          <a:effectLst/>
                        </a:rPr>
                        <a:t>2401</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2150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1022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3082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1221</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2182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1679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29845" marR="29845" indent="-14605" algn="ctr">
                        <a:lnSpc>
                          <a:spcPct val="107000"/>
                        </a:lnSpc>
                        <a:spcAft>
                          <a:spcPts val="0"/>
                        </a:spcAft>
                      </a:pPr>
                      <a:r>
                        <a:rPr lang="en-US" sz="1200">
                          <a:effectLst/>
                        </a:rPr>
                        <a:t>2291</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extLst>
                  <a:ext uri="{0D108BD9-81ED-4DB2-BD59-A6C34878D82A}">
                    <a16:rowId xmlns:a16="http://schemas.microsoft.com/office/drawing/2014/main" val="2316150113"/>
                  </a:ext>
                </a:extLst>
              </a:tr>
              <a:tr h="185241">
                <a:tc>
                  <a:txBody>
                    <a:bodyPr/>
                    <a:lstStyle/>
                    <a:p>
                      <a:pPr marL="635" marR="29845" indent="-14605" algn="l">
                        <a:lnSpc>
                          <a:spcPct val="107000"/>
                        </a:lnSpc>
                        <a:spcAft>
                          <a:spcPts val="0"/>
                        </a:spcAft>
                      </a:pPr>
                      <a:r>
                        <a:rPr lang="en-US" sz="1200">
                          <a:solidFill>
                            <a:schemeClr val="bg1"/>
                          </a:solidFill>
                          <a:effectLst>
                            <a:outerShdw blurRad="38100" dist="38100" dir="2700000" algn="tl">
                              <a:srgbClr val="000000">
                                <a:alpha val="43137"/>
                              </a:srgbClr>
                            </a:outerShdw>
                          </a:effectLst>
                        </a:rPr>
                        <a:t>Rice (husked) </a:t>
                      </a:r>
                      <a:endParaRPr lang="en-US" sz="1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1656</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dirty="0">
                          <a:effectLst/>
                        </a:rPr>
                        <a:t>1716</a:t>
                      </a:r>
                      <a:endParaRPr lang="en-US" sz="14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3702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40640" marR="29845" indent="-14605" algn="ctr">
                        <a:lnSpc>
                          <a:spcPct val="107000"/>
                        </a:lnSpc>
                        <a:spcAft>
                          <a:spcPts val="0"/>
                        </a:spcAft>
                      </a:pPr>
                      <a:r>
                        <a:rPr lang="en-US" sz="1200">
                          <a:effectLst/>
                        </a:rPr>
                        <a:t>3118</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2793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1327</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4003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1586</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2834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2180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29210" marR="29845" indent="-14605" algn="ctr">
                        <a:lnSpc>
                          <a:spcPct val="107000"/>
                        </a:lnSpc>
                        <a:spcAft>
                          <a:spcPts val="0"/>
                        </a:spcAft>
                      </a:pPr>
                      <a:r>
                        <a:rPr lang="en-US" sz="1200">
                          <a:effectLst/>
                        </a:rPr>
                        <a:t>2975</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extLst>
                  <a:ext uri="{0D108BD9-81ED-4DB2-BD59-A6C34878D82A}">
                    <a16:rowId xmlns:a16="http://schemas.microsoft.com/office/drawing/2014/main" val="3057415541"/>
                  </a:ext>
                </a:extLst>
              </a:tr>
              <a:tr h="185241">
                <a:tc>
                  <a:txBody>
                    <a:bodyPr/>
                    <a:lstStyle/>
                    <a:p>
                      <a:pPr marL="635" marR="29845" indent="-14605" algn="l">
                        <a:lnSpc>
                          <a:spcPct val="107000"/>
                        </a:lnSpc>
                        <a:spcAft>
                          <a:spcPts val="0"/>
                        </a:spcAft>
                      </a:pPr>
                      <a:r>
                        <a:rPr lang="en-US" sz="1200">
                          <a:solidFill>
                            <a:schemeClr val="bg1"/>
                          </a:solidFill>
                          <a:effectLst>
                            <a:outerShdw blurRad="38100" dist="38100" dir="2700000" algn="tl">
                              <a:srgbClr val="000000">
                                <a:alpha val="43137"/>
                              </a:srgbClr>
                            </a:outerShdw>
                          </a:effectLst>
                        </a:rPr>
                        <a:t>Rice (broken) </a:t>
                      </a:r>
                      <a:endParaRPr lang="en-US" sz="1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1903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1972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4254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41275" marR="29845" indent="-14605" algn="ctr">
                        <a:lnSpc>
                          <a:spcPct val="107000"/>
                        </a:lnSpc>
                        <a:spcAft>
                          <a:spcPts val="0"/>
                        </a:spcAft>
                      </a:pPr>
                      <a:r>
                        <a:rPr lang="en-US" sz="1200">
                          <a:effectLst/>
                        </a:rPr>
                        <a:t>3584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3209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1525</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4600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1822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3257</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2506</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29210" marR="29845" indent="-14605" algn="ctr">
                        <a:lnSpc>
                          <a:spcPct val="107000"/>
                        </a:lnSpc>
                        <a:spcAft>
                          <a:spcPts val="0"/>
                        </a:spcAft>
                      </a:pPr>
                      <a:r>
                        <a:rPr lang="en-US" sz="1200">
                          <a:effectLst/>
                        </a:rPr>
                        <a:t>3419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extLst>
                  <a:ext uri="{0D108BD9-81ED-4DB2-BD59-A6C34878D82A}">
                    <a16:rowId xmlns:a16="http://schemas.microsoft.com/office/drawing/2014/main" val="416139043"/>
                  </a:ext>
                </a:extLst>
              </a:tr>
              <a:tr h="185241">
                <a:tc>
                  <a:txBody>
                    <a:bodyPr/>
                    <a:lstStyle/>
                    <a:p>
                      <a:pPr marL="635" marR="29845" indent="-14605" algn="l">
                        <a:lnSpc>
                          <a:spcPct val="107000"/>
                        </a:lnSpc>
                        <a:spcAft>
                          <a:spcPts val="0"/>
                        </a:spcAft>
                      </a:pPr>
                      <a:r>
                        <a:rPr lang="en-US" sz="1200">
                          <a:solidFill>
                            <a:schemeClr val="bg1"/>
                          </a:solidFill>
                          <a:effectLst>
                            <a:outerShdw blurRad="38100" dist="38100" dir="2700000" algn="tl">
                              <a:srgbClr val="000000">
                                <a:alpha val="43137"/>
                              </a:srgbClr>
                            </a:outerShdw>
                          </a:effectLst>
                        </a:rPr>
                        <a:t>Wheat </a:t>
                      </a:r>
                      <a:endParaRPr lang="en-US" sz="1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849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690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dirty="0">
                          <a:effectLst/>
                        </a:rPr>
                        <a:t>1654</a:t>
                      </a:r>
                      <a:endParaRPr lang="en-US" sz="14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41275" marR="29845" indent="-14605" algn="ctr">
                        <a:lnSpc>
                          <a:spcPct val="107000"/>
                        </a:lnSpc>
                        <a:spcAft>
                          <a:spcPts val="0"/>
                        </a:spcAft>
                      </a:pPr>
                      <a:r>
                        <a:rPr lang="en-US" sz="1200">
                          <a:effectLst/>
                        </a:rPr>
                        <a:t>2375</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1588</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1616</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734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1066</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2421</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619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30480" marR="29845" indent="-14605" algn="ctr">
                        <a:lnSpc>
                          <a:spcPct val="107000"/>
                        </a:lnSpc>
                        <a:spcAft>
                          <a:spcPts val="0"/>
                        </a:spcAft>
                      </a:pPr>
                      <a:r>
                        <a:rPr lang="en-US" sz="1200">
                          <a:effectLst/>
                        </a:rPr>
                        <a:t>1334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extLst>
                  <a:ext uri="{0D108BD9-81ED-4DB2-BD59-A6C34878D82A}">
                    <a16:rowId xmlns:a16="http://schemas.microsoft.com/office/drawing/2014/main" val="3304109973"/>
                  </a:ext>
                </a:extLst>
              </a:tr>
              <a:tr h="185241">
                <a:tc>
                  <a:txBody>
                    <a:bodyPr/>
                    <a:lstStyle/>
                    <a:p>
                      <a:pPr marL="635" marR="29845" indent="-14605" algn="l">
                        <a:lnSpc>
                          <a:spcPct val="107000"/>
                        </a:lnSpc>
                        <a:spcAft>
                          <a:spcPts val="0"/>
                        </a:spcAft>
                      </a:pPr>
                      <a:r>
                        <a:rPr lang="en-US" sz="1200">
                          <a:solidFill>
                            <a:schemeClr val="bg1"/>
                          </a:solidFill>
                          <a:effectLst>
                            <a:outerShdw blurRad="38100" dist="38100" dir="2700000" algn="tl">
                              <a:srgbClr val="000000">
                                <a:alpha val="43137"/>
                              </a:srgbClr>
                            </a:outerShdw>
                          </a:effectLst>
                        </a:rPr>
                        <a:t>Maize </a:t>
                      </a:r>
                      <a:endParaRPr lang="en-US" sz="1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489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801</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1937</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40640" marR="29845" indent="-14605" algn="ctr">
                        <a:lnSpc>
                          <a:spcPct val="107000"/>
                        </a:lnSpc>
                        <a:spcAft>
                          <a:spcPts val="0"/>
                        </a:spcAft>
                      </a:pPr>
                      <a:r>
                        <a:rPr lang="en-US" sz="1200">
                          <a:effectLst/>
                        </a:rPr>
                        <a:t>1397</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1285</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744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1180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1493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1744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530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408</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909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extLst>
                  <a:ext uri="{0D108BD9-81ED-4DB2-BD59-A6C34878D82A}">
                    <a16:rowId xmlns:a16="http://schemas.microsoft.com/office/drawing/2014/main" val="2810536585"/>
                  </a:ext>
                </a:extLst>
              </a:tr>
              <a:tr h="185241">
                <a:tc>
                  <a:txBody>
                    <a:bodyPr/>
                    <a:lstStyle/>
                    <a:p>
                      <a:pPr marL="635" marR="29845" indent="-14605" algn="l">
                        <a:lnSpc>
                          <a:spcPct val="107000"/>
                        </a:lnSpc>
                        <a:spcAft>
                          <a:spcPts val="0"/>
                        </a:spcAft>
                      </a:pPr>
                      <a:r>
                        <a:rPr lang="en-US" sz="1200">
                          <a:solidFill>
                            <a:schemeClr val="bg1"/>
                          </a:solidFill>
                          <a:effectLst>
                            <a:outerShdw blurRad="38100" dist="38100" dir="2700000" algn="tl">
                              <a:srgbClr val="000000">
                                <a:alpha val="43137"/>
                              </a:srgbClr>
                            </a:outerShdw>
                          </a:effectLst>
                        </a:rPr>
                        <a:t>Soybeans </a:t>
                      </a:r>
                      <a:endParaRPr lang="en-US" sz="1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1869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2617</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4124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40640" marR="29845" indent="-14605" algn="ctr">
                        <a:lnSpc>
                          <a:spcPct val="107000"/>
                        </a:lnSpc>
                        <a:spcAft>
                          <a:spcPts val="0"/>
                        </a:spcAft>
                      </a:pPr>
                      <a:r>
                        <a:rPr lang="en-US" sz="1200">
                          <a:effectLst/>
                        </a:rPr>
                        <a:t>3933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2030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2106</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1076</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2326</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3177</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1506</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29845" marR="29845" indent="-14605" algn="ctr">
                        <a:lnSpc>
                          <a:spcPct val="107000"/>
                        </a:lnSpc>
                        <a:spcAft>
                          <a:spcPts val="0"/>
                        </a:spcAft>
                      </a:pPr>
                      <a:r>
                        <a:rPr lang="en-US" sz="1200">
                          <a:effectLst/>
                        </a:rPr>
                        <a:t>1789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extLst>
                  <a:ext uri="{0D108BD9-81ED-4DB2-BD59-A6C34878D82A}">
                    <a16:rowId xmlns:a16="http://schemas.microsoft.com/office/drawing/2014/main" val="1888890859"/>
                  </a:ext>
                </a:extLst>
              </a:tr>
              <a:tr h="185241">
                <a:tc>
                  <a:txBody>
                    <a:bodyPr/>
                    <a:lstStyle/>
                    <a:p>
                      <a:pPr marL="635" marR="29845" indent="-14605" algn="l">
                        <a:lnSpc>
                          <a:spcPct val="107000"/>
                        </a:lnSpc>
                        <a:spcAft>
                          <a:spcPts val="0"/>
                        </a:spcAft>
                      </a:pPr>
                      <a:r>
                        <a:rPr lang="en-US" sz="1200">
                          <a:solidFill>
                            <a:schemeClr val="bg1"/>
                          </a:solidFill>
                          <a:effectLst>
                            <a:outerShdw blurRad="38100" dist="38100" dir="2700000" algn="tl">
                              <a:srgbClr val="000000">
                                <a:alpha val="43137"/>
                              </a:srgbClr>
                            </a:outerShdw>
                          </a:effectLst>
                        </a:rPr>
                        <a:t>Sugar cane </a:t>
                      </a:r>
                      <a:endParaRPr lang="en-US" sz="1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103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117</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159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164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141</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155</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120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171</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175</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extLst>
                  <a:ext uri="{0D108BD9-81ED-4DB2-BD59-A6C34878D82A}">
                    <a16:rowId xmlns:a16="http://schemas.microsoft.com/office/drawing/2014/main" val="1117713477"/>
                  </a:ext>
                </a:extLst>
              </a:tr>
              <a:tr h="185241">
                <a:tc>
                  <a:txBody>
                    <a:bodyPr/>
                    <a:lstStyle/>
                    <a:p>
                      <a:pPr marL="635" marR="29845" indent="-14605" algn="l">
                        <a:lnSpc>
                          <a:spcPct val="107000"/>
                        </a:lnSpc>
                        <a:spcAft>
                          <a:spcPts val="0"/>
                        </a:spcAft>
                      </a:pPr>
                      <a:r>
                        <a:rPr lang="en-US" sz="1200">
                          <a:solidFill>
                            <a:schemeClr val="bg1"/>
                          </a:solidFill>
                          <a:effectLst>
                            <a:outerShdw blurRad="38100" dist="38100" dir="2700000" algn="tl">
                              <a:srgbClr val="000000">
                                <a:alpha val="43137"/>
                              </a:srgbClr>
                            </a:outerShdw>
                          </a:effectLst>
                        </a:rPr>
                        <a:t>Cotton seed </a:t>
                      </a:r>
                      <a:endParaRPr lang="en-US" sz="1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2535</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1419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8264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4453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1887</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2777</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2127</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31115" marR="29845" indent="-14605" algn="ctr">
                        <a:lnSpc>
                          <a:spcPct val="107000"/>
                        </a:lnSpc>
                        <a:spcAft>
                          <a:spcPts val="0"/>
                        </a:spcAft>
                      </a:pPr>
                      <a:r>
                        <a:rPr lang="en-US" sz="1200">
                          <a:effectLst/>
                        </a:rPr>
                        <a:t>3644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extLst>
                  <a:ext uri="{0D108BD9-81ED-4DB2-BD59-A6C34878D82A}">
                    <a16:rowId xmlns:a16="http://schemas.microsoft.com/office/drawing/2014/main" val="3291807441"/>
                  </a:ext>
                </a:extLst>
              </a:tr>
              <a:tr h="185241">
                <a:tc>
                  <a:txBody>
                    <a:bodyPr/>
                    <a:lstStyle/>
                    <a:p>
                      <a:pPr marL="635" marR="29845" indent="-14605" algn="l">
                        <a:lnSpc>
                          <a:spcPct val="107000"/>
                        </a:lnSpc>
                        <a:spcAft>
                          <a:spcPts val="0"/>
                        </a:spcAft>
                      </a:pPr>
                      <a:r>
                        <a:rPr lang="en-US" sz="1200">
                          <a:solidFill>
                            <a:schemeClr val="bg1"/>
                          </a:solidFill>
                          <a:effectLst>
                            <a:outerShdw blurRad="38100" dist="38100" dir="2700000" algn="tl">
                              <a:srgbClr val="000000">
                                <a:alpha val="43137"/>
                              </a:srgbClr>
                            </a:outerShdw>
                          </a:effectLst>
                        </a:rPr>
                        <a:t>Cotton lint </a:t>
                      </a:r>
                      <a:endParaRPr lang="en-US" sz="1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5733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3210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635" marR="29845" indent="-14605" algn="ctr">
                        <a:lnSpc>
                          <a:spcPct val="107000"/>
                        </a:lnSpc>
                        <a:spcAft>
                          <a:spcPts val="0"/>
                        </a:spcAft>
                      </a:pPr>
                      <a:r>
                        <a:rPr lang="en-US" sz="1200">
                          <a:effectLst/>
                        </a:rPr>
                        <a:t>18694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635" marR="29845" indent="-14605" algn="ctr">
                        <a:lnSpc>
                          <a:spcPct val="107000"/>
                        </a:lnSpc>
                        <a:spcAft>
                          <a:spcPts val="0"/>
                        </a:spcAft>
                      </a:pPr>
                      <a:r>
                        <a:rPr lang="en-US" sz="1200">
                          <a:effectLst/>
                        </a:rPr>
                        <a:t>10072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4268</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6281</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4812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30480" marR="29845" indent="-14605" algn="ctr">
                        <a:lnSpc>
                          <a:spcPct val="107000"/>
                        </a:lnSpc>
                        <a:spcAft>
                          <a:spcPts val="0"/>
                        </a:spcAft>
                      </a:pPr>
                      <a:r>
                        <a:rPr lang="en-US" sz="1200">
                          <a:effectLst/>
                        </a:rPr>
                        <a:t>8242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extLst>
                  <a:ext uri="{0D108BD9-81ED-4DB2-BD59-A6C34878D82A}">
                    <a16:rowId xmlns:a16="http://schemas.microsoft.com/office/drawing/2014/main" val="3454458517"/>
                  </a:ext>
                </a:extLst>
              </a:tr>
              <a:tr h="185241">
                <a:tc>
                  <a:txBody>
                    <a:bodyPr/>
                    <a:lstStyle/>
                    <a:p>
                      <a:pPr marL="635" marR="29845" indent="-14605" algn="l">
                        <a:lnSpc>
                          <a:spcPct val="107000"/>
                        </a:lnSpc>
                        <a:spcAft>
                          <a:spcPts val="0"/>
                        </a:spcAft>
                      </a:pPr>
                      <a:r>
                        <a:rPr lang="en-US" sz="1200">
                          <a:solidFill>
                            <a:schemeClr val="bg1"/>
                          </a:solidFill>
                          <a:effectLst>
                            <a:outerShdw blurRad="38100" dist="38100" dir="2700000" algn="tl">
                              <a:srgbClr val="000000">
                                <a:alpha val="43137"/>
                              </a:srgbClr>
                            </a:outerShdw>
                          </a:effectLst>
                        </a:rPr>
                        <a:t>Barley </a:t>
                      </a:r>
                      <a:endParaRPr lang="en-US" sz="1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702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848</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1966</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41275" marR="29845" indent="-14605" algn="ctr">
                        <a:lnSpc>
                          <a:spcPct val="107000"/>
                        </a:lnSpc>
                        <a:spcAft>
                          <a:spcPts val="0"/>
                        </a:spcAft>
                      </a:pPr>
                      <a:r>
                        <a:rPr lang="en-US" sz="1200">
                          <a:effectLst/>
                        </a:rPr>
                        <a:t>2359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1425</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1373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697</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2120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1822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718</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30480" marR="29845" indent="-14605" algn="ctr">
                        <a:lnSpc>
                          <a:spcPct val="107000"/>
                        </a:lnSpc>
                        <a:spcAft>
                          <a:spcPts val="0"/>
                        </a:spcAft>
                      </a:pPr>
                      <a:r>
                        <a:rPr lang="en-US" sz="1200">
                          <a:effectLst/>
                        </a:rPr>
                        <a:t>1388</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extLst>
                  <a:ext uri="{0D108BD9-81ED-4DB2-BD59-A6C34878D82A}">
                    <a16:rowId xmlns:a16="http://schemas.microsoft.com/office/drawing/2014/main" val="3583749768"/>
                  </a:ext>
                </a:extLst>
              </a:tr>
              <a:tr h="185241">
                <a:tc>
                  <a:txBody>
                    <a:bodyPr/>
                    <a:lstStyle/>
                    <a:p>
                      <a:pPr marL="635" marR="29845" indent="-14605" algn="l">
                        <a:lnSpc>
                          <a:spcPct val="107000"/>
                        </a:lnSpc>
                        <a:spcAft>
                          <a:spcPts val="0"/>
                        </a:spcAft>
                      </a:pPr>
                      <a:r>
                        <a:rPr lang="en-US" sz="1200">
                          <a:solidFill>
                            <a:schemeClr val="bg1"/>
                          </a:solidFill>
                          <a:effectLst>
                            <a:outerShdw blurRad="38100" dist="38100" dir="2700000" algn="tl">
                              <a:srgbClr val="000000">
                                <a:alpha val="43137"/>
                              </a:srgbClr>
                            </a:outerShdw>
                          </a:effectLst>
                        </a:rPr>
                        <a:t>Sorghum </a:t>
                      </a:r>
                      <a:endParaRPr lang="en-US" sz="1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782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863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4053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41275" marR="29845" indent="-14605" algn="ctr">
                        <a:lnSpc>
                          <a:spcPct val="107000"/>
                        </a:lnSpc>
                        <a:spcAft>
                          <a:spcPts val="0"/>
                        </a:spcAft>
                      </a:pPr>
                      <a:r>
                        <a:rPr lang="en-US" sz="1200">
                          <a:effectLst/>
                        </a:rPr>
                        <a:t>2382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1081</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1609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1212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582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30480" marR="29845" indent="-14605" algn="ctr">
                        <a:lnSpc>
                          <a:spcPct val="107000"/>
                        </a:lnSpc>
                        <a:spcAft>
                          <a:spcPts val="0"/>
                        </a:spcAft>
                      </a:pPr>
                      <a:r>
                        <a:rPr lang="en-US" sz="1200">
                          <a:effectLst/>
                        </a:rPr>
                        <a:t>2853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extLst>
                  <a:ext uri="{0D108BD9-81ED-4DB2-BD59-A6C34878D82A}">
                    <a16:rowId xmlns:a16="http://schemas.microsoft.com/office/drawing/2014/main" val="61137149"/>
                  </a:ext>
                </a:extLst>
              </a:tr>
              <a:tr h="185241">
                <a:tc>
                  <a:txBody>
                    <a:bodyPr/>
                    <a:lstStyle/>
                    <a:p>
                      <a:pPr marL="635" marR="29845" indent="-14605" algn="l">
                        <a:lnSpc>
                          <a:spcPct val="107000"/>
                        </a:lnSpc>
                        <a:spcAft>
                          <a:spcPts val="0"/>
                        </a:spcAft>
                      </a:pPr>
                      <a:r>
                        <a:rPr lang="en-US" sz="1200">
                          <a:solidFill>
                            <a:schemeClr val="bg1"/>
                          </a:solidFill>
                          <a:effectLst>
                            <a:outerShdw blurRad="38100" dist="38100" dir="2700000" algn="tl">
                              <a:srgbClr val="000000">
                                <a:alpha val="43137"/>
                              </a:srgbClr>
                            </a:outerShdw>
                          </a:effectLst>
                        </a:rPr>
                        <a:t>Coconuts </a:t>
                      </a:r>
                      <a:endParaRPr lang="en-US" sz="1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749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2255</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2071</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1590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1954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31750" marR="29845" indent="-14605" algn="ctr">
                        <a:lnSpc>
                          <a:spcPct val="107000"/>
                        </a:lnSpc>
                        <a:spcAft>
                          <a:spcPts val="0"/>
                        </a:spcAft>
                      </a:pPr>
                      <a:r>
                        <a:rPr lang="en-US" sz="1200">
                          <a:effectLst/>
                        </a:rPr>
                        <a:t>2545</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extLst>
                  <a:ext uri="{0D108BD9-81ED-4DB2-BD59-A6C34878D82A}">
                    <a16:rowId xmlns:a16="http://schemas.microsoft.com/office/drawing/2014/main" val="2939322273"/>
                  </a:ext>
                </a:extLst>
              </a:tr>
              <a:tr h="185241">
                <a:tc>
                  <a:txBody>
                    <a:bodyPr/>
                    <a:lstStyle/>
                    <a:p>
                      <a:pPr marL="635" marR="29845" indent="-14605" algn="l">
                        <a:lnSpc>
                          <a:spcPct val="107000"/>
                        </a:lnSpc>
                        <a:spcAft>
                          <a:spcPts val="0"/>
                        </a:spcAft>
                      </a:pPr>
                      <a:r>
                        <a:rPr lang="en-US" sz="1200">
                          <a:solidFill>
                            <a:schemeClr val="bg1"/>
                          </a:solidFill>
                          <a:effectLst>
                            <a:outerShdw blurRad="38100" dist="38100" dir="2700000" algn="tl">
                              <a:srgbClr val="000000">
                                <a:alpha val="43137"/>
                              </a:srgbClr>
                            </a:outerShdw>
                          </a:effectLst>
                        </a:rPr>
                        <a:t>Millet </a:t>
                      </a:r>
                      <a:endParaRPr lang="en-US" sz="1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2143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1863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3269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40640" marR="29845" indent="-14605" algn="ctr">
                        <a:lnSpc>
                          <a:spcPct val="107000"/>
                        </a:lnSpc>
                        <a:spcAft>
                          <a:spcPts val="0"/>
                        </a:spcAft>
                      </a:pPr>
                      <a:r>
                        <a:rPr lang="en-US" sz="1200">
                          <a:effectLst/>
                        </a:rPr>
                        <a:t>2892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1951</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3100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4534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30480" marR="29845" indent="-14605" algn="ctr">
                        <a:lnSpc>
                          <a:spcPct val="107000"/>
                        </a:lnSpc>
                        <a:spcAft>
                          <a:spcPts val="0"/>
                        </a:spcAft>
                      </a:pPr>
                      <a:r>
                        <a:rPr lang="en-US" sz="1200">
                          <a:effectLst/>
                        </a:rPr>
                        <a:t>4596</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extLst>
                  <a:ext uri="{0D108BD9-81ED-4DB2-BD59-A6C34878D82A}">
                    <a16:rowId xmlns:a16="http://schemas.microsoft.com/office/drawing/2014/main" val="3898761394"/>
                  </a:ext>
                </a:extLst>
              </a:tr>
              <a:tr h="185241">
                <a:tc>
                  <a:txBody>
                    <a:bodyPr/>
                    <a:lstStyle/>
                    <a:p>
                      <a:pPr marL="635" marR="29845" indent="-14605" algn="l">
                        <a:lnSpc>
                          <a:spcPct val="107000"/>
                        </a:lnSpc>
                        <a:spcAft>
                          <a:spcPts val="0"/>
                        </a:spcAft>
                      </a:pPr>
                      <a:r>
                        <a:rPr lang="en-US" sz="1200">
                          <a:solidFill>
                            <a:schemeClr val="bg1"/>
                          </a:solidFill>
                          <a:effectLst>
                            <a:outerShdw blurRad="38100" dist="38100" dir="2700000" algn="tl">
                              <a:srgbClr val="000000">
                                <a:alpha val="43137"/>
                              </a:srgbClr>
                            </a:outerShdw>
                          </a:effectLst>
                        </a:rPr>
                        <a:t>Coffee (green) </a:t>
                      </a:r>
                      <a:endParaRPr lang="en-US" sz="1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4864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6290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1270" marR="29845" indent="-14605" algn="ctr">
                        <a:lnSpc>
                          <a:spcPct val="107000"/>
                        </a:lnSpc>
                        <a:spcAft>
                          <a:spcPts val="0"/>
                        </a:spcAft>
                      </a:pPr>
                      <a:r>
                        <a:rPr lang="en-US" sz="1200">
                          <a:effectLst/>
                        </a:rPr>
                        <a:t>12180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1270" marR="29845" indent="-14605" algn="ctr">
                        <a:lnSpc>
                          <a:spcPct val="107000"/>
                        </a:lnSpc>
                        <a:spcAft>
                          <a:spcPts val="0"/>
                        </a:spcAft>
                      </a:pPr>
                      <a:r>
                        <a:rPr lang="en-US" sz="1200">
                          <a:effectLst/>
                        </a:rPr>
                        <a:t>17665</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1270" marR="29845" indent="-14605" algn="ctr">
                        <a:lnSpc>
                          <a:spcPct val="107000"/>
                        </a:lnSpc>
                        <a:spcAft>
                          <a:spcPts val="0"/>
                        </a:spcAft>
                      </a:pPr>
                      <a:r>
                        <a:rPr lang="en-US" sz="1200">
                          <a:effectLst/>
                        </a:rPr>
                        <a:t>13972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1270" marR="29845" indent="-14605" algn="ctr">
                        <a:lnSpc>
                          <a:spcPct val="107000"/>
                        </a:lnSpc>
                        <a:spcAft>
                          <a:spcPts val="0"/>
                        </a:spcAft>
                      </a:pPr>
                      <a:r>
                        <a:rPr lang="en-US" sz="1200">
                          <a:effectLst/>
                        </a:rPr>
                        <a:t>28119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34925" marR="29845" indent="-14605" algn="ctr">
                        <a:lnSpc>
                          <a:spcPct val="107000"/>
                        </a:lnSpc>
                        <a:spcAft>
                          <a:spcPts val="0"/>
                        </a:spcAft>
                      </a:pPr>
                      <a:r>
                        <a:rPr lang="en-US" sz="1200">
                          <a:effectLst/>
                        </a:rPr>
                        <a:t>17373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extLst>
                  <a:ext uri="{0D108BD9-81ED-4DB2-BD59-A6C34878D82A}">
                    <a16:rowId xmlns:a16="http://schemas.microsoft.com/office/drawing/2014/main" val="698694934"/>
                  </a:ext>
                </a:extLst>
              </a:tr>
              <a:tr h="185241">
                <a:tc>
                  <a:txBody>
                    <a:bodyPr/>
                    <a:lstStyle/>
                    <a:p>
                      <a:pPr marL="635" marR="29845" indent="-14605" algn="l">
                        <a:lnSpc>
                          <a:spcPct val="107000"/>
                        </a:lnSpc>
                        <a:spcAft>
                          <a:spcPts val="0"/>
                        </a:spcAft>
                      </a:pPr>
                      <a:r>
                        <a:rPr lang="en-US" sz="1200">
                          <a:solidFill>
                            <a:schemeClr val="bg1"/>
                          </a:solidFill>
                          <a:effectLst>
                            <a:outerShdw blurRad="38100" dist="38100" dir="2700000" algn="tl">
                              <a:srgbClr val="000000">
                                <a:alpha val="43137"/>
                              </a:srgbClr>
                            </a:outerShdw>
                          </a:effectLst>
                        </a:rPr>
                        <a:t>Coffee (roasted) </a:t>
                      </a:r>
                      <a:endParaRPr lang="en-US" sz="1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5790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7488</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1270" marR="29845" indent="-14605" algn="ctr">
                        <a:lnSpc>
                          <a:spcPct val="107000"/>
                        </a:lnSpc>
                        <a:spcAft>
                          <a:spcPts val="0"/>
                        </a:spcAft>
                      </a:pPr>
                      <a:r>
                        <a:rPr lang="en-US" sz="1200">
                          <a:effectLst/>
                        </a:rPr>
                        <a:t>14500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1270" marR="29845" indent="-14605" algn="ctr">
                        <a:lnSpc>
                          <a:spcPct val="107000"/>
                        </a:lnSpc>
                        <a:spcAft>
                          <a:spcPts val="0"/>
                        </a:spcAft>
                      </a:pPr>
                      <a:r>
                        <a:rPr lang="en-US" sz="1200">
                          <a:effectLst/>
                        </a:rPr>
                        <a:t>21030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1270" marR="29845" indent="-14605" algn="ctr">
                        <a:lnSpc>
                          <a:spcPct val="107000"/>
                        </a:lnSpc>
                        <a:spcAft>
                          <a:spcPts val="0"/>
                        </a:spcAft>
                      </a:pPr>
                      <a:r>
                        <a:rPr lang="en-US" sz="1200">
                          <a:effectLst/>
                        </a:rPr>
                        <a:t>16633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1270" marR="29845" indent="-14605" algn="ctr">
                        <a:lnSpc>
                          <a:spcPct val="107000"/>
                        </a:lnSpc>
                        <a:spcAft>
                          <a:spcPts val="0"/>
                        </a:spcAft>
                      </a:pPr>
                      <a:r>
                        <a:rPr lang="en-US" sz="1200">
                          <a:effectLst/>
                        </a:rPr>
                        <a:t>33475</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34925" marR="29845" indent="-14605" algn="ctr">
                        <a:lnSpc>
                          <a:spcPct val="107000"/>
                        </a:lnSpc>
                        <a:spcAft>
                          <a:spcPts val="0"/>
                        </a:spcAft>
                      </a:pPr>
                      <a:r>
                        <a:rPr lang="en-US" sz="1200">
                          <a:effectLst/>
                        </a:rPr>
                        <a:t>20682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extLst>
                  <a:ext uri="{0D108BD9-81ED-4DB2-BD59-A6C34878D82A}">
                    <a16:rowId xmlns:a16="http://schemas.microsoft.com/office/drawing/2014/main" val="970441884"/>
                  </a:ext>
                </a:extLst>
              </a:tr>
              <a:tr h="185241">
                <a:tc>
                  <a:txBody>
                    <a:bodyPr/>
                    <a:lstStyle/>
                    <a:p>
                      <a:pPr marL="635" marR="29845" indent="-14605" algn="l">
                        <a:lnSpc>
                          <a:spcPct val="107000"/>
                        </a:lnSpc>
                        <a:spcAft>
                          <a:spcPts val="0"/>
                        </a:spcAft>
                      </a:pPr>
                      <a:r>
                        <a:rPr lang="en-US" sz="1200">
                          <a:solidFill>
                            <a:schemeClr val="bg1"/>
                          </a:solidFill>
                          <a:effectLst>
                            <a:outerShdw blurRad="38100" dist="38100" dir="2700000" algn="tl">
                              <a:srgbClr val="000000">
                                <a:alpha val="43137"/>
                              </a:srgbClr>
                            </a:outerShdw>
                          </a:effectLst>
                        </a:rPr>
                        <a:t>Tea (made) </a:t>
                      </a:r>
                      <a:endParaRPr lang="en-US" sz="1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1270" marR="29845" indent="-14605" algn="ctr">
                        <a:lnSpc>
                          <a:spcPct val="107000"/>
                        </a:lnSpc>
                        <a:spcAft>
                          <a:spcPts val="0"/>
                        </a:spcAft>
                      </a:pPr>
                      <a:r>
                        <a:rPr lang="en-US" sz="1200">
                          <a:effectLst/>
                        </a:rPr>
                        <a:t>11110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7002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42545" marR="29845" indent="-14605" algn="ctr">
                        <a:lnSpc>
                          <a:spcPct val="107000"/>
                        </a:lnSpc>
                        <a:spcAft>
                          <a:spcPts val="0"/>
                        </a:spcAft>
                      </a:pPr>
                      <a:r>
                        <a:rPr lang="en-US" sz="1200">
                          <a:effectLst/>
                        </a:rPr>
                        <a:t>3002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9474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6592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4940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 </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31115" marR="29845" indent="-14605" algn="ctr">
                        <a:lnSpc>
                          <a:spcPct val="107000"/>
                        </a:lnSpc>
                        <a:spcAft>
                          <a:spcPts val="0"/>
                        </a:spcAft>
                      </a:pPr>
                      <a:r>
                        <a:rPr lang="en-US" sz="1200">
                          <a:effectLst/>
                        </a:rPr>
                        <a:t>9205</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extLst>
                  <a:ext uri="{0D108BD9-81ED-4DB2-BD59-A6C34878D82A}">
                    <a16:rowId xmlns:a16="http://schemas.microsoft.com/office/drawing/2014/main" val="2171269029"/>
                  </a:ext>
                </a:extLst>
              </a:tr>
              <a:tr h="185241">
                <a:tc>
                  <a:txBody>
                    <a:bodyPr/>
                    <a:lstStyle/>
                    <a:p>
                      <a:pPr marL="635" marR="29845" indent="-14605" algn="l">
                        <a:lnSpc>
                          <a:spcPct val="107000"/>
                        </a:lnSpc>
                        <a:spcAft>
                          <a:spcPts val="0"/>
                        </a:spcAft>
                      </a:pPr>
                      <a:r>
                        <a:rPr lang="en-US" sz="1200">
                          <a:solidFill>
                            <a:schemeClr val="bg1"/>
                          </a:solidFill>
                          <a:effectLst>
                            <a:outerShdw blurRad="38100" dist="38100" dir="2700000" algn="tl">
                              <a:srgbClr val="000000">
                                <a:alpha val="43137"/>
                              </a:srgbClr>
                            </a:outerShdw>
                          </a:effectLst>
                        </a:rPr>
                        <a:t>Beef </a:t>
                      </a:r>
                      <a:endParaRPr lang="en-US" sz="1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635" marR="29845" indent="-14605" algn="ctr">
                        <a:lnSpc>
                          <a:spcPct val="107000"/>
                        </a:lnSpc>
                        <a:spcAft>
                          <a:spcPts val="0"/>
                        </a:spcAft>
                      </a:pPr>
                      <a:r>
                        <a:rPr lang="en-US" sz="1200">
                          <a:effectLst/>
                        </a:rPr>
                        <a:t>13193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635" marR="29845" indent="-14605" algn="ctr">
                        <a:lnSpc>
                          <a:spcPct val="107000"/>
                        </a:lnSpc>
                        <a:spcAft>
                          <a:spcPts val="0"/>
                        </a:spcAft>
                      </a:pPr>
                      <a:r>
                        <a:rPr lang="en-US" sz="1200">
                          <a:effectLst/>
                        </a:rPr>
                        <a:t>12560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635" marR="29845" indent="-14605" algn="ctr">
                        <a:lnSpc>
                          <a:spcPct val="107000"/>
                        </a:lnSpc>
                        <a:spcAft>
                          <a:spcPts val="0"/>
                        </a:spcAft>
                      </a:pPr>
                      <a:r>
                        <a:rPr lang="en-US" sz="1200">
                          <a:effectLst/>
                        </a:rPr>
                        <a:t>16482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21028</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635" marR="29845" indent="-14605" algn="ctr">
                        <a:lnSpc>
                          <a:spcPct val="107000"/>
                        </a:lnSpc>
                        <a:spcAft>
                          <a:spcPts val="0"/>
                        </a:spcAft>
                      </a:pPr>
                      <a:r>
                        <a:rPr lang="en-US" sz="1200">
                          <a:effectLst/>
                        </a:rPr>
                        <a:t>14818</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635" marR="29845" indent="-14605" algn="ctr">
                        <a:lnSpc>
                          <a:spcPct val="107000"/>
                        </a:lnSpc>
                        <a:spcAft>
                          <a:spcPts val="0"/>
                        </a:spcAft>
                      </a:pPr>
                      <a:r>
                        <a:rPr lang="en-US" sz="1200">
                          <a:effectLst/>
                        </a:rPr>
                        <a:t>17112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635" marR="29845" indent="-14605" algn="ctr">
                        <a:lnSpc>
                          <a:spcPct val="107000"/>
                        </a:lnSpc>
                        <a:spcAft>
                          <a:spcPts val="0"/>
                        </a:spcAft>
                      </a:pPr>
                      <a:r>
                        <a:rPr lang="en-US" sz="1200">
                          <a:effectLst/>
                        </a:rPr>
                        <a:t>16961</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11019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37762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33655" marR="29845" indent="-14605" algn="ctr">
                        <a:lnSpc>
                          <a:spcPct val="107000"/>
                        </a:lnSpc>
                        <a:spcAft>
                          <a:spcPts val="0"/>
                        </a:spcAft>
                      </a:pPr>
                      <a:r>
                        <a:rPr lang="en-US" sz="1200">
                          <a:effectLst/>
                        </a:rPr>
                        <a:t>21167</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11681</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33655" marR="29845" indent="-14605" algn="ctr">
                        <a:lnSpc>
                          <a:spcPct val="107000"/>
                        </a:lnSpc>
                        <a:spcAft>
                          <a:spcPts val="0"/>
                        </a:spcAft>
                      </a:pPr>
                      <a:r>
                        <a:rPr lang="en-US" sz="1200">
                          <a:effectLst/>
                        </a:rPr>
                        <a:t>15497</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extLst>
                  <a:ext uri="{0D108BD9-81ED-4DB2-BD59-A6C34878D82A}">
                    <a16:rowId xmlns:a16="http://schemas.microsoft.com/office/drawing/2014/main" val="3820023183"/>
                  </a:ext>
                </a:extLst>
              </a:tr>
              <a:tr h="185241">
                <a:tc>
                  <a:txBody>
                    <a:bodyPr/>
                    <a:lstStyle/>
                    <a:p>
                      <a:pPr marL="635" marR="29845" indent="-14605" algn="l">
                        <a:lnSpc>
                          <a:spcPct val="107000"/>
                        </a:lnSpc>
                        <a:spcAft>
                          <a:spcPts val="0"/>
                        </a:spcAft>
                      </a:pPr>
                      <a:r>
                        <a:rPr lang="en-US" sz="1200">
                          <a:solidFill>
                            <a:schemeClr val="bg1"/>
                          </a:solidFill>
                          <a:effectLst>
                            <a:outerShdw blurRad="38100" dist="38100" dir="2700000" algn="tl">
                              <a:srgbClr val="000000">
                                <a:alpha val="43137"/>
                              </a:srgbClr>
                            </a:outerShdw>
                          </a:effectLst>
                        </a:rPr>
                        <a:t>Pork </a:t>
                      </a:r>
                      <a:endParaRPr lang="en-US" sz="1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3946</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2211</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4397</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41275" marR="29845" indent="-14605" algn="ctr">
                        <a:lnSpc>
                          <a:spcPct val="107000"/>
                        </a:lnSpc>
                        <a:spcAft>
                          <a:spcPts val="0"/>
                        </a:spcAft>
                      </a:pPr>
                      <a:r>
                        <a:rPr lang="en-US" sz="1200">
                          <a:effectLst/>
                        </a:rPr>
                        <a:t>6947</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3938</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5909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4818</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4962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6559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6377</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3790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30480" marR="29845" indent="-14605" algn="ctr">
                        <a:lnSpc>
                          <a:spcPct val="107000"/>
                        </a:lnSpc>
                        <a:spcAft>
                          <a:spcPts val="0"/>
                        </a:spcAft>
                      </a:pPr>
                      <a:r>
                        <a:rPr lang="en-US" sz="1200">
                          <a:effectLst/>
                        </a:rPr>
                        <a:t>4856</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extLst>
                  <a:ext uri="{0D108BD9-81ED-4DB2-BD59-A6C34878D82A}">
                    <a16:rowId xmlns:a16="http://schemas.microsoft.com/office/drawing/2014/main" val="831732517"/>
                  </a:ext>
                </a:extLst>
              </a:tr>
              <a:tr h="185241">
                <a:tc>
                  <a:txBody>
                    <a:bodyPr/>
                    <a:lstStyle/>
                    <a:p>
                      <a:pPr marL="635" marR="29845" indent="-14605" algn="l">
                        <a:lnSpc>
                          <a:spcPct val="107000"/>
                        </a:lnSpc>
                        <a:spcAft>
                          <a:spcPts val="0"/>
                        </a:spcAft>
                      </a:pPr>
                      <a:r>
                        <a:rPr lang="en-US" sz="1200">
                          <a:solidFill>
                            <a:schemeClr val="bg1"/>
                          </a:solidFill>
                          <a:effectLst>
                            <a:outerShdw blurRad="38100" dist="38100" dir="2700000" algn="tl">
                              <a:srgbClr val="000000">
                                <a:alpha val="43137"/>
                              </a:srgbClr>
                            </a:outerShdw>
                          </a:effectLst>
                        </a:rPr>
                        <a:t>Goat meat </a:t>
                      </a:r>
                      <a:endParaRPr lang="en-US" sz="1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3082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3994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5187</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41910" marR="29845" indent="-14605" algn="ctr">
                        <a:lnSpc>
                          <a:spcPct val="107000"/>
                        </a:lnSpc>
                        <a:spcAft>
                          <a:spcPts val="0"/>
                        </a:spcAft>
                      </a:pPr>
                      <a:r>
                        <a:rPr lang="en-US" sz="1200">
                          <a:effectLst/>
                        </a:rPr>
                        <a:t>5290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4543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3839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4175</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2560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635" marR="29845" indent="-14605" algn="ctr">
                        <a:lnSpc>
                          <a:spcPct val="107000"/>
                        </a:lnSpc>
                        <a:spcAft>
                          <a:spcPts val="0"/>
                        </a:spcAft>
                      </a:pPr>
                      <a:r>
                        <a:rPr lang="en-US" sz="1200">
                          <a:effectLst/>
                        </a:rPr>
                        <a:t>10252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4180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2791</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30480" marR="29845" indent="-14605" algn="ctr">
                        <a:lnSpc>
                          <a:spcPct val="107000"/>
                        </a:lnSpc>
                        <a:spcAft>
                          <a:spcPts val="0"/>
                        </a:spcAft>
                      </a:pPr>
                      <a:r>
                        <a:rPr lang="en-US" sz="1200">
                          <a:effectLst/>
                        </a:rPr>
                        <a:t>4043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extLst>
                  <a:ext uri="{0D108BD9-81ED-4DB2-BD59-A6C34878D82A}">
                    <a16:rowId xmlns:a16="http://schemas.microsoft.com/office/drawing/2014/main" val="1665683682"/>
                  </a:ext>
                </a:extLst>
              </a:tr>
              <a:tr h="185241">
                <a:tc>
                  <a:txBody>
                    <a:bodyPr/>
                    <a:lstStyle/>
                    <a:p>
                      <a:pPr marL="635" marR="29845" indent="-14605" algn="l">
                        <a:lnSpc>
                          <a:spcPct val="107000"/>
                        </a:lnSpc>
                        <a:spcAft>
                          <a:spcPts val="0"/>
                        </a:spcAft>
                      </a:pPr>
                      <a:r>
                        <a:rPr lang="en-US" sz="1200">
                          <a:solidFill>
                            <a:schemeClr val="bg1"/>
                          </a:solidFill>
                          <a:effectLst>
                            <a:outerShdw blurRad="38100" dist="38100" dir="2700000" algn="tl">
                              <a:srgbClr val="000000">
                                <a:alpha val="43137"/>
                              </a:srgbClr>
                            </a:outerShdw>
                          </a:effectLst>
                        </a:rPr>
                        <a:t>Sheep meat </a:t>
                      </a:r>
                      <a:endParaRPr lang="en-US" sz="1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5977</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5202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6692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41275" marR="29845" indent="-14605" algn="ctr">
                        <a:lnSpc>
                          <a:spcPct val="107000"/>
                        </a:lnSpc>
                        <a:spcAft>
                          <a:spcPts val="0"/>
                        </a:spcAft>
                      </a:pPr>
                      <a:r>
                        <a:rPr lang="en-US" sz="1200">
                          <a:effectLst/>
                        </a:rPr>
                        <a:t>7621</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5956</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6947</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6267</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3571</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635" marR="29845" indent="-14605" algn="ctr">
                        <a:lnSpc>
                          <a:spcPct val="107000"/>
                        </a:lnSpc>
                        <a:spcAft>
                          <a:spcPts val="0"/>
                        </a:spcAft>
                      </a:pPr>
                      <a:r>
                        <a:rPr lang="en-US" sz="1200">
                          <a:effectLst/>
                        </a:rPr>
                        <a:t>16878</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7572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5298</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30480" marR="29845" indent="-14605" algn="ctr">
                        <a:lnSpc>
                          <a:spcPct val="107000"/>
                        </a:lnSpc>
                        <a:spcAft>
                          <a:spcPts val="0"/>
                        </a:spcAft>
                      </a:pPr>
                      <a:r>
                        <a:rPr lang="en-US" sz="1200">
                          <a:effectLst/>
                        </a:rPr>
                        <a:t>6143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extLst>
                  <a:ext uri="{0D108BD9-81ED-4DB2-BD59-A6C34878D82A}">
                    <a16:rowId xmlns:a16="http://schemas.microsoft.com/office/drawing/2014/main" val="3290334937"/>
                  </a:ext>
                </a:extLst>
              </a:tr>
              <a:tr h="185241">
                <a:tc>
                  <a:txBody>
                    <a:bodyPr/>
                    <a:lstStyle/>
                    <a:p>
                      <a:pPr marL="635" marR="29845" indent="-14605" algn="l">
                        <a:lnSpc>
                          <a:spcPct val="107000"/>
                        </a:lnSpc>
                        <a:spcAft>
                          <a:spcPts val="0"/>
                        </a:spcAft>
                      </a:pPr>
                      <a:r>
                        <a:rPr lang="en-US" sz="1200">
                          <a:solidFill>
                            <a:schemeClr val="bg1"/>
                          </a:solidFill>
                          <a:effectLst>
                            <a:outerShdw blurRad="38100" dist="38100" dir="2700000" algn="tl">
                              <a:srgbClr val="000000">
                                <a:alpha val="43137"/>
                              </a:srgbClr>
                            </a:outerShdw>
                          </a:effectLst>
                        </a:rPr>
                        <a:t>Chicken meat </a:t>
                      </a:r>
                      <a:endParaRPr lang="en-US" sz="1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2389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3652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7736</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40005" marR="29845" indent="-14605" algn="ctr">
                        <a:lnSpc>
                          <a:spcPct val="107000"/>
                        </a:lnSpc>
                        <a:spcAft>
                          <a:spcPts val="0"/>
                        </a:spcAft>
                      </a:pPr>
                      <a:r>
                        <a:rPr lang="en-US" sz="1200">
                          <a:effectLst/>
                        </a:rPr>
                        <a:t>5763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5549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2914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3913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2977</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5013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2198</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2222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28575" marR="29845" indent="-14605" algn="ctr">
                        <a:lnSpc>
                          <a:spcPct val="107000"/>
                        </a:lnSpc>
                        <a:spcAft>
                          <a:spcPts val="0"/>
                        </a:spcAft>
                      </a:pPr>
                      <a:r>
                        <a:rPr lang="en-US" sz="1200">
                          <a:effectLst/>
                        </a:rPr>
                        <a:t>3918</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extLst>
                  <a:ext uri="{0D108BD9-81ED-4DB2-BD59-A6C34878D82A}">
                    <a16:rowId xmlns:a16="http://schemas.microsoft.com/office/drawing/2014/main" val="888815879"/>
                  </a:ext>
                </a:extLst>
              </a:tr>
              <a:tr h="185241">
                <a:tc>
                  <a:txBody>
                    <a:bodyPr/>
                    <a:lstStyle/>
                    <a:p>
                      <a:pPr marL="635" marR="29845" indent="-14605" algn="l">
                        <a:lnSpc>
                          <a:spcPct val="107000"/>
                        </a:lnSpc>
                        <a:spcAft>
                          <a:spcPts val="0"/>
                        </a:spcAft>
                      </a:pPr>
                      <a:r>
                        <a:rPr lang="en-US" sz="1200">
                          <a:solidFill>
                            <a:schemeClr val="bg1"/>
                          </a:solidFill>
                          <a:effectLst>
                            <a:outerShdw blurRad="38100" dist="38100" dir="2700000" algn="tl">
                              <a:srgbClr val="000000">
                                <a:alpha val="43137"/>
                              </a:srgbClr>
                            </a:outerShdw>
                          </a:effectLst>
                        </a:rPr>
                        <a:t>Eggs </a:t>
                      </a:r>
                      <a:endParaRPr lang="en-US" sz="1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1510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3550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7531</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72390" marR="29845" indent="-14605" algn="ctr">
                        <a:lnSpc>
                          <a:spcPct val="107000"/>
                        </a:lnSpc>
                        <a:spcAft>
                          <a:spcPts val="0"/>
                        </a:spcAft>
                      </a:pPr>
                      <a:r>
                        <a:rPr lang="en-US" sz="1200">
                          <a:effectLst/>
                        </a:rPr>
                        <a:t>4919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5400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27940" marR="29845" indent="-14605" algn="ctr">
                        <a:lnSpc>
                          <a:spcPct val="107000"/>
                        </a:lnSpc>
                        <a:spcAft>
                          <a:spcPts val="0"/>
                        </a:spcAft>
                      </a:pPr>
                      <a:r>
                        <a:rPr lang="en-US" sz="1200">
                          <a:effectLst/>
                        </a:rPr>
                        <a:t>1844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27940" marR="29845" indent="-14605" algn="ctr">
                        <a:lnSpc>
                          <a:spcPct val="107000"/>
                        </a:lnSpc>
                        <a:spcAft>
                          <a:spcPts val="0"/>
                        </a:spcAft>
                      </a:pPr>
                      <a:r>
                        <a:rPr lang="en-US" sz="1200">
                          <a:effectLst/>
                        </a:rPr>
                        <a:t>3337</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27940" marR="29845" indent="-14605" algn="ctr">
                        <a:lnSpc>
                          <a:spcPct val="107000"/>
                        </a:lnSpc>
                        <a:spcAft>
                          <a:spcPts val="0"/>
                        </a:spcAft>
                      </a:pPr>
                      <a:r>
                        <a:rPr lang="en-US" sz="1200">
                          <a:effectLst/>
                        </a:rPr>
                        <a:t>1884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4277</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1389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27940" marR="29845" indent="-14605" algn="ctr">
                        <a:lnSpc>
                          <a:spcPct val="107000"/>
                        </a:lnSpc>
                        <a:spcAft>
                          <a:spcPts val="0"/>
                        </a:spcAft>
                      </a:pPr>
                      <a:r>
                        <a:rPr lang="en-US" sz="1200">
                          <a:effectLst/>
                        </a:rPr>
                        <a:t>1404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61595" marR="29845" indent="-14605" algn="ctr">
                        <a:lnSpc>
                          <a:spcPct val="107000"/>
                        </a:lnSpc>
                        <a:spcAft>
                          <a:spcPts val="0"/>
                        </a:spcAft>
                      </a:pPr>
                      <a:r>
                        <a:rPr lang="en-US" sz="1200">
                          <a:effectLst/>
                        </a:rPr>
                        <a:t>3340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extLst>
                  <a:ext uri="{0D108BD9-81ED-4DB2-BD59-A6C34878D82A}">
                    <a16:rowId xmlns:a16="http://schemas.microsoft.com/office/drawing/2014/main" val="1553135238"/>
                  </a:ext>
                </a:extLst>
              </a:tr>
              <a:tr h="185241">
                <a:tc>
                  <a:txBody>
                    <a:bodyPr/>
                    <a:lstStyle/>
                    <a:p>
                      <a:pPr marL="635" marR="29845" indent="-14605" algn="l">
                        <a:lnSpc>
                          <a:spcPct val="107000"/>
                        </a:lnSpc>
                        <a:spcAft>
                          <a:spcPts val="0"/>
                        </a:spcAft>
                      </a:pPr>
                      <a:r>
                        <a:rPr lang="en-US" sz="1200">
                          <a:solidFill>
                            <a:schemeClr val="bg1"/>
                          </a:solidFill>
                          <a:effectLst>
                            <a:outerShdw blurRad="38100" dist="38100" dir="2700000" algn="tl">
                              <a:srgbClr val="000000">
                                <a:alpha val="43137"/>
                              </a:srgbClr>
                            </a:outerShdw>
                          </a:effectLst>
                        </a:rPr>
                        <a:t>Milk </a:t>
                      </a:r>
                      <a:endParaRPr lang="en-US" sz="1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695</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1000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1369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71120" marR="29845" indent="-14605" algn="ctr">
                        <a:lnSpc>
                          <a:spcPct val="107000"/>
                        </a:lnSpc>
                        <a:spcAft>
                          <a:spcPts val="0"/>
                        </a:spcAft>
                      </a:pPr>
                      <a:r>
                        <a:rPr lang="en-US" sz="1200" dirty="0">
                          <a:effectLst/>
                        </a:rPr>
                        <a:t>1345</a:t>
                      </a:r>
                      <a:endParaRPr lang="en-US" sz="14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1143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915</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26670" marR="29845" indent="-14605" algn="ctr">
                        <a:lnSpc>
                          <a:spcPct val="107000"/>
                        </a:lnSpc>
                        <a:spcAft>
                          <a:spcPts val="0"/>
                        </a:spcAft>
                      </a:pPr>
                      <a:r>
                        <a:rPr lang="en-US" sz="1200">
                          <a:effectLst/>
                        </a:rPr>
                        <a:t>1001</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812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2382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861</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641</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990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extLst>
                  <a:ext uri="{0D108BD9-81ED-4DB2-BD59-A6C34878D82A}">
                    <a16:rowId xmlns:a16="http://schemas.microsoft.com/office/drawing/2014/main" val="1298967608"/>
                  </a:ext>
                </a:extLst>
              </a:tr>
              <a:tr h="185241">
                <a:tc>
                  <a:txBody>
                    <a:bodyPr/>
                    <a:lstStyle/>
                    <a:p>
                      <a:pPr marL="635" marR="29845" indent="-14605" algn="l">
                        <a:lnSpc>
                          <a:spcPct val="107000"/>
                        </a:lnSpc>
                        <a:spcAft>
                          <a:spcPts val="0"/>
                        </a:spcAft>
                      </a:pPr>
                      <a:r>
                        <a:rPr lang="en-US" sz="1200">
                          <a:solidFill>
                            <a:schemeClr val="bg1"/>
                          </a:solidFill>
                          <a:effectLst>
                            <a:outerShdw blurRad="38100" dist="38100" dir="2700000" algn="tl">
                              <a:srgbClr val="000000">
                                <a:alpha val="43137"/>
                              </a:srgbClr>
                            </a:outerShdw>
                          </a:effectLst>
                        </a:rPr>
                        <a:t>Milk powder </a:t>
                      </a:r>
                      <a:endParaRPr lang="en-US" sz="1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3234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4648</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6368</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71755" marR="29845" indent="-14605" algn="ctr">
                        <a:lnSpc>
                          <a:spcPct val="107000"/>
                        </a:lnSpc>
                        <a:spcAft>
                          <a:spcPts val="0"/>
                        </a:spcAft>
                      </a:pPr>
                      <a:r>
                        <a:rPr lang="en-US" sz="1200">
                          <a:effectLst/>
                        </a:rPr>
                        <a:t>6253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5317</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27305" marR="29845" indent="-14605" algn="ctr">
                        <a:lnSpc>
                          <a:spcPct val="107000"/>
                        </a:lnSpc>
                        <a:spcAft>
                          <a:spcPts val="0"/>
                        </a:spcAft>
                      </a:pPr>
                      <a:r>
                        <a:rPr lang="en-US" sz="1200">
                          <a:effectLst/>
                        </a:rPr>
                        <a:t>4255</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27305" marR="29845" indent="-14605" algn="ctr">
                        <a:lnSpc>
                          <a:spcPct val="107000"/>
                        </a:lnSpc>
                        <a:spcAft>
                          <a:spcPts val="0"/>
                        </a:spcAft>
                      </a:pPr>
                      <a:r>
                        <a:rPr lang="en-US" sz="1200">
                          <a:effectLst/>
                        </a:rPr>
                        <a:t>4654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27305" marR="29845" indent="-14605" algn="ctr">
                        <a:lnSpc>
                          <a:spcPct val="107000"/>
                        </a:lnSpc>
                        <a:spcAft>
                          <a:spcPts val="0"/>
                        </a:spcAft>
                      </a:pPr>
                      <a:r>
                        <a:rPr lang="en-US" sz="1200">
                          <a:effectLst/>
                        </a:rPr>
                        <a:t>3774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11077</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4005</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27305" marR="29845" indent="-14605" algn="ctr">
                        <a:lnSpc>
                          <a:spcPct val="107000"/>
                        </a:lnSpc>
                        <a:spcAft>
                          <a:spcPts val="0"/>
                        </a:spcAft>
                      </a:pPr>
                      <a:r>
                        <a:rPr lang="en-US" sz="1200">
                          <a:effectLst/>
                        </a:rPr>
                        <a:t>2982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60325" marR="29845" indent="-14605" algn="ctr">
                        <a:lnSpc>
                          <a:spcPct val="107000"/>
                        </a:lnSpc>
                        <a:spcAft>
                          <a:spcPts val="0"/>
                        </a:spcAft>
                      </a:pPr>
                      <a:r>
                        <a:rPr lang="en-US" sz="1200">
                          <a:effectLst/>
                        </a:rPr>
                        <a:t>4602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extLst>
                  <a:ext uri="{0D108BD9-81ED-4DB2-BD59-A6C34878D82A}">
                    <a16:rowId xmlns:a16="http://schemas.microsoft.com/office/drawing/2014/main" val="2904342228"/>
                  </a:ext>
                </a:extLst>
              </a:tr>
              <a:tr h="185241">
                <a:tc>
                  <a:txBody>
                    <a:bodyPr/>
                    <a:lstStyle/>
                    <a:p>
                      <a:pPr marL="635" marR="29845" indent="-14605" algn="l">
                        <a:lnSpc>
                          <a:spcPct val="107000"/>
                        </a:lnSpc>
                        <a:spcAft>
                          <a:spcPts val="0"/>
                        </a:spcAft>
                      </a:pPr>
                      <a:r>
                        <a:rPr lang="en-US" sz="1200">
                          <a:solidFill>
                            <a:schemeClr val="bg1"/>
                          </a:solidFill>
                          <a:effectLst>
                            <a:outerShdw blurRad="38100" dist="38100" dir="2700000" algn="tl">
                              <a:srgbClr val="000000">
                                <a:alpha val="43137"/>
                              </a:srgbClr>
                            </a:outerShdw>
                          </a:effectLst>
                        </a:rPr>
                        <a:t>Cheese </a:t>
                      </a:r>
                      <a:endParaRPr lang="en-US" sz="1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3457</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4963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6793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72390" marR="29845" indent="-14605" algn="ctr">
                        <a:lnSpc>
                          <a:spcPct val="107000"/>
                        </a:lnSpc>
                        <a:spcAft>
                          <a:spcPts val="0"/>
                        </a:spcAft>
                      </a:pPr>
                      <a:r>
                        <a:rPr lang="en-US" sz="1200">
                          <a:effectLst/>
                        </a:rPr>
                        <a:t>6671</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5675</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27940" marR="29845" indent="-14605" algn="ctr">
                        <a:lnSpc>
                          <a:spcPct val="107000"/>
                        </a:lnSpc>
                        <a:spcAft>
                          <a:spcPts val="0"/>
                        </a:spcAft>
                      </a:pPr>
                      <a:r>
                        <a:rPr lang="en-US" sz="1200">
                          <a:effectLst/>
                        </a:rPr>
                        <a:t>4544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27940" marR="29845" indent="-14605" algn="ctr">
                        <a:lnSpc>
                          <a:spcPct val="107000"/>
                        </a:lnSpc>
                        <a:spcAft>
                          <a:spcPts val="0"/>
                        </a:spcAft>
                      </a:pPr>
                      <a:r>
                        <a:rPr lang="en-US" sz="1200">
                          <a:effectLst/>
                        </a:rPr>
                        <a:t>4969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27940" marR="29845" indent="-14605" algn="ctr">
                        <a:lnSpc>
                          <a:spcPct val="107000"/>
                        </a:lnSpc>
                        <a:spcAft>
                          <a:spcPts val="0"/>
                        </a:spcAft>
                      </a:pPr>
                      <a:r>
                        <a:rPr lang="en-US" sz="1200">
                          <a:effectLst/>
                        </a:rPr>
                        <a:t>4032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11805</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R="29845" indent="-14605" algn="ctr">
                        <a:lnSpc>
                          <a:spcPct val="107000"/>
                        </a:lnSpc>
                        <a:spcAft>
                          <a:spcPts val="0"/>
                        </a:spcAft>
                      </a:pPr>
                      <a:r>
                        <a:rPr lang="en-US" sz="1200">
                          <a:effectLst/>
                        </a:rPr>
                        <a:t>4278</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27305" marR="29845" indent="-14605" algn="ctr">
                        <a:lnSpc>
                          <a:spcPct val="107000"/>
                        </a:lnSpc>
                        <a:spcAft>
                          <a:spcPts val="0"/>
                        </a:spcAft>
                      </a:pPr>
                      <a:r>
                        <a:rPr lang="en-US" sz="1200">
                          <a:effectLst/>
                        </a:rPr>
                        <a:t>3190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60960" marR="29845" indent="-14605" algn="ctr">
                        <a:lnSpc>
                          <a:spcPct val="107000"/>
                        </a:lnSpc>
                        <a:spcAft>
                          <a:spcPts val="0"/>
                        </a:spcAft>
                      </a:pPr>
                      <a:r>
                        <a:rPr lang="en-US" sz="1200">
                          <a:effectLst/>
                        </a:rPr>
                        <a:t>4914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extLst>
                  <a:ext uri="{0D108BD9-81ED-4DB2-BD59-A6C34878D82A}">
                    <a16:rowId xmlns:a16="http://schemas.microsoft.com/office/drawing/2014/main" val="2206657513"/>
                  </a:ext>
                </a:extLst>
              </a:tr>
              <a:tr h="376603">
                <a:tc>
                  <a:txBody>
                    <a:bodyPr/>
                    <a:lstStyle/>
                    <a:p>
                      <a:pPr marL="635" marR="29845" indent="-14605" algn="l">
                        <a:lnSpc>
                          <a:spcPct val="107000"/>
                        </a:lnSpc>
                        <a:spcAft>
                          <a:spcPts val="0"/>
                        </a:spcAft>
                      </a:pPr>
                      <a:r>
                        <a:rPr lang="en-US" sz="1200" dirty="0">
                          <a:solidFill>
                            <a:schemeClr val="bg1"/>
                          </a:solidFill>
                          <a:effectLst>
                            <a:outerShdw blurRad="38100" dist="38100" dir="2700000" algn="tl">
                              <a:srgbClr val="000000">
                                <a:alpha val="43137"/>
                              </a:srgbClr>
                            </a:outerShdw>
                          </a:effectLst>
                        </a:rPr>
                        <a:t>Leather (bovine) </a:t>
                      </a:r>
                      <a:endParaRPr lang="en-US" sz="1400"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tc>
                <a:tc>
                  <a:txBody>
                    <a:bodyPr/>
                    <a:lstStyle/>
                    <a:p>
                      <a:pPr marL="1270" marR="29845" indent="-14605" algn="ctr">
                        <a:lnSpc>
                          <a:spcPct val="107000"/>
                        </a:lnSpc>
                        <a:spcAft>
                          <a:spcPts val="0"/>
                        </a:spcAft>
                      </a:pPr>
                      <a:r>
                        <a:rPr lang="en-US" sz="1200" dirty="0">
                          <a:effectLst/>
                        </a:rPr>
                        <a:t>14190</a:t>
                      </a:r>
                      <a:endParaRPr lang="en-US" sz="14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nchor="ctr"/>
                </a:tc>
                <a:tc>
                  <a:txBody>
                    <a:bodyPr/>
                    <a:lstStyle/>
                    <a:p>
                      <a:pPr marL="1270" marR="29845" indent="-14605" algn="ctr">
                        <a:lnSpc>
                          <a:spcPct val="107000"/>
                        </a:lnSpc>
                        <a:spcAft>
                          <a:spcPts val="0"/>
                        </a:spcAft>
                      </a:pPr>
                      <a:r>
                        <a:rPr lang="en-US" sz="1200">
                          <a:effectLst/>
                        </a:rPr>
                        <a:t>13513</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nchor="ctr"/>
                </a:tc>
                <a:tc>
                  <a:txBody>
                    <a:bodyPr/>
                    <a:lstStyle/>
                    <a:p>
                      <a:pPr marL="1270" marR="29845" indent="-14605" algn="ctr">
                        <a:lnSpc>
                          <a:spcPct val="107000"/>
                        </a:lnSpc>
                        <a:spcAft>
                          <a:spcPts val="0"/>
                        </a:spcAft>
                      </a:pPr>
                      <a:r>
                        <a:rPr lang="en-US" sz="1200">
                          <a:effectLst/>
                        </a:rPr>
                        <a:t>17710</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nchor="ctr"/>
                </a:tc>
                <a:tc>
                  <a:txBody>
                    <a:bodyPr/>
                    <a:lstStyle/>
                    <a:p>
                      <a:pPr marL="16510" marR="29845" indent="-14605" algn="ctr">
                        <a:lnSpc>
                          <a:spcPct val="107000"/>
                        </a:lnSpc>
                        <a:spcAft>
                          <a:spcPts val="0"/>
                        </a:spcAft>
                      </a:pPr>
                      <a:r>
                        <a:rPr lang="en-US" sz="1200">
                          <a:effectLst/>
                        </a:rPr>
                        <a:t>22575</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nchor="ctr"/>
                </a:tc>
                <a:tc>
                  <a:txBody>
                    <a:bodyPr/>
                    <a:lstStyle/>
                    <a:p>
                      <a:pPr marL="635" marR="29845" indent="-14605" algn="ctr">
                        <a:lnSpc>
                          <a:spcPct val="107000"/>
                        </a:lnSpc>
                        <a:spcAft>
                          <a:spcPts val="0"/>
                        </a:spcAft>
                      </a:pPr>
                      <a:r>
                        <a:rPr lang="en-US" sz="1200">
                          <a:effectLst/>
                        </a:rPr>
                        <a:t>15929</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nchor="ctr"/>
                </a:tc>
                <a:tc>
                  <a:txBody>
                    <a:bodyPr/>
                    <a:lstStyle/>
                    <a:p>
                      <a:pPr marL="635" marR="29845" indent="-14605" algn="ctr">
                        <a:lnSpc>
                          <a:spcPct val="107000"/>
                        </a:lnSpc>
                        <a:spcAft>
                          <a:spcPts val="0"/>
                        </a:spcAft>
                      </a:pPr>
                      <a:r>
                        <a:rPr lang="en-US" sz="1200">
                          <a:effectLst/>
                        </a:rPr>
                        <a:t>18384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nchor="ctr"/>
                </a:tc>
                <a:tc>
                  <a:txBody>
                    <a:bodyPr/>
                    <a:lstStyle/>
                    <a:p>
                      <a:pPr marL="635" marR="29845" indent="-14605" algn="ctr">
                        <a:lnSpc>
                          <a:spcPct val="107000"/>
                        </a:lnSpc>
                        <a:spcAft>
                          <a:spcPts val="0"/>
                        </a:spcAft>
                      </a:pPr>
                      <a:r>
                        <a:rPr lang="en-US" sz="1200">
                          <a:effectLst/>
                        </a:rPr>
                        <a:t>18222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nchor="ctr"/>
                </a:tc>
                <a:tc>
                  <a:txBody>
                    <a:bodyPr/>
                    <a:lstStyle/>
                    <a:p>
                      <a:pPr marL="635" marR="29845" indent="-14605" algn="ctr">
                        <a:lnSpc>
                          <a:spcPct val="107000"/>
                        </a:lnSpc>
                        <a:spcAft>
                          <a:spcPts val="0"/>
                        </a:spcAft>
                      </a:pPr>
                      <a:r>
                        <a:rPr lang="en-US" sz="1200">
                          <a:effectLst/>
                        </a:rPr>
                        <a:t>11864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nchor="ctr"/>
                </a:tc>
                <a:tc>
                  <a:txBody>
                    <a:bodyPr/>
                    <a:lstStyle/>
                    <a:p>
                      <a:pPr marL="635" marR="29845" indent="-14605" algn="ctr">
                        <a:lnSpc>
                          <a:spcPct val="107000"/>
                        </a:lnSpc>
                        <a:spcAft>
                          <a:spcPts val="0"/>
                        </a:spcAft>
                      </a:pPr>
                      <a:r>
                        <a:rPr lang="en-US" sz="1200">
                          <a:effectLst/>
                        </a:rPr>
                        <a:t>40482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nchor="ctr"/>
                </a:tc>
                <a:tc>
                  <a:txBody>
                    <a:bodyPr/>
                    <a:lstStyle/>
                    <a:p>
                      <a:pPr marL="33655" marR="29845" indent="-14605" algn="ctr">
                        <a:lnSpc>
                          <a:spcPct val="107000"/>
                        </a:lnSpc>
                        <a:spcAft>
                          <a:spcPts val="0"/>
                        </a:spcAft>
                      </a:pPr>
                      <a:r>
                        <a:rPr lang="en-US" sz="1200">
                          <a:effectLst/>
                        </a:rPr>
                        <a:t>22724</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nchor="ctr"/>
                </a:tc>
                <a:tc>
                  <a:txBody>
                    <a:bodyPr/>
                    <a:lstStyle/>
                    <a:p>
                      <a:pPr marR="29845" indent="-14605" algn="ctr">
                        <a:lnSpc>
                          <a:spcPct val="107000"/>
                        </a:lnSpc>
                        <a:spcAft>
                          <a:spcPts val="0"/>
                        </a:spcAft>
                      </a:pPr>
                      <a:r>
                        <a:rPr lang="en-US" sz="1200">
                          <a:effectLst/>
                        </a:rPr>
                        <a:t>12572</a:t>
                      </a:r>
                      <a:endParaRPr lang="en-US" sz="14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nchor="ctr"/>
                </a:tc>
                <a:tc>
                  <a:txBody>
                    <a:bodyPr/>
                    <a:lstStyle/>
                    <a:p>
                      <a:pPr marL="33655" marR="29845" indent="-14605" algn="ctr">
                        <a:lnSpc>
                          <a:spcPct val="107000"/>
                        </a:lnSpc>
                        <a:spcAft>
                          <a:spcPts val="0"/>
                        </a:spcAft>
                      </a:pPr>
                      <a:r>
                        <a:rPr lang="en-US" sz="1200" dirty="0">
                          <a:effectLst/>
                        </a:rPr>
                        <a:t>16656</a:t>
                      </a:r>
                      <a:endParaRPr lang="en-US" sz="14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2669" marR="0" marT="3938" marB="0" anchor="ctr"/>
                </a:tc>
                <a:extLst>
                  <a:ext uri="{0D108BD9-81ED-4DB2-BD59-A6C34878D82A}">
                    <a16:rowId xmlns:a16="http://schemas.microsoft.com/office/drawing/2014/main" val="3346954161"/>
                  </a:ext>
                </a:extLst>
              </a:tr>
            </a:tbl>
          </a:graphicData>
        </a:graphic>
      </p:graphicFrame>
      <p:grpSp>
        <p:nvGrpSpPr>
          <p:cNvPr id="35" name="Group 34"/>
          <p:cNvGrpSpPr/>
          <p:nvPr/>
        </p:nvGrpSpPr>
        <p:grpSpPr>
          <a:xfrm>
            <a:off x="2005476" y="1847304"/>
            <a:ext cx="164544" cy="70139"/>
            <a:chOff x="0" y="0"/>
            <a:chExt cx="113102" cy="56430"/>
          </a:xfrm>
        </p:grpSpPr>
        <p:sp>
          <p:nvSpPr>
            <p:cNvPr id="36" name="Rectangle 35"/>
            <p:cNvSpPr/>
            <p:nvPr/>
          </p:nvSpPr>
          <p:spPr>
            <a:xfrm rot="-5399999">
              <a:off x="37687" y="-56308"/>
              <a:ext cx="75051" cy="150426"/>
            </a:xfrm>
            <a:prstGeom prst="rect">
              <a:avLst/>
            </a:prstGeom>
            <a:ln>
              <a:noFill/>
            </a:ln>
          </p:spPr>
          <p:txBody>
            <a:bodyPr vert="horz" lIns="0" tIns="0" rIns="0" bIns="0" rtlCol="0">
              <a:noAutofit/>
            </a:bodyPr>
            <a:lstStyle/>
            <a:p>
              <a:pPr marR="29845" indent="120015" algn="l">
                <a:lnSpc>
                  <a:spcPct val="107000"/>
                </a:lnSpc>
                <a:spcAft>
                  <a:spcPts val="800"/>
                </a:spcAft>
              </a:pPr>
              <a:r>
                <a:rPr lang="en-US" sz="2000">
                  <a:solidFill>
                    <a:srgbClr val="000000"/>
                  </a:solidFill>
                  <a:effectLst/>
                  <a:latin typeface="Arial" panose="020B0604020202020204" pitchFamily="34" charset="0"/>
                  <a:ea typeface="Arial" panose="020B0604020202020204" pitchFamily="34" charset="0"/>
                </a:rPr>
                <a:t>  </a:t>
              </a:r>
              <a:endParaRPr lang="en-US" sz="2800">
                <a:solidFill>
                  <a:srgbClr val="000000"/>
                </a:solidFill>
                <a:effectLst/>
                <a:latin typeface="Times New Roman" panose="02020603050405020304" pitchFamily="18" charset="0"/>
                <a:ea typeface="Times New Roman" panose="02020603050405020304" pitchFamily="18" charset="0"/>
              </a:endParaRPr>
            </a:p>
          </p:txBody>
        </p:sp>
      </p:grpSp>
      <p:grpSp>
        <p:nvGrpSpPr>
          <p:cNvPr id="57" name="Group 56"/>
          <p:cNvGrpSpPr/>
          <p:nvPr/>
        </p:nvGrpSpPr>
        <p:grpSpPr>
          <a:xfrm>
            <a:off x="2005476" y="1782871"/>
            <a:ext cx="164544" cy="725428"/>
            <a:chOff x="0" y="0"/>
            <a:chExt cx="113102" cy="575260"/>
          </a:xfrm>
        </p:grpSpPr>
        <p:sp>
          <p:nvSpPr>
            <p:cNvPr id="58" name="Rectangle 57"/>
            <p:cNvSpPr/>
            <p:nvPr/>
          </p:nvSpPr>
          <p:spPr>
            <a:xfrm rot="-5399999">
              <a:off x="-307334" y="117499"/>
              <a:ext cx="765096" cy="150426"/>
            </a:xfrm>
            <a:prstGeom prst="rect">
              <a:avLst/>
            </a:prstGeom>
            <a:ln>
              <a:noFill/>
            </a:ln>
          </p:spPr>
          <p:txBody>
            <a:bodyPr vert="horz" lIns="0" tIns="0" rIns="0" bIns="0" rtlCol="0">
              <a:noAutofit/>
            </a:bodyPr>
            <a:lstStyle/>
            <a:p>
              <a:pPr marR="29845" indent="120015" algn="l">
                <a:lnSpc>
                  <a:spcPct val="107000"/>
                </a:lnSpc>
                <a:spcAft>
                  <a:spcPts val="800"/>
                </a:spcAft>
              </a:pPr>
              <a:endParaRPr lang="en-US" sz="2800" dirty="0">
                <a:solidFill>
                  <a:srgbClr val="000000"/>
                </a:solidFill>
                <a:effectLst/>
                <a:latin typeface="Times New Roman" panose="02020603050405020304" pitchFamily="18" charset="0"/>
                <a:ea typeface="Times New Roman" panose="02020603050405020304" pitchFamily="18" charset="0"/>
              </a:endParaRPr>
            </a:p>
          </p:txBody>
        </p:sp>
      </p:grpSp>
      <p:sp>
        <p:nvSpPr>
          <p:cNvPr id="2" name="Slide Number Placeholder 1"/>
          <p:cNvSpPr>
            <a:spLocks noGrp="1"/>
          </p:cNvSpPr>
          <p:nvPr>
            <p:ph type="sldNum" sz="quarter" idx="12"/>
          </p:nvPr>
        </p:nvSpPr>
        <p:spPr/>
        <p:txBody>
          <a:bodyPr/>
          <a:lstStyle/>
          <a:p>
            <a:fld id="{E654BEB4-3147-4C6B-B141-07DDEF43B13E}" type="slidenum">
              <a:rPr lang="en-US" smtClean="0"/>
              <a:t>6</a:t>
            </a:fld>
            <a:endParaRPr lang="en-US"/>
          </a:p>
        </p:txBody>
      </p:sp>
    </p:spTree>
    <p:extLst>
      <p:ext uri="{BB962C8B-B14F-4D97-AF65-F5344CB8AC3E}">
        <p14:creationId xmlns:p14="http://schemas.microsoft.com/office/powerpoint/2010/main" val="31491430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nvPr>
        </p:nvGraphicFramePr>
        <p:xfrm>
          <a:off x="127000" y="838197"/>
          <a:ext cx="11874499" cy="5727709"/>
        </p:xfrm>
        <a:graphic>
          <a:graphicData uri="http://schemas.openxmlformats.org/drawingml/2006/table">
            <a:tbl>
              <a:tblPr firstRow="1" firstCol="1" bandRow="1">
                <a:tableStyleId>{5C22544A-7EE6-4342-B048-85BDC9FD1C3A}</a:tableStyleId>
              </a:tblPr>
              <a:tblGrid>
                <a:gridCol w="4433938">
                  <a:extLst>
                    <a:ext uri="{9D8B030D-6E8A-4147-A177-3AD203B41FA5}">
                      <a16:colId xmlns:a16="http://schemas.microsoft.com/office/drawing/2014/main" val="340576061"/>
                    </a:ext>
                  </a:extLst>
                </a:gridCol>
                <a:gridCol w="1674305">
                  <a:extLst>
                    <a:ext uri="{9D8B030D-6E8A-4147-A177-3AD203B41FA5}">
                      <a16:colId xmlns:a16="http://schemas.microsoft.com/office/drawing/2014/main" val="2350618312"/>
                    </a:ext>
                  </a:extLst>
                </a:gridCol>
                <a:gridCol w="446481">
                  <a:extLst>
                    <a:ext uri="{9D8B030D-6E8A-4147-A177-3AD203B41FA5}">
                      <a16:colId xmlns:a16="http://schemas.microsoft.com/office/drawing/2014/main" val="2025243714"/>
                    </a:ext>
                  </a:extLst>
                </a:gridCol>
                <a:gridCol w="3460228">
                  <a:extLst>
                    <a:ext uri="{9D8B030D-6E8A-4147-A177-3AD203B41FA5}">
                      <a16:colId xmlns:a16="http://schemas.microsoft.com/office/drawing/2014/main" val="381772474"/>
                    </a:ext>
                  </a:extLst>
                </a:gridCol>
                <a:gridCol w="1859547">
                  <a:extLst>
                    <a:ext uri="{9D8B030D-6E8A-4147-A177-3AD203B41FA5}">
                      <a16:colId xmlns:a16="http://schemas.microsoft.com/office/drawing/2014/main" val="488518574"/>
                    </a:ext>
                  </a:extLst>
                </a:gridCol>
              </a:tblGrid>
              <a:tr h="1161659">
                <a:tc>
                  <a:txBody>
                    <a:bodyPr/>
                    <a:lstStyle/>
                    <a:p>
                      <a:pPr marL="109220" marR="29845" indent="-14605" algn="ctr">
                        <a:lnSpc>
                          <a:spcPct val="107000"/>
                        </a:lnSpc>
                        <a:spcAft>
                          <a:spcPts val="0"/>
                        </a:spcAft>
                      </a:pPr>
                      <a:r>
                        <a:rPr lang="en-US" sz="2000" dirty="0">
                          <a:effectLst/>
                        </a:rPr>
                        <a:t>Product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nchor="ctr"/>
                </a:tc>
                <a:tc>
                  <a:txBody>
                    <a:bodyPr/>
                    <a:lstStyle/>
                    <a:p>
                      <a:pPr marL="153035" marR="29845" indent="-14605" algn="l">
                        <a:lnSpc>
                          <a:spcPct val="107000"/>
                        </a:lnSpc>
                        <a:spcAft>
                          <a:spcPts val="0"/>
                        </a:spcAft>
                      </a:pPr>
                      <a:r>
                        <a:rPr lang="en-US" sz="2000" dirty="0">
                          <a:effectLst/>
                        </a:rPr>
                        <a:t>Virtual water content  </a:t>
                      </a:r>
                    </a:p>
                    <a:p>
                      <a:pPr marR="29845" indent="-14605" algn="ctr">
                        <a:lnSpc>
                          <a:spcPct val="107000"/>
                        </a:lnSpc>
                        <a:spcAft>
                          <a:spcPts val="0"/>
                        </a:spcAft>
                      </a:pPr>
                      <a:r>
                        <a:rPr lang="en-US" sz="2000" dirty="0">
                          <a:effectLst/>
                        </a:rPr>
                        <a:t>(</a:t>
                      </a:r>
                      <a:r>
                        <a:rPr lang="en-US" sz="2000" dirty="0" err="1">
                          <a:effectLst/>
                        </a:rPr>
                        <a:t>litres</a:t>
                      </a:r>
                      <a:r>
                        <a:rPr lang="en-US" sz="2000" dirty="0">
                          <a:effectLst/>
                        </a:rPr>
                        <a:t>)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rowSpan="11">
                  <a:txBody>
                    <a:bodyPr/>
                    <a:lstStyle/>
                    <a:p>
                      <a:pPr marL="40005" marR="29845" indent="-14605" algn="ctr">
                        <a:lnSpc>
                          <a:spcPct val="107000"/>
                        </a:lnSpc>
                        <a:spcAft>
                          <a:spcPts val="0"/>
                        </a:spcAft>
                      </a:pPr>
                      <a:r>
                        <a:rPr lang="en-US" sz="2000" dirty="0">
                          <a:effectLst/>
                        </a:rPr>
                        <a:t> </a:t>
                      </a:r>
                    </a:p>
                    <a:p>
                      <a:pPr marL="635" marR="29845" indent="-14605" algn="l">
                        <a:lnSpc>
                          <a:spcPct val="107000"/>
                        </a:lnSpc>
                        <a:spcAft>
                          <a:spcPts val="0"/>
                        </a:spcAft>
                      </a:pPr>
                      <a:r>
                        <a:rPr lang="en-US" sz="2000" dirty="0">
                          <a:effectLst/>
                        </a:rPr>
                        <a:t> </a:t>
                      </a:r>
                    </a:p>
                    <a:p>
                      <a:pPr marR="29845" indent="-14605" algn="just">
                        <a:lnSpc>
                          <a:spcPct val="107000"/>
                        </a:lnSpc>
                        <a:spcAft>
                          <a:spcPts val="0"/>
                        </a:spcAft>
                      </a:pPr>
                      <a:r>
                        <a:rPr lang="en-US" sz="2000" dirty="0">
                          <a:effectLst/>
                        </a:rPr>
                        <a:t>  </a:t>
                      </a:r>
                    </a:p>
                    <a:p>
                      <a:pPr marL="635" marR="29845" indent="-14605" algn="l">
                        <a:lnSpc>
                          <a:spcPct val="107000"/>
                        </a:lnSpc>
                        <a:spcAft>
                          <a:spcPts val="0"/>
                        </a:spcAft>
                      </a:pPr>
                      <a:r>
                        <a:rPr lang="en-US" sz="2000" dirty="0">
                          <a:effectLst/>
                        </a:rPr>
                        <a:t> </a:t>
                      </a:r>
                    </a:p>
                    <a:p>
                      <a:pPr marR="29845" indent="-14605" algn="l">
                        <a:lnSpc>
                          <a:spcPct val="107000"/>
                        </a:lnSpc>
                        <a:spcAft>
                          <a:spcPts val="0"/>
                        </a:spcAft>
                      </a:pPr>
                      <a:r>
                        <a:rPr lang="en-US" sz="2000" dirty="0">
                          <a:effectLst/>
                        </a:rPr>
                        <a:t> </a:t>
                      </a:r>
                    </a:p>
                    <a:p>
                      <a:pPr marR="29845" indent="-14605" algn="l">
                        <a:lnSpc>
                          <a:spcPct val="107000"/>
                        </a:lnSpc>
                        <a:spcAft>
                          <a:spcPts val="0"/>
                        </a:spcAft>
                      </a:pPr>
                      <a:r>
                        <a:rPr lang="en-US" sz="2000" dirty="0">
                          <a:effectLst/>
                        </a:rPr>
                        <a:t> </a:t>
                      </a:r>
                    </a:p>
                    <a:p>
                      <a:pPr marL="1270" marR="29845" indent="-14605" algn="l">
                        <a:lnSpc>
                          <a:spcPct val="107000"/>
                        </a:lnSpc>
                        <a:spcAft>
                          <a:spcPts val="0"/>
                        </a:spcAft>
                      </a:pPr>
                      <a:r>
                        <a:rPr lang="en-US" sz="2000" dirty="0">
                          <a:effectLst/>
                        </a:rPr>
                        <a:t> </a:t>
                      </a:r>
                    </a:p>
                    <a:p>
                      <a:pPr marL="635" marR="29845" indent="-14605" algn="just">
                        <a:lnSpc>
                          <a:spcPct val="107000"/>
                        </a:lnSpc>
                        <a:spcAft>
                          <a:spcPts val="0"/>
                        </a:spcAft>
                      </a:pPr>
                      <a:r>
                        <a:rPr lang="en-US" sz="2000" dirty="0">
                          <a:effectLst/>
                        </a:rPr>
                        <a:t>  </a:t>
                      </a:r>
                    </a:p>
                    <a:p>
                      <a:pPr marL="1270" marR="29845" indent="-14605" algn="l">
                        <a:lnSpc>
                          <a:spcPct val="107000"/>
                        </a:lnSpc>
                        <a:spcAft>
                          <a:spcPts val="0"/>
                        </a:spcAft>
                      </a:pPr>
                      <a:r>
                        <a:rPr lang="en-US" sz="2000" dirty="0">
                          <a:effectLst/>
                        </a:rPr>
                        <a:t>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a:txBody>
                    <a:bodyPr/>
                    <a:lstStyle/>
                    <a:p>
                      <a:pPr marL="115570" marR="29845" indent="-14605" algn="ctr">
                        <a:lnSpc>
                          <a:spcPct val="107000"/>
                        </a:lnSpc>
                        <a:spcAft>
                          <a:spcPts val="0"/>
                        </a:spcAft>
                      </a:pPr>
                      <a:r>
                        <a:rPr lang="en-US" sz="2000" dirty="0">
                          <a:effectLst/>
                        </a:rPr>
                        <a:t>Product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nchor="ctr"/>
                </a:tc>
                <a:tc>
                  <a:txBody>
                    <a:bodyPr/>
                    <a:lstStyle/>
                    <a:p>
                      <a:pPr marL="198120" marR="29845" indent="-14605" algn="l">
                        <a:lnSpc>
                          <a:spcPct val="107000"/>
                        </a:lnSpc>
                        <a:spcAft>
                          <a:spcPts val="0"/>
                        </a:spcAft>
                      </a:pPr>
                      <a:r>
                        <a:rPr lang="en-US" sz="2000">
                          <a:effectLst/>
                        </a:rPr>
                        <a:t>Virtual water content  </a:t>
                      </a:r>
                    </a:p>
                    <a:p>
                      <a:pPr marR="29845" indent="-14605" algn="ctr">
                        <a:lnSpc>
                          <a:spcPct val="107000"/>
                        </a:lnSpc>
                        <a:spcAft>
                          <a:spcPts val="0"/>
                        </a:spcAft>
                      </a:pPr>
                      <a:r>
                        <a:rPr lang="en-US" sz="2000">
                          <a:effectLst/>
                        </a:rPr>
                        <a:t>(litres)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extLst>
                  <a:ext uri="{0D108BD9-81ED-4DB2-BD59-A6C34878D82A}">
                    <a16:rowId xmlns:a16="http://schemas.microsoft.com/office/drawing/2014/main" val="2475370067"/>
                  </a:ext>
                </a:extLst>
              </a:tr>
              <a:tr h="438824">
                <a:tc>
                  <a:txBody>
                    <a:bodyPr/>
                    <a:lstStyle/>
                    <a:p>
                      <a:pPr marL="97790" marR="29845" indent="-14605" algn="l">
                        <a:lnSpc>
                          <a:spcPct val="107000"/>
                        </a:lnSpc>
                        <a:spcAft>
                          <a:spcPts val="0"/>
                        </a:spcAft>
                      </a:pPr>
                      <a:r>
                        <a:rPr lang="en-US" sz="2000">
                          <a:effectLst/>
                        </a:rPr>
                        <a:t>1 glass of beer (250 ml)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a:txBody>
                    <a:bodyPr/>
                    <a:lstStyle/>
                    <a:p>
                      <a:pPr marL="324485" marR="29845" indent="-14605" algn="ctr">
                        <a:lnSpc>
                          <a:spcPct val="107000"/>
                        </a:lnSpc>
                        <a:spcAft>
                          <a:spcPts val="0"/>
                        </a:spcAft>
                      </a:pPr>
                      <a:r>
                        <a:rPr lang="en-US" sz="2000">
                          <a:effectLst/>
                        </a:rPr>
                        <a:t>75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vMerge="1">
                  <a:txBody>
                    <a:bodyPr/>
                    <a:lstStyle/>
                    <a:p>
                      <a:endParaRPr lang="en-US"/>
                    </a:p>
                  </a:txBody>
                  <a:tcPr/>
                </a:tc>
                <a:tc>
                  <a:txBody>
                    <a:bodyPr/>
                    <a:lstStyle/>
                    <a:p>
                      <a:pPr marL="76200" marR="29845" indent="-14605" algn="l">
                        <a:lnSpc>
                          <a:spcPct val="107000"/>
                        </a:lnSpc>
                        <a:spcAft>
                          <a:spcPts val="0"/>
                        </a:spcAft>
                      </a:pPr>
                      <a:r>
                        <a:rPr lang="en-US" sz="2000" dirty="0">
                          <a:effectLst/>
                        </a:rPr>
                        <a:t>1 glass of wine (125 ml)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a:txBody>
                    <a:bodyPr/>
                    <a:lstStyle/>
                    <a:p>
                      <a:pPr marL="503555" marR="29845" indent="-14605" algn="l">
                        <a:lnSpc>
                          <a:spcPct val="107000"/>
                        </a:lnSpc>
                        <a:spcAft>
                          <a:spcPts val="0"/>
                        </a:spcAft>
                      </a:pPr>
                      <a:r>
                        <a:rPr lang="en-US" sz="2000">
                          <a:effectLst/>
                        </a:rPr>
                        <a:t>120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extLst>
                  <a:ext uri="{0D108BD9-81ED-4DB2-BD59-A6C34878D82A}">
                    <a16:rowId xmlns:a16="http://schemas.microsoft.com/office/drawing/2014/main" val="3117544043"/>
                  </a:ext>
                </a:extLst>
              </a:tr>
              <a:tr h="438824">
                <a:tc>
                  <a:txBody>
                    <a:bodyPr/>
                    <a:lstStyle/>
                    <a:p>
                      <a:pPr marL="97790" marR="29845" indent="-14605" algn="l">
                        <a:lnSpc>
                          <a:spcPct val="107000"/>
                        </a:lnSpc>
                        <a:spcAft>
                          <a:spcPts val="0"/>
                        </a:spcAft>
                      </a:pPr>
                      <a:r>
                        <a:rPr lang="en-US" sz="2000">
                          <a:effectLst/>
                        </a:rPr>
                        <a:t>1 glass of milk (200 ml)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a:txBody>
                    <a:bodyPr/>
                    <a:lstStyle/>
                    <a:p>
                      <a:pPr marL="266700" marR="29845" indent="-14605" algn="ctr">
                        <a:lnSpc>
                          <a:spcPct val="107000"/>
                        </a:lnSpc>
                        <a:spcAft>
                          <a:spcPts val="0"/>
                        </a:spcAft>
                      </a:pPr>
                      <a:r>
                        <a:rPr lang="en-US" sz="2000">
                          <a:effectLst/>
                        </a:rPr>
                        <a:t>200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vMerge="1">
                  <a:txBody>
                    <a:bodyPr/>
                    <a:lstStyle/>
                    <a:p>
                      <a:endParaRPr lang="en-US"/>
                    </a:p>
                  </a:txBody>
                  <a:tcPr/>
                </a:tc>
                <a:tc>
                  <a:txBody>
                    <a:bodyPr/>
                    <a:lstStyle/>
                    <a:p>
                      <a:pPr marR="29845" indent="-14605" algn="ctr">
                        <a:lnSpc>
                          <a:spcPct val="107000"/>
                        </a:lnSpc>
                        <a:spcAft>
                          <a:spcPts val="0"/>
                        </a:spcAft>
                      </a:pPr>
                      <a:r>
                        <a:rPr lang="en-US" sz="2000" dirty="0">
                          <a:effectLst/>
                        </a:rPr>
                        <a:t>1 glass of apple juice (200 ml)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a:txBody>
                    <a:bodyPr/>
                    <a:lstStyle/>
                    <a:p>
                      <a:pPr marL="502285" marR="29845" indent="-14605" algn="l">
                        <a:lnSpc>
                          <a:spcPct val="107000"/>
                        </a:lnSpc>
                        <a:spcAft>
                          <a:spcPts val="0"/>
                        </a:spcAft>
                      </a:pPr>
                      <a:r>
                        <a:rPr lang="en-US" sz="2000">
                          <a:effectLst/>
                        </a:rPr>
                        <a:t>190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extLst>
                  <a:ext uri="{0D108BD9-81ED-4DB2-BD59-A6C34878D82A}">
                    <a16:rowId xmlns:a16="http://schemas.microsoft.com/office/drawing/2014/main" val="2377306626"/>
                  </a:ext>
                </a:extLst>
              </a:tr>
              <a:tr h="438824">
                <a:tc>
                  <a:txBody>
                    <a:bodyPr/>
                    <a:lstStyle/>
                    <a:p>
                      <a:pPr marL="97790" marR="29845" indent="-14605" algn="l">
                        <a:lnSpc>
                          <a:spcPct val="107000"/>
                        </a:lnSpc>
                        <a:spcAft>
                          <a:spcPts val="0"/>
                        </a:spcAft>
                      </a:pPr>
                      <a:r>
                        <a:rPr lang="en-US" sz="2000">
                          <a:effectLst/>
                        </a:rPr>
                        <a:t>1 cup of coffee (125 ml)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a:txBody>
                    <a:bodyPr/>
                    <a:lstStyle/>
                    <a:p>
                      <a:pPr marL="267970" marR="29845" indent="-14605" algn="ctr">
                        <a:lnSpc>
                          <a:spcPct val="107000"/>
                        </a:lnSpc>
                        <a:spcAft>
                          <a:spcPts val="0"/>
                        </a:spcAft>
                      </a:pPr>
                      <a:r>
                        <a:rPr lang="en-US" sz="2000">
                          <a:effectLst/>
                        </a:rPr>
                        <a:t>140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vMerge="1">
                  <a:txBody>
                    <a:bodyPr/>
                    <a:lstStyle/>
                    <a:p>
                      <a:endParaRPr lang="en-US"/>
                    </a:p>
                  </a:txBody>
                  <a:tcPr/>
                </a:tc>
                <a:tc>
                  <a:txBody>
                    <a:bodyPr/>
                    <a:lstStyle/>
                    <a:p>
                      <a:pPr marL="43180" marR="29845" indent="-14605" algn="ctr">
                        <a:lnSpc>
                          <a:spcPct val="107000"/>
                        </a:lnSpc>
                        <a:spcAft>
                          <a:spcPts val="0"/>
                        </a:spcAft>
                      </a:pPr>
                      <a:r>
                        <a:rPr lang="en-US" sz="2000" dirty="0">
                          <a:effectLst/>
                        </a:rPr>
                        <a:t>1 glass of orange juice (200 ml)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a:txBody>
                    <a:bodyPr/>
                    <a:lstStyle/>
                    <a:p>
                      <a:pPr marL="502920" marR="29845" indent="-14605" algn="l">
                        <a:lnSpc>
                          <a:spcPct val="107000"/>
                        </a:lnSpc>
                        <a:spcAft>
                          <a:spcPts val="0"/>
                        </a:spcAft>
                      </a:pPr>
                      <a:r>
                        <a:rPr lang="en-US" sz="2000">
                          <a:effectLst/>
                        </a:rPr>
                        <a:t>170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extLst>
                  <a:ext uri="{0D108BD9-81ED-4DB2-BD59-A6C34878D82A}">
                    <a16:rowId xmlns:a16="http://schemas.microsoft.com/office/drawing/2014/main" val="4253179419"/>
                  </a:ext>
                </a:extLst>
              </a:tr>
              <a:tr h="438824">
                <a:tc>
                  <a:txBody>
                    <a:bodyPr/>
                    <a:lstStyle/>
                    <a:p>
                      <a:pPr marL="97790" marR="29845" indent="-14605" algn="l">
                        <a:lnSpc>
                          <a:spcPct val="107000"/>
                        </a:lnSpc>
                        <a:spcAft>
                          <a:spcPts val="0"/>
                        </a:spcAft>
                      </a:pPr>
                      <a:r>
                        <a:rPr lang="en-US" sz="2000">
                          <a:effectLst/>
                        </a:rPr>
                        <a:t>1 cup of tea (250 ml)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a:txBody>
                    <a:bodyPr/>
                    <a:lstStyle/>
                    <a:p>
                      <a:pPr marL="324485" marR="29845" indent="-14605" algn="ctr">
                        <a:lnSpc>
                          <a:spcPct val="107000"/>
                        </a:lnSpc>
                        <a:spcAft>
                          <a:spcPts val="0"/>
                        </a:spcAft>
                      </a:pPr>
                      <a:r>
                        <a:rPr lang="en-US" sz="2000">
                          <a:effectLst/>
                        </a:rPr>
                        <a:t>35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vMerge="1">
                  <a:txBody>
                    <a:bodyPr/>
                    <a:lstStyle/>
                    <a:p>
                      <a:endParaRPr lang="en-US"/>
                    </a:p>
                  </a:txBody>
                  <a:tcPr/>
                </a:tc>
                <a:tc>
                  <a:txBody>
                    <a:bodyPr/>
                    <a:lstStyle/>
                    <a:p>
                      <a:pPr marR="29845" indent="-14605" algn="ctr">
                        <a:lnSpc>
                          <a:spcPct val="107000"/>
                        </a:lnSpc>
                        <a:spcAft>
                          <a:spcPts val="0"/>
                        </a:spcAft>
                      </a:pPr>
                      <a:r>
                        <a:rPr lang="en-US" sz="2000" dirty="0">
                          <a:effectLst/>
                        </a:rPr>
                        <a:t>1 bag of potato crisps (200 g)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a:txBody>
                    <a:bodyPr/>
                    <a:lstStyle/>
                    <a:p>
                      <a:pPr marL="502920" marR="29845" indent="-14605" algn="l">
                        <a:lnSpc>
                          <a:spcPct val="107000"/>
                        </a:lnSpc>
                        <a:spcAft>
                          <a:spcPts val="0"/>
                        </a:spcAft>
                      </a:pPr>
                      <a:r>
                        <a:rPr lang="en-US" sz="2000">
                          <a:effectLst/>
                        </a:rPr>
                        <a:t>185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extLst>
                  <a:ext uri="{0D108BD9-81ED-4DB2-BD59-A6C34878D82A}">
                    <a16:rowId xmlns:a16="http://schemas.microsoft.com/office/drawing/2014/main" val="1305371883"/>
                  </a:ext>
                </a:extLst>
              </a:tr>
              <a:tr h="438824">
                <a:tc>
                  <a:txBody>
                    <a:bodyPr/>
                    <a:lstStyle/>
                    <a:p>
                      <a:pPr marL="97790" marR="29845" indent="-14605" algn="l">
                        <a:lnSpc>
                          <a:spcPct val="107000"/>
                        </a:lnSpc>
                        <a:spcAft>
                          <a:spcPts val="0"/>
                        </a:spcAft>
                      </a:pPr>
                      <a:r>
                        <a:rPr lang="en-US" sz="2000">
                          <a:effectLst/>
                        </a:rPr>
                        <a:t>1 slice of bread (30 g)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a:txBody>
                    <a:bodyPr/>
                    <a:lstStyle/>
                    <a:p>
                      <a:pPr marL="323215" marR="29845" indent="-14605" algn="ctr">
                        <a:lnSpc>
                          <a:spcPct val="107000"/>
                        </a:lnSpc>
                        <a:spcAft>
                          <a:spcPts val="0"/>
                        </a:spcAft>
                      </a:pPr>
                      <a:r>
                        <a:rPr lang="en-US" sz="2000">
                          <a:effectLst/>
                        </a:rPr>
                        <a:t>40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vMerge="1">
                  <a:txBody>
                    <a:bodyPr/>
                    <a:lstStyle/>
                    <a:p>
                      <a:endParaRPr lang="en-US"/>
                    </a:p>
                  </a:txBody>
                  <a:tcPr/>
                </a:tc>
                <a:tc>
                  <a:txBody>
                    <a:bodyPr/>
                    <a:lstStyle/>
                    <a:p>
                      <a:pPr marL="75565" marR="29845" indent="-14605" algn="l">
                        <a:lnSpc>
                          <a:spcPct val="107000"/>
                        </a:lnSpc>
                        <a:spcAft>
                          <a:spcPts val="0"/>
                        </a:spcAft>
                      </a:pPr>
                      <a:r>
                        <a:rPr lang="en-US" sz="2000" dirty="0">
                          <a:effectLst/>
                        </a:rPr>
                        <a:t>1 egg (40 g)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a:txBody>
                    <a:bodyPr/>
                    <a:lstStyle/>
                    <a:p>
                      <a:pPr marL="503555" marR="29845" indent="-14605" algn="l">
                        <a:lnSpc>
                          <a:spcPct val="107000"/>
                        </a:lnSpc>
                        <a:spcAft>
                          <a:spcPts val="0"/>
                        </a:spcAft>
                      </a:pPr>
                      <a:r>
                        <a:rPr lang="en-US" sz="2000" dirty="0">
                          <a:effectLst/>
                        </a:rPr>
                        <a:t>135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extLst>
                  <a:ext uri="{0D108BD9-81ED-4DB2-BD59-A6C34878D82A}">
                    <a16:rowId xmlns:a16="http://schemas.microsoft.com/office/drawing/2014/main" val="1918321441"/>
                  </a:ext>
                </a:extLst>
              </a:tr>
              <a:tr h="438824">
                <a:tc>
                  <a:txBody>
                    <a:bodyPr/>
                    <a:lstStyle/>
                    <a:p>
                      <a:pPr marL="10160" marR="29845" indent="-14605" algn="ctr">
                        <a:lnSpc>
                          <a:spcPct val="107000"/>
                        </a:lnSpc>
                        <a:spcAft>
                          <a:spcPts val="0"/>
                        </a:spcAft>
                      </a:pPr>
                      <a:r>
                        <a:rPr lang="en-US" sz="2000" dirty="0">
                          <a:effectLst/>
                        </a:rPr>
                        <a:t>1 slice of bread (30 g) with cheese(10 g)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a:txBody>
                    <a:bodyPr/>
                    <a:lstStyle/>
                    <a:p>
                      <a:pPr marL="322580" marR="29845" indent="-14605" algn="ctr">
                        <a:lnSpc>
                          <a:spcPct val="107000"/>
                        </a:lnSpc>
                        <a:spcAft>
                          <a:spcPts val="0"/>
                        </a:spcAft>
                      </a:pPr>
                      <a:r>
                        <a:rPr lang="en-US" sz="2000">
                          <a:effectLst/>
                        </a:rPr>
                        <a:t>90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vMerge="1">
                  <a:txBody>
                    <a:bodyPr/>
                    <a:lstStyle/>
                    <a:p>
                      <a:endParaRPr lang="en-US"/>
                    </a:p>
                  </a:txBody>
                  <a:tcPr/>
                </a:tc>
                <a:tc>
                  <a:txBody>
                    <a:bodyPr/>
                    <a:lstStyle/>
                    <a:p>
                      <a:pPr marL="75565" marR="29845" indent="-14605" algn="l">
                        <a:lnSpc>
                          <a:spcPct val="107000"/>
                        </a:lnSpc>
                        <a:spcAft>
                          <a:spcPts val="0"/>
                        </a:spcAft>
                      </a:pPr>
                      <a:r>
                        <a:rPr lang="en-US" sz="2000">
                          <a:effectLst/>
                        </a:rPr>
                        <a:t>1 hamburger (150 g)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a:txBody>
                    <a:bodyPr/>
                    <a:lstStyle/>
                    <a:p>
                      <a:pPr marL="447040" marR="29845" indent="-14605" algn="l">
                        <a:lnSpc>
                          <a:spcPct val="107000"/>
                        </a:lnSpc>
                        <a:spcAft>
                          <a:spcPts val="0"/>
                        </a:spcAft>
                      </a:pPr>
                      <a:r>
                        <a:rPr lang="en-US" sz="2000" dirty="0">
                          <a:effectLst/>
                        </a:rPr>
                        <a:t>2400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extLst>
                  <a:ext uri="{0D108BD9-81ED-4DB2-BD59-A6C34878D82A}">
                    <a16:rowId xmlns:a16="http://schemas.microsoft.com/office/drawing/2014/main" val="1206159562"/>
                  </a:ext>
                </a:extLst>
              </a:tr>
              <a:tr h="438824">
                <a:tc>
                  <a:txBody>
                    <a:bodyPr/>
                    <a:lstStyle/>
                    <a:p>
                      <a:pPr marL="97790" marR="29845" indent="-14605" algn="l">
                        <a:lnSpc>
                          <a:spcPct val="107000"/>
                        </a:lnSpc>
                        <a:spcAft>
                          <a:spcPts val="0"/>
                        </a:spcAft>
                      </a:pPr>
                      <a:r>
                        <a:rPr lang="en-US" sz="2000">
                          <a:effectLst/>
                        </a:rPr>
                        <a:t>1 potato (100 g)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a:txBody>
                    <a:bodyPr/>
                    <a:lstStyle/>
                    <a:p>
                      <a:pPr marL="325120" marR="29845" indent="-14605" algn="ctr">
                        <a:lnSpc>
                          <a:spcPct val="107000"/>
                        </a:lnSpc>
                        <a:spcAft>
                          <a:spcPts val="0"/>
                        </a:spcAft>
                      </a:pPr>
                      <a:r>
                        <a:rPr lang="en-US" sz="2000">
                          <a:effectLst/>
                        </a:rPr>
                        <a:t>25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vMerge="1">
                  <a:txBody>
                    <a:bodyPr/>
                    <a:lstStyle/>
                    <a:p>
                      <a:endParaRPr lang="en-US"/>
                    </a:p>
                  </a:txBody>
                  <a:tcPr/>
                </a:tc>
                <a:tc>
                  <a:txBody>
                    <a:bodyPr/>
                    <a:lstStyle/>
                    <a:p>
                      <a:pPr marL="76200" marR="29845" indent="-14605" algn="l">
                        <a:lnSpc>
                          <a:spcPct val="107000"/>
                        </a:lnSpc>
                        <a:spcAft>
                          <a:spcPts val="0"/>
                        </a:spcAft>
                      </a:pPr>
                      <a:r>
                        <a:rPr lang="en-US" sz="2000">
                          <a:effectLst/>
                        </a:rPr>
                        <a:t>1 tomato (70 g)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a:txBody>
                    <a:bodyPr/>
                    <a:lstStyle/>
                    <a:p>
                      <a:pPr marL="560070" marR="29845" indent="-14605" algn="l">
                        <a:lnSpc>
                          <a:spcPct val="107000"/>
                        </a:lnSpc>
                        <a:spcAft>
                          <a:spcPts val="0"/>
                        </a:spcAft>
                      </a:pPr>
                      <a:r>
                        <a:rPr lang="en-US" sz="2000" dirty="0">
                          <a:effectLst/>
                        </a:rPr>
                        <a:t>13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extLst>
                  <a:ext uri="{0D108BD9-81ED-4DB2-BD59-A6C34878D82A}">
                    <a16:rowId xmlns:a16="http://schemas.microsoft.com/office/drawing/2014/main" val="1532872204"/>
                  </a:ext>
                </a:extLst>
              </a:tr>
              <a:tr h="438824">
                <a:tc>
                  <a:txBody>
                    <a:bodyPr/>
                    <a:lstStyle/>
                    <a:p>
                      <a:pPr marL="97790" marR="29845" indent="-14605" algn="l">
                        <a:lnSpc>
                          <a:spcPct val="107000"/>
                        </a:lnSpc>
                        <a:spcAft>
                          <a:spcPts val="0"/>
                        </a:spcAft>
                      </a:pPr>
                      <a:r>
                        <a:rPr lang="en-US" sz="2000">
                          <a:effectLst/>
                        </a:rPr>
                        <a:t>1 apple (100 g)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a:txBody>
                    <a:bodyPr/>
                    <a:lstStyle/>
                    <a:p>
                      <a:pPr marL="324485" marR="29845" indent="-14605" algn="ctr">
                        <a:lnSpc>
                          <a:spcPct val="107000"/>
                        </a:lnSpc>
                        <a:spcAft>
                          <a:spcPts val="0"/>
                        </a:spcAft>
                      </a:pPr>
                      <a:r>
                        <a:rPr lang="en-US" sz="2000">
                          <a:effectLst/>
                        </a:rPr>
                        <a:t>70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vMerge="1">
                  <a:txBody>
                    <a:bodyPr/>
                    <a:lstStyle/>
                    <a:p>
                      <a:endParaRPr lang="en-US"/>
                    </a:p>
                  </a:txBody>
                  <a:tcPr/>
                </a:tc>
                <a:tc>
                  <a:txBody>
                    <a:bodyPr/>
                    <a:lstStyle/>
                    <a:p>
                      <a:pPr marL="76200" marR="29845" indent="-14605" algn="l">
                        <a:lnSpc>
                          <a:spcPct val="107000"/>
                        </a:lnSpc>
                        <a:spcAft>
                          <a:spcPts val="0"/>
                        </a:spcAft>
                      </a:pPr>
                      <a:r>
                        <a:rPr lang="en-US" sz="2000">
                          <a:effectLst/>
                        </a:rPr>
                        <a:t>1 orange (100 g)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a:txBody>
                    <a:bodyPr/>
                    <a:lstStyle/>
                    <a:p>
                      <a:pPr marL="560070" marR="29845" indent="-14605" algn="l">
                        <a:lnSpc>
                          <a:spcPct val="107000"/>
                        </a:lnSpc>
                        <a:spcAft>
                          <a:spcPts val="0"/>
                        </a:spcAft>
                      </a:pPr>
                      <a:r>
                        <a:rPr lang="en-US" sz="2000" dirty="0">
                          <a:effectLst/>
                        </a:rPr>
                        <a:t>50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extLst>
                  <a:ext uri="{0D108BD9-81ED-4DB2-BD59-A6C34878D82A}">
                    <a16:rowId xmlns:a16="http://schemas.microsoft.com/office/drawing/2014/main" val="3642146274"/>
                  </a:ext>
                </a:extLst>
              </a:tr>
              <a:tr h="438824">
                <a:tc>
                  <a:txBody>
                    <a:bodyPr/>
                    <a:lstStyle/>
                    <a:p>
                      <a:pPr marR="29845" indent="-14605" algn="ctr">
                        <a:lnSpc>
                          <a:spcPct val="107000"/>
                        </a:lnSpc>
                        <a:spcAft>
                          <a:spcPts val="0"/>
                        </a:spcAft>
                      </a:pPr>
                      <a:r>
                        <a:rPr lang="en-US" sz="2000">
                          <a:effectLst/>
                        </a:rPr>
                        <a:t>1 cotton T-shirt  (medium sized, 500 g)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a:txBody>
                    <a:bodyPr/>
                    <a:lstStyle/>
                    <a:p>
                      <a:pPr marL="212090" marR="29845" indent="-14605" algn="ctr">
                        <a:lnSpc>
                          <a:spcPct val="107000"/>
                        </a:lnSpc>
                        <a:spcAft>
                          <a:spcPts val="0"/>
                        </a:spcAft>
                      </a:pPr>
                      <a:r>
                        <a:rPr lang="en-US" sz="2000">
                          <a:effectLst/>
                        </a:rPr>
                        <a:t>4100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vMerge="1">
                  <a:txBody>
                    <a:bodyPr/>
                    <a:lstStyle/>
                    <a:p>
                      <a:endParaRPr lang="en-US"/>
                    </a:p>
                  </a:txBody>
                  <a:tcPr/>
                </a:tc>
                <a:tc>
                  <a:txBody>
                    <a:bodyPr/>
                    <a:lstStyle/>
                    <a:p>
                      <a:pPr marL="26035" marR="29845" indent="-14605" algn="ctr">
                        <a:lnSpc>
                          <a:spcPct val="107000"/>
                        </a:lnSpc>
                        <a:spcAft>
                          <a:spcPts val="0"/>
                        </a:spcAft>
                      </a:pPr>
                      <a:r>
                        <a:rPr lang="en-US" sz="2000">
                          <a:effectLst/>
                        </a:rPr>
                        <a:t>1 pair of shoes (bovine leather) </a:t>
                      </a:r>
                      <a:endParaRPr lang="en-US" sz="20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a:txBody>
                    <a:bodyPr/>
                    <a:lstStyle/>
                    <a:p>
                      <a:pPr marL="446405" marR="29845" indent="-14605" algn="l">
                        <a:lnSpc>
                          <a:spcPct val="107000"/>
                        </a:lnSpc>
                        <a:spcAft>
                          <a:spcPts val="0"/>
                        </a:spcAft>
                      </a:pPr>
                      <a:r>
                        <a:rPr lang="en-US" sz="2000" dirty="0">
                          <a:effectLst/>
                        </a:rPr>
                        <a:t>8000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extLst>
                  <a:ext uri="{0D108BD9-81ED-4DB2-BD59-A6C34878D82A}">
                    <a16:rowId xmlns:a16="http://schemas.microsoft.com/office/drawing/2014/main" val="3215951547"/>
                  </a:ext>
                </a:extLst>
              </a:tr>
              <a:tr h="438824">
                <a:tc>
                  <a:txBody>
                    <a:bodyPr/>
                    <a:lstStyle/>
                    <a:p>
                      <a:pPr marL="97790" marR="29845" indent="-14605" algn="l">
                        <a:lnSpc>
                          <a:spcPct val="107000"/>
                        </a:lnSpc>
                        <a:spcAft>
                          <a:spcPts val="0"/>
                        </a:spcAft>
                      </a:pPr>
                      <a:r>
                        <a:rPr lang="en-US" sz="2000" dirty="0">
                          <a:effectLst/>
                        </a:rPr>
                        <a:t>1 sheet of A4-paper (80 g/m</a:t>
                      </a:r>
                      <a:r>
                        <a:rPr lang="en-US" sz="2000" baseline="30000" dirty="0">
                          <a:effectLst/>
                        </a:rPr>
                        <a:t>2</a:t>
                      </a:r>
                      <a:r>
                        <a:rPr lang="en-US" sz="2000" dirty="0">
                          <a:effectLst/>
                        </a:rPr>
                        <a:t>)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a:txBody>
                    <a:bodyPr/>
                    <a:lstStyle/>
                    <a:p>
                      <a:pPr marL="325755" marR="29845" indent="-14605" algn="ctr">
                        <a:lnSpc>
                          <a:spcPct val="107000"/>
                        </a:lnSpc>
                        <a:spcAft>
                          <a:spcPts val="0"/>
                        </a:spcAft>
                      </a:pPr>
                      <a:r>
                        <a:rPr lang="en-US" sz="2000" dirty="0">
                          <a:effectLst/>
                        </a:rPr>
                        <a:t>10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vMerge="1">
                  <a:txBody>
                    <a:bodyPr/>
                    <a:lstStyle/>
                    <a:p>
                      <a:endParaRPr lang="en-US"/>
                    </a:p>
                  </a:txBody>
                  <a:tcPr/>
                </a:tc>
                <a:tc>
                  <a:txBody>
                    <a:bodyPr/>
                    <a:lstStyle/>
                    <a:p>
                      <a:pPr marL="76835" marR="29845" indent="-14605" algn="l">
                        <a:lnSpc>
                          <a:spcPct val="107000"/>
                        </a:lnSpc>
                        <a:spcAft>
                          <a:spcPts val="0"/>
                        </a:spcAft>
                      </a:pPr>
                      <a:r>
                        <a:rPr lang="en-US" sz="2000" dirty="0">
                          <a:effectLst/>
                        </a:rPr>
                        <a:t>1 microchip (2 g)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tc>
                  <a:txBody>
                    <a:bodyPr/>
                    <a:lstStyle/>
                    <a:p>
                      <a:pPr marL="560070" marR="29845" indent="-14605" algn="l">
                        <a:lnSpc>
                          <a:spcPct val="107000"/>
                        </a:lnSpc>
                        <a:spcAft>
                          <a:spcPts val="0"/>
                        </a:spcAft>
                      </a:pPr>
                      <a:r>
                        <a:rPr lang="en-US" sz="2000" dirty="0">
                          <a:effectLst/>
                        </a:rPr>
                        <a:t>32 </a:t>
                      </a:r>
                      <a:endParaRPr lang="en-US" sz="2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310" marR="80645" marT="34925" marB="0"/>
                </a:tc>
                <a:extLst>
                  <a:ext uri="{0D108BD9-81ED-4DB2-BD59-A6C34878D82A}">
                    <a16:rowId xmlns:a16="http://schemas.microsoft.com/office/drawing/2014/main" val="2017769399"/>
                  </a:ext>
                </a:extLst>
              </a:tr>
            </a:tbl>
          </a:graphicData>
        </a:graphic>
      </p:graphicFrame>
      <p:sp>
        <p:nvSpPr>
          <p:cNvPr id="3" name="Rectangle 2"/>
          <p:cNvSpPr/>
          <p:nvPr/>
        </p:nvSpPr>
        <p:spPr>
          <a:xfrm>
            <a:off x="127000" y="490497"/>
            <a:ext cx="8978901" cy="369332"/>
          </a:xfrm>
          <a:prstGeom prst="rect">
            <a:avLst/>
          </a:prstGeom>
        </p:spPr>
        <p:txBody>
          <a:bodyPr wrap="square">
            <a:spAutoFit/>
          </a:bodyPr>
          <a:lstStyle/>
          <a:p>
            <a:r>
              <a:rPr lang="en-US" b="1" dirty="0">
                <a:solidFill>
                  <a:srgbClr val="000000"/>
                </a:solidFill>
                <a:effectLst>
                  <a:outerShdw blurRad="38100" dist="38100" dir="2700000" algn="tl">
                    <a:srgbClr val="000000">
                      <a:alpha val="43137"/>
                    </a:srgbClr>
                  </a:outerShdw>
                </a:effectLst>
                <a:latin typeface="Times New Roman" panose="02020603050405020304" pitchFamily="18" charset="0"/>
                <a:ea typeface="Arial" panose="020B0604020202020204" pitchFamily="34" charset="0"/>
              </a:rPr>
              <a:t>Table </a:t>
            </a:r>
            <a:r>
              <a:rPr lang="en-US" b="1"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Arial" panose="020B0604020202020204" pitchFamily="34" charset="0"/>
              </a:rPr>
              <a:t>Global </a:t>
            </a:r>
            <a:r>
              <a:rPr lang="en-US" b="1" dirty="0">
                <a:solidFill>
                  <a:srgbClr val="000000"/>
                </a:solidFill>
                <a:effectLst>
                  <a:outerShdw blurRad="38100" dist="38100" dir="2700000" algn="tl">
                    <a:srgbClr val="000000">
                      <a:alpha val="43137"/>
                    </a:srgbClr>
                  </a:outerShdw>
                </a:effectLst>
                <a:latin typeface="Times New Roman" panose="02020603050405020304" pitchFamily="18" charset="0"/>
                <a:ea typeface="Arial" panose="020B0604020202020204" pitchFamily="34" charset="0"/>
              </a:rPr>
              <a:t>average virtual water content of some selected products, per unit of product</a:t>
            </a:r>
            <a:endParaRPr lang="en-US" b="1" dirty="0">
              <a:effectLst>
                <a:outerShdw blurRad="38100" dist="38100" dir="2700000" algn="tl">
                  <a:srgbClr val="000000">
                    <a:alpha val="43137"/>
                  </a:srgbClr>
                </a:outerShdw>
              </a:effectLst>
            </a:endParaRPr>
          </a:p>
        </p:txBody>
      </p:sp>
      <p:sp>
        <p:nvSpPr>
          <p:cNvPr id="4" name="Rectangle 3"/>
          <p:cNvSpPr/>
          <p:nvPr/>
        </p:nvSpPr>
        <p:spPr>
          <a:xfrm>
            <a:off x="1981200" y="0"/>
            <a:ext cx="9398000" cy="512128"/>
          </a:xfrm>
          <a:prstGeom prst="rect">
            <a:avLst/>
          </a:prstGeom>
        </p:spPr>
        <p:txBody>
          <a:bodyPr wrap="square">
            <a:spAutoFit/>
          </a:bodyPr>
          <a:lstStyle/>
          <a:p>
            <a:pPr marR="29845" indent="120015" algn="just">
              <a:lnSpc>
                <a:spcPct val="107000"/>
              </a:lnSpc>
              <a:spcBef>
                <a:spcPts val="200"/>
              </a:spcBef>
              <a:spcAft>
                <a:spcPts val="0"/>
              </a:spcAft>
            </a:pPr>
            <a:r>
              <a:rPr lang="en-US" sz="2800" b="1" dirty="0">
                <a:solidFill>
                  <a:srgbClr val="C00000"/>
                </a:solidFill>
                <a:effectLst>
                  <a:outerShdw blurRad="38100" dist="38100" dir="2700000" algn="tl">
                    <a:srgbClr val="000000">
                      <a:alpha val="43137"/>
                    </a:srgbClr>
                  </a:outerShdw>
                </a:effectLst>
                <a:latin typeface="Agency FB" panose="020B0503020202020204" pitchFamily="34" charset="0"/>
                <a:ea typeface="Times New Roman" panose="02020603050405020304" pitchFamily="18" charset="0"/>
                <a:cs typeface="Times New Roman" panose="02020603050405020304" pitchFamily="18" charset="0"/>
              </a:rPr>
              <a:t>Virtual water content of processed crop and livestock products </a:t>
            </a:r>
          </a:p>
        </p:txBody>
      </p:sp>
      <p:sp>
        <p:nvSpPr>
          <p:cNvPr id="5" name="Slide Number Placeholder 4"/>
          <p:cNvSpPr>
            <a:spLocks noGrp="1"/>
          </p:cNvSpPr>
          <p:nvPr>
            <p:ph type="sldNum" sz="quarter" idx="12"/>
          </p:nvPr>
        </p:nvSpPr>
        <p:spPr/>
        <p:txBody>
          <a:bodyPr/>
          <a:lstStyle/>
          <a:p>
            <a:fld id="{E654BEB4-3147-4C6B-B141-07DDEF43B13E}" type="slidenum">
              <a:rPr lang="en-US" smtClean="0"/>
              <a:t>7</a:t>
            </a:fld>
            <a:endParaRPr lang="en-US"/>
          </a:p>
        </p:txBody>
      </p:sp>
    </p:spTree>
    <p:extLst>
      <p:ext uri="{BB962C8B-B14F-4D97-AF65-F5344CB8AC3E}">
        <p14:creationId xmlns:p14="http://schemas.microsoft.com/office/powerpoint/2010/main" val="33759416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6603"/>
            <a:ext cx="12192000" cy="2375330"/>
          </a:xfrm>
          <a:prstGeom prst="rect">
            <a:avLst/>
          </a:prstGeom>
        </p:spPr>
        <p:txBody>
          <a:bodyPr wrap="square">
            <a:spAutoFit/>
          </a:bodyPr>
          <a:lstStyle/>
          <a:p>
            <a:pPr marR="3810" indent="120015" algn="just">
              <a:lnSpc>
                <a:spcPct val="107000"/>
              </a:lnSpc>
              <a:spcAft>
                <a:spcPts val="0"/>
              </a:spcAf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he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water footprint of a country can be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related to the population</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The result is the national average water footprint in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m³ per person in one year (m³/person/year).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worldwide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average is about 1240 m³/cap/yr.</a:t>
            </a:r>
            <a:r>
              <a:rPr lang="en-US" sz="2000"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majority is used by </a:t>
            </a:r>
            <a:r>
              <a:rPr lang="en-US" sz="20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food and other agricultural products (86%). </a:t>
            </a:r>
            <a:r>
              <a:rPr lang="en-US" sz="2000" dirty="0" smtClean="0">
                <a:solidFill>
                  <a:srgbClr val="000000"/>
                </a:solidFill>
                <a:latin typeface="Times New Roman" panose="02020603050405020304" pitchFamily="18" charset="0"/>
                <a:ea typeface="Times New Roman" panose="02020603050405020304" pitchFamily="18" charset="0"/>
              </a:rPr>
              <a:t>The </a:t>
            </a:r>
            <a:r>
              <a:rPr lang="en-US" sz="2000" dirty="0">
                <a:solidFill>
                  <a:srgbClr val="000000"/>
                </a:solidFill>
                <a:latin typeface="Times New Roman" panose="02020603050405020304" pitchFamily="18" charset="0"/>
                <a:ea typeface="Times New Roman" panose="02020603050405020304" pitchFamily="18" charset="0"/>
              </a:rPr>
              <a:t>calculations of national </a:t>
            </a:r>
            <a:r>
              <a:rPr lang="en-US" sz="2000" dirty="0" smtClean="0">
                <a:solidFill>
                  <a:srgbClr val="000000"/>
                </a:solidFill>
                <a:latin typeface="Times New Roman" panose="02020603050405020304" pitchFamily="18" charset="0"/>
                <a:ea typeface="Times New Roman" panose="02020603050405020304" pitchFamily="18" charset="0"/>
              </a:rPr>
              <a:t>net virtual </a:t>
            </a:r>
            <a:r>
              <a:rPr lang="en-US" sz="2000" dirty="0">
                <a:solidFill>
                  <a:srgbClr val="000000"/>
                </a:solidFill>
                <a:latin typeface="Times New Roman" panose="02020603050405020304" pitchFamily="18" charset="0"/>
                <a:ea typeface="Times New Roman" panose="02020603050405020304" pitchFamily="18" charset="0"/>
              </a:rPr>
              <a:t>water </a:t>
            </a:r>
            <a:r>
              <a:rPr lang="en-US" sz="2000" dirty="0" smtClean="0">
                <a:solidFill>
                  <a:srgbClr val="000000"/>
                </a:solidFill>
                <a:latin typeface="Times New Roman" panose="02020603050405020304" pitchFamily="18" charset="0"/>
                <a:ea typeface="Times New Roman" panose="02020603050405020304" pitchFamily="18" charset="0"/>
              </a:rPr>
              <a:t>balances </a:t>
            </a:r>
          </a:p>
          <a:p>
            <a:pPr marR="3810" indent="120015" algn="just">
              <a:lnSpc>
                <a:spcPct val="107000"/>
              </a:lnSpc>
              <a:spcAft>
                <a:spcPts val="0"/>
              </a:spcAft>
            </a:pPr>
            <a:r>
              <a:rPr lang="en-US" sz="1600" b="1"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virtual water imported – virtual water exported )  </a:t>
            </a:r>
            <a:r>
              <a:rPr lang="en-US" sz="2000" dirty="0" smtClean="0">
                <a:solidFill>
                  <a:srgbClr val="000000"/>
                </a:solidFill>
                <a:latin typeface="Times New Roman" panose="02020603050405020304" pitchFamily="18" charset="0"/>
                <a:ea typeface="Times New Roman" panose="02020603050405020304" pitchFamily="18" charset="0"/>
              </a:rPr>
              <a:t>showed </a:t>
            </a:r>
            <a:r>
              <a:rPr lang="en-US" sz="2000" dirty="0">
                <a:solidFill>
                  <a:srgbClr val="000000"/>
                </a:solidFill>
                <a:latin typeface="Times New Roman" panose="02020603050405020304" pitchFamily="18" charset="0"/>
                <a:ea typeface="Times New Roman" panose="02020603050405020304" pitchFamily="18" charset="0"/>
              </a:rPr>
              <a:t>that </a:t>
            </a:r>
            <a:r>
              <a:rPr lang="en-US" sz="2000" b="1"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developed countries generally have a more stable virtual water balance</a:t>
            </a:r>
            <a:r>
              <a:rPr lang="en-US" sz="2000" dirty="0">
                <a:solidFill>
                  <a:srgbClr val="000000"/>
                </a:solidFill>
                <a:latin typeface="Times New Roman" panose="02020603050405020304" pitchFamily="18" charset="0"/>
                <a:ea typeface="Times New Roman" panose="02020603050405020304" pitchFamily="18" charset="0"/>
              </a:rPr>
              <a:t> than the </a:t>
            </a:r>
            <a:r>
              <a:rPr lang="en-US" sz="2000" b="1"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developing countries</a:t>
            </a:r>
            <a:r>
              <a:rPr lang="en-US" sz="2000" dirty="0">
                <a:solidFill>
                  <a:srgbClr val="000000"/>
                </a:solidFill>
                <a:latin typeface="Times New Roman" panose="02020603050405020304" pitchFamily="18" charset="0"/>
                <a:ea typeface="Times New Roman" panose="02020603050405020304" pitchFamily="18" charset="0"/>
              </a:rPr>
              <a:t>. Countries that are </a:t>
            </a:r>
            <a:r>
              <a:rPr lang="en-US" sz="2000" b="1"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relatively close to each </a:t>
            </a:r>
            <a:r>
              <a:rPr lang="en-US" sz="2000" dirty="0">
                <a:solidFill>
                  <a:srgbClr val="000000"/>
                </a:solidFill>
                <a:latin typeface="Times New Roman" panose="02020603050405020304" pitchFamily="18" charset="0"/>
                <a:ea typeface="Times New Roman" panose="02020603050405020304" pitchFamily="18" charset="0"/>
              </a:rPr>
              <a:t>other in terms of geography and development level can have a rather </a:t>
            </a:r>
            <a:r>
              <a:rPr lang="en-US" sz="2000" b="1"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different virtual water balance</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a:solidFill>
                  <a:srgbClr val="000099"/>
                </a:solidFill>
                <a:latin typeface="Times New Roman" panose="02020603050405020304" pitchFamily="18" charset="0"/>
                <a:ea typeface="Times New Roman" panose="02020603050405020304" pitchFamily="18" charset="0"/>
              </a:rPr>
              <a:t>Germany, the Netherlands and the UK </a:t>
            </a:r>
            <a:r>
              <a:rPr lang="en-US" sz="2000" dirty="0">
                <a:solidFill>
                  <a:srgbClr val="000000"/>
                </a:solidFill>
                <a:latin typeface="Times New Roman" panose="02020603050405020304" pitchFamily="18" charset="0"/>
                <a:ea typeface="Times New Roman" panose="02020603050405020304" pitchFamily="18" charset="0"/>
              </a:rPr>
              <a:t>are </a:t>
            </a:r>
            <a:r>
              <a:rPr lang="en-US" sz="2000" dirty="0">
                <a:solidFill>
                  <a:srgbClr val="C00000"/>
                </a:solidFill>
                <a:latin typeface="Times New Roman" panose="02020603050405020304" pitchFamily="18" charset="0"/>
                <a:ea typeface="Times New Roman" panose="02020603050405020304" pitchFamily="18" charset="0"/>
              </a:rPr>
              <a:t>net importers </a:t>
            </a:r>
            <a:r>
              <a:rPr lang="en-US" sz="2000" dirty="0">
                <a:solidFill>
                  <a:srgbClr val="000000"/>
                </a:solidFill>
                <a:latin typeface="Times New Roman" panose="02020603050405020304" pitchFamily="18" charset="0"/>
                <a:ea typeface="Times New Roman" panose="02020603050405020304" pitchFamily="18" charset="0"/>
              </a:rPr>
              <a:t>whereas </a:t>
            </a:r>
            <a:r>
              <a:rPr lang="en-US" sz="2000" dirty="0">
                <a:solidFill>
                  <a:srgbClr val="000099"/>
                </a:solidFill>
                <a:latin typeface="Times New Roman" panose="02020603050405020304" pitchFamily="18" charset="0"/>
                <a:ea typeface="Times New Roman" panose="02020603050405020304" pitchFamily="18" charset="0"/>
              </a:rPr>
              <a:t>France</a:t>
            </a:r>
            <a:r>
              <a:rPr lang="en-US" sz="2000" dirty="0">
                <a:solidFill>
                  <a:srgbClr val="000000"/>
                </a:solidFill>
                <a:latin typeface="Times New Roman" panose="02020603050405020304" pitchFamily="18" charset="0"/>
                <a:ea typeface="Times New Roman" panose="02020603050405020304" pitchFamily="18" charset="0"/>
              </a:rPr>
              <a:t> is a net </a:t>
            </a:r>
            <a:r>
              <a:rPr lang="en-US" sz="2000" dirty="0">
                <a:solidFill>
                  <a:srgbClr val="C00000"/>
                </a:solidFill>
                <a:latin typeface="Times New Roman" panose="02020603050405020304" pitchFamily="18" charset="0"/>
                <a:ea typeface="Times New Roman" panose="02020603050405020304" pitchFamily="18" charset="0"/>
              </a:rPr>
              <a:t>exporte</a:t>
            </a:r>
            <a:r>
              <a:rPr lang="en-US" sz="2000" dirty="0">
                <a:solidFill>
                  <a:srgbClr val="000000"/>
                </a:solidFill>
                <a:latin typeface="Times New Roman" panose="02020603050405020304" pitchFamily="18" charset="0"/>
                <a:ea typeface="Times New Roman" panose="02020603050405020304" pitchFamily="18" charset="0"/>
              </a:rPr>
              <a:t>r. </a:t>
            </a:r>
            <a:r>
              <a:rPr lang="en-US" sz="2000" dirty="0">
                <a:solidFill>
                  <a:srgbClr val="000099"/>
                </a:solidFill>
                <a:latin typeface="Times New Roman" panose="02020603050405020304" pitchFamily="18" charset="0"/>
                <a:ea typeface="Times New Roman" panose="02020603050405020304" pitchFamily="18" charset="0"/>
              </a:rPr>
              <a:t>USA and Canada </a:t>
            </a:r>
            <a:r>
              <a:rPr lang="en-US" sz="2000" dirty="0">
                <a:solidFill>
                  <a:srgbClr val="000000"/>
                </a:solidFill>
                <a:latin typeface="Times New Roman" panose="02020603050405020304" pitchFamily="18" charset="0"/>
                <a:ea typeface="Times New Roman" panose="02020603050405020304" pitchFamily="18" charset="0"/>
              </a:rPr>
              <a:t>are net </a:t>
            </a:r>
            <a:r>
              <a:rPr lang="en-US" sz="2000" dirty="0">
                <a:solidFill>
                  <a:srgbClr val="C00000"/>
                </a:solidFill>
                <a:latin typeface="Times New Roman" panose="02020603050405020304" pitchFamily="18" charset="0"/>
                <a:ea typeface="Times New Roman" panose="02020603050405020304" pitchFamily="18" charset="0"/>
              </a:rPr>
              <a:t>exporter</a:t>
            </a:r>
            <a:r>
              <a:rPr lang="en-US" sz="2000" dirty="0">
                <a:solidFill>
                  <a:srgbClr val="000000"/>
                </a:solidFill>
                <a:latin typeface="Times New Roman" panose="02020603050405020304" pitchFamily="18" charset="0"/>
                <a:ea typeface="Times New Roman" panose="02020603050405020304" pitchFamily="18" charset="0"/>
              </a:rPr>
              <a:t> whereas </a:t>
            </a:r>
            <a:r>
              <a:rPr lang="en-US" sz="2000" dirty="0">
                <a:solidFill>
                  <a:srgbClr val="000099"/>
                </a:solidFill>
                <a:latin typeface="Times New Roman" panose="02020603050405020304" pitchFamily="18" charset="0"/>
                <a:ea typeface="Times New Roman" panose="02020603050405020304" pitchFamily="18" charset="0"/>
              </a:rPr>
              <a:t>Mexico</a:t>
            </a:r>
            <a:r>
              <a:rPr lang="en-US" sz="2000" dirty="0">
                <a:solidFill>
                  <a:srgbClr val="000000"/>
                </a:solidFill>
                <a:latin typeface="Times New Roman" panose="02020603050405020304" pitchFamily="18" charset="0"/>
                <a:ea typeface="Times New Roman" panose="02020603050405020304" pitchFamily="18" charset="0"/>
              </a:rPr>
              <a:t> is a net </a:t>
            </a:r>
            <a:r>
              <a:rPr lang="en-US" sz="2000" dirty="0">
                <a:solidFill>
                  <a:srgbClr val="C00000"/>
                </a:solidFill>
                <a:latin typeface="Times New Roman" panose="02020603050405020304" pitchFamily="18" charset="0"/>
                <a:ea typeface="Times New Roman" panose="02020603050405020304" pitchFamily="18" charset="0"/>
              </a:rPr>
              <a:t>importer</a:t>
            </a:r>
            <a:r>
              <a:rPr lang="en-US" sz="2000" dirty="0">
                <a:solidFill>
                  <a:srgbClr val="000000"/>
                </a:solidFill>
                <a:latin typeface="Times New Roman" panose="02020603050405020304" pitchFamily="18" charset="0"/>
                <a:ea typeface="Times New Roman" panose="02020603050405020304" pitchFamily="18" charset="0"/>
              </a:rPr>
              <a:t>.</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dirty="0">
              <a:solidFill>
                <a:srgbClr val="000000"/>
              </a:solidFill>
              <a:effectLst/>
              <a:latin typeface="Times New Roman" panose="02020603050405020304" pitchFamily="18" charset="0"/>
              <a:ea typeface="Times New Roman" panose="02020603050405020304" pitchFamily="18" charset="0"/>
            </a:endParaRPr>
          </a:p>
        </p:txBody>
      </p:sp>
      <p:pic>
        <p:nvPicPr>
          <p:cNvPr id="10" name="Picture 9"/>
          <p:cNvPicPr/>
          <p:nvPr/>
        </p:nvPicPr>
        <p:blipFill>
          <a:blip r:embed="rId2"/>
          <a:stretch>
            <a:fillRect/>
          </a:stretch>
        </p:blipFill>
        <p:spPr>
          <a:xfrm>
            <a:off x="0" y="2461933"/>
            <a:ext cx="5486400" cy="4345267"/>
          </a:xfrm>
          <a:prstGeom prst="rect">
            <a:avLst/>
          </a:prstGeom>
        </p:spPr>
      </p:pic>
      <p:pic>
        <p:nvPicPr>
          <p:cNvPr id="11" name="Picture 1026"/>
          <p:cNvPicPr>
            <a:picLocks noChangeAspect="1" noChangeArrowheads="1"/>
          </p:cNvPicPr>
          <p:nvPr/>
        </p:nvPicPr>
        <p:blipFill>
          <a:blip r:embed="rId3" cstate="print">
            <a:extLst>
              <a:ext uri="{28A0092B-C50C-407E-A947-70E740481C1C}">
                <a14:useLocalDpi xmlns:a14="http://schemas.microsoft.com/office/drawing/2010/main" val="0"/>
              </a:ext>
            </a:extLst>
          </a:blip>
          <a:srcRect l="986" t="269" r="1355" b="1886"/>
          <a:stretch>
            <a:fillRect/>
          </a:stretch>
        </p:blipFill>
        <p:spPr bwMode="auto">
          <a:xfrm>
            <a:off x="5486400" y="2461934"/>
            <a:ext cx="6705600" cy="432705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2" name="Picture 102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86400" y="4330879"/>
            <a:ext cx="1596980" cy="2438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3" name="Rectangle 1045"/>
          <p:cNvSpPr>
            <a:spLocks noChangeArrowheads="1"/>
          </p:cNvSpPr>
          <p:nvPr/>
        </p:nvSpPr>
        <p:spPr bwMode="auto">
          <a:xfrm>
            <a:off x="9453629" y="6467475"/>
            <a:ext cx="2363810"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Lst>
              <a:defRPr sz="2400">
                <a:solidFill>
                  <a:schemeClr val="bg1"/>
                </a:solidFill>
                <a:latin typeface="Times New Roman" panose="02020603050405020304" pitchFamily="18" charset="0"/>
                <a:ea typeface="MS Gothic" panose="020B0609070205080204" pitchFamily="49" charset="-128"/>
              </a:defRPr>
            </a:lvl1pPr>
            <a:lvl2pPr>
              <a:tabLst>
                <a:tab pos="0" algn="l"/>
              </a:tabLst>
              <a:defRPr sz="2400">
                <a:solidFill>
                  <a:schemeClr val="bg1"/>
                </a:solidFill>
                <a:latin typeface="Times New Roman" panose="02020603050405020304" pitchFamily="18" charset="0"/>
                <a:ea typeface="MS Gothic" panose="020B0609070205080204" pitchFamily="49" charset="-128"/>
              </a:defRPr>
            </a:lvl2pPr>
            <a:lvl3pPr>
              <a:tabLst>
                <a:tab pos="0" algn="l"/>
              </a:tabLst>
              <a:defRPr sz="2400">
                <a:solidFill>
                  <a:schemeClr val="bg1"/>
                </a:solidFill>
                <a:latin typeface="Times New Roman" panose="02020603050405020304" pitchFamily="18" charset="0"/>
                <a:ea typeface="MS Gothic" panose="020B0609070205080204" pitchFamily="49" charset="-128"/>
              </a:defRPr>
            </a:lvl3pPr>
            <a:lvl4pPr>
              <a:tabLst>
                <a:tab pos="0" algn="l"/>
              </a:tabLst>
              <a:defRPr sz="2400">
                <a:solidFill>
                  <a:schemeClr val="bg1"/>
                </a:solidFill>
                <a:latin typeface="Times New Roman" panose="02020603050405020304" pitchFamily="18" charset="0"/>
                <a:ea typeface="MS Gothic" panose="020B0609070205080204" pitchFamily="49" charset="-128"/>
              </a:defRPr>
            </a:lvl4pPr>
            <a:lvl5pPr>
              <a:tabLst>
                <a:tab pos="0" algn="l"/>
              </a:tabLst>
              <a:defRPr sz="2400">
                <a:solidFill>
                  <a:schemeClr val="bg1"/>
                </a:solidFill>
                <a:latin typeface="Times New Roman" panose="02020603050405020304" pitchFamily="18" charset="0"/>
                <a:ea typeface="MS Gothic" panose="020B0609070205080204" pitchFamily="49" charset="-128"/>
              </a:defRPr>
            </a:lvl5pPr>
            <a:lvl6pPr marL="2514600" indent="-228600" algn="r" eaLnBrk="0" fontAlgn="base" hangingPunct="0">
              <a:spcBef>
                <a:spcPct val="0"/>
              </a:spcBef>
              <a:spcAft>
                <a:spcPct val="0"/>
              </a:spcAft>
              <a:buClr>
                <a:srgbClr val="000000"/>
              </a:buClr>
              <a:buSzPct val="100000"/>
              <a:buFont typeface="Times New Roman" panose="02020603050405020304" pitchFamily="18" charset="0"/>
              <a:tabLst>
                <a:tab pos="0" algn="l"/>
              </a:tabLst>
              <a:defRPr sz="2400">
                <a:solidFill>
                  <a:schemeClr val="bg1"/>
                </a:solidFill>
                <a:latin typeface="Times New Roman" panose="02020603050405020304" pitchFamily="18" charset="0"/>
                <a:ea typeface="MS Gothic" panose="020B0609070205080204" pitchFamily="49" charset="-128"/>
              </a:defRPr>
            </a:lvl6pPr>
            <a:lvl7pPr marL="2971800" indent="-228600" algn="r" eaLnBrk="0" fontAlgn="base" hangingPunct="0">
              <a:spcBef>
                <a:spcPct val="0"/>
              </a:spcBef>
              <a:spcAft>
                <a:spcPct val="0"/>
              </a:spcAft>
              <a:buClr>
                <a:srgbClr val="000000"/>
              </a:buClr>
              <a:buSzPct val="100000"/>
              <a:buFont typeface="Times New Roman" panose="02020603050405020304" pitchFamily="18" charset="0"/>
              <a:tabLst>
                <a:tab pos="0" algn="l"/>
              </a:tabLst>
              <a:defRPr sz="2400">
                <a:solidFill>
                  <a:schemeClr val="bg1"/>
                </a:solidFill>
                <a:latin typeface="Times New Roman" panose="02020603050405020304" pitchFamily="18" charset="0"/>
                <a:ea typeface="MS Gothic" panose="020B0609070205080204" pitchFamily="49" charset="-128"/>
              </a:defRPr>
            </a:lvl7pPr>
            <a:lvl8pPr marL="3429000" indent="-228600" algn="r" eaLnBrk="0" fontAlgn="base" hangingPunct="0">
              <a:spcBef>
                <a:spcPct val="0"/>
              </a:spcBef>
              <a:spcAft>
                <a:spcPct val="0"/>
              </a:spcAft>
              <a:buClr>
                <a:srgbClr val="000000"/>
              </a:buClr>
              <a:buSzPct val="100000"/>
              <a:buFont typeface="Times New Roman" panose="02020603050405020304" pitchFamily="18" charset="0"/>
              <a:tabLst>
                <a:tab pos="0" algn="l"/>
              </a:tabLst>
              <a:defRPr sz="2400">
                <a:solidFill>
                  <a:schemeClr val="bg1"/>
                </a:solidFill>
                <a:latin typeface="Times New Roman" panose="02020603050405020304" pitchFamily="18" charset="0"/>
                <a:ea typeface="MS Gothic" panose="020B0609070205080204" pitchFamily="49" charset="-128"/>
              </a:defRPr>
            </a:lvl8pPr>
            <a:lvl9pPr marL="3886200" indent="-228600" algn="r" eaLnBrk="0" fontAlgn="base" hangingPunct="0">
              <a:spcBef>
                <a:spcPct val="0"/>
              </a:spcBef>
              <a:spcAft>
                <a:spcPct val="0"/>
              </a:spcAft>
              <a:buClr>
                <a:srgbClr val="000000"/>
              </a:buClr>
              <a:buSzPct val="100000"/>
              <a:buFont typeface="Times New Roman" panose="02020603050405020304" pitchFamily="18" charset="0"/>
              <a:tabLst>
                <a:tab pos="0" algn="l"/>
              </a:tabLst>
              <a:defRPr sz="2400">
                <a:solidFill>
                  <a:schemeClr val="bg1"/>
                </a:solidFill>
                <a:latin typeface="Times New Roman" panose="02020603050405020304" pitchFamily="18" charset="0"/>
                <a:ea typeface="MS Gothic" panose="020B0609070205080204" pitchFamily="49" charset="-128"/>
              </a:defRPr>
            </a:lvl9pPr>
          </a:lstStyle>
          <a:p>
            <a:pPr>
              <a:lnSpc>
                <a:spcPct val="80000"/>
              </a:lnSpc>
              <a:spcBef>
                <a:spcPct val="20000"/>
              </a:spcBef>
              <a:buClr>
                <a:srgbClr val="CCFFFF"/>
              </a:buClr>
              <a:buSzPct val="80000"/>
            </a:pPr>
            <a:r>
              <a:rPr lang="nl-NL" altLang="en-US" sz="1200" dirty="0">
                <a:solidFill>
                  <a:schemeClr val="tx1"/>
                </a:solidFill>
                <a:latin typeface="Arial" panose="020B0604020202020204" pitchFamily="34" charset="0"/>
              </a:rPr>
              <a:t>[Hoekstra &amp; Chapagain, 2008]</a:t>
            </a:r>
            <a:endParaRPr lang="en-GB" altLang="en-US" sz="1200" dirty="0">
              <a:solidFill>
                <a:schemeClr val="tx1"/>
              </a:solidFill>
              <a:latin typeface="Arial" panose="020B0604020202020204" pitchFamily="34" charset="0"/>
            </a:endParaRPr>
          </a:p>
        </p:txBody>
      </p:sp>
    </p:spTree>
    <p:extLst>
      <p:ext uri="{BB962C8B-B14F-4D97-AF65-F5344CB8AC3E}">
        <p14:creationId xmlns:p14="http://schemas.microsoft.com/office/powerpoint/2010/main" val="9892156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1918" y="101456"/>
            <a:ext cx="11595279" cy="985783"/>
          </a:xfrm>
          <a:prstGeom prst="rect">
            <a:avLst/>
          </a:prstGeom>
        </p:spPr>
        <p:txBody>
          <a:bodyPr wrap="square">
            <a:spAutoFit/>
          </a:bodyPr>
          <a:lstStyle/>
          <a:p>
            <a:pPr marR="29845" indent="120015" algn="ctr">
              <a:lnSpc>
                <a:spcPct val="107000"/>
              </a:lnSpc>
              <a:spcAft>
                <a:spcPts val="0"/>
              </a:spcAft>
            </a:pPr>
            <a:r>
              <a:rPr lang="en-US" sz="2800" b="1" dirty="0">
                <a:solidFill>
                  <a:srgbClr val="C00000"/>
                </a:solidFill>
                <a:latin typeface="Algerian" panose="04020705040A02060702" pitchFamily="82" charset="0"/>
                <a:ea typeface="Times New Roman" panose="02020603050405020304" pitchFamily="18" charset="0"/>
                <a:cs typeface="Times New Roman" panose="02020603050405020304" pitchFamily="18" charset="0"/>
              </a:rPr>
              <a:t>2- Egyptian National</a:t>
            </a:r>
            <a:r>
              <a:rPr lang="en-US" sz="2800" b="1" spc="20" dirty="0">
                <a:solidFill>
                  <a:srgbClr val="C00000"/>
                </a:solidFill>
                <a:latin typeface="Algerian" panose="04020705040A02060702" pitchFamily="82" charset="0"/>
                <a:ea typeface="Times New Roman" panose="02020603050405020304" pitchFamily="18" charset="0"/>
                <a:cs typeface="Times New Roman" panose="02020603050405020304" pitchFamily="18" charset="0"/>
              </a:rPr>
              <a:t> </a:t>
            </a:r>
            <a:r>
              <a:rPr lang="en-US" sz="2800" b="1" dirty="0">
                <a:solidFill>
                  <a:srgbClr val="C00000"/>
                </a:solidFill>
                <a:latin typeface="Algerian" panose="04020705040A02060702" pitchFamily="82" charset="0"/>
                <a:ea typeface="Times New Roman" panose="02020603050405020304" pitchFamily="18" charset="0"/>
                <a:cs typeface="Times New Roman" panose="02020603050405020304" pitchFamily="18" charset="0"/>
              </a:rPr>
              <a:t>Water,</a:t>
            </a:r>
            <a:r>
              <a:rPr lang="en-US" sz="2800" b="1" spc="10" dirty="0">
                <a:solidFill>
                  <a:srgbClr val="C00000"/>
                </a:solidFill>
                <a:latin typeface="Algerian" panose="04020705040A02060702" pitchFamily="82" charset="0"/>
                <a:ea typeface="Times New Roman" panose="02020603050405020304" pitchFamily="18" charset="0"/>
                <a:cs typeface="Times New Roman" panose="02020603050405020304" pitchFamily="18" charset="0"/>
              </a:rPr>
              <a:t> </a:t>
            </a:r>
            <a:r>
              <a:rPr lang="en-US" sz="2800" b="1" dirty="0">
                <a:solidFill>
                  <a:srgbClr val="C00000"/>
                </a:solidFill>
                <a:latin typeface="Algerian" panose="04020705040A02060702" pitchFamily="82" charset="0"/>
                <a:ea typeface="Times New Roman" panose="02020603050405020304" pitchFamily="18" charset="0"/>
                <a:cs typeface="Times New Roman" panose="02020603050405020304" pitchFamily="18" charset="0"/>
              </a:rPr>
              <a:t>Food,</a:t>
            </a:r>
            <a:r>
              <a:rPr lang="en-US" sz="2800" b="1" spc="5" dirty="0">
                <a:solidFill>
                  <a:srgbClr val="C00000"/>
                </a:solidFill>
                <a:latin typeface="Algerian" panose="04020705040A02060702" pitchFamily="82" charset="0"/>
                <a:ea typeface="Times New Roman" panose="02020603050405020304" pitchFamily="18" charset="0"/>
                <a:cs typeface="Times New Roman" panose="02020603050405020304" pitchFamily="18" charset="0"/>
              </a:rPr>
              <a:t> </a:t>
            </a:r>
            <a:r>
              <a:rPr lang="en-US" sz="2800" b="1" dirty="0">
                <a:solidFill>
                  <a:srgbClr val="C00000"/>
                </a:solidFill>
                <a:latin typeface="Algerian" panose="04020705040A02060702" pitchFamily="82" charset="0"/>
                <a:ea typeface="Times New Roman" panose="02020603050405020304" pitchFamily="18" charset="0"/>
                <a:cs typeface="Times New Roman" panose="02020603050405020304" pitchFamily="18" charset="0"/>
              </a:rPr>
              <a:t>and</a:t>
            </a:r>
            <a:r>
              <a:rPr lang="en-US" sz="2800" b="1" spc="15" dirty="0">
                <a:solidFill>
                  <a:srgbClr val="C00000"/>
                </a:solidFill>
                <a:latin typeface="Algerian" panose="04020705040A02060702" pitchFamily="82" charset="0"/>
                <a:ea typeface="Times New Roman" panose="02020603050405020304" pitchFamily="18" charset="0"/>
                <a:cs typeface="Times New Roman" panose="02020603050405020304" pitchFamily="18" charset="0"/>
              </a:rPr>
              <a:t> </a:t>
            </a:r>
            <a:endParaRPr lang="en-US" sz="2800" b="1" spc="15" dirty="0" smtClean="0">
              <a:solidFill>
                <a:srgbClr val="C00000"/>
              </a:solidFill>
              <a:latin typeface="Algerian" panose="04020705040A02060702" pitchFamily="82" charset="0"/>
              <a:ea typeface="Times New Roman" panose="02020603050405020304" pitchFamily="18" charset="0"/>
              <a:cs typeface="Times New Roman" panose="02020603050405020304" pitchFamily="18" charset="0"/>
            </a:endParaRPr>
          </a:p>
          <a:p>
            <a:pPr marR="29845" indent="120015" algn="ctr">
              <a:lnSpc>
                <a:spcPct val="107000"/>
              </a:lnSpc>
              <a:spcAft>
                <a:spcPts val="0"/>
              </a:spcAft>
            </a:pPr>
            <a:r>
              <a:rPr lang="en-US" sz="2800" b="1" dirty="0" smtClean="0">
                <a:solidFill>
                  <a:srgbClr val="C00000"/>
                </a:solidFill>
                <a:latin typeface="Algerian" panose="04020705040A02060702" pitchFamily="82" charset="0"/>
                <a:ea typeface="Times New Roman" panose="02020603050405020304" pitchFamily="18" charset="0"/>
                <a:cs typeface="Times New Roman" panose="02020603050405020304" pitchFamily="18" charset="0"/>
              </a:rPr>
              <a:t>Virtual </a:t>
            </a:r>
            <a:r>
              <a:rPr lang="en-US" sz="2800" b="1" dirty="0">
                <a:solidFill>
                  <a:srgbClr val="C00000"/>
                </a:solidFill>
                <a:latin typeface="Algerian" panose="04020705040A02060702" pitchFamily="82" charset="0"/>
                <a:ea typeface="Times New Roman" panose="02020603050405020304" pitchFamily="18" charset="0"/>
                <a:cs typeface="Times New Roman" panose="02020603050405020304" pitchFamily="18" charset="0"/>
              </a:rPr>
              <a:t>Water Trade</a:t>
            </a:r>
            <a:r>
              <a:rPr lang="en-US" sz="2800" b="1" spc="10" dirty="0">
                <a:solidFill>
                  <a:srgbClr val="C00000"/>
                </a:solidFill>
                <a:latin typeface="Algerian" panose="04020705040A02060702" pitchFamily="82" charset="0"/>
                <a:ea typeface="Times New Roman" panose="02020603050405020304" pitchFamily="18" charset="0"/>
                <a:cs typeface="Times New Roman" panose="02020603050405020304" pitchFamily="18" charset="0"/>
              </a:rPr>
              <a:t> </a:t>
            </a:r>
            <a:r>
              <a:rPr lang="en-US" sz="2800" b="1" dirty="0">
                <a:solidFill>
                  <a:srgbClr val="C00000"/>
                </a:solidFill>
                <a:latin typeface="Algerian" panose="04020705040A02060702" pitchFamily="82" charset="0"/>
                <a:ea typeface="Times New Roman" panose="02020603050405020304" pitchFamily="18" charset="0"/>
                <a:cs typeface="Times New Roman" panose="02020603050405020304" pitchFamily="18" charset="0"/>
              </a:rPr>
              <a:t>Modeling</a:t>
            </a:r>
            <a:r>
              <a:rPr lang="en-US" sz="2800" b="1" spc="5" dirty="0">
                <a:solidFill>
                  <a:srgbClr val="C00000"/>
                </a:solidFill>
                <a:latin typeface="Algerian" panose="04020705040A02060702" pitchFamily="82" charset="0"/>
                <a:ea typeface="Times New Roman" panose="02020603050405020304" pitchFamily="18" charset="0"/>
                <a:cs typeface="Times New Roman" panose="02020603050405020304" pitchFamily="18" charset="0"/>
              </a:rPr>
              <a:t> </a:t>
            </a:r>
            <a:endParaRPr lang="en-US" sz="1400" dirty="0">
              <a:solidFill>
                <a:srgbClr val="C00000"/>
              </a:solidFill>
              <a:effectLst/>
              <a:latin typeface="Algerian" panose="04020705040A02060702" pitchFamily="82" charset="0"/>
              <a:ea typeface="Times New Roman" panose="02020603050405020304" pitchFamily="18" charset="0"/>
            </a:endParaRPr>
          </a:p>
        </p:txBody>
      </p:sp>
      <p:sp>
        <p:nvSpPr>
          <p:cNvPr id="4" name="Rectangle 3"/>
          <p:cNvSpPr/>
          <p:nvPr/>
        </p:nvSpPr>
        <p:spPr>
          <a:xfrm>
            <a:off x="2783513" y="1496491"/>
            <a:ext cx="6250429" cy="487506"/>
          </a:xfrm>
          <a:prstGeom prst="rect">
            <a:avLst/>
          </a:prstGeom>
        </p:spPr>
        <p:txBody>
          <a:bodyPr wrap="none">
            <a:spAutoFit/>
          </a:bodyPr>
          <a:lstStyle/>
          <a:p>
            <a:pPr marL="6350" indent="-6350">
              <a:lnSpc>
                <a:spcPct val="107000"/>
              </a:lnSpc>
              <a:spcAft>
                <a:spcPts val="0"/>
              </a:spcAft>
            </a:pPr>
            <a:r>
              <a:rPr lang="en-US" sz="2400" b="1" kern="0" dirty="0" smtClean="0">
                <a:solidFill>
                  <a:srgbClr val="002060"/>
                </a:solidFill>
                <a:effectLst>
                  <a:outerShdw blurRad="38100" dist="38100" dir="2700000" algn="tl">
                    <a:srgbClr val="000000">
                      <a:alpha val="43137"/>
                    </a:srgbClr>
                  </a:outerShdw>
                </a:effectLst>
                <a:latin typeface="Algerian" panose="04020705040A02060702" pitchFamily="82" charset="0"/>
                <a:ea typeface="Times New Roman" panose="02020603050405020304" pitchFamily="18" charset="0"/>
                <a:cs typeface="Times New Roman" panose="02020603050405020304" pitchFamily="18" charset="0"/>
              </a:rPr>
              <a:t> I- Food </a:t>
            </a:r>
            <a:r>
              <a:rPr lang="en-US" sz="2400" b="1" kern="0" dirty="0">
                <a:solidFill>
                  <a:srgbClr val="002060"/>
                </a:solidFill>
                <a:effectLst>
                  <a:outerShdw blurRad="38100" dist="38100" dir="2700000" algn="tl">
                    <a:srgbClr val="000000">
                      <a:alpha val="43137"/>
                    </a:srgbClr>
                  </a:outerShdw>
                </a:effectLst>
                <a:latin typeface="Algerian" panose="04020705040A02060702" pitchFamily="82" charset="0"/>
                <a:ea typeface="Times New Roman" panose="02020603050405020304" pitchFamily="18" charset="0"/>
                <a:cs typeface="Times New Roman" panose="02020603050405020304" pitchFamily="18" charset="0"/>
              </a:rPr>
              <a:t>Production and Trade in Egypt</a:t>
            </a:r>
            <a:endParaRPr lang="en-US" sz="2800" b="1" kern="0" dirty="0">
              <a:solidFill>
                <a:srgbClr val="002060"/>
              </a:solidFill>
              <a:effectLst>
                <a:outerShdw blurRad="38100" dist="38100" dir="2700000" algn="tl">
                  <a:srgbClr val="000000">
                    <a:alpha val="43137"/>
                  </a:srgbClr>
                </a:outerShdw>
              </a:effectLst>
              <a:latin typeface="Algerian" panose="04020705040A02060702" pitchFamily="82" charset="0"/>
              <a:ea typeface="Times New Roman" panose="02020603050405020304" pitchFamily="18" charset="0"/>
            </a:endParaRPr>
          </a:p>
        </p:txBody>
      </p:sp>
      <p:sp>
        <p:nvSpPr>
          <p:cNvPr id="5" name="Rectangle 4"/>
          <p:cNvSpPr/>
          <p:nvPr/>
        </p:nvSpPr>
        <p:spPr>
          <a:xfrm>
            <a:off x="112223" y="2209232"/>
            <a:ext cx="11900079" cy="3714863"/>
          </a:xfrm>
          <a:prstGeom prst="rect">
            <a:avLst/>
          </a:prstGeom>
        </p:spPr>
        <p:txBody>
          <a:bodyPr wrap="square">
            <a:spAutoFit/>
          </a:bodyPr>
          <a:lstStyle/>
          <a:p>
            <a:pPr marL="3810" marR="29845" indent="120015" algn="just">
              <a:lnSpc>
                <a:spcPct val="107000"/>
              </a:lnSpc>
              <a:spcAft>
                <a:spcPts val="0"/>
              </a:spcAft>
            </a:pP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Wheat, maize, and rice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are the primary food crops in Egypt. The per capita supplies of wheat, maize, and rice in Egypt have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increased substantially since the 1960s</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even though the population has grown from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about 30 million to </a:t>
            </a:r>
            <a:r>
              <a:rPr lang="en-US" sz="2000" b="1" dirty="0" smtClean="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100 million</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Those increases have been made possible by </a:t>
            </a:r>
            <a:r>
              <a:rPr lang="en-US" sz="2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improvements in agricultural technology</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policy reforms that have encouraged farmers to enhance productivity, and increasing imports of wheat and maize.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Imports</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of food and fodder crops, and the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virtual water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contained in those crops, have contributed to Egypt’s ability to maintain </a:t>
            </a:r>
            <a:r>
              <a:rPr lang="en-US" sz="20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food </a:t>
            </a:r>
            <a:r>
              <a:rPr lang="en-US" sz="20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security</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3810" marR="29845" indent="120015" algn="just">
              <a:lnSpc>
                <a:spcPct val="107000"/>
              </a:lnSpc>
              <a:spcAft>
                <a:spcPts val="0"/>
              </a:spcAft>
            </a:pPr>
            <a:endParaRPr lang="ar-EG"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3810" marR="29845" indent="120015" algn="just">
              <a:lnSpc>
                <a:spcPct val="107000"/>
              </a:lnSpc>
              <a:spcAft>
                <a:spcPts val="0"/>
              </a:spcAft>
            </a:pP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However</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Egyptian farmers also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produce large amounts of water-intensive and low-valued crops for both domestic production and export</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Hence, virtual water is imported and exported from Egypt through its involvement in international trade. </a:t>
            </a:r>
            <a:r>
              <a:rPr lang="en-US" sz="2000" b="1" dirty="0" smtClean="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Domestic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production of wheat and maize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has been </a:t>
            </a:r>
            <a:r>
              <a:rPr lang="en-US" sz="2000" b="1" dirty="0">
                <a:solidFill>
                  <a:srgbClr val="C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increasing</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somewhat sharply since the middle 1980s (</a:t>
            </a:r>
            <a:r>
              <a:rPr lang="en-US" sz="20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Wichelns</a:t>
            </a:r>
            <a:r>
              <a:rPr lang="en-US" sz="2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2001</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smtClean="0">
                <a:solidFill>
                  <a:srgbClr val="000000"/>
                </a:solidFill>
                <a:latin typeface="Times New Roman" panose="02020603050405020304" pitchFamily="18" charset="0"/>
                <a:ea typeface="Times New Roman" panose="02020603050405020304" pitchFamily="18" charset="0"/>
              </a:rPr>
              <a:t> (</a:t>
            </a:r>
            <a:r>
              <a:rPr lang="en-US" sz="2000" dirty="0">
                <a:solidFill>
                  <a:srgbClr val="000000"/>
                </a:solidFill>
                <a:latin typeface="Times New Roman" panose="02020603050405020304" pitchFamily="18" charset="0"/>
                <a:ea typeface="Calibri" panose="020F0502020204030204" pitchFamily="34" charset="0"/>
              </a:rPr>
              <a:t>Figure </a:t>
            </a:r>
            <a:r>
              <a:rPr lang="en-US" sz="2000" dirty="0" smtClean="0">
                <a:solidFill>
                  <a:srgbClr val="000000"/>
                </a:solidFill>
                <a:latin typeface="Times New Roman" panose="02020603050405020304" pitchFamily="18" charset="0"/>
                <a:ea typeface="Times New Roman" panose="02020603050405020304" pitchFamily="18" charset="0"/>
              </a:rPr>
              <a:t>a</a:t>
            </a:r>
            <a:r>
              <a:rPr lang="en-US" sz="2000" dirty="0">
                <a:solidFill>
                  <a:srgbClr val="000000"/>
                </a:solidFill>
                <a:latin typeface="Times New Roman" panose="02020603050405020304" pitchFamily="18" charset="0"/>
                <a:ea typeface="Times New Roman" panose="02020603050405020304" pitchFamily="18" charset="0"/>
              </a:rPr>
              <a:t>, b). </a:t>
            </a:r>
            <a:endParaRPr lang="en-US" sz="2000" dirty="0"/>
          </a:p>
        </p:txBody>
      </p:sp>
      <p:sp>
        <p:nvSpPr>
          <p:cNvPr id="3" name="Footer Placeholder 2"/>
          <p:cNvSpPr>
            <a:spLocks noGrp="1"/>
          </p:cNvSpPr>
          <p:nvPr>
            <p:ph type="ftr" sz="quarter" idx="11"/>
          </p:nvPr>
        </p:nvSpPr>
        <p:spPr>
          <a:xfrm>
            <a:off x="864847" y="6416735"/>
            <a:ext cx="10394829" cy="365125"/>
          </a:xfrm>
        </p:spPr>
        <p:txBody>
          <a:bodyPr/>
          <a:lstStyle/>
          <a:p>
            <a:r>
              <a:rPr lang="en-US" dirty="0" smtClean="0"/>
              <a:t>2020 International Conference on the Nile and Grand Ethiopian Renaissance Dam: Science, Conflict Resolution and Cooperation</a:t>
            </a:r>
            <a:endParaRPr lang="en-US" dirty="0"/>
          </a:p>
        </p:txBody>
      </p:sp>
    </p:spTree>
    <p:extLst>
      <p:ext uri="{BB962C8B-B14F-4D97-AF65-F5344CB8AC3E}">
        <p14:creationId xmlns:p14="http://schemas.microsoft.com/office/powerpoint/2010/main" val="38163637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5040</TotalTime>
  <Words>5957</Words>
  <Application>Microsoft Office PowerPoint</Application>
  <PresentationFormat>Widescreen</PresentationFormat>
  <Paragraphs>771</Paragraphs>
  <Slides>29</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29</vt:i4>
      </vt:variant>
    </vt:vector>
  </HeadingPairs>
  <TitlesOfParts>
    <vt:vector size="39" baseType="lpstr">
      <vt:lpstr>MS Gothic</vt:lpstr>
      <vt:lpstr>Agency FB</vt:lpstr>
      <vt:lpstr>Aldhabi</vt:lpstr>
      <vt:lpstr>Algerian</vt:lpstr>
      <vt:lpstr>Arial</vt:lpstr>
      <vt:lpstr>Calibri</vt:lpstr>
      <vt:lpstr>Calibri Light</vt:lpstr>
      <vt:lpstr>Times New Roman</vt:lpstr>
      <vt:lpstr>Wingdings</vt:lpstr>
      <vt:lpstr>Office Theme</vt:lpstr>
      <vt:lpstr>Applications of Water Footprint Methodology as a Decision Support Tools for Water Management Tasks in Egypt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Rasha Elgohary</dc:creator>
  <cp:lastModifiedBy>Windows User</cp:lastModifiedBy>
  <cp:revision>335</cp:revision>
  <dcterms:created xsi:type="dcterms:W3CDTF">2019-02-04T11:12:40Z</dcterms:created>
  <dcterms:modified xsi:type="dcterms:W3CDTF">2020-08-18T20:55:57Z</dcterms:modified>
</cp:coreProperties>
</file>