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8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20" r:id="rId11"/>
    <p:sldId id="308" r:id="rId12"/>
    <p:sldId id="316" r:id="rId13"/>
    <p:sldId id="317" r:id="rId14"/>
    <p:sldId id="315" r:id="rId15"/>
    <p:sldId id="299" r:id="rId16"/>
    <p:sldId id="319" r:id="rId17"/>
    <p:sldId id="31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660"/>
  </p:normalViewPr>
  <p:slideViewPr>
    <p:cSldViewPr>
      <p:cViewPr varScale="1">
        <p:scale>
          <a:sx n="68" d="100"/>
          <a:sy n="68" d="100"/>
        </p:scale>
        <p:origin x="11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https://fairfaxcounty-my.sharepoint.com/personal/yosif_ibrahim_fairfaxcounty_gov/Documents/H/EN%20paper/EN%20MSIOA.xlsm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17609793223217"/>
          <c:y val="9.9244909663688527E-2"/>
          <c:w val="0.83538187782053652"/>
          <c:h val="0.7161734886641318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  <c:spPr>
              <a:solidFill>
                <a:srgbClr val="002060"/>
              </a:solidFill>
            </c:spPr>
          </c:marker>
          <c:trendline>
            <c:spPr>
              <a:ln w="28575">
                <a:solidFill>
                  <a:srgbClr val="FF0000"/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-0.36902764527436283"/>
                  <c:y val="-3.54213610652808E-2"/>
                </c:manualLayout>
              </c:layout>
              <c:numFmt formatCode="General" sourceLinked="0"/>
            </c:trendlineLbl>
          </c:trendline>
          <c:xVal>
            <c:numRef>
              <c:f>'Machar Marshes losses'!$P$22:$P$124</c:f>
              <c:numCache>
                <c:formatCode>0.0</c:formatCode>
                <c:ptCount val="103"/>
                <c:pt idx="0">
                  <c:v>12.499392250656003</c:v>
                </c:pt>
                <c:pt idx="1">
                  <c:v>12.480389750232</c:v>
                </c:pt>
                <c:pt idx="2">
                  <c:v>11.401270305120001</c:v>
                </c:pt>
                <c:pt idx="3">
                  <c:v>13.493499272424</c:v>
                </c:pt>
                <c:pt idx="4">
                  <c:v>12.262105061855999</c:v>
                </c:pt>
                <c:pt idx="5">
                  <c:v>8.8409134804319987</c:v>
                </c:pt>
                <c:pt idx="6">
                  <c:v>11.903635419840001</c:v>
                </c:pt>
                <c:pt idx="7">
                  <c:v>9.313177280759998</c:v>
                </c:pt>
                <c:pt idx="8">
                  <c:v>12.416800467383998</c:v>
                </c:pt>
                <c:pt idx="9">
                  <c:v>15.045961111704001</c:v>
                </c:pt>
                <c:pt idx="10">
                  <c:v>14.378289715224001</c:v>
                </c:pt>
                <c:pt idx="11">
                  <c:v>12.119874069168</c:v>
                </c:pt>
                <c:pt idx="12">
                  <c:v>8.605908019728</c:v>
                </c:pt>
                <c:pt idx="13">
                  <c:v>7.8956087251679996</c:v>
                </c:pt>
                <c:pt idx="14">
                  <c:v>10.535697057289681</c:v>
                </c:pt>
                <c:pt idx="15">
                  <c:v>12.056930270352</c:v>
                </c:pt>
                <c:pt idx="16">
                  <c:v>13.482406119816</c:v>
                </c:pt>
                <c:pt idx="17">
                  <c:v>14.401408263695998</c:v>
                </c:pt>
                <c:pt idx="18">
                  <c:v>13.893900380783998</c:v>
                </c:pt>
                <c:pt idx="19">
                  <c:v>14.535537322751999</c:v>
                </c:pt>
                <c:pt idx="20">
                  <c:v>13.179270807</c:v>
                </c:pt>
                <c:pt idx="21">
                  <c:v>12.252275653968001</c:v>
                </c:pt>
                <c:pt idx="22">
                  <c:v>12.928771912536</c:v>
                </c:pt>
                <c:pt idx="23">
                  <c:v>14.174277549984001</c:v>
                </c:pt>
                <c:pt idx="24">
                  <c:v>12.682769370408002</c:v>
                </c:pt>
                <c:pt idx="25">
                  <c:v>11.982467341223998</c:v>
                </c:pt>
                <c:pt idx="26">
                  <c:v>13.503138476544001</c:v>
                </c:pt>
                <c:pt idx="27">
                  <c:v>10.202975599103999</c:v>
                </c:pt>
                <c:pt idx="28">
                  <c:v>14.648566046400001</c:v>
                </c:pt>
                <c:pt idx="29">
                  <c:v>17.03376432864</c:v>
                </c:pt>
                <c:pt idx="30">
                  <c:v>10.332243728063998</c:v>
                </c:pt>
                <c:pt idx="31">
                  <c:v>11.496365545824</c:v>
                </c:pt>
                <c:pt idx="32">
                  <c:v>12.923221994712002</c:v>
                </c:pt>
                <c:pt idx="33">
                  <c:v>12.745113762095997</c:v>
                </c:pt>
                <c:pt idx="34">
                  <c:v>13.730188275144002</c:v>
                </c:pt>
                <c:pt idx="35">
                  <c:v>14.502690372096005</c:v>
                </c:pt>
                <c:pt idx="36">
                  <c:v>13.331241798912</c:v>
                </c:pt>
                <c:pt idx="37">
                  <c:v>11.436473311632</c:v>
                </c:pt>
                <c:pt idx="38">
                  <c:v>14.455120451687998</c:v>
                </c:pt>
                <c:pt idx="39">
                  <c:v>14.689648313279999</c:v>
                </c:pt>
                <c:pt idx="40">
                  <c:v>10.228251438936001</c:v>
                </c:pt>
                <c:pt idx="41">
                  <c:v>13.858556555016001</c:v>
                </c:pt>
                <c:pt idx="42">
                  <c:v>13.554653642784</c:v>
                </c:pt>
                <c:pt idx="43">
                  <c:v>10.973088884016001</c:v>
                </c:pt>
                <c:pt idx="44">
                  <c:v>11.403840126455998</c:v>
                </c:pt>
                <c:pt idx="45">
                  <c:v>13.500919234871997</c:v>
                </c:pt>
                <c:pt idx="46">
                  <c:v>14.522576006448</c:v>
                </c:pt>
                <c:pt idx="47">
                  <c:v>13.688773971335998</c:v>
                </c:pt>
                <c:pt idx="48">
                  <c:v>15.693694256448</c:v>
                </c:pt>
                <c:pt idx="49">
                  <c:v>14.013530518031999</c:v>
                </c:pt>
                <c:pt idx="50">
                  <c:v>14.374966794768001</c:v>
                </c:pt>
                <c:pt idx="51">
                  <c:v>11.219513563367999</c:v>
                </c:pt>
                <c:pt idx="52">
                  <c:v>13.15896463728</c:v>
                </c:pt>
                <c:pt idx="53">
                  <c:v>10.775941175880002</c:v>
                </c:pt>
                <c:pt idx="54">
                  <c:v>10.836313211304001</c:v>
                </c:pt>
                <c:pt idx="55">
                  <c:v>14.759597926511999</c:v>
                </c:pt>
                <c:pt idx="56">
                  <c:v>16.683968584584001</c:v>
                </c:pt>
                <c:pt idx="57">
                  <c:v>13.283815213943999</c:v>
                </c:pt>
                <c:pt idx="58">
                  <c:v>13.254272841240001</c:v>
                </c:pt>
                <c:pt idx="59">
                  <c:v>12.753165170952002</c:v>
                </c:pt>
                <c:pt idx="60">
                  <c:v>13.400299829808</c:v>
                </c:pt>
                <c:pt idx="61">
                  <c:v>14.643985986935999</c:v>
                </c:pt>
                <c:pt idx="62">
                  <c:v>10.934002271808001</c:v>
                </c:pt>
                <c:pt idx="63">
                  <c:v>13.609505173190401</c:v>
                </c:pt>
                <c:pt idx="64">
                  <c:v>13.223951377056</c:v>
                </c:pt>
                <c:pt idx="65">
                  <c:v>13.170095144280001</c:v>
                </c:pt>
                <c:pt idx="66">
                  <c:v>12.029948091</c:v>
                </c:pt>
                <c:pt idx="67">
                  <c:v>12.896748012383998</c:v>
                </c:pt>
                <c:pt idx="68">
                  <c:v>11.280801862584001</c:v>
                </c:pt>
                <c:pt idx="69">
                  <c:v>13.337273739095998</c:v>
                </c:pt>
                <c:pt idx="70">
                  <c:v>14.188213487879999</c:v>
                </c:pt>
                <c:pt idx="71">
                  <c:v>11.415109657752001</c:v>
                </c:pt>
                <c:pt idx="72">
                  <c:v>13.346391540168</c:v>
                </c:pt>
                <c:pt idx="73">
                  <c:v>12.948064514913598</c:v>
                </c:pt>
                <c:pt idx="74">
                  <c:v>14.853009739464001</c:v>
                </c:pt>
                <c:pt idx="75">
                  <c:v>10.720335727151998</c:v>
                </c:pt>
                <c:pt idx="76">
                  <c:v>11.202191290655998</c:v>
                </c:pt>
                <c:pt idx="77">
                  <c:v>12.153492839447999</c:v>
                </c:pt>
                <c:pt idx="78">
                  <c:v>13.579650637848001</c:v>
                </c:pt>
                <c:pt idx="79">
                  <c:v>10.566423228312001</c:v>
                </c:pt>
                <c:pt idx="80">
                  <c:v>12.036992848920001</c:v>
                </c:pt>
                <c:pt idx="81">
                  <c:v>10.567663616088</c:v>
                </c:pt>
                <c:pt idx="82">
                  <c:v>10.513615666032001</c:v>
                </c:pt>
                <c:pt idx="83">
                  <c:v>11.393224965648001</c:v>
                </c:pt>
                <c:pt idx="84">
                  <c:v>10.528337530296</c:v>
                </c:pt>
                <c:pt idx="85">
                  <c:v>10.3535568468</c:v>
                </c:pt>
                <c:pt idx="86">
                  <c:v>9.1091363829839995</c:v>
                </c:pt>
                <c:pt idx="87">
                  <c:v>11.968378759583997</c:v>
                </c:pt>
                <c:pt idx="88">
                  <c:v>14.209716735648</c:v>
                </c:pt>
                <c:pt idx="89">
                  <c:v>11.980250124336001</c:v>
                </c:pt>
                <c:pt idx="90">
                  <c:v>13.854760661952</c:v>
                </c:pt>
                <c:pt idx="91">
                  <c:v>11.692937967119999</c:v>
                </c:pt>
                <c:pt idx="92">
                  <c:v>14.115490609607999</c:v>
                </c:pt>
                <c:pt idx="93">
                  <c:v>16.994814704711999</c:v>
                </c:pt>
                <c:pt idx="94">
                  <c:v>11.731870698335998</c:v>
                </c:pt>
                <c:pt idx="95">
                  <c:v>10.510489762632</c:v>
                </c:pt>
                <c:pt idx="96">
                  <c:v>15.230086185455997</c:v>
                </c:pt>
                <c:pt idx="97">
                  <c:v>14.217274926647999</c:v>
                </c:pt>
                <c:pt idx="98">
                  <c:v>15.315827845104002</c:v>
                </c:pt>
                <c:pt idx="99">
                  <c:v>14.055095974968003</c:v>
                </c:pt>
                <c:pt idx="100">
                  <c:v>13.992751395576002</c:v>
                </c:pt>
                <c:pt idx="101">
                  <c:v>12.799285116623999</c:v>
                </c:pt>
                <c:pt idx="102">
                  <c:v>9.3690756704160005</c:v>
                </c:pt>
              </c:numCache>
            </c:numRef>
          </c:xVal>
          <c:yVal>
            <c:numRef>
              <c:f>'Machar Marshes losses'!$O$22:$O$124</c:f>
              <c:numCache>
                <c:formatCode>0.0</c:formatCode>
                <c:ptCount val="103"/>
                <c:pt idx="0">
                  <c:v>3.2430581689860034</c:v>
                </c:pt>
                <c:pt idx="1">
                  <c:v>3.2335208862479998</c:v>
                </c:pt>
                <c:pt idx="2">
                  <c:v>2.706576004223999</c:v>
                </c:pt>
                <c:pt idx="3">
                  <c:v>3.7974900690720013</c:v>
                </c:pt>
                <c:pt idx="4">
                  <c:v>3.1192663027680005</c:v>
                </c:pt>
                <c:pt idx="5">
                  <c:v>1.6374723313679995</c:v>
                </c:pt>
                <c:pt idx="6">
                  <c:v>3.1063363760160012</c:v>
                </c:pt>
                <c:pt idx="7">
                  <c:v>1.5837774378479974</c:v>
                </c:pt>
                <c:pt idx="8">
                  <c:v>3.5974795425119979</c:v>
                </c:pt>
                <c:pt idx="9">
                  <c:v>4.5820947663360023</c:v>
                </c:pt>
                <c:pt idx="10">
                  <c:v>4.0899085282800023</c:v>
                </c:pt>
                <c:pt idx="11">
                  <c:v>2.9149149179520002</c:v>
                </c:pt>
                <c:pt idx="12">
                  <c:v>1.4980765952880004</c:v>
                </c:pt>
                <c:pt idx="13">
                  <c:v>1.5523442795520008</c:v>
                </c:pt>
                <c:pt idx="14">
                  <c:v>2.8292908692088821</c:v>
                </c:pt>
                <c:pt idx="15">
                  <c:v>3.0037289739120006</c:v>
                </c:pt>
                <c:pt idx="16">
                  <c:v>4.0029288870959991</c:v>
                </c:pt>
                <c:pt idx="17">
                  <c:v>4.5370218422159994</c:v>
                </c:pt>
                <c:pt idx="18">
                  <c:v>4.0785523835759978</c:v>
                </c:pt>
                <c:pt idx="19">
                  <c:v>4.4859046639680002</c:v>
                </c:pt>
                <c:pt idx="20">
                  <c:v>3.6675456544800014</c:v>
                </c:pt>
                <c:pt idx="21">
                  <c:v>3.430959570792</c:v>
                </c:pt>
                <c:pt idx="22">
                  <c:v>4.1721808769279995</c:v>
                </c:pt>
                <c:pt idx="23">
                  <c:v>4.0885453213920009</c:v>
                </c:pt>
                <c:pt idx="24">
                  <c:v>3.4435096762320025</c:v>
                </c:pt>
                <c:pt idx="25">
                  <c:v>2.9312814520079993</c:v>
                </c:pt>
                <c:pt idx="26">
                  <c:v>3.8721438108720001</c:v>
                </c:pt>
                <c:pt idx="27">
                  <c:v>2.2566655831679991</c:v>
                </c:pt>
                <c:pt idx="28">
                  <c:v>4.5339749116559993</c:v>
                </c:pt>
                <c:pt idx="29">
                  <c:v>5.5606097760480022</c:v>
                </c:pt>
                <c:pt idx="30">
                  <c:v>1.9740930176159992</c:v>
                </c:pt>
                <c:pt idx="31">
                  <c:v>3.0424116669840018</c:v>
                </c:pt>
                <c:pt idx="32">
                  <c:v>3.8054305606320025</c:v>
                </c:pt>
                <c:pt idx="33">
                  <c:v>3.5344099938959985</c:v>
                </c:pt>
                <c:pt idx="34">
                  <c:v>4.1620525779600026</c:v>
                </c:pt>
                <c:pt idx="35">
                  <c:v>4.3106367473280045</c:v>
                </c:pt>
                <c:pt idx="36">
                  <c:v>3.6260385937919999</c:v>
                </c:pt>
                <c:pt idx="37">
                  <c:v>2.5566471383040028</c:v>
                </c:pt>
                <c:pt idx="38">
                  <c:v>4.5472048217999976</c:v>
                </c:pt>
                <c:pt idx="39">
                  <c:v>4.1276833571519997</c:v>
                </c:pt>
                <c:pt idx="40">
                  <c:v>2.2696312376160011</c:v>
                </c:pt>
                <c:pt idx="41">
                  <c:v>4.1655441555360024</c:v>
                </c:pt>
                <c:pt idx="42">
                  <c:v>4.0549752830880017</c:v>
                </c:pt>
                <c:pt idx="43">
                  <c:v>2.7255024348480017</c:v>
                </c:pt>
                <c:pt idx="44">
                  <c:v>2.7262826357039991</c:v>
                </c:pt>
                <c:pt idx="45">
                  <c:v>3.9747322164239964</c:v>
                </c:pt>
                <c:pt idx="46">
                  <c:v>4.7420397602639976</c:v>
                </c:pt>
                <c:pt idx="47">
                  <c:v>3.8911845396239979</c:v>
                </c:pt>
                <c:pt idx="48">
                  <c:v>5.0693269541039996</c:v>
                </c:pt>
                <c:pt idx="49">
                  <c:v>4.1899753312559973</c:v>
                </c:pt>
                <c:pt idx="50">
                  <c:v>4.380185584008002</c:v>
                </c:pt>
                <c:pt idx="51">
                  <c:v>2.7343791490319997</c:v>
                </c:pt>
                <c:pt idx="52">
                  <c:v>3.7319207976000008</c:v>
                </c:pt>
                <c:pt idx="53">
                  <c:v>2.4348007695600025</c:v>
                </c:pt>
                <c:pt idx="54">
                  <c:v>2.6449347940560006</c:v>
                </c:pt>
                <c:pt idx="55">
                  <c:v>4.5269101368000015</c:v>
                </c:pt>
                <c:pt idx="56">
                  <c:v>5.2279680884399991</c:v>
                </c:pt>
                <c:pt idx="57">
                  <c:v>3.4553467665359978</c:v>
                </c:pt>
                <c:pt idx="58">
                  <c:v>4.029592050864002</c:v>
                </c:pt>
                <c:pt idx="59">
                  <c:v>3.4563185751600027</c:v>
                </c:pt>
                <c:pt idx="60">
                  <c:v>3.8372808531600011</c:v>
                </c:pt>
                <c:pt idx="61">
                  <c:v>4.3011621764639987</c:v>
                </c:pt>
                <c:pt idx="62">
                  <c:v>2.4991048164960024</c:v>
                </c:pt>
                <c:pt idx="63">
                  <c:v>3.907216899280801</c:v>
                </c:pt>
                <c:pt idx="64">
                  <c:v>3.8219211441360024</c:v>
                </c:pt>
                <c:pt idx="65">
                  <c:v>3.5748759514320039</c:v>
                </c:pt>
                <c:pt idx="66">
                  <c:v>3.0051296956799991</c:v>
                </c:pt>
                <c:pt idx="67">
                  <c:v>3.3838804196639991</c:v>
                </c:pt>
                <c:pt idx="68">
                  <c:v>2.910391149168003</c:v>
                </c:pt>
                <c:pt idx="69">
                  <c:v>3.9168334311119963</c:v>
                </c:pt>
                <c:pt idx="70">
                  <c:v>4.7707353248399986</c:v>
                </c:pt>
                <c:pt idx="71">
                  <c:v>3.1376021664960003</c:v>
                </c:pt>
                <c:pt idx="72">
                  <c:v>3.94854041412</c:v>
                </c:pt>
                <c:pt idx="73">
                  <c:v>3.9972474834624006</c:v>
                </c:pt>
                <c:pt idx="74">
                  <c:v>5.075194487400001</c:v>
                </c:pt>
                <c:pt idx="75">
                  <c:v>2.3443201446479982</c:v>
                </c:pt>
                <c:pt idx="76">
                  <c:v>2.3624137587599972</c:v>
                </c:pt>
                <c:pt idx="77">
                  <c:v>3.2563269105839989</c:v>
                </c:pt>
                <c:pt idx="78">
                  <c:v>3.5835252186960034</c:v>
                </c:pt>
                <c:pt idx="79">
                  <c:v>2.1563137249920015</c:v>
                </c:pt>
                <c:pt idx="80">
                  <c:v>2.9567941755840046</c:v>
                </c:pt>
                <c:pt idx="81">
                  <c:v>2.5607266192800004</c:v>
                </c:pt>
                <c:pt idx="82">
                  <c:v>2.3776048812960013</c:v>
                </c:pt>
                <c:pt idx="83">
                  <c:v>2.9402966958479997</c:v>
                </c:pt>
                <c:pt idx="84">
                  <c:v>2.6289266906160025</c:v>
                </c:pt>
                <c:pt idx="85">
                  <c:v>2.3410124768159992</c:v>
                </c:pt>
                <c:pt idx="86">
                  <c:v>1.9305690610320001</c:v>
                </c:pt>
                <c:pt idx="87">
                  <c:v>3.0161235524399981</c:v>
                </c:pt>
                <c:pt idx="88">
                  <c:v>4.2336243693359989</c:v>
                </c:pt>
                <c:pt idx="89">
                  <c:v>2.8589513267520008</c:v>
                </c:pt>
                <c:pt idx="90">
                  <c:v>4.360072348728</c:v>
                </c:pt>
                <c:pt idx="91">
                  <c:v>2.893863950207999</c:v>
                </c:pt>
                <c:pt idx="92">
                  <c:v>4.1340492996479981</c:v>
                </c:pt>
                <c:pt idx="93">
                  <c:v>5.8566763063439993</c:v>
                </c:pt>
                <c:pt idx="94">
                  <c:v>2.9074724368559988</c:v>
                </c:pt>
                <c:pt idx="95">
                  <c:v>2.3964969191040026</c:v>
                </c:pt>
                <c:pt idx="96">
                  <c:v>4.7763809526959964</c:v>
                </c:pt>
                <c:pt idx="97">
                  <c:v>3.6099288243359986</c:v>
                </c:pt>
                <c:pt idx="98">
                  <c:v>4.7934834538320015</c:v>
                </c:pt>
                <c:pt idx="99">
                  <c:v>3.6969628338000042</c:v>
                </c:pt>
                <c:pt idx="100">
                  <c:v>3.787995663360002</c:v>
                </c:pt>
                <c:pt idx="101">
                  <c:v>3.3546014844480005</c:v>
                </c:pt>
                <c:pt idx="102">
                  <c:v>1.8063996600239998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9A2-437A-95EF-87C2AA65B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330048"/>
        <c:axId val="177385472"/>
      </c:scatterChart>
      <c:valAx>
        <c:axId val="177330048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900">
                    <a:solidFill>
                      <a:schemeClr val="tx1"/>
                    </a:solidFill>
                  </a:rPr>
                  <a:t>Baro DS Itang (BCM/Year)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low"/>
        <c:txPr>
          <a:bodyPr rot="0"/>
          <a:lstStyle/>
          <a:p>
            <a:pPr>
              <a:defRPr lang="en-CA" sz="1000" b="0" i="0" u="none">
                <a:latin typeface="Arial"/>
                <a:ea typeface="Arial"/>
                <a:cs typeface="Arial"/>
              </a:defRPr>
            </a:pPr>
            <a:endParaRPr lang="en-US"/>
          </a:p>
        </c:txPr>
        <c:crossAx val="177385472"/>
        <c:crosses val="autoZero"/>
        <c:crossBetween val="midCat"/>
      </c:valAx>
      <c:valAx>
        <c:axId val="177385472"/>
        <c:scaling>
          <c:orientation val="minMax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r>
                  <a:rPr lang="en-US" sz="900">
                    <a:solidFill>
                      <a:schemeClr val="tx1"/>
                    </a:solidFill>
                  </a:rPr>
                  <a:t>Machar</a:t>
                </a:r>
                <a:r>
                  <a:rPr lang="en-US" sz="900" baseline="0">
                    <a:solidFill>
                      <a:schemeClr val="tx1"/>
                    </a:solidFill>
                  </a:rPr>
                  <a:t> Marshes losses  (BCM/Year)</a:t>
                </a:r>
                <a:endParaRPr lang="en-US" sz="900">
                  <a:solidFill>
                    <a:schemeClr val="tx1"/>
                  </a:solidFill>
                </a:endParaRP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chemeClr val="accent1">
                <a:lumMod val="50000"/>
              </a:schemeClr>
            </a:solidFill>
          </a:ln>
        </c:spPr>
        <c:txPr>
          <a:bodyPr/>
          <a:lstStyle/>
          <a:p>
            <a:pPr>
              <a:defRPr lang="en-CA" sz="1000" b="0" i="0" u="none">
                <a:latin typeface="Arial"/>
                <a:ea typeface="Arial"/>
                <a:cs typeface="Arial"/>
              </a:defRPr>
            </a:pPr>
            <a:endParaRPr lang="en-US"/>
          </a:p>
        </c:txPr>
        <c:crossAx val="177330048"/>
        <c:crosses val="autoZero"/>
        <c:crossBetween val="midCat"/>
        <c:dispUnits>
          <c:custUnit val="1"/>
        </c:dispUnits>
      </c:valAx>
      <c:spPr>
        <a:ln>
          <a:solidFill>
            <a:sysClr val="windowText" lastClr="000000">
              <a:lumMod val="50000"/>
              <a:lumOff val="50000"/>
            </a:sysClr>
          </a:solidFill>
        </a:ln>
      </c:spPr>
    </c:plotArea>
    <c:plotVisOnly val="1"/>
    <c:dispBlanksAs val="gap"/>
    <c:showDLblsOverMax val="0"/>
  </c:chart>
  <c:spPr>
    <a:ln>
      <a:solidFill>
        <a:sysClr val="windowText" lastClr="000000">
          <a:lumMod val="50000"/>
          <a:lumOff val="50000"/>
        </a:sysClr>
      </a:solidFill>
    </a:ln>
  </c:spPr>
  <c:txPr>
    <a:bodyPr/>
    <a:lstStyle/>
    <a:p>
      <a:pPr>
        <a:defRPr sz="1200">
          <a:solidFill>
            <a:schemeClr val="accent1">
              <a:lumMod val="50000"/>
            </a:schemeClr>
          </a:solidFill>
          <a:latin typeface="Estrangelo Edessa" pitchFamily="66" charset="0"/>
          <a:cs typeface="Estrangelo Edessa" pitchFamily="66" charset="0"/>
        </a:defRPr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0.1143</cdr:x>
      <cdr:y>0</cdr:y>
    </cdr:from>
    <cdr:to>
      <cdr:x>0.96937</cdr:x>
      <cdr:y>0.1067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33147" y="0"/>
          <a:ext cx="3988427" cy="3140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000" b="1" i="0">
              <a:solidFill>
                <a:schemeClr val="tx2">
                  <a:lumMod val="50000"/>
                </a:schemeClr>
              </a:solidFill>
              <a:latin typeface="Arial"/>
              <a:cs typeface="Arial" pitchFamily="34" charset="0"/>
            </a:rPr>
            <a:t>Correlaion Between Annual Losses and Baro DS Itang Flows</a:t>
          </a:r>
        </a:p>
        <a:p xmlns:a="http://schemas.openxmlformats.org/drawingml/2006/main">
          <a:endParaRPr lang="en-US" sz="1000" b="1" i="0">
            <a:solidFill>
              <a:schemeClr val="tx2">
                <a:lumMod val="50000"/>
              </a:schemeClr>
            </a:solidFill>
            <a:latin typeface="Arial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8B1CA-97F3-4A91-80A1-8B5E7AAACB0E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7EC9A-FEEC-4681-9F2F-365DAD529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19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7EC9A-FEEC-4681-9F2F-365DAD529F2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09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7EC9A-FEEC-4681-9F2F-365DAD529F2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80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7EC9A-FEEC-4681-9F2F-365DAD529F2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09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7EC9A-FEEC-4681-9F2F-365DAD529F2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09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7EC9A-FEEC-4681-9F2F-365DAD529F2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76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895C2-234F-4509-BC17-46FB5AAA12CB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D53EB-D00B-4152-A43D-D8468A6B19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chart" Target="../charts/chart1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74380F-4B63-4269-9581-89E980129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971" y="1424668"/>
            <a:ext cx="6662057" cy="4008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25866"/>
            <a:ext cx="6858000" cy="129540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Palatino Linotype" pitchFamily="18" charset="0"/>
              </a:rPr>
              <a:t>Implication of GERD to Sudan and Prospects of Long-Term Resolution for Conflicts Around the Eastern Nile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8742" y="5837780"/>
            <a:ext cx="6866058" cy="730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>
                <a:latin typeface="Palatino Linotype" pitchFamily="18" charset="0"/>
              </a:rPr>
              <a:t>August 21, 2020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rgbClr val="002060"/>
                </a:solidFill>
                <a:latin typeface="Yu Gothic Light" panose="020B0300000000000000" pitchFamily="34" charset="-128"/>
                <a:ea typeface="Yu Gothic Light" panose="020B0300000000000000" pitchFamily="34" charset="-128"/>
              </a:rPr>
              <a:t>2020 International Conference on the Nile and GERD : Science Conflict Resolution and Cooperation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070984" y="545089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  <a:latin typeface="Palatino Linotype" pitchFamily="18" charset="0"/>
              </a:rPr>
              <a:t>Yosif A. Ibrahim (Ph.D., P.E,)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2286000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Palatino Linotype" pitchFamily="18" charset="0"/>
            </a:endParaRPr>
          </a:p>
        </p:txBody>
      </p:sp>
      <p:pic>
        <p:nvPicPr>
          <p:cNvPr id="9" name="Picture 5" descr="Z:\Photos\Nile Basin Countries Photos and Flags\Sudan\Flags\sudan_flag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57200"/>
            <a:ext cx="1385184" cy="76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D72F03-C9F7-492A-BEB9-D220443DF9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66" t="21837" r="23335" b="11463"/>
          <a:stretch/>
        </p:blipFill>
        <p:spPr>
          <a:xfrm>
            <a:off x="101600" y="76200"/>
            <a:ext cx="9042400" cy="67818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440730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8E9C9F5-E52D-45CF-98D2-77A139EDA95D}"/>
              </a:ext>
            </a:extLst>
          </p:cNvPr>
          <p:cNvSpPr txBox="1"/>
          <p:nvPr/>
        </p:nvSpPr>
        <p:spPr>
          <a:xfrm>
            <a:off x="4191868" y="152400"/>
            <a:ext cx="49326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Prospect for Long-Term Solution (Prof. Eltahir)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/>
              <a:t>Increase in Yield </a:t>
            </a:r>
            <a:r>
              <a:rPr lang="en-US" sz="1600" dirty="0">
                <a:sym typeface="Wingdings" panose="05000000000000000000" pitchFamily="2" charset="2"/>
              </a:rPr>
              <a:t> 5 BCM (Blue Nile) + 2 BCM (Atbara)</a:t>
            </a:r>
          </a:p>
          <a:p>
            <a:endParaRPr lang="en-US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Allow Ethiopia to Fully Exploit  Hydro-BN</a:t>
            </a:r>
          </a:p>
          <a:p>
            <a:endParaRPr lang="en-US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Allow Ethiopia to Fully Exploit Irrigation </a:t>
            </a:r>
          </a:p>
          <a:p>
            <a:endParaRPr lang="en-US" sz="1600" dirty="0">
              <a:sym typeface="Wingdings" panose="05000000000000000000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Incremental Basin Approach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Start with Agreement Around BN + </a:t>
            </a:r>
            <a:r>
              <a:rPr lang="en-US" sz="1600" dirty="0" err="1">
                <a:sym typeface="Wingdings" panose="05000000000000000000" pitchFamily="2" charset="2"/>
              </a:rPr>
              <a:t>Atabara</a:t>
            </a:r>
            <a:endParaRPr lang="en-US" sz="1600" dirty="0">
              <a:sym typeface="Wingdings" panose="05000000000000000000" pitchFamily="2" charset="2"/>
            </a:endParaRPr>
          </a:p>
          <a:p>
            <a:endParaRPr lang="en-US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Negotiation Around BAS Shall Involve South Sudan</a:t>
            </a:r>
          </a:p>
          <a:p>
            <a:endParaRPr lang="en-US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Terms of Agreement Shall be based on Decadal Yield because of Large Interannual variability; i.e.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Egypt Measured at H.A.D=555 BCM/10-Yrs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Sudan Measured at H.A.D=185 BCM/10Yrs-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>
                <a:sym typeface="Wingdings" panose="05000000000000000000" pitchFamily="2" charset="2"/>
              </a:rPr>
              <a:t>Ethiopia Measured at H.A.D= 70 BCM/10Yrs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0A00EE-3ADE-4E5F-BD71-D21A5BAE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0" t="21837" r="39167" b="11463"/>
          <a:stretch/>
        </p:blipFill>
        <p:spPr>
          <a:xfrm>
            <a:off x="19493" y="0"/>
            <a:ext cx="4172374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5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639762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Palatino Linotype" pitchFamily="18" charset="0"/>
              </a:rPr>
              <a:t>Potential Benefits of GERD?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3300" dirty="0">
                <a:latin typeface="Palatino Linotype" pitchFamily="18" charset="0"/>
              </a:rPr>
              <a:t>Regulation By Default Help in:</a:t>
            </a:r>
            <a:endParaRPr lang="en-US" sz="2800" dirty="0">
              <a:latin typeface="Palatino Linotype" pitchFamily="18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n-US" dirty="0">
                <a:latin typeface="Palatino Linotype" pitchFamily="18" charset="0"/>
                <a:sym typeface="Wingdings" pitchFamily="2" charset="2"/>
              </a:rPr>
              <a:t>Addressing flood impact</a:t>
            </a:r>
          </a:p>
          <a:p>
            <a:pPr lvl="1">
              <a:buFont typeface="Wingdings" pitchFamily="2" charset="2"/>
              <a:buChar char="v"/>
            </a:pPr>
            <a:r>
              <a:rPr lang="en-US" dirty="0">
                <a:latin typeface="Palatino Linotype" pitchFamily="18" charset="0"/>
                <a:sym typeface="Wingdings" pitchFamily="2" charset="2"/>
              </a:rPr>
              <a:t>Avail water for irrigation year around  Irrigation intensification (Facilitate Irrigation of .5 Million Ha) </a:t>
            </a:r>
          </a:p>
          <a:p>
            <a:pPr lvl="1">
              <a:buFont typeface="Wingdings" pitchFamily="2" charset="2"/>
              <a:buChar char="v"/>
            </a:pPr>
            <a:r>
              <a:rPr lang="en-US" dirty="0">
                <a:latin typeface="Palatino Linotype" pitchFamily="18" charset="0"/>
                <a:sym typeface="Wingdings" pitchFamily="2" charset="2"/>
              </a:rPr>
              <a:t>Reduce Sedimentation  Reduction in Sediment load by 85% and cost of dredging by USD 50 million/year</a:t>
            </a:r>
          </a:p>
          <a:p>
            <a:pPr lvl="1">
              <a:buFont typeface="Wingdings" pitchFamily="2" charset="2"/>
              <a:buChar char="v"/>
            </a:pPr>
            <a:r>
              <a:rPr lang="en-US" dirty="0">
                <a:latin typeface="Palatino Linotype" pitchFamily="18" charset="0"/>
                <a:sym typeface="Wingdings" pitchFamily="2" charset="2"/>
              </a:rPr>
              <a:t>Improve performance of existing hydropower plants  </a:t>
            </a:r>
            <a:r>
              <a:rPr lang="en-US" dirty="0"/>
              <a:t> increase in hydropower generation will account for 2,000 GWh/Year, amount to about 23 million USD annually (</a:t>
            </a:r>
            <a:r>
              <a:rPr lang="en-US" dirty="0" err="1"/>
              <a:t>Mordos</a:t>
            </a:r>
            <a:r>
              <a:rPr lang="en-US" dirty="0"/>
              <a:t> et al., 2018)</a:t>
            </a:r>
          </a:p>
          <a:p>
            <a:pPr lvl="1">
              <a:buFont typeface="Wingdings" pitchFamily="2" charset="2"/>
              <a:buChar char="v"/>
            </a:pPr>
            <a:r>
              <a:rPr lang="en-US" dirty="0">
                <a:latin typeface="Palatino Linotype" pitchFamily="18" charset="0"/>
                <a:sym typeface="Wingdings" pitchFamily="2" charset="2"/>
              </a:rPr>
              <a:t>Access to clean and cheap source of energy (Thermal is no longer an option )</a:t>
            </a:r>
          </a:p>
          <a:p>
            <a:pPr lvl="1">
              <a:buFont typeface="Wingdings" pitchFamily="2" charset="2"/>
              <a:buChar char="v"/>
            </a:pPr>
            <a:r>
              <a:rPr lang="en-US" dirty="0">
                <a:latin typeface="Palatino Linotype" pitchFamily="18" charset="0"/>
                <a:sym typeface="Wingdings" pitchFamily="2" charset="2"/>
              </a:rPr>
              <a:t> Navigation</a:t>
            </a:r>
          </a:p>
        </p:txBody>
      </p:sp>
    </p:spTree>
    <p:extLst>
      <p:ext uri="{BB962C8B-B14F-4D97-AF65-F5344CB8AC3E}">
        <p14:creationId xmlns:p14="http://schemas.microsoft.com/office/powerpoint/2010/main" val="3579201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8153400" cy="457201"/>
          </a:xfrm>
        </p:spPr>
        <p:txBody>
          <a:bodyPr>
            <a:normAutofit fontScale="90000"/>
          </a:bodyPr>
          <a:lstStyle/>
          <a:p>
            <a:r>
              <a:rPr lang="en-US" dirty="0"/>
              <a:t>GERD Concerns</a:t>
            </a:r>
            <a:r>
              <a:rPr lang="en-US" dirty="0">
                <a:latin typeface="Palatino Linotype" pitchFamily="18" charset="0"/>
              </a:rPr>
              <a:t>….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066800"/>
            <a:ext cx="8305800" cy="556260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Coordinated operation of the GERD to maximize benefit and minimize negative impacts </a:t>
            </a:r>
            <a:r>
              <a:rPr lang="en-US" dirty="0">
                <a:solidFill>
                  <a:schemeClr val="tx1"/>
                </a:solidFill>
                <a:latin typeface="Palatino Linotype" pitchFamily="18" charset="0"/>
                <a:sym typeface="Wingdings" panose="05000000000000000000" pitchFamily="2" charset="2"/>
              </a:rPr>
              <a:t> </a:t>
            </a:r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marL="457200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Impact of GERD during filling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Reduction in soil fertility;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 Impact to Recession Agriculture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 Risk of dam failure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Revisiting Power Trade Agreement as Part of GERD Negotiation</a:t>
            </a:r>
          </a:p>
          <a:p>
            <a:pPr algn="l"/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280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1F16DB-0B4B-404D-800A-F11288ADD4F8}"/>
              </a:ext>
            </a:extLst>
          </p:cNvPr>
          <p:cNvSpPr txBox="1"/>
          <p:nvPr/>
        </p:nvSpPr>
        <p:spPr>
          <a:xfrm>
            <a:off x="685800" y="374567"/>
            <a:ext cx="792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Environmental and Socio-Economic Impacts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8C1C0D-3547-4B13-95AC-B835F1957689}"/>
              </a:ext>
            </a:extLst>
          </p:cNvPr>
          <p:cNvSpPr txBox="1">
            <a:spLocks/>
          </p:cNvSpPr>
          <p:nvPr/>
        </p:nvSpPr>
        <p:spPr>
          <a:xfrm>
            <a:off x="419100" y="1066800"/>
            <a:ext cx="8305800" cy="5562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>
              <a:buFont typeface="Wingdings" pitchFamily="2" charset="2"/>
              <a:buChar char="q"/>
              <a:defRPr/>
            </a:pPr>
            <a:r>
              <a:rPr lang="en-US" dirty="0">
                <a:solidFill>
                  <a:prstClr val="black"/>
                </a:solidFill>
                <a:latin typeface="Palatino Linotype" pitchFamily="18" charset="0"/>
              </a:rPr>
              <a:t>Recession Agriculture (Social) : The Regulation of the Blue Nile will reduce the recession agri. Irrigated land by about 50% </a:t>
            </a:r>
          </a:p>
          <a:p>
            <a:pPr marL="457200" lvl="1" indent="0">
              <a:buNone/>
              <a:defRPr/>
            </a:pPr>
            <a:endParaRPr lang="en-US" dirty="0">
              <a:solidFill>
                <a:prstClr val="black"/>
              </a:solidFill>
              <a:latin typeface="Palatino Linotype" pitchFamily="18" charset="0"/>
            </a:endParaRPr>
          </a:p>
          <a:p>
            <a:pPr marL="914400" lvl="1" indent="-457200">
              <a:buFont typeface="Wingdings" pitchFamily="2" charset="2"/>
              <a:buChar char="q"/>
              <a:defRPr/>
            </a:pPr>
            <a:r>
              <a:rPr lang="en-US" dirty="0">
                <a:solidFill>
                  <a:prstClr val="black"/>
                </a:solidFill>
                <a:latin typeface="Palatino Linotype" pitchFamily="18" charset="0"/>
              </a:rPr>
              <a:t>Brick making activities (Social)</a:t>
            </a:r>
          </a:p>
          <a:p>
            <a:pPr marL="457200" lvl="1" indent="0">
              <a:buNone/>
              <a:defRPr/>
            </a:pPr>
            <a:endParaRPr lang="en-US" dirty="0">
              <a:solidFill>
                <a:prstClr val="black"/>
              </a:solidFill>
              <a:latin typeface="Palatino Linotype" pitchFamily="18" charset="0"/>
            </a:endParaRPr>
          </a:p>
          <a:p>
            <a:pPr marL="914400" lvl="1" indent="-457200">
              <a:buFont typeface="Wingdings" pitchFamily="2" charset="2"/>
              <a:buChar char="q"/>
              <a:defRPr/>
            </a:pPr>
            <a:r>
              <a:rPr lang="en-US" dirty="0">
                <a:solidFill>
                  <a:prstClr val="black"/>
                </a:solidFill>
                <a:latin typeface="Palatino Linotype" pitchFamily="18" charset="0"/>
              </a:rPr>
              <a:t>Sediment Reduction </a:t>
            </a:r>
            <a:r>
              <a:rPr lang="en-US" dirty="0">
                <a:solidFill>
                  <a:prstClr val="black"/>
                </a:solidFill>
                <a:latin typeface="Palatino Linotype" pitchFamily="18" charset="0"/>
                <a:sym typeface="Wingdings" panose="05000000000000000000" pitchFamily="2" charset="2"/>
              </a:rPr>
              <a:t> Lost in soil fertility (Fertilizers)</a:t>
            </a:r>
          </a:p>
          <a:p>
            <a:pPr marL="914400" lvl="1" indent="-457200">
              <a:buFont typeface="Wingdings" pitchFamily="2" charset="2"/>
              <a:buChar char="q"/>
              <a:defRPr/>
            </a:pPr>
            <a:r>
              <a:rPr lang="en-US" dirty="0">
                <a:solidFill>
                  <a:prstClr val="black"/>
                </a:solidFill>
                <a:latin typeface="Palatino Linotype" pitchFamily="18" charset="0"/>
                <a:sym typeface="Wingdings" panose="05000000000000000000" pitchFamily="2" charset="2"/>
              </a:rPr>
              <a:t>Loss in hydropower generation capabilities during filling</a:t>
            </a:r>
          </a:p>
          <a:p>
            <a:pPr marL="914400" lvl="1" indent="-457200">
              <a:buFont typeface="Wingdings" pitchFamily="2" charset="2"/>
              <a:buChar char="q"/>
              <a:defRPr/>
            </a:pPr>
            <a:r>
              <a:rPr lang="en-US" dirty="0">
                <a:solidFill>
                  <a:prstClr val="black"/>
                </a:solidFill>
                <a:latin typeface="Palatino Linotype" pitchFamily="18" charset="0"/>
              </a:rPr>
              <a:t>Morphological changes (Env.)</a:t>
            </a:r>
          </a:p>
          <a:p>
            <a:pPr marL="914400" lvl="1" indent="-457200">
              <a:buFont typeface="Wingdings" pitchFamily="2" charset="2"/>
              <a:buChar char="q"/>
              <a:defRPr/>
            </a:pPr>
            <a:r>
              <a:rPr lang="en-US" dirty="0">
                <a:solidFill>
                  <a:prstClr val="black"/>
                </a:solidFill>
                <a:latin typeface="Palatino Linotype" pitchFamily="18" charset="0"/>
              </a:rPr>
              <a:t>Changes in river water quality </a:t>
            </a:r>
          </a:p>
          <a:p>
            <a:pPr marL="914400" lvl="1" indent="-457200">
              <a:buFont typeface="Wingdings" pitchFamily="2" charset="2"/>
              <a:buChar char="q"/>
              <a:defRPr/>
            </a:pPr>
            <a:r>
              <a:rPr lang="en-US" dirty="0">
                <a:solidFill>
                  <a:prstClr val="black"/>
                </a:solidFill>
                <a:latin typeface="Palatino Linotype" pitchFamily="18" charset="0"/>
              </a:rPr>
              <a:t>Fisheries</a:t>
            </a:r>
          </a:p>
          <a:p>
            <a:pPr marL="914400" lvl="1" indent="-457200">
              <a:buFont typeface="Wingdings" pitchFamily="2" charset="2"/>
              <a:buChar char="q"/>
              <a:defRPr/>
            </a:pPr>
            <a:endParaRPr lang="en-US" dirty="0">
              <a:solidFill>
                <a:prstClr val="black"/>
              </a:solidFill>
              <a:latin typeface="Palatino Linotype" pitchFamily="18" charset="0"/>
            </a:endParaRPr>
          </a:p>
          <a:p>
            <a:pPr marL="0" indent="0">
              <a:buNone/>
            </a:pPr>
            <a:endParaRPr lang="en-US" dirty="0">
              <a:latin typeface="Palatino Linotype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55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8153400" cy="45720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Palatino Linotype" pitchFamily="18" charset="0"/>
              </a:rPr>
              <a:t>Key Issues Short Term….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066800"/>
            <a:ext cx="8305800" cy="5562600"/>
          </a:xfrm>
        </p:spPr>
        <p:txBody>
          <a:bodyPr>
            <a:normAutofit fontScale="92500" lnSpcReduction="10000"/>
          </a:bodyPr>
          <a:lstStyle/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itchFamily="18" charset="0"/>
                <a:ea typeface="+mn-ea"/>
                <a:cs typeface="+mn-cs"/>
              </a:rPr>
              <a:t>Coordinated and Joint operation of GERD during both Filling and long-term operation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Dam Safety: Reduce Risk of Failure and Demand transparency from Ethiopia to release all Reports that Pertain to Dam Safety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Environmental Impact Study that address recession agriculture, loss in fertile land and other losses in ecosystem benefits and socio-economic benefits with options for mitigations and compensation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Power Trade Agreement to be part of GERD Negotiations</a:t>
            </a: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Have a legally binding agreement and institute some sort of mechanism for operationalization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728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8153400" cy="45720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Palatino Linotype" pitchFamily="18" charset="0"/>
              </a:rPr>
              <a:t>Key Issues: Middle to Long Term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066800"/>
            <a:ext cx="8305800" cy="5562600"/>
          </a:xfrm>
        </p:spPr>
        <p:txBody>
          <a:bodyPr>
            <a:normAutofit fontScale="77500" lnSpcReduction="20000"/>
          </a:bodyPr>
          <a:lstStyle/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Sudan should have a plan to fully utilize its share of 18.5 BCM </a:t>
            </a:r>
            <a:r>
              <a:rPr lang="en-US" dirty="0">
                <a:solidFill>
                  <a:schemeClr val="tx1"/>
                </a:solidFill>
                <a:latin typeface="Palatino Linotype" pitchFamily="18" charset="0"/>
                <a:sym typeface="Wingdings" panose="05000000000000000000" pitchFamily="2" charset="2"/>
              </a:rPr>
              <a:t> Upgrade conveyance system for irrigation</a:t>
            </a: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; irrigation modernization for existing schemes etc.</a:t>
            </a:r>
          </a:p>
          <a:p>
            <a:pPr lvl="1" algn="l"/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itchFamily="18" charset="0"/>
                <a:ea typeface="+mn-ea"/>
                <a:cs typeface="+mn-cs"/>
              </a:rPr>
              <a:t>Improve agriculture productivity and water use efficiency (Adoption of Technology and best practices e.g. improved use of fertilizers, advanced irrigation system)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itchFamily="18" charset="0"/>
              <a:ea typeface="+mn-ea"/>
              <a:cs typeface="+mn-cs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Work with the Egypt and Ethiopia to have long-term water sharing and Benefit sharing agreement that could potentially acknowledge legal water rights per 1959  and at the same time accommodate the development plans for Ethiopia</a:t>
            </a:r>
          </a:p>
          <a:p>
            <a:pPr lvl="1" algn="l"/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Augment hydro-generation through enhancing operation of existing scheme and runoff-river hydro plants</a:t>
            </a:r>
          </a:p>
          <a:p>
            <a:pPr lvl="1" algn="l"/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marL="914400" lvl="1" indent="-457200"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Palatino Linotype" pitchFamily="18" charset="0"/>
              </a:rPr>
              <a:t>Horizontal expansion in irrigated agriculture</a:t>
            </a:r>
          </a:p>
          <a:p>
            <a:pPr algn="l"/>
            <a:endParaRPr lang="en-US" dirty="0">
              <a:solidFill>
                <a:schemeClr val="tx1"/>
              </a:solidFill>
              <a:latin typeface="Palatino Linotype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538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301A8-0A6D-459F-BB2E-30C419850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206521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Context: Exploring Ethiopia Irrigation and Hydropower Development Plans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Options for Accommodating Ethiopia Future Water Needs and the  path forward for Sharing the Nile Water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GERD Positive and Negative Impacts to Sudan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Key Issues that needs immediate attention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689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8E26E3-A2BA-4117-BE75-E553F596D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72" y="1628775"/>
            <a:ext cx="8903378" cy="5219114"/>
          </a:xfrm>
          <a:prstGeom prst="rect">
            <a:avLst/>
          </a:prstGeom>
        </p:spPr>
      </p:pic>
      <p:sp>
        <p:nvSpPr>
          <p:cNvPr id="88" name="Title 1">
            <a:extLst>
              <a:ext uri="{FF2B5EF4-FFF2-40B4-BE49-F238E27FC236}">
                <a16:creationId xmlns:a16="http://schemas.microsoft.com/office/drawing/2014/main" id="{54F4E5EB-410E-45F6-ABF4-98FE245CFD63}"/>
              </a:ext>
            </a:extLst>
          </p:cNvPr>
          <p:cNvSpPr txBox="1">
            <a:spLocks/>
          </p:cNvSpPr>
          <p:nvPr/>
        </p:nvSpPr>
        <p:spPr>
          <a:xfrm>
            <a:off x="9524" y="-39676"/>
            <a:ext cx="9039225" cy="5730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Blue Nile: Ethiopia Irrigation Potential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B0F30C-350A-4BF5-B165-DEAAA9972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8" y="613557"/>
            <a:ext cx="6581774" cy="172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11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1">
            <a:extLst>
              <a:ext uri="{FF2B5EF4-FFF2-40B4-BE49-F238E27FC236}">
                <a16:creationId xmlns:a16="http://schemas.microsoft.com/office/drawing/2014/main" id="{54F4E5EB-410E-45F6-ABF4-98FE245CFD63}"/>
              </a:ext>
            </a:extLst>
          </p:cNvPr>
          <p:cNvSpPr txBox="1">
            <a:spLocks/>
          </p:cNvSpPr>
          <p:nvPr/>
        </p:nvSpPr>
        <p:spPr>
          <a:xfrm>
            <a:off x="1" y="128587"/>
            <a:ext cx="9072562" cy="61118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Blue Nile: Ethiopia Power Potential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280B1C-1455-4EAE-83BF-497F0559F4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3" t="70" r="1957" b="2907"/>
          <a:stretch/>
        </p:blipFill>
        <p:spPr>
          <a:xfrm>
            <a:off x="85725" y="3990976"/>
            <a:ext cx="8972550" cy="243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080125-40AB-423D-B1E0-9CAB1EB07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" y="1317403"/>
            <a:ext cx="86772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1">
            <a:extLst>
              <a:ext uri="{FF2B5EF4-FFF2-40B4-BE49-F238E27FC236}">
                <a16:creationId xmlns:a16="http://schemas.microsoft.com/office/drawing/2014/main" id="{54F4E5EB-410E-45F6-ABF4-98FE245CFD63}"/>
              </a:ext>
            </a:extLst>
          </p:cNvPr>
          <p:cNvSpPr txBox="1">
            <a:spLocks/>
          </p:cNvSpPr>
          <p:nvPr/>
        </p:nvSpPr>
        <p:spPr>
          <a:xfrm>
            <a:off x="9524" y="-39676"/>
            <a:ext cx="9039225" cy="5730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Atbara: Ethiopia Irrigation Potential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E0D097-CA7D-45CE-BB46-568A4A373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69" y="2209800"/>
            <a:ext cx="7242662" cy="44177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F21F62-E1D7-436F-9368-22EBF0309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68" y="645534"/>
            <a:ext cx="7242663" cy="151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1">
            <a:extLst>
              <a:ext uri="{FF2B5EF4-FFF2-40B4-BE49-F238E27FC236}">
                <a16:creationId xmlns:a16="http://schemas.microsoft.com/office/drawing/2014/main" id="{54F4E5EB-410E-45F6-ABF4-98FE245CFD63}"/>
              </a:ext>
            </a:extLst>
          </p:cNvPr>
          <p:cNvSpPr txBox="1">
            <a:spLocks/>
          </p:cNvSpPr>
          <p:nvPr/>
        </p:nvSpPr>
        <p:spPr>
          <a:xfrm>
            <a:off x="9524" y="-39676"/>
            <a:ext cx="9039225" cy="4206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BAS: Ethiopia Irrigation Potential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5F309-61F0-43D0-99C0-15AC231E3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914400"/>
            <a:ext cx="8447821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32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1">
            <a:extLst>
              <a:ext uri="{FF2B5EF4-FFF2-40B4-BE49-F238E27FC236}">
                <a16:creationId xmlns:a16="http://schemas.microsoft.com/office/drawing/2014/main" id="{54F4E5EB-410E-45F6-ABF4-98FE245CFD63}"/>
              </a:ext>
            </a:extLst>
          </p:cNvPr>
          <p:cNvSpPr txBox="1">
            <a:spLocks/>
          </p:cNvSpPr>
          <p:nvPr/>
        </p:nvSpPr>
        <p:spPr>
          <a:xfrm>
            <a:off x="9524" y="-39676"/>
            <a:ext cx="9039225" cy="4206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BAS: Ethiopia Irrigation Potential Continue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D736EA-521C-46FB-A7A6-88CB872632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038" t="-12842" r="1038" b="28671"/>
          <a:stretch/>
        </p:blipFill>
        <p:spPr>
          <a:xfrm>
            <a:off x="4981290" y="5051640"/>
            <a:ext cx="3705510" cy="17084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52C929-219A-485E-B7B1-2B8167981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533400"/>
            <a:ext cx="7277100" cy="28956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47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588682"/>
              </p:ext>
            </p:extLst>
          </p:nvPr>
        </p:nvGraphicFramePr>
        <p:xfrm>
          <a:off x="228600" y="3733800"/>
          <a:ext cx="4683500" cy="299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C696E20-0F8E-4933-8136-4DE7C6FA3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9429" y="3614449"/>
            <a:ext cx="4179320" cy="16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4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8C4ED-139D-4A50-B7E0-539FB0E0C39F}"/>
              </a:ext>
            </a:extLst>
          </p:cNvPr>
          <p:cNvSpPr txBox="1">
            <a:spLocks/>
          </p:cNvSpPr>
          <p:nvPr/>
        </p:nvSpPr>
        <p:spPr>
          <a:xfrm>
            <a:off x="0" y="76200"/>
            <a:ext cx="9039225" cy="4206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Summary of Ethiopia Demand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B0997B-405D-45AC-820D-0257E24A3BE5}"/>
              </a:ext>
            </a:extLst>
          </p:cNvPr>
          <p:cNvSpPr txBox="1"/>
          <p:nvPr/>
        </p:nvSpPr>
        <p:spPr>
          <a:xfrm>
            <a:off x="971107" y="3886200"/>
            <a:ext cx="7310770" cy="20313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Total Investment Portfolio=  22.183 Billion US$</a:t>
            </a:r>
          </a:p>
          <a:p>
            <a:r>
              <a:rPr lang="en-US" dirty="0"/>
              <a:t>Total  Irrigation Potential =1.4 Million Ha</a:t>
            </a:r>
          </a:p>
          <a:p>
            <a:r>
              <a:rPr lang="en-US" dirty="0"/>
              <a:t>Total Water Requirements = 8.7 BCM (Excluding Evaporation Losses)</a:t>
            </a:r>
          </a:p>
          <a:p>
            <a:r>
              <a:rPr lang="en-US" dirty="0"/>
              <a:t>Anticipated Net Revenue Generated = 249 (</a:t>
            </a:r>
            <a:r>
              <a:rPr lang="en-US" dirty="0" err="1"/>
              <a:t>Irr</a:t>
            </a:r>
            <a:r>
              <a:rPr lang="en-US" dirty="0"/>
              <a:t>.)+3865 (Hydro)=4.11 Billion/</a:t>
            </a:r>
            <a:r>
              <a:rPr lang="en-US" dirty="0" err="1"/>
              <a:t>Yr</a:t>
            </a:r>
            <a:endParaRPr lang="en-US" dirty="0"/>
          </a:p>
          <a:p>
            <a:r>
              <a:rPr lang="en-US" dirty="0"/>
              <a:t>Water Value for Hydro= 1.33 US$</a:t>
            </a:r>
          </a:p>
          <a:p>
            <a:r>
              <a:rPr lang="en-US" dirty="0"/>
              <a:t>Water Value for Irrigation=2.86 Cents</a:t>
            </a:r>
          </a:p>
          <a:p>
            <a:r>
              <a:rPr lang="en-US" dirty="0"/>
              <a:t>Total Employment Generated Irrigation=14.9 Billion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629BA2-8611-4D52-8586-29B11B90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0" y="2614723"/>
            <a:ext cx="7310770" cy="800100"/>
          </a:xfrm>
          <a:prstGeom prst="rect">
            <a:avLst/>
          </a:prstGeom>
          <a:ln w="15875">
            <a:solidFill>
              <a:srgbClr val="FF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C4CF2B-0ADD-4690-9E48-5A5F98E20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30" y="679499"/>
            <a:ext cx="7310770" cy="1752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798644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8C4ED-139D-4A50-B7E0-539FB0E0C39F}"/>
              </a:ext>
            </a:extLst>
          </p:cNvPr>
          <p:cNvSpPr txBox="1">
            <a:spLocks/>
          </p:cNvSpPr>
          <p:nvPr/>
        </p:nvSpPr>
        <p:spPr>
          <a:xfrm>
            <a:off x="0" y="76200"/>
            <a:ext cx="9039225" cy="4206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Eastern Nile Multi-Sector Opportunity Analysis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68FDEE-E9B1-4A58-B024-F28245CF8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90" y="859300"/>
            <a:ext cx="7845820" cy="59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59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2172</TotalTime>
  <Words>745</Words>
  <Application>Microsoft Office PowerPoint</Application>
  <PresentationFormat>On-screen Show (4:3)</PresentationFormat>
  <Paragraphs>95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Yu Gothic Light</vt:lpstr>
      <vt:lpstr>Arial</vt:lpstr>
      <vt:lpstr>Calibri</vt:lpstr>
      <vt:lpstr>Estrangelo Edessa</vt:lpstr>
      <vt:lpstr>Palatino Linotype</vt:lpstr>
      <vt:lpstr>Wingdings</vt:lpstr>
      <vt:lpstr>Office Theme</vt:lpstr>
      <vt:lpstr>Implication of GERD to Sudan and Prospects of Long-Term Resolution for Conflicts Around the Eastern Nile</vt:lpstr>
      <vt:lpstr>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Potential Benefits of GERD? </vt:lpstr>
      <vt:lpstr>GERD Concerns…. </vt:lpstr>
      <vt:lpstr>PowerPoint Presentation</vt:lpstr>
      <vt:lpstr>Key Issues Short Term…. </vt:lpstr>
      <vt:lpstr>Key Issues: Middle to Long Term</vt:lpstr>
      <vt:lpstr>Thank You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Watershed Management Challenge</dc:title>
  <dc:creator>HP</dc:creator>
  <cp:lastModifiedBy>Ibrahim, Yosif</cp:lastModifiedBy>
  <cp:revision>123</cp:revision>
  <dcterms:created xsi:type="dcterms:W3CDTF">2012-03-07T08:00:45Z</dcterms:created>
  <dcterms:modified xsi:type="dcterms:W3CDTF">2020-08-18T12:56:42Z</dcterms:modified>
</cp:coreProperties>
</file>