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33"/>
  </p:notesMasterIdLst>
  <p:sldIdLst>
    <p:sldId id="256" r:id="rId2"/>
    <p:sldId id="277" r:id="rId3"/>
    <p:sldId id="257" r:id="rId4"/>
    <p:sldId id="258" r:id="rId5"/>
    <p:sldId id="319" r:id="rId6"/>
    <p:sldId id="279" r:id="rId7"/>
    <p:sldId id="260" r:id="rId8"/>
    <p:sldId id="330" r:id="rId9"/>
    <p:sldId id="318" r:id="rId10"/>
    <p:sldId id="320" r:id="rId11"/>
    <p:sldId id="276" r:id="rId12"/>
    <p:sldId id="293" r:id="rId13"/>
    <p:sldId id="302" r:id="rId14"/>
    <p:sldId id="328" r:id="rId15"/>
    <p:sldId id="329" r:id="rId16"/>
    <p:sldId id="263" r:id="rId17"/>
    <p:sldId id="264" r:id="rId18"/>
    <p:sldId id="267" r:id="rId19"/>
    <p:sldId id="265" r:id="rId20"/>
    <p:sldId id="331" r:id="rId21"/>
    <p:sldId id="271" r:id="rId22"/>
    <p:sldId id="323" r:id="rId23"/>
    <p:sldId id="326" r:id="rId24"/>
    <p:sldId id="327" r:id="rId25"/>
    <p:sldId id="325" r:id="rId26"/>
    <p:sldId id="324" r:id="rId27"/>
    <p:sldId id="322" r:id="rId28"/>
    <p:sldId id="321" r:id="rId29"/>
    <p:sldId id="275" r:id="rId30"/>
    <p:sldId id="272" r:id="rId31"/>
    <p:sldId id="332"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73" autoAdjust="0"/>
    <p:restoredTop sz="95529" autoAdjust="0"/>
  </p:normalViewPr>
  <p:slideViewPr>
    <p:cSldViewPr snapToGrid="0">
      <p:cViewPr varScale="1">
        <p:scale>
          <a:sx n="99" d="100"/>
          <a:sy n="99" d="100"/>
        </p:scale>
        <p:origin x="200" y="12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RESEARCH\ETHIOPIA%20WATER%20RESOURCES%20AND%20HYDROLOGY\The%20Nile%20and%20GERD\PAPERS%20PRESENTATIONS%20AND%20ARTICLES%20FOR%20PUBLICATION\Global%20Water%20and%20Population%20Data%20and%20Plo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RESEARCH\ETHIOPIA%20WATER%20RESOURCES%20AND%20HYDROLOGY\The%20Nile%20and%20GERD\PAPERS%20PRESENTATIONS%20AND%20ARTICLES%20FOR%20PUBLICATION\Global%20Water%20and%20Population%20Data%20and%20Plot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Transboundary river basins of the world</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Sheet1!$B$4:$B$8</c:f>
              <c:strCache>
                <c:ptCount val="5"/>
                <c:pt idx="0">
                  <c:v>Africa</c:v>
                </c:pt>
                <c:pt idx="1">
                  <c:v>North America</c:v>
                </c:pt>
                <c:pt idx="2">
                  <c:v>Asia</c:v>
                </c:pt>
                <c:pt idx="3">
                  <c:v>Europe</c:v>
                </c:pt>
                <c:pt idx="4">
                  <c:v>South America</c:v>
                </c:pt>
              </c:strCache>
            </c:strRef>
          </c:cat>
          <c:val>
            <c:numRef>
              <c:f>Sheet1!$C$4:$C$8</c:f>
              <c:numCache>
                <c:formatCode>General</c:formatCode>
                <c:ptCount val="5"/>
                <c:pt idx="0">
                  <c:v>64</c:v>
                </c:pt>
                <c:pt idx="1">
                  <c:v>46</c:v>
                </c:pt>
                <c:pt idx="2">
                  <c:v>60</c:v>
                </c:pt>
                <c:pt idx="3">
                  <c:v>68</c:v>
                </c:pt>
                <c:pt idx="4">
                  <c:v>38</c:v>
                </c:pt>
              </c:numCache>
            </c:numRef>
          </c:val>
          <c:extLst>
            <c:ext xmlns:c16="http://schemas.microsoft.com/office/drawing/2014/chart" uri="{C3380CC4-5D6E-409C-BE32-E72D297353CC}">
              <c16:uniqueId val="{00000000-86E0-41A5-B71E-134A1E4A5D0E}"/>
            </c:ext>
          </c:extLst>
        </c:ser>
        <c:dLbls>
          <c:dLblPos val="inEnd"/>
          <c:showLegendKey val="0"/>
          <c:showVal val="1"/>
          <c:showCatName val="0"/>
          <c:showSerName val="0"/>
          <c:showPercent val="0"/>
          <c:showBubbleSize val="0"/>
        </c:dLbls>
        <c:gapWidth val="65"/>
        <c:axId val="128165344"/>
        <c:axId val="119579216"/>
      </c:barChart>
      <c:catAx>
        <c:axId val="12816534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19579216"/>
        <c:crosses val="autoZero"/>
        <c:auto val="1"/>
        <c:lblAlgn val="ctr"/>
        <c:lblOffset val="100"/>
        <c:noMultiLvlLbl val="0"/>
      </c:catAx>
      <c:valAx>
        <c:axId val="11957921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1281653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600" cap="all" baseline="0" dirty="0"/>
              <a:t>Sectoral distribution of 145 agreements on transboundary water resources</a:t>
            </a:r>
          </a:p>
        </c:rich>
      </c:tx>
      <c:layout>
        <c:manualLayout>
          <c:xMode val="edge"/>
          <c:yMode val="edge"/>
          <c:x val="0.11500729932637921"/>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773-4371-B65E-18942EDDEFD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773-4371-B65E-18942EDDEFD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773-4371-B65E-18942EDDEFDB}"/>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773-4371-B65E-18942EDDEFDB}"/>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9773-4371-B65E-18942EDDEFDB}"/>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9773-4371-B65E-18942EDDEFDB}"/>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9773-4371-B65E-18942EDDEFDB}"/>
              </c:ext>
            </c:extLst>
          </c:dPt>
          <c:dLbls>
            <c:dLbl>
              <c:idx val="0"/>
              <c:layout>
                <c:manualLayout>
                  <c:x val="0.33413798853549476"/>
                  <c:y val="-2.2967678266672661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 xmlns:c16="http://schemas.microsoft.com/office/drawing/2014/chart" uri="{C3380CC4-5D6E-409C-BE32-E72D297353CC}">
                  <c16:uniqueId val="{00000001-9773-4371-B65E-18942EDDEFDB}"/>
                </c:ext>
              </c:extLst>
            </c:dLbl>
            <c:dLbl>
              <c:idx val="1"/>
              <c:layout>
                <c:manualLayout>
                  <c:x val="0.28490804005854881"/>
                  <c:y val="3.1661096893947034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 xmlns:c16="http://schemas.microsoft.com/office/drawing/2014/chart" uri="{C3380CC4-5D6E-409C-BE32-E72D297353CC}">
                  <c16:uniqueId val="{00000003-9773-4371-B65E-18942EDDEFDB}"/>
                </c:ext>
              </c:extLst>
            </c:dLbl>
            <c:dLbl>
              <c:idx val="2"/>
              <c:layout>
                <c:manualLayout>
                  <c:x val="0.21466404103086087"/>
                  <c:y val="7.03325089150212E-2"/>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 xmlns:c16="http://schemas.microsoft.com/office/drawing/2014/chart" uri="{C3380CC4-5D6E-409C-BE32-E72D297353CC}">
                  <c16:uniqueId val="{00000005-9773-4371-B65E-18942EDDEFDB}"/>
                </c:ext>
              </c:extLst>
            </c:dLbl>
            <c:dLbl>
              <c:idx val="3"/>
              <c:layout>
                <c:manualLayout>
                  <c:x val="0.10771988976956277"/>
                  <c:y val="0.11545888898624608"/>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 xmlns:c16="http://schemas.microsoft.com/office/drawing/2014/chart" uri="{C3380CC4-5D6E-409C-BE32-E72D297353CC}">
                  <c16:uniqueId val="{00000007-9773-4371-B65E-18942EDDEFDB}"/>
                </c:ext>
              </c:extLst>
            </c:dLbl>
            <c:dLbl>
              <c:idx val="4"/>
              <c:layout>
                <c:manualLayout>
                  <c:x val="5.156097133102578E-2"/>
                  <c:y val="7.599163810586208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773-4371-B65E-18942EDDEFDB}"/>
                </c:ext>
              </c:extLst>
            </c:dLbl>
            <c:dLbl>
              <c:idx val="5"/>
              <c:layout>
                <c:manualLayout>
                  <c:x val="0.15331881715299725"/>
                  <c:y val="-0.10369166984548191"/>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 xmlns:c16="http://schemas.microsoft.com/office/drawing/2014/chart" uri="{C3380CC4-5D6E-409C-BE32-E72D297353CC}">
                  <c16:uniqueId val="{0000000B-9773-4371-B65E-18942EDDEFDB}"/>
                </c:ext>
              </c:extLst>
            </c:dLbl>
            <c:dLbl>
              <c:idx val="6"/>
              <c:layout>
                <c:manualLayout>
                  <c:x val="1.2227905959055879E-2"/>
                  <c:y val="-0.14555699591249824"/>
                </c:manualLayout>
              </c:layout>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clip" horzOverflow="clip" vert="horz" wrap="square" lIns="36576" tIns="18288" rIns="36576" bIns="18288" anchor="ctr" anchorCtr="1">
                  <a:sp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wedgeRectCallout">
                      <a:avLst/>
                    </a:prstGeom>
                    <a:pattFill prst="pct75">
                      <a:fgClr>
                        <a:schemeClr val="dk1">
                          <a:lumMod val="75000"/>
                          <a:lumOff val="25000"/>
                        </a:schemeClr>
                      </a:fgClr>
                      <a:bgClr>
                        <a:schemeClr val="dk1">
                          <a:lumMod val="65000"/>
                          <a:lumOff val="35000"/>
                        </a:schemeClr>
                      </a:bgClr>
                    </a:pattFill>
                    <a:ln>
                      <a:noFill/>
                    </a:ln>
                  </c15:spPr>
                </c:ext>
                <c:ext xmlns:c16="http://schemas.microsoft.com/office/drawing/2014/chart" uri="{C3380CC4-5D6E-409C-BE32-E72D297353CC}">
                  <c16:uniqueId val="{0000000D-9773-4371-B65E-18942EDDEFDB}"/>
                </c:ext>
              </c:extLst>
            </c:dLbl>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Sheet1!$B$20:$B$26</c:f>
              <c:strCache>
                <c:ptCount val="7"/>
                <c:pt idx="0">
                  <c:v>Fishing</c:v>
                </c:pt>
                <c:pt idx="1">
                  <c:v>Pollution</c:v>
                </c:pt>
                <c:pt idx="2">
                  <c:v>Navigation</c:v>
                </c:pt>
                <c:pt idx="3">
                  <c:v>Industrial allocation</c:v>
                </c:pt>
                <c:pt idx="4">
                  <c:v>Flood control</c:v>
                </c:pt>
                <c:pt idx="5">
                  <c:v>Water utilization</c:v>
                </c:pt>
                <c:pt idx="6">
                  <c:v>Hydropower</c:v>
                </c:pt>
              </c:strCache>
            </c:strRef>
          </c:cat>
          <c:val>
            <c:numRef>
              <c:f>Sheet1!$C$20:$C$26</c:f>
              <c:numCache>
                <c:formatCode>General</c:formatCode>
                <c:ptCount val="7"/>
                <c:pt idx="0">
                  <c:v>1</c:v>
                </c:pt>
                <c:pt idx="1">
                  <c:v>6</c:v>
                </c:pt>
                <c:pt idx="2">
                  <c:v>6</c:v>
                </c:pt>
                <c:pt idx="3">
                  <c:v>9</c:v>
                </c:pt>
                <c:pt idx="4">
                  <c:v>13</c:v>
                </c:pt>
                <c:pt idx="5">
                  <c:v>53</c:v>
                </c:pt>
                <c:pt idx="6">
                  <c:v>57</c:v>
                </c:pt>
              </c:numCache>
            </c:numRef>
          </c:val>
          <c:extLst>
            <c:ext xmlns:c16="http://schemas.microsoft.com/office/drawing/2014/chart" uri="{C3380CC4-5D6E-409C-BE32-E72D297353CC}">
              <c16:uniqueId val="{0000000E-9773-4371-B65E-18942EDDEFD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8.2187027392784263E-3"/>
          <c:y val="0.95151700293280439"/>
          <c:w val="0.99178129726072162"/>
          <c:h val="4.8482997067195624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D4E0A1-2FAA-4C4F-A963-A18676DD2709}" type="doc">
      <dgm:prSet loTypeId="urn:microsoft.com/office/officeart/2016/7/layout/AccentHomeChevronProcess" loCatId="process" qsTypeId="urn:microsoft.com/office/officeart/2005/8/quickstyle/simple1" qsCatId="simple" csTypeId="urn:microsoft.com/office/officeart/2005/8/colors/accent0_3" csCatId="mainScheme" phldr="1"/>
      <dgm:spPr/>
      <dgm:t>
        <a:bodyPr/>
        <a:lstStyle/>
        <a:p>
          <a:endParaRPr lang="en-US"/>
        </a:p>
      </dgm:t>
    </dgm:pt>
    <dgm:pt modelId="{59A0B26A-2973-451B-9ADA-6468D9C1A82E}">
      <dgm:prSet/>
      <dgm:spPr/>
      <dgm:t>
        <a:bodyPr/>
        <a:lstStyle/>
        <a:p>
          <a:r>
            <a:rPr lang="en-US" dirty="0"/>
            <a:t>1954-1966</a:t>
          </a:r>
        </a:p>
      </dgm:t>
    </dgm:pt>
    <dgm:pt modelId="{485F4D2F-583A-4E49-8439-7E9505C9635E}" type="parTrans" cxnId="{3B32756D-B3E5-411D-8FF5-9443D03E0512}">
      <dgm:prSet/>
      <dgm:spPr/>
      <dgm:t>
        <a:bodyPr/>
        <a:lstStyle/>
        <a:p>
          <a:endParaRPr lang="en-US"/>
        </a:p>
      </dgm:t>
    </dgm:pt>
    <dgm:pt modelId="{82DF06A8-49E6-4C50-8190-748A5D28FD6E}" type="sibTrans" cxnId="{3B32756D-B3E5-411D-8FF5-9443D03E0512}">
      <dgm:prSet/>
      <dgm:spPr/>
      <dgm:t>
        <a:bodyPr/>
        <a:lstStyle/>
        <a:p>
          <a:endParaRPr lang="en-US"/>
        </a:p>
      </dgm:t>
    </dgm:pt>
    <dgm:pt modelId="{EFA50C6C-022A-4BE7-B363-CC5944231205}">
      <dgm:prSet custT="1"/>
      <dgm:spPr/>
      <dgm:t>
        <a:bodyPr/>
        <a:lstStyle/>
        <a:p>
          <a:r>
            <a:rPr lang="en-US" sz="1400" b="1" dirty="0"/>
            <a:t>The first committee</a:t>
          </a:r>
        </a:p>
        <a:p>
          <a:r>
            <a:rPr lang="en-US" sz="1400" b="1" dirty="0"/>
            <a:t>The 1966 Helsinki Rules. </a:t>
          </a:r>
        </a:p>
        <a:p>
          <a:endParaRPr lang="en-US" sz="1200" b="1" dirty="0"/>
        </a:p>
        <a:p>
          <a:endParaRPr lang="en-US" sz="1200" b="1" dirty="0"/>
        </a:p>
        <a:p>
          <a:endParaRPr lang="en-US" sz="1200" b="1" dirty="0"/>
        </a:p>
      </dgm:t>
    </dgm:pt>
    <dgm:pt modelId="{2DCDB026-5A6D-4F6F-854C-5F88D23D2A99}" type="parTrans" cxnId="{F7E24D59-9532-4E70-A381-FD77E8E3792F}">
      <dgm:prSet/>
      <dgm:spPr/>
      <dgm:t>
        <a:bodyPr/>
        <a:lstStyle/>
        <a:p>
          <a:endParaRPr lang="en-US"/>
        </a:p>
      </dgm:t>
    </dgm:pt>
    <dgm:pt modelId="{1640FBF7-6D83-46D6-9A14-66833FCD0185}" type="sibTrans" cxnId="{F7E24D59-9532-4E70-A381-FD77E8E3792F}">
      <dgm:prSet/>
      <dgm:spPr/>
      <dgm:t>
        <a:bodyPr/>
        <a:lstStyle/>
        <a:p>
          <a:endParaRPr lang="en-US"/>
        </a:p>
      </dgm:t>
    </dgm:pt>
    <dgm:pt modelId="{8159643A-818D-4545-AFE5-29FC064B1AAA}">
      <dgm:prSet/>
      <dgm:spPr/>
      <dgm:t>
        <a:bodyPr/>
        <a:lstStyle/>
        <a:p>
          <a:r>
            <a:rPr lang="en-US" dirty="0"/>
            <a:t>1966-1986</a:t>
          </a:r>
        </a:p>
      </dgm:t>
    </dgm:pt>
    <dgm:pt modelId="{2AC99ED1-74BC-44F4-AB57-AD4179C7D85F}" type="parTrans" cxnId="{D9DD0A07-3DE1-4FDB-9228-533E0FAB48D9}">
      <dgm:prSet/>
      <dgm:spPr/>
      <dgm:t>
        <a:bodyPr/>
        <a:lstStyle/>
        <a:p>
          <a:endParaRPr lang="en-US"/>
        </a:p>
      </dgm:t>
    </dgm:pt>
    <dgm:pt modelId="{384C38D0-1DF9-4571-8437-3CD10BEF2AAE}" type="sibTrans" cxnId="{D9DD0A07-3DE1-4FDB-9228-533E0FAB48D9}">
      <dgm:prSet/>
      <dgm:spPr/>
      <dgm:t>
        <a:bodyPr/>
        <a:lstStyle/>
        <a:p>
          <a:endParaRPr lang="en-US"/>
        </a:p>
      </dgm:t>
    </dgm:pt>
    <dgm:pt modelId="{A5F3A565-F1A9-4263-BA1F-374C68AB041C}">
      <dgm:prSet custT="1"/>
      <dgm:spPr/>
      <dgm:t>
        <a:bodyPr/>
        <a:lstStyle/>
        <a:p>
          <a:r>
            <a:rPr lang="en-US" sz="1400" b="1" dirty="0"/>
            <a:t>The second committee  </a:t>
          </a:r>
        </a:p>
        <a:p>
          <a:r>
            <a:rPr lang="en-US" sz="1400" b="1" dirty="0"/>
            <a:t>Drafting of articles amplifying aspects of the Helsinki Rules</a:t>
          </a:r>
          <a:endParaRPr lang="en-US" sz="1100" dirty="0"/>
        </a:p>
      </dgm:t>
    </dgm:pt>
    <dgm:pt modelId="{BC9CEAF5-0740-4D16-9B53-CFBE32998C15}" type="parTrans" cxnId="{5674DB32-52A8-4AD6-91A2-851D4F5D774E}">
      <dgm:prSet/>
      <dgm:spPr/>
      <dgm:t>
        <a:bodyPr/>
        <a:lstStyle/>
        <a:p>
          <a:endParaRPr lang="en-US"/>
        </a:p>
      </dgm:t>
    </dgm:pt>
    <dgm:pt modelId="{E138BD27-CD5F-4B72-9EE7-AFCFDA324151}" type="sibTrans" cxnId="{5674DB32-52A8-4AD6-91A2-851D4F5D774E}">
      <dgm:prSet/>
      <dgm:spPr/>
      <dgm:t>
        <a:bodyPr/>
        <a:lstStyle/>
        <a:p>
          <a:endParaRPr lang="en-US"/>
        </a:p>
      </dgm:t>
    </dgm:pt>
    <dgm:pt modelId="{11173297-B697-4A11-9EAC-E45317C547A3}">
      <dgm:prSet/>
      <dgm:spPr/>
      <dgm:t>
        <a:bodyPr/>
        <a:lstStyle/>
        <a:p>
          <a:r>
            <a:rPr lang="en-US" dirty="0"/>
            <a:t>1990</a:t>
          </a:r>
        </a:p>
      </dgm:t>
    </dgm:pt>
    <dgm:pt modelId="{04B33EEE-24D9-46D5-87A7-153B2EA6E29D}" type="parTrans" cxnId="{6C7779F4-FD69-4B67-B910-A8608F5BFD91}">
      <dgm:prSet/>
      <dgm:spPr/>
      <dgm:t>
        <a:bodyPr/>
        <a:lstStyle/>
        <a:p>
          <a:endParaRPr lang="en-US"/>
        </a:p>
      </dgm:t>
    </dgm:pt>
    <dgm:pt modelId="{F44242F6-86F1-4EA1-8BA3-3748696B9D36}" type="sibTrans" cxnId="{6C7779F4-FD69-4B67-B910-A8608F5BFD91}">
      <dgm:prSet/>
      <dgm:spPr/>
      <dgm:t>
        <a:bodyPr/>
        <a:lstStyle/>
        <a:p>
          <a:endParaRPr lang="en-US"/>
        </a:p>
      </dgm:t>
    </dgm:pt>
    <dgm:pt modelId="{388BDCB2-DCDF-44F3-8324-AEB38FDDBDD1}">
      <dgm:prSet custT="1"/>
      <dgm:spPr/>
      <dgm:t>
        <a:bodyPr/>
        <a:lstStyle/>
        <a:p>
          <a:r>
            <a:rPr lang="en-US" sz="1400" b="1" dirty="0"/>
            <a:t>The third committee, continues this work of amplification</a:t>
          </a:r>
        </a:p>
        <a:p>
          <a:endParaRPr lang="en-US" sz="1100" dirty="0"/>
        </a:p>
        <a:p>
          <a:endParaRPr lang="en-US" sz="1100" dirty="0"/>
        </a:p>
      </dgm:t>
    </dgm:pt>
    <dgm:pt modelId="{37941136-BD0B-4BA2-AB30-C59B281AC064}" type="parTrans" cxnId="{F7EA216A-8EED-4AEA-8470-B1B8F045C9C9}">
      <dgm:prSet/>
      <dgm:spPr/>
      <dgm:t>
        <a:bodyPr/>
        <a:lstStyle/>
        <a:p>
          <a:endParaRPr lang="en-US"/>
        </a:p>
      </dgm:t>
    </dgm:pt>
    <dgm:pt modelId="{3E43BD3A-DE7D-4F87-8DF8-BE45D9E99A98}" type="sibTrans" cxnId="{F7EA216A-8EED-4AEA-8470-B1B8F045C9C9}">
      <dgm:prSet/>
      <dgm:spPr/>
      <dgm:t>
        <a:bodyPr/>
        <a:lstStyle/>
        <a:p>
          <a:endParaRPr lang="en-US"/>
        </a:p>
      </dgm:t>
    </dgm:pt>
    <dgm:pt modelId="{D59A6E49-80F2-47F2-A3F1-A7D3C1042B7A}">
      <dgm:prSet/>
      <dgm:spPr/>
      <dgm:t>
        <a:bodyPr/>
        <a:lstStyle/>
        <a:p>
          <a:r>
            <a:rPr lang="en-US" dirty="0"/>
            <a:t>1997</a:t>
          </a:r>
        </a:p>
      </dgm:t>
    </dgm:pt>
    <dgm:pt modelId="{0F0347E2-53BF-4AF0-BE04-E562E9D07F8C}" type="parTrans" cxnId="{1DEAA8D5-09D4-43B8-9CE1-38F63628F861}">
      <dgm:prSet/>
      <dgm:spPr/>
      <dgm:t>
        <a:bodyPr/>
        <a:lstStyle/>
        <a:p>
          <a:endParaRPr lang="en-US"/>
        </a:p>
      </dgm:t>
    </dgm:pt>
    <dgm:pt modelId="{7E011706-AE0C-4AA0-B690-E8284D94C1FB}" type="sibTrans" cxnId="{1DEAA8D5-09D4-43B8-9CE1-38F63628F861}">
      <dgm:prSet/>
      <dgm:spPr/>
      <dgm:t>
        <a:bodyPr/>
        <a:lstStyle/>
        <a:p>
          <a:endParaRPr lang="en-US"/>
        </a:p>
      </dgm:t>
    </dgm:pt>
    <dgm:pt modelId="{B37999E7-C394-42CA-9788-025667B2F148}">
      <dgm:prSet custT="1"/>
      <dgm:spPr/>
      <dgm:t>
        <a:bodyPr/>
        <a:lstStyle/>
        <a:p>
          <a:r>
            <a:rPr lang="en-US" sz="1400" b="1" dirty="0"/>
            <a:t>Convention on the Law of the Non-navigational Uses of International Watercourses</a:t>
          </a:r>
          <a:r>
            <a:rPr lang="en-US" sz="1400" dirty="0"/>
            <a:t>. </a:t>
          </a:r>
        </a:p>
        <a:p>
          <a:endParaRPr lang="en-US" sz="1100" dirty="0"/>
        </a:p>
        <a:p>
          <a:endParaRPr lang="en-US" sz="1100" dirty="0"/>
        </a:p>
      </dgm:t>
    </dgm:pt>
    <dgm:pt modelId="{4E4B7B64-9855-4792-8CF8-036E24B99347}" type="parTrans" cxnId="{60F2516C-41F3-4218-A1D1-062B64CCA51C}">
      <dgm:prSet/>
      <dgm:spPr/>
      <dgm:t>
        <a:bodyPr/>
        <a:lstStyle/>
        <a:p>
          <a:endParaRPr lang="en-US"/>
        </a:p>
      </dgm:t>
    </dgm:pt>
    <dgm:pt modelId="{B2DC8013-B540-4718-801F-00BFBC13037A}" type="sibTrans" cxnId="{60F2516C-41F3-4218-A1D1-062B64CCA51C}">
      <dgm:prSet/>
      <dgm:spPr/>
      <dgm:t>
        <a:bodyPr/>
        <a:lstStyle/>
        <a:p>
          <a:endParaRPr lang="en-US"/>
        </a:p>
      </dgm:t>
    </dgm:pt>
    <dgm:pt modelId="{8AE324F7-386D-45A2-868A-242E22B37484}">
      <dgm:prSet/>
      <dgm:spPr/>
      <dgm:t>
        <a:bodyPr/>
        <a:lstStyle/>
        <a:p>
          <a:r>
            <a:rPr lang="en-US" dirty="0"/>
            <a:t>2004</a:t>
          </a:r>
        </a:p>
      </dgm:t>
    </dgm:pt>
    <dgm:pt modelId="{234A76A7-017C-468D-B6C6-6AE5595F0A60}" type="parTrans" cxnId="{3558A59D-7369-44E9-904F-FA6F4D04C070}">
      <dgm:prSet/>
      <dgm:spPr/>
      <dgm:t>
        <a:bodyPr/>
        <a:lstStyle/>
        <a:p>
          <a:endParaRPr lang="en-US"/>
        </a:p>
      </dgm:t>
    </dgm:pt>
    <dgm:pt modelId="{EC9BCBCD-EFC8-4290-B863-734E9A2158AC}" type="sibTrans" cxnId="{3558A59D-7369-44E9-904F-FA6F4D04C070}">
      <dgm:prSet/>
      <dgm:spPr/>
      <dgm:t>
        <a:bodyPr/>
        <a:lstStyle/>
        <a:p>
          <a:endParaRPr lang="en-US"/>
        </a:p>
      </dgm:t>
    </dgm:pt>
    <dgm:pt modelId="{F2C5946E-96AC-4D5A-B458-7D2B25514DE6}">
      <dgm:prSet custT="1"/>
      <dgm:spPr/>
      <dgm:t>
        <a:bodyPr/>
        <a:lstStyle/>
        <a:p>
          <a:r>
            <a:rPr lang="en-US" sz="1400" b="1" dirty="0"/>
            <a:t>The Berlin Rules (2004) </a:t>
          </a:r>
        </a:p>
        <a:p>
          <a:endParaRPr lang="en-US" sz="1100" b="1" dirty="0"/>
        </a:p>
        <a:p>
          <a:endParaRPr lang="en-US" sz="1100" b="1" dirty="0"/>
        </a:p>
        <a:p>
          <a:endParaRPr lang="en-US" sz="1100" b="1" dirty="0"/>
        </a:p>
        <a:p>
          <a:endParaRPr lang="en-US" sz="1100" b="1" dirty="0"/>
        </a:p>
      </dgm:t>
    </dgm:pt>
    <dgm:pt modelId="{00377DCE-90FB-46C7-8AA2-8160B9C8E411}" type="parTrans" cxnId="{1AC5888B-5F0A-4CE7-8F69-58ACC0AA1100}">
      <dgm:prSet/>
      <dgm:spPr/>
      <dgm:t>
        <a:bodyPr/>
        <a:lstStyle/>
        <a:p>
          <a:endParaRPr lang="en-US"/>
        </a:p>
      </dgm:t>
    </dgm:pt>
    <dgm:pt modelId="{A191672C-E826-4D12-AE04-B7C722E1DAD5}" type="sibTrans" cxnId="{1AC5888B-5F0A-4CE7-8F69-58ACC0AA1100}">
      <dgm:prSet/>
      <dgm:spPr/>
      <dgm:t>
        <a:bodyPr/>
        <a:lstStyle/>
        <a:p>
          <a:endParaRPr lang="en-US"/>
        </a:p>
      </dgm:t>
    </dgm:pt>
    <dgm:pt modelId="{783BA2EA-8436-4CCE-A39E-6BCF5238143F}" type="pres">
      <dgm:prSet presAssocID="{AAD4E0A1-2FAA-4C4F-A963-A18676DD2709}" presName="Name0" presStyleCnt="0">
        <dgm:presLayoutVars>
          <dgm:animLvl val="lvl"/>
          <dgm:resizeHandles val="exact"/>
        </dgm:presLayoutVars>
      </dgm:prSet>
      <dgm:spPr/>
    </dgm:pt>
    <dgm:pt modelId="{F0826536-DCAA-4063-BFB9-4645227B9732}" type="pres">
      <dgm:prSet presAssocID="{59A0B26A-2973-451B-9ADA-6468D9C1A82E}" presName="composite" presStyleCnt="0"/>
      <dgm:spPr/>
    </dgm:pt>
    <dgm:pt modelId="{E3149CA8-F730-4485-B25A-C15A62708F74}" type="pres">
      <dgm:prSet presAssocID="{59A0B26A-2973-451B-9ADA-6468D9C1A82E}" presName="L" presStyleLbl="solidFgAcc1" presStyleIdx="0" presStyleCnt="5">
        <dgm:presLayoutVars>
          <dgm:chMax val="0"/>
          <dgm:chPref val="0"/>
        </dgm:presLayoutVars>
      </dgm:prSet>
      <dgm:spPr/>
    </dgm:pt>
    <dgm:pt modelId="{356E000D-F109-45EB-B501-4B78AA5C433C}" type="pres">
      <dgm:prSet presAssocID="{59A0B26A-2973-451B-9ADA-6468D9C1A82E}" presName="parTx" presStyleLbl="alignNode1" presStyleIdx="0" presStyleCnt="5">
        <dgm:presLayoutVars>
          <dgm:chMax val="0"/>
          <dgm:chPref val="0"/>
          <dgm:bulletEnabled val="1"/>
        </dgm:presLayoutVars>
      </dgm:prSet>
      <dgm:spPr/>
    </dgm:pt>
    <dgm:pt modelId="{690A1E60-14A3-48E2-969A-2D37B614EB37}" type="pres">
      <dgm:prSet presAssocID="{59A0B26A-2973-451B-9ADA-6468D9C1A82E}" presName="desTx" presStyleLbl="revTx" presStyleIdx="0" presStyleCnt="5">
        <dgm:presLayoutVars>
          <dgm:chMax val="0"/>
          <dgm:chPref val="0"/>
          <dgm:bulletEnabled val="1"/>
        </dgm:presLayoutVars>
      </dgm:prSet>
      <dgm:spPr/>
    </dgm:pt>
    <dgm:pt modelId="{792BD85C-2D0D-4BF4-AF83-D8128B6A0BBD}" type="pres">
      <dgm:prSet presAssocID="{59A0B26A-2973-451B-9ADA-6468D9C1A82E}" presName="EmptyPlaceHolder" presStyleCnt="0"/>
      <dgm:spPr/>
    </dgm:pt>
    <dgm:pt modelId="{B1D346D7-C154-4D58-8724-9D8D322272D9}" type="pres">
      <dgm:prSet presAssocID="{82DF06A8-49E6-4C50-8190-748A5D28FD6E}" presName="space" presStyleCnt="0"/>
      <dgm:spPr/>
    </dgm:pt>
    <dgm:pt modelId="{14B6A5EE-E0B3-4A85-B764-A872E77BD918}" type="pres">
      <dgm:prSet presAssocID="{8159643A-818D-4545-AFE5-29FC064B1AAA}" presName="composite" presStyleCnt="0"/>
      <dgm:spPr/>
    </dgm:pt>
    <dgm:pt modelId="{CC632145-1148-4956-9088-B915D0D0FD99}" type="pres">
      <dgm:prSet presAssocID="{8159643A-818D-4545-AFE5-29FC064B1AAA}" presName="L" presStyleLbl="solidFgAcc1" presStyleIdx="1" presStyleCnt="5">
        <dgm:presLayoutVars>
          <dgm:chMax val="0"/>
          <dgm:chPref val="0"/>
        </dgm:presLayoutVars>
      </dgm:prSet>
      <dgm:spPr/>
    </dgm:pt>
    <dgm:pt modelId="{E71F2D5D-B2F9-4DA3-A66A-9C6CCF024E35}" type="pres">
      <dgm:prSet presAssocID="{8159643A-818D-4545-AFE5-29FC064B1AAA}" presName="parTx" presStyleLbl="alignNode1" presStyleIdx="1" presStyleCnt="5">
        <dgm:presLayoutVars>
          <dgm:chMax val="0"/>
          <dgm:chPref val="0"/>
          <dgm:bulletEnabled val="1"/>
        </dgm:presLayoutVars>
      </dgm:prSet>
      <dgm:spPr/>
    </dgm:pt>
    <dgm:pt modelId="{76F87B8F-7B70-4B8F-BD86-BC83CD9F0297}" type="pres">
      <dgm:prSet presAssocID="{8159643A-818D-4545-AFE5-29FC064B1AAA}" presName="desTx" presStyleLbl="revTx" presStyleIdx="1" presStyleCnt="5">
        <dgm:presLayoutVars>
          <dgm:chMax val="0"/>
          <dgm:chPref val="0"/>
          <dgm:bulletEnabled val="1"/>
        </dgm:presLayoutVars>
      </dgm:prSet>
      <dgm:spPr/>
    </dgm:pt>
    <dgm:pt modelId="{05D16F6A-9EB7-4E55-B58D-6F5902C7CC80}" type="pres">
      <dgm:prSet presAssocID="{8159643A-818D-4545-AFE5-29FC064B1AAA}" presName="EmptyPlaceHolder" presStyleCnt="0"/>
      <dgm:spPr/>
    </dgm:pt>
    <dgm:pt modelId="{6A4F6B20-1C90-450E-965A-C1EB3B417C04}" type="pres">
      <dgm:prSet presAssocID="{384C38D0-1DF9-4571-8437-3CD10BEF2AAE}" presName="space" presStyleCnt="0"/>
      <dgm:spPr/>
    </dgm:pt>
    <dgm:pt modelId="{D85162A9-E7E1-4DA6-A96C-574B4875794C}" type="pres">
      <dgm:prSet presAssocID="{11173297-B697-4A11-9EAC-E45317C547A3}" presName="composite" presStyleCnt="0"/>
      <dgm:spPr/>
    </dgm:pt>
    <dgm:pt modelId="{5C7AB7EB-E74C-4AF9-873D-5493F7962F03}" type="pres">
      <dgm:prSet presAssocID="{11173297-B697-4A11-9EAC-E45317C547A3}" presName="L" presStyleLbl="solidFgAcc1" presStyleIdx="2" presStyleCnt="5">
        <dgm:presLayoutVars>
          <dgm:chMax val="0"/>
          <dgm:chPref val="0"/>
        </dgm:presLayoutVars>
      </dgm:prSet>
      <dgm:spPr/>
    </dgm:pt>
    <dgm:pt modelId="{FCBE03BB-10EF-463F-ADE9-2490921E2F01}" type="pres">
      <dgm:prSet presAssocID="{11173297-B697-4A11-9EAC-E45317C547A3}" presName="parTx" presStyleLbl="alignNode1" presStyleIdx="2" presStyleCnt="5">
        <dgm:presLayoutVars>
          <dgm:chMax val="0"/>
          <dgm:chPref val="0"/>
          <dgm:bulletEnabled val="1"/>
        </dgm:presLayoutVars>
      </dgm:prSet>
      <dgm:spPr/>
    </dgm:pt>
    <dgm:pt modelId="{499DECC5-47AF-4CB1-BCD3-F288444FFD05}" type="pres">
      <dgm:prSet presAssocID="{11173297-B697-4A11-9EAC-E45317C547A3}" presName="desTx" presStyleLbl="revTx" presStyleIdx="2" presStyleCnt="5">
        <dgm:presLayoutVars>
          <dgm:chMax val="0"/>
          <dgm:chPref val="0"/>
          <dgm:bulletEnabled val="1"/>
        </dgm:presLayoutVars>
      </dgm:prSet>
      <dgm:spPr/>
    </dgm:pt>
    <dgm:pt modelId="{303CC2BE-542F-4C56-82EF-DBD9BE5FA7D0}" type="pres">
      <dgm:prSet presAssocID="{11173297-B697-4A11-9EAC-E45317C547A3}" presName="EmptyPlaceHolder" presStyleCnt="0"/>
      <dgm:spPr/>
    </dgm:pt>
    <dgm:pt modelId="{31E06083-C734-4BB7-B45B-F495DA16657F}" type="pres">
      <dgm:prSet presAssocID="{F44242F6-86F1-4EA1-8BA3-3748696B9D36}" presName="space" presStyleCnt="0"/>
      <dgm:spPr/>
    </dgm:pt>
    <dgm:pt modelId="{33C0640E-1908-43E2-A30D-C597CD2E5C45}" type="pres">
      <dgm:prSet presAssocID="{D59A6E49-80F2-47F2-A3F1-A7D3C1042B7A}" presName="composite" presStyleCnt="0"/>
      <dgm:spPr/>
    </dgm:pt>
    <dgm:pt modelId="{D45698BB-B312-4969-9C62-8B658A7BE04B}" type="pres">
      <dgm:prSet presAssocID="{D59A6E49-80F2-47F2-A3F1-A7D3C1042B7A}" presName="L" presStyleLbl="solidFgAcc1" presStyleIdx="3" presStyleCnt="5">
        <dgm:presLayoutVars>
          <dgm:chMax val="0"/>
          <dgm:chPref val="0"/>
        </dgm:presLayoutVars>
      </dgm:prSet>
      <dgm:spPr/>
    </dgm:pt>
    <dgm:pt modelId="{8CE5514B-799A-4B97-A4CE-949CED117359}" type="pres">
      <dgm:prSet presAssocID="{D59A6E49-80F2-47F2-A3F1-A7D3C1042B7A}" presName="parTx" presStyleLbl="alignNode1" presStyleIdx="3" presStyleCnt="5">
        <dgm:presLayoutVars>
          <dgm:chMax val="0"/>
          <dgm:chPref val="0"/>
          <dgm:bulletEnabled val="1"/>
        </dgm:presLayoutVars>
      </dgm:prSet>
      <dgm:spPr/>
    </dgm:pt>
    <dgm:pt modelId="{26E75E88-EED9-45B9-B2E1-7CF90983F84F}" type="pres">
      <dgm:prSet presAssocID="{D59A6E49-80F2-47F2-A3F1-A7D3C1042B7A}" presName="desTx" presStyleLbl="revTx" presStyleIdx="3" presStyleCnt="5">
        <dgm:presLayoutVars>
          <dgm:chMax val="0"/>
          <dgm:chPref val="0"/>
          <dgm:bulletEnabled val="1"/>
        </dgm:presLayoutVars>
      </dgm:prSet>
      <dgm:spPr/>
    </dgm:pt>
    <dgm:pt modelId="{0E310878-290E-4CDF-A224-A01279FC1395}" type="pres">
      <dgm:prSet presAssocID="{D59A6E49-80F2-47F2-A3F1-A7D3C1042B7A}" presName="EmptyPlaceHolder" presStyleCnt="0"/>
      <dgm:spPr/>
    </dgm:pt>
    <dgm:pt modelId="{55F036F5-304F-4940-A050-48A87A0DF8E4}" type="pres">
      <dgm:prSet presAssocID="{7E011706-AE0C-4AA0-B690-E8284D94C1FB}" presName="space" presStyleCnt="0"/>
      <dgm:spPr/>
    </dgm:pt>
    <dgm:pt modelId="{1B1FFA15-18C7-4FA1-8E23-8A3F31C302EB}" type="pres">
      <dgm:prSet presAssocID="{8AE324F7-386D-45A2-868A-242E22B37484}" presName="composite" presStyleCnt="0"/>
      <dgm:spPr/>
    </dgm:pt>
    <dgm:pt modelId="{736EA73E-CF05-45B4-A946-DC09155D617E}" type="pres">
      <dgm:prSet presAssocID="{8AE324F7-386D-45A2-868A-242E22B37484}" presName="L" presStyleLbl="solidFgAcc1" presStyleIdx="4" presStyleCnt="5">
        <dgm:presLayoutVars>
          <dgm:chMax val="0"/>
          <dgm:chPref val="0"/>
        </dgm:presLayoutVars>
      </dgm:prSet>
      <dgm:spPr/>
    </dgm:pt>
    <dgm:pt modelId="{507DCF5B-980F-4E37-B5EB-2E84D9C6B52F}" type="pres">
      <dgm:prSet presAssocID="{8AE324F7-386D-45A2-868A-242E22B37484}" presName="parTx" presStyleLbl="alignNode1" presStyleIdx="4" presStyleCnt="5" custScaleY="88862" custLinFactNeighborY="1466">
        <dgm:presLayoutVars>
          <dgm:chMax val="0"/>
          <dgm:chPref val="0"/>
          <dgm:bulletEnabled val="1"/>
        </dgm:presLayoutVars>
      </dgm:prSet>
      <dgm:spPr/>
    </dgm:pt>
    <dgm:pt modelId="{EEA84B30-BE1D-4937-8B3F-F60859618187}" type="pres">
      <dgm:prSet presAssocID="{8AE324F7-386D-45A2-868A-242E22B37484}" presName="desTx" presStyleLbl="revTx" presStyleIdx="4" presStyleCnt="5">
        <dgm:presLayoutVars>
          <dgm:chMax val="0"/>
          <dgm:chPref val="0"/>
          <dgm:bulletEnabled val="1"/>
        </dgm:presLayoutVars>
      </dgm:prSet>
      <dgm:spPr/>
    </dgm:pt>
    <dgm:pt modelId="{74B8F068-5875-4CEC-BBA5-2D4AFCF2A5DE}" type="pres">
      <dgm:prSet presAssocID="{8AE324F7-386D-45A2-868A-242E22B37484}" presName="EmptyPlaceHolder" presStyleCnt="0"/>
      <dgm:spPr/>
    </dgm:pt>
  </dgm:ptLst>
  <dgm:cxnLst>
    <dgm:cxn modelId="{D9DD0A07-3DE1-4FDB-9228-533E0FAB48D9}" srcId="{AAD4E0A1-2FAA-4C4F-A963-A18676DD2709}" destId="{8159643A-818D-4545-AFE5-29FC064B1AAA}" srcOrd="1" destOrd="0" parTransId="{2AC99ED1-74BC-44F4-AB57-AD4179C7D85F}" sibTransId="{384C38D0-1DF9-4571-8437-3CD10BEF2AAE}"/>
    <dgm:cxn modelId="{9534A01A-7215-484A-B231-394DE85E33EE}" type="presOf" srcId="{8AE324F7-386D-45A2-868A-242E22B37484}" destId="{507DCF5B-980F-4E37-B5EB-2E84D9C6B52F}" srcOrd="0" destOrd="0" presId="urn:microsoft.com/office/officeart/2016/7/layout/AccentHomeChevronProcess"/>
    <dgm:cxn modelId="{C7E7C71A-8D4E-49A3-870A-EF1B52EA7E44}" type="presOf" srcId="{388BDCB2-DCDF-44F3-8324-AEB38FDDBDD1}" destId="{499DECC5-47AF-4CB1-BCD3-F288444FFD05}" srcOrd="0" destOrd="0" presId="urn:microsoft.com/office/officeart/2016/7/layout/AccentHomeChevronProcess"/>
    <dgm:cxn modelId="{5674DB32-52A8-4AD6-91A2-851D4F5D774E}" srcId="{8159643A-818D-4545-AFE5-29FC064B1AAA}" destId="{A5F3A565-F1A9-4263-BA1F-374C68AB041C}" srcOrd="0" destOrd="0" parTransId="{BC9CEAF5-0740-4D16-9B53-CFBE32998C15}" sibTransId="{E138BD27-CD5F-4B72-9EE7-AFCFDA324151}"/>
    <dgm:cxn modelId="{3B4F2C34-A5FB-4876-BE0B-B329E5E0B605}" type="presOf" srcId="{F2C5946E-96AC-4D5A-B458-7D2B25514DE6}" destId="{EEA84B30-BE1D-4937-8B3F-F60859618187}" srcOrd="0" destOrd="0" presId="urn:microsoft.com/office/officeart/2016/7/layout/AccentHomeChevronProcess"/>
    <dgm:cxn modelId="{050C9254-2664-45D0-A7C0-16D1E600B953}" type="presOf" srcId="{D59A6E49-80F2-47F2-A3F1-A7D3C1042B7A}" destId="{8CE5514B-799A-4B97-A4CE-949CED117359}" srcOrd="0" destOrd="0" presId="urn:microsoft.com/office/officeart/2016/7/layout/AccentHomeChevronProcess"/>
    <dgm:cxn modelId="{F7E24D59-9532-4E70-A381-FD77E8E3792F}" srcId="{59A0B26A-2973-451B-9ADA-6468D9C1A82E}" destId="{EFA50C6C-022A-4BE7-B363-CC5944231205}" srcOrd="0" destOrd="0" parTransId="{2DCDB026-5A6D-4F6F-854C-5F88D23D2A99}" sibTransId="{1640FBF7-6D83-46D6-9A14-66833FCD0185}"/>
    <dgm:cxn modelId="{EBCA9966-8EF2-49F3-972B-7D6EDBB39C81}" type="presOf" srcId="{11173297-B697-4A11-9EAC-E45317C547A3}" destId="{FCBE03BB-10EF-463F-ADE9-2490921E2F01}" srcOrd="0" destOrd="0" presId="urn:microsoft.com/office/officeart/2016/7/layout/AccentHomeChevronProcess"/>
    <dgm:cxn modelId="{F7EA216A-8EED-4AEA-8470-B1B8F045C9C9}" srcId="{11173297-B697-4A11-9EAC-E45317C547A3}" destId="{388BDCB2-DCDF-44F3-8324-AEB38FDDBDD1}" srcOrd="0" destOrd="0" parTransId="{37941136-BD0B-4BA2-AB30-C59B281AC064}" sibTransId="{3E43BD3A-DE7D-4F87-8DF8-BE45D9E99A98}"/>
    <dgm:cxn modelId="{60F2516C-41F3-4218-A1D1-062B64CCA51C}" srcId="{D59A6E49-80F2-47F2-A3F1-A7D3C1042B7A}" destId="{B37999E7-C394-42CA-9788-025667B2F148}" srcOrd="0" destOrd="0" parTransId="{4E4B7B64-9855-4792-8CF8-036E24B99347}" sibTransId="{B2DC8013-B540-4718-801F-00BFBC13037A}"/>
    <dgm:cxn modelId="{3B32756D-B3E5-411D-8FF5-9443D03E0512}" srcId="{AAD4E0A1-2FAA-4C4F-A963-A18676DD2709}" destId="{59A0B26A-2973-451B-9ADA-6468D9C1A82E}" srcOrd="0" destOrd="0" parTransId="{485F4D2F-583A-4E49-8439-7E9505C9635E}" sibTransId="{82DF06A8-49E6-4C50-8190-748A5D28FD6E}"/>
    <dgm:cxn modelId="{F30B326E-5A4C-40C9-B022-26DA52A304C3}" type="presOf" srcId="{59A0B26A-2973-451B-9ADA-6468D9C1A82E}" destId="{356E000D-F109-45EB-B501-4B78AA5C433C}" srcOrd="0" destOrd="0" presId="urn:microsoft.com/office/officeart/2016/7/layout/AccentHomeChevronProcess"/>
    <dgm:cxn modelId="{BB331587-E8E0-4EB4-A73E-6C4FBC78406B}" type="presOf" srcId="{A5F3A565-F1A9-4263-BA1F-374C68AB041C}" destId="{76F87B8F-7B70-4B8F-BD86-BC83CD9F0297}" srcOrd="0" destOrd="0" presId="urn:microsoft.com/office/officeart/2016/7/layout/AccentHomeChevronProcess"/>
    <dgm:cxn modelId="{4A7EFD87-320F-45A4-8133-759E7A6020E6}" type="presOf" srcId="{B37999E7-C394-42CA-9788-025667B2F148}" destId="{26E75E88-EED9-45B9-B2E1-7CF90983F84F}" srcOrd="0" destOrd="0" presId="urn:microsoft.com/office/officeart/2016/7/layout/AccentHomeChevronProcess"/>
    <dgm:cxn modelId="{1AC5888B-5F0A-4CE7-8F69-58ACC0AA1100}" srcId="{8AE324F7-386D-45A2-868A-242E22B37484}" destId="{F2C5946E-96AC-4D5A-B458-7D2B25514DE6}" srcOrd="0" destOrd="0" parTransId="{00377DCE-90FB-46C7-8AA2-8160B9C8E411}" sibTransId="{A191672C-E826-4D12-AE04-B7C722E1DAD5}"/>
    <dgm:cxn modelId="{3558A59D-7369-44E9-904F-FA6F4D04C070}" srcId="{AAD4E0A1-2FAA-4C4F-A963-A18676DD2709}" destId="{8AE324F7-386D-45A2-868A-242E22B37484}" srcOrd="4" destOrd="0" parTransId="{234A76A7-017C-468D-B6C6-6AE5595F0A60}" sibTransId="{EC9BCBCD-EFC8-4290-B863-734E9A2158AC}"/>
    <dgm:cxn modelId="{0DCDD2B0-40B4-4FE3-97A4-E8F517D667FA}" type="presOf" srcId="{EFA50C6C-022A-4BE7-B363-CC5944231205}" destId="{690A1E60-14A3-48E2-969A-2D37B614EB37}" srcOrd="0" destOrd="0" presId="urn:microsoft.com/office/officeart/2016/7/layout/AccentHomeChevronProcess"/>
    <dgm:cxn modelId="{AEC3EBD0-1922-4FDA-8C9E-4E7A1D61E53D}" type="presOf" srcId="{AAD4E0A1-2FAA-4C4F-A963-A18676DD2709}" destId="{783BA2EA-8436-4CCE-A39E-6BCF5238143F}" srcOrd="0" destOrd="0" presId="urn:microsoft.com/office/officeart/2016/7/layout/AccentHomeChevronProcess"/>
    <dgm:cxn modelId="{1DEAA8D5-09D4-43B8-9CE1-38F63628F861}" srcId="{AAD4E0A1-2FAA-4C4F-A963-A18676DD2709}" destId="{D59A6E49-80F2-47F2-A3F1-A7D3C1042B7A}" srcOrd="3" destOrd="0" parTransId="{0F0347E2-53BF-4AF0-BE04-E562E9D07F8C}" sibTransId="{7E011706-AE0C-4AA0-B690-E8284D94C1FB}"/>
    <dgm:cxn modelId="{5ADCAFE7-EEA6-4BFA-9A5B-7E47089881FE}" type="presOf" srcId="{8159643A-818D-4545-AFE5-29FC064B1AAA}" destId="{E71F2D5D-B2F9-4DA3-A66A-9C6CCF024E35}" srcOrd="0" destOrd="0" presId="urn:microsoft.com/office/officeart/2016/7/layout/AccentHomeChevronProcess"/>
    <dgm:cxn modelId="{6C7779F4-FD69-4B67-B910-A8608F5BFD91}" srcId="{AAD4E0A1-2FAA-4C4F-A963-A18676DD2709}" destId="{11173297-B697-4A11-9EAC-E45317C547A3}" srcOrd="2" destOrd="0" parTransId="{04B33EEE-24D9-46D5-87A7-153B2EA6E29D}" sibTransId="{F44242F6-86F1-4EA1-8BA3-3748696B9D36}"/>
    <dgm:cxn modelId="{6611D126-9F3D-4D3A-AAF3-BB5655B14647}" type="presParOf" srcId="{783BA2EA-8436-4CCE-A39E-6BCF5238143F}" destId="{F0826536-DCAA-4063-BFB9-4645227B9732}" srcOrd="0" destOrd="0" presId="urn:microsoft.com/office/officeart/2016/7/layout/AccentHomeChevronProcess"/>
    <dgm:cxn modelId="{85796E44-494A-4150-B35F-33B1B9A5FF16}" type="presParOf" srcId="{F0826536-DCAA-4063-BFB9-4645227B9732}" destId="{E3149CA8-F730-4485-B25A-C15A62708F74}" srcOrd="0" destOrd="0" presId="urn:microsoft.com/office/officeart/2016/7/layout/AccentHomeChevronProcess"/>
    <dgm:cxn modelId="{A166AD79-2619-4D52-A3B3-6215B3AA43D1}" type="presParOf" srcId="{F0826536-DCAA-4063-BFB9-4645227B9732}" destId="{356E000D-F109-45EB-B501-4B78AA5C433C}" srcOrd="1" destOrd="0" presId="urn:microsoft.com/office/officeart/2016/7/layout/AccentHomeChevronProcess"/>
    <dgm:cxn modelId="{F077F179-9385-4782-9283-8B16C1C2BA34}" type="presParOf" srcId="{F0826536-DCAA-4063-BFB9-4645227B9732}" destId="{690A1E60-14A3-48E2-969A-2D37B614EB37}" srcOrd="2" destOrd="0" presId="urn:microsoft.com/office/officeart/2016/7/layout/AccentHomeChevronProcess"/>
    <dgm:cxn modelId="{FA9EB690-4AD1-4C19-B9A1-53E66DA560CD}" type="presParOf" srcId="{F0826536-DCAA-4063-BFB9-4645227B9732}" destId="{792BD85C-2D0D-4BF4-AF83-D8128B6A0BBD}" srcOrd="3" destOrd="0" presId="urn:microsoft.com/office/officeart/2016/7/layout/AccentHomeChevronProcess"/>
    <dgm:cxn modelId="{3742C70D-B7C4-4347-ADE9-AE1A90E7AA08}" type="presParOf" srcId="{783BA2EA-8436-4CCE-A39E-6BCF5238143F}" destId="{B1D346D7-C154-4D58-8724-9D8D322272D9}" srcOrd="1" destOrd="0" presId="urn:microsoft.com/office/officeart/2016/7/layout/AccentHomeChevronProcess"/>
    <dgm:cxn modelId="{7F2E54B8-A4E8-4F58-B05C-AC407951920B}" type="presParOf" srcId="{783BA2EA-8436-4CCE-A39E-6BCF5238143F}" destId="{14B6A5EE-E0B3-4A85-B764-A872E77BD918}" srcOrd="2" destOrd="0" presId="urn:microsoft.com/office/officeart/2016/7/layout/AccentHomeChevronProcess"/>
    <dgm:cxn modelId="{B7C14F8B-CC24-4358-ACAC-06BBD57C9232}" type="presParOf" srcId="{14B6A5EE-E0B3-4A85-B764-A872E77BD918}" destId="{CC632145-1148-4956-9088-B915D0D0FD99}" srcOrd="0" destOrd="0" presId="urn:microsoft.com/office/officeart/2016/7/layout/AccentHomeChevronProcess"/>
    <dgm:cxn modelId="{EB2BC1A5-5145-4896-855A-0AFEACE82BCF}" type="presParOf" srcId="{14B6A5EE-E0B3-4A85-B764-A872E77BD918}" destId="{E71F2D5D-B2F9-4DA3-A66A-9C6CCF024E35}" srcOrd="1" destOrd="0" presId="urn:microsoft.com/office/officeart/2016/7/layout/AccentHomeChevronProcess"/>
    <dgm:cxn modelId="{BFE19651-BA6F-4861-AC66-33F319D53F7D}" type="presParOf" srcId="{14B6A5EE-E0B3-4A85-B764-A872E77BD918}" destId="{76F87B8F-7B70-4B8F-BD86-BC83CD9F0297}" srcOrd="2" destOrd="0" presId="urn:microsoft.com/office/officeart/2016/7/layout/AccentHomeChevronProcess"/>
    <dgm:cxn modelId="{98F69F0E-9C66-428E-8A69-C89EADF74318}" type="presParOf" srcId="{14B6A5EE-E0B3-4A85-B764-A872E77BD918}" destId="{05D16F6A-9EB7-4E55-B58D-6F5902C7CC80}" srcOrd="3" destOrd="0" presId="urn:microsoft.com/office/officeart/2016/7/layout/AccentHomeChevronProcess"/>
    <dgm:cxn modelId="{DA6016D0-FF08-42BE-9BDC-FF482682D30D}" type="presParOf" srcId="{783BA2EA-8436-4CCE-A39E-6BCF5238143F}" destId="{6A4F6B20-1C90-450E-965A-C1EB3B417C04}" srcOrd="3" destOrd="0" presId="urn:microsoft.com/office/officeart/2016/7/layout/AccentHomeChevronProcess"/>
    <dgm:cxn modelId="{6EF0D53E-C29F-4657-A617-6C3C35BB9FAE}" type="presParOf" srcId="{783BA2EA-8436-4CCE-A39E-6BCF5238143F}" destId="{D85162A9-E7E1-4DA6-A96C-574B4875794C}" srcOrd="4" destOrd="0" presId="urn:microsoft.com/office/officeart/2016/7/layout/AccentHomeChevronProcess"/>
    <dgm:cxn modelId="{C3DCC376-D230-47A5-B0AF-7BF05A5F988F}" type="presParOf" srcId="{D85162A9-E7E1-4DA6-A96C-574B4875794C}" destId="{5C7AB7EB-E74C-4AF9-873D-5493F7962F03}" srcOrd="0" destOrd="0" presId="urn:microsoft.com/office/officeart/2016/7/layout/AccentHomeChevronProcess"/>
    <dgm:cxn modelId="{3B951B36-7350-4EA2-B9D5-5614563BACC1}" type="presParOf" srcId="{D85162A9-E7E1-4DA6-A96C-574B4875794C}" destId="{FCBE03BB-10EF-463F-ADE9-2490921E2F01}" srcOrd="1" destOrd="0" presId="urn:microsoft.com/office/officeart/2016/7/layout/AccentHomeChevronProcess"/>
    <dgm:cxn modelId="{0DF3A932-41AE-4A1B-B940-4F00F9CF7627}" type="presParOf" srcId="{D85162A9-E7E1-4DA6-A96C-574B4875794C}" destId="{499DECC5-47AF-4CB1-BCD3-F288444FFD05}" srcOrd="2" destOrd="0" presId="urn:microsoft.com/office/officeart/2016/7/layout/AccentHomeChevronProcess"/>
    <dgm:cxn modelId="{959D2AAF-704B-4D08-8294-3790BF74564E}" type="presParOf" srcId="{D85162A9-E7E1-4DA6-A96C-574B4875794C}" destId="{303CC2BE-542F-4C56-82EF-DBD9BE5FA7D0}" srcOrd="3" destOrd="0" presId="urn:microsoft.com/office/officeart/2016/7/layout/AccentHomeChevronProcess"/>
    <dgm:cxn modelId="{E44537FE-1975-4124-BCD2-862CC511C87F}" type="presParOf" srcId="{783BA2EA-8436-4CCE-A39E-6BCF5238143F}" destId="{31E06083-C734-4BB7-B45B-F495DA16657F}" srcOrd="5" destOrd="0" presId="urn:microsoft.com/office/officeart/2016/7/layout/AccentHomeChevronProcess"/>
    <dgm:cxn modelId="{D08F1D36-1DBD-4A90-B35A-11CB6AB70837}" type="presParOf" srcId="{783BA2EA-8436-4CCE-A39E-6BCF5238143F}" destId="{33C0640E-1908-43E2-A30D-C597CD2E5C45}" srcOrd="6" destOrd="0" presId="urn:microsoft.com/office/officeart/2016/7/layout/AccentHomeChevronProcess"/>
    <dgm:cxn modelId="{77398350-C6EC-4106-8EBF-0C0C73F7D8E2}" type="presParOf" srcId="{33C0640E-1908-43E2-A30D-C597CD2E5C45}" destId="{D45698BB-B312-4969-9C62-8B658A7BE04B}" srcOrd="0" destOrd="0" presId="urn:microsoft.com/office/officeart/2016/7/layout/AccentHomeChevronProcess"/>
    <dgm:cxn modelId="{BB0C5B20-87A6-498F-A1F7-C45BD18A0349}" type="presParOf" srcId="{33C0640E-1908-43E2-A30D-C597CD2E5C45}" destId="{8CE5514B-799A-4B97-A4CE-949CED117359}" srcOrd="1" destOrd="0" presId="urn:microsoft.com/office/officeart/2016/7/layout/AccentHomeChevronProcess"/>
    <dgm:cxn modelId="{7900CD8C-9318-4089-992F-92843765BB6E}" type="presParOf" srcId="{33C0640E-1908-43E2-A30D-C597CD2E5C45}" destId="{26E75E88-EED9-45B9-B2E1-7CF90983F84F}" srcOrd="2" destOrd="0" presId="urn:microsoft.com/office/officeart/2016/7/layout/AccentHomeChevronProcess"/>
    <dgm:cxn modelId="{51FB55C6-15A1-4FDA-9B20-03379835FB58}" type="presParOf" srcId="{33C0640E-1908-43E2-A30D-C597CD2E5C45}" destId="{0E310878-290E-4CDF-A224-A01279FC1395}" srcOrd="3" destOrd="0" presId="urn:microsoft.com/office/officeart/2016/7/layout/AccentHomeChevronProcess"/>
    <dgm:cxn modelId="{846F24E1-EA22-4D81-ACCB-5088E0274B96}" type="presParOf" srcId="{783BA2EA-8436-4CCE-A39E-6BCF5238143F}" destId="{55F036F5-304F-4940-A050-48A87A0DF8E4}" srcOrd="7" destOrd="0" presId="urn:microsoft.com/office/officeart/2016/7/layout/AccentHomeChevronProcess"/>
    <dgm:cxn modelId="{9CDD98A5-3C45-403C-8FFA-C5E45A5D72EC}" type="presParOf" srcId="{783BA2EA-8436-4CCE-A39E-6BCF5238143F}" destId="{1B1FFA15-18C7-4FA1-8E23-8A3F31C302EB}" srcOrd="8" destOrd="0" presId="urn:microsoft.com/office/officeart/2016/7/layout/AccentHomeChevronProcess"/>
    <dgm:cxn modelId="{7E6ED34B-B1F0-4FB3-850D-E94B6E9E17D3}" type="presParOf" srcId="{1B1FFA15-18C7-4FA1-8E23-8A3F31C302EB}" destId="{736EA73E-CF05-45B4-A946-DC09155D617E}" srcOrd="0" destOrd="0" presId="urn:microsoft.com/office/officeart/2016/7/layout/AccentHomeChevronProcess"/>
    <dgm:cxn modelId="{62E0986F-AF8A-4BB9-9929-81DF0F4BFDCA}" type="presParOf" srcId="{1B1FFA15-18C7-4FA1-8E23-8A3F31C302EB}" destId="{507DCF5B-980F-4E37-B5EB-2E84D9C6B52F}" srcOrd="1" destOrd="0" presId="urn:microsoft.com/office/officeart/2016/7/layout/AccentHomeChevronProcess"/>
    <dgm:cxn modelId="{93041484-7DAD-4FD9-B487-F83C4013B175}" type="presParOf" srcId="{1B1FFA15-18C7-4FA1-8E23-8A3F31C302EB}" destId="{EEA84B30-BE1D-4937-8B3F-F60859618187}" srcOrd="2" destOrd="0" presId="urn:microsoft.com/office/officeart/2016/7/layout/AccentHomeChevronProcess"/>
    <dgm:cxn modelId="{7003133C-AC1E-431B-BAC1-22BEE521CC89}" type="presParOf" srcId="{1B1FFA15-18C7-4FA1-8E23-8A3F31C302EB}" destId="{74B8F068-5875-4CEC-BBA5-2D4AFCF2A5DE}" srcOrd="3" destOrd="0" presId="urn:microsoft.com/office/officeart/2016/7/layout/AccentHomeChevro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149CA8-F730-4485-B25A-C15A62708F74}">
      <dsp:nvSpPr>
        <dsp:cNvPr id="0" name=""/>
        <dsp:cNvSpPr/>
      </dsp:nvSpPr>
      <dsp:spPr>
        <a:xfrm rot="5400000">
          <a:off x="-764178" y="1529189"/>
          <a:ext cx="1716426" cy="183760"/>
        </a:xfrm>
        <a:prstGeom prst="corner">
          <a:avLst>
            <a:gd name="adj1" fmla="val 1000"/>
            <a:gd name="adj2" fmla="val 1000"/>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6E000D-F109-45EB-B501-4B78AA5C433C}">
      <dsp:nvSpPr>
        <dsp:cNvPr id="0" name=""/>
        <dsp:cNvSpPr/>
      </dsp:nvSpPr>
      <dsp:spPr>
        <a:xfrm>
          <a:off x="2154" y="2479282"/>
          <a:ext cx="2297008" cy="572142"/>
        </a:xfrm>
        <a:prstGeom prst="homePlate">
          <a:avLst>
            <a:gd name="adj" fmla="val 25000"/>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dirty="0"/>
            <a:t>1954-1966</a:t>
          </a:r>
        </a:p>
      </dsp:txBody>
      <dsp:txXfrm>
        <a:off x="2154" y="2479282"/>
        <a:ext cx="2225490" cy="572142"/>
      </dsp:txXfrm>
    </dsp:sp>
    <dsp:sp modelId="{690A1E60-14A3-48E2-969A-2D37B614EB37}">
      <dsp:nvSpPr>
        <dsp:cNvPr id="0" name=""/>
        <dsp:cNvSpPr/>
      </dsp:nvSpPr>
      <dsp:spPr>
        <a:xfrm>
          <a:off x="185914" y="873112"/>
          <a:ext cx="1865171" cy="107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t>The first committee</a:t>
          </a:r>
        </a:p>
        <a:p>
          <a:pPr marL="0" lvl="0" indent="0" algn="l" defTabSz="622300">
            <a:lnSpc>
              <a:spcPct val="90000"/>
            </a:lnSpc>
            <a:spcBef>
              <a:spcPct val="0"/>
            </a:spcBef>
            <a:spcAft>
              <a:spcPct val="35000"/>
            </a:spcAft>
            <a:buNone/>
          </a:pPr>
          <a:r>
            <a:rPr lang="en-US" sz="1400" b="1" kern="1200" dirty="0"/>
            <a:t>The 1966 Helsinki Rules. </a:t>
          </a:r>
        </a:p>
        <a:p>
          <a:pPr marL="0" lvl="0" indent="0" algn="l" defTabSz="622300">
            <a:lnSpc>
              <a:spcPct val="90000"/>
            </a:lnSpc>
            <a:spcBef>
              <a:spcPct val="0"/>
            </a:spcBef>
            <a:spcAft>
              <a:spcPct val="35000"/>
            </a:spcAft>
            <a:buNone/>
          </a:pPr>
          <a:endParaRPr lang="en-US" sz="1200" b="1" kern="1200" dirty="0"/>
        </a:p>
        <a:p>
          <a:pPr marL="0" lvl="0" indent="0" algn="l" defTabSz="622300">
            <a:lnSpc>
              <a:spcPct val="90000"/>
            </a:lnSpc>
            <a:spcBef>
              <a:spcPct val="0"/>
            </a:spcBef>
            <a:spcAft>
              <a:spcPct val="35000"/>
            </a:spcAft>
            <a:buNone/>
          </a:pPr>
          <a:endParaRPr lang="en-US" sz="1200" b="1" kern="1200" dirty="0"/>
        </a:p>
        <a:p>
          <a:pPr marL="0" lvl="0" indent="0" algn="l" defTabSz="622300">
            <a:lnSpc>
              <a:spcPct val="90000"/>
            </a:lnSpc>
            <a:spcBef>
              <a:spcPct val="0"/>
            </a:spcBef>
            <a:spcAft>
              <a:spcPct val="35000"/>
            </a:spcAft>
            <a:buNone/>
          </a:pPr>
          <a:endParaRPr lang="en-US" sz="1200" b="1" kern="1200" dirty="0"/>
        </a:p>
      </dsp:txBody>
      <dsp:txXfrm>
        <a:off x="185914" y="873112"/>
        <a:ext cx="1865171" cy="1076732"/>
      </dsp:txXfrm>
    </dsp:sp>
    <dsp:sp modelId="{CC632145-1148-4956-9088-B915D0D0FD99}">
      <dsp:nvSpPr>
        <dsp:cNvPr id="0" name=""/>
        <dsp:cNvSpPr/>
      </dsp:nvSpPr>
      <dsp:spPr>
        <a:xfrm rot="5400000">
          <a:off x="1417979" y="1529189"/>
          <a:ext cx="1716426" cy="183760"/>
        </a:xfrm>
        <a:prstGeom prst="corner">
          <a:avLst>
            <a:gd name="adj1" fmla="val 1000"/>
            <a:gd name="adj2" fmla="val 1000"/>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1F2D5D-B2F9-4DA3-A66A-9C6CCF024E35}">
      <dsp:nvSpPr>
        <dsp:cNvPr id="0" name=""/>
        <dsp:cNvSpPr/>
      </dsp:nvSpPr>
      <dsp:spPr>
        <a:xfrm>
          <a:off x="2184312" y="2479282"/>
          <a:ext cx="2297008" cy="572142"/>
        </a:xfrm>
        <a:prstGeom prst="chevron">
          <a:avLst>
            <a:gd name="adj" fmla="val 25000"/>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dirty="0"/>
            <a:t>1966-1986</a:t>
          </a:r>
        </a:p>
      </dsp:txBody>
      <dsp:txXfrm>
        <a:off x="2327348" y="2479282"/>
        <a:ext cx="2010937" cy="572142"/>
      </dsp:txXfrm>
    </dsp:sp>
    <dsp:sp modelId="{76F87B8F-7B70-4B8F-BD86-BC83CD9F0297}">
      <dsp:nvSpPr>
        <dsp:cNvPr id="0" name=""/>
        <dsp:cNvSpPr/>
      </dsp:nvSpPr>
      <dsp:spPr>
        <a:xfrm>
          <a:off x="2368073" y="873112"/>
          <a:ext cx="1865171" cy="107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t>The second committee  </a:t>
          </a:r>
        </a:p>
        <a:p>
          <a:pPr marL="0" lvl="0" indent="0" algn="l" defTabSz="622300">
            <a:lnSpc>
              <a:spcPct val="90000"/>
            </a:lnSpc>
            <a:spcBef>
              <a:spcPct val="0"/>
            </a:spcBef>
            <a:spcAft>
              <a:spcPct val="35000"/>
            </a:spcAft>
            <a:buNone/>
          </a:pPr>
          <a:r>
            <a:rPr lang="en-US" sz="1400" b="1" kern="1200" dirty="0"/>
            <a:t>Drafting of articles amplifying aspects of the Helsinki Rules</a:t>
          </a:r>
          <a:endParaRPr lang="en-US" sz="1100" kern="1200" dirty="0"/>
        </a:p>
      </dsp:txBody>
      <dsp:txXfrm>
        <a:off x="2368073" y="873112"/>
        <a:ext cx="1865171" cy="1076732"/>
      </dsp:txXfrm>
    </dsp:sp>
    <dsp:sp modelId="{5C7AB7EB-E74C-4AF9-873D-5493F7962F03}">
      <dsp:nvSpPr>
        <dsp:cNvPr id="0" name=""/>
        <dsp:cNvSpPr/>
      </dsp:nvSpPr>
      <dsp:spPr>
        <a:xfrm rot="5400000">
          <a:off x="3600137" y="1529189"/>
          <a:ext cx="1716426" cy="183760"/>
        </a:xfrm>
        <a:prstGeom prst="corner">
          <a:avLst>
            <a:gd name="adj1" fmla="val 1000"/>
            <a:gd name="adj2" fmla="val 1000"/>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BE03BB-10EF-463F-ADE9-2490921E2F01}">
      <dsp:nvSpPr>
        <dsp:cNvPr id="0" name=""/>
        <dsp:cNvSpPr/>
      </dsp:nvSpPr>
      <dsp:spPr>
        <a:xfrm>
          <a:off x="4366470" y="2479282"/>
          <a:ext cx="2297008" cy="572142"/>
        </a:xfrm>
        <a:prstGeom prst="chevron">
          <a:avLst>
            <a:gd name="adj" fmla="val 25000"/>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dirty="0"/>
            <a:t>1990</a:t>
          </a:r>
        </a:p>
      </dsp:txBody>
      <dsp:txXfrm>
        <a:off x="4509506" y="2479282"/>
        <a:ext cx="2010937" cy="572142"/>
      </dsp:txXfrm>
    </dsp:sp>
    <dsp:sp modelId="{499DECC5-47AF-4CB1-BCD3-F288444FFD05}">
      <dsp:nvSpPr>
        <dsp:cNvPr id="0" name=""/>
        <dsp:cNvSpPr/>
      </dsp:nvSpPr>
      <dsp:spPr>
        <a:xfrm>
          <a:off x="4550231" y="873112"/>
          <a:ext cx="1865171" cy="107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t>The third committee, continues this work of amplification</a:t>
          </a:r>
        </a:p>
        <a:p>
          <a:pPr marL="0" lvl="0" indent="0" algn="l" defTabSz="622300">
            <a:lnSpc>
              <a:spcPct val="90000"/>
            </a:lnSpc>
            <a:spcBef>
              <a:spcPct val="0"/>
            </a:spcBef>
            <a:spcAft>
              <a:spcPct val="35000"/>
            </a:spcAft>
            <a:buNone/>
          </a:pPr>
          <a:endParaRPr lang="en-US" sz="1100" kern="1200" dirty="0"/>
        </a:p>
        <a:p>
          <a:pPr marL="0" lvl="0" indent="0" algn="l" defTabSz="622300">
            <a:lnSpc>
              <a:spcPct val="90000"/>
            </a:lnSpc>
            <a:spcBef>
              <a:spcPct val="0"/>
            </a:spcBef>
            <a:spcAft>
              <a:spcPct val="35000"/>
            </a:spcAft>
            <a:buNone/>
          </a:pPr>
          <a:endParaRPr lang="en-US" sz="1100" kern="1200" dirty="0"/>
        </a:p>
      </dsp:txBody>
      <dsp:txXfrm>
        <a:off x="4550231" y="873112"/>
        <a:ext cx="1865171" cy="1076732"/>
      </dsp:txXfrm>
    </dsp:sp>
    <dsp:sp modelId="{D45698BB-B312-4969-9C62-8B658A7BE04B}">
      <dsp:nvSpPr>
        <dsp:cNvPr id="0" name=""/>
        <dsp:cNvSpPr/>
      </dsp:nvSpPr>
      <dsp:spPr>
        <a:xfrm rot="5400000">
          <a:off x="5782296" y="1529189"/>
          <a:ext cx="1716426" cy="183760"/>
        </a:xfrm>
        <a:prstGeom prst="corner">
          <a:avLst>
            <a:gd name="adj1" fmla="val 1000"/>
            <a:gd name="adj2" fmla="val 1000"/>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E5514B-799A-4B97-A4CE-949CED117359}">
      <dsp:nvSpPr>
        <dsp:cNvPr id="0" name=""/>
        <dsp:cNvSpPr/>
      </dsp:nvSpPr>
      <dsp:spPr>
        <a:xfrm>
          <a:off x="6548628" y="2479282"/>
          <a:ext cx="2297008" cy="572142"/>
        </a:xfrm>
        <a:prstGeom prst="chevron">
          <a:avLst>
            <a:gd name="adj" fmla="val 25000"/>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dirty="0"/>
            <a:t>1997</a:t>
          </a:r>
        </a:p>
      </dsp:txBody>
      <dsp:txXfrm>
        <a:off x="6691664" y="2479282"/>
        <a:ext cx="2010937" cy="572142"/>
      </dsp:txXfrm>
    </dsp:sp>
    <dsp:sp modelId="{26E75E88-EED9-45B9-B2E1-7CF90983F84F}">
      <dsp:nvSpPr>
        <dsp:cNvPr id="0" name=""/>
        <dsp:cNvSpPr/>
      </dsp:nvSpPr>
      <dsp:spPr>
        <a:xfrm>
          <a:off x="6732389" y="873112"/>
          <a:ext cx="1865171" cy="107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t>Convention on the Law of the Non-navigational Uses of International Watercourses</a:t>
          </a:r>
          <a:r>
            <a:rPr lang="en-US" sz="1400" kern="1200" dirty="0"/>
            <a:t>. </a:t>
          </a:r>
        </a:p>
        <a:p>
          <a:pPr marL="0" lvl="0" indent="0" algn="l" defTabSz="622300">
            <a:lnSpc>
              <a:spcPct val="90000"/>
            </a:lnSpc>
            <a:spcBef>
              <a:spcPct val="0"/>
            </a:spcBef>
            <a:spcAft>
              <a:spcPct val="35000"/>
            </a:spcAft>
            <a:buNone/>
          </a:pPr>
          <a:endParaRPr lang="en-US" sz="1100" kern="1200" dirty="0"/>
        </a:p>
        <a:p>
          <a:pPr marL="0" lvl="0" indent="0" algn="l" defTabSz="622300">
            <a:lnSpc>
              <a:spcPct val="90000"/>
            </a:lnSpc>
            <a:spcBef>
              <a:spcPct val="0"/>
            </a:spcBef>
            <a:spcAft>
              <a:spcPct val="35000"/>
            </a:spcAft>
            <a:buNone/>
          </a:pPr>
          <a:endParaRPr lang="en-US" sz="1100" kern="1200" dirty="0"/>
        </a:p>
      </dsp:txBody>
      <dsp:txXfrm>
        <a:off x="6732389" y="873112"/>
        <a:ext cx="1865171" cy="1076732"/>
      </dsp:txXfrm>
    </dsp:sp>
    <dsp:sp modelId="{736EA73E-CF05-45B4-A946-DC09155D617E}">
      <dsp:nvSpPr>
        <dsp:cNvPr id="0" name=""/>
        <dsp:cNvSpPr/>
      </dsp:nvSpPr>
      <dsp:spPr>
        <a:xfrm rot="5400000">
          <a:off x="8060041" y="1505714"/>
          <a:ext cx="1525250" cy="183760"/>
        </a:xfrm>
        <a:prstGeom prst="corner">
          <a:avLst>
            <a:gd name="adj1" fmla="val 1000"/>
            <a:gd name="adj2" fmla="val 1000"/>
          </a:avLst>
        </a:prstGeom>
        <a:solidFill>
          <a:schemeClr val="lt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7DCF5B-980F-4E37-B5EB-2E84D9C6B52F}">
      <dsp:nvSpPr>
        <dsp:cNvPr id="0" name=""/>
        <dsp:cNvSpPr/>
      </dsp:nvSpPr>
      <dsp:spPr>
        <a:xfrm>
          <a:off x="8730787" y="2487670"/>
          <a:ext cx="2297008" cy="508416"/>
        </a:xfrm>
        <a:prstGeom prst="chevron">
          <a:avLst>
            <a:gd name="adj" fmla="val 25000"/>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165100" rIns="82550" bIns="165100" numCol="1" spcCol="1270" anchor="ctr" anchorCtr="0">
          <a:noAutofit/>
        </a:bodyPr>
        <a:lstStyle/>
        <a:p>
          <a:pPr marL="0" lvl="0" indent="0" algn="ctr" defTabSz="577850">
            <a:lnSpc>
              <a:spcPct val="90000"/>
            </a:lnSpc>
            <a:spcBef>
              <a:spcPct val="0"/>
            </a:spcBef>
            <a:spcAft>
              <a:spcPct val="35000"/>
            </a:spcAft>
            <a:buNone/>
          </a:pPr>
          <a:r>
            <a:rPr lang="en-US" sz="1300" kern="1200" dirty="0"/>
            <a:t>2004</a:t>
          </a:r>
        </a:p>
      </dsp:txBody>
      <dsp:txXfrm>
        <a:off x="8857891" y="2487670"/>
        <a:ext cx="2042800" cy="508416"/>
      </dsp:txXfrm>
    </dsp:sp>
    <dsp:sp modelId="{EEA84B30-BE1D-4937-8B3F-F60859618187}">
      <dsp:nvSpPr>
        <dsp:cNvPr id="0" name=""/>
        <dsp:cNvSpPr/>
      </dsp:nvSpPr>
      <dsp:spPr>
        <a:xfrm>
          <a:off x="8914547" y="909600"/>
          <a:ext cx="1865171" cy="956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t>The Berlin Rules (2004) </a:t>
          </a:r>
        </a:p>
        <a:p>
          <a:pPr marL="0" lvl="0" indent="0" algn="l" defTabSz="622300">
            <a:lnSpc>
              <a:spcPct val="90000"/>
            </a:lnSpc>
            <a:spcBef>
              <a:spcPct val="0"/>
            </a:spcBef>
            <a:spcAft>
              <a:spcPct val="35000"/>
            </a:spcAft>
            <a:buNone/>
          </a:pPr>
          <a:endParaRPr lang="en-US" sz="1100" b="1" kern="1200" dirty="0"/>
        </a:p>
        <a:p>
          <a:pPr marL="0" lvl="0" indent="0" algn="l" defTabSz="622300">
            <a:lnSpc>
              <a:spcPct val="90000"/>
            </a:lnSpc>
            <a:spcBef>
              <a:spcPct val="0"/>
            </a:spcBef>
            <a:spcAft>
              <a:spcPct val="35000"/>
            </a:spcAft>
            <a:buNone/>
          </a:pPr>
          <a:endParaRPr lang="en-US" sz="1100" b="1" kern="1200" dirty="0"/>
        </a:p>
        <a:p>
          <a:pPr marL="0" lvl="0" indent="0" algn="l" defTabSz="622300">
            <a:lnSpc>
              <a:spcPct val="90000"/>
            </a:lnSpc>
            <a:spcBef>
              <a:spcPct val="0"/>
            </a:spcBef>
            <a:spcAft>
              <a:spcPct val="35000"/>
            </a:spcAft>
            <a:buNone/>
          </a:pPr>
          <a:endParaRPr lang="en-US" sz="1100" b="1" kern="1200" dirty="0"/>
        </a:p>
        <a:p>
          <a:pPr marL="0" lvl="0" indent="0" algn="l" defTabSz="622300">
            <a:lnSpc>
              <a:spcPct val="90000"/>
            </a:lnSpc>
            <a:spcBef>
              <a:spcPct val="0"/>
            </a:spcBef>
            <a:spcAft>
              <a:spcPct val="35000"/>
            </a:spcAft>
            <a:buNone/>
          </a:pPr>
          <a:endParaRPr lang="en-US" sz="1100" b="1" kern="1200" dirty="0"/>
        </a:p>
      </dsp:txBody>
      <dsp:txXfrm>
        <a:off x="8914547" y="909600"/>
        <a:ext cx="1865171" cy="956805"/>
      </dsp:txXfrm>
    </dsp:sp>
  </dsp:spTree>
</dsp:drawing>
</file>

<file path=ppt/diagrams/layout1.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0.7452</cdr:x>
      <cdr:y>0.14307</cdr:y>
    </cdr:from>
    <cdr:to>
      <cdr:x>0.91787</cdr:x>
      <cdr:y>0.2136</cdr:y>
    </cdr:to>
    <cdr:sp macro="" textlink="">
      <cdr:nvSpPr>
        <cdr:cNvPr id="2" name="TextBox 1">
          <a:extLst xmlns:a="http://schemas.openxmlformats.org/drawingml/2006/main">
            <a:ext uri="{FF2B5EF4-FFF2-40B4-BE49-F238E27FC236}">
              <a16:creationId xmlns:a16="http://schemas.microsoft.com/office/drawing/2014/main" id="{AA302BE9-0F11-44AB-B21B-42E12E963854}"/>
            </a:ext>
          </a:extLst>
        </cdr:cNvPr>
        <cdr:cNvSpPr txBox="1"/>
      </cdr:nvSpPr>
      <cdr:spPr>
        <a:xfrm xmlns:a="http://schemas.openxmlformats.org/drawingml/2006/main">
          <a:off x="3865591" y="540456"/>
          <a:ext cx="895679" cy="26643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Fishing (1)</a:t>
          </a:r>
        </a:p>
      </cdr:txBody>
    </cdr:sp>
  </cdr:relSizeAnchor>
  <cdr:relSizeAnchor xmlns:cdr="http://schemas.openxmlformats.org/drawingml/2006/chartDrawing">
    <cdr:from>
      <cdr:x>0.74455</cdr:x>
      <cdr:y>0.20235</cdr:y>
    </cdr:from>
    <cdr:to>
      <cdr:x>0.91722</cdr:x>
      <cdr:y>0.27288</cdr:y>
    </cdr:to>
    <cdr:sp macro="" textlink="">
      <cdr:nvSpPr>
        <cdr:cNvPr id="3" name="TextBox 1">
          <a:extLst xmlns:a="http://schemas.openxmlformats.org/drawingml/2006/main">
            <a:ext uri="{FF2B5EF4-FFF2-40B4-BE49-F238E27FC236}">
              <a16:creationId xmlns:a16="http://schemas.microsoft.com/office/drawing/2014/main" id="{3E4135EA-0099-4280-8E2C-99F89C2625BB}"/>
            </a:ext>
          </a:extLst>
        </cdr:cNvPr>
        <cdr:cNvSpPr txBox="1"/>
      </cdr:nvSpPr>
      <cdr:spPr>
        <a:xfrm xmlns:a="http://schemas.openxmlformats.org/drawingml/2006/main">
          <a:off x="3860800" y="765175"/>
          <a:ext cx="895350" cy="2667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Pollution (6)</a:t>
          </a:r>
        </a:p>
      </cdr:txBody>
    </cdr:sp>
  </cdr:relSizeAnchor>
  <cdr:relSizeAnchor xmlns:cdr="http://schemas.openxmlformats.org/drawingml/2006/chartDrawing">
    <cdr:from>
      <cdr:x>0.74822</cdr:x>
      <cdr:y>0.28296</cdr:y>
    </cdr:from>
    <cdr:to>
      <cdr:x>0.94563</cdr:x>
      <cdr:y>0.35348</cdr:y>
    </cdr:to>
    <cdr:sp macro="" textlink="">
      <cdr:nvSpPr>
        <cdr:cNvPr id="4" name="TextBox 1">
          <a:extLst xmlns:a="http://schemas.openxmlformats.org/drawingml/2006/main">
            <a:ext uri="{FF2B5EF4-FFF2-40B4-BE49-F238E27FC236}">
              <a16:creationId xmlns:a16="http://schemas.microsoft.com/office/drawing/2014/main" id="{75EAE468-B066-42AA-8524-8F33C123013A}"/>
            </a:ext>
          </a:extLst>
        </cdr:cNvPr>
        <cdr:cNvSpPr txBox="1"/>
      </cdr:nvSpPr>
      <cdr:spPr>
        <a:xfrm xmlns:a="http://schemas.openxmlformats.org/drawingml/2006/main">
          <a:off x="3879850" y="1069975"/>
          <a:ext cx="1023620" cy="2667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Navigation (6)</a:t>
          </a:r>
        </a:p>
      </cdr:txBody>
    </cdr:sp>
  </cdr:relSizeAnchor>
  <cdr:relSizeAnchor xmlns:cdr="http://schemas.openxmlformats.org/drawingml/2006/chartDrawing">
    <cdr:from>
      <cdr:x>0.70621</cdr:x>
      <cdr:y>0.39633</cdr:y>
    </cdr:from>
    <cdr:to>
      <cdr:x>1</cdr:x>
      <cdr:y>0.46848</cdr:y>
    </cdr:to>
    <cdr:sp macro="" textlink="">
      <cdr:nvSpPr>
        <cdr:cNvPr id="5" name="TextBox 1">
          <a:extLst xmlns:a="http://schemas.openxmlformats.org/drawingml/2006/main">
            <a:ext uri="{FF2B5EF4-FFF2-40B4-BE49-F238E27FC236}">
              <a16:creationId xmlns:a16="http://schemas.microsoft.com/office/drawing/2014/main" id="{75EAE468-B066-42AA-8524-8F33C123013A}"/>
            </a:ext>
          </a:extLst>
        </cdr:cNvPr>
        <cdr:cNvSpPr txBox="1"/>
      </cdr:nvSpPr>
      <cdr:spPr>
        <a:xfrm xmlns:a="http://schemas.openxmlformats.org/drawingml/2006/main">
          <a:off x="3663315" y="1497196"/>
          <a:ext cx="1524000" cy="27254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Industrial allocation (6)</a:t>
          </a:r>
        </a:p>
      </cdr:txBody>
    </cdr:sp>
  </cdr:relSizeAnchor>
  <cdr:relSizeAnchor xmlns:cdr="http://schemas.openxmlformats.org/drawingml/2006/chartDrawing">
    <cdr:from>
      <cdr:x>0.71722</cdr:x>
      <cdr:y>0.49756</cdr:y>
    </cdr:from>
    <cdr:to>
      <cdr:x>0.96952</cdr:x>
      <cdr:y>0.56971</cdr:y>
    </cdr:to>
    <cdr:sp macro="" textlink="">
      <cdr:nvSpPr>
        <cdr:cNvPr id="6" name="TextBox 1">
          <a:extLst xmlns:a="http://schemas.openxmlformats.org/drawingml/2006/main">
            <a:ext uri="{FF2B5EF4-FFF2-40B4-BE49-F238E27FC236}">
              <a16:creationId xmlns:a16="http://schemas.microsoft.com/office/drawing/2014/main" id="{CC5190C0-645E-4192-8AE9-E560E1111EBE}"/>
            </a:ext>
          </a:extLst>
        </cdr:cNvPr>
        <cdr:cNvSpPr txBox="1"/>
      </cdr:nvSpPr>
      <cdr:spPr>
        <a:xfrm xmlns:a="http://schemas.openxmlformats.org/drawingml/2006/main">
          <a:off x="3720465" y="1879600"/>
          <a:ext cx="1308735" cy="27254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Flood control (13)</a:t>
          </a:r>
        </a:p>
      </cdr:txBody>
    </cdr:sp>
  </cdr:relSizeAnchor>
  <cdr:relSizeAnchor xmlns:cdr="http://schemas.openxmlformats.org/drawingml/2006/chartDrawing">
    <cdr:from>
      <cdr:x>0.70621</cdr:x>
      <cdr:y>0.77996</cdr:y>
    </cdr:from>
    <cdr:to>
      <cdr:x>1</cdr:x>
      <cdr:y>0.85211</cdr:y>
    </cdr:to>
    <cdr:sp macro="" textlink="">
      <cdr:nvSpPr>
        <cdr:cNvPr id="7" name="TextBox 1">
          <a:extLst xmlns:a="http://schemas.openxmlformats.org/drawingml/2006/main">
            <a:ext uri="{FF2B5EF4-FFF2-40B4-BE49-F238E27FC236}">
              <a16:creationId xmlns:a16="http://schemas.microsoft.com/office/drawing/2014/main" id="{CC5190C0-645E-4192-8AE9-E560E1111EBE}"/>
            </a:ext>
          </a:extLst>
        </cdr:cNvPr>
        <cdr:cNvSpPr txBox="1"/>
      </cdr:nvSpPr>
      <cdr:spPr>
        <a:xfrm xmlns:a="http://schemas.openxmlformats.org/drawingml/2006/main">
          <a:off x="3663315" y="2946400"/>
          <a:ext cx="1524000" cy="27254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Water utilization (53)</a:t>
          </a:r>
        </a:p>
      </cdr:txBody>
    </cdr:sp>
  </cdr:relSizeAnchor>
  <cdr:relSizeAnchor xmlns:cdr="http://schemas.openxmlformats.org/drawingml/2006/chartDrawing">
    <cdr:from>
      <cdr:x>0.03122</cdr:x>
      <cdr:y>0.21516</cdr:y>
    </cdr:from>
    <cdr:to>
      <cdr:x>0.26625</cdr:x>
      <cdr:y>0.28731</cdr:y>
    </cdr:to>
    <cdr:sp macro="" textlink="">
      <cdr:nvSpPr>
        <cdr:cNvPr id="8" name="TextBox 1">
          <a:extLst xmlns:a="http://schemas.openxmlformats.org/drawingml/2006/main">
            <a:ext uri="{FF2B5EF4-FFF2-40B4-BE49-F238E27FC236}">
              <a16:creationId xmlns:a16="http://schemas.microsoft.com/office/drawing/2014/main" id="{CC5190C0-645E-4192-8AE9-E560E1111EBE}"/>
            </a:ext>
          </a:extLst>
        </cdr:cNvPr>
        <cdr:cNvSpPr txBox="1"/>
      </cdr:nvSpPr>
      <cdr:spPr>
        <a:xfrm xmlns:a="http://schemas.openxmlformats.org/drawingml/2006/main">
          <a:off x="161925" y="812800"/>
          <a:ext cx="1219200" cy="27254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t>Hydropower (57)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93F1C-E7CB-4A7F-B837-C61BEC7F8328}" type="datetimeFigureOut">
              <a:rPr lang="en-US" smtClean="0"/>
              <a:t>9/1/20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92C661-FC1A-4A0A-BE99-80B4D9F47B58}" type="slidenum">
              <a:rPr lang="en-US" smtClean="0"/>
              <a:t>‹#›</a:t>
            </a:fld>
            <a:endParaRPr lang="en-US" dirty="0"/>
          </a:p>
        </p:txBody>
      </p:sp>
    </p:spTree>
    <p:extLst>
      <p:ext uri="{BB962C8B-B14F-4D97-AF65-F5344CB8AC3E}">
        <p14:creationId xmlns:p14="http://schemas.microsoft.com/office/powerpoint/2010/main" val="126707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When we examine our shared human history, we are reminded that water resources helped stimulate socio-economic development, determined the geopolitical and strategic standing of countries. We also learn that ancient civilizations flourished along water courses and wars were fought over the control of water resources. As our knowledge base grew, we have come to realize the nexus between food, energy, and water. But most importantly we are beginning to realize that water resources are indeed finite and precious resources.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According to data from the United Nations’ Environment program Global Environment Facility, globally there are over 270 transboundary river basins and 200 transboundary aquifers, while 39 countries have more than 90% of their territory within one or more transboundary river basins and 21 lie entirely within one or more of these watersheds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watersheds cover about one-half of the Earth’s land surface and are home to about 40% of the world’s population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river basins cover more than 45% of the earth’s surface, and about 145 states share international river basins. Of the 145 states within the international river basins, about two-thirds (92) have at least half of their national territory within an international basin, while more than one-third (50) have at least 80 percent or more of their national territory within an international basin.</a:t>
            </a:r>
            <a:endParaRPr lang="en-US" dirty="0"/>
          </a:p>
        </p:txBody>
      </p:sp>
      <p:sp>
        <p:nvSpPr>
          <p:cNvPr id="4" name="Slide Number Placeholder 3"/>
          <p:cNvSpPr>
            <a:spLocks noGrp="1"/>
          </p:cNvSpPr>
          <p:nvPr>
            <p:ph type="sldNum" sz="quarter" idx="5"/>
          </p:nvPr>
        </p:nvSpPr>
        <p:spPr/>
        <p:txBody>
          <a:bodyPr/>
          <a:lstStyle/>
          <a:p>
            <a:fld id="{5092C661-FC1A-4A0A-BE99-80B4D9F47B58}" type="slidenum">
              <a:rPr lang="en-US" smtClean="0"/>
              <a:t>4</a:t>
            </a:fld>
            <a:endParaRPr lang="en-US" dirty="0"/>
          </a:p>
        </p:txBody>
      </p:sp>
    </p:spTree>
    <p:extLst>
      <p:ext uri="{BB962C8B-B14F-4D97-AF65-F5344CB8AC3E}">
        <p14:creationId xmlns:p14="http://schemas.microsoft.com/office/powerpoint/2010/main" val="1554020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Arial" panose="020B0604020202020204" pitchFamily="34" charset="0"/>
              </a:rPr>
              <a:t>The Water Cooperation Quotient developed by the Strategic Foresight Group is one approach. </a:t>
            </a:r>
          </a:p>
          <a:p>
            <a:r>
              <a:rPr lang="en-US" dirty="0">
                <a:effectLst/>
                <a:latin typeface="Arial" panose="020B0604020202020204" pitchFamily="34" charset="0"/>
              </a:rPr>
              <a:t>WCQ distinguishes between basic and active water cooperation, between technical and political dynamics and between routine and effective actions</a:t>
            </a:r>
          </a:p>
          <a:p>
            <a:r>
              <a:rPr lang="en-US" dirty="0"/>
              <a:t>WCQ is indicative of the fact that countries engaged in active, dynamic, politically driven water cooperation are not likely to engage in conflicts that are based on shared water resources.</a:t>
            </a:r>
          </a:p>
        </p:txBody>
      </p:sp>
      <p:sp>
        <p:nvSpPr>
          <p:cNvPr id="4" name="Slide Number Placeholder 3"/>
          <p:cNvSpPr>
            <a:spLocks noGrp="1"/>
          </p:cNvSpPr>
          <p:nvPr>
            <p:ph type="sldNum" sz="quarter" idx="5"/>
          </p:nvPr>
        </p:nvSpPr>
        <p:spPr/>
        <p:txBody>
          <a:bodyPr/>
          <a:lstStyle/>
          <a:p>
            <a:fld id="{5092C661-FC1A-4A0A-BE99-80B4D9F47B58}" type="slidenum">
              <a:rPr lang="en-US" smtClean="0"/>
              <a:t>20</a:t>
            </a:fld>
            <a:endParaRPr lang="en-US" dirty="0"/>
          </a:p>
        </p:txBody>
      </p:sp>
    </p:spTree>
    <p:extLst>
      <p:ext uri="{BB962C8B-B14F-4D97-AF65-F5344CB8AC3E}">
        <p14:creationId xmlns:p14="http://schemas.microsoft.com/office/powerpoint/2010/main" val="3303757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dirty="0"/>
              <a:t>Agreement: </a:t>
            </a:r>
            <a:r>
              <a:rPr lang="en-US" dirty="0"/>
              <a:t>The riparian countries have a legally binding agreement acknowledging the water relationship between them. The agreement may provide for allocation of water resources or for cooperation with or without any reference to allocation</a:t>
            </a:r>
          </a:p>
          <a:p>
            <a:pPr marL="228600" indent="-228600">
              <a:buAutoNum type="arabicPeriod"/>
            </a:pPr>
            <a:r>
              <a:rPr lang="en-US" b="1" dirty="0"/>
              <a:t>Communication mechanism: </a:t>
            </a:r>
            <a:r>
              <a:rPr lang="en-US" dirty="0"/>
              <a:t>There is a mechanism for regular and formal communication between riparian countries in various forms, including meetings of officials of water ministries. The mechanism may include meetings of Water Ministers, but not other ministers such as Foreign Ministers and Finance Ministers and certainly not Heads of Government. The mechanism may be in the form of committees within respective water ministries.</a:t>
            </a:r>
          </a:p>
          <a:p>
            <a:pPr marL="228600" indent="-228600">
              <a:buAutoNum type="arabicPeriod"/>
            </a:pPr>
            <a:r>
              <a:rPr lang="en-US" b="1" dirty="0"/>
              <a:t>Technical Projects: </a:t>
            </a:r>
            <a:r>
              <a:rPr lang="en-US" dirty="0"/>
              <a:t>The riparian countries engage in collaborative scientific and technical projects in relation to their shared watercourse such as small demonstration projects relating to navigation, irrigation, electricity or livelihood creating activities.  It is to be noted that these projects are not those that are carried out by individual countries domestically but are those that are either basin wide or international in nature and are often implemented by or through River Basin Organisation or River Basin Commission (RBO/RBCs) or jointly by the riparian countries. It is to be further noted that these projects are different from large infrastructure projects.</a:t>
            </a:r>
          </a:p>
          <a:p>
            <a:pPr marL="228600" indent="-228600">
              <a:buAutoNum type="arabicPeriod"/>
            </a:pPr>
            <a:r>
              <a:rPr lang="en-US" b="1" dirty="0"/>
              <a:t>Exchange of data: </a:t>
            </a:r>
            <a:r>
              <a:rPr lang="en-US" dirty="0"/>
              <a:t>The riparian countries agree to exchange data on quantity and quality of shared water resources where the data is collected nationally, but exchanged on a regular basis through an agreed channel or it is collected and shared through a basin organization.</a:t>
            </a:r>
          </a:p>
          <a:p>
            <a:pPr marL="228600" indent="-228600">
              <a:buAutoNum type="arabicPeriod"/>
            </a:pPr>
            <a:r>
              <a:rPr lang="en-US" b="1" dirty="0"/>
              <a:t>Alternative Dispute Resolution: </a:t>
            </a:r>
            <a:r>
              <a:rPr lang="en-US" dirty="0"/>
              <a:t>The riparian countries have a well-defined mechanism for resolving disputes, which could be either through a River Basin Organisation, to which they belong, or through reference to a specific third party. If the countries approach the International Court of Justice (ICJ) to complain against other riparian countries, it is not to be taken into account in this context. </a:t>
            </a:r>
          </a:p>
          <a:p>
            <a:pPr marL="228600" indent="-228600">
              <a:buAutoNum type="arabicPeriod"/>
            </a:pPr>
            <a:r>
              <a:rPr lang="en-US" b="1" dirty="0"/>
              <a:t>Floods, Droughts and Ecosystem Protection:</a:t>
            </a:r>
            <a:r>
              <a:rPr lang="en-US" dirty="0"/>
              <a:t> The riparian countries agree on long term coordination and cooperation mechanisms to manage floods, drought and ecosystem in a collaborative way, including early warning, rapid response, pollution control, coordination on deforestation, coordination on farming patterns and agricultural trade, and explicit long term coordination mechanism for emergency response.</a:t>
            </a:r>
          </a:p>
          <a:p>
            <a:pPr marL="228600" indent="-228600">
              <a:buAutoNum type="arabicPeriod"/>
            </a:pPr>
            <a:r>
              <a:rPr lang="en-US" b="1" dirty="0"/>
              <a:t>Water Infrastructure:</a:t>
            </a:r>
            <a:r>
              <a:rPr lang="en-US" dirty="0"/>
              <a:t> Riparian countries agree that all infrastructure related to transboundary water resources such as dams, reservoirs, irrigation networks, navigation are built with active collaboration and transparency in a way that takes into account the interest of all relevant riparian countries and not merely the host country of the concerned project.  They could have any one of the following: a. Infrastructure in any country built only with prior approval and consent of other riparian countries.  b. Infrastructure built through joint or coordinated planning; joint investment. c. Infrastructure that have joint ownership.                                                                                                                                                  It is essential however, that the countries have no other projects that do not have prior approval and have been built over the objections of any of the other riparians.</a:t>
            </a:r>
          </a:p>
          <a:p>
            <a:pPr marL="228600" indent="-228600">
              <a:buAutoNum type="arabicPeriod"/>
            </a:pPr>
            <a:r>
              <a:rPr lang="en-US" b="1" dirty="0"/>
              <a:t>Inclusion: </a:t>
            </a:r>
            <a:r>
              <a:rPr lang="en-US" dirty="0"/>
              <a:t>All countries in the basin, without exception, are members of the regional or basin wide arrangement. </a:t>
            </a:r>
          </a:p>
          <a:p>
            <a:pPr marL="228600" indent="-228600">
              <a:buAutoNum type="arabicPeriod"/>
            </a:pPr>
            <a:r>
              <a:rPr lang="en-US" b="1" dirty="0"/>
              <a:t>Political Commitment: </a:t>
            </a:r>
            <a:r>
              <a:rPr lang="en-US" dirty="0"/>
              <a:t>The riparian countries commit to cooperate at the highest political level with either one or both of the following components:                                                                                                                                                                                                                    1.  Regular engagement at a level higher than Water Ministers, such as:                                                                                                                       a) Foreign Ministers                                                                                                                                                                                                          b)  Heads of Governments And/Or                                                                                                                                                                                  2.  Co-ordination and harmonization of national laws/policies to satisfy common standards.</a:t>
            </a:r>
          </a:p>
          <a:p>
            <a:pPr marL="228600" indent="-228600">
              <a:buAutoNum type="arabicPeriod"/>
            </a:pPr>
            <a:r>
              <a:rPr lang="en-US" b="1" dirty="0"/>
              <a:t>Institutional Functioning:</a:t>
            </a:r>
            <a:r>
              <a:rPr lang="en-US" dirty="0"/>
              <a:t> The riparian countries have                                                                                                                                                (a)   A permanent, independent and joint organisation for transboundary water cooperation such as a River Basin Organisation with an independent secretariat  or                                                                                                                                                                                            (b) Permanent, though separate entities located in the respective riparian countries, acting as a joint mechanism for water governance, and having regular formal communication in the form of meetings and approval authority for projects in any of the countries                                                                                                                           In addition and essentially,                                                                                                                                                                                            The riparian countries make joint strategic plans and implement them ensuring that the projects are executed within an agreed time frame and are not reduced to mere statements of intention. </a:t>
            </a:r>
          </a:p>
        </p:txBody>
      </p:sp>
      <p:sp>
        <p:nvSpPr>
          <p:cNvPr id="4" name="Slide Number Placeholder 3"/>
          <p:cNvSpPr>
            <a:spLocks noGrp="1"/>
          </p:cNvSpPr>
          <p:nvPr>
            <p:ph type="sldNum" sz="quarter" idx="5"/>
          </p:nvPr>
        </p:nvSpPr>
        <p:spPr/>
        <p:txBody>
          <a:bodyPr/>
          <a:lstStyle/>
          <a:p>
            <a:fld id="{5092C661-FC1A-4A0A-BE99-80B4D9F47B58}" type="slidenum">
              <a:rPr lang="en-US" smtClean="0"/>
              <a:t>21</a:t>
            </a:fld>
            <a:endParaRPr lang="en-US" dirty="0"/>
          </a:p>
        </p:txBody>
      </p:sp>
    </p:spTree>
    <p:extLst>
      <p:ext uri="{BB962C8B-B14F-4D97-AF65-F5344CB8AC3E}">
        <p14:creationId xmlns:p14="http://schemas.microsoft.com/office/powerpoint/2010/main" val="791628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animation is based on information from Oregon State University’s Program in Water Conflict Management and Transformation. The animation shows Average conflictive or cooperative events occurring in international transboundary river basins. The conflict to cooperation scale is the Basins at Risk Scale. The time period is for records beginning in 1950 through 1999 and the final is the average of almost 60 years. The data shows there is a considerable activity in the realm of cooperation albeit within the early stages of cooperation owing to protracted negotiations, emerging issues, and the failure to build mutual trust.</a:t>
            </a:r>
          </a:p>
          <a:p>
            <a:endParaRPr lang="en-US" dirty="0"/>
          </a:p>
        </p:txBody>
      </p:sp>
      <p:sp>
        <p:nvSpPr>
          <p:cNvPr id="4" name="Slide Number Placeholder 3"/>
          <p:cNvSpPr>
            <a:spLocks noGrp="1"/>
          </p:cNvSpPr>
          <p:nvPr>
            <p:ph type="sldNum" sz="quarter" idx="5"/>
          </p:nvPr>
        </p:nvSpPr>
        <p:spPr/>
        <p:txBody>
          <a:bodyPr/>
          <a:lstStyle/>
          <a:p>
            <a:fld id="{5092C661-FC1A-4A0A-BE99-80B4D9F47B58}" type="slidenum">
              <a:rPr lang="en-US" smtClean="0"/>
              <a:t>6</a:t>
            </a:fld>
            <a:endParaRPr lang="en-US" dirty="0"/>
          </a:p>
        </p:txBody>
      </p:sp>
    </p:spTree>
    <p:extLst>
      <p:ext uri="{BB962C8B-B14F-4D97-AF65-F5344CB8AC3E}">
        <p14:creationId xmlns:p14="http://schemas.microsoft.com/office/powerpoint/2010/main" val="326430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1814, more than 300 bilateral and multilateral agreements on the cooperative use and development of transboundary water have been concluded (Gerlack, 2007).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8EAADB"/>
                </a:solidFill>
                <a:effectLst/>
                <a:latin typeface="Calibri" panose="020F0502020204030204" pitchFamily="34" charset="0"/>
                <a:ea typeface="Calibri" panose="020F0502020204030204" pitchFamily="34" charset="0"/>
                <a:cs typeface="Times New Roman" panose="02020603050405020304" pitchFamily="18" charset="0"/>
              </a:rPr>
              <a:t>A recent study by the University of Arizona indicates that cooperative institutional arrangements on water exist in about 41% of all transboundary river basins in the world (ibid).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8EAADB"/>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8EAADB"/>
                </a:solidFill>
                <a:effectLst/>
                <a:latin typeface="Calibri" panose="020F0502020204030204" pitchFamily="34" charset="0"/>
                <a:ea typeface="Calibri" panose="020F0502020204030204" pitchFamily="34" charset="0"/>
                <a:cs typeface="Times New Roman" panose="02020603050405020304" pitchFamily="18" charset="0"/>
              </a:rPr>
              <a:t>This in turn means that about 158 of the world’s transboundary river basins, plus transboundary aquifer systems, lack any type of cooperative management framework’ (UN-Water, 2008, p. 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092C661-FC1A-4A0A-BE99-80B4D9F47B58}" type="slidenum">
              <a:rPr lang="en-US" smtClean="0"/>
              <a:t>7</a:t>
            </a:fld>
            <a:endParaRPr lang="en-US" dirty="0"/>
          </a:p>
        </p:txBody>
      </p:sp>
    </p:spTree>
    <p:extLst>
      <p:ext uri="{BB962C8B-B14F-4D97-AF65-F5344CB8AC3E}">
        <p14:creationId xmlns:p14="http://schemas.microsoft.com/office/powerpoint/2010/main" val="469229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close examination of the regulatory environment pertaining to transboundary water resources reveals that there are three major approaches</a:t>
            </a:r>
          </a:p>
        </p:txBody>
      </p:sp>
      <p:sp>
        <p:nvSpPr>
          <p:cNvPr id="4" name="Slide Number Placeholder 3"/>
          <p:cNvSpPr>
            <a:spLocks noGrp="1"/>
          </p:cNvSpPr>
          <p:nvPr>
            <p:ph type="sldNum" sz="quarter" idx="5"/>
          </p:nvPr>
        </p:nvSpPr>
        <p:spPr/>
        <p:txBody>
          <a:bodyPr/>
          <a:lstStyle/>
          <a:p>
            <a:fld id="{5092C661-FC1A-4A0A-BE99-80B4D9F47B58}" type="slidenum">
              <a:rPr lang="en-US" smtClean="0"/>
              <a:t>8</a:t>
            </a:fld>
            <a:endParaRPr lang="en-US" dirty="0"/>
          </a:p>
        </p:txBody>
      </p:sp>
    </p:spTree>
    <p:extLst>
      <p:ext uri="{BB962C8B-B14F-4D97-AF65-F5344CB8AC3E}">
        <p14:creationId xmlns:p14="http://schemas.microsoft.com/office/powerpoint/2010/main" val="520670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past six decades the subsequent committees of the International Law Association (ILA) have enabled formulation of rules through international rulemaking efforts.</a:t>
            </a:r>
          </a:p>
          <a:p>
            <a:r>
              <a:rPr lang="en-US" dirty="0"/>
              <a:t>The first committee drafted The Helsinki Rules, </a:t>
            </a:r>
          </a:p>
          <a:p>
            <a:r>
              <a:rPr lang="en-US" dirty="0"/>
              <a:t>The second committee formulated a number of articles amplifying particular aspects of the Helsinki Rules</a:t>
            </a:r>
          </a:p>
          <a:p>
            <a:r>
              <a:rPr lang="en-US" dirty="0"/>
              <a:t>In 1986 The Seoul Rules resulted in a supplement of the Helsinki Rules</a:t>
            </a:r>
          </a:p>
          <a:p>
            <a:r>
              <a:rPr lang="en-US" dirty="0"/>
              <a:t>The third committee established in 1990 continued work of amplification</a:t>
            </a:r>
          </a:p>
          <a:p>
            <a:r>
              <a:rPr lang="en-US" dirty="0"/>
              <a:t>In 1997 the Convention on the Law of the Non-navigational Uses of International Watercourses was held. It was modeled after the Helsinki Rules of 1966.</a:t>
            </a:r>
          </a:p>
          <a:p>
            <a:r>
              <a:rPr lang="en-US" dirty="0"/>
              <a:t>The Berlin Rules was adopted in 2004 and it presented a new paradigm that focuses on ecological integrity, sustainability, public participation, and minimization of environmental harm principles</a:t>
            </a:r>
          </a:p>
        </p:txBody>
      </p:sp>
      <p:sp>
        <p:nvSpPr>
          <p:cNvPr id="4" name="Slide Number Placeholder 3"/>
          <p:cNvSpPr>
            <a:spLocks noGrp="1"/>
          </p:cNvSpPr>
          <p:nvPr>
            <p:ph type="sldNum" sz="quarter" idx="5"/>
          </p:nvPr>
        </p:nvSpPr>
        <p:spPr/>
        <p:txBody>
          <a:bodyPr/>
          <a:lstStyle/>
          <a:p>
            <a:fld id="{5092C661-FC1A-4A0A-BE99-80B4D9F47B58}" type="slidenum">
              <a:rPr lang="en-US" smtClean="0"/>
              <a:t>9</a:t>
            </a:fld>
            <a:endParaRPr lang="en-US" dirty="0"/>
          </a:p>
        </p:txBody>
      </p:sp>
    </p:spTree>
    <p:extLst>
      <p:ext uri="{BB962C8B-B14F-4D97-AF65-F5344CB8AC3E}">
        <p14:creationId xmlns:p14="http://schemas.microsoft.com/office/powerpoint/2010/main" val="2985515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Helsinki Rule treats international drainage basins (watersheds extending over two or more States) as indivisible hydrologic units to be managed as a single unit to assure the “maximum utilization and development of any portion of its waters” (ILA 1966, art. II). </a:t>
            </a:r>
          </a:p>
          <a:p>
            <a:r>
              <a:rPr lang="en-US" dirty="0"/>
              <a:t>The Helsinki Rule explicitly includes all tributaries (including tributary groundwater) within the concept of “drainage basin” and thus extends the reach of the rules beyond the primary international watercourse itself. </a:t>
            </a:r>
          </a:p>
          <a:p>
            <a:r>
              <a:rPr lang="en-US" dirty="0"/>
              <a:t>The Helsinki Rules first formulated the phrase “equitable utilization” to express the rule of restricted sovereignty as applied to fresh waters: “Each basin State is entitled, within its territory, to a reasonable and equitable share in the beneficial uses of the waters of an international drainage basin” (ILA 1966, art. IV). </a:t>
            </a:r>
          </a:p>
          <a:p>
            <a:r>
              <a:rPr lang="en-US" dirty="0"/>
              <a:t>The Helsinki Rules also had chapters on pollution, navigation, timber floating, and procedures for preventing and settling disputes. </a:t>
            </a:r>
          </a:p>
          <a:p>
            <a:endParaRPr lang="en-US" dirty="0"/>
          </a:p>
          <a:p>
            <a:r>
              <a:rPr lang="en-US" dirty="0"/>
              <a:t>The Berlin Rules introduced novel concepts related to </a:t>
            </a:r>
          </a:p>
          <a:p>
            <a:pPr marL="666900" lvl="1" indent="-342900">
              <a:buFont typeface="+mj-lt"/>
              <a:buAutoNum type="arabicPeriod"/>
            </a:pPr>
            <a:r>
              <a:rPr lang="en-US" sz="3500" dirty="0"/>
              <a:t>Participatory water management (arts. 4, 17-21, 30, 69-71);</a:t>
            </a:r>
          </a:p>
          <a:p>
            <a:pPr marL="666900" lvl="1" indent="-342900">
              <a:buFont typeface="+mj-lt"/>
              <a:buAutoNum type="arabicPeriod"/>
            </a:pPr>
            <a:r>
              <a:rPr lang="en-US" sz="3500" dirty="0"/>
              <a:t>Conjunctive management (arts. 5, 37);</a:t>
            </a:r>
          </a:p>
          <a:p>
            <a:pPr marL="666900" lvl="1" indent="-342900">
              <a:buFont typeface="+mj-lt"/>
              <a:buAutoNum type="arabicPeriod"/>
            </a:pPr>
            <a:r>
              <a:rPr lang="en-US" sz="3500" dirty="0"/>
              <a:t>Integrated management (arts. 6, 22-24, 37-41);</a:t>
            </a:r>
          </a:p>
          <a:p>
            <a:pPr marL="666900" lvl="1" indent="-342900">
              <a:buFont typeface="+mj-lt"/>
              <a:buAutoNum type="arabicPeriod"/>
            </a:pPr>
            <a:r>
              <a:rPr lang="en-US" sz="3500" dirty="0"/>
              <a:t>Sustainability (arts. 7, 10(1), 12(2), 13(2)(h), 22, 23(1), 29, 35(2)(c), 38, 40, 54(1), 58(3), 62, 64(1)); and</a:t>
            </a:r>
          </a:p>
          <a:p>
            <a:pPr marL="666900" lvl="1" indent="-342900">
              <a:buFont typeface="+mj-lt"/>
              <a:buAutoNum type="arabicPeriod"/>
            </a:pPr>
            <a:r>
              <a:rPr lang="en-US" sz="3500" dirty="0"/>
              <a:t>Minimization of environmental harm (arts. 8, 13(2)(i), 22-35, 38-41).</a:t>
            </a:r>
          </a:p>
          <a:p>
            <a:pPr marL="0" indent="0">
              <a:buFont typeface="Calibri" panose="020F0502020204030204" pitchFamily="34" charset="0"/>
              <a:buNone/>
            </a:pPr>
            <a:r>
              <a:rPr lang="en-US" sz="3800" dirty="0"/>
              <a:t> Additionally, the </a:t>
            </a:r>
            <a:r>
              <a:rPr lang="en-US" sz="3800" i="1" dirty="0"/>
              <a:t>Berlin Rules</a:t>
            </a:r>
            <a:r>
              <a:rPr lang="en-US" sz="3800" dirty="0"/>
              <a:t> posit three further rules relating to water in a strictly international or transboundary context:</a:t>
            </a:r>
          </a:p>
          <a:p>
            <a:pPr marL="666900" lvl="1" indent="-342900">
              <a:buFont typeface="+mj-lt"/>
              <a:buAutoNum type="arabicPeriod"/>
            </a:pPr>
            <a:r>
              <a:rPr lang="en-US" sz="3500" dirty="0"/>
              <a:t>Cooperation (arts. 9(2), 10, 11, 32-35, 42, 56-67);</a:t>
            </a:r>
          </a:p>
          <a:p>
            <a:pPr marL="666900" lvl="1" indent="-342900">
              <a:buFont typeface="+mj-lt"/>
              <a:buAutoNum type="arabicPeriod"/>
            </a:pPr>
            <a:r>
              <a:rPr lang="en-US" sz="3500" dirty="0"/>
              <a:t>Equitable utilization (arts. 12-15, 42); and</a:t>
            </a:r>
          </a:p>
          <a:p>
            <a:pPr marL="666900" lvl="1" indent="-342900">
              <a:buFont typeface="+mj-lt"/>
              <a:buAutoNum type="arabicPeriod"/>
            </a:pPr>
            <a:r>
              <a:rPr lang="en-US" sz="3500" dirty="0"/>
              <a:t>Avoidance of transboundary harm (arts. 16, 42).</a:t>
            </a:r>
          </a:p>
          <a:p>
            <a:endParaRPr lang="en-US" dirty="0"/>
          </a:p>
        </p:txBody>
      </p:sp>
      <p:sp>
        <p:nvSpPr>
          <p:cNvPr id="4" name="Slide Number Placeholder 3"/>
          <p:cNvSpPr>
            <a:spLocks noGrp="1"/>
          </p:cNvSpPr>
          <p:nvPr>
            <p:ph type="sldNum" sz="quarter" idx="5"/>
          </p:nvPr>
        </p:nvSpPr>
        <p:spPr/>
        <p:txBody>
          <a:bodyPr/>
          <a:lstStyle/>
          <a:p>
            <a:fld id="{5092C661-FC1A-4A0A-BE99-80B4D9F47B58}" type="slidenum">
              <a:rPr lang="en-US" smtClean="0"/>
              <a:t>10</a:t>
            </a:fld>
            <a:endParaRPr lang="en-US" dirty="0"/>
          </a:p>
        </p:txBody>
      </p:sp>
    </p:spTree>
    <p:extLst>
      <p:ext uri="{BB962C8B-B14F-4D97-AF65-F5344CB8AC3E}">
        <p14:creationId xmlns:p14="http://schemas.microsoft.com/office/powerpoint/2010/main" val="447309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https://wrrc.arizona.edu/publications/arroyo-newsletter/sharing-colorado-river-water-history-public-policy-and-colorado-river</a:t>
            </a:r>
          </a:p>
          <a:p>
            <a:r>
              <a:rPr lang="en-US" dirty="0"/>
              <a:t>By the early 1920s, the Colorado Basin states were anxious about their share of the Colorado River. Then, as now, California's growth was viewed with concern. </a:t>
            </a:r>
          </a:p>
          <a:p>
            <a:r>
              <a:rPr lang="en-US" dirty="0"/>
              <a:t>The compact between states was signed on November 24, 1922. Wyoming, Colorado, Utah, New Mexico, California, Arizona, Nevada</a:t>
            </a:r>
          </a:p>
          <a:p>
            <a:endParaRPr lang="en-US" dirty="0"/>
          </a:p>
          <a:p>
            <a:r>
              <a:rPr lang="en-US" dirty="0"/>
              <a:t>Concern turned to alarm when the U.S. Supreme Court ruled in June 1922 that the law of prior appropriation applied regardless of state lines. A fast-growing state, i.e. California, could then establish priority use of Colorado River water to the extreme disadvantage of slower growing states in the upper basin.</a:t>
            </a:r>
          </a:p>
          <a:p>
            <a:endParaRPr lang="en-US" dirty="0"/>
          </a:p>
          <a:p>
            <a:r>
              <a:rPr lang="en-US" dirty="0"/>
              <a:t>Recognizing the likelihood of a Colorado River treaty with Mexico the compact designated that water for that country would come from unallocated "surpluses" then thought to be available. Upper and Lower Basin states would equally make up any resulting "deficiency." A 1944 U.S-Mexico treaty allocated 1.5 maf of Colorado River water to Mexico. In the absence of surpluses, it would seem that the Upper and Lower Basin states, according to the compact, must each provide 750,000 af for Mexican use. Some say this would be a priority even during severe, sustained drought.</a:t>
            </a:r>
          </a:p>
          <a:p>
            <a:endParaRPr lang="en-US" dirty="0"/>
          </a:p>
          <a:p>
            <a:r>
              <a:rPr lang="en-US" dirty="0"/>
              <a:t>The compact directs the Upper Basin states to deliver 75 maf in any ten-year period to the Lower Basin states. To help the Upper Basin states make good this obligation, the Colorado River Storage Project Act of 1956 authorized four projects. In the event of a severe drought, the Upper Basin states might need to curtail water use to fulfill their delivery obligation.</a:t>
            </a:r>
          </a:p>
          <a:p>
            <a:endParaRPr lang="en-US" dirty="0"/>
          </a:p>
          <a:p>
            <a:r>
              <a:rPr lang="en-US" dirty="0"/>
              <a:t>Mexico gets 1.5 MAF per year pursuant to the treaty relating to the use of waters of the Colorado and Tijuana rivers and of the Rio Grande, signed February 3, 1944, and its supplementary protocol signed November 14, </a:t>
            </a:r>
          </a:p>
        </p:txBody>
      </p:sp>
      <p:sp>
        <p:nvSpPr>
          <p:cNvPr id="4" name="Slide Number Placeholder 3"/>
          <p:cNvSpPr>
            <a:spLocks noGrp="1"/>
          </p:cNvSpPr>
          <p:nvPr>
            <p:ph type="sldNum" sz="quarter" idx="5"/>
          </p:nvPr>
        </p:nvSpPr>
        <p:spPr/>
        <p:txBody>
          <a:bodyPr/>
          <a:lstStyle/>
          <a:p>
            <a:fld id="{5092C661-FC1A-4A0A-BE99-80B4D9F47B58}" type="slidenum">
              <a:rPr lang="en-US" smtClean="0"/>
              <a:t>14</a:t>
            </a:fld>
            <a:endParaRPr lang="en-US" dirty="0"/>
          </a:p>
        </p:txBody>
      </p:sp>
    </p:spTree>
    <p:extLst>
      <p:ext uri="{BB962C8B-B14F-4D97-AF65-F5344CB8AC3E}">
        <p14:creationId xmlns:p14="http://schemas.microsoft.com/office/powerpoint/2010/main" val="1718270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Governed by multilateral agreements and various forms of international administration almost continuously since 1856</a:t>
            </a:r>
          </a:p>
          <a:p>
            <a:r>
              <a:rPr lang="en-US" dirty="0"/>
              <a:t>Currently, the non-navigational use of waterways in the Danube River Basin is governed by the Convention on Cooperation for the Protection and Sustainable Use of the Danube (the “Convention” or “DRPC”), signed on 29 June 1994 in Sofia, Bulgaria. Entered into force in October 1998.</a:t>
            </a:r>
          </a:p>
          <a:p>
            <a:r>
              <a:rPr lang="en-US" dirty="0"/>
              <a:t>DRPC established the International Commission for the Protection of the Danube River (“ICPDR” or “Commission”). </a:t>
            </a:r>
          </a:p>
          <a:p>
            <a:r>
              <a:rPr lang="en-US" dirty="0"/>
              <a:t>The DRPC and ICPDR Contracting Parties are Austria, Bosnia-Herzegovina, Bulgaria, Croatia, the Czech Republic, Germany, Hungary, Moldova, Montenegro, Romania, Serbia, the Slovak Republic, Slovenia, and Ukraine.</a:t>
            </a:r>
          </a:p>
          <a:p>
            <a:endParaRPr lang="en-US" dirty="0"/>
          </a:p>
        </p:txBody>
      </p:sp>
      <p:sp>
        <p:nvSpPr>
          <p:cNvPr id="4" name="Slide Number Placeholder 3"/>
          <p:cNvSpPr>
            <a:spLocks noGrp="1"/>
          </p:cNvSpPr>
          <p:nvPr>
            <p:ph type="sldNum" sz="quarter" idx="5"/>
          </p:nvPr>
        </p:nvSpPr>
        <p:spPr/>
        <p:txBody>
          <a:bodyPr/>
          <a:lstStyle/>
          <a:p>
            <a:fld id="{5092C661-FC1A-4A0A-BE99-80B4D9F47B58}" type="slidenum">
              <a:rPr lang="en-US" smtClean="0"/>
              <a:t>15</a:t>
            </a:fld>
            <a:endParaRPr lang="en-US" dirty="0"/>
          </a:p>
        </p:txBody>
      </p:sp>
    </p:spTree>
    <p:extLst>
      <p:ext uri="{BB962C8B-B14F-4D97-AF65-F5344CB8AC3E}">
        <p14:creationId xmlns:p14="http://schemas.microsoft.com/office/powerpoint/2010/main" val="3132022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Jordan River Basin, the relationship between Israel and Jordan dominates the hydro-regime. </a:t>
            </a:r>
          </a:p>
          <a:p>
            <a:r>
              <a:rPr lang="en-US" dirty="0"/>
              <a:t>The 1994 peace agreement between Jordan and Israel introduced provisions for the alleviation of water shortages.</a:t>
            </a:r>
          </a:p>
          <a:p>
            <a:r>
              <a:rPr lang="en-US" dirty="0"/>
              <a:t>The agreement: </a:t>
            </a:r>
          </a:p>
          <a:p>
            <a:pPr lvl="1"/>
            <a:r>
              <a:rPr lang="en-US" dirty="0"/>
              <a:t>allocates fixed volumes of water, as opposed to a more flexible strategy, </a:t>
            </a:r>
          </a:p>
          <a:p>
            <a:pPr lvl="1"/>
            <a:r>
              <a:rPr lang="en-US" dirty="0"/>
              <a:t>includes other alternative and innovative ways of sharing resources such as	</a:t>
            </a:r>
          </a:p>
          <a:p>
            <a:pPr lvl="2"/>
            <a:r>
              <a:rPr lang="en-US" dirty="0"/>
              <a:t>clauses indicating strategic cooperation over desalination and wastewater reclamation; </a:t>
            </a:r>
          </a:p>
          <a:p>
            <a:pPr lvl="2"/>
            <a:r>
              <a:rPr lang="en-US" dirty="0"/>
              <a:t>exchange of diversions to Jordan from Lake Kineret in the north of Israel for the same amount of groundwater pumped by Israel in the Arava Valley; </a:t>
            </a:r>
          </a:p>
          <a:p>
            <a:pPr lvl="2"/>
            <a:r>
              <a:rPr lang="en-US" dirty="0"/>
              <a:t>joint projects to find new water sources during drought years; and permanent supplies to meet the needs of both sides during dry periods.</a:t>
            </a:r>
          </a:p>
          <a:p>
            <a:endParaRPr lang="en-US" dirty="0"/>
          </a:p>
        </p:txBody>
      </p:sp>
      <p:sp>
        <p:nvSpPr>
          <p:cNvPr id="4" name="Slide Number Placeholder 3"/>
          <p:cNvSpPr>
            <a:spLocks noGrp="1"/>
          </p:cNvSpPr>
          <p:nvPr>
            <p:ph type="sldNum" sz="quarter" idx="5"/>
          </p:nvPr>
        </p:nvSpPr>
        <p:spPr/>
        <p:txBody>
          <a:bodyPr/>
          <a:lstStyle/>
          <a:p>
            <a:fld id="{5092C661-FC1A-4A0A-BE99-80B4D9F47B58}" type="slidenum">
              <a:rPr lang="en-US" smtClean="0"/>
              <a:t>16</a:t>
            </a:fld>
            <a:endParaRPr lang="en-US" dirty="0"/>
          </a:p>
        </p:txBody>
      </p:sp>
    </p:spTree>
    <p:extLst>
      <p:ext uri="{BB962C8B-B14F-4D97-AF65-F5344CB8AC3E}">
        <p14:creationId xmlns:p14="http://schemas.microsoft.com/office/powerpoint/2010/main" val="2852225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7E5994-6604-4069-838F-730228388296}" type="datetimeFigureOut">
              <a:rPr lang="en-US" smtClean="0"/>
              <a:t>9/1/20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F64143-86EC-4E07-886C-CB3FE79FA14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5591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7E5994-6604-4069-838F-730228388296}" type="datetimeFigureOut">
              <a:rPr lang="en-US" smtClean="0"/>
              <a:t>9/1/20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2679598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7E5994-6604-4069-838F-730228388296}" type="datetimeFigureOut">
              <a:rPr lang="en-US" smtClean="0"/>
              <a:t>9/1/20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1660240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7E5994-6604-4069-838F-730228388296}" type="datetimeFigureOut">
              <a:rPr lang="en-US" smtClean="0"/>
              <a:t>9/1/20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3282258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7E5994-6604-4069-838F-730228388296}" type="datetimeFigureOut">
              <a:rPr lang="en-US" smtClean="0"/>
              <a:t>9/1/20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1295345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7E5994-6604-4069-838F-730228388296}" type="datetimeFigureOut">
              <a:rPr lang="en-US" smtClean="0"/>
              <a:t>9/1/20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F64143-86EC-4E07-886C-CB3FE79FA14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53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7E5994-6604-4069-838F-730228388296}" type="datetimeFigureOut">
              <a:rPr lang="en-US" smtClean="0"/>
              <a:t>9/1/20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3488590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7E5994-6604-4069-838F-730228388296}" type="datetimeFigureOut">
              <a:rPr lang="en-US" smtClean="0"/>
              <a:t>9/1/20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3033498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7E5994-6604-4069-838F-730228388296}" type="datetimeFigureOut">
              <a:rPr lang="en-US" smtClean="0"/>
              <a:t>9/1/20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310201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37E5994-6604-4069-838F-730228388296}" type="datetimeFigureOut">
              <a:rPr lang="en-US" smtClean="0"/>
              <a:t>9/1/20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2533467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37E5994-6604-4069-838F-730228388296}" type="datetimeFigureOut">
              <a:rPr lang="en-US" smtClean="0"/>
              <a:t>9/1/20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F64143-86EC-4E07-886C-CB3FE79FA145}" type="slidenum">
              <a:rPr lang="en-US" smtClean="0"/>
              <a:t>‹#›</a:t>
            </a:fld>
            <a:endParaRPr lang="en-US" dirty="0"/>
          </a:p>
        </p:txBody>
      </p:sp>
    </p:spTree>
    <p:extLst>
      <p:ext uri="{BB962C8B-B14F-4D97-AF65-F5344CB8AC3E}">
        <p14:creationId xmlns:p14="http://schemas.microsoft.com/office/powerpoint/2010/main" val="1944464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7E5994-6604-4069-838F-730228388296}" type="datetimeFigureOut">
              <a:rPr lang="en-US" smtClean="0"/>
              <a:t>9/1/20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F64143-86EC-4E07-886C-CB3FE79FA145}" type="slidenum">
              <a:rPr lang="en-US" smtClean="0"/>
              <a:t>‹#›</a:t>
            </a:fld>
            <a:endParaRPr lang="en-US" dirty="0"/>
          </a:p>
        </p:txBody>
      </p:sp>
    </p:spTree>
    <p:extLst>
      <p:ext uri="{BB962C8B-B14F-4D97-AF65-F5344CB8AC3E}">
        <p14:creationId xmlns:p14="http://schemas.microsoft.com/office/powerpoint/2010/main" val="245261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37E5994-6604-4069-838F-730228388296}" type="datetimeFigureOut">
              <a:rPr lang="en-US" smtClean="0"/>
              <a:t>9/1/20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3F64143-86EC-4E07-886C-CB3FE79FA145}"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348889"/>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icpdr.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2.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19.emf"/></Relationships>
</file>

<file path=ppt/slides/_rels/slide2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unesdoc.unesco.org/images/0021/002154/215492e.pdf" TargetMode="External"/><Relationship Id="rId2" Type="http://schemas.openxmlformats.org/officeDocument/2006/relationships/hyperlink" Target="http://www.unwater.org/downloads/UNW_TRANSBOUNDARY.pdf" TargetMode="External"/><Relationship Id="rId1" Type="http://schemas.openxmlformats.org/officeDocument/2006/relationships/slideLayout" Target="../slideLayouts/slideLayout12.xml"/><Relationship Id="rId5" Type="http://schemas.openxmlformats.org/officeDocument/2006/relationships/hyperlink" Target="https://www.siwi.org/facts-and-statistics/5-transboundary-waters/" TargetMode="External"/><Relationship Id="rId4" Type="http://schemas.openxmlformats.org/officeDocument/2006/relationships/hyperlink" Target="https://www.siwi.org/documents/Resources/Reports/Transboundary_Waters_Report_29_web.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www.whymap.org/whymap/EN/Home/gw_world_g.html"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3.jpeg"/><Relationship Id="rId5" Type="http://schemas.openxmlformats.org/officeDocument/2006/relationships/hyperlink" Target="https://www.grida.no/publications/230" TargetMode="External"/><Relationship Id="rId4" Type="http://schemas.openxmlformats.org/officeDocument/2006/relationships/hyperlink" Target="https://transboundarywaters.science.oregonstate.edu/database-and-research/galleries/global-map-gallery"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45294-834C-416E-8D53-EC0A87C2CDBD}"/>
              </a:ext>
            </a:extLst>
          </p:cNvPr>
          <p:cNvSpPr>
            <a:spLocks noGrp="1"/>
          </p:cNvSpPr>
          <p:nvPr>
            <p:ph type="ctrTitle"/>
          </p:nvPr>
        </p:nvSpPr>
        <p:spPr>
          <a:xfrm>
            <a:off x="6096001" y="546021"/>
            <a:ext cx="5966564" cy="1856358"/>
          </a:xfrm>
        </p:spPr>
        <p:txBody>
          <a:bodyPr>
            <a:normAutofit/>
          </a:bodyPr>
          <a:lstStyle/>
          <a:p>
            <a:r>
              <a:rPr lang="en-US" sz="5000" b="1" dirty="0"/>
              <a:t>Lessons Learned, Lessons Shared</a:t>
            </a:r>
          </a:p>
        </p:txBody>
      </p:sp>
      <p:sp>
        <p:nvSpPr>
          <p:cNvPr id="3" name="Subtitle 2">
            <a:extLst>
              <a:ext uri="{FF2B5EF4-FFF2-40B4-BE49-F238E27FC236}">
                <a16:creationId xmlns:a16="http://schemas.microsoft.com/office/drawing/2014/main" id="{6E0EF518-90CE-4067-B451-70C7BCE31712}"/>
              </a:ext>
            </a:extLst>
          </p:cNvPr>
          <p:cNvSpPr>
            <a:spLocks noGrp="1"/>
          </p:cNvSpPr>
          <p:nvPr>
            <p:ph type="subTitle" idx="1"/>
          </p:nvPr>
        </p:nvSpPr>
        <p:spPr>
          <a:xfrm>
            <a:off x="6235875" y="2748949"/>
            <a:ext cx="4749452" cy="1372113"/>
          </a:xfrm>
        </p:spPr>
        <p:txBody>
          <a:bodyPr>
            <a:noAutofit/>
          </a:bodyPr>
          <a:lstStyle/>
          <a:p>
            <a:r>
              <a:rPr lang="en-US" sz="2800" b="1" dirty="0"/>
              <a:t>Global Perspectives from Treaties on Transboundary Waters</a:t>
            </a:r>
          </a:p>
        </p:txBody>
      </p:sp>
      <p:sp>
        <p:nvSpPr>
          <p:cNvPr id="6" name="TextBox 5">
            <a:extLst>
              <a:ext uri="{FF2B5EF4-FFF2-40B4-BE49-F238E27FC236}">
                <a16:creationId xmlns:a16="http://schemas.microsoft.com/office/drawing/2014/main" id="{246EF133-7250-4339-984E-F7A03CDE5804}"/>
              </a:ext>
            </a:extLst>
          </p:cNvPr>
          <p:cNvSpPr txBox="1"/>
          <p:nvPr/>
        </p:nvSpPr>
        <p:spPr>
          <a:xfrm>
            <a:off x="7866345" y="5850314"/>
            <a:ext cx="4196220" cy="461665"/>
          </a:xfrm>
          <a:prstGeom prst="rect">
            <a:avLst/>
          </a:prstGeom>
          <a:noFill/>
        </p:spPr>
        <p:txBody>
          <a:bodyPr wrap="square">
            <a:spAutoFit/>
          </a:bodyPr>
          <a:lstStyle/>
          <a:p>
            <a:r>
              <a:rPr lang="en-US" sz="2400" b="1" dirty="0"/>
              <a:t>Nebiyu Daniel Tiruneh, Ph.D.</a:t>
            </a:r>
          </a:p>
        </p:txBody>
      </p:sp>
      <p:pic>
        <p:nvPicPr>
          <p:cNvPr id="18" name="Picture 17">
            <a:extLst>
              <a:ext uri="{FF2B5EF4-FFF2-40B4-BE49-F238E27FC236}">
                <a16:creationId xmlns:a16="http://schemas.microsoft.com/office/drawing/2014/main" id="{C30D7E10-24F8-4905-8BA2-07816824547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0"/>
            <a:ext cx="6096000" cy="6315992"/>
          </a:xfrm>
          <a:prstGeom prst="rect">
            <a:avLst/>
          </a:prstGeom>
        </p:spPr>
      </p:pic>
      <p:sp>
        <p:nvSpPr>
          <p:cNvPr id="4" name="TextBox 3">
            <a:extLst>
              <a:ext uri="{FF2B5EF4-FFF2-40B4-BE49-F238E27FC236}">
                <a16:creationId xmlns:a16="http://schemas.microsoft.com/office/drawing/2014/main" id="{9A082530-2846-4CA3-9AB1-434EF1541C29}"/>
              </a:ext>
            </a:extLst>
          </p:cNvPr>
          <p:cNvSpPr txBox="1"/>
          <p:nvPr/>
        </p:nvSpPr>
        <p:spPr>
          <a:xfrm>
            <a:off x="6329680" y="4511040"/>
            <a:ext cx="5323840" cy="1477328"/>
          </a:xfrm>
          <a:prstGeom prst="rect">
            <a:avLst/>
          </a:prstGeom>
          <a:noFill/>
        </p:spPr>
        <p:txBody>
          <a:bodyPr wrap="square" rtlCol="0">
            <a:spAutoFit/>
          </a:bodyPr>
          <a:lstStyle/>
          <a:p>
            <a:r>
              <a:rPr lang="en-US" sz="1800" b="0" i="1" dirty="0">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p>
          <a:p>
            <a:endParaRPr lang="en-US" i="1" dirty="0">
              <a:latin typeface="Agency FB" panose="020B0503020202020204" pitchFamily="34" charset="0"/>
              <a:ea typeface="Calibri" panose="020F0502020204030204" pitchFamily="34" charset="0"/>
              <a:cs typeface="Times New Roman" panose="02020603050405020304" pitchFamily="18" charset="0"/>
            </a:endParaRPr>
          </a:p>
          <a:p>
            <a:r>
              <a:rPr lang="en-US" sz="1800" b="0" i="1" dirty="0">
                <a:effectLst/>
                <a:latin typeface="Agency FB" panose="020B0503020202020204" pitchFamily="34" charset="0"/>
                <a:ea typeface="Calibri" panose="020F0502020204030204" pitchFamily="34" charset="0"/>
                <a:cs typeface="Times New Roman" panose="02020603050405020304" pitchFamily="18" charset="0"/>
              </a:rPr>
              <a:t>Florida International University</a:t>
            </a:r>
          </a:p>
          <a:p>
            <a:endParaRPr lang="en-US" dirty="0"/>
          </a:p>
        </p:txBody>
      </p:sp>
      <p:sp>
        <p:nvSpPr>
          <p:cNvPr id="5" name="TextBox 4">
            <a:extLst>
              <a:ext uri="{FF2B5EF4-FFF2-40B4-BE49-F238E27FC236}">
                <a16:creationId xmlns:a16="http://schemas.microsoft.com/office/drawing/2014/main" id="{9E58DAD6-DAB2-4596-873C-33746734F716}"/>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86147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BC890-4F94-4F10-9D73-A8525DACDB10}"/>
              </a:ext>
            </a:extLst>
          </p:cNvPr>
          <p:cNvSpPr>
            <a:spLocks noGrp="1"/>
          </p:cNvSpPr>
          <p:nvPr>
            <p:ph type="title"/>
          </p:nvPr>
        </p:nvSpPr>
        <p:spPr/>
        <p:txBody>
          <a:bodyPr/>
          <a:lstStyle/>
          <a:p>
            <a:r>
              <a:rPr lang="en-US" dirty="0"/>
              <a:t>International Rules and Conventions</a:t>
            </a:r>
          </a:p>
        </p:txBody>
      </p:sp>
      <p:sp>
        <p:nvSpPr>
          <p:cNvPr id="4" name="Content Placeholder 2">
            <a:extLst>
              <a:ext uri="{FF2B5EF4-FFF2-40B4-BE49-F238E27FC236}">
                <a16:creationId xmlns:a16="http://schemas.microsoft.com/office/drawing/2014/main" id="{F629DFC0-5036-4174-BE24-B6DE0B58712B}"/>
              </a:ext>
            </a:extLst>
          </p:cNvPr>
          <p:cNvSpPr txBox="1">
            <a:spLocks/>
          </p:cNvSpPr>
          <p:nvPr/>
        </p:nvSpPr>
        <p:spPr>
          <a:xfrm>
            <a:off x="1097280" y="1845734"/>
            <a:ext cx="5074920" cy="4370010"/>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3000" b="1" i="1" dirty="0"/>
              <a:t>The Helsinki Rules</a:t>
            </a:r>
          </a:p>
          <a:p>
            <a:pPr marL="0" indent="0">
              <a:buFont typeface="Calibri" panose="020F0502020204030204" pitchFamily="34" charset="0"/>
              <a:buNone/>
            </a:pPr>
            <a:r>
              <a:rPr lang="en-US" sz="2300" i="1" dirty="0"/>
              <a:t>Requires the reasonable and equitable sharing of the benefits of the waters of an international drainage basin, </a:t>
            </a:r>
          </a:p>
          <a:p>
            <a:pPr marL="0" indent="0">
              <a:buFont typeface="Calibri" panose="020F0502020204030204" pitchFamily="34" charset="0"/>
              <a:buNone/>
            </a:pPr>
            <a:r>
              <a:rPr lang="en-US" sz="2300" i="1" dirty="0"/>
              <a:t>is seen as the one best suited for achieving the rational management of these waters.</a:t>
            </a:r>
          </a:p>
          <a:p>
            <a:pPr marL="666900" lvl="1" indent="-342900">
              <a:lnSpc>
                <a:spcPct val="80000"/>
              </a:lnSpc>
              <a:buClr>
                <a:schemeClr val="tx1"/>
              </a:buClr>
              <a:buFont typeface="Wingdings" panose="05000000000000000000" pitchFamily="2" charset="2"/>
              <a:buChar char="§"/>
            </a:pPr>
            <a:r>
              <a:rPr lang="en-US" sz="2100" dirty="0"/>
              <a:t>international drainage basins as indivisible hydrologic units</a:t>
            </a:r>
          </a:p>
          <a:p>
            <a:pPr marL="666900" lvl="1" indent="-342900">
              <a:lnSpc>
                <a:spcPct val="80000"/>
              </a:lnSpc>
              <a:buClr>
                <a:schemeClr val="tx1"/>
              </a:buClr>
              <a:buFont typeface="Wingdings" panose="05000000000000000000" pitchFamily="2" charset="2"/>
              <a:buChar char="§"/>
            </a:pPr>
            <a:r>
              <a:rPr lang="en-US" sz="2100" dirty="0"/>
              <a:t>includes all tributaries (including tributary groundwater) within the concept of “drainage basin” </a:t>
            </a:r>
          </a:p>
          <a:p>
            <a:pPr marL="666900" lvl="1" indent="-342900">
              <a:lnSpc>
                <a:spcPct val="80000"/>
              </a:lnSpc>
              <a:buClr>
                <a:schemeClr val="tx1"/>
              </a:buClr>
              <a:buFont typeface="Wingdings" panose="05000000000000000000" pitchFamily="2" charset="2"/>
              <a:buChar char="§"/>
            </a:pPr>
            <a:r>
              <a:rPr lang="en-US" sz="2100" dirty="0"/>
              <a:t>first formulated the phrase “equitable utilization</a:t>
            </a:r>
          </a:p>
        </p:txBody>
      </p:sp>
      <p:sp>
        <p:nvSpPr>
          <p:cNvPr id="5" name="Content Placeholder 2">
            <a:extLst>
              <a:ext uri="{FF2B5EF4-FFF2-40B4-BE49-F238E27FC236}">
                <a16:creationId xmlns:a16="http://schemas.microsoft.com/office/drawing/2014/main" id="{93EBC37B-EDC4-4454-84A5-053B7273D7C7}"/>
              </a:ext>
            </a:extLst>
          </p:cNvPr>
          <p:cNvSpPr txBox="1">
            <a:spLocks/>
          </p:cNvSpPr>
          <p:nvPr/>
        </p:nvSpPr>
        <p:spPr>
          <a:xfrm>
            <a:off x="6291943" y="1890876"/>
            <a:ext cx="5318864" cy="4324867"/>
          </a:xfrm>
          <a:prstGeom prst="rect">
            <a:avLst/>
          </a:prstGeom>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sz="3300" b="1" i="1" dirty="0"/>
              <a:t>The Berlin Rules</a:t>
            </a:r>
          </a:p>
          <a:p>
            <a:pPr marL="0" indent="0">
              <a:buNone/>
            </a:pPr>
            <a:endParaRPr lang="en-US" sz="1900" b="1" i="1" dirty="0"/>
          </a:p>
          <a:p>
            <a:pPr marL="666900" lvl="1" indent="-342900">
              <a:buClr>
                <a:schemeClr val="tx1"/>
              </a:buClr>
              <a:buFont typeface="Wingdings" panose="05000000000000000000" pitchFamily="2" charset="2"/>
              <a:buChar char="§"/>
            </a:pPr>
            <a:r>
              <a:rPr lang="en-US" sz="2500" dirty="0"/>
              <a:t>Participatory water management</a:t>
            </a:r>
          </a:p>
          <a:p>
            <a:pPr marL="666900" lvl="1" indent="-342900">
              <a:buClr>
                <a:schemeClr val="tx1"/>
              </a:buClr>
              <a:buFont typeface="Wingdings" panose="05000000000000000000" pitchFamily="2" charset="2"/>
              <a:buChar char="§"/>
            </a:pPr>
            <a:r>
              <a:rPr lang="en-US" sz="2500" dirty="0"/>
              <a:t>Conjunctive management</a:t>
            </a:r>
          </a:p>
          <a:p>
            <a:pPr marL="666900" lvl="1" indent="-342900">
              <a:buClr>
                <a:schemeClr val="tx1"/>
              </a:buClr>
              <a:buFont typeface="Wingdings" panose="05000000000000000000" pitchFamily="2" charset="2"/>
              <a:buChar char="§"/>
            </a:pPr>
            <a:r>
              <a:rPr lang="en-US" sz="2500" dirty="0"/>
              <a:t>Integrated management</a:t>
            </a:r>
          </a:p>
          <a:p>
            <a:pPr marL="666900" lvl="1" indent="-342900">
              <a:buClr>
                <a:schemeClr val="tx1"/>
              </a:buClr>
              <a:buFont typeface="Wingdings" panose="05000000000000000000" pitchFamily="2" charset="2"/>
              <a:buChar char="§"/>
            </a:pPr>
            <a:r>
              <a:rPr lang="en-US" sz="2500" dirty="0"/>
              <a:t>Sustainability</a:t>
            </a:r>
          </a:p>
          <a:p>
            <a:pPr marL="666900" lvl="1" indent="-342900">
              <a:buClr>
                <a:schemeClr val="tx1"/>
              </a:buClr>
              <a:buFont typeface="Wingdings" panose="05000000000000000000" pitchFamily="2" charset="2"/>
              <a:buChar char="§"/>
            </a:pPr>
            <a:r>
              <a:rPr lang="en-US" sz="2500" dirty="0"/>
              <a:t>Minimization of environmental harm</a:t>
            </a:r>
          </a:p>
          <a:p>
            <a:pPr marL="0" indent="0">
              <a:buFont typeface="Calibri" panose="020F0502020204030204" pitchFamily="34" charset="0"/>
              <a:buNone/>
            </a:pPr>
            <a:r>
              <a:rPr lang="en-US" sz="2300" dirty="0"/>
              <a:t>Three rules relating to water in a strictly international or transboundary context:</a:t>
            </a:r>
          </a:p>
          <a:p>
            <a:pPr marL="666900" lvl="1" indent="-342900">
              <a:buClr>
                <a:schemeClr val="tx1"/>
              </a:buClr>
              <a:buFont typeface="Wingdings" panose="05000000000000000000" pitchFamily="2" charset="2"/>
              <a:buChar char="§"/>
            </a:pPr>
            <a:r>
              <a:rPr lang="en-US" sz="2300" dirty="0"/>
              <a:t>Cooperation</a:t>
            </a:r>
          </a:p>
          <a:p>
            <a:pPr marL="666900" lvl="1" indent="-342900">
              <a:buClr>
                <a:schemeClr val="tx1"/>
              </a:buClr>
              <a:buFont typeface="Wingdings" panose="05000000000000000000" pitchFamily="2" charset="2"/>
              <a:buChar char="§"/>
            </a:pPr>
            <a:r>
              <a:rPr lang="en-US" sz="2300" dirty="0"/>
              <a:t>Equitable utilization and</a:t>
            </a:r>
          </a:p>
          <a:p>
            <a:pPr marL="666900" lvl="1" indent="-342900">
              <a:buClr>
                <a:schemeClr val="tx1"/>
              </a:buClr>
              <a:buFont typeface="Wingdings" panose="05000000000000000000" pitchFamily="2" charset="2"/>
              <a:buChar char="§"/>
            </a:pPr>
            <a:r>
              <a:rPr lang="en-US" sz="2300" dirty="0"/>
              <a:t>Avoidance of transboundary harm</a:t>
            </a:r>
          </a:p>
          <a:p>
            <a:endParaRPr lang="en-US" dirty="0"/>
          </a:p>
        </p:txBody>
      </p:sp>
      <p:sp>
        <p:nvSpPr>
          <p:cNvPr id="3" name="TextBox 2">
            <a:extLst>
              <a:ext uri="{FF2B5EF4-FFF2-40B4-BE49-F238E27FC236}">
                <a16:creationId xmlns:a16="http://schemas.microsoft.com/office/drawing/2014/main" id="{7A036B85-775F-4FFF-8251-34D689E13A02}"/>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380579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D6E5-85B4-425E-BD0F-E8C0D4FDECC0}"/>
              </a:ext>
            </a:extLst>
          </p:cNvPr>
          <p:cNvSpPr>
            <a:spLocks noGrp="1"/>
          </p:cNvSpPr>
          <p:nvPr>
            <p:ph type="title"/>
          </p:nvPr>
        </p:nvSpPr>
        <p:spPr>
          <a:xfrm>
            <a:off x="890452" y="2703621"/>
            <a:ext cx="10058400" cy="1450757"/>
          </a:xfrm>
        </p:spPr>
        <p:txBody>
          <a:bodyPr>
            <a:normAutofit fontScale="90000"/>
          </a:bodyPr>
          <a:lstStyle/>
          <a:p>
            <a:pPr algn="ctr"/>
            <a:r>
              <a:rPr lang="en-US" sz="4000" cap="all" dirty="0"/>
              <a:t>The global experience of </a:t>
            </a:r>
            <a:br>
              <a:rPr lang="en-US" sz="4000" cap="all" dirty="0"/>
            </a:br>
            <a:r>
              <a:rPr lang="en-US" sz="4000" cap="all" dirty="0"/>
              <a:t>transboundary water resources management</a:t>
            </a:r>
          </a:p>
        </p:txBody>
      </p:sp>
      <p:sp>
        <p:nvSpPr>
          <p:cNvPr id="4" name="TextBox 3">
            <a:extLst>
              <a:ext uri="{FF2B5EF4-FFF2-40B4-BE49-F238E27FC236}">
                <a16:creationId xmlns:a16="http://schemas.microsoft.com/office/drawing/2014/main" id="{6DDDC05C-183E-4A9F-8B9D-37385C757D8D}"/>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4221216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AA2DB-67E1-487C-9A21-B914EF354177}"/>
              </a:ext>
            </a:extLst>
          </p:cNvPr>
          <p:cNvSpPr>
            <a:spLocks noGrp="1"/>
          </p:cNvSpPr>
          <p:nvPr>
            <p:ph type="title"/>
          </p:nvPr>
        </p:nvSpPr>
        <p:spPr>
          <a:xfrm>
            <a:off x="581191" y="599763"/>
            <a:ext cx="11029616" cy="565773"/>
          </a:xfrm>
        </p:spPr>
        <p:txBody>
          <a:bodyPr>
            <a:normAutofit fontScale="90000"/>
          </a:bodyPr>
          <a:lstStyle/>
          <a:p>
            <a:r>
              <a:rPr lang="en-US" dirty="0"/>
              <a:t>From Database of treaties</a:t>
            </a:r>
          </a:p>
        </p:txBody>
      </p:sp>
      <p:graphicFrame>
        <p:nvGraphicFramePr>
          <p:cNvPr id="4" name="Table 4">
            <a:extLst>
              <a:ext uri="{FF2B5EF4-FFF2-40B4-BE49-F238E27FC236}">
                <a16:creationId xmlns:a16="http://schemas.microsoft.com/office/drawing/2014/main" id="{2DB1320C-4071-4A5D-9824-F3B13528D23D}"/>
              </a:ext>
            </a:extLst>
          </p:cNvPr>
          <p:cNvGraphicFramePr>
            <a:graphicFrameLocks noGrp="1"/>
          </p:cNvGraphicFramePr>
          <p:nvPr/>
        </p:nvGraphicFramePr>
        <p:xfrm>
          <a:off x="581191" y="1725520"/>
          <a:ext cx="8128000" cy="29667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997683071"/>
                    </a:ext>
                  </a:extLst>
                </a:gridCol>
                <a:gridCol w="4064000">
                  <a:extLst>
                    <a:ext uri="{9D8B030D-6E8A-4147-A177-3AD203B41FA5}">
                      <a16:colId xmlns:a16="http://schemas.microsoft.com/office/drawing/2014/main" val="1258263746"/>
                    </a:ext>
                  </a:extLst>
                </a:gridCol>
              </a:tblGrid>
              <a:tr h="370840">
                <a:tc>
                  <a:txBody>
                    <a:bodyPr/>
                    <a:lstStyle/>
                    <a:p>
                      <a:r>
                        <a:rPr lang="en-US" dirty="0"/>
                        <a:t>Type of Treaties</a:t>
                      </a:r>
                    </a:p>
                  </a:txBody>
                  <a:tcPr/>
                </a:tc>
                <a:tc>
                  <a:txBody>
                    <a:bodyPr/>
                    <a:lstStyle/>
                    <a:p>
                      <a:r>
                        <a:rPr lang="en-US" dirty="0"/>
                        <a:t>Number of Treaties (Search Results)</a:t>
                      </a:r>
                    </a:p>
                  </a:txBody>
                  <a:tcPr/>
                </a:tc>
                <a:extLst>
                  <a:ext uri="{0D108BD9-81ED-4DB2-BD59-A6C34878D82A}">
                    <a16:rowId xmlns:a16="http://schemas.microsoft.com/office/drawing/2014/main" val="1254376150"/>
                  </a:ext>
                </a:extLst>
              </a:tr>
              <a:tr h="370840">
                <a:tc>
                  <a:txBody>
                    <a:bodyPr/>
                    <a:lstStyle/>
                    <a:p>
                      <a:r>
                        <a:rPr lang="en-US" b="1" dirty="0"/>
                        <a:t>River</a:t>
                      </a:r>
                    </a:p>
                  </a:txBody>
                  <a:tcPr/>
                </a:tc>
                <a:tc>
                  <a:txBody>
                    <a:bodyPr/>
                    <a:lstStyle/>
                    <a:p>
                      <a:r>
                        <a:rPr lang="en-US" b="1" dirty="0"/>
                        <a:t>172</a:t>
                      </a:r>
                    </a:p>
                  </a:txBody>
                  <a:tcPr/>
                </a:tc>
                <a:extLst>
                  <a:ext uri="{0D108BD9-81ED-4DB2-BD59-A6C34878D82A}">
                    <a16:rowId xmlns:a16="http://schemas.microsoft.com/office/drawing/2014/main" val="3659731977"/>
                  </a:ext>
                </a:extLst>
              </a:tr>
              <a:tr h="370840">
                <a:tc>
                  <a:txBody>
                    <a:bodyPr/>
                    <a:lstStyle/>
                    <a:p>
                      <a:r>
                        <a:rPr lang="en-US" b="1" dirty="0"/>
                        <a:t>Lake</a:t>
                      </a:r>
                    </a:p>
                  </a:txBody>
                  <a:tcPr/>
                </a:tc>
                <a:tc>
                  <a:txBody>
                    <a:bodyPr/>
                    <a:lstStyle/>
                    <a:p>
                      <a:r>
                        <a:rPr lang="en-US" b="1" dirty="0"/>
                        <a:t>68</a:t>
                      </a:r>
                    </a:p>
                  </a:txBody>
                  <a:tcPr/>
                </a:tc>
                <a:extLst>
                  <a:ext uri="{0D108BD9-81ED-4DB2-BD59-A6C34878D82A}">
                    <a16:rowId xmlns:a16="http://schemas.microsoft.com/office/drawing/2014/main" val="1594248518"/>
                  </a:ext>
                </a:extLst>
              </a:tr>
              <a:tr h="370840">
                <a:tc>
                  <a:txBody>
                    <a:bodyPr/>
                    <a:lstStyle/>
                    <a:p>
                      <a:r>
                        <a:rPr lang="en-US" b="1" dirty="0"/>
                        <a:t>Sea</a:t>
                      </a:r>
                    </a:p>
                  </a:txBody>
                  <a:tcPr/>
                </a:tc>
                <a:tc>
                  <a:txBody>
                    <a:bodyPr/>
                    <a:lstStyle/>
                    <a:p>
                      <a:r>
                        <a:rPr lang="en-US" b="1" dirty="0"/>
                        <a:t>655</a:t>
                      </a:r>
                    </a:p>
                  </a:txBody>
                  <a:tcPr/>
                </a:tc>
                <a:extLst>
                  <a:ext uri="{0D108BD9-81ED-4DB2-BD59-A6C34878D82A}">
                    <a16:rowId xmlns:a16="http://schemas.microsoft.com/office/drawing/2014/main" val="1387754445"/>
                  </a:ext>
                </a:extLst>
              </a:tr>
              <a:tr h="370840">
                <a:tc>
                  <a:txBody>
                    <a:bodyPr/>
                    <a:lstStyle/>
                    <a:p>
                      <a:r>
                        <a:rPr lang="en-US" b="1" dirty="0"/>
                        <a:t>Ocean</a:t>
                      </a:r>
                    </a:p>
                  </a:txBody>
                  <a:tcPr/>
                </a:tc>
                <a:tc>
                  <a:txBody>
                    <a:bodyPr/>
                    <a:lstStyle/>
                    <a:p>
                      <a:r>
                        <a:rPr lang="en-US" b="1" dirty="0"/>
                        <a:t>193</a:t>
                      </a:r>
                    </a:p>
                  </a:txBody>
                  <a:tcPr/>
                </a:tc>
                <a:extLst>
                  <a:ext uri="{0D108BD9-81ED-4DB2-BD59-A6C34878D82A}">
                    <a16:rowId xmlns:a16="http://schemas.microsoft.com/office/drawing/2014/main" val="403896324"/>
                  </a:ext>
                </a:extLst>
              </a:tr>
              <a:tr h="370840">
                <a:tc>
                  <a:txBody>
                    <a:bodyPr/>
                    <a:lstStyle/>
                    <a:p>
                      <a:r>
                        <a:rPr lang="en-US" b="1" dirty="0"/>
                        <a:t>Nile River</a:t>
                      </a:r>
                    </a:p>
                  </a:txBody>
                  <a:tcPr/>
                </a:tc>
                <a:tc>
                  <a:txBody>
                    <a:bodyPr/>
                    <a:lstStyle/>
                    <a:p>
                      <a:r>
                        <a:rPr lang="en-US" b="1" dirty="0"/>
                        <a:t>5</a:t>
                      </a:r>
                    </a:p>
                  </a:txBody>
                  <a:tcPr/>
                </a:tc>
                <a:extLst>
                  <a:ext uri="{0D108BD9-81ED-4DB2-BD59-A6C34878D82A}">
                    <a16:rowId xmlns:a16="http://schemas.microsoft.com/office/drawing/2014/main" val="3028815294"/>
                  </a:ext>
                </a:extLst>
              </a:tr>
              <a:tr h="370840">
                <a:tc>
                  <a:txBody>
                    <a:bodyPr/>
                    <a:lstStyle/>
                    <a:p>
                      <a:r>
                        <a:rPr lang="en-US" b="1" dirty="0"/>
                        <a:t>Amazon River</a:t>
                      </a:r>
                    </a:p>
                  </a:txBody>
                  <a:tcPr/>
                </a:tc>
                <a:tc>
                  <a:txBody>
                    <a:bodyPr/>
                    <a:lstStyle/>
                    <a:p>
                      <a:r>
                        <a:rPr lang="en-US" b="1" dirty="0"/>
                        <a:t>1</a:t>
                      </a:r>
                    </a:p>
                  </a:txBody>
                  <a:tcPr/>
                </a:tc>
                <a:extLst>
                  <a:ext uri="{0D108BD9-81ED-4DB2-BD59-A6C34878D82A}">
                    <a16:rowId xmlns:a16="http://schemas.microsoft.com/office/drawing/2014/main" val="636459772"/>
                  </a:ext>
                </a:extLst>
              </a:tr>
              <a:tr h="370840">
                <a:tc>
                  <a:txBody>
                    <a:bodyPr/>
                    <a:lstStyle/>
                    <a:p>
                      <a:r>
                        <a:rPr lang="en-US" b="1" dirty="0"/>
                        <a:t>Colorado River</a:t>
                      </a:r>
                    </a:p>
                  </a:txBody>
                  <a:tcPr/>
                </a:tc>
                <a:tc>
                  <a:txBody>
                    <a:bodyPr/>
                    <a:lstStyle/>
                    <a:p>
                      <a:r>
                        <a:rPr lang="en-US" b="1" dirty="0"/>
                        <a:t>21</a:t>
                      </a:r>
                    </a:p>
                  </a:txBody>
                  <a:tcPr/>
                </a:tc>
                <a:extLst>
                  <a:ext uri="{0D108BD9-81ED-4DB2-BD59-A6C34878D82A}">
                    <a16:rowId xmlns:a16="http://schemas.microsoft.com/office/drawing/2014/main" val="523509868"/>
                  </a:ext>
                </a:extLst>
              </a:tr>
            </a:tbl>
          </a:graphicData>
        </a:graphic>
      </p:graphicFrame>
      <p:sp>
        <p:nvSpPr>
          <p:cNvPr id="6" name="Rectangle 5">
            <a:extLst>
              <a:ext uri="{FF2B5EF4-FFF2-40B4-BE49-F238E27FC236}">
                <a16:creationId xmlns:a16="http://schemas.microsoft.com/office/drawing/2014/main" id="{CB1D68B5-7696-4535-ABD2-0112DCD5C920}"/>
              </a:ext>
            </a:extLst>
          </p:cNvPr>
          <p:cNvSpPr/>
          <p:nvPr/>
        </p:nvSpPr>
        <p:spPr>
          <a:xfrm>
            <a:off x="581191" y="1159747"/>
            <a:ext cx="4342022" cy="369332"/>
          </a:xfrm>
          <a:prstGeom prst="rect">
            <a:avLst/>
          </a:prstGeom>
        </p:spPr>
        <p:txBody>
          <a:bodyPr wrap="none">
            <a:spAutoFit/>
          </a:bodyPr>
          <a:lstStyle/>
          <a:p>
            <a:r>
              <a:rPr lang="en-US" b="1" dirty="0"/>
              <a:t>ECOLEX The gateway to environmental law </a:t>
            </a:r>
          </a:p>
        </p:txBody>
      </p:sp>
      <p:sp>
        <p:nvSpPr>
          <p:cNvPr id="7" name="Rectangle 6">
            <a:extLst>
              <a:ext uri="{FF2B5EF4-FFF2-40B4-BE49-F238E27FC236}">
                <a16:creationId xmlns:a16="http://schemas.microsoft.com/office/drawing/2014/main" id="{A7CAC625-AE7B-44B9-8D28-9DA844F4E6A4}"/>
              </a:ext>
            </a:extLst>
          </p:cNvPr>
          <p:cNvSpPr/>
          <p:nvPr/>
        </p:nvSpPr>
        <p:spPr>
          <a:xfrm>
            <a:off x="581191" y="4888681"/>
            <a:ext cx="4342022" cy="646331"/>
          </a:xfrm>
          <a:prstGeom prst="rect">
            <a:avLst/>
          </a:prstGeom>
        </p:spPr>
        <p:txBody>
          <a:bodyPr wrap="none">
            <a:spAutoFit/>
          </a:bodyPr>
          <a:lstStyle/>
          <a:p>
            <a:r>
              <a:rPr lang="en-US" b="1" dirty="0"/>
              <a:t>TOTAL 1115 as of June 2020 </a:t>
            </a:r>
          </a:p>
          <a:p>
            <a:r>
              <a:rPr lang="en-US" b="1" dirty="0"/>
              <a:t>ECOLEX The gateway to environmental law </a:t>
            </a:r>
          </a:p>
        </p:txBody>
      </p:sp>
      <p:sp>
        <p:nvSpPr>
          <p:cNvPr id="3" name="TextBox 2">
            <a:extLst>
              <a:ext uri="{FF2B5EF4-FFF2-40B4-BE49-F238E27FC236}">
                <a16:creationId xmlns:a16="http://schemas.microsoft.com/office/drawing/2014/main" id="{0981719F-03CC-4DAB-8C15-4B1F13685431}"/>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3839960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AEB7F-5310-4E21-AE69-D4D0BA6F3344}"/>
              </a:ext>
            </a:extLst>
          </p:cNvPr>
          <p:cNvSpPr>
            <a:spLocks noGrp="1"/>
          </p:cNvSpPr>
          <p:nvPr>
            <p:ph type="title"/>
          </p:nvPr>
        </p:nvSpPr>
        <p:spPr>
          <a:xfrm>
            <a:off x="581192" y="603809"/>
            <a:ext cx="11029616" cy="519276"/>
          </a:xfrm>
        </p:spPr>
        <p:txBody>
          <a:bodyPr>
            <a:normAutofit fontScale="90000"/>
          </a:bodyPr>
          <a:lstStyle/>
          <a:p>
            <a:r>
              <a:rPr lang="en-US" dirty="0"/>
              <a:t>From Database of treaties</a:t>
            </a:r>
          </a:p>
        </p:txBody>
      </p:sp>
      <p:graphicFrame>
        <p:nvGraphicFramePr>
          <p:cNvPr id="5" name="Table 5">
            <a:extLst>
              <a:ext uri="{FF2B5EF4-FFF2-40B4-BE49-F238E27FC236}">
                <a16:creationId xmlns:a16="http://schemas.microsoft.com/office/drawing/2014/main" id="{CE1534DD-98AF-4FB5-AF59-20A02888F8BF}"/>
              </a:ext>
            </a:extLst>
          </p:cNvPr>
          <p:cNvGraphicFramePr>
            <a:graphicFrameLocks noGrp="1"/>
          </p:cNvGraphicFramePr>
          <p:nvPr>
            <p:ph idx="1"/>
            <p:extLst>
              <p:ext uri="{D42A27DB-BD31-4B8C-83A1-F6EECF244321}">
                <p14:modId xmlns:p14="http://schemas.microsoft.com/office/powerpoint/2010/main" val="3573230051"/>
              </p:ext>
            </p:extLst>
          </p:nvPr>
        </p:nvGraphicFramePr>
        <p:xfrm>
          <a:off x="685800" y="973141"/>
          <a:ext cx="5887720" cy="5396813"/>
        </p:xfrm>
        <a:graphic>
          <a:graphicData uri="http://schemas.openxmlformats.org/drawingml/2006/table">
            <a:tbl>
              <a:tblPr firstRow="1" bandRow="1">
                <a:tableStyleId>{5C22544A-7EE6-4342-B048-85BDC9FD1C3A}</a:tableStyleId>
              </a:tblPr>
              <a:tblGrid>
                <a:gridCol w="4028440">
                  <a:extLst>
                    <a:ext uri="{9D8B030D-6E8A-4147-A177-3AD203B41FA5}">
                      <a16:colId xmlns:a16="http://schemas.microsoft.com/office/drawing/2014/main" val="2394449722"/>
                    </a:ext>
                  </a:extLst>
                </a:gridCol>
                <a:gridCol w="1859280">
                  <a:extLst>
                    <a:ext uri="{9D8B030D-6E8A-4147-A177-3AD203B41FA5}">
                      <a16:colId xmlns:a16="http://schemas.microsoft.com/office/drawing/2014/main" val="1227748998"/>
                    </a:ext>
                  </a:extLst>
                </a:gridCol>
              </a:tblGrid>
              <a:tr h="367613">
                <a:tc>
                  <a:txBody>
                    <a:bodyPr/>
                    <a:lstStyle/>
                    <a:p>
                      <a:r>
                        <a:rPr lang="en-US" sz="1600" dirty="0"/>
                        <a:t>Geographical Area</a:t>
                      </a:r>
                    </a:p>
                  </a:txBody>
                  <a:tcPr/>
                </a:tc>
                <a:tc>
                  <a:txBody>
                    <a:bodyPr/>
                    <a:lstStyle/>
                    <a:p>
                      <a:r>
                        <a:rPr lang="en-US" sz="1600" dirty="0"/>
                        <a:t>Number of Treaties</a:t>
                      </a:r>
                    </a:p>
                  </a:txBody>
                  <a:tcPr/>
                </a:tc>
                <a:extLst>
                  <a:ext uri="{0D108BD9-81ED-4DB2-BD59-A6C34878D82A}">
                    <a16:rowId xmlns:a16="http://schemas.microsoft.com/office/drawing/2014/main" val="2531229932"/>
                  </a:ext>
                </a:extLst>
              </a:tr>
              <a:tr h="248798">
                <a:tc>
                  <a:txBody>
                    <a:bodyPr/>
                    <a:lstStyle/>
                    <a:p>
                      <a:pPr algn="l" fontAlgn="b"/>
                      <a:r>
                        <a:rPr lang="en-US" sz="1600" b="0" i="0" u="none" strike="noStrike" dirty="0">
                          <a:solidFill>
                            <a:srgbClr val="000000"/>
                          </a:solidFill>
                          <a:effectLst/>
                          <a:latin typeface="Calibri" panose="020F0502020204030204" pitchFamily="34" charset="0"/>
                        </a:rPr>
                        <a:t>Africa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103</a:t>
                      </a:r>
                    </a:p>
                  </a:txBody>
                  <a:tcPr marL="7620" marR="7620" marT="7620" marB="0" anchor="b"/>
                </a:tc>
                <a:extLst>
                  <a:ext uri="{0D108BD9-81ED-4DB2-BD59-A6C34878D82A}">
                    <a16:rowId xmlns:a16="http://schemas.microsoft.com/office/drawing/2014/main" val="1717518871"/>
                  </a:ext>
                </a:extLst>
              </a:tr>
              <a:tr h="248798">
                <a:tc>
                  <a:txBody>
                    <a:bodyPr/>
                    <a:lstStyle/>
                    <a:p>
                      <a:pPr algn="l" fontAlgn="b"/>
                      <a:r>
                        <a:rPr lang="en-US" sz="1600" b="0" i="0" u="none" strike="noStrike" dirty="0">
                          <a:solidFill>
                            <a:srgbClr val="000000"/>
                          </a:solidFill>
                          <a:effectLst/>
                          <a:latin typeface="Calibri" panose="020F0502020204030204" pitchFamily="34" charset="0"/>
                        </a:rPr>
                        <a:t>AFRICA FAO</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69</a:t>
                      </a:r>
                    </a:p>
                  </a:txBody>
                  <a:tcPr marL="7620" marR="7620" marT="7620" marB="0" anchor="b"/>
                </a:tc>
                <a:extLst>
                  <a:ext uri="{0D108BD9-81ED-4DB2-BD59-A6C34878D82A}">
                    <a16:rowId xmlns:a16="http://schemas.microsoft.com/office/drawing/2014/main" val="3066453432"/>
                  </a:ext>
                </a:extLst>
              </a:tr>
              <a:tr h="248798">
                <a:tc>
                  <a:txBody>
                    <a:bodyPr/>
                    <a:lstStyle/>
                    <a:p>
                      <a:pPr algn="l" fontAlgn="b"/>
                      <a:r>
                        <a:rPr lang="en-US" sz="1600" b="0" i="0" u="none" strike="noStrike" dirty="0">
                          <a:solidFill>
                            <a:srgbClr val="000000"/>
                          </a:solidFill>
                          <a:effectLst/>
                          <a:latin typeface="Calibri" panose="020F0502020204030204" pitchFamily="34" charset="0"/>
                        </a:rPr>
                        <a:t>Alps</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53</a:t>
                      </a:r>
                    </a:p>
                  </a:txBody>
                  <a:tcPr marL="7620" marR="7620" marT="7620" marB="0" anchor="b"/>
                </a:tc>
                <a:extLst>
                  <a:ext uri="{0D108BD9-81ED-4DB2-BD59-A6C34878D82A}">
                    <a16:rowId xmlns:a16="http://schemas.microsoft.com/office/drawing/2014/main" val="2715137948"/>
                  </a:ext>
                </a:extLst>
              </a:tr>
              <a:tr h="248798">
                <a:tc>
                  <a:txBody>
                    <a:bodyPr/>
                    <a:lstStyle/>
                    <a:p>
                      <a:pPr algn="l" fontAlgn="b"/>
                      <a:r>
                        <a:rPr lang="en-US" sz="1600" b="0" i="0" u="none" strike="noStrike" dirty="0">
                          <a:solidFill>
                            <a:srgbClr val="000000"/>
                          </a:solidFill>
                          <a:effectLst/>
                          <a:latin typeface="Calibri" panose="020F0502020204030204" pitchFamily="34" charset="0"/>
                        </a:rPr>
                        <a:t>Amazonia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32</a:t>
                      </a:r>
                    </a:p>
                  </a:txBody>
                  <a:tcPr marL="7620" marR="7620" marT="7620" marB="0" anchor="b"/>
                </a:tc>
                <a:extLst>
                  <a:ext uri="{0D108BD9-81ED-4DB2-BD59-A6C34878D82A}">
                    <a16:rowId xmlns:a16="http://schemas.microsoft.com/office/drawing/2014/main" val="1487489138"/>
                  </a:ext>
                </a:extLst>
              </a:tr>
              <a:tr h="248798">
                <a:tc>
                  <a:txBody>
                    <a:bodyPr/>
                    <a:lstStyle/>
                    <a:p>
                      <a:pPr algn="l" fontAlgn="b"/>
                      <a:r>
                        <a:rPr lang="en-US" sz="1600" b="0" i="0" u="none" strike="noStrike" dirty="0">
                          <a:solidFill>
                            <a:srgbClr val="000000"/>
                          </a:solidFill>
                          <a:effectLst/>
                          <a:latin typeface="Calibri" panose="020F0502020204030204" pitchFamily="34" charset="0"/>
                        </a:rPr>
                        <a:t>Americas</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85</a:t>
                      </a:r>
                    </a:p>
                  </a:txBody>
                  <a:tcPr marL="7620" marR="7620" marT="7620" marB="0" anchor="b"/>
                </a:tc>
                <a:extLst>
                  <a:ext uri="{0D108BD9-81ED-4DB2-BD59-A6C34878D82A}">
                    <a16:rowId xmlns:a16="http://schemas.microsoft.com/office/drawing/2014/main" val="10716325"/>
                  </a:ext>
                </a:extLst>
              </a:tr>
              <a:tr h="248798">
                <a:tc>
                  <a:txBody>
                    <a:bodyPr/>
                    <a:lstStyle/>
                    <a:p>
                      <a:pPr algn="l" fontAlgn="b"/>
                      <a:r>
                        <a:rPr lang="en-US" sz="1600" b="0" i="0" u="none" strike="noStrike" dirty="0">
                          <a:solidFill>
                            <a:srgbClr val="000000"/>
                          </a:solidFill>
                          <a:effectLst/>
                          <a:latin typeface="Calibri" panose="020F0502020204030204" pitchFamily="34" charset="0"/>
                        </a:rPr>
                        <a:t>Aral Sea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22</a:t>
                      </a:r>
                    </a:p>
                  </a:txBody>
                  <a:tcPr marL="7620" marR="7620" marT="7620" marB="0" anchor="b"/>
                </a:tc>
                <a:extLst>
                  <a:ext uri="{0D108BD9-81ED-4DB2-BD59-A6C34878D82A}">
                    <a16:rowId xmlns:a16="http://schemas.microsoft.com/office/drawing/2014/main" val="2385909987"/>
                  </a:ext>
                </a:extLst>
              </a:tr>
              <a:tr h="248798">
                <a:tc>
                  <a:txBody>
                    <a:bodyPr/>
                    <a:lstStyle/>
                    <a:p>
                      <a:pPr algn="l" fontAlgn="b"/>
                      <a:r>
                        <a:rPr lang="en-US" sz="1600" b="0" i="0" u="none" strike="noStrike" dirty="0">
                          <a:solidFill>
                            <a:srgbClr val="000000"/>
                          </a:solidFill>
                          <a:effectLst/>
                          <a:latin typeface="Calibri" panose="020F0502020204030204" pitchFamily="34" charset="0"/>
                        </a:rPr>
                        <a:t>Arctic</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62</a:t>
                      </a:r>
                    </a:p>
                  </a:txBody>
                  <a:tcPr marL="7620" marR="7620" marT="7620" marB="0" anchor="b"/>
                </a:tc>
                <a:extLst>
                  <a:ext uri="{0D108BD9-81ED-4DB2-BD59-A6C34878D82A}">
                    <a16:rowId xmlns:a16="http://schemas.microsoft.com/office/drawing/2014/main" val="201954355"/>
                  </a:ext>
                </a:extLst>
              </a:tr>
              <a:tr h="248798">
                <a:tc>
                  <a:txBody>
                    <a:bodyPr/>
                    <a:lstStyle/>
                    <a:p>
                      <a:pPr algn="l" fontAlgn="b"/>
                      <a:r>
                        <a:rPr lang="en-US" sz="1600" b="0" i="0" u="none" strike="noStrike" dirty="0">
                          <a:solidFill>
                            <a:srgbClr val="000000"/>
                          </a:solidFill>
                          <a:effectLst/>
                          <a:latin typeface="Calibri" panose="020F0502020204030204" pitchFamily="34" charset="0"/>
                        </a:rPr>
                        <a:t>Asia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181</a:t>
                      </a:r>
                    </a:p>
                  </a:txBody>
                  <a:tcPr marL="7620" marR="7620" marT="7620" marB="0" anchor="b"/>
                </a:tc>
                <a:extLst>
                  <a:ext uri="{0D108BD9-81ED-4DB2-BD59-A6C34878D82A}">
                    <a16:rowId xmlns:a16="http://schemas.microsoft.com/office/drawing/2014/main" val="3219148695"/>
                  </a:ext>
                </a:extLst>
              </a:tr>
              <a:tr h="248798">
                <a:tc>
                  <a:txBody>
                    <a:bodyPr/>
                    <a:lstStyle/>
                    <a:p>
                      <a:pPr algn="l" fontAlgn="b"/>
                      <a:r>
                        <a:rPr lang="en-US" sz="1600" b="0" i="0" u="none" strike="noStrike" dirty="0">
                          <a:solidFill>
                            <a:srgbClr val="000000"/>
                          </a:solidFill>
                          <a:effectLst/>
                          <a:latin typeface="Calibri" panose="020F0502020204030204" pitchFamily="34" charset="0"/>
                        </a:rPr>
                        <a:t>ASIA AND THE PACIFIC</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69</a:t>
                      </a:r>
                    </a:p>
                  </a:txBody>
                  <a:tcPr marL="7620" marR="7620" marT="7620" marB="0" anchor="b"/>
                </a:tc>
                <a:extLst>
                  <a:ext uri="{0D108BD9-81ED-4DB2-BD59-A6C34878D82A}">
                    <a16:rowId xmlns:a16="http://schemas.microsoft.com/office/drawing/2014/main" val="1424634409"/>
                  </a:ext>
                </a:extLst>
              </a:tr>
              <a:tr h="248798">
                <a:tc>
                  <a:txBody>
                    <a:bodyPr/>
                    <a:lstStyle/>
                    <a:p>
                      <a:pPr algn="l" fontAlgn="b"/>
                      <a:r>
                        <a:rPr lang="en-US" sz="1600" b="0" i="0" u="none" strike="noStrike" dirty="0">
                          <a:solidFill>
                            <a:srgbClr val="000000"/>
                          </a:solidFill>
                          <a:effectLst/>
                          <a:latin typeface="Calibri" panose="020F0502020204030204" pitchFamily="34" charset="0"/>
                        </a:rPr>
                        <a:t>Atlantic Ocean Islands</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3</a:t>
                      </a:r>
                    </a:p>
                  </a:txBody>
                  <a:tcPr marL="7620" marR="7620" marT="7620" marB="0" anchor="b"/>
                </a:tc>
                <a:extLst>
                  <a:ext uri="{0D108BD9-81ED-4DB2-BD59-A6C34878D82A}">
                    <a16:rowId xmlns:a16="http://schemas.microsoft.com/office/drawing/2014/main" val="4099287218"/>
                  </a:ext>
                </a:extLst>
              </a:tr>
              <a:tr h="248798">
                <a:tc>
                  <a:txBody>
                    <a:bodyPr/>
                    <a:lstStyle/>
                    <a:p>
                      <a:pPr algn="l" fontAlgn="b"/>
                      <a:r>
                        <a:rPr lang="en-US" sz="1600" b="0" i="0" u="none" strike="noStrike" dirty="0">
                          <a:solidFill>
                            <a:srgbClr val="000000"/>
                          </a:solidFill>
                          <a:effectLst/>
                          <a:latin typeface="Calibri" panose="020F0502020204030204" pitchFamily="34" charset="0"/>
                        </a:rPr>
                        <a:t>Benelux</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13</a:t>
                      </a:r>
                    </a:p>
                  </a:txBody>
                  <a:tcPr marL="7620" marR="7620" marT="7620" marB="0" anchor="b"/>
                </a:tc>
                <a:extLst>
                  <a:ext uri="{0D108BD9-81ED-4DB2-BD59-A6C34878D82A}">
                    <a16:rowId xmlns:a16="http://schemas.microsoft.com/office/drawing/2014/main" val="1493529937"/>
                  </a:ext>
                </a:extLst>
              </a:tr>
              <a:tr h="248798">
                <a:tc>
                  <a:txBody>
                    <a:bodyPr/>
                    <a:lstStyle/>
                    <a:p>
                      <a:pPr algn="l" fontAlgn="b"/>
                      <a:r>
                        <a:rPr lang="en-US" sz="1600" b="0" i="0" u="none" strike="noStrike" dirty="0">
                          <a:solidFill>
                            <a:srgbClr val="000000"/>
                          </a:solidFill>
                          <a:effectLst/>
                          <a:latin typeface="Calibri" panose="020F0502020204030204" pitchFamily="34" charset="0"/>
                        </a:rPr>
                        <a:t>Black Sea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60</a:t>
                      </a:r>
                    </a:p>
                  </a:txBody>
                  <a:tcPr marL="7620" marR="7620" marT="7620" marB="0" anchor="b"/>
                </a:tc>
                <a:extLst>
                  <a:ext uri="{0D108BD9-81ED-4DB2-BD59-A6C34878D82A}">
                    <a16:rowId xmlns:a16="http://schemas.microsoft.com/office/drawing/2014/main" val="1004815516"/>
                  </a:ext>
                </a:extLst>
              </a:tr>
              <a:tr h="248798">
                <a:tc>
                  <a:txBody>
                    <a:bodyPr/>
                    <a:lstStyle/>
                    <a:p>
                      <a:pPr algn="l" fontAlgn="b"/>
                      <a:r>
                        <a:rPr lang="en-US" sz="1600" b="0" i="0" u="none" strike="noStrike" dirty="0">
                          <a:solidFill>
                            <a:srgbClr val="000000"/>
                          </a:solidFill>
                          <a:effectLst/>
                          <a:latin typeface="Calibri" panose="020F0502020204030204" pitchFamily="34" charset="0"/>
                        </a:rPr>
                        <a:t>Caribbean</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73</a:t>
                      </a:r>
                    </a:p>
                  </a:txBody>
                  <a:tcPr marL="7620" marR="7620" marT="7620" marB="0" anchor="b"/>
                </a:tc>
                <a:extLst>
                  <a:ext uri="{0D108BD9-81ED-4DB2-BD59-A6C34878D82A}">
                    <a16:rowId xmlns:a16="http://schemas.microsoft.com/office/drawing/2014/main" val="1923633336"/>
                  </a:ext>
                </a:extLst>
              </a:tr>
              <a:tr h="248798">
                <a:tc>
                  <a:txBody>
                    <a:bodyPr/>
                    <a:lstStyle/>
                    <a:p>
                      <a:pPr algn="l" fontAlgn="b"/>
                      <a:r>
                        <a:rPr lang="en-US" sz="1600" b="0" i="0" u="none" strike="noStrike" dirty="0">
                          <a:solidFill>
                            <a:srgbClr val="000000"/>
                          </a:solidFill>
                          <a:effectLst/>
                          <a:latin typeface="Calibri" panose="020F0502020204030204" pitchFamily="34" charset="0"/>
                        </a:rPr>
                        <a:t>Caspian Sea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46</a:t>
                      </a:r>
                    </a:p>
                  </a:txBody>
                  <a:tcPr marL="7620" marR="7620" marT="7620" marB="0" anchor="b"/>
                </a:tc>
                <a:extLst>
                  <a:ext uri="{0D108BD9-81ED-4DB2-BD59-A6C34878D82A}">
                    <a16:rowId xmlns:a16="http://schemas.microsoft.com/office/drawing/2014/main" val="852221480"/>
                  </a:ext>
                </a:extLst>
              </a:tr>
              <a:tr h="248798">
                <a:tc>
                  <a:txBody>
                    <a:bodyPr/>
                    <a:lstStyle/>
                    <a:p>
                      <a:pPr algn="l" fontAlgn="b"/>
                      <a:r>
                        <a:rPr lang="en-US" sz="1600" b="0" i="0" u="none" strike="noStrike" dirty="0">
                          <a:solidFill>
                            <a:srgbClr val="000000"/>
                          </a:solidFill>
                          <a:effectLst/>
                          <a:latin typeface="Calibri" panose="020F0502020204030204" pitchFamily="34" charset="0"/>
                        </a:rPr>
                        <a:t>Central Africa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21</a:t>
                      </a:r>
                    </a:p>
                  </a:txBody>
                  <a:tcPr marL="7620" marR="7620" marT="7620" marB="0" anchor="b"/>
                </a:tc>
                <a:extLst>
                  <a:ext uri="{0D108BD9-81ED-4DB2-BD59-A6C34878D82A}">
                    <a16:rowId xmlns:a16="http://schemas.microsoft.com/office/drawing/2014/main" val="1341094380"/>
                  </a:ext>
                </a:extLst>
              </a:tr>
              <a:tr h="248798">
                <a:tc>
                  <a:txBody>
                    <a:bodyPr/>
                    <a:lstStyle/>
                    <a:p>
                      <a:pPr algn="l" fontAlgn="b"/>
                      <a:r>
                        <a:rPr lang="en-US" sz="1600" b="0" i="0" u="none" strike="noStrike" dirty="0">
                          <a:solidFill>
                            <a:srgbClr val="000000"/>
                          </a:solidFill>
                          <a:effectLst/>
                          <a:latin typeface="Calibri" panose="020F0502020204030204" pitchFamily="34" charset="0"/>
                        </a:rPr>
                        <a:t>Central America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29</a:t>
                      </a:r>
                    </a:p>
                  </a:txBody>
                  <a:tcPr marL="7620" marR="7620" marT="7620" marB="0" anchor="b"/>
                </a:tc>
                <a:extLst>
                  <a:ext uri="{0D108BD9-81ED-4DB2-BD59-A6C34878D82A}">
                    <a16:rowId xmlns:a16="http://schemas.microsoft.com/office/drawing/2014/main" val="1723367792"/>
                  </a:ext>
                </a:extLst>
              </a:tr>
              <a:tr h="248798">
                <a:tc>
                  <a:txBody>
                    <a:bodyPr/>
                    <a:lstStyle/>
                    <a:p>
                      <a:pPr algn="l" fontAlgn="b"/>
                      <a:r>
                        <a:rPr lang="en-US" sz="1600" b="0" i="0" u="none" strike="noStrike" dirty="0">
                          <a:solidFill>
                            <a:srgbClr val="000000"/>
                          </a:solidFill>
                          <a:effectLst/>
                          <a:latin typeface="Calibri" panose="020F0502020204030204" pitchFamily="34" charset="0"/>
                        </a:rPr>
                        <a:t>Central Asia</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151</a:t>
                      </a:r>
                    </a:p>
                  </a:txBody>
                  <a:tcPr marL="7620" marR="7620" marT="7620" marB="0" anchor="b"/>
                </a:tc>
                <a:extLst>
                  <a:ext uri="{0D108BD9-81ED-4DB2-BD59-A6C34878D82A}">
                    <a16:rowId xmlns:a16="http://schemas.microsoft.com/office/drawing/2014/main" val="1219514291"/>
                  </a:ext>
                </a:extLst>
              </a:tr>
              <a:tr h="248798">
                <a:tc>
                  <a:txBody>
                    <a:bodyPr/>
                    <a:lstStyle/>
                    <a:p>
                      <a:pPr algn="l" fontAlgn="b"/>
                      <a:r>
                        <a:rPr lang="en-US" sz="1600" b="0" i="0" u="none" strike="noStrike" dirty="0">
                          <a:solidFill>
                            <a:srgbClr val="000000"/>
                          </a:solidFill>
                          <a:effectLst/>
                          <a:latin typeface="Calibri" panose="020F0502020204030204" pitchFamily="34" charset="0"/>
                        </a:rPr>
                        <a:t>CIS (Commonwealth of Independent States)</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64</a:t>
                      </a:r>
                    </a:p>
                  </a:txBody>
                  <a:tcPr marL="7620" marR="7620" marT="7620" marB="0" anchor="b"/>
                </a:tc>
                <a:extLst>
                  <a:ext uri="{0D108BD9-81ED-4DB2-BD59-A6C34878D82A}">
                    <a16:rowId xmlns:a16="http://schemas.microsoft.com/office/drawing/2014/main" val="2242880958"/>
                  </a:ext>
                </a:extLst>
              </a:tr>
              <a:tr h="248798">
                <a:tc>
                  <a:txBody>
                    <a:bodyPr/>
                    <a:lstStyle/>
                    <a:p>
                      <a:pPr algn="l" fontAlgn="b"/>
                      <a:r>
                        <a:rPr lang="en-US" sz="1600" b="0" i="0" u="none" strike="noStrike" dirty="0">
                          <a:solidFill>
                            <a:srgbClr val="000000"/>
                          </a:solidFill>
                          <a:effectLst/>
                          <a:latin typeface="Calibri" panose="020F0502020204030204" pitchFamily="34" charset="0"/>
                        </a:rPr>
                        <a:t>East Asian Seas</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19</a:t>
                      </a:r>
                    </a:p>
                  </a:txBody>
                  <a:tcPr marL="7620" marR="7620" marT="7620" marB="0" anchor="b"/>
                </a:tc>
                <a:extLst>
                  <a:ext uri="{0D108BD9-81ED-4DB2-BD59-A6C34878D82A}">
                    <a16:rowId xmlns:a16="http://schemas.microsoft.com/office/drawing/2014/main" val="2549611533"/>
                  </a:ext>
                </a:extLst>
              </a:tr>
              <a:tr h="248798">
                <a:tc>
                  <a:txBody>
                    <a:bodyPr/>
                    <a:lstStyle/>
                    <a:p>
                      <a:pPr algn="l" fontAlgn="b"/>
                      <a:r>
                        <a:rPr lang="en-US" sz="1600" b="0" i="0" u="none" strike="noStrike" dirty="0">
                          <a:solidFill>
                            <a:srgbClr val="000000"/>
                          </a:solidFill>
                          <a:effectLst/>
                          <a:latin typeface="Calibri" panose="020F0502020204030204" pitchFamily="34" charset="0"/>
                        </a:rPr>
                        <a:t>East Pacific</a:t>
                      </a:r>
                    </a:p>
                  </a:txBody>
                  <a:tcPr marL="7620" marR="7620" marT="7620" marB="0" anchor="b"/>
                </a:tc>
                <a:tc>
                  <a:txBody>
                    <a:bodyPr/>
                    <a:lstStyle/>
                    <a:p>
                      <a:pPr algn="r" fontAlgn="b"/>
                      <a:r>
                        <a:rPr lang="en-US" sz="1600" b="0" i="0" u="none" strike="noStrike" dirty="0">
                          <a:solidFill>
                            <a:srgbClr val="000000"/>
                          </a:solidFill>
                          <a:effectLst/>
                          <a:latin typeface="Calibri" panose="020F0502020204030204" pitchFamily="34" charset="0"/>
                        </a:rPr>
                        <a:t>52</a:t>
                      </a:r>
                    </a:p>
                  </a:txBody>
                  <a:tcPr marL="7620" marR="7620" marT="7620" marB="0" anchor="b"/>
                </a:tc>
                <a:extLst>
                  <a:ext uri="{0D108BD9-81ED-4DB2-BD59-A6C34878D82A}">
                    <a16:rowId xmlns:a16="http://schemas.microsoft.com/office/drawing/2014/main" val="1600939804"/>
                  </a:ext>
                </a:extLst>
              </a:tr>
            </a:tbl>
          </a:graphicData>
        </a:graphic>
      </p:graphicFrame>
      <p:sp>
        <p:nvSpPr>
          <p:cNvPr id="4" name="Rectangle 3">
            <a:extLst>
              <a:ext uri="{FF2B5EF4-FFF2-40B4-BE49-F238E27FC236}">
                <a16:creationId xmlns:a16="http://schemas.microsoft.com/office/drawing/2014/main" id="{E1487DF1-2CE1-41A9-8F93-D3EF33B05981}"/>
              </a:ext>
            </a:extLst>
          </p:cNvPr>
          <p:cNvSpPr/>
          <p:nvPr/>
        </p:nvSpPr>
        <p:spPr>
          <a:xfrm>
            <a:off x="7665592" y="603809"/>
            <a:ext cx="3537315" cy="369332"/>
          </a:xfrm>
          <a:prstGeom prst="rect">
            <a:avLst/>
          </a:prstGeom>
        </p:spPr>
        <p:txBody>
          <a:bodyPr wrap="none">
            <a:spAutoFit/>
          </a:bodyPr>
          <a:lstStyle/>
          <a:p>
            <a:r>
              <a:rPr lang="en-US" b="1" dirty="0"/>
              <a:t>FAO Legal Office WATER TREATIES</a:t>
            </a:r>
          </a:p>
        </p:txBody>
      </p:sp>
      <p:sp>
        <p:nvSpPr>
          <p:cNvPr id="29" name="Rectangle 28">
            <a:extLst>
              <a:ext uri="{FF2B5EF4-FFF2-40B4-BE49-F238E27FC236}">
                <a16:creationId xmlns:a16="http://schemas.microsoft.com/office/drawing/2014/main" id="{2B424ED3-1AC9-4649-BC12-B79D80CF5475}"/>
              </a:ext>
            </a:extLst>
          </p:cNvPr>
          <p:cNvSpPr/>
          <p:nvPr/>
        </p:nvSpPr>
        <p:spPr>
          <a:xfrm>
            <a:off x="7282543" y="4970068"/>
            <a:ext cx="4526945" cy="646331"/>
          </a:xfrm>
          <a:prstGeom prst="rect">
            <a:avLst/>
          </a:prstGeom>
        </p:spPr>
        <p:txBody>
          <a:bodyPr wrap="none">
            <a:spAutoFit/>
          </a:bodyPr>
          <a:lstStyle/>
          <a:p>
            <a:r>
              <a:rPr lang="en-US" b="1" dirty="0"/>
              <a:t>TOTAL 1207 as of June 2020 </a:t>
            </a:r>
          </a:p>
          <a:p>
            <a:r>
              <a:rPr lang="en-US" b="1" dirty="0"/>
              <a:t>(FAO Legal Office WATER TREATIES Database</a:t>
            </a:r>
          </a:p>
        </p:txBody>
      </p:sp>
      <p:pic>
        <p:nvPicPr>
          <p:cNvPr id="5121" name="DefaultOcx">
            <a:extLst>
              <a:ext uri="{FF2B5EF4-FFF2-40B4-BE49-F238E27FC236}">
                <a16:creationId xmlns:a16="http://schemas.microsoft.com/office/drawing/2014/main" id="{F6C0E76E-04A3-4D10-9978-B54DB85598B6}"/>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HTMLCheckbox1">
            <a:extLst>
              <a:ext uri="{FF2B5EF4-FFF2-40B4-BE49-F238E27FC236}">
                <a16:creationId xmlns:a16="http://schemas.microsoft.com/office/drawing/2014/main" id="{CD265E70-1E8A-48E7-9729-270656D4B989}"/>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HTMLCheckbox2">
            <a:extLst>
              <a:ext uri="{FF2B5EF4-FFF2-40B4-BE49-F238E27FC236}">
                <a16:creationId xmlns:a16="http://schemas.microsoft.com/office/drawing/2014/main" id="{12BCD38C-5E80-4132-B5B7-BB23EAB52BA2}"/>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HTMLCheckbox3">
            <a:extLst>
              <a:ext uri="{FF2B5EF4-FFF2-40B4-BE49-F238E27FC236}">
                <a16:creationId xmlns:a16="http://schemas.microsoft.com/office/drawing/2014/main" id="{AD48A2F5-82AA-45CF-8D9D-9B2C277BD6C7}"/>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HTMLCheckbox4">
            <a:extLst>
              <a:ext uri="{FF2B5EF4-FFF2-40B4-BE49-F238E27FC236}">
                <a16:creationId xmlns:a16="http://schemas.microsoft.com/office/drawing/2014/main" id="{D1AC2513-0DED-405A-A320-0E758623C389}"/>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HTMLCheckbox5">
            <a:extLst>
              <a:ext uri="{FF2B5EF4-FFF2-40B4-BE49-F238E27FC236}">
                <a16:creationId xmlns:a16="http://schemas.microsoft.com/office/drawing/2014/main" id="{C0A0A819-5244-47F9-A218-951BD4ADA99C}"/>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HTMLCheckbox6">
            <a:extLst>
              <a:ext uri="{FF2B5EF4-FFF2-40B4-BE49-F238E27FC236}">
                <a16:creationId xmlns:a16="http://schemas.microsoft.com/office/drawing/2014/main" id="{31ECF121-DCCA-4E03-A2DC-F78F38FF2DA2}"/>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8" name="HTMLCheckbox7">
            <a:extLst>
              <a:ext uri="{FF2B5EF4-FFF2-40B4-BE49-F238E27FC236}">
                <a16:creationId xmlns:a16="http://schemas.microsoft.com/office/drawing/2014/main" id="{3FB52A90-6B13-452E-8EED-BD030679F0B3}"/>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9" name="HTMLCheckbox8">
            <a:extLst>
              <a:ext uri="{FF2B5EF4-FFF2-40B4-BE49-F238E27FC236}">
                <a16:creationId xmlns:a16="http://schemas.microsoft.com/office/drawing/2014/main" id="{2FBA783D-579F-4DF3-9ACF-6134839B598A}"/>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0" name="HTMLCheckbox9">
            <a:extLst>
              <a:ext uri="{FF2B5EF4-FFF2-40B4-BE49-F238E27FC236}">
                <a16:creationId xmlns:a16="http://schemas.microsoft.com/office/drawing/2014/main" id="{204069FD-DE62-4300-9F42-80F25B4B4469}"/>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1" name="HTMLCheckbox10">
            <a:extLst>
              <a:ext uri="{FF2B5EF4-FFF2-40B4-BE49-F238E27FC236}">
                <a16:creationId xmlns:a16="http://schemas.microsoft.com/office/drawing/2014/main" id="{28612CE4-6A2A-41DD-8943-871B4C65EFEC}"/>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2" name="HTMLCheckbox11">
            <a:extLst>
              <a:ext uri="{FF2B5EF4-FFF2-40B4-BE49-F238E27FC236}">
                <a16:creationId xmlns:a16="http://schemas.microsoft.com/office/drawing/2014/main" id="{58FB93E1-6702-4BE6-B647-752CFF6D0A87}"/>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3" name="HTMLCheckbox12">
            <a:extLst>
              <a:ext uri="{FF2B5EF4-FFF2-40B4-BE49-F238E27FC236}">
                <a16:creationId xmlns:a16="http://schemas.microsoft.com/office/drawing/2014/main" id="{063A6A2B-ED72-40B4-B59F-15F30F141FE1}"/>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4" name="HTMLCheckbox13">
            <a:extLst>
              <a:ext uri="{FF2B5EF4-FFF2-40B4-BE49-F238E27FC236}">
                <a16:creationId xmlns:a16="http://schemas.microsoft.com/office/drawing/2014/main" id="{84AF06A9-C49D-4544-8C76-D2AC59C68072}"/>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5" name="HTMLCheckbox14">
            <a:extLst>
              <a:ext uri="{FF2B5EF4-FFF2-40B4-BE49-F238E27FC236}">
                <a16:creationId xmlns:a16="http://schemas.microsoft.com/office/drawing/2014/main" id="{AB26E459-7E6A-4AC4-BF5F-7259BBFB6A45}"/>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6" name="HTMLCheckbox15">
            <a:extLst>
              <a:ext uri="{FF2B5EF4-FFF2-40B4-BE49-F238E27FC236}">
                <a16:creationId xmlns:a16="http://schemas.microsoft.com/office/drawing/2014/main" id="{696DCA3D-0511-4FA4-968D-0DFDBBEC9D25}"/>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7" name="HTMLCheckbox16">
            <a:extLst>
              <a:ext uri="{FF2B5EF4-FFF2-40B4-BE49-F238E27FC236}">
                <a16:creationId xmlns:a16="http://schemas.microsoft.com/office/drawing/2014/main" id="{6692279E-1536-4961-811F-FA33AFEBFC60}"/>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8" name="HTMLCheckbox17">
            <a:extLst>
              <a:ext uri="{FF2B5EF4-FFF2-40B4-BE49-F238E27FC236}">
                <a16:creationId xmlns:a16="http://schemas.microsoft.com/office/drawing/2014/main" id="{4315D529-C4BA-4393-8105-E898BF3D07CB}"/>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39" name="HTMLCheckbox18">
            <a:extLst>
              <a:ext uri="{FF2B5EF4-FFF2-40B4-BE49-F238E27FC236}">
                <a16:creationId xmlns:a16="http://schemas.microsoft.com/office/drawing/2014/main" id="{91B2B8AA-4A91-451C-9484-18794F5B1A96}"/>
              </a:ext>
            </a:extLst>
          </p:cNvPr>
          <p:cNvPicPr preferRelativeResize="0">
            <a:picLocks noChangeArrowheads="1" noChangeShapeType="1"/>
          </p:cNvPicPr>
          <p:nvPr/>
        </p:nvPicPr>
        <p:blipFill>
          <a:blip r:embed="rId2">
            <a:extLst>
              <a:ext uri="{28A0092B-C50C-407E-A947-70E740481C1C}">
                <a14:useLocalDpi xmlns:a14="http://schemas.microsoft.com/office/drawing/2010/main"/>
              </a:ext>
            </a:extLst>
          </a:blip>
          <a:srcRect/>
          <a:stretch>
            <a:fillRect/>
          </a:stretch>
        </p:blipFill>
        <p:spPr bwMode="auto">
          <a:xfrm>
            <a:off x="0" y="0"/>
            <a:ext cx="1371600" cy="2746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9300B736-ED3D-41A3-94A7-DEF53CDE014C}"/>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774152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CACA0-6407-44A5-8FD7-C37E5EF806A6}"/>
              </a:ext>
            </a:extLst>
          </p:cNvPr>
          <p:cNvSpPr>
            <a:spLocks noGrp="1"/>
          </p:cNvSpPr>
          <p:nvPr>
            <p:ph type="title"/>
          </p:nvPr>
        </p:nvSpPr>
        <p:spPr/>
        <p:txBody>
          <a:bodyPr/>
          <a:lstStyle/>
          <a:p>
            <a:r>
              <a:rPr lang="en-US" dirty="0"/>
              <a:t>Colorado River Basin</a:t>
            </a:r>
          </a:p>
        </p:txBody>
      </p:sp>
      <p:sp>
        <p:nvSpPr>
          <p:cNvPr id="3" name="Content Placeholder 2">
            <a:extLst>
              <a:ext uri="{FF2B5EF4-FFF2-40B4-BE49-F238E27FC236}">
                <a16:creationId xmlns:a16="http://schemas.microsoft.com/office/drawing/2014/main" id="{DA28C131-BC46-425B-827F-341BC2C27261}"/>
              </a:ext>
            </a:extLst>
          </p:cNvPr>
          <p:cNvSpPr>
            <a:spLocks noGrp="1"/>
          </p:cNvSpPr>
          <p:nvPr>
            <p:ph idx="1"/>
          </p:nvPr>
        </p:nvSpPr>
        <p:spPr>
          <a:xfrm>
            <a:off x="1097280" y="1845735"/>
            <a:ext cx="6163491" cy="1583266"/>
          </a:xfrm>
        </p:spPr>
        <p:txBody>
          <a:bodyPr/>
          <a:lstStyle/>
          <a:p>
            <a:r>
              <a:rPr lang="en-US" dirty="0"/>
              <a:t>Rivers Colorado, Rio Grande, Tijuana, Yaqui are rivers shared by Mexico and the United States of America. </a:t>
            </a:r>
          </a:p>
          <a:p>
            <a:r>
              <a:rPr lang="en-US" sz="1600" dirty="0"/>
              <a:t>The International Boundary and Water Commission (IBWC) - Comisión Internacional de Límites y Aguas entre México y Estados Unidos (CILA) govern all these rivers shared by the two countries. </a:t>
            </a:r>
          </a:p>
        </p:txBody>
      </p:sp>
      <p:pic>
        <p:nvPicPr>
          <p:cNvPr id="4" name="Picture 3">
            <a:extLst>
              <a:ext uri="{FF2B5EF4-FFF2-40B4-BE49-F238E27FC236}">
                <a16:creationId xmlns:a16="http://schemas.microsoft.com/office/drawing/2014/main" id="{957D73BB-F320-4165-8F2B-B4212946217D}"/>
              </a:ext>
            </a:extLst>
          </p:cNvPr>
          <p:cNvPicPr>
            <a:picLocks noChangeAspect="1"/>
          </p:cNvPicPr>
          <p:nvPr/>
        </p:nvPicPr>
        <p:blipFill>
          <a:blip r:embed="rId3"/>
          <a:stretch>
            <a:fillRect/>
          </a:stretch>
        </p:blipFill>
        <p:spPr>
          <a:xfrm>
            <a:off x="7904104" y="1183682"/>
            <a:ext cx="4287895" cy="5048996"/>
          </a:xfrm>
          <a:prstGeom prst="rect">
            <a:avLst/>
          </a:prstGeom>
        </p:spPr>
      </p:pic>
      <p:sp>
        <p:nvSpPr>
          <p:cNvPr id="6" name="TextBox 5">
            <a:extLst>
              <a:ext uri="{FF2B5EF4-FFF2-40B4-BE49-F238E27FC236}">
                <a16:creationId xmlns:a16="http://schemas.microsoft.com/office/drawing/2014/main" id="{ED485D66-10A3-4D0F-B50F-D1C820BE8116}"/>
              </a:ext>
            </a:extLst>
          </p:cNvPr>
          <p:cNvSpPr txBox="1"/>
          <p:nvPr/>
        </p:nvSpPr>
        <p:spPr>
          <a:xfrm>
            <a:off x="6692540" y="6341051"/>
            <a:ext cx="5074917" cy="230832"/>
          </a:xfrm>
          <a:prstGeom prst="rect">
            <a:avLst/>
          </a:prstGeom>
          <a:noFill/>
        </p:spPr>
        <p:txBody>
          <a:bodyPr wrap="square">
            <a:spAutoFit/>
          </a:bodyPr>
          <a:lstStyle/>
          <a:p>
            <a:r>
              <a:rPr lang="en-US" sz="900" dirty="0"/>
              <a:t>https://en.wikipedia.org/wiki/Colorado_River_Compact#/media/File:Colorado_River_basin_map.png</a:t>
            </a:r>
          </a:p>
        </p:txBody>
      </p:sp>
      <p:graphicFrame>
        <p:nvGraphicFramePr>
          <p:cNvPr id="7" name="Table 7">
            <a:extLst>
              <a:ext uri="{FF2B5EF4-FFF2-40B4-BE49-F238E27FC236}">
                <a16:creationId xmlns:a16="http://schemas.microsoft.com/office/drawing/2014/main" id="{D59A8F30-9581-4BA3-A851-93F51E9C9448}"/>
              </a:ext>
            </a:extLst>
          </p:cNvPr>
          <p:cNvGraphicFramePr>
            <a:graphicFrameLocks noGrp="1"/>
          </p:cNvGraphicFramePr>
          <p:nvPr>
            <p:extLst>
              <p:ext uri="{D42A27DB-BD31-4B8C-83A1-F6EECF244321}">
                <p14:modId xmlns:p14="http://schemas.microsoft.com/office/powerpoint/2010/main" val="3189877013"/>
              </p:ext>
            </p:extLst>
          </p:nvPr>
        </p:nvGraphicFramePr>
        <p:xfrm>
          <a:off x="359229" y="3738397"/>
          <a:ext cx="3804014" cy="2494280"/>
        </p:xfrm>
        <a:graphic>
          <a:graphicData uri="http://schemas.openxmlformats.org/drawingml/2006/table">
            <a:tbl>
              <a:tblPr firstRow="1" bandRow="1">
                <a:tableStyleId>{5C22544A-7EE6-4342-B048-85BDC9FD1C3A}</a:tableStyleId>
              </a:tblPr>
              <a:tblGrid>
                <a:gridCol w="1332942">
                  <a:extLst>
                    <a:ext uri="{9D8B030D-6E8A-4147-A177-3AD203B41FA5}">
                      <a16:colId xmlns:a16="http://schemas.microsoft.com/office/drawing/2014/main" val="1482329381"/>
                    </a:ext>
                  </a:extLst>
                </a:gridCol>
                <a:gridCol w="1149000">
                  <a:extLst>
                    <a:ext uri="{9D8B030D-6E8A-4147-A177-3AD203B41FA5}">
                      <a16:colId xmlns:a16="http://schemas.microsoft.com/office/drawing/2014/main" val="2902587290"/>
                    </a:ext>
                  </a:extLst>
                </a:gridCol>
                <a:gridCol w="1322072">
                  <a:extLst>
                    <a:ext uri="{9D8B030D-6E8A-4147-A177-3AD203B41FA5}">
                      <a16:colId xmlns:a16="http://schemas.microsoft.com/office/drawing/2014/main" val="3314638626"/>
                    </a:ext>
                  </a:extLst>
                </a:gridCol>
              </a:tblGrid>
              <a:tr h="370840">
                <a:tc>
                  <a:txBody>
                    <a:bodyPr/>
                    <a:lstStyle/>
                    <a:p>
                      <a:r>
                        <a:rPr lang="en-US" dirty="0"/>
                        <a:t>State</a:t>
                      </a:r>
                    </a:p>
                  </a:txBody>
                  <a:tcPr/>
                </a:tc>
                <a:tc>
                  <a:txBody>
                    <a:bodyPr/>
                    <a:lstStyle/>
                    <a:p>
                      <a:r>
                        <a:rPr lang="en-US" dirty="0"/>
                        <a:t>Allocation (%)</a:t>
                      </a:r>
                    </a:p>
                  </a:txBody>
                  <a:tcPr/>
                </a:tc>
                <a:tc>
                  <a:txBody>
                    <a:bodyPr/>
                    <a:lstStyle/>
                    <a:p>
                      <a:r>
                        <a:rPr lang="en-US" dirty="0"/>
                        <a:t>Allocation x10</a:t>
                      </a:r>
                      <a:r>
                        <a:rPr lang="en-US" baseline="30000" dirty="0"/>
                        <a:t>6</a:t>
                      </a:r>
                      <a:r>
                        <a:rPr lang="en-US" dirty="0"/>
                        <a:t> ac-ft</a:t>
                      </a:r>
                    </a:p>
                  </a:txBody>
                  <a:tcPr/>
                </a:tc>
                <a:extLst>
                  <a:ext uri="{0D108BD9-81ED-4DB2-BD59-A6C34878D82A}">
                    <a16:rowId xmlns:a16="http://schemas.microsoft.com/office/drawing/2014/main" val="3282885504"/>
                  </a:ext>
                </a:extLst>
              </a:tr>
              <a:tr h="370840">
                <a:tc>
                  <a:txBody>
                    <a:bodyPr/>
                    <a:lstStyle/>
                    <a:p>
                      <a:r>
                        <a:rPr lang="en-US" dirty="0"/>
                        <a:t>Colorado</a:t>
                      </a:r>
                    </a:p>
                  </a:txBody>
                  <a:tcPr/>
                </a:tc>
                <a:tc>
                  <a:txBody>
                    <a:bodyPr/>
                    <a:lstStyle/>
                    <a:p>
                      <a:r>
                        <a:rPr lang="en-US" dirty="0"/>
                        <a:t>51.8</a:t>
                      </a:r>
                    </a:p>
                  </a:txBody>
                  <a:tcPr/>
                </a:tc>
                <a:tc>
                  <a:txBody>
                    <a:bodyPr/>
                    <a:lstStyle/>
                    <a:p>
                      <a:r>
                        <a:rPr lang="en-US" dirty="0"/>
                        <a:t>3.86</a:t>
                      </a:r>
                    </a:p>
                  </a:txBody>
                  <a:tcPr/>
                </a:tc>
                <a:extLst>
                  <a:ext uri="{0D108BD9-81ED-4DB2-BD59-A6C34878D82A}">
                    <a16:rowId xmlns:a16="http://schemas.microsoft.com/office/drawing/2014/main" val="573567123"/>
                  </a:ext>
                </a:extLst>
              </a:tr>
              <a:tr h="370840">
                <a:tc>
                  <a:txBody>
                    <a:bodyPr/>
                    <a:lstStyle/>
                    <a:p>
                      <a:r>
                        <a:rPr lang="en-US" dirty="0"/>
                        <a:t>Utah</a:t>
                      </a:r>
                    </a:p>
                  </a:txBody>
                  <a:tcPr/>
                </a:tc>
                <a:tc>
                  <a:txBody>
                    <a:bodyPr/>
                    <a:lstStyle/>
                    <a:p>
                      <a:r>
                        <a:rPr lang="en-US" dirty="0"/>
                        <a:t>23.0</a:t>
                      </a:r>
                    </a:p>
                  </a:txBody>
                  <a:tcPr/>
                </a:tc>
                <a:tc>
                  <a:txBody>
                    <a:bodyPr/>
                    <a:lstStyle/>
                    <a:p>
                      <a:r>
                        <a:rPr lang="en-US" dirty="0"/>
                        <a:t>1.71</a:t>
                      </a:r>
                    </a:p>
                  </a:txBody>
                  <a:tcPr/>
                </a:tc>
                <a:extLst>
                  <a:ext uri="{0D108BD9-81ED-4DB2-BD59-A6C34878D82A}">
                    <a16:rowId xmlns:a16="http://schemas.microsoft.com/office/drawing/2014/main" val="374425545"/>
                  </a:ext>
                </a:extLst>
              </a:tr>
              <a:tr h="370840">
                <a:tc>
                  <a:txBody>
                    <a:bodyPr/>
                    <a:lstStyle/>
                    <a:p>
                      <a:r>
                        <a:rPr lang="en-US" dirty="0"/>
                        <a:t>Wyoming</a:t>
                      </a:r>
                    </a:p>
                  </a:txBody>
                  <a:tcPr/>
                </a:tc>
                <a:tc>
                  <a:txBody>
                    <a:bodyPr/>
                    <a:lstStyle/>
                    <a:p>
                      <a:r>
                        <a:rPr lang="en-US" dirty="0"/>
                        <a:t>14.9</a:t>
                      </a:r>
                    </a:p>
                  </a:txBody>
                  <a:tcPr/>
                </a:tc>
                <a:tc>
                  <a:txBody>
                    <a:bodyPr/>
                    <a:lstStyle/>
                    <a:p>
                      <a:r>
                        <a:rPr lang="en-US" dirty="0"/>
                        <a:t>1.04</a:t>
                      </a:r>
                    </a:p>
                  </a:txBody>
                  <a:tcPr/>
                </a:tc>
                <a:extLst>
                  <a:ext uri="{0D108BD9-81ED-4DB2-BD59-A6C34878D82A}">
                    <a16:rowId xmlns:a16="http://schemas.microsoft.com/office/drawing/2014/main" val="3574063655"/>
                  </a:ext>
                </a:extLst>
              </a:tr>
              <a:tr h="370840">
                <a:tc>
                  <a:txBody>
                    <a:bodyPr/>
                    <a:lstStyle/>
                    <a:p>
                      <a:r>
                        <a:rPr lang="en-US" dirty="0"/>
                        <a:t>New Mexico</a:t>
                      </a:r>
                    </a:p>
                  </a:txBody>
                  <a:tcPr/>
                </a:tc>
                <a:tc>
                  <a:txBody>
                    <a:bodyPr/>
                    <a:lstStyle/>
                    <a:p>
                      <a:r>
                        <a:rPr lang="en-US" dirty="0"/>
                        <a:t>11.3</a:t>
                      </a:r>
                    </a:p>
                  </a:txBody>
                  <a:tcPr/>
                </a:tc>
                <a:tc>
                  <a:txBody>
                    <a:bodyPr/>
                    <a:lstStyle/>
                    <a:p>
                      <a:r>
                        <a:rPr lang="en-US" dirty="0"/>
                        <a:t>0.84</a:t>
                      </a:r>
                    </a:p>
                  </a:txBody>
                  <a:tcPr/>
                </a:tc>
                <a:extLst>
                  <a:ext uri="{0D108BD9-81ED-4DB2-BD59-A6C34878D82A}">
                    <a16:rowId xmlns:a16="http://schemas.microsoft.com/office/drawing/2014/main" val="3598758641"/>
                  </a:ext>
                </a:extLst>
              </a:tr>
              <a:tr h="370840">
                <a:tc>
                  <a:txBody>
                    <a:bodyPr/>
                    <a:lstStyle/>
                    <a:p>
                      <a:r>
                        <a:rPr lang="en-US" dirty="0"/>
                        <a:t>Arizona</a:t>
                      </a:r>
                    </a:p>
                  </a:txBody>
                  <a:tcPr/>
                </a:tc>
                <a:tc>
                  <a:txBody>
                    <a:bodyPr/>
                    <a:lstStyle/>
                    <a:p>
                      <a:r>
                        <a:rPr lang="en-US" dirty="0"/>
                        <a:t>0.5</a:t>
                      </a:r>
                    </a:p>
                  </a:txBody>
                  <a:tcPr/>
                </a:tc>
                <a:tc>
                  <a:txBody>
                    <a:bodyPr/>
                    <a:lstStyle/>
                    <a:p>
                      <a:r>
                        <a:rPr lang="en-US" dirty="0"/>
                        <a:t>0.05</a:t>
                      </a:r>
                    </a:p>
                  </a:txBody>
                  <a:tcPr/>
                </a:tc>
                <a:extLst>
                  <a:ext uri="{0D108BD9-81ED-4DB2-BD59-A6C34878D82A}">
                    <a16:rowId xmlns:a16="http://schemas.microsoft.com/office/drawing/2014/main" val="2275700654"/>
                  </a:ext>
                </a:extLst>
              </a:tr>
            </a:tbl>
          </a:graphicData>
        </a:graphic>
      </p:graphicFrame>
      <p:sp>
        <p:nvSpPr>
          <p:cNvPr id="9" name="TextBox 8">
            <a:extLst>
              <a:ext uri="{FF2B5EF4-FFF2-40B4-BE49-F238E27FC236}">
                <a16:creationId xmlns:a16="http://schemas.microsoft.com/office/drawing/2014/main" id="{60D5DEA5-3D3C-46E4-9B55-433ACACE648E}"/>
              </a:ext>
            </a:extLst>
          </p:cNvPr>
          <p:cNvSpPr txBox="1"/>
          <p:nvPr/>
        </p:nvSpPr>
        <p:spPr>
          <a:xfrm>
            <a:off x="281929" y="3505202"/>
            <a:ext cx="3903087" cy="338554"/>
          </a:xfrm>
          <a:prstGeom prst="rect">
            <a:avLst/>
          </a:prstGeom>
          <a:noFill/>
        </p:spPr>
        <p:txBody>
          <a:bodyPr wrap="square">
            <a:spAutoFit/>
          </a:bodyPr>
          <a:lstStyle/>
          <a:p>
            <a:r>
              <a:rPr lang="en-US" sz="1600" b="1" dirty="0"/>
              <a:t>Upper Basin States, 7.5 x10</a:t>
            </a:r>
            <a:r>
              <a:rPr lang="en-US" sz="1600" b="1" baseline="30000" dirty="0"/>
              <a:t>6</a:t>
            </a:r>
            <a:r>
              <a:rPr lang="en-US" sz="1600" b="1" dirty="0"/>
              <a:t> ac-ft/year Total </a:t>
            </a:r>
          </a:p>
        </p:txBody>
      </p:sp>
      <p:graphicFrame>
        <p:nvGraphicFramePr>
          <p:cNvPr id="11" name="Table 7">
            <a:extLst>
              <a:ext uri="{FF2B5EF4-FFF2-40B4-BE49-F238E27FC236}">
                <a16:creationId xmlns:a16="http://schemas.microsoft.com/office/drawing/2014/main" id="{B0DDBD49-AC2C-4EA8-9136-CBA894F9B083}"/>
              </a:ext>
            </a:extLst>
          </p:cNvPr>
          <p:cNvGraphicFramePr>
            <a:graphicFrameLocks noGrp="1"/>
          </p:cNvGraphicFramePr>
          <p:nvPr>
            <p:extLst>
              <p:ext uri="{D42A27DB-BD31-4B8C-83A1-F6EECF244321}">
                <p14:modId xmlns:p14="http://schemas.microsoft.com/office/powerpoint/2010/main" val="1098877292"/>
              </p:ext>
            </p:extLst>
          </p:nvPr>
        </p:nvGraphicFramePr>
        <p:xfrm>
          <a:off x="4190995" y="3738397"/>
          <a:ext cx="3630929" cy="1752600"/>
        </p:xfrm>
        <a:graphic>
          <a:graphicData uri="http://schemas.openxmlformats.org/drawingml/2006/table">
            <a:tbl>
              <a:tblPr firstRow="1" bandRow="1">
                <a:tableStyleId>{5C22544A-7EE6-4342-B048-85BDC9FD1C3A}</a:tableStyleId>
              </a:tblPr>
              <a:tblGrid>
                <a:gridCol w="1251857">
                  <a:extLst>
                    <a:ext uri="{9D8B030D-6E8A-4147-A177-3AD203B41FA5}">
                      <a16:colId xmlns:a16="http://schemas.microsoft.com/office/drawing/2014/main" val="1482329381"/>
                    </a:ext>
                  </a:extLst>
                </a:gridCol>
                <a:gridCol w="1153885">
                  <a:extLst>
                    <a:ext uri="{9D8B030D-6E8A-4147-A177-3AD203B41FA5}">
                      <a16:colId xmlns:a16="http://schemas.microsoft.com/office/drawing/2014/main" val="2902587290"/>
                    </a:ext>
                  </a:extLst>
                </a:gridCol>
                <a:gridCol w="1225187">
                  <a:extLst>
                    <a:ext uri="{9D8B030D-6E8A-4147-A177-3AD203B41FA5}">
                      <a16:colId xmlns:a16="http://schemas.microsoft.com/office/drawing/2014/main" val="3314638626"/>
                    </a:ext>
                  </a:extLst>
                </a:gridCol>
              </a:tblGrid>
              <a:tr h="370840">
                <a:tc>
                  <a:txBody>
                    <a:bodyPr/>
                    <a:lstStyle/>
                    <a:p>
                      <a:r>
                        <a:rPr lang="en-US" dirty="0"/>
                        <a:t>State</a:t>
                      </a:r>
                    </a:p>
                  </a:txBody>
                  <a:tcPr/>
                </a:tc>
                <a:tc>
                  <a:txBody>
                    <a:bodyPr/>
                    <a:lstStyle/>
                    <a:p>
                      <a:r>
                        <a:rPr lang="en-US" dirty="0"/>
                        <a:t>Allocation (%)</a:t>
                      </a:r>
                    </a:p>
                  </a:txBody>
                  <a:tcPr/>
                </a:tc>
                <a:tc>
                  <a:txBody>
                    <a:bodyPr/>
                    <a:lstStyle/>
                    <a:p>
                      <a:r>
                        <a:rPr lang="en-US" dirty="0"/>
                        <a:t>Allocation x10</a:t>
                      </a:r>
                      <a:r>
                        <a:rPr lang="en-US" baseline="30000" dirty="0"/>
                        <a:t>6</a:t>
                      </a:r>
                      <a:r>
                        <a:rPr lang="en-US" dirty="0"/>
                        <a:t> ac-ft</a:t>
                      </a:r>
                    </a:p>
                  </a:txBody>
                  <a:tcPr/>
                </a:tc>
                <a:extLst>
                  <a:ext uri="{0D108BD9-81ED-4DB2-BD59-A6C34878D82A}">
                    <a16:rowId xmlns:a16="http://schemas.microsoft.com/office/drawing/2014/main" val="3282885504"/>
                  </a:ext>
                </a:extLst>
              </a:tr>
              <a:tr h="370840">
                <a:tc>
                  <a:txBody>
                    <a:bodyPr/>
                    <a:lstStyle/>
                    <a:p>
                      <a:r>
                        <a:rPr lang="en-US" dirty="0"/>
                        <a:t>California</a:t>
                      </a:r>
                    </a:p>
                  </a:txBody>
                  <a:tcPr/>
                </a:tc>
                <a:tc>
                  <a:txBody>
                    <a:bodyPr/>
                    <a:lstStyle/>
                    <a:p>
                      <a:r>
                        <a:rPr lang="en-US" dirty="0"/>
                        <a:t>58.7</a:t>
                      </a:r>
                    </a:p>
                  </a:txBody>
                  <a:tcPr/>
                </a:tc>
                <a:tc>
                  <a:txBody>
                    <a:bodyPr/>
                    <a:lstStyle/>
                    <a:p>
                      <a:r>
                        <a:rPr lang="en-US" dirty="0"/>
                        <a:t>4.4</a:t>
                      </a:r>
                    </a:p>
                  </a:txBody>
                  <a:tcPr/>
                </a:tc>
                <a:extLst>
                  <a:ext uri="{0D108BD9-81ED-4DB2-BD59-A6C34878D82A}">
                    <a16:rowId xmlns:a16="http://schemas.microsoft.com/office/drawing/2014/main" val="573567123"/>
                  </a:ext>
                </a:extLst>
              </a:tr>
              <a:tr h="370840">
                <a:tc>
                  <a:txBody>
                    <a:bodyPr/>
                    <a:lstStyle/>
                    <a:p>
                      <a:r>
                        <a:rPr lang="en-US" dirty="0"/>
                        <a:t>Arizona</a:t>
                      </a:r>
                    </a:p>
                  </a:txBody>
                  <a:tcPr/>
                </a:tc>
                <a:tc>
                  <a:txBody>
                    <a:bodyPr/>
                    <a:lstStyle/>
                    <a:p>
                      <a:r>
                        <a:rPr lang="en-US" dirty="0"/>
                        <a:t>37.3</a:t>
                      </a:r>
                    </a:p>
                  </a:txBody>
                  <a:tcPr/>
                </a:tc>
                <a:tc>
                  <a:txBody>
                    <a:bodyPr/>
                    <a:lstStyle/>
                    <a:p>
                      <a:r>
                        <a:rPr lang="en-US" dirty="0"/>
                        <a:t>2.8</a:t>
                      </a:r>
                    </a:p>
                  </a:txBody>
                  <a:tcPr/>
                </a:tc>
                <a:extLst>
                  <a:ext uri="{0D108BD9-81ED-4DB2-BD59-A6C34878D82A}">
                    <a16:rowId xmlns:a16="http://schemas.microsoft.com/office/drawing/2014/main" val="374425545"/>
                  </a:ext>
                </a:extLst>
              </a:tr>
              <a:tr h="370840">
                <a:tc>
                  <a:txBody>
                    <a:bodyPr/>
                    <a:lstStyle/>
                    <a:p>
                      <a:r>
                        <a:rPr lang="en-US" dirty="0"/>
                        <a:t>Nevada</a:t>
                      </a:r>
                    </a:p>
                  </a:txBody>
                  <a:tcPr/>
                </a:tc>
                <a:tc>
                  <a:txBody>
                    <a:bodyPr/>
                    <a:lstStyle/>
                    <a:p>
                      <a:r>
                        <a:rPr lang="en-US" dirty="0"/>
                        <a:t>4.0</a:t>
                      </a:r>
                    </a:p>
                  </a:txBody>
                  <a:tcPr/>
                </a:tc>
                <a:tc>
                  <a:txBody>
                    <a:bodyPr/>
                    <a:lstStyle/>
                    <a:p>
                      <a:r>
                        <a:rPr lang="en-US" dirty="0"/>
                        <a:t>0.3</a:t>
                      </a:r>
                    </a:p>
                  </a:txBody>
                  <a:tcPr/>
                </a:tc>
                <a:extLst>
                  <a:ext uri="{0D108BD9-81ED-4DB2-BD59-A6C34878D82A}">
                    <a16:rowId xmlns:a16="http://schemas.microsoft.com/office/drawing/2014/main" val="3574063655"/>
                  </a:ext>
                </a:extLst>
              </a:tr>
            </a:tbl>
          </a:graphicData>
        </a:graphic>
      </p:graphicFrame>
      <p:sp>
        <p:nvSpPr>
          <p:cNvPr id="13" name="TextBox 12">
            <a:extLst>
              <a:ext uri="{FF2B5EF4-FFF2-40B4-BE49-F238E27FC236}">
                <a16:creationId xmlns:a16="http://schemas.microsoft.com/office/drawing/2014/main" id="{F002E143-30AA-4DEF-B62A-45D5BFE0C3FF}"/>
              </a:ext>
            </a:extLst>
          </p:cNvPr>
          <p:cNvSpPr txBox="1"/>
          <p:nvPr/>
        </p:nvSpPr>
        <p:spPr>
          <a:xfrm>
            <a:off x="4085940" y="3505202"/>
            <a:ext cx="3903087" cy="338554"/>
          </a:xfrm>
          <a:prstGeom prst="rect">
            <a:avLst/>
          </a:prstGeom>
          <a:noFill/>
        </p:spPr>
        <p:txBody>
          <a:bodyPr wrap="square">
            <a:spAutoFit/>
          </a:bodyPr>
          <a:lstStyle/>
          <a:p>
            <a:r>
              <a:rPr lang="en-US" sz="1600" b="1" dirty="0"/>
              <a:t>Lower Basin States, 7.5 x10</a:t>
            </a:r>
            <a:r>
              <a:rPr lang="en-US" sz="1600" b="1" baseline="30000" dirty="0"/>
              <a:t>6</a:t>
            </a:r>
            <a:r>
              <a:rPr lang="en-US" sz="1600" b="1" dirty="0"/>
              <a:t> ac-ft/year Total </a:t>
            </a:r>
          </a:p>
        </p:txBody>
      </p:sp>
      <p:sp>
        <p:nvSpPr>
          <p:cNvPr id="15" name="TextBox 14">
            <a:extLst>
              <a:ext uri="{FF2B5EF4-FFF2-40B4-BE49-F238E27FC236}">
                <a16:creationId xmlns:a16="http://schemas.microsoft.com/office/drawing/2014/main" id="{86555217-8625-4DD5-9358-3CB50CC67537}"/>
              </a:ext>
            </a:extLst>
          </p:cNvPr>
          <p:cNvSpPr txBox="1"/>
          <p:nvPr/>
        </p:nvSpPr>
        <p:spPr>
          <a:xfrm>
            <a:off x="4427236" y="5640533"/>
            <a:ext cx="2749182" cy="646331"/>
          </a:xfrm>
          <a:prstGeom prst="rect">
            <a:avLst/>
          </a:prstGeom>
          <a:solidFill>
            <a:schemeClr val="accent1">
              <a:lumMod val="40000"/>
              <a:lumOff val="60000"/>
            </a:schemeClr>
          </a:solidFill>
        </p:spPr>
        <p:txBody>
          <a:bodyPr wrap="square">
            <a:spAutoFit/>
          </a:bodyPr>
          <a:lstStyle/>
          <a:p>
            <a:r>
              <a:rPr lang="en-US" b="1" dirty="0"/>
              <a:t>Treaty signed in 1944</a:t>
            </a:r>
          </a:p>
          <a:p>
            <a:r>
              <a:rPr lang="en-US" b="1" dirty="0"/>
              <a:t>Mexico 1.5x10</a:t>
            </a:r>
            <a:r>
              <a:rPr lang="en-US" b="1" baseline="30000" dirty="0"/>
              <a:t>6</a:t>
            </a:r>
            <a:r>
              <a:rPr lang="en-US" b="1" dirty="0"/>
              <a:t> ac-ft/year</a:t>
            </a:r>
          </a:p>
        </p:txBody>
      </p:sp>
      <p:sp>
        <p:nvSpPr>
          <p:cNvPr id="17" name="TextBox 16">
            <a:extLst>
              <a:ext uri="{FF2B5EF4-FFF2-40B4-BE49-F238E27FC236}">
                <a16:creationId xmlns:a16="http://schemas.microsoft.com/office/drawing/2014/main" id="{6065B2DE-D728-485B-94E5-824AB99619B0}"/>
              </a:ext>
            </a:extLst>
          </p:cNvPr>
          <p:cNvSpPr txBox="1"/>
          <p:nvPr/>
        </p:nvSpPr>
        <p:spPr>
          <a:xfrm>
            <a:off x="359228" y="3214210"/>
            <a:ext cx="7473582" cy="369332"/>
          </a:xfrm>
          <a:prstGeom prst="rect">
            <a:avLst/>
          </a:prstGeom>
          <a:solidFill>
            <a:schemeClr val="accent1">
              <a:lumMod val="40000"/>
              <a:lumOff val="60000"/>
            </a:schemeClr>
          </a:solidFill>
        </p:spPr>
        <p:txBody>
          <a:bodyPr wrap="square">
            <a:spAutoFit/>
          </a:bodyPr>
          <a:lstStyle/>
          <a:p>
            <a:r>
              <a:rPr lang="en-US" b="1" dirty="0"/>
              <a:t>Interstate Compact signed in 1922</a:t>
            </a:r>
          </a:p>
        </p:txBody>
      </p:sp>
      <p:sp>
        <p:nvSpPr>
          <p:cNvPr id="19" name="TextBox 18">
            <a:extLst>
              <a:ext uri="{FF2B5EF4-FFF2-40B4-BE49-F238E27FC236}">
                <a16:creationId xmlns:a16="http://schemas.microsoft.com/office/drawing/2014/main" id="{90A919D0-EFA3-4260-925E-1FA167FA0A24}"/>
              </a:ext>
            </a:extLst>
          </p:cNvPr>
          <p:cNvSpPr txBox="1"/>
          <p:nvPr/>
        </p:nvSpPr>
        <p:spPr>
          <a:xfrm>
            <a:off x="281929" y="6341051"/>
            <a:ext cx="6096000" cy="230832"/>
          </a:xfrm>
          <a:prstGeom prst="rect">
            <a:avLst/>
          </a:prstGeom>
          <a:noFill/>
        </p:spPr>
        <p:txBody>
          <a:bodyPr wrap="square">
            <a:spAutoFit/>
          </a:bodyPr>
          <a:lstStyle/>
          <a:p>
            <a:r>
              <a:rPr lang="en-US" sz="900" dirty="0"/>
              <a:t>https://en.wikipedia.org/wiki/Colorado_River_Compact</a:t>
            </a:r>
          </a:p>
        </p:txBody>
      </p:sp>
      <p:sp>
        <p:nvSpPr>
          <p:cNvPr id="5" name="TextBox 4">
            <a:extLst>
              <a:ext uri="{FF2B5EF4-FFF2-40B4-BE49-F238E27FC236}">
                <a16:creationId xmlns:a16="http://schemas.microsoft.com/office/drawing/2014/main" id="{703E4D4B-5BEB-4A21-8D8B-FAC9AC6053E6}"/>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867043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6DDCF-8C30-486B-B2C7-FD20CDCAF300}"/>
              </a:ext>
            </a:extLst>
          </p:cNvPr>
          <p:cNvSpPr>
            <a:spLocks noGrp="1"/>
          </p:cNvSpPr>
          <p:nvPr>
            <p:ph type="title"/>
          </p:nvPr>
        </p:nvSpPr>
        <p:spPr/>
        <p:txBody>
          <a:bodyPr/>
          <a:lstStyle/>
          <a:p>
            <a:r>
              <a:rPr lang="en-US" dirty="0"/>
              <a:t>Danube River Basin</a:t>
            </a:r>
          </a:p>
        </p:txBody>
      </p:sp>
      <p:sp>
        <p:nvSpPr>
          <p:cNvPr id="3" name="Content Placeholder 2">
            <a:extLst>
              <a:ext uri="{FF2B5EF4-FFF2-40B4-BE49-F238E27FC236}">
                <a16:creationId xmlns:a16="http://schemas.microsoft.com/office/drawing/2014/main" id="{2902A723-89FF-4BB7-BE51-E73C09BFD5EA}"/>
              </a:ext>
            </a:extLst>
          </p:cNvPr>
          <p:cNvSpPr>
            <a:spLocks noGrp="1"/>
          </p:cNvSpPr>
          <p:nvPr>
            <p:ph idx="1"/>
          </p:nvPr>
        </p:nvSpPr>
        <p:spPr>
          <a:xfrm>
            <a:off x="1097280" y="1845733"/>
            <a:ext cx="4737463" cy="4494831"/>
          </a:xfrm>
        </p:spPr>
        <p:txBody>
          <a:bodyPr>
            <a:noAutofit/>
          </a:bodyPr>
          <a:lstStyle/>
          <a:p>
            <a:r>
              <a:rPr lang="en-US" sz="1500" dirty="0"/>
              <a:t>Governed by multilateral agreements since 1856</a:t>
            </a:r>
          </a:p>
          <a:p>
            <a:r>
              <a:rPr lang="en-US" sz="1500" dirty="0"/>
              <a:t>Non-navigational use governed by the Convention on Cooperation for the Protection and Sustainable Use of the Danube (the “Convention” or “DRPC”), signed on 29 June 1994 and entered into force in October 1998.</a:t>
            </a:r>
          </a:p>
          <a:p>
            <a:r>
              <a:rPr lang="en-US" sz="1500" dirty="0"/>
              <a:t>DRPC established the International Commission for the Protection of the Danube River (“ICPDR” or “Commission”). </a:t>
            </a:r>
          </a:p>
          <a:p>
            <a:r>
              <a:rPr lang="en-US" sz="1500" dirty="0"/>
              <a:t>The DRPC and ICPDR Contracting Parties are Austria, Bosnia-Herzegovina, Bulgaria, Croatia, the Czech Republic, Germany, Hungary, Moldova, Montenegro, Romania, Serbia, the Slovak Republic, Slovenia, and Ukraine.</a:t>
            </a:r>
          </a:p>
          <a:p>
            <a:pPr>
              <a:lnSpc>
                <a:spcPct val="120000"/>
              </a:lnSpc>
              <a:spcBef>
                <a:spcPts val="0"/>
              </a:spcBef>
              <a:spcAft>
                <a:spcPts val="0"/>
              </a:spcAft>
            </a:pPr>
            <a:r>
              <a:rPr lang="en-US" sz="1500" dirty="0"/>
              <a:t>Provides mechanisms for: </a:t>
            </a:r>
          </a:p>
          <a:p>
            <a:pPr>
              <a:lnSpc>
                <a:spcPct val="120000"/>
              </a:lnSpc>
              <a:spcBef>
                <a:spcPts val="0"/>
              </a:spcBef>
              <a:spcAft>
                <a:spcPts val="0"/>
              </a:spcAft>
              <a:buClr>
                <a:schemeClr val="tx2"/>
              </a:buClr>
              <a:buFont typeface="Wingdings" panose="05000000000000000000" pitchFamily="2" charset="2"/>
              <a:buChar char="q"/>
            </a:pPr>
            <a:r>
              <a:rPr lang="en-US" sz="1500" dirty="0"/>
              <a:t>Dispute Resolution, </a:t>
            </a:r>
          </a:p>
          <a:p>
            <a:pPr>
              <a:lnSpc>
                <a:spcPct val="120000"/>
              </a:lnSpc>
              <a:spcBef>
                <a:spcPts val="0"/>
              </a:spcBef>
              <a:spcAft>
                <a:spcPts val="0"/>
              </a:spcAft>
              <a:buClr>
                <a:schemeClr val="tx2"/>
              </a:buClr>
              <a:buFont typeface="Wingdings" panose="05000000000000000000" pitchFamily="2" charset="2"/>
              <a:buChar char="q"/>
            </a:pPr>
            <a:r>
              <a:rPr lang="en-US" sz="1500" dirty="0"/>
              <a:t>Data Information Sharing, Exchange, and Harmonization</a:t>
            </a:r>
          </a:p>
          <a:p>
            <a:pPr>
              <a:lnSpc>
                <a:spcPct val="120000"/>
              </a:lnSpc>
              <a:spcBef>
                <a:spcPts val="0"/>
              </a:spcBef>
              <a:spcAft>
                <a:spcPts val="0"/>
              </a:spcAft>
              <a:buClr>
                <a:schemeClr val="tx2"/>
              </a:buClr>
              <a:buFont typeface="Wingdings" panose="05000000000000000000" pitchFamily="2" charset="2"/>
              <a:buChar char="q"/>
            </a:pPr>
            <a:r>
              <a:rPr lang="en-US" sz="1500" dirty="0"/>
              <a:t>Funding and Financing</a:t>
            </a:r>
          </a:p>
          <a:p>
            <a:pPr>
              <a:lnSpc>
                <a:spcPct val="120000"/>
              </a:lnSpc>
              <a:spcBef>
                <a:spcPts val="0"/>
              </a:spcBef>
              <a:spcAft>
                <a:spcPts val="0"/>
              </a:spcAft>
              <a:buClr>
                <a:schemeClr val="tx2"/>
              </a:buClr>
              <a:buFont typeface="Wingdings" panose="05000000000000000000" pitchFamily="2" charset="2"/>
              <a:buChar char="q"/>
            </a:pPr>
            <a:r>
              <a:rPr lang="en-US" sz="1500" dirty="0"/>
              <a:t>Benefit Sharing</a:t>
            </a:r>
          </a:p>
          <a:p>
            <a:pPr>
              <a:lnSpc>
                <a:spcPct val="120000"/>
              </a:lnSpc>
              <a:spcBef>
                <a:spcPts val="0"/>
              </a:spcBef>
              <a:spcAft>
                <a:spcPts val="0"/>
              </a:spcAft>
              <a:buClr>
                <a:schemeClr val="tx2"/>
              </a:buClr>
              <a:buFont typeface="Wingdings" panose="05000000000000000000" pitchFamily="2" charset="2"/>
              <a:buChar char="q"/>
            </a:pPr>
            <a:r>
              <a:rPr lang="en-US" sz="1500" dirty="0"/>
              <a:t>Compliance and Monitoring</a:t>
            </a:r>
          </a:p>
        </p:txBody>
      </p:sp>
      <p:sp>
        <p:nvSpPr>
          <p:cNvPr id="5" name="TextBox 4">
            <a:extLst>
              <a:ext uri="{FF2B5EF4-FFF2-40B4-BE49-F238E27FC236}">
                <a16:creationId xmlns:a16="http://schemas.microsoft.com/office/drawing/2014/main" id="{20C8987E-E273-441D-A52F-A8AA68D01B3A}"/>
              </a:ext>
            </a:extLst>
          </p:cNvPr>
          <p:cNvSpPr txBox="1"/>
          <p:nvPr/>
        </p:nvSpPr>
        <p:spPr>
          <a:xfrm>
            <a:off x="304800" y="6340565"/>
            <a:ext cx="6096000" cy="230832"/>
          </a:xfrm>
          <a:prstGeom prst="rect">
            <a:avLst/>
          </a:prstGeom>
          <a:noFill/>
        </p:spPr>
        <p:txBody>
          <a:bodyPr wrap="square">
            <a:spAutoFit/>
          </a:bodyPr>
          <a:lstStyle/>
          <a:p>
            <a:r>
              <a:rPr lang="en-US" sz="900" dirty="0"/>
              <a:t>http://www.internationalwatersgovernance.com/danube-river-basin.html</a:t>
            </a:r>
          </a:p>
        </p:txBody>
      </p:sp>
      <p:sp>
        <p:nvSpPr>
          <p:cNvPr id="7" name="TextBox 6">
            <a:extLst>
              <a:ext uri="{FF2B5EF4-FFF2-40B4-BE49-F238E27FC236}">
                <a16:creationId xmlns:a16="http://schemas.microsoft.com/office/drawing/2014/main" id="{CDFDE18F-D678-46D2-A042-05E6B4E7A7D3}"/>
              </a:ext>
            </a:extLst>
          </p:cNvPr>
          <p:cNvSpPr txBox="1"/>
          <p:nvPr/>
        </p:nvSpPr>
        <p:spPr>
          <a:xfrm>
            <a:off x="304800" y="6455981"/>
            <a:ext cx="2601686" cy="230832"/>
          </a:xfrm>
          <a:prstGeom prst="rect">
            <a:avLst/>
          </a:prstGeom>
          <a:noFill/>
        </p:spPr>
        <p:txBody>
          <a:bodyPr wrap="square">
            <a:spAutoFit/>
          </a:bodyPr>
          <a:lstStyle/>
          <a:p>
            <a:r>
              <a:rPr lang="en-US" sz="900" dirty="0">
                <a:hlinkClick r:id="rId3"/>
              </a:rPr>
              <a:t>http://www.icpdr.org/</a:t>
            </a:r>
            <a:r>
              <a:rPr lang="en-US" sz="900" dirty="0"/>
              <a:t>. </a:t>
            </a:r>
          </a:p>
        </p:txBody>
      </p:sp>
      <p:pic>
        <p:nvPicPr>
          <p:cNvPr id="8" name="Picture 7">
            <a:extLst>
              <a:ext uri="{FF2B5EF4-FFF2-40B4-BE49-F238E27FC236}">
                <a16:creationId xmlns:a16="http://schemas.microsoft.com/office/drawing/2014/main" id="{2CE2C18F-983A-45F9-A790-C248A1C7E132}"/>
              </a:ext>
            </a:extLst>
          </p:cNvPr>
          <p:cNvPicPr/>
          <p:nvPr/>
        </p:nvPicPr>
        <p:blipFill rotWithShape="1">
          <a:blip r:embed="rId4">
            <a:extLst>
              <a:ext uri="{28A0092B-C50C-407E-A947-70E740481C1C}">
                <a14:useLocalDpi xmlns:a14="http://schemas.microsoft.com/office/drawing/2010/main"/>
              </a:ext>
            </a:extLst>
          </a:blip>
          <a:srcRect/>
          <a:stretch/>
        </p:blipFill>
        <p:spPr bwMode="auto">
          <a:xfrm>
            <a:off x="6019799" y="1733005"/>
            <a:ext cx="4215969" cy="3013165"/>
          </a:xfrm>
          <a:prstGeom prst="rect">
            <a:avLst/>
          </a:prstGeom>
          <a:ln>
            <a:noFill/>
          </a:ln>
          <a:extLst>
            <a:ext uri="{53640926-AAD7-44D8-BBD7-CCE9431645EC}">
              <a14:shadowObscured xmlns:a14="http://schemas.microsoft.com/office/drawing/2010/main"/>
            </a:ext>
          </a:extLst>
        </p:spPr>
      </p:pic>
      <p:sp>
        <p:nvSpPr>
          <p:cNvPr id="9" name="Text Box 32">
            <a:extLst>
              <a:ext uri="{FF2B5EF4-FFF2-40B4-BE49-F238E27FC236}">
                <a16:creationId xmlns:a16="http://schemas.microsoft.com/office/drawing/2014/main" id="{FADB236A-7E49-4158-BD2A-50B319F5DC1C}"/>
              </a:ext>
            </a:extLst>
          </p:cNvPr>
          <p:cNvSpPr txBox="1"/>
          <p:nvPr/>
        </p:nvSpPr>
        <p:spPr>
          <a:xfrm>
            <a:off x="10235769" y="1733006"/>
            <a:ext cx="1413101" cy="40233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DANUBE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Area: 797,335 km</a:t>
            </a:r>
            <a:r>
              <a:rPr lang="en-US" sz="1200" baseline="30000" dirty="0">
                <a:effectLst/>
                <a:latin typeface="Calibri" panose="020F0502020204030204" pitchFamily="34" charset="0"/>
                <a:ea typeface="Times New Roman" panose="02020603050405020304" pitchFamily="18" charset="0"/>
                <a:cs typeface="Calibri" panose="020F0502020204030204" pitchFamily="34" charset="0"/>
              </a:rPr>
              <a:t>2</a:t>
            </a: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Countries</a:t>
            </a: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Ukraine; Romania; Albania; Italy; Czech Republic; Kosovo; Poland; Montenegro; Macedonia; Moldova; Slovenia; Austria; Croatia; Bosnia and Herzegovina; Hungary; Switzerland; Germany; Republic of Serbia; Slovakia; Bulgaria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038945C3-451A-41A4-B67B-48BAC09D857F}"/>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467589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76779-9C58-4594-9EB2-BC5A0984308B}"/>
              </a:ext>
            </a:extLst>
          </p:cNvPr>
          <p:cNvSpPr>
            <a:spLocks noGrp="1"/>
          </p:cNvSpPr>
          <p:nvPr>
            <p:ph type="title"/>
          </p:nvPr>
        </p:nvSpPr>
        <p:spPr/>
        <p:txBody>
          <a:bodyPr/>
          <a:lstStyle/>
          <a:p>
            <a:r>
              <a:rPr lang="en-US" dirty="0"/>
              <a:t>Jordan River Basin</a:t>
            </a:r>
          </a:p>
        </p:txBody>
      </p:sp>
      <p:sp>
        <p:nvSpPr>
          <p:cNvPr id="7" name="TextBox 6">
            <a:extLst>
              <a:ext uri="{FF2B5EF4-FFF2-40B4-BE49-F238E27FC236}">
                <a16:creationId xmlns:a16="http://schemas.microsoft.com/office/drawing/2014/main" id="{93CB758A-6522-4204-8F03-09B6A9BF0132}"/>
              </a:ext>
            </a:extLst>
          </p:cNvPr>
          <p:cNvSpPr txBox="1"/>
          <p:nvPr/>
        </p:nvSpPr>
        <p:spPr>
          <a:xfrm>
            <a:off x="811258" y="1672044"/>
            <a:ext cx="5284742" cy="4524315"/>
          </a:xfrm>
          <a:prstGeom prst="rect">
            <a:avLst/>
          </a:prstGeom>
          <a:noFill/>
        </p:spPr>
        <p:txBody>
          <a:bodyPr wrap="square">
            <a:spAutoFit/>
          </a:bodyPr>
          <a:lstStyle/>
          <a:p>
            <a:pPr marL="285750" indent="-285750">
              <a:buFont typeface="Wingdings" panose="05000000000000000000" pitchFamily="2" charset="2"/>
              <a:buChar char="q"/>
            </a:pPr>
            <a:r>
              <a:rPr lang="en-US" dirty="0"/>
              <a:t>Diverse ecosystem, extreme seasonal and annual variability of river flow (ex- 40% of annual flow in February, but 3-4% in summer and autumn when needed most.</a:t>
            </a:r>
          </a:p>
          <a:p>
            <a:pPr marL="285750" indent="-285750">
              <a:buFont typeface="Wingdings" panose="05000000000000000000" pitchFamily="2" charset="2"/>
              <a:buChar char="q"/>
            </a:pPr>
            <a:r>
              <a:rPr lang="en-US" dirty="0"/>
              <a:t>Surface water 35%, groundwater 56% of the water resources of the basin.</a:t>
            </a:r>
          </a:p>
          <a:p>
            <a:pPr marL="285750" indent="-285750">
              <a:buFont typeface="Wingdings" panose="05000000000000000000" pitchFamily="2" charset="2"/>
              <a:buChar char="q"/>
            </a:pPr>
            <a:r>
              <a:rPr lang="en-US" dirty="0"/>
              <a:t>Several dams on the river (IR, HY, WS, FP, RE, NAV)</a:t>
            </a:r>
          </a:p>
          <a:p>
            <a:pPr marL="285750" indent="-285750">
              <a:buFont typeface="Wingdings" panose="05000000000000000000" pitchFamily="2" charset="2"/>
              <a:buChar char="q"/>
            </a:pPr>
            <a:r>
              <a:rPr lang="en-US" dirty="0"/>
              <a:t>Water quality an issue (esp. Lake Tiberias)</a:t>
            </a:r>
          </a:p>
          <a:p>
            <a:pPr marL="285750" indent="-285750">
              <a:buFont typeface="Wingdings" panose="05000000000000000000" pitchFamily="2" charset="2"/>
              <a:buChar char="q"/>
            </a:pPr>
            <a:r>
              <a:rPr lang="en-US" dirty="0"/>
              <a:t>The 1994 peace agreement between Jordan and Israel has provisions for the alleviation of water shortages </a:t>
            </a:r>
            <a:r>
              <a:rPr lang="en-US" dirty="0">
                <a:sym typeface="Wingdings" panose="05000000000000000000" pitchFamily="2" charset="2"/>
              </a:rPr>
              <a:t> </a:t>
            </a:r>
            <a:r>
              <a:rPr lang="en-US" dirty="0"/>
              <a:t>created a Joint Water Committee (JWC).</a:t>
            </a:r>
          </a:p>
          <a:p>
            <a:pPr marL="285750" indent="-285750">
              <a:buFont typeface="Wingdings" panose="05000000000000000000" pitchFamily="2" charset="2"/>
              <a:buChar char="q"/>
            </a:pPr>
            <a:r>
              <a:rPr lang="en-US" dirty="0"/>
              <a:t>The treaty specifies allocations of the Yarmouk River and groundwater abstraction.</a:t>
            </a:r>
          </a:p>
          <a:p>
            <a:pPr marL="285750" indent="-285750">
              <a:buFont typeface="Wingdings" panose="05000000000000000000" pitchFamily="2" charset="2"/>
              <a:buChar char="q"/>
            </a:pPr>
            <a:r>
              <a:rPr lang="en-US" dirty="0"/>
              <a:t>includes other alternative and innovative ways of sharing resources. </a:t>
            </a:r>
          </a:p>
        </p:txBody>
      </p:sp>
      <p:sp>
        <p:nvSpPr>
          <p:cNvPr id="9" name="TextBox 8">
            <a:extLst>
              <a:ext uri="{FF2B5EF4-FFF2-40B4-BE49-F238E27FC236}">
                <a16:creationId xmlns:a16="http://schemas.microsoft.com/office/drawing/2014/main" id="{74476F11-14A7-4B6E-BCEF-D6C23F481054}"/>
              </a:ext>
            </a:extLst>
          </p:cNvPr>
          <p:cNvSpPr txBox="1"/>
          <p:nvPr/>
        </p:nvSpPr>
        <p:spPr>
          <a:xfrm>
            <a:off x="6096000" y="4801884"/>
            <a:ext cx="4158343" cy="1631216"/>
          </a:xfrm>
          <a:prstGeom prst="rect">
            <a:avLst/>
          </a:prstGeom>
          <a:noFill/>
        </p:spPr>
        <p:txBody>
          <a:bodyPr wrap="square">
            <a:spAutoFit/>
          </a:bodyPr>
          <a:lstStyle/>
          <a:p>
            <a:pPr marL="0" indent="0">
              <a:buNone/>
            </a:pPr>
            <a:r>
              <a:rPr lang="en-US" sz="1000" b="1" dirty="0"/>
              <a:t>Upper Tributaries</a:t>
            </a:r>
          </a:p>
          <a:p>
            <a:r>
              <a:rPr lang="en-US" sz="1000" dirty="0"/>
              <a:t>Hasbani: Emerging in Lebanon, flowing mostly in Lebanon.</a:t>
            </a:r>
          </a:p>
          <a:p>
            <a:r>
              <a:rPr lang="en-US" sz="1000" dirty="0"/>
              <a:t>Banyas: Emerging and flowing in Syria.</a:t>
            </a:r>
          </a:p>
          <a:p>
            <a:r>
              <a:rPr lang="en-US" sz="1000" dirty="0"/>
              <a:t>Dan: Emerging and flowing inside Israel.</a:t>
            </a:r>
          </a:p>
          <a:p>
            <a:r>
              <a:rPr lang="en-US" sz="1000" dirty="0"/>
              <a:t>The three tributaries meet at a location inside Israel and form the beginning of the Jordan River</a:t>
            </a:r>
          </a:p>
          <a:p>
            <a:pPr marL="0" indent="0">
              <a:buNone/>
            </a:pPr>
            <a:r>
              <a:rPr lang="en-US" sz="1000" b="1" dirty="0"/>
              <a:t>Lower Tributaries</a:t>
            </a:r>
          </a:p>
          <a:p>
            <a:r>
              <a:rPr lang="en-US" sz="1000" dirty="0"/>
              <a:t>Yarmouk: Four tributaries in Syria, one in Jordan, flowing in a gorge where the common borders are located. Downstream it forms the borders between Jordan and Israel.</a:t>
            </a:r>
          </a:p>
        </p:txBody>
      </p:sp>
      <p:pic>
        <p:nvPicPr>
          <p:cNvPr id="10" name="Picture 9">
            <a:extLst>
              <a:ext uri="{FF2B5EF4-FFF2-40B4-BE49-F238E27FC236}">
                <a16:creationId xmlns:a16="http://schemas.microsoft.com/office/drawing/2014/main" id="{1C3AE205-43A3-418A-90F9-BFE1BC06BF2B}"/>
              </a:ext>
            </a:extLst>
          </p:cNvPr>
          <p:cNvPicPr>
            <a:picLocks noChangeAspect="1"/>
          </p:cNvPicPr>
          <p:nvPr/>
        </p:nvPicPr>
        <p:blipFill rotWithShape="1">
          <a:blip r:embed="rId3">
            <a:extLst>
              <a:ext uri="{28A0092B-C50C-407E-A947-70E740481C1C}">
                <a14:useLocalDpi xmlns:a14="http://schemas.microsoft.com/office/drawing/2010/main"/>
              </a:ext>
            </a:extLst>
          </a:blip>
          <a:srcRect l="8797" t="25196" r="7616" b="-1609"/>
          <a:stretch/>
        </p:blipFill>
        <p:spPr>
          <a:xfrm>
            <a:off x="6175059" y="1777635"/>
            <a:ext cx="5379833" cy="3139321"/>
          </a:xfrm>
          <a:prstGeom prst="rect">
            <a:avLst/>
          </a:prstGeom>
        </p:spPr>
      </p:pic>
      <p:sp>
        <p:nvSpPr>
          <p:cNvPr id="12" name="TextBox 11">
            <a:extLst>
              <a:ext uri="{FF2B5EF4-FFF2-40B4-BE49-F238E27FC236}">
                <a16:creationId xmlns:a16="http://schemas.microsoft.com/office/drawing/2014/main" id="{C3EA4BC8-6738-4FD1-9D48-DE92CF2C5BF6}"/>
              </a:ext>
            </a:extLst>
          </p:cNvPr>
          <p:cNvSpPr txBox="1"/>
          <p:nvPr/>
        </p:nvSpPr>
        <p:spPr>
          <a:xfrm>
            <a:off x="10148082" y="4822251"/>
            <a:ext cx="1869748" cy="1569660"/>
          </a:xfrm>
          <a:prstGeom prst="rect">
            <a:avLst/>
          </a:prstGeom>
          <a:noFill/>
        </p:spPr>
        <p:txBody>
          <a:bodyPr wrap="square">
            <a:spAutoFit/>
          </a:bodyPr>
          <a:lstStyle/>
          <a:p>
            <a:r>
              <a:rPr lang="en-US" sz="1600" dirty="0"/>
              <a:t>Area = 18,500 km</a:t>
            </a:r>
            <a:r>
              <a:rPr lang="en-US" sz="1600" baseline="30000" dirty="0"/>
              <a:t>2</a:t>
            </a:r>
          </a:p>
          <a:p>
            <a:r>
              <a:rPr lang="en-US" sz="1600" dirty="0"/>
              <a:t>40% - Jordan</a:t>
            </a:r>
          </a:p>
          <a:p>
            <a:r>
              <a:rPr lang="en-US" sz="1600" dirty="0"/>
              <a:t>37% - Israel</a:t>
            </a:r>
          </a:p>
          <a:p>
            <a:r>
              <a:rPr lang="en-US" sz="1600" dirty="0"/>
              <a:t>10% - Syria</a:t>
            </a:r>
          </a:p>
          <a:p>
            <a:r>
              <a:rPr lang="en-US" sz="1600" dirty="0"/>
              <a:t>9% - West Bank</a:t>
            </a:r>
          </a:p>
          <a:p>
            <a:r>
              <a:rPr lang="en-US" sz="1600" dirty="0"/>
              <a:t>4% - Lebanon</a:t>
            </a:r>
          </a:p>
        </p:txBody>
      </p:sp>
      <p:sp>
        <p:nvSpPr>
          <p:cNvPr id="14" name="TextBox 13">
            <a:extLst>
              <a:ext uri="{FF2B5EF4-FFF2-40B4-BE49-F238E27FC236}">
                <a16:creationId xmlns:a16="http://schemas.microsoft.com/office/drawing/2014/main" id="{4C24FFCF-C67D-4266-A0D9-60EDCA24B320}"/>
              </a:ext>
            </a:extLst>
          </p:cNvPr>
          <p:cNvSpPr txBox="1"/>
          <p:nvPr/>
        </p:nvSpPr>
        <p:spPr>
          <a:xfrm>
            <a:off x="79059" y="6400086"/>
            <a:ext cx="6096000" cy="230832"/>
          </a:xfrm>
          <a:prstGeom prst="rect">
            <a:avLst/>
          </a:prstGeom>
          <a:noFill/>
        </p:spPr>
        <p:txBody>
          <a:bodyPr wrap="square">
            <a:spAutoFit/>
          </a:bodyPr>
          <a:lstStyle/>
          <a:p>
            <a:r>
              <a:rPr lang="en-US" sz="900" dirty="0"/>
              <a:t>http://www.fao.org/nr/Water/aquastat/basins/jordan/jordan-CP_eng.pdf</a:t>
            </a:r>
          </a:p>
        </p:txBody>
      </p:sp>
      <p:sp>
        <p:nvSpPr>
          <p:cNvPr id="3" name="TextBox 2">
            <a:extLst>
              <a:ext uri="{FF2B5EF4-FFF2-40B4-BE49-F238E27FC236}">
                <a16:creationId xmlns:a16="http://schemas.microsoft.com/office/drawing/2014/main" id="{EC699905-AFA3-4338-B6F9-05D90B4CB300}"/>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710277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B5B0C-C1BC-4397-81DD-27F9F11B4E2B}"/>
              </a:ext>
            </a:extLst>
          </p:cNvPr>
          <p:cNvSpPr>
            <a:spLocks noGrp="1"/>
          </p:cNvSpPr>
          <p:nvPr>
            <p:ph type="title"/>
          </p:nvPr>
        </p:nvSpPr>
        <p:spPr/>
        <p:txBody>
          <a:bodyPr/>
          <a:lstStyle/>
          <a:p>
            <a:r>
              <a:rPr lang="en-US" dirty="0"/>
              <a:t>Indus River Basin</a:t>
            </a:r>
          </a:p>
        </p:txBody>
      </p:sp>
      <p:pic>
        <p:nvPicPr>
          <p:cNvPr id="4" name="Picture 3">
            <a:extLst>
              <a:ext uri="{FF2B5EF4-FFF2-40B4-BE49-F238E27FC236}">
                <a16:creationId xmlns:a16="http://schemas.microsoft.com/office/drawing/2014/main" id="{C7D8B45E-4899-4F2C-B57F-768BC2B6E0A3}"/>
              </a:ext>
            </a:extLst>
          </p:cNvPr>
          <p:cNvPicPr>
            <a:picLocks noChangeAspect="1"/>
          </p:cNvPicPr>
          <p:nvPr/>
        </p:nvPicPr>
        <p:blipFill>
          <a:blip r:embed="rId2"/>
          <a:stretch>
            <a:fillRect/>
          </a:stretch>
        </p:blipFill>
        <p:spPr>
          <a:xfrm>
            <a:off x="8529535" y="1737360"/>
            <a:ext cx="3227035" cy="4624456"/>
          </a:xfrm>
          <a:prstGeom prst="rect">
            <a:avLst/>
          </a:prstGeom>
        </p:spPr>
      </p:pic>
      <p:sp>
        <p:nvSpPr>
          <p:cNvPr id="6" name="TextBox 5">
            <a:extLst>
              <a:ext uri="{FF2B5EF4-FFF2-40B4-BE49-F238E27FC236}">
                <a16:creationId xmlns:a16="http://schemas.microsoft.com/office/drawing/2014/main" id="{5A82CD8D-1D6B-4E81-978F-C085E27882FC}"/>
              </a:ext>
            </a:extLst>
          </p:cNvPr>
          <p:cNvSpPr txBox="1"/>
          <p:nvPr/>
        </p:nvSpPr>
        <p:spPr>
          <a:xfrm>
            <a:off x="6504520" y="2493436"/>
            <a:ext cx="2231573" cy="1323439"/>
          </a:xfrm>
          <a:prstGeom prst="rect">
            <a:avLst/>
          </a:prstGeom>
          <a:noFill/>
        </p:spPr>
        <p:txBody>
          <a:bodyPr wrap="square">
            <a:spAutoFit/>
          </a:bodyPr>
          <a:lstStyle/>
          <a:p>
            <a:r>
              <a:rPr lang="en-US" sz="1600" dirty="0"/>
              <a:t>Area = 1.12 million km</a:t>
            </a:r>
            <a:r>
              <a:rPr lang="en-US" sz="1600" baseline="30000" dirty="0"/>
              <a:t>2</a:t>
            </a:r>
          </a:p>
          <a:p>
            <a:r>
              <a:rPr lang="en-US" sz="1600" dirty="0"/>
              <a:t>47% - Pakistan</a:t>
            </a:r>
          </a:p>
          <a:p>
            <a:r>
              <a:rPr lang="en-US" sz="1600" dirty="0"/>
              <a:t>39% - India</a:t>
            </a:r>
          </a:p>
          <a:p>
            <a:r>
              <a:rPr lang="en-US" sz="1600" dirty="0"/>
              <a:t>8% - China</a:t>
            </a:r>
          </a:p>
          <a:p>
            <a:r>
              <a:rPr lang="en-US" sz="1600" dirty="0"/>
              <a:t>6% - Afghanistan</a:t>
            </a:r>
          </a:p>
        </p:txBody>
      </p:sp>
      <p:sp>
        <p:nvSpPr>
          <p:cNvPr id="10" name="TextBox 9">
            <a:extLst>
              <a:ext uri="{FF2B5EF4-FFF2-40B4-BE49-F238E27FC236}">
                <a16:creationId xmlns:a16="http://schemas.microsoft.com/office/drawing/2014/main" id="{B88BD53F-4CF4-4CC4-9670-572F93286FD1}"/>
              </a:ext>
            </a:extLst>
          </p:cNvPr>
          <p:cNvSpPr txBox="1"/>
          <p:nvPr/>
        </p:nvSpPr>
        <p:spPr>
          <a:xfrm>
            <a:off x="811258" y="1672044"/>
            <a:ext cx="5284742" cy="4801314"/>
          </a:xfrm>
          <a:prstGeom prst="rect">
            <a:avLst/>
          </a:prstGeom>
          <a:noFill/>
        </p:spPr>
        <p:txBody>
          <a:bodyPr wrap="square">
            <a:spAutoFit/>
          </a:bodyPr>
          <a:lstStyle/>
          <a:p>
            <a:pPr marL="285750" indent="-285750">
              <a:buFont typeface="Wingdings" panose="05000000000000000000" pitchFamily="2" charset="2"/>
              <a:buChar char="q"/>
            </a:pPr>
            <a:r>
              <a:rPr lang="en-US" dirty="0"/>
              <a:t>Diverse ecosystem that extends from the Himalayas to the dry alluvial plains of Sindh province in Pakistan.</a:t>
            </a:r>
          </a:p>
          <a:p>
            <a:pPr marL="285750" indent="-285750">
              <a:buFont typeface="Wingdings" panose="05000000000000000000" pitchFamily="2" charset="2"/>
              <a:buChar char="q"/>
            </a:pPr>
            <a:r>
              <a:rPr lang="en-US" dirty="0"/>
              <a:t>Climate varies –subtropical to semi-arid.</a:t>
            </a:r>
          </a:p>
          <a:p>
            <a:pPr marL="285750" indent="-285750">
              <a:buFont typeface="Wingdings" panose="05000000000000000000" pitchFamily="2" charset="2"/>
              <a:buChar char="q"/>
            </a:pPr>
            <a:r>
              <a:rPr lang="en-US" dirty="0"/>
              <a:t>Surface water: glacier melt, snowmelt, rainfall and runoff.</a:t>
            </a:r>
          </a:p>
          <a:p>
            <a:pPr marL="285750" indent="-285750">
              <a:buFont typeface="Wingdings" panose="05000000000000000000" pitchFamily="2" charset="2"/>
              <a:buChar char="q"/>
            </a:pPr>
            <a:r>
              <a:rPr lang="en-US" dirty="0"/>
              <a:t>Extensive aquifer (16.2 million ha.)</a:t>
            </a:r>
          </a:p>
          <a:p>
            <a:pPr marL="285750" indent="-285750">
              <a:buFont typeface="Wingdings" panose="05000000000000000000" pitchFamily="2" charset="2"/>
              <a:buChar char="q"/>
            </a:pPr>
            <a:r>
              <a:rPr lang="en-US" dirty="0"/>
              <a:t>Irrigation boundaries resulted in Indo-Pakistan water dispute (1948) [India unilaterally cut off supply to Pakistan canals].</a:t>
            </a:r>
          </a:p>
          <a:p>
            <a:pPr marL="285750" indent="-285750">
              <a:buFont typeface="Wingdings" panose="05000000000000000000" pitchFamily="2" charset="2"/>
              <a:buChar char="q"/>
            </a:pPr>
            <a:r>
              <a:rPr lang="en-US" dirty="0"/>
              <a:t>Indus Water Treaty (1960).</a:t>
            </a:r>
          </a:p>
          <a:p>
            <a:pPr marL="285750" indent="-285750">
              <a:buFont typeface="Wingdings" panose="05000000000000000000" pitchFamily="2" charset="2"/>
              <a:buChar char="q"/>
            </a:pPr>
            <a:r>
              <a:rPr lang="en-US" dirty="0"/>
              <a:t>Indus Basin Project (1960-1971): 8 canals, 6 barrages, 3 dams, 4 remodeling of existing works.</a:t>
            </a:r>
          </a:p>
          <a:p>
            <a:pPr marL="285750" indent="-285750">
              <a:buFont typeface="Wingdings" panose="05000000000000000000" pitchFamily="2" charset="2"/>
              <a:buChar char="q"/>
            </a:pPr>
            <a:r>
              <a:rPr lang="en-US" dirty="0"/>
              <a:t>Extensive developments resulted in Pakistan owning the world’s largest contiguous irrigation system.</a:t>
            </a:r>
          </a:p>
          <a:p>
            <a:pPr marL="285750" indent="-285750">
              <a:buFont typeface="Wingdings" panose="05000000000000000000" pitchFamily="2" charset="2"/>
              <a:buChar char="q"/>
            </a:pPr>
            <a:endParaRPr lang="en-US" dirty="0"/>
          </a:p>
        </p:txBody>
      </p:sp>
      <p:sp>
        <p:nvSpPr>
          <p:cNvPr id="12" name="TextBox 11">
            <a:extLst>
              <a:ext uri="{FF2B5EF4-FFF2-40B4-BE49-F238E27FC236}">
                <a16:creationId xmlns:a16="http://schemas.microsoft.com/office/drawing/2014/main" id="{D7ACC8C0-437F-4A6F-98EF-4EDE9EE7FB7C}"/>
              </a:ext>
            </a:extLst>
          </p:cNvPr>
          <p:cNvSpPr txBox="1"/>
          <p:nvPr/>
        </p:nvSpPr>
        <p:spPr>
          <a:xfrm>
            <a:off x="6025821" y="1672044"/>
            <a:ext cx="2862943" cy="923330"/>
          </a:xfrm>
          <a:prstGeom prst="rect">
            <a:avLst/>
          </a:prstGeom>
          <a:noFill/>
        </p:spPr>
        <p:txBody>
          <a:bodyPr wrap="square">
            <a:spAutoFit/>
          </a:bodyPr>
          <a:lstStyle/>
          <a:p>
            <a:r>
              <a:rPr lang="en-US" dirty="0"/>
              <a:t>Two main tributaries</a:t>
            </a:r>
          </a:p>
          <a:p>
            <a:r>
              <a:rPr lang="en-US" dirty="0"/>
              <a:t>Kabul (on the right bank)</a:t>
            </a:r>
          </a:p>
          <a:p>
            <a:r>
              <a:rPr lang="en-US" dirty="0"/>
              <a:t>Panjnad (on the left bank)</a:t>
            </a:r>
          </a:p>
        </p:txBody>
      </p:sp>
      <p:sp>
        <p:nvSpPr>
          <p:cNvPr id="14" name="TextBox 13">
            <a:extLst>
              <a:ext uri="{FF2B5EF4-FFF2-40B4-BE49-F238E27FC236}">
                <a16:creationId xmlns:a16="http://schemas.microsoft.com/office/drawing/2014/main" id="{8C6C4081-196C-4E41-B3C3-673573CC9CE0}"/>
              </a:ext>
            </a:extLst>
          </p:cNvPr>
          <p:cNvSpPr txBox="1"/>
          <p:nvPr/>
        </p:nvSpPr>
        <p:spPr>
          <a:xfrm>
            <a:off x="5725886" y="3816875"/>
            <a:ext cx="2862943" cy="2831544"/>
          </a:xfrm>
          <a:prstGeom prst="rect">
            <a:avLst/>
          </a:prstGeom>
          <a:noFill/>
        </p:spPr>
        <p:txBody>
          <a:bodyPr wrap="square">
            <a:spAutoFit/>
          </a:bodyPr>
          <a:lstStyle/>
          <a:p>
            <a:pPr marL="285750" indent="-285750">
              <a:buFont typeface="Arial" panose="020B0604020202020204" pitchFamily="34" charset="0"/>
              <a:buChar char="•"/>
            </a:pPr>
            <a:r>
              <a:rPr lang="en-US" sz="1600" dirty="0"/>
              <a:t>The Sutlej Valley Project (1933) [4 barrages, 2 canals]</a:t>
            </a:r>
          </a:p>
          <a:p>
            <a:pPr marL="285750" indent="-285750">
              <a:buFont typeface="Arial" panose="020B0604020202020204" pitchFamily="34" charset="0"/>
              <a:buChar char="•"/>
            </a:pPr>
            <a:r>
              <a:rPr lang="en-US" sz="1600" dirty="0"/>
              <a:t>Kotri, Taunsa and Guddu barrages (1958) [controlled irrigation]</a:t>
            </a:r>
          </a:p>
          <a:p>
            <a:pPr marL="285750" indent="-285750">
              <a:buFont typeface="Arial" panose="020B0604020202020204" pitchFamily="34" charset="0"/>
              <a:buChar char="•"/>
            </a:pPr>
            <a:r>
              <a:rPr lang="en-US" sz="1600" dirty="0"/>
              <a:t>The Indus Basin Project (1960-1971) two major storage reservoirs Jhelum (Mangla0 and Indus (Tarbela)</a:t>
            </a:r>
          </a:p>
          <a:p>
            <a:endParaRPr lang="en-US" dirty="0"/>
          </a:p>
        </p:txBody>
      </p:sp>
      <p:sp>
        <p:nvSpPr>
          <p:cNvPr id="16" name="TextBox 15">
            <a:extLst>
              <a:ext uri="{FF2B5EF4-FFF2-40B4-BE49-F238E27FC236}">
                <a16:creationId xmlns:a16="http://schemas.microsoft.com/office/drawing/2014/main" id="{E05EB4E9-3873-4C2B-B1EF-407202D341B5}"/>
              </a:ext>
            </a:extLst>
          </p:cNvPr>
          <p:cNvSpPr txBox="1"/>
          <p:nvPr/>
        </p:nvSpPr>
        <p:spPr>
          <a:xfrm>
            <a:off x="811258" y="6304712"/>
            <a:ext cx="6193970" cy="230832"/>
          </a:xfrm>
          <a:prstGeom prst="rect">
            <a:avLst/>
          </a:prstGeom>
          <a:noFill/>
        </p:spPr>
        <p:txBody>
          <a:bodyPr wrap="square">
            <a:spAutoFit/>
          </a:bodyPr>
          <a:lstStyle/>
          <a:p>
            <a:r>
              <a:rPr lang="en-US" sz="900" dirty="0"/>
              <a:t>http://www.fao.org/nr/water/aquastat/basins/indus/indus-CP_eng.pdf</a:t>
            </a:r>
          </a:p>
        </p:txBody>
      </p:sp>
      <p:sp>
        <p:nvSpPr>
          <p:cNvPr id="3" name="TextBox 2">
            <a:extLst>
              <a:ext uri="{FF2B5EF4-FFF2-40B4-BE49-F238E27FC236}">
                <a16:creationId xmlns:a16="http://schemas.microsoft.com/office/drawing/2014/main" id="{AFD88D7A-4F42-4E99-AF2E-8F7854819B6A}"/>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363366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5AA6-5CAA-474B-A316-3E22F8847C0D}"/>
              </a:ext>
            </a:extLst>
          </p:cNvPr>
          <p:cNvSpPr>
            <a:spLocks noGrp="1"/>
          </p:cNvSpPr>
          <p:nvPr>
            <p:ph type="title"/>
          </p:nvPr>
        </p:nvSpPr>
        <p:spPr/>
        <p:txBody>
          <a:bodyPr/>
          <a:lstStyle/>
          <a:p>
            <a:r>
              <a:rPr lang="en-US" dirty="0"/>
              <a:t>Nile River Basin</a:t>
            </a:r>
          </a:p>
        </p:txBody>
      </p:sp>
      <p:sp>
        <p:nvSpPr>
          <p:cNvPr id="7" name="TextBox 6">
            <a:extLst>
              <a:ext uri="{FF2B5EF4-FFF2-40B4-BE49-F238E27FC236}">
                <a16:creationId xmlns:a16="http://schemas.microsoft.com/office/drawing/2014/main" id="{A8D8ACCA-866F-405E-81AE-7AA78FD84A54}"/>
              </a:ext>
            </a:extLst>
          </p:cNvPr>
          <p:cNvSpPr txBox="1"/>
          <p:nvPr/>
        </p:nvSpPr>
        <p:spPr>
          <a:xfrm>
            <a:off x="5015383" y="6561474"/>
            <a:ext cx="5849656" cy="280428"/>
          </a:xfrm>
          <a:prstGeom prst="rect">
            <a:avLst/>
          </a:prstGeom>
          <a:noFill/>
        </p:spPr>
        <p:txBody>
          <a:bodyPr wrap="square">
            <a:spAutoFit/>
          </a:bodyPr>
          <a:lstStyle/>
          <a:p>
            <a:r>
              <a:rPr lang="en-US" sz="1200" dirty="0"/>
              <a:t>https://nilebasin.org/atlas/wp-content/uploads/2017/03/Political-Map-vivek-747x1024.jpg</a:t>
            </a:r>
          </a:p>
        </p:txBody>
      </p:sp>
      <p:sp>
        <p:nvSpPr>
          <p:cNvPr id="8" name="TextBox 7">
            <a:extLst>
              <a:ext uri="{FF2B5EF4-FFF2-40B4-BE49-F238E27FC236}">
                <a16:creationId xmlns:a16="http://schemas.microsoft.com/office/drawing/2014/main" id="{7F169359-E329-4BC9-A391-9B70CD413A09}"/>
              </a:ext>
            </a:extLst>
          </p:cNvPr>
          <p:cNvSpPr txBox="1"/>
          <p:nvPr/>
        </p:nvSpPr>
        <p:spPr>
          <a:xfrm>
            <a:off x="343269" y="6446058"/>
            <a:ext cx="1967383" cy="230832"/>
          </a:xfrm>
          <a:prstGeom prst="rect">
            <a:avLst/>
          </a:prstGeom>
          <a:noFill/>
        </p:spPr>
        <p:txBody>
          <a:bodyPr wrap="square">
            <a:spAutoFit/>
          </a:bodyPr>
          <a:lstStyle/>
          <a:p>
            <a:r>
              <a:rPr lang="en-US" sz="900" dirty="0"/>
              <a:t>https://atlas.nilebasin.org/start/</a:t>
            </a:r>
          </a:p>
        </p:txBody>
      </p:sp>
      <p:sp>
        <p:nvSpPr>
          <p:cNvPr id="9" name="TextBox 8">
            <a:extLst>
              <a:ext uri="{FF2B5EF4-FFF2-40B4-BE49-F238E27FC236}">
                <a16:creationId xmlns:a16="http://schemas.microsoft.com/office/drawing/2014/main" id="{C6AD384C-056A-4A5F-8329-A4B467877051}"/>
              </a:ext>
            </a:extLst>
          </p:cNvPr>
          <p:cNvSpPr txBox="1"/>
          <p:nvPr/>
        </p:nvSpPr>
        <p:spPr>
          <a:xfrm>
            <a:off x="5159832" y="1826736"/>
            <a:ext cx="3722914" cy="830997"/>
          </a:xfrm>
          <a:prstGeom prst="rect">
            <a:avLst/>
          </a:prstGeom>
          <a:noFill/>
        </p:spPr>
        <p:txBody>
          <a:bodyPr wrap="square">
            <a:spAutoFit/>
          </a:bodyPr>
          <a:lstStyle/>
          <a:p>
            <a:r>
              <a:rPr lang="en-US" sz="1600" dirty="0"/>
              <a:t>River Length: 6,695 km</a:t>
            </a:r>
          </a:p>
          <a:p>
            <a:r>
              <a:rPr lang="en-US" sz="1600" dirty="0"/>
              <a:t>Area of the Nile Basin: 3,176,541 km</a:t>
            </a:r>
            <a:r>
              <a:rPr lang="en-US" sz="1600" baseline="30000" dirty="0"/>
              <a:t>2</a:t>
            </a:r>
          </a:p>
          <a:p>
            <a:r>
              <a:rPr lang="en-US" sz="1600" dirty="0"/>
              <a:t>Population: 257 million</a:t>
            </a:r>
          </a:p>
        </p:txBody>
      </p:sp>
      <p:pic>
        <p:nvPicPr>
          <p:cNvPr id="11" name="Picture 10">
            <a:extLst>
              <a:ext uri="{FF2B5EF4-FFF2-40B4-BE49-F238E27FC236}">
                <a16:creationId xmlns:a16="http://schemas.microsoft.com/office/drawing/2014/main" id="{53A20FC6-B88F-4BBA-BBD8-6CD3E1377909}"/>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8872953" y="1737360"/>
            <a:ext cx="2763877" cy="4628188"/>
          </a:xfrm>
          <a:prstGeom prst="rect">
            <a:avLst/>
          </a:prstGeom>
        </p:spPr>
      </p:pic>
      <p:sp>
        <p:nvSpPr>
          <p:cNvPr id="13" name="TextBox 12">
            <a:extLst>
              <a:ext uri="{FF2B5EF4-FFF2-40B4-BE49-F238E27FC236}">
                <a16:creationId xmlns:a16="http://schemas.microsoft.com/office/drawing/2014/main" id="{4DF6555E-4248-451E-B522-ACA29A513458}"/>
              </a:ext>
            </a:extLst>
          </p:cNvPr>
          <p:cNvSpPr txBox="1"/>
          <p:nvPr/>
        </p:nvSpPr>
        <p:spPr>
          <a:xfrm>
            <a:off x="4942123" y="2597662"/>
            <a:ext cx="3941723" cy="1323439"/>
          </a:xfrm>
          <a:prstGeom prst="rect">
            <a:avLst/>
          </a:prstGeom>
          <a:noFill/>
        </p:spPr>
        <p:txBody>
          <a:bodyPr wrap="square">
            <a:spAutoFit/>
          </a:bodyPr>
          <a:lstStyle/>
          <a:p>
            <a:r>
              <a:rPr lang="en-US" sz="1600" dirty="0"/>
              <a:t>Eleven countries share the river: Burundi, the Democratic Republic of the Congo, Egypt, Eritrea, Ethiopia, Kenya, Rwanda, the Sudan, South Sudan, the United Republic of Tanzania and Uganda.</a:t>
            </a:r>
          </a:p>
        </p:txBody>
      </p:sp>
      <p:sp>
        <p:nvSpPr>
          <p:cNvPr id="15" name="TextBox 14">
            <a:extLst>
              <a:ext uri="{FF2B5EF4-FFF2-40B4-BE49-F238E27FC236}">
                <a16:creationId xmlns:a16="http://schemas.microsoft.com/office/drawing/2014/main" id="{A029315E-D613-43EF-B5A0-EA1E10F2A6D0}"/>
              </a:ext>
            </a:extLst>
          </p:cNvPr>
          <p:cNvSpPr txBox="1"/>
          <p:nvPr/>
        </p:nvSpPr>
        <p:spPr>
          <a:xfrm>
            <a:off x="4952453" y="3805858"/>
            <a:ext cx="3941723" cy="1815882"/>
          </a:xfrm>
          <a:prstGeom prst="rect">
            <a:avLst/>
          </a:prstGeom>
          <a:noFill/>
        </p:spPr>
        <p:txBody>
          <a:bodyPr wrap="square">
            <a:spAutoFit/>
          </a:bodyPr>
          <a:lstStyle/>
          <a:p>
            <a:r>
              <a:rPr lang="en-US" sz="1600" dirty="0"/>
              <a:t>The Nile Basin Initiative (NBI) is an inter-governmental partnership of 10 Nile Basin countries namely; Burundi, DRCongo, Egypt, Ethiopia, Kenya, Rwanda, South Sudan, The Sudan, Tanzania and Uganda, established on 22nd February,1999. Eritrea participates as an observer.</a:t>
            </a:r>
          </a:p>
        </p:txBody>
      </p:sp>
      <p:sp>
        <p:nvSpPr>
          <p:cNvPr id="17" name="TextBox 16">
            <a:extLst>
              <a:ext uri="{FF2B5EF4-FFF2-40B4-BE49-F238E27FC236}">
                <a16:creationId xmlns:a16="http://schemas.microsoft.com/office/drawing/2014/main" id="{41A18CFA-1B58-4BFF-A083-0EDCF454D1B0}"/>
              </a:ext>
            </a:extLst>
          </p:cNvPr>
          <p:cNvSpPr txBox="1"/>
          <p:nvPr/>
        </p:nvSpPr>
        <p:spPr>
          <a:xfrm>
            <a:off x="486570" y="2750054"/>
            <a:ext cx="4528813" cy="2308324"/>
          </a:xfrm>
          <a:prstGeom prst="rect">
            <a:avLst/>
          </a:prstGeom>
          <a:noFill/>
        </p:spPr>
        <p:txBody>
          <a:bodyPr wrap="square">
            <a:spAutoFit/>
          </a:bodyPr>
          <a:lstStyle/>
          <a:p>
            <a:r>
              <a:rPr lang="en-US" sz="1200" dirty="0"/>
              <a:t>Burundi 	27,834 	13,860 	0.44 		49.39</a:t>
            </a:r>
          </a:p>
          <a:p>
            <a:r>
              <a:rPr lang="en-US" sz="1200" dirty="0"/>
              <a:t>DR Congo 	2,345,410 	21,796 	0.69 		0.91</a:t>
            </a:r>
          </a:p>
          <a:p>
            <a:r>
              <a:rPr lang="en-US" sz="1200" dirty="0"/>
              <a:t>Egypt 		996,960 	302,452 	9.52 		30.34</a:t>
            </a:r>
          </a:p>
          <a:p>
            <a:r>
              <a:rPr lang="en-US" sz="1200" dirty="0"/>
              <a:t>Eritrea 		121,722 	25,697 	0.81 		21.11</a:t>
            </a:r>
          </a:p>
          <a:p>
            <a:r>
              <a:rPr lang="en-US" sz="1200" dirty="0"/>
              <a:t>Ethiopia 	1,144,035 	365,318 	11.50 		31.93</a:t>
            </a:r>
          </a:p>
          <a:p>
            <a:r>
              <a:rPr lang="en-US" sz="1200" dirty="0"/>
              <a:t>Kenya 		593,116 	51,363 	1.62 		8.66</a:t>
            </a:r>
          </a:p>
          <a:p>
            <a:r>
              <a:rPr lang="en-US" sz="1200" dirty="0"/>
              <a:t>Rwanda 	26,338 	20,625 	0.65 		84.01</a:t>
            </a:r>
          </a:p>
          <a:p>
            <a:r>
              <a:rPr lang="en-US" sz="1200" dirty="0"/>
              <a:t>South Sudan 	644,329 	620,626 	19.54 		97.71</a:t>
            </a:r>
          </a:p>
          <a:p>
            <a:r>
              <a:rPr lang="en-US" sz="1200" dirty="0"/>
              <a:t>Sudan 		1,864,049 	1,396,230 	43.95 		74.90</a:t>
            </a:r>
          </a:p>
          <a:p>
            <a:r>
              <a:rPr lang="en-US" sz="1200" dirty="0"/>
              <a:t>Tanzania 	945,000 	118,507 	3.73 		12.69</a:t>
            </a:r>
          </a:p>
          <a:p>
            <a:r>
              <a:rPr lang="en-US" sz="1200" dirty="0"/>
              <a:t>Uganda 	241,248 	240,067 	7.56 		99.51</a:t>
            </a:r>
          </a:p>
          <a:p>
            <a:r>
              <a:rPr lang="en-US" sz="1200" dirty="0"/>
              <a:t>Total 				3,176,541</a:t>
            </a:r>
          </a:p>
        </p:txBody>
      </p:sp>
      <p:sp>
        <p:nvSpPr>
          <p:cNvPr id="19" name="TextBox 18">
            <a:extLst>
              <a:ext uri="{FF2B5EF4-FFF2-40B4-BE49-F238E27FC236}">
                <a16:creationId xmlns:a16="http://schemas.microsoft.com/office/drawing/2014/main" id="{71773FEE-AFA2-4E89-9130-AE8AF55FD331}"/>
              </a:ext>
            </a:extLst>
          </p:cNvPr>
          <p:cNvSpPr txBox="1"/>
          <p:nvPr/>
        </p:nvSpPr>
        <p:spPr>
          <a:xfrm>
            <a:off x="422354" y="2203739"/>
            <a:ext cx="6096000" cy="507831"/>
          </a:xfrm>
          <a:prstGeom prst="rect">
            <a:avLst/>
          </a:prstGeom>
          <a:noFill/>
        </p:spPr>
        <p:txBody>
          <a:bodyPr wrap="square">
            <a:spAutoFit/>
          </a:bodyPr>
          <a:lstStyle/>
          <a:p>
            <a:r>
              <a:rPr lang="en-US" sz="900" dirty="0"/>
              <a:t>Country 	             Estimated Total Area		         </a:t>
            </a:r>
            <a:r>
              <a:rPr lang="en-US" sz="900" b="1" dirty="0"/>
              <a:t>Area in the Nile Basin</a:t>
            </a:r>
          </a:p>
          <a:p>
            <a:r>
              <a:rPr lang="en-US" sz="900" dirty="0"/>
              <a:t>		 		                          (of total basin Area)        (of total country area)</a:t>
            </a:r>
          </a:p>
          <a:p>
            <a:r>
              <a:rPr lang="en-US" sz="900" dirty="0"/>
              <a:t>		      (km</a:t>
            </a:r>
            <a:r>
              <a:rPr lang="en-US" sz="900" baseline="30000" dirty="0"/>
              <a:t>2</a:t>
            </a:r>
            <a:r>
              <a:rPr lang="en-US" sz="900" dirty="0"/>
              <a:t>)		     (km</a:t>
            </a:r>
            <a:r>
              <a:rPr lang="en-US" sz="900" baseline="30000" dirty="0"/>
              <a:t>2</a:t>
            </a:r>
            <a:r>
              <a:rPr lang="en-US" sz="900" dirty="0"/>
              <a:t>)		   (%)		    (%)</a:t>
            </a:r>
          </a:p>
        </p:txBody>
      </p:sp>
      <p:sp>
        <p:nvSpPr>
          <p:cNvPr id="3" name="TextBox 2">
            <a:extLst>
              <a:ext uri="{FF2B5EF4-FFF2-40B4-BE49-F238E27FC236}">
                <a16:creationId xmlns:a16="http://schemas.microsoft.com/office/drawing/2014/main" id="{63B0CD63-C3BD-4FD4-8499-C2D683CB12EF}"/>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313393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1BED3-FB91-4CE0-A902-F1E90ABABA85}"/>
              </a:ext>
            </a:extLst>
          </p:cNvPr>
          <p:cNvSpPr>
            <a:spLocks noGrp="1"/>
          </p:cNvSpPr>
          <p:nvPr>
            <p:ph type="title"/>
          </p:nvPr>
        </p:nvSpPr>
        <p:spPr/>
        <p:txBody>
          <a:bodyPr/>
          <a:lstStyle/>
          <a:p>
            <a:r>
              <a:rPr lang="en-US" dirty="0"/>
              <a:t>Orange-Senqu River Basin</a:t>
            </a:r>
          </a:p>
        </p:txBody>
      </p:sp>
      <p:pic>
        <p:nvPicPr>
          <p:cNvPr id="5" name="Picture 4">
            <a:extLst>
              <a:ext uri="{FF2B5EF4-FFF2-40B4-BE49-F238E27FC236}">
                <a16:creationId xmlns:a16="http://schemas.microsoft.com/office/drawing/2014/main" id="{73699A08-E616-4F85-824C-FC0C2B1FF18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96000" y="1737360"/>
            <a:ext cx="5807529" cy="4065270"/>
          </a:xfrm>
          <a:prstGeom prst="rect">
            <a:avLst/>
          </a:prstGeom>
        </p:spPr>
      </p:pic>
      <p:sp>
        <p:nvSpPr>
          <p:cNvPr id="7" name="TextBox 6">
            <a:extLst>
              <a:ext uri="{FF2B5EF4-FFF2-40B4-BE49-F238E27FC236}">
                <a16:creationId xmlns:a16="http://schemas.microsoft.com/office/drawing/2014/main" id="{0D922EF0-9741-45C7-B075-98D614CD263E}"/>
              </a:ext>
            </a:extLst>
          </p:cNvPr>
          <p:cNvSpPr txBox="1"/>
          <p:nvPr/>
        </p:nvSpPr>
        <p:spPr>
          <a:xfrm>
            <a:off x="6977743" y="6455981"/>
            <a:ext cx="5059680" cy="230832"/>
          </a:xfrm>
          <a:prstGeom prst="rect">
            <a:avLst/>
          </a:prstGeom>
          <a:noFill/>
        </p:spPr>
        <p:txBody>
          <a:bodyPr wrap="square">
            <a:spAutoFit/>
          </a:bodyPr>
          <a:lstStyle/>
          <a:p>
            <a:r>
              <a:rPr lang="en-US" sz="900" dirty="0"/>
              <a:t>https://infrastructurenews.co.za/wp-content/uploads/sites/4/2016/12/Orange-Senqu-River-Basin.jpg</a:t>
            </a:r>
          </a:p>
        </p:txBody>
      </p:sp>
      <p:sp>
        <p:nvSpPr>
          <p:cNvPr id="9" name="TextBox 8">
            <a:extLst>
              <a:ext uri="{FF2B5EF4-FFF2-40B4-BE49-F238E27FC236}">
                <a16:creationId xmlns:a16="http://schemas.microsoft.com/office/drawing/2014/main" id="{FB1BA3F7-9D1A-46A3-970D-2173654B9AB0}"/>
              </a:ext>
            </a:extLst>
          </p:cNvPr>
          <p:cNvSpPr txBox="1"/>
          <p:nvPr/>
        </p:nvSpPr>
        <p:spPr>
          <a:xfrm>
            <a:off x="718457" y="6432842"/>
            <a:ext cx="1632857" cy="230832"/>
          </a:xfrm>
          <a:prstGeom prst="rect">
            <a:avLst/>
          </a:prstGeom>
          <a:noFill/>
        </p:spPr>
        <p:txBody>
          <a:bodyPr wrap="square">
            <a:spAutoFit/>
          </a:bodyPr>
          <a:lstStyle/>
          <a:p>
            <a:r>
              <a:rPr lang="en-US" sz="900" dirty="0"/>
              <a:t>http://orasecom.org/</a:t>
            </a:r>
          </a:p>
        </p:txBody>
      </p:sp>
      <p:sp>
        <p:nvSpPr>
          <p:cNvPr id="11" name="TextBox 10">
            <a:extLst>
              <a:ext uri="{FF2B5EF4-FFF2-40B4-BE49-F238E27FC236}">
                <a16:creationId xmlns:a16="http://schemas.microsoft.com/office/drawing/2014/main" id="{18BDB7CC-6637-40BD-8998-642A7040BD11}"/>
              </a:ext>
            </a:extLst>
          </p:cNvPr>
          <p:cNvSpPr txBox="1"/>
          <p:nvPr/>
        </p:nvSpPr>
        <p:spPr>
          <a:xfrm>
            <a:off x="642257" y="1737360"/>
            <a:ext cx="5453743" cy="1477328"/>
          </a:xfrm>
          <a:prstGeom prst="rect">
            <a:avLst/>
          </a:prstGeom>
          <a:noFill/>
        </p:spPr>
        <p:txBody>
          <a:bodyPr wrap="square">
            <a:spAutoFit/>
          </a:bodyPr>
          <a:lstStyle/>
          <a:p>
            <a:r>
              <a:rPr lang="en-US" dirty="0"/>
              <a:t>The total Orange-Senqu River basin extends over four countries, Botswana, Lesotho, Namibia, and South Africa</a:t>
            </a:r>
          </a:p>
          <a:p>
            <a:r>
              <a:rPr lang="en-US" dirty="0"/>
              <a:t>Total Area = 1,000,000 km</a:t>
            </a:r>
            <a:r>
              <a:rPr lang="en-US" baseline="30000" dirty="0"/>
              <a:t>2</a:t>
            </a:r>
            <a:r>
              <a:rPr lang="en-US" dirty="0"/>
              <a:t>  </a:t>
            </a:r>
          </a:p>
          <a:p>
            <a:r>
              <a:rPr lang="en-US" dirty="0"/>
              <a:t>South Africa: 64.2%		Namibia: 24.5%</a:t>
            </a:r>
          </a:p>
          <a:p>
            <a:r>
              <a:rPr lang="en-US" dirty="0"/>
              <a:t>Botswana: 7.9%		Lesotho: 3.4%</a:t>
            </a:r>
          </a:p>
        </p:txBody>
      </p:sp>
      <p:sp>
        <p:nvSpPr>
          <p:cNvPr id="13" name="TextBox 12">
            <a:extLst>
              <a:ext uri="{FF2B5EF4-FFF2-40B4-BE49-F238E27FC236}">
                <a16:creationId xmlns:a16="http://schemas.microsoft.com/office/drawing/2014/main" id="{C6AE5BD4-1026-4F0C-AAA8-F0179614A6DD}"/>
              </a:ext>
            </a:extLst>
          </p:cNvPr>
          <p:cNvSpPr txBox="1"/>
          <p:nvPr/>
        </p:nvSpPr>
        <p:spPr>
          <a:xfrm>
            <a:off x="595449" y="3161404"/>
            <a:ext cx="5547360" cy="1477328"/>
          </a:xfrm>
          <a:prstGeom prst="rect">
            <a:avLst/>
          </a:prstGeom>
          <a:noFill/>
        </p:spPr>
        <p:txBody>
          <a:bodyPr wrap="square">
            <a:spAutoFit/>
          </a:bodyPr>
          <a:lstStyle/>
          <a:p>
            <a:r>
              <a:rPr lang="en-US" dirty="0"/>
              <a:t>‘</a:t>
            </a:r>
            <a:r>
              <a:rPr lang="en-US" b="1" i="1" dirty="0"/>
              <a:t>Agreement for the Establishment of the Orange-Senqu Commission</a:t>
            </a:r>
            <a:r>
              <a:rPr lang="en-US" dirty="0"/>
              <a:t>’  (November 3, 2000)</a:t>
            </a:r>
          </a:p>
          <a:p>
            <a:r>
              <a:rPr lang="en-US" dirty="0"/>
              <a:t>The Orange-Senqu River Commission (ORASECOM) promotes the equitable and sustainable development of the resources of the Orange-Senqu River. </a:t>
            </a:r>
          </a:p>
        </p:txBody>
      </p:sp>
      <p:sp>
        <p:nvSpPr>
          <p:cNvPr id="15" name="TextBox 14">
            <a:extLst>
              <a:ext uri="{FF2B5EF4-FFF2-40B4-BE49-F238E27FC236}">
                <a16:creationId xmlns:a16="http://schemas.microsoft.com/office/drawing/2014/main" id="{C1DDDC80-3A65-429A-BF4B-4AC9A9A4F505}"/>
              </a:ext>
            </a:extLst>
          </p:cNvPr>
          <p:cNvSpPr txBox="1"/>
          <p:nvPr/>
        </p:nvSpPr>
        <p:spPr>
          <a:xfrm>
            <a:off x="548640" y="4487087"/>
            <a:ext cx="5594169" cy="1908215"/>
          </a:xfrm>
          <a:prstGeom prst="rect">
            <a:avLst/>
          </a:prstGeom>
          <a:noFill/>
        </p:spPr>
        <p:txBody>
          <a:bodyPr wrap="square">
            <a:spAutoFit/>
          </a:bodyPr>
          <a:lstStyle/>
          <a:p>
            <a:r>
              <a:rPr lang="en-US" dirty="0"/>
              <a:t> ORASECOM agreement refers to, and recognizes the following agreements:</a:t>
            </a:r>
          </a:p>
          <a:p>
            <a:r>
              <a:rPr lang="en-US" dirty="0"/>
              <a:t>    </a:t>
            </a:r>
            <a:r>
              <a:rPr lang="en-US" sz="1600" dirty="0"/>
              <a:t>Helsinki Rules (1966)</a:t>
            </a:r>
          </a:p>
          <a:p>
            <a:r>
              <a:rPr lang="en-US" sz="1600" dirty="0"/>
              <a:t>    UN Convention on Non-Navigational Uses of International Watercourses (1997)</a:t>
            </a:r>
          </a:p>
          <a:p>
            <a:r>
              <a:rPr lang="en-US" sz="1600" dirty="0"/>
              <a:t>    The SADC Revised Protocol on Shared Watercourse Systems (2000)</a:t>
            </a:r>
          </a:p>
        </p:txBody>
      </p:sp>
      <p:sp>
        <p:nvSpPr>
          <p:cNvPr id="3" name="TextBox 2">
            <a:extLst>
              <a:ext uri="{FF2B5EF4-FFF2-40B4-BE49-F238E27FC236}">
                <a16:creationId xmlns:a16="http://schemas.microsoft.com/office/drawing/2014/main" id="{D2C27197-6DD6-48C5-BDC9-B162ADB98024}"/>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99388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0CE1E-DC0E-4FE2-B4DC-0F751B0B8763}"/>
              </a:ext>
            </a:extLst>
          </p:cNvPr>
          <p:cNvSpPr>
            <a:spLocks noGrp="1"/>
          </p:cNvSpPr>
          <p:nvPr>
            <p:ph type="title"/>
          </p:nvPr>
        </p:nvSpPr>
        <p:spPr/>
        <p:txBody>
          <a:bodyPr/>
          <a:lstStyle/>
          <a:p>
            <a:pPr algn="ctr"/>
            <a:r>
              <a:rPr lang="en-US" b="1" dirty="0"/>
              <a:t>DISCLAIMER</a:t>
            </a:r>
          </a:p>
        </p:txBody>
      </p:sp>
      <p:sp>
        <p:nvSpPr>
          <p:cNvPr id="3" name="Content Placeholder 2">
            <a:extLst>
              <a:ext uri="{FF2B5EF4-FFF2-40B4-BE49-F238E27FC236}">
                <a16:creationId xmlns:a16="http://schemas.microsoft.com/office/drawing/2014/main" id="{A9268250-46F5-41C6-B471-48FDBE7F69FE}"/>
              </a:ext>
            </a:extLst>
          </p:cNvPr>
          <p:cNvSpPr>
            <a:spLocks noGrp="1"/>
          </p:cNvSpPr>
          <p:nvPr>
            <p:ph sz="quarter" idx="13"/>
          </p:nvPr>
        </p:nvSpPr>
        <p:spPr>
          <a:xfrm>
            <a:off x="914087" y="3429000"/>
            <a:ext cx="10363826" cy="1061908"/>
          </a:xfrm>
        </p:spPr>
        <p:txBody>
          <a:bodyPr>
            <a:normAutofit/>
          </a:bodyPr>
          <a:lstStyle/>
          <a:p>
            <a:pPr marL="0" indent="0" algn="ctr">
              <a:buNone/>
            </a:pPr>
            <a:r>
              <a:rPr lang="en-US" sz="2100" cap="none" dirty="0"/>
              <a:t>This presentation was prepared by Nebiyu Daniel Tiruneh in his personal capacity. The opinions expressed in this article are the author's own and do not reflect the view of the agency the author works for or that of the United States government.</a:t>
            </a:r>
          </a:p>
        </p:txBody>
      </p:sp>
      <p:sp>
        <p:nvSpPr>
          <p:cNvPr id="5" name="TextBox 4">
            <a:extLst>
              <a:ext uri="{FF2B5EF4-FFF2-40B4-BE49-F238E27FC236}">
                <a16:creationId xmlns:a16="http://schemas.microsoft.com/office/drawing/2014/main" id="{291F20DA-FA2F-404D-8EA1-B185FEE022F9}"/>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805311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B04D8-591F-4149-9C81-15945926113D}"/>
              </a:ext>
            </a:extLst>
          </p:cNvPr>
          <p:cNvSpPr>
            <a:spLocks noGrp="1"/>
          </p:cNvSpPr>
          <p:nvPr>
            <p:ph type="title"/>
          </p:nvPr>
        </p:nvSpPr>
        <p:spPr>
          <a:xfrm>
            <a:off x="1066800" y="2844746"/>
            <a:ext cx="10058400" cy="1450757"/>
          </a:xfrm>
        </p:spPr>
        <p:txBody>
          <a:bodyPr/>
          <a:lstStyle/>
          <a:p>
            <a:pPr algn="ctr"/>
            <a:r>
              <a:rPr lang="en-US" dirty="0"/>
              <a:t>QUANTIFYING COOPERATION</a:t>
            </a:r>
          </a:p>
        </p:txBody>
      </p:sp>
      <p:sp>
        <p:nvSpPr>
          <p:cNvPr id="5" name="TextBox 4">
            <a:extLst>
              <a:ext uri="{FF2B5EF4-FFF2-40B4-BE49-F238E27FC236}">
                <a16:creationId xmlns:a16="http://schemas.microsoft.com/office/drawing/2014/main" id="{7C841FDA-41E7-4FCF-B6D5-2D94F95C0739}"/>
              </a:ext>
            </a:extLst>
          </p:cNvPr>
          <p:cNvSpPr txBox="1"/>
          <p:nvPr/>
        </p:nvSpPr>
        <p:spPr>
          <a:xfrm>
            <a:off x="1148443" y="4458678"/>
            <a:ext cx="9895113" cy="523220"/>
          </a:xfrm>
          <a:prstGeom prst="rect">
            <a:avLst/>
          </a:prstGeom>
          <a:noFill/>
        </p:spPr>
        <p:txBody>
          <a:bodyPr wrap="square">
            <a:spAutoFit/>
          </a:bodyPr>
          <a:lstStyle/>
          <a:p>
            <a:pPr algn="ctr"/>
            <a:r>
              <a:rPr lang="en-US" sz="2800" cap="all" spc="-50" dirty="0">
                <a:solidFill>
                  <a:schemeClr val="tx1">
                    <a:lumMod val="75000"/>
                    <a:lumOff val="25000"/>
                  </a:schemeClr>
                </a:solidFill>
                <a:latin typeface="+mj-lt"/>
                <a:ea typeface="+mj-ea"/>
                <a:cs typeface="+mj-cs"/>
              </a:rPr>
              <a:t>Supporting Mechanism to Establish A Decision Support Tool</a:t>
            </a:r>
          </a:p>
        </p:txBody>
      </p:sp>
      <p:sp>
        <p:nvSpPr>
          <p:cNvPr id="3" name="TextBox 2">
            <a:extLst>
              <a:ext uri="{FF2B5EF4-FFF2-40B4-BE49-F238E27FC236}">
                <a16:creationId xmlns:a16="http://schemas.microsoft.com/office/drawing/2014/main" id="{BDEE385B-A6F1-418C-9514-92E3D1F9180F}"/>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207401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D1D57-C8FC-4E54-81C0-E4BC06FEE109}"/>
              </a:ext>
            </a:extLst>
          </p:cNvPr>
          <p:cNvSpPr>
            <a:spLocks noGrp="1"/>
          </p:cNvSpPr>
          <p:nvPr>
            <p:ph type="title"/>
          </p:nvPr>
        </p:nvSpPr>
        <p:spPr/>
        <p:txBody>
          <a:bodyPr/>
          <a:lstStyle/>
          <a:p>
            <a:r>
              <a:rPr lang="en-US" dirty="0"/>
              <a:t>Water Cooperation Quotient</a:t>
            </a:r>
          </a:p>
        </p:txBody>
      </p:sp>
      <p:sp>
        <p:nvSpPr>
          <p:cNvPr id="3" name="Content Placeholder 2">
            <a:extLst>
              <a:ext uri="{FF2B5EF4-FFF2-40B4-BE49-F238E27FC236}">
                <a16:creationId xmlns:a16="http://schemas.microsoft.com/office/drawing/2014/main" id="{6213C569-48F5-4B47-A32F-0E96327D9EED}"/>
              </a:ext>
            </a:extLst>
          </p:cNvPr>
          <p:cNvSpPr>
            <a:spLocks noGrp="1"/>
          </p:cNvSpPr>
          <p:nvPr>
            <p:ph sz="quarter" idx="13"/>
          </p:nvPr>
        </p:nvSpPr>
        <p:spPr>
          <a:xfrm>
            <a:off x="1120592" y="1872342"/>
            <a:ext cx="4735910" cy="2786745"/>
          </a:xfrm>
        </p:spPr>
        <p:txBody>
          <a:bodyPr>
            <a:noAutofit/>
          </a:bodyPr>
          <a:lstStyle/>
          <a:p>
            <a:pPr>
              <a:buClr>
                <a:schemeClr val="tx1"/>
              </a:buClr>
              <a:buFont typeface="Wingdings" panose="05000000000000000000" pitchFamily="2" charset="2"/>
              <a:buChar char="q"/>
            </a:pPr>
            <a:r>
              <a:rPr lang="en-US" sz="2400" dirty="0"/>
              <a:t>Agreement</a:t>
            </a:r>
          </a:p>
          <a:p>
            <a:pPr>
              <a:buClr>
                <a:schemeClr val="tx1"/>
              </a:buClr>
              <a:buFont typeface="Wingdings" panose="05000000000000000000" pitchFamily="2" charset="2"/>
              <a:buChar char="q"/>
            </a:pPr>
            <a:r>
              <a:rPr lang="en-US" sz="2400" dirty="0"/>
              <a:t>Communication mechanism	</a:t>
            </a:r>
          </a:p>
          <a:p>
            <a:pPr>
              <a:buClr>
                <a:schemeClr val="tx1"/>
              </a:buClr>
              <a:buFont typeface="Wingdings" panose="05000000000000000000" pitchFamily="2" charset="2"/>
              <a:buChar char="q"/>
            </a:pPr>
            <a:r>
              <a:rPr lang="en-US" sz="2400" dirty="0"/>
              <a:t>Technical projects</a:t>
            </a:r>
          </a:p>
          <a:p>
            <a:pPr>
              <a:buClr>
                <a:schemeClr val="tx1"/>
              </a:buClr>
              <a:buFont typeface="Wingdings" panose="05000000000000000000" pitchFamily="2" charset="2"/>
              <a:buChar char="q"/>
            </a:pPr>
            <a:r>
              <a:rPr lang="en-US" sz="2400" dirty="0"/>
              <a:t>Exchange of data	</a:t>
            </a:r>
          </a:p>
          <a:p>
            <a:pPr>
              <a:buClr>
                <a:schemeClr val="tx1"/>
              </a:buClr>
              <a:buFont typeface="Wingdings" panose="05000000000000000000" pitchFamily="2" charset="2"/>
              <a:buChar char="q"/>
            </a:pPr>
            <a:r>
              <a:rPr lang="en-US" sz="2400" dirty="0"/>
              <a:t>Alternative dispute resolution	</a:t>
            </a:r>
          </a:p>
          <a:p>
            <a:endParaRPr lang="en-US" sz="2400" dirty="0"/>
          </a:p>
        </p:txBody>
      </p:sp>
      <p:sp>
        <p:nvSpPr>
          <p:cNvPr id="5" name="TextBox 4">
            <a:extLst>
              <a:ext uri="{FF2B5EF4-FFF2-40B4-BE49-F238E27FC236}">
                <a16:creationId xmlns:a16="http://schemas.microsoft.com/office/drawing/2014/main" id="{8DCA91ED-34C5-445D-A06C-A17B0DD3747B}"/>
              </a:ext>
            </a:extLst>
          </p:cNvPr>
          <p:cNvSpPr txBox="1"/>
          <p:nvPr/>
        </p:nvSpPr>
        <p:spPr>
          <a:xfrm>
            <a:off x="791854" y="6294398"/>
            <a:ext cx="10241906" cy="276999"/>
          </a:xfrm>
          <a:prstGeom prst="rect">
            <a:avLst/>
          </a:prstGeom>
          <a:noFill/>
        </p:spPr>
        <p:txBody>
          <a:bodyPr wrap="square">
            <a:spAutoFit/>
          </a:bodyPr>
          <a:lstStyle/>
          <a:p>
            <a:r>
              <a:rPr lang="en-US" sz="1200" dirty="0"/>
              <a:t>https://www.strategicforesight.com/publication_pdf/Water%20Cooperation%20Quotient%202017.pdf</a:t>
            </a:r>
          </a:p>
        </p:txBody>
      </p:sp>
      <p:sp>
        <p:nvSpPr>
          <p:cNvPr id="6" name="Content Placeholder 2">
            <a:extLst>
              <a:ext uri="{FF2B5EF4-FFF2-40B4-BE49-F238E27FC236}">
                <a16:creationId xmlns:a16="http://schemas.microsoft.com/office/drawing/2014/main" id="{EAAC33DB-1118-43E6-9350-1215AB872B8C}"/>
              </a:ext>
            </a:extLst>
          </p:cNvPr>
          <p:cNvSpPr txBox="1">
            <a:spLocks/>
          </p:cNvSpPr>
          <p:nvPr/>
        </p:nvSpPr>
        <p:spPr>
          <a:xfrm>
            <a:off x="5334001" y="1872339"/>
            <a:ext cx="5821680" cy="298269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
                <a:schemeClr val="tx1"/>
              </a:buClr>
              <a:buFont typeface="Wingdings" panose="05000000000000000000" pitchFamily="2" charset="2"/>
              <a:buChar char="q"/>
            </a:pPr>
            <a:r>
              <a:rPr lang="en-US" sz="2400" dirty="0"/>
              <a:t>Floods, droughts and ecosystem protection</a:t>
            </a:r>
          </a:p>
          <a:p>
            <a:pPr>
              <a:buClr>
                <a:schemeClr val="tx1"/>
              </a:buClr>
              <a:buFont typeface="Wingdings" panose="05000000000000000000" pitchFamily="2" charset="2"/>
              <a:buChar char="q"/>
            </a:pPr>
            <a:r>
              <a:rPr lang="en-US" sz="2400" dirty="0"/>
              <a:t>Water infrastructure		</a:t>
            </a:r>
          </a:p>
          <a:p>
            <a:pPr>
              <a:buClr>
                <a:schemeClr val="tx1"/>
              </a:buClr>
              <a:buFont typeface="Wingdings" panose="05000000000000000000" pitchFamily="2" charset="2"/>
              <a:buChar char="q"/>
            </a:pPr>
            <a:r>
              <a:rPr lang="en-US" sz="2400" dirty="0"/>
              <a:t>Inclusion				</a:t>
            </a:r>
          </a:p>
          <a:p>
            <a:pPr>
              <a:buClr>
                <a:schemeClr val="tx1"/>
              </a:buClr>
              <a:buFont typeface="Wingdings" panose="05000000000000000000" pitchFamily="2" charset="2"/>
              <a:buChar char="q"/>
            </a:pPr>
            <a:r>
              <a:rPr lang="en-US" sz="2400" dirty="0"/>
              <a:t>Political commitment		</a:t>
            </a:r>
          </a:p>
          <a:p>
            <a:pPr>
              <a:buClr>
                <a:schemeClr val="tx1"/>
              </a:buClr>
              <a:buFont typeface="Wingdings" panose="05000000000000000000" pitchFamily="2" charset="2"/>
              <a:buChar char="q"/>
            </a:pPr>
            <a:r>
              <a:rPr lang="en-US" sz="2400" dirty="0"/>
              <a:t>Institutional functioning</a:t>
            </a:r>
          </a:p>
          <a:p>
            <a:endParaRPr lang="en-US" sz="2400" dirty="0"/>
          </a:p>
        </p:txBody>
      </p:sp>
      <p:sp>
        <p:nvSpPr>
          <p:cNvPr id="8" name="TextBox 7">
            <a:extLst>
              <a:ext uri="{FF2B5EF4-FFF2-40B4-BE49-F238E27FC236}">
                <a16:creationId xmlns:a16="http://schemas.microsoft.com/office/drawing/2014/main" id="{D2B9ECEF-15FC-4D3E-8F6D-D78FB2B6834F}"/>
              </a:ext>
            </a:extLst>
          </p:cNvPr>
          <p:cNvSpPr txBox="1"/>
          <p:nvPr/>
        </p:nvSpPr>
        <p:spPr>
          <a:xfrm>
            <a:off x="1120592" y="4349822"/>
            <a:ext cx="4213409" cy="2062103"/>
          </a:xfrm>
          <a:prstGeom prst="rect">
            <a:avLst/>
          </a:prstGeom>
          <a:noFill/>
        </p:spPr>
        <p:txBody>
          <a:bodyPr wrap="square">
            <a:spAutoFit/>
          </a:bodyPr>
          <a:lstStyle/>
          <a:p>
            <a:r>
              <a:rPr lang="en-US" sz="1600" dirty="0"/>
              <a:t>The WCQ distinguishes between:</a:t>
            </a:r>
          </a:p>
          <a:p>
            <a:pPr marL="285750" indent="-285750">
              <a:buFont typeface="Arial" panose="020B0604020202020204" pitchFamily="34" charset="0"/>
              <a:buChar char="•"/>
            </a:pPr>
            <a:r>
              <a:rPr lang="en-US" sz="1600" dirty="0"/>
              <a:t>basic and active water cooperation</a:t>
            </a:r>
          </a:p>
          <a:p>
            <a:pPr marL="285750" indent="-285750">
              <a:buFont typeface="Arial" panose="020B0604020202020204" pitchFamily="34" charset="0"/>
              <a:buChar char="•"/>
            </a:pPr>
            <a:r>
              <a:rPr lang="en-US" sz="1600" dirty="0"/>
              <a:t>technical and political dynamics and </a:t>
            </a:r>
          </a:p>
          <a:p>
            <a:pPr marL="285750" indent="-285750">
              <a:buFont typeface="Arial" panose="020B0604020202020204" pitchFamily="34" charset="0"/>
              <a:buChar char="•"/>
            </a:pPr>
            <a:r>
              <a:rPr lang="en-US" sz="1600" dirty="0"/>
              <a:t>routine and effective actions</a:t>
            </a:r>
          </a:p>
          <a:p>
            <a:r>
              <a:rPr lang="en-US" sz="1600" dirty="0"/>
              <a:t>WCQ of a riparian nation is computed using  ten parameters. These parameters are indicative of water cooperation in the technical and the political realm.</a:t>
            </a:r>
          </a:p>
        </p:txBody>
      </p:sp>
      <p:sp>
        <p:nvSpPr>
          <p:cNvPr id="10" name="TextBox 9">
            <a:extLst>
              <a:ext uri="{FF2B5EF4-FFF2-40B4-BE49-F238E27FC236}">
                <a16:creationId xmlns:a16="http://schemas.microsoft.com/office/drawing/2014/main" id="{123AC03A-A063-4699-9612-163D0E3D8A8A}"/>
              </a:ext>
            </a:extLst>
          </p:cNvPr>
          <p:cNvSpPr txBox="1"/>
          <p:nvPr/>
        </p:nvSpPr>
        <p:spPr>
          <a:xfrm>
            <a:off x="5334002" y="4361493"/>
            <a:ext cx="5464628" cy="1200329"/>
          </a:xfrm>
          <a:prstGeom prst="rect">
            <a:avLst/>
          </a:prstGeom>
          <a:noFill/>
        </p:spPr>
        <p:txBody>
          <a:bodyPr wrap="square">
            <a:spAutoFit/>
          </a:bodyPr>
          <a:lstStyle/>
          <a:p>
            <a:r>
              <a:rPr lang="en-US" dirty="0"/>
              <a:t>Riparian countries with </a:t>
            </a:r>
          </a:p>
          <a:p>
            <a:r>
              <a:rPr lang="en-US" dirty="0"/>
              <a:t>WCQ &lt; 23.33 are likely to face the risk of war.</a:t>
            </a:r>
          </a:p>
          <a:p>
            <a:r>
              <a:rPr lang="en-US" dirty="0"/>
              <a:t>WCQ ≥ 50 likely to enjoy a relatively peaceful and stable relationship and zero risk of war.</a:t>
            </a:r>
          </a:p>
        </p:txBody>
      </p:sp>
      <p:sp>
        <p:nvSpPr>
          <p:cNvPr id="4" name="TextBox 3">
            <a:extLst>
              <a:ext uri="{FF2B5EF4-FFF2-40B4-BE49-F238E27FC236}">
                <a16:creationId xmlns:a16="http://schemas.microsoft.com/office/drawing/2014/main" id="{CEEDD8A6-BFE9-4573-92CC-04FA2D1440F5}"/>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4278955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B1300-FB64-40DE-B2DA-BB0AA1C31440}"/>
              </a:ext>
            </a:extLst>
          </p:cNvPr>
          <p:cNvSpPr>
            <a:spLocks noGrp="1"/>
          </p:cNvSpPr>
          <p:nvPr>
            <p:ph type="title"/>
          </p:nvPr>
        </p:nvSpPr>
        <p:spPr/>
        <p:txBody>
          <a:bodyPr/>
          <a:lstStyle/>
          <a:p>
            <a:r>
              <a:rPr lang="en-US" dirty="0"/>
              <a:t>Scoring and WCQ</a:t>
            </a:r>
          </a:p>
        </p:txBody>
      </p:sp>
      <p:pic>
        <p:nvPicPr>
          <p:cNvPr id="4" name="Picture 3">
            <a:extLst>
              <a:ext uri="{FF2B5EF4-FFF2-40B4-BE49-F238E27FC236}">
                <a16:creationId xmlns:a16="http://schemas.microsoft.com/office/drawing/2014/main" id="{009303C2-C0BF-43C5-9E02-036C14049E7D}"/>
              </a:ext>
            </a:extLst>
          </p:cNvPr>
          <p:cNvPicPr>
            <a:picLocks noChangeAspect="1"/>
          </p:cNvPicPr>
          <p:nvPr/>
        </p:nvPicPr>
        <p:blipFill>
          <a:blip r:embed="rId2"/>
          <a:stretch>
            <a:fillRect/>
          </a:stretch>
        </p:blipFill>
        <p:spPr>
          <a:xfrm>
            <a:off x="1097280" y="1830421"/>
            <a:ext cx="8558349" cy="936069"/>
          </a:xfrm>
          <a:prstGeom prst="rect">
            <a:avLst/>
          </a:prstGeom>
        </p:spPr>
      </p:pic>
      <p:pic>
        <p:nvPicPr>
          <p:cNvPr id="5" name="Picture 4">
            <a:extLst>
              <a:ext uri="{FF2B5EF4-FFF2-40B4-BE49-F238E27FC236}">
                <a16:creationId xmlns:a16="http://schemas.microsoft.com/office/drawing/2014/main" id="{07C92F21-5587-4DA5-A949-FED89B5DCF16}"/>
              </a:ext>
            </a:extLst>
          </p:cNvPr>
          <p:cNvPicPr>
            <a:picLocks noChangeAspect="1"/>
          </p:cNvPicPr>
          <p:nvPr/>
        </p:nvPicPr>
        <p:blipFill>
          <a:blip r:embed="rId3"/>
          <a:stretch>
            <a:fillRect/>
          </a:stretch>
        </p:blipFill>
        <p:spPr>
          <a:xfrm>
            <a:off x="912218" y="2712059"/>
            <a:ext cx="6477880" cy="3579881"/>
          </a:xfrm>
          <a:prstGeom prst="rect">
            <a:avLst/>
          </a:prstGeom>
        </p:spPr>
      </p:pic>
      <p:sp>
        <p:nvSpPr>
          <p:cNvPr id="6" name="Content Placeholder 2">
            <a:extLst>
              <a:ext uri="{FF2B5EF4-FFF2-40B4-BE49-F238E27FC236}">
                <a16:creationId xmlns:a16="http://schemas.microsoft.com/office/drawing/2014/main" id="{B6BC549F-AF33-4BBD-B15E-39F2AA314BC7}"/>
              </a:ext>
            </a:extLst>
          </p:cNvPr>
          <p:cNvSpPr>
            <a:spLocks noGrp="1"/>
          </p:cNvSpPr>
          <p:nvPr>
            <p:ph sz="quarter" idx="13"/>
          </p:nvPr>
        </p:nvSpPr>
        <p:spPr>
          <a:xfrm>
            <a:off x="7502439" y="2859551"/>
            <a:ext cx="3777343" cy="2514600"/>
          </a:xfrm>
        </p:spPr>
        <p:txBody>
          <a:bodyPr>
            <a:noAutofit/>
          </a:bodyPr>
          <a:lstStyle/>
          <a:p>
            <a:pPr marL="0" indent="0">
              <a:spcBef>
                <a:spcPts val="0"/>
              </a:spcBef>
              <a:spcAft>
                <a:spcPts val="0"/>
              </a:spcAft>
              <a:buClr>
                <a:schemeClr val="tx1"/>
              </a:buClr>
              <a:buNone/>
            </a:pPr>
            <a:r>
              <a:rPr lang="en-US" sz="1400" dirty="0"/>
              <a:t>Agreement</a:t>
            </a:r>
          </a:p>
          <a:p>
            <a:pPr marL="0" indent="0">
              <a:spcBef>
                <a:spcPts val="0"/>
              </a:spcBef>
              <a:spcAft>
                <a:spcPts val="0"/>
              </a:spcAft>
              <a:buClr>
                <a:schemeClr val="tx1"/>
              </a:buClr>
              <a:buNone/>
            </a:pPr>
            <a:r>
              <a:rPr lang="en-US" sz="1400" dirty="0"/>
              <a:t>Communication mechanism	</a:t>
            </a:r>
          </a:p>
          <a:p>
            <a:pPr marL="0" indent="0">
              <a:spcBef>
                <a:spcPts val="0"/>
              </a:spcBef>
              <a:spcAft>
                <a:spcPts val="0"/>
              </a:spcAft>
              <a:buClr>
                <a:schemeClr val="tx1"/>
              </a:buClr>
              <a:buNone/>
            </a:pPr>
            <a:r>
              <a:rPr lang="en-US" sz="1400" dirty="0"/>
              <a:t>Technical projects</a:t>
            </a:r>
          </a:p>
          <a:p>
            <a:pPr marL="0" indent="0">
              <a:spcBef>
                <a:spcPts val="0"/>
              </a:spcBef>
              <a:spcAft>
                <a:spcPts val="0"/>
              </a:spcAft>
              <a:buClr>
                <a:schemeClr val="tx1"/>
              </a:buClr>
              <a:buNone/>
            </a:pPr>
            <a:r>
              <a:rPr lang="en-US" sz="1400" dirty="0"/>
              <a:t>Exchange of data	</a:t>
            </a:r>
          </a:p>
          <a:p>
            <a:pPr marL="0" indent="0">
              <a:spcBef>
                <a:spcPts val="0"/>
              </a:spcBef>
              <a:spcAft>
                <a:spcPts val="0"/>
              </a:spcAft>
              <a:buClr>
                <a:schemeClr val="tx1"/>
              </a:buClr>
              <a:buNone/>
            </a:pPr>
            <a:r>
              <a:rPr lang="en-US" sz="1400" dirty="0"/>
              <a:t>Alternative dispute resolution</a:t>
            </a:r>
          </a:p>
          <a:p>
            <a:pPr marL="0" indent="0">
              <a:spcBef>
                <a:spcPts val="0"/>
              </a:spcBef>
              <a:spcAft>
                <a:spcPts val="0"/>
              </a:spcAft>
              <a:buClr>
                <a:schemeClr val="tx1"/>
              </a:buClr>
              <a:buNone/>
            </a:pPr>
            <a:r>
              <a:rPr lang="en-US" sz="1400" dirty="0"/>
              <a:t>Floods, droughts and ecosystem protection</a:t>
            </a:r>
          </a:p>
          <a:p>
            <a:pPr marL="0" indent="0">
              <a:spcBef>
                <a:spcPts val="0"/>
              </a:spcBef>
              <a:spcAft>
                <a:spcPts val="0"/>
              </a:spcAft>
              <a:buClr>
                <a:schemeClr val="tx1"/>
              </a:buClr>
              <a:buNone/>
            </a:pPr>
            <a:r>
              <a:rPr lang="en-US" sz="1400" dirty="0"/>
              <a:t>Water infrastructure		</a:t>
            </a:r>
          </a:p>
          <a:p>
            <a:pPr marL="0" indent="0">
              <a:spcBef>
                <a:spcPts val="0"/>
              </a:spcBef>
              <a:spcAft>
                <a:spcPts val="0"/>
              </a:spcAft>
              <a:buClr>
                <a:schemeClr val="tx1"/>
              </a:buClr>
              <a:buNone/>
            </a:pPr>
            <a:r>
              <a:rPr lang="en-US" sz="1400" dirty="0"/>
              <a:t>Inclusion			</a:t>
            </a:r>
          </a:p>
          <a:p>
            <a:pPr marL="0" indent="0">
              <a:spcBef>
                <a:spcPts val="0"/>
              </a:spcBef>
              <a:spcAft>
                <a:spcPts val="0"/>
              </a:spcAft>
              <a:buClr>
                <a:schemeClr val="tx1"/>
              </a:buClr>
              <a:buNone/>
            </a:pPr>
            <a:r>
              <a:rPr lang="en-US" sz="1400" dirty="0"/>
              <a:t>Political commitment</a:t>
            </a:r>
          </a:p>
          <a:p>
            <a:pPr marL="0" indent="0">
              <a:spcBef>
                <a:spcPts val="0"/>
              </a:spcBef>
              <a:spcAft>
                <a:spcPts val="0"/>
              </a:spcAft>
              <a:buClr>
                <a:schemeClr val="tx1"/>
              </a:buClr>
              <a:buNone/>
            </a:pPr>
            <a:r>
              <a:rPr lang="en-US" sz="1400" dirty="0"/>
              <a:t>Institutional functioning</a:t>
            </a:r>
          </a:p>
        </p:txBody>
      </p:sp>
      <p:pic>
        <p:nvPicPr>
          <p:cNvPr id="7" name="Picture 6">
            <a:extLst>
              <a:ext uri="{FF2B5EF4-FFF2-40B4-BE49-F238E27FC236}">
                <a16:creationId xmlns:a16="http://schemas.microsoft.com/office/drawing/2014/main" id="{F99FA41C-AFD8-4984-A9DB-F47A58F38711}"/>
              </a:ext>
            </a:extLst>
          </p:cNvPr>
          <p:cNvPicPr>
            <a:picLocks noChangeAspect="1"/>
          </p:cNvPicPr>
          <p:nvPr/>
        </p:nvPicPr>
        <p:blipFill>
          <a:blip r:embed="rId4"/>
          <a:stretch>
            <a:fillRect/>
          </a:stretch>
        </p:blipFill>
        <p:spPr>
          <a:xfrm>
            <a:off x="10922777" y="2881322"/>
            <a:ext cx="311285" cy="136187"/>
          </a:xfrm>
          <a:prstGeom prst="rect">
            <a:avLst/>
          </a:prstGeom>
        </p:spPr>
      </p:pic>
      <p:pic>
        <p:nvPicPr>
          <p:cNvPr id="9" name="Picture 8">
            <a:extLst>
              <a:ext uri="{FF2B5EF4-FFF2-40B4-BE49-F238E27FC236}">
                <a16:creationId xmlns:a16="http://schemas.microsoft.com/office/drawing/2014/main" id="{A24387F1-3208-4FB5-9D4D-F602FB1A450E}"/>
              </a:ext>
            </a:extLst>
          </p:cNvPr>
          <p:cNvPicPr>
            <a:picLocks noChangeAspect="1"/>
          </p:cNvPicPr>
          <p:nvPr/>
        </p:nvPicPr>
        <p:blipFill>
          <a:blip r:embed="rId4"/>
          <a:stretch>
            <a:fillRect/>
          </a:stretch>
        </p:blipFill>
        <p:spPr>
          <a:xfrm>
            <a:off x="10903188" y="3101850"/>
            <a:ext cx="311285" cy="136187"/>
          </a:xfrm>
          <a:prstGeom prst="rect">
            <a:avLst/>
          </a:prstGeom>
        </p:spPr>
      </p:pic>
      <p:pic>
        <p:nvPicPr>
          <p:cNvPr id="11" name="Picture 10">
            <a:extLst>
              <a:ext uri="{FF2B5EF4-FFF2-40B4-BE49-F238E27FC236}">
                <a16:creationId xmlns:a16="http://schemas.microsoft.com/office/drawing/2014/main" id="{0A423780-D5D3-430B-9F5D-AE7ADD52B74A}"/>
              </a:ext>
            </a:extLst>
          </p:cNvPr>
          <p:cNvPicPr>
            <a:picLocks noChangeAspect="1"/>
          </p:cNvPicPr>
          <p:nvPr/>
        </p:nvPicPr>
        <p:blipFill>
          <a:blip r:embed="rId4"/>
          <a:stretch>
            <a:fillRect/>
          </a:stretch>
        </p:blipFill>
        <p:spPr>
          <a:xfrm>
            <a:off x="10922777" y="3328354"/>
            <a:ext cx="311285" cy="136187"/>
          </a:xfrm>
          <a:prstGeom prst="rect">
            <a:avLst/>
          </a:prstGeom>
        </p:spPr>
      </p:pic>
      <p:pic>
        <p:nvPicPr>
          <p:cNvPr id="13" name="Picture 12">
            <a:extLst>
              <a:ext uri="{FF2B5EF4-FFF2-40B4-BE49-F238E27FC236}">
                <a16:creationId xmlns:a16="http://schemas.microsoft.com/office/drawing/2014/main" id="{957CD59B-50F8-42FB-95EC-AB5868A94777}"/>
              </a:ext>
            </a:extLst>
          </p:cNvPr>
          <p:cNvPicPr>
            <a:picLocks noChangeAspect="1"/>
          </p:cNvPicPr>
          <p:nvPr/>
        </p:nvPicPr>
        <p:blipFill>
          <a:blip r:embed="rId4"/>
          <a:stretch>
            <a:fillRect/>
          </a:stretch>
        </p:blipFill>
        <p:spPr>
          <a:xfrm>
            <a:off x="10914079" y="3557602"/>
            <a:ext cx="311285" cy="136187"/>
          </a:xfrm>
          <a:prstGeom prst="rect">
            <a:avLst/>
          </a:prstGeom>
        </p:spPr>
      </p:pic>
      <p:pic>
        <p:nvPicPr>
          <p:cNvPr id="14" name="Picture 13">
            <a:extLst>
              <a:ext uri="{FF2B5EF4-FFF2-40B4-BE49-F238E27FC236}">
                <a16:creationId xmlns:a16="http://schemas.microsoft.com/office/drawing/2014/main" id="{CA861E95-677A-4419-A720-661D8E546F19}"/>
              </a:ext>
            </a:extLst>
          </p:cNvPr>
          <p:cNvPicPr>
            <a:picLocks noChangeAspect="1"/>
          </p:cNvPicPr>
          <p:nvPr/>
        </p:nvPicPr>
        <p:blipFill>
          <a:blip r:embed="rId5"/>
          <a:stretch>
            <a:fillRect/>
          </a:stretch>
        </p:blipFill>
        <p:spPr>
          <a:xfrm>
            <a:off x="10922777" y="3768033"/>
            <a:ext cx="492868" cy="136187"/>
          </a:xfrm>
          <a:prstGeom prst="rect">
            <a:avLst/>
          </a:prstGeom>
        </p:spPr>
      </p:pic>
      <p:pic>
        <p:nvPicPr>
          <p:cNvPr id="15" name="Picture 14">
            <a:extLst>
              <a:ext uri="{FF2B5EF4-FFF2-40B4-BE49-F238E27FC236}">
                <a16:creationId xmlns:a16="http://schemas.microsoft.com/office/drawing/2014/main" id="{F307BBFD-D3EE-4A28-8403-140C5FF35662}"/>
              </a:ext>
            </a:extLst>
          </p:cNvPr>
          <p:cNvPicPr>
            <a:picLocks noChangeAspect="1"/>
          </p:cNvPicPr>
          <p:nvPr/>
        </p:nvPicPr>
        <p:blipFill>
          <a:blip r:embed="rId5"/>
          <a:stretch>
            <a:fillRect/>
          </a:stretch>
        </p:blipFill>
        <p:spPr>
          <a:xfrm>
            <a:off x="10922777" y="3949378"/>
            <a:ext cx="492868" cy="136187"/>
          </a:xfrm>
          <a:prstGeom prst="rect">
            <a:avLst/>
          </a:prstGeom>
        </p:spPr>
      </p:pic>
      <p:pic>
        <p:nvPicPr>
          <p:cNvPr id="16" name="Picture 15">
            <a:extLst>
              <a:ext uri="{FF2B5EF4-FFF2-40B4-BE49-F238E27FC236}">
                <a16:creationId xmlns:a16="http://schemas.microsoft.com/office/drawing/2014/main" id="{AD080227-1EE8-4FE5-881D-F289F5D8411C}"/>
              </a:ext>
            </a:extLst>
          </p:cNvPr>
          <p:cNvPicPr>
            <a:picLocks noChangeAspect="1"/>
          </p:cNvPicPr>
          <p:nvPr/>
        </p:nvPicPr>
        <p:blipFill>
          <a:blip r:embed="rId6"/>
          <a:stretch>
            <a:fillRect/>
          </a:stretch>
        </p:blipFill>
        <p:spPr>
          <a:xfrm>
            <a:off x="10914079" y="4133801"/>
            <a:ext cx="752272" cy="136187"/>
          </a:xfrm>
          <a:prstGeom prst="rect">
            <a:avLst/>
          </a:prstGeom>
        </p:spPr>
      </p:pic>
      <p:pic>
        <p:nvPicPr>
          <p:cNvPr id="17" name="Picture 16">
            <a:extLst>
              <a:ext uri="{FF2B5EF4-FFF2-40B4-BE49-F238E27FC236}">
                <a16:creationId xmlns:a16="http://schemas.microsoft.com/office/drawing/2014/main" id="{6EE08AA7-44A6-4B22-A76C-C7ED96820BFE}"/>
              </a:ext>
            </a:extLst>
          </p:cNvPr>
          <p:cNvPicPr>
            <a:picLocks noChangeAspect="1"/>
          </p:cNvPicPr>
          <p:nvPr/>
        </p:nvPicPr>
        <p:blipFill>
          <a:blip r:embed="rId6"/>
          <a:stretch>
            <a:fillRect/>
          </a:stretch>
        </p:blipFill>
        <p:spPr>
          <a:xfrm>
            <a:off x="10922777" y="4308126"/>
            <a:ext cx="752272" cy="136187"/>
          </a:xfrm>
          <a:prstGeom prst="rect">
            <a:avLst/>
          </a:prstGeom>
        </p:spPr>
      </p:pic>
      <p:pic>
        <p:nvPicPr>
          <p:cNvPr id="18" name="Picture 17">
            <a:extLst>
              <a:ext uri="{FF2B5EF4-FFF2-40B4-BE49-F238E27FC236}">
                <a16:creationId xmlns:a16="http://schemas.microsoft.com/office/drawing/2014/main" id="{D48BAFB7-1182-49E3-B122-B9F855228D13}"/>
              </a:ext>
            </a:extLst>
          </p:cNvPr>
          <p:cNvPicPr>
            <a:picLocks noChangeAspect="1"/>
          </p:cNvPicPr>
          <p:nvPr/>
        </p:nvPicPr>
        <p:blipFill>
          <a:blip r:embed="rId6"/>
          <a:stretch>
            <a:fillRect/>
          </a:stretch>
        </p:blipFill>
        <p:spPr>
          <a:xfrm>
            <a:off x="10922777" y="4498845"/>
            <a:ext cx="752272" cy="136187"/>
          </a:xfrm>
          <a:prstGeom prst="rect">
            <a:avLst/>
          </a:prstGeom>
        </p:spPr>
      </p:pic>
      <p:pic>
        <p:nvPicPr>
          <p:cNvPr id="19" name="Picture 18">
            <a:extLst>
              <a:ext uri="{FF2B5EF4-FFF2-40B4-BE49-F238E27FC236}">
                <a16:creationId xmlns:a16="http://schemas.microsoft.com/office/drawing/2014/main" id="{E371430C-627D-4414-B064-2FEB57CE96CA}"/>
              </a:ext>
            </a:extLst>
          </p:cNvPr>
          <p:cNvPicPr>
            <a:picLocks noChangeAspect="1"/>
          </p:cNvPicPr>
          <p:nvPr/>
        </p:nvPicPr>
        <p:blipFill>
          <a:blip r:embed="rId6"/>
          <a:stretch>
            <a:fillRect/>
          </a:stretch>
        </p:blipFill>
        <p:spPr>
          <a:xfrm>
            <a:off x="10922777" y="4677685"/>
            <a:ext cx="752272" cy="136187"/>
          </a:xfrm>
          <a:prstGeom prst="rect">
            <a:avLst/>
          </a:prstGeom>
        </p:spPr>
      </p:pic>
      <p:sp>
        <p:nvSpPr>
          <p:cNvPr id="3" name="TextBox 2">
            <a:extLst>
              <a:ext uri="{FF2B5EF4-FFF2-40B4-BE49-F238E27FC236}">
                <a16:creationId xmlns:a16="http://schemas.microsoft.com/office/drawing/2014/main" id="{40B195DA-EA8F-4F33-B2C2-C76DF82C2A1C}"/>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116849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BC76-6890-4692-94BF-F690D0A4CE4F}"/>
              </a:ext>
            </a:extLst>
          </p:cNvPr>
          <p:cNvSpPr>
            <a:spLocks noGrp="1"/>
          </p:cNvSpPr>
          <p:nvPr>
            <p:ph type="title"/>
          </p:nvPr>
        </p:nvSpPr>
        <p:spPr/>
        <p:txBody>
          <a:bodyPr/>
          <a:lstStyle/>
          <a:p>
            <a:r>
              <a:rPr lang="en-US" dirty="0"/>
              <a:t>WCQ Comparison: Colorado River Basin</a:t>
            </a:r>
          </a:p>
        </p:txBody>
      </p:sp>
      <p:pic>
        <p:nvPicPr>
          <p:cNvPr id="4" name="Picture 3">
            <a:extLst>
              <a:ext uri="{FF2B5EF4-FFF2-40B4-BE49-F238E27FC236}">
                <a16:creationId xmlns:a16="http://schemas.microsoft.com/office/drawing/2014/main" id="{C4F50300-047E-4456-AED3-4E45552E8E5B}"/>
              </a:ext>
            </a:extLst>
          </p:cNvPr>
          <p:cNvPicPr>
            <a:picLocks noChangeAspect="1"/>
          </p:cNvPicPr>
          <p:nvPr/>
        </p:nvPicPr>
        <p:blipFill rotWithShape="1">
          <a:blip r:embed="rId2">
            <a:extLst>
              <a:ext uri="{28A0092B-C50C-407E-A947-70E740481C1C}">
                <a14:useLocalDpi xmlns:a14="http://schemas.microsoft.com/office/drawing/2010/main"/>
              </a:ext>
            </a:extLst>
          </a:blip>
          <a:srcRect l="1116" r="1276" b="2523"/>
          <a:stretch/>
        </p:blipFill>
        <p:spPr>
          <a:xfrm>
            <a:off x="4245429" y="2527341"/>
            <a:ext cx="7173685" cy="3786373"/>
          </a:xfrm>
          <a:prstGeom prst="rect">
            <a:avLst/>
          </a:prstGeom>
        </p:spPr>
      </p:pic>
      <p:sp>
        <p:nvSpPr>
          <p:cNvPr id="6" name="TextBox 5">
            <a:extLst>
              <a:ext uri="{FF2B5EF4-FFF2-40B4-BE49-F238E27FC236}">
                <a16:creationId xmlns:a16="http://schemas.microsoft.com/office/drawing/2014/main" id="{A36B681C-C1B2-46FB-AB33-A523504EE079}"/>
              </a:ext>
            </a:extLst>
          </p:cNvPr>
          <p:cNvSpPr txBox="1"/>
          <p:nvPr/>
        </p:nvSpPr>
        <p:spPr>
          <a:xfrm>
            <a:off x="1115438" y="1715588"/>
            <a:ext cx="6096000" cy="954107"/>
          </a:xfrm>
          <a:prstGeom prst="rect">
            <a:avLst/>
          </a:prstGeom>
          <a:noFill/>
        </p:spPr>
        <p:txBody>
          <a:bodyPr wrap="square">
            <a:spAutoFit/>
          </a:bodyPr>
          <a:lstStyle/>
          <a:p>
            <a:r>
              <a:rPr lang="en-US" sz="1400" dirty="0"/>
              <a:t>Colorado, Rio Grande, Tijuana, Yaqui.</a:t>
            </a:r>
          </a:p>
          <a:p>
            <a:r>
              <a:rPr lang="en-US" sz="1400" dirty="0"/>
              <a:t>Countries: Mexico-United States of America (USA)</a:t>
            </a:r>
          </a:p>
          <a:p>
            <a:r>
              <a:rPr lang="en-US" sz="1400" dirty="0"/>
              <a:t>Authority: International Boundary and Water Commission (IBWC) - Comisión Internacional de Límites y Aguas entre México y Estados Unidos (CILA)</a:t>
            </a:r>
          </a:p>
        </p:txBody>
      </p:sp>
      <p:sp>
        <p:nvSpPr>
          <p:cNvPr id="3" name="TextBox 2">
            <a:extLst>
              <a:ext uri="{FF2B5EF4-FFF2-40B4-BE49-F238E27FC236}">
                <a16:creationId xmlns:a16="http://schemas.microsoft.com/office/drawing/2014/main" id="{77D3E14F-92B7-407D-B9DD-1FA7CB507BB7}"/>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603281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8CCFD-6091-4472-9127-EC186542EAAB}"/>
              </a:ext>
            </a:extLst>
          </p:cNvPr>
          <p:cNvSpPr>
            <a:spLocks noGrp="1"/>
          </p:cNvSpPr>
          <p:nvPr>
            <p:ph type="title"/>
          </p:nvPr>
        </p:nvSpPr>
        <p:spPr/>
        <p:txBody>
          <a:bodyPr/>
          <a:lstStyle/>
          <a:p>
            <a:r>
              <a:rPr lang="en-US" dirty="0"/>
              <a:t>WCQ Comparison: Danube River Basin</a:t>
            </a:r>
          </a:p>
        </p:txBody>
      </p:sp>
      <p:sp>
        <p:nvSpPr>
          <p:cNvPr id="5" name="TextBox 4">
            <a:extLst>
              <a:ext uri="{FF2B5EF4-FFF2-40B4-BE49-F238E27FC236}">
                <a16:creationId xmlns:a16="http://schemas.microsoft.com/office/drawing/2014/main" id="{09044E01-08AF-4AA0-BD10-DF5706E4BDD1}"/>
              </a:ext>
            </a:extLst>
          </p:cNvPr>
          <p:cNvSpPr txBox="1"/>
          <p:nvPr/>
        </p:nvSpPr>
        <p:spPr>
          <a:xfrm>
            <a:off x="1097280" y="1737360"/>
            <a:ext cx="7273834" cy="954107"/>
          </a:xfrm>
          <a:prstGeom prst="rect">
            <a:avLst/>
          </a:prstGeom>
          <a:noFill/>
        </p:spPr>
        <p:txBody>
          <a:bodyPr wrap="square">
            <a:spAutoFit/>
          </a:bodyPr>
          <a:lstStyle/>
          <a:p>
            <a:r>
              <a:rPr lang="en-US" sz="1400" dirty="0"/>
              <a:t>Danube</a:t>
            </a:r>
          </a:p>
          <a:p>
            <a:r>
              <a:rPr lang="en-US" sz="1400" dirty="0"/>
              <a:t>Countries: Austria, Bosnia and Herzegovina, Bulgaria, Croatia, Czech Republic, Germany, Hungary,</a:t>
            </a:r>
          </a:p>
          <a:p>
            <a:r>
              <a:rPr lang="en-US" sz="1400" dirty="0"/>
              <a:t>Moldova, Montenegro, Romania, Serbia, Slovakia, Slovenia, Ukraine</a:t>
            </a:r>
          </a:p>
          <a:p>
            <a:r>
              <a:rPr lang="en-US" sz="1400" dirty="0"/>
              <a:t>Authority: International Commission for the Protection of the Danube River (ICPDR)</a:t>
            </a:r>
          </a:p>
        </p:txBody>
      </p:sp>
      <p:pic>
        <p:nvPicPr>
          <p:cNvPr id="6" name="Picture 5">
            <a:extLst>
              <a:ext uri="{FF2B5EF4-FFF2-40B4-BE49-F238E27FC236}">
                <a16:creationId xmlns:a16="http://schemas.microsoft.com/office/drawing/2014/main" id="{64FB85DB-52BF-442A-AA20-4074D33FD097}"/>
              </a:ext>
            </a:extLst>
          </p:cNvPr>
          <p:cNvPicPr>
            <a:picLocks noChangeAspect="1"/>
          </p:cNvPicPr>
          <p:nvPr/>
        </p:nvPicPr>
        <p:blipFill rotWithShape="1">
          <a:blip r:embed="rId2">
            <a:extLst>
              <a:ext uri="{28A0092B-C50C-407E-A947-70E740481C1C}">
                <a14:useLocalDpi xmlns:a14="http://schemas.microsoft.com/office/drawing/2010/main"/>
              </a:ext>
            </a:extLst>
          </a:blip>
          <a:srcRect l="1914" r="1754" b="4220"/>
          <a:stretch/>
        </p:blipFill>
        <p:spPr>
          <a:xfrm>
            <a:off x="3450772" y="2691466"/>
            <a:ext cx="6725758" cy="3622247"/>
          </a:xfrm>
          <a:prstGeom prst="rect">
            <a:avLst/>
          </a:prstGeom>
        </p:spPr>
      </p:pic>
      <p:sp>
        <p:nvSpPr>
          <p:cNvPr id="3" name="TextBox 2">
            <a:extLst>
              <a:ext uri="{FF2B5EF4-FFF2-40B4-BE49-F238E27FC236}">
                <a16:creationId xmlns:a16="http://schemas.microsoft.com/office/drawing/2014/main" id="{8ACB7F0F-D736-4E0F-9739-F74B544128AE}"/>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451568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7C229-C911-4211-9EBF-1C15ED039D2C}"/>
              </a:ext>
            </a:extLst>
          </p:cNvPr>
          <p:cNvSpPr>
            <a:spLocks noGrp="1"/>
          </p:cNvSpPr>
          <p:nvPr>
            <p:ph type="title"/>
          </p:nvPr>
        </p:nvSpPr>
        <p:spPr/>
        <p:txBody>
          <a:bodyPr/>
          <a:lstStyle/>
          <a:p>
            <a:r>
              <a:rPr lang="en-US" dirty="0"/>
              <a:t>WCQ Comparison: Jordan River Basin</a:t>
            </a:r>
          </a:p>
        </p:txBody>
      </p:sp>
      <p:sp>
        <p:nvSpPr>
          <p:cNvPr id="7" name="TextBox 6">
            <a:extLst>
              <a:ext uri="{FF2B5EF4-FFF2-40B4-BE49-F238E27FC236}">
                <a16:creationId xmlns:a16="http://schemas.microsoft.com/office/drawing/2014/main" id="{76D4E97C-CF64-4EB1-86AD-B48CBF4C5EB5}"/>
              </a:ext>
            </a:extLst>
          </p:cNvPr>
          <p:cNvSpPr txBox="1"/>
          <p:nvPr/>
        </p:nvSpPr>
        <p:spPr>
          <a:xfrm>
            <a:off x="1097280" y="1737360"/>
            <a:ext cx="6096000" cy="1169551"/>
          </a:xfrm>
          <a:prstGeom prst="rect">
            <a:avLst/>
          </a:prstGeom>
          <a:noFill/>
        </p:spPr>
        <p:txBody>
          <a:bodyPr wrap="square">
            <a:spAutoFit/>
          </a:bodyPr>
          <a:lstStyle/>
          <a:p>
            <a:r>
              <a:rPr lang="en-US" sz="1400" dirty="0"/>
              <a:t>Jordan River*</a:t>
            </a:r>
          </a:p>
          <a:p>
            <a:r>
              <a:rPr lang="en-US" sz="1400" dirty="0"/>
              <a:t>Countries: Israel, Jordan, Lebanon, Syria**</a:t>
            </a:r>
          </a:p>
          <a:p>
            <a:r>
              <a:rPr lang="en-US" sz="1400" dirty="0"/>
              <a:t>Authority:</a:t>
            </a:r>
          </a:p>
          <a:p>
            <a:r>
              <a:rPr lang="en-US" sz="1400" dirty="0"/>
              <a:t>Israel-Jordan: Israeli-Jordanian Joint Water Committee</a:t>
            </a:r>
          </a:p>
          <a:p>
            <a:r>
              <a:rPr lang="en-US" sz="1400" dirty="0"/>
              <a:t>Israel-Lebanon: No cooperation</a:t>
            </a:r>
          </a:p>
        </p:txBody>
      </p:sp>
      <p:pic>
        <p:nvPicPr>
          <p:cNvPr id="8" name="Picture 7">
            <a:extLst>
              <a:ext uri="{FF2B5EF4-FFF2-40B4-BE49-F238E27FC236}">
                <a16:creationId xmlns:a16="http://schemas.microsoft.com/office/drawing/2014/main" id="{959EE74F-268B-4A3E-B26B-8E2E257EC3F0}"/>
              </a:ext>
            </a:extLst>
          </p:cNvPr>
          <p:cNvPicPr>
            <a:picLocks noChangeAspect="1"/>
          </p:cNvPicPr>
          <p:nvPr/>
        </p:nvPicPr>
        <p:blipFill rotWithShape="1">
          <a:blip r:embed="rId2">
            <a:extLst>
              <a:ext uri="{28A0092B-C50C-407E-A947-70E740481C1C}">
                <a14:useLocalDpi xmlns:a14="http://schemas.microsoft.com/office/drawing/2010/main"/>
              </a:ext>
            </a:extLst>
          </a:blip>
          <a:srcRect l="2589" t="2150" r="6525" b="4755"/>
          <a:stretch/>
        </p:blipFill>
        <p:spPr>
          <a:xfrm>
            <a:off x="5138058" y="1894113"/>
            <a:ext cx="6357258" cy="4049487"/>
          </a:xfrm>
          <a:prstGeom prst="rect">
            <a:avLst/>
          </a:prstGeom>
        </p:spPr>
      </p:pic>
      <p:sp>
        <p:nvSpPr>
          <p:cNvPr id="3" name="TextBox 2">
            <a:extLst>
              <a:ext uri="{FF2B5EF4-FFF2-40B4-BE49-F238E27FC236}">
                <a16:creationId xmlns:a16="http://schemas.microsoft.com/office/drawing/2014/main" id="{3AEBBE27-F99A-4B6C-83B5-E728DB7F7DF5}"/>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320745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69D9F-C0A8-40A4-B2BA-0C6FA28E6E19}"/>
              </a:ext>
            </a:extLst>
          </p:cNvPr>
          <p:cNvSpPr>
            <a:spLocks noGrp="1"/>
          </p:cNvSpPr>
          <p:nvPr>
            <p:ph type="title"/>
          </p:nvPr>
        </p:nvSpPr>
        <p:spPr/>
        <p:txBody>
          <a:bodyPr/>
          <a:lstStyle/>
          <a:p>
            <a:r>
              <a:rPr lang="en-US" dirty="0"/>
              <a:t>WCQ Comparison: Indus River Basin</a:t>
            </a:r>
          </a:p>
        </p:txBody>
      </p:sp>
      <p:pic>
        <p:nvPicPr>
          <p:cNvPr id="4" name="Picture 3">
            <a:extLst>
              <a:ext uri="{FF2B5EF4-FFF2-40B4-BE49-F238E27FC236}">
                <a16:creationId xmlns:a16="http://schemas.microsoft.com/office/drawing/2014/main" id="{23761864-613A-406D-93C3-B168C5AEB9CE}"/>
              </a:ext>
            </a:extLst>
          </p:cNvPr>
          <p:cNvPicPr>
            <a:picLocks noChangeAspect="1"/>
          </p:cNvPicPr>
          <p:nvPr/>
        </p:nvPicPr>
        <p:blipFill>
          <a:blip r:embed="rId2"/>
          <a:stretch>
            <a:fillRect/>
          </a:stretch>
        </p:blipFill>
        <p:spPr>
          <a:xfrm>
            <a:off x="3990169" y="2228206"/>
            <a:ext cx="6284301" cy="4097117"/>
          </a:xfrm>
          <a:prstGeom prst="rect">
            <a:avLst/>
          </a:prstGeom>
        </p:spPr>
      </p:pic>
      <p:sp>
        <p:nvSpPr>
          <p:cNvPr id="6" name="TextBox 5">
            <a:extLst>
              <a:ext uri="{FF2B5EF4-FFF2-40B4-BE49-F238E27FC236}">
                <a16:creationId xmlns:a16="http://schemas.microsoft.com/office/drawing/2014/main" id="{41AA043D-9472-442A-8ED0-4704D81AEF7D}"/>
              </a:ext>
            </a:extLst>
          </p:cNvPr>
          <p:cNvSpPr txBox="1"/>
          <p:nvPr/>
        </p:nvSpPr>
        <p:spPr>
          <a:xfrm>
            <a:off x="1036320" y="1737360"/>
            <a:ext cx="6096000" cy="1384995"/>
          </a:xfrm>
          <a:prstGeom prst="rect">
            <a:avLst/>
          </a:prstGeom>
          <a:noFill/>
        </p:spPr>
        <p:txBody>
          <a:bodyPr wrap="square">
            <a:spAutoFit/>
          </a:bodyPr>
          <a:lstStyle/>
          <a:p>
            <a:r>
              <a:rPr lang="en-US" sz="1400" dirty="0"/>
              <a:t>Indus</a:t>
            </a:r>
          </a:p>
          <a:p>
            <a:r>
              <a:rPr lang="en-US" sz="1400" dirty="0"/>
              <a:t>Countries: Afghanistan, China, India, Pakistan</a:t>
            </a:r>
          </a:p>
          <a:p>
            <a:r>
              <a:rPr lang="en-US" sz="1400" dirty="0"/>
              <a:t>Authority:</a:t>
            </a:r>
          </a:p>
          <a:p>
            <a:r>
              <a:rPr lang="en-US" sz="1400" dirty="0"/>
              <a:t>India-Pakistan: Permanent Indus Commission between India and Pakistan</a:t>
            </a:r>
          </a:p>
          <a:p>
            <a:r>
              <a:rPr lang="en-US" sz="1400" dirty="0"/>
              <a:t>Afghanistan-Pakistan: No cooperation</a:t>
            </a:r>
          </a:p>
          <a:p>
            <a:r>
              <a:rPr lang="en-US" sz="1400" dirty="0"/>
              <a:t>China-India: No authority</a:t>
            </a:r>
          </a:p>
        </p:txBody>
      </p:sp>
      <p:sp>
        <p:nvSpPr>
          <p:cNvPr id="3" name="TextBox 2">
            <a:extLst>
              <a:ext uri="{FF2B5EF4-FFF2-40B4-BE49-F238E27FC236}">
                <a16:creationId xmlns:a16="http://schemas.microsoft.com/office/drawing/2014/main" id="{7B841B8C-ACD5-4195-BF77-7492D990DE1D}"/>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932955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D48B4-987D-4232-B8F6-0BE007CF9B1D}"/>
              </a:ext>
            </a:extLst>
          </p:cNvPr>
          <p:cNvSpPr>
            <a:spLocks noGrp="1"/>
          </p:cNvSpPr>
          <p:nvPr>
            <p:ph type="title"/>
          </p:nvPr>
        </p:nvSpPr>
        <p:spPr/>
        <p:txBody>
          <a:bodyPr/>
          <a:lstStyle/>
          <a:p>
            <a:r>
              <a:rPr lang="en-US" dirty="0"/>
              <a:t>WCQ Comparison: Nile River Basin</a:t>
            </a:r>
          </a:p>
        </p:txBody>
      </p:sp>
      <p:pic>
        <p:nvPicPr>
          <p:cNvPr id="4" name="Picture 3">
            <a:extLst>
              <a:ext uri="{FF2B5EF4-FFF2-40B4-BE49-F238E27FC236}">
                <a16:creationId xmlns:a16="http://schemas.microsoft.com/office/drawing/2014/main" id="{9DC44881-7D01-4A14-B4E2-2F489FCE78FA}"/>
              </a:ext>
            </a:extLst>
          </p:cNvPr>
          <p:cNvPicPr>
            <a:picLocks noChangeAspect="1"/>
          </p:cNvPicPr>
          <p:nvPr/>
        </p:nvPicPr>
        <p:blipFill>
          <a:blip r:embed="rId2"/>
          <a:stretch>
            <a:fillRect/>
          </a:stretch>
        </p:blipFill>
        <p:spPr>
          <a:xfrm>
            <a:off x="931565" y="2549951"/>
            <a:ext cx="5882891" cy="3740116"/>
          </a:xfrm>
          <a:prstGeom prst="rect">
            <a:avLst/>
          </a:prstGeom>
        </p:spPr>
      </p:pic>
      <p:sp>
        <p:nvSpPr>
          <p:cNvPr id="6" name="TextBox 5">
            <a:extLst>
              <a:ext uri="{FF2B5EF4-FFF2-40B4-BE49-F238E27FC236}">
                <a16:creationId xmlns:a16="http://schemas.microsoft.com/office/drawing/2014/main" id="{F4C855A2-B1F0-44B0-B701-479163F5168F}"/>
              </a:ext>
            </a:extLst>
          </p:cNvPr>
          <p:cNvSpPr txBox="1"/>
          <p:nvPr/>
        </p:nvSpPr>
        <p:spPr>
          <a:xfrm>
            <a:off x="1066800" y="1672044"/>
            <a:ext cx="10088880" cy="954107"/>
          </a:xfrm>
          <a:prstGeom prst="rect">
            <a:avLst/>
          </a:prstGeom>
          <a:noFill/>
        </p:spPr>
        <p:txBody>
          <a:bodyPr wrap="square">
            <a:spAutoFit/>
          </a:bodyPr>
          <a:lstStyle/>
          <a:p>
            <a:pPr algn="l"/>
            <a:r>
              <a:rPr lang="en-US" sz="1400" b="1" i="0" u="none" strike="noStrike" baseline="0" dirty="0">
                <a:latin typeface="ZapBold"/>
              </a:rPr>
              <a:t>Nile</a:t>
            </a:r>
          </a:p>
          <a:p>
            <a:pPr algn="l"/>
            <a:r>
              <a:rPr lang="en-US" sz="1400" b="1" i="0" u="none" strike="noStrike" baseline="0" dirty="0">
                <a:latin typeface="Calibri-Bold"/>
              </a:rPr>
              <a:t>Countries</a:t>
            </a:r>
            <a:r>
              <a:rPr lang="en-US" sz="1200" b="1" i="0" u="none" strike="noStrike" baseline="0" dirty="0">
                <a:latin typeface="Calibri-Bold"/>
              </a:rPr>
              <a:t>: </a:t>
            </a:r>
            <a:r>
              <a:rPr lang="en-US" sz="1200" b="0" i="0" u="none" strike="noStrike" baseline="0" dirty="0">
                <a:latin typeface="Calibri" panose="020F0502020204030204" pitchFamily="34" charset="0"/>
              </a:rPr>
              <a:t>Burundi, Democratic Republic of the Congo (DRC), Egypt*, Eritrea**, Ethiopia, Kenya, Rwanda, South Sudan, Sudan, Tanzania, Uganda</a:t>
            </a:r>
          </a:p>
          <a:p>
            <a:pPr algn="l"/>
            <a:r>
              <a:rPr lang="en-US" sz="1400" b="1" i="0" u="none" strike="noStrike" baseline="0" dirty="0">
                <a:latin typeface="Calibri-Bold"/>
              </a:rPr>
              <a:t>Authority: </a:t>
            </a:r>
            <a:r>
              <a:rPr lang="en-US" sz="1200" b="0" i="0" u="none" strike="noStrike" baseline="0" dirty="0">
                <a:latin typeface="Calibri" panose="020F0502020204030204" pitchFamily="34" charset="0"/>
              </a:rPr>
              <a:t>Nile Basin Initiative (NBI)</a:t>
            </a:r>
          </a:p>
          <a:p>
            <a:pPr algn="l"/>
            <a:r>
              <a:rPr lang="en-US" sz="1200" b="0" i="0" u="none" strike="noStrike" baseline="0" dirty="0">
                <a:latin typeface="Calibri" panose="020F0502020204030204" pitchFamily="34" charset="0"/>
              </a:rPr>
              <a:t>Egypt-Sudan: Permanent Joint Technical Commission for the Nile Waters (PJTC)</a:t>
            </a:r>
            <a:endParaRPr lang="en-US" sz="1200" dirty="0"/>
          </a:p>
        </p:txBody>
      </p:sp>
      <p:sp>
        <p:nvSpPr>
          <p:cNvPr id="3" name="TextBox 2">
            <a:extLst>
              <a:ext uri="{FF2B5EF4-FFF2-40B4-BE49-F238E27FC236}">
                <a16:creationId xmlns:a16="http://schemas.microsoft.com/office/drawing/2014/main" id="{E507B875-64B2-48AF-9864-68EA186F69B1}"/>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251142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3E156-2588-4E2C-A868-B95D3965C7E9}"/>
              </a:ext>
            </a:extLst>
          </p:cNvPr>
          <p:cNvSpPr>
            <a:spLocks noGrp="1"/>
          </p:cNvSpPr>
          <p:nvPr>
            <p:ph type="title"/>
          </p:nvPr>
        </p:nvSpPr>
        <p:spPr/>
        <p:txBody>
          <a:bodyPr/>
          <a:lstStyle/>
          <a:p>
            <a:r>
              <a:rPr lang="en-US" dirty="0"/>
              <a:t>WCQ Comparison: Okavango and Orange</a:t>
            </a:r>
          </a:p>
        </p:txBody>
      </p:sp>
      <p:pic>
        <p:nvPicPr>
          <p:cNvPr id="4" name="Picture 3">
            <a:extLst>
              <a:ext uri="{FF2B5EF4-FFF2-40B4-BE49-F238E27FC236}">
                <a16:creationId xmlns:a16="http://schemas.microsoft.com/office/drawing/2014/main" id="{629780F6-5241-4DB5-96A4-831ECC46D5B1}"/>
              </a:ext>
            </a:extLst>
          </p:cNvPr>
          <p:cNvPicPr>
            <a:picLocks noChangeAspect="1"/>
          </p:cNvPicPr>
          <p:nvPr/>
        </p:nvPicPr>
        <p:blipFill rotWithShape="1">
          <a:blip r:embed="rId2">
            <a:extLst>
              <a:ext uri="{28A0092B-C50C-407E-A947-70E740481C1C}">
                <a14:useLocalDpi xmlns:a14="http://schemas.microsoft.com/office/drawing/2010/main"/>
              </a:ext>
            </a:extLst>
          </a:blip>
          <a:srcRect l="7794" t="21709" r="27549" b="13310"/>
          <a:stretch/>
        </p:blipFill>
        <p:spPr>
          <a:xfrm>
            <a:off x="1097280" y="2460170"/>
            <a:ext cx="4770120" cy="3243944"/>
          </a:xfrm>
          <a:prstGeom prst="rect">
            <a:avLst/>
          </a:prstGeom>
        </p:spPr>
      </p:pic>
      <p:pic>
        <p:nvPicPr>
          <p:cNvPr id="5" name="Picture 4">
            <a:extLst>
              <a:ext uri="{FF2B5EF4-FFF2-40B4-BE49-F238E27FC236}">
                <a16:creationId xmlns:a16="http://schemas.microsoft.com/office/drawing/2014/main" id="{53EF1FC7-4C99-439F-BAD8-39AC0680DE83}"/>
              </a:ext>
            </a:extLst>
          </p:cNvPr>
          <p:cNvPicPr>
            <a:picLocks noChangeAspect="1"/>
          </p:cNvPicPr>
          <p:nvPr/>
        </p:nvPicPr>
        <p:blipFill rotWithShape="1">
          <a:blip r:embed="rId3">
            <a:extLst>
              <a:ext uri="{28A0092B-C50C-407E-A947-70E740481C1C}">
                <a14:useLocalDpi xmlns:a14="http://schemas.microsoft.com/office/drawing/2010/main"/>
              </a:ext>
            </a:extLst>
          </a:blip>
          <a:srcRect l="7172" t="23875" r="27740" b="6304"/>
          <a:stretch/>
        </p:blipFill>
        <p:spPr>
          <a:xfrm>
            <a:off x="6137374" y="2460170"/>
            <a:ext cx="4987833" cy="3243944"/>
          </a:xfrm>
          <a:prstGeom prst="rect">
            <a:avLst/>
          </a:prstGeom>
        </p:spPr>
      </p:pic>
      <p:sp>
        <p:nvSpPr>
          <p:cNvPr id="7" name="TextBox 6">
            <a:extLst>
              <a:ext uri="{FF2B5EF4-FFF2-40B4-BE49-F238E27FC236}">
                <a16:creationId xmlns:a16="http://schemas.microsoft.com/office/drawing/2014/main" id="{A30BC059-2AFC-4BBD-AB20-9A8F497586B2}"/>
              </a:ext>
            </a:extLst>
          </p:cNvPr>
          <p:cNvSpPr txBox="1"/>
          <p:nvPr/>
        </p:nvSpPr>
        <p:spPr>
          <a:xfrm>
            <a:off x="1023263" y="1709064"/>
            <a:ext cx="5074908" cy="830997"/>
          </a:xfrm>
          <a:prstGeom prst="rect">
            <a:avLst/>
          </a:prstGeom>
          <a:noFill/>
        </p:spPr>
        <p:txBody>
          <a:bodyPr wrap="square">
            <a:spAutoFit/>
          </a:bodyPr>
          <a:lstStyle/>
          <a:p>
            <a:r>
              <a:rPr lang="en-US" sz="1600" dirty="0"/>
              <a:t>Okavango</a:t>
            </a:r>
          </a:p>
          <a:p>
            <a:r>
              <a:rPr lang="en-US" sz="1600" dirty="0"/>
              <a:t>Countries</a:t>
            </a:r>
            <a:r>
              <a:rPr lang="en-US" sz="1400" dirty="0"/>
              <a:t>: </a:t>
            </a:r>
            <a:r>
              <a:rPr lang="en-US" sz="1200" dirty="0"/>
              <a:t>Angola, Botswana, Namibia, Zimbabwe*</a:t>
            </a:r>
          </a:p>
          <a:p>
            <a:r>
              <a:rPr lang="en-US" sz="1600" dirty="0"/>
              <a:t>Authority: </a:t>
            </a:r>
            <a:r>
              <a:rPr lang="en-US" sz="1200" dirty="0"/>
              <a:t>Permanent Okavango River Basin Water Commission (OKACOM)</a:t>
            </a:r>
          </a:p>
        </p:txBody>
      </p:sp>
      <p:sp>
        <p:nvSpPr>
          <p:cNvPr id="9" name="TextBox 8">
            <a:extLst>
              <a:ext uri="{FF2B5EF4-FFF2-40B4-BE49-F238E27FC236}">
                <a16:creationId xmlns:a16="http://schemas.microsoft.com/office/drawing/2014/main" id="{435762C4-E2A1-4A9E-8021-34B41D209F5D}"/>
              </a:ext>
            </a:extLst>
          </p:cNvPr>
          <p:cNvSpPr txBox="1"/>
          <p:nvPr/>
        </p:nvSpPr>
        <p:spPr>
          <a:xfrm>
            <a:off x="1937654" y="1687292"/>
            <a:ext cx="1045029" cy="369332"/>
          </a:xfrm>
          <a:prstGeom prst="rect">
            <a:avLst/>
          </a:prstGeom>
          <a:noFill/>
        </p:spPr>
        <p:txBody>
          <a:bodyPr wrap="square">
            <a:spAutoFit/>
          </a:bodyPr>
          <a:lstStyle/>
          <a:p>
            <a:r>
              <a:rPr lang="en-US" sz="1800" b="1" i="0" u="none" strike="noStrike" baseline="0" dirty="0">
                <a:latin typeface="Calibri-Bold"/>
              </a:rPr>
              <a:t>WCQ 50</a:t>
            </a:r>
            <a:endParaRPr lang="en-US" dirty="0"/>
          </a:p>
        </p:txBody>
      </p:sp>
      <p:sp>
        <p:nvSpPr>
          <p:cNvPr id="11" name="TextBox 10">
            <a:extLst>
              <a:ext uri="{FF2B5EF4-FFF2-40B4-BE49-F238E27FC236}">
                <a16:creationId xmlns:a16="http://schemas.microsoft.com/office/drawing/2014/main" id="{6CD8BBCD-1EDC-48B0-967F-D162F4A8FF00}"/>
              </a:ext>
            </a:extLst>
          </p:cNvPr>
          <p:cNvSpPr txBox="1"/>
          <p:nvPr/>
        </p:nvSpPr>
        <p:spPr>
          <a:xfrm>
            <a:off x="6950534" y="1687292"/>
            <a:ext cx="1282337" cy="369332"/>
          </a:xfrm>
          <a:prstGeom prst="rect">
            <a:avLst/>
          </a:prstGeom>
          <a:noFill/>
        </p:spPr>
        <p:txBody>
          <a:bodyPr wrap="square">
            <a:spAutoFit/>
          </a:bodyPr>
          <a:lstStyle/>
          <a:p>
            <a:r>
              <a:rPr lang="en-US" sz="1800" b="1" i="0" u="none" strike="noStrike" baseline="0" dirty="0">
                <a:latin typeface="Calibri-Bold"/>
              </a:rPr>
              <a:t>WCQ 73.33</a:t>
            </a:r>
            <a:endParaRPr lang="en-US" dirty="0"/>
          </a:p>
        </p:txBody>
      </p:sp>
      <p:sp>
        <p:nvSpPr>
          <p:cNvPr id="13" name="TextBox 12">
            <a:extLst>
              <a:ext uri="{FF2B5EF4-FFF2-40B4-BE49-F238E27FC236}">
                <a16:creationId xmlns:a16="http://schemas.microsoft.com/office/drawing/2014/main" id="{C078A919-F8E6-4A29-8FBB-AD41264CE755}"/>
              </a:ext>
            </a:extLst>
          </p:cNvPr>
          <p:cNvSpPr txBox="1"/>
          <p:nvPr/>
        </p:nvSpPr>
        <p:spPr>
          <a:xfrm>
            <a:off x="6096000" y="1667401"/>
            <a:ext cx="4027714" cy="861774"/>
          </a:xfrm>
          <a:prstGeom prst="rect">
            <a:avLst/>
          </a:prstGeom>
          <a:noFill/>
        </p:spPr>
        <p:txBody>
          <a:bodyPr wrap="square">
            <a:spAutoFit/>
          </a:bodyPr>
          <a:lstStyle/>
          <a:p>
            <a:r>
              <a:rPr lang="en-US" dirty="0"/>
              <a:t>Orange</a:t>
            </a:r>
          </a:p>
          <a:p>
            <a:r>
              <a:rPr lang="en-US" sz="1600" dirty="0"/>
              <a:t>Countries: </a:t>
            </a:r>
            <a:r>
              <a:rPr lang="en-US" sz="1200" dirty="0"/>
              <a:t>Botswana, Lesotho, Namibia, South Africa</a:t>
            </a:r>
          </a:p>
          <a:p>
            <a:r>
              <a:rPr lang="en-US" sz="1600" dirty="0"/>
              <a:t>Authority: </a:t>
            </a:r>
            <a:r>
              <a:rPr lang="en-US" sz="1200" dirty="0"/>
              <a:t>Orange-Senqu River Commission (ORASECOM)</a:t>
            </a:r>
          </a:p>
        </p:txBody>
      </p:sp>
      <p:sp>
        <p:nvSpPr>
          <p:cNvPr id="3" name="TextBox 2">
            <a:extLst>
              <a:ext uri="{FF2B5EF4-FFF2-40B4-BE49-F238E27FC236}">
                <a16:creationId xmlns:a16="http://schemas.microsoft.com/office/drawing/2014/main" id="{D58EDA11-851F-43C4-9DA7-FF94575F295C}"/>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282772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6829D-85C2-47E7-8C71-8209AFBB8644}"/>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330A0160-C663-4BF7-B976-54C5814413AE}"/>
              </a:ext>
            </a:extLst>
          </p:cNvPr>
          <p:cNvSpPr>
            <a:spLocks noGrp="1"/>
          </p:cNvSpPr>
          <p:nvPr>
            <p:ph sz="quarter" idx="13"/>
          </p:nvPr>
        </p:nvSpPr>
        <p:spPr>
          <a:xfrm>
            <a:off x="913774" y="1737360"/>
            <a:ext cx="10363826" cy="4609011"/>
          </a:xfrm>
        </p:spPr>
        <p:txBody>
          <a:bodyPr>
            <a:normAutofit fontScale="85000" lnSpcReduction="20000"/>
          </a:bodyPr>
          <a:lstStyle/>
          <a:p>
            <a:pPr marL="457200" lvl="1" indent="-365760">
              <a:lnSpc>
                <a:spcPct val="110000"/>
              </a:lnSpc>
              <a:buClr>
                <a:schemeClr val="tx2"/>
              </a:buClr>
              <a:buFont typeface="Wingdings" panose="05000000000000000000" pitchFamily="2" charset="2"/>
              <a:buChar char="q"/>
            </a:pPr>
            <a:r>
              <a:rPr lang="en-US" sz="2300" dirty="0"/>
              <a:t>Water resources have been bones of contention as well as entry points of overall cooperation.</a:t>
            </a:r>
          </a:p>
          <a:p>
            <a:pPr marL="457200" lvl="1" indent="-365760">
              <a:lnSpc>
                <a:spcPct val="110000"/>
              </a:lnSpc>
              <a:buClr>
                <a:schemeClr val="tx2"/>
              </a:buClr>
              <a:buFont typeface="Wingdings" panose="05000000000000000000" pitchFamily="2" charset="2"/>
              <a:buChar char="q"/>
            </a:pPr>
            <a:r>
              <a:rPr lang="en-US" sz="2300" dirty="0"/>
              <a:t>Equitable and reasonable sharing is a core principle that needs to be an integral component of agreements.</a:t>
            </a:r>
          </a:p>
          <a:p>
            <a:pPr marL="457200" lvl="1" indent="-365760">
              <a:lnSpc>
                <a:spcPct val="110000"/>
              </a:lnSpc>
              <a:buClr>
                <a:schemeClr val="tx2"/>
              </a:buClr>
              <a:buFont typeface="Wingdings" panose="05000000000000000000" pitchFamily="2" charset="2"/>
              <a:buChar char="q"/>
            </a:pPr>
            <a:r>
              <a:rPr lang="en-US" sz="2300" dirty="0"/>
              <a:t>Agreements are absolutely necessary and delays are the forebearers of wasted opportunities in terms of cooperative economic development.</a:t>
            </a:r>
          </a:p>
          <a:p>
            <a:pPr marL="457200" lvl="1" indent="-365760">
              <a:lnSpc>
                <a:spcPct val="110000"/>
              </a:lnSpc>
              <a:buClr>
                <a:schemeClr val="tx2"/>
              </a:buClr>
              <a:buFont typeface="Wingdings" panose="05000000000000000000" pitchFamily="2" charset="2"/>
              <a:buChar char="q"/>
            </a:pPr>
            <a:r>
              <a:rPr lang="en-US" sz="2300" dirty="0"/>
              <a:t>It is important to have a regional sustainable view of water resources development. </a:t>
            </a:r>
          </a:p>
          <a:p>
            <a:pPr marL="457200" lvl="1" indent="-365760">
              <a:lnSpc>
                <a:spcPct val="110000"/>
              </a:lnSpc>
              <a:buClr>
                <a:schemeClr val="tx2"/>
              </a:buClr>
              <a:buFont typeface="Wingdings" panose="05000000000000000000" pitchFamily="2" charset="2"/>
              <a:buChar char="q"/>
            </a:pPr>
            <a:r>
              <a:rPr lang="en-US" sz="2300" dirty="0"/>
              <a:t>International cooperation and treaty mechanisms provide a good starting point for regional cooperation agreements</a:t>
            </a:r>
          </a:p>
          <a:p>
            <a:pPr marL="457200" lvl="1" indent="-365760">
              <a:lnSpc>
                <a:spcPct val="110000"/>
              </a:lnSpc>
              <a:buClr>
                <a:schemeClr val="tx2"/>
              </a:buClr>
              <a:buFont typeface="Wingdings" panose="05000000000000000000" pitchFamily="2" charset="2"/>
              <a:buChar char="q"/>
            </a:pPr>
            <a:r>
              <a:rPr lang="en-US" sz="2300" dirty="0"/>
              <a:t>Treaties need to have clearly defined arbitration rules and remedial measures</a:t>
            </a:r>
          </a:p>
          <a:p>
            <a:pPr marL="457200" lvl="1" indent="-365760">
              <a:lnSpc>
                <a:spcPct val="110000"/>
              </a:lnSpc>
              <a:buClr>
                <a:schemeClr val="tx2"/>
              </a:buClr>
              <a:buFont typeface="Wingdings" panose="05000000000000000000" pitchFamily="2" charset="2"/>
              <a:buChar char="q"/>
            </a:pPr>
            <a:r>
              <a:rPr lang="en-US" sz="2300" dirty="0"/>
              <a:t>Sharing both costs and benefits enhances cooperation.</a:t>
            </a:r>
          </a:p>
          <a:p>
            <a:pPr marL="457200" lvl="1" indent="-365760">
              <a:lnSpc>
                <a:spcPct val="110000"/>
              </a:lnSpc>
              <a:buClr>
                <a:schemeClr val="tx2"/>
              </a:buClr>
              <a:buFont typeface="Wingdings" panose="05000000000000000000" pitchFamily="2" charset="2"/>
              <a:buChar char="q"/>
            </a:pPr>
            <a:r>
              <a:rPr lang="en-US" sz="2300" dirty="0"/>
              <a:t>Climate change and ecosystem considerations need to be addressed in regional agreements</a:t>
            </a:r>
          </a:p>
          <a:p>
            <a:pPr marL="457200" lvl="1" indent="-365760">
              <a:lnSpc>
                <a:spcPct val="110000"/>
              </a:lnSpc>
              <a:buClr>
                <a:schemeClr val="tx2"/>
              </a:buClr>
              <a:buFont typeface="Wingdings" panose="05000000000000000000" pitchFamily="2" charset="2"/>
              <a:buChar char="q"/>
            </a:pPr>
            <a:r>
              <a:rPr lang="en-US" sz="2300" dirty="0"/>
              <a:t>It is important to contextualize water use on the basis of appropriate technology and resource development.</a:t>
            </a:r>
          </a:p>
          <a:p>
            <a:endParaRPr lang="en-US" dirty="0"/>
          </a:p>
        </p:txBody>
      </p:sp>
      <p:sp>
        <p:nvSpPr>
          <p:cNvPr id="5" name="TextBox 4">
            <a:extLst>
              <a:ext uri="{FF2B5EF4-FFF2-40B4-BE49-F238E27FC236}">
                <a16:creationId xmlns:a16="http://schemas.microsoft.com/office/drawing/2014/main" id="{69E40EF1-ABF7-4BAB-97F7-662CC2AA2042}"/>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638720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AC73D-B291-4235-BA47-F7930D7420A4}"/>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AC210D45-4D92-4835-B5BE-2BD976061D30}"/>
              </a:ext>
            </a:extLst>
          </p:cNvPr>
          <p:cNvSpPr>
            <a:spLocks noGrp="1"/>
          </p:cNvSpPr>
          <p:nvPr>
            <p:ph sz="quarter" idx="13"/>
          </p:nvPr>
        </p:nvSpPr>
        <p:spPr/>
        <p:txBody>
          <a:bodyPr/>
          <a:lstStyle/>
          <a:p>
            <a:pPr indent="-274320">
              <a:buClr>
                <a:schemeClr val="tx2"/>
              </a:buClr>
              <a:buFont typeface="Wingdings" panose="05000000000000000000" pitchFamily="2" charset="2"/>
              <a:buChar char="q"/>
            </a:pPr>
            <a:r>
              <a:rPr lang="en-US" dirty="0"/>
              <a:t>Transboundary water resources</a:t>
            </a:r>
          </a:p>
          <a:p>
            <a:pPr indent="-274320">
              <a:buClr>
                <a:schemeClr val="tx2"/>
              </a:buClr>
              <a:buFont typeface="Wingdings" panose="05000000000000000000" pitchFamily="2" charset="2"/>
              <a:buChar char="q"/>
            </a:pPr>
            <a:r>
              <a:rPr lang="en-US" dirty="0"/>
              <a:t>The emergence of regulatory framework</a:t>
            </a:r>
          </a:p>
          <a:p>
            <a:pPr indent="-274320">
              <a:buClr>
                <a:schemeClr val="tx2"/>
              </a:buClr>
              <a:buFont typeface="Wingdings" panose="05000000000000000000" pitchFamily="2" charset="2"/>
              <a:buChar char="q"/>
            </a:pPr>
            <a:r>
              <a:rPr lang="en-US" dirty="0"/>
              <a:t>Transboundary water treaties</a:t>
            </a:r>
          </a:p>
          <a:p>
            <a:pPr indent="-274320">
              <a:buClr>
                <a:schemeClr val="tx2"/>
              </a:buClr>
              <a:buFont typeface="Wingdings" panose="05000000000000000000" pitchFamily="2" charset="2"/>
              <a:buChar char="q"/>
            </a:pPr>
            <a:r>
              <a:rPr lang="en-US" dirty="0"/>
              <a:t>The global experience of transboundary water resources management</a:t>
            </a:r>
          </a:p>
          <a:p>
            <a:pPr indent="-274320">
              <a:buClr>
                <a:schemeClr val="tx2"/>
              </a:buClr>
              <a:buFont typeface="Wingdings" panose="05000000000000000000" pitchFamily="2" charset="2"/>
              <a:buChar char="q"/>
            </a:pPr>
            <a:r>
              <a:rPr lang="en-US" dirty="0"/>
              <a:t>Lessons learned</a:t>
            </a:r>
          </a:p>
        </p:txBody>
      </p:sp>
      <p:sp>
        <p:nvSpPr>
          <p:cNvPr id="5" name="TextBox 4">
            <a:extLst>
              <a:ext uri="{FF2B5EF4-FFF2-40B4-BE49-F238E27FC236}">
                <a16:creationId xmlns:a16="http://schemas.microsoft.com/office/drawing/2014/main" id="{53F71586-849C-4F33-8495-030789AAFD67}"/>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461040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133C4-D0CD-4355-9CB3-39DCB825D2CA}"/>
              </a:ext>
            </a:extLst>
          </p:cNvPr>
          <p:cNvSpPr>
            <a:spLocks noGrp="1"/>
          </p:cNvSpPr>
          <p:nvPr>
            <p:ph type="title"/>
          </p:nvPr>
        </p:nvSpPr>
        <p:spPr/>
        <p:txBody>
          <a:bodyPr/>
          <a:lstStyle/>
          <a:p>
            <a:r>
              <a:rPr lang="en-US" dirty="0"/>
              <a:t>Points to ponder</a:t>
            </a:r>
          </a:p>
        </p:txBody>
      </p:sp>
      <p:sp>
        <p:nvSpPr>
          <p:cNvPr id="3" name="Content Placeholder 2">
            <a:extLst>
              <a:ext uri="{FF2B5EF4-FFF2-40B4-BE49-F238E27FC236}">
                <a16:creationId xmlns:a16="http://schemas.microsoft.com/office/drawing/2014/main" id="{D257A753-9BF8-4787-A2EE-9411D4ED069F}"/>
              </a:ext>
            </a:extLst>
          </p:cNvPr>
          <p:cNvSpPr>
            <a:spLocks noGrp="1"/>
          </p:cNvSpPr>
          <p:nvPr>
            <p:ph sz="quarter" idx="13"/>
          </p:nvPr>
        </p:nvSpPr>
        <p:spPr>
          <a:xfrm>
            <a:off x="913774" y="1737360"/>
            <a:ext cx="10363826" cy="4685658"/>
          </a:xfrm>
        </p:spPr>
        <p:txBody>
          <a:bodyPr>
            <a:normAutofit fontScale="85000" lnSpcReduction="10000"/>
          </a:bodyPr>
          <a:lstStyle/>
          <a:p>
            <a:pPr marR="0" lvl="0">
              <a:lnSpc>
                <a:spcPct val="120000"/>
              </a:lnSpc>
              <a:spcBef>
                <a:spcPts val="0"/>
              </a:spcBef>
              <a:spcAft>
                <a:spcPts val="0"/>
              </a:spcAft>
              <a:buClr>
                <a:schemeClr val="tx1"/>
              </a:buClr>
              <a:buSzPts val="1000"/>
              <a:buFont typeface="Wingdings" panose="05000000000000000000" pitchFamily="2" charset="2"/>
              <a:buChar char="ü"/>
              <a:tabLst>
                <a:tab pos="457200" algn="l"/>
              </a:tabLst>
            </a:pPr>
            <a:r>
              <a:rPr lang="en-US" sz="1800" dirty="0">
                <a:solidFill>
                  <a:srgbClr val="6E6E6E"/>
                </a:solidFill>
                <a:effectLst/>
                <a:latin typeface="Arial" panose="020B0604020202020204" pitchFamily="34" charset="0"/>
                <a:ea typeface="Calibri" panose="020F0502020204030204" pitchFamily="34" charset="0"/>
              </a:rPr>
              <a:t>Transboundary lake and river basins account for an estimated 60 per cent of global freshwater flow and is home to 40 per cent of the world’s population. (</a:t>
            </a:r>
            <a:r>
              <a:rPr lang="en-US" sz="1800" u="none" strike="noStrike" dirty="0">
                <a:solidFill>
                  <a:srgbClr val="0077B3"/>
                </a:solidFill>
                <a:effectLst/>
                <a:latin typeface="Arial" panose="020B0604020202020204" pitchFamily="34" charset="0"/>
                <a:ea typeface="Calibri" panose="020F0502020204030204" pitchFamily="34" charset="0"/>
                <a:hlinkClick r:id="rId2"/>
              </a:rPr>
              <a:t>UN-Water: Transboundary Waters: Sharing Benefits, Sharing Responsibilities, 2008</a:t>
            </a:r>
            <a:r>
              <a:rPr lang="en-US" sz="1800" dirty="0">
                <a:solidFill>
                  <a:srgbClr val="6E6E6E"/>
                </a:solidFill>
                <a:effectLst/>
                <a:latin typeface="Arial" panose="020B0604020202020204" pitchFamily="34" charset="0"/>
                <a:ea typeface="Calibri" panose="020F0502020204030204" pitchFamily="34" charset="0"/>
              </a:rPr>
              <a:t>)</a:t>
            </a:r>
          </a:p>
          <a:p>
            <a:pPr marR="0" lvl="0">
              <a:lnSpc>
                <a:spcPct val="120000"/>
              </a:lnSpc>
              <a:spcBef>
                <a:spcPts val="0"/>
              </a:spcBef>
              <a:spcAft>
                <a:spcPts val="0"/>
              </a:spcAft>
              <a:buClr>
                <a:schemeClr val="tx1"/>
              </a:buClr>
              <a:buSzPts val="1000"/>
              <a:buFont typeface="Wingdings" panose="05000000000000000000" pitchFamily="2" charset="2"/>
              <a:buChar char="ü"/>
              <a:tabLst>
                <a:tab pos="457200" algn="l"/>
              </a:tabLst>
            </a:pPr>
            <a:r>
              <a:rPr lang="en-US" sz="1800" dirty="0">
                <a:solidFill>
                  <a:srgbClr val="6E6E6E"/>
                </a:solidFill>
                <a:effectLst/>
                <a:latin typeface="Arial" panose="020B0604020202020204" pitchFamily="34" charset="0"/>
                <a:ea typeface="Calibri" panose="020F0502020204030204" pitchFamily="34" charset="0"/>
              </a:rPr>
              <a:t>An estimated 148 states have international basins within their territory, and 21 countries lie entirely within them. (</a:t>
            </a:r>
            <a:r>
              <a:rPr lang="en-US" sz="1800" u="none" strike="noStrike" dirty="0">
                <a:solidFill>
                  <a:srgbClr val="0077B3"/>
                </a:solidFill>
                <a:effectLst/>
                <a:latin typeface="Arial" panose="020B0604020202020204" pitchFamily="34" charset="0"/>
                <a:ea typeface="Calibri" panose="020F0502020204030204" pitchFamily="34" charset="0"/>
                <a:hlinkClick r:id="rId3"/>
              </a:rPr>
              <a:t>4th UN World Water Development Report, 2012</a:t>
            </a:r>
            <a:r>
              <a:rPr lang="en-US" sz="1800" dirty="0">
                <a:solidFill>
                  <a:srgbClr val="6E6E6E"/>
                </a:solidFill>
                <a:effectLst/>
                <a:latin typeface="Arial" panose="020B0604020202020204" pitchFamily="34" charset="0"/>
                <a:ea typeface="Calibri" panose="020F0502020204030204" pitchFamily="34" charset="0"/>
              </a:rPr>
              <a:t>)</a:t>
            </a:r>
          </a:p>
          <a:p>
            <a:pPr marR="0" lvl="0">
              <a:lnSpc>
                <a:spcPct val="120000"/>
              </a:lnSpc>
              <a:spcBef>
                <a:spcPts val="0"/>
              </a:spcBef>
              <a:spcAft>
                <a:spcPts val="0"/>
              </a:spcAft>
              <a:buClr>
                <a:schemeClr val="tx1"/>
              </a:buClr>
              <a:buSzPts val="1000"/>
              <a:buFont typeface="Wingdings" panose="05000000000000000000" pitchFamily="2" charset="2"/>
              <a:buChar char="ü"/>
              <a:tabLst>
                <a:tab pos="457200" algn="l"/>
              </a:tabLst>
            </a:pPr>
            <a:r>
              <a:rPr lang="en-US" sz="1800" dirty="0">
                <a:solidFill>
                  <a:srgbClr val="6E6E6E"/>
                </a:solidFill>
                <a:effectLst/>
                <a:latin typeface="Arial" panose="020B0604020202020204" pitchFamily="34" charset="0"/>
                <a:ea typeface="Calibri" panose="020F0502020204030204" pitchFamily="34" charset="0"/>
              </a:rPr>
              <a:t>Around 60 per cent of the world’s international river basins lack any type of cooperative management framework. (</a:t>
            </a:r>
            <a:r>
              <a:rPr lang="en-US" sz="1800" u="none" strike="noStrike" dirty="0">
                <a:solidFill>
                  <a:srgbClr val="0077B3"/>
                </a:solidFill>
                <a:effectLst/>
                <a:latin typeface="Arial" panose="020B0604020202020204" pitchFamily="34" charset="0"/>
                <a:ea typeface="Calibri" panose="020F0502020204030204" pitchFamily="34" charset="0"/>
                <a:hlinkClick r:id="rId3"/>
              </a:rPr>
              <a:t>4th UN World Water Development Report, 2012</a:t>
            </a:r>
            <a:r>
              <a:rPr lang="en-US" sz="1800" dirty="0">
                <a:solidFill>
                  <a:srgbClr val="6E6E6E"/>
                </a:solidFill>
                <a:effectLst/>
                <a:latin typeface="Arial" panose="020B0604020202020204" pitchFamily="34" charset="0"/>
                <a:ea typeface="Calibri" panose="020F0502020204030204" pitchFamily="34" charset="0"/>
              </a:rPr>
              <a:t>)</a:t>
            </a:r>
          </a:p>
          <a:p>
            <a:pPr marR="0" lvl="0">
              <a:lnSpc>
                <a:spcPct val="120000"/>
              </a:lnSpc>
              <a:spcBef>
                <a:spcPts val="0"/>
              </a:spcBef>
              <a:spcAft>
                <a:spcPts val="0"/>
              </a:spcAft>
              <a:buClr>
                <a:schemeClr val="tx1"/>
              </a:buClr>
              <a:buSzPts val="1000"/>
              <a:buFont typeface="Wingdings" panose="05000000000000000000" pitchFamily="2" charset="2"/>
              <a:buChar char="ü"/>
              <a:tabLst>
                <a:tab pos="457200" algn="l"/>
              </a:tabLst>
            </a:pPr>
            <a:r>
              <a:rPr lang="en-US" sz="1800" dirty="0">
                <a:solidFill>
                  <a:srgbClr val="6E6E6E"/>
                </a:solidFill>
                <a:effectLst/>
                <a:latin typeface="Arial" panose="020B0604020202020204" pitchFamily="34" charset="0"/>
                <a:ea typeface="Calibri" panose="020F0502020204030204" pitchFamily="34" charset="0"/>
              </a:rPr>
              <a:t>In the 20th century, only seven minor skirmishes took place between nations over shared water resources, while over 300 treaties were signed during the same period of time. (</a:t>
            </a:r>
            <a:r>
              <a:rPr lang="en-US" sz="1800" u="none" strike="noStrike" dirty="0">
                <a:solidFill>
                  <a:srgbClr val="0077B3"/>
                </a:solidFill>
                <a:effectLst/>
                <a:latin typeface="Arial" panose="020B0604020202020204" pitchFamily="34" charset="0"/>
                <a:ea typeface="Calibri" panose="020F0502020204030204" pitchFamily="34" charset="0"/>
                <a:hlinkClick r:id="rId2"/>
              </a:rPr>
              <a:t>UN-Water: Transboundary Waters: Sharing Benefits, Sharing Responsibilities, 2008</a:t>
            </a:r>
            <a:r>
              <a:rPr lang="en-US" sz="1800" dirty="0">
                <a:solidFill>
                  <a:srgbClr val="6E6E6E"/>
                </a:solidFill>
                <a:effectLst/>
                <a:latin typeface="Arial" panose="020B0604020202020204" pitchFamily="34" charset="0"/>
                <a:ea typeface="Calibri" panose="020F0502020204030204" pitchFamily="34" charset="0"/>
              </a:rPr>
              <a:t>)</a:t>
            </a:r>
          </a:p>
          <a:p>
            <a:pPr marR="0" lvl="0">
              <a:lnSpc>
                <a:spcPct val="120000"/>
              </a:lnSpc>
              <a:spcBef>
                <a:spcPts val="0"/>
              </a:spcBef>
              <a:spcAft>
                <a:spcPts val="0"/>
              </a:spcAft>
              <a:buClr>
                <a:schemeClr val="tx1"/>
              </a:buClr>
              <a:buSzPts val="1000"/>
              <a:buFont typeface="Wingdings" panose="05000000000000000000" pitchFamily="2" charset="2"/>
              <a:buChar char="ü"/>
              <a:tabLst>
                <a:tab pos="457200" algn="l"/>
              </a:tabLst>
            </a:pPr>
            <a:r>
              <a:rPr lang="en-US" sz="1800" dirty="0">
                <a:solidFill>
                  <a:srgbClr val="6E6E6E"/>
                </a:solidFill>
                <a:effectLst/>
                <a:latin typeface="Arial" panose="020B0604020202020204" pitchFamily="34" charset="0"/>
                <a:ea typeface="Calibri" panose="020F0502020204030204" pitchFamily="34" charset="0"/>
              </a:rPr>
              <a:t>There are numerous examples where transboundary waters have proved to be a source of cooperation rather than conflict. (</a:t>
            </a:r>
            <a:r>
              <a:rPr lang="en-US" sz="1800" u="none" strike="noStrike" dirty="0">
                <a:solidFill>
                  <a:srgbClr val="0077B3"/>
                </a:solidFill>
                <a:effectLst/>
                <a:latin typeface="Arial" panose="020B0604020202020204" pitchFamily="34" charset="0"/>
                <a:ea typeface="Calibri" panose="020F0502020204030204" pitchFamily="34" charset="0"/>
                <a:hlinkClick r:id="rId3"/>
              </a:rPr>
              <a:t>4th UN World Water Development Report, 2012</a:t>
            </a:r>
            <a:r>
              <a:rPr lang="en-US" sz="1800" dirty="0">
                <a:solidFill>
                  <a:srgbClr val="6E6E6E"/>
                </a:solidFill>
                <a:effectLst/>
                <a:latin typeface="Arial" panose="020B0604020202020204" pitchFamily="34" charset="0"/>
                <a:ea typeface="Calibri" panose="020F0502020204030204" pitchFamily="34" charset="0"/>
              </a:rPr>
              <a:t>). However, failure to engage the basin hegemon constructively will hamper effective cooperation on transboundary waters. (</a:t>
            </a:r>
            <a:r>
              <a:rPr lang="en-US" sz="1800" u="none" strike="noStrike" dirty="0">
                <a:solidFill>
                  <a:srgbClr val="0077B3"/>
                </a:solidFill>
                <a:effectLst/>
                <a:latin typeface="Arial" panose="020B0604020202020204" pitchFamily="34" charset="0"/>
                <a:ea typeface="Calibri" panose="020F0502020204030204" pitchFamily="34" charset="0"/>
                <a:hlinkClick r:id="rId4"/>
              </a:rPr>
              <a:t>SIWI: Addressing Power Asymmetry: How Transboundary Water Management May Serve to Reduce Poverty, 2011</a:t>
            </a:r>
            <a:r>
              <a:rPr lang="en-US" sz="1800" dirty="0">
                <a:solidFill>
                  <a:srgbClr val="6E6E6E"/>
                </a:solidFill>
                <a:effectLst/>
                <a:latin typeface="Arial" panose="020B0604020202020204" pitchFamily="34" charset="0"/>
                <a:ea typeface="Calibri" panose="020F0502020204030204" pitchFamily="34" charset="0"/>
              </a:rPr>
              <a:t>)</a:t>
            </a:r>
          </a:p>
          <a:p>
            <a:pPr>
              <a:lnSpc>
                <a:spcPct val="120000"/>
              </a:lnSpc>
              <a:spcBef>
                <a:spcPts val="0"/>
              </a:spcBef>
              <a:spcAft>
                <a:spcPts val="0"/>
              </a:spcAft>
              <a:buClr>
                <a:schemeClr val="tx1"/>
              </a:buClr>
              <a:buFont typeface="Wingdings" panose="05000000000000000000" pitchFamily="2" charset="2"/>
              <a:buChar char="ü"/>
            </a:pPr>
            <a:r>
              <a:rPr lang="en-US" sz="1800" dirty="0">
                <a:solidFill>
                  <a:srgbClr val="6E6E6E"/>
                </a:solidFill>
                <a:effectLst/>
                <a:latin typeface="Arial" panose="020B0604020202020204" pitchFamily="34" charset="0"/>
                <a:ea typeface="Calibri" panose="020F0502020204030204" pitchFamily="34" charset="0"/>
              </a:rPr>
              <a:t>There are several ways that improved transboundary water management arrangements may bring about benefits for poor people living within shared basins. More equitable and efficient water sharing amongst farmers across borders, for example, can lead to more sustainable water use and more secure yields. (</a:t>
            </a:r>
            <a:r>
              <a:rPr lang="en-US" sz="1800" u="none" strike="noStrike" dirty="0">
                <a:solidFill>
                  <a:srgbClr val="0077B3"/>
                </a:solidFill>
                <a:effectLst/>
                <a:latin typeface="Arial" panose="020B0604020202020204" pitchFamily="34" charset="0"/>
                <a:ea typeface="Calibri" panose="020F0502020204030204" pitchFamily="34" charset="0"/>
                <a:hlinkClick r:id="rId4"/>
              </a:rPr>
              <a:t>SIWI: Addressing Power Asymmetry: How Transboundary Water Management May Serve to Reduce Poverty, 2011</a:t>
            </a:r>
            <a:endParaRPr lang="en-US" dirty="0"/>
          </a:p>
        </p:txBody>
      </p:sp>
      <p:sp>
        <p:nvSpPr>
          <p:cNvPr id="5" name="TextBox 4">
            <a:extLst>
              <a:ext uri="{FF2B5EF4-FFF2-40B4-BE49-F238E27FC236}">
                <a16:creationId xmlns:a16="http://schemas.microsoft.com/office/drawing/2014/main" id="{3C2750BE-D9CD-4617-8889-467711328653}"/>
              </a:ext>
            </a:extLst>
          </p:cNvPr>
          <p:cNvSpPr txBox="1"/>
          <p:nvPr/>
        </p:nvSpPr>
        <p:spPr>
          <a:xfrm>
            <a:off x="1097280" y="6423018"/>
            <a:ext cx="4972594" cy="296758"/>
          </a:xfrm>
          <a:prstGeom prst="rect">
            <a:avLst/>
          </a:prstGeom>
          <a:noFill/>
        </p:spPr>
        <p:txBody>
          <a:bodyPr wrap="square">
            <a:spAutoFit/>
          </a:bodyPr>
          <a:lstStyle/>
          <a:p>
            <a:pPr marL="0" marR="0">
              <a:lnSpc>
                <a:spcPct val="115000"/>
              </a:lnSpc>
              <a:spcBef>
                <a:spcPts val="0"/>
              </a:spcBef>
              <a:spcAft>
                <a:spcPts val="1000"/>
              </a:spcAft>
            </a:pPr>
            <a:r>
              <a:rPr lang="en-US" sz="1200" u="sng" dirty="0">
                <a:solidFill>
                  <a:srgbClr val="0000FF"/>
                </a:solidFill>
                <a:effectLst/>
                <a:latin typeface="Arial" panose="020B0604020202020204" pitchFamily="34" charset="0"/>
                <a:ea typeface="Calibri" panose="020F0502020204030204" pitchFamily="34" charset="0"/>
                <a:hlinkClick r:id="rId5"/>
              </a:rPr>
              <a:t>https://www.siwi.org/facts-and-statistics/5-transboundary-waters/</a:t>
            </a:r>
            <a:endParaRPr lang="en-US" sz="1200" dirty="0">
              <a:effectLst/>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FE8C401A-98D2-4C3B-8331-F8492082F667}"/>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897400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525C9-970C-4DC2-A5D9-E0E3EDE1EBBE}"/>
              </a:ext>
            </a:extLst>
          </p:cNvPr>
          <p:cNvSpPr>
            <a:spLocks noGrp="1"/>
          </p:cNvSpPr>
          <p:nvPr>
            <p:ph type="title"/>
          </p:nvPr>
        </p:nvSpPr>
        <p:spPr>
          <a:xfrm>
            <a:off x="3634740" y="3073345"/>
            <a:ext cx="4922520" cy="1450757"/>
          </a:xfrm>
        </p:spPr>
        <p:txBody>
          <a:bodyPr/>
          <a:lstStyle/>
          <a:p>
            <a:pPr algn="ctr"/>
            <a:r>
              <a:rPr lang="en-US" dirty="0"/>
              <a:t>Thank You</a:t>
            </a:r>
          </a:p>
        </p:txBody>
      </p:sp>
      <p:sp>
        <p:nvSpPr>
          <p:cNvPr id="4" name="TextBox 3">
            <a:extLst>
              <a:ext uri="{FF2B5EF4-FFF2-40B4-BE49-F238E27FC236}">
                <a16:creationId xmlns:a16="http://schemas.microsoft.com/office/drawing/2014/main" id="{D6016DB2-63B5-4F42-BFFD-B9F2B87A7214}"/>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3250689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7DFB3-3F0B-481F-82FC-8837399802E2}"/>
              </a:ext>
            </a:extLst>
          </p:cNvPr>
          <p:cNvSpPr>
            <a:spLocks noGrp="1"/>
          </p:cNvSpPr>
          <p:nvPr>
            <p:ph type="title"/>
          </p:nvPr>
        </p:nvSpPr>
        <p:spPr/>
        <p:txBody>
          <a:bodyPr/>
          <a:lstStyle/>
          <a:p>
            <a:r>
              <a:rPr lang="en-US" dirty="0"/>
              <a:t>Transboundary Water</a:t>
            </a:r>
            <a:r>
              <a:rPr lang="en-US" baseline="0" dirty="0"/>
              <a:t> Resources</a:t>
            </a:r>
            <a:endParaRPr lang="en-US" dirty="0"/>
          </a:p>
        </p:txBody>
      </p:sp>
      <p:pic>
        <p:nvPicPr>
          <p:cNvPr id="15" name="Content Placeholder 14">
            <a:extLst>
              <a:ext uri="{FF2B5EF4-FFF2-40B4-BE49-F238E27FC236}">
                <a16:creationId xmlns:a16="http://schemas.microsoft.com/office/drawing/2014/main" id="{6609B6F9-7133-4F1E-BA95-F7AA11EC0B5F}"/>
              </a:ext>
            </a:extLst>
          </p:cNvPr>
          <p:cNvPicPr>
            <a:picLocks noGrp="1" noChangeAspect="1"/>
          </p:cNvPicPr>
          <p:nvPr>
            <p:ph sz="quarter" idx="13"/>
          </p:nvPr>
        </p:nvPicPr>
        <p:blipFill rotWithShape="1">
          <a:blip r:embed="rId3">
            <a:extLst>
              <a:ext uri="{28A0092B-C50C-407E-A947-70E740481C1C}">
                <a14:useLocalDpi xmlns:a14="http://schemas.microsoft.com/office/drawing/2010/main"/>
              </a:ext>
            </a:extLst>
          </a:blip>
          <a:srcRect/>
          <a:stretch/>
        </p:blipFill>
        <p:spPr>
          <a:xfrm>
            <a:off x="4348246" y="1745616"/>
            <a:ext cx="6860872" cy="4562620"/>
          </a:xfrm>
        </p:spPr>
      </p:pic>
      <p:sp>
        <p:nvSpPr>
          <p:cNvPr id="7" name="TextBox 6">
            <a:extLst>
              <a:ext uri="{FF2B5EF4-FFF2-40B4-BE49-F238E27FC236}">
                <a16:creationId xmlns:a16="http://schemas.microsoft.com/office/drawing/2014/main" id="{66CBA4AF-8618-4A06-B9EB-59736723BB6F}"/>
              </a:ext>
            </a:extLst>
          </p:cNvPr>
          <p:cNvSpPr txBox="1"/>
          <p:nvPr/>
        </p:nvSpPr>
        <p:spPr>
          <a:xfrm>
            <a:off x="0" y="6399648"/>
            <a:ext cx="7044613" cy="400110"/>
          </a:xfrm>
          <a:prstGeom prst="rect">
            <a:avLst/>
          </a:prstGeom>
          <a:noFill/>
        </p:spPr>
        <p:txBody>
          <a:bodyPr wrap="square">
            <a:spAutoFit/>
          </a:bodyPr>
          <a:lstStyle/>
          <a:p>
            <a:r>
              <a:rPr lang="en-US" sz="1000" dirty="0">
                <a:hlinkClick r:id="rId4"/>
              </a:rPr>
              <a:t>https://transboundarywaters.science.oregonstate.edu/database-and-research/galleries/global-map-gallery</a:t>
            </a:r>
            <a:endParaRPr lang="en-US" sz="1000" dirty="0"/>
          </a:p>
          <a:p>
            <a:endParaRPr lang="en-US" sz="1000" dirty="0"/>
          </a:p>
        </p:txBody>
      </p:sp>
      <p:sp>
        <p:nvSpPr>
          <p:cNvPr id="16" name="Content Placeholder 2">
            <a:extLst>
              <a:ext uri="{FF2B5EF4-FFF2-40B4-BE49-F238E27FC236}">
                <a16:creationId xmlns:a16="http://schemas.microsoft.com/office/drawing/2014/main" id="{E4A1354A-A8AD-4EB5-849C-1AE93407D81B}"/>
              </a:ext>
            </a:extLst>
          </p:cNvPr>
          <p:cNvSpPr txBox="1">
            <a:spLocks/>
          </p:cNvSpPr>
          <p:nvPr/>
        </p:nvSpPr>
        <p:spPr>
          <a:xfrm>
            <a:off x="581194" y="1828772"/>
            <a:ext cx="3637516" cy="4309082"/>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74320" indent="-274320">
              <a:buClr>
                <a:schemeClr val="tx2"/>
              </a:buClr>
              <a:buFont typeface="Wingdings" panose="05000000000000000000" pitchFamily="2" charset="2"/>
              <a:buChar char="ü"/>
            </a:pPr>
            <a:r>
              <a:rPr lang="en-US" sz="2400" b="1" dirty="0"/>
              <a:t>270</a:t>
            </a:r>
            <a:r>
              <a:rPr lang="en-US" sz="2400" dirty="0"/>
              <a:t> </a:t>
            </a:r>
            <a:r>
              <a:rPr lang="en-US" sz="1600" dirty="0"/>
              <a:t>transboundary river basins. </a:t>
            </a:r>
          </a:p>
          <a:p>
            <a:pPr marL="274320" indent="-274320">
              <a:buClr>
                <a:schemeClr val="tx2"/>
              </a:buClr>
              <a:buFont typeface="Wingdings" panose="05000000000000000000" pitchFamily="2" charset="2"/>
              <a:buChar char="ü"/>
            </a:pPr>
            <a:r>
              <a:rPr lang="en-US" sz="2400" b="1" dirty="0"/>
              <a:t>200</a:t>
            </a:r>
            <a:r>
              <a:rPr lang="en-US" sz="2400" dirty="0"/>
              <a:t> </a:t>
            </a:r>
            <a:r>
              <a:rPr lang="en-US" sz="1600" dirty="0"/>
              <a:t>transboundary aquifers. </a:t>
            </a:r>
          </a:p>
          <a:p>
            <a:pPr marL="274320" indent="-274320">
              <a:buClr>
                <a:schemeClr val="tx2"/>
              </a:buClr>
              <a:buFont typeface="Wingdings" panose="05000000000000000000" pitchFamily="2" charset="2"/>
              <a:buChar char="ü"/>
            </a:pPr>
            <a:r>
              <a:rPr lang="en-US" sz="2400" b="1" dirty="0"/>
              <a:t>39</a:t>
            </a:r>
            <a:r>
              <a:rPr lang="en-US" sz="2400" dirty="0"/>
              <a:t> </a:t>
            </a:r>
            <a:r>
              <a:rPr lang="en-US" sz="1600" dirty="0"/>
              <a:t>countries have more than</a:t>
            </a:r>
            <a:r>
              <a:rPr lang="en-US" sz="2400" dirty="0"/>
              <a:t> 90% </a:t>
            </a:r>
            <a:r>
              <a:rPr lang="en-US" sz="1600" dirty="0"/>
              <a:t>of their territory within one or more transboundary river basins. </a:t>
            </a:r>
          </a:p>
          <a:p>
            <a:pPr marL="274320" indent="-274320">
              <a:buClr>
                <a:schemeClr val="tx2"/>
              </a:buClr>
              <a:buFont typeface="Wingdings" panose="05000000000000000000" pitchFamily="2" charset="2"/>
              <a:buChar char="ü"/>
            </a:pPr>
            <a:r>
              <a:rPr lang="en-US" sz="2400" b="1" dirty="0"/>
              <a:t>21</a:t>
            </a:r>
            <a:r>
              <a:rPr lang="en-US" sz="2400" dirty="0"/>
              <a:t> </a:t>
            </a:r>
            <a:r>
              <a:rPr lang="en-US" sz="1600" dirty="0"/>
              <a:t>countries lie entirely within one or more of these watersheds.</a:t>
            </a:r>
          </a:p>
          <a:p>
            <a:pPr marL="274320" indent="-274320">
              <a:buClr>
                <a:schemeClr val="tx2"/>
              </a:buClr>
              <a:buFont typeface="Wingdings" panose="05000000000000000000" pitchFamily="2" charset="2"/>
              <a:buChar char="ü"/>
            </a:pPr>
            <a:r>
              <a:rPr lang="en-US" sz="2400" b="1" dirty="0"/>
              <a:t>40%</a:t>
            </a:r>
            <a:r>
              <a:rPr lang="en-US" sz="2400" dirty="0"/>
              <a:t> </a:t>
            </a:r>
            <a:r>
              <a:rPr lang="en-US" sz="1600" dirty="0"/>
              <a:t>of the world population lives in them.</a:t>
            </a:r>
          </a:p>
        </p:txBody>
      </p:sp>
      <p:sp>
        <p:nvSpPr>
          <p:cNvPr id="8" name="TextBox 7">
            <a:extLst>
              <a:ext uri="{FF2B5EF4-FFF2-40B4-BE49-F238E27FC236}">
                <a16:creationId xmlns:a16="http://schemas.microsoft.com/office/drawing/2014/main" id="{946E7370-C169-49F5-AB1D-B8CEC177F6E4}"/>
              </a:ext>
            </a:extLst>
          </p:cNvPr>
          <p:cNvSpPr txBox="1"/>
          <p:nvPr/>
        </p:nvSpPr>
        <p:spPr>
          <a:xfrm>
            <a:off x="2122" y="5760971"/>
            <a:ext cx="4234647" cy="246221"/>
          </a:xfrm>
          <a:prstGeom prst="rect">
            <a:avLst/>
          </a:prstGeom>
          <a:noFill/>
        </p:spPr>
        <p:txBody>
          <a:bodyPr wrap="square">
            <a:spAutoFit/>
          </a:bodyPr>
          <a:lstStyle/>
          <a:p>
            <a:pPr marL="0" indent="0">
              <a:buFont typeface="Calibri" panose="020F0502020204030204" pitchFamily="34" charset="0"/>
              <a:buNone/>
            </a:pPr>
            <a:r>
              <a:rPr lang="en-US" sz="1000" dirty="0"/>
              <a:t>UNEP GEF International Waters: </a:t>
            </a:r>
            <a:r>
              <a:rPr lang="en-US" sz="1000" dirty="0">
                <a:hlinkClick r:id="rId5"/>
              </a:rPr>
              <a:t> https://www.grida.no/publications/230</a:t>
            </a:r>
            <a:endParaRPr lang="en-US" sz="1000" dirty="0"/>
          </a:p>
        </p:txBody>
      </p:sp>
      <p:pic>
        <p:nvPicPr>
          <p:cNvPr id="1026" name="Picture 2" descr="Groundwater resources of the world">
            <a:extLst>
              <a:ext uri="{FF2B5EF4-FFF2-40B4-BE49-F238E27FC236}">
                <a16:creationId xmlns:a16="http://schemas.microsoft.com/office/drawing/2014/main" id="{C419B0C0-EB65-47BB-ABF7-5204AE996632}"/>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a:stretch/>
        </p:blipFill>
        <p:spPr bwMode="auto">
          <a:xfrm>
            <a:off x="4409206" y="1623033"/>
            <a:ext cx="6746474" cy="464571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6D4D712-C7A5-43FC-8AB6-8E6B5B48AD0B}"/>
              </a:ext>
            </a:extLst>
          </p:cNvPr>
          <p:cNvSpPr txBox="1"/>
          <p:nvPr/>
        </p:nvSpPr>
        <p:spPr>
          <a:xfrm>
            <a:off x="2122" y="6062015"/>
            <a:ext cx="3634194" cy="246221"/>
          </a:xfrm>
          <a:prstGeom prst="rect">
            <a:avLst/>
          </a:prstGeom>
          <a:noFill/>
        </p:spPr>
        <p:txBody>
          <a:bodyPr wrap="square">
            <a:spAutoFit/>
          </a:bodyPr>
          <a:lstStyle/>
          <a:p>
            <a:r>
              <a:rPr lang="en-US" sz="1000" dirty="0">
                <a:hlinkClick r:id="rId7"/>
              </a:rPr>
              <a:t>https://www.whymap.org/whymap/EN/Home/gw_world_g.html</a:t>
            </a:r>
            <a:endParaRPr lang="en-US" sz="1000" dirty="0"/>
          </a:p>
        </p:txBody>
      </p:sp>
      <p:sp>
        <p:nvSpPr>
          <p:cNvPr id="3" name="TextBox 2">
            <a:extLst>
              <a:ext uri="{FF2B5EF4-FFF2-40B4-BE49-F238E27FC236}">
                <a16:creationId xmlns:a16="http://schemas.microsoft.com/office/drawing/2014/main" id="{263965AC-D285-417D-ABB5-6A2CDF5E17D4}"/>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57515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999"/>
                                          </p:stCondLst>
                                        </p:cTn>
                                        <p:tgtEl>
                                          <p:spTgt spid="15"/>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1500"/>
                                  </p:stCondLst>
                                  <p:childTnLst>
                                    <p:set>
                                      <p:cBhvr>
                                        <p:cTn id="9" dur="1" fill="hold">
                                          <p:stCondLst>
                                            <p:cond delay="249"/>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7FED-52B2-46B4-BDC9-509B0403EC31}"/>
              </a:ext>
            </a:extLst>
          </p:cNvPr>
          <p:cNvSpPr>
            <a:spLocks noGrp="1"/>
          </p:cNvSpPr>
          <p:nvPr>
            <p:ph type="title"/>
          </p:nvPr>
        </p:nvSpPr>
        <p:spPr/>
        <p:txBody>
          <a:bodyPr/>
          <a:lstStyle/>
          <a:p>
            <a:r>
              <a:rPr lang="en-US" dirty="0"/>
              <a:t>Global Figures on Transboundary Waters</a:t>
            </a:r>
          </a:p>
        </p:txBody>
      </p:sp>
      <p:graphicFrame>
        <p:nvGraphicFramePr>
          <p:cNvPr id="8" name="Chart 7">
            <a:extLst>
              <a:ext uri="{FF2B5EF4-FFF2-40B4-BE49-F238E27FC236}">
                <a16:creationId xmlns:a16="http://schemas.microsoft.com/office/drawing/2014/main" id="{DBF27DF9-6A75-40CF-8F52-3317859D0D7A}"/>
              </a:ext>
            </a:extLst>
          </p:cNvPr>
          <p:cNvGraphicFramePr>
            <a:graphicFrameLocks/>
          </p:cNvGraphicFramePr>
          <p:nvPr>
            <p:extLst>
              <p:ext uri="{D42A27DB-BD31-4B8C-83A1-F6EECF244321}">
                <p14:modId xmlns:p14="http://schemas.microsoft.com/office/powerpoint/2010/main" val="446098356"/>
              </p:ext>
            </p:extLst>
          </p:nvPr>
        </p:nvGraphicFramePr>
        <p:xfrm>
          <a:off x="1097280" y="1765935"/>
          <a:ext cx="4572000" cy="274701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CF332FD3-4CFD-4AFE-8965-76A5AFC06765}"/>
              </a:ext>
            </a:extLst>
          </p:cNvPr>
          <p:cNvSpPr txBox="1"/>
          <p:nvPr/>
        </p:nvSpPr>
        <p:spPr>
          <a:xfrm>
            <a:off x="1097280" y="4531360"/>
            <a:ext cx="4572000" cy="707886"/>
          </a:xfrm>
          <a:prstGeom prst="rect">
            <a:avLst/>
          </a:prstGeom>
          <a:noFill/>
        </p:spPr>
        <p:txBody>
          <a:bodyPr wrap="square" rtlCol="0">
            <a:spAutoFit/>
          </a:bodyPr>
          <a:lstStyle/>
          <a:p>
            <a:r>
              <a:rPr lang="en-US" sz="2400" b="1" dirty="0">
                <a:solidFill>
                  <a:schemeClr val="accent2"/>
                </a:solidFill>
              </a:rPr>
              <a:t>148</a:t>
            </a:r>
            <a:r>
              <a:rPr lang="en-US" b="1" dirty="0">
                <a:solidFill>
                  <a:schemeClr val="accent2"/>
                </a:solidFill>
              </a:rPr>
              <a:t> </a:t>
            </a:r>
            <a:r>
              <a:rPr lang="en-US" sz="1600" dirty="0">
                <a:solidFill>
                  <a:schemeClr val="accent2"/>
                </a:solidFill>
              </a:rPr>
              <a:t>countries : Territory within one or more transboundary river basins</a:t>
            </a:r>
          </a:p>
        </p:txBody>
      </p:sp>
      <p:sp>
        <p:nvSpPr>
          <p:cNvPr id="11" name="TextBox 10">
            <a:extLst>
              <a:ext uri="{FF2B5EF4-FFF2-40B4-BE49-F238E27FC236}">
                <a16:creationId xmlns:a16="http://schemas.microsoft.com/office/drawing/2014/main" id="{E084B897-A156-4300-80AB-C8084D2712C7}"/>
              </a:ext>
            </a:extLst>
          </p:cNvPr>
          <p:cNvSpPr txBox="1"/>
          <p:nvPr/>
        </p:nvSpPr>
        <p:spPr>
          <a:xfrm>
            <a:off x="1412240" y="5075199"/>
            <a:ext cx="4297680" cy="707886"/>
          </a:xfrm>
          <a:prstGeom prst="rect">
            <a:avLst/>
          </a:prstGeom>
          <a:noFill/>
        </p:spPr>
        <p:txBody>
          <a:bodyPr wrap="square" rtlCol="0">
            <a:spAutoFit/>
          </a:bodyPr>
          <a:lstStyle/>
          <a:p>
            <a:r>
              <a:rPr lang="en-US" sz="2400" b="1" dirty="0">
                <a:solidFill>
                  <a:schemeClr val="accent2"/>
                </a:solidFill>
              </a:rPr>
              <a:t>39</a:t>
            </a:r>
            <a:r>
              <a:rPr lang="en-US" dirty="0">
                <a:solidFill>
                  <a:schemeClr val="accent2"/>
                </a:solidFill>
              </a:rPr>
              <a:t> </a:t>
            </a:r>
            <a:r>
              <a:rPr lang="en-US" sz="1600" dirty="0">
                <a:solidFill>
                  <a:schemeClr val="accent2"/>
                </a:solidFill>
              </a:rPr>
              <a:t>countries : More than 90% of their territory within one or more transboundary river basins</a:t>
            </a:r>
          </a:p>
        </p:txBody>
      </p:sp>
      <p:sp>
        <p:nvSpPr>
          <p:cNvPr id="13" name="TextBox 12">
            <a:extLst>
              <a:ext uri="{FF2B5EF4-FFF2-40B4-BE49-F238E27FC236}">
                <a16:creationId xmlns:a16="http://schemas.microsoft.com/office/drawing/2014/main" id="{E0AB33CB-0F9E-4B84-ADD7-5073B884B7EB}"/>
              </a:ext>
            </a:extLst>
          </p:cNvPr>
          <p:cNvSpPr txBox="1"/>
          <p:nvPr/>
        </p:nvSpPr>
        <p:spPr>
          <a:xfrm>
            <a:off x="1625600" y="5667933"/>
            <a:ext cx="4043680" cy="707886"/>
          </a:xfrm>
          <a:prstGeom prst="rect">
            <a:avLst/>
          </a:prstGeom>
          <a:noFill/>
        </p:spPr>
        <p:txBody>
          <a:bodyPr wrap="square" rtlCol="0">
            <a:spAutoFit/>
          </a:bodyPr>
          <a:lstStyle/>
          <a:p>
            <a:r>
              <a:rPr lang="en-US" sz="2400" b="1" dirty="0">
                <a:solidFill>
                  <a:schemeClr val="accent2"/>
                </a:solidFill>
              </a:rPr>
              <a:t>21</a:t>
            </a:r>
            <a:r>
              <a:rPr lang="en-US" dirty="0">
                <a:solidFill>
                  <a:schemeClr val="accent2"/>
                </a:solidFill>
              </a:rPr>
              <a:t> </a:t>
            </a:r>
            <a:r>
              <a:rPr lang="en-US" sz="1600" dirty="0">
                <a:solidFill>
                  <a:schemeClr val="accent2"/>
                </a:solidFill>
              </a:rPr>
              <a:t>countries : Within one or more of these watersheds</a:t>
            </a:r>
          </a:p>
        </p:txBody>
      </p:sp>
      <p:graphicFrame>
        <p:nvGraphicFramePr>
          <p:cNvPr id="14" name="Chart 13">
            <a:extLst>
              <a:ext uri="{FF2B5EF4-FFF2-40B4-BE49-F238E27FC236}">
                <a16:creationId xmlns:a16="http://schemas.microsoft.com/office/drawing/2014/main" id="{2C4FA34B-C0FF-41F4-BBFB-20C68FD7BC23}"/>
              </a:ext>
            </a:extLst>
          </p:cNvPr>
          <p:cNvGraphicFramePr>
            <a:graphicFrameLocks/>
          </p:cNvGraphicFramePr>
          <p:nvPr>
            <p:extLst>
              <p:ext uri="{D42A27DB-BD31-4B8C-83A1-F6EECF244321}">
                <p14:modId xmlns:p14="http://schemas.microsoft.com/office/powerpoint/2010/main" val="3234311874"/>
              </p:ext>
            </p:extLst>
          </p:nvPr>
        </p:nvGraphicFramePr>
        <p:xfrm>
          <a:off x="5709920" y="1765935"/>
          <a:ext cx="5187315" cy="3777613"/>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37802EC0-1353-4BFC-A6D8-B365891D13A5}"/>
              </a:ext>
            </a:extLst>
          </p:cNvPr>
          <p:cNvSpPr txBox="1"/>
          <p:nvPr/>
        </p:nvSpPr>
        <p:spPr>
          <a:xfrm>
            <a:off x="5618482" y="5588000"/>
            <a:ext cx="1300478" cy="707886"/>
          </a:xfrm>
          <a:prstGeom prst="rect">
            <a:avLst/>
          </a:prstGeom>
          <a:noFill/>
        </p:spPr>
        <p:txBody>
          <a:bodyPr wrap="square" rtlCol="0">
            <a:spAutoFit/>
          </a:bodyPr>
          <a:lstStyle/>
          <a:p>
            <a:pPr algn="r"/>
            <a:r>
              <a:rPr lang="en-US" sz="1600" dirty="0">
                <a:solidFill>
                  <a:schemeClr val="accent2"/>
                </a:solidFill>
              </a:rPr>
              <a:t>Almost</a:t>
            </a:r>
            <a:r>
              <a:rPr lang="en-US" sz="2400" dirty="0">
                <a:solidFill>
                  <a:schemeClr val="accent2"/>
                </a:solidFill>
              </a:rPr>
              <a:t> </a:t>
            </a:r>
            <a:r>
              <a:rPr lang="en-US" sz="2100" b="1" dirty="0">
                <a:solidFill>
                  <a:schemeClr val="accent2"/>
                </a:solidFill>
              </a:rPr>
              <a:t>450                                                                        </a:t>
            </a:r>
            <a:r>
              <a:rPr lang="en-US" sz="1600" dirty="0">
                <a:solidFill>
                  <a:schemeClr val="accent2"/>
                </a:solidFill>
              </a:rPr>
              <a:t>agreements</a:t>
            </a:r>
          </a:p>
        </p:txBody>
      </p:sp>
      <p:sp>
        <p:nvSpPr>
          <p:cNvPr id="18" name="TextBox 17">
            <a:extLst>
              <a:ext uri="{FF2B5EF4-FFF2-40B4-BE49-F238E27FC236}">
                <a16:creationId xmlns:a16="http://schemas.microsoft.com/office/drawing/2014/main" id="{26D682C6-5949-428F-833B-58ED60EFB08E}"/>
              </a:ext>
            </a:extLst>
          </p:cNvPr>
          <p:cNvSpPr txBox="1"/>
          <p:nvPr/>
        </p:nvSpPr>
        <p:spPr>
          <a:xfrm>
            <a:off x="7142481" y="5588000"/>
            <a:ext cx="3637279" cy="784830"/>
          </a:xfrm>
          <a:prstGeom prst="rect">
            <a:avLst/>
          </a:prstGeom>
          <a:noFill/>
        </p:spPr>
        <p:txBody>
          <a:bodyPr wrap="square" rtlCol="0">
            <a:spAutoFit/>
          </a:bodyPr>
          <a:lstStyle/>
          <a:p>
            <a:r>
              <a:rPr lang="en-US" sz="1600" dirty="0">
                <a:solidFill>
                  <a:schemeClr val="accent2"/>
                </a:solidFill>
              </a:rPr>
              <a:t>On international waters signed between</a:t>
            </a:r>
            <a:r>
              <a:rPr lang="en-US" sz="2400" dirty="0">
                <a:solidFill>
                  <a:schemeClr val="accent2"/>
                </a:solidFill>
              </a:rPr>
              <a:t> </a:t>
            </a:r>
            <a:r>
              <a:rPr lang="en-US" sz="2100" b="1" dirty="0">
                <a:solidFill>
                  <a:schemeClr val="accent2"/>
                </a:solidFill>
              </a:rPr>
              <a:t>1820 and 2007 </a:t>
            </a:r>
            <a:endParaRPr lang="en-US" sz="1600" dirty="0">
              <a:solidFill>
                <a:schemeClr val="accent2"/>
              </a:solidFill>
            </a:endParaRPr>
          </a:p>
        </p:txBody>
      </p:sp>
      <p:sp>
        <p:nvSpPr>
          <p:cNvPr id="3" name="TextBox 2">
            <a:extLst>
              <a:ext uri="{FF2B5EF4-FFF2-40B4-BE49-F238E27FC236}">
                <a16:creationId xmlns:a16="http://schemas.microsoft.com/office/drawing/2014/main" id="{DF938D39-CC85-48C3-998F-4FCF59AB44F7}"/>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606721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504FF-CF9C-4187-B89F-04191676DEBE}"/>
              </a:ext>
            </a:extLst>
          </p:cNvPr>
          <p:cNvSpPr>
            <a:spLocks noGrp="1"/>
          </p:cNvSpPr>
          <p:nvPr>
            <p:ph type="title"/>
          </p:nvPr>
        </p:nvSpPr>
        <p:spPr/>
        <p:txBody>
          <a:bodyPr/>
          <a:lstStyle/>
          <a:p>
            <a:r>
              <a:rPr lang="en-US" dirty="0"/>
              <a:t>Historic conflict and cooperative events</a:t>
            </a:r>
          </a:p>
        </p:txBody>
      </p:sp>
      <p:sp>
        <p:nvSpPr>
          <p:cNvPr id="7" name="TextBox 6">
            <a:extLst>
              <a:ext uri="{FF2B5EF4-FFF2-40B4-BE49-F238E27FC236}">
                <a16:creationId xmlns:a16="http://schemas.microsoft.com/office/drawing/2014/main" id="{DA69EF40-636D-4040-A960-927785CF285E}"/>
              </a:ext>
            </a:extLst>
          </p:cNvPr>
          <p:cNvSpPr txBox="1"/>
          <p:nvPr/>
        </p:nvSpPr>
        <p:spPr>
          <a:xfrm>
            <a:off x="1881621" y="6533927"/>
            <a:ext cx="7805056" cy="276999"/>
          </a:xfrm>
          <a:prstGeom prst="rect">
            <a:avLst/>
          </a:prstGeom>
          <a:noFill/>
        </p:spPr>
        <p:txBody>
          <a:bodyPr wrap="square">
            <a:spAutoFit/>
          </a:bodyPr>
          <a:lstStyle/>
          <a:p>
            <a:r>
              <a:rPr lang="en-US" sz="1200" dirty="0"/>
              <a:t>https://transboundarywaters.science.oregonstate.edu/database-and-research/galleries/historic-basins-at-risk</a:t>
            </a:r>
          </a:p>
        </p:txBody>
      </p:sp>
      <p:sp>
        <p:nvSpPr>
          <p:cNvPr id="23" name="TextBox 22">
            <a:extLst>
              <a:ext uri="{FF2B5EF4-FFF2-40B4-BE49-F238E27FC236}">
                <a16:creationId xmlns:a16="http://schemas.microsoft.com/office/drawing/2014/main" id="{BC66A148-EAF6-4054-8283-A412AFDA99A9}"/>
              </a:ext>
            </a:extLst>
          </p:cNvPr>
          <p:cNvSpPr txBox="1"/>
          <p:nvPr/>
        </p:nvSpPr>
        <p:spPr>
          <a:xfrm>
            <a:off x="10177669" y="1934817"/>
            <a:ext cx="861392" cy="371061"/>
          </a:xfrm>
          <a:prstGeom prst="rect">
            <a:avLst/>
          </a:prstGeom>
          <a:noFill/>
        </p:spPr>
        <p:txBody>
          <a:bodyPr wrap="square" rtlCol="0">
            <a:spAutoFit/>
          </a:bodyPr>
          <a:lstStyle/>
          <a:p>
            <a:r>
              <a:rPr lang="en-US" b="1" dirty="0"/>
              <a:t>1950</a:t>
            </a:r>
          </a:p>
        </p:txBody>
      </p:sp>
      <p:sp>
        <p:nvSpPr>
          <p:cNvPr id="29" name="TextBox 28">
            <a:extLst>
              <a:ext uri="{FF2B5EF4-FFF2-40B4-BE49-F238E27FC236}">
                <a16:creationId xmlns:a16="http://schemas.microsoft.com/office/drawing/2014/main" id="{9B07D179-D8B8-4707-A8AD-B52E13A0D0E1}"/>
              </a:ext>
            </a:extLst>
          </p:cNvPr>
          <p:cNvSpPr txBox="1"/>
          <p:nvPr/>
        </p:nvSpPr>
        <p:spPr>
          <a:xfrm>
            <a:off x="10177669" y="2374788"/>
            <a:ext cx="861392" cy="371061"/>
          </a:xfrm>
          <a:prstGeom prst="rect">
            <a:avLst/>
          </a:prstGeom>
          <a:noFill/>
        </p:spPr>
        <p:txBody>
          <a:bodyPr wrap="square" rtlCol="0">
            <a:spAutoFit/>
          </a:bodyPr>
          <a:lstStyle/>
          <a:p>
            <a:r>
              <a:rPr lang="en-US" b="1" dirty="0"/>
              <a:t>1960</a:t>
            </a:r>
          </a:p>
        </p:txBody>
      </p:sp>
      <p:sp>
        <p:nvSpPr>
          <p:cNvPr id="31" name="TextBox 30">
            <a:extLst>
              <a:ext uri="{FF2B5EF4-FFF2-40B4-BE49-F238E27FC236}">
                <a16:creationId xmlns:a16="http://schemas.microsoft.com/office/drawing/2014/main" id="{9276EF00-FFC9-4CA9-B747-120A878580B9}"/>
              </a:ext>
            </a:extLst>
          </p:cNvPr>
          <p:cNvSpPr txBox="1"/>
          <p:nvPr/>
        </p:nvSpPr>
        <p:spPr>
          <a:xfrm>
            <a:off x="10177669" y="2814760"/>
            <a:ext cx="861392" cy="371061"/>
          </a:xfrm>
          <a:prstGeom prst="rect">
            <a:avLst/>
          </a:prstGeom>
          <a:noFill/>
        </p:spPr>
        <p:txBody>
          <a:bodyPr wrap="square" rtlCol="0">
            <a:spAutoFit/>
          </a:bodyPr>
          <a:lstStyle/>
          <a:p>
            <a:r>
              <a:rPr lang="en-US" b="1" dirty="0"/>
              <a:t>1970</a:t>
            </a:r>
          </a:p>
        </p:txBody>
      </p:sp>
      <p:sp>
        <p:nvSpPr>
          <p:cNvPr id="33" name="TextBox 32">
            <a:extLst>
              <a:ext uri="{FF2B5EF4-FFF2-40B4-BE49-F238E27FC236}">
                <a16:creationId xmlns:a16="http://schemas.microsoft.com/office/drawing/2014/main" id="{8E826B42-A154-4992-9860-BC9853984949}"/>
              </a:ext>
            </a:extLst>
          </p:cNvPr>
          <p:cNvSpPr txBox="1"/>
          <p:nvPr/>
        </p:nvSpPr>
        <p:spPr>
          <a:xfrm>
            <a:off x="10177669" y="3216631"/>
            <a:ext cx="861392" cy="371061"/>
          </a:xfrm>
          <a:prstGeom prst="rect">
            <a:avLst/>
          </a:prstGeom>
          <a:noFill/>
        </p:spPr>
        <p:txBody>
          <a:bodyPr wrap="square" rtlCol="0">
            <a:spAutoFit/>
          </a:bodyPr>
          <a:lstStyle/>
          <a:p>
            <a:r>
              <a:rPr lang="en-US" b="1" dirty="0"/>
              <a:t>1980</a:t>
            </a:r>
          </a:p>
        </p:txBody>
      </p:sp>
      <p:sp>
        <p:nvSpPr>
          <p:cNvPr id="35" name="TextBox 34">
            <a:extLst>
              <a:ext uri="{FF2B5EF4-FFF2-40B4-BE49-F238E27FC236}">
                <a16:creationId xmlns:a16="http://schemas.microsoft.com/office/drawing/2014/main" id="{29AD68DC-8F4A-4106-8E66-55AF20B16725}"/>
              </a:ext>
            </a:extLst>
          </p:cNvPr>
          <p:cNvSpPr txBox="1"/>
          <p:nvPr/>
        </p:nvSpPr>
        <p:spPr>
          <a:xfrm>
            <a:off x="10177669" y="3687911"/>
            <a:ext cx="861392" cy="371061"/>
          </a:xfrm>
          <a:prstGeom prst="rect">
            <a:avLst/>
          </a:prstGeom>
          <a:noFill/>
        </p:spPr>
        <p:txBody>
          <a:bodyPr wrap="square" rtlCol="0">
            <a:spAutoFit/>
          </a:bodyPr>
          <a:lstStyle/>
          <a:p>
            <a:r>
              <a:rPr lang="en-US" b="1" dirty="0"/>
              <a:t>1990</a:t>
            </a:r>
          </a:p>
        </p:txBody>
      </p:sp>
      <p:pic>
        <p:nvPicPr>
          <p:cNvPr id="39" name="Picture 38">
            <a:extLst>
              <a:ext uri="{FF2B5EF4-FFF2-40B4-BE49-F238E27FC236}">
                <a16:creationId xmlns:a16="http://schemas.microsoft.com/office/drawing/2014/main" id="{2899B486-2085-4F66-AFC4-80D1D43E2E0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28800" y="1828800"/>
            <a:ext cx="7620000" cy="4095750"/>
          </a:xfrm>
          <a:prstGeom prst="rect">
            <a:avLst/>
          </a:prstGeom>
        </p:spPr>
      </p:pic>
      <p:sp>
        <p:nvSpPr>
          <p:cNvPr id="41" name="TextBox 40">
            <a:extLst>
              <a:ext uri="{FF2B5EF4-FFF2-40B4-BE49-F238E27FC236}">
                <a16:creationId xmlns:a16="http://schemas.microsoft.com/office/drawing/2014/main" id="{8A16A5D6-B33E-46B6-9D0F-140B061A4568}"/>
              </a:ext>
            </a:extLst>
          </p:cNvPr>
          <p:cNvSpPr txBox="1"/>
          <p:nvPr/>
        </p:nvSpPr>
        <p:spPr>
          <a:xfrm>
            <a:off x="10177668" y="4152690"/>
            <a:ext cx="978011" cy="369332"/>
          </a:xfrm>
          <a:prstGeom prst="rect">
            <a:avLst/>
          </a:prstGeom>
          <a:noFill/>
        </p:spPr>
        <p:txBody>
          <a:bodyPr wrap="square" rtlCol="0">
            <a:spAutoFit/>
          </a:bodyPr>
          <a:lstStyle/>
          <a:p>
            <a:r>
              <a:rPr lang="en-US" b="1" dirty="0"/>
              <a:t>Average</a:t>
            </a:r>
          </a:p>
        </p:txBody>
      </p:sp>
      <p:pic>
        <p:nvPicPr>
          <p:cNvPr id="43" name="Picture 42">
            <a:extLst>
              <a:ext uri="{FF2B5EF4-FFF2-40B4-BE49-F238E27FC236}">
                <a16:creationId xmlns:a16="http://schemas.microsoft.com/office/drawing/2014/main" id="{2E008423-776E-460A-8DC7-EAD1524C1C7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28800" y="1828800"/>
            <a:ext cx="7620000" cy="4014788"/>
          </a:xfrm>
          <a:prstGeom prst="rect">
            <a:avLst/>
          </a:prstGeom>
        </p:spPr>
      </p:pic>
      <p:pic>
        <p:nvPicPr>
          <p:cNvPr id="45" name="Picture 44">
            <a:extLst>
              <a:ext uri="{FF2B5EF4-FFF2-40B4-BE49-F238E27FC236}">
                <a16:creationId xmlns:a16="http://schemas.microsoft.com/office/drawing/2014/main" id="{55F4500B-E51D-4126-BF77-0FFCE210159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828800" y="1828800"/>
            <a:ext cx="7620000" cy="4071938"/>
          </a:xfrm>
          <a:prstGeom prst="rect">
            <a:avLst/>
          </a:prstGeom>
        </p:spPr>
      </p:pic>
      <p:pic>
        <p:nvPicPr>
          <p:cNvPr id="47" name="Picture 46">
            <a:extLst>
              <a:ext uri="{FF2B5EF4-FFF2-40B4-BE49-F238E27FC236}">
                <a16:creationId xmlns:a16="http://schemas.microsoft.com/office/drawing/2014/main" id="{A5A372C9-E6AB-4807-A1F3-625DFD82B94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828800" y="1828800"/>
            <a:ext cx="7620000" cy="4081463"/>
          </a:xfrm>
          <a:prstGeom prst="rect">
            <a:avLst/>
          </a:prstGeom>
        </p:spPr>
      </p:pic>
      <p:pic>
        <p:nvPicPr>
          <p:cNvPr id="49" name="Picture 48">
            <a:extLst>
              <a:ext uri="{FF2B5EF4-FFF2-40B4-BE49-F238E27FC236}">
                <a16:creationId xmlns:a16="http://schemas.microsoft.com/office/drawing/2014/main" id="{8C0C1D6E-7F9C-4D7B-AE75-BB68AEA6730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828800" y="1828800"/>
            <a:ext cx="7620000" cy="4014788"/>
          </a:xfrm>
          <a:prstGeom prst="rect">
            <a:avLst/>
          </a:prstGeom>
        </p:spPr>
      </p:pic>
      <p:pic>
        <p:nvPicPr>
          <p:cNvPr id="51" name="Picture 50">
            <a:extLst>
              <a:ext uri="{FF2B5EF4-FFF2-40B4-BE49-F238E27FC236}">
                <a16:creationId xmlns:a16="http://schemas.microsoft.com/office/drawing/2014/main" id="{42064451-0AAD-461E-9573-E3D27551F89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828800" y="1828800"/>
            <a:ext cx="7620000" cy="4048125"/>
          </a:xfrm>
          <a:prstGeom prst="rect">
            <a:avLst/>
          </a:prstGeom>
        </p:spPr>
      </p:pic>
      <p:sp>
        <p:nvSpPr>
          <p:cNvPr id="3" name="TextBox 2">
            <a:extLst>
              <a:ext uri="{FF2B5EF4-FFF2-40B4-BE49-F238E27FC236}">
                <a16:creationId xmlns:a16="http://schemas.microsoft.com/office/drawing/2014/main" id="{2E85EB5F-E048-4069-900B-F4AC02A21B35}"/>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185863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3"/>
                                        </p:tgtEl>
                                        <p:attrNameLst>
                                          <p:attrName>style.visibility</p:attrName>
                                        </p:attrNameLst>
                                      </p:cBhvr>
                                      <p:to>
                                        <p:strVal val="visible"/>
                                      </p:to>
                                    </p:set>
                                  </p:childTnLst>
                                </p:cTn>
                              </p:par>
                            </p:childTnLst>
                          </p:cTn>
                        </p:par>
                        <p:par>
                          <p:cTn id="9" fill="hold">
                            <p:stCondLst>
                              <p:cond delay="500"/>
                            </p:stCondLst>
                            <p:childTnLst>
                              <p:par>
                                <p:cTn id="10" presetID="1" presetClass="exit" presetSubtype="0" fill="hold" grpId="1" nodeType="afterEffect">
                                  <p:stCondLst>
                                    <p:cond delay="0"/>
                                  </p:stCondLst>
                                  <p:childTnLst>
                                    <p:set>
                                      <p:cBhvr>
                                        <p:cTn id="11" dur="1" fill="hold">
                                          <p:stCondLst>
                                            <p:cond delay="0"/>
                                          </p:stCondLst>
                                        </p:cTn>
                                        <p:tgtEl>
                                          <p:spTgt spid="23"/>
                                        </p:tgtEl>
                                        <p:attrNameLst>
                                          <p:attrName>style.visibility</p:attrName>
                                        </p:attrNameLst>
                                      </p:cBhvr>
                                      <p:to>
                                        <p:strVal val="hidden"/>
                                      </p:to>
                                    </p:se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499"/>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29"/>
                                        </p:tgtEl>
                                        <p:attrNameLst>
                                          <p:attrName>style.visibility</p:attrName>
                                        </p:attrNameLst>
                                      </p:cBhvr>
                                      <p:to>
                                        <p:strVal val="visible"/>
                                      </p:to>
                                    </p:set>
                                  </p:childTnLst>
                                </p:cTn>
                              </p:par>
                            </p:childTnLst>
                          </p:cTn>
                        </p:par>
                        <p:par>
                          <p:cTn id="17" fill="hold">
                            <p:stCondLst>
                              <p:cond delay="1000"/>
                            </p:stCondLst>
                            <p:childTnLst>
                              <p:par>
                                <p:cTn id="18" presetID="1" presetClass="exit" presetSubtype="0" fill="hold" grpId="1" nodeType="afterEffect">
                                  <p:stCondLst>
                                    <p:cond delay="0"/>
                                  </p:stCondLst>
                                  <p:childTnLst>
                                    <p:set>
                                      <p:cBhvr>
                                        <p:cTn id="19" dur="1" fill="hold">
                                          <p:stCondLst>
                                            <p:cond delay="499"/>
                                          </p:stCondLst>
                                        </p:cTn>
                                        <p:tgtEl>
                                          <p:spTgt spid="29"/>
                                        </p:tgtEl>
                                        <p:attrNameLst>
                                          <p:attrName>style.visibility</p:attrName>
                                        </p:attrNameLst>
                                      </p:cBhvr>
                                      <p:to>
                                        <p:strVal val="hidden"/>
                                      </p:to>
                                    </p:set>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499"/>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par>
                          <p:cTn id="25" fill="hold">
                            <p:stCondLst>
                              <p:cond delay="2000"/>
                            </p:stCondLst>
                            <p:childTnLst>
                              <p:par>
                                <p:cTn id="26" presetID="1" presetClass="exit" presetSubtype="0" fill="hold" grpId="1" nodeType="afterEffect">
                                  <p:stCondLst>
                                    <p:cond delay="0"/>
                                  </p:stCondLst>
                                  <p:childTnLst>
                                    <p:set>
                                      <p:cBhvr>
                                        <p:cTn id="27" dur="1" fill="hold">
                                          <p:stCondLst>
                                            <p:cond delay="499"/>
                                          </p:stCondLst>
                                        </p:cTn>
                                        <p:tgtEl>
                                          <p:spTgt spid="31"/>
                                        </p:tgtEl>
                                        <p:attrNameLst>
                                          <p:attrName>style.visibility</p:attrName>
                                        </p:attrNameLst>
                                      </p:cBhvr>
                                      <p:to>
                                        <p:strVal val="hidden"/>
                                      </p:to>
                                    </p:set>
                                  </p:childTnLst>
                                </p:cTn>
                              </p:par>
                            </p:childTnLst>
                          </p:cTn>
                        </p:par>
                        <p:par>
                          <p:cTn id="28" fill="hold">
                            <p:stCondLst>
                              <p:cond delay="2500"/>
                            </p:stCondLst>
                            <p:childTnLst>
                              <p:par>
                                <p:cTn id="29" presetID="1" presetClass="entr" presetSubtype="0" fill="hold" nodeType="afterEffect">
                                  <p:stCondLst>
                                    <p:cond delay="0"/>
                                  </p:stCondLst>
                                  <p:childTnLst>
                                    <p:set>
                                      <p:cBhvr>
                                        <p:cTn id="30" dur="1" fill="hold">
                                          <p:stCondLst>
                                            <p:cond delay="499"/>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par>
                          <p:cTn id="33" fill="hold">
                            <p:stCondLst>
                              <p:cond delay="3000"/>
                            </p:stCondLst>
                            <p:childTnLst>
                              <p:par>
                                <p:cTn id="34" presetID="1" presetClass="exit" presetSubtype="0" fill="hold" grpId="1" nodeType="afterEffect">
                                  <p:stCondLst>
                                    <p:cond delay="0"/>
                                  </p:stCondLst>
                                  <p:childTnLst>
                                    <p:set>
                                      <p:cBhvr>
                                        <p:cTn id="35" dur="1" fill="hold">
                                          <p:stCondLst>
                                            <p:cond delay="499"/>
                                          </p:stCondLst>
                                        </p:cTn>
                                        <p:tgtEl>
                                          <p:spTgt spid="33"/>
                                        </p:tgtEl>
                                        <p:attrNameLst>
                                          <p:attrName>style.visibility</p:attrName>
                                        </p:attrNameLst>
                                      </p:cBhvr>
                                      <p:to>
                                        <p:strVal val="hidden"/>
                                      </p:to>
                                    </p:set>
                                  </p:childTnLst>
                                </p:cTn>
                              </p:par>
                            </p:childTnLst>
                          </p:cTn>
                        </p:par>
                        <p:par>
                          <p:cTn id="36" fill="hold">
                            <p:stCondLst>
                              <p:cond delay="3500"/>
                            </p:stCondLst>
                            <p:childTnLst>
                              <p:par>
                                <p:cTn id="37" presetID="1" presetClass="entr" presetSubtype="0" fill="hold" nodeType="afterEffect">
                                  <p:stCondLst>
                                    <p:cond delay="0"/>
                                  </p:stCondLst>
                                  <p:childTnLst>
                                    <p:set>
                                      <p:cBhvr>
                                        <p:cTn id="38" dur="1" fill="hold">
                                          <p:stCondLst>
                                            <p:cond delay="499"/>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par>
                          <p:cTn id="41" fill="hold">
                            <p:stCondLst>
                              <p:cond delay="4000"/>
                            </p:stCondLst>
                            <p:childTnLst>
                              <p:par>
                                <p:cTn id="42" presetID="1" presetClass="exit" presetSubtype="0" fill="hold" grpId="1" nodeType="afterEffect">
                                  <p:stCondLst>
                                    <p:cond delay="0"/>
                                  </p:stCondLst>
                                  <p:childTnLst>
                                    <p:set>
                                      <p:cBhvr>
                                        <p:cTn id="43" dur="1" fill="hold">
                                          <p:stCondLst>
                                            <p:cond delay="499"/>
                                          </p:stCondLst>
                                        </p:cTn>
                                        <p:tgtEl>
                                          <p:spTgt spid="35"/>
                                        </p:tgtEl>
                                        <p:attrNameLst>
                                          <p:attrName>style.visibility</p:attrName>
                                        </p:attrNameLst>
                                      </p:cBhvr>
                                      <p:to>
                                        <p:strVal val="hidden"/>
                                      </p:to>
                                    </p:set>
                                  </p:childTnLst>
                                </p:cTn>
                              </p:par>
                            </p:childTnLst>
                          </p:cTn>
                        </p:par>
                        <p:par>
                          <p:cTn id="44" fill="hold">
                            <p:stCondLst>
                              <p:cond delay="4500"/>
                            </p:stCondLst>
                            <p:childTnLst>
                              <p:par>
                                <p:cTn id="45" presetID="1" presetClass="entr" presetSubtype="0" fill="hold" nodeType="afterEffect">
                                  <p:stCondLst>
                                    <p:cond delay="0"/>
                                  </p:stCondLst>
                                  <p:childTnLst>
                                    <p:set>
                                      <p:cBhvr>
                                        <p:cTn id="46" dur="1" fill="hold">
                                          <p:stCondLst>
                                            <p:cond delay="499"/>
                                          </p:stCondLst>
                                        </p:cTn>
                                        <p:tgtEl>
                                          <p:spTgt spid="5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499"/>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3" grpId="1"/>
      <p:bldP spid="29" grpId="0"/>
      <p:bldP spid="29" grpId="1"/>
      <p:bldP spid="31" grpId="0"/>
      <p:bldP spid="31" grpId="1"/>
      <p:bldP spid="33" grpId="0"/>
      <p:bldP spid="33" grpId="1"/>
      <p:bldP spid="35" grpId="0"/>
      <p:bldP spid="35" grpId="1"/>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05AF9-1EC8-4232-BA8A-269D53385870}"/>
              </a:ext>
            </a:extLst>
          </p:cNvPr>
          <p:cNvSpPr>
            <a:spLocks noGrp="1"/>
          </p:cNvSpPr>
          <p:nvPr>
            <p:ph type="title"/>
          </p:nvPr>
        </p:nvSpPr>
        <p:spPr/>
        <p:txBody>
          <a:bodyPr>
            <a:normAutofit/>
          </a:bodyPr>
          <a:lstStyle/>
          <a:p>
            <a:r>
              <a:rPr lang="en-US" dirty="0"/>
              <a:t>The Emergence of Regulatory Framework to Manage Transboundary Waters</a:t>
            </a:r>
          </a:p>
        </p:txBody>
      </p:sp>
      <p:sp>
        <p:nvSpPr>
          <p:cNvPr id="3" name="Content Placeholder 2">
            <a:extLst>
              <a:ext uri="{FF2B5EF4-FFF2-40B4-BE49-F238E27FC236}">
                <a16:creationId xmlns:a16="http://schemas.microsoft.com/office/drawing/2014/main" id="{471CBFEF-C13E-4337-B04F-DA4C0AA84135}"/>
              </a:ext>
            </a:extLst>
          </p:cNvPr>
          <p:cNvSpPr>
            <a:spLocks noGrp="1"/>
          </p:cNvSpPr>
          <p:nvPr>
            <p:ph sz="quarter" idx="13"/>
          </p:nvPr>
        </p:nvSpPr>
        <p:spPr/>
        <p:txBody>
          <a:bodyPr>
            <a:normAutofit fontScale="92500" lnSpcReduction="10000"/>
          </a:bodyPr>
          <a:lstStyle/>
          <a:p>
            <a:pPr marL="274320" indent="-274320">
              <a:buClr>
                <a:schemeClr val="tx2"/>
              </a:buClr>
              <a:buFont typeface="Wingdings" panose="05000000000000000000" pitchFamily="2" charset="2"/>
              <a:buChar char="ü"/>
            </a:pPr>
            <a:r>
              <a:rPr lang="en-US" sz="2400" dirty="0"/>
              <a:t>More than 300 bilateral and multilateral agreements since 1814.</a:t>
            </a:r>
          </a:p>
          <a:p>
            <a:pPr marL="274320" indent="-274320">
              <a:buClr>
                <a:schemeClr val="tx2"/>
              </a:buClr>
              <a:buFont typeface="Wingdings" panose="05000000000000000000" pitchFamily="2" charset="2"/>
              <a:buChar char="ü"/>
            </a:pPr>
            <a:r>
              <a:rPr lang="en-US" sz="2400" dirty="0"/>
              <a:t>About 37 incidents of acute conflict over water since 1948.</a:t>
            </a:r>
          </a:p>
          <a:p>
            <a:pPr marL="749808" lvl="2" indent="-274320">
              <a:buClr>
                <a:schemeClr val="tx2"/>
              </a:buClr>
              <a:buFont typeface="Wingdings" panose="05000000000000000000" pitchFamily="2" charset="2"/>
              <a:buChar char="ü"/>
            </a:pPr>
            <a:r>
              <a:rPr lang="en-US" sz="1800" dirty="0"/>
              <a:t>The Indus, The Jordan, The Columbia </a:t>
            </a:r>
          </a:p>
          <a:p>
            <a:pPr marL="274320" indent="-274320">
              <a:buClr>
                <a:schemeClr val="tx2"/>
              </a:buClr>
              <a:buFont typeface="Wingdings" panose="05000000000000000000" pitchFamily="2" charset="2"/>
              <a:buChar char="ü"/>
            </a:pPr>
            <a:r>
              <a:rPr lang="en-US" sz="2400" dirty="0"/>
              <a:t>Approximately 295 international water agreements were negotiated and signed in the same period.</a:t>
            </a:r>
          </a:p>
          <a:p>
            <a:pPr marL="274320" indent="-274320">
              <a:buClr>
                <a:schemeClr val="tx2"/>
              </a:buClr>
              <a:buFont typeface="Wingdings" panose="05000000000000000000" pitchFamily="2" charset="2"/>
              <a:buChar char="ü"/>
            </a:pPr>
            <a:r>
              <a:rPr lang="en-US" sz="2400" dirty="0"/>
              <a:t>The International Law Association (ILA) in 1954 embarked on an ambitious plan to study the legal aspects of the use of the waters of international drainage basins</a:t>
            </a:r>
          </a:p>
          <a:p>
            <a:pPr marL="749808" lvl="2" indent="-274320">
              <a:buClr>
                <a:schemeClr val="tx2"/>
              </a:buClr>
              <a:buFont typeface="Wingdings" panose="05000000000000000000" pitchFamily="2" charset="2"/>
              <a:buChar char="ü"/>
            </a:pPr>
            <a:r>
              <a:rPr lang="en-US" sz="1800" dirty="0"/>
              <a:t>The Indus</a:t>
            </a:r>
          </a:p>
          <a:p>
            <a:pPr marL="749808" lvl="2" indent="-274320">
              <a:buClr>
                <a:schemeClr val="tx2"/>
              </a:buClr>
              <a:buFont typeface="Wingdings" panose="05000000000000000000" pitchFamily="2" charset="2"/>
              <a:buChar char="ü"/>
            </a:pPr>
            <a:r>
              <a:rPr lang="en-US" sz="1800" dirty="0"/>
              <a:t>The Jordan</a:t>
            </a:r>
          </a:p>
          <a:p>
            <a:pPr marL="749808" lvl="2" indent="-274320">
              <a:buClr>
                <a:schemeClr val="tx2"/>
              </a:buClr>
              <a:buFont typeface="Wingdings" panose="05000000000000000000" pitchFamily="2" charset="2"/>
              <a:buChar char="ü"/>
            </a:pPr>
            <a:r>
              <a:rPr lang="en-US" sz="1800" dirty="0"/>
              <a:t>The Nile</a:t>
            </a:r>
          </a:p>
          <a:p>
            <a:pPr marL="274320" indent="-274320">
              <a:buClr>
                <a:schemeClr val="tx2"/>
              </a:buClr>
              <a:buFont typeface="Wingdings" panose="05000000000000000000" pitchFamily="2" charset="2"/>
              <a:buChar char="ü"/>
            </a:pPr>
            <a:endParaRPr lang="en-US" sz="2400" dirty="0"/>
          </a:p>
          <a:p>
            <a:pPr marL="274320" indent="-274320">
              <a:buClr>
                <a:schemeClr val="tx2"/>
              </a:buClr>
              <a:buFont typeface="Wingdings" panose="05000000000000000000" pitchFamily="2" charset="2"/>
              <a:buChar char="ü"/>
            </a:pPr>
            <a:endParaRPr lang="en-US" dirty="0"/>
          </a:p>
        </p:txBody>
      </p:sp>
      <p:sp>
        <p:nvSpPr>
          <p:cNvPr id="5" name="TextBox 4">
            <a:extLst>
              <a:ext uri="{FF2B5EF4-FFF2-40B4-BE49-F238E27FC236}">
                <a16:creationId xmlns:a16="http://schemas.microsoft.com/office/drawing/2014/main" id="{DF68A262-52D6-4EBE-A187-4A495CE259ED}"/>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562531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12787-FA02-43C4-A8D2-3863B27149D1}"/>
              </a:ext>
            </a:extLst>
          </p:cNvPr>
          <p:cNvSpPr>
            <a:spLocks noGrp="1"/>
          </p:cNvSpPr>
          <p:nvPr>
            <p:ph type="title"/>
          </p:nvPr>
        </p:nvSpPr>
        <p:spPr/>
        <p:txBody>
          <a:bodyPr/>
          <a:lstStyle/>
          <a:p>
            <a:r>
              <a:rPr lang="en-US" dirty="0"/>
              <a:t>Treaties and Agreements</a:t>
            </a:r>
          </a:p>
        </p:txBody>
      </p:sp>
      <p:sp>
        <p:nvSpPr>
          <p:cNvPr id="3" name="Content Placeholder 2">
            <a:extLst>
              <a:ext uri="{FF2B5EF4-FFF2-40B4-BE49-F238E27FC236}">
                <a16:creationId xmlns:a16="http://schemas.microsoft.com/office/drawing/2014/main" id="{C782B3CC-B4F9-4EBF-A7DD-0EC456042909}"/>
              </a:ext>
            </a:extLst>
          </p:cNvPr>
          <p:cNvSpPr>
            <a:spLocks noGrp="1"/>
          </p:cNvSpPr>
          <p:nvPr>
            <p:ph sz="quarter" idx="13"/>
          </p:nvPr>
        </p:nvSpPr>
        <p:spPr>
          <a:xfrm>
            <a:off x="913774" y="1737360"/>
            <a:ext cx="10363826" cy="4598126"/>
          </a:xfrm>
        </p:spPr>
        <p:txBody>
          <a:bodyPr>
            <a:normAutofit/>
          </a:bodyPr>
          <a:lstStyle/>
          <a:p>
            <a:r>
              <a:rPr lang="en-US" sz="2800" dirty="0"/>
              <a:t>Treaties and Other International Agreements</a:t>
            </a:r>
          </a:p>
          <a:p>
            <a:pPr lvl="1">
              <a:buClr>
                <a:schemeClr val="tx1"/>
              </a:buClr>
              <a:buFont typeface="Wingdings" panose="05000000000000000000" pitchFamily="2" charset="2"/>
              <a:buChar char="q"/>
            </a:pPr>
            <a:r>
              <a:rPr lang="en-US" sz="2800" dirty="0"/>
              <a:t>Major Global and Regional Agreements</a:t>
            </a:r>
          </a:p>
          <a:p>
            <a:pPr lvl="2">
              <a:buClr>
                <a:schemeClr val="tx1"/>
              </a:buClr>
              <a:buFont typeface="Wingdings" panose="05000000000000000000" pitchFamily="2" charset="2"/>
              <a:buChar char="Ø"/>
            </a:pPr>
            <a:r>
              <a:rPr lang="en-US" sz="1600" dirty="0"/>
              <a:t>Convention and Statute on the Regime of Navigable Waterways of International Concern Barcelona, April 20, 1921)</a:t>
            </a:r>
          </a:p>
          <a:p>
            <a:pPr lvl="2">
              <a:buClr>
                <a:schemeClr val="tx1"/>
              </a:buClr>
              <a:buFont typeface="Wingdings" panose="05000000000000000000" pitchFamily="2" charset="2"/>
              <a:buChar char="Ø"/>
            </a:pPr>
            <a:r>
              <a:rPr lang="en-US" sz="1600" dirty="0"/>
              <a:t>Convention on Wetlands of International Importance especially as Waterfowl Habitat (Ramsar, February 2, 1971)</a:t>
            </a:r>
          </a:p>
          <a:p>
            <a:pPr lvl="2">
              <a:buClr>
                <a:schemeClr val="tx1"/>
              </a:buClr>
              <a:buFont typeface="Wingdings" panose="05000000000000000000" pitchFamily="2" charset="2"/>
              <a:buChar char="Ø"/>
            </a:pPr>
            <a:r>
              <a:rPr lang="en-US" sz="1600" dirty="0"/>
              <a:t>Convention on the Protection and Use of Transboundary Watercourses and International Lakes (Helsinki 1992)</a:t>
            </a:r>
          </a:p>
          <a:p>
            <a:pPr lvl="2">
              <a:buClr>
                <a:schemeClr val="tx1"/>
              </a:buClr>
              <a:buFont typeface="Wingdings" panose="05000000000000000000" pitchFamily="2" charset="2"/>
              <a:buChar char="Ø"/>
            </a:pPr>
            <a:r>
              <a:rPr lang="en-US" sz="1600" dirty="0"/>
              <a:t>Protocol on Water and Health to the 1992 Convention on the Protection and Use of Transboundary Watercourses and International Lakes </a:t>
            </a:r>
          </a:p>
          <a:p>
            <a:pPr lvl="1">
              <a:buClr>
                <a:schemeClr val="tx1"/>
              </a:buClr>
              <a:buFont typeface="Wingdings" panose="05000000000000000000" pitchFamily="2" charset="2"/>
              <a:buChar char="q"/>
            </a:pPr>
            <a:r>
              <a:rPr lang="en-US" sz="2800" dirty="0"/>
              <a:t>United Nations Convention on the Law of the Non-Navigational Uses of International Watercourses – Sources of Regional, Multilateral and Bilateral Agreements</a:t>
            </a:r>
          </a:p>
          <a:p>
            <a:pPr lvl="1">
              <a:buClr>
                <a:schemeClr val="tx1"/>
              </a:buClr>
              <a:buFont typeface="Wingdings" panose="05000000000000000000" pitchFamily="2" charset="2"/>
              <a:buChar char="q"/>
            </a:pPr>
            <a:r>
              <a:rPr lang="en-US" sz="2800" dirty="0"/>
              <a:t>Non-Treaty Instruments: The Helsinki Rules, The Berlin Rules, The Seoul Rules,…</a:t>
            </a:r>
          </a:p>
          <a:p>
            <a:endParaRPr lang="en-US" dirty="0"/>
          </a:p>
        </p:txBody>
      </p:sp>
      <p:sp>
        <p:nvSpPr>
          <p:cNvPr id="5" name="TextBox 4">
            <a:extLst>
              <a:ext uri="{FF2B5EF4-FFF2-40B4-BE49-F238E27FC236}">
                <a16:creationId xmlns:a16="http://schemas.microsoft.com/office/drawing/2014/main" id="{43BC0821-72FB-4B9F-888C-BFB14A3BF46A}"/>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265225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20C17-F730-48F8-8098-F346DF6E97EB}"/>
              </a:ext>
            </a:extLst>
          </p:cNvPr>
          <p:cNvSpPr>
            <a:spLocks noGrp="1"/>
          </p:cNvSpPr>
          <p:nvPr>
            <p:ph type="title"/>
          </p:nvPr>
        </p:nvSpPr>
        <p:spPr/>
        <p:txBody>
          <a:bodyPr/>
          <a:lstStyle/>
          <a:p>
            <a:r>
              <a:rPr lang="en-US" dirty="0"/>
              <a:t>Timeline of Water Rules by ILA</a:t>
            </a:r>
          </a:p>
        </p:txBody>
      </p:sp>
      <p:graphicFrame>
        <p:nvGraphicFramePr>
          <p:cNvPr id="4" name="Content Placeholder 2" descr="SmartArt timeline">
            <a:extLst>
              <a:ext uri="{FF2B5EF4-FFF2-40B4-BE49-F238E27FC236}">
                <a16:creationId xmlns:a16="http://schemas.microsoft.com/office/drawing/2014/main" id="{AE89EE43-7E56-4A16-8764-EA3D11195BC7}"/>
              </a:ext>
            </a:extLst>
          </p:cNvPr>
          <p:cNvGraphicFramePr>
            <a:graphicFrameLocks/>
          </p:cNvGraphicFramePr>
          <p:nvPr>
            <p:extLst>
              <p:ext uri="{D42A27DB-BD31-4B8C-83A1-F6EECF244321}">
                <p14:modId xmlns:p14="http://schemas.microsoft.com/office/powerpoint/2010/main" val="694394419"/>
              </p:ext>
            </p:extLst>
          </p:nvPr>
        </p:nvGraphicFramePr>
        <p:xfrm>
          <a:off x="581025" y="2642187"/>
          <a:ext cx="11029950" cy="3814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1C4CED08-96E3-4481-AAED-5D036CBA063B}"/>
              </a:ext>
            </a:extLst>
          </p:cNvPr>
          <p:cNvSpPr/>
          <p:nvPr/>
        </p:nvSpPr>
        <p:spPr>
          <a:xfrm>
            <a:off x="3375171" y="2642187"/>
            <a:ext cx="6096000" cy="400110"/>
          </a:xfrm>
          <a:prstGeom prst="rect">
            <a:avLst/>
          </a:prstGeom>
        </p:spPr>
        <p:txBody>
          <a:bodyPr>
            <a:spAutoFit/>
          </a:bodyPr>
          <a:lstStyle/>
          <a:p>
            <a:r>
              <a:rPr lang="en-US" sz="1000" dirty="0"/>
              <a:t>The Seoul Rules, approved by the International Law Association in 1986 as a supplement to the Helsinki Rules to address groundwater (ILA 1986),</a:t>
            </a:r>
          </a:p>
        </p:txBody>
      </p:sp>
      <p:sp>
        <p:nvSpPr>
          <p:cNvPr id="6" name="Freeform: Shape 5">
            <a:extLst>
              <a:ext uri="{FF2B5EF4-FFF2-40B4-BE49-F238E27FC236}">
                <a16:creationId xmlns:a16="http://schemas.microsoft.com/office/drawing/2014/main" id="{32946CA3-EDC1-4563-80C9-476353C7A630}"/>
              </a:ext>
            </a:extLst>
          </p:cNvPr>
          <p:cNvSpPr/>
          <p:nvPr/>
        </p:nvSpPr>
        <p:spPr>
          <a:xfrm>
            <a:off x="3338818" y="2547535"/>
            <a:ext cx="6135519" cy="857016"/>
          </a:xfrm>
          <a:custGeom>
            <a:avLst/>
            <a:gdLst>
              <a:gd name="connsiteX0" fmla="*/ 8389 w 6316910"/>
              <a:gd name="connsiteY0" fmla="*/ 847288 h 847288"/>
              <a:gd name="connsiteX1" fmla="*/ 0 w 6316910"/>
              <a:gd name="connsiteY1" fmla="*/ 16778 h 847288"/>
              <a:gd name="connsiteX2" fmla="*/ 6300132 w 6316910"/>
              <a:gd name="connsiteY2" fmla="*/ 0 h 847288"/>
              <a:gd name="connsiteX3" fmla="*/ 6316910 w 6316910"/>
              <a:gd name="connsiteY3" fmla="*/ 469783 h 847288"/>
              <a:gd name="connsiteX4" fmla="*/ 268448 w 6316910"/>
              <a:gd name="connsiteY4" fmla="*/ 520117 h 847288"/>
              <a:gd name="connsiteX5" fmla="*/ 8389 w 6316910"/>
              <a:gd name="connsiteY5" fmla="*/ 847288 h 847288"/>
              <a:gd name="connsiteX0" fmla="*/ 8389 w 6340213"/>
              <a:gd name="connsiteY0" fmla="*/ 847288 h 847288"/>
              <a:gd name="connsiteX1" fmla="*/ 0 w 6340213"/>
              <a:gd name="connsiteY1" fmla="*/ 16778 h 847288"/>
              <a:gd name="connsiteX2" fmla="*/ 6340213 w 6340213"/>
              <a:gd name="connsiteY2" fmla="*/ 0 h 847288"/>
              <a:gd name="connsiteX3" fmla="*/ 6316910 w 6340213"/>
              <a:gd name="connsiteY3" fmla="*/ 469783 h 847288"/>
              <a:gd name="connsiteX4" fmla="*/ 268448 w 6340213"/>
              <a:gd name="connsiteY4" fmla="*/ 520117 h 847288"/>
              <a:gd name="connsiteX5" fmla="*/ 8389 w 6340213"/>
              <a:gd name="connsiteY5" fmla="*/ 847288 h 847288"/>
              <a:gd name="connsiteX0" fmla="*/ 8389 w 6320171"/>
              <a:gd name="connsiteY0" fmla="*/ 857016 h 857016"/>
              <a:gd name="connsiteX1" fmla="*/ 0 w 6320171"/>
              <a:gd name="connsiteY1" fmla="*/ 26506 h 857016"/>
              <a:gd name="connsiteX2" fmla="*/ 6320171 w 6320171"/>
              <a:gd name="connsiteY2" fmla="*/ 0 h 857016"/>
              <a:gd name="connsiteX3" fmla="*/ 6316910 w 6320171"/>
              <a:gd name="connsiteY3" fmla="*/ 479511 h 857016"/>
              <a:gd name="connsiteX4" fmla="*/ 268448 w 6320171"/>
              <a:gd name="connsiteY4" fmla="*/ 529845 h 857016"/>
              <a:gd name="connsiteX5" fmla="*/ 8389 w 6320171"/>
              <a:gd name="connsiteY5" fmla="*/ 857016 h 85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0171" h="857016">
                <a:moveTo>
                  <a:pt x="8389" y="857016"/>
                </a:moveTo>
                <a:cubicBezTo>
                  <a:pt x="5593" y="580179"/>
                  <a:pt x="2796" y="303343"/>
                  <a:pt x="0" y="26506"/>
                </a:cubicBezTo>
                <a:lnTo>
                  <a:pt x="6320171" y="0"/>
                </a:lnTo>
                <a:lnTo>
                  <a:pt x="6316910" y="479511"/>
                </a:lnTo>
                <a:lnTo>
                  <a:pt x="268448" y="529845"/>
                </a:lnTo>
                <a:lnTo>
                  <a:pt x="8389" y="857016"/>
                </a:lnTo>
                <a:close/>
              </a:path>
            </a:pathLst>
          </a:cu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B378163-7A4D-42B9-B3E1-F159AE34169B}"/>
              </a:ext>
            </a:extLst>
          </p:cNvPr>
          <p:cNvSpPr txBox="1"/>
          <p:nvPr/>
        </p:nvSpPr>
        <p:spPr>
          <a:xfrm>
            <a:off x="587830" y="4844534"/>
            <a:ext cx="10918370" cy="369332"/>
          </a:xfrm>
          <a:prstGeom prst="rect">
            <a:avLst/>
          </a:prstGeom>
          <a:solidFill>
            <a:schemeClr val="bg2"/>
          </a:solidFill>
        </p:spPr>
        <p:txBody>
          <a:bodyPr wrap="square">
            <a:spAutoFit/>
          </a:bodyPr>
          <a:lstStyle/>
          <a:p>
            <a:pPr lvl="0"/>
            <a:r>
              <a:rPr lang="en-US" sz="1800" b="1" dirty="0"/>
              <a:t>International Law Association</a:t>
            </a:r>
            <a:endParaRPr lang="en-US" sz="1800" dirty="0"/>
          </a:p>
        </p:txBody>
      </p:sp>
      <p:sp>
        <p:nvSpPr>
          <p:cNvPr id="9" name="TextBox 8">
            <a:extLst>
              <a:ext uri="{FF2B5EF4-FFF2-40B4-BE49-F238E27FC236}">
                <a16:creationId xmlns:a16="http://schemas.microsoft.com/office/drawing/2014/main" id="{1ACA0896-EFB4-42A3-90E6-7D768F9E751B}"/>
              </a:ext>
            </a:extLst>
          </p:cNvPr>
          <p:cNvSpPr txBox="1"/>
          <p:nvPr/>
        </p:nvSpPr>
        <p:spPr>
          <a:xfrm>
            <a:off x="3929743" y="1702477"/>
            <a:ext cx="2862942" cy="369332"/>
          </a:xfrm>
          <a:prstGeom prst="rect">
            <a:avLst/>
          </a:prstGeom>
          <a:noFill/>
        </p:spPr>
        <p:txBody>
          <a:bodyPr wrap="square">
            <a:spAutoFit/>
          </a:bodyPr>
          <a:lstStyle/>
          <a:p>
            <a:r>
              <a:rPr lang="en-US" b="1" cap="all" dirty="0"/>
              <a:t>Non-Treaty Instruments</a:t>
            </a:r>
          </a:p>
        </p:txBody>
      </p:sp>
      <p:sp>
        <p:nvSpPr>
          <p:cNvPr id="3" name="TextBox 2">
            <a:extLst>
              <a:ext uri="{FF2B5EF4-FFF2-40B4-BE49-F238E27FC236}">
                <a16:creationId xmlns:a16="http://schemas.microsoft.com/office/drawing/2014/main" id="{3A7CAD36-76D6-4B27-894F-08C1640C5431}"/>
              </a:ext>
            </a:extLst>
          </p:cNvPr>
          <p:cNvSpPr txBox="1"/>
          <p:nvPr/>
        </p:nvSpPr>
        <p:spPr>
          <a:xfrm>
            <a:off x="467360" y="6477896"/>
            <a:ext cx="11257280" cy="369332"/>
          </a:xfrm>
          <a:prstGeom prst="rect">
            <a:avLst/>
          </a:prstGeom>
          <a:noFill/>
        </p:spPr>
        <p:txBody>
          <a:bodyPr wrap="square" rtlCol="0">
            <a:spAutoFit/>
          </a:bodyPr>
          <a:lstStyle/>
          <a:p>
            <a:r>
              <a:rPr lang="en-US" sz="1800" b="0" i="1" dirty="0">
                <a:solidFill>
                  <a:schemeClr val="bg2">
                    <a:lumMod val="90000"/>
                  </a:schemeClr>
                </a:solidFill>
                <a:latin typeface="Agency FB" panose="020B0503020202020204" pitchFamily="34" charset="0"/>
              </a:rPr>
              <a:t>Nebiyu Daniel Tiruneh: </a:t>
            </a:r>
            <a:r>
              <a:rPr lang="en-US" sz="1800" b="0" i="1" dirty="0">
                <a:solidFill>
                  <a:schemeClr val="bg2">
                    <a:lumMod val="90000"/>
                  </a:schemeClr>
                </a:solidFill>
                <a:effectLst/>
                <a:latin typeface="Agency FB" panose="020B0503020202020204" pitchFamily="34" charset="0"/>
                <a:ea typeface="Times New Roman" panose="02020603050405020304" pitchFamily="18" charset="0"/>
                <a:cs typeface="Times New Roman" panose="02020603050405020304" pitchFamily="18" charset="0"/>
              </a:rPr>
              <a:t>2020 International Conference on the Nile and Grand Ethiopian Renaissance Dam: Science, Conflict Resolution and Cooperation </a:t>
            </a:r>
            <a:endParaRPr lang="en-US" dirty="0"/>
          </a:p>
        </p:txBody>
      </p:sp>
    </p:spTree>
    <p:extLst>
      <p:ext uri="{BB962C8B-B14F-4D97-AF65-F5344CB8AC3E}">
        <p14:creationId xmlns:p14="http://schemas.microsoft.com/office/powerpoint/2010/main" val="420225353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TM03457485[[fn=Mesh]]</Template>
  <TotalTime>16113</TotalTime>
  <Words>6066</Words>
  <Application>Microsoft Macintosh PowerPoint</Application>
  <PresentationFormat>Widescreen</PresentationFormat>
  <Paragraphs>502</Paragraphs>
  <Slides>31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Agency FB</vt:lpstr>
      <vt:lpstr>Arial</vt:lpstr>
      <vt:lpstr>Calibri</vt:lpstr>
      <vt:lpstr>Calibri Light</vt:lpstr>
      <vt:lpstr>Calibri-Bold</vt:lpstr>
      <vt:lpstr>Times New Roman</vt:lpstr>
      <vt:lpstr>Wingdings</vt:lpstr>
      <vt:lpstr>ZapBold</vt:lpstr>
      <vt:lpstr>Retrospect</vt:lpstr>
      <vt:lpstr>Lessons Learned, Lessons Shared</vt:lpstr>
      <vt:lpstr>DISCLAIMER</vt:lpstr>
      <vt:lpstr>OUTLINE</vt:lpstr>
      <vt:lpstr>Transboundary Water Resources</vt:lpstr>
      <vt:lpstr>Global Figures on Transboundary Waters</vt:lpstr>
      <vt:lpstr>Historic conflict and cooperative events</vt:lpstr>
      <vt:lpstr>The Emergence of Regulatory Framework to Manage Transboundary Waters</vt:lpstr>
      <vt:lpstr>Treaties and Agreements</vt:lpstr>
      <vt:lpstr>Timeline of Water Rules by ILA</vt:lpstr>
      <vt:lpstr>International Rules and Conventions</vt:lpstr>
      <vt:lpstr>The global experience of  transboundary water resources management</vt:lpstr>
      <vt:lpstr>From Database of treaties</vt:lpstr>
      <vt:lpstr>From Database of treaties</vt:lpstr>
      <vt:lpstr>Colorado River Basin</vt:lpstr>
      <vt:lpstr>Danube River Basin</vt:lpstr>
      <vt:lpstr>Jordan River Basin</vt:lpstr>
      <vt:lpstr>Indus River Basin</vt:lpstr>
      <vt:lpstr>Nile River Basin</vt:lpstr>
      <vt:lpstr>Orange-Senqu River Basin</vt:lpstr>
      <vt:lpstr>QUANTIFYING COOPERATION</vt:lpstr>
      <vt:lpstr>Water Cooperation Quotient</vt:lpstr>
      <vt:lpstr>Scoring and WCQ</vt:lpstr>
      <vt:lpstr>WCQ Comparison: Colorado River Basin</vt:lpstr>
      <vt:lpstr>WCQ Comparison: Danube River Basin</vt:lpstr>
      <vt:lpstr>WCQ Comparison: Jordan River Basin</vt:lpstr>
      <vt:lpstr>WCQ Comparison: Indus River Basin</vt:lpstr>
      <vt:lpstr>WCQ Comparison: Nile River Basin</vt:lpstr>
      <vt:lpstr>WCQ Comparison: Okavango and Orange</vt:lpstr>
      <vt:lpstr>Lessons learned</vt:lpstr>
      <vt:lpstr>Points to ponder</vt:lpstr>
      <vt:lpstr>Thank You</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Lessons Learned, Lessons Shared</dc:title>
  <dc:subject/>
  <dc:creator>Nebiyu</dc:creator>
  <cp:keywords/>
  <dc:description/>
  <cp:lastModifiedBy>Candice Allouch</cp:lastModifiedBy>
  <cp:revision>106</cp:revision>
  <dcterms:created xsi:type="dcterms:W3CDTF">2020-07-26T00:18:07Z</dcterms:created>
  <dcterms:modified xsi:type="dcterms:W3CDTF">2020-09-01T14:38:08Z</dcterms:modified>
  <cp:category/>
</cp:coreProperties>
</file>