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526" r:id="rId2"/>
    <p:sldId id="304" r:id="rId3"/>
    <p:sldId id="257" r:id="rId4"/>
    <p:sldId id="517" r:id="rId5"/>
    <p:sldId id="256" r:id="rId6"/>
    <p:sldId id="279" r:id="rId7"/>
    <p:sldId id="283" r:id="rId8"/>
    <p:sldId id="299" r:id="rId9"/>
    <p:sldId id="519" r:id="rId10"/>
    <p:sldId id="525" r:id="rId11"/>
    <p:sldId id="267" r:id="rId12"/>
    <p:sldId id="261" r:id="rId13"/>
    <p:sldId id="274" r:id="rId14"/>
    <p:sldId id="288" r:id="rId15"/>
    <p:sldId id="287" r:id="rId16"/>
    <p:sldId id="264" r:id="rId17"/>
    <p:sldId id="275" r:id="rId18"/>
    <p:sldId id="278" r:id="rId19"/>
    <p:sldId id="298" r:id="rId20"/>
    <p:sldId id="284" r:id="rId21"/>
    <p:sldId id="285" r:id="rId22"/>
    <p:sldId id="286" r:id="rId23"/>
    <p:sldId id="292" r:id="rId24"/>
    <p:sldId id="294" r:id="rId25"/>
    <p:sldId id="300" r:id="rId26"/>
    <p:sldId id="29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88" d="100"/>
          <a:sy n="88" d="100"/>
        </p:scale>
        <p:origin x="14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91FC5-014D-47F1-B6BD-DFBB3A14D5F6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AB7E4-64D3-48A9-AB41-CC54FA965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22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D4622C-6D9E-4588-AB09-AA0FBB78CC66}" type="slidenum">
              <a:rPr lang="en-US"/>
              <a:pPr/>
              <a:t>2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South Florida Water Management District is a regional, governmental agency that oversees the water resources in the southern half of the state.  </a:t>
            </a:r>
            <a:r>
              <a:rPr lang="en-US" dirty="0"/>
              <a:t>It is the oldest and largest of Florida's five water management districts.  We are established by the legislature and recognized in the constitution.</a:t>
            </a:r>
          </a:p>
          <a:p>
            <a:endParaRPr lang="en-US" dirty="0"/>
          </a:p>
          <a:p>
            <a:r>
              <a:rPr lang="en-US" dirty="0"/>
              <a:t>Each district oversees water and land-related resources for:</a:t>
            </a:r>
          </a:p>
          <a:p>
            <a:pPr lvl="1"/>
            <a:r>
              <a:rPr lang="en-US" dirty="0"/>
              <a:t>Water quality</a:t>
            </a:r>
          </a:p>
          <a:p>
            <a:pPr lvl="1"/>
            <a:r>
              <a:rPr lang="en-US" dirty="0"/>
              <a:t>Flood protection</a:t>
            </a:r>
          </a:p>
          <a:p>
            <a:pPr lvl="1"/>
            <a:r>
              <a:rPr lang="en-US" dirty="0"/>
              <a:t>Natural systems</a:t>
            </a:r>
          </a:p>
          <a:p>
            <a:pPr lvl="1"/>
            <a:r>
              <a:rPr lang="en-US" dirty="0"/>
              <a:t>Water supply</a:t>
            </a:r>
          </a:p>
          <a:p>
            <a:endParaRPr lang="en-US" dirty="0"/>
          </a:p>
          <a:p>
            <a:r>
              <a:rPr lang="en-US" dirty="0"/>
              <a:t>Headquartered in West Palm Beach, the South Florida Water Management District covers 18,000 square miles.  That's larger than Connecticut, Delaware and Maryland combined.  And with a population of more than 7 million people, the 16-county </a:t>
            </a:r>
            <a:r>
              <a:rPr lang="en-US" b="1" dirty="0"/>
              <a:t>region</a:t>
            </a:r>
            <a:r>
              <a:rPr lang="en-US" dirty="0"/>
              <a:t> could be the nation's 14th largest </a:t>
            </a:r>
            <a:r>
              <a:rPr lang="en-US" b="1" dirty="0"/>
              <a:t>state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70837-CEAD-49B2-A6DF-40B352FD27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983152-6B35-4BAD-AF7E-5FAA1B3F7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7371A-0FF5-49F5-8B0A-C9FE8EF6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5E946-9A77-4D7B-9825-278F6DDA9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CA9FF-CF43-4C90-ABBE-9297643C4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02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07353-3F10-4392-AAA2-A74F314D2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D67A76-D560-4ABA-B2C1-25CF2B648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5D66E-73BD-40B5-9BB3-E3F490B4B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69FC4-B104-48F7-A4AE-F8A8A809C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7D27A-8390-456D-B1DF-9271EB26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6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830C92-54D4-413E-ABE7-8BA927833B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D73291-0EEC-40EF-946E-3979D1268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E9511-BE75-415C-BB7C-06460B233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343B9-D050-464E-B5B6-AACC685CB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5DF44-3531-4F6D-9938-9B54C6A14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5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B2F28-B472-493B-8D54-0BCC0D197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4269D-7B86-48CB-A6D2-50CDAE4AF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AF0E8-EB2E-4C27-8DBB-8090E67F9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58702-7098-4E54-8DAF-1FBEE5806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6ADD9-558E-4330-847C-13C7662EA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9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5EC99-FF2C-46FE-966F-0AACA97B6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51C591-93D5-4045-A591-1DA17181F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23607-E575-43C0-9188-12FFFEA08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2C4D9-2297-45A3-9D5F-53C1BCC75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98047-BC49-440E-9697-034A39F38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86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CA918-9122-4FBE-8AF7-E54F43F47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B4DC9-553A-43AD-B653-82A9BD01FE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AF84F7-5B0E-414C-B4BE-F3F09FDA6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FF0DF-0989-47F6-8E33-C65DE22EA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E0B458-A794-4AF6-9EA2-21067FDAE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E3063-FE9C-45F0-A825-4B96C8AC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4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5520F-1D00-424D-8A7B-769FF849F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3B22E5-8D26-4C33-BB0B-245B5047E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92BECC-E379-4DCA-A6F0-3BD8D7336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5ED801-664F-4CE3-9B40-CE1DD0089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B86321-4FC8-4D05-AF5D-A20E21E97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D796B4-4E8E-41EB-8B64-E7ADB97EE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255B7B-590F-4AE6-BF46-C461A9074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4A2318-8D86-431B-828C-7417A4A4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15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84127-CC87-4D7B-9E2D-C34372FC0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00C8C0-6DF5-4260-9EE1-B0D06744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A7458-A575-4607-9053-730B03AB2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DAA73-2FA4-4BF6-A6A5-DEA73641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4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BBFC9F-1115-4DBF-BBA0-887E99160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EF594-8E80-4AF1-AB84-7C7D4ED44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55E81-1D16-47E8-B2A8-F85D91FB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3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D5EA-2923-46E7-9BF9-C636047E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5CD6A-DB14-4D28-AD72-B412F3FD6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FC8DE-B229-49E2-ABA7-CE91EF298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06E82-6C19-4614-BE81-23DC59D19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A374D-9C3F-4673-B043-3459541D9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9E554F-C7EA-45EB-8DF8-DE97730DC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39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51A61-7541-45A0-83DC-1658B600C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880E91-F811-41C0-8CBB-3AE73C065C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E2326-0A51-466F-9375-772F3978B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E51A0A-6865-452E-A2B6-03112F3C5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00846B-9762-45F9-BCC1-C8AFAEAD0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D70EA-022F-4548-9F6D-056E82908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9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A2CFD3-6175-458E-A9B8-4D98BA25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0AA666-F62D-4617-8B33-F3A1BD74C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0EB42-D44D-4AFB-B83A-2DF0DB074C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3A2E5-12F5-4EE0-9F3C-588C5A9833B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BAA11-E8D9-4462-88C8-1217909D59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6A559-98AD-4FBB-8C37-233C1CF43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7AF42-AFE3-4079-BE5A-F8078D580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9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8537" y="4490312"/>
            <a:ext cx="9144000" cy="1655762"/>
          </a:xfrm>
        </p:spPr>
        <p:txBody>
          <a:bodyPr/>
          <a:lstStyle/>
          <a:p>
            <a:r>
              <a:rPr lang="en-US" dirty="0" smtClean="0"/>
              <a:t>Muluneh </a:t>
            </a:r>
            <a:r>
              <a:rPr lang="en-US" dirty="0" err="1" smtClean="0"/>
              <a:t>Imiru</a:t>
            </a:r>
            <a:endParaRPr lang="en-US" dirty="0"/>
          </a:p>
          <a:p>
            <a:r>
              <a:rPr lang="en-US" dirty="0" smtClean="0"/>
              <a:t>South Florida Water Management District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788434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Water Management Priorities for Sustainable Socio-Economic Development</a:t>
            </a:r>
          </a:p>
        </p:txBody>
      </p:sp>
    </p:spTree>
    <p:extLst>
      <p:ext uri="{BB962C8B-B14F-4D97-AF65-F5344CB8AC3E}">
        <p14:creationId xmlns:p14="http://schemas.microsoft.com/office/powerpoint/2010/main" val="3654992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26268" y="3055418"/>
            <a:ext cx="9041732" cy="304058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 bwMode="auto">
          <a:xfrm flipH="1">
            <a:off x="2514600" y="3741218"/>
            <a:ext cx="5410200" cy="21336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>
              <a:latin typeface="Arial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743200" y="457200"/>
            <a:ext cx="7467600" cy="914400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Brief on process from Start to Finish</a:t>
            </a:r>
            <a:r>
              <a:rPr lang="en-US" sz="28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8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  </a:t>
            </a:r>
            <a:r>
              <a:rPr lang="en-US" sz="32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Major Inputs to Process</a:t>
            </a:r>
            <a:endParaRPr lang="en-US" sz="32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6200" y="19812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ROLE:  Water Managers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67BBE7-1CF6-40B1-B1A6-347A384C7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775"/>
            <a:ext cx="12192000" cy="6394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4DBEB9-0ED9-430C-9EC8-8CF8103317EA}"/>
              </a:ext>
            </a:extLst>
          </p:cNvPr>
          <p:cNvSpPr txBox="1"/>
          <p:nvPr/>
        </p:nvSpPr>
        <p:spPr>
          <a:xfrm>
            <a:off x="1908313" y="3916017"/>
            <a:ext cx="3896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REAL-TIME DATA AND OPERATION</a:t>
            </a:r>
          </a:p>
        </p:txBody>
      </p:sp>
    </p:spTree>
    <p:extLst>
      <p:ext uri="{BB962C8B-B14F-4D97-AF65-F5344CB8AC3E}">
        <p14:creationId xmlns:p14="http://schemas.microsoft.com/office/powerpoint/2010/main" val="147414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611D77-7385-4EF3-A0D4-0DD85B699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87" y="0"/>
            <a:ext cx="11469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24DE1A-1F9A-4417-A3DF-C79CF6D19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87" y="0"/>
            <a:ext cx="11469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74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1A5AB3-60A0-4072-B7B1-028CC487D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1650"/>
            <a:ext cx="12192000" cy="585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28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7B258-60D5-486D-B202-F9571FA84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76350"/>
            <a:ext cx="114300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31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4C6E38-380A-469F-A523-95A26F6B1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87" y="0"/>
            <a:ext cx="11469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38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6CAE2A-0487-43B9-87FC-1ADC59F05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87" y="0"/>
            <a:ext cx="11469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35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4C20E0-24B9-44D7-83E2-A2B44BC43058}"/>
              </a:ext>
            </a:extLst>
          </p:cNvPr>
          <p:cNvSpPr txBox="1"/>
          <p:nvPr/>
        </p:nvSpPr>
        <p:spPr>
          <a:xfrm>
            <a:off x="383122" y="320842"/>
            <a:ext cx="187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Database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67560A-A6E4-43B8-BC39-9C7A48622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24" y="0"/>
            <a:ext cx="119565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41A306-BACB-41F5-B49A-75FAD2F084EA}"/>
              </a:ext>
            </a:extLst>
          </p:cNvPr>
          <p:cNvSpPr txBox="1"/>
          <p:nvPr/>
        </p:nvSpPr>
        <p:spPr>
          <a:xfrm>
            <a:off x="1232452" y="5287617"/>
            <a:ext cx="4863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ARCHIVAL AND USE</a:t>
            </a:r>
          </a:p>
        </p:txBody>
      </p:sp>
    </p:spTree>
    <p:extLst>
      <p:ext uri="{BB962C8B-B14F-4D97-AF65-F5344CB8AC3E}">
        <p14:creationId xmlns:p14="http://schemas.microsoft.com/office/powerpoint/2010/main" val="1869176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7E4AFA-56D0-4F5F-946F-DBAE09FA7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946" y="0"/>
            <a:ext cx="9176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929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1" name="Picture 9" descr="WaterManagementDistricts_compa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1" y="1546225"/>
            <a:ext cx="3878263" cy="3765550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2104" y="441325"/>
            <a:ext cx="6629400" cy="83820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altLang="en-US" b="1" dirty="0"/>
              <a:t>The South Florida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n-US" b="1" dirty="0"/>
              <a:t>Water Management District</a:t>
            </a:r>
            <a:r>
              <a:rPr lang="en-US" altLang="en-US" dirty="0"/>
              <a:t>:</a:t>
            </a:r>
            <a:endParaRPr lang="en-US" dirty="0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594417" y="2500767"/>
            <a:ext cx="6745515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39725" indent="-339725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Tx/>
              <a:buChar char="•"/>
            </a:pPr>
            <a:r>
              <a:rPr lang="en-US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Oversees water resources in the southern half of the state</a:t>
            </a:r>
          </a:p>
          <a:p>
            <a:pPr marL="339725" indent="-339725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Tx/>
              <a:buChar char="•"/>
            </a:pPr>
            <a:r>
              <a:rPr lang="en-US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Oldest and largest of Florida’s five water management districts</a:t>
            </a:r>
          </a:p>
          <a:p>
            <a:pPr marL="339725" indent="-339725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Tx/>
              <a:buChar char="•"/>
            </a:pPr>
            <a:r>
              <a:rPr lang="en-US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Established by the legislature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/>
      <p:bldP spid="1843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5A77E0-8888-4592-B6BA-AC11D745A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24" y="0"/>
            <a:ext cx="11956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12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CD7314-A687-42CD-82EC-8FFE824FF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24" y="0"/>
            <a:ext cx="11956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07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FC1939-5F1D-4404-9B7D-97E2A3DFD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097" y="0"/>
            <a:ext cx="91358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19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1C969E-DE57-4E28-801F-8A9BA8FF1884}"/>
              </a:ext>
            </a:extLst>
          </p:cNvPr>
          <p:cNvSpPr/>
          <p:nvPr/>
        </p:nvSpPr>
        <p:spPr>
          <a:xfrm>
            <a:off x="826266" y="1096005"/>
            <a:ext cx="11990126" cy="47705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Water Management for competing objectives</a:t>
            </a:r>
          </a:p>
          <a:p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Food production (irrigation)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Afforestation (ecology)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Soil conservation (ecology)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Domestic/industrial water supply (rural, urban)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Hydropower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7262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CE45FA-B719-4866-8F23-75E49125271A}"/>
              </a:ext>
            </a:extLst>
          </p:cNvPr>
          <p:cNvSpPr/>
          <p:nvPr/>
        </p:nvSpPr>
        <p:spPr>
          <a:xfrm>
            <a:off x="335192" y="280335"/>
            <a:ext cx="11521616" cy="62478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Hydropower can be done in concert with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Food production (irrigation)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Afforestation (ecology)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Soil conservation (ecology)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Domestic/industrial water supply (rural, urban)</a:t>
            </a:r>
          </a:p>
          <a:p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Condition: hydropower upstream of other areas </a:t>
            </a:r>
          </a:p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 endeavor listed above; consider alternative sources.</a:t>
            </a:r>
          </a:p>
          <a:p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Reservoirs for IWM</a:t>
            </a:r>
          </a:p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IWM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 Temporal priorities  Food-&gt;Eco-&gt;Energy Dev</a:t>
            </a:r>
          </a:p>
          <a:p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		Spatial priorities	   Eco-&gt; Energy-&gt;Food	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632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5F7C50-CC7F-427F-8A67-D9924A408AEB}"/>
              </a:ext>
            </a:extLst>
          </p:cNvPr>
          <p:cNvSpPr/>
          <p:nvPr/>
        </p:nvSpPr>
        <p:spPr>
          <a:xfrm>
            <a:off x="532014" y="157633"/>
            <a:ext cx="10806545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Ethiopia’s Potential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Irrigation  				7.5 million ha</a:t>
            </a:r>
          </a:p>
          <a:p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Hydropower 				45000 MW           </a:t>
            </a:r>
          </a:p>
          <a:p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Solar Power 				5.5 kwh/m2/day </a:t>
            </a:r>
          </a:p>
          <a:p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					(2 GWH/ha/year)</a:t>
            </a:r>
          </a:p>
          <a:p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Geothermal 			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10000 MW</a:t>
            </a:r>
          </a:p>
          <a:p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Wind (7 m/s, 50 m alt.)   	1000 GW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9017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228815-EED3-448F-997C-6AA48E4D8DED}"/>
              </a:ext>
            </a:extLst>
          </p:cNvPr>
          <p:cNvSpPr/>
          <p:nvPr/>
        </p:nvSpPr>
        <p:spPr>
          <a:xfrm>
            <a:off x="1251918" y="363915"/>
            <a:ext cx="9688164" cy="64940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Caution</a:t>
            </a:r>
          </a:p>
          <a:p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Ethiopia can severely limit its right to use Blue Nile for food production and ecological objectives if: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any agreement it signs directly or indirectly stipulates that projects upstream of GERD need prior consent of riparian countries (Egypt and Sudan)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Commits to deliver 1500 MW of electricity for domestic consumption and/or for sale to foreign countries from GERD only.</a:t>
            </a:r>
          </a:p>
          <a:p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resolve competition for water: Food vs Energy</a:t>
            </a:r>
          </a:p>
          <a:p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Look into alternatives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Wind, solar, geothermal, gas for energy production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Hydropower u/s of irrigation, afforestation endeavors</a:t>
            </a:r>
          </a:p>
        </p:txBody>
      </p:sp>
    </p:spTree>
    <p:extLst>
      <p:ext uri="{BB962C8B-B14F-4D97-AF65-F5344CB8AC3E}">
        <p14:creationId xmlns:p14="http://schemas.microsoft.com/office/powerpoint/2010/main" val="113930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D7FAC7-0AAC-407D-99E5-D1517F5AA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236" y="0"/>
            <a:ext cx="8039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71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81000"/>
            <a:ext cx="7467600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Analyze Previous Rainfall:  </a:t>
            </a:r>
            <a:br>
              <a:rPr lang="en-US" dirty="0"/>
            </a:br>
            <a:r>
              <a:rPr lang="en-US" dirty="0"/>
              <a:t>Radar, Raingages, Raindar</a:t>
            </a:r>
          </a:p>
        </p:txBody>
      </p:sp>
      <p:pic>
        <p:nvPicPr>
          <p:cNvPr id="4" name="Content Placeholder 3" descr="radar_flanim.gif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809999" y="1600200"/>
            <a:ext cx="3657600" cy="2743200"/>
          </a:xfrm>
        </p:spPr>
      </p:pic>
      <p:pic>
        <p:nvPicPr>
          <p:cNvPr id="5" name="Picture 4" descr="raindar_pixels_7am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467599" y="1447799"/>
            <a:ext cx="3984885" cy="4683177"/>
          </a:xfrm>
          <a:prstGeom prst="rect">
            <a:avLst/>
          </a:prstGeom>
        </p:spPr>
      </p:pic>
      <p:pic>
        <p:nvPicPr>
          <p:cNvPr id="6" name="Picture 5" descr="raindar_pixels_24-hr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53387" y="2209800"/>
            <a:ext cx="3984885" cy="42672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610600" y="457200"/>
            <a:ext cx="1524000" cy="99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7DF27F-F7E5-4F2A-AB8F-DC65F6467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23" y="0"/>
            <a:ext cx="1125415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60F6CB-08C7-4B0C-9586-2961840B24BF}"/>
              </a:ext>
            </a:extLst>
          </p:cNvPr>
          <p:cNvSpPr txBox="1"/>
          <p:nvPr/>
        </p:nvSpPr>
        <p:spPr>
          <a:xfrm>
            <a:off x="2288087" y="651353"/>
            <a:ext cx="380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SFWM SYSTEM</a:t>
            </a:r>
          </a:p>
        </p:txBody>
      </p:sp>
    </p:spTree>
    <p:extLst>
      <p:ext uri="{BB962C8B-B14F-4D97-AF65-F5344CB8AC3E}">
        <p14:creationId xmlns:p14="http://schemas.microsoft.com/office/powerpoint/2010/main" val="3766284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A88E2D-DDC8-4952-B747-31E2ABCA3EE3}"/>
              </a:ext>
            </a:extLst>
          </p:cNvPr>
          <p:cNvSpPr txBox="1"/>
          <p:nvPr/>
        </p:nvSpPr>
        <p:spPr>
          <a:xfrm>
            <a:off x="263048" y="338203"/>
            <a:ext cx="1903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Weather forecast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FB4EE3-D83C-496B-BE3B-2928FB24A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24" y="0"/>
            <a:ext cx="11956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5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C0F1B6-9075-48FA-9F41-0F983D316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24" y="0"/>
            <a:ext cx="119565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98717A-E8E0-4A16-B80E-671164FC7A1A}"/>
              </a:ext>
            </a:extLst>
          </p:cNvPr>
          <p:cNvSpPr txBox="1"/>
          <p:nvPr/>
        </p:nvSpPr>
        <p:spPr>
          <a:xfrm>
            <a:off x="6937513" y="1550504"/>
            <a:ext cx="4731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cap="none" spc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ACQUISITION &amp; TRANSMISSION</a:t>
            </a:r>
            <a:endParaRPr lang="en-US" sz="18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7083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FC424E-28B8-4786-875C-5AC46FC59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306" y="569167"/>
            <a:ext cx="8957388" cy="571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38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1828800" y="533400"/>
          <a:ext cx="8439150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r:id="rId3" imgW="65676353" imgH="32878410" progId="">
                  <p:embed/>
                </p:oleObj>
              </mc:Choice>
              <mc:Fallback>
                <p:oleObj r:id="rId3" imgW="65676353" imgH="32878410" progId="">
                  <p:embed/>
                  <p:pic>
                    <p:nvPicPr>
                      <p:cNvPr id="327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33400"/>
                        <a:ext cx="8439150" cy="56388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05000" y="48768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000" dirty="0">
                <a:solidFill>
                  <a:schemeClr val="tx2"/>
                </a:solidFill>
              </a:rPr>
              <a:t>Review External Information &amp; Criteria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458</Words>
  <Application>Microsoft Office PowerPoint</Application>
  <PresentationFormat>Widescreen</PresentationFormat>
  <Paragraphs>63</Paragraphs>
  <Slides>26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Tahoma</vt:lpstr>
      <vt:lpstr>Wingdings</vt:lpstr>
      <vt:lpstr>Office Theme</vt:lpstr>
      <vt:lpstr>Water Management Priorities for Sustainable Socio-Economic Development</vt:lpstr>
      <vt:lpstr>PowerPoint Presentation</vt:lpstr>
      <vt:lpstr>PowerPoint Presentation</vt:lpstr>
      <vt:lpstr>Analyze Previous Rainfall:   Radar, Raingages, Raindar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Imru, Muluneh</dc:creator>
  <cp:lastModifiedBy>Assefa Melesse</cp:lastModifiedBy>
  <cp:revision>49</cp:revision>
  <dcterms:created xsi:type="dcterms:W3CDTF">2020-08-04T01:12:09Z</dcterms:created>
  <dcterms:modified xsi:type="dcterms:W3CDTF">2020-08-19T14:30:16Z</dcterms:modified>
</cp:coreProperties>
</file>