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0"/>
  </p:notesMasterIdLst>
  <p:sldIdLst>
    <p:sldId id="323" r:id="rId2"/>
    <p:sldId id="324" r:id="rId3"/>
    <p:sldId id="327" r:id="rId4"/>
    <p:sldId id="303" r:id="rId5"/>
    <p:sldId id="320" r:id="rId6"/>
    <p:sldId id="305" r:id="rId7"/>
    <p:sldId id="306" r:id="rId8"/>
    <p:sldId id="309" r:id="rId9"/>
    <p:sldId id="310" r:id="rId10"/>
    <p:sldId id="307" r:id="rId11"/>
    <p:sldId id="308" r:id="rId12"/>
    <p:sldId id="336" r:id="rId13"/>
    <p:sldId id="311" r:id="rId14"/>
    <p:sldId id="337" r:id="rId15"/>
    <p:sldId id="338" r:id="rId16"/>
    <p:sldId id="312" r:id="rId17"/>
    <p:sldId id="321" r:id="rId18"/>
    <p:sldId id="322" r:id="rId19"/>
    <p:sldId id="326" r:id="rId20"/>
    <p:sldId id="328" r:id="rId21"/>
    <p:sldId id="329" r:id="rId22"/>
    <p:sldId id="331" r:id="rId23"/>
    <p:sldId id="330" r:id="rId24"/>
    <p:sldId id="333" r:id="rId25"/>
    <p:sldId id="334" r:id="rId26"/>
    <p:sldId id="335" r:id="rId27"/>
    <p:sldId id="339" r:id="rId28"/>
    <p:sldId id="332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EE12"/>
    <a:srgbClr val="FFFFCC"/>
    <a:srgbClr val="0FF13A"/>
    <a:srgbClr val="21EF11"/>
    <a:srgbClr val="DFEF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5996CC-13D3-48DD-9823-E202CB308E71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DB92BE-3A61-497E-963B-4DBB758713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775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A55A4-1CB9-4B31-8180-279358E984AD}" type="datetime1">
              <a:rPr lang="en-US" smtClean="0"/>
              <a:t>8/15/2020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6BA8AE-041E-4E91-9900-D339F383346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Mulatie Mekonnen (PhD)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A370E-65B3-47CD-8145-610F0F5ADEC6}" type="datetime1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Mulatie Mekonnen (PhD)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BA8AE-041E-4E91-9900-D339F383346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01ADC-66A9-4B7A-BD54-ED195BE628D9}" type="datetime1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Mulatie Mekonnen (PhD)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BA8AE-041E-4E91-9900-D339F383346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37241-0D3C-4B73-A4B4-1A851FB76A3D}" type="datetime1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Mulatie Mekonnen (PhD)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BA8AE-041E-4E91-9900-D339F383346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FB154-1EC4-4BBE-8677-5539934B829F}" type="datetime1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Mulatie Mekonnen (PhD)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BA8AE-041E-4E91-9900-D339F383346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9EDDA-198D-43E8-9B44-E88FC0B27BED}" type="datetime1">
              <a:rPr lang="en-US" smtClean="0"/>
              <a:t>8/15/2020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Mulatie Mekonnen (PhD)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BA8AE-041E-4E91-9900-D339F383346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5CFE4-ADF5-4A50-97D2-8D284F687BCC}" type="datetime1">
              <a:rPr lang="en-US" smtClean="0"/>
              <a:t>8/15/2020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Mulatie Mekonnen (PhD)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BA8AE-041E-4E91-9900-D339F383346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E7322-6C9E-4B95-9AC8-5C50F9F80307}" type="datetime1">
              <a:rPr lang="en-US" smtClean="0"/>
              <a:t>8/15/2020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Mulatie Mekonnen (PhD)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BA8AE-041E-4E91-9900-D339F383346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4E94F-68D8-4C48-AD33-E17550BBDCB0}" type="datetime1">
              <a:rPr lang="en-US" smtClean="0"/>
              <a:t>8/15/2020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Mulatie Mekonnen (PhD)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BA8AE-041E-4E91-9900-D339F383346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BE068-764F-48E5-BC53-63FC8F3D59FC}" type="datetime1">
              <a:rPr lang="en-US" smtClean="0"/>
              <a:t>8/15/2020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Mulatie Mekonnen (PhD)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BA8AE-041E-4E91-9900-D339F383346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E5CFD-DBC8-4837-BAEF-E498BFF47554}" type="datetime1">
              <a:rPr lang="en-US" smtClean="0"/>
              <a:t>8/15/2020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Mulatie Mekonnen (PhD)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BA8AE-041E-4E91-9900-D339F383346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EF021135-818A-4805-B758-546B93484612}" type="datetime1">
              <a:rPr lang="en-US" smtClean="0"/>
              <a:t>8/15/2020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E6BA8AE-041E-4E91-9900-D339F383346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Mulatie Mekonnen (PhD)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52400"/>
            <a:ext cx="8839200" cy="6629400"/>
          </a:xfrm>
        </p:spPr>
        <p:txBody>
          <a:bodyPr>
            <a:normAutofit/>
          </a:bodyPr>
          <a:lstStyle/>
          <a:p>
            <a:pPr algn="ctr">
              <a:lnSpc>
                <a:spcPct val="250000"/>
              </a:lnSpc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Impacts of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SWCPs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on sediment trapping, landscape 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isconnectivity &amp;  sustainable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reservoir use,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NW Ethiopia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250000"/>
              </a:lnSpc>
              <a:spcBef>
                <a:spcPts val="3600"/>
              </a:spcBef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Mulatie Mekonnen</a:t>
            </a:r>
            <a:endParaRPr lang="en-US" sz="4000" dirty="0">
              <a:latin typeface="Cambria" pitchFamily="18" charset="0"/>
            </a:endParaRPr>
          </a:p>
        </p:txBody>
      </p:sp>
      <p:pic>
        <p:nvPicPr>
          <p:cNvPr id="4" name="Picture 3" descr="No photo description available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457200"/>
            <a:ext cx="838200" cy="679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6004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76200"/>
            <a:ext cx="8839200" cy="6705600"/>
          </a:xfrm>
        </p:spPr>
        <p:txBody>
          <a:bodyPr>
            <a:noAutofit/>
          </a:bodyPr>
          <a:lstStyle/>
          <a:p>
            <a:pPr>
              <a:lnSpc>
                <a:spcPct val="250000"/>
              </a:lnSpc>
            </a:pPr>
            <a:r>
              <a:rPr lang="en-US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Hence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lnSpc>
                <a:spcPct val="250000"/>
              </a:lnSpc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he objectives of this investigation in the</a:t>
            </a:r>
          </a:p>
          <a:p>
            <a:pPr>
              <a:lnSpc>
                <a:spcPct val="250000"/>
              </a:lnSpc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Koga catchment representing the northwest highlands of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Ethiopia is, 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5715000" y="6248400"/>
            <a:ext cx="1189132" cy="297918"/>
          </a:xfrm>
        </p:spPr>
        <p:txBody>
          <a:bodyPr/>
          <a:lstStyle/>
          <a:p>
            <a:fld id="{75791A8B-76B2-407C-AAD5-4BCB884038C7}" type="datetime1">
              <a:rPr lang="en-US" smtClean="0"/>
              <a:t>8/15/2020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7162800" y="6324600"/>
            <a:ext cx="1687512" cy="301227"/>
          </a:xfrm>
        </p:spPr>
        <p:txBody>
          <a:bodyPr/>
          <a:lstStyle/>
          <a:p>
            <a:r>
              <a:rPr lang="en-US" dirty="0" smtClean="0"/>
              <a:t>Mulatie Mekonnen (PhD)</a:t>
            </a:r>
            <a:endParaRPr lang="en-US" dirty="0"/>
          </a:p>
        </p:txBody>
      </p:sp>
      <p:pic>
        <p:nvPicPr>
          <p:cNvPr id="5" name="Picture 4" descr="No photo description available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457200"/>
            <a:ext cx="838200" cy="679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1961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76200"/>
            <a:ext cx="8839200" cy="6705600"/>
          </a:xfrm>
        </p:spPr>
        <p:txBody>
          <a:bodyPr>
            <a:noAutofit/>
          </a:bodyPr>
          <a:lstStyle/>
          <a:p>
            <a:pPr marL="457200" indent="-457200">
              <a:lnSpc>
                <a:spcPct val="3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n-US" sz="3200" b="1" dirty="0" smtClean="0">
                <a:solidFill>
                  <a:srgbClr val="FFC000"/>
                </a:solidFill>
                <a:latin typeface="Cambria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investigate the impact of SWCPs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on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sediment trapping, slope gradient reduction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&amp; Maize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grain yield improvement </a:t>
            </a:r>
            <a:endParaRPr lang="en-US" sz="3400" b="1" dirty="0">
              <a:solidFill>
                <a:srgbClr val="FFC000"/>
              </a:solidFill>
              <a:latin typeface="Cambria" pitchFamily="18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172200" y="6324600"/>
            <a:ext cx="1189132" cy="297918"/>
          </a:xfrm>
        </p:spPr>
        <p:txBody>
          <a:bodyPr/>
          <a:lstStyle/>
          <a:p>
            <a:fld id="{8DA9CD25-89C4-446B-A587-E9CB0CFAB476}" type="datetime1">
              <a:rPr lang="en-US" smtClean="0"/>
              <a:t>8/15/2020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7456488" y="6400800"/>
            <a:ext cx="1687512" cy="301227"/>
          </a:xfrm>
        </p:spPr>
        <p:txBody>
          <a:bodyPr/>
          <a:lstStyle/>
          <a:p>
            <a:r>
              <a:rPr lang="en-US" dirty="0" smtClean="0"/>
              <a:t>Mulatie Mekonnen (PhD)</a:t>
            </a:r>
            <a:endParaRPr lang="en-US" dirty="0"/>
          </a:p>
        </p:txBody>
      </p:sp>
      <p:pic>
        <p:nvPicPr>
          <p:cNvPr id="5" name="Picture 4" descr="No photo description available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457200"/>
            <a:ext cx="838200" cy="679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1428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228600"/>
            <a:ext cx="8991600" cy="66294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Methodology</a:t>
            </a:r>
          </a:p>
          <a:p>
            <a:pPr marL="571500" indent="-571500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Field experiment </a:t>
            </a:r>
          </a:p>
          <a:p>
            <a:pPr marL="571500" indent="-571500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Field measurement</a:t>
            </a:r>
          </a:p>
          <a:p>
            <a:pPr marL="571500" indent="-571500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Field observation</a:t>
            </a:r>
          </a:p>
          <a:p>
            <a:pPr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Statistical analysis</a:t>
            </a:r>
          </a:p>
          <a:p>
            <a:pPr marL="571500" indent="-571500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GIS software</a:t>
            </a:r>
          </a:p>
          <a:p>
            <a:pPr marL="571500" indent="-571500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SPSS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0" y="6324600"/>
            <a:ext cx="1189132" cy="297918"/>
          </a:xfrm>
        </p:spPr>
        <p:txBody>
          <a:bodyPr/>
          <a:lstStyle/>
          <a:p>
            <a:fld id="{DDBA55A4-1CB9-4B31-8180-279358E984AD}" type="datetime1">
              <a:rPr lang="en-US" smtClean="0"/>
              <a:t>8/15/2020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7315200" y="6400800"/>
            <a:ext cx="1611312" cy="287044"/>
          </a:xfrm>
        </p:spPr>
        <p:txBody>
          <a:bodyPr/>
          <a:lstStyle/>
          <a:p>
            <a:r>
              <a:rPr lang="en-US" dirty="0" smtClean="0"/>
              <a:t>Mulatie Mekonnen (PhD)</a:t>
            </a:r>
            <a:endParaRPr lang="en-US" dirty="0"/>
          </a:p>
        </p:txBody>
      </p:sp>
      <p:pic>
        <p:nvPicPr>
          <p:cNvPr id="6" name="Picture 5" descr="No photo description available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304800"/>
            <a:ext cx="990600" cy="831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68855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76200"/>
            <a:ext cx="8839200" cy="670560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en-US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Results </a:t>
            </a:r>
          </a:p>
          <a:p>
            <a:pPr>
              <a:lnSpc>
                <a:spcPct val="16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SWCPs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are trapping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 dry sediment of:  </a:t>
            </a:r>
          </a:p>
          <a:p>
            <a:pPr marL="571500" indent="-571500">
              <a:lnSpc>
                <a:spcPct val="160000"/>
              </a:lnSpc>
              <a:buFont typeface="Wingdings" pitchFamily="2" charset="2"/>
              <a:buChar char="§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26 - 44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kg m</a:t>
            </a:r>
            <a:r>
              <a:rPr lang="en-US" sz="3600" baseline="30000" dirty="0"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yr</a:t>
            </a:r>
            <a:r>
              <a:rPr lang="en-US" sz="3600" baseline="30000" dirty="0" smtClean="0">
                <a:latin typeface="Times New Roman" pitchFamily="18" charset="0"/>
                <a:cs typeface="Times New Roman" pitchFamily="18" charset="0"/>
              </a:rPr>
              <a:t>-1 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71500" indent="-571500">
              <a:lnSpc>
                <a:spcPct val="160000"/>
              </a:lnSpc>
              <a:buFont typeface="Wingdings" pitchFamily="2" charset="2"/>
              <a:buChar char="§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~</a:t>
            </a:r>
            <a:r>
              <a:rPr lang="nn-NO" sz="3600" dirty="0" smtClean="0">
                <a:latin typeface="Times New Roman" pitchFamily="18" charset="0"/>
                <a:cs typeface="Times New Roman" pitchFamily="18" charset="0"/>
              </a:rPr>
              <a:t>55 </a:t>
            </a:r>
            <a:r>
              <a:rPr lang="nn-NO" sz="3600" dirty="0">
                <a:latin typeface="Times New Roman" pitchFamily="18" charset="0"/>
                <a:cs typeface="Times New Roman" pitchFamily="18" charset="0"/>
              </a:rPr>
              <a:t>kg m</a:t>
            </a:r>
            <a:r>
              <a:rPr lang="nn-NO" sz="3600" baseline="30000" dirty="0"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nn-NO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n-NO" sz="3600" dirty="0" smtClean="0">
                <a:latin typeface="Times New Roman" pitchFamily="18" charset="0"/>
                <a:cs typeface="Times New Roman" pitchFamily="18" charset="0"/>
              </a:rPr>
              <a:t>yr</a:t>
            </a:r>
            <a:r>
              <a:rPr lang="nn-NO" sz="3600" baseline="30000" dirty="0" smtClean="0"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nn-NO" sz="3600" dirty="0" smtClean="0">
                <a:latin typeface="Times New Roman" pitchFamily="18" charset="0"/>
                <a:cs typeface="Times New Roman" pitchFamily="18" charset="0"/>
              </a:rPr>
              <a:t> ( Mekonnen et al. 2016)</a:t>
            </a:r>
          </a:p>
          <a:p>
            <a:pPr marL="571500" indent="-571500">
              <a:lnSpc>
                <a:spcPct val="160000"/>
              </a:lnSpc>
              <a:buFont typeface="Wingdings" pitchFamily="2" charset="2"/>
              <a:buChar char="§"/>
            </a:pPr>
            <a:r>
              <a:rPr lang="nn-NO" sz="3600" dirty="0" smtClean="0">
                <a:latin typeface="Times New Roman" pitchFamily="18" charset="0"/>
                <a:cs typeface="Times New Roman" pitchFamily="18" charset="0"/>
              </a:rPr>
              <a:t>~ 25 </a:t>
            </a:r>
            <a:r>
              <a:rPr lang="nn-NO" sz="3600" dirty="0">
                <a:latin typeface="Times New Roman" pitchFamily="18" charset="0"/>
                <a:cs typeface="Times New Roman" pitchFamily="18" charset="0"/>
              </a:rPr>
              <a:t>kg </a:t>
            </a:r>
            <a:r>
              <a:rPr lang="nn-NO" sz="36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nn-NO" sz="3600" baseline="30000" dirty="0" smtClean="0"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nn-NO" sz="3600" dirty="0" smtClean="0">
                <a:latin typeface="Times New Roman" pitchFamily="18" charset="0"/>
                <a:cs typeface="Times New Roman" pitchFamily="18" charset="0"/>
              </a:rPr>
              <a:t> yr</a:t>
            </a:r>
            <a:r>
              <a:rPr lang="nn-NO" sz="3600" baseline="30000" dirty="0" smtClean="0"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nn-NO" sz="3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nn-NO" sz="3200" dirty="0" smtClean="0">
                <a:latin typeface="Times New Roman" pitchFamily="18" charset="0"/>
                <a:cs typeface="Times New Roman" pitchFamily="18" charset="0"/>
              </a:rPr>
              <a:t>Mekonnen &amp; Getahun, 2020</a:t>
            </a:r>
            <a:r>
              <a:rPr lang="nn-NO" sz="3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571500" lvl="0" indent="-571500">
              <a:lnSpc>
                <a:spcPct val="160000"/>
              </a:lnSpc>
              <a:buClr>
                <a:srgbClr val="FF8600"/>
              </a:buClr>
              <a:buFont typeface="Wingdings" pitchFamily="2" charset="2"/>
              <a:buChar char="§"/>
            </a:pPr>
            <a:r>
              <a:rPr lang="nn-NO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STE ~54%</a:t>
            </a:r>
            <a:r>
              <a:rPr lang="en-US" sz="38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nn-NO" sz="3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34000" y="6324600"/>
            <a:ext cx="1189132" cy="297918"/>
          </a:xfrm>
        </p:spPr>
        <p:txBody>
          <a:bodyPr/>
          <a:lstStyle/>
          <a:p>
            <a:fld id="{393FD98E-76D7-4118-B49B-88BF81F28C32}" type="datetime1">
              <a:rPr lang="en-US" smtClean="0"/>
              <a:t>8/15/2020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6629400" y="6400800"/>
            <a:ext cx="2246489" cy="301227"/>
          </a:xfrm>
        </p:spPr>
        <p:txBody>
          <a:bodyPr/>
          <a:lstStyle/>
          <a:p>
            <a:r>
              <a:rPr lang="en-US" dirty="0" smtClean="0"/>
              <a:t>Mulatie Mekonnen (PhD)</a:t>
            </a:r>
            <a:endParaRPr lang="en-US" dirty="0"/>
          </a:p>
        </p:txBody>
      </p:sp>
      <p:pic>
        <p:nvPicPr>
          <p:cNvPr id="6" name="Picture 5" descr="No photo description available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304800"/>
            <a:ext cx="990600" cy="831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4705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228600"/>
            <a:ext cx="8991600" cy="6629400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&lt; 5 yrs old SWCPs</a:t>
            </a:r>
          </a:p>
          <a:p>
            <a:pPr marL="571500" indent="-571500">
              <a:lnSpc>
                <a:spcPct val="200000"/>
              </a:lnSpc>
              <a:buFont typeface="Wingdings" pitchFamily="2" charset="2"/>
              <a:buChar char="§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SB with retention basin trapped more sediment than FJ ridge</a:t>
            </a:r>
          </a:p>
          <a:p>
            <a:pPr marL="571500" indent="-571500">
              <a:lnSpc>
                <a:spcPct val="200000"/>
              </a:lnSpc>
              <a:buFont typeface="Wingdings" pitchFamily="2" charset="2"/>
              <a:buChar char="§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Reason, availability of the retention basin with enough space to trap sediment,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0" y="6324600"/>
            <a:ext cx="1189132" cy="297918"/>
          </a:xfrm>
        </p:spPr>
        <p:txBody>
          <a:bodyPr/>
          <a:lstStyle/>
          <a:p>
            <a:fld id="{DDBA55A4-1CB9-4B31-8180-279358E984AD}" type="datetime1">
              <a:rPr lang="en-US" smtClean="0"/>
              <a:t>8/15/2020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7391400" y="6400800"/>
            <a:ext cx="1611312" cy="287044"/>
          </a:xfrm>
        </p:spPr>
        <p:txBody>
          <a:bodyPr/>
          <a:lstStyle/>
          <a:p>
            <a:r>
              <a:rPr lang="en-US" dirty="0" smtClean="0"/>
              <a:t>Mulatie Mekonnen (PhD)</a:t>
            </a:r>
            <a:endParaRPr lang="en-US" dirty="0"/>
          </a:p>
        </p:txBody>
      </p:sp>
      <p:pic>
        <p:nvPicPr>
          <p:cNvPr id="6" name="Picture 5" descr="No photo description available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304800"/>
            <a:ext cx="990600" cy="831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2688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" y="0"/>
            <a:ext cx="9067800" cy="6781800"/>
          </a:xfrm>
        </p:spPr>
        <p:txBody>
          <a:bodyPr>
            <a:normAutofit fontScale="92500"/>
          </a:bodyPr>
          <a:lstStyle/>
          <a:p>
            <a:pPr lvl="0">
              <a:lnSpc>
                <a:spcPct val="200000"/>
              </a:lnSpc>
              <a:buClr>
                <a:srgbClr val="FF8600"/>
              </a:buClr>
            </a:pPr>
            <a:r>
              <a:rPr lang="en-US" sz="3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&gt; 10 </a:t>
            </a:r>
            <a:r>
              <a:rPr lang="en-US" sz="36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yrs old </a:t>
            </a:r>
            <a:r>
              <a:rPr lang="en-US" sz="3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SWCPs</a:t>
            </a:r>
            <a:endParaRPr lang="en-US" sz="36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lvl="0" indent="-571500">
              <a:lnSpc>
                <a:spcPct val="200000"/>
              </a:lnSpc>
              <a:buClr>
                <a:srgbClr val="FF8600"/>
              </a:buClr>
              <a:buFont typeface="Wingdings" pitchFamily="2" charset="2"/>
              <a:buChar char="§"/>
            </a:pPr>
            <a:r>
              <a:rPr lang="en-US" sz="36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FJ ridges trapped more sediment than SB</a:t>
            </a:r>
          </a:p>
          <a:p>
            <a:pPr marL="571500" lvl="0" indent="-571500">
              <a:lnSpc>
                <a:spcPct val="200000"/>
              </a:lnSpc>
              <a:buClr>
                <a:srgbClr val="FF8600"/>
              </a:buClr>
              <a:buFont typeface="Wingdings" pitchFamily="2" charset="2"/>
              <a:buChar char="§"/>
            </a:pPr>
            <a:r>
              <a:rPr lang="en-US" sz="36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Reason, retention basin was filled by sediment </a:t>
            </a:r>
            <a:r>
              <a:rPr lang="en-US" sz="3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&amp; </a:t>
            </a:r>
            <a:r>
              <a:rPr lang="en-US" sz="36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STE of SB </a:t>
            </a:r>
            <a:r>
              <a:rPr lang="en-US" sz="3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reduced</a:t>
            </a:r>
          </a:p>
          <a:p>
            <a:pPr lvl="0">
              <a:lnSpc>
                <a:spcPct val="200000"/>
              </a:lnSpc>
              <a:buClr>
                <a:srgbClr val="FF8600"/>
              </a:buClr>
            </a:pPr>
            <a:r>
              <a:rPr lang="en-US" sz="36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    No maintenance </a:t>
            </a:r>
          </a:p>
          <a:p>
            <a:pPr marL="571500" lvl="0" indent="-571500">
              <a:lnSpc>
                <a:spcPct val="200000"/>
              </a:lnSpc>
              <a:buClr>
                <a:srgbClr val="FF8600"/>
              </a:buClr>
              <a:buFont typeface="Wingdings" pitchFamily="2" charset="2"/>
              <a:buChar char="§"/>
            </a:pPr>
            <a:r>
              <a:rPr lang="en-US" sz="36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But STE </a:t>
            </a:r>
            <a:r>
              <a:rPr lang="en-US" sz="36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of FJ increased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38800" y="6400800"/>
            <a:ext cx="1189132" cy="297918"/>
          </a:xfrm>
        </p:spPr>
        <p:txBody>
          <a:bodyPr/>
          <a:lstStyle/>
          <a:p>
            <a:fld id="{DDBA55A4-1CB9-4B31-8180-279358E984AD}" type="datetime1">
              <a:rPr lang="en-US" smtClean="0"/>
              <a:t>8/15/2020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6897511" y="6522137"/>
            <a:ext cx="2246489" cy="301227"/>
          </a:xfrm>
        </p:spPr>
        <p:txBody>
          <a:bodyPr/>
          <a:lstStyle/>
          <a:p>
            <a:r>
              <a:rPr lang="en-US" dirty="0" smtClean="0"/>
              <a:t>Mulatie Mekonnen (PhD)</a:t>
            </a:r>
            <a:endParaRPr lang="en-US" dirty="0"/>
          </a:p>
        </p:txBody>
      </p:sp>
      <p:pic>
        <p:nvPicPr>
          <p:cNvPr id="6" name="Picture 5" descr="No photo description available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304800"/>
            <a:ext cx="990600" cy="831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5605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0"/>
            <a:ext cx="8915400" cy="6858000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SWCPs are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reduced slope gradient by: </a:t>
            </a:r>
          </a:p>
          <a:p>
            <a:pPr marL="571500" indent="-571500" algn="l">
              <a:lnSpc>
                <a:spcPct val="200000"/>
              </a:lnSpc>
              <a:buFont typeface="Wingdings" pitchFamily="2" charset="2"/>
              <a:buChar char="§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1.2 %  (below 5 yrs)</a:t>
            </a:r>
          </a:p>
          <a:p>
            <a:pPr marL="571500" indent="-571500" algn="l">
              <a:lnSpc>
                <a:spcPct val="200000"/>
              </a:lnSpc>
              <a:buFont typeface="Wingdings" pitchFamily="2" charset="2"/>
              <a:buChar char="§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2.2%  (5 - 10 yrs)</a:t>
            </a:r>
          </a:p>
          <a:p>
            <a:pPr marL="571500" indent="-571500">
              <a:lnSpc>
                <a:spcPct val="200000"/>
              </a:lnSpc>
              <a:buFont typeface="Wingdings" pitchFamily="2" charset="2"/>
              <a:buChar char="§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3.2%  (10 - 20 yrs)</a:t>
            </a:r>
          </a:p>
          <a:p>
            <a:pPr marL="571500" indent="-571500">
              <a:lnSpc>
                <a:spcPct val="200000"/>
              </a:lnSpc>
              <a:buFont typeface="Wingdings" pitchFamily="2" charset="2"/>
              <a:buChar char="§"/>
            </a:pPr>
            <a:r>
              <a:rPr lang="fi-FI" sz="3600" dirty="0" smtClean="0">
                <a:latin typeface="Times New Roman" pitchFamily="18" charset="0"/>
                <a:cs typeface="Times New Roman" pitchFamily="18" charset="0"/>
              </a:rPr>
              <a:t>2-3 % in 20 yrs (</a:t>
            </a:r>
            <a:r>
              <a:rPr lang="fi-FI" sz="3300" dirty="0" smtClean="0">
                <a:latin typeface="Times New Roman" pitchFamily="18" charset="0"/>
                <a:cs typeface="Times New Roman" pitchFamily="18" charset="0"/>
              </a:rPr>
              <a:t>Mekonnen et al. 2016</a:t>
            </a:r>
            <a:r>
              <a:rPr lang="fi-FI" sz="36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fi-FI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67400" y="6400800"/>
            <a:ext cx="1189132" cy="297918"/>
          </a:xfrm>
        </p:spPr>
        <p:txBody>
          <a:bodyPr/>
          <a:lstStyle/>
          <a:p>
            <a:fld id="{697721BE-7992-47BE-BACE-1A6F1DDE6F9A}" type="datetime1">
              <a:rPr lang="en-US" smtClean="0"/>
              <a:t>8/15/2020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7162800" y="6400800"/>
            <a:ext cx="1763712" cy="301227"/>
          </a:xfrm>
        </p:spPr>
        <p:txBody>
          <a:bodyPr/>
          <a:lstStyle/>
          <a:p>
            <a:r>
              <a:rPr lang="en-US" dirty="0" smtClean="0"/>
              <a:t>Mulatie Mekonnen (PhD)</a:t>
            </a:r>
            <a:endParaRPr lang="en-US" dirty="0"/>
          </a:p>
        </p:txBody>
      </p:sp>
      <p:pic>
        <p:nvPicPr>
          <p:cNvPr id="6" name="Picture 5" descr="No photo description available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76200"/>
            <a:ext cx="990600" cy="1060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6504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76200"/>
            <a:ext cx="8991600" cy="6781800"/>
          </a:xfrm>
        </p:spPr>
        <p:txBody>
          <a:bodyPr>
            <a:noAutofit/>
          </a:bodyPr>
          <a:lstStyle/>
          <a:p>
            <a:pPr>
              <a:lnSpc>
                <a:spcPct val="250000"/>
              </a:lnSpc>
            </a:pPr>
            <a:r>
              <a:rPr lang="en-US" sz="3200" dirty="0" smtClean="0">
                <a:latin typeface="Cambria" pitchFamily="18" charset="0"/>
              </a:rPr>
              <a:t> </a:t>
            </a:r>
            <a:r>
              <a:rPr lang="en-US" sz="36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SWCPs are </a:t>
            </a:r>
            <a:r>
              <a:rPr lang="en-US" sz="3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improving crop yield by:</a:t>
            </a:r>
            <a:r>
              <a:rPr lang="en-US" sz="3200" dirty="0" smtClean="0">
                <a:latin typeface="Cambria" pitchFamily="18" charset="0"/>
              </a:rPr>
              <a:t> </a:t>
            </a:r>
            <a:endParaRPr lang="en-US" sz="3200" dirty="0">
              <a:latin typeface="Cambria" pitchFamily="18" charset="0"/>
            </a:endParaRPr>
          </a:p>
          <a:p>
            <a:pPr marL="457200" indent="-457200">
              <a:lnSpc>
                <a:spcPct val="200000"/>
              </a:lnSpc>
              <a:buFont typeface="Wingdings" pitchFamily="2" charset="2"/>
              <a:buChar char="§"/>
            </a:pPr>
            <a:r>
              <a:rPr lang="en-US" sz="3500" dirty="0" smtClean="0">
                <a:latin typeface="Cambria" pitchFamily="18" charset="0"/>
              </a:rPr>
              <a:t>~ 920 kg </a:t>
            </a:r>
            <a:r>
              <a:rPr lang="en-US" sz="3500" dirty="0">
                <a:latin typeface="Cambria" pitchFamily="18" charset="0"/>
              </a:rPr>
              <a:t>ha</a:t>
            </a:r>
            <a:r>
              <a:rPr lang="en-US" sz="3500" baseline="30000" dirty="0">
                <a:latin typeface="Cambria" pitchFamily="18" charset="0"/>
              </a:rPr>
              <a:t>-1</a:t>
            </a:r>
            <a:r>
              <a:rPr lang="en-US" sz="3500" dirty="0">
                <a:latin typeface="Cambria" pitchFamily="18" charset="0"/>
              </a:rPr>
              <a:t> yr</a:t>
            </a:r>
            <a:r>
              <a:rPr lang="en-US" sz="3500" baseline="30000" dirty="0">
                <a:latin typeface="Cambria" pitchFamily="18" charset="0"/>
              </a:rPr>
              <a:t>-1</a:t>
            </a:r>
            <a:r>
              <a:rPr lang="en-US" sz="3500" dirty="0">
                <a:latin typeface="Cambria" pitchFamily="18" charset="0"/>
              </a:rPr>
              <a:t> </a:t>
            </a:r>
            <a:r>
              <a:rPr lang="en-US" sz="3500" dirty="0" smtClean="0">
                <a:latin typeface="Cambria" pitchFamily="18" charset="0"/>
              </a:rPr>
              <a:t>Maize</a:t>
            </a:r>
          </a:p>
          <a:p>
            <a:pPr marL="457200" lvl="0" indent="-457200">
              <a:lnSpc>
                <a:spcPct val="200000"/>
              </a:lnSpc>
              <a:buClr>
                <a:srgbClr val="FF8600"/>
              </a:buClr>
              <a:buFont typeface="Wingdings" pitchFamily="2" charset="2"/>
              <a:buChar char="§"/>
            </a:pPr>
            <a:r>
              <a:rPr lang="en-US" sz="3500" dirty="0" smtClean="0">
                <a:solidFill>
                  <a:prstClr val="white"/>
                </a:solidFill>
                <a:latin typeface="Cambria" pitchFamily="18" charset="0"/>
              </a:rPr>
              <a:t>~700 kg ha</a:t>
            </a:r>
            <a:r>
              <a:rPr lang="en-US" sz="3500" baseline="30000" dirty="0" smtClean="0">
                <a:solidFill>
                  <a:prstClr val="white"/>
                </a:solidFill>
                <a:latin typeface="Cambria" pitchFamily="18" charset="0"/>
              </a:rPr>
              <a:t>-1</a:t>
            </a:r>
            <a:r>
              <a:rPr lang="en-US" sz="3500" dirty="0" smtClean="0">
                <a:solidFill>
                  <a:prstClr val="white"/>
                </a:solidFill>
                <a:latin typeface="Cambria" pitchFamily="18" charset="0"/>
              </a:rPr>
              <a:t> Barley (Mulat et al. 2020)</a:t>
            </a:r>
          </a:p>
          <a:p>
            <a:pPr marL="457200" indent="-457200">
              <a:lnSpc>
                <a:spcPct val="200000"/>
              </a:lnSpc>
              <a:buFont typeface="Wingdings" pitchFamily="2" charset="2"/>
              <a:buChar char="§"/>
            </a:pPr>
            <a:r>
              <a:rPr lang="en-US" sz="3500" dirty="0" smtClean="0">
                <a:latin typeface="Cambria" pitchFamily="18" charset="0"/>
              </a:rPr>
              <a:t>10 -15</a:t>
            </a:r>
            <a:r>
              <a:rPr lang="en-US" sz="3500" dirty="0">
                <a:latin typeface="Cambria" pitchFamily="18" charset="0"/>
              </a:rPr>
              <a:t>% </a:t>
            </a:r>
            <a:r>
              <a:rPr lang="en-US" sz="3500" dirty="0" smtClean="0">
                <a:latin typeface="Cambria" pitchFamily="18" charset="0"/>
              </a:rPr>
              <a:t>(Teshome et al. 2013)</a:t>
            </a:r>
          </a:p>
          <a:p>
            <a:pPr marL="457200" indent="-457200">
              <a:lnSpc>
                <a:spcPct val="200000"/>
              </a:lnSpc>
              <a:buFont typeface="Wingdings" pitchFamily="2" charset="2"/>
              <a:buChar char="§"/>
            </a:pPr>
            <a:r>
              <a:rPr lang="en-US" sz="3500" dirty="0" smtClean="0">
                <a:latin typeface="Cambria" pitchFamily="18" charset="0"/>
              </a:rPr>
              <a:t>ETC.</a:t>
            </a:r>
            <a:endParaRPr lang="en-US" sz="3500" dirty="0">
              <a:latin typeface="Cambria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86400" y="6400800"/>
            <a:ext cx="1189132" cy="297918"/>
          </a:xfrm>
        </p:spPr>
        <p:txBody>
          <a:bodyPr/>
          <a:lstStyle/>
          <a:p>
            <a:fld id="{9D67F8EA-24A3-48F3-AB8E-311E699394C1}" type="datetime1">
              <a:rPr lang="en-US" smtClean="0"/>
              <a:t>8/15/2020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6781800" y="6542918"/>
            <a:ext cx="2246489" cy="301227"/>
          </a:xfrm>
        </p:spPr>
        <p:txBody>
          <a:bodyPr/>
          <a:lstStyle/>
          <a:p>
            <a:r>
              <a:rPr lang="en-US" dirty="0" smtClean="0"/>
              <a:t>Mulatie Mekonnen (PhD)</a:t>
            </a:r>
            <a:endParaRPr lang="en-US" dirty="0"/>
          </a:p>
        </p:txBody>
      </p:sp>
      <p:pic>
        <p:nvPicPr>
          <p:cNvPr id="6" name="Picture 5" descr="No photo description available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304800"/>
            <a:ext cx="990600" cy="831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5548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" y="76200"/>
            <a:ext cx="8991600" cy="6705600"/>
          </a:xfrm>
        </p:spPr>
        <p:txBody>
          <a:bodyPr>
            <a:normAutofit/>
          </a:bodyPr>
          <a:lstStyle/>
          <a:p>
            <a:pPr algn="l">
              <a:lnSpc>
                <a:spcPct val="20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On the contrary, </a:t>
            </a:r>
          </a:p>
          <a:p>
            <a:pPr marL="457200" indent="-457200" algn="l">
              <a:lnSpc>
                <a:spcPct val="200000"/>
              </a:lnSpc>
              <a:buFont typeface="Wingdings" pitchFamily="2" charset="2"/>
              <a:buChar char="§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No significant soil loss reduction</a:t>
            </a:r>
          </a:p>
          <a:p>
            <a:pPr marL="457200" indent="-457200" algn="l">
              <a:lnSpc>
                <a:spcPct val="200000"/>
              </a:lnSpc>
              <a:buFont typeface="Wingdings" pitchFamily="2" charset="2"/>
              <a:buChar char="§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Water reservoirs sedimentation is high</a:t>
            </a:r>
          </a:p>
          <a:p>
            <a:pPr marL="457200" indent="-457200" algn="l">
              <a:lnSpc>
                <a:spcPct val="200000"/>
              </a:lnSpc>
              <a:buFont typeface="Wingdings" pitchFamily="2" charset="2"/>
              <a:buChar char="§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Farmers are using the same rate of fertilizer as before</a:t>
            </a:r>
            <a:endParaRPr lang="en-US" sz="3200" dirty="0" smtClean="0">
              <a:latin typeface="Cambria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34000" y="6324600"/>
            <a:ext cx="1189132" cy="297918"/>
          </a:xfrm>
        </p:spPr>
        <p:txBody>
          <a:bodyPr/>
          <a:lstStyle/>
          <a:p>
            <a:fld id="{7A818215-4FD7-4B67-849A-25CD47854B51}" type="datetime1">
              <a:rPr lang="en-US" smtClean="0"/>
              <a:t>8/15/2020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7010400" y="6400800"/>
            <a:ext cx="1828800" cy="301227"/>
          </a:xfrm>
        </p:spPr>
        <p:txBody>
          <a:bodyPr/>
          <a:lstStyle/>
          <a:p>
            <a:r>
              <a:rPr lang="en-US" dirty="0" smtClean="0"/>
              <a:t>Mulatie Mekonnen (PhD)</a:t>
            </a:r>
            <a:endParaRPr lang="en-US" dirty="0"/>
          </a:p>
        </p:txBody>
      </p:sp>
      <p:pic>
        <p:nvPicPr>
          <p:cNvPr id="6" name="Picture 5" descr="No photo description available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304800"/>
            <a:ext cx="990600" cy="831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5019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52400"/>
            <a:ext cx="8839200" cy="6629400"/>
          </a:xfrm>
        </p:spPr>
        <p:txBody>
          <a:bodyPr>
            <a:noAutofit/>
          </a:bodyPr>
          <a:lstStyle/>
          <a:p>
            <a:pPr marL="457200" lvl="0" indent="-457200">
              <a:lnSpc>
                <a:spcPct val="200000"/>
              </a:lnSpc>
              <a:buClr>
                <a:srgbClr val="FF8600"/>
              </a:buClr>
              <a:buFont typeface="Wingdings" pitchFamily="2" charset="2"/>
              <a:buChar char="§"/>
            </a:pPr>
            <a:r>
              <a:rPr lang="en-US" sz="36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Nutrient load to </a:t>
            </a:r>
            <a:r>
              <a:rPr lang="en-US" sz="3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water reservoirs </a:t>
            </a:r>
            <a:r>
              <a:rPr lang="en-US" sz="36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is high </a:t>
            </a:r>
            <a:r>
              <a:rPr lang="en-US" sz="3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&amp; </a:t>
            </a:r>
            <a:r>
              <a:rPr lang="en-US" sz="36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causing weed </a:t>
            </a:r>
            <a:r>
              <a:rPr lang="en-US" sz="3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emergency </a:t>
            </a:r>
          </a:p>
          <a:p>
            <a:pPr lvl="0">
              <a:lnSpc>
                <a:spcPct val="200000"/>
              </a:lnSpc>
              <a:buClr>
                <a:srgbClr val="FF8600"/>
              </a:buClr>
            </a:pPr>
            <a:r>
              <a:rPr lang="en-US" sz="36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   like </a:t>
            </a:r>
            <a:r>
              <a:rPr lang="en-US" sz="3600" i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water hyacinth</a:t>
            </a:r>
          </a:p>
          <a:p>
            <a:pPr marL="457200" lvl="0" indent="-457200">
              <a:lnSpc>
                <a:spcPct val="200000"/>
              </a:lnSpc>
              <a:buClr>
                <a:srgbClr val="FF8600"/>
              </a:buClr>
              <a:buFont typeface="Wingdings" pitchFamily="2" charset="2"/>
              <a:buChar char="§"/>
            </a:pPr>
            <a:r>
              <a:rPr lang="en-US" sz="3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In general land degradation is still a prime problem</a:t>
            </a:r>
            <a:endParaRPr lang="en-US" sz="36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600" y="6324600"/>
            <a:ext cx="1189132" cy="297918"/>
          </a:xfrm>
        </p:spPr>
        <p:txBody>
          <a:bodyPr/>
          <a:lstStyle/>
          <a:p>
            <a:fld id="{DDBA55A4-1CB9-4B31-8180-279358E984AD}" type="datetime1">
              <a:rPr lang="en-US" smtClean="0"/>
              <a:t>8/15/2020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7315200" y="6400800"/>
            <a:ext cx="1687512" cy="301227"/>
          </a:xfrm>
        </p:spPr>
        <p:txBody>
          <a:bodyPr/>
          <a:lstStyle/>
          <a:p>
            <a:r>
              <a:rPr lang="en-US" dirty="0" smtClean="0"/>
              <a:t>Mulatie Mekonnen (PhD)</a:t>
            </a:r>
            <a:endParaRPr lang="en-US" dirty="0"/>
          </a:p>
        </p:txBody>
      </p:sp>
      <p:pic>
        <p:nvPicPr>
          <p:cNvPr id="6" name="Picture 5" descr="No photo description available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304800"/>
            <a:ext cx="990600" cy="831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95570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52400"/>
            <a:ext cx="8839200" cy="6477000"/>
          </a:xfrm>
        </p:spPr>
        <p:txBody>
          <a:bodyPr>
            <a:normAutofit/>
          </a:bodyPr>
          <a:lstStyle/>
          <a:p>
            <a:pPr algn="l">
              <a:lnSpc>
                <a:spcPct val="200000"/>
              </a:lnSpc>
            </a:pPr>
            <a:r>
              <a:rPr lang="en-US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Introduction</a:t>
            </a:r>
          </a:p>
          <a:p>
            <a:pPr marL="571500" indent="-571500" algn="l">
              <a:lnSpc>
                <a:spcPct val="200000"/>
              </a:lnSpc>
              <a:buFont typeface="Wingdings" pitchFamily="2" charset="2"/>
              <a:buChar char="§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The northwest highlands of Ethiopia are the major water sources of Abay River/GERD</a:t>
            </a:r>
          </a:p>
          <a:p>
            <a:pPr marL="571500" indent="-571500" algn="l">
              <a:lnSpc>
                <a:spcPct val="200000"/>
              </a:lnSpc>
              <a:buFont typeface="Wingdings" pitchFamily="2" charset="2"/>
              <a:buChar char="§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More than 80% of the water is from these highlands</a:t>
            </a:r>
          </a:p>
          <a:p>
            <a:pPr algn="l"/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No photo description available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152400"/>
            <a:ext cx="1066800" cy="984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575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0" y="6400800"/>
            <a:ext cx="1189132" cy="297918"/>
          </a:xfrm>
        </p:spPr>
        <p:txBody>
          <a:bodyPr/>
          <a:lstStyle/>
          <a:p>
            <a:fld id="{DDBA55A4-1CB9-4B31-8180-279358E984AD}" type="datetime1">
              <a:rPr lang="en-US" smtClean="0"/>
              <a:t>8/15/2020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7382420" y="6477000"/>
            <a:ext cx="1726944" cy="304799"/>
          </a:xfrm>
        </p:spPr>
        <p:txBody>
          <a:bodyPr/>
          <a:lstStyle/>
          <a:p>
            <a:r>
              <a:rPr lang="en-US" dirty="0" smtClean="0"/>
              <a:t>Mulatie Mekonnen (PhD)</a:t>
            </a:r>
            <a:endParaRPr lang="en-US" dirty="0"/>
          </a:p>
        </p:txBody>
      </p:sp>
      <p:pic>
        <p:nvPicPr>
          <p:cNvPr id="7" name="Picture 6" descr="D:\BDU_Issuse\Adama_Choke_Massif\Mt Adama pictures\DSC04578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77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 descr="No photo description available.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76200"/>
            <a:ext cx="1143000" cy="10604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1371600" y="283259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Highlands degradation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9414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43600" y="6400800"/>
            <a:ext cx="1189132" cy="297918"/>
          </a:xfrm>
        </p:spPr>
        <p:txBody>
          <a:bodyPr/>
          <a:lstStyle/>
          <a:p>
            <a:fld id="{DDBA55A4-1CB9-4B31-8180-279358E984AD}" type="datetime1">
              <a:rPr lang="en-US" smtClean="0"/>
              <a:t>8/15/2020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7315200" y="6477000"/>
            <a:ext cx="1687512" cy="287044"/>
          </a:xfrm>
        </p:spPr>
        <p:txBody>
          <a:bodyPr/>
          <a:lstStyle/>
          <a:p>
            <a:r>
              <a:rPr lang="en-US" dirty="0" smtClean="0"/>
              <a:t>Mulatie Mekonnen (PhD)</a:t>
            </a:r>
            <a:endParaRPr lang="en-US" dirty="0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9688" y="2336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39688" y="41560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12" descr="No photo description available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304800"/>
            <a:ext cx="990600" cy="83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3" descr="E:\Photo folder\Jantiene  visit 2015\DSC035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14" y="38099"/>
            <a:ext cx="9093202" cy="6819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44488" y="228600"/>
            <a:ext cx="8534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Rivers carrying sediment to water     reservoirs NW highlands of Ethiopia </a:t>
            </a:r>
            <a:endParaRPr lang="en-US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15" descr="No photo description available.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38099"/>
            <a:ext cx="1201882" cy="12509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1507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A55A4-1CB9-4B31-8180-279358E984AD}" type="datetime1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Mulatie Mekonnen (PhD)</a:t>
            </a:r>
            <a:endParaRPr lang="en-US" dirty="0"/>
          </a:p>
        </p:txBody>
      </p:sp>
      <p:pic>
        <p:nvPicPr>
          <p:cNvPr id="6" name="Picture 2" descr="Description: F:\PhD documents_Wageningen\PhD work\Sediment trapping through local grass species\Grass treatments photo_2014\DSC027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01" y="0"/>
            <a:ext cx="91559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44488" y="228600"/>
            <a:ext cx="8534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Rivers carrying sediment to water    reservoirs NW highlands of Ethiopia </a:t>
            </a:r>
            <a:endParaRPr lang="en-US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 descr="No photo description available.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304800"/>
            <a:ext cx="1049482" cy="984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3037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38800" y="6400800"/>
            <a:ext cx="1189132" cy="297918"/>
          </a:xfrm>
        </p:spPr>
        <p:txBody>
          <a:bodyPr/>
          <a:lstStyle/>
          <a:p>
            <a:fld id="{DDBA55A4-1CB9-4B31-8180-279358E984AD}" type="datetime1">
              <a:rPr lang="en-US" smtClean="0"/>
              <a:t>8/15/2020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6897511" y="6522137"/>
            <a:ext cx="2246489" cy="301227"/>
          </a:xfrm>
        </p:spPr>
        <p:txBody>
          <a:bodyPr/>
          <a:lstStyle/>
          <a:p>
            <a:r>
              <a:rPr lang="en-US" dirty="0" smtClean="0"/>
              <a:t>Mulatie Mekonnen (PhD)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4636"/>
            <a:ext cx="7162800" cy="6379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 descr="E:\Photo folder\Jantiene  visit 2015\DSC035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090" y="3310154"/>
            <a:ext cx="4535055" cy="3401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1676400" y="3429000"/>
            <a:ext cx="990600" cy="12192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28600" y="533400"/>
            <a:ext cx="43664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Impact of sedimentation on water reservoirs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1905000" y="1487507"/>
            <a:ext cx="266700" cy="2322493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1905000" y="1487507"/>
            <a:ext cx="5181600" cy="3523292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No photo description available.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399" y="34636"/>
            <a:ext cx="1357745" cy="126076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/>
          <p:cNvSpPr txBox="1"/>
          <p:nvPr/>
        </p:nvSpPr>
        <p:spPr>
          <a:xfrm>
            <a:off x="6019800" y="3581400"/>
            <a:ext cx="2667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Koga man-made reservoir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98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76200"/>
            <a:ext cx="8991600" cy="67056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Conclusion </a:t>
            </a:r>
          </a:p>
          <a:p>
            <a:pPr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Although the existing SWCPs are </a:t>
            </a:r>
          </a:p>
          <a:p>
            <a:pPr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Trapping large amount of sediment,</a:t>
            </a:r>
          </a:p>
          <a:p>
            <a:pPr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Reducing slope gradient/landscape    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connectivity,</a:t>
            </a:r>
          </a:p>
          <a:p>
            <a:pPr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Increasing crop yield, 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etc.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172200" y="6324600"/>
            <a:ext cx="1189132" cy="297918"/>
          </a:xfrm>
        </p:spPr>
        <p:txBody>
          <a:bodyPr/>
          <a:lstStyle/>
          <a:p>
            <a:fld id="{DDBA55A4-1CB9-4B31-8180-279358E984AD}" type="datetime1">
              <a:rPr lang="en-US" smtClean="0"/>
              <a:t>8/15/2020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7315200" y="6400800"/>
            <a:ext cx="1687512" cy="287044"/>
          </a:xfrm>
        </p:spPr>
        <p:txBody>
          <a:bodyPr/>
          <a:lstStyle/>
          <a:p>
            <a:r>
              <a:rPr lang="en-US" dirty="0" smtClean="0"/>
              <a:t>Mulatie Mekonnen (PhD)</a:t>
            </a:r>
            <a:endParaRPr lang="en-US" dirty="0"/>
          </a:p>
        </p:txBody>
      </p:sp>
      <p:pic>
        <p:nvPicPr>
          <p:cNvPr id="6" name="Picture 5" descr="No photo description available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76200"/>
            <a:ext cx="1143000" cy="1060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85033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228600"/>
            <a:ext cx="8839200" cy="6477000"/>
          </a:xfrm>
        </p:spPr>
        <p:txBody>
          <a:bodyPr>
            <a:normAutofit/>
          </a:bodyPr>
          <a:lstStyle/>
          <a:p>
            <a:pPr marL="571500" lvl="0" indent="-571500">
              <a:lnSpc>
                <a:spcPct val="200000"/>
              </a:lnSpc>
              <a:buClr>
                <a:srgbClr val="FF8600"/>
              </a:buClr>
              <a:buFont typeface="Wingdings" pitchFamily="2" charset="2"/>
              <a:buChar char="§"/>
            </a:pPr>
            <a:r>
              <a:rPr lang="en-US" sz="3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Soil erosion not significantly reduced</a:t>
            </a:r>
          </a:p>
          <a:p>
            <a:pPr marL="571500" lvl="0" indent="-571500">
              <a:lnSpc>
                <a:spcPct val="200000"/>
              </a:lnSpc>
              <a:buClr>
                <a:srgbClr val="FF8600"/>
              </a:buClr>
              <a:buFont typeface="Wingdings" pitchFamily="2" charset="2"/>
              <a:buChar char="§"/>
            </a:pPr>
            <a:r>
              <a:rPr lang="en-US" sz="3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Sedimentation </a:t>
            </a:r>
            <a:r>
              <a:rPr lang="en-US" sz="36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3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critical, </a:t>
            </a:r>
          </a:p>
          <a:p>
            <a:pPr marL="571500" lvl="0" indent="-571500">
              <a:lnSpc>
                <a:spcPct val="200000"/>
              </a:lnSpc>
              <a:buClr>
                <a:srgbClr val="FF8600"/>
              </a:buClr>
              <a:buFont typeface="Wingdings" pitchFamily="2" charset="2"/>
              <a:buChar char="§"/>
            </a:pPr>
            <a:r>
              <a:rPr lang="en-US" sz="3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Slope </a:t>
            </a:r>
            <a:r>
              <a:rPr lang="en-US" sz="36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gradient is not minimized, </a:t>
            </a:r>
            <a:r>
              <a:rPr lang="en-US" sz="3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71500" lvl="0" indent="-571500">
              <a:lnSpc>
                <a:spcPct val="200000"/>
              </a:lnSpc>
              <a:buClr>
                <a:srgbClr val="FF8600"/>
              </a:buClr>
              <a:buFont typeface="Wingdings" pitchFamily="2" charset="2"/>
              <a:buChar char="§"/>
            </a:pPr>
            <a:r>
              <a:rPr lang="en-US" sz="3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Land degradation is the main problem</a:t>
            </a:r>
          </a:p>
          <a:p>
            <a:pPr lvl="0">
              <a:lnSpc>
                <a:spcPct val="150000"/>
              </a:lnSpc>
              <a:buClr>
                <a:srgbClr val="FF8600"/>
              </a:buClr>
            </a:pPr>
            <a:r>
              <a:rPr lang="en-US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After </a:t>
            </a: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half of a generation </a:t>
            </a:r>
            <a:r>
              <a:rPr lang="en-US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age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600" y="6400800"/>
            <a:ext cx="1189132" cy="297918"/>
          </a:xfrm>
        </p:spPr>
        <p:txBody>
          <a:bodyPr/>
          <a:lstStyle/>
          <a:p>
            <a:fld id="{DDBA55A4-1CB9-4B31-8180-279358E984AD}" type="datetime1">
              <a:rPr lang="en-US" smtClean="0"/>
              <a:t>8/15/2020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6862875" y="6522137"/>
            <a:ext cx="2246489" cy="301227"/>
          </a:xfrm>
        </p:spPr>
        <p:txBody>
          <a:bodyPr/>
          <a:lstStyle/>
          <a:p>
            <a:r>
              <a:rPr lang="en-US" dirty="0" smtClean="0"/>
              <a:t>Mulatie Mekonnen (PhD)</a:t>
            </a:r>
            <a:endParaRPr lang="en-US" dirty="0"/>
          </a:p>
        </p:txBody>
      </p:sp>
      <p:pic>
        <p:nvPicPr>
          <p:cNvPr id="6" name="Picture 5" descr="No photo description available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0"/>
            <a:ext cx="1219200" cy="11366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18282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8991600" cy="6705600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</a:pPr>
            <a:r>
              <a:rPr lang="en-US" sz="5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So 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What  ???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38800" y="6248400"/>
            <a:ext cx="1189132" cy="297918"/>
          </a:xfrm>
        </p:spPr>
        <p:txBody>
          <a:bodyPr/>
          <a:lstStyle/>
          <a:p>
            <a:fld id="{DDBA55A4-1CB9-4B31-8180-279358E984AD}" type="datetime1">
              <a:rPr lang="en-US" smtClean="0"/>
              <a:t>8/15/2020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6897511" y="6324600"/>
            <a:ext cx="2246489" cy="301227"/>
          </a:xfrm>
        </p:spPr>
        <p:txBody>
          <a:bodyPr/>
          <a:lstStyle/>
          <a:p>
            <a:r>
              <a:rPr lang="en-US" dirty="0" smtClean="0"/>
              <a:t>Mulatie Mekonnen (PhD)</a:t>
            </a:r>
            <a:endParaRPr lang="en-US" dirty="0"/>
          </a:p>
        </p:txBody>
      </p:sp>
      <p:pic>
        <p:nvPicPr>
          <p:cNvPr id="6" name="Picture 5" descr="No photo description available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76200"/>
            <a:ext cx="1143000" cy="1060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99573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76200"/>
            <a:ext cx="8915400" cy="6553200"/>
          </a:xfrm>
        </p:spPr>
        <p:txBody>
          <a:bodyPr>
            <a:normAutofit/>
          </a:bodyPr>
          <a:lstStyle/>
          <a:p>
            <a:pPr lvl="0">
              <a:lnSpc>
                <a:spcPct val="200000"/>
              </a:lnSpc>
              <a:buClr>
                <a:srgbClr val="FF8600"/>
              </a:buClr>
            </a:pPr>
            <a:r>
              <a:rPr lang="en-US" sz="36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Therefore,</a:t>
            </a:r>
          </a:p>
          <a:p>
            <a:pPr marL="571500" lvl="0" indent="-571500">
              <a:lnSpc>
                <a:spcPct val="200000"/>
              </a:lnSpc>
              <a:buClr>
                <a:srgbClr val="FF8600"/>
              </a:buClr>
              <a:buFont typeface="Wingdings" pitchFamily="2" charset="2"/>
              <a:buChar char="§"/>
            </a:pPr>
            <a:r>
              <a:rPr lang="en-US" sz="36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Researchers &amp; experts, are expected to develop alternative approaches or modify the existing practices, after half of a generation age experience</a:t>
            </a:r>
            <a:r>
              <a:rPr lang="en-US" dirty="0">
                <a:solidFill>
                  <a:prstClr val="white"/>
                </a:solidFill>
              </a:rPr>
              <a:t>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05400" y="6324600"/>
            <a:ext cx="1189132" cy="297918"/>
          </a:xfrm>
        </p:spPr>
        <p:txBody>
          <a:bodyPr/>
          <a:lstStyle/>
          <a:p>
            <a:fld id="{DDBA55A4-1CB9-4B31-8180-279358E984AD}" type="datetime1">
              <a:rPr lang="en-US" smtClean="0"/>
              <a:t>8/15/2020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6781800" y="6400800"/>
            <a:ext cx="2246489" cy="301227"/>
          </a:xfrm>
        </p:spPr>
        <p:txBody>
          <a:bodyPr/>
          <a:lstStyle/>
          <a:p>
            <a:r>
              <a:rPr lang="en-US" dirty="0" smtClean="0"/>
              <a:t>Mulatie </a:t>
            </a:r>
            <a:r>
              <a:rPr lang="en-US" dirty="0" err="1" smtClean="0"/>
              <a:t>Mekonnen</a:t>
            </a:r>
            <a:r>
              <a:rPr lang="en-US" dirty="0" smtClean="0"/>
              <a:t> (PhD)</a:t>
            </a:r>
            <a:endParaRPr lang="en-US" dirty="0"/>
          </a:p>
        </p:txBody>
      </p:sp>
      <p:pic>
        <p:nvPicPr>
          <p:cNvPr id="6" name="Picture 5" descr="No photo description available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76200"/>
            <a:ext cx="1143000" cy="1060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37039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19800" y="6400800"/>
            <a:ext cx="1189132" cy="297918"/>
          </a:xfrm>
        </p:spPr>
        <p:txBody>
          <a:bodyPr/>
          <a:lstStyle/>
          <a:p>
            <a:fld id="{DDBA55A4-1CB9-4B31-8180-279358E984AD}" type="datetime1">
              <a:rPr lang="en-US" smtClean="0"/>
              <a:t>8/15/2020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7315200" y="6477000"/>
            <a:ext cx="1687512" cy="287044"/>
          </a:xfrm>
        </p:spPr>
        <p:txBody>
          <a:bodyPr/>
          <a:lstStyle/>
          <a:p>
            <a:r>
              <a:rPr lang="en-US" dirty="0" smtClean="0"/>
              <a:t>Mulatie Mekonnen (PhD)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066800" y="2310410"/>
            <a:ext cx="6172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Thank you</a:t>
            </a:r>
            <a:endParaRPr lang="en-US" sz="8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No photo description available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76200"/>
            <a:ext cx="1371600" cy="1371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4697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81600" y="6400800"/>
            <a:ext cx="1189132" cy="297918"/>
          </a:xfrm>
        </p:spPr>
        <p:txBody>
          <a:bodyPr/>
          <a:lstStyle/>
          <a:p>
            <a:fld id="{DDBA55A4-1CB9-4B31-8180-279358E984AD}" type="datetime1">
              <a:rPr lang="en-US" smtClean="0"/>
              <a:t>8/15/2020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6781800" y="6400800"/>
            <a:ext cx="2246489" cy="301227"/>
          </a:xfrm>
        </p:spPr>
        <p:txBody>
          <a:bodyPr/>
          <a:lstStyle/>
          <a:p>
            <a:r>
              <a:rPr lang="en-US" dirty="0" smtClean="0"/>
              <a:t>Mulatie Mekonnen (PhD)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6" r="17871"/>
          <a:stretch/>
        </p:blipFill>
        <p:spPr bwMode="auto">
          <a:xfrm>
            <a:off x="0" y="0"/>
            <a:ext cx="9118662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 descr="No photo description available.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76200"/>
            <a:ext cx="965262" cy="9080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6077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0"/>
            <a:ext cx="8839200" cy="6705600"/>
          </a:xfrm>
        </p:spPr>
        <p:txBody>
          <a:bodyPr>
            <a:normAutofit/>
          </a:bodyPr>
          <a:lstStyle/>
          <a:p>
            <a:pPr marL="457200" indent="-457200">
              <a:lnSpc>
                <a:spcPct val="250000"/>
              </a:lnSpc>
              <a:buFont typeface="Wingdings" pitchFamily="2" charset="2"/>
              <a:buChar char="§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Besides the highlands are </a:t>
            </a:r>
          </a:p>
          <a:p>
            <a:pPr>
              <a:lnSpc>
                <a:spcPct val="20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Suitable for human settlement (&gt;60%  pop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lnSpc>
                <a:spcPct val="20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Origins of many crop &amp; tree species</a:t>
            </a:r>
          </a:p>
          <a:p>
            <a:pPr>
              <a:lnSpc>
                <a:spcPct val="20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Most suitable for agriculture, agriculture   </a:t>
            </a:r>
          </a:p>
          <a:p>
            <a:pPr>
              <a:lnSpc>
                <a:spcPct val="200000"/>
              </a:lnSpc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widely practiced, etc. 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876800" y="6172200"/>
            <a:ext cx="1189132" cy="297918"/>
          </a:xfrm>
        </p:spPr>
        <p:txBody>
          <a:bodyPr/>
          <a:lstStyle/>
          <a:p>
            <a:fld id="{19AC9F68-F817-42CF-953E-DC87ED8C922D}" type="datetime1">
              <a:rPr lang="en-US" b="1" smtClean="0"/>
              <a:t>8/15/2020</a:t>
            </a:fld>
            <a:endParaRPr lang="en-US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6553200" y="6248400"/>
            <a:ext cx="2246489" cy="301227"/>
          </a:xfrm>
        </p:spPr>
        <p:txBody>
          <a:bodyPr/>
          <a:lstStyle/>
          <a:p>
            <a:r>
              <a:rPr lang="en-US" b="1" dirty="0" smtClean="0"/>
              <a:t>Mulatie Mekonnen (PhD)</a:t>
            </a:r>
            <a:endParaRPr lang="en-US" b="1" dirty="0"/>
          </a:p>
        </p:txBody>
      </p:sp>
      <p:pic>
        <p:nvPicPr>
          <p:cNvPr id="5" name="Picture 4" descr="No photo description available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76200"/>
            <a:ext cx="990600" cy="1060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7419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52400"/>
            <a:ext cx="8839200" cy="6629400"/>
          </a:xfrm>
        </p:spPr>
        <p:txBody>
          <a:bodyPr>
            <a:normAutofit lnSpcReduction="10000"/>
          </a:bodyPr>
          <a:lstStyle/>
          <a:p>
            <a:pPr lvl="0" algn="l">
              <a:lnSpc>
                <a:spcPct val="200000"/>
              </a:lnSpc>
              <a:buClr>
                <a:srgbClr val="0BD0D9"/>
              </a:buClr>
            </a:pPr>
            <a:r>
              <a:rPr lang="en-US" sz="3400" dirty="0">
                <a:latin typeface="Cambria" pitchFamily="18" charset="0"/>
              </a:rPr>
              <a:t> </a:t>
            </a:r>
            <a:r>
              <a:rPr lang="en-US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However;</a:t>
            </a:r>
          </a:p>
          <a:p>
            <a:pPr marL="457200" lvl="0" indent="-457200">
              <a:lnSpc>
                <a:spcPct val="250000"/>
              </a:lnSpc>
              <a:buClr>
                <a:srgbClr val="FFC000"/>
              </a:buClr>
              <a:buFont typeface="Wingdings" pitchFamily="2" charset="2"/>
              <a:buChar char="§"/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Land degradation in the form of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soil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erosion, soil fertility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depletion, water resources reduction, forest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deterioration, etc. 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250000"/>
              </a:lnSpc>
              <a:buClr>
                <a:srgbClr val="FFC000"/>
              </a:buClr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is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a prime problem in the highlands </a:t>
            </a:r>
            <a:endParaRPr lang="en-US" sz="36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419600" y="6525446"/>
            <a:ext cx="1189132" cy="297918"/>
          </a:xfrm>
        </p:spPr>
        <p:txBody>
          <a:bodyPr/>
          <a:lstStyle/>
          <a:p>
            <a:fld id="{0B3CA9BB-BAE1-461B-8BAB-2F0021C58F3E}" type="datetime1">
              <a:rPr lang="en-US" smtClean="0"/>
              <a:t>8/15/2020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6705600" y="6556773"/>
            <a:ext cx="2246489" cy="301227"/>
          </a:xfrm>
        </p:spPr>
        <p:txBody>
          <a:bodyPr/>
          <a:lstStyle/>
          <a:p>
            <a:r>
              <a:rPr lang="en-US" dirty="0" smtClean="0"/>
              <a:t>Mulatie Mekonnen (PhD)</a:t>
            </a:r>
            <a:endParaRPr lang="en-US" dirty="0"/>
          </a:p>
        </p:txBody>
      </p:sp>
      <p:pic>
        <p:nvPicPr>
          <p:cNvPr id="6" name="Picture 5" descr="No photo description available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152400"/>
            <a:ext cx="990600" cy="984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0970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" y="76200"/>
            <a:ext cx="8915400" cy="6705600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Consequently:</a:t>
            </a:r>
            <a:endParaRPr lang="en-US" sz="3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indent="-571500">
              <a:lnSpc>
                <a:spcPct val="200000"/>
              </a:lnSpc>
              <a:buFont typeface="Wingdings" pitchFamily="2" charset="2"/>
              <a:buChar char="§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Reservoirs/lakes sedimentation</a:t>
            </a:r>
          </a:p>
          <a:p>
            <a:pPr marL="571500" indent="-571500">
              <a:lnSpc>
                <a:spcPct val="200000"/>
              </a:lnSpc>
              <a:buFont typeface="Wingdings" pitchFamily="2" charset="2"/>
              <a:buChar char="§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Reduced agricultural productivity</a:t>
            </a:r>
          </a:p>
          <a:p>
            <a:pPr marL="571500" indent="-571500">
              <a:lnSpc>
                <a:spcPct val="200000"/>
              </a:lnSpc>
              <a:buFont typeface="Wingdings" pitchFamily="2" charset="2"/>
              <a:buChar char="§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Infrastructures damage, etc. </a:t>
            </a:r>
          </a:p>
          <a:p>
            <a:pPr>
              <a:lnSpc>
                <a:spcPct val="200000"/>
              </a:lnSpc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are common problems 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876800" y="6400800"/>
            <a:ext cx="1189132" cy="297918"/>
          </a:xfrm>
        </p:spPr>
        <p:txBody>
          <a:bodyPr/>
          <a:lstStyle/>
          <a:p>
            <a:fld id="{DEFFEE5F-38E0-4CE2-8B75-C06A84DB5D42}" type="datetime1">
              <a:rPr lang="en-US" smtClean="0"/>
              <a:t>8/15/2020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6553200" y="6477000"/>
            <a:ext cx="2246489" cy="301227"/>
          </a:xfrm>
        </p:spPr>
        <p:txBody>
          <a:bodyPr/>
          <a:lstStyle/>
          <a:p>
            <a:r>
              <a:rPr lang="en-US" dirty="0" smtClean="0"/>
              <a:t>Mulatie Mekonnen (PhD)</a:t>
            </a:r>
            <a:endParaRPr lang="en-US" dirty="0"/>
          </a:p>
        </p:txBody>
      </p:sp>
      <p:pic>
        <p:nvPicPr>
          <p:cNvPr id="5" name="Picture 4" descr="No photo description available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76200"/>
            <a:ext cx="1066800" cy="1060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1147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52400"/>
            <a:ext cx="8763000" cy="6553200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3400" dirty="0" smtClean="0">
                <a:latin typeface="Cambria" pitchFamily="18" charset="0"/>
              </a:rPr>
              <a:t>  </a:t>
            </a:r>
            <a:r>
              <a:rPr lang="en-US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To halt such nature devastating problems:</a:t>
            </a:r>
          </a:p>
          <a:p>
            <a:pPr marL="571500" indent="-571500">
              <a:lnSpc>
                <a:spcPct val="200000"/>
              </a:lnSpc>
              <a:buFont typeface="Wingdings" pitchFamily="2" charset="2"/>
              <a:buChar char="§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SWCPs both physical, biological &amp; bio-physical have been practiced for half of a generation age</a:t>
            </a:r>
          </a:p>
          <a:p>
            <a:pPr marL="571500" indent="-571500">
              <a:lnSpc>
                <a:spcPct val="200000"/>
              </a:lnSpc>
              <a:buFont typeface="Wingdings" pitchFamily="2" charset="2"/>
              <a:buChar char="§"/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4 - 5 decades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5715000" y="6324600"/>
            <a:ext cx="1189132" cy="297918"/>
          </a:xfrm>
        </p:spPr>
        <p:txBody>
          <a:bodyPr/>
          <a:lstStyle/>
          <a:p>
            <a:fld id="{CDFD9E1A-3FFC-4FC0-9925-C4B491E5CB6A}" type="datetime1">
              <a:rPr lang="en-US" smtClean="0"/>
              <a:t>8/15/2020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7239000" y="6400800"/>
            <a:ext cx="1687512" cy="301227"/>
          </a:xfrm>
        </p:spPr>
        <p:txBody>
          <a:bodyPr/>
          <a:lstStyle/>
          <a:p>
            <a:r>
              <a:rPr lang="en-US" dirty="0" smtClean="0"/>
              <a:t>Mulatie Mekonnen (PhD)</a:t>
            </a:r>
            <a:endParaRPr lang="en-US" dirty="0"/>
          </a:p>
        </p:txBody>
      </p:sp>
      <p:pic>
        <p:nvPicPr>
          <p:cNvPr id="5" name="Picture 4" descr="No photo description available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152400"/>
            <a:ext cx="1066800" cy="984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3898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32656"/>
            <a:ext cx="8763000" cy="6749144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However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71500" indent="-571500">
              <a:lnSpc>
                <a:spcPct val="200000"/>
              </a:lnSpc>
              <a:buFont typeface="Wingdings" pitchFamily="2" charset="2"/>
              <a:buChar char="§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The natural resource conservation &amp; management works aren’t sustainable,</a:t>
            </a:r>
          </a:p>
          <a:p>
            <a:pPr marL="571500" indent="-571500">
              <a:lnSpc>
                <a:spcPct val="200000"/>
              </a:lnSpc>
              <a:buFont typeface="Wingdings" pitchFamily="2" charset="2"/>
              <a:buChar char="§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Farmers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’ are destructing the constructed SWCPs claiming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lack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benefits, </a:t>
            </a:r>
          </a:p>
          <a:p>
            <a:pPr>
              <a:lnSpc>
                <a:spcPct val="20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Like: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5791200" y="6477000"/>
            <a:ext cx="1189132" cy="297918"/>
          </a:xfrm>
        </p:spPr>
        <p:txBody>
          <a:bodyPr/>
          <a:lstStyle/>
          <a:p>
            <a:fld id="{A446A7F4-FD17-4EDB-A89F-5342529CE2CE}" type="datetime1">
              <a:rPr lang="en-US" smtClean="0"/>
              <a:t>8/15/2020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7315200" y="6535002"/>
            <a:ext cx="1687512" cy="301227"/>
          </a:xfrm>
        </p:spPr>
        <p:txBody>
          <a:bodyPr/>
          <a:lstStyle/>
          <a:p>
            <a:r>
              <a:rPr lang="en-US" dirty="0" smtClean="0"/>
              <a:t>Mulatie Mekonnen (PhD)</a:t>
            </a:r>
            <a:endParaRPr lang="en-US" dirty="0"/>
          </a:p>
        </p:txBody>
      </p:sp>
      <p:pic>
        <p:nvPicPr>
          <p:cNvPr id="5" name="Picture 4" descr="No photo description available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152400"/>
            <a:ext cx="990600" cy="984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45894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52400"/>
            <a:ext cx="8839200" cy="6629400"/>
          </a:xfrm>
        </p:spPr>
        <p:txBody>
          <a:bodyPr>
            <a:noAutofit/>
          </a:bodyPr>
          <a:lstStyle/>
          <a:p>
            <a:pPr marL="571500" indent="-571500">
              <a:lnSpc>
                <a:spcPct val="200000"/>
              </a:lnSpc>
              <a:buFont typeface="Wingdings" pitchFamily="2" charset="2"/>
              <a:buChar char="§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Landscape dis-connectivity/</a:t>
            </a:r>
          </a:p>
          <a:p>
            <a:pPr>
              <a:lnSpc>
                <a:spcPct val="20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Slope gradient reduction, </a:t>
            </a:r>
          </a:p>
          <a:p>
            <a:pPr marL="571500" indent="-571500">
              <a:lnSpc>
                <a:spcPct val="200000"/>
              </a:lnSpc>
              <a:buFont typeface="Wingdings" pitchFamily="2" charset="2"/>
              <a:buChar char="§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Soil loss reduction </a:t>
            </a:r>
          </a:p>
          <a:p>
            <a:pPr marL="571500" indent="-571500">
              <a:lnSpc>
                <a:spcPct val="200000"/>
              </a:lnSpc>
              <a:buFont typeface="Wingdings" pitchFamily="2" charset="2"/>
              <a:buChar char="§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Soil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fertility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improvements </a:t>
            </a:r>
          </a:p>
          <a:p>
            <a:pPr marL="571500" indent="-571500">
              <a:lnSpc>
                <a:spcPct val="200000"/>
              </a:lnSpc>
              <a:buFont typeface="Wingdings" pitchFamily="2" charset="2"/>
              <a:buChar char="§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Crop productivity increment, etc.</a:t>
            </a:r>
            <a:endParaRPr lang="en-US" sz="3400" dirty="0">
              <a:latin typeface="Cambria" pitchFamily="18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5410200" y="6248400"/>
            <a:ext cx="1189132" cy="297918"/>
          </a:xfrm>
        </p:spPr>
        <p:txBody>
          <a:bodyPr/>
          <a:lstStyle/>
          <a:p>
            <a:fld id="{03AA7C48-9163-40DF-8FB7-00C27EB64C3E}" type="datetime1">
              <a:rPr lang="en-US" smtClean="0"/>
              <a:t>8/15/2020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7162800" y="6324600"/>
            <a:ext cx="1687512" cy="301227"/>
          </a:xfrm>
        </p:spPr>
        <p:txBody>
          <a:bodyPr/>
          <a:lstStyle/>
          <a:p>
            <a:r>
              <a:rPr lang="en-US" dirty="0" smtClean="0"/>
              <a:t>Mulatie Mekonnen (PhD)</a:t>
            </a:r>
            <a:endParaRPr lang="en-US" dirty="0"/>
          </a:p>
        </p:txBody>
      </p:sp>
      <p:pic>
        <p:nvPicPr>
          <p:cNvPr id="5" name="Picture 4" descr="No photo description available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76200"/>
            <a:ext cx="990600" cy="1060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84371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erspective">
  <a:themeElements>
    <a:clrScheme name="Perspective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erspec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3492</TotalTime>
  <Words>765</Words>
  <Application>Microsoft Office PowerPoint</Application>
  <PresentationFormat>On-screen Show (4:3)</PresentationFormat>
  <Paragraphs>147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Perspective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Bahir Dar University College of Agriculture and Environmental Sciences Department of Natural Resources Management  Soil Science and Management Course Chair MSc in Watershed Management (Soil &amp; Water Conservation)  Soil Conservation Engineering and Management Course code: Nrws6032</dc:title>
  <dc:creator>Mulatie</dc:creator>
  <cp:lastModifiedBy>Mulatie</cp:lastModifiedBy>
  <cp:revision>296</cp:revision>
  <dcterms:created xsi:type="dcterms:W3CDTF">2017-03-01T08:54:13Z</dcterms:created>
  <dcterms:modified xsi:type="dcterms:W3CDTF">2020-08-15T08:10:25Z</dcterms:modified>
</cp:coreProperties>
</file>