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emf" ContentType="image/x-emf"/>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319" r:id="rId3"/>
    <p:sldId id="277" r:id="rId4"/>
    <p:sldId id="302" r:id="rId5"/>
    <p:sldId id="278" r:id="rId6"/>
    <p:sldId id="279" r:id="rId7"/>
    <p:sldId id="284" r:id="rId8"/>
    <p:sldId id="280" r:id="rId9"/>
    <p:sldId id="287" r:id="rId10"/>
    <p:sldId id="303" r:id="rId11"/>
    <p:sldId id="304" r:id="rId12"/>
    <p:sldId id="307" r:id="rId13"/>
    <p:sldId id="308" r:id="rId14"/>
    <p:sldId id="310" r:id="rId15"/>
    <p:sldId id="312" r:id="rId16"/>
    <p:sldId id="313" r:id="rId17"/>
    <p:sldId id="311" r:id="rId18"/>
    <p:sldId id="314" r:id="rId19"/>
    <p:sldId id="261" r:id="rId20"/>
    <p:sldId id="26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6" autoAdjust="0"/>
    <p:restoredTop sz="99104" autoAdjust="0"/>
  </p:normalViewPr>
  <p:slideViewPr>
    <p:cSldViewPr snapToGrid="0">
      <p:cViewPr>
        <p:scale>
          <a:sx n="50" d="100"/>
          <a:sy n="50" d="100"/>
        </p:scale>
        <p:origin x="-1464" y="-576"/>
      </p:cViewPr>
      <p:guideLst>
        <p:guide orient="horz" pos="2160"/>
        <p:guide pos="3840"/>
      </p:guideLst>
    </p:cSldViewPr>
  </p:slideViewPr>
  <p:outlineViewPr>
    <p:cViewPr>
      <p:scale>
        <a:sx n="33" d="100"/>
        <a:sy n="33" d="100"/>
      </p:scale>
      <p:origin x="0" y="-642"/>
    </p:cViewPr>
  </p:outlineViewPr>
  <p:notesTextViewPr>
    <p:cViewPr>
      <p:scale>
        <a:sx n="1" d="1"/>
        <a:sy n="1" d="1"/>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7BCE20-1BED-4803-A757-925C564E066C}" type="doc">
      <dgm:prSet loTypeId="urn:microsoft.com/office/officeart/2005/8/layout/architecture" loCatId="relationship" qsTypeId="urn:microsoft.com/office/officeart/2005/8/quickstyle/simple1" qsCatId="simple" csTypeId="urn:microsoft.com/office/officeart/2005/8/colors/accent1_2" csCatId="accent1" phldr="1"/>
      <dgm:spPr/>
      <dgm:t>
        <a:bodyPr/>
        <a:lstStyle/>
        <a:p>
          <a:endParaRPr lang="en-US"/>
        </a:p>
      </dgm:t>
    </dgm:pt>
    <dgm:pt modelId="{61CE6CFD-7D81-4234-B891-03115FCB52E1}">
      <dgm:prSet custT="1"/>
      <dgm:spPr/>
      <dgm:t>
        <a:bodyPr/>
        <a:lstStyle/>
        <a:p>
          <a:pPr rtl="0"/>
          <a:r>
            <a:rPr lang="en-US" sz="3700" b="1" dirty="0" smtClean="0"/>
            <a:t>Conflict Resolution and Cooperation</a:t>
          </a:r>
        </a:p>
        <a:p>
          <a:pPr rtl="0"/>
          <a:r>
            <a:rPr lang="en-US" sz="3700" b="1" dirty="0" smtClean="0"/>
            <a:t>over Blue Nile Water Resources</a:t>
          </a:r>
        </a:p>
        <a:p>
          <a:pPr rtl="0"/>
          <a:r>
            <a:rPr lang="en-US" sz="3700" b="1" dirty="0" smtClean="0"/>
            <a:t>Projects</a:t>
          </a:r>
          <a:endParaRPr lang="en-US" sz="3700" dirty="0"/>
        </a:p>
      </dgm:t>
    </dgm:pt>
    <dgm:pt modelId="{3886D3EB-EEDC-4AAF-8906-A3C59CE3FABB}" type="parTrans" cxnId="{56B8409B-AF0E-4208-BFDF-547AE6A523CF}">
      <dgm:prSet/>
      <dgm:spPr/>
      <dgm:t>
        <a:bodyPr/>
        <a:lstStyle/>
        <a:p>
          <a:endParaRPr lang="en-US" sz="1600"/>
        </a:p>
      </dgm:t>
    </dgm:pt>
    <dgm:pt modelId="{E5053C4E-2C9C-4BDF-8897-599EE8C8A428}" type="sibTrans" cxnId="{56B8409B-AF0E-4208-BFDF-547AE6A523CF}">
      <dgm:prSet/>
      <dgm:spPr/>
      <dgm:t>
        <a:bodyPr/>
        <a:lstStyle/>
        <a:p>
          <a:endParaRPr lang="en-US" sz="1600"/>
        </a:p>
      </dgm:t>
    </dgm:pt>
    <dgm:pt modelId="{A3BF7F67-785E-47B4-98E9-066BCA581135}" type="pres">
      <dgm:prSet presAssocID="{517BCE20-1BED-4803-A757-925C564E066C}" presName="Name0" presStyleCnt="0">
        <dgm:presLayoutVars>
          <dgm:chPref val="1"/>
          <dgm:dir/>
          <dgm:animOne val="branch"/>
          <dgm:animLvl val="lvl"/>
          <dgm:resizeHandles/>
        </dgm:presLayoutVars>
      </dgm:prSet>
      <dgm:spPr/>
      <dgm:t>
        <a:bodyPr/>
        <a:lstStyle/>
        <a:p>
          <a:endParaRPr lang="en-US"/>
        </a:p>
      </dgm:t>
    </dgm:pt>
    <dgm:pt modelId="{81D133C0-F1AA-4B8C-9BC1-69F08D293376}" type="pres">
      <dgm:prSet presAssocID="{61CE6CFD-7D81-4234-B891-03115FCB52E1}" presName="vertOne" presStyleCnt="0"/>
      <dgm:spPr/>
    </dgm:pt>
    <dgm:pt modelId="{FD73D7F9-4A0C-4F83-9860-06504296D90C}" type="pres">
      <dgm:prSet presAssocID="{61CE6CFD-7D81-4234-B891-03115FCB52E1}" presName="txOne" presStyleLbl="node0" presStyleIdx="0" presStyleCnt="1" custLinFactNeighborX="167">
        <dgm:presLayoutVars>
          <dgm:chPref val="3"/>
        </dgm:presLayoutVars>
      </dgm:prSet>
      <dgm:spPr/>
      <dgm:t>
        <a:bodyPr/>
        <a:lstStyle/>
        <a:p>
          <a:endParaRPr lang="en-US"/>
        </a:p>
      </dgm:t>
    </dgm:pt>
    <dgm:pt modelId="{6935A660-0E9C-4057-90AC-543ADFB0E662}" type="pres">
      <dgm:prSet presAssocID="{61CE6CFD-7D81-4234-B891-03115FCB52E1}" presName="horzOne" presStyleCnt="0"/>
      <dgm:spPr/>
    </dgm:pt>
  </dgm:ptLst>
  <dgm:cxnLst>
    <dgm:cxn modelId="{1E464A9D-A298-4E07-A2C0-7B075C54F7BA}" type="presOf" srcId="{517BCE20-1BED-4803-A757-925C564E066C}" destId="{A3BF7F67-785E-47B4-98E9-066BCA581135}" srcOrd="0" destOrd="0" presId="urn:microsoft.com/office/officeart/2005/8/layout/architecture"/>
    <dgm:cxn modelId="{F375B0B2-DC29-42BC-BE5C-12ACA4645CE1}" type="presOf" srcId="{61CE6CFD-7D81-4234-B891-03115FCB52E1}" destId="{FD73D7F9-4A0C-4F83-9860-06504296D90C}" srcOrd="0" destOrd="0" presId="urn:microsoft.com/office/officeart/2005/8/layout/architecture"/>
    <dgm:cxn modelId="{56B8409B-AF0E-4208-BFDF-547AE6A523CF}" srcId="{517BCE20-1BED-4803-A757-925C564E066C}" destId="{61CE6CFD-7D81-4234-B891-03115FCB52E1}" srcOrd="0" destOrd="0" parTransId="{3886D3EB-EEDC-4AAF-8906-A3C59CE3FABB}" sibTransId="{E5053C4E-2C9C-4BDF-8897-599EE8C8A428}"/>
    <dgm:cxn modelId="{997E208C-0536-4FBA-8E26-B47AF929CDA5}" type="presParOf" srcId="{A3BF7F67-785E-47B4-98E9-066BCA581135}" destId="{81D133C0-F1AA-4B8C-9BC1-69F08D293376}" srcOrd="0" destOrd="0" presId="urn:microsoft.com/office/officeart/2005/8/layout/architecture"/>
    <dgm:cxn modelId="{9F252A7B-442E-4C95-8CFA-CD770C832186}" type="presParOf" srcId="{81D133C0-F1AA-4B8C-9BC1-69F08D293376}" destId="{FD73D7F9-4A0C-4F83-9860-06504296D90C}" srcOrd="0" destOrd="0" presId="urn:microsoft.com/office/officeart/2005/8/layout/architecture"/>
    <dgm:cxn modelId="{3BB531A8-8B08-4005-A92A-B8D50000D5C2}" type="presParOf" srcId="{81D133C0-F1AA-4B8C-9BC1-69F08D293376}" destId="{6935A660-0E9C-4057-90AC-543ADFB0E662}" srcOrd="1" destOrd="0" presId="urn:microsoft.com/office/officeart/2005/8/layout/architecture"/>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D73D7F9-4A0C-4F83-9860-06504296D90C}">
      <dsp:nvSpPr>
        <dsp:cNvPr id="0" name=""/>
        <dsp:cNvSpPr/>
      </dsp:nvSpPr>
      <dsp:spPr>
        <a:xfrm>
          <a:off x="9207" y="0"/>
          <a:ext cx="9419272" cy="233071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rtl="0">
            <a:lnSpc>
              <a:spcPct val="90000"/>
            </a:lnSpc>
            <a:spcBef>
              <a:spcPct val="0"/>
            </a:spcBef>
            <a:spcAft>
              <a:spcPct val="35000"/>
            </a:spcAft>
          </a:pPr>
          <a:r>
            <a:rPr lang="en-US" sz="3700" b="1" kern="1200" dirty="0" smtClean="0"/>
            <a:t>Conflict Resolution and Cooperation</a:t>
          </a:r>
        </a:p>
        <a:p>
          <a:pPr lvl="0" algn="ctr" defTabSz="1644650" rtl="0">
            <a:lnSpc>
              <a:spcPct val="90000"/>
            </a:lnSpc>
            <a:spcBef>
              <a:spcPct val="0"/>
            </a:spcBef>
            <a:spcAft>
              <a:spcPct val="35000"/>
            </a:spcAft>
          </a:pPr>
          <a:r>
            <a:rPr lang="en-US" sz="3700" b="1" kern="1200" dirty="0" smtClean="0"/>
            <a:t>over Blue Nile Water Resources</a:t>
          </a:r>
        </a:p>
        <a:p>
          <a:pPr lvl="0" algn="ctr" defTabSz="1644650" rtl="0">
            <a:lnSpc>
              <a:spcPct val="90000"/>
            </a:lnSpc>
            <a:spcBef>
              <a:spcPct val="0"/>
            </a:spcBef>
            <a:spcAft>
              <a:spcPct val="35000"/>
            </a:spcAft>
          </a:pPr>
          <a:r>
            <a:rPr lang="en-US" sz="3700" b="1" kern="1200" dirty="0" smtClean="0"/>
            <a:t>Projects</a:t>
          </a:r>
          <a:endParaRPr lang="en-US" sz="3700" kern="1200" dirty="0"/>
        </a:p>
      </dsp:txBody>
      <dsp:txXfrm>
        <a:off x="9207" y="0"/>
        <a:ext cx="9419272" cy="2330714"/>
      </dsp:txXfrm>
    </dsp:sp>
  </dsp:spTree>
</dsp:drawing>
</file>

<file path=ppt/diagrams/layout1.xml><?xml version="1.0" encoding="utf-8"?>
<dgm:layoutDef xmlns:dgm="http://schemas.openxmlformats.org/drawingml/2006/diagram" xmlns:a="http://schemas.openxmlformats.org/drawingml/2006/main" uniqueId="urn:microsoft.com/office/officeart/2005/8/layout/architecture">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7CD570-84F5-4640-A8D9-8943BEC0D2ED}" type="datetimeFigureOut">
              <a:rPr lang="en-US" smtClean="0"/>
              <a:pPr/>
              <a:t>8/15/2020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989348-F5F0-4F09-97D2-45F7D1E50E30}" type="slidenum">
              <a:rPr lang="en-US" smtClean="0"/>
              <a:pPr/>
              <a:t>‹#›</a:t>
            </a:fld>
            <a:endParaRPr lang="en-US"/>
          </a:p>
        </p:txBody>
      </p:sp>
    </p:spTree>
    <p:extLst>
      <p:ext uri="{BB962C8B-B14F-4D97-AF65-F5344CB8AC3E}">
        <p14:creationId xmlns="" xmlns:p14="http://schemas.microsoft.com/office/powerpoint/2010/main" val="4275713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20000"/>
              </a:spcBef>
              <a:buFontTx/>
            </a:pPr>
            <a:r>
              <a:rPr lang="ar-SA" sz="1200" b="1" kern="1200" baseline="0" dirty="0" smtClean="0">
                <a:solidFill>
                  <a:schemeClr val="tx1"/>
                </a:solidFill>
                <a:latin typeface="+mn-lt"/>
                <a:ea typeface="+mn-ea"/>
                <a:cs typeface="+mn-cs"/>
              </a:rPr>
              <a:t> </a:t>
            </a:r>
            <a:endParaRPr lang="en-US" sz="1200" b="1"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41989348-F5F0-4F09-97D2-45F7D1E50E30}" type="slidenum">
              <a:rPr lang="en-US" smtClean="0"/>
              <a:pPr/>
              <a:t>1</a:t>
            </a:fld>
            <a:endParaRPr lang="en-US"/>
          </a:p>
        </p:txBody>
      </p:sp>
    </p:spTree>
    <p:extLst>
      <p:ext uri="{BB962C8B-B14F-4D97-AF65-F5344CB8AC3E}">
        <p14:creationId xmlns="" xmlns:p14="http://schemas.microsoft.com/office/powerpoint/2010/main" val="2341875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41989348-F5F0-4F09-97D2-45F7D1E50E30}" type="slidenum">
              <a:rPr lang="en-US" smtClean="0"/>
              <a:pPr/>
              <a:t>10</a:t>
            </a:fld>
            <a:endParaRPr lang="en-US"/>
          </a:p>
        </p:txBody>
      </p:sp>
    </p:spTree>
    <p:extLst>
      <p:ext uri="{BB962C8B-B14F-4D97-AF65-F5344CB8AC3E}">
        <p14:creationId xmlns="" xmlns:p14="http://schemas.microsoft.com/office/powerpoint/2010/main" val="28068283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smtClean="0"/>
          </a:p>
        </p:txBody>
      </p:sp>
      <p:sp>
        <p:nvSpPr>
          <p:cNvPr id="4" name="Slide Number Placeholder 3"/>
          <p:cNvSpPr>
            <a:spLocks noGrp="1"/>
          </p:cNvSpPr>
          <p:nvPr>
            <p:ph type="sldNum" sz="quarter" idx="10"/>
          </p:nvPr>
        </p:nvSpPr>
        <p:spPr/>
        <p:txBody>
          <a:bodyPr/>
          <a:lstStyle/>
          <a:p>
            <a:fld id="{41989348-F5F0-4F09-97D2-45F7D1E50E30}" type="slidenum">
              <a:rPr lang="en-US" smtClean="0"/>
              <a:pPr/>
              <a:t>11</a:t>
            </a:fld>
            <a:endParaRPr lang="en-US"/>
          </a:p>
        </p:txBody>
      </p:sp>
    </p:spTree>
    <p:extLst>
      <p:ext uri="{BB962C8B-B14F-4D97-AF65-F5344CB8AC3E}">
        <p14:creationId xmlns="" xmlns:p14="http://schemas.microsoft.com/office/powerpoint/2010/main" val="41304807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smtClean="0"/>
          </a:p>
        </p:txBody>
      </p:sp>
      <p:sp>
        <p:nvSpPr>
          <p:cNvPr id="4" name="Slide Number Placeholder 3"/>
          <p:cNvSpPr>
            <a:spLocks noGrp="1"/>
          </p:cNvSpPr>
          <p:nvPr>
            <p:ph type="sldNum" sz="quarter" idx="10"/>
          </p:nvPr>
        </p:nvSpPr>
        <p:spPr/>
        <p:txBody>
          <a:bodyPr/>
          <a:lstStyle/>
          <a:p>
            <a:fld id="{41989348-F5F0-4F09-97D2-45F7D1E50E30}" type="slidenum">
              <a:rPr lang="en-US" smtClean="0"/>
              <a:pPr/>
              <a:t>12</a:t>
            </a:fld>
            <a:endParaRPr lang="en-US"/>
          </a:p>
        </p:txBody>
      </p:sp>
    </p:spTree>
    <p:extLst>
      <p:ext uri="{BB962C8B-B14F-4D97-AF65-F5344CB8AC3E}">
        <p14:creationId xmlns="" xmlns:p14="http://schemas.microsoft.com/office/powerpoint/2010/main" val="41304807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smtClean="0"/>
          </a:p>
        </p:txBody>
      </p:sp>
      <p:sp>
        <p:nvSpPr>
          <p:cNvPr id="4" name="Slide Number Placeholder 3"/>
          <p:cNvSpPr>
            <a:spLocks noGrp="1"/>
          </p:cNvSpPr>
          <p:nvPr>
            <p:ph type="sldNum" sz="quarter" idx="10"/>
          </p:nvPr>
        </p:nvSpPr>
        <p:spPr/>
        <p:txBody>
          <a:bodyPr/>
          <a:lstStyle/>
          <a:p>
            <a:fld id="{41989348-F5F0-4F09-97D2-45F7D1E50E30}" type="slidenum">
              <a:rPr lang="en-US" smtClean="0"/>
              <a:pPr/>
              <a:t>13</a:t>
            </a:fld>
            <a:endParaRPr lang="en-US"/>
          </a:p>
        </p:txBody>
      </p:sp>
    </p:spTree>
    <p:extLst>
      <p:ext uri="{BB962C8B-B14F-4D97-AF65-F5344CB8AC3E}">
        <p14:creationId xmlns="" xmlns:p14="http://schemas.microsoft.com/office/powerpoint/2010/main" val="41304807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smtClean="0"/>
          </a:p>
        </p:txBody>
      </p:sp>
      <p:sp>
        <p:nvSpPr>
          <p:cNvPr id="4" name="Slide Number Placeholder 3"/>
          <p:cNvSpPr>
            <a:spLocks noGrp="1"/>
          </p:cNvSpPr>
          <p:nvPr>
            <p:ph type="sldNum" sz="quarter" idx="10"/>
          </p:nvPr>
        </p:nvSpPr>
        <p:spPr/>
        <p:txBody>
          <a:bodyPr/>
          <a:lstStyle/>
          <a:p>
            <a:fld id="{41989348-F5F0-4F09-97D2-45F7D1E50E30}" type="slidenum">
              <a:rPr lang="en-US" smtClean="0"/>
              <a:pPr/>
              <a:t>14</a:t>
            </a:fld>
            <a:endParaRPr lang="en-US"/>
          </a:p>
        </p:txBody>
      </p:sp>
    </p:spTree>
    <p:extLst>
      <p:ext uri="{BB962C8B-B14F-4D97-AF65-F5344CB8AC3E}">
        <p14:creationId xmlns="" xmlns:p14="http://schemas.microsoft.com/office/powerpoint/2010/main" val="28068283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smtClean="0"/>
          </a:p>
        </p:txBody>
      </p:sp>
      <p:sp>
        <p:nvSpPr>
          <p:cNvPr id="4" name="Slide Number Placeholder 3"/>
          <p:cNvSpPr>
            <a:spLocks noGrp="1"/>
          </p:cNvSpPr>
          <p:nvPr>
            <p:ph type="sldNum" sz="quarter" idx="10"/>
          </p:nvPr>
        </p:nvSpPr>
        <p:spPr/>
        <p:txBody>
          <a:bodyPr/>
          <a:lstStyle/>
          <a:p>
            <a:fld id="{41989348-F5F0-4F09-97D2-45F7D1E50E30}" type="slidenum">
              <a:rPr lang="en-US" smtClean="0"/>
              <a:pPr/>
              <a:t>15</a:t>
            </a:fld>
            <a:endParaRPr lang="en-US"/>
          </a:p>
        </p:txBody>
      </p:sp>
    </p:spTree>
    <p:extLst>
      <p:ext uri="{BB962C8B-B14F-4D97-AF65-F5344CB8AC3E}">
        <p14:creationId xmlns="" xmlns:p14="http://schemas.microsoft.com/office/powerpoint/2010/main" val="2806828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smtClean="0"/>
          </a:p>
        </p:txBody>
      </p:sp>
      <p:sp>
        <p:nvSpPr>
          <p:cNvPr id="4" name="Slide Number Placeholder 3"/>
          <p:cNvSpPr>
            <a:spLocks noGrp="1"/>
          </p:cNvSpPr>
          <p:nvPr>
            <p:ph type="sldNum" sz="quarter" idx="10"/>
          </p:nvPr>
        </p:nvSpPr>
        <p:spPr/>
        <p:txBody>
          <a:bodyPr/>
          <a:lstStyle/>
          <a:p>
            <a:fld id="{41989348-F5F0-4F09-97D2-45F7D1E50E30}" type="slidenum">
              <a:rPr lang="en-US" smtClean="0"/>
              <a:pPr/>
              <a:t>16</a:t>
            </a:fld>
            <a:endParaRPr lang="en-US"/>
          </a:p>
        </p:txBody>
      </p:sp>
    </p:spTree>
    <p:extLst>
      <p:ext uri="{BB962C8B-B14F-4D97-AF65-F5344CB8AC3E}">
        <p14:creationId xmlns="" xmlns:p14="http://schemas.microsoft.com/office/powerpoint/2010/main" val="28068283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smtClean="0"/>
          </a:p>
        </p:txBody>
      </p:sp>
      <p:sp>
        <p:nvSpPr>
          <p:cNvPr id="4" name="Slide Number Placeholder 3"/>
          <p:cNvSpPr>
            <a:spLocks noGrp="1"/>
          </p:cNvSpPr>
          <p:nvPr>
            <p:ph type="sldNum" sz="quarter" idx="10"/>
          </p:nvPr>
        </p:nvSpPr>
        <p:spPr/>
        <p:txBody>
          <a:bodyPr/>
          <a:lstStyle/>
          <a:p>
            <a:fld id="{41989348-F5F0-4F09-97D2-45F7D1E50E30}" type="slidenum">
              <a:rPr lang="en-US" smtClean="0"/>
              <a:pPr/>
              <a:t>17</a:t>
            </a:fld>
            <a:endParaRPr lang="en-US"/>
          </a:p>
        </p:txBody>
      </p:sp>
    </p:spTree>
    <p:extLst>
      <p:ext uri="{BB962C8B-B14F-4D97-AF65-F5344CB8AC3E}">
        <p14:creationId xmlns="" xmlns:p14="http://schemas.microsoft.com/office/powerpoint/2010/main" val="28068283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r>
              <a:rPr lang="en-US" smtClean="0"/>
              <a:t>surafel.m2@gmail.com</a:t>
            </a:r>
            <a:endParaRPr lang="en-US"/>
          </a:p>
        </p:txBody>
      </p:sp>
      <p:sp>
        <p:nvSpPr>
          <p:cNvPr id="5" name="Slide Number Placeholder 4"/>
          <p:cNvSpPr>
            <a:spLocks noGrp="1"/>
          </p:cNvSpPr>
          <p:nvPr>
            <p:ph type="sldNum" sz="quarter" idx="11"/>
          </p:nvPr>
        </p:nvSpPr>
        <p:spPr/>
        <p:txBody>
          <a:bodyPr/>
          <a:lstStyle/>
          <a:p>
            <a:fld id="{A1EBD831-2AAD-403D-BC55-8E309BE17AB1}" type="slidenum">
              <a:rPr lang="en-US" smtClean="0"/>
              <a:pPr/>
              <a:t>18</a:t>
            </a:fld>
            <a:endParaRPr lang="en-US"/>
          </a:p>
        </p:txBody>
      </p:sp>
    </p:spTree>
    <p:extLst>
      <p:ext uri="{BB962C8B-B14F-4D97-AF65-F5344CB8AC3E}">
        <p14:creationId xmlns="" xmlns:p14="http://schemas.microsoft.com/office/powerpoint/2010/main" val="2297723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r>
              <a:rPr lang="en-US" smtClean="0"/>
              <a:t>surafel.m2@gmail.com</a:t>
            </a:r>
            <a:endParaRPr lang="en-US"/>
          </a:p>
        </p:txBody>
      </p:sp>
      <p:sp>
        <p:nvSpPr>
          <p:cNvPr id="5" name="Slide Number Placeholder 4"/>
          <p:cNvSpPr>
            <a:spLocks noGrp="1"/>
          </p:cNvSpPr>
          <p:nvPr>
            <p:ph type="sldNum" sz="quarter" idx="11"/>
          </p:nvPr>
        </p:nvSpPr>
        <p:spPr/>
        <p:txBody>
          <a:bodyPr/>
          <a:lstStyle/>
          <a:p>
            <a:fld id="{A1EBD831-2AAD-403D-BC55-8E309BE17AB1}" type="slidenum">
              <a:rPr lang="en-US" smtClean="0"/>
              <a:pPr/>
              <a:t>19</a:t>
            </a:fld>
            <a:endParaRPr lang="en-US"/>
          </a:p>
        </p:txBody>
      </p:sp>
    </p:spTree>
    <p:extLst>
      <p:ext uri="{BB962C8B-B14F-4D97-AF65-F5344CB8AC3E}">
        <p14:creationId xmlns="" xmlns:p14="http://schemas.microsoft.com/office/powerpoint/2010/main" val="229772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6A91533-B0F6-482D-A599-B4C49BA52AAA}" type="slidenum">
              <a:rPr lang="en-GB" smtClean="0"/>
              <a:pPr/>
              <a:t>2</a:t>
            </a:fld>
            <a:endParaRPr lang="en-GB" dirty="0"/>
          </a:p>
        </p:txBody>
      </p:sp>
    </p:spTree>
    <p:extLst>
      <p:ext uri="{BB962C8B-B14F-4D97-AF65-F5344CB8AC3E}">
        <p14:creationId xmlns="" xmlns:p14="http://schemas.microsoft.com/office/powerpoint/2010/main" val="12620253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1989348-F5F0-4F09-97D2-45F7D1E50E30}" type="slidenum">
              <a:rPr lang="en-US" smtClean="0"/>
              <a:pPr/>
              <a:t>3</a:t>
            </a:fld>
            <a:endParaRPr lang="en-US" dirty="0"/>
          </a:p>
        </p:txBody>
      </p:sp>
    </p:spTree>
    <p:extLst>
      <p:ext uri="{BB962C8B-B14F-4D97-AF65-F5344CB8AC3E}">
        <p14:creationId xmlns="" xmlns:p14="http://schemas.microsoft.com/office/powerpoint/2010/main" val="38165319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1989348-F5F0-4F09-97D2-45F7D1E50E30}" type="slidenum">
              <a:rPr lang="en-US" smtClean="0"/>
              <a:pPr/>
              <a:t>4</a:t>
            </a:fld>
            <a:endParaRPr lang="en-US" dirty="0"/>
          </a:p>
        </p:txBody>
      </p:sp>
    </p:spTree>
    <p:extLst>
      <p:ext uri="{BB962C8B-B14F-4D97-AF65-F5344CB8AC3E}">
        <p14:creationId xmlns="" xmlns:p14="http://schemas.microsoft.com/office/powerpoint/2010/main" val="38165319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solidFill>
                <a:schemeClr val="accent5">
                  <a:lumMod val="50000"/>
                </a:schemeClr>
              </a:solidFill>
            </a:endParaRPr>
          </a:p>
        </p:txBody>
      </p:sp>
      <p:sp>
        <p:nvSpPr>
          <p:cNvPr id="4" name="Slide Number Placeholder 3"/>
          <p:cNvSpPr>
            <a:spLocks noGrp="1"/>
          </p:cNvSpPr>
          <p:nvPr>
            <p:ph type="sldNum" sz="quarter" idx="10"/>
          </p:nvPr>
        </p:nvSpPr>
        <p:spPr/>
        <p:txBody>
          <a:bodyPr/>
          <a:lstStyle/>
          <a:p>
            <a:fld id="{41989348-F5F0-4F09-97D2-45F7D1E50E30}" type="slidenum">
              <a:rPr lang="en-US" smtClean="0"/>
              <a:pPr/>
              <a:t>5</a:t>
            </a:fld>
            <a:endParaRPr lang="en-US"/>
          </a:p>
        </p:txBody>
      </p:sp>
    </p:spTree>
    <p:extLst>
      <p:ext uri="{BB962C8B-B14F-4D97-AF65-F5344CB8AC3E}">
        <p14:creationId xmlns="" xmlns:p14="http://schemas.microsoft.com/office/powerpoint/2010/main" val="15441853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41989348-F5F0-4F09-97D2-45F7D1E50E30}" type="slidenum">
              <a:rPr lang="en-US" smtClean="0"/>
              <a:pPr/>
              <a:t>6</a:t>
            </a:fld>
            <a:endParaRPr lang="en-US"/>
          </a:p>
        </p:txBody>
      </p:sp>
    </p:spTree>
    <p:extLst>
      <p:ext uri="{BB962C8B-B14F-4D97-AF65-F5344CB8AC3E}">
        <p14:creationId xmlns="" xmlns:p14="http://schemas.microsoft.com/office/powerpoint/2010/main" val="5349644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41989348-F5F0-4F09-97D2-45F7D1E50E30}" type="slidenum">
              <a:rPr lang="en-US" smtClean="0"/>
              <a:pPr/>
              <a:t>7</a:t>
            </a:fld>
            <a:endParaRPr lang="en-US"/>
          </a:p>
        </p:txBody>
      </p:sp>
    </p:spTree>
    <p:extLst>
      <p:ext uri="{BB962C8B-B14F-4D97-AF65-F5344CB8AC3E}">
        <p14:creationId xmlns="" xmlns:p14="http://schemas.microsoft.com/office/powerpoint/2010/main" val="19750404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989348-F5F0-4F09-97D2-45F7D1E50E30}" type="slidenum">
              <a:rPr lang="en-US" smtClean="0"/>
              <a:pPr/>
              <a:t>8</a:t>
            </a:fld>
            <a:endParaRPr lang="en-US"/>
          </a:p>
        </p:txBody>
      </p:sp>
    </p:spTree>
    <p:extLst>
      <p:ext uri="{BB962C8B-B14F-4D97-AF65-F5344CB8AC3E}">
        <p14:creationId xmlns="" xmlns:p14="http://schemas.microsoft.com/office/powerpoint/2010/main" val="10810796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989348-F5F0-4F09-97D2-45F7D1E50E30}" type="slidenum">
              <a:rPr lang="en-US" smtClean="0"/>
              <a:pPr/>
              <a:t>9</a:t>
            </a:fld>
            <a:endParaRPr lang="en-US"/>
          </a:p>
        </p:txBody>
      </p:sp>
    </p:spTree>
    <p:extLst>
      <p:ext uri="{BB962C8B-B14F-4D97-AF65-F5344CB8AC3E}">
        <p14:creationId xmlns="" xmlns:p14="http://schemas.microsoft.com/office/powerpoint/2010/main" val="19659834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54F8261-8729-41FE-A115-39DA89C71188}" type="datetimeFigureOut">
              <a:rPr lang="en-US" smtClean="0"/>
              <a:pPr/>
              <a:t>8/15/2020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BB44A3-8DC5-414B-8627-C91E13962B91}" type="slidenum">
              <a:rPr lang="en-US" smtClean="0"/>
              <a:pPr/>
              <a:t>‹#›</a:t>
            </a:fld>
            <a:endParaRPr lang="en-US"/>
          </a:p>
        </p:txBody>
      </p:sp>
    </p:spTree>
    <p:extLst>
      <p:ext uri="{BB962C8B-B14F-4D97-AF65-F5344CB8AC3E}">
        <p14:creationId xmlns="" xmlns:p14="http://schemas.microsoft.com/office/powerpoint/2010/main" val="118973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4F8261-8729-41FE-A115-39DA89C71188}" type="datetimeFigureOut">
              <a:rPr lang="en-US" smtClean="0"/>
              <a:pPr/>
              <a:t>8/15/2020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BB44A3-8DC5-414B-8627-C91E13962B91}" type="slidenum">
              <a:rPr lang="en-US" smtClean="0"/>
              <a:pPr/>
              <a:t>‹#›</a:t>
            </a:fld>
            <a:endParaRPr lang="en-US"/>
          </a:p>
        </p:txBody>
      </p:sp>
    </p:spTree>
    <p:extLst>
      <p:ext uri="{BB962C8B-B14F-4D97-AF65-F5344CB8AC3E}">
        <p14:creationId xmlns="" xmlns:p14="http://schemas.microsoft.com/office/powerpoint/2010/main" val="3407440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4F8261-8729-41FE-A115-39DA89C71188}" type="datetimeFigureOut">
              <a:rPr lang="en-US" smtClean="0"/>
              <a:pPr/>
              <a:t>8/15/2020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BB44A3-8DC5-414B-8627-C91E13962B91}" type="slidenum">
              <a:rPr lang="en-US" smtClean="0"/>
              <a:pPr/>
              <a:t>‹#›</a:t>
            </a:fld>
            <a:endParaRPr lang="en-US"/>
          </a:p>
        </p:txBody>
      </p:sp>
    </p:spTree>
    <p:extLst>
      <p:ext uri="{BB962C8B-B14F-4D97-AF65-F5344CB8AC3E}">
        <p14:creationId xmlns="" xmlns:p14="http://schemas.microsoft.com/office/powerpoint/2010/main" val="3981096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4F8261-8729-41FE-A115-39DA89C71188}" type="datetimeFigureOut">
              <a:rPr lang="en-US" smtClean="0"/>
              <a:pPr/>
              <a:t>8/15/2020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BB44A3-8DC5-414B-8627-C91E13962B91}" type="slidenum">
              <a:rPr lang="en-US" smtClean="0"/>
              <a:pPr/>
              <a:t>‹#›</a:t>
            </a:fld>
            <a:endParaRPr lang="en-US"/>
          </a:p>
        </p:txBody>
      </p:sp>
    </p:spTree>
    <p:extLst>
      <p:ext uri="{BB962C8B-B14F-4D97-AF65-F5344CB8AC3E}">
        <p14:creationId xmlns="" xmlns:p14="http://schemas.microsoft.com/office/powerpoint/2010/main" val="421689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54F8261-8729-41FE-A115-39DA89C71188}" type="datetimeFigureOut">
              <a:rPr lang="en-US" smtClean="0"/>
              <a:pPr/>
              <a:t>8/15/2020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BB44A3-8DC5-414B-8627-C91E13962B91}" type="slidenum">
              <a:rPr lang="en-US" smtClean="0"/>
              <a:pPr/>
              <a:t>‹#›</a:t>
            </a:fld>
            <a:endParaRPr lang="en-US"/>
          </a:p>
        </p:txBody>
      </p:sp>
    </p:spTree>
    <p:extLst>
      <p:ext uri="{BB962C8B-B14F-4D97-AF65-F5344CB8AC3E}">
        <p14:creationId xmlns="" xmlns:p14="http://schemas.microsoft.com/office/powerpoint/2010/main" val="192406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54F8261-8729-41FE-A115-39DA89C71188}" type="datetimeFigureOut">
              <a:rPr lang="en-US" smtClean="0"/>
              <a:pPr/>
              <a:t>8/15/2020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BB44A3-8DC5-414B-8627-C91E13962B91}" type="slidenum">
              <a:rPr lang="en-US" smtClean="0"/>
              <a:pPr/>
              <a:t>‹#›</a:t>
            </a:fld>
            <a:endParaRPr lang="en-US"/>
          </a:p>
        </p:txBody>
      </p:sp>
    </p:spTree>
    <p:extLst>
      <p:ext uri="{BB962C8B-B14F-4D97-AF65-F5344CB8AC3E}">
        <p14:creationId xmlns="" xmlns:p14="http://schemas.microsoft.com/office/powerpoint/2010/main" val="18203387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54F8261-8729-41FE-A115-39DA89C71188}" type="datetimeFigureOut">
              <a:rPr lang="en-US" smtClean="0"/>
              <a:pPr/>
              <a:t>8/15/2020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BB44A3-8DC5-414B-8627-C91E13962B91}" type="slidenum">
              <a:rPr lang="en-US" smtClean="0"/>
              <a:pPr/>
              <a:t>‹#›</a:t>
            </a:fld>
            <a:endParaRPr lang="en-US"/>
          </a:p>
        </p:txBody>
      </p:sp>
    </p:spTree>
    <p:extLst>
      <p:ext uri="{BB962C8B-B14F-4D97-AF65-F5344CB8AC3E}">
        <p14:creationId xmlns="" xmlns:p14="http://schemas.microsoft.com/office/powerpoint/2010/main" val="3461697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54F8261-8729-41FE-A115-39DA89C71188}" type="datetimeFigureOut">
              <a:rPr lang="en-US" smtClean="0"/>
              <a:pPr/>
              <a:t>8/15/2020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BB44A3-8DC5-414B-8627-C91E13962B91}" type="slidenum">
              <a:rPr lang="en-US" smtClean="0"/>
              <a:pPr/>
              <a:t>‹#›</a:t>
            </a:fld>
            <a:endParaRPr lang="en-US"/>
          </a:p>
        </p:txBody>
      </p:sp>
    </p:spTree>
    <p:extLst>
      <p:ext uri="{BB962C8B-B14F-4D97-AF65-F5344CB8AC3E}">
        <p14:creationId xmlns="" xmlns:p14="http://schemas.microsoft.com/office/powerpoint/2010/main" val="577438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4F8261-8729-41FE-A115-39DA89C71188}" type="datetimeFigureOut">
              <a:rPr lang="en-US" smtClean="0"/>
              <a:pPr/>
              <a:t>8/15/2020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BB44A3-8DC5-414B-8627-C91E13962B91}" type="slidenum">
              <a:rPr lang="en-US" smtClean="0"/>
              <a:pPr/>
              <a:t>‹#›</a:t>
            </a:fld>
            <a:endParaRPr lang="en-US"/>
          </a:p>
        </p:txBody>
      </p:sp>
    </p:spTree>
    <p:extLst>
      <p:ext uri="{BB962C8B-B14F-4D97-AF65-F5344CB8AC3E}">
        <p14:creationId xmlns="" xmlns:p14="http://schemas.microsoft.com/office/powerpoint/2010/main" val="7664814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54F8261-8729-41FE-A115-39DA89C71188}" type="datetimeFigureOut">
              <a:rPr lang="en-US" smtClean="0"/>
              <a:pPr/>
              <a:t>8/15/2020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BB44A3-8DC5-414B-8627-C91E13962B91}" type="slidenum">
              <a:rPr lang="en-US" smtClean="0"/>
              <a:pPr/>
              <a:t>‹#›</a:t>
            </a:fld>
            <a:endParaRPr lang="en-US"/>
          </a:p>
        </p:txBody>
      </p:sp>
    </p:spTree>
    <p:extLst>
      <p:ext uri="{BB962C8B-B14F-4D97-AF65-F5344CB8AC3E}">
        <p14:creationId xmlns="" xmlns:p14="http://schemas.microsoft.com/office/powerpoint/2010/main" val="2064756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54F8261-8729-41FE-A115-39DA89C71188}" type="datetimeFigureOut">
              <a:rPr lang="en-US" smtClean="0"/>
              <a:pPr/>
              <a:t>8/15/2020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BB44A3-8DC5-414B-8627-C91E13962B91}" type="slidenum">
              <a:rPr lang="en-US" smtClean="0"/>
              <a:pPr/>
              <a:t>‹#›</a:t>
            </a:fld>
            <a:endParaRPr lang="en-US"/>
          </a:p>
        </p:txBody>
      </p:sp>
    </p:spTree>
    <p:extLst>
      <p:ext uri="{BB962C8B-B14F-4D97-AF65-F5344CB8AC3E}">
        <p14:creationId xmlns="" xmlns:p14="http://schemas.microsoft.com/office/powerpoint/2010/main" val="1654332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4F8261-8729-41FE-A115-39DA89C71188}" type="datetimeFigureOut">
              <a:rPr lang="en-US" smtClean="0"/>
              <a:pPr/>
              <a:t>8/15/2020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BB44A3-8DC5-414B-8627-C91E13962B91}" type="slidenum">
              <a:rPr lang="en-US" smtClean="0"/>
              <a:pPr/>
              <a:t>‹#›</a:t>
            </a:fld>
            <a:endParaRPr lang="en-US"/>
          </a:p>
        </p:txBody>
      </p:sp>
    </p:spTree>
    <p:extLst>
      <p:ext uri="{BB962C8B-B14F-4D97-AF65-F5344CB8AC3E}">
        <p14:creationId xmlns="" xmlns:p14="http://schemas.microsoft.com/office/powerpoint/2010/main" val="35656493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 xmlns:p14="http://schemas.microsoft.com/office/powerpoint/2010/main" val="240950712"/>
              </p:ext>
            </p:extLst>
          </p:nvPr>
        </p:nvGraphicFramePr>
        <p:xfrm>
          <a:off x="1003058" y="969324"/>
          <a:ext cx="9428480" cy="2330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ubtitle 2"/>
          <p:cNvSpPr>
            <a:spLocks noGrp="1"/>
          </p:cNvSpPr>
          <p:nvPr>
            <p:ph type="subTitle" idx="1"/>
          </p:nvPr>
        </p:nvSpPr>
        <p:spPr>
          <a:xfrm>
            <a:off x="1892968" y="5192420"/>
            <a:ext cx="6698582" cy="716034"/>
          </a:xfrm>
          <a:gradFill>
            <a:gsLst>
              <a:gs pos="0">
                <a:srgbClr val="92D05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lnSpcReduction="10000"/>
          </a:bodyPr>
          <a:lstStyle/>
          <a:p>
            <a:pPr>
              <a:spcBef>
                <a:spcPct val="20000"/>
              </a:spcBef>
              <a:buFontTx/>
            </a:pPr>
            <a:r>
              <a:rPr lang="en-US" sz="1800" b="1" dirty="0" smtClean="0">
                <a:solidFill>
                  <a:srgbClr val="0E5065"/>
                </a:solidFill>
                <a:effectLst>
                  <a:outerShdw sx="1000" sy="1000" algn="tl">
                    <a:srgbClr val="000000">
                      <a:alpha val="43137"/>
                    </a:srgbClr>
                  </a:outerShdw>
                </a:effectLst>
                <a:ea typeface="Lato Light" panose="020F0502020204030203" pitchFamily="34" charset="0"/>
                <a:cs typeface="Lato Light" panose="020F0502020204030203" pitchFamily="34" charset="0"/>
              </a:rPr>
              <a:t>Mohammed Mustafa ABBAS (PhD, CE)</a:t>
            </a:r>
          </a:p>
          <a:p>
            <a:pPr>
              <a:spcBef>
                <a:spcPct val="20000"/>
              </a:spcBef>
              <a:buFontTx/>
            </a:pPr>
            <a:r>
              <a:rPr lang="en-US" b="1" dirty="0" smtClean="0">
                <a:solidFill>
                  <a:srgbClr val="0E5065"/>
                </a:solidFill>
                <a:effectLst>
                  <a:outerShdw sx="1000" sy="1000" algn="tl">
                    <a:srgbClr val="000000">
                      <a:alpha val="43137"/>
                    </a:srgbClr>
                  </a:outerShdw>
                </a:effectLst>
              </a:rPr>
              <a:t>Sudan</a:t>
            </a:r>
            <a:endParaRPr lang="en-US" sz="2000" b="1" dirty="0" smtClean="0">
              <a:solidFill>
                <a:srgbClr val="0E5065"/>
              </a:solidFill>
              <a:effectLst>
                <a:outerShdw sx="1000" sy="1000" algn="tl">
                  <a:srgbClr val="000000">
                    <a:alpha val="43137"/>
                  </a:srgbClr>
                </a:outerShdw>
              </a:effectLst>
            </a:endParaRPr>
          </a:p>
        </p:txBody>
      </p:sp>
    </p:spTree>
    <p:extLst>
      <p:ext uri="{BB962C8B-B14F-4D97-AF65-F5344CB8AC3E}">
        <p14:creationId xmlns="" xmlns:p14="http://schemas.microsoft.com/office/powerpoint/2010/main" val="22896296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23900" y="100216"/>
            <a:ext cx="8820150" cy="504000"/>
          </a:xfrm>
          <a:prstGeom prst="rect">
            <a:avLst/>
          </a:prstGeom>
          <a:solidFill>
            <a:schemeClr val="accent1">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sz="4500" b="1" dirty="0" smtClean="0">
                <a:solidFill>
                  <a:schemeClr val="bg1"/>
                </a:solidFill>
              </a:rPr>
              <a:t>Joint Projects between SD and ET</a:t>
            </a:r>
            <a:endParaRPr lang="en-GB" sz="4500" b="1" dirty="0">
              <a:solidFill>
                <a:srgbClr val="0086F6"/>
              </a:solidFill>
            </a:endParaRPr>
          </a:p>
        </p:txBody>
      </p:sp>
      <p:sp>
        <p:nvSpPr>
          <p:cNvPr id="8" name="Title 1"/>
          <p:cNvSpPr>
            <a:spLocks noGrp="1"/>
          </p:cNvSpPr>
          <p:nvPr>
            <p:ph type="ctrTitle"/>
          </p:nvPr>
        </p:nvSpPr>
        <p:spPr>
          <a:xfrm>
            <a:off x="630381" y="935675"/>
            <a:ext cx="9364223" cy="3740730"/>
          </a:xfrm>
        </p:spPr>
        <p:txBody>
          <a:bodyPr>
            <a:noAutofit/>
          </a:bodyPr>
          <a:lstStyle/>
          <a:p>
            <a:pPr algn="just"/>
            <a:r>
              <a:rPr lang="en-US" sz="3300" dirty="0" smtClean="0"/>
              <a:t>Joint win-win projects are ones that can enhance the cooperation between the two countries. Some suggested areas for joint projects are small and large dams and  irrigation systems on a village or household level along the various Lake </a:t>
            </a:r>
            <a:r>
              <a:rPr lang="en-US" sz="3300" dirty="0" err="1" smtClean="0"/>
              <a:t>Tana</a:t>
            </a:r>
            <a:r>
              <a:rPr lang="en-US" sz="3300" dirty="0" smtClean="0"/>
              <a:t> and Blue Nile tributaries. Small-scale hydro-electric power stations can also be built in most of the tributaries on community and village levels.</a:t>
            </a:r>
            <a:endParaRPr lang="en-US" sz="3300" kern="1200" dirty="0">
              <a:solidFill>
                <a:schemeClr val="tx1"/>
              </a:solidFill>
              <a:latin typeface="+mj-lt"/>
              <a:ea typeface="+mj-ea"/>
              <a:cs typeface="+mj-cs"/>
            </a:endParaRPr>
          </a:p>
        </p:txBody>
      </p:sp>
    </p:spTree>
    <p:extLst>
      <p:ext uri="{BB962C8B-B14F-4D97-AF65-F5344CB8AC3E}">
        <p14:creationId xmlns="" xmlns:p14="http://schemas.microsoft.com/office/powerpoint/2010/main" val="23997053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23900" y="100216"/>
            <a:ext cx="8820150" cy="504000"/>
          </a:xfrm>
          <a:prstGeom prst="rect">
            <a:avLst/>
          </a:prstGeom>
          <a:solidFill>
            <a:schemeClr val="accent1">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sz="4500" b="1" dirty="0" smtClean="0">
                <a:solidFill>
                  <a:schemeClr val="bg1"/>
                </a:solidFill>
              </a:rPr>
              <a:t>Cont.</a:t>
            </a:r>
            <a:endParaRPr lang="en-GB" sz="4500" b="1" dirty="0">
              <a:solidFill>
                <a:srgbClr val="0086F6"/>
              </a:solidFill>
            </a:endParaRPr>
          </a:p>
        </p:txBody>
      </p:sp>
      <p:sp>
        <p:nvSpPr>
          <p:cNvPr id="5" name="Title 1"/>
          <p:cNvSpPr>
            <a:spLocks noGrp="1"/>
          </p:cNvSpPr>
          <p:nvPr>
            <p:ph type="ctrTitle"/>
          </p:nvPr>
        </p:nvSpPr>
        <p:spPr>
          <a:xfrm>
            <a:off x="651163" y="810488"/>
            <a:ext cx="9364223" cy="5194446"/>
          </a:xfrm>
        </p:spPr>
        <p:txBody>
          <a:bodyPr>
            <a:noAutofit/>
          </a:bodyPr>
          <a:lstStyle/>
          <a:p>
            <a:pPr algn="just"/>
            <a:r>
              <a:rPr lang="en-US" sz="2700" dirty="0" smtClean="0"/>
              <a:t>Some areas located around Lake </a:t>
            </a:r>
            <a:r>
              <a:rPr lang="en-US" sz="2700" dirty="0" err="1" smtClean="0"/>
              <a:t>Tana</a:t>
            </a:r>
            <a:r>
              <a:rPr lang="en-US" sz="2700" dirty="0" smtClean="0"/>
              <a:t> have been suggested as a natural storage, suitable for the regulators of large volumes of water. One of the numerous advantages of the construction of the Blue Nile reservoirs in Ethiopia can be the saving of a huge amount of waters that presently evaporates (through evaporation and</a:t>
            </a:r>
            <a:br>
              <a:rPr lang="en-US" sz="2700" dirty="0" smtClean="0"/>
            </a:br>
            <a:r>
              <a:rPr lang="en-US" sz="2700" dirty="0" err="1" smtClean="0"/>
              <a:t>evapotranspiration</a:t>
            </a:r>
            <a:r>
              <a:rPr lang="en-US" sz="2700" dirty="0" smtClean="0"/>
              <a:t>) from the downstream countries (e.g. Sudan). These reservoirs could provide over-year storage. They could also control the unexpected floods that also affect the Sudan, and they could help to reduce the large sediment loads. Through the construction of water reservoirs, in the BN main stem and its tributaries, can be irrigated and could be cultivated 2-3 times a year, which could help the Blue Nile river basin to be self-sufficient in food.</a:t>
            </a:r>
            <a:endParaRPr lang="en-US" sz="2700" kern="1200" dirty="0">
              <a:solidFill>
                <a:schemeClr val="tx1"/>
              </a:solidFill>
              <a:latin typeface="+mj-lt"/>
              <a:ea typeface="+mj-ea"/>
              <a:cs typeface="+mj-cs"/>
            </a:endParaRPr>
          </a:p>
        </p:txBody>
      </p:sp>
    </p:spTree>
    <p:extLst>
      <p:ext uri="{BB962C8B-B14F-4D97-AF65-F5344CB8AC3E}">
        <p14:creationId xmlns="" xmlns:p14="http://schemas.microsoft.com/office/powerpoint/2010/main" val="11374274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23900" y="100216"/>
            <a:ext cx="8820150" cy="504000"/>
          </a:xfrm>
          <a:prstGeom prst="rect">
            <a:avLst/>
          </a:prstGeom>
          <a:solidFill>
            <a:schemeClr val="accent1">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sz="4500" b="1" dirty="0" smtClean="0">
                <a:solidFill>
                  <a:schemeClr val="bg1"/>
                </a:solidFill>
              </a:rPr>
              <a:t>Analysis</a:t>
            </a:r>
            <a:endParaRPr lang="en-GB" sz="4500" b="1" dirty="0">
              <a:solidFill>
                <a:srgbClr val="0086F6"/>
              </a:solidFill>
            </a:endParaRPr>
          </a:p>
        </p:txBody>
      </p:sp>
      <p:pic>
        <p:nvPicPr>
          <p:cNvPr id="2051" name="Picture 3"/>
          <p:cNvPicPr>
            <a:picLocks noChangeAspect="1" noChangeArrowheads="1"/>
          </p:cNvPicPr>
          <p:nvPr/>
        </p:nvPicPr>
        <p:blipFill>
          <a:blip r:embed="rId3" cstate="print"/>
          <a:srcRect/>
          <a:stretch>
            <a:fillRect/>
          </a:stretch>
        </p:blipFill>
        <p:spPr bwMode="auto">
          <a:xfrm>
            <a:off x="773243" y="993631"/>
            <a:ext cx="7486650" cy="4829175"/>
          </a:xfrm>
          <a:prstGeom prst="rect">
            <a:avLst/>
          </a:prstGeom>
          <a:noFill/>
          <a:ln w="9525">
            <a:noFill/>
            <a:miter lim="800000"/>
            <a:headEnd/>
            <a:tailEnd/>
          </a:ln>
        </p:spPr>
      </p:pic>
      <p:pic>
        <p:nvPicPr>
          <p:cNvPr id="2050" name="Picture 2"/>
          <p:cNvPicPr>
            <a:picLocks noChangeAspect="1" noChangeArrowheads="1"/>
          </p:cNvPicPr>
          <p:nvPr/>
        </p:nvPicPr>
        <p:blipFill>
          <a:blip r:embed="rId4" cstate="print"/>
          <a:srcRect/>
          <a:stretch>
            <a:fillRect/>
          </a:stretch>
        </p:blipFill>
        <p:spPr bwMode="auto">
          <a:xfrm>
            <a:off x="8607972" y="1843088"/>
            <a:ext cx="3584027" cy="3968958"/>
          </a:xfrm>
          <a:prstGeom prst="rect">
            <a:avLst/>
          </a:prstGeom>
          <a:noFill/>
          <a:ln w="9525">
            <a:noFill/>
            <a:miter lim="800000"/>
            <a:headEnd/>
            <a:tailEnd/>
          </a:ln>
        </p:spPr>
      </p:pic>
    </p:spTree>
    <p:extLst>
      <p:ext uri="{BB962C8B-B14F-4D97-AF65-F5344CB8AC3E}">
        <p14:creationId xmlns="" xmlns:p14="http://schemas.microsoft.com/office/powerpoint/2010/main" val="11374274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23900" y="100216"/>
            <a:ext cx="8820150" cy="504000"/>
          </a:xfrm>
          <a:prstGeom prst="rect">
            <a:avLst/>
          </a:prstGeom>
          <a:solidFill>
            <a:schemeClr val="accent1">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sz="4500" b="1" dirty="0" smtClean="0">
                <a:solidFill>
                  <a:schemeClr val="bg1"/>
                </a:solidFill>
              </a:rPr>
              <a:t>Cont.</a:t>
            </a:r>
            <a:endParaRPr lang="en-GB" sz="4500" b="1" dirty="0">
              <a:solidFill>
                <a:srgbClr val="0086F6"/>
              </a:solidFill>
            </a:endParaRPr>
          </a:p>
        </p:txBody>
      </p:sp>
      <p:pic>
        <p:nvPicPr>
          <p:cNvPr id="3074" name="Picture 2"/>
          <p:cNvPicPr>
            <a:picLocks noChangeAspect="1" noChangeArrowheads="1"/>
          </p:cNvPicPr>
          <p:nvPr/>
        </p:nvPicPr>
        <p:blipFill>
          <a:blip r:embed="rId3" cstate="print"/>
          <a:srcRect/>
          <a:stretch>
            <a:fillRect/>
          </a:stretch>
        </p:blipFill>
        <p:spPr bwMode="auto">
          <a:xfrm>
            <a:off x="726917" y="1004888"/>
            <a:ext cx="7496175" cy="4848225"/>
          </a:xfrm>
          <a:prstGeom prst="rect">
            <a:avLst/>
          </a:prstGeom>
          <a:noFill/>
          <a:ln w="9525">
            <a:noFill/>
            <a:miter lim="800000"/>
            <a:headEnd/>
            <a:tailEnd/>
          </a:ln>
        </p:spPr>
      </p:pic>
      <p:pic>
        <p:nvPicPr>
          <p:cNvPr id="2" name="Picture 2"/>
          <p:cNvPicPr>
            <a:picLocks noChangeAspect="1" noChangeArrowheads="1"/>
          </p:cNvPicPr>
          <p:nvPr/>
        </p:nvPicPr>
        <p:blipFill>
          <a:blip r:embed="rId4" cstate="print"/>
          <a:srcRect/>
          <a:stretch>
            <a:fillRect/>
          </a:stretch>
        </p:blipFill>
        <p:spPr bwMode="auto">
          <a:xfrm>
            <a:off x="8860221" y="1883786"/>
            <a:ext cx="3290215" cy="3935123"/>
          </a:xfrm>
          <a:prstGeom prst="rect">
            <a:avLst/>
          </a:prstGeom>
          <a:noFill/>
          <a:ln w="9525">
            <a:noFill/>
            <a:miter lim="800000"/>
            <a:headEnd/>
            <a:tailEnd/>
          </a:ln>
        </p:spPr>
      </p:pic>
    </p:spTree>
    <p:extLst>
      <p:ext uri="{BB962C8B-B14F-4D97-AF65-F5344CB8AC3E}">
        <p14:creationId xmlns="" xmlns:p14="http://schemas.microsoft.com/office/powerpoint/2010/main" val="11374274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23900" y="100216"/>
            <a:ext cx="8820150" cy="504000"/>
          </a:xfrm>
          <a:prstGeom prst="rect">
            <a:avLst/>
          </a:prstGeom>
          <a:solidFill>
            <a:schemeClr val="accent1">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sz="4500" b="1" dirty="0" smtClean="0">
                <a:solidFill>
                  <a:schemeClr val="bg1"/>
                </a:solidFill>
              </a:rPr>
              <a:t>Conclusion and Recommendations</a:t>
            </a:r>
            <a:endParaRPr lang="en-GB" sz="4500" b="1" dirty="0">
              <a:solidFill>
                <a:srgbClr val="0086F6"/>
              </a:solidFill>
            </a:endParaRPr>
          </a:p>
        </p:txBody>
      </p:sp>
      <p:sp>
        <p:nvSpPr>
          <p:cNvPr id="8" name="Title 1"/>
          <p:cNvSpPr>
            <a:spLocks noGrp="1"/>
          </p:cNvSpPr>
          <p:nvPr>
            <p:ph type="ctrTitle"/>
          </p:nvPr>
        </p:nvSpPr>
        <p:spPr>
          <a:xfrm>
            <a:off x="630382" y="1104899"/>
            <a:ext cx="9137074" cy="3086091"/>
          </a:xfrm>
        </p:spPr>
        <p:txBody>
          <a:bodyPr>
            <a:noAutofit/>
          </a:bodyPr>
          <a:lstStyle/>
          <a:p>
            <a:pPr algn="just"/>
            <a:r>
              <a:rPr lang="en-US" sz="3600" dirty="0" smtClean="0"/>
              <a:t>By enhancing joint projects between Ethiopia and Sudan to build dams and construct irrigation projects, the Nile countries can enhance peace and stability in the region. Without this principle it is not possible to satisfy human needs for the present and coming generations. </a:t>
            </a:r>
            <a:endParaRPr lang="en-US" sz="3200" kern="1200" dirty="0">
              <a:solidFill>
                <a:schemeClr val="tx1"/>
              </a:solidFill>
              <a:latin typeface="+mj-lt"/>
              <a:ea typeface="+mj-ea"/>
              <a:cs typeface="+mj-cs"/>
            </a:endParaRPr>
          </a:p>
        </p:txBody>
      </p:sp>
    </p:spTree>
    <p:extLst>
      <p:ext uri="{BB962C8B-B14F-4D97-AF65-F5344CB8AC3E}">
        <p14:creationId xmlns="" xmlns:p14="http://schemas.microsoft.com/office/powerpoint/2010/main" val="23997053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23900" y="100216"/>
            <a:ext cx="8820150" cy="504000"/>
          </a:xfrm>
          <a:prstGeom prst="rect">
            <a:avLst/>
          </a:prstGeom>
          <a:solidFill>
            <a:schemeClr val="accent1">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sz="4500" b="1" dirty="0" smtClean="0">
                <a:solidFill>
                  <a:schemeClr val="bg1"/>
                </a:solidFill>
              </a:rPr>
              <a:t>Cont.</a:t>
            </a:r>
            <a:endParaRPr lang="en-GB" sz="4500" b="1" dirty="0">
              <a:solidFill>
                <a:srgbClr val="0086F6"/>
              </a:solidFill>
            </a:endParaRPr>
          </a:p>
        </p:txBody>
      </p:sp>
      <p:sp>
        <p:nvSpPr>
          <p:cNvPr id="8" name="Title 1"/>
          <p:cNvSpPr>
            <a:spLocks noGrp="1"/>
          </p:cNvSpPr>
          <p:nvPr>
            <p:ph type="ctrTitle"/>
          </p:nvPr>
        </p:nvSpPr>
        <p:spPr>
          <a:xfrm>
            <a:off x="651164" y="852055"/>
            <a:ext cx="9137074" cy="5631879"/>
          </a:xfrm>
        </p:spPr>
        <p:txBody>
          <a:bodyPr>
            <a:noAutofit/>
          </a:bodyPr>
          <a:lstStyle/>
          <a:p>
            <a:pPr algn="just"/>
            <a:r>
              <a:rPr lang="en-US" sz="2900" dirty="0" smtClean="0"/>
              <a:t>If the upper and lower Nile riparian countries continue arguing on legal issues over the so called ‘national and regional rights’ to water, planning uncertainty is greater and more environmental deterioration is imminent. It is therefore advisable to follow a basin approach and use water on a sustainable basis, because nature has its own laws and limitations to serve its users. Joint management implies agreement on a set of principles or structures on the collective use of common water resources of the two countries. The Integrated Water Resources Management approach will only work if practitioners and policy-makers recognize and accept that sustainability is as much about the social and economic as about water and the environment.</a:t>
            </a:r>
            <a:endParaRPr lang="en-US" sz="2900" kern="1200" dirty="0">
              <a:solidFill>
                <a:schemeClr val="tx1"/>
              </a:solidFill>
              <a:latin typeface="+mj-lt"/>
              <a:ea typeface="+mj-ea"/>
              <a:cs typeface="+mj-cs"/>
            </a:endParaRPr>
          </a:p>
        </p:txBody>
      </p:sp>
    </p:spTree>
    <p:extLst>
      <p:ext uri="{BB962C8B-B14F-4D97-AF65-F5344CB8AC3E}">
        <p14:creationId xmlns="" xmlns:p14="http://schemas.microsoft.com/office/powerpoint/2010/main" val="23997053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23900" y="100216"/>
            <a:ext cx="8820150" cy="504000"/>
          </a:xfrm>
          <a:prstGeom prst="rect">
            <a:avLst/>
          </a:prstGeom>
          <a:solidFill>
            <a:schemeClr val="accent1">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sz="4500" b="1" dirty="0" smtClean="0">
                <a:solidFill>
                  <a:schemeClr val="bg1"/>
                </a:solidFill>
              </a:rPr>
              <a:t>Cont.</a:t>
            </a:r>
            <a:endParaRPr lang="en-GB" sz="4500" b="1" dirty="0">
              <a:solidFill>
                <a:srgbClr val="0086F6"/>
              </a:solidFill>
            </a:endParaRPr>
          </a:p>
        </p:txBody>
      </p:sp>
      <p:sp>
        <p:nvSpPr>
          <p:cNvPr id="8" name="Title 1"/>
          <p:cNvSpPr>
            <a:spLocks noGrp="1"/>
          </p:cNvSpPr>
          <p:nvPr>
            <p:ph type="ctrTitle"/>
          </p:nvPr>
        </p:nvSpPr>
        <p:spPr>
          <a:xfrm>
            <a:off x="651164" y="852055"/>
            <a:ext cx="9137074" cy="5631879"/>
          </a:xfrm>
        </p:spPr>
        <p:txBody>
          <a:bodyPr>
            <a:noAutofit/>
          </a:bodyPr>
          <a:lstStyle/>
          <a:p>
            <a:pPr algn="just"/>
            <a:r>
              <a:rPr lang="en-US" sz="3200" dirty="0" smtClean="0"/>
              <a:t>Impacts of hydropower projects on the Blue Nile could be mitigated by proper planning, consultation and proper operating schedules agreed upon by the two</a:t>
            </a:r>
            <a:br>
              <a:rPr lang="en-US" sz="3200" dirty="0" smtClean="0"/>
            </a:br>
            <a:r>
              <a:rPr lang="en-US" sz="3200" dirty="0" smtClean="0"/>
              <a:t>countries. Some of our interviewers (Ethiopian) said that hydropower projects have no affect for downstream countries, where the dam operation is carried out well, keeping the water and releasing it when needed is a potential benefits for the downstream country. In Sudan, where the river flows on the flat surface area, many people have to be displaced when building a dam, in Ethiopia the river flows in gorges, so there are not, or much less, displacement of people.</a:t>
            </a:r>
            <a:endParaRPr lang="en-US" sz="2900" kern="1200" dirty="0">
              <a:solidFill>
                <a:schemeClr val="tx1"/>
              </a:solidFill>
              <a:latin typeface="+mj-lt"/>
              <a:ea typeface="+mj-ea"/>
              <a:cs typeface="+mj-cs"/>
            </a:endParaRPr>
          </a:p>
        </p:txBody>
      </p:sp>
    </p:spTree>
    <p:extLst>
      <p:ext uri="{BB962C8B-B14F-4D97-AF65-F5344CB8AC3E}">
        <p14:creationId xmlns="" xmlns:p14="http://schemas.microsoft.com/office/powerpoint/2010/main" val="23997053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23900" y="100216"/>
            <a:ext cx="8820150" cy="504000"/>
          </a:xfrm>
          <a:prstGeom prst="rect">
            <a:avLst/>
          </a:prstGeom>
          <a:solidFill>
            <a:schemeClr val="accent1">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sz="4500" b="1" dirty="0" smtClean="0">
                <a:solidFill>
                  <a:schemeClr val="bg1"/>
                </a:solidFill>
              </a:rPr>
              <a:t>Cont.</a:t>
            </a:r>
            <a:endParaRPr lang="en-GB" sz="4500" b="1" dirty="0">
              <a:solidFill>
                <a:srgbClr val="0086F6"/>
              </a:solidFill>
            </a:endParaRPr>
          </a:p>
        </p:txBody>
      </p:sp>
      <p:sp>
        <p:nvSpPr>
          <p:cNvPr id="8" name="Title 1"/>
          <p:cNvSpPr>
            <a:spLocks noGrp="1"/>
          </p:cNvSpPr>
          <p:nvPr>
            <p:ph type="ctrTitle"/>
          </p:nvPr>
        </p:nvSpPr>
        <p:spPr>
          <a:xfrm>
            <a:off x="547253" y="831263"/>
            <a:ext cx="9739745" cy="5112335"/>
          </a:xfrm>
        </p:spPr>
        <p:txBody>
          <a:bodyPr>
            <a:noAutofit/>
          </a:bodyPr>
          <a:lstStyle/>
          <a:p>
            <a:pPr algn="l"/>
            <a:r>
              <a:rPr lang="en-US" sz="3600" dirty="0" smtClean="0"/>
              <a:t>The benefits of joint projects can be summarized in:</a:t>
            </a:r>
            <a:br>
              <a:rPr lang="en-US" sz="3600" dirty="0" smtClean="0"/>
            </a:br>
            <a:r>
              <a:rPr lang="en-US" sz="1300" dirty="0" smtClean="0"/>
              <a:t/>
            </a:r>
            <a:br>
              <a:rPr lang="en-US" sz="1300" dirty="0" smtClean="0"/>
            </a:br>
            <a:r>
              <a:rPr lang="en-US" sz="3600" dirty="0" smtClean="0"/>
              <a:t>·  Maximizing water resources,</a:t>
            </a:r>
            <a:br>
              <a:rPr lang="en-US" sz="3600" dirty="0" smtClean="0"/>
            </a:br>
            <a:r>
              <a:rPr lang="en-US" sz="3600" dirty="0" smtClean="0"/>
              <a:t>·  Linking the issue of water to other resources,</a:t>
            </a:r>
            <a:br>
              <a:rPr lang="en-US" sz="3600" dirty="0" smtClean="0"/>
            </a:br>
            <a:r>
              <a:rPr lang="en-US" sz="3600" dirty="0" smtClean="0"/>
              <a:t>·  Establishing a supra-national organization,</a:t>
            </a:r>
            <a:br>
              <a:rPr lang="en-US" sz="3600" dirty="0" smtClean="0"/>
            </a:br>
            <a:r>
              <a:rPr lang="en-US" sz="3600" dirty="0" smtClean="0"/>
              <a:t>·  Better use of technology,</a:t>
            </a:r>
            <a:br>
              <a:rPr lang="en-US" sz="3600" dirty="0" smtClean="0"/>
            </a:br>
            <a:r>
              <a:rPr lang="en-US" sz="3600" dirty="0" smtClean="0"/>
              <a:t>·  Basin-wide conservation,</a:t>
            </a:r>
            <a:br>
              <a:rPr lang="en-US" sz="3600" dirty="0" smtClean="0"/>
            </a:br>
            <a:r>
              <a:rPr lang="en-US" sz="3600" dirty="0" smtClean="0"/>
              <a:t>·  Positive spill- over for political relations,</a:t>
            </a:r>
            <a:br>
              <a:rPr lang="en-US" sz="3600" dirty="0" smtClean="0"/>
            </a:br>
            <a:r>
              <a:rPr lang="en-US" sz="3600" dirty="0" smtClean="0"/>
              <a:t>·  Environmental protection, and</a:t>
            </a:r>
            <a:br>
              <a:rPr lang="en-US" sz="3600" dirty="0" smtClean="0"/>
            </a:br>
            <a:r>
              <a:rPr lang="en-US" sz="3600" dirty="0" smtClean="0"/>
              <a:t>·  Combating drought.</a:t>
            </a:r>
            <a:endParaRPr lang="en-US" sz="3200" kern="1200" dirty="0">
              <a:solidFill>
                <a:schemeClr val="tx1"/>
              </a:solidFill>
              <a:latin typeface="+mj-lt"/>
              <a:ea typeface="+mj-ea"/>
              <a:cs typeface="+mj-cs"/>
            </a:endParaRPr>
          </a:p>
        </p:txBody>
      </p:sp>
    </p:spTree>
    <p:extLst>
      <p:ext uri="{BB962C8B-B14F-4D97-AF65-F5344CB8AC3E}">
        <p14:creationId xmlns="" xmlns:p14="http://schemas.microsoft.com/office/powerpoint/2010/main" val="23997053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2213" y="440734"/>
            <a:ext cx="8229600" cy="762000"/>
          </a:xfrm>
          <a:solidFill>
            <a:schemeClr val="accent1">
              <a:lumMod val="40000"/>
              <a:lumOff val="60000"/>
            </a:schemeClr>
          </a:solidFill>
        </p:spPr>
        <p:txBody>
          <a:bodyPr>
            <a:normAutofit/>
          </a:bodyPr>
          <a:lstStyle/>
          <a:p>
            <a:pPr algn="l"/>
            <a:r>
              <a:rPr lang="en-US" sz="3700" b="1" dirty="0" smtClean="0">
                <a:solidFill>
                  <a:srgbClr val="0070C0"/>
                </a:solidFill>
                <a:effectLst>
                  <a:outerShdw blurRad="38100" dist="38100" dir="2700000" algn="tl">
                    <a:srgbClr val="000000">
                      <a:alpha val="43137"/>
                    </a:srgbClr>
                  </a:outerShdw>
                </a:effectLst>
              </a:rPr>
              <a:t>Recommendations</a:t>
            </a:r>
            <a:endParaRPr lang="en-US" sz="3700" b="1" dirty="0">
              <a:solidFill>
                <a:srgbClr val="0070C0"/>
              </a:solidFill>
              <a:effectLst>
                <a:outerShdw blurRad="38100" dist="38100" dir="2700000" algn="tl">
                  <a:srgbClr val="000000">
                    <a:alpha val="43137"/>
                  </a:srgbClr>
                </a:outerShdw>
              </a:effectLst>
            </a:endParaRPr>
          </a:p>
        </p:txBody>
      </p:sp>
      <p:grpSp>
        <p:nvGrpSpPr>
          <p:cNvPr id="4" name="Group 13"/>
          <p:cNvGrpSpPr/>
          <p:nvPr/>
        </p:nvGrpSpPr>
        <p:grpSpPr>
          <a:xfrm>
            <a:off x="4577862" y="6436842"/>
            <a:ext cx="6781800" cy="1588"/>
            <a:chOff x="1295400" y="3124200"/>
            <a:chExt cx="6781800" cy="1588"/>
          </a:xfrm>
        </p:grpSpPr>
        <p:cxnSp>
          <p:nvCxnSpPr>
            <p:cNvPr id="7" name="Straight Connector 6"/>
            <p:cNvCxnSpPr/>
            <p:nvPr/>
          </p:nvCxnSpPr>
          <p:spPr>
            <a:xfrm>
              <a:off x="2387600" y="3124200"/>
              <a:ext cx="4470400" cy="1588"/>
            </a:xfrm>
            <a:prstGeom prst="line">
              <a:avLst/>
            </a:prstGeom>
            <a:ln w="190500" cmpd="tri">
              <a:solidFill>
                <a:srgbClr val="FFC000">
                  <a:alpha val="63000"/>
                </a:srgbClr>
              </a:solidFill>
            </a:ln>
          </p:spPr>
          <p:style>
            <a:lnRef idx="3">
              <a:schemeClr val="accent5"/>
            </a:lnRef>
            <a:fillRef idx="0">
              <a:schemeClr val="accent5"/>
            </a:fillRef>
            <a:effectRef idx="2">
              <a:schemeClr val="accent5"/>
            </a:effectRef>
            <a:fontRef idx="minor">
              <a:schemeClr val="tx1"/>
            </a:fontRef>
          </p:style>
        </p:cxnSp>
        <p:cxnSp>
          <p:nvCxnSpPr>
            <p:cNvPr id="9" name="Straight Connector 8"/>
            <p:cNvCxnSpPr/>
            <p:nvPr/>
          </p:nvCxnSpPr>
          <p:spPr>
            <a:xfrm>
              <a:off x="1295400" y="3124200"/>
              <a:ext cx="6781800" cy="1588"/>
            </a:xfrm>
            <a:prstGeom prst="line">
              <a:avLst/>
            </a:prstGeom>
            <a:ln w="44450">
              <a:solidFill>
                <a:srgbClr val="00B050"/>
              </a:solidFill>
            </a:ln>
          </p:spPr>
          <p:style>
            <a:lnRef idx="1">
              <a:schemeClr val="accent2"/>
            </a:lnRef>
            <a:fillRef idx="0">
              <a:schemeClr val="accent2"/>
            </a:fillRef>
            <a:effectRef idx="0">
              <a:schemeClr val="accent2"/>
            </a:effectRef>
            <a:fontRef idx="minor">
              <a:schemeClr val="tx1"/>
            </a:fontRef>
          </p:style>
        </p:cxnSp>
        <p:cxnSp>
          <p:nvCxnSpPr>
            <p:cNvPr id="12" name="Straight Connector 11"/>
            <p:cNvCxnSpPr/>
            <p:nvPr/>
          </p:nvCxnSpPr>
          <p:spPr>
            <a:xfrm>
              <a:off x="3276600" y="3124200"/>
              <a:ext cx="2514600" cy="1588"/>
            </a:xfrm>
            <a:prstGeom prst="line">
              <a:avLst/>
            </a:prstGeom>
            <a:ln w="317500" cmpd="tri">
              <a:solidFill>
                <a:srgbClr val="00B0F0">
                  <a:alpha val="63000"/>
                </a:srgbClr>
              </a:solidFill>
            </a:ln>
          </p:spPr>
          <p:style>
            <a:lnRef idx="3">
              <a:schemeClr val="accent5"/>
            </a:lnRef>
            <a:fillRef idx="0">
              <a:schemeClr val="accent5"/>
            </a:fillRef>
            <a:effectRef idx="2">
              <a:schemeClr val="accent5"/>
            </a:effectRef>
            <a:fontRef idx="minor">
              <a:schemeClr val="tx1"/>
            </a:fontRef>
          </p:style>
        </p:cxnSp>
      </p:grpSp>
      <p:sp>
        <p:nvSpPr>
          <p:cNvPr id="3" name="Content Placeholder 2"/>
          <p:cNvSpPr>
            <a:spLocks noGrp="1"/>
          </p:cNvSpPr>
          <p:nvPr>
            <p:ph sz="quarter" idx="1"/>
          </p:nvPr>
        </p:nvSpPr>
        <p:spPr>
          <a:xfrm>
            <a:off x="701040" y="1352714"/>
            <a:ext cx="9211887" cy="5193559"/>
          </a:xfrm>
          <a:solidFill>
            <a:schemeClr val="tx2">
              <a:lumMod val="20000"/>
              <a:lumOff val="80000"/>
            </a:schemeClr>
          </a:solidFill>
        </p:spPr>
        <p:txBody>
          <a:bodyPr>
            <a:noAutofit/>
          </a:bodyPr>
          <a:lstStyle/>
          <a:p>
            <a:pPr algn="just">
              <a:buNone/>
            </a:pPr>
            <a:r>
              <a:rPr lang="en-US" sz="2700" dirty="0" smtClean="0"/>
              <a:t>Ethiopia and Sudan need more water for their future projects. If Ethiopia and Sudan take water unilaterally, then tension will rise which may lead to conflict between the two countries (as well as with Egypt, the most downstream country). To avoid this tension three ways forward can be identified:</a:t>
            </a:r>
          </a:p>
          <a:p>
            <a:pPr algn="just">
              <a:buNone/>
            </a:pPr>
            <a:r>
              <a:rPr lang="en-US" sz="2700" dirty="0" smtClean="0"/>
              <a:t>1. A “hard” comprehensive legal and institutional framework.</a:t>
            </a:r>
          </a:p>
          <a:p>
            <a:pPr algn="just">
              <a:buNone/>
            </a:pPr>
            <a:r>
              <a:rPr lang="en-US" sz="2700" dirty="0" smtClean="0"/>
              <a:t>2. A “soft” institutional framework, clarifying the framework in very general terms, but leaving the present open issues for later clarification (15%). </a:t>
            </a:r>
          </a:p>
          <a:p>
            <a:pPr algn="just">
              <a:buNone/>
            </a:pPr>
            <a:r>
              <a:rPr lang="en-US" sz="2700" dirty="0" smtClean="0"/>
              <a:t>3. A “very soft” institutional framework (e.g. such as the NBI at the moment), only clarifying how decisions are made on a project-by-project basis. </a:t>
            </a:r>
            <a:endParaRPr lang="en-US" sz="2700" dirty="0"/>
          </a:p>
        </p:txBody>
      </p:sp>
    </p:spTree>
    <p:extLst>
      <p:ext uri="{BB962C8B-B14F-4D97-AF65-F5344CB8AC3E}">
        <p14:creationId xmlns="" xmlns:p14="http://schemas.microsoft.com/office/powerpoint/2010/main" val="439265573"/>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2213" y="440734"/>
            <a:ext cx="8229600" cy="762000"/>
          </a:xfrm>
          <a:solidFill>
            <a:schemeClr val="accent1">
              <a:lumMod val="40000"/>
              <a:lumOff val="60000"/>
            </a:schemeClr>
          </a:solidFill>
        </p:spPr>
        <p:txBody>
          <a:bodyPr>
            <a:normAutofit/>
          </a:bodyPr>
          <a:lstStyle/>
          <a:p>
            <a:pPr algn="l"/>
            <a:r>
              <a:rPr lang="en-US" sz="3700" b="1" dirty="0" smtClean="0">
                <a:solidFill>
                  <a:srgbClr val="0070C0"/>
                </a:solidFill>
                <a:effectLst>
                  <a:outerShdw blurRad="38100" dist="38100" dir="2700000" algn="tl">
                    <a:srgbClr val="000000">
                      <a:alpha val="43137"/>
                    </a:srgbClr>
                  </a:outerShdw>
                </a:effectLst>
              </a:rPr>
              <a:t>Future Prospective</a:t>
            </a:r>
            <a:endParaRPr lang="en-US" sz="3700" b="1" dirty="0">
              <a:solidFill>
                <a:srgbClr val="0070C0"/>
              </a:solidFill>
              <a:effectLst>
                <a:outerShdw blurRad="38100" dist="38100" dir="2700000" algn="tl">
                  <a:srgbClr val="000000">
                    <a:alpha val="43137"/>
                  </a:srgbClr>
                </a:outerShdw>
              </a:effectLst>
            </a:endParaRPr>
          </a:p>
        </p:txBody>
      </p:sp>
      <p:grpSp>
        <p:nvGrpSpPr>
          <p:cNvPr id="14" name="Group 13"/>
          <p:cNvGrpSpPr/>
          <p:nvPr/>
        </p:nvGrpSpPr>
        <p:grpSpPr>
          <a:xfrm>
            <a:off x="4577862" y="6436842"/>
            <a:ext cx="6781800" cy="1588"/>
            <a:chOff x="1295400" y="3124200"/>
            <a:chExt cx="6781800" cy="1588"/>
          </a:xfrm>
        </p:grpSpPr>
        <p:cxnSp>
          <p:nvCxnSpPr>
            <p:cNvPr id="7" name="Straight Connector 6"/>
            <p:cNvCxnSpPr/>
            <p:nvPr/>
          </p:nvCxnSpPr>
          <p:spPr>
            <a:xfrm>
              <a:off x="2387600" y="3124200"/>
              <a:ext cx="4470400" cy="1588"/>
            </a:xfrm>
            <a:prstGeom prst="line">
              <a:avLst/>
            </a:prstGeom>
            <a:ln w="190500" cmpd="tri">
              <a:solidFill>
                <a:srgbClr val="FFC000">
                  <a:alpha val="63000"/>
                </a:srgbClr>
              </a:solidFill>
            </a:ln>
          </p:spPr>
          <p:style>
            <a:lnRef idx="3">
              <a:schemeClr val="accent5"/>
            </a:lnRef>
            <a:fillRef idx="0">
              <a:schemeClr val="accent5"/>
            </a:fillRef>
            <a:effectRef idx="2">
              <a:schemeClr val="accent5"/>
            </a:effectRef>
            <a:fontRef idx="minor">
              <a:schemeClr val="tx1"/>
            </a:fontRef>
          </p:style>
        </p:cxnSp>
        <p:cxnSp>
          <p:nvCxnSpPr>
            <p:cNvPr id="9" name="Straight Connector 8"/>
            <p:cNvCxnSpPr/>
            <p:nvPr/>
          </p:nvCxnSpPr>
          <p:spPr>
            <a:xfrm>
              <a:off x="1295400" y="3124200"/>
              <a:ext cx="6781800" cy="1588"/>
            </a:xfrm>
            <a:prstGeom prst="line">
              <a:avLst/>
            </a:prstGeom>
            <a:ln w="44450">
              <a:solidFill>
                <a:srgbClr val="00B050"/>
              </a:solidFill>
            </a:ln>
          </p:spPr>
          <p:style>
            <a:lnRef idx="1">
              <a:schemeClr val="accent2"/>
            </a:lnRef>
            <a:fillRef idx="0">
              <a:schemeClr val="accent2"/>
            </a:fillRef>
            <a:effectRef idx="0">
              <a:schemeClr val="accent2"/>
            </a:effectRef>
            <a:fontRef idx="minor">
              <a:schemeClr val="tx1"/>
            </a:fontRef>
          </p:style>
        </p:cxnSp>
        <p:cxnSp>
          <p:nvCxnSpPr>
            <p:cNvPr id="12" name="Straight Connector 11"/>
            <p:cNvCxnSpPr/>
            <p:nvPr/>
          </p:nvCxnSpPr>
          <p:spPr>
            <a:xfrm>
              <a:off x="3276600" y="3124200"/>
              <a:ext cx="2514600" cy="1588"/>
            </a:xfrm>
            <a:prstGeom prst="line">
              <a:avLst/>
            </a:prstGeom>
            <a:ln w="317500" cmpd="tri">
              <a:solidFill>
                <a:srgbClr val="00B0F0">
                  <a:alpha val="63000"/>
                </a:srgbClr>
              </a:solidFill>
            </a:ln>
          </p:spPr>
          <p:style>
            <a:lnRef idx="3">
              <a:schemeClr val="accent5"/>
            </a:lnRef>
            <a:fillRef idx="0">
              <a:schemeClr val="accent5"/>
            </a:fillRef>
            <a:effectRef idx="2">
              <a:schemeClr val="accent5"/>
            </a:effectRef>
            <a:fontRef idx="minor">
              <a:schemeClr val="tx1"/>
            </a:fontRef>
          </p:style>
        </p:cxnSp>
      </p:grpSp>
      <p:sp>
        <p:nvSpPr>
          <p:cNvPr id="3" name="Content Placeholder 2"/>
          <p:cNvSpPr>
            <a:spLocks noGrp="1"/>
          </p:cNvSpPr>
          <p:nvPr>
            <p:ph sz="quarter" idx="1"/>
          </p:nvPr>
        </p:nvSpPr>
        <p:spPr>
          <a:xfrm>
            <a:off x="701040" y="1331932"/>
            <a:ext cx="9087196" cy="4985740"/>
          </a:xfrm>
          <a:solidFill>
            <a:schemeClr val="tx2">
              <a:lumMod val="20000"/>
              <a:lumOff val="80000"/>
            </a:schemeClr>
          </a:solidFill>
        </p:spPr>
        <p:txBody>
          <a:bodyPr>
            <a:noAutofit/>
          </a:bodyPr>
          <a:lstStyle/>
          <a:p>
            <a:pPr algn="just">
              <a:buNone/>
            </a:pPr>
            <a:r>
              <a:rPr lang="en-US" sz="2700" dirty="0" smtClean="0"/>
              <a:t>The future vision for Sudan and Ethiopia (</a:t>
            </a:r>
            <a:r>
              <a:rPr lang="en-US" sz="2700" dirty="0" err="1" smtClean="0"/>
              <a:t>eg</a:t>
            </a:r>
            <a:r>
              <a:rPr lang="en-US" sz="2700" dirty="0" smtClean="0"/>
              <a:t>. 2025) could be designed to avoid the disastrous consequences of the threats that face the region and lead to a future where the full potential in the Blue Nile River water resources can be readily unleashed to stimulate and sustain growth in the region’s economic development and social well-being. This follows the shared vision agreed by the Nile Basin Initiative (see quote above). Within this agreed overall vision between the two countries, the Blue Nile river may serve as a key catalyst, with its yield increased and utilized in a rational, fair, efficient and environmentally sustainable manner, with effective flood and drought management, watershed management, reversed desertification, and pollution control.</a:t>
            </a:r>
            <a:endParaRPr lang="en-US" sz="2700" dirty="0"/>
          </a:p>
          <a:p>
            <a:pPr algn="just"/>
            <a:endParaRPr lang="en-US" sz="2700" dirty="0"/>
          </a:p>
        </p:txBody>
      </p:sp>
    </p:spTree>
    <p:extLst>
      <p:ext uri="{BB962C8B-B14F-4D97-AF65-F5344CB8AC3E}">
        <p14:creationId xmlns="" xmlns:p14="http://schemas.microsoft.com/office/powerpoint/2010/main" val="439265573"/>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54">
            <a:extLst>
              <a:ext uri="{FF2B5EF4-FFF2-40B4-BE49-F238E27FC236}">
                <a16:creationId xmlns="" xmlns:a16="http://schemas.microsoft.com/office/drawing/2014/main" id="{456BEFE5-ED13-4889-AD44-E19089375E5A}"/>
              </a:ext>
            </a:extLst>
          </p:cNvPr>
          <p:cNvSpPr/>
          <p:nvPr/>
        </p:nvSpPr>
        <p:spPr>
          <a:xfrm>
            <a:off x="-95250" y="6450960"/>
            <a:ext cx="12348000" cy="300082"/>
          </a:xfrm>
          <a:prstGeom prst="rect">
            <a:avLst/>
          </a:prstGeom>
          <a:solidFill>
            <a:schemeClr val="accent1">
              <a:lumMod val="20000"/>
              <a:lumOff val="80000"/>
            </a:schemeClr>
          </a:solidFill>
          <a:ln w="19050">
            <a:solidFill>
              <a:srgbClr val="4E93D2"/>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endParaRPr lang="en-GB" sz="1600" dirty="0">
              <a:solidFill>
                <a:schemeClr val="bg1">
                  <a:lumMod val="50000"/>
                </a:schemeClr>
              </a:solidFill>
            </a:endParaRPr>
          </a:p>
        </p:txBody>
      </p:sp>
      <p:sp>
        <p:nvSpPr>
          <p:cNvPr id="4" name="Slide Number Placeholder 3"/>
          <p:cNvSpPr>
            <a:spLocks noGrp="1"/>
          </p:cNvSpPr>
          <p:nvPr>
            <p:ph type="sldNum" sz="quarter" idx="12"/>
          </p:nvPr>
        </p:nvSpPr>
        <p:spPr>
          <a:xfrm>
            <a:off x="11229226" y="6407721"/>
            <a:ext cx="774700" cy="365125"/>
          </a:xfrm>
        </p:spPr>
        <p:txBody>
          <a:bodyPr/>
          <a:lstStyle/>
          <a:p>
            <a:fld id="{53F35A05-45FA-4866-8929-6C1150886BC6}" type="slidenum">
              <a:rPr lang="en-GB" smtClean="0"/>
              <a:pPr/>
              <a:t>2</a:t>
            </a:fld>
            <a:endParaRPr lang="en-GB" dirty="0"/>
          </a:p>
        </p:txBody>
      </p:sp>
      <p:sp>
        <p:nvSpPr>
          <p:cNvPr id="9" name="Text Placeholder 45"/>
          <p:cNvSpPr txBox="1">
            <a:spLocks/>
          </p:cNvSpPr>
          <p:nvPr/>
        </p:nvSpPr>
        <p:spPr>
          <a:xfrm>
            <a:off x="2389282" y="2336563"/>
            <a:ext cx="1422965" cy="3561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100" b="1" dirty="0">
                <a:solidFill>
                  <a:schemeClr val="bg1">
                    <a:lumMod val="85000"/>
                  </a:schemeClr>
                </a:solidFill>
              </a:rPr>
              <a:t>Study area</a:t>
            </a:r>
          </a:p>
        </p:txBody>
      </p:sp>
      <p:sp>
        <p:nvSpPr>
          <p:cNvPr id="17" name="Text Placeholder 45"/>
          <p:cNvSpPr txBox="1">
            <a:spLocks/>
          </p:cNvSpPr>
          <p:nvPr/>
        </p:nvSpPr>
        <p:spPr>
          <a:xfrm>
            <a:off x="2389282" y="2978494"/>
            <a:ext cx="1702357" cy="390311"/>
          </a:xfrm>
          <a:prstGeom prst="rect">
            <a:avLst/>
          </a:prstGeom>
        </p:spPr>
        <p:txBody>
          <a:bodyPr vert="horz" lIns="91440" tIns="45720" rIns="91440" bIns="45720" rtlCol="0">
            <a:noAutofit/>
          </a:bodyPr>
          <a:lstStyle>
            <a:lvl1pPr marL="0" indent="0" algn="l" defTabSz="914400" rtl="0" eaLnBrk="1" latinLnBrk="0" hangingPunct="1">
              <a:spcBef>
                <a:spcPct val="20000"/>
              </a:spcBef>
              <a:buFontTx/>
              <a:buNone/>
              <a:defRPr sz="2400" b="1" kern="1200">
                <a:solidFill>
                  <a:schemeClr val="bg1"/>
                </a:solidFill>
                <a:latin typeface="+mn-lt"/>
                <a:ea typeface="+mn-ea"/>
                <a:cs typeface="+mn-cs"/>
              </a:defRPr>
            </a:lvl1pPr>
            <a:lvl2pPr marL="0" indent="0" algn="l" defTabSz="914400" rtl="0" eaLnBrk="1" latinLnBrk="0" hangingPunct="1">
              <a:spcBef>
                <a:spcPct val="20000"/>
              </a:spcBef>
              <a:buFontTx/>
              <a:buNone/>
              <a:defRPr sz="2000" kern="1200">
                <a:solidFill>
                  <a:schemeClr val="bg1"/>
                </a:solidFill>
                <a:latin typeface="+mn-lt"/>
                <a:ea typeface="+mn-ea"/>
                <a:cs typeface="+mn-cs"/>
              </a:defRPr>
            </a:lvl2pPr>
            <a:lvl3pPr marL="0" indent="0" algn="l" defTabSz="914400" rtl="0" eaLnBrk="1" latinLnBrk="0" hangingPunct="1">
              <a:spcBef>
                <a:spcPct val="20000"/>
              </a:spcBef>
              <a:buFontTx/>
              <a:buNone/>
              <a:defRPr sz="2000" kern="1200">
                <a:solidFill>
                  <a:schemeClr val="bg1"/>
                </a:solidFill>
                <a:latin typeface="+mn-lt"/>
                <a:ea typeface="+mn-ea"/>
                <a:cs typeface="+mn-cs"/>
              </a:defRPr>
            </a:lvl3pPr>
            <a:lvl4pPr marL="0" indent="0" algn="l" defTabSz="914400" rtl="0" eaLnBrk="1" latinLnBrk="0" hangingPunct="1">
              <a:spcBef>
                <a:spcPct val="20000"/>
              </a:spcBef>
              <a:buFontTx/>
              <a:buNone/>
              <a:defRPr sz="2000" kern="1200">
                <a:solidFill>
                  <a:schemeClr val="bg1"/>
                </a:solidFill>
                <a:latin typeface="+mn-lt"/>
                <a:ea typeface="+mn-ea"/>
                <a:cs typeface="+mn-cs"/>
              </a:defRPr>
            </a:lvl4pPr>
            <a:lvl5pPr marL="0" indent="0" algn="l" defTabSz="914400" rtl="0" eaLnBrk="1" latinLnBrk="0" hangingPunct="1">
              <a:spcBef>
                <a:spcPct val="20000"/>
              </a:spcBef>
              <a:buFontTx/>
              <a:buNone/>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100" dirty="0">
                <a:solidFill>
                  <a:schemeClr val="bg1">
                    <a:lumMod val="85000"/>
                  </a:schemeClr>
                </a:solidFill>
              </a:rPr>
              <a:t>Methodology</a:t>
            </a:r>
          </a:p>
        </p:txBody>
      </p:sp>
      <p:sp>
        <p:nvSpPr>
          <p:cNvPr id="24" name="Text Placeholder 45"/>
          <p:cNvSpPr txBox="1">
            <a:spLocks/>
          </p:cNvSpPr>
          <p:nvPr/>
        </p:nvSpPr>
        <p:spPr>
          <a:xfrm>
            <a:off x="2389284" y="1628103"/>
            <a:ext cx="2337364" cy="378080"/>
          </a:xfrm>
          <a:prstGeom prst="rect">
            <a:avLst/>
          </a:prstGeom>
        </p:spPr>
        <p:txBody>
          <a:bodyPr>
            <a:noAutofit/>
          </a:bodyPr>
          <a:lstStyle>
            <a:defPPr>
              <a:defRPr lang="en-US"/>
            </a:defPPr>
            <a:lvl1pPr indent="0">
              <a:lnSpc>
                <a:spcPct val="90000"/>
              </a:lnSpc>
              <a:spcBef>
                <a:spcPts val="1000"/>
              </a:spcBef>
              <a:buFont typeface="Arial" panose="020B0604020202020204" pitchFamily="34" charset="0"/>
              <a:buNone/>
              <a:defRPr sz="2100" b="1"/>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dirty="0">
                <a:solidFill>
                  <a:schemeClr val="bg1">
                    <a:lumMod val="85000"/>
                  </a:schemeClr>
                </a:solidFill>
              </a:rPr>
              <a:t>Research objective</a:t>
            </a:r>
          </a:p>
        </p:txBody>
      </p:sp>
      <p:sp>
        <p:nvSpPr>
          <p:cNvPr id="27" name="Text Placeholder 45"/>
          <p:cNvSpPr txBox="1">
            <a:spLocks/>
          </p:cNvSpPr>
          <p:nvPr/>
        </p:nvSpPr>
        <p:spPr>
          <a:xfrm>
            <a:off x="2389284" y="5107705"/>
            <a:ext cx="1422963" cy="434224"/>
          </a:xfrm>
          <a:prstGeom prst="rect">
            <a:avLst/>
          </a:prstGeom>
        </p:spPr>
        <p:txBody>
          <a:bodyPr vert="horz" lIns="91440" tIns="45720" rIns="91440" bIns="45720" rtlCol="0">
            <a:noAutofit/>
          </a:bodyPr>
          <a:lstStyle>
            <a:lvl1pPr marL="0" indent="0" algn="l" defTabSz="914400" rtl="0" eaLnBrk="1" latinLnBrk="0" hangingPunct="1">
              <a:spcBef>
                <a:spcPct val="20000"/>
              </a:spcBef>
              <a:buFontTx/>
              <a:buNone/>
              <a:defRPr sz="2400" b="1" kern="1200">
                <a:solidFill>
                  <a:schemeClr val="bg1"/>
                </a:solidFill>
                <a:latin typeface="+mn-lt"/>
                <a:ea typeface="+mn-ea"/>
                <a:cs typeface="+mn-cs"/>
              </a:defRPr>
            </a:lvl1pPr>
            <a:lvl2pPr marL="0" indent="0" algn="l" defTabSz="914400" rtl="0" eaLnBrk="1" latinLnBrk="0" hangingPunct="1">
              <a:spcBef>
                <a:spcPct val="20000"/>
              </a:spcBef>
              <a:buFontTx/>
              <a:buNone/>
              <a:defRPr sz="2000" kern="1200">
                <a:solidFill>
                  <a:schemeClr val="bg1"/>
                </a:solidFill>
                <a:latin typeface="+mn-lt"/>
                <a:ea typeface="+mn-ea"/>
                <a:cs typeface="+mn-cs"/>
              </a:defRPr>
            </a:lvl2pPr>
            <a:lvl3pPr marL="0" indent="0" algn="l" defTabSz="914400" rtl="0" eaLnBrk="1" latinLnBrk="0" hangingPunct="1">
              <a:spcBef>
                <a:spcPct val="20000"/>
              </a:spcBef>
              <a:buFontTx/>
              <a:buNone/>
              <a:defRPr sz="2000" kern="1200">
                <a:solidFill>
                  <a:schemeClr val="bg1"/>
                </a:solidFill>
                <a:latin typeface="+mn-lt"/>
                <a:ea typeface="+mn-ea"/>
                <a:cs typeface="+mn-cs"/>
              </a:defRPr>
            </a:lvl3pPr>
            <a:lvl4pPr marL="0" indent="0" algn="l" defTabSz="914400" rtl="0" eaLnBrk="1" latinLnBrk="0" hangingPunct="1">
              <a:spcBef>
                <a:spcPct val="20000"/>
              </a:spcBef>
              <a:buFontTx/>
              <a:buNone/>
              <a:defRPr sz="2000" kern="1200">
                <a:solidFill>
                  <a:schemeClr val="bg1"/>
                </a:solidFill>
                <a:latin typeface="+mn-lt"/>
                <a:ea typeface="+mn-ea"/>
                <a:cs typeface="+mn-cs"/>
              </a:defRPr>
            </a:lvl4pPr>
            <a:lvl5pPr marL="0" indent="0" algn="l" defTabSz="914400" rtl="0" eaLnBrk="1" latinLnBrk="0" hangingPunct="1">
              <a:spcBef>
                <a:spcPct val="20000"/>
              </a:spcBef>
              <a:buFontTx/>
              <a:buNone/>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100" dirty="0" smtClean="0">
                <a:solidFill>
                  <a:schemeClr val="bg1">
                    <a:lumMod val="85000"/>
                  </a:schemeClr>
                </a:solidFill>
              </a:rPr>
              <a:t>Conclusion</a:t>
            </a:r>
            <a:endParaRPr lang="en-US" sz="2100" dirty="0">
              <a:solidFill>
                <a:schemeClr val="bg1">
                  <a:lumMod val="85000"/>
                </a:schemeClr>
              </a:solidFill>
            </a:endParaRPr>
          </a:p>
        </p:txBody>
      </p:sp>
      <p:sp>
        <p:nvSpPr>
          <p:cNvPr id="21" name="Rectangle 20"/>
          <p:cNvSpPr/>
          <p:nvPr/>
        </p:nvSpPr>
        <p:spPr>
          <a:xfrm>
            <a:off x="0" y="138316"/>
            <a:ext cx="12192000" cy="504000"/>
          </a:xfrm>
          <a:prstGeom prst="rect">
            <a:avLst/>
          </a:prstGeom>
          <a:solidFill>
            <a:schemeClr val="accent1">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3200" dirty="0">
                <a:solidFill>
                  <a:schemeClr val="bg1"/>
                </a:solidFill>
              </a:rPr>
              <a:t>Presentation outline</a:t>
            </a:r>
            <a:r>
              <a:rPr lang="en-US" sz="3200" dirty="0">
                <a:solidFill>
                  <a:srgbClr val="0086F6"/>
                </a:solidFill>
              </a:rPr>
              <a:t>`</a:t>
            </a:r>
            <a:endParaRPr lang="en-GB" sz="3200" dirty="0">
              <a:solidFill>
                <a:srgbClr val="0086F6"/>
              </a:solidFill>
            </a:endParaRPr>
          </a:p>
        </p:txBody>
      </p:sp>
      <p:sp>
        <p:nvSpPr>
          <p:cNvPr id="49" name="Teardrop 48">
            <a:extLst>
              <a:ext uri="{FF2B5EF4-FFF2-40B4-BE49-F238E27FC236}">
                <a16:creationId xmlns="" xmlns:a16="http://schemas.microsoft.com/office/drawing/2014/main" id="{A6A2625E-0AB5-40DF-9F36-0C8798289308}"/>
              </a:ext>
            </a:extLst>
          </p:cNvPr>
          <p:cNvSpPr/>
          <p:nvPr/>
        </p:nvSpPr>
        <p:spPr>
          <a:xfrm>
            <a:off x="1402815" y="1586647"/>
            <a:ext cx="828000" cy="468000"/>
          </a:xfrm>
          <a:prstGeom prst="teardrop">
            <a:avLst/>
          </a:prstGeom>
          <a:solidFill>
            <a:srgbClr val="0E5065"/>
          </a:solidFill>
          <a:ln w="25400">
            <a:solidFill>
              <a:schemeClr val="accent6">
                <a:lumMod val="50000"/>
              </a:schemeClr>
            </a:solidFill>
          </a:ln>
        </p:spPr>
        <p:style>
          <a:lnRef idx="3">
            <a:schemeClr val="lt1"/>
          </a:lnRef>
          <a:fillRef idx="1">
            <a:schemeClr val="accent3"/>
          </a:fillRef>
          <a:effectRef idx="1">
            <a:schemeClr val="accent3"/>
          </a:effectRef>
          <a:fontRef idx="minor">
            <a:schemeClr val="lt1"/>
          </a:fontRef>
        </p:style>
        <p:txBody>
          <a:bodyPr lIns="0" tIns="0" rIns="0" bIns="0" rtlCol="0" anchor="ctr"/>
          <a:lstStyle/>
          <a:p>
            <a:pPr algn="ctr"/>
            <a:r>
              <a:rPr lang="en-US" sz="1600" b="1" dirty="0">
                <a:solidFill>
                  <a:schemeClr val="bg1">
                    <a:lumMod val="85000"/>
                  </a:schemeClr>
                </a:solidFill>
              </a:rPr>
              <a:t>Item 2</a:t>
            </a:r>
          </a:p>
        </p:txBody>
      </p:sp>
      <p:sp>
        <p:nvSpPr>
          <p:cNvPr id="50" name="Teardrop 49">
            <a:extLst>
              <a:ext uri="{FF2B5EF4-FFF2-40B4-BE49-F238E27FC236}">
                <a16:creationId xmlns="" xmlns:a16="http://schemas.microsoft.com/office/drawing/2014/main" id="{CECEF2EB-5610-4675-B2E0-A21656E581A8}"/>
              </a:ext>
            </a:extLst>
          </p:cNvPr>
          <p:cNvSpPr/>
          <p:nvPr/>
        </p:nvSpPr>
        <p:spPr>
          <a:xfrm>
            <a:off x="1401465" y="2281402"/>
            <a:ext cx="828000" cy="468000"/>
          </a:xfrm>
          <a:prstGeom prst="teardrop">
            <a:avLst/>
          </a:prstGeom>
          <a:solidFill>
            <a:srgbClr val="0E5065"/>
          </a:solidFill>
          <a:ln w="25400">
            <a:solidFill>
              <a:schemeClr val="accent6">
                <a:lumMod val="50000"/>
              </a:schemeClr>
            </a:solidFill>
          </a:ln>
        </p:spPr>
        <p:style>
          <a:lnRef idx="3">
            <a:schemeClr val="lt1"/>
          </a:lnRef>
          <a:fillRef idx="1">
            <a:schemeClr val="accent3"/>
          </a:fillRef>
          <a:effectRef idx="1">
            <a:schemeClr val="accent3"/>
          </a:effectRef>
          <a:fontRef idx="minor">
            <a:schemeClr val="lt1"/>
          </a:fontRef>
        </p:style>
        <p:txBody>
          <a:bodyPr lIns="0" tIns="0" rIns="0" bIns="0" rtlCol="0" anchor="ctr"/>
          <a:lstStyle/>
          <a:p>
            <a:pPr algn="ctr"/>
            <a:r>
              <a:rPr lang="en-US" sz="1600" b="1" dirty="0">
                <a:solidFill>
                  <a:schemeClr val="bg1">
                    <a:lumMod val="85000"/>
                  </a:schemeClr>
                </a:solidFill>
              </a:rPr>
              <a:t>Item 3</a:t>
            </a:r>
          </a:p>
        </p:txBody>
      </p:sp>
      <p:sp>
        <p:nvSpPr>
          <p:cNvPr id="51" name="Teardrop 50">
            <a:extLst>
              <a:ext uri="{FF2B5EF4-FFF2-40B4-BE49-F238E27FC236}">
                <a16:creationId xmlns="" xmlns:a16="http://schemas.microsoft.com/office/drawing/2014/main" id="{831255B9-4000-4F0E-86EE-84539EF4AE0A}"/>
              </a:ext>
            </a:extLst>
          </p:cNvPr>
          <p:cNvSpPr/>
          <p:nvPr/>
        </p:nvSpPr>
        <p:spPr>
          <a:xfrm>
            <a:off x="1401465" y="2944067"/>
            <a:ext cx="828000" cy="468000"/>
          </a:xfrm>
          <a:prstGeom prst="teardrop">
            <a:avLst/>
          </a:prstGeom>
          <a:solidFill>
            <a:srgbClr val="0E5065"/>
          </a:solidFill>
          <a:ln w="25400">
            <a:solidFill>
              <a:schemeClr val="accent6">
                <a:lumMod val="50000"/>
              </a:schemeClr>
            </a:solidFill>
          </a:ln>
        </p:spPr>
        <p:style>
          <a:lnRef idx="3">
            <a:schemeClr val="lt1"/>
          </a:lnRef>
          <a:fillRef idx="1">
            <a:schemeClr val="accent3"/>
          </a:fillRef>
          <a:effectRef idx="1">
            <a:schemeClr val="accent3"/>
          </a:effectRef>
          <a:fontRef idx="minor">
            <a:schemeClr val="lt1"/>
          </a:fontRef>
        </p:style>
        <p:txBody>
          <a:bodyPr lIns="0" tIns="0" rIns="0" bIns="0" rtlCol="0" anchor="ctr"/>
          <a:lstStyle/>
          <a:p>
            <a:pPr algn="ctr"/>
            <a:r>
              <a:rPr lang="en-US" sz="1600" b="1" dirty="0">
                <a:solidFill>
                  <a:schemeClr val="bg1">
                    <a:lumMod val="85000"/>
                  </a:schemeClr>
                </a:solidFill>
              </a:rPr>
              <a:t>Item 4</a:t>
            </a:r>
          </a:p>
        </p:txBody>
      </p:sp>
      <p:sp>
        <p:nvSpPr>
          <p:cNvPr id="52" name="Teardrop 51">
            <a:extLst>
              <a:ext uri="{FF2B5EF4-FFF2-40B4-BE49-F238E27FC236}">
                <a16:creationId xmlns="" xmlns:a16="http://schemas.microsoft.com/office/drawing/2014/main" id="{AD471F40-C9B2-4C18-BD93-984CD77B7123}"/>
              </a:ext>
            </a:extLst>
          </p:cNvPr>
          <p:cNvSpPr/>
          <p:nvPr/>
        </p:nvSpPr>
        <p:spPr>
          <a:xfrm>
            <a:off x="1401465" y="5105952"/>
            <a:ext cx="828000" cy="468000"/>
          </a:xfrm>
          <a:prstGeom prst="teardrop">
            <a:avLst/>
          </a:prstGeom>
          <a:solidFill>
            <a:srgbClr val="0E5065"/>
          </a:solidFill>
          <a:ln w="25400">
            <a:solidFill>
              <a:schemeClr val="accent6">
                <a:lumMod val="50000"/>
              </a:schemeClr>
            </a:solidFill>
          </a:ln>
        </p:spPr>
        <p:style>
          <a:lnRef idx="3">
            <a:schemeClr val="lt1"/>
          </a:lnRef>
          <a:fillRef idx="1">
            <a:schemeClr val="accent3"/>
          </a:fillRef>
          <a:effectRef idx="1">
            <a:schemeClr val="accent3"/>
          </a:effectRef>
          <a:fontRef idx="minor">
            <a:schemeClr val="lt1"/>
          </a:fontRef>
        </p:style>
        <p:txBody>
          <a:bodyPr lIns="0" tIns="0" rIns="0" bIns="0" rtlCol="0" anchor="ctr"/>
          <a:lstStyle/>
          <a:p>
            <a:pPr algn="ctr"/>
            <a:r>
              <a:rPr lang="en-US" sz="1600" b="1" dirty="0">
                <a:solidFill>
                  <a:schemeClr val="bg1">
                    <a:lumMod val="85000"/>
                  </a:schemeClr>
                </a:solidFill>
              </a:rPr>
              <a:t>Item </a:t>
            </a:r>
            <a:r>
              <a:rPr lang="en-US" sz="1600" b="1" dirty="0" smtClean="0">
                <a:solidFill>
                  <a:schemeClr val="bg1">
                    <a:lumMod val="85000"/>
                  </a:schemeClr>
                </a:solidFill>
              </a:rPr>
              <a:t>7</a:t>
            </a:r>
            <a:endParaRPr lang="en-US" sz="1600" b="1" dirty="0">
              <a:solidFill>
                <a:schemeClr val="bg1">
                  <a:lumMod val="85000"/>
                </a:schemeClr>
              </a:solidFill>
            </a:endParaRPr>
          </a:p>
        </p:txBody>
      </p:sp>
      <p:sp>
        <p:nvSpPr>
          <p:cNvPr id="53" name="Teardrop 52">
            <a:extLst>
              <a:ext uri="{FF2B5EF4-FFF2-40B4-BE49-F238E27FC236}">
                <a16:creationId xmlns="" xmlns:a16="http://schemas.microsoft.com/office/drawing/2014/main" id="{8BB9F868-4770-4899-A813-B9D7D64B14E2}"/>
              </a:ext>
            </a:extLst>
          </p:cNvPr>
          <p:cNvSpPr/>
          <p:nvPr/>
        </p:nvSpPr>
        <p:spPr>
          <a:xfrm>
            <a:off x="1401465" y="5719402"/>
            <a:ext cx="828000" cy="468000"/>
          </a:xfrm>
          <a:prstGeom prst="teardrop">
            <a:avLst/>
          </a:prstGeom>
          <a:solidFill>
            <a:srgbClr val="0E5065"/>
          </a:solidFill>
          <a:ln w="25400">
            <a:solidFill>
              <a:schemeClr val="accent6">
                <a:lumMod val="50000"/>
              </a:schemeClr>
            </a:solidFill>
          </a:ln>
        </p:spPr>
        <p:style>
          <a:lnRef idx="3">
            <a:schemeClr val="lt1"/>
          </a:lnRef>
          <a:fillRef idx="1">
            <a:schemeClr val="accent3"/>
          </a:fillRef>
          <a:effectRef idx="1">
            <a:schemeClr val="accent3"/>
          </a:effectRef>
          <a:fontRef idx="minor">
            <a:schemeClr val="lt1"/>
          </a:fontRef>
        </p:style>
        <p:txBody>
          <a:bodyPr lIns="0" tIns="0" rIns="0" bIns="0" rtlCol="0" anchor="ctr"/>
          <a:lstStyle/>
          <a:p>
            <a:pPr algn="ctr"/>
            <a:r>
              <a:rPr lang="en-US" sz="1600" b="1" dirty="0">
                <a:solidFill>
                  <a:schemeClr val="bg1">
                    <a:lumMod val="85000"/>
                  </a:schemeClr>
                </a:solidFill>
              </a:rPr>
              <a:t>Item </a:t>
            </a:r>
            <a:r>
              <a:rPr lang="en-US" sz="1600" b="1" dirty="0" smtClean="0">
                <a:solidFill>
                  <a:schemeClr val="bg1">
                    <a:lumMod val="85000"/>
                  </a:schemeClr>
                </a:solidFill>
              </a:rPr>
              <a:t>8</a:t>
            </a:r>
            <a:endParaRPr lang="en-US" sz="1600" b="1" dirty="0">
              <a:solidFill>
                <a:schemeClr val="bg1">
                  <a:lumMod val="85000"/>
                </a:schemeClr>
              </a:solidFill>
            </a:endParaRPr>
          </a:p>
        </p:txBody>
      </p:sp>
      <p:sp>
        <p:nvSpPr>
          <p:cNvPr id="16" name="Text Placeholder 45">
            <a:extLst>
              <a:ext uri="{FF2B5EF4-FFF2-40B4-BE49-F238E27FC236}">
                <a16:creationId xmlns="" xmlns:a16="http://schemas.microsoft.com/office/drawing/2014/main" id="{9D49848E-ABAA-444C-95CE-2ED6D569517B}"/>
              </a:ext>
            </a:extLst>
          </p:cNvPr>
          <p:cNvSpPr txBox="1">
            <a:spLocks/>
          </p:cNvSpPr>
          <p:nvPr/>
        </p:nvSpPr>
        <p:spPr>
          <a:xfrm>
            <a:off x="2387934" y="983473"/>
            <a:ext cx="2337364" cy="378080"/>
          </a:xfrm>
          <a:prstGeom prst="rect">
            <a:avLst/>
          </a:prstGeom>
        </p:spPr>
        <p:txBody>
          <a:bodyPr>
            <a:noAutofit/>
          </a:bodyPr>
          <a:lstStyle>
            <a:defPPr>
              <a:defRPr lang="en-US"/>
            </a:defPPr>
            <a:lvl1pPr indent="0">
              <a:lnSpc>
                <a:spcPct val="90000"/>
              </a:lnSpc>
              <a:spcBef>
                <a:spcPts val="1000"/>
              </a:spcBef>
              <a:buFont typeface="Arial" panose="020B0604020202020204" pitchFamily="34" charset="0"/>
              <a:buNone/>
              <a:defRPr sz="2100" b="1"/>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dirty="0"/>
              <a:t>Introduction</a:t>
            </a:r>
          </a:p>
        </p:txBody>
      </p:sp>
      <p:sp>
        <p:nvSpPr>
          <p:cNvPr id="18" name="Teardrop 17">
            <a:extLst>
              <a:ext uri="{FF2B5EF4-FFF2-40B4-BE49-F238E27FC236}">
                <a16:creationId xmlns="" xmlns:a16="http://schemas.microsoft.com/office/drawing/2014/main" id="{CD664F5E-3A95-4FE0-B281-6E1C729EF1B9}"/>
              </a:ext>
            </a:extLst>
          </p:cNvPr>
          <p:cNvSpPr/>
          <p:nvPr/>
        </p:nvSpPr>
        <p:spPr>
          <a:xfrm>
            <a:off x="1401465" y="942017"/>
            <a:ext cx="828000" cy="468000"/>
          </a:xfrm>
          <a:prstGeom prst="teardrop">
            <a:avLst/>
          </a:prstGeom>
          <a:solidFill>
            <a:srgbClr val="0E5065"/>
          </a:solidFill>
          <a:ln w="25400">
            <a:solidFill>
              <a:schemeClr val="accent6">
                <a:lumMod val="50000"/>
              </a:schemeClr>
            </a:solidFill>
          </a:ln>
        </p:spPr>
        <p:style>
          <a:lnRef idx="3">
            <a:schemeClr val="lt1"/>
          </a:lnRef>
          <a:fillRef idx="1">
            <a:schemeClr val="accent3"/>
          </a:fillRef>
          <a:effectRef idx="1">
            <a:schemeClr val="accent3"/>
          </a:effectRef>
          <a:fontRef idx="minor">
            <a:schemeClr val="lt1"/>
          </a:fontRef>
        </p:style>
        <p:txBody>
          <a:bodyPr lIns="0" tIns="0" rIns="0" bIns="0" rtlCol="0" anchor="ctr"/>
          <a:lstStyle/>
          <a:p>
            <a:pPr algn="ctr"/>
            <a:r>
              <a:rPr lang="en-US" sz="1600" b="1" dirty="0">
                <a:solidFill>
                  <a:schemeClr val="bg1"/>
                </a:solidFill>
              </a:rPr>
              <a:t>Item 1</a:t>
            </a:r>
          </a:p>
        </p:txBody>
      </p:sp>
      <p:sp>
        <p:nvSpPr>
          <p:cNvPr id="22" name="Teardrop 21">
            <a:extLst>
              <a:ext uri="{FF2B5EF4-FFF2-40B4-BE49-F238E27FC236}">
                <a16:creationId xmlns="" xmlns:a16="http://schemas.microsoft.com/office/drawing/2014/main" id="{AD471F40-C9B2-4C18-BD93-984CD77B7123}"/>
              </a:ext>
            </a:extLst>
          </p:cNvPr>
          <p:cNvSpPr/>
          <p:nvPr/>
        </p:nvSpPr>
        <p:spPr>
          <a:xfrm>
            <a:off x="1430267" y="4396820"/>
            <a:ext cx="828000" cy="468000"/>
          </a:xfrm>
          <a:prstGeom prst="teardrop">
            <a:avLst/>
          </a:prstGeom>
          <a:solidFill>
            <a:srgbClr val="0E5065"/>
          </a:solidFill>
          <a:ln w="25400">
            <a:solidFill>
              <a:schemeClr val="accent6">
                <a:lumMod val="50000"/>
              </a:schemeClr>
            </a:solidFill>
          </a:ln>
        </p:spPr>
        <p:style>
          <a:lnRef idx="3">
            <a:schemeClr val="lt1"/>
          </a:lnRef>
          <a:fillRef idx="1">
            <a:schemeClr val="accent3"/>
          </a:fillRef>
          <a:effectRef idx="1">
            <a:schemeClr val="accent3"/>
          </a:effectRef>
          <a:fontRef idx="minor">
            <a:schemeClr val="lt1"/>
          </a:fontRef>
        </p:style>
        <p:txBody>
          <a:bodyPr lIns="0" tIns="0" rIns="0" bIns="0" rtlCol="0" anchor="ctr"/>
          <a:lstStyle/>
          <a:p>
            <a:pPr algn="ctr"/>
            <a:r>
              <a:rPr lang="en-US" sz="1600" b="1" dirty="0">
                <a:solidFill>
                  <a:schemeClr val="bg1">
                    <a:lumMod val="85000"/>
                  </a:schemeClr>
                </a:solidFill>
              </a:rPr>
              <a:t>Item </a:t>
            </a:r>
            <a:r>
              <a:rPr lang="en-US" sz="1600" b="1" dirty="0" smtClean="0">
                <a:solidFill>
                  <a:schemeClr val="bg1">
                    <a:lumMod val="85000"/>
                  </a:schemeClr>
                </a:solidFill>
              </a:rPr>
              <a:t>6</a:t>
            </a:r>
            <a:endParaRPr lang="en-US" sz="1600" b="1" dirty="0">
              <a:solidFill>
                <a:schemeClr val="bg1">
                  <a:lumMod val="85000"/>
                </a:schemeClr>
              </a:solidFill>
            </a:endParaRPr>
          </a:p>
        </p:txBody>
      </p:sp>
      <p:sp>
        <p:nvSpPr>
          <p:cNvPr id="23" name="Text Placeholder 45"/>
          <p:cNvSpPr txBox="1">
            <a:spLocks/>
          </p:cNvSpPr>
          <p:nvPr/>
        </p:nvSpPr>
        <p:spPr>
          <a:xfrm>
            <a:off x="2546425" y="4392011"/>
            <a:ext cx="1115914" cy="390311"/>
          </a:xfrm>
          <a:prstGeom prst="rect">
            <a:avLst/>
          </a:prstGeom>
        </p:spPr>
        <p:txBody>
          <a:bodyPr vert="horz" lIns="91440" tIns="45720" rIns="91440" bIns="45720" rtlCol="0">
            <a:noAutofit/>
          </a:bodyPr>
          <a:lstStyle>
            <a:lvl1pPr marL="0" indent="0" algn="l" defTabSz="914400" rtl="0" eaLnBrk="1" latinLnBrk="0" hangingPunct="1">
              <a:spcBef>
                <a:spcPct val="20000"/>
              </a:spcBef>
              <a:buFontTx/>
              <a:buNone/>
              <a:defRPr sz="2400" b="1" kern="1200">
                <a:solidFill>
                  <a:schemeClr val="bg1"/>
                </a:solidFill>
                <a:latin typeface="+mn-lt"/>
                <a:ea typeface="+mn-ea"/>
                <a:cs typeface="+mn-cs"/>
              </a:defRPr>
            </a:lvl1pPr>
            <a:lvl2pPr marL="0" indent="0" algn="l" defTabSz="914400" rtl="0" eaLnBrk="1" latinLnBrk="0" hangingPunct="1">
              <a:spcBef>
                <a:spcPct val="20000"/>
              </a:spcBef>
              <a:buFontTx/>
              <a:buNone/>
              <a:defRPr sz="2000" kern="1200">
                <a:solidFill>
                  <a:schemeClr val="bg1"/>
                </a:solidFill>
                <a:latin typeface="+mn-lt"/>
                <a:ea typeface="+mn-ea"/>
                <a:cs typeface="+mn-cs"/>
              </a:defRPr>
            </a:lvl2pPr>
            <a:lvl3pPr marL="0" indent="0" algn="l" defTabSz="914400" rtl="0" eaLnBrk="1" latinLnBrk="0" hangingPunct="1">
              <a:spcBef>
                <a:spcPct val="20000"/>
              </a:spcBef>
              <a:buFontTx/>
              <a:buNone/>
              <a:defRPr sz="2000" kern="1200">
                <a:solidFill>
                  <a:schemeClr val="bg1"/>
                </a:solidFill>
                <a:latin typeface="+mn-lt"/>
                <a:ea typeface="+mn-ea"/>
                <a:cs typeface="+mn-cs"/>
              </a:defRPr>
            </a:lvl3pPr>
            <a:lvl4pPr marL="0" indent="0" algn="l" defTabSz="914400" rtl="0" eaLnBrk="1" latinLnBrk="0" hangingPunct="1">
              <a:spcBef>
                <a:spcPct val="20000"/>
              </a:spcBef>
              <a:buFontTx/>
              <a:buNone/>
              <a:defRPr sz="2000" kern="1200">
                <a:solidFill>
                  <a:schemeClr val="bg1"/>
                </a:solidFill>
                <a:latin typeface="+mn-lt"/>
                <a:ea typeface="+mn-ea"/>
                <a:cs typeface="+mn-cs"/>
              </a:defRPr>
            </a:lvl4pPr>
            <a:lvl5pPr marL="0" indent="0" algn="l" defTabSz="914400" rtl="0" eaLnBrk="1" latinLnBrk="0" hangingPunct="1">
              <a:spcBef>
                <a:spcPct val="20000"/>
              </a:spcBef>
              <a:buFontTx/>
              <a:buNone/>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100" dirty="0">
                <a:solidFill>
                  <a:schemeClr val="bg1">
                    <a:lumMod val="85000"/>
                  </a:schemeClr>
                </a:solidFill>
              </a:rPr>
              <a:t>Analysis</a:t>
            </a:r>
          </a:p>
        </p:txBody>
      </p:sp>
      <p:sp>
        <p:nvSpPr>
          <p:cNvPr id="25" name="Text Placeholder 45"/>
          <p:cNvSpPr txBox="1">
            <a:spLocks/>
          </p:cNvSpPr>
          <p:nvPr/>
        </p:nvSpPr>
        <p:spPr>
          <a:xfrm>
            <a:off x="2389284" y="5737464"/>
            <a:ext cx="2336014" cy="399852"/>
          </a:xfrm>
          <a:prstGeom prst="rect">
            <a:avLst/>
          </a:prstGeom>
        </p:spPr>
        <p:txBody>
          <a:bodyPr vert="horz" lIns="91440" tIns="45720" rIns="91440" bIns="45720" rtlCol="0">
            <a:noAutofit/>
          </a:bodyPr>
          <a:lstStyle>
            <a:lvl1pPr marL="0" indent="0" algn="l" defTabSz="914400" rtl="0" eaLnBrk="1" latinLnBrk="0" hangingPunct="1">
              <a:spcBef>
                <a:spcPct val="20000"/>
              </a:spcBef>
              <a:buFontTx/>
              <a:buNone/>
              <a:defRPr sz="2400" b="1" kern="1200">
                <a:solidFill>
                  <a:schemeClr val="bg1"/>
                </a:solidFill>
                <a:latin typeface="+mn-lt"/>
                <a:ea typeface="+mn-ea"/>
                <a:cs typeface="+mn-cs"/>
              </a:defRPr>
            </a:lvl1pPr>
            <a:lvl2pPr marL="0" indent="0" algn="l" defTabSz="914400" rtl="0" eaLnBrk="1" latinLnBrk="0" hangingPunct="1">
              <a:spcBef>
                <a:spcPct val="20000"/>
              </a:spcBef>
              <a:buFontTx/>
              <a:buNone/>
              <a:defRPr sz="2000" kern="1200">
                <a:solidFill>
                  <a:schemeClr val="bg1"/>
                </a:solidFill>
                <a:latin typeface="+mn-lt"/>
                <a:ea typeface="+mn-ea"/>
                <a:cs typeface="+mn-cs"/>
              </a:defRPr>
            </a:lvl2pPr>
            <a:lvl3pPr marL="0" indent="0" algn="l" defTabSz="914400" rtl="0" eaLnBrk="1" latinLnBrk="0" hangingPunct="1">
              <a:spcBef>
                <a:spcPct val="20000"/>
              </a:spcBef>
              <a:buFontTx/>
              <a:buNone/>
              <a:defRPr sz="2000" kern="1200">
                <a:solidFill>
                  <a:schemeClr val="bg1"/>
                </a:solidFill>
                <a:latin typeface="+mn-lt"/>
                <a:ea typeface="+mn-ea"/>
                <a:cs typeface="+mn-cs"/>
              </a:defRPr>
            </a:lvl3pPr>
            <a:lvl4pPr marL="0" indent="0" algn="l" defTabSz="914400" rtl="0" eaLnBrk="1" latinLnBrk="0" hangingPunct="1">
              <a:spcBef>
                <a:spcPct val="20000"/>
              </a:spcBef>
              <a:buFontTx/>
              <a:buNone/>
              <a:defRPr sz="2000" kern="1200">
                <a:solidFill>
                  <a:schemeClr val="bg1"/>
                </a:solidFill>
                <a:latin typeface="+mn-lt"/>
                <a:ea typeface="+mn-ea"/>
                <a:cs typeface="+mn-cs"/>
              </a:defRPr>
            </a:lvl4pPr>
            <a:lvl5pPr marL="0" indent="0" algn="l" defTabSz="914400" rtl="0" eaLnBrk="1" latinLnBrk="0" hangingPunct="1">
              <a:spcBef>
                <a:spcPct val="20000"/>
              </a:spcBef>
              <a:buFontTx/>
              <a:buNone/>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100" dirty="0">
                <a:solidFill>
                  <a:schemeClr val="bg1">
                    <a:lumMod val="85000"/>
                  </a:schemeClr>
                </a:solidFill>
              </a:rPr>
              <a:t>Recommendations</a:t>
            </a:r>
          </a:p>
        </p:txBody>
      </p:sp>
      <p:sp>
        <p:nvSpPr>
          <p:cNvPr id="26" name="Teardrop 25">
            <a:extLst>
              <a:ext uri="{FF2B5EF4-FFF2-40B4-BE49-F238E27FC236}">
                <a16:creationId xmlns="" xmlns:a16="http://schemas.microsoft.com/office/drawing/2014/main" id="{AD471F40-C9B2-4C18-BD93-984CD77B7123}"/>
              </a:ext>
            </a:extLst>
          </p:cNvPr>
          <p:cNvSpPr/>
          <p:nvPr/>
        </p:nvSpPr>
        <p:spPr>
          <a:xfrm>
            <a:off x="1408391" y="3616574"/>
            <a:ext cx="828000" cy="468000"/>
          </a:xfrm>
          <a:prstGeom prst="teardrop">
            <a:avLst/>
          </a:prstGeom>
          <a:solidFill>
            <a:srgbClr val="0E5065"/>
          </a:solidFill>
          <a:ln w="25400">
            <a:solidFill>
              <a:schemeClr val="accent6">
                <a:lumMod val="50000"/>
              </a:schemeClr>
            </a:solidFill>
          </a:ln>
        </p:spPr>
        <p:style>
          <a:lnRef idx="3">
            <a:schemeClr val="lt1"/>
          </a:lnRef>
          <a:fillRef idx="1">
            <a:schemeClr val="accent3"/>
          </a:fillRef>
          <a:effectRef idx="1">
            <a:schemeClr val="accent3"/>
          </a:effectRef>
          <a:fontRef idx="minor">
            <a:schemeClr val="lt1"/>
          </a:fontRef>
        </p:style>
        <p:txBody>
          <a:bodyPr lIns="0" tIns="0" rIns="0" bIns="0" rtlCol="0" anchor="ctr"/>
          <a:lstStyle/>
          <a:p>
            <a:pPr algn="ctr"/>
            <a:r>
              <a:rPr lang="en-US" sz="1600" b="1" dirty="0">
                <a:solidFill>
                  <a:schemeClr val="bg1">
                    <a:lumMod val="85000"/>
                  </a:schemeClr>
                </a:solidFill>
              </a:rPr>
              <a:t>Item </a:t>
            </a:r>
            <a:r>
              <a:rPr lang="en-US" sz="1600" b="1" dirty="0" smtClean="0">
                <a:solidFill>
                  <a:schemeClr val="bg1">
                    <a:lumMod val="85000"/>
                  </a:schemeClr>
                </a:solidFill>
              </a:rPr>
              <a:t>5</a:t>
            </a:r>
            <a:endParaRPr lang="en-US" sz="1600" b="1" dirty="0">
              <a:solidFill>
                <a:schemeClr val="bg1">
                  <a:lumMod val="85000"/>
                </a:schemeClr>
              </a:solidFill>
            </a:endParaRPr>
          </a:p>
        </p:txBody>
      </p:sp>
      <p:sp>
        <p:nvSpPr>
          <p:cNvPr id="28" name="Text Placeholder 45"/>
          <p:cNvSpPr txBox="1">
            <a:spLocks/>
          </p:cNvSpPr>
          <p:nvPr/>
        </p:nvSpPr>
        <p:spPr>
          <a:xfrm>
            <a:off x="2375427" y="3659891"/>
            <a:ext cx="3318791" cy="517248"/>
          </a:xfrm>
          <a:prstGeom prst="rect">
            <a:avLst/>
          </a:prstGeom>
        </p:spPr>
        <p:txBody>
          <a:bodyPr vert="horz" lIns="91440" tIns="45720" rIns="91440" bIns="45720" rtlCol="0">
            <a:noAutofit/>
          </a:bodyPr>
          <a:lstStyle>
            <a:lvl1pPr marL="0" indent="0" algn="l" defTabSz="914400" rtl="0" eaLnBrk="1" latinLnBrk="0" hangingPunct="1">
              <a:spcBef>
                <a:spcPct val="20000"/>
              </a:spcBef>
              <a:buFontTx/>
              <a:buNone/>
              <a:defRPr sz="2400" b="1" kern="1200">
                <a:solidFill>
                  <a:schemeClr val="bg1"/>
                </a:solidFill>
                <a:latin typeface="+mn-lt"/>
                <a:ea typeface="+mn-ea"/>
                <a:cs typeface="+mn-cs"/>
              </a:defRPr>
            </a:lvl1pPr>
            <a:lvl2pPr marL="0" indent="0" algn="l" defTabSz="914400" rtl="0" eaLnBrk="1" latinLnBrk="0" hangingPunct="1">
              <a:spcBef>
                <a:spcPct val="20000"/>
              </a:spcBef>
              <a:buFontTx/>
              <a:buNone/>
              <a:defRPr sz="2000" kern="1200">
                <a:solidFill>
                  <a:schemeClr val="bg1"/>
                </a:solidFill>
                <a:latin typeface="+mn-lt"/>
                <a:ea typeface="+mn-ea"/>
                <a:cs typeface="+mn-cs"/>
              </a:defRPr>
            </a:lvl2pPr>
            <a:lvl3pPr marL="0" indent="0" algn="l" defTabSz="914400" rtl="0" eaLnBrk="1" latinLnBrk="0" hangingPunct="1">
              <a:spcBef>
                <a:spcPct val="20000"/>
              </a:spcBef>
              <a:buFontTx/>
              <a:buNone/>
              <a:defRPr sz="2000" kern="1200">
                <a:solidFill>
                  <a:schemeClr val="bg1"/>
                </a:solidFill>
                <a:latin typeface="+mn-lt"/>
                <a:ea typeface="+mn-ea"/>
                <a:cs typeface="+mn-cs"/>
              </a:defRPr>
            </a:lvl3pPr>
            <a:lvl4pPr marL="0" indent="0" algn="l" defTabSz="914400" rtl="0" eaLnBrk="1" latinLnBrk="0" hangingPunct="1">
              <a:spcBef>
                <a:spcPct val="20000"/>
              </a:spcBef>
              <a:buFontTx/>
              <a:buNone/>
              <a:defRPr sz="2000" kern="1200">
                <a:solidFill>
                  <a:schemeClr val="bg1"/>
                </a:solidFill>
                <a:latin typeface="+mn-lt"/>
                <a:ea typeface="+mn-ea"/>
                <a:cs typeface="+mn-cs"/>
              </a:defRPr>
            </a:lvl4pPr>
            <a:lvl5pPr marL="0" indent="0" algn="l" defTabSz="914400" rtl="0" eaLnBrk="1" latinLnBrk="0" hangingPunct="1">
              <a:spcBef>
                <a:spcPct val="20000"/>
              </a:spcBef>
              <a:buFontTx/>
              <a:buNone/>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100" dirty="0" smtClean="0">
                <a:solidFill>
                  <a:schemeClr val="bg1">
                    <a:lumMod val="85000"/>
                  </a:schemeClr>
                </a:solidFill>
              </a:rPr>
              <a:t>Cooperation bet. SD and ET </a:t>
            </a:r>
            <a:endParaRPr lang="en-US" sz="2100" dirty="0">
              <a:solidFill>
                <a:schemeClr val="bg1">
                  <a:lumMod val="85000"/>
                </a:schemeClr>
              </a:solidFill>
            </a:endParaRPr>
          </a:p>
        </p:txBody>
      </p:sp>
    </p:spTree>
    <p:extLst>
      <p:ext uri="{BB962C8B-B14F-4D97-AF65-F5344CB8AC3E}">
        <p14:creationId xmlns="" xmlns:p14="http://schemas.microsoft.com/office/powerpoint/2010/main" val="9552729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2200" y="3200400"/>
            <a:ext cx="7498080" cy="990600"/>
          </a:xfrm>
        </p:spPr>
        <p:txBody>
          <a:bodyPr>
            <a:noAutofit/>
          </a:bodyPr>
          <a:lstStyle/>
          <a:p>
            <a:pPr algn="ctr"/>
            <a:r>
              <a:rPr lang="en-US" sz="9600" b="1" dirty="0">
                <a:solidFill>
                  <a:srgbClr val="0070C0"/>
                </a:solidFill>
                <a:effectLst>
                  <a:outerShdw blurRad="38100" dist="38100" dir="2700000" algn="tl">
                    <a:srgbClr val="000000">
                      <a:alpha val="43137"/>
                    </a:srgbClr>
                  </a:outerShdw>
                </a:effectLst>
                <a:latin typeface="Bradley Hand ITC" pitchFamily="66" charset="0"/>
                <a:ea typeface="SimHei" pitchFamily="49" charset="-122"/>
                <a:cs typeface="Times New Roman" pitchFamily="18" charset="0"/>
              </a:rPr>
              <a:t>Thank you!</a:t>
            </a:r>
          </a:p>
        </p:txBody>
      </p:sp>
      <p:sp>
        <p:nvSpPr>
          <p:cNvPr id="4" name="Slide Number Placeholder 3"/>
          <p:cNvSpPr>
            <a:spLocks noGrp="1"/>
          </p:cNvSpPr>
          <p:nvPr>
            <p:ph type="sldNum" sz="quarter" idx="12"/>
          </p:nvPr>
        </p:nvSpPr>
        <p:spPr/>
        <p:txBody>
          <a:bodyPr>
            <a:normAutofit/>
          </a:bodyPr>
          <a:lstStyle/>
          <a:p>
            <a:fld id="{94E28530-4398-4DEE-A827-49F1209C6486}" type="slidenum">
              <a:rPr lang="en-US" smtClean="0"/>
              <a:pPr/>
              <a:t>20</a:t>
            </a:fld>
            <a:endParaRPr lang="en-US"/>
          </a:p>
        </p:txBody>
      </p:sp>
    </p:spTree>
    <p:extLst>
      <p:ext uri="{BB962C8B-B14F-4D97-AF65-F5344CB8AC3E}">
        <p14:creationId xmlns="" xmlns:p14="http://schemas.microsoft.com/office/powerpoint/2010/main" val="416700490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with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200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2000"/>
                                        <p:tgtEl>
                                          <p:spTgt spid="2"/>
                                        </p:tgtEl>
                                        <p:attrNameLst>
                                          <p:attrName>fillcolor</p:attrName>
                                        </p:attrNameLst>
                                      </p:cBhvr>
                                      <p:tavLst>
                                        <p:tav tm="0">
                                          <p:val>
                                            <p:clrVal>
                                              <a:schemeClr val="accent2"/>
                                            </p:clrVal>
                                          </p:val>
                                        </p:tav>
                                        <p:tav tm="50000">
                                          <p:val>
                                            <p:clrVal>
                                              <a:schemeClr val="hlink"/>
                                            </p:clrVal>
                                          </p:val>
                                        </p:tav>
                                      </p:tavLst>
                                    </p:anim>
                                    <p:set>
                                      <p:cBhvr>
                                        <p:cTn id="9" dur="2000"/>
                                        <p:tgtEl>
                                          <p:spTgt spid="2"/>
                                        </p:tgtEl>
                                        <p:attrNameLst>
                                          <p:attrName>fill.type</p:attrName>
                                        </p:attrNameLst>
                                      </p:cBhvr>
                                      <p:to>
                                        <p:strVal val="solid"/>
                                      </p:to>
                                    </p:set>
                                  </p:childTnLst>
                                </p:cTn>
                              </p:par>
                            </p:childTnLst>
                          </p:cTn>
                        </p:par>
                        <p:par>
                          <p:cTn id="10" fill="hold">
                            <p:stCondLst>
                              <p:cond delay="10000"/>
                            </p:stCondLst>
                            <p:childTnLst>
                              <p:par>
                                <p:cTn id="11" presetID="38" presetClass="entr" presetSubtype="0" accel="50000" fill="hold" grpId="1" nodeType="afterEffect">
                                  <p:stCondLst>
                                    <p:cond delay="0"/>
                                  </p:stCondLst>
                                  <p:iterate type="lt">
                                    <p:tmPct val="50000"/>
                                  </p:iterate>
                                  <p:childTnLst>
                                    <p:set>
                                      <p:cBhvr>
                                        <p:cTn id="12" dur="1" fill="hold">
                                          <p:stCondLst>
                                            <p:cond delay="0"/>
                                          </p:stCondLst>
                                        </p:cTn>
                                        <p:tgtEl>
                                          <p:spTgt spid="2"/>
                                        </p:tgtEl>
                                        <p:attrNameLst>
                                          <p:attrName>style.visibility</p:attrName>
                                        </p:attrNameLst>
                                      </p:cBhvr>
                                      <p:to>
                                        <p:strVal val="visible"/>
                                      </p:to>
                                    </p:set>
                                    <p:set>
                                      <p:cBhvr>
                                        <p:cTn id="13" dur="910" fill="hold">
                                          <p:stCondLst>
                                            <p:cond delay="0"/>
                                          </p:stCondLst>
                                        </p:cTn>
                                        <p:tgtEl>
                                          <p:spTgt spid="2"/>
                                        </p:tgtEl>
                                        <p:attrNameLst>
                                          <p:attrName>style.rotation</p:attrName>
                                        </p:attrNameLst>
                                      </p:cBhvr>
                                      <p:to>
                                        <p:strVal val="-45.0"/>
                                      </p:to>
                                    </p:set>
                                    <p:anim calcmode="lin" valueType="num">
                                      <p:cBhvr>
                                        <p:cTn id="14" dur="910" fill="hold">
                                          <p:stCondLst>
                                            <p:cond delay="910"/>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15" dur="910"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16" dur="312" decel="50000" autoRev="1" fill="hold">
                                          <p:stCondLst>
                                            <p:cond delay="910"/>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17" dur="272" fill="hold">
                                          <p:stCondLst>
                                            <p:cond delay="1728"/>
                                          </p:stCondLst>
                                        </p:cTn>
                                        <p:tgtEl>
                                          <p:spTgt spid="2"/>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0772" y="431362"/>
            <a:ext cx="9620250" cy="5099570"/>
          </a:xfrm>
        </p:spPr>
        <p:txBody>
          <a:bodyPr>
            <a:normAutofit fontScale="90000"/>
          </a:bodyPr>
          <a:lstStyle/>
          <a:p>
            <a:pPr algn="just"/>
            <a:r>
              <a:rPr lang="en-US" sz="3100" dirty="0" smtClean="0"/>
              <a:t>Water is increasingly becoming a source of conflict not only in the Nile region but also in many other parts of the world. Water conflicts are found in many different settings: Locally, some pastoralists and farmers compete over scarce drinking water and water for their livestock. The residents in dam construction sites sometimes clash with the government when they are not adequately compensated or appropriate relocation plans are not made or implemented. Conflicts between and among</a:t>
            </a:r>
            <a:br>
              <a:rPr lang="en-US" sz="3100" dirty="0" smtClean="0"/>
            </a:br>
            <a:r>
              <a:rPr lang="en-US" sz="3100" dirty="0" smtClean="0"/>
              <a:t>countries, rich and poor people, pastoralists, nomads and farmers and non-farmers over water resources is a phenomenon in many part of the world.</a:t>
            </a:r>
            <a:endParaRPr lang="en-US" sz="3100" dirty="0"/>
          </a:p>
        </p:txBody>
      </p:sp>
      <p:sp>
        <p:nvSpPr>
          <p:cNvPr id="6" name="Rectangle 5"/>
          <p:cNvSpPr/>
          <p:nvPr/>
        </p:nvSpPr>
        <p:spPr>
          <a:xfrm>
            <a:off x="723900" y="100216"/>
            <a:ext cx="8820150" cy="504000"/>
          </a:xfrm>
          <a:prstGeom prst="rect">
            <a:avLst/>
          </a:prstGeom>
          <a:solidFill>
            <a:schemeClr val="accent1">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sz="4500" b="1" dirty="0" smtClean="0">
                <a:solidFill>
                  <a:schemeClr val="bg1"/>
                </a:solidFill>
              </a:rPr>
              <a:t>Introduction</a:t>
            </a:r>
            <a:endParaRPr lang="en-GB" sz="4500" b="1" dirty="0">
              <a:solidFill>
                <a:srgbClr val="0086F6"/>
              </a:solidFill>
            </a:endParaRPr>
          </a:p>
        </p:txBody>
      </p:sp>
    </p:spTree>
    <p:extLst>
      <p:ext uri="{BB962C8B-B14F-4D97-AF65-F5344CB8AC3E}">
        <p14:creationId xmlns="" xmlns:p14="http://schemas.microsoft.com/office/powerpoint/2010/main" val="889073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0772" y="431362"/>
            <a:ext cx="9620250" cy="5099570"/>
          </a:xfrm>
        </p:spPr>
        <p:txBody>
          <a:bodyPr>
            <a:normAutofit/>
          </a:bodyPr>
          <a:lstStyle/>
          <a:p>
            <a:pPr algn="just"/>
            <a:r>
              <a:rPr lang="en-US" sz="2800" dirty="0" smtClean="0"/>
              <a:t>Conflicts between and among the upper (e.g. Ethiopia) and lower (e.g. Sudan) Nile countries are old. The lack of a basin-wide agreement on water development projects poses a problem for both upstream countries (concern of their development being hindered) and downstream countries (concern of water security). Under pressure from rising demand, water resources will become increasingly exploited due to population growth, agriculture expansion, and the ever-rising expectations for improved standard</a:t>
            </a:r>
            <a:br>
              <a:rPr lang="en-US" sz="2800" dirty="0" smtClean="0"/>
            </a:br>
            <a:r>
              <a:rPr lang="en-US" sz="3200" dirty="0" smtClean="0"/>
              <a:t>of living worldwide. This encourages us to enhance and to move to joint projects or multipurpose projects between the two countries.</a:t>
            </a:r>
            <a:endParaRPr lang="en-US" sz="3100" dirty="0"/>
          </a:p>
        </p:txBody>
      </p:sp>
      <p:sp>
        <p:nvSpPr>
          <p:cNvPr id="6" name="Rectangle 5"/>
          <p:cNvSpPr/>
          <p:nvPr/>
        </p:nvSpPr>
        <p:spPr>
          <a:xfrm>
            <a:off x="723900" y="100216"/>
            <a:ext cx="8820150" cy="504000"/>
          </a:xfrm>
          <a:prstGeom prst="rect">
            <a:avLst/>
          </a:prstGeom>
          <a:solidFill>
            <a:schemeClr val="accent1">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sz="4500" b="1" dirty="0" smtClean="0">
                <a:solidFill>
                  <a:schemeClr val="bg1"/>
                </a:solidFill>
              </a:rPr>
              <a:t>Cont.</a:t>
            </a:r>
            <a:endParaRPr lang="en-GB" sz="4500" b="1" dirty="0">
              <a:solidFill>
                <a:srgbClr val="0086F6"/>
              </a:solidFill>
            </a:endParaRPr>
          </a:p>
        </p:txBody>
      </p:sp>
    </p:spTree>
    <p:extLst>
      <p:ext uri="{BB962C8B-B14F-4D97-AF65-F5344CB8AC3E}">
        <p14:creationId xmlns="" xmlns:p14="http://schemas.microsoft.com/office/powerpoint/2010/main" val="889073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57628" y="912914"/>
            <a:ext cx="8682315" cy="4851074"/>
          </a:xfrm>
        </p:spPr>
        <p:txBody>
          <a:bodyPr>
            <a:noAutofit/>
          </a:bodyPr>
          <a:lstStyle/>
          <a:p>
            <a:pPr algn="l"/>
            <a:r>
              <a:rPr lang="en-US" sz="3900" dirty="0" smtClean="0">
                <a:effectLst>
                  <a:outerShdw blurRad="38100" dist="38100" dir="2700000" algn="tl">
                    <a:srgbClr val="000000">
                      <a:alpha val="43137"/>
                    </a:srgbClr>
                  </a:outerShdw>
                </a:effectLst>
              </a:rPr>
              <a:t>The objectives of the study are to:</a:t>
            </a:r>
            <a:r>
              <a:rPr lang="en-US" sz="3700" dirty="0" smtClean="0">
                <a:effectLst>
                  <a:outerShdw blurRad="38100" dist="38100" dir="2700000" algn="tl">
                    <a:srgbClr val="000000">
                      <a:alpha val="43137"/>
                    </a:srgbClr>
                  </a:outerShdw>
                </a:effectLst>
              </a:rPr>
              <a:t/>
            </a:r>
            <a:br>
              <a:rPr lang="en-US" sz="3700" dirty="0" smtClean="0">
                <a:effectLst>
                  <a:outerShdw blurRad="38100" dist="38100" dir="2700000" algn="tl">
                    <a:srgbClr val="000000">
                      <a:alpha val="43137"/>
                    </a:srgbClr>
                  </a:outerShdw>
                </a:effectLst>
              </a:rPr>
            </a:br>
            <a:r>
              <a:rPr lang="en-US" sz="700" dirty="0" smtClean="0"/>
              <a:t/>
            </a:r>
            <a:br>
              <a:rPr lang="en-US" sz="700" dirty="0" smtClean="0"/>
            </a:br>
            <a:r>
              <a:rPr lang="en-US" sz="3700" dirty="0" smtClean="0"/>
              <a:t>- Draw the attention of stakeholders of the Blue Nile Basin countries to the necessity of joint projects for sustainable utilization and cooperation over shared water resources. </a:t>
            </a:r>
            <a:br>
              <a:rPr lang="en-US" sz="3700" dirty="0" smtClean="0"/>
            </a:br>
            <a:r>
              <a:rPr lang="en-US" sz="3700" dirty="0" smtClean="0"/>
              <a:t>- See the comparative advantages, challenges and risks and potentials, of the future joint integrated water resources projects.</a:t>
            </a:r>
            <a:endParaRPr lang="en-US" sz="3700" dirty="0"/>
          </a:p>
        </p:txBody>
      </p:sp>
      <p:sp>
        <p:nvSpPr>
          <p:cNvPr id="6" name="Rectangle 5"/>
          <p:cNvSpPr/>
          <p:nvPr/>
        </p:nvSpPr>
        <p:spPr>
          <a:xfrm>
            <a:off x="723900" y="287254"/>
            <a:ext cx="8820150" cy="504000"/>
          </a:xfrm>
          <a:prstGeom prst="rect">
            <a:avLst/>
          </a:prstGeom>
          <a:solidFill>
            <a:schemeClr val="accent1">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sz="4500" b="1" dirty="0" smtClean="0">
                <a:solidFill>
                  <a:schemeClr val="bg1"/>
                </a:solidFill>
              </a:rPr>
              <a:t>Research Objective</a:t>
            </a:r>
            <a:endParaRPr lang="en-GB" sz="4500" b="1" dirty="0">
              <a:solidFill>
                <a:srgbClr val="0086F6"/>
              </a:solidFill>
            </a:endParaRPr>
          </a:p>
        </p:txBody>
      </p:sp>
    </p:spTree>
    <p:extLst>
      <p:ext uri="{BB962C8B-B14F-4D97-AF65-F5344CB8AC3E}">
        <p14:creationId xmlns="" xmlns:p14="http://schemas.microsoft.com/office/powerpoint/2010/main" val="2699277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2609850" y="6096001"/>
            <a:ext cx="3867150" cy="584775"/>
          </a:xfrm>
          <a:prstGeom prst="rect">
            <a:avLst/>
          </a:prstGeom>
        </p:spPr>
        <p:style>
          <a:lnRef idx="1">
            <a:schemeClr val="accent5"/>
          </a:lnRef>
          <a:fillRef idx="2">
            <a:schemeClr val="accent5"/>
          </a:fillRef>
          <a:effectRef idx="1">
            <a:schemeClr val="accent5"/>
          </a:effectRef>
          <a:fontRef idx="minor">
            <a:schemeClr val="dk1"/>
          </a:fontRef>
        </p:style>
        <p:txBody>
          <a:bodyPr wrap="square" lIns="91440" tIns="45720" rIns="91440" bIns="45720">
            <a:spAutoFit/>
          </a:bodyPr>
          <a:lstStyle/>
          <a:p>
            <a:pPr algn="just" rtl="0"/>
            <a:r>
              <a:rPr lang="en-GB" sz="3200" b="1" dirty="0" smtClean="0">
                <a:effectLst>
                  <a:outerShdw blurRad="38100" dist="38100" dir="2700000" algn="tl">
                    <a:srgbClr val="000000">
                      <a:alpha val="43137"/>
                    </a:srgbClr>
                  </a:outerShdw>
                </a:effectLst>
              </a:rPr>
              <a:t>Blue Nile River Basin</a:t>
            </a:r>
            <a:endParaRPr lang="en-GB" sz="3200" b="1" dirty="0">
              <a:effectLst>
                <a:outerShdw blurRad="38100" dist="38100" dir="2700000" algn="tl">
                  <a:srgbClr val="000000">
                    <a:alpha val="43137"/>
                  </a:srgbClr>
                </a:outerShdw>
              </a:effectLst>
            </a:endParaRPr>
          </a:p>
        </p:txBody>
      </p:sp>
      <p:sp>
        <p:nvSpPr>
          <p:cNvPr id="16" name="Rectangle 15"/>
          <p:cNvSpPr/>
          <p:nvPr/>
        </p:nvSpPr>
        <p:spPr>
          <a:xfrm>
            <a:off x="723900" y="100216"/>
            <a:ext cx="8820150" cy="504000"/>
          </a:xfrm>
          <a:prstGeom prst="rect">
            <a:avLst/>
          </a:prstGeom>
          <a:solidFill>
            <a:schemeClr val="accent1">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sz="4500" b="1" dirty="0" smtClean="0">
                <a:solidFill>
                  <a:schemeClr val="bg1"/>
                </a:solidFill>
              </a:rPr>
              <a:t>Study Area</a:t>
            </a:r>
            <a:endParaRPr lang="en-GB" sz="4500" b="1" dirty="0">
              <a:solidFill>
                <a:srgbClr val="0086F6"/>
              </a:solidFill>
            </a:endParaRPr>
          </a:p>
        </p:txBody>
      </p:sp>
      <p:pic>
        <p:nvPicPr>
          <p:cNvPr id="14" name="Picture 13"/>
          <p:cNvPicPr>
            <a:picLocks noChangeAspect="1"/>
          </p:cNvPicPr>
          <p:nvPr/>
        </p:nvPicPr>
        <p:blipFill>
          <a:blip r:embed="rId3" cstate="print"/>
          <a:stretch>
            <a:fillRect/>
          </a:stretch>
        </p:blipFill>
        <p:spPr>
          <a:xfrm>
            <a:off x="1747928" y="940266"/>
            <a:ext cx="5510122" cy="4298484"/>
          </a:xfrm>
          <a:prstGeom prst="rect">
            <a:avLst/>
          </a:prstGeom>
        </p:spPr>
      </p:pic>
    </p:spTree>
    <p:extLst>
      <p:ext uri="{BB962C8B-B14F-4D97-AF65-F5344CB8AC3E}">
        <p14:creationId xmlns="" xmlns:p14="http://schemas.microsoft.com/office/powerpoint/2010/main" val="17453373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723900" y="100216"/>
            <a:ext cx="8820150" cy="504000"/>
          </a:xfrm>
          <a:prstGeom prst="rect">
            <a:avLst/>
          </a:prstGeom>
          <a:solidFill>
            <a:schemeClr val="accent1">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sz="4400" b="1" dirty="0" smtClean="0">
                <a:solidFill>
                  <a:schemeClr val="bg1"/>
                </a:solidFill>
              </a:rPr>
              <a:t>Schematic Diagram for BNRB</a:t>
            </a:r>
            <a:endParaRPr lang="en-GB" sz="4400" b="1" dirty="0">
              <a:solidFill>
                <a:srgbClr val="0086F6"/>
              </a:solidFill>
            </a:endParaRPr>
          </a:p>
        </p:txBody>
      </p:sp>
      <p:pic>
        <p:nvPicPr>
          <p:cNvPr id="11" name="Picture 1" descr="D:\PhD_2010_2014\PhD_writing\Desck_Top_Backup_2016\adjusted Figures and Tables for PhD\13579.png"/>
          <p:cNvPicPr>
            <a:picLocks noChangeAspect="1" noChangeArrowheads="1"/>
          </p:cNvPicPr>
          <p:nvPr/>
        </p:nvPicPr>
        <p:blipFill>
          <a:blip r:embed="rId3" cstate="print"/>
          <a:srcRect/>
          <a:stretch>
            <a:fillRect/>
          </a:stretch>
        </p:blipFill>
        <p:spPr bwMode="auto">
          <a:xfrm>
            <a:off x="1555306" y="1034716"/>
            <a:ext cx="5206440" cy="5654841"/>
          </a:xfrm>
          <a:prstGeom prst="rect">
            <a:avLst/>
          </a:prstGeom>
          <a:noFill/>
        </p:spPr>
      </p:pic>
      <p:pic>
        <p:nvPicPr>
          <p:cNvPr id="12" name="Picture 2" descr="C:\Users\pc\Desktop\adjusted Figures and Tables for PhD\legends_2.jpg"/>
          <p:cNvPicPr>
            <a:picLocks noChangeAspect="1" noChangeArrowheads="1"/>
          </p:cNvPicPr>
          <p:nvPr/>
        </p:nvPicPr>
        <p:blipFill>
          <a:blip r:embed="rId4" cstate="print"/>
          <a:srcRect/>
          <a:stretch>
            <a:fillRect/>
          </a:stretch>
        </p:blipFill>
        <p:spPr bwMode="auto">
          <a:xfrm>
            <a:off x="9327882" y="900889"/>
            <a:ext cx="2527787" cy="4506683"/>
          </a:xfrm>
          <a:prstGeom prst="rect">
            <a:avLst/>
          </a:prstGeom>
          <a:noFill/>
        </p:spPr>
      </p:pic>
    </p:spTree>
    <p:extLst>
      <p:ext uri="{BB962C8B-B14F-4D97-AF65-F5344CB8AC3E}">
        <p14:creationId xmlns="" xmlns:p14="http://schemas.microsoft.com/office/powerpoint/2010/main" val="17132828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8818" y="997527"/>
            <a:ext cx="9658350" cy="5581833"/>
          </a:xfrm>
        </p:spPr>
        <p:txBody>
          <a:bodyPr>
            <a:normAutofit fontScale="90000"/>
          </a:bodyPr>
          <a:lstStyle/>
          <a:p>
            <a:pPr algn="just"/>
            <a:r>
              <a:rPr lang="en-US" sz="3400" dirty="0" smtClean="0"/>
              <a:t>The study used an expert-interview methodology, 30 people were interviewed, 50 from Sudan, 50 from Ethiopia, including academics, consultant s, experts working for their governments on water issues, and coordinators for the Eastern Nile Technical Regional Office (ENTRO). Furthermore, background analysis of the available documents from workshops, Nile 2002 conference series, and other conferences and workshops were used. The researcher does not present a governmental position in his</a:t>
            </a:r>
            <a:br>
              <a:rPr lang="en-US" sz="3400" dirty="0" smtClean="0"/>
            </a:br>
            <a:r>
              <a:rPr lang="en-US" sz="3400" dirty="0" smtClean="0"/>
              <a:t>research. The research approach (Figure 1) consisted of independently assessing the upstream (Ethiopia) and downstream (Sudan) views, and then comparing them in this report. </a:t>
            </a:r>
            <a:endParaRPr lang="en-US" sz="3400" dirty="0"/>
          </a:p>
        </p:txBody>
      </p:sp>
      <p:sp>
        <p:nvSpPr>
          <p:cNvPr id="6" name="Rectangle 5"/>
          <p:cNvSpPr/>
          <p:nvPr/>
        </p:nvSpPr>
        <p:spPr>
          <a:xfrm>
            <a:off x="723900" y="100216"/>
            <a:ext cx="8820150" cy="504000"/>
          </a:xfrm>
          <a:prstGeom prst="rect">
            <a:avLst/>
          </a:prstGeom>
          <a:solidFill>
            <a:schemeClr val="accent1">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sz="4500" b="1" dirty="0" smtClean="0">
                <a:solidFill>
                  <a:schemeClr val="bg1"/>
                </a:solidFill>
              </a:rPr>
              <a:t>Methodology</a:t>
            </a:r>
            <a:endParaRPr lang="en-GB" sz="4500" b="1" dirty="0">
              <a:solidFill>
                <a:srgbClr val="0086F6"/>
              </a:solidFill>
            </a:endParaRPr>
          </a:p>
        </p:txBody>
      </p:sp>
    </p:spTree>
    <p:extLst>
      <p:ext uri="{BB962C8B-B14F-4D97-AF65-F5344CB8AC3E}">
        <p14:creationId xmlns="" xmlns:p14="http://schemas.microsoft.com/office/powerpoint/2010/main" val="25969220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23900" y="100216"/>
            <a:ext cx="8820150" cy="504000"/>
          </a:xfrm>
          <a:prstGeom prst="rect">
            <a:avLst/>
          </a:prstGeom>
          <a:solidFill>
            <a:schemeClr val="accent1">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sz="4500" b="1" dirty="0" smtClean="0">
                <a:solidFill>
                  <a:schemeClr val="bg1"/>
                </a:solidFill>
              </a:rPr>
              <a:t>Cont.</a:t>
            </a:r>
            <a:endParaRPr lang="en-GB" sz="4500" b="1" dirty="0">
              <a:solidFill>
                <a:srgbClr val="0086F6"/>
              </a:solidFill>
            </a:endParaRPr>
          </a:p>
        </p:txBody>
      </p:sp>
      <p:sp>
        <p:nvSpPr>
          <p:cNvPr id="8" name="Title 1"/>
          <p:cNvSpPr>
            <a:spLocks noGrp="1"/>
          </p:cNvSpPr>
          <p:nvPr>
            <p:ph type="ctrTitle"/>
          </p:nvPr>
        </p:nvSpPr>
        <p:spPr>
          <a:xfrm>
            <a:off x="685747" y="935169"/>
            <a:ext cx="9642817" cy="3886199"/>
          </a:xfrm>
        </p:spPr>
        <p:txBody>
          <a:bodyPr>
            <a:normAutofit fontScale="90000"/>
          </a:bodyPr>
          <a:lstStyle/>
          <a:p>
            <a:pPr algn="l"/>
            <a:r>
              <a:rPr lang="en-US" sz="3600" dirty="0" smtClean="0"/>
              <a:t>The study takes a conflict prevention and/or resolution transformation approach. There are four types of conflict management types, except for overt actions (such as use of military means), which are:</a:t>
            </a:r>
            <a:br>
              <a:rPr lang="en-US" sz="3600" dirty="0" smtClean="0"/>
            </a:br>
            <a:r>
              <a:rPr lang="en-US" sz="3600" dirty="0" smtClean="0"/>
              <a:t/>
            </a:r>
            <a:br>
              <a:rPr lang="en-US" sz="3600" dirty="0" smtClean="0"/>
            </a:br>
            <a:r>
              <a:rPr lang="en-US" sz="3600" dirty="0" smtClean="0"/>
              <a:t>- Prevention.</a:t>
            </a:r>
            <a:br>
              <a:rPr lang="en-US" sz="3600" dirty="0" smtClean="0"/>
            </a:br>
            <a:r>
              <a:rPr lang="en-US" sz="3600" dirty="0" smtClean="0"/>
              <a:t>- Avoidance.</a:t>
            </a:r>
            <a:br>
              <a:rPr lang="en-US" sz="3600" dirty="0" smtClean="0"/>
            </a:br>
            <a:r>
              <a:rPr lang="en-US" sz="3600" dirty="0" smtClean="0"/>
              <a:t>- Settlement.</a:t>
            </a:r>
            <a:br>
              <a:rPr lang="en-US" sz="3600" dirty="0" smtClean="0"/>
            </a:br>
            <a:r>
              <a:rPr lang="en-US" sz="3600" dirty="0" smtClean="0"/>
              <a:t>- Resolution.</a:t>
            </a:r>
            <a:endParaRPr lang="en-US" sz="3400" dirty="0"/>
          </a:p>
        </p:txBody>
      </p:sp>
    </p:spTree>
    <p:extLst>
      <p:ext uri="{BB962C8B-B14F-4D97-AF65-F5344CB8AC3E}">
        <p14:creationId xmlns="" xmlns:p14="http://schemas.microsoft.com/office/powerpoint/2010/main" val="378454122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11839</TotalTime>
  <Words>995</Words>
  <Application>Microsoft Office PowerPoint</Application>
  <PresentationFormat>Custom</PresentationFormat>
  <Paragraphs>81</Paragraphs>
  <Slides>20</Slides>
  <Notes>19</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Slide 1</vt:lpstr>
      <vt:lpstr>Slide 2</vt:lpstr>
      <vt:lpstr>Water is increasingly becoming a source of conflict not only in the Nile region but also in many other parts of the world. Water conflicts are found in many different settings: Locally, some pastoralists and farmers compete over scarce drinking water and water for their livestock. The residents in dam construction sites sometimes clash with the government when they are not adequately compensated or appropriate relocation plans are not made or implemented. Conflicts between and among countries, rich and poor people, pastoralists, nomads and farmers and non-farmers over water resources is a phenomenon in many part of the world.</vt:lpstr>
      <vt:lpstr>Conflicts between and among the upper (e.g. Ethiopia) and lower (e.g. Sudan) Nile countries are old. The lack of a basin-wide agreement on water development projects poses a problem for both upstream countries (concern of their development being hindered) and downstream countries (concern of water security). Under pressure from rising demand, water resources will become increasingly exploited due to population growth, agriculture expansion, and the ever-rising expectations for improved standard of living worldwide. This encourages us to enhance and to move to joint projects or multipurpose projects between the two countries.</vt:lpstr>
      <vt:lpstr>The objectives of the study are to:  - Draw the attention of stakeholders of the Blue Nile Basin countries to the necessity of joint projects for sustainable utilization and cooperation over shared water resources.  - See the comparative advantages, challenges and risks and potentials, of the future joint integrated water resources projects.</vt:lpstr>
      <vt:lpstr>Slide 6</vt:lpstr>
      <vt:lpstr>Slide 7</vt:lpstr>
      <vt:lpstr>The study used an expert-interview methodology, 30 people were interviewed, 50 from Sudan, 50 from Ethiopia, including academics, consultant s, experts working for their governments on water issues, and coordinators for the Eastern Nile Technical Regional Office (ENTRO). Furthermore, background analysis of the available documents from workshops, Nile 2002 conference series, and other conferences and workshops were used. The researcher does not present a governmental position in his research. The research approach (Figure 1) consisted of independently assessing the upstream (Ethiopia) and downstream (Sudan) views, and then comparing them in this report. </vt:lpstr>
      <vt:lpstr>The study takes a conflict prevention and/or resolution transformation approach. There are four types of conflict management types, except for overt actions (such as use of military means), which are:  - Prevention. - Avoidance. - Settlement. - Resolution.</vt:lpstr>
      <vt:lpstr>Joint win-win projects are ones that can enhance the cooperation between the two countries. Some suggested areas for joint projects are small and large dams and  irrigation systems on a village or household level along the various Lake Tana and Blue Nile tributaries. Small-scale hydro-electric power stations can also be built in most of the tributaries on community and village levels.</vt:lpstr>
      <vt:lpstr>Some areas located around Lake Tana have been suggested as a natural storage, suitable for the regulators of large volumes of water. One of the numerous advantages of the construction of the Blue Nile reservoirs in Ethiopia can be the saving of a huge amount of waters that presently evaporates (through evaporation and evapotranspiration) from the downstream countries (e.g. Sudan). These reservoirs could provide over-year storage. They could also control the unexpected floods that also affect the Sudan, and they could help to reduce the large sediment loads. Through the construction of water reservoirs, in the BN main stem and its tributaries, can be irrigated and could be cultivated 2-3 times a year, which could help the Blue Nile river basin to be self-sufficient in food.</vt:lpstr>
      <vt:lpstr>Slide 12</vt:lpstr>
      <vt:lpstr>Slide 13</vt:lpstr>
      <vt:lpstr>By enhancing joint projects between Ethiopia and Sudan to build dams and construct irrigation projects, the Nile countries can enhance peace and stability in the region. Without this principle it is not possible to satisfy human needs for the present and coming generations. </vt:lpstr>
      <vt:lpstr>If the upper and lower Nile riparian countries continue arguing on legal issues over the so called ‘national and regional rights’ to water, planning uncertainty is greater and more environmental deterioration is imminent. It is therefore advisable to follow a basin approach and use water on a sustainable basis, because nature has its own laws and limitations to serve its users. Joint management implies agreement on a set of principles or structures on the collective use of common water resources of the two countries. The Integrated Water Resources Management approach will only work if practitioners and policy-makers recognize and accept that sustainability is as much about the social and economic as about water and the environment.</vt:lpstr>
      <vt:lpstr>Impacts of hydropower projects on the Blue Nile could be mitigated by proper planning, consultation and proper operating schedules agreed upon by the two countries. Some of our interviewers (Ethiopian) said that hydropower projects have no affect for downstream countries, where the dam operation is carried out well, keeping the water and releasing it when needed is a potential benefits for the downstream country. In Sudan, where the river flows on the flat surface area, many people have to be displaced when building a dam, in Ethiopia the river flows in gorges, so there are not, or much less, displacement of people.</vt:lpstr>
      <vt:lpstr>The benefits of joint projects can be summarized in:  ·  Maximizing water resources, ·  Linking the issue of water to other resources, ·  Establishing a supra-national organization, ·  Better use of technology, ·  Basin-wide conservation, ·  Positive spill- over for political relations, ·  Environmental protection, and ·  Combating drought.</vt:lpstr>
      <vt:lpstr>Recommendations</vt:lpstr>
      <vt:lpstr>Future Prospective</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freezone</dc:creator>
  <cp:lastModifiedBy>pc</cp:lastModifiedBy>
  <cp:revision>131</cp:revision>
  <dcterms:created xsi:type="dcterms:W3CDTF">2018-08-31T20:01:22Z</dcterms:created>
  <dcterms:modified xsi:type="dcterms:W3CDTF">2020-08-15T19:36:45Z</dcterms:modified>
</cp:coreProperties>
</file>