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4" r:id="rId5"/>
    <p:sldId id="275" r:id="rId6"/>
    <p:sldId id="276" r:id="rId7"/>
    <p:sldId id="287" r:id="rId8"/>
    <p:sldId id="278" r:id="rId9"/>
    <p:sldId id="270" r:id="rId10"/>
    <p:sldId id="264" r:id="rId11"/>
    <p:sldId id="267" r:id="rId12"/>
    <p:sldId id="286" r:id="rId13"/>
    <p:sldId id="289" r:id="rId14"/>
    <p:sldId id="29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01" autoAdjust="0"/>
    <p:restoredTop sz="94660"/>
  </p:normalViewPr>
  <p:slideViewPr>
    <p:cSldViewPr snapToGrid="0">
      <p:cViewPr>
        <p:scale>
          <a:sx n="60" d="100"/>
          <a:sy n="60" d="100"/>
        </p:scale>
        <p:origin x="-870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Sheet1!$E$3</c:f>
              <c:strCache>
                <c:ptCount val="1"/>
                <c:pt idx="0">
                  <c:v>Lake area (km2)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6036036036036036E-2"/>
                  <c:y val="-6.2402485879185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927927927927932E-2"/>
                  <c:y val="-4.57618229780693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8288288288288286E-2"/>
                  <c:y val="-4.9921988703348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1531531531531612E-2"/>
                  <c:y val="-6.65626516044645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6036036036036036E-2"/>
                  <c:y val="-4.9921988703348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Sheet1!$D$4:$D$8</c:f>
              <c:strCache>
                <c:ptCount val="5"/>
                <c:pt idx="0">
                  <c:v>Feb, 2015</c:v>
                </c:pt>
                <c:pt idx="1">
                  <c:v>Oct, 2016</c:v>
                </c:pt>
                <c:pt idx="2">
                  <c:v>Sept, 2017</c:v>
                </c:pt>
                <c:pt idx="3">
                  <c:v>Dec, 2018</c:v>
                </c:pt>
                <c:pt idx="4">
                  <c:v>Dec, 2019</c:v>
                </c:pt>
              </c:strCache>
            </c:strRef>
          </c:cat>
          <c:val>
            <c:numRef>
              <c:f>Sheet1!$E$4:$E$8</c:f>
              <c:numCache>
                <c:formatCode>General</c:formatCode>
                <c:ptCount val="5"/>
                <c:pt idx="0">
                  <c:v>3069.3</c:v>
                </c:pt>
                <c:pt idx="1">
                  <c:v>3042.1</c:v>
                </c:pt>
                <c:pt idx="2">
                  <c:v>3052.6</c:v>
                </c:pt>
                <c:pt idx="3">
                  <c:v>3090.8</c:v>
                </c:pt>
                <c:pt idx="4">
                  <c:v>3056.3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7A2B-4933-BC9A-28BA5397F3A3}"/>
            </c:ext>
          </c:extLst>
        </c:ser>
        <c:ser>
          <c:idx val="1"/>
          <c:order val="1"/>
          <c:tx>
            <c:strRef>
              <c:f>Sheet1!$F$3</c:f>
              <c:strCache>
                <c:ptCount val="1"/>
                <c:pt idx="0">
                  <c:v>Water hyacinth coverage (ha)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779370954344615E-2"/>
                  <c:y val="-8.32033145055806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3813313884445482E-2"/>
                  <c:y val="-8.7363480230859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9830285349495932E-2"/>
                  <c:y val="-9.15236459561388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9787856686869823E-2"/>
                  <c:y val="-8.3203314505580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1779370954344615E-2"/>
                  <c:y val="-3.3281325802232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A2B-4933-BC9A-28BA5397F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Sheet1!$D$4:$D$8</c:f>
              <c:strCache>
                <c:ptCount val="5"/>
                <c:pt idx="0">
                  <c:v>Feb, 2015</c:v>
                </c:pt>
                <c:pt idx="1">
                  <c:v>Oct, 2016</c:v>
                </c:pt>
                <c:pt idx="2">
                  <c:v>Sept, 2017</c:v>
                </c:pt>
                <c:pt idx="3">
                  <c:v>Dec, 2018</c:v>
                </c:pt>
                <c:pt idx="4">
                  <c:v>Dec, 2019</c:v>
                </c:pt>
              </c:strCache>
            </c:strRef>
          </c:cat>
          <c:val>
            <c:numRef>
              <c:f>Sheet1!$F$4:$F$8</c:f>
              <c:numCache>
                <c:formatCode>General</c:formatCode>
                <c:ptCount val="5"/>
                <c:pt idx="0">
                  <c:v>278.3</c:v>
                </c:pt>
                <c:pt idx="1">
                  <c:v>613.6</c:v>
                </c:pt>
                <c:pt idx="2">
                  <c:v>1108.7</c:v>
                </c:pt>
                <c:pt idx="3">
                  <c:v>2036.5</c:v>
                </c:pt>
                <c:pt idx="4">
                  <c:v>2504.5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7A2B-4933-BC9A-28BA5397F3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354560"/>
        <c:axId val="146356096"/>
      </c:lineChart>
      <c:catAx>
        <c:axId val="14635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56096"/>
        <c:crosses val="autoZero"/>
        <c:auto val="1"/>
        <c:lblAlgn val="ctr"/>
        <c:lblOffset val="100"/>
        <c:noMultiLvlLbl val="0"/>
      </c:catAx>
      <c:valAx>
        <c:axId val="146356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5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079437897450072E-3"/>
          <c:y val="0.8814205360848516"/>
          <c:w val="0.95611988414091342"/>
          <c:h val="8.52981381129160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rgbClr val="0070C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accent1"/>
      </a:solidFill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30158085734534"/>
          <c:y val="0.16014594684904634"/>
          <c:w val="0.7768314832423423"/>
          <c:h val="0.61153454380830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'all summary'!$C$1</c:f>
              <c:strCache>
                <c:ptCount val="1"/>
                <c:pt idx="0">
                  <c:v>Area covered by water hyacinth(ha)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  <a:effectLst/>
          </c:spPr>
          <c:invertIfNegative val="0"/>
          <c:cat>
            <c:strRef>
              <c:f>'all summary'!$B$2:$B$39</c:f>
              <c:strCache>
                <c:ptCount val="38"/>
                <c:pt idx="0">
                  <c:v>May,2016</c:v>
                </c:pt>
                <c:pt idx="1">
                  <c:v>June,2016</c:v>
                </c:pt>
                <c:pt idx="2">
                  <c:v>Sept,2016</c:v>
                </c:pt>
                <c:pt idx="3">
                  <c:v>Oct,2016</c:v>
                </c:pt>
                <c:pt idx="4">
                  <c:v>Nov,2016</c:v>
                </c:pt>
                <c:pt idx="5">
                  <c:v>Dec,2016</c:v>
                </c:pt>
                <c:pt idx="6">
                  <c:v>Jan, 2017</c:v>
                </c:pt>
                <c:pt idx="7">
                  <c:v>Feb,2017</c:v>
                </c:pt>
                <c:pt idx="8">
                  <c:v>Mar, 2017</c:v>
                </c:pt>
                <c:pt idx="9">
                  <c:v>Apr, 2017</c:v>
                </c:pt>
                <c:pt idx="10">
                  <c:v>May, 2017</c:v>
                </c:pt>
                <c:pt idx="11">
                  <c:v>Aug, 2017</c:v>
                </c:pt>
                <c:pt idx="12">
                  <c:v>Sept, 2017</c:v>
                </c:pt>
                <c:pt idx="13">
                  <c:v>Oct, 2017</c:v>
                </c:pt>
                <c:pt idx="14">
                  <c:v>Nov, 2017</c:v>
                </c:pt>
                <c:pt idx="15">
                  <c:v>Dec, 2017</c:v>
                </c:pt>
                <c:pt idx="16">
                  <c:v>Jan, 2018</c:v>
                </c:pt>
                <c:pt idx="17">
                  <c:v>Feb, 2018</c:v>
                </c:pt>
                <c:pt idx="18">
                  <c:v>Mar, 2018</c:v>
                </c:pt>
                <c:pt idx="19">
                  <c:v>Apr, 2018</c:v>
                </c:pt>
                <c:pt idx="20">
                  <c:v>May, 2018</c:v>
                </c:pt>
                <c:pt idx="21">
                  <c:v>Jun, 2018</c:v>
                </c:pt>
                <c:pt idx="22">
                  <c:v>Aug, 2018</c:v>
                </c:pt>
                <c:pt idx="23">
                  <c:v>Sept, 2018</c:v>
                </c:pt>
                <c:pt idx="24">
                  <c:v>Oct, 2018</c:v>
                </c:pt>
                <c:pt idx="25">
                  <c:v>Nov, 2018</c:v>
                </c:pt>
                <c:pt idx="26">
                  <c:v>Dec, 2018</c:v>
                </c:pt>
                <c:pt idx="27">
                  <c:v>Jan, 2019</c:v>
                </c:pt>
                <c:pt idx="28">
                  <c:v>Feb, 2019</c:v>
                </c:pt>
                <c:pt idx="29">
                  <c:v>Mar, 2019</c:v>
                </c:pt>
                <c:pt idx="30">
                  <c:v>Apr, 2019</c:v>
                </c:pt>
                <c:pt idx="31">
                  <c:v>May, 2019</c:v>
                </c:pt>
                <c:pt idx="32">
                  <c:v>Jun, 2019</c:v>
                </c:pt>
                <c:pt idx="33">
                  <c:v>Aug, 2019</c:v>
                </c:pt>
                <c:pt idx="34">
                  <c:v>Sept, 2019</c:v>
                </c:pt>
                <c:pt idx="35">
                  <c:v>Oct,2019</c:v>
                </c:pt>
                <c:pt idx="36">
                  <c:v>Nov, 2019</c:v>
                </c:pt>
                <c:pt idx="37">
                  <c:v>Dec, 2019</c:v>
                </c:pt>
              </c:strCache>
            </c:strRef>
          </c:cat>
          <c:val>
            <c:numRef>
              <c:f>'all summary'!$C$2:$C$39</c:f>
              <c:numCache>
                <c:formatCode>General</c:formatCode>
                <c:ptCount val="38"/>
                <c:pt idx="0">
                  <c:v>233.1</c:v>
                </c:pt>
                <c:pt idx="1">
                  <c:v>342.6</c:v>
                </c:pt>
                <c:pt idx="2">
                  <c:v>356</c:v>
                </c:pt>
                <c:pt idx="3">
                  <c:v>613.6</c:v>
                </c:pt>
                <c:pt idx="4">
                  <c:v>314.3</c:v>
                </c:pt>
                <c:pt idx="5">
                  <c:v>309.39999999999998</c:v>
                </c:pt>
                <c:pt idx="6">
                  <c:v>247.7</c:v>
                </c:pt>
                <c:pt idx="7">
                  <c:v>197.7</c:v>
                </c:pt>
                <c:pt idx="8">
                  <c:v>103.3</c:v>
                </c:pt>
                <c:pt idx="9">
                  <c:v>97.3</c:v>
                </c:pt>
                <c:pt idx="10">
                  <c:v>106</c:v>
                </c:pt>
                <c:pt idx="11">
                  <c:v>446.6</c:v>
                </c:pt>
                <c:pt idx="12">
                  <c:v>795.7</c:v>
                </c:pt>
                <c:pt idx="13">
                  <c:v>1108.7</c:v>
                </c:pt>
                <c:pt idx="14">
                  <c:v>1041.0999999999999</c:v>
                </c:pt>
                <c:pt idx="15">
                  <c:v>875.6</c:v>
                </c:pt>
                <c:pt idx="16">
                  <c:v>868.1</c:v>
                </c:pt>
                <c:pt idx="17">
                  <c:v>838.1</c:v>
                </c:pt>
                <c:pt idx="18">
                  <c:v>654.5</c:v>
                </c:pt>
                <c:pt idx="19">
                  <c:v>566.70000000000005</c:v>
                </c:pt>
                <c:pt idx="20">
                  <c:v>546.6</c:v>
                </c:pt>
                <c:pt idx="21">
                  <c:v>793.4</c:v>
                </c:pt>
                <c:pt idx="22">
                  <c:v>884.6</c:v>
                </c:pt>
                <c:pt idx="23">
                  <c:v>1416.8</c:v>
                </c:pt>
                <c:pt idx="24">
                  <c:v>1851.6</c:v>
                </c:pt>
                <c:pt idx="25">
                  <c:v>1949.5</c:v>
                </c:pt>
                <c:pt idx="26">
                  <c:v>2036.5</c:v>
                </c:pt>
                <c:pt idx="27">
                  <c:v>1694.9</c:v>
                </c:pt>
                <c:pt idx="28">
                  <c:v>1449.2</c:v>
                </c:pt>
                <c:pt idx="29">
                  <c:v>714.6</c:v>
                </c:pt>
                <c:pt idx="30">
                  <c:v>552.1</c:v>
                </c:pt>
                <c:pt idx="31">
                  <c:v>456.3</c:v>
                </c:pt>
                <c:pt idx="32">
                  <c:v>436.7</c:v>
                </c:pt>
                <c:pt idx="33">
                  <c:v>1106.8</c:v>
                </c:pt>
                <c:pt idx="34">
                  <c:v>1111</c:v>
                </c:pt>
                <c:pt idx="35">
                  <c:v>1866.6</c:v>
                </c:pt>
                <c:pt idx="36">
                  <c:v>2134.6</c:v>
                </c:pt>
                <c:pt idx="37">
                  <c:v>2504.5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3BB-46E5-AB58-C58FAECC33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520704"/>
        <c:axId val="122522624"/>
      </c:barChart>
      <c:lineChart>
        <c:grouping val="standard"/>
        <c:varyColors val="0"/>
        <c:ser>
          <c:idx val="1"/>
          <c:order val="1"/>
          <c:tx>
            <c:strRef>
              <c:f>'all summary'!$D$1</c:f>
              <c:strCache>
                <c:ptCount val="1"/>
                <c:pt idx="0">
                  <c:v>Mean monthly lake stage (m)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cat>
            <c:strRef>
              <c:f>'all summary'!$B$2:$B$39</c:f>
              <c:strCache>
                <c:ptCount val="38"/>
                <c:pt idx="0">
                  <c:v>May,2016</c:v>
                </c:pt>
                <c:pt idx="1">
                  <c:v>June,2016</c:v>
                </c:pt>
                <c:pt idx="2">
                  <c:v>Sept,2016</c:v>
                </c:pt>
                <c:pt idx="3">
                  <c:v>Oct,2016</c:v>
                </c:pt>
                <c:pt idx="4">
                  <c:v>Nov,2016</c:v>
                </c:pt>
                <c:pt idx="5">
                  <c:v>Dec,2016</c:v>
                </c:pt>
                <c:pt idx="6">
                  <c:v>Jan, 2017</c:v>
                </c:pt>
                <c:pt idx="7">
                  <c:v>Feb,2017</c:v>
                </c:pt>
                <c:pt idx="8">
                  <c:v>Mar, 2017</c:v>
                </c:pt>
                <c:pt idx="9">
                  <c:v>Apr, 2017</c:v>
                </c:pt>
                <c:pt idx="10">
                  <c:v>May, 2017</c:v>
                </c:pt>
                <c:pt idx="11">
                  <c:v>Aug, 2017</c:v>
                </c:pt>
                <c:pt idx="12">
                  <c:v>Sept, 2017</c:v>
                </c:pt>
                <c:pt idx="13">
                  <c:v>Oct, 2017</c:v>
                </c:pt>
                <c:pt idx="14">
                  <c:v>Nov, 2017</c:v>
                </c:pt>
                <c:pt idx="15">
                  <c:v>Dec, 2017</c:v>
                </c:pt>
                <c:pt idx="16">
                  <c:v>Jan, 2018</c:v>
                </c:pt>
                <c:pt idx="17">
                  <c:v>Feb, 2018</c:v>
                </c:pt>
                <c:pt idx="18">
                  <c:v>Mar, 2018</c:v>
                </c:pt>
                <c:pt idx="19">
                  <c:v>Apr, 2018</c:v>
                </c:pt>
                <c:pt idx="20">
                  <c:v>May, 2018</c:v>
                </c:pt>
                <c:pt idx="21">
                  <c:v>Jun, 2018</c:v>
                </c:pt>
                <c:pt idx="22">
                  <c:v>Aug, 2018</c:v>
                </c:pt>
                <c:pt idx="23">
                  <c:v>Sept, 2018</c:v>
                </c:pt>
                <c:pt idx="24">
                  <c:v>Oct, 2018</c:v>
                </c:pt>
                <c:pt idx="25">
                  <c:v>Nov, 2018</c:v>
                </c:pt>
                <c:pt idx="26">
                  <c:v>Dec, 2018</c:v>
                </c:pt>
                <c:pt idx="27">
                  <c:v>Jan, 2019</c:v>
                </c:pt>
                <c:pt idx="28">
                  <c:v>Feb, 2019</c:v>
                </c:pt>
                <c:pt idx="29">
                  <c:v>Mar, 2019</c:v>
                </c:pt>
                <c:pt idx="30">
                  <c:v>Apr, 2019</c:v>
                </c:pt>
                <c:pt idx="31">
                  <c:v>May, 2019</c:v>
                </c:pt>
                <c:pt idx="32">
                  <c:v>Jun, 2019</c:v>
                </c:pt>
                <c:pt idx="33">
                  <c:v>Aug, 2019</c:v>
                </c:pt>
                <c:pt idx="34">
                  <c:v>Sept, 2019</c:v>
                </c:pt>
                <c:pt idx="35">
                  <c:v>Oct,2019</c:v>
                </c:pt>
                <c:pt idx="36">
                  <c:v>Nov, 2019</c:v>
                </c:pt>
                <c:pt idx="37">
                  <c:v>Dec, 2019</c:v>
                </c:pt>
              </c:strCache>
            </c:strRef>
          </c:cat>
          <c:val>
            <c:numRef>
              <c:f>'all summary'!$D$2:$D$39</c:f>
              <c:numCache>
                <c:formatCode>_(* #,##0.00_);_(* \(#,##0.00\);_(* "-"??_);_(@_)</c:formatCode>
                <c:ptCount val="38"/>
                <c:pt idx="0">
                  <c:v>1.5674869109947638</c:v>
                </c:pt>
                <c:pt idx="1">
                  <c:v>1.5078640776699033</c:v>
                </c:pt>
                <c:pt idx="2">
                  <c:v>3.4033101529902767</c:v>
                </c:pt>
                <c:pt idx="3">
                  <c:v>3.4951006711409383</c:v>
                </c:pt>
                <c:pt idx="4">
                  <c:v>3.3803333333333265</c:v>
                </c:pt>
                <c:pt idx="5">
                  <c:v>3.1772446236559415</c:v>
                </c:pt>
                <c:pt idx="6">
                  <c:v>2.9767473118279768</c:v>
                </c:pt>
                <c:pt idx="7">
                  <c:v>2.783005952380956</c:v>
                </c:pt>
                <c:pt idx="8">
                  <c:v>2.5525268817204365</c:v>
                </c:pt>
                <c:pt idx="9">
                  <c:v>2.2980972222222245</c:v>
                </c:pt>
                <c:pt idx="10">
                  <c:v>2.167577388963676</c:v>
                </c:pt>
                <c:pt idx="11">
                  <c:v>3.2668682795698873</c:v>
                </c:pt>
                <c:pt idx="12">
                  <c:v>3.9197629009762891</c:v>
                </c:pt>
                <c:pt idx="13">
                  <c:v>3.98336010709505</c:v>
                </c:pt>
                <c:pt idx="14">
                  <c:v>3.8347222222221888</c:v>
                </c:pt>
                <c:pt idx="15">
                  <c:v>3.583239247311794</c:v>
                </c:pt>
                <c:pt idx="16">
                  <c:v>3.3447177419354599</c:v>
                </c:pt>
                <c:pt idx="17">
                  <c:v>3.1227083333333083</c:v>
                </c:pt>
                <c:pt idx="18">
                  <c:v>2.8709825033647118</c:v>
                </c:pt>
                <c:pt idx="19">
                  <c:v>2.5929861111111068</c:v>
                </c:pt>
                <c:pt idx="20">
                  <c:v>2.3191666666666699</c:v>
                </c:pt>
                <c:pt idx="21">
                  <c:v>2.234</c:v>
                </c:pt>
                <c:pt idx="22">
                  <c:v>3.3398655913978361</c:v>
                </c:pt>
                <c:pt idx="23">
                  <c:v>3.9720833333333441</c:v>
                </c:pt>
                <c:pt idx="24">
                  <c:v>3.9715053763440813</c:v>
                </c:pt>
                <c:pt idx="25">
                  <c:v>3.8426805555555434</c:v>
                </c:pt>
                <c:pt idx="26">
                  <c:v>3.6102419354838582</c:v>
                </c:pt>
                <c:pt idx="27">
                  <c:v>3.3088575268816998</c:v>
                </c:pt>
                <c:pt idx="28">
                  <c:v>3.0289732142857311</c:v>
                </c:pt>
                <c:pt idx="29">
                  <c:v>2.7084677419354839</c:v>
                </c:pt>
                <c:pt idx="30">
                  <c:v>2.3572638888888853</c:v>
                </c:pt>
                <c:pt idx="31">
                  <c:v>2.0212231182795786</c:v>
                </c:pt>
                <c:pt idx="32">
                  <c:v>1.9885118219749598</c:v>
                </c:pt>
                <c:pt idx="33">
                  <c:v>3.0604032258064535</c:v>
                </c:pt>
                <c:pt idx="34">
                  <c:v>3.5241025641025656</c:v>
                </c:pt>
                <c:pt idx="35">
                  <c:v>3.91</c:v>
                </c:pt>
                <c:pt idx="36">
                  <c:v>3.8</c:v>
                </c:pt>
                <c:pt idx="37">
                  <c:v>3.56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3BB-46E5-AB58-C58FAECC33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534912"/>
        <c:axId val="122532992"/>
      </c:lineChart>
      <c:catAx>
        <c:axId val="122520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122522624"/>
        <c:crosses val="autoZero"/>
        <c:auto val="1"/>
        <c:lblAlgn val="ctr"/>
        <c:lblOffset val="100"/>
        <c:noMultiLvlLbl val="0"/>
      </c:catAx>
      <c:valAx>
        <c:axId val="1225226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r>
                  <a:rPr lang="en-US" dirty="0"/>
                  <a:t>Area covered by water hyacinth (ha)</a:t>
                </a:r>
              </a:p>
            </c:rich>
          </c:tx>
          <c:layout>
            <c:manualLayout>
              <c:xMode val="edge"/>
              <c:yMode val="edge"/>
              <c:x val="1.0560285592430534E-2"/>
              <c:y val="0.1227490028695566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122520704"/>
        <c:crosses val="autoZero"/>
        <c:crossBetween val="between"/>
      </c:valAx>
      <c:valAx>
        <c:axId val="12253299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r>
                  <a:rPr lang="en-US" b="1" dirty="0"/>
                  <a:t>Mean monthly lake stage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(* #,##0.00_);_(* \(#,##0.00\);_(* &quot;-&quot;??_);_(@_)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122534912"/>
        <c:crosses val="max"/>
        <c:crossBetween val="between"/>
      </c:valAx>
      <c:catAx>
        <c:axId val="1225349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5329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Palatino Linotype" panose="02040502050505030304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200">
          <a:solidFill>
            <a:schemeClr val="tx1"/>
          </a:solidFill>
          <a:latin typeface="Palatino Linotype" panose="02040502050505030304" pitchFamily="18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9A056C-979C-4C7B-B473-5988934080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B6B2CB3-5F98-48A1-8774-E6DBF85CC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0BD7E8C-E25D-4D72-9587-6391EE546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AC82F6-3EFA-4F6C-A9DB-31BA0418F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3298FFB-E8F3-4F35-8A79-2D723AAB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577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866F61-52D3-44F5-8034-31CBD6538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E984644-0826-48D7-BE5F-3B192BCBA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A548A5-FA47-41E6-B097-46882893B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3F0D879-DAE8-4F48-AA5C-1D015EA6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D07C2FA-38FA-4248-9799-037E10DA8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32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37ECF25-CDBF-433F-9F9A-95DA65451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6732BAA-D52E-437C-800A-EA5B10E49A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8E27CC-53C9-4153-ADE7-CACADBB3D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1A79236-293A-405B-9310-C2A44D9CE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7B3549-743C-4372-B200-23E1B23CC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51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9A056C-979C-4C7B-B473-5988934080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B6B2CB3-5F98-48A1-8774-E6DBF85CC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0BD7E8C-E25D-4D72-9587-6391EE546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AC82F6-3EFA-4F6C-A9DB-31BA0418F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3298FFB-E8F3-4F35-8A79-2D723AAB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12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3EC7A8-27CE-48EB-B054-729951D1A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4141BCC-6055-483E-8D44-938E732E0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7214A89-C4F9-44D1-8C54-40B9A70DA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FE8F68F-3723-45CE-9545-DFAED8F9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C8235A8-6BAA-4099-BD1F-1E0CF4D53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81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C1FDC5-E146-49A8-81AB-9C36307BB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846904-3B8D-45D6-9B02-EF54928BD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5E2914A-9EEC-44BF-A179-8A5D3C073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F3F1F0-05C7-4604-B288-6F2E2217D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4A2664-1537-48E5-828C-1678DC52A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466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EBB2E8-C0BC-4255-9574-19F17E1B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FA1475-B178-4856-A433-E6CF09BA8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D0F786F-648B-43E8-A47D-80A27B448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9961505-1BEF-43A7-9732-8D6C0E366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15FF18E-61B4-4E59-B691-21363DF5B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10EC0C5-B300-4A00-A24C-8D8B59BD7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353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F5F0DB-ABFF-4BEB-9764-567A97EC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0B861BC-8FDF-4C9D-AD23-7A7DCD8F8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F6D3901-A629-4C67-954B-BC90D2F5F8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9691857-93A6-437C-9F51-EB4973608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CAEB041-DB7E-440A-AAC8-FA36C36F1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DF206B0-0FA2-438C-9E50-FE844E230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EA75B1C-6768-44A8-AA78-D53AE1FAF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0D235E6-96EE-4606-A5A2-49A425248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230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99B9FF-BE24-45F6-AC0E-7684B573B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80FB0BE-DD71-4009-93B1-970858FE4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1063CC1-0BFB-4AC3-9BC7-41DDC77C3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0E71355-1B5A-4CCB-9482-A6C798D9E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942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3C955C2-0DC1-4A7F-B5C5-C4BB945AF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AB56737-7764-4018-A4C3-676B7652B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6B9350B-4BCE-4348-B077-09F0FBF9C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615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426799-57C3-482A-9B4D-0A51925BC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1813B0-E522-4EDA-AAEB-EA7E3B410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9D84803-9905-485D-9408-A8FA7ECF0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35E7030-FB8A-49FE-BAA5-6A40B32A3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AC4BE22-B153-4E7B-9E61-C63785FF2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06273AD-EF5D-41AC-B509-FED26673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96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3EC7A8-27CE-48EB-B054-729951D1A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4141BCC-6055-483E-8D44-938E732E0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7214A89-C4F9-44D1-8C54-40B9A70DA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FE8F68F-3723-45CE-9545-DFAED8F9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C8235A8-6BAA-4099-BD1F-1E0CF4D53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1214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8F09C79-3DBD-475C-9ECA-F296C190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3ABCCFC-DD06-47D3-AE34-6AEA92FBA0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8F45BB-74AE-45F3-A918-248E2E90D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5A4323-5242-402C-A3F4-36EEB6B0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E422E5B-B036-4A7C-A3EA-415C3A3AC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AAE5272-3488-4FE5-A290-EA418A025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7180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866F61-52D3-44F5-8034-31CBD6538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E984644-0826-48D7-BE5F-3B192BCBA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A548A5-FA47-41E6-B097-46882893B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3F0D879-DAE8-4F48-AA5C-1D015EA6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D07C2FA-38FA-4248-9799-037E10DA8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425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37ECF25-CDBF-433F-9F9A-95DA65451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6732BAA-D52E-437C-800A-EA5B10E49A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8E27CC-53C9-4153-ADE7-CACADBB3D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1A79236-293A-405B-9310-C2A44D9CE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7B3549-743C-4372-B200-23E1B23CC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818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C1FDC5-E146-49A8-81AB-9C36307BB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846904-3B8D-45D6-9B02-EF54928BD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5E2914A-9EEC-44BF-A179-8A5D3C073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F3F1F0-05C7-4604-B288-6F2E2217D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4A2664-1537-48E5-828C-1678DC52A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007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EBB2E8-C0BC-4255-9574-19F17E1B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FA1475-B178-4856-A433-E6CF09BA8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D0F786F-648B-43E8-A47D-80A27B448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9961505-1BEF-43A7-9732-8D6C0E366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15FF18E-61B4-4E59-B691-21363DF5B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10EC0C5-B300-4A00-A24C-8D8B59BD7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19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F5F0DB-ABFF-4BEB-9764-567A97EC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0B861BC-8FDF-4C9D-AD23-7A7DCD8F8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F6D3901-A629-4C67-954B-BC90D2F5F8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9691857-93A6-437C-9F51-EB4973608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CAEB041-DB7E-440A-AAC8-FA36C36F1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DF206B0-0FA2-438C-9E50-FE844E230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EA75B1C-6768-44A8-AA78-D53AE1FAF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0D235E6-96EE-4606-A5A2-49A425248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859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99B9FF-BE24-45F6-AC0E-7684B573B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80FB0BE-DD71-4009-93B1-970858FE4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1063CC1-0BFB-4AC3-9BC7-41DDC77C3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0E71355-1B5A-4CCB-9482-A6C798D9E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14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3C955C2-0DC1-4A7F-B5C5-C4BB945AF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AB56737-7764-4018-A4C3-676B7652B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6B9350B-4BCE-4348-B077-09F0FBF9C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518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426799-57C3-482A-9B4D-0A51925BC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1813B0-E522-4EDA-AAEB-EA7E3B410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9D84803-9905-485D-9408-A8FA7ECF0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35E7030-FB8A-49FE-BAA5-6A40B32A3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AC4BE22-B153-4E7B-9E61-C63785FF2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06273AD-EF5D-41AC-B509-FED26673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540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8F09C79-3DBD-475C-9ECA-F296C190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3ABCCFC-DD06-47D3-AE34-6AEA92FBA0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8F45BB-74AE-45F3-A918-248E2E90D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5A4323-5242-402C-A3F4-36EEB6B0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E422E5B-B036-4A7C-A3EA-415C3A3AC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AAE5272-3488-4FE5-A290-EA418A025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691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6349E6-AC95-4D15-98C0-8989D5B0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F25AAA9-C47D-481D-B34A-A81CC87F5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741F27-2F8F-4CC9-99D8-7F00E37B7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3659D-E198-4A13-91B1-871BBEC8D1E4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DAD7D7-59C2-4DCD-B4EF-0CE4654E1B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82C75D-5150-45C3-89B1-CD03B6460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20CCA-C9F1-498F-BA10-5CEDEA98F2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74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6349E6-AC95-4D15-98C0-8989D5B0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F25AAA9-C47D-481D-B34A-A81CC87F5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741F27-2F8F-4CC9-99D8-7F00E37B7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3659D-E198-4A13-91B1-871BBEC8D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DAD7D7-59C2-4DCD-B4EF-0CE4654E1B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82C75D-5150-45C3-89B1-CD03B6460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20CCA-C9F1-498F-BA10-5CEDEA98F2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68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8.jpg"/><Relationship Id="rId7" Type="http://schemas.openxmlformats.org/officeDocument/2006/relationships/image" Target="../media/image32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g"/><Relationship Id="rId9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50F4B0A-AB7D-41B2-ABA1-994045F84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610CACA-B614-40BE-BEDF-20B051808A1D}"/>
              </a:ext>
            </a:extLst>
          </p:cNvPr>
          <p:cNvSpPr/>
          <p:nvPr/>
        </p:nvSpPr>
        <p:spPr>
          <a:xfrm>
            <a:off x="1876097" y="170086"/>
            <a:ext cx="84660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/>
              <a:t>Water quality deterioration and </a:t>
            </a:r>
            <a:r>
              <a:rPr lang="en-US" sz="3000" b="1" dirty="0" smtClean="0"/>
              <a:t>its linkage with water </a:t>
            </a:r>
            <a:r>
              <a:rPr lang="en-US" sz="3000" b="1" dirty="0"/>
              <a:t>hyacinth expansion in Lake </a:t>
            </a:r>
            <a:r>
              <a:rPr lang="en-US" sz="3000" b="1" dirty="0" smtClean="0"/>
              <a:t>Tana, Ethiopia </a:t>
            </a:r>
            <a:endParaRPr lang="en-US" sz="3000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B11C913-A829-456A-BE71-5F75E9B692CF}"/>
              </a:ext>
            </a:extLst>
          </p:cNvPr>
          <p:cNvSpPr/>
          <p:nvPr/>
        </p:nvSpPr>
        <p:spPr>
          <a:xfrm>
            <a:off x="1093306" y="5646426"/>
            <a:ext cx="109200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chemeClr val="bg1"/>
                </a:solidFill>
              </a:rPr>
              <a:t>2020 International Conference on Nile and GERD 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August 20-21, 20202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1457" y="3019662"/>
            <a:ext cx="12029089" cy="1213380"/>
          </a:xfrm>
        </p:spPr>
        <p:txBody>
          <a:bodyPr>
            <a:noAutofit/>
          </a:bodyPr>
          <a:lstStyle/>
          <a:p>
            <a:pPr lvl="2" algn="l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Authors:</a:t>
            </a:r>
          </a:p>
          <a:p>
            <a:pPr lvl="2" algn="l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Minychl G. Dersseh (PhD student) –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Bahir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 University, Ethiopia</a:t>
            </a:r>
          </a:p>
          <a:p>
            <a:pPr lvl="2" algn="l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Assefa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M. Melesse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(Dr., Prof) - Florida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International University,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USA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l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Seifu A.Tilahun (PhD) - Bahir Dar University, Ethiopia </a:t>
            </a:r>
          </a:p>
          <a:p>
            <a:pPr lvl="2" algn="l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Abeyou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W.Worqlul (PhD) - 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Texas </a:t>
            </a:r>
            <a:r>
              <a:rPr lang="en-GB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A&amp;M AgriLife 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Research, USA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l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Mamaru A. Moges (PhD) -  Bahir Dar University, Ethiopia</a:t>
            </a:r>
          </a:p>
          <a:p>
            <a:pPr lvl="2" algn="l"/>
            <a:endParaRPr lang="en-US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user\Desktop\photo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418896" cy="82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82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51306" y="2504485"/>
            <a:ext cx="43300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By Minychl G. Dersseh </a:t>
            </a:r>
          </a:p>
        </p:txBody>
      </p:sp>
    </p:spTree>
    <p:extLst>
      <p:ext uri="{BB962C8B-B14F-4D97-AF65-F5344CB8AC3E}">
        <p14:creationId xmlns:p14="http://schemas.microsoft.com/office/powerpoint/2010/main" val="320005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4E100A9-51BA-4AA7-9965-704AED556AF3}"/>
              </a:ext>
            </a:extLst>
          </p:cNvPr>
          <p:cNvSpPr/>
          <p:nvPr/>
        </p:nvSpPr>
        <p:spPr>
          <a:xfrm>
            <a:off x="477078" y="143326"/>
            <a:ext cx="11574242" cy="1311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+mj-cs"/>
              </a:rPr>
              <a:t>Relation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+mj-cs"/>
              </a:rPr>
              <a:t>of water hyacinth to lake-level fluctuation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1C69030D-25A8-4363-AB36-31DE3AAE5E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6216805"/>
              </p:ext>
            </p:extLst>
          </p:nvPr>
        </p:nvGraphicFramePr>
        <p:xfrm>
          <a:off x="328190" y="1098175"/>
          <a:ext cx="6782058" cy="4624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51B4871-9540-4061-8AB1-7830EE728C80}"/>
              </a:ext>
            </a:extLst>
          </p:cNvPr>
          <p:cNvSpPr/>
          <p:nvPr/>
        </p:nvSpPr>
        <p:spPr>
          <a:xfrm>
            <a:off x="7190081" y="1474245"/>
            <a:ext cx="4082264" cy="4062651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Chara-Chara</a:t>
            </a:r>
          </a:p>
          <a:p>
            <a:pPr algn="just"/>
            <a:endParaRPr lang="en-US" sz="3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operating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 is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1783.35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amsl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 weir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 (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1786.35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amsl)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Historical flood level (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1788.2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amsl)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 monthly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lake-level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 to 3.98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m)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0,85 m above max operating level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flushing rate, high resident time and high TP coefficient of retention </a:t>
            </a:r>
          </a:p>
        </p:txBody>
      </p:sp>
      <p:pic>
        <p:nvPicPr>
          <p:cNvPr id="6" name="Picture 2" descr="C:\Users\user\Desktop\photo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har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622" y="5775402"/>
            <a:ext cx="4615072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64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FCE1DC5-2953-4887-ADB5-E6ADA3C0D5F8}"/>
              </a:ext>
            </a:extLst>
          </p:cNvPr>
          <p:cNvSpPr/>
          <p:nvPr/>
        </p:nvSpPr>
        <p:spPr>
          <a:xfrm>
            <a:off x="152403" y="214594"/>
            <a:ext cx="11887198" cy="7017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Conclusion 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3641" y="735546"/>
            <a:ext cx="1157595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The lake water quality is decreasing</a:t>
            </a:r>
          </a:p>
          <a:p>
            <a:pPr marL="800100" lvl="1" indent="-34290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Phosphorus is increasing </a:t>
            </a:r>
          </a:p>
          <a:p>
            <a:pPr marL="800100" lvl="1" indent="-34290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Nitrogen is decreasing </a:t>
            </a:r>
          </a:p>
          <a:p>
            <a:pPr marL="800100" lvl="1" indent="-34290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C</a:t>
            </a:r>
            <a:r>
              <a:rPr lang="en-US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hlorophyll-II is decreasing </a:t>
            </a:r>
          </a:p>
          <a:p>
            <a:pPr marL="800100" lvl="1" indent="-34290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SDD is increasing 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The trend </a:t>
            </a: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of water hyacinth was increasing significantly </a:t>
            </a:r>
            <a:endParaRPr lang="en-US" sz="2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Lake level fluctuation has positive correlation with water hyacinth expansion on </a:t>
            </a:r>
            <a:r>
              <a:rPr lang="en-US" sz="2000" dirty="0">
                <a:latin typeface="Times New Roman" pitchFamily="18" charset="0"/>
                <a:ea typeface="Calibri"/>
                <a:cs typeface="Times New Roman" pitchFamily="18" charset="0"/>
              </a:rPr>
              <a:t>L</a:t>
            </a:r>
            <a:r>
              <a:rPr lang="en-US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ake Tana 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peak season for water hyacinth expansion on Lake Tana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from September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December. 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Northeast shore of the lake is critically invaded by the weed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photo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Brace 1"/>
          <p:cNvSpPr/>
          <p:nvPr/>
        </p:nvSpPr>
        <p:spPr>
          <a:xfrm>
            <a:off x="4606163" y="1545637"/>
            <a:ext cx="2401612" cy="2259139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7078718" y="2352040"/>
            <a:ext cx="1292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Average values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876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D6A9044-1041-4A69-BAD7-E7548FCD11AC}"/>
              </a:ext>
            </a:extLst>
          </p:cNvPr>
          <p:cNvSpPr/>
          <p:nvPr/>
        </p:nvSpPr>
        <p:spPr>
          <a:xfrm>
            <a:off x="238541" y="176857"/>
            <a:ext cx="9329531" cy="1311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+mj-cs"/>
              </a:rPr>
              <a:t>Possible recommendations </a:t>
            </a:r>
            <a:endParaRPr lang="en-US" sz="4400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en-US" sz="4400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9B4EBFE-0753-4B3D-B6FC-FC7BDFBB3818}"/>
              </a:ext>
            </a:extLst>
          </p:cNvPr>
          <p:cNvSpPr/>
          <p:nvPr/>
        </p:nvSpPr>
        <p:spPr>
          <a:xfrm>
            <a:off x="804039" y="1131967"/>
            <a:ext cx="5579927" cy="452431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Removing the invasive weed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Influents from the surrounding cities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must not be discharging to the lake or to the rivers which drain to the lake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Management of fertilizer and chemicals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application must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have policy framework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Buffer zone delineation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Appropriate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land management practices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agriculture practice needs a special attention in the sub basin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Chara-Chara weir operation needs special attention from water quality point of view</a:t>
            </a:r>
            <a:endParaRPr lang="en-US" sz="2400" dirty="0"/>
          </a:p>
        </p:txBody>
      </p:sp>
      <p:pic>
        <p:nvPicPr>
          <p:cNvPr id="1026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967" y="4408540"/>
            <a:ext cx="3831022" cy="20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Lake-Tana-Tana-1-696x3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965" y="832422"/>
            <a:ext cx="3707027" cy="203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images.jp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965" y="2854832"/>
            <a:ext cx="3707027" cy="203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photos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51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1A52C3B-2113-4ACF-ABA4-F3AA49237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052" y="2044750"/>
            <a:ext cx="4918000" cy="2110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44FDECD-AA5F-4A7F-B432-DA0EA7FBC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150581"/>
            <a:ext cx="3283664" cy="20048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E24E72A-849B-40D9-B5D7-8DA67DE27E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674" y="90152"/>
            <a:ext cx="4009612" cy="2004806"/>
          </a:xfrm>
          <a:prstGeom prst="rect">
            <a:avLst/>
          </a:prstGeom>
        </p:spPr>
      </p:pic>
      <p:pic>
        <p:nvPicPr>
          <p:cNvPr id="1026" name="Picture 2" descr="Analysis: Lake Tana: how an invasive weed is threatening its ...">
            <a:extLst>
              <a:ext uri="{FF2B5EF4-FFF2-40B4-BE49-F238E27FC236}">
                <a16:creationId xmlns="" xmlns:a16="http://schemas.microsoft.com/office/drawing/2014/main" id="{E0D4B958-74CF-4628-B858-7404D12D1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936" y="198690"/>
            <a:ext cx="3000375" cy="189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F3ABD120-8499-4031-8D1F-4AB488B9CC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286" y="198690"/>
            <a:ext cx="2792274" cy="1898974"/>
          </a:xfrm>
          <a:prstGeom prst="rect">
            <a:avLst/>
          </a:prstGeom>
        </p:spPr>
      </p:pic>
      <p:pic>
        <p:nvPicPr>
          <p:cNvPr id="1028" name="Picture 4" descr="U.S. warns Ethiopia final testing and filling of the dam “should ...">
            <a:extLst>
              <a:ext uri="{FF2B5EF4-FFF2-40B4-BE49-F238E27FC236}">
                <a16:creationId xmlns="" xmlns:a16="http://schemas.microsoft.com/office/drawing/2014/main" id="{977A6FD5-AEDE-4728-98C8-3AAD36B3D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438" y="2150579"/>
            <a:ext cx="4044841" cy="200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91F59B3-4699-4425-BF4F-977309DD9F02}"/>
              </a:ext>
            </a:extLst>
          </p:cNvPr>
          <p:cNvSpPr/>
          <p:nvPr/>
        </p:nvSpPr>
        <p:spPr>
          <a:xfrm>
            <a:off x="1675935" y="4665069"/>
            <a:ext cx="950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1700" lvl="4" indent="-342900">
              <a:buFont typeface="Wingdings" pitchFamily="2" charset="2"/>
              <a:buChar char="ü"/>
            </a:pPr>
            <a:r>
              <a:rPr lang="en-US" sz="2000" b="1" dirty="0">
                <a:solidFill>
                  <a:srgbClr val="0070C0"/>
                </a:solidFill>
              </a:rPr>
              <a:t>Without Lake Tana, the GERD is </a:t>
            </a:r>
            <a:r>
              <a:rPr lang="en-US" sz="2000" b="1" dirty="0" smtClean="0">
                <a:solidFill>
                  <a:srgbClr val="0070C0"/>
                </a:solidFill>
              </a:rPr>
              <a:t>???</a:t>
            </a:r>
          </a:p>
          <a:p>
            <a:pPr marL="2171700" lvl="4" indent="-342900"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0070C0"/>
                </a:solidFill>
              </a:rPr>
              <a:t>Sudanese and Egyptian water demand???</a:t>
            </a:r>
          </a:p>
          <a:p>
            <a:pPr marL="2171700" lvl="4" indent="-342900"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>
                <a:solidFill>
                  <a:srgbClr val="0070C0"/>
                </a:solidFill>
              </a:rPr>
              <a:t>So, </a:t>
            </a:r>
            <a:r>
              <a:rPr lang="en-US" sz="2000" b="1" dirty="0" smtClean="0">
                <a:solidFill>
                  <a:srgbClr val="0070C0"/>
                </a:solidFill>
              </a:rPr>
              <a:t>all actors of the Blue Nile have to save Lake Tana!!!</a:t>
            </a:r>
            <a:endParaRPr lang="en-US" sz="2000" b="1" dirty="0">
              <a:solidFill>
                <a:srgbClr val="0070C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72481" y="381051"/>
            <a:ext cx="2849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00"/>
                </a:solidFill>
              </a:rPr>
              <a:t>Former Lake Tana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31286" y="1725626"/>
            <a:ext cx="2792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2060"/>
                </a:solidFill>
              </a:rPr>
              <a:t>Existing Lake Tana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065" y="2369713"/>
            <a:ext cx="285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Former Blue Nile fall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12548" y="3744424"/>
            <a:ext cx="4779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Current Blue Nile fall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3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user\Desktop\photos\image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59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1CDF134-DEA5-4F17-ADD6-AEE76B2B87F0}"/>
              </a:ext>
            </a:extLst>
          </p:cNvPr>
          <p:cNvSpPr/>
          <p:nvPr/>
        </p:nvSpPr>
        <p:spPr>
          <a:xfrm>
            <a:off x="2425147" y="461658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Thank you</a:t>
            </a:r>
          </a:p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Stay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safe!!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Florida International University (U.S.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2051" name="Picture 3" descr="C:\Users\user\Desktop\fiuhorizontaltra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108" y="2484274"/>
            <a:ext cx="5103298" cy="91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5" descr="Bahir Dar University, Bahir Dar, Ethiopia - Home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510" y="1741868"/>
            <a:ext cx="1962199" cy="196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user\Desktop\photos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84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2C8F7F-21B3-4D2F-8489-9A228C4CF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942"/>
            <a:ext cx="10515600" cy="7480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Lake Tana and its Sub Basin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F150C3B-1810-4BD8-BC71-A72CA25B6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97" y="920000"/>
            <a:ext cx="6107992" cy="5630519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5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million years ago (quaternary period)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(Vijverberg et al., 2009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1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Source of the Blue Nile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/>
              <a:t>A</a:t>
            </a:r>
            <a:r>
              <a:rPr lang="en-US" sz="2400" dirty="0" smtClean="0"/>
              <a:t>verage </a:t>
            </a:r>
            <a:r>
              <a:rPr lang="en-US" sz="2400" dirty="0"/>
              <a:t>and maximum depth of 9.7m and 14.8m </a:t>
            </a:r>
            <a:r>
              <a:rPr lang="en-US" sz="2400" dirty="0" smtClean="0"/>
              <a:t>respectively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(Kebedew et al.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2020)</a:t>
            </a:r>
          </a:p>
          <a:p>
            <a:pPr algn="just">
              <a:lnSpc>
                <a:spcPct val="11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Around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 monasteries , a place of beauty and one of tourist destination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places</a:t>
            </a:r>
          </a:p>
          <a:p>
            <a:pPr algn="just">
              <a:lnSpc>
                <a:spcPct val="11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Registered by UNESCO in 2015 as a natural biosphere reserve heritage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Surrounded by degraded catchments and intensive agricultural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fields (15000 km2)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="http://schemas.openxmlformats.org/wordprocessingml/2006/main" xmlns:w10="urn:schemas-microsoft-com:office:word" xmlns:v="urn:schemas-microsoft-com:vml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lc="http://schemas.openxmlformats.org/drawingml/2006/lockedCanvas" id="{470ABAAF-1DA2-409A-B040-6EBCDB14DCC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689" y="1184424"/>
            <a:ext cx="5216323" cy="48380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2" descr="C:\Users\user\Desktop\photo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42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0468528-0C56-4B74-B285-5527E67B7CFA}"/>
              </a:ext>
            </a:extLst>
          </p:cNvPr>
          <p:cNvSpPr/>
          <p:nvPr/>
        </p:nvSpPr>
        <p:spPr>
          <a:xfrm>
            <a:off x="354086" y="801909"/>
            <a:ext cx="6445959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riginating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Amazon Basin, 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Latin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America 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(Hill &amp; Coetzee, 2008).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Since the late 1800s, the 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weed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spread in large areas of the World by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man, legs of birds, common watersheds and sharing rivers 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(Driesche </a:t>
            </a:r>
            <a:r>
              <a:rPr lang="en-US" sz="2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2002).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Ethiopia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first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introduced around Aba-Samuel dam in 1965 then spread 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rift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valley lakes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Lake 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Tana,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officially recognized in 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2011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lake is shifting from </a:t>
            </a:r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Oligo-meso to Meso-eutrophic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E3A4726-14AE-45D4-86C3-2B807E4AE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800" y="809986"/>
            <a:ext cx="3210754" cy="150326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B7682B8-895F-4E2B-B7EE-F67826C4ED6F}"/>
              </a:ext>
            </a:extLst>
          </p:cNvPr>
          <p:cNvSpPr/>
          <p:nvPr/>
        </p:nvSpPr>
        <p:spPr>
          <a:xfrm>
            <a:off x="354088" y="2927"/>
            <a:ext cx="8630889" cy="70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Water Hyacinth</a:t>
            </a:r>
            <a:endParaRPr lang="en-US" sz="44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6881801" y="2344376"/>
            <a:ext cx="3210754" cy="17367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0022B32-A667-4F20-86B2-77B6E50C1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5510" y="1314268"/>
            <a:ext cx="639467" cy="1559395"/>
          </a:xfrm>
          <a:prstGeom prst="rect">
            <a:avLst/>
          </a:prstGeom>
        </p:spPr>
      </p:pic>
      <p:pic>
        <p:nvPicPr>
          <p:cNvPr id="10" name="Picture 2" descr="C:\Users\user\Desktop\photos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01" y="4081165"/>
            <a:ext cx="3210753" cy="180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64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75" y="139763"/>
            <a:ext cx="112432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  <a:endParaRPr lang="en-GB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bit\Desktop\Camera\IMG_20181117_161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0561" y="3898413"/>
            <a:ext cx="3625271" cy="2475186"/>
          </a:xfrm>
          <a:prstGeom prst="rect">
            <a:avLst/>
          </a:prstGeom>
          <a:noFill/>
          <a:ln>
            <a:solidFill>
              <a:sysClr val="window" lastClr="FFFFFF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71478BE-1E75-4F0A-AE96-42A0E6B125B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561" y="1060151"/>
            <a:ext cx="3625271" cy="28382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16194" y="959520"/>
            <a:ext cx="7324367" cy="6500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General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objective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To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evaluate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the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000" kern="0" dirty="0" smtClean="0">
                <a:latin typeface="Times New Roman" panose="02020603050405020304" pitchFamily="18" charset="0"/>
                <a:cs typeface="Times New Roman" pitchFamily="18" charset="0"/>
              </a:rPr>
              <a:t>water </a:t>
            </a:r>
            <a:r>
              <a:rPr lang="en-US" sz="2000" kern="0" dirty="0">
                <a:latin typeface="Times New Roman" panose="02020603050405020304" pitchFamily="18" charset="0"/>
                <a:cs typeface="Times New Roman" pitchFamily="18" charset="0"/>
              </a:rPr>
              <a:t>quality and lake level </a:t>
            </a:r>
            <a:r>
              <a:rPr lang="en-US" sz="2000" kern="0" dirty="0" smtClean="0">
                <a:latin typeface="Times New Roman" panose="02020603050405020304" pitchFamily="18" charset="0"/>
                <a:cs typeface="Times New Roman" pitchFamily="18" charset="0"/>
              </a:rPr>
              <a:t>fluctuation, and their linkage with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water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hyacinth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on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Lake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Tana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Specific objectives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:</a:t>
            </a:r>
          </a:p>
          <a:p>
            <a:pPr marL="342900" marR="0" lvl="0" indent="-3429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Evaluate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the dynamic nature of major </a:t>
            </a:r>
            <a:r>
              <a:rPr lang="en-US" sz="2000" kern="0" dirty="0" smtClean="0">
                <a:latin typeface="Times New Roman" panose="02020603050405020304" pitchFamily="18" charset="0"/>
                <a:cs typeface="Times New Roman" pitchFamily="18" charset="0"/>
              </a:rPr>
              <a:t>water quality parameters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on the shores of the lake and their linkage with water hyacinth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expansion</a:t>
            </a:r>
          </a:p>
          <a:p>
            <a:pPr marL="342900" marR="0" lvl="0" indent="-3429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Predict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the </a:t>
            </a:r>
            <a:r>
              <a:rPr lang="en-US" sz="2000" kern="0" dirty="0" smtClean="0">
                <a:latin typeface="Times New Roman" panose="02020603050405020304" pitchFamily="18" charset="0"/>
                <a:cs typeface="Times New Roman" pitchFamily="18" charset="0"/>
              </a:rPr>
              <a:t>potential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areas of the water hyacinth using GIS-based multi-criteria evaluation (MCE) technique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sz="2000" kern="0" dirty="0" smtClean="0">
                <a:latin typeface="Times New Roman" panose="02020603050405020304" pitchFamily="18" charset="0"/>
                <a:cs typeface="Times New Roman" pitchFamily="18" charset="0"/>
              </a:rPr>
              <a:t>Determine </a:t>
            </a:r>
            <a:r>
              <a:rPr lang="en-US" sz="2000" kern="0" dirty="0">
                <a:latin typeface="Times New Roman" panose="02020603050405020304" pitchFamily="18" charset="0"/>
                <a:cs typeface="Times New Roman" pitchFamily="18" charset="0"/>
              </a:rPr>
              <a:t>the spatiotemporal distribution of water hyacinth and its relation with lake-level fluctuation</a:t>
            </a:r>
          </a:p>
          <a:p>
            <a:pPr marR="0" lvl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itchFamily="2" charset="2"/>
              <a:buChar char="q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photos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5003" y="179163"/>
            <a:ext cx="110365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Methods</a:t>
            </a:r>
            <a:endParaRPr lang="en-GB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F:\c8\DCIM\Camera\IMG_20181008_2056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106" y="945090"/>
            <a:ext cx="2156657" cy="264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108" y="3589773"/>
            <a:ext cx="978572" cy="1883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680" y="3589773"/>
            <a:ext cx="1178083" cy="1883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3375324" y="4146944"/>
            <a:ext cx="4004345" cy="24430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7" y="4115188"/>
            <a:ext cx="3295717" cy="24747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79607" y="945089"/>
            <a:ext cx="7298557" cy="3170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 smtClean="0"/>
              <a:t>27 sampling sites for water quality analysis</a:t>
            </a:r>
          </a:p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/>
              <a:t>143 sampling sites for suitability </a:t>
            </a:r>
            <a:r>
              <a:rPr lang="en-GB" sz="2000" dirty="0" smtClean="0"/>
              <a:t>analysis</a:t>
            </a:r>
          </a:p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 smtClean="0"/>
              <a:t>Lake level data</a:t>
            </a:r>
          </a:p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 smtClean="0"/>
              <a:t>Satellite data (Sentinel-2)</a:t>
            </a:r>
          </a:p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 smtClean="0"/>
              <a:t>sample and data collection</a:t>
            </a:r>
          </a:p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 smtClean="0"/>
              <a:t>laboratory work</a:t>
            </a:r>
          </a:p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 smtClean="0"/>
              <a:t>ArcGIS and remote sensing</a:t>
            </a:r>
          </a:p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 smtClean="0"/>
              <a:t>Google earth engine platform</a:t>
            </a:r>
          </a:p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 smtClean="0"/>
              <a:t>GPS tracking for validation</a:t>
            </a:r>
          </a:p>
          <a:p>
            <a:pPr marL="1657350" lvl="3" indent="-285750" algn="just">
              <a:buFont typeface="Wingdings" pitchFamily="2" charset="2"/>
              <a:buChar char="v"/>
            </a:pPr>
            <a:r>
              <a:rPr lang="en-GB" sz="2000" dirty="0" smtClean="0"/>
              <a:t>Descriptive  statistics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166" y="948604"/>
            <a:ext cx="2219940" cy="452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user\Desktop\photos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15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user\Desktop\Tana3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276"/>
            <a:ext cx="12192000" cy="606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\Desktop\wh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52" y="2559967"/>
            <a:ext cx="7282275" cy="404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le 1">
            <a:extLst>
              <a:ext uri="{FF2B5EF4-FFF2-40B4-BE49-F238E27FC236}">
                <a16:creationId xmlns="" xmlns:a16="http://schemas.microsoft.com/office/drawing/2014/main" id="{9C3BF0E8-AF26-453A-8875-6403AA44C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76" y="13535"/>
            <a:ext cx="11599248" cy="8535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</a:rPr>
              <a:t>Water quality and Water hyacinth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58653" y="918168"/>
            <a:ext cx="2632842" cy="5232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 smtClean="0"/>
              <a:t>2.05mg/l TP, 1.8mg/l TN, 4.59µg/l Chl-a,  0.23m SDD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9112469" y="1639614"/>
            <a:ext cx="2774731" cy="5232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 smtClean="0"/>
              <a:t>1.08mg/l TP, 1.8mg/l TN, 6.34 µg/l Chl-a, 0.28m SDD</a:t>
            </a:r>
            <a:endParaRPr lang="en-GB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9766739" y="2894773"/>
            <a:ext cx="2375338" cy="5232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 smtClean="0"/>
              <a:t>2.07mg/l TP, 2.7mg/l TN, 5.25µg/l Chl-a, 0.28m SDD </a:t>
            </a:r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9112470" y="5360276"/>
            <a:ext cx="1970690" cy="7386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400" dirty="0" smtClean="0"/>
              <a:t>1.94mgl TP, 1.8mg/l TN, 0.2µg/l Chl-a,  0.28m SDD</a:t>
            </a:r>
            <a:endParaRPr lang="en-GB" sz="14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297214" y="1394091"/>
            <a:ext cx="2002220" cy="1617123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912069" y="2008946"/>
            <a:ext cx="1749972" cy="18288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606861" y="3169024"/>
            <a:ext cx="1868213" cy="239861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2152" y="4430110"/>
            <a:ext cx="5433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High nutrient concentration  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~ severe water hyacinth infestation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Low Chl-a and SDD</a:t>
            </a: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~ Severe water hyacinth infestation</a:t>
            </a:r>
          </a:p>
          <a:p>
            <a:pPr algn="just"/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user\Desktop\photos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55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8D288A3-C34F-4BC9-8034-F3F96E02F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66343"/>
            <a:ext cx="10515600" cy="7480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Major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</a:rPr>
              <a:t>sources of pollutants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DBE1F4EB-98C0-45DC-82D8-C2D4D8830843}"/>
              </a:ext>
            </a:extLst>
          </p:cNvPr>
          <p:cNvSpPr/>
          <p:nvPr/>
        </p:nvSpPr>
        <p:spPr>
          <a:xfrm>
            <a:off x="583096" y="914401"/>
            <a:ext cx="509249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u="sng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The catchment</a:t>
            </a:r>
          </a:p>
          <a:p>
            <a:pPr algn="just"/>
            <a:endParaRPr lang="en-US" sz="2200" u="sng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Application of fertilizer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</a:rPr>
              <a:t>, herbicides and 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pesticides and transported by</a:t>
            </a:r>
            <a:endParaRPr lang="en-US" sz="2200" u="sng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</a:rPr>
              <a:t>The four major rivers and streams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</a:rPr>
              <a:t>Annual total nutrient load of the four major 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rivers:</a:t>
            </a:r>
          </a:p>
          <a:p>
            <a:pPr lvl="1" algn="just"/>
            <a:endParaRPr lang="en-US" sz="22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800100" lvl="1" indent="-342900" algn="just">
              <a:buFont typeface="Wingdings" pitchFamily="2" charset="2"/>
              <a:buChar char="ü"/>
            </a:pP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TP: </a:t>
            </a:r>
            <a:r>
              <a:rPr lang="en-US" sz="22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12,529 t/yr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.  </a:t>
            </a:r>
          </a:p>
          <a:p>
            <a:pPr marL="800100" lvl="1" indent="-342900" algn="just">
              <a:buFont typeface="Wingdings" pitchFamily="2" charset="2"/>
              <a:buChar char="ü"/>
            </a:pP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TN: </a:t>
            </a:r>
            <a:r>
              <a:rPr lang="en-US" sz="22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22,671,t/yr.</a:t>
            </a:r>
          </a:p>
          <a:p>
            <a:pPr marL="914400" lvl="1" indent="-457200" algn="just">
              <a:buFont typeface="Wingdings" pitchFamily="2" charset="2"/>
              <a:buChar char="Ø"/>
            </a:pPr>
            <a:endParaRPr lang="en-GB" sz="2200" dirty="0" smtClean="0">
              <a:solidFill>
                <a:srgbClr val="0070C0"/>
              </a:solidFill>
            </a:endParaRPr>
          </a:p>
          <a:p>
            <a:pPr marL="0" lvl="1" algn="just"/>
            <a:r>
              <a:rPr lang="en-US" sz="2200" u="sng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Cities</a:t>
            </a:r>
          </a:p>
          <a:p>
            <a:pPr marL="0" lvl="1" algn="just"/>
            <a:endParaRPr lang="en-US" sz="2200" u="sng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Bahir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</a:rPr>
              <a:t>Dar and Gonder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</a:rPr>
              <a:t>cities</a:t>
            </a:r>
          </a:p>
          <a:p>
            <a:pPr algn="just"/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586" y="1671145"/>
            <a:ext cx="6211614" cy="40753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Right Brace 7"/>
          <p:cNvSpPr/>
          <p:nvPr/>
        </p:nvSpPr>
        <p:spPr>
          <a:xfrm>
            <a:off x="3350165" y="3708819"/>
            <a:ext cx="299545" cy="594403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00000"/>
              </a:solidFill>
            </a:endParaRPr>
          </a:p>
        </p:txBody>
      </p:sp>
      <p:pic>
        <p:nvPicPr>
          <p:cNvPr id="9" name="Picture 2" descr="C:\Users\user\Desktop\photo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84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04243" y="1690688"/>
            <a:ext cx="32217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</a:rPr>
              <a:t>In terms of TP, TN, PH, Temp and Salinity, the lake is suitable for water hyacinth growth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C2CAF9A-B53F-484D-BD71-5FD17777B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221" y="3629680"/>
            <a:ext cx="3987758" cy="29676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49B6BCF-C7F8-44C0-AA01-9D31E58CED9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7A6C79CA-B3B7-4DE1-BC05-1A085BDD469B}"/>
              </a:ext>
            </a:extLst>
          </p:cNvPr>
          <p:cNvSpPr txBox="1">
            <a:spLocks/>
          </p:cNvSpPr>
          <p:nvPr/>
        </p:nvSpPr>
        <p:spPr>
          <a:xfrm>
            <a:off x="922015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Potential areas for water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</a:rPr>
              <a:t>hyacinth growth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182E872-8B37-4687-8056-890B30144E75}"/>
              </a:ext>
            </a:extLst>
          </p:cNvPr>
          <p:cNvSpPr/>
          <p:nvPr/>
        </p:nvSpPr>
        <p:spPr>
          <a:xfrm>
            <a:off x="665018" y="1003384"/>
            <a:ext cx="10545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In terms of TP, TN,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pH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Temp, Salinity and depth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user\Desktop\photos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Content Placeholder 10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1003384"/>
            <a:ext cx="7854511" cy="585461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543675" y="4698017"/>
            <a:ext cx="25429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24000-30000ha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9343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D505223-BF33-4266-9E6B-4B8445C5030E}"/>
              </a:ext>
            </a:extLst>
          </p:cNvPr>
          <p:cNvSpPr/>
          <p:nvPr/>
        </p:nvSpPr>
        <p:spPr>
          <a:xfrm>
            <a:off x="1387366" y="-30877"/>
            <a:ext cx="9727324" cy="1311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+mj-cs"/>
              </a:rPr>
              <a:t>Spatiotemporal 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+mj-cs"/>
              </a:rPr>
              <a:t>distribution of water hyacinth and its relation with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+mj-cs"/>
              </a:rPr>
              <a:t>lake level fluctuation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5ADE950-3383-4BD3-87D1-5451447B15D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01" y="4096406"/>
            <a:ext cx="6095998" cy="26715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ABB6097-5703-4221-B23A-FDC86F12E00F}"/>
              </a:ext>
            </a:extLst>
          </p:cNvPr>
          <p:cNvSpPr/>
          <p:nvPr/>
        </p:nvSpPr>
        <p:spPr>
          <a:xfrm>
            <a:off x="194341" y="1280252"/>
            <a:ext cx="57619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278.3 – 2504.5 ha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increasing rate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Decreasing 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north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in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eastern shore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Severe 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post-rainy season (Sept-Dec)</a:t>
            </a:r>
            <a:endParaRPr lang="en-US" sz="24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="" xmlns:a16="http://schemas.microsoft.com/office/drawing/2014/main" id="{126C4121-C156-4E41-9E9B-71CDC6BCEE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9579456"/>
              </p:ext>
            </p:extLst>
          </p:nvPr>
        </p:nvGraphicFramePr>
        <p:xfrm>
          <a:off x="5956301" y="1270898"/>
          <a:ext cx="6095998" cy="2816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AE088CE-0787-42D0-89F0-0BA9B20B039E}"/>
              </a:ext>
            </a:extLst>
          </p:cNvPr>
          <p:cNvSpPr/>
          <p:nvPr/>
        </p:nvSpPr>
        <p:spPr>
          <a:xfrm>
            <a:off x="511353" y="4702593"/>
            <a:ext cx="5444948" cy="1215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managed properly, there is a possibility to increase to its potential areas covering 10% of the lake</a:t>
            </a:r>
          </a:p>
        </p:txBody>
      </p:sp>
      <p:pic>
        <p:nvPicPr>
          <p:cNvPr id="8" name="Picture 2" descr="C:\Users\user\Desktop\photos\75636680-water-drop-world-earth-globe-in-a-water-droplet-elements-of-this-image-furnished-by-na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560" y="2"/>
            <a:ext cx="768440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photos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355833" cy="78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84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2338</TotalTime>
  <Words>856</Words>
  <Application>Microsoft Office PowerPoint</Application>
  <PresentationFormat>Custom</PresentationFormat>
  <Paragraphs>116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1_Office Theme</vt:lpstr>
      <vt:lpstr>PowerPoint Presentation</vt:lpstr>
      <vt:lpstr>Lake Tana and its Sub Basin</vt:lpstr>
      <vt:lpstr>PowerPoint Presentation</vt:lpstr>
      <vt:lpstr>PowerPoint Presentation</vt:lpstr>
      <vt:lpstr>PowerPoint Presentation</vt:lpstr>
      <vt:lpstr>Water quality and Water hyacinth </vt:lpstr>
      <vt:lpstr>Major sources of pollutants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Spatiotemporal variability of water quality and the expansion of water hyacinth on Lake Tana</dc:title>
  <dc:creator>user</dc:creator>
  <cp:lastModifiedBy>Windows User</cp:lastModifiedBy>
  <cp:revision>188</cp:revision>
  <dcterms:created xsi:type="dcterms:W3CDTF">2020-06-14T08:42:43Z</dcterms:created>
  <dcterms:modified xsi:type="dcterms:W3CDTF">2020-08-19T12:13:16Z</dcterms:modified>
</cp:coreProperties>
</file>