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6" r:id="rId8"/>
    <p:sldId id="331" r:id="rId9"/>
    <p:sldId id="330" r:id="rId10"/>
    <p:sldId id="329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2" r:id="rId20"/>
    <p:sldId id="323" r:id="rId21"/>
    <p:sldId id="324" r:id="rId22"/>
    <p:sldId id="325" r:id="rId23"/>
    <p:sldId id="327" r:id="rId24"/>
    <p:sldId id="326" r:id="rId25"/>
    <p:sldId id="328" r:id="rId26"/>
    <p:sldId id="332" r:id="rId27"/>
    <p:sldId id="312" r:id="rId2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4" d="100"/>
          <a:sy n="154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Sheet1!$F$17</c:f>
              <c:strCache>
                <c:ptCount val="1"/>
                <c:pt idx="0">
                  <c:v>UAGR (%)</c:v>
                </c:pt>
              </c:strCache>
            </c:strRef>
          </c:tx>
          <c:spPr>
            <a:ln w="19050">
              <a:noFill/>
            </a:ln>
          </c:spPr>
          <c:invertIfNegative val="0"/>
          <c:cat>
            <c:numRef>
              <c:f>Sheet1!$E$18:$E$27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cat>
          <c:val>
            <c:numRef>
              <c:f>Sheet1!$F$18:$F$27</c:f>
              <c:numCache>
                <c:formatCode>0.00</c:formatCode>
                <c:ptCount val="10"/>
                <c:pt idx="0">
                  <c:v>5.4603973282489555</c:v>
                </c:pt>
                <c:pt idx="1">
                  <c:v>5.9657699408059015</c:v>
                </c:pt>
                <c:pt idx="2">
                  <c:v>6.0076021798544872</c:v>
                </c:pt>
                <c:pt idx="3">
                  <c:v>4.6843289807867858</c:v>
                </c:pt>
                <c:pt idx="4">
                  <c:v>4.5764461875758871</c:v>
                </c:pt>
                <c:pt idx="5">
                  <c:v>5.2272062092193021</c:v>
                </c:pt>
                <c:pt idx="6">
                  <c:v>5.544902802959994</c:v>
                </c:pt>
                <c:pt idx="7">
                  <c:v>5.3523790899216177</c:v>
                </c:pt>
                <c:pt idx="8">
                  <c:v>3.2129675214431321</c:v>
                </c:pt>
                <c:pt idx="9">
                  <c:v>4.9436904245373157</c:v>
                </c:pt>
              </c:numCache>
            </c:numRef>
          </c:val>
        </c:ser>
        <c:ser>
          <c:idx val="1"/>
          <c:order val="1"/>
          <c:tx>
            <c:strRef>
              <c:f>Sheet1!$G$17</c:f>
              <c:strCache>
                <c:ptCount val="1"/>
                <c:pt idx="0">
                  <c:v>RAGR (%)</c:v>
                </c:pt>
              </c:strCache>
            </c:strRef>
          </c:tx>
          <c:spPr>
            <a:ln w="19050">
              <a:noFill/>
            </a:ln>
          </c:spPr>
          <c:invertIfNegative val="0"/>
          <c:cat>
            <c:numRef>
              <c:f>Sheet1!$E$18:$E$27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cat>
          <c:val>
            <c:numRef>
              <c:f>Sheet1!$G$18:$G$27</c:f>
              <c:numCache>
                <c:formatCode>0.00</c:formatCode>
                <c:ptCount val="10"/>
                <c:pt idx="0">
                  <c:v>2.8724769860802652</c:v>
                </c:pt>
                <c:pt idx="1">
                  <c:v>3.2615279419682244</c:v>
                </c:pt>
                <c:pt idx="2">
                  <c:v>3.5047127453083888</c:v>
                </c:pt>
                <c:pt idx="3">
                  <c:v>2.9824754003558902</c:v>
                </c:pt>
                <c:pt idx="4">
                  <c:v>2.799412970251224</c:v>
                </c:pt>
                <c:pt idx="5">
                  <c:v>2.4216295278163766</c:v>
                </c:pt>
                <c:pt idx="6">
                  <c:v>2.1101572980893604</c:v>
                </c:pt>
                <c:pt idx="7">
                  <c:v>2.8503418385528185</c:v>
                </c:pt>
                <c:pt idx="8">
                  <c:v>1.760662732654356</c:v>
                </c:pt>
                <c:pt idx="9">
                  <c:v>2.6327703590040592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7902720"/>
        <c:axId val="247728960"/>
      </c:barChart>
      <c:catAx>
        <c:axId val="2479027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47728960"/>
        <c:crosses val="autoZero"/>
        <c:auto val="1"/>
        <c:lblAlgn val="ctr"/>
        <c:lblOffset val="100"/>
        <c:noMultiLvlLbl val="0"/>
      </c:catAx>
      <c:valAx>
        <c:axId val="24772896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Annual Mean GR (%)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2479027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59227939074732"/>
          <c:y val="2.0698020732739096E-2"/>
          <c:w val="0.67212370899457996"/>
          <c:h val="0.7129219864466094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Sheet4!$B$1</c:f>
              <c:strCache>
                <c:ptCount val="1"/>
                <c:pt idx="0">
                  <c:v>Total Demand 
</c:v>
                </c:pt>
              </c:strCache>
            </c:strRef>
          </c:tx>
          <c:spPr>
            <a:ln w="19050">
              <a:solidFill>
                <a:srgbClr val="7030A0"/>
              </a:solidFill>
            </a:ln>
          </c:spPr>
          <c:marker>
            <c:symbol val="diamond"/>
            <c:size val="3"/>
          </c:marker>
          <c:xVal>
            <c:numRef>
              <c:f>Sheet4!$A$2:$A$9</c:f>
              <c:numCache>
                <c:formatCode>General</c:formatCode>
                <c:ptCount val="8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</c:numCache>
            </c:numRef>
          </c:xVal>
          <c:yVal>
            <c:numRef>
              <c:f>Sheet4!$B$2:$B$9</c:f>
              <c:numCache>
                <c:formatCode>_(* #,##0.00_);_(* \(#,##0.00\);_(* "-"??_);_(@_)</c:formatCode>
                <c:ptCount val="8"/>
                <c:pt idx="0">
                  <c:v>39369409.905000001</c:v>
                </c:pt>
                <c:pt idx="1">
                  <c:v>53186492.424000002</c:v>
                </c:pt>
                <c:pt idx="2">
                  <c:v>70821960.319999993</c:v>
                </c:pt>
                <c:pt idx="3">
                  <c:v>97275838.582000002</c:v>
                </c:pt>
                <c:pt idx="4">
                  <c:v>125742727.17599998</c:v>
                </c:pt>
                <c:pt idx="5">
                  <c:v>161499218.38</c:v>
                </c:pt>
                <c:pt idx="6">
                  <c:v>210866037.08649996</c:v>
                </c:pt>
                <c:pt idx="7">
                  <c:v>281282110.80000001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Sheet4!$C$1</c:f>
              <c:strCache>
                <c:ptCount val="1"/>
                <c:pt idx="0">
                  <c:v>Demand for
Toilet </c:v>
                </c:pt>
              </c:strCache>
            </c:strRef>
          </c:tx>
          <c:spPr>
            <a:ln w="19050">
              <a:solidFill>
                <a:srgbClr val="002060"/>
              </a:solidFill>
            </a:ln>
          </c:spPr>
          <c:marker>
            <c:symbol val="plus"/>
            <c:size val="2"/>
          </c:marker>
          <c:xVal>
            <c:numRef>
              <c:f>Sheet4!$A$2:$A$9</c:f>
              <c:numCache>
                <c:formatCode>General</c:formatCode>
                <c:ptCount val="8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</c:numCache>
            </c:numRef>
          </c:xVal>
          <c:yVal>
            <c:numRef>
              <c:f>Sheet4!$C$2:$C$9</c:f>
              <c:numCache>
                <c:formatCode>_(* #,##0.00_);_(* \(#,##0.00\);_(* "-"??_);_(@_)</c:formatCode>
                <c:ptCount val="8"/>
                <c:pt idx="0">
                  <c:v>10236046.575300001</c:v>
                </c:pt>
                <c:pt idx="1">
                  <c:v>13828488.030240001</c:v>
                </c:pt>
                <c:pt idx="2">
                  <c:v>18413709.683199998</c:v>
                </c:pt>
                <c:pt idx="3">
                  <c:v>25291718.031320002</c:v>
                </c:pt>
                <c:pt idx="4">
                  <c:v>32693109.065759998</c:v>
                </c:pt>
                <c:pt idx="5">
                  <c:v>41989796.778800003</c:v>
                </c:pt>
                <c:pt idx="6">
                  <c:v>54825169.642489992</c:v>
                </c:pt>
                <c:pt idx="7">
                  <c:v>73133348.807999998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Sheet4!$D$1</c:f>
              <c:strCache>
                <c:ptCount val="1"/>
                <c:pt idx="0">
                  <c:v>RWH </c:v>
                </c:pt>
              </c:strCache>
            </c:strRef>
          </c:tx>
          <c:spPr>
            <a:ln w="19050">
              <a:solidFill>
                <a:srgbClr val="00B0F0"/>
              </a:solidFill>
            </a:ln>
          </c:spPr>
          <c:marker>
            <c:symbol val="triangle"/>
            <c:size val="3"/>
          </c:marker>
          <c:xVal>
            <c:numRef>
              <c:f>Sheet4!$A$2:$A$9</c:f>
              <c:numCache>
                <c:formatCode>General</c:formatCode>
                <c:ptCount val="8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</c:numCache>
            </c:numRef>
          </c:xVal>
          <c:yVal>
            <c:numRef>
              <c:f>Sheet4!$D$2:$D$9</c:f>
              <c:numCache>
                <c:formatCode>_(* #,##0_);_(* \(#,##0\);_(* "-"??_);_(@_)</c:formatCode>
                <c:ptCount val="8"/>
                <c:pt idx="0">
                  <c:v>13607745.818181816</c:v>
                </c:pt>
                <c:pt idx="1">
                  <c:v>17322930.763636366</c:v>
                </c:pt>
                <c:pt idx="2">
                  <c:v>22490161.745454546</c:v>
                </c:pt>
                <c:pt idx="3">
                  <c:v>29245758.981818181</c:v>
                </c:pt>
                <c:pt idx="4">
                  <c:v>36095596.799999997</c:v>
                </c:pt>
                <c:pt idx="5">
                  <c:v>44355074.61818181</c:v>
                </c:pt>
                <c:pt idx="6">
                  <c:v>55947730.69090908</c:v>
                </c:pt>
                <c:pt idx="7">
                  <c:v>71458967.12727271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Sheet4!$E$1</c:f>
              <c:strCache>
                <c:ptCount val="1"/>
                <c:pt idx="0">
                  <c:v>Gardening 
W. Demand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x"/>
            <c:size val="3"/>
            <c:spPr>
              <a:noFill/>
            </c:spPr>
          </c:marker>
          <c:xVal>
            <c:numRef>
              <c:f>Sheet4!$A$2:$A$9</c:f>
              <c:numCache>
                <c:formatCode>General</c:formatCode>
                <c:ptCount val="8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</c:numCache>
            </c:numRef>
          </c:xVal>
          <c:yVal>
            <c:numRef>
              <c:f>Sheet4!$E$2:$E$9</c:f>
              <c:numCache>
                <c:formatCode>_(* #,##0.00_);_(* \(#,##0.00\);_(* "-"??_);_(@_)</c:formatCode>
                <c:ptCount val="8"/>
                <c:pt idx="0">
                  <c:v>3346399.8419250003</c:v>
                </c:pt>
                <c:pt idx="1">
                  <c:v>4520851.8560400009</c:v>
                </c:pt>
                <c:pt idx="2">
                  <c:v>6019866.6272</c:v>
                </c:pt>
                <c:pt idx="3">
                  <c:v>8268446.2794700004</c:v>
                </c:pt>
                <c:pt idx="4">
                  <c:v>10688131.80996</c:v>
                </c:pt>
                <c:pt idx="5">
                  <c:v>13727433.5623</c:v>
                </c:pt>
                <c:pt idx="6">
                  <c:v>17923613.152352497</c:v>
                </c:pt>
                <c:pt idx="7">
                  <c:v>23908979.418000001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Sheet4!$F$1</c:f>
              <c:strCache>
                <c:ptCount val="1"/>
                <c:pt idx="0">
                  <c:v>Toilet and 
 Gardening</c:v>
                </c:pt>
              </c:strCache>
            </c:strRef>
          </c:tx>
          <c:spPr>
            <a:ln w="19050">
              <a:solidFill>
                <a:srgbClr val="00B050"/>
              </a:solidFill>
            </a:ln>
          </c:spPr>
          <c:marker>
            <c:symbol val="star"/>
            <c:size val="3"/>
          </c:marker>
          <c:xVal>
            <c:numRef>
              <c:f>Sheet4!$A$2:$A$9</c:f>
              <c:numCache>
                <c:formatCode>General</c:formatCode>
                <c:ptCount val="8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</c:numCache>
            </c:numRef>
          </c:xVal>
          <c:yVal>
            <c:numRef>
              <c:f>Sheet4!$F$2:$F$9</c:f>
              <c:numCache>
                <c:formatCode>_(* #,##0.00_);_(* \(#,##0.00\);_(* "-"??_);_(@_)</c:formatCode>
                <c:ptCount val="8"/>
                <c:pt idx="0">
                  <c:v>13582446.417225001</c:v>
                </c:pt>
                <c:pt idx="1">
                  <c:v>18349339.88628</c:v>
                </c:pt>
                <c:pt idx="2">
                  <c:v>24433576.310399998</c:v>
                </c:pt>
                <c:pt idx="3">
                  <c:v>33560164.310790002</c:v>
                </c:pt>
                <c:pt idx="4">
                  <c:v>43381240.875719994</c:v>
                </c:pt>
                <c:pt idx="5">
                  <c:v>55717230.341100007</c:v>
                </c:pt>
                <c:pt idx="6">
                  <c:v>72748782.794842482</c:v>
                </c:pt>
                <c:pt idx="7">
                  <c:v>97042328.225999996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3093376"/>
        <c:axId val="293093952"/>
      </c:scatterChart>
      <c:valAx>
        <c:axId val="293093376"/>
        <c:scaling>
          <c:orientation val="minMax"/>
          <c:max val="2015"/>
          <c:min val="198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GB" sz="1400"/>
                  <a:t>Year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93093952"/>
        <c:crosses val="autoZero"/>
        <c:crossBetween val="midCat"/>
      </c:valAx>
      <c:valAx>
        <c:axId val="2930939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GB" sz="1100"/>
                  <a:t>Demand</a:t>
                </a:r>
                <a:r>
                  <a:rPr lang="en-GB" sz="1100" baseline="0"/>
                  <a:t> (*10</a:t>
                </a:r>
                <a:r>
                  <a:rPr lang="en-GB" sz="1100" baseline="30000"/>
                  <a:t>6</a:t>
                </a:r>
                <a:r>
                  <a:rPr lang="en-GB" sz="1100" baseline="0"/>
                  <a:t> m</a:t>
                </a:r>
                <a:r>
                  <a:rPr lang="en-GB" sz="1100" baseline="30000"/>
                  <a:t>3</a:t>
                </a:r>
                <a:r>
                  <a:rPr lang="en-GB" sz="1100" baseline="0"/>
                  <a:t>)</a:t>
                </a:r>
                <a:endParaRPr lang="en-GB" sz="1100"/>
              </a:p>
            </c:rich>
          </c:tx>
          <c:layout/>
          <c:overlay val="0"/>
        </c:title>
        <c:numFmt formatCode="_(* #,##0_);_(* \(#,##0\);_(* &quot;-&quot;??_);_(@_)" sourceLinked="0"/>
        <c:majorTickMark val="none"/>
        <c:minorTickMark val="none"/>
        <c:tickLblPos val="nextTo"/>
        <c:crossAx val="293093376"/>
        <c:crosses val="autoZero"/>
        <c:crossBetween val="midCat"/>
        <c:dispUnits>
          <c:builtInUnit val="millions"/>
        </c:dispUnits>
      </c:valAx>
    </c:plotArea>
    <c:legend>
      <c:legendPos val="r"/>
      <c:layout>
        <c:manualLayout>
          <c:xMode val="edge"/>
          <c:yMode val="edge"/>
          <c:x val="0.8105671079040816"/>
          <c:y val="3.3231312187671433E-2"/>
          <c:w val="0.18943289209591835"/>
          <c:h val="0.5680946661328351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02580927384076"/>
          <c:y val="5.0925925925925923E-2"/>
          <c:w val="0.75527909011373584"/>
          <c:h val="0.8416746864975212"/>
        </c:manualLayout>
      </c:layout>
      <c:scatterChart>
        <c:scatterStyle val="smoothMarker"/>
        <c:varyColors val="0"/>
        <c:ser>
          <c:idx val="0"/>
          <c:order val="0"/>
          <c:tx>
            <c:v>Total Demand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B.Nile!$A$3:$A$12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xVal>
          <c:yVal>
            <c:numRef>
              <c:f>B.Nile!$H$3:$H$12</c:f>
              <c:numCache>
                <c:formatCode>_(* #,##0.00_);_(* \(#,##0.00\);_(* "-"??_);_(@_)</c:formatCode>
                <c:ptCount val="10"/>
                <c:pt idx="0">
                  <c:v>89883260.493000001</c:v>
                </c:pt>
                <c:pt idx="1">
                  <c:v>110699766.53400001</c:v>
                </c:pt>
                <c:pt idx="2">
                  <c:v>137948877.44999999</c:v>
                </c:pt>
                <c:pt idx="3">
                  <c:v>172930599.35999998</c:v>
                </c:pt>
                <c:pt idx="4">
                  <c:v>211138578.68099999</c:v>
                </c:pt>
                <c:pt idx="5">
                  <c:v>254850122.60999998</c:v>
                </c:pt>
                <c:pt idx="6">
                  <c:v>301580404.58700001</c:v>
                </c:pt>
                <c:pt idx="7">
                  <c:v>350946851.75999999</c:v>
                </c:pt>
                <c:pt idx="8">
                  <c:v>404052850.16460007</c:v>
                </c:pt>
                <c:pt idx="9">
                  <c:v>460541874.89640003</c:v>
                </c:pt>
              </c:numCache>
            </c:numRef>
          </c:yVal>
          <c:smooth val="1"/>
        </c:ser>
        <c:ser>
          <c:idx val="1"/>
          <c:order val="1"/>
          <c:tx>
            <c:v>RWH</c:v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0070C0"/>
                </a:solidFill>
              </a:ln>
              <a:effectLst/>
            </c:spPr>
          </c:marker>
          <c:xVal>
            <c:numRef>
              <c:f>B.Nile!$A$3:$A$12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xVal>
          <c:yVal>
            <c:numRef>
              <c:f>B.Nile!$F$3:$F$12</c:f>
              <c:numCache>
                <c:formatCode>_(* #,##0_);_(* \(#,##0\);_(* "-"??_);_(@_)</c:formatCode>
                <c:ptCount val="10"/>
                <c:pt idx="0">
                  <c:v>80409961.861224487</c:v>
                </c:pt>
                <c:pt idx="1">
                  <c:v>91958750.106122464</c:v>
                </c:pt>
                <c:pt idx="2">
                  <c:v>106955051.75510204</c:v>
                </c:pt>
                <c:pt idx="3">
                  <c:v>125697388.40816328</c:v>
                </c:pt>
                <c:pt idx="4">
                  <c:v>144441856.84897959</c:v>
                </c:pt>
                <c:pt idx="5">
                  <c:v>164659477.22448981</c:v>
                </c:pt>
                <c:pt idx="6">
                  <c:v>184596689.82857144</c:v>
                </c:pt>
                <c:pt idx="7">
                  <c:v>204073092.44081634</c:v>
                </c:pt>
                <c:pt idx="8">
                  <c:v>223765573.26367351</c:v>
                </c:pt>
                <c:pt idx="9">
                  <c:v>243456197.36816332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7732416"/>
        <c:axId val="293094528"/>
      </c:scatterChart>
      <c:valAx>
        <c:axId val="247732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94528"/>
        <c:crosses val="autoZero"/>
        <c:crossBetween val="midCat"/>
      </c:valAx>
      <c:valAx>
        <c:axId val="29309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 i="1"/>
                  <a:t>DEMAND</a:t>
                </a:r>
                <a:r>
                  <a:rPr lang="en-US" sz="1050" b="1" i="1" baseline="0"/>
                  <a:t> (IN MILLIONS M</a:t>
                </a:r>
                <a:r>
                  <a:rPr lang="en-US" sz="1050" b="1" i="1" baseline="30000"/>
                  <a:t>3</a:t>
                </a:r>
                <a:r>
                  <a:rPr lang="en-US" sz="1050" b="1" i="1" baseline="0"/>
                  <a:t>)</a:t>
                </a:r>
                <a:endParaRPr lang="en-US" sz="1050" b="1" i="1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_(* #,##0.00_);_(* \(#,##0.00\);_(* &quot;-&quot;??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732416"/>
        <c:crosses val="autoZero"/>
        <c:crossBetween val="midCat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7352712160979875"/>
          <c:y val="7.4652230971128636E-2"/>
          <c:w val="0.19764905750417558"/>
          <c:h val="0.147300464038319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791469816272969"/>
          <c:y val="5.0925925925925923E-2"/>
          <c:w val="0.78225087489063871"/>
          <c:h val="0.8416746864975212"/>
        </c:manualLayout>
      </c:layout>
      <c:scatterChart>
        <c:scatterStyle val="smoothMarker"/>
        <c:varyColors val="0"/>
        <c:ser>
          <c:idx val="0"/>
          <c:order val="0"/>
          <c:tx>
            <c:v>Total Demand</c:v>
          </c:tx>
          <c:spPr>
            <a:ln w="22225" cap="rnd">
              <a:solidFill>
                <a:srgbClr val="7030A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7030A0"/>
                </a:solidFill>
                <a:round/>
              </a:ln>
              <a:effectLst/>
            </c:spPr>
          </c:marker>
          <c:xVal>
            <c:numRef>
              <c:f>B.Nile!$A$16:$A$25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xVal>
          <c:yVal>
            <c:numRef>
              <c:f>B.Nile!$H$16:$H$25</c:f>
              <c:numCache>
                <c:formatCode>_(* #,##0_);_(* \(#,##0\);_(* "-"??_);_(@_)</c:formatCode>
                <c:ptCount val="10"/>
                <c:pt idx="0">
                  <c:v>15747763.961999997</c:v>
                </c:pt>
                <c:pt idx="1">
                  <c:v>21274596.969600003</c:v>
                </c:pt>
                <c:pt idx="2">
                  <c:v>28328784.127999999</c:v>
                </c:pt>
                <c:pt idx="3">
                  <c:v>38910335.432800002</c:v>
                </c:pt>
                <c:pt idx="4">
                  <c:v>50297090.870400004</c:v>
                </c:pt>
                <c:pt idx="5">
                  <c:v>64599687.352000006</c:v>
                </c:pt>
                <c:pt idx="6">
                  <c:v>84346414.834600002</c:v>
                </c:pt>
                <c:pt idx="7">
                  <c:v>112512844.31999999</c:v>
                </c:pt>
                <c:pt idx="8">
                  <c:v>137482845.81343558</c:v>
                </c:pt>
                <c:pt idx="9">
                  <c:v>165364001.56628588</c:v>
                </c:pt>
              </c:numCache>
            </c:numRef>
          </c:yVal>
          <c:smooth val="1"/>
        </c:ser>
        <c:ser>
          <c:idx val="1"/>
          <c:order val="1"/>
          <c:tx>
            <c:v>Toilet &amp; Cloth washing demand</c:v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rgbClr val="FF0000"/>
                </a:solidFill>
                <a:round/>
              </a:ln>
              <a:effectLst/>
            </c:spPr>
          </c:marker>
          <c:xVal>
            <c:numRef>
              <c:f>B.Nile!$A$16:$A$25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xVal>
          <c:yVal>
            <c:numRef>
              <c:f>B.Nile!$I$16:$I$25</c:f>
              <c:numCache>
                <c:formatCode>_(* #,##0_);_(* \(#,##0\);_(* "-"??_);_(@_)</c:formatCode>
                <c:ptCount val="10"/>
                <c:pt idx="0">
                  <c:v>7401449.0621399982</c:v>
                </c:pt>
                <c:pt idx="1">
                  <c:v>9999060.575712001</c:v>
                </c:pt>
                <c:pt idx="2">
                  <c:v>13314528.540159998</c:v>
                </c:pt>
                <c:pt idx="3">
                  <c:v>18287857.653416</c:v>
                </c:pt>
                <c:pt idx="4">
                  <c:v>23639632.709088001</c:v>
                </c:pt>
                <c:pt idx="5">
                  <c:v>30361853.055440001</c:v>
                </c:pt>
                <c:pt idx="6">
                  <c:v>39642814.972261995</c:v>
                </c:pt>
                <c:pt idx="7">
                  <c:v>52881036.83039999</c:v>
                </c:pt>
                <c:pt idx="8">
                  <c:v>64616937.532314718</c:v>
                </c:pt>
                <c:pt idx="9">
                  <c:v>77721080.736154363</c:v>
                </c:pt>
              </c:numCache>
            </c:numRef>
          </c:yVal>
          <c:smooth val="1"/>
        </c:ser>
        <c:ser>
          <c:idx val="2"/>
          <c:order val="2"/>
          <c:tx>
            <c:v>RWH</c:v>
          </c:tx>
          <c:spPr>
            <a:ln w="22225" cap="rnd">
              <a:solidFill>
                <a:srgbClr val="00B0F0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tx1"/>
                </a:solidFill>
                <a:round/>
              </a:ln>
              <a:effectLst/>
            </c:spPr>
          </c:marker>
          <c:xVal>
            <c:numRef>
              <c:f>B.Nile!$A$16:$A$25</c:f>
              <c:numCache>
                <c:formatCode>General</c:formatCode>
                <c:ptCount val="10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  <c:pt idx="9">
                  <c:v>2025</c:v>
                </c:pt>
              </c:numCache>
            </c:numRef>
          </c:xVal>
          <c:yVal>
            <c:numRef>
              <c:f>B.Nile!$F$16:$F$25</c:f>
              <c:numCache>
                <c:formatCode>_(* #,##0_);_(* \(#,##0\);_(* "-"??_);_(@_)</c:formatCode>
                <c:ptCount val="10"/>
                <c:pt idx="0">
                  <c:v>9365330.9454545453</c:v>
                </c:pt>
                <c:pt idx="1">
                  <c:v>11922252.34909091</c:v>
                </c:pt>
                <c:pt idx="2">
                  <c:v>15478523.083636364</c:v>
                </c:pt>
                <c:pt idx="3">
                  <c:v>20127963.534545455</c:v>
                </c:pt>
                <c:pt idx="4">
                  <c:v>24842263.680000003</c:v>
                </c:pt>
                <c:pt idx="5">
                  <c:v>30526727.825454548</c:v>
                </c:pt>
                <c:pt idx="6">
                  <c:v>38505202.88727273</c:v>
                </c:pt>
                <c:pt idx="7">
                  <c:v>49180583.25818181</c:v>
                </c:pt>
                <c:pt idx="8">
                  <c:v>58058026.75636363</c:v>
                </c:pt>
                <c:pt idx="9">
                  <c:v>67384954.472727269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3099136"/>
        <c:axId val="293099712"/>
      </c:scatterChart>
      <c:valAx>
        <c:axId val="293099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99712"/>
        <c:crosses val="autoZero"/>
        <c:crossBetween val="midCat"/>
      </c:valAx>
      <c:valAx>
        <c:axId val="293099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/>
                  <a:t>Demand</a:t>
                </a:r>
                <a:r>
                  <a:rPr lang="en-US" sz="1000" b="1" baseline="0"/>
                  <a:t> (in mILLIONS m</a:t>
                </a:r>
                <a:r>
                  <a:rPr lang="en-US" sz="1000" b="1" baseline="30000"/>
                  <a:t>3</a:t>
                </a:r>
                <a:r>
                  <a:rPr lang="en-US" baseline="0"/>
                  <a:t>)</a:t>
                </a:r>
                <a:endParaRPr lang="en-US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099136"/>
        <c:crosses val="autoZero"/>
        <c:crossBetween val="midCat"/>
        <c:dispUnits>
          <c:builtInUnit val="million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8994957091037776"/>
          <c:y val="0.11067564637702676"/>
          <c:w val="0.46338998250218721"/>
          <c:h val="0.160302566345873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0.3065</cdr:x>
      <cdr:y>0.72881</cdr:y>
    </cdr:from>
    <cdr:to>
      <cdr:x>0.45511</cdr:x>
      <cdr:y>1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1885950" y="332422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45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44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801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59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27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20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00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644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050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20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5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E7A10-D84E-41D0-BD3E-CF3928BB8F3B}" type="datetimeFigureOut">
              <a:rPr lang="en-GB" smtClean="0"/>
              <a:t>17/08/2020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71E47-5C5D-4B45-BD1B-AE2F256D05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42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545636"/>
            <a:ext cx="8208912" cy="297033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Water Conservation through Decentralized Rain Water Harvesting under climate uncertainty</a:t>
            </a:r>
            <a:endParaRPr lang="en-GB" dirty="0"/>
          </a:p>
          <a:p>
            <a:endParaRPr lang="en-GB" dirty="0" smtClean="0"/>
          </a:p>
          <a:p>
            <a:r>
              <a:rPr lang="en-GB" i="1" dirty="0" err="1" smtClean="0">
                <a:solidFill>
                  <a:srgbClr val="00B050"/>
                </a:solidFill>
              </a:rPr>
              <a:t>Mengistu</a:t>
            </a:r>
            <a:r>
              <a:rPr lang="en-GB" i="1" dirty="0" smtClean="0">
                <a:solidFill>
                  <a:srgbClr val="00B050"/>
                </a:solidFill>
              </a:rPr>
              <a:t> Addis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PhD Candidate in Hydraulic Engineering </a:t>
            </a:r>
          </a:p>
          <a:p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70C0"/>
                </a:solidFill>
              </a:rPr>
              <a:t>Addis Ababa Science and Technology University, College of Architecture and Civil Engineering, Ethiopia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 smtClean="0">
              <a:solidFill>
                <a:srgbClr val="0070C0"/>
              </a:solidFill>
            </a:endParaRPr>
          </a:p>
          <a:p>
            <a:endParaRPr lang="en-GB" dirty="0" smtClean="0"/>
          </a:p>
          <a:p>
            <a:r>
              <a:rPr lang="en-GB" dirty="0" smtClean="0">
                <a:solidFill>
                  <a:srgbClr val="7030A0"/>
                </a:solidFill>
              </a:rPr>
              <a:t>July 2020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1841" y="4115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 descr="C:\Users\dma\AppData\Local\Temp\msohtmlclip1\01\clip_image00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49493"/>
            <a:ext cx="1296144" cy="1135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08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27003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1.2</a:t>
            </a:r>
            <a:r>
              <a:rPr lang="en-GB" sz="3600" dirty="0">
                <a:solidFill>
                  <a:srgbClr val="FF0000"/>
                </a:solidFill>
              </a:rPr>
              <a:t>. Climate Change Cont.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19523"/>
            <a:ext cx="8856984" cy="4536503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n-US" dirty="0" smtClean="0"/>
              <a:t>                  </a:t>
            </a:r>
            <a:r>
              <a:rPr lang="en-US" sz="3400" b="1" dirty="0" smtClean="0">
                <a:solidFill>
                  <a:srgbClr val="FF0000"/>
                </a:solidFill>
              </a:rPr>
              <a:t>Ethiopia </a:t>
            </a:r>
          </a:p>
          <a:p>
            <a:pPr marL="285750" indent="-285750" algn="just">
              <a:lnSpc>
                <a:spcPct val="160000"/>
              </a:lnSpc>
              <a:buBlip>
                <a:blip r:embed="rId2"/>
              </a:buBlip>
            </a:pPr>
            <a:r>
              <a:rPr lang="en-US" sz="3400" dirty="0" smtClean="0"/>
              <a:t>High </a:t>
            </a:r>
            <a:r>
              <a:rPr lang="en-US" sz="3400" dirty="0"/>
              <a:t>potential </a:t>
            </a:r>
            <a:r>
              <a:rPr lang="en-US" sz="3400" dirty="0" smtClean="0"/>
              <a:t>of </a:t>
            </a:r>
            <a:r>
              <a:rPr lang="en-US" sz="3400" dirty="0"/>
              <a:t>extreme events (flood and drought), wet seasons may be more wetter and warm seasons may also be </a:t>
            </a:r>
            <a:r>
              <a:rPr lang="en-US" sz="3400" dirty="0" smtClean="0"/>
              <a:t>warmer, (NAPA,2007).</a:t>
            </a:r>
            <a:endParaRPr lang="en-US" sz="3400" dirty="0"/>
          </a:p>
          <a:p>
            <a:pPr marL="285750" indent="-285750" algn="just">
              <a:lnSpc>
                <a:spcPct val="160000"/>
              </a:lnSpc>
              <a:buBlip>
                <a:blip r:embed="rId2"/>
              </a:buBlip>
            </a:pPr>
            <a:r>
              <a:rPr lang="en-US" sz="3400" dirty="0" smtClean="0"/>
              <a:t>For </a:t>
            </a:r>
            <a:r>
              <a:rPr lang="en-US" sz="3400" dirty="0"/>
              <a:t>the IPCC mid range (A1B) emission scenario, the mean annual temperature will </a:t>
            </a:r>
            <a:r>
              <a:rPr lang="en-US" sz="3400" dirty="0" smtClean="0"/>
              <a:t>increase   </a:t>
            </a:r>
            <a:r>
              <a:rPr lang="en-US" sz="3400" dirty="0"/>
              <a:t>in the range of  </a:t>
            </a:r>
            <a:r>
              <a:rPr lang="en-US" sz="3400" dirty="0">
                <a:solidFill>
                  <a:srgbClr val="FF0000"/>
                </a:solidFill>
              </a:rPr>
              <a:t>0.9 - 1.1  </a:t>
            </a:r>
            <a:r>
              <a:rPr lang="en-US" sz="3400" dirty="0"/>
              <a:t>° C by 2030, in the range of </a:t>
            </a:r>
            <a:r>
              <a:rPr lang="en-US" sz="3400" dirty="0">
                <a:solidFill>
                  <a:srgbClr val="FF0000"/>
                </a:solidFill>
              </a:rPr>
              <a:t>1.7 - 2.1  ° C </a:t>
            </a:r>
            <a:r>
              <a:rPr lang="en-US" sz="3400" dirty="0"/>
              <a:t>by 2050 and in the range of  </a:t>
            </a:r>
            <a:r>
              <a:rPr lang="en-US" sz="3400" dirty="0">
                <a:solidFill>
                  <a:srgbClr val="FF0000"/>
                </a:solidFill>
              </a:rPr>
              <a:t>2.7-3.4 °</a:t>
            </a:r>
            <a:r>
              <a:rPr lang="en-US" sz="3400" dirty="0"/>
              <a:t> C by 2080 over Ethiopia  compared to the 1961-1990 normal</a:t>
            </a:r>
            <a:r>
              <a:rPr lang="en-US" sz="3400" dirty="0" smtClean="0"/>
              <a:t>.</a:t>
            </a:r>
          </a:p>
          <a:p>
            <a:pPr marL="285750" indent="-285750" algn="just">
              <a:lnSpc>
                <a:spcPct val="160000"/>
              </a:lnSpc>
              <a:buBlip>
                <a:blip r:embed="rId2"/>
              </a:buBlip>
            </a:pPr>
            <a:r>
              <a:rPr lang="en-US" sz="3400" dirty="0"/>
              <a:t> </a:t>
            </a:r>
            <a:r>
              <a:rPr lang="en-US" sz="3400" dirty="0" smtClean="0">
                <a:solidFill>
                  <a:srgbClr val="FF0000"/>
                </a:solidFill>
              </a:rPr>
              <a:t>Climate </a:t>
            </a:r>
            <a:r>
              <a:rPr lang="en-US" sz="3400" dirty="0" smtClean="0">
                <a:solidFill>
                  <a:srgbClr val="FF0000"/>
                </a:solidFill>
              </a:rPr>
              <a:t>change lead </a:t>
            </a:r>
            <a:r>
              <a:rPr lang="en-US" sz="3400" dirty="0" smtClean="0">
                <a:solidFill>
                  <a:srgbClr val="FF0000"/>
                </a:solidFill>
              </a:rPr>
              <a:t>to water demand increase and supply decrease which needs strategic concern</a:t>
            </a:r>
            <a:endParaRPr lang="en-GB" sz="3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43608" y="2225502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Blip>
                <a:blip r:embed="rId2"/>
              </a:buBlip>
            </a:pPr>
            <a:endParaRPr lang="en-US" dirty="0" smtClean="0"/>
          </a:p>
          <a:p>
            <a:pPr marL="285750" indent="-285750">
              <a:buBlip>
                <a:blip r:embed="rId2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860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313544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1.3. Water Stress and Scarcity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73528"/>
            <a:ext cx="8856984" cy="437448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n-GB" dirty="0" smtClean="0">
                <a:solidFill>
                  <a:srgbClr val="7030A0"/>
                </a:solidFill>
              </a:rPr>
              <a:t>Water Stress: </a:t>
            </a:r>
            <a:r>
              <a:rPr lang="en-US" dirty="0"/>
              <a:t>is less access of </a:t>
            </a:r>
            <a:r>
              <a:rPr lang="en-US" dirty="0" smtClean="0"/>
              <a:t>water supply to fulfill domestic demand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n-US" dirty="0" smtClean="0">
                <a:solidFill>
                  <a:srgbClr val="7030A0"/>
                </a:solidFill>
              </a:rPr>
              <a:t>Water Scarcity: </a:t>
            </a:r>
            <a:r>
              <a:rPr lang="en-US" dirty="0" smtClean="0"/>
              <a:t>is measure of poverty and is the lack of secure </a:t>
            </a:r>
            <a:r>
              <a:rPr lang="en-US" dirty="0"/>
              <a:t>access to safe and affordable water to consistently satisfy </a:t>
            </a:r>
            <a:r>
              <a:rPr lang="en-US" dirty="0" smtClean="0"/>
              <a:t>domestic </a:t>
            </a:r>
            <a:r>
              <a:rPr lang="en-US" dirty="0"/>
              <a:t>need </a:t>
            </a:r>
            <a:r>
              <a:rPr lang="en-US" dirty="0" smtClean="0"/>
              <a:t> </a:t>
            </a:r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US" dirty="0" smtClean="0"/>
              <a:t>Globally About </a:t>
            </a:r>
            <a:r>
              <a:rPr lang="en-US" dirty="0">
                <a:solidFill>
                  <a:srgbClr val="FF0000"/>
                </a:solidFill>
              </a:rPr>
              <a:t>1.2 billion people </a:t>
            </a:r>
            <a:r>
              <a:rPr lang="en-US" dirty="0"/>
              <a:t>live in areas of physical water scarcity and up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33%</a:t>
            </a:r>
            <a:r>
              <a:rPr lang="en-US" dirty="0" smtClean="0"/>
              <a:t> </a:t>
            </a:r>
            <a:r>
              <a:rPr lang="en-US" dirty="0" smtClean="0"/>
              <a:t>face water </a:t>
            </a:r>
            <a:r>
              <a:rPr lang="en-US" dirty="0" smtClean="0">
                <a:solidFill>
                  <a:srgbClr val="FF0000"/>
                </a:solidFill>
              </a:rPr>
              <a:t>stress</a:t>
            </a:r>
            <a:r>
              <a:rPr lang="en-US" dirty="0" smtClean="0"/>
              <a:t>. </a:t>
            </a:r>
            <a:endParaRPr lang="en-US" dirty="0" smtClean="0"/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US" dirty="0" smtClean="0">
                <a:solidFill>
                  <a:srgbClr val="00B0F0"/>
                </a:solidFill>
              </a:rPr>
              <a:t>In </a:t>
            </a:r>
            <a:r>
              <a:rPr lang="en-US" dirty="0">
                <a:solidFill>
                  <a:srgbClr val="00B0F0"/>
                </a:solidFill>
              </a:rPr>
              <a:t>2025</a:t>
            </a:r>
            <a:r>
              <a:rPr lang="en-US" dirty="0"/>
              <a:t>, about </a:t>
            </a:r>
            <a:r>
              <a:rPr lang="en-US" dirty="0">
                <a:solidFill>
                  <a:srgbClr val="FF0000"/>
                </a:solidFill>
              </a:rPr>
              <a:t>1.8 billion </a:t>
            </a:r>
            <a:r>
              <a:rPr lang="en-US" dirty="0"/>
              <a:t>people will live in regions with absolute water scarcity and about </a:t>
            </a:r>
            <a:r>
              <a:rPr lang="en-US" dirty="0" smtClean="0">
                <a:solidFill>
                  <a:srgbClr val="FF0000"/>
                </a:solidFill>
              </a:rPr>
              <a:t>67%</a:t>
            </a:r>
            <a:r>
              <a:rPr lang="en-US" dirty="0" smtClean="0"/>
              <a:t> </a:t>
            </a:r>
            <a:r>
              <a:rPr lang="en-US" dirty="0"/>
              <a:t>of the world’s population in areas of water stress</a:t>
            </a: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89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37804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1.3. Water Supply and Demand …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73528"/>
            <a:ext cx="8928992" cy="4482498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US" sz="2400" dirty="0"/>
              <a:t>M</a:t>
            </a:r>
            <a:r>
              <a:rPr lang="en-US" sz="2400" dirty="0" smtClean="0"/>
              <a:t>ost </a:t>
            </a:r>
            <a:r>
              <a:rPr lang="en-US" sz="2400" dirty="0"/>
              <a:t>cities in Africa are provided with at least </a:t>
            </a:r>
            <a:r>
              <a:rPr lang="en-US" sz="2400" dirty="0">
                <a:solidFill>
                  <a:srgbClr val="FF0000"/>
                </a:solidFill>
              </a:rPr>
              <a:t>100 </a:t>
            </a:r>
            <a:r>
              <a:rPr lang="en-US" sz="2400" dirty="0" err="1">
                <a:solidFill>
                  <a:srgbClr val="FF0000"/>
                </a:solidFill>
              </a:rPr>
              <a:t>lpcd</a:t>
            </a:r>
            <a:r>
              <a:rPr lang="en-US" sz="2400" dirty="0">
                <a:solidFill>
                  <a:srgbClr val="FF0000"/>
                </a:solidFill>
              </a:rPr>
              <a:t> with a 3.5% </a:t>
            </a:r>
            <a:r>
              <a:rPr lang="en-US" sz="2400" dirty="0"/>
              <a:t>population growth rate </a:t>
            </a:r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US" sz="2400" dirty="0" smtClean="0"/>
              <a:t> </a:t>
            </a:r>
            <a:r>
              <a:rPr lang="en-US" sz="2400" dirty="0"/>
              <a:t>most of Ethiopian cities are getting average of </a:t>
            </a:r>
            <a:r>
              <a:rPr lang="en-US" sz="2400" dirty="0">
                <a:solidFill>
                  <a:srgbClr val="FF0000"/>
                </a:solidFill>
              </a:rPr>
              <a:t>20 </a:t>
            </a:r>
            <a:r>
              <a:rPr lang="en-US" sz="2400" dirty="0" err="1">
                <a:solidFill>
                  <a:srgbClr val="FF0000"/>
                </a:solidFill>
              </a:rPr>
              <a:t>lpcd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with average </a:t>
            </a:r>
            <a:r>
              <a:rPr lang="en-US" sz="2400" dirty="0"/>
              <a:t>annual population growth </a:t>
            </a:r>
            <a:r>
              <a:rPr lang="en-US" sz="2400" dirty="0" smtClean="0"/>
              <a:t>above </a:t>
            </a:r>
            <a:r>
              <a:rPr lang="en-US" sz="2400" dirty="0">
                <a:solidFill>
                  <a:srgbClr val="FF0000"/>
                </a:solidFill>
              </a:rPr>
              <a:t>4</a:t>
            </a:r>
            <a:r>
              <a:rPr lang="en-US" sz="2400" dirty="0" smtClean="0">
                <a:solidFill>
                  <a:srgbClr val="FF0000"/>
                </a:solidFill>
              </a:rPr>
              <a:t>% </a:t>
            </a:r>
            <a:r>
              <a:rPr lang="en-US" sz="2400" dirty="0">
                <a:solidFill>
                  <a:srgbClr val="00B0F0"/>
                </a:solidFill>
              </a:rPr>
              <a:t>(</a:t>
            </a:r>
            <a:r>
              <a:rPr lang="en-US" sz="2400" dirty="0" err="1">
                <a:solidFill>
                  <a:srgbClr val="00B0F0"/>
                </a:solidFill>
              </a:rPr>
              <a:t>Ndaruzaniye</a:t>
            </a:r>
            <a:r>
              <a:rPr lang="en-US" sz="2400" dirty="0">
                <a:solidFill>
                  <a:srgbClr val="00B0F0"/>
                </a:solidFill>
              </a:rPr>
              <a:t>, 2011)</a:t>
            </a:r>
            <a:endParaRPr lang="en-US" sz="2400" dirty="0" smtClean="0">
              <a:solidFill>
                <a:srgbClr val="00B0F0"/>
              </a:solidFill>
            </a:endParaRPr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US" sz="2400" dirty="0"/>
              <a:t>About </a:t>
            </a:r>
            <a:r>
              <a:rPr lang="en-US" sz="2400" dirty="0">
                <a:solidFill>
                  <a:srgbClr val="FF0000"/>
                </a:solidFill>
              </a:rPr>
              <a:t>12%</a:t>
            </a:r>
            <a:r>
              <a:rPr lang="en-US" sz="2400" dirty="0"/>
              <a:t> of households in Addis Ababa have flush </a:t>
            </a:r>
            <a:r>
              <a:rPr lang="en-US" sz="2400" dirty="0" smtClean="0"/>
              <a:t>toilets discharging </a:t>
            </a:r>
            <a:r>
              <a:rPr lang="en-US" sz="2400" dirty="0"/>
              <a:t>to sewers or septic tanks, </a:t>
            </a:r>
            <a:r>
              <a:rPr lang="en-US" sz="2400" dirty="0">
                <a:solidFill>
                  <a:srgbClr val="FF0000"/>
                </a:solidFill>
              </a:rPr>
              <a:t>63</a:t>
            </a:r>
            <a:r>
              <a:rPr lang="en-US" sz="2400" dirty="0" smtClean="0">
                <a:solidFill>
                  <a:srgbClr val="FF0000"/>
                </a:solidFill>
              </a:rPr>
              <a:t>%</a:t>
            </a:r>
            <a:r>
              <a:rPr lang="en-US" sz="2400" dirty="0" smtClean="0"/>
              <a:t> </a:t>
            </a:r>
            <a:r>
              <a:rPr lang="en-US" sz="2400" dirty="0"/>
              <a:t>use individual or shared pit latrines, and </a:t>
            </a:r>
            <a:r>
              <a:rPr lang="en-US" sz="2400" dirty="0">
                <a:solidFill>
                  <a:srgbClr val="FF0000"/>
                </a:solidFill>
              </a:rPr>
              <a:t>25%</a:t>
            </a:r>
            <a:r>
              <a:rPr lang="en-US" sz="2400" dirty="0"/>
              <a:t> do not have access to sanitation facilities. </a:t>
            </a:r>
            <a:endParaRPr lang="en-US" sz="2400" dirty="0" smtClean="0"/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US" sz="2400" dirty="0" smtClean="0"/>
              <a:t>Risk of diseases </a:t>
            </a:r>
            <a:r>
              <a:rPr lang="en-US" sz="2400" dirty="0"/>
              <a:t>in densely populated areas where </a:t>
            </a:r>
            <a:r>
              <a:rPr lang="en-US" sz="2400" dirty="0">
                <a:solidFill>
                  <a:srgbClr val="00B050"/>
                </a:solidFill>
              </a:rPr>
              <a:t>water supply, sanitation, and nutrition </a:t>
            </a:r>
            <a:r>
              <a:rPr lang="en-US" sz="2400" dirty="0"/>
              <a:t>are inadequate</a:t>
            </a:r>
            <a:endParaRPr lang="en-GB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491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378042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1.4. Decentralized Rain Water Harvesting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73528"/>
            <a:ext cx="8928992" cy="448249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50000"/>
              </a:lnSpc>
              <a:buBlip>
                <a:blip r:embed="rId2"/>
              </a:buBlip>
            </a:pPr>
            <a:r>
              <a:rPr lang="en-US" sz="9600" dirty="0"/>
              <a:t>Water </a:t>
            </a:r>
            <a:r>
              <a:rPr lang="en-US" sz="9600" dirty="0" smtClean="0"/>
              <a:t>conservation </a:t>
            </a:r>
            <a:r>
              <a:rPr lang="en-US" sz="9600" dirty="0">
                <a:solidFill>
                  <a:srgbClr val="FF0000"/>
                </a:solidFill>
              </a:rPr>
              <a:t>keeping, preserving </a:t>
            </a:r>
            <a:r>
              <a:rPr lang="en-US" sz="9600" dirty="0"/>
              <a:t>and </a:t>
            </a:r>
            <a:r>
              <a:rPr lang="en-US" sz="9600" dirty="0">
                <a:solidFill>
                  <a:srgbClr val="FF0000"/>
                </a:solidFill>
              </a:rPr>
              <a:t>restoring</a:t>
            </a:r>
            <a:r>
              <a:rPr lang="en-US" sz="9600" dirty="0"/>
              <a:t> of </a:t>
            </a:r>
            <a:r>
              <a:rPr lang="en-US" sz="9600" dirty="0" smtClean="0"/>
              <a:t>available Water </a:t>
            </a:r>
            <a:r>
              <a:rPr lang="en-US" sz="9600" dirty="0"/>
              <a:t>sources</a:t>
            </a:r>
            <a:r>
              <a:rPr lang="en-US" sz="9600" dirty="0" smtClean="0"/>
              <a:t> 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</a:pPr>
            <a:r>
              <a:rPr lang="en-US" sz="9600" dirty="0"/>
              <a:t>Most modern technologies for obtaining drinking water (</a:t>
            </a:r>
            <a:r>
              <a:rPr lang="en-US" sz="9600" dirty="0" smtClean="0"/>
              <a:t>exploitation </a:t>
            </a:r>
            <a:r>
              <a:rPr lang="en-US" sz="9600" dirty="0"/>
              <a:t>of </a:t>
            </a:r>
            <a:r>
              <a:rPr lang="en-US" sz="9600" dirty="0">
                <a:solidFill>
                  <a:srgbClr val="00B0F0"/>
                </a:solidFill>
              </a:rPr>
              <a:t>surface water from rivers</a:t>
            </a:r>
            <a:r>
              <a:rPr lang="en-US" sz="9600" dirty="0"/>
              <a:t>,   </a:t>
            </a:r>
            <a:r>
              <a:rPr lang="en-US" sz="9600" dirty="0">
                <a:solidFill>
                  <a:srgbClr val="0070C0"/>
                </a:solidFill>
              </a:rPr>
              <a:t>streams and lakes</a:t>
            </a:r>
            <a:r>
              <a:rPr lang="en-US" sz="9600" dirty="0"/>
              <a:t>, and </a:t>
            </a:r>
            <a:r>
              <a:rPr lang="en-US" sz="9600" dirty="0" smtClean="0">
                <a:solidFill>
                  <a:srgbClr val="002060"/>
                </a:solidFill>
              </a:rPr>
              <a:t>groundwater</a:t>
            </a:r>
            <a:r>
              <a:rPr lang="en-US" sz="9600" dirty="0" smtClean="0"/>
              <a:t>) </a:t>
            </a:r>
            <a:r>
              <a:rPr lang="en-US" sz="9600" dirty="0" smtClean="0"/>
              <a:t>account </a:t>
            </a:r>
            <a:r>
              <a:rPr lang="en-US" sz="9600" dirty="0"/>
              <a:t>only </a:t>
            </a:r>
            <a:r>
              <a:rPr lang="en-US" sz="9600" dirty="0">
                <a:solidFill>
                  <a:srgbClr val="FF0000"/>
                </a:solidFill>
              </a:rPr>
              <a:t>40% of total precipitation</a:t>
            </a:r>
            <a:endParaRPr lang="en-US" sz="9600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  <a:buBlip>
                <a:blip r:embed="rId2"/>
              </a:buBlip>
            </a:pPr>
            <a:r>
              <a:rPr lang="en-US" sz="9600" dirty="0" smtClean="0">
                <a:solidFill>
                  <a:srgbClr val="7030A0"/>
                </a:solidFill>
              </a:rPr>
              <a:t>Rain Water Harvesting is </a:t>
            </a:r>
            <a:r>
              <a:rPr lang="en-US" sz="9600" dirty="0" smtClean="0">
                <a:solidFill>
                  <a:srgbClr val="0070C0"/>
                </a:solidFill>
              </a:rPr>
              <a:t>Collection of water directly from rain </a:t>
            </a:r>
            <a:r>
              <a:rPr lang="en-US" sz="9600" dirty="0" smtClean="0">
                <a:solidFill>
                  <a:srgbClr val="0070C0"/>
                </a:solidFill>
              </a:rPr>
              <a:t>falling </a:t>
            </a:r>
            <a:r>
              <a:rPr lang="en-US" sz="9600" dirty="0" smtClean="0">
                <a:solidFill>
                  <a:srgbClr val="0070C0"/>
                </a:solidFill>
              </a:rPr>
              <a:t>on impervious surfaces (roof tops or paved ground) 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</a:pPr>
            <a:r>
              <a:rPr lang="en-US" sz="9600" dirty="0" smtClean="0">
                <a:solidFill>
                  <a:srgbClr val="7030A0"/>
                </a:solidFill>
              </a:rPr>
              <a:t>Decentralized – collection at house hold level</a:t>
            </a:r>
          </a:p>
          <a:p>
            <a:pPr algn="just">
              <a:lnSpc>
                <a:spcPct val="120000"/>
              </a:lnSpc>
              <a:buBlip>
                <a:blip r:embed="rId2"/>
              </a:buBlip>
            </a:pPr>
            <a:r>
              <a:rPr lang="en-US" sz="9600" dirty="0">
                <a:solidFill>
                  <a:srgbClr val="7030A0"/>
                </a:solidFill>
              </a:rPr>
              <a:t> </a:t>
            </a:r>
            <a:r>
              <a:rPr lang="en-US" sz="8000" dirty="0" smtClean="0">
                <a:solidFill>
                  <a:srgbClr val="7030A0"/>
                </a:solidFill>
              </a:rPr>
              <a:t>Why RWH is needed? Due to short rainy season with high volume of RF and extended dry season.</a:t>
            </a:r>
          </a:p>
          <a:p>
            <a:pPr algn="just">
              <a:buBlip>
                <a:blip r:embed="rId2"/>
              </a:buBlip>
            </a:pPr>
            <a:endParaRPr lang="en-GB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090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252028"/>
          </a:xfrm>
        </p:spPr>
        <p:txBody>
          <a:bodyPr>
            <a:no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1.4. Objective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Others\To Publish\Symposium DTU\Images\Rainwater_collection Rural hous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89" y="2258107"/>
            <a:ext cx="4579935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Others\To Publish\Symposium DTU\Images\RWH for GW rech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199" y="2270062"/>
            <a:ext cx="3744416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3491880" y="2200241"/>
            <a:ext cx="928625" cy="4435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341472" y="2273917"/>
            <a:ext cx="1144801" cy="7723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420505" y="3816257"/>
            <a:ext cx="576064" cy="9261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940152" y="4279320"/>
            <a:ext cx="794530" cy="5384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358628" y="2102735"/>
            <a:ext cx="109600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Roof Tops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196672" y="4742383"/>
            <a:ext cx="2289601" cy="369332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Rain Collection Barrels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520" y="445915"/>
            <a:ext cx="870009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Blip>
                <a:blip r:embed="rId4"/>
              </a:buBlip>
            </a:pPr>
            <a:r>
              <a:rPr lang="en-GB" sz="2400" dirty="0"/>
              <a:t>To assess water supply potential from rain water harvesting </a:t>
            </a:r>
            <a:r>
              <a:rPr lang="en-GB" sz="2400" dirty="0" smtClean="0"/>
              <a:t>    through </a:t>
            </a:r>
            <a:r>
              <a:rPr lang="en-GB" sz="2400" dirty="0"/>
              <a:t>roof tops for rural and urban domestic water demand </a:t>
            </a:r>
            <a:endParaRPr lang="en-GB" sz="2400" dirty="0" smtClean="0"/>
          </a:p>
          <a:p>
            <a:pPr algn="just">
              <a:lnSpc>
                <a:spcPct val="150000"/>
              </a:lnSpc>
              <a:buBlip>
                <a:blip r:embed="rId4"/>
              </a:buBlip>
            </a:pPr>
            <a:r>
              <a:rPr lang="en-GB" sz="2400" dirty="0"/>
              <a:t> </a:t>
            </a:r>
            <a:r>
              <a:rPr lang="en-GB" sz="2400" dirty="0" smtClean="0"/>
              <a:t>Indicating decentralized water management strategies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72959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3420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FF0000"/>
                </a:solidFill>
              </a:rPr>
              <a:t>2. </a:t>
            </a:r>
            <a:r>
              <a:rPr lang="en-US" sz="4000" b="1" dirty="0">
                <a:solidFill>
                  <a:srgbClr val="FF0000"/>
                </a:solidFill>
              </a:rPr>
              <a:t>Description of Study Area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9522"/>
            <a:ext cx="5832648" cy="39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15666"/>
            <a:ext cx="3312368" cy="187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31632" y="3728879"/>
            <a:ext cx="33123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Population trends up to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55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2. </a:t>
            </a:r>
            <a:r>
              <a:rPr lang="en-US" sz="3600" b="1" dirty="0">
                <a:solidFill>
                  <a:srgbClr val="FF0000"/>
                </a:solidFill>
              </a:rPr>
              <a:t>Description of Study </a:t>
            </a:r>
            <a:r>
              <a:rPr lang="en-US" sz="3600" b="1" dirty="0" smtClean="0">
                <a:solidFill>
                  <a:srgbClr val="FF0000"/>
                </a:solidFill>
              </a:rPr>
              <a:t>Area (Blue Nile Basin)</a:t>
            </a:r>
            <a:r>
              <a:rPr lang="en-GB" sz="3600" b="1" dirty="0"/>
              <a:t/>
            </a:r>
            <a:br>
              <a:rPr lang="en-GB" sz="3600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9552"/>
            <a:ext cx="8229600" cy="394243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The basin accounts about </a:t>
            </a:r>
            <a:r>
              <a:rPr lang="en-US" dirty="0">
                <a:solidFill>
                  <a:srgbClr val="FF0000"/>
                </a:solidFill>
              </a:rPr>
              <a:t>23%</a:t>
            </a:r>
            <a:r>
              <a:rPr lang="en-US" dirty="0"/>
              <a:t> of country’s land area and is the habitat of </a:t>
            </a:r>
            <a:r>
              <a:rPr lang="en-US" dirty="0">
                <a:solidFill>
                  <a:srgbClr val="FF0000"/>
                </a:solidFill>
              </a:rPr>
              <a:t>37.6%</a:t>
            </a:r>
            <a:r>
              <a:rPr lang="en-US" dirty="0"/>
              <a:t> of the total population. 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Densely populated compared </a:t>
            </a:r>
            <a:r>
              <a:rPr lang="en-US" dirty="0"/>
              <a:t>to other parts of the country. 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Gets </a:t>
            </a:r>
            <a:r>
              <a:rPr lang="en-US" dirty="0"/>
              <a:t>higher amount of annual precipitation ranging from 800 to 2220mm with an average amount of </a:t>
            </a:r>
            <a:r>
              <a:rPr lang="en-US" dirty="0">
                <a:solidFill>
                  <a:srgbClr val="FF0000"/>
                </a:solidFill>
              </a:rPr>
              <a:t>1535</a:t>
            </a:r>
            <a:r>
              <a:rPr lang="en-US" dirty="0"/>
              <a:t>mm 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Densely populated gets higher precipitation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3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2. </a:t>
            </a:r>
            <a:r>
              <a:rPr lang="en-US" sz="3600" b="1" dirty="0">
                <a:solidFill>
                  <a:srgbClr val="FF0000"/>
                </a:solidFill>
              </a:rPr>
              <a:t>Description of Study </a:t>
            </a:r>
            <a:r>
              <a:rPr lang="en-US" sz="3600" b="1" dirty="0" smtClean="0">
                <a:solidFill>
                  <a:srgbClr val="FF0000"/>
                </a:solidFill>
              </a:rPr>
              <a:t>Area (Blue Nile Basin)</a:t>
            </a:r>
            <a:r>
              <a:rPr lang="en-GB" sz="3600" b="1" dirty="0"/>
              <a:t/>
            </a:r>
            <a:br>
              <a:rPr lang="en-GB" sz="3600" b="1" dirty="0"/>
            </a:br>
            <a:endParaRPr lang="en-GB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681540"/>
            <a:ext cx="5580863" cy="391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5" y="1876641"/>
            <a:ext cx="1705671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FF0000"/>
                </a:solidFill>
              </a:rPr>
              <a:t>Mean Annual </a:t>
            </a:r>
            <a:r>
              <a:rPr lang="en-GB" sz="2000" dirty="0" err="1" smtClean="0">
                <a:solidFill>
                  <a:srgbClr val="FF0000"/>
                </a:solidFill>
              </a:rPr>
              <a:t>ppt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4299942"/>
            <a:ext cx="1705671" cy="4001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B050"/>
                </a:solidFill>
              </a:rPr>
              <a:t>Climate Zones</a:t>
            </a:r>
            <a:endParaRPr lang="en-GB" sz="20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4249" y="2287710"/>
            <a:ext cx="1705671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7030A0"/>
                </a:solidFill>
              </a:rPr>
              <a:t>Population Density</a:t>
            </a:r>
            <a:endParaRPr lang="en-GB" sz="2400" dirty="0">
              <a:solidFill>
                <a:srgbClr val="7030A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763688" y="1599642"/>
            <a:ext cx="1224136" cy="4860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5940152" y="1707655"/>
            <a:ext cx="936104" cy="5800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916088" y="3789668"/>
            <a:ext cx="1224136" cy="4860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74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37804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</a:t>
            </a:r>
            <a:r>
              <a:rPr lang="en-US" sz="4000" b="1" dirty="0">
                <a:solidFill>
                  <a:srgbClr val="FF0000"/>
                </a:solidFill>
              </a:rPr>
              <a:t>3. Methodology and Analysis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19522"/>
            <a:ext cx="9036496" cy="462397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GB" sz="6400" dirty="0" smtClean="0"/>
              <a:t>Population data – from Ethiopian census</a:t>
            </a:r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GB" sz="6400" dirty="0" smtClean="0"/>
              <a:t>Precipitation – from Ethiopian Meteorological agency</a:t>
            </a:r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GB" sz="6400" dirty="0" smtClean="0"/>
              <a:t>Water demand – from WHO and Ethiopian </a:t>
            </a:r>
            <a:r>
              <a:rPr lang="en-GB" sz="6400" dirty="0" smtClean="0">
                <a:solidFill>
                  <a:srgbClr val="FF0000"/>
                </a:solidFill>
              </a:rPr>
              <a:t>Ministry of </a:t>
            </a:r>
            <a:r>
              <a:rPr lang="en-GB" sz="6400" dirty="0" smtClean="0">
                <a:solidFill>
                  <a:srgbClr val="FF0000"/>
                </a:solidFill>
              </a:rPr>
              <a:t>WIE </a:t>
            </a:r>
            <a:r>
              <a:rPr lang="en-GB" sz="6400" dirty="0" smtClean="0"/>
              <a:t>standards</a:t>
            </a:r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GB" sz="6400" dirty="0" smtClean="0"/>
              <a:t> </a:t>
            </a:r>
            <a:r>
              <a:rPr lang="en-US" sz="6400" dirty="0"/>
              <a:t>Average no of individuals per house hold is </a:t>
            </a:r>
            <a:r>
              <a:rPr lang="en-US" sz="6400" dirty="0">
                <a:solidFill>
                  <a:srgbClr val="FF0000"/>
                </a:solidFill>
              </a:rPr>
              <a:t>5.6 </a:t>
            </a:r>
            <a:r>
              <a:rPr lang="en-US" sz="6400" dirty="0" smtClean="0"/>
              <a:t>and </a:t>
            </a:r>
            <a:r>
              <a:rPr lang="en-US" sz="6400" dirty="0">
                <a:solidFill>
                  <a:srgbClr val="FF0000"/>
                </a:solidFill>
              </a:rPr>
              <a:t>7</a:t>
            </a:r>
            <a:r>
              <a:rPr lang="en-US" sz="6400" dirty="0"/>
              <a:t> for rural areas and </a:t>
            </a:r>
            <a:r>
              <a:rPr lang="en-US" sz="6400" dirty="0">
                <a:solidFill>
                  <a:srgbClr val="FF0000"/>
                </a:solidFill>
              </a:rPr>
              <a:t>6</a:t>
            </a:r>
            <a:r>
              <a:rPr lang="en-US" sz="6400" dirty="0"/>
              <a:t> for urban </a:t>
            </a:r>
            <a:r>
              <a:rPr lang="en-US" sz="6400" dirty="0" smtClean="0"/>
              <a:t>areas are taken</a:t>
            </a:r>
            <a:endParaRPr lang="en-GB" sz="6400" dirty="0"/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US" sz="6400" dirty="0" smtClean="0"/>
              <a:t>Ratio </a:t>
            </a:r>
            <a:r>
              <a:rPr lang="en-US" sz="6400" dirty="0"/>
              <a:t>of households to housing units in rural areas is </a:t>
            </a:r>
            <a:r>
              <a:rPr lang="en-US" sz="6400" dirty="0">
                <a:solidFill>
                  <a:srgbClr val="FF0000"/>
                </a:solidFill>
              </a:rPr>
              <a:t>1.05</a:t>
            </a:r>
            <a:r>
              <a:rPr lang="en-US" sz="6400" dirty="0"/>
              <a:t> where as in urban areas is </a:t>
            </a:r>
            <a:r>
              <a:rPr lang="en-US" sz="6400" dirty="0">
                <a:solidFill>
                  <a:srgbClr val="FF0000"/>
                </a:solidFill>
              </a:rPr>
              <a:t>1.1</a:t>
            </a:r>
            <a:r>
              <a:rPr lang="en-US" sz="6400" dirty="0"/>
              <a:t> and % of current urban population is </a:t>
            </a:r>
            <a:r>
              <a:rPr lang="en-US" sz="6400" dirty="0" smtClean="0"/>
              <a:t> about </a:t>
            </a:r>
            <a:r>
              <a:rPr lang="en-US" sz="6400" dirty="0" smtClean="0">
                <a:solidFill>
                  <a:srgbClr val="FF0000"/>
                </a:solidFill>
              </a:rPr>
              <a:t>19.8%.</a:t>
            </a:r>
            <a:endParaRPr lang="en-GB" sz="6400" dirty="0">
              <a:solidFill>
                <a:srgbClr val="FF0000"/>
              </a:solidFill>
            </a:endParaRPr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US" sz="6400" dirty="0" smtClean="0"/>
              <a:t>In </a:t>
            </a:r>
            <a:r>
              <a:rPr lang="en-US" sz="6400" dirty="0"/>
              <a:t>Rural areas the average area for housing is </a:t>
            </a:r>
            <a:r>
              <a:rPr lang="en-US" sz="6400" dirty="0">
                <a:solidFill>
                  <a:srgbClr val="FF0000"/>
                </a:solidFill>
              </a:rPr>
              <a:t>40m</a:t>
            </a:r>
            <a:r>
              <a:rPr lang="en-US" sz="6400" baseline="30000" dirty="0">
                <a:solidFill>
                  <a:srgbClr val="FF0000"/>
                </a:solidFill>
              </a:rPr>
              <a:t>2</a:t>
            </a:r>
            <a:r>
              <a:rPr lang="en-US" sz="6400" dirty="0"/>
              <a:t> and for those urban areas is </a:t>
            </a:r>
            <a:r>
              <a:rPr lang="en-US" sz="6400" dirty="0">
                <a:solidFill>
                  <a:srgbClr val="FF0000"/>
                </a:solidFill>
              </a:rPr>
              <a:t>36 m</a:t>
            </a:r>
            <a:r>
              <a:rPr lang="en-US" sz="6400" baseline="30000" dirty="0">
                <a:solidFill>
                  <a:srgbClr val="FF0000"/>
                </a:solidFill>
              </a:rPr>
              <a:t>2</a:t>
            </a:r>
            <a:r>
              <a:rPr lang="en-US" sz="6400" dirty="0" smtClean="0"/>
              <a:t>.</a:t>
            </a:r>
            <a:endParaRPr lang="en-GB" sz="6400" dirty="0"/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US" sz="6400" dirty="0" smtClean="0"/>
              <a:t> </a:t>
            </a:r>
            <a:r>
              <a:rPr lang="en-US" sz="6400" dirty="0"/>
              <a:t>M</a:t>
            </a:r>
            <a:r>
              <a:rPr lang="en-US" sz="6400" dirty="0" smtClean="0"/>
              <a:t>ean </a:t>
            </a:r>
            <a:r>
              <a:rPr lang="en-US" sz="6400" dirty="0"/>
              <a:t>annual rainfall of </a:t>
            </a:r>
            <a:r>
              <a:rPr lang="en-US" sz="6400" dirty="0">
                <a:solidFill>
                  <a:srgbClr val="FF0000"/>
                </a:solidFill>
              </a:rPr>
              <a:t>850mm</a:t>
            </a:r>
            <a:r>
              <a:rPr lang="en-US" sz="6400" dirty="0"/>
              <a:t> is taken for </a:t>
            </a:r>
            <a:r>
              <a:rPr lang="en-US" sz="6400" dirty="0" smtClean="0"/>
              <a:t>nation wide analysis </a:t>
            </a:r>
            <a:r>
              <a:rPr lang="en-US" sz="6400" dirty="0"/>
              <a:t>even though more than </a:t>
            </a:r>
            <a:r>
              <a:rPr lang="en-US" sz="6400" dirty="0">
                <a:solidFill>
                  <a:srgbClr val="FF0000"/>
                </a:solidFill>
              </a:rPr>
              <a:t>60%</a:t>
            </a:r>
            <a:r>
              <a:rPr lang="en-US" sz="6400" dirty="0"/>
              <a:t> of the population lives in areas getting </a:t>
            </a:r>
            <a:r>
              <a:rPr lang="en-US" sz="6400" dirty="0" smtClean="0"/>
              <a:t>rainfall </a:t>
            </a:r>
            <a:r>
              <a:rPr lang="en-US" sz="6400" dirty="0"/>
              <a:t>exceeding </a:t>
            </a:r>
            <a:r>
              <a:rPr lang="en-US" sz="6400" dirty="0" smtClean="0"/>
              <a:t>1200mm,  </a:t>
            </a:r>
            <a:r>
              <a:rPr lang="en-US" sz="6400" dirty="0" smtClean="0">
                <a:solidFill>
                  <a:srgbClr val="FF0000"/>
                </a:solidFill>
              </a:rPr>
              <a:t>1300</a:t>
            </a:r>
            <a:r>
              <a:rPr lang="en-US" sz="6400" dirty="0" smtClean="0"/>
              <a:t>mm </a:t>
            </a:r>
            <a:r>
              <a:rPr lang="en-US" sz="6400" dirty="0"/>
              <a:t>is used </a:t>
            </a:r>
            <a:r>
              <a:rPr lang="en-US" sz="6400" dirty="0" smtClean="0"/>
              <a:t>for </a:t>
            </a:r>
            <a:r>
              <a:rPr lang="en-US" sz="6400" dirty="0"/>
              <a:t>Blue Nile </a:t>
            </a:r>
            <a:r>
              <a:rPr lang="en-US" sz="6400" dirty="0" smtClean="0"/>
              <a:t>basin,</a:t>
            </a:r>
            <a:endParaRPr lang="en-GB" sz="6400" dirty="0"/>
          </a:p>
          <a:p>
            <a:pPr algn="just">
              <a:lnSpc>
                <a:spcPct val="170000"/>
              </a:lnSpc>
              <a:buBlip>
                <a:blip r:embed="rId2"/>
              </a:buBlip>
            </a:pPr>
            <a:r>
              <a:rPr lang="en-US" sz="6400" dirty="0" smtClean="0"/>
              <a:t>According </a:t>
            </a:r>
            <a:r>
              <a:rPr lang="en-US" sz="6400" dirty="0"/>
              <a:t>to WHO standard, minimum daily domestic percapita water demand for developing countries is </a:t>
            </a:r>
            <a:r>
              <a:rPr lang="en-US" sz="6400" dirty="0">
                <a:solidFill>
                  <a:srgbClr val="00B0F0"/>
                </a:solidFill>
              </a:rPr>
              <a:t>20 l/day </a:t>
            </a:r>
            <a:r>
              <a:rPr lang="en-US" sz="6400" dirty="0"/>
              <a:t>in which only </a:t>
            </a:r>
            <a:r>
              <a:rPr lang="en-US" sz="6400" dirty="0">
                <a:solidFill>
                  <a:srgbClr val="FF0000"/>
                </a:solidFill>
              </a:rPr>
              <a:t>10-15% </a:t>
            </a:r>
            <a:r>
              <a:rPr lang="en-US" sz="6400" dirty="0"/>
              <a:t>is for drinking purpose</a:t>
            </a:r>
            <a:endParaRPr lang="en-GB" sz="6400" dirty="0" smtClean="0"/>
          </a:p>
          <a:p>
            <a:pPr>
              <a:buBlip>
                <a:blip r:embed="rId2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22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54006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3. Methodology and </a:t>
            </a:r>
            <a:r>
              <a:rPr lang="en-US" b="1" dirty="0" smtClean="0">
                <a:solidFill>
                  <a:srgbClr val="FF0000"/>
                </a:solidFill>
              </a:rPr>
              <a:t>Analysis …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165771"/>
              </p:ext>
            </p:extLst>
          </p:nvPr>
        </p:nvGraphicFramePr>
        <p:xfrm>
          <a:off x="611558" y="789551"/>
          <a:ext cx="8352928" cy="399644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071317"/>
                <a:gridCol w="1791109"/>
                <a:gridCol w="1673934"/>
                <a:gridCol w="1673934"/>
                <a:gridCol w="1071317"/>
                <a:gridCol w="1071317"/>
              </a:tblGrid>
              <a:tr h="657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Year</a:t>
                      </a:r>
                      <a:endParaRPr lang="en-GB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Total Pop.</a:t>
                      </a:r>
                      <a:endParaRPr lang="en-GB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solidFill>
                            <a:srgbClr val="0070C0"/>
                          </a:solidFill>
                          <a:effectLst/>
                        </a:rPr>
                        <a:t>Urban Pop.</a:t>
                      </a:r>
                      <a:endParaRPr lang="en-GB" sz="14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Rural Pop.</a:t>
                      </a:r>
                      <a:endParaRPr lang="en-GB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UAGR (%)</a:t>
                      </a:r>
                      <a:endParaRPr lang="en-GB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RAGR (%)</a:t>
                      </a:r>
                      <a:endParaRPr lang="en-GB" sz="14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1980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35,239,974.00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3,668,755.00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31,571,219.00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5.46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2.87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1985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40,775,997.00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  4,670,398.00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36,105,599.00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5.97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3.26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1990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48,057,094.00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6,063,524.00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41,993,570.00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6.01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3.50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1995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57,237,226.00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7,884,886.00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49,352,340.00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4.68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2.98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2000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66,443,603.00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9,731,656.00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56,711,947.00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4.58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2.80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2005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76,608,431.00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11,958,476.00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64,649,955.00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5.23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2.42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2010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  87,561,814.00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15,083,947.00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72,477,867.00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5.54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2.11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2015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  99,390,750.00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19,265,898.00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   80,124,852.00 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5.35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2.85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2020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110,635,984.00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22,743,529.00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87,892,455.00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3.21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1.76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338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2025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122,027,143.50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26,397,240.00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   95,629,903.50 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>
                          <a:solidFill>
                            <a:srgbClr val="0070C0"/>
                          </a:solidFill>
                          <a:effectLst/>
                        </a:rPr>
                        <a:t>4.94</a:t>
                      </a:r>
                      <a:endParaRPr lang="en-GB" sz="1100" b="1" i="0" u="none" strike="noStrike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2.63</a:t>
                      </a:r>
                      <a:endParaRPr lang="en-GB" sz="11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714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11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3758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Out Lines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3559"/>
            <a:ext cx="8229600" cy="375106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sz="3600" dirty="0" smtClean="0">
                <a:solidFill>
                  <a:srgbClr val="0070C0"/>
                </a:solidFill>
              </a:rPr>
              <a:t>Introduction</a:t>
            </a:r>
          </a:p>
          <a:p>
            <a:pPr>
              <a:buBlip>
                <a:blip r:embed="rId2"/>
              </a:buBlip>
            </a:pPr>
            <a:r>
              <a:rPr lang="en-GB" sz="3600" dirty="0" smtClean="0">
                <a:solidFill>
                  <a:srgbClr val="0070C0"/>
                </a:solidFill>
              </a:rPr>
              <a:t>Climate </a:t>
            </a:r>
            <a:r>
              <a:rPr lang="en-GB" sz="3600" dirty="0" smtClean="0">
                <a:solidFill>
                  <a:srgbClr val="0070C0"/>
                </a:solidFill>
              </a:rPr>
              <a:t>Change and </a:t>
            </a:r>
            <a:r>
              <a:rPr lang="en-GB" sz="3600" dirty="0" smtClean="0">
                <a:solidFill>
                  <a:srgbClr val="0070C0"/>
                </a:solidFill>
              </a:rPr>
              <a:t>Uncertainty</a:t>
            </a:r>
          </a:p>
          <a:p>
            <a:pPr>
              <a:buBlip>
                <a:blip r:embed="rId2"/>
              </a:buBlip>
            </a:pPr>
            <a:r>
              <a:rPr lang="en-GB" sz="3600" dirty="0" smtClean="0">
                <a:solidFill>
                  <a:srgbClr val="0070C0"/>
                </a:solidFill>
              </a:rPr>
              <a:t>Water </a:t>
            </a:r>
            <a:r>
              <a:rPr lang="en-GB" sz="3600" dirty="0" smtClean="0">
                <a:solidFill>
                  <a:srgbClr val="0070C0"/>
                </a:solidFill>
              </a:rPr>
              <a:t>Supply and </a:t>
            </a:r>
            <a:r>
              <a:rPr lang="en-GB" sz="3600" dirty="0" smtClean="0">
                <a:solidFill>
                  <a:srgbClr val="0070C0"/>
                </a:solidFill>
              </a:rPr>
              <a:t>Demand</a:t>
            </a:r>
          </a:p>
          <a:p>
            <a:pPr>
              <a:buBlip>
                <a:blip r:embed="rId2"/>
              </a:buBlip>
            </a:pPr>
            <a:r>
              <a:rPr lang="en-GB" sz="3600" dirty="0" smtClean="0">
                <a:solidFill>
                  <a:srgbClr val="0070C0"/>
                </a:solidFill>
              </a:rPr>
              <a:t>Water Conservation</a:t>
            </a:r>
          </a:p>
          <a:p>
            <a:pPr>
              <a:buBlip>
                <a:blip r:embed="rId2"/>
              </a:buBlip>
            </a:pPr>
            <a:r>
              <a:rPr lang="en-GB" sz="3600" dirty="0" smtClean="0">
                <a:solidFill>
                  <a:srgbClr val="0070C0"/>
                </a:solidFill>
              </a:rPr>
              <a:t>Rain </a:t>
            </a:r>
            <a:r>
              <a:rPr lang="en-GB" sz="3600" dirty="0" smtClean="0">
                <a:solidFill>
                  <a:srgbClr val="0070C0"/>
                </a:solidFill>
              </a:rPr>
              <a:t>Water Harvesting</a:t>
            </a:r>
          </a:p>
          <a:p>
            <a:pPr>
              <a:buFont typeface="Wingdings" pitchFamily="2" charset="2"/>
              <a:buChar char="q"/>
            </a:pPr>
            <a:r>
              <a:rPr lang="en-GB" sz="3600" dirty="0" smtClean="0">
                <a:solidFill>
                  <a:srgbClr val="0070C0"/>
                </a:solidFill>
              </a:rPr>
              <a:t>Objective</a:t>
            </a:r>
          </a:p>
          <a:p>
            <a:pPr>
              <a:buFont typeface="Wingdings" pitchFamily="2" charset="2"/>
              <a:buChar char="q"/>
            </a:pPr>
            <a:r>
              <a:rPr lang="en-GB" sz="3600" dirty="0" smtClean="0">
                <a:solidFill>
                  <a:srgbClr val="0070C0"/>
                </a:solidFill>
              </a:rPr>
              <a:t>Methods </a:t>
            </a:r>
            <a:r>
              <a:rPr lang="en-GB" sz="3600" dirty="0" smtClean="0">
                <a:solidFill>
                  <a:srgbClr val="0070C0"/>
                </a:solidFill>
              </a:rPr>
              <a:t>and Analysis</a:t>
            </a:r>
          </a:p>
          <a:p>
            <a:pPr>
              <a:buFont typeface="Wingdings" pitchFamily="2" charset="2"/>
              <a:buChar char="q"/>
            </a:pPr>
            <a:r>
              <a:rPr lang="en-GB" sz="3600" dirty="0" smtClean="0">
                <a:solidFill>
                  <a:srgbClr val="0070C0"/>
                </a:solidFill>
              </a:rPr>
              <a:t>Results</a:t>
            </a:r>
          </a:p>
          <a:p>
            <a:pPr>
              <a:buFont typeface="Wingdings" pitchFamily="2" charset="2"/>
              <a:buChar char="q"/>
            </a:pPr>
            <a:r>
              <a:rPr lang="en-GB" sz="3600" dirty="0" smtClean="0">
                <a:solidFill>
                  <a:srgbClr val="0070C0"/>
                </a:solidFill>
              </a:rPr>
              <a:t>Conclusion and Recommendation</a:t>
            </a:r>
            <a:endParaRPr lang="en-GB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484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54006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3. Methodology and </a:t>
            </a:r>
            <a:r>
              <a:rPr lang="en-US" b="1" dirty="0" smtClean="0">
                <a:solidFill>
                  <a:srgbClr val="FF0000"/>
                </a:solidFill>
              </a:rPr>
              <a:t>Analysis …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5005600"/>
              </p:ext>
            </p:extLst>
          </p:nvPr>
        </p:nvGraphicFramePr>
        <p:xfrm>
          <a:off x="1259632" y="1113588"/>
          <a:ext cx="6768752" cy="297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59832" y="4137924"/>
            <a:ext cx="4197496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Mean </a:t>
            </a:r>
            <a:r>
              <a:rPr lang="en-GB" dirty="0" smtClean="0">
                <a:solidFill>
                  <a:srgbClr val="FF0000"/>
                </a:solidFill>
              </a:rPr>
              <a:t>Annual Population Growth Rates (%)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5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54006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3. Methodology and </a:t>
            </a:r>
            <a:r>
              <a:rPr lang="en-US" b="1" dirty="0" smtClean="0">
                <a:solidFill>
                  <a:srgbClr val="FF0000"/>
                </a:solidFill>
              </a:rPr>
              <a:t>Analysis …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5536" y="771550"/>
            <a:ext cx="8352928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2"/>
              </a:buBlip>
            </a:pPr>
            <a:r>
              <a:rPr lang="en-US" sz="2000" dirty="0" smtClean="0"/>
              <a:t>Amount of Harvested Rain Water (RWH) is calculated using rational formula: </a:t>
            </a:r>
            <a:endParaRPr lang="en-US" sz="2000" dirty="0"/>
          </a:p>
          <a:p>
            <a:r>
              <a:rPr lang="en-US" sz="2000" dirty="0" smtClean="0"/>
              <a:t>   </a:t>
            </a:r>
            <a:r>
              <a:rPr lang="en-US" sz="2000" b="1" dirty="0" smtClean="0">
                <a:solidFill>
                  <a:srgbClr val="0070C0"/>
                </a:solidFill>
              </a:rPr>
              <a:t>Q </a:t>
            </a:r>
            <a:r>
              <a:rPr lang="en-US" sz="2000" b="1" dirty="0">
                <a:solidFill>
                  <a:srgbClr val="0070C0"/>
                </a:solidFill>
              </a:rPr>
              <a:t>= R*P*A</a:t>
            </a:r>
            <a:endParaRPr lang="en-GB" sz="2000" dirty="0">
              <a:solidFill>
                <a:srgbClr val="0070C0"/>
              </a:solidFill>
            </a:endParaRPr>
          </a:p>
          <a:p>
            <a:r>
              <a:rPr lang="en-US" sz="2000" dirty="0"/>
              <a:t>     Where, Q = Mean Annual harvested rainwater volume (m</a:t>
            </a:r>
            <a:r>
              <a:rPr lang="en-US" sz="2000" baseline="30000" dirty="0"/>
              <a:t>3</a:t>
            </a:r>
            <a:r>
              <a:rPr lang="en-US" sz="2000" dirty="0"/>
              <a:t>)</a:t>
            </a:r>
            <a:endParaRPr lang="en-GB" sz="2000" dirty="0"/>
          </a:p>
          <a:p>
            <a:r>
              <a:rPr lang="en-US" sz="2000" dirty="0"/>
              <a:t>                  R = Runoff coefficient </a:t>
            </a:r>
            <a:r>
              <a:rPr lang="en-US" sz="2000" dirty="0" smtClean="0"/>
              <a:t>(dimensionless)</a:t>
            </a:r>
            <a:endParaRPr lang="en-GB" sz="2000" dirty="0"/>
          </a:p>
          <a:p>
            <a:r>
              <a:rPr lang="en-US" sz="2000" dirty="0"/>
              <a:t>                 P = Mean Annual Precipitation (</a:t>
            </a:r>
            <a:r>
              <a:rPr lang="en-US" sz="2000" dirty="0" smtClean="0"/>
              <a:t>m)</a:t>
            </a:r>
            <a:endParaRPr lang="en-GB" sz="2000" dirty="0"/>
          </a:p>
          <a:p>
            <a:r>
              <a:rPr lang="en-US" sz="2000" dirty="0"/>
              <a:t>                 A = Surface Area of Roof Tops (m</a:t>
            </a:r>
            <a:r>
              <a:rPr lang="en-US" sz="2000" baseline="30000" dirty="0"/>
              <a:t>2</a:t>
            </a:r>
            <a:r>
              <a:rPr lang="en-US" sz="2000" dirty="0"/>
              <a:t>)                        </a:t>
            </a:r>
            <a:endParaRPr lang="en-GB" sz="2000" dirty="0"/>
          </a:p>
          <a:p>
            <a:pPr marL="342900" indent="-342900">
              <a:lnSpc>
                <a:spcPct val="150000"/>
              </a:lnSpc>
              <a:buBlip>
                <a:blip r:embed="rId2"/>
              </a:buBlip>
            </a:pPr>
            <a:r>
              <a:rPr lang="en-US" sz="2000" dirty="0"/>
              <a:t>R</a:t>
            </a:r>
            <a:r>
              <a:rPr lang="en-US" sz="2000" dirty="0" smtClean="0"/>
              <a:t>un-off </a:t>
            </a:r>
            <a:r>
              <a:rPr lang="en-US" sz="2000" dirty="0"/>
              <a:t>coefficient </a:t>
            </a:r>
            <a:r>
              <a:rPr lang="en-US" sz="2000" dirty="0" smtClean="0"/>
              <a:t>(R) is </a:t>
            </a:r>
            <a:r>
              <a:rPr lang="en-US" sz="2000" dirty="0"/>
              <a:t>considered to account potential losses due to splashing, evaporation, leakage and overflow of roof tops and minimum value is taken as </a:t>
            </a:r>
            <a:r>
              <a:rPr lang="en-US" sz="2000" dirty="0">
                <a:solidFill>
                  <a:srgbClr val="FF0000"/>
                </a:solidFill>
              </a:rPr>
              <a:t>0.8 (20% loss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2"/>
              </a:buBlip>
            </a:pPr>
            <a:r>
              <a:rPr lang="en-US" dirty="0" smtClean="0">
                <a:solidFill>
                  <a:srgbClr val="FF0000"/>
                </a:solidFill>
              </a:rPr>
              <a:t>NB: Only residential roof tops are considered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99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5400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4. Results and Discussion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519522"/>
            <a:ext cx="8856984" cy="448249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4.1 Country </a:t>
            </a:r>
            <a:r>
              <a:rPr lang="en-US" dirty="0" smtClean="0">
                <a:solidFill>
                  <a:srgbClr val="FF0000"/>
                </a:solidFill>
              </a:rPr>
              <a:t>Level</a:t>
            </a:r>
          </a:p>
          <a:p>
            <a:r>
              <a:rPr lang="en-US" sz="2400" dirty="0" smtClean="0"/>
              <a:t>If </a:t>
            </a:r>
            <a:r>
              <a:rPr lang="en-US" sz="2400" dirty="0"/>
              <a:t>appropriately managed and awareness is created, there is a potential to store about </a:t>
            </a:r>
            <a:r>
              <a:rPr lang="en-US" sz="2400" dirty="0">
                <a:solidFill>
                  <a:srgbClr val="FF0000"/>
                </a:solidFill>
              </a:rPr>
              <a:t>half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billion m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water annually </a:t>
            </a:r>
            <a:r>
              <a:rPr lang="en-US" sz="2400" dirty="0"/>
              <a:t>from residential roof tops </a:t>
            </a:r>
            <a:r>
              <a:rPr lang="en-US" sz="2400" dirty="0" smtClean="0"/>
              <a:t>only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65" y="2283718"/>
            <a:ext cx="6984776" cy="2268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577417"/>
            <a:ext cx="784887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Figure 4.1: Available RWH for Rural Water Use compared to total water </a:t>
            </a:r>
            <a:r>
              <a:rPr lang="en-US" dirty="0" smtClean="0">
                <a:solidFill>
                  <a:srgbClr val="00B050"/>
                </a:solidFill>
              </a:rPr>
              <a:t>demand</a:t>
            </a:r>
            <a:endParaRPr lang="en-GB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58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5400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4. Results and </a:t>
            </a:r>
            <a:r>
              <a:rPr lang="en-US" dirty="0" smtClean="0">
                <a:solidFill>
                  <a:srgbClr val="FF0000"/>
                </a:solidFill>
              </a:rPr>
              <a:t>Discussion …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627534"/>
            <a:ext cx="8856984" cy="4374486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3327835"/>
            <a:ext cx="799288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B0F0"/>
                </a:solidFill>
              </a:rPr>
              <a:t>Figure </a:t>
            </a:r>
            <a:r>
              <a:rPr lang="en-US" sz="1600" b="1" i="1" dirty="0" smtClean="0">
                <a:solidFill>
                  <a:srgbClr val="00B0F0"/>
                </a:solidFill>
              </a:rPr>
              <a:t>4.2: </a:t>
            </a:r>
            <a:r>
              <a:rPr lang="en-US" sz="1600" b="1" i="1" dirty="0">
                <a:solidFill>
                  <a:srgbClr val="00B0F0"/>
                </a:solidFill>
              </a:rPr>
              <a:t>Figure 4.2: Available RWH for Urban Water Use compared to total water </a:t>
            </a:r>
            <a:r>
              <a:rPr lang="en-US" sz="1600" b="1" i="1" dirty="0" smtClean="0">
                <a:solidFill>
                  <a:srgbClr val="00B0F0"/>
                </a:solidFill>
              </a:rPr>
              <a:t>demand</a:t>
            </a:r>
            <a:endParaRPr lang="en-GB" sz="1600" b="1" i="1" dirty="0">
              <a:solidFill>
                <a:srgbClr val="00B0F0"/>
              </a:solidFill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6158432"/>
              </p:ext>
            </p:extLst>
          </p:nvPr>
        </p:nvGraphicFramePr>
        <p:xfrm>
          <a:off x="683568" y="699542"/>
          <a:ext cx="756084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331938" y="3672797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n-US" dirty="0">
                <a:solidFill>
                  <a:srgbClr val="FF0000"/>
                </a:solidFill>
              </a:rPr>
              <a:t>40%</a:t>
            </a:r>
            <a:r>
              <a:rPr lang="en-US" dirty="0"/>
              <a:t> of total domestic water demand in rural areas and </a:t>
            </a:r>
            <a:r>
              <a:rPr lang="en-US" dirty="0">
                <a:solidFill>
                  <a:srgbClr val="FF0000"/>
                </a:solidFill>
              </a:rPr>
              <a:t>25%</a:t>
            </a:r>
            <a:r>
              <a:rPr lang="en-US" dirty="0"/>
              <a:t> for urban </a:t>
            </a:r>
            <a:r>
              <a:rPr lang="en-US" dirty="0" smtClean="0"/>
              <a:t>community can be satisfied with HRW</a:t>
            </a:r>
          </a:p>
          <a:p>
            <a:pPr marL="285750" indent="-285750"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dirty="0"/>
              <a:t>In urban areas, harvested rain water can satisfy the toilet water demand and water demands used for gardening and cleaning purposes which accounts above </a:t>
            </a:r>
            <a:r>
              <a:rPr lang="en-US" dirty="0">
                <a:solidFill>
                  <a:srgbClr val="FF0000"/>
                </a:solidFill>
              </a:rPr>
              <a:t>35%</a:t>
            </a:r>
            <a:r>
              <a:rPr lang="en-US" dirty="0"/>
              <a:t> of total water demand.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877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32403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4. Results and </a:t>
            </a:r>
            <a:r>
              <a:rPr lang="en-US" dirty="0" smtClean="0">
                <a:solidFill>
                  <a:srgbClr val="FF0000"/>
                </a:solidFill>
              </a:rPr>
              <a:t>Discussion …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65516"/>
            <a:ext cx="8856984" cy="46445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2800" dirty="0" smtClean="0">
                <a:solidFill>
                  <a:srgbClr val="00B0F0"/>
                </a:solidFill>
              </a:rPr>
              <a:t>4.1 Blue Nile Basin</a:t>
            </a:r>
            <a:endParaRPr lang="en-US" dirty="0" smtClean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000" dirty="0"/>
              <a:t>more than </a:t>
            </a:r>
            <a:r>
              <a:rPr lang="en-US" sz="2000" dirty="0">
                <a:solidFill>
                  <a:srgbClr val="00B050"/>
                </a:solidFill>
              </a:rPr>
              <a:t>50%</a:t>
            </a:r>
            <a:r>
              <a:rPr lang="en-US" sz="2000" dirty="0"/>
              <a:t> of total water demand can be fulfilled through rain water harvesting in rural areas where as above </a:t>
            </a:r>
            <a:r>
              <a:rPr lang="en-US" sz="2000" dirty="0">
                <a:solidFill>
                  <a:srgbClr val="00B050"/>
                </a:solidFill>
              </a:rPr>
              <a:t>40%</a:t>
            </a:r>
            <a:r>
              <a:rPr lang="en-US" sz="2000" dirty="0"/>
              <a:t> of urban domestic demand can be met through decentralized rain water </a:t>
            </a:r>
            <a:r>
              <a:rPr lang="en-US" sz="2000" dirty="0" smtClean="0"/>
              <a:t>harvesting only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4711974"/>
            <a:ext cx="7128792" cy="33855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</a:rPr>
              <a:t>Figure 4.3: Potential RWH for Rural Water Use compared to total water </a:t>
            </a:r>
            <a:r>
              <a:rPr lang="en-US" sz="1600" b="1" dirty="0" smtClean="0">
                <a:solidFill>
                  <a:srgbClr val="FFFF00"/>
                </a:solidFill>
              </a:rPr>
              <a:t>demand</a:t>
            </a:r>
            <a:endParaRPr lang="en-GB" sz="16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78679322"/>
              </p:ext>
            </p:extLst>
          </p:nvPr>
        </p:nvGraphicFramePr>
        <p:xfrm>
          <a:off x="899592" y="2643758"/>
          <a:ext cx="6238875" cy="199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995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37804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4. Results and </a:t>
            </a:r>
            <a:r>
              <a:rPr lang="en-US" dirty="0" smtClean="0">
                <a:solidFill>
                  <a:srgbClr val="FF0000"/>
                </a:solidFill>
              </a:rPr>
              <a:t>Discussion …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65516"/>
            <a:ext cx="8856984" cy="4536504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en-US" sz="2400" dirty="0" smtClean="0"/>
              <a:t>Harvested </a:t>
            </a:r>
            <a:r>
              <a:rPr lang="en-US" sz="2400" dirty="0"/>
              <a:t>water can be used for toilets, cleaning and washing and for gardening purposes which consumes above </a:t>
            </a:r>
            <a:r>
              <a:rPr lang="en-US" sz="2400" dirty="0">
                <a:solidFill>
                  <a:srgbClr val="FF0000"/>
                </a:solidFill>
              </a:rPr>
              <a:t>50%</a:t>
            </a:r>
            <a:r>
              <a:rPr lang="en-US" sz="2400" dirty="0"/>
              <a:t> of total domestic water demand. </a:t>
            </a:r>
            <a:endParaRPr lang="en-US" sz="2400" dirty="0" smtClean="0"/>
          </a:p>
          <a:p>
            <a:pPr algn="just">
              <a:buBlip>
                <a:blip r:embed="rId2"/>
              </a:buBlip>
            </a:pPr>
            <a:r>
              <a:rPr lang="en-US" sz="2400" dirty="0"/>
              <a:t>U</a:t>
            </a:r>
            <a:r>
              <a:rPr lang="en-US" sz="2400" dirty="0" smtClean="0"/>
              <a:t>rban </a:t>
            </a:r>
            <a:r>
              <a:rPr lang="en-US" sz="2400" dirty="0"/>
              <a:t>runoff problems due to increased impervious areas </a:t>
            </a:r>
            <a:r>
              <a:rPr lang="en-US" sz="2400" dirty="0" smtClean="0"/>
              <a:t>in which </a:t>
            </a:r>
            <a:r>
              <a:rPr lang="en-US" sz="2400" dirty="0"/>
              <a:t>more than </a:t>
            </a:r>
            <a:r>
              <a:rPr lang="en-US" sz="2400" dirty="0">
                <a:solidFill>
                  <a:srgbClr val="FF0000"/>
                </a:solidFill>
              </a:rPr>
              <a:t>30%</a:t>
            </a:r>
            <a:r>
              <a:rPr lang="en-US" sz="2400" dirty="0"/>
              <a:t> roof tops will be significantly reduced through rain water collection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4569972"/>
            <a:ext cx="6336704" cy="307777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Figure 4.4: Potential RWH for Urban Water Use compared to total water </a:t>
            </a:r>
            <a:r>
              <a:rPr lang="en-US" sz="1400" b="1" dirty="0" smtClean="0">
                <a:solidFill>
                  <a:srgbClr val="FF0000"/>
                </a:solidFill>
              </a:rPr>
              <a:t>demand</a:t>
            </a:r>
            <a:endParaRPr lang="en-GB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32208095"/>
              </p:ext>
            </p:extLst>
          </p:nvPr>
        </p:nvGraphicFramePr>
        <p:xfrm>
          <a:off x="539552" y="2427734"/>
          <a:ext cx="6086475" cy="205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0936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29568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5. Conclusions and Recommendations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35546"/>
            <a:ext cx="8856984" cy="432048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Conclusion</a:t>
            </a:r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GB" dirty="0" smtClean="0"/>
              <a:t>High potential of domestic water supply source from roof tops </a:t>
            </a:r>
          </a:p>
          <a:p>
            <a:pPr algn="just">
              <a:lnSpc>
                <a:spcPct val="160000"/>
              </a:lnSpc>
              <a:buBlip>
                <a:blip r:embed="rId2"/>
              </a:buBlip>
            </a:pPr>
            <a:r>
              <a:rPr lang="en-GB" dirty="0" smtClean="0"/>
              <a:t>Significant direct runoff reduction at urban areas due to rainwater harvesting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en-GB" dirty="0" smtClean="0"/>
              <a:t>   </a:t>
            </a:r>
            <a:r>
              <a:rPr lang="en-GB" dirty="0" smtClean="0">
                <a:solidFill>
                  <a:srgbClr val="FF0000"/>
                </a:solidFill>
              </a:rPr>
              <a:t>Recommendation</a:t>
            </a:r>
          </a:p>
          <a:p>
            <a:pPr algn="just">
              <a:lnSpc>
                <a:spcPct val="160000"/>
              </a:lnSpc>
              <a:buBlip>
                <a:blip r:embed="rId3"/>
              </a:buBlip>
            </a:pPr>
            <a:r>
              <a:rPr lang="en-GB" dirty="0" smtClean="0"/>
              <a:t>Adopt decentralized water management techniques from roof tops and paved areas</a:t>
            </a:r>
          </a:p>
          <a:p>
            <a:pPr algn="just">
              <a:lnSpc>
                <a:spcPct val="160000"/>
              </a:lnSpc>
              <a:buBlip>
                <a:blip r:embed="rId3"/>
              </a:buBlip>
            </a:pPr>
            <a:r>
              <a:rPr lang="en-GB" dirty="0" smtClean="0"/>
              <a:t>Detail study and investigation on water demand variation and rain water harvesting other than residential areas</a:t>
            </a:r>
          </a:p>
          <a:p>
            <a:pPr>
              <a:buBlip>
                <a:blip r:embed="rId3"/>
              </a:buBlip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655231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Others\To Publish\Symposium DTU\Images\Rainwater for li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95486"/>
            <a:ext cx="4913631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3" y="10055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103" name="Picture 7" descr="D:\Others\To Publish\Symposium DTU\Images\RWH and Mg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162" y="195487"/>
            <a:ext cx="4685319" cy="32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7784" y="3651870"/>
            <a:ext cx="3384376" cy="120032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>
                <a:solidFill>
                  <a:srgbClr val="FF0000"/>
                </a:solidFill>
              </a:rPr>
              <a:t>Thank You</a:t>
            </a:r>
          </a:p>
          <a:p>
            <a:pPr algn="ctr"/>
            <a:r>
              <a:rPr lang="en-GB" sz="3600" b="1" i="1" dirty="0">
                <a:solidFill>
                  <a:srgbClr val="FF0000"/>
                </a:solidFill>
              </a:rPr>
              <a:t> </a:t>
            </a:r>
            <a:r>
              <a:rPr lang="en-GB" sz="3600" b="1" i="1" dirty="0" smtClean="0">
                <a:solidFill>
                  <a:srgbClr val="FF0000"/>
                </a:solidFill>
              </a:rPr>
              <a:t>  ???</a:t>
            </a:r>
            <a:endParaRPr lang="en-GB" sz="3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48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7992888" cy="411510"/>
          </a:xfrm>
        </p:spPr>
        <p:txBody>
          <a:bodyPr>
            <a:no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/>
            </a:r>
            <a:br>
              <a:rPr lang="en-GB" sz="3600" dirty="0" smtClean="0">
                <a:solidFill>
                  <a:srgbClr val="FF0000"/>
                </a:solidFill>
              </a:rPr>
            </a:br>
            <a:r>
              <a:rPr lang="en-GB" sz="3200" dirty="0" smtClean="0">
                <a:solidFill>
                  <a:srgbClr val="FF0000"/>
                </a:solidFill>
              </a:rPr>
              <a:t>1. Introduction</a:t>
            </a:r>
            <a:br>
              <a:rPr lang="en-GB" sz="3200" dirty="0" smtClean="0">
                <a:solidFill>
                  <a:srgbClr val="FF0000"/>
                </a:solidFill>
              </a:rPr>
            </a:b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504"/>
            <a:ext cx="9108504" cy="4785996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GB" sz="8000" dirty="0" smtClean="0"/>
              <a:t>                  </a:t>
            </a:r>
            <a:r>
              <a:rPr lang="en-GB" sz="8000" dirty="0" smtClean="0">
                <a:solidFill>
                  <a:srgbClr val="FF0000"/>
                </a:solidFill>
              </a:rPr>
              <a:t>1.1 </a:t>
            </a:r>
            <a:r>
              <a:rPr lang="en-GB" sz="8000" dirty="0">
                <a:solidFill>
                  <a:srgbClr val="FF0000"/>
                </a:solidFill>
              </a:rPr>
              <a:t>General</a:t>
            </a:r>
            <a:endParaRPr lang="en-GB" sz="8000" dirty="0" smtClean="0"/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GB" sz="7200" dirty="0" smtClean="0"/>
              <a:t>Adequate </a:t>
            </a:r>
            <a:r>
              <a:rPr lang="en-GB" sz="7200" dirty="0"/>
              <a:t>water supply </a:t>
            </a:r>
            <a:r>
              <a:rPr lang="en-GB" sz="7200" dirty="0" smtClean="0"/>
              <a:t>is basic </a:t>
            </a:r>
            <a:r>
              <a:rPr lang="en-GB" sz="7200" dirty="0"/>
              <a:t>demand for all human being, </a:t>
            </a:r>
            <a:r>
              <a:rPr lang="en-GB" sz="7200" dirty="0" smtClean="0"/>
              <a:t>basis </a:t>
            </a:r>
            <a:r>
              <a:rPr lang="en-GB" sz="7200" dirty="0"/>
              <a:t>for development 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GB" sz="7200" dirty="0" smtClean="0"/>
              <a:t>Improved water supply and sanitation is </a:t>
            </a:r>
            <a:r>
              <a:rPr lang="en-GB" sz="7200" dirty="0" smtClean="0">
                <a:solidFill>
                  <a:srgbClr val="0070C0"/>
                </a:solidFill>
              </a:rPr>
              <a:t>global agenda 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GB" sz="8000" dirty="0" smtClean="0"/>
              <a:t>More than </a:t>
            </a:r>
            <a:r>
              <a:rPr lang="en-GB" sz="8000" dirty="0" smtClean="0">
                <a:solidFill>
                  <a:srgbClr val="FF0000"/>
                </a:solidFill>
              </a:rPr>
              <a:t>31% </a:t>
            </a:r>
            <a:r>
              <a:rPr lang="en-GB" sz="8000" dirty="0" smtClean="0"/>
              <a:t>of world population have no access to safe water supply where as in Ethiopia more than </a:t>
            </a:r>
            <a:r>
              <a:rPr lang="en-GB" sz="8000" dirty="0" smtClean="0">
                <a:solidFill>
                  <a:srgbClr val="FF0000"/>
                </a:solidFill>
              </a:rPr>
              <a:t>62%</a:t>
            </a:r>
            <a:r>
              <a:rPr lang="en-GB" sz="8000" dirty="0" smtClean="0"/>
              <a:t> of total population (</a:t>
            </a:r>
            <a:r>
              <a:rPr lang="en-GB" sz="8000" dirty="0" err="1" smtClean="0"/>
              <a:t>i.e</a:t>
            </a:r>
            <a:r>
              <a:rPr lang="en-GB" sz="8000" dirty="0" smtClean="0"/>
              <a:t> above 62 million people) have no access for safe drinking water and for other domestic demands. 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US" sz="8000" dirty="0" smtClean="0"/>
              <a:t>Even </a:t>
            </a:r>
            <a:r>
              <a:rPr lang="en-US" sz="8000" dirty="0" smtClean="0"/>
              <a:t>though plenty of resources, Ethiopia  </a:t>
            </a:r>
            <a:r>
              <a:rPr lang="en-US" sz="8000" dirty="0"/>
              <a:t>has  found  itself  in  an  </a:t>
            </a:r>
            <a:r>
              <a:rPr lang="en-US" sz="8000" dirty="0">
                <a:solidFill>
                  <a:srgbClr val="FF0000"/>
                </a:solidFill>
              </a:rPr>
              <a:t>extreme  water  crisis  </a:t>
            </a:r>
            <a:r>
              <a:rPr lang="en-US" sz="8000" dirty="0"/>
              <a:t>situation,  brought  on  mainly  by severe  </a:t>
            </a:r>
            <a:r>
              <a:rPr lang="en-US" sz="8000" dirty="0" smtClean="0"/>
              <a:t>drought and  </a:t>
            </a:r>
            <a:r>
              <a:rPr lang="en-US" sz="8000" dirty="0">
                <a:solidFill>
                  <a:srgbClr val="FF0000"/>
                </a:solidFill>
              </a:rPr>
              <a:t>lack  of  water  </a:t>
            </a:r>
            <a:r>
              <a:rPr lang="en-US" sz="7200" dirty="0">
                <a:solidFill>
                  <a:srgbClr val="FF0000"/>
                </a:solidFill>
              </a:rPr>
              <a:t>management  </a:t>
            </a:r>
            <a:r>
              <a:rPr lang="en-US" sz="7200" dirty="0"/>
              <a:t>and sanitation  resources.  </a:t>
            </a:r>
            <a:endParaRPr lang="en-US" sz="7200" dirty="0" smtClean="0"/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GB" sz="7200" dirty="0" smtClean="0"/>
              <a:t>Climate </a:t>
            </a:r>
            <a:r>
              <a:rPr lang="en-GB" sz="7200" dirty="0"/>
              <a:t>change</a:t>
            </a:r>
            <a:r>
              <a:rPr lang="en-GB" sz="7200" dirty="0" smtClean="0"/>
              <a:t>, increase in population </a:t>
            </a:r>
            <a:r>
              <a:rPr lang="en-GB" sz="7200" dirty="0"/>
              <a:t>and demand with rapid urbanisation (development?)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8000" dirty="0"/>
              <a:t/>
            </a:r>
            <a:br>
              <a:rPr lang="en-GB" sz="8000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729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474"/>
            <a:ext cx="8229600" cy="324036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1.2. Climate Change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65516"/>
            <a:ext cx="8712968" cy="467798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    </a:t>
            </a:r>
            <a:r>
              <a:rPr lang="en-GB" sz="7200" i="1" dirty="0" smtClean="0">
                <a:solidFill>
                  <a:srgbClr val="FF0000"/>
                </a:solidFill>
                <a:latin typeface="AdvGulliv-R"/>
              </a:rPr>
              <a:t>What is Climate? 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7200" i="1" dirty="0" smtClean="0">
                <a:solidFill>
                  <a:srgbClr val="FF0000"/>
                </a:solidFill>
                <a:latin typeface="AdvGulliv-R"/>
              </a:rPr>
              <a:t> Is </a:t>
            </a:r>
            <a:r>
              <a:rPr lang="en-GB" sz="7200" i="1" dirty="0">
                <a:solidFill>
                  <a:srgbClr val="002060"/>
                </a:solidFill>
                <a:latin typeface="AdvGulliv-R"/>
              </a:rPr>
              <a:t>t</a:t>
            </a:r>
            <a:r>
              <a:rPr lang="en-GB" sz="7200" i="1" dirty="0" smtClean="0">
                <a:solidFill>
                  <a:srgbClr val="002060"/>
                </a:solidFill>
                <a:latin typeface="AdvGulliv-R"/>
              </a:rPr>
              <a:t>he weather in some location/place averaged over some long period of time (Long term average of weather condition)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7200" i="1" dirty="0">
                <a:solidFill>
                  <a:srgbClr val="002060"/>
                </a:solidFill>
                <a:latin typeface="AdvGulliv-R"/>
              </a:rPr>
              <a:t> </a:t>
            </a:r>
            <a:r>
              <a:rPr lang="en-GB" sz="7200" i="1" dirty="0" smtClean="0">
                <a:solidFill>
                  <a:srgbClr val="002060"/>
                </a:solidFill>
                <a:latin typeface="AdvGulliv-R"/>
              </a:rPr>
              <a:t>    </a:t>
            </a:r>
            <a:r>
              <a:rPr lang="en-GB" sz="7200" i="1" dirty="0" smtClean="0">
                <a:solidFill>
                  <a:srgbClr val="FF0000"/>
                </a:solidFill>
                <a:latin typeface="AdvGulliv-R"/>
              </a:rPr>
              <a:t>Climate Change? 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7200" i="1" dirty="0" smtClean="0">
                <a:solidFill>
                  <a:srgbClr val="0070C0"/>
                </a:solidFill>
                <a:latin typeface="AdvGulliv-R"/>
              </a:rPr>
              <a:t>The change that occurs over a longer period of time typically over decades and centuries and may not return to it former state unless significant measures are taken place.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i="1" dirty="0">
                <a:solidFill>
                  <a:srgbClr val="0070C0"/>
                </a:solidFill>
                <a:latin typeface="AdvGulliv-R"/>
              </a:rPr>
              <a:t> </a:t>
            </a:r>
            <a:r>
              <a:rPr lang="en-GB" sz="7200" i="1" dirty="0" smtClean="0">
                <a:solidFill>
                  <a:srgbClr val="0070C0"/>
                </a:solidFill>
                <a:latin typeface="AdvGulliv-R"/>
              </a:rPr>
              <a:t> </a:t>
            </a:r>
            <a:r>
              <a:rPr lang="en-GB" sz="6400" i="1" dirty="0" smtClean="0">
                <a:solidFill>
                  <a:srgbClr val="FF0000"/>
                </a:solidFill>
                <a:latin typeface="AdvGulliv-R"/>
              </a:rPr>
              <a:t>Climate Variability?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sz="6400" i="1" dirty="0" smtClean="0">
                <a:solidFill>
                  <a:srgbClr val="0070C0"/>
                </a:solidFill>
                <a:latin typeface="AdvGulliv-R"/>
              </a:rPr>
              <a:t>The change that occurs within smaller or shorter time frame such as a month, a season or a year and may return to its former state.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GB" sz="6400" dirty="0" smtClean="0">
                <a:solidFill>
                  <a:srgbClr val="000000"/>
                </a:solidFill>
                <a:latin typeface="AdvGulliv-R"/>
              </a:rPr>
              <a:t>There is global argument on </a:t>
            </a:r>
            <a:r>
              <a:rPr lang="en-GB" sz="6400" i="1" dirty="0">
                <a:solidFill>
                  <a:srgbClr val="FF0000"/>
                </a:solidFill>
                <a:latin typeface="AdvGulliv-R"/>
              </a:rPr>
              <a:t>Climate </a:t>
            </a:r>
            <a:r>
              <a:rPr lang="en-GB" sz="6400" i="1" dirty="0" smtClean="0">
                <a:solidFill>
                  <a:srgbClr val="FF0000"/>
                </a:solidFill>
                <a:latin typeface="AdvGulliv-R"/>
              </a:rPr>
              <a:t>Variability</a:t>
            </a:r>
            <a:r>
              <a:rPr lang="en-GB" sz="6400" i="1" dirty="0">
                <a:solidFill>
                  <a:srgbClr val="FF0000"/>
                </a:solidFill>
                <a:latin typeface="AdvGulliv-R"/>
              </a:rPr>
              <a:t> </a:t>
            </a:r>
            <a:r>
              <a:rPr lang="en-GB" sz="6400" i="1" dirty="0" smtClean="0">
                <a:solidFill>
                  <a:srgbClr val="002060"/>
                </a:solidFill>
                <a:latin typeface="AdvGulliv-R"/>
              </a:rPr>
              <a:t>and </a:t>
            </a:r>
            <a:r>
              <a:rPr lang="en-GB" sz="6400" i="1" dirty="0" smtClean="0">
                <a:solidFill>
                  <a:srgbClr val="FF0000"/>
                </a:solidFill>
                <a:latin typeface="AdvGulliv-R"/>
              </a:rPr>
              <a:t>Climate Change</a:t>
            </a:r>
            <a:r>
              <a:rPr lang="en-GB" sz="6400" i="1" dirty="0">
                <a:solidFill>
                  <a:srgbClr val="FF0000"/>
                </a:solidFill>
                <a:latin typeface="AdvGulliv-R"/>
              </a:rPr>
              <a:t> </a:t>
            </a:r>
            <a:endParaRPr lang="en-GB" sz="6400" i="1" dirty="0" smtClean="0">
              <a:solidFill>
                <a:srgbClr val="002060"/>
              </a:solidFill>
              <a:latin typeface="AdvGulliv-R"/>
            </a:endParaRP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GB" sz="7200" i="1" dirty="0" smtClean="0">
                <a:solidFill>
                  <a:srgbClr val="00B050"/>
                </a:solidFill>
                <a:latin typeface="AdvGulliv-R"/>
              </a:rPr>
              <a:t>Climate Uncertainty = Climate Change + Climate Variability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endParaRPr lang="en-GB" sz="8000" i="1" dirty="0">
              <a:solidFill>
                <a:srgbClr val="FF0000"/>
              </a:solidFill>
              <a:latin typeface="AdvGulliv-R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216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9538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1.2. Climate Change …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19522"/>
            <a:ext cx="8712968" cy="448249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GB" sz="8000" dirty="0" smtClean="0">
                <a:solidFill>
                  <a:srgbClr val="FF0000"/>
                </a:solidFill>
                <a:latin typeface="AdvGulliv-R"/>
              </a:rPr>
              <a:t>    Observed Climate Changes and Causes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   </a:t>
            </a:r>
            <a:r>
              <a:rPr lang="en-GB" sz="8000" dirty="0" smtClean="0">
                <a:solidFill>
                  <a:srgbClr val="0070C0"/>
                </a:solidFill>
                <a:latin typeface="AdvGulliv-R"/>
              </a:rPr>
              <a:t>According to IPCC AR-5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Significant and clear </a:t>
            </a:r>
            <a:r>
              <a:rPr lang="en-GB" sz="8000" dirty="0" smtClean="0">
                <a:solidFill>
                  <a:srgbClr val="FF0000"/>
                </a:solidFill>
                <a:latin typeface="AdvGulliv-R"/>
              </a:rPr>
              <a:t>human </a:t>
            </a:r>
            <a:r>
              <a:rPr lang="en-GB" sz="8000" dirty="0">
                <a:solidFill>
                  <a:srgbClr val="FF0000"/>
                </a:solidFill>
                <a:latin typeface="AdvGulliv-R"/>
              </a:rPr>
              <a:t>influence </a:t>
            </a:r>
            <a:r>
              <a:rPr lang="en-GB" sz="8000" dirty="0">
                <a:solidFill>
                  <a:srgbClr val="000000"/>
                </a:solidFill>
                <a:latin typeface="AdvGulliv-R"/>
              </a:rPr>
              <a:t>on the climate </a:t>
            </a: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system </a:t>
            </a:r>
            <a:r>
              <a:rPr lang="en-GB" sz="8000" dirty="0">
                <a:solidFill>
                  <a:srgbClr val="000000"/>
                </a:solidFill>
                <a:latin typeface="AdvGulliv-R"/>
              </a:rPr>
              <a:t>and </a:t>
            </a: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recent anthropogenic </a:t>
            </a:r>
            <a:r>
              <a:rPr lang="en-GB" sz="8000" dirty="0">
                <a:solidFill>
                  <a:srgbClr val="FF0000"/>
                </a:solidFill>
                <a:latin typeface="AdvGulliv-R"/>
              </a:rPr>
              <a:t>emissions of greenhouse gases </a:t>
            </a:r>
            <a:r>
              <a:rPr lang="en-GB" sz="8000" dirty="0">
                <a:solidFill>
                  <a:srgbClr val="000000"/>
                </a:solidFill>
                <a:latin typeface="AdvGulliv-R"/>
              </a:rPr>
              <a:t>are the highest in </a:t>
            </a: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history.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GB" sz="8000" dirty="0">
                <a:solidFill>
                  <a:srgbClr val="000000"/>
                </a:solidFill>
                <a:latin typeface="AdvGulliv-R"/>
              </a:rPr>
              <a:t>W</a:t>
            </a: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idespread impacts on </a:t>
            </a:r>
            <a:r>
              <a:rPr lang="en-GB" sz="8000" dirty="0">
                <a:solidFill>
                  <a:srgbClr val="000000"/>
                </a:solidFill>
                <a:latin typeface="AdvGulliv-R"/>
              </a:rPr>
              <a:t>human and natural </a:t>
            </a: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systems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Increased surface temperature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Increased GHG concentration on the atmosphere</a:t>
            </a:r>
          </a:p>
          <a:p>
            <a:pPr>
              <a:lnSpc>
                <a:spcPct val="170000"/>
              </a:lnSpc>
              <a:buFont typeface="Wingdings" pitchFamily="2" charset="2"/>
              <a:buChar char="ü"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Un expected hazards such as </a:t>
            </a:r>
            <a:r>
              <a:rPr lang="en-GB" sz="8000" dirty="0" smtClean="0">
                <a:solidFill>
                  <a:srgbClr val="FF0000"/>
                </a:solidFill>
                <a:latin typeface="AdvGulliv-R"/>
              </a:rPr>
              <a:t>drought, flooding, global warming</a:t>
            </a: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, rise of ocean and lake levels</a:t>
            </a: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96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96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17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9538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1.2. Climate Change Cont. …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19522"/>
            <a:ext cx="8784976" cy="448249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GB" sz="8000" dirty="0" smtClean="0">
                <a:solidFill>
                  <a:srgbClr val="FF0000"/>
                </a:solidFill>
                <a:latin typeface="AdvGulliv-R"/>
              </a:rPr>
              <a:t>    Observed Climate Changes and Causes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8000" dirty="0" smtClean="0">
                <a:solidFill>
                  <a:srgbClr val="000000"/>
                </a:solidFill>
                <a:latin typeface="AdvGulliv-R"/>
              </a:rPr>
              <a:t>  </a:t>
            </a:r>
            <a:endParaRPr lang="en-GB" sz="8000" dirty="0" smtClean="0">
              <a:solidFill>
                <a:srgbClr val="0070C0"/>
              </a:solidFill>
              <a:latin typeface="AdvGulliv-R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09" y="994781"/>
            <a:ext cx="5256583" cy="178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97564"/>
            <a:ext cx="3707904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2" y="3111811"/>
            <a:ext cx="4752527" cy="172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38813"/>
            <a:ext cx="4067944" cy="167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3311860" y="2517743"/>
            <a:ext cx="0" cy="59406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2464732"/>
            <a:ext cx="274637" cy="70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97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9538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1.2. Climate Change Cont. …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19522"/>
            <a:ext cx="8712968" cy="448249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8000" dirty="0">
                <a:solidFill>
                  <a:srgbClr val="FF0000"/>
                </a:solidFill>
                <a:latin typeface="AdvGulliv-R"/>
              </a:rPr>
              <a:t> </a:t>
            </a:r>
            <a:r>
              <a:rPr lang="en-GB" sz="8000" dirty="0" smtClean="0">
                <a:solidFill>
                  <a:srgbClr val="FF0000"/>
                </a:solidFill>
                <a:latin typeface="AdvGulliv-R"/>
              </a:rPr>
              <a:t> </a:t>
            </a:r>
            <a:r>
              <a:rPr lang="en-GB" sz="7200" dirty="0" smtClean="0">
                <a:solidFill>
                  <a:srgbClr val="FF0000"/>
                </a:solidFill>
                <a:latin typeface="AdvGulliv-R"/>
              </a:rPr>
              <a:t>Climate Change Scenarios?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sz="7200" dirty="0" smtClean="0">
                <a:solidFill>
                  <a:srgbClr val="0070C0"/>
                </a:solidFill>
                <a:latin typeface="AdvGulliv-R"/>
              </a:rPr>
              <a:t>Are alternative approaches to forecast/project future climate change using previous baseline and historical trends.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  </a:t>
            </a:r>
            <a:r>
              <a:rPr lang="en-GB" sz="7200" dirty="0" smtClean="0">
                <a:solidFill>
                  <a:srgbClr val="FF0000"/>
                </a:solidFill>
                <a:latin typeface="AdvGulliv-R"/>
              </a:rPr>
              <a:t>1. SRES 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(Special Reports on Emission Scenarios) are </a:t>
            </a:r>
            <a:r>
              <a:rPr lang="en-GB" sz="7200" dirty="0" smtClean="0">
                <a:solidFill>
                  <a:srgbClr val="0070C0"/>
                </a:solidFill>
                <a:latin typeface="AdvGulliv-R"/>
              </a:rPr>
              <a:t>B1, A1, B2, F1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Climate Projection used from 2000 to 2009 till </a:t>
            </a:r>
            <a:r>
              <a:rPr lang="en-GB" sz="7200" dirty="0" smtClean="0">
                <a:solidFill>
                  <a:srgbClr val="FF0000"/>
                </a:solidFill>
                <a:latin typeface="AdvGulliv-R"/>
              </a:rPr>
              <a:t>RCP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Depends on possible emissions of alternatives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GB" sz="7200" dirty="0" smtClean="0">
                <a:solidFill>
                  <a:srgbClr val="FF0000"/>
                </a:solidFill>
                <a:latin typeface="AdvGulliv-R"/>
              </a:rPr>
              <a:t>  2. RCP 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(Representative Concentration Pathways)</a:t>
            </a:r>
          </a:p>
          <a:p>
            <a:pPr>
              <a:lnSpc>
                <a:spcPct val="170000"/>
              </a:lnSpc>
              <a:buBlip>
                <a:blip r:embed="rId2"/>
              </a:buBlip>
            </a:pP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Based on radiative </a:t>
            </a:r>
            <a:r>
              <a:rPr lang="en-GB" sz="7200" dirty="0">
                <a:solidFill>
                  <a:srgbClr val="000000"/>
                </a:solidFill>
                <a:latin typeface="AdvGulliv-R"/>
              </a:rPr>
              <a:t>positive forcing 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from greenhouse </a:t>
            </a:r>
            <a:r>
              <a:rPr lang="en-GB" sz="7200" dirty="0">
                <a:solidFill>
                  <a:srgbClr val="000000"/>
                </a:solidFill>
                <a:latin typeface="AdvGulliv-R"/>
              </a:rPr>
              <a:t>gases and negative forcing from 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aerosols which are unbalanced.</a:t>
            </a: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GB" sz="7200" dirty="0" smtClean="0">
                <a:solidFill>
                  <a:srgbClr val="FF0000"/>
                </a:solidFill>
                <a:latin typeface="AdvGulliv-R"/>
              </a:rPr>
              <a:t>RCP 2.6 (Optimistic) – RCP 8.5 (Pessimistic … A1F1 of SRES)</a:t>
            </a:r>
            <a:endParaRPr lang="en-GB" sz="7200" dirty="0">
              <a:solidFill>
                <a:srgbClr val="FF0000"/>
              </a:solidFill>
              <a:latin typeface="AdvGulliv-R"/>
            </a:endParaRPr>
          </a:p>
          <a:p>
            <a:pPr>
              <a:lnSpc>
                <a:spcPct val="120000"/>
              </a:lnSpc>
              <a:buBlip>
                <a:blip r:embed="rId2"/>
              </a:buBlip>
            </a:pP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Includes approaches </a:t>
            </a:r>
            <a:r>
              <a:rPr lang="en-GB" sz="7200" dirty="0">
                <a:solidFill>
                  <a:srgbClr val="000000"/>
                </a:solidFill>
                <a:latin typeface="AdvGulliv-R"/>
              </a:rPr>
              <a:t>that 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combine </a:t>
            </a:r>
            <a:r>
              <a:rPr lang="en-GB" sz="7200" dirty="0">
                <a:solidFill>
                  <a:srgbClr val="FF0000"/>
                </a:solidFill>
                <a:latin typeface="AdvGulliv-R"/>
              </a:rPr>
              <a:t>reductions in emissions 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and </a:t>
            </a:r>
            <a:r>
              <a:rPr lang="en-GB" sz="7200" dirty="0" smtClean="0">
                <a:solidFill>
                  <a:srgbClr val="FF0000"/>
                </a:solidFill>
                <a:latin typeface="AdvGulliv-R"/>
              </a:rPr>
              <a:t>adaptation</a:t>
            </a:r>
            <a:r>
              <a:rPr lang="en-GB" sz="7200" dirty="0" smtClean="0">
                <a:solidFill>
                  <a:srgbClr val="000000"/>
                </a:solidFill>
                <a:latin typeface="AdvGulliv-R"/>
              </a:rPr>
              <a:t> </a:t>
            </a:r>
            <a:r>
              <a:rPr lang="en-GB" sz="7200" dirty="0">
                <a:solidFill>
                  <a:srgbClr val="000000"/>
                </a:solidFill>
                <a:latin typeface="AdvGulliv-R"/>
              </a:rPr>
              <a:t>to reduce climate change damages.</a:t>
            </a:r>
            <a:br>
              <a:rPr lang="en-GB" sz="72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I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I"/>
              </a:rPr>
            </a:br>
            <a:r>
              <a:rPr lang="en-GB" sz="8000" dirty="0">
                <a:solidFill>
                  <a:srgbClr val="000000"/>
                </a:solidFill>
                <a:latin typeface="AdvGulliv-R"/>
              </a:rPr>
              <a:t/>
            </a:r>
            <a:br>
              <a:rPr lang="en-GB" sz="8000" dirty="0">
                <a:solidFill>
                  <a:srgbClr val="000000"/>
                </a:solidFill>
                <a:latin typeface="AdvGulliv-R"/>
              </a:rPr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600" dirty="0"/>
              <a:t/>
            </a:r>
            <a:br>
              <a:rPr lang="en-GB" sz="76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7400" dirty="0"/>
              <a:t/>
            </a:r>
            <a:br>
              <a:rPr lang="en-GB" sz="7400" dirty="0"/>
            </a:br>
            <a:r>
              <a:rPr lang="en-GB" sz="2800" dirty="0"/>
              <a:t/>
            </a:r>
            <a:br>
              <a:rPr lang="en-GB" sz="2800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59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27003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1.2</a:t>
            </a:r>
            <a:r>
              <a:rPr lang="en-GB" sz="3600" dirty="0">
                <a:solidFill>
                  <a:srgbClr val="FF0000"/>
                </a:solidFill>
              </a:rPr>
              <a:t>. Climate Change Cont.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519523"/>
            <a:ext cx="8856984" cy="453650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681540"/>
            <a:ext cx="7375921" cy="19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2787774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3"/>
              </a:buBlip>
            </a:pPr>
            <a:r>
              <a:rPr lang="en-US" sz="2800" dirty="0"/>
              <a:t>It is very likely that </a:t>
            </a:r>
            <a:r>
              <a:rPr lang="en-US" sz="2800" dirty="0">
                <a:solidFill>
                  <a:srgbClr val="FF0000"/>
                </a:solidFill>
              </a:rPr>
              <a:t>heat waves </a:t>
            </a:r>
            <a:r>
              <a:rPr lang="en-US" sz="2800" dirty="0"/>
              <a:t>will occur more often and last longer, and </a:t>
            </a:r>
            <a:r>
              <a:rPr lang="en-US" sz="2800" dirty="0" smtClean="0"/>
              <a:t>that </a:t>
            </a:r>
            <a:r>
              <a:rPr lang="en-US" sz="2800" dirty="0" smtClean="0">
                <a:solidFill>
                  <a:srgbClr val="FF0000"/>
                </a:solidFill>
              </a:rPr>
              <a:t>extreme </a:t>
            </a:r>
            <a:r>
              <a:rPr lang="en-US" sz="2800" dirty="0">
                <a:solidFill>
                  <a:srgbClr val="FF0000"/>
                </a:solidFill>
              </a:rPr>
              <a:t>precipitation </a:t>
            </a:r>
            <a:r>
              <a:rPr lang="en-US" sz="2800" dirty="0"/>
              <a:t>events will become more intense and frequent in many regions </a:t>
            </a:r>
            <a:r>
              <a:rPr lang="en-GB" sz="2800" dirty="0"/>
              <a:t>(</a:t>
            </a:r>
            <a:r>
              <a:rPr lang="en-GB" sz="2800" dirty="0">
                <a:solidFill>
                  <a:srgbClr val="7030A0"/>
                </a:solidFill>
              </a:rPr>
              <a:t>IPCC, 2014</a:t>
            </a:r>
            <a:r>
              <a:rPr lang="en-GB" sz="2800" dirty="0"/>
              <a:t>)</a:t>
            </a:r>
            <a:r>
              <a:rPr lang="en-US" dirty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503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480"/>
            <a:ext cx="8229600" cy="27003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1.2</a:t>
            </a:r>
            <a:r>
              <a:rPr lang="en-GB" sz="3600" dirty="0">
                <a:solidFill>
                  <a:srgbClr val="FF0000"/>
                </a:solidFill>
              </a:rPr>
              <a:t>. Climate Change Cont.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465517"/>
            <a:ext cx="8856984" cy="459050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62077"/>
            <a:ext cx="8136904" cy="425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363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2112</TotalTime>
  <Words>1777</Words>
  <Application>Microsoft Office PowerPoint</Application>
  <PresentationFormat>On-screen Show (16:9)</PresentationFormat>
  <Paragraphs>222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Out Lines</vt:lpstr>
      <vt:lpstr> 1. Introduction </vt:lpstr>
      <vt:lpstr>1.2. Climate Change</vt:lpstr>
      <vt:lpstr>1.2. Climate Change …</vt:lpstr>
      <vt:lpstr>1.2. Climate Change Cont. …</vt:lpstr>
      <vt:lpstr>1.2. Climate Change Cont. …</vt:lpstr>
      <vt:lpstr>1.2. Climate Change Cont. …</vt:lpstr>
      <vt:lpstr>1.2. Climate Change Cont. …</vt:lpstr>
      <vt:lpstr>1.2. Climate Change Cont. …</vt:lpstr>
      <vt:lpstr>1.3. Water Stress and Scarcity</vt:lpstr>
      <vt:lpstr>1.3. Water Supply and Demand …</vt:lpstr>
      <vt:lpstr>1.4. Decentralized Rain Water Harvesting</vt:lpstr>
      <vt:lpstr>1.4. Objective</vt:lpstr>
      <vt:lpstr> 2. Description of Study Area </vt:lpstr>
      <vt:lpstr> 2. Description of Study Area (Blue Nile Basin) </vt:lpstr>
      <vt:lpstr> 2. Description of Study Area (Blue Nile Basin) </vt:lpstr>
      <vt:lpstr> 3. Methodology and Analysis</vt:lpstr>
      <vt:lpstr> 3. Methodology and Analysis …</vt:lpstr>
      <vt:lpstr> 3. Methodology and Analysis …</vt:lpstr>
      <vt:lpstr> 3. Methodology and Analysis …</vt:lpstr>
      <vt:lpstr>4. Results and Discussion</vt:lpstr>
      <vt:lpstr>4. Results and Discussion …</vt:lpstr>
      <vt:lpstr>4. Results and Discussion …</vt:lpstr>
      <vt:lpstr>4. Results and Discussion …</vt:lpstr>
      <vt:lpstr>5. Conclusions and Recommendations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135</cp:revision>
  <dcterms:created xsi:type="dcterms:W3CDTF">2019-11-04T05:06:32Z</dcterms:created>
  <dcterms:modified xsi:type="dcterms:W3CDTF">2020-08-17T00:46:45Z</dcterms:modified>
</cp:coreProperties>
</file>