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2.xml" ContentType="application/vnd.openxmlformats-officedocument.presentationml.notesSlide+xml"/>
  <Override PartName="/ppt/charts/chart3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79" r:id="rId1"/>
  </p:sldMasterIdLst>
  <p:notesMasterIdLst>
    <p:notesMasterId r:id="rId17"/>
  </p:notesMasterIdLst>
  <p:sldIdLst>
    <p:sldId id="271" r:id="rId2"/>
    <p:sldId id="272" r:id="rId3"/>
    <p:sldId id="257" r:id="rId4"/>
    <p:sldId id="258" r:id="rId5"/>
    <p:sldId id="270" r:id="rId6"/>
    <p:sldId id="289" r:id="rId7"/>
    <p:sldId id="280" r:id="rId8"/>
    <p:sldId id="285" r:id="rId9"/>
    <p:sldId id="288" r:id="rId10"/>
    <p:sldId id="262" r:id="rId11"/>
    <p:sldId id="265" r:id="rId12"/>
    <p:sldId id="266" r:id="rId13"/>
    <p:sldId id="267" r:id="rId14"/>
    <p:sldId id="268" r:id="rId15"/>
    <p:sldId id="26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76275" autoAdjust="0"/>
  </p:normalViewPr>
  <p:slideViewPr>
    <p:cSldViewPr snapToGrid="0">
      <p:cViewPr>
        <p:scale>
          <a:sx n="48" d="100"/>
          <a:sy n="48" d="100"/>
        </p:scale>
        <p:origin x="77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ekde\Desktop\Hydraulic%20Engineering%20Thesis\My%20writings\Trial%20excels\Supplemental%20Thesis%20worksheet%20_Mekdelawit%20Messay_vamp%20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ekde\Desktop\Hydraulic%20Engineering%20Thesis\My%20writings\Trial%20excels\Supplemental%20Thesis%20worksheet%20_Mekdelawit%20Messay_vamp%20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ekde\Desktop\Hydraulic%20Engineering%20Thesis\My%20writings\Trial%20excels\Supplemental%20Thesis%20worksheet%20_Mekdelawit%20Messay_vamp%201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file:///C:\Users\mekde\Desktop\Hydraulic%20Engineering%20Thesis\My%20writings\Trial%20excels\Supplemental%20Thesis%20worksheet%20_Mekdelawit%20Messay_vamp%20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GB"/>
              <a:t>Scenarion2 vs Current use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4894110892388454E-2"/>
          <c:y val="8.810266964319291E-2"/>
          <c:w val="0.9546892224409449"/>
          <c:h val="0.835721517625338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Results!$W$28</c:f>
              <c:strCache>
                <c:ptCount val="1"/>
                <c:pt idx="0">
                  <c:v>Scenario 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98000"/>
                    <a:satMod val="110000"/>
                    <a:lumMod val="104000"/>
                  </a:schemeClr>
                </a:gs>
                <a:gs pos="69000">
                  <a:schemeClr val="accent2">
                    <a:shade val="88000"/>
                    <a:satMod val="130000"/>
                    <a:lumMod val="92000"/>
                  </a:schemeClr>
                </a:gs>
                <a:gs pos="100000">
                  <a:schemeClr val="accent2">
                    <a:shade val="78000"/>
                    <a:satMod val="130000"/>
                    <a:lumMod val="92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1080000"/>
              </a:lightRig>
            </a:scene3d>
            <a:sp3d>
              <a:bevelT w="38100" h="12700" prst="softRound"/>
            </a:sp3d>
          </c:spPr>
          <c:invertIfNegative val="0"/>
          <c:cat>
            <c:strRef>
              <c:f>Results!$V$29:$V$39</c:f>
              <c:strCache>
                <c:ptCount val="11"/>
                <c:pt idx="0">
                  <c:v>Egypt</c:v>
                </c:pt>
                <c:pt idx="1">
                  <c:v>Sudan </c:v>
                </c:pt>
                <c:pt idx="2">
                  <c:v>Ethiopia</c:v>
                </c:pt>
                <c:pt idx="3">
                  <c:v>Eritrea</c:v>
                </c:pt>
                <c:pt idx="4">
                  <c:v>South Sudan</c:v>
                </c:pt>
                <c:pt idx="5">
                  <c:v>Kenya</c:v>
                </c:pt>
                <c:pt idx="6">
                  <c:v>Tanzania</c:v>
                </c:pt>
                <c:pt idx="7">
                  <c:v>Rwanda</c:v>
                </c:pt>
                <c:pt idx="8">
                  <c:v>Uganda</c:v>
                </c:pt>
                <c:pt idx="9">
                  <c:v>Burundi</c:v>
                </c:pt>
                <c:pt idx="10">
                  <c:v>Congo</c:v>
                </c:pt>
              </c:strCache>
            </c:strRef>
          </c:cat>
          <c:val>
            <c:numRef>
              <c:f>Results!$W$29:$W$39</c:f>
              <c:numCache>
                <c:formatCode>0%</c:formatCode>
                <c:ptCount val="11"/>
                <c:pt idx="0">
                  <c:v>0.55000000000000004</c:v>
                </c:pt>
                <c:pt idx="1">
                  <c:v>0.43</c:v>
                </c:pt>
                <c:pt idx="2">
                  <c:v>0.6</c:v>
                </c:pt>
                <c:pt idx="3">
                  <c:v>-0.01</c:v>
                </c:pt>
                <c:pt idx="4">
                  <c:v>0.23</c:v>
                </c:pt>
                <c:pt idx="5">
                  <c:v>0.1</c:v>
                </c:pt>
                <c:pt idx="6">
                  <c:v>0.09</c:v>
                </c:pt>
                <c:pt idx="7">
                  <c:v>0.06</c:v>
                </c:pt>
                <c:pt idx="8">
                  <c:v>0.12</c:v>
                </c:pt>
                <c:pt idx="9">
                  <c:v>0.05</c:v>
                </c:pt>
                <c:pt idx="10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61-467D-9069-3DC7036CDAA8}"/>
            </c:ext>
          </c:extLst>
        </c:ser>
        <c:ser>
          <c:idx val="1"/>
          <c:order val="1"/>
          <c:tx>
            <c:strRef>
              <c:f>Results!$X$28</c:f>
              <c:strCache>
                <c:ptCount val="1"/>
                <c:pt idx="0">
                  <c:v>Current state 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tint val="98000"/>
                    <a:satMod val="110000"/>
                    <a:lumMod val="104000"/>
                  </a:schemeClr>
                </a:gs>
                <a:gs pos="69000">
                  <a:schemeClr val="accent4">
                    <a:shade val="88000"/>
                    <a:satMod val="130000"/>
                    <a:lumMod val="92000"/>
                  </a:schemeClr>
                </a:gs>
                <a:gs pos="100000">
                  <a:schemeClr val="accent4">
                    <a:shade val="78000"/>
                    <a:satMod val="130000"/>
                    <a:lumMod val="92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1080000"/>
              </a:lightRig>
            </a:scene3d>
            <a:sp3d>
              <a:bevelT w="38100" h="12700" prst="softRound"/>
            </a:sp3d>
          </c:spPr>
          <c:invertIfNegative val="0"/>
          <c:cat>
            <c:strRef>
              <c:f>Results!$V$29:$V$39</c:f>
              <c:strCache>
                <c:ptCount val="11"/>
                <c:pt idx="0">
                  <c:v>Egypt</c:v>
                </c:pt>
                <c:pt idx="1">
                  <c:v>Sudan </c:v>
                </c:pt>
                <c:pt idx="2">
                  <c:v>Ethiopia</c:v>
                </c:pt>
                <c:pt idx="3">
                  <c:v>Eritrea</c:v>
                </c:pt>
                <c:pt idx="4">
                  <c:v>South Sudan</c:v>
                </c:pt>
                <c:pt idx="5">
                  <c:v>Kenya</c:v>
                </c:pt>
                <c:pt idx="6">
                  <c:v>Tanzania</c:v>
                </c:pt>
                <c:pt idx="7">
                  <c:v>Rwanda</c:v>
                </c:pt>
                <c:pt idx="8">
                  <c:v>Uganda</c:v>
                </c:pt>
                <c:pt idx="9">
                  <c:v>Burundi</c:v>
                </c:pt>
                <c:pt idx="10">
                  <c:v>Congo</c:v>
                </c:pt>
              </c:strCache>
            </c:strRef>
          </c:cat>
          <c:val>
            <c:numRef>
              <c:f>Results!$X$29:$X$39</c:f>
              <c:numCache>
                <c:formatCode>0%</c:formatCode>
                <c:ptCount val="11"/>
                <c:pt idx="0">
                  <c:v>0.66</c:v>
                </c:pt>
                <c:pt idx="1">
                  <c:v>0.22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B61-467D-9069-3DC7036CDA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809466480"/>
        <c:axId val="826670512"/>
      </c:barChart>
      <c:catAx>
        <c:axId val="809466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6670512"/>
        <c:crosses val="autoZero"/>
        <c:auto val="1"/>
        <c:lblAlgn val="ctr"/>
        <c:lblOffset val="100"/>
        <c:noMultiLvlLbl val="0"/>
      </c:catAx>
      <c:valAx>
        <c:axId val="826670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94664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lt1">
                <a:lumMod val="95000"/>
                <a:alpha val="54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20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3135752952755908"/>
          <c:y val="0.17972855361804663"/>
          <c:w val="0.30395160761154855"/>
          <c:h val="6.618374585643113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8828584317585296"/>
          <c:y val="5.4845056431674179E-2"/>
          <c:w val="0.48697006233595802"/>
          <c:h val="0.94515495118153348"/>
        </c:manualLayout>
      </c:layout>
      <c:pieChart>
        <c:varyColors val="1"/>
        <c:ser>
          <c:idx val="0"/>
          <c:order val="0"/>
          <c:tx>
            <c:strRef>
              <c:f>Results!$W$44</c:f>
              <c:strCache>
                <c:ptCount val="1"/>
                <c:pt idx="0">
                  <c:v>Scenario 3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1080000"/>
                </a:lightRig>
              </a:scene3d>
              <a:sp3d>
                <a:bevelT w="38100" h="12700" prst="softRound"/>
              </a:sp3d>
            </c:spPr>
            <c:extLst>
              <c:ext xmlns:c16="http://schemas.microsoft.com/office/drawing/2014/chart" uri="{C3380CC4-5D6E-409C-BE32-E72D297353CC}">
                <c16:uniqueId val="{00000001-7553-480C-956F-CF548E2D401A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1080000"/>
                </a:lightRig>
              </a:scene3d>
              <a:sp3d>
                <a:bevelT w="38100" h="12700" prst="softRound"/>
              </a:sp3d>
            </c:spPr>
            <c:extLst>
              <c:ext xmlns:c16="http://schemas.microsoft.com/office/drawing/2014/chart" uri="{C3380CC4-5D6E-409C-BE32-E72D297353CC}">
                <c16:uniqueId val="{00000003-7553-480C-956F-CF548E2D401A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1080000"/>
                </a:lightRig>
              </a:scene3d>
              <a:sp3d>
                <a:bevelT w="38100" h="12700" prst="softRound"/>
              </a:sp3d>
            </c:spPr>
            <c:extLst>
              <c:ext xmlns:c16="http://schemas.microsoft.com/office/drawing/2014/chart" uri="{C3380CC4-5D6E-409C-BE32-E72D297353CC}">
                <c16:uniqueId val="{00000005-7553-480C-956F-CF548E2D401A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1080000"/>
                </a:lightRig>
              </a:scene3d>
              <a:sp3d>
                <a:bevelT w="38100" h="12700" prst="softRound"/>
              </a:sp3d>
            </c:spPr>
            <c:extLst>
              <c:ext xmlns:c16="http://schemas.microsoft.com/office/drawing/2014/chart" uri="{C3380CC4-5D6E-409C-BE32-E72D297353CC}">
                <c16:uniqueId val="{00000007-7553-480C-956F-CF548E2D401A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1080000"/>
                </a:lightRig>
              </a:scene3d>
              <a:sp3d>
                <a:bevelT w="38100" h="12700" prst="softRound"/>
              </a:sp3d>
            </c:spPr>
            <c:extLst>
              <c:ext xmlns:c16="http://schemas.microsoft.com/office/drawing/2014/chart" uri="{C3380CC4-5D6E-409C-BE32-E72D297353CC}">
                <c16:uniqueId val="{00000009-7553-480C-956F-CF548E2D401A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1080000"/>
                </a:lightRig>
              </a:scene3d>
              <a:sp3d>
                <a:bevelT w="38100" h="12700" prst="softRound"/>
              </a:sp3d>
            </c:spPr>
            <c:extLst>
              <c:ext xmlns:c16="http://schemas.microsoft.com/office/drawing/2014/chart" uri="{C3380CC4-5D6E-409C-BE32-E72D297353CC}">
                <c16:uniqueId val="{0000000B-7553-480C-956F-CF548E2D401A}"/>
              </c:ext>
            </c:extLst>
          </c:dPt>
          <c:dPt>
            <c:idx val="6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1080000"/>
                </a:lightRig>
              </a:scene3d>
              <a:sp3d>
                <a:bevelT w="38100" h="12700" prst="softRound"/>
              </a:sp3d>
            </c:spPr>
            <c:extLst>
              <c:ext xmlns:c16="http://schemas.microsoft.com/office/drawing/2014/chart" uri="{C3380CC4-5D6E-409C-BE32-E72D297353CC}">
                <c16:uniqueId val="{0000000D-7553-480C-956F-CF548E2D401A}"/>
              </c:ext>
            </c:extLst>
          </c:dPt>
          <c:dPt>
            <c:idx val="7"/>
            <c:bubble3D val="0"/>
            <c:spPr>
              <a:gradFill rotWithShape="1">
                <a:gsLst>
                  <a:gs pos="0">
                    <a:schemeClr val="accent2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1080000"/>
                </a:lightRig>
              </a:scene3d>
              <a:sp3d>
                <a:bevelT w="38100" h="12700" prst="softRound"/>
              </a:sp3d>
            </c:spPr>
            <c:extLst>
              <c:ext xmlns:c16="http://schemas.microsoft.com/office/drawing/2014/chart" uri="{C3380CC4-5D6E-409C-BE32-E72D297353CC}">
                <c16:uniqueId val="{0000000F-7553-480C-956F-CF548E2D401A}"/>
              </c:ext>
            </c:extLst>
          </c:dPt>
          <c:dPt>
            <c:idx val="8"/>
            <c:bubble3D val="0"/>
            <c:spPr>
              <a:gradFill rotWithShape="1">
                <a:gsLst>
                  <a:gs pos="0">
                    <a:schemeClr val="accent3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1080000"/>
                </a:lightRig>
              </a:scene3d>
              <a:sp3d>
                <a:bevelT w="38100" h="12700" prst="softRound"/>
              </a:sp3d>
            </c:spPr>
            <c:extLst>
              <c:ext xmlns:c16="http://schemas.microsoft.com/office/drawing/2014/chart" uri="{C3380CC4-5D6E-409C-BE32-E72D297353CC}">
                <c16:uniqueId val="{00000011-7553-480C-956F-CF548E2D401A}"/>
              </c:ext>
            </c:extLst>
          </c:dPt>
          <c:dPt>
            <c:idx val="9"/>
            <c:bubble3D val="0"/>
            <c:spPr>
              <a:gradFill rotWithShape="1">
                <a:gsLst>
                  <a:gs pos="0">
                    <a:schemeClr val="accent4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1080000"/>
                </a:lightRig>
              </a:scene3d>
              <a:sp3d>
                <a:bevelT w="38100" h="12700" prst="softRound"/>
              </a:sp3d>
            </c:spPr>
            <c:extLst>
              <c:ext xmlns:c16="http://schemas.microsoft.com/office/drawing/2014/chart" uri="{C3380CC4-5D6E-409C-BE32-E72D297353CC}">
                <c16:uniqueId val="{00000013-7553-480C-956F-CF548E2D401A}"/>
              </c:ext>
            </c:extLst>
          </c:dPt>
          <c:dPt>
            <c:idx val="10"/>
            <c:bubble3D val="0"/>
            <c:spPr>
              <a:gradFill rotWithShape="1">
                <a:gsLst>
                  <a:gs pos="0">
                    <a:schemeClr val="accent5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1080000"/>
                </a:lightRig>
              </a:scene3d>
              <a:sp3d>
                <a:bevelT w="38100" h="12700" prst="softRound"/>
              </a:sp3d>
            </c:spPr>
            <c:extLst>
              <c:ext xmlns:c16="http://schemas.microsoft.com/office/drawing/2014/chart" uri="{C3380CC4-5D6E-409C-BE32-E72D297353CC}">
                <c16:uniqueId val="{00000015-7553-480C-956F-CF548E2D401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Results!$V$45:$V$55</c:f>
              <c:strCache>
                <c:ptCount val="11"/>
                <c:pt idx="0">
                  <c:v>Egypt</c:v>
                </c:pt>
                <c:pt idx="1">
                  <c:v>Sudan </c:v>
                </c:pt>
                <c:pt idx="2">
                  <c:v>Ethiopia</c:v>
                </c:pt>
                <c:pt idx="3">
                  <c:v>Eritrea</c:v>
                </c:pt>
                <c:pt idx="4">
                  <c:v>South Sudan</c:v>
                </c:pt>
                <c:pt idx="5">
                  <c:v>Kenya</c:v>
                </c:pt>
                <c:pt idx="6">
                  <c:v>Tanzania</c:v>
                </c:pt>
                <c:pt idx="7">
                  <c:v>Rwanda</c:v>
                </c:pt>
                <c:pt idx="8">
                  <c:v>Uganda</c:v>
                </c:pt>
                <c:pt idx="9">
                  <c:v>Burundi</c:v>
                </c:pt>
                <c:pt idx="10">
                  <c:v>Congo</c:v>
                </c:pt>
              </c:strCache>
            </c:strRef>
          </c:cat>
          <c:val>
            <c:numRef>
              <c:f>Results!$W$45:$W$55</c:f>
              <c:numCache>
                <c:formatCode>0%</c:formatCode>
                <c:ptCount val="11"/>
                <c:pt idx="0">
                  <c:v>0.28999999999999998</c:v>
                </c:pt>
                <c:pt idx="1">
                  <c:v>0.2</c:v>
                </c:pt>
                <c:pt idx="2">
                  <c:v>0.26</c:v>
                </c:pt>
                <c:pt idx="3">
                  <c:v>0</c:v>
                </c:pt>
                <c:pt idx="4">
                  <c:v>0.08</c:v>
                </c:pt>
                <c:pt idx="5">
                  <c:v>0.04</c:v>
                </c:pt>
                <c:pt idx="6">
                  <c:v>0.03</c:v>
                </c:pt>
                <c:pt idx="7">
                  <c:v>0.02</c:v>
                </c:pt>
                <c:pt idx="8">
                  <c:v>0.04</c:v>
                </c:pt>
                <c:pt idx="9">
                  <c:v>0.02</c:v>
                </c:pt>
                <c:pt idx="10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7553-480C-956F-CF548E2D40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3168143044619428E-2"/>
          <c:y val="7.1335234054930668E-2"/>
          <c:w val="0.26095538057742784"/>
          <c:h val="0.8729053874206622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 sz="32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none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Scenario Envelope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none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Results!$W$11</c:f>
              <c:strCache>
                <c:ptCount val="1"/>
                <c:pt idx="0">
                  <c:v>Scenario 1</c:v>
                </c:pt>
              </c:strCache>
            </c:strRef>
          </c:tx>
          <c:spPr>
            <a:ln w="22225" cap="rnd">
              <a:solidFill>
                <a:schemeClr val="accent1"/>
              </a:solidFill>
            </a:ln>
            <a:effectLst>
              <a:glow rad="139700">
                <a:schemeClr val="accent1">
                  <a:satMod val="175000"/>
                  <a:alpha val="14000"/>
                </a:schemeClr>
              </a:glow>
            </a:effectLst>
          </c:spPr>
          <c:marker>
            <c:symbol val="none"/>
          </c:marker>
          <c:cat>
            <c:strRef>
              <c:f>Results!$V$12:$V$22</c:f>
              <c:strCache>
                <c:ptCount val="11"/>
                <c:pt idx="0">
                  <c:v>Egypt</c:v>
                </c:pt>
                <c:pt idx="1">
                  <c:v>Sudan </c:v>
                </c:pt>
                <c:pt idx="2">
                  <c:v>Ethiopia</c:v>
                </c:pt>
                <c:pt idx="3">
                  <c:v>Eritrea</c:v>
                </c:pt>
                <c:pt idx="4">
                  <c:v>South Sudan</c:v>
                </c:pt>
                <c:pt idx="5">
                  <c:v>Kenya</c:v>
                </c:pt>
                <c:pt idx="6">
                  <c:v>Tanzania</c:v>
                </c:pt>
                <c:pt idx="7">
                  <c:v>Rwanda</c:v>
                </c:pt>
                <c:pt idx="8">
                  <c:v>Uganda</c:v>
                </c:pt>
                <c:pt idx="9">
                  <c:v>Burundi</c:v>
                </c:pt>
                <c:pt idx="10">
                  <c:v>Congo</c:v>
                </c:pt>
              </c:strCache>
            </c:strRef>
          </c:cat>
          <c:val>
            <c:numRef>
              <c:f>Results!$W$12:$W$22</c:f>
              <c:numCache>
                <c:formatCode>0.00%</c:formatCode>
                <c:ptCount val="11"/>
                <c:pt idx="0">
                  <c:v>0.20519999999999999</c:v>
                </c:pt>
                <c:pt idx="1">
                  <c:v>0.21249999999999999</c:v>
                </c:pt>
                <c:pt idx="2">
                  <c:v>0.3367</c:v>
                </c:pt>
                <c:pt idx="3" formatCode="0%">
                  <c:v>-0.04</c:v>
                </c:pt>
                <c:pt idx="4" formatCode="0%">
                  <c:v>0.1</c:v>
                </c:pt>
                <c:pt idx="5">
                  <c:v>3.6299999999999999E-2</c:v>
                </c:pt>
                <c:pt idx="6">
                  <c:v>1.9E-2</c:v>
                </c:pt>
                <c:pt idx="7">
                  <c:v>2.75E-2</c:v>
                </c:pt>
                <c:pt idx="8" formatCode="0%">
                  <c:v>0.06</c:v>
                </c:pt>
                <c:pt idx="9">
                  <c:v>2.41E-2</c:v>
                </c:pt>
                <c:pt idx="10">
                  <c:v>1.8700000000000001E-2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24A-4775-A910-91B410F290FA}"/>
            </c:ext>
          </c:extLst>
        </c:ser>
        <c:ser>
          <c:idx val="1"/>
          <c:order val="1"/>
          <c:tx>
            <c:strRef>
              <c:f>Results!$X$11</c:f>
              <c:strCache>
                <c:ptCount val="1"/>
                <c:pt idx="0">
                  <c:v>Scenario 2</c:v>
                </c:pt>
              </c:strCache>
            </c:strRef>
          </c:tx>
          <c:spPr>
            <a:ln w="22225" cap="rnd">
              <a:solidFill>
                <a:schemeClr val="accent2"/>
              </a:solidFill>
            </a:ln>
            <a:effectLst>
              <a:glow rad="139700">
                <a:schemeClr val="accent2">
                  <a:satMod val="175000"/>
                  <a:alpha val="14000"/>
                </a:schemeClr>
              </a:glow>
            </a:effectLst>
          </c:spPr>
          <c:marker>
            <c:symbol val="none"/>
          </c:marker>
          <c:cat>
            <c:strRef>
              <c:f>Results!$V$12:$V$22</c:f>
              <c:strCache>
                <c:ptCount val="11"/>
                <c:pt idx="0">
                  <c:v>Egypt</c:v>
                </c:pt>
                <c:pt idx="1">
                  <c:v>Sudan </c:v>
                </c:pt>
                <c:pt idx="2">
                  <c:v>Ethiopia</c:v>
                </c:pt>
                <c:pt idx="3">
                  <c:v>Eritrea</c:v>
                </c:pt>
                <c:pt idx="4">
                  <c:v>South Sudan</c:v>
                </c:pt>
                <c:pt idx="5">
                  <c:v>Kenya</c:v>
                </c:pt>
                <c:pt idx="6">
                  <c:v>Tanzania</c:v>
                </c:pt>
                <c:pt idx="7">
                  <c:v>Rwanda</c:v>
                </c:pt>
                <c:pt idx="8">
                  <c:v>Uganda</c:v>
                </c:pt>
                <c:pt idx="9">
                  <c:v>Burundi</c:v>
                </c:pt>
                <c:pt idx="10">
                  <c:v>Congo</c:v>
                </c:pt>
              </c:strCache>
            </c:strRef>
          </c:cat>
          <c:val>
            <c:numRef>
              <c:f>Results!$X$12:$X$22</c:f>
              <c:numCache>
                <c:formatCode>0%</c:formatCode>
                <c:ptCount val="11"/>
                <c:pt idx="0">
                  <c:v>0.55000000000000004</c:v>
                </c:pt>
                <c:pt idx="1">
                  <c:v>0.43</c:v>
                </c:pt>
                <c:pt idx="2">
                  <c:v>0.6</c:v>
                </c:pt>
                <c:pt idx="3">
                  <c:v>-0.01</c:v>
                </c:pt>
                <c:pt idx="4">
                  <c:v>0.23</c:v>
                </c:pt>
                <c:pt idx="5">
                  <c:v>0.1</c:v>
                </c:pt>
                <c:pt idx="6">
                  <c:v>0.09</c:v>
                </c:pt>
                <c:pt idx="7">
                  <c:v>0.06</c:v>
                </c:pt>
                <c:pt idx="8">
                  <c:v>0.12</c:v>
                </c:pt>
                <c:pt idx="9">
                  <c:v>0.05</c:v>
                </c:pt>
                <c:pt idx="10">
                  <c:v>0.11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24A-4775-A910-91B410F290FA}"/>
            </c:ext>
          </c:extLst>
        </c:ser>
        <c:ser>
          <c:idx val="2"/>
          <c:order val="2"/>
          <c:tx>
            <c:strRef>
              <c:f>Results!$Y$11</c:f>
              <c:strCache>
                <c:ptCount val="1"/>
                <c:pt idx="0">
                  <c:v>Scenario 3</c:v>
                </c:pt>
              </c:strCache>
            </c:strRef>
          </c:tx>
          <c:spPr>
            <a:ln w="22225" cap="rnd">
              <a:solidFill>
                <a:schemeClr val="accent3"/>
              </a:solidFill>
            </a:ln>
            <a:effectLst>
              <a:glow rad="139700">
                <a:schemeClr val="accent3">
                  <a:satMod val="175000"/>
                  <a:alpha val="14000"/>
                </a:schemeClr>
              </a:glow>
            </a:effectLst>
          </c:spPr>
          <c:marker>
            <c:symbol val="none"/>
          </c:marker>
          <c:cat>
            <c:strRef>
              <c:f>Results!$V$12:$V$22</c:f>
              <c:strCache>
                <c:ptCount val="11"/>
                <c:pt idx="0">
                  <c:v>Egypt</c:v>
                </c:pt>
                <c:pt idx="1">
                  <c:v>Sudan </c:v>
                </c:pt>
                <c:pt idx="2">
                  <c:v>Ethiopia</c:v>
                </c:pt>
                <c:pt idx="3">
                  <c:v>Eritrea</c:v>
                </c:pt>
                <c:pt idx="4">
                  <c:v>South Sudan</c:v>
                </c:pt>
                <c:pt idx="5">
                  <c:v>Kenya</c:v>
                </c:pt>
                <c:pt idx="6">
                  <c:v>Tanzania</c:v>
                </c:pt>
                <c:pt idx="7">
                  <c:v>Rwanda</c:v>
                </c:pt>
                <c:pt idx="8">
                  <c:v>Uganda</c:v>
                </c:pt>
                <c:pt idx="9">
                  <c:v>Burundi</c:v>
                </c:pt>
                <c:pt idx="10">
                  <c:v>Congo</c:v>
                </c:pt>
              </c:strCache>
            </c:strRef>
          </c:cat>
          <c:val>
            <c:numRef>
              <c:f>Results!$Y$12:$Y$22</c:f>
              <c:numCache>
                <c:formatCode>0%</c:formatCode>
                <c:ptCount val="11"/>
                <c:pt idx="0">
                  <c:v>0.28999999999999998</c:v>
                </c:pt>
                <c:pt idx="1">
                  <c:v>0.2</c:v>
                </c:pt>
                <c:pt idx="2">
                  <c:v>0.26</c:v>
                </c:pt>
                <c:pt idx="3">
                  <c:v>0</c:v>
                </c:pt>
                <c:pt idx="4">
                  <c:v>0.08</c:v>
                </c:pt>
                <c:pt idx="5">
                  <c:v>0.04</c:v>
                </c:pt>
                <c:pt idx="6">
                  <c:v>0.03</c:v>
                </c:pt>
                <c:pt idx="7">
                  <c:v>0.02</c:v>
                </c:pt>
                <c:pt idx="8">
                  <c:v>0.04</c:v>
                </c:pt>
                <c:pt idx="9">
                  <c:v>0.02</c:v>
                </c:pt>
                <c:pt idx="10">
                  <c:v>0.03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24A-4775-A910-91B410F290FA}"/>
            </c:ext>
          </c:extLst>
        </c:ser>
        <c:ser>
          <c:idx val="3"/>
          <c:order val="3"/>
          <c:tx>
            <c:strRef>
              <c:f>Results!$Z$11</c:f>
              <c:strCache>
                <c:ptCount val="1"/>
                <c:pt idx="0">
                  <c:v>Current state </c:v>
                </c:pt>
              </c:strCache>
            </c:strRef>
          </c:tx>
          <c:spPr>
            <a:ln w="22225" cap="rnd">
              <a:solidFill>
                <a:schemeClr val="accent4"/>
              </a:solidFill>
            </a:ln>
            <a:effectLst>
              <a:glow rad="139700">
                <a:schemeClr val="accent4">
                  <a:satMod val="175000"/>
                  <a:alpha val="14000"/>
                </a:schemeClr>
              </a:glow>
            </a:effectLst>
          </c:spPr>
          <c:marker>
            <c:symbol val="none"/>
          </c:marker>
          <c:cat>
            <c:strRef>
              <c:f>Results!$V$12:$V$22</c:f>
              <c:strCache>
                <c:ptCount val="11"/>
                <c:pt idx="0">
                  <c:v>Egypt</c:v>
                </c:pt>
                <c:pt idx="1">
                  <c:v>Sudan </c:v>
                </c:pt>
                <c:pt idx="2">
                  <c:v>Ethiopia</c:v>
                </c:pt>
                <c:pt idx="3">
                  <c:v>Eritrea</c:v>
                </c:pt>
                <c:pt idx="4">
                  <c:v>South Sudan</c:v>
                </c:pt>
                <c:pt idx="5">
                  <c:v>Kenya</c:v>
                </c:pt>
                <c:pt idx="6">
                  <c:v>Tanzania</c:v>
                </c:pt>
                <c:pt idx="7">
                  <c:v>Rwanda</c:v>
                </c:pt>
                <c:pt idx="8">
                  <c:v>Uganda</c:v>
                </c:pt>
                <c:pt idx="9">
                  <c:v>Burundi</c:v>
                </c:pt>
                <c:pt idx="10">
                  <c:v>Congo</c:v>
                </c:pt>
              </c:strCache>
            </c:strRef>
          </c:cat>
          <c:val>
            <c:numRef>
              <c:f>Results!$Z$12:$Z$22</c:f>
              <c:numCache>
                <c:formatCode>0%</c:formatCode>
                <c:ptCount val="11"/>
                <c:pt idx="0">
                  <c:v>0.66</c:v>
                </c:pt>
                <c:pt idx="1">
                  <c:v>0.22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24A-4775-A910-91B410F290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39312240"/>
        <c:axId val="817889344"/>
      </c:lineChart>
      <c:catAx>
        <c:axId val="939312240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75000"/>
                      <a:lumOff val="25000"/>
                    </a:schemeClr>
                  </a:gs>
                  <a:gs pos="0">
                    <a:schemeClr val="dk1">
                      <a:lumMod val="65000"/>
                      <a:lumOff val="3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7889344"/>
        <c:crosses val="autoZero"/>
        <c:auto val="1"/>
        <c:lblAlgn val="ctr"/>
        <c:lblOffset val="100"/>
        <c:noMultiLvlLbl val="0"/>
      </c:catAx>
      <c:valAx>
        <c:axId val="817889344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75000"/>
                      <a:lumOff val="25000"/>
                    </a:schemeClr>
                  </a:gs>
                  <a:gs pos="0">
                    <a:schemeClr val="dk1">
                      <a:lumMod val="65000"/>
                      <a:lumOff val="3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393122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lt1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dk1">
        <a:lumMod val="75000"/>
        <a:lumOff val="25000"/>
      </a:schemeClr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Results!$V$63:$V$74</cx:f>
        <cx:lvl ptCount="12">
          <cx:pt idx="0">Egypt</cx:pt>
          <cx:pt idx="1">Sudan </cx:pt>
          <cx:pt idx="2">Ethiopia</cx:pt>
          <cx:pt idx="3">Eritrea</cx:pt>
          <cx:pt idx="4">South Sudan</cx:pt>
          <cx:pt idx="5">Kenya</cx:pt>
          <cx:pt idx="6">Tanzania</cx:pt>
          <cx:pt idx="7">Rwanda</cx:pt>
          <cx:pt idx="8">Uganda</cx:pt>
          <cx:pt idx="9">Burundi</cx:pt>
          <cx:pt idx="10">Congo</cx:pt>
          <cx:pt idx="11"/>
        </cx:lvl>
      </cx:strDim>
      <cx:numDim type="size">
        <cx:f>Results!$W$63:$W$74</cx:f>
        <cx:lvl ptCount="12" formatCode="0.00%">
          <cx:pt idx="0">0.20519999999999999</cx:pt>
          <cx:pt idx="1">0.21249999999999999</cx:pt>
          <cx:pt idx="2">0.3367</cx:pt>
          <cx:pt idx="3">-0.040000000000000001</cx:pt>
          <cx:pt idx="4">0.10000000000000001</cx:pt>
          <cx:pt idx="5">0.036299999999999999</cx:pt>
          <cx:pt idx="6">0.019</cx:pt>
          <cx:pt idx="7">0.0275</cx:pt>
          <cx:pt idx="8">0.059999999999999998</cx:pt>
          <cx:pt idx="9">0.0241</cx:pt>
          <cx:pt idx="10">0.018700000000000001</cx:pt>
        </cx:lvl>
      </cx:numDim>
    </cx:data>
  </cx:chartData>
  <cx:chart>
    <cx:plotArea>
      <cx:plotAreaRegion>
        <cx:series layoutId="treemap" uniqueId="{155F2126-FD81-4BD9-AD4D-82EE9ED7A35A}">
          <cx:tx>
            <cx:txData>
              <cx:f>Results!$W$62</cx:f>
              <cx:v>Scenario 1</cx:v>
            </cx:txData>
          </cx:tx>
          <cx:dataLabels pos="inEnd">
            <cx:numFmt formatCode="0%" sourceLinked="0"/>
            <cx:txPr>
              <a:bodyPr vertOverflow="overflow" horzOverflow="overflow" wrap="square" lIns="0" tIns="0" rIns="0" bIns="0"/>
              <a:lstStyle/>
              <a:p>
                <a:pPr algn="ctr" rtl="0">
                  <a:defRPr sz="2400" b="0" i="0">
                    <a:solidFill>
                      <a:srgbClr val="F2F2F2"/>
                    </a:solidFill>
                    <a:latin typeface="Gill Sans MT" panose="020B0502020104020203" pitchFamily="34" charset="0"/>
                    <a:ea typeface="Gill Sans MT" panose="020B0502020104020203" pitchFamily="34" charset="0"/>
                    <a:cs typeface="Gill Sans MT" panose="020B0502020104020203" pitchFamily="34" charset="0"/>
                  </a:defRPr>
                </a:pPr>
                <a:endParaRPr lang="en-GB" sz="2400"/>
              </a:p>
            </cx:txPr>
            <cx:visibility seriesName="0" categoryName="1" value="1"/>
            <cx:separator>
</cx:separator>
          </cx:dataLabels>
          <cx:dataId val="0"/>
          <cx:layoutPr>
            <cx:parentLabelLayout val="overlapping"/>
          </cx:layoutPr>
        </cx:series>
      </cx:plotAreaRegion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417">
  <cs:axisTitle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bg1">
          <a:lumMod val="65000"/>
        </a:schemeClr>
      </a:solidFill>
      <a:ln>
        <a:solidFill>
          <a:schemeClr val="bg1"/>
        </a:solidFill>
      </a:ln>
    </cs:spPr>
    <cs:defRPr sz="1197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/>
  </cs:chartArea>
  <cs:dataLabel>
    <cs:lnRef idx="0"/>
    <cs:fillRef idx="0"/>
    <cs:effectRef idx="0"/>
    <cs:fontRef idx="minor">
      <a:schemeClr val="lt1"/>
    </cs:fontRef>
    <cs:defRPr sz="1197" b="1"/>
    <cs:bodyPr lIns="38100" tIns="19050" rIns="38100" bIns="19050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/>
      </a:solidFill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  <a:lumOff val="10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1197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/>
  </cs:seriesAxis>
  <cs:seriesLine>
    <cs:lnRef idx="0"/>
    <cs:fillRef idx="0"/>
    <cs:effectRef idx="0"/>
    <cs:fontRef idx="minor">
      <a:schemeClr val="dk1"/>
    </cs:fontRef>
    <cs:spPr>
      <a:ln w="9525" cap="flat">
        <a:solidFill>
          <a:schemeClr val="bg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2200" b="1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7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36">
  <cs:axisTitle>
    <cs:lnRef idx="0"/>
    <cs:fillRef idx="0"/>
    <cs:effectRef idx="0"/>
    <cs:fontRef idx="minor">
      <a:schemeClr val="lt1">
        <a:lumMod val="75000"/>
      </a:schemeClr>
    </cs:fontRef>
    <cs:defRPr sz="900" b="1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>
        <a:lumMod val="75000"/>
      </a:schemeClr>
    </cs:fontRef>
    <cs:defRPr sz="900" kern="1200"/>
  </cs:dataLabel>
  <cs:dataLabelCallout>
    <cs:lnRef idx="0"/>
    <cs:fillRef idx="0"/>
    <cs:effectRef idx="0"/>
    <cs:fontRef idx="minor">
      <a:schemeClr val="lt1">
        <a:lumMod val="15000"/>
        <a:lumOff val="85000"/>
      </a:schemeClr>
    </cs:fontRef>
    <cs:spPr>
      <a:solidFill>
        <a:schemeClr val="dk1">
          <a:lumMod val="65000"/>
          <a:lumOff val="3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3D>
  <cs:dataPointLine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22225" cap="rnd">
        <a:solidFill>
          <a:schemeClr val="phClr"/>
        </a:solidFill>
      </a:ln>
      <a:effectLst>
        <a:glow rad="139700">
          <a:schemeClr val="phClr">
            <a:satMod val="175000"/>
            <a:alpha val="14000"/>
          </a:schemeClr>
        </a:glow>
      </a:effectLst>
    </cs:spPr>
  </cs:dataPointLine>
  <cs:dataPointMarker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lumMod val="60000"/>
          <a:lumOff val="40000"/>
        </a:schemeClr>
      </a:solidFill>
      <a:effectLst>
        <a:glow rad="63500">
          <a:schemeClr val="phClr">
            <a:satMod val="175000"/>
            <a:alpha val="25000"/>
          </a:schemeClr>
        </a:glow>
      </a:effectLst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</a:schemeClr>
            </a:gs>
            <a:gs pos="0">
              <a:schemeClr val="dk1">
                <a:lumMod val="65000"/>
                <a:lumOff val="3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  <a:alpha val="25000"/>
              </a:schemeClr>
            </a:gs>
            <a:gs pos="0">
              <a:schemeClr val="dk1">
                <a:lumMod val="65000"/>
                <a:lumOff val="35000"/>
                <a:alpha val="2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85000"/>
      </a:schemeClr>
    </cs:fontRef>
    <cs:defRPr sz="1400" b="1" kern="1200" cap="none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25400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76C56D-2D10-414B-B87A-4C60D8BEC607}" type="datetimeFigureOut">
              <a:rPr lang="en-GB" smtClean="0"/>
              <a:t>14/08/2020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CC2319-6960-43AA-AFF8-9D48A61605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0826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CC2319-6960-43AA-AFF8-9D48A61605C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34021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CC2319-6960-43AA-AFF8-9D48A61605CA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41105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Maximize sum of shares</a:t>
            </a:r>
          </a:p>
          <a:p>
            <a:r>
              <a:rPr lang="en-GB" dirty="0"/>
              <a:t>Maximizing individual shares</a:t>
            </a:r>
          </a:p>
          <a:p>
            <a:r>
              <a:rPr lang="en-GB" dirty="0"/>
              <a:t>Weights above 100</a:t>
            </a:r>
          </a:p>
          <a:p>
            <a:r>
              <a:rPr lang="en-GB" dirty="0"/>
              <a:t>All positive factors 100% and all negative factors 0.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CC2319-6960-43AA-AFF8-9D48A61605CA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08973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CC2319-6960-43AA-AFF8-9D48A61605CA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00266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study: </a:t>
            </a:r>
          </a:p>
          <a:p>
            <a:r>
              <a:rPr lang="en-GB" dirty="0"/>
              <a:t>Indicative study</a:t>
            </a:r>
          </a:p>
          <a:p>
            <a:r>
              <a:rPr lang="en-GB" dirty="0"/>
              <a:t>A start, Basic, lots of limitations and assumptions</a:t>
            </a:r>
          </a:p>
          <a:p>
            <a:r>
              <a:rPr lang="en-GB" dirty="0"/>
              <a:t>No precedent , no methodology</a:t>
            </a:r>
          </a:p>
          <a:p>
            <a:r>
              <a:rPr lang="en-GB" dirty="0"/>
              <a:t>base for future study</a:t>
            </a:r>
          </a:p>
          <a:p>
            <a:r>
              <a:rPr lang="en-GB" dirty="0"/>
              <a:t>To tap into the current need In the system, 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CC2319-6960-43AA-AFF8-9D48A61605CA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28413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CC2319-6960-43AA-AFF8-9D48A61605CA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507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Readily available fresh water less than 1%</a:t>
            </a:r>
          </a:p>
          <a:p>
            <a:r>
              <a:rPr lang="en-GB" dirty="0"/>
              <a:t>1/5 physical water scarcity</a:t>
            </a:r>
          </a:p>
          <a:p>
            <a:r>
              <a:rPr lang="en-GB" dirty="0"/>
              <a:t>1/5 economic water scarcity</a:t>
            </a:r>
          </a:p>
          <a:p>
            <a:r>
              <a:rPr lang="en-GB" dirty="0"/>
              <a:t>Demand for water growing at twice the rate of population growth last century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CC2319-6960-43AA-AFF8-9D48A61605C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77164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CC2319-6960-43AA-AFF8-9D48A61605C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33404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CC2319-6960-43AA-AFF8-9D48A61605CA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91806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Mesilim</a:t>
            </a:r>
            <a:r>
              <a:rPr lang="en-GB" dirty="0"/>
              <a:t> treaty: 2550 BC, </a:t>
            </a:r>
            <a:r>
              <a:rPr lang="en-GB" dirty="0" err="1"/>
              <a:t>Lagesh</a:t>
            </a:r>
            <a:r>
              <a:rPr lang="en-GB" dirty="0"/>
              <a:t> and </a:t>
            </a:r>
            <a:r>
              <a:rPr lang="en-GB" dirty="0" err="1"/>
              <a:t>Umma</a:t>
            </a:r>
            <a:r>
              <a:rPr lang="en-GB" dirty="0"/>
              <a:t>, land tenancy and crop sharing</a:t>
            </a:r>
          </a:p>
          <a:p>
            <a:r>
              <a:rPr lang="en-GB" dirty="0"/>
              <a:t>Navigational rules: until the industrial revolution </a:t>
            </a:r>
          </a:p>
          <a:p>
            <a:r>
              <a:rPr lang="en-GB" dirty="0"/>
              <a:t>20</a:t>
            </a:r>
            <a:r>
              <a:rPr lang="en-GB" baseline="30000" dirty="0"/>
              <a:t>th</a:t>
            </a:r>
            <a:r>
              <a:rPr lang="en-GB" dirty="0"/>
              <a:t> century navigation decline</a:t>
            </a:r>
          </a:p>
          <a:p>
            <a:r>
              <a:rPr lang="en-GB" dirty="0"/>
              <a:t>WWII rise of non navigational uses</a:t>
            </a:r>
          </a:p>
          <a:p>
            <a:r>
              <a:rPr lang="en-GB" dirty="0"/>
              <a:t>Harmon : 1895</a:t>
            </a:r>
          </a:p>
          <a:p>
            <a:r>
              <a:rPr lang="en-GB" dirty="0"/>
              <a:t>Community of interest: basin as a whole,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bestows significant rights over the river to a collective body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CC2319-6960-43AA-AFF8-9D48A61605C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503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F1: Geography</a:t>
            </a:r>
          </a:p>
          <a:p>
            <a:r>
              <a:rPr lang="en-GB" dirty="0"/>
              <a:t>F2: Hydrology</a:t>
            </a:r>
          </a:p>
          <a:p>
            <a:r>
              <a:rPr lang="en-GB" dirty="0"/>
              <a:t>F3: Climate: ET and RF</a:t>
            </a:r>
          </a:p>
          <a:p>
            <a:r>
              <a:rPr lang="en-GB" dirty="0"/>
              <a:t>F4: Population: Direct and indirect </a:t>
            </a:r>
          </a:p>
          <a:p>
            <a:r>
              <a:rPr lang="en-GB" dirty="0"/>
              <a:t>F5: Existing use</a:t>
            </a:r>
          </a:p>
          <a:p>
            <a:r>
              <a:rPr lang="en-GB" dirty="0"/>
              <a:t>F6: Socio economic needs: future demand</a:t>
            </a:r>
          </a:p>
          <a:p>
            <a:r>
              <a:rPr lang="en-GB" dirty="0"/>
              <a:t>F7: Alternative resources: Ground water and desalination</a:t>
            </a:r>
          </a:p>
          <a:p>
            <a:r>
              <a:rPr lang="en-GB" dirty="0"/>
              <a:t>F8:  Effect of use on others: Irrigation potential</a:t>
            </a:r>
          </a:p>
          <a:p>
            <a:r>
              <a:rPr lang="en-GB" dirty="0"/>
              <a:t>F9: avoidance of unnecessary waste: potential irrigation savings</a:t>
            </a:r>
            <a:endParaRPr lang="en-GB" sz="1200" dirty="0"/>
          </a:p>
          <a:p>
            <a:pPr marL="0" indent="0">
              <a:buNone/>
            </a:pPr>
            <a:endParaRPr lang="en-US" sz="12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CC2319-6960-43AA-AFF8-9D48A61605C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74588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F1: Geography</a:t>
            </a:r>
          </a:p>
          <a:p>
            <a:r>
              <a:rPr lang="en-GB" dirty="0"/>
              <a:t>F2: Hydrology</a:t>
            </a:r>
          </a:p>
          <a:p>
            <a:r>
              <a:rPr lang="en-GB" dirty="0"/>
              <a:t>F3: Climate: ET and RF</a:t>
            </a:r>
          </a:p>
          <a:p>
            <a:r>
              <a:rPr lang="en-GB" dirty="0"/>
              <a:t>F4: Population: Direct and indirect </a:t>
            </a:r>
          </a:p>
          <a:p>
            <a:r>
              <a:rPr lang="en-GB" dirty="0"/>
              <a:t>F5: Existing use</a:t>
            </a:r>
          </a:p>
          <a:p>
            <a:r>
              <a:rPr lang="en-GB" dirty="0"/>
              <a:t>F6: Socio economic needs: future demand</a:t>
            </a:r>
          </a:p>
          <a:p>
            <a:r>
              <a:rPr lang="en-GB" dirty="0"/>
              <a:t>F7: Alternative resources: Ground water and desalination</a:t>
            </a:r>
          </a:p>
          <a:p>
            <a:r>
              <a:rPr lang="en-GB" dirty="0"/>
              <a:t>F8:  Effect of use on others: Irrigation potential</a:t>
            </a:r>
          </a:p>
          <a:p>
            <a:r>
              <a:rPr lang="en-GB" dirty="0"/>
              <a:t>F9: avoidance of unnecessary waste: potential irrigation savings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CC2319-6960-43AA-AFF8-9D48A61605CA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49325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CC2319-6960-43AA-AFF8-9D48A61605CA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80762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0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CC2319-6960-43AA-AFF8-9D48A61605CA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20803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8164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1449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2769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9562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9425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6413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6578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8/14/2020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9264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8/14/2020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876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3928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/>
              <a:pPr/>
              <a:t>8/14/2020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2308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8/14/2020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420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14/relationships/chartEx" Target="../charts/chartEx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88E86-1730-4489-A5DF-7B82CFEDB3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7666" y="778356"/>
            <a:ext cx="8596668" cy="3880773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GB" sz="3600" dirty="0"/>
              <a:t>Evaluation of Transboundary Water Sharing Rules and Principles: The Case of The Nile River Basin</a:t>
            </a:r>
          </a:p>
          <a:p>
            <a:pPr marL="0" indent="0" algn="ctr">
              <a:buNone/>
            </a:pPr>
            <a:endParaRPr lang="en-GB" sz="3600" dirty="0"/>
          </a:p>
          <a:p>
            <a:pPr marL="0" indent="0" algn="ctr">
              <a:buNone/>
            </a:pPr>
            <a:r>
              <a:rPr lang="en-GB" sz="3600" dirty="0"/>
              <a:t>Mekdelawit Messay Deribe </a:t>
            </a:r>
          </a:p>
          <a:p>
            <a:pPr marL="0" indent="0" algn="ctr">
              <a:buNone/>
            </a:pPr>
            <a:r>
              <a:rPr lang="en-GB" sz="3600" dirty="0"/>
              <a:t>Addis Ababa Institute of Technology</a:t>
            </a:r>
          </a:p>
          <a:p>
            <a:pPr marL="0" indent="0" algn="ctr">
              <a:buNone/>
            </a:pPr>
            <a:r>
              <a:rPr lang="en-GB" sz="3600" dirty="0"/>
              <a:t>PhD Candidate at FIU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518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B5AE2-B518-4C6B-86E9-4E24F9713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070" y="160287"/>
            <a:ext cx="11308080" cy="1049235"/>
          </a:xfrm>
        </p:spPr>
        <p:txBody>
          <a:bodyPr>
            <a:normAutofit/>
          </a:bodyPr>
          <a:lstStyle/>
          <a:p>
            <a:r>
              <a:rPr lang="en-GB" dirty="0"/>
              <a:t>Scenario 1: Equal weights for all factors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C16A880-12D5-4835-8BC6-261D20D321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mc:AlternateContent xmlns:mc="http://schemas.openxmlformats.org/markup-compatibility/2006">
        <mc:Choice xmlns:cx1="http://schemas.microsoft.com/office/drawing/2015/9/8/chartex" Requires="cx1">
          <p:graphicFrame>
            <p:nvGraphicFramePr>
              <p:cNvPr id="6" name="Chart 5">
                <a:extLst>
                  <a:ext uri="{FF2B5EF4-FFF2-40B4-BE49-F238E27FC236}">
                    <a16:creationId xmlns:a16="http://schemas.microsoft.com/office/drawing/2014/main" id="{E1E2D5C0-814E-4FE6-BFBC-23196111001B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976287508"/>
                  </p:ext>
                </p:extLst>
              </p:nvPr>
            </p:nvGraphicFramePr>
            <p:xfrm>
              <a:off x="0" y="854766"/>
              <a:ext cx="12192000" cy="6003234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3"/>
              </a:graphicData>
            </a:graphic>
          </p:graphicFrame>
        </mc:Choice>
        <mc:Fallback>
          <p:pic>
            <p:nvPicPr>
              <p:cNvPr id="6" name="Chart 5">
                <a:extLst>
                  <a:ext uri="{FF2B5EF4-FFF2-40B4-BE49-F238E27FC236}">
                    <a16:creationId xmlns:a16="http://schemas.microsoft.com/office/drawing/2014/main" id="{E1E2D5C0-814E-4FE6-BFBC-23196111001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0" y="854766"/>
                <a:ext cx="12192000" cy="6003234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498397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FBCD1-F58C-42BF-B86E-9DEA3A8C3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676" y="0"/>
            <a:ext cx="9603275" cy="1049235"/>
          </a:xfrm>
        </p:spPr>
        <p:txBody>
          <a:bodyPr>
            <a:normAutofit/>
          </a:bodyPr>
          <a:lstStyle/>
          <a:p>
            <a:br>
              <a:rPr lang="en-GB" dirty="0"/>
            </a:br>
            <a:r>
              <a:rPr lang="en-GB" dirty="0"/>
              <a:t>Scenario 2: Restricted Optimization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E198970-DCC6-43B8-B540-23CBA555AA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7830E6D1-51C4-482A-832A-BB9BD6C765D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8483080"/>
              </p:ext>
            </p:extLst>
          </p:nvPr>
        </p:nvGraphicFramePr>
        <p:xfrm>
          <a:off x="0" y="1300290"/>
          <a:ext cx="12192000" cy="55577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944086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D89B94-2FEE-47B9-A62D-E2EA4764F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2" y="0"/>
            <a:ext cx="9603275" cy="1049235"/>
          </a:xfrm>
        </p:spPr>
        <p:txBody>
          <a:bodyPr>
            <a:normAutofit/>
          </a:bodyPr>
          <a:lstStyle/>
          <a:p>
            <a:br>
              <a:rPr lang="en-GB" dirty="0"/>
            </a:br>
            <a:r>
              <a:rPr lang="en-GB" dirty="0"/>
              <a:t>Scenario 3:  Basin Sum Optimization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B952377-E503-44D4-A33F-6115B33A22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F6285A7D-88D1-4A77-9D3A-80FF8557BB7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605455"/>
              </p:ext>
            </p:extLst>
          </p:nvPr>
        </p:nvGraphicFramePr>
        <p:xfrm>
          <a:off x="0" y="1049235"/>
          <a:ext cx="12192000" cy="58087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179244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569AE-289B-4E15-9E6E-C3FD89EE7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5860" y="-53518"/>
            <a:ext cx="4913253" cy="1049235"/>
          </a:xfrm>
        </p:spPr>
        <p:txBody>
          <a:bodyPr>
            <a:normAutofit/>
          </a:bodyPr>
          <a:lstStyle/>
          <a:p>
            <a:br>
              <a:rPr lang="en-GB" dirty="0"/>
            </a:br>
            <a:r>
              <a:rPr lang="en-GB" dirty="0"/>
              <a:t>Scenario Envelope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675893A-52CD-4A43-AF85-241D446C0F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1582DAE8-F823-4AFE-983E-7AE00C6CF3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6628423"/>
              </p:ext>
            </p:extLst>
          </p:nvPr>
        </p:nvGraphicFramePr>
        <p:xfrm>
          <a:off x="0" y="977750"/>
          <a:ext cx="12192000" cy="5880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510772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6C15AA-4E00-4BE2-BC84-7A0359671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712" y="730217"/>
            <a:ext cx="10571998" cy="970450"/>
          </a:xfrm>
        </p:spPr>
        <p:txBody>
          <a:bodyPr>
            <a:normAutofit fontScale="90000"/>
          </a:bodyPr>
          <a:lstStyle/>
          <a:p>
            <a:br>
              <a:rPr lang="en-GB" dirty="0"/>
            </a:br>
            <a:r>
              <a:rPr lang="en-GB" dirty="0"/>
              <a:t>Conclusion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864B79-816A-4E15-9094-63ED83DEC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635713"/>
          </a:xfrm>
        </p:spPr>
        <p:txBody>
          <a:bodyPr>
            <a:normAutofit/>
          </a:bodyPr>
          <a:lstStyle/>
          <a:p>
            <a:r>
              <a:rPr lang="en-GB" sz="3200" dirty="0"/>
              <a:t>Existing water allocation has no basis under modern water sharing laws</a:t>
            </a:r>
          </a:p>
          <a:p>
            <a:r>
              <a:rPr lang="en-GB" sz="3200" dirty="0"/>
              <a:t>Current dominant water users will get lower shares under equitable allocations</a:t>
            </a:r>
          </a:p>
          <a:p>
            <a:r>
              <a:rPr lang="en-GB" sz="3200" dirty="0"/>
              <a:t>Need to go beyond water allocation to accommodate water demands of all countries</a:t>
            </a:r>
            <a:r>
              <a:rPr lang="en-GB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100960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038C1-DC28-42B0-98F6-2F9B2BE9D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GB" dirty="0"/>
            </a:br>
            <a:r>
              <a:rPr lang="en-GB" dirty="0"/>
              <a:t>Recommendation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D6BDA8-1925-44A1-8362-5D888704AD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256" y="1853754"/>
            <a:ext cx="11551920" cy="4395080"/>
          </a:xfrm>
        </p:spPr>
        <p:txBody>
          <a:bodyPr>
            <a:normAutofit fontScale="92500" lnSpcReduction="20000"/>
          </a:bodyPr>
          <a:lstStyle/>
          <a:p>
            <a:r>
              <a:rPr lang="en-GB" sz="2800" dirty="0"/>
              <a:t>Physical water trade</a:t>
            </a:r>
          </a:p>
          <a:p>
            <a:r>
              <a:rPr lang="en-GB" sz="2800" dirty="0"/>
              <a:t>Virtual water trade</a:t>
            </a:r>
          </a:p>
          <a:p>
            <a:r>
              <a:rPr lang="en-GB" sz="2800" dirty="0"/>
              <a:t>Increased Efficiency</a:t>
            </a:r>
          </a:p>
          <a:p>
            <a:r>
              <a:rPr lang="en-GB" sz="2800" dirty="0"/>
              <a:t>Water Smart Investments</a:t>
            </a:r>
          </a:p>
          <a:p>
            <a:r>
              <a:rPr lang="en-GB" sz="2800" dirty="0"/>
              <a:t>Regional integration for synchronized planning and operation</a:t>
            </a:r>
          </a:p>
          <a:p>
            <a:r>
              <a:rPr lang="en-GB" sz="2800" dirty="0"/>
              <a:t>Benefit sharing and co-owned projects</a:t>
            </a:r>
          </a:p>
          <a:p>
            <a:r>
              <a:rPr lang="en-GB" sz="2800" dirty="0"/>
              <a:t>Exploring alternative water resources</a:t>
            </a:r>
          </a:p>
          <a:p>
            <a:r>
              <a:rPr lang="en-GB" sz="2800" dirty="0"/>
              <a:t>Environmental Conservation and creating water conscious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976687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CBD2E-47E0-4AD4-BEA0-CCF13334C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CCF230-CFF3-48D5-9563-965C3FEDAC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37749"/>
          </a:xfrm>
        </p:spPr>
        <p:txBody>
          <a:bodyPr>
            <a:normAutofit/>
          </a:bodyPr>
          <a:lstStyle/>
          <a:p>
            <a:r>
              <a:rPr lang="en-GB" sz="2800" dirty="0"/>
              <a:t>Water scarcity</a:t>
            </a:r>
          </a:p>
          <a:p>
            <a:r>
              <a:rPr lang="en-GB" sz="2800" dirty="0"/>
              <a:t>Population growth</a:t>
            </a:r>
          </a:p>
          <a:p>
            <a:r>
              <a:rPr lang="en-GB" sz="2800" dirty="0"/>
              <a:t>Climate change</a:t>
            </a:r>
          </a:p>
          <a:p>
            <a:r>
              <a:rPr lang="en-GB" sz="2800" dirty="0"/>
              <a:t>Transboundary waters: 80% of world’s fresh water </a:t>
            </a:r>
          </a:p>
          <a:p>
            <a:r>
              <a:rPr lang="en-GB" sz="2800" dirty="0"/>
              <a:t>2/3 of transboundary river basins do not have a cooperative framework,</a:t>
            </a:r>
          </a:p>
          <a:p>
            <a:endParaRPr lang="en-GB" sz="2800" dirty="0"/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771599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D8F73-35A2-41BF-B22F-05765E3A6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GB" dirty="0"/>
            </a:br>
            <a:r>
              <a:rPr lang="en-GB" dirty="0"/>
              <a:t>Rationale/ Problem Statement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8D1077-F5DA-45CE-B964-8A529A7DF6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188525"/>
          </a:xfrm>
        </p:spPr>
        <p:txBody>
          <a:bodyPr>
            <a:normAutofit/>
          </a:bodyPr>
          <a:lstStyle/>
          <a:p>
            <a:r>
              <a:rPr lang="en-GB" sz="2800" dirty="0"/>
              <a:t>Transboundary water management difficult because:</a:t>
            </a:r>
          </a:p>
          <a:p>
            <a:pPr lvl="1"/>
            <a:r>
              <a:rPr lang="en-GB" sz="2800" dirty="0"/>
              <a:t>Countries’ needs asymmetric</a:t>
            </a:r>
          </a:p>
          <a:p>
            <a:pPr lvl="1"/>
            <a:r>
              <a:rPr lang="en-GB" sz="2800" dirty="0"/>
              <a:t>Claims more than endowments </a:t>
            </a:r>
          </a:p>
          <a:p>
            <a:r>
              <a:rPr lang="en-GB" sz="2800" dirty="0"/>
              <a:t>Different interpretation of water sharing principles</a:t>
            </a:r>
          </a:p>
          <a:p>
            <a:r>
              <a:rPr lang="en-GB" sz="2800" dirty="0"/>
              <a:t>Very general legal principles, Need for contextualization and quantification </a:t>
            </a:r>
          </a:p>
        </p:txBody>
      </p:sp>
    </p:spTree>
    <p:extLst>
      <p:ext uri="{BB962C8B-B14F-4D97-AF65-F5344CB8AC3E}">
        <p14:creationId xmlns:p14="http://schemas.microsoft.com/office/powerpoint/2010/main" val="494358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BA614-F47F-4992-9700-2A2595615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GB" dirty="0"/>
            </a:br>
            <a:r>
              <a:rPr lang="en-GB" dirty="0"/>
              <a:t>Research Objective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376C76-4B67-44ED-968D-A1BEE52364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Contextualize and quantitively evaluate widely used transboundary water sharing principles on the Nile basin to come up with the basis for a reasonable and equitable water allocation framework</a:t>
            </a:r>
          </a:p>
        </p:txBody>
      </p:sp>
    </p:spTree>
    <p:extLst>
      <p:ext uri="{BB962C8B-B14F-4D97-AF65-F5344CB8AC3E}">
        <p14:creationId xmlns:p14="http://schemas.microsoft.com/office/powerpoint/2010/main" val="1540081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8894FF-E023-42B1-8305-8856981E3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944" y="283029"/>
            <a:ext cx="11538856" cy="1567542"/>
          </a:xfrm>
        </p:spPr>
        <p:txBody>
          <a:bodyPr>
            <a:normAutofit fontScale="90000"/>
          </a:bodyPr>
          <a:lstStyle/>
          <a:p>
            <a:br>
              <a:rPr lang="en-GB" dirty="0"/>
            </a:br>
            <a:r>
              <a:rPr lang="en-GB" dirty="0"/>
              <a:t>Evolution of Transboundary water sharing Principles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251CD-C07C-42A5-824D-C8A368124F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222" y="1850571"/>
            <a:ext cx="7136568" cy="4352684"/>
          </a:xfrm>
        </p:spPr>
        <p:txBody>
          <a:bodyPr>
            <a:normAutofit fontScale="92500" lnSpcReduction="10000"/>
          </a:bodyPr>
          <a:lstStyle/>
          <a:p>
            <a:r>
              <a:rPr lang="en-GB" sz="2800" dirty="0" err="1"/>
              <a:t>Meslilim</a:t>
            </a:r>
            <a:r>
              <a:rPr lang="en-GB" sz="2800" dirty="0"/>
              <a:t> Treaty</a:t>
            </a:r>
          </a:p>
          <a:p>
            <a:r>
              <a:rPr lang="en-GB" sz="2800" dirty="0"/>
              <a:t>Navigational rules</a:t>
            </a:r>
          </a:p>
          <a:p>
            <a:r>
              <a:rPr lang="en-GB" sz="2800" dirty="0"/>
              <a:t>Absolute territorial sovereignty/ Harmon Doctrine</a:t>
            </a:r>
          </a:p>
          <a:p>
            <a:r>
              <a:rPr lang="en-GB" sz="2800" dirty="0"/>
              <a:t>Absolute territorial integrity</a:t>
            </a:r>
          </a:p>
          <a:p>
            <a:r>
              <a:rPr lang="en-GB" sz="2800" dirty="0"/>
              <a:t>Prior appropriation</a:t>
            </a:r>
          </a:p>
          <a:p>
            <a:r>
              <a:rPr lang="en-GB" sz="2800" dirty="0"/>
              <a:t>Limited territorial sovereignty</a:t>
            </a:r>
          </a:p>
          <a:p>
            <a:r>
              <a:rPr lang="en-GB" sz="2800" dirty="0"/>
              <a:t>Community of interest</a:t>
            </a: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07845B-A162-4D93-8CE1-BDE618CF8C8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3790" y="1850571"/>
            <a:ext cx="4392930" cy="4352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75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77886-C02F-4B19-8B97-E1F56642E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Factors for Equitable utilization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EC86C94D-27A7-4052-A590-0A4E970814D5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064459656"/>
              </p:ext>
            </p:extLst>
          </p:nvPr>
        </p:nvGraphicFramePr>
        <p:xfrm>
          <a:off x="0" y="1859830"/>
          <a:ext cx="12192000" cy="499380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92087">
                  <a:extLst>
                    <a:ext uri="{9D8B030D-6E8A-4147-A177-3AD203B41FA5}">
                      <a16:colId xmlns:a16="http://schemas.microsoft.com/office/drawing/2014/main" val="3256838303"/>
                    </a:ext>
                  </a:extLst>
                </a:gridCol>
                <a:gridCol w="3677478">
                  <a:extLst>
                    <a:ext uri="{9D8B030D-6E8A-4147-A177-3AD203B41FA5}">
                      <a16:colId xmlns:a16="http://schemas.microsoft.com/office/drawing/2014/main" val="4227840421"/>
                    </a:ext>
                  </a:extLst>
                </a:gridCol>
                <a:gridCol w="3739007">
                  <a:extLst>
                    <a:ext uri="{9D8B030D-6E8A-4147-A177-3AD203B41FA5}">
                      <a16:colId xmlns:a16="http://schemas.microsoft.com/office/drawing/2014/main" val="2022708211"/>
                    </a:ext>
                  </a:extLst>
                </a:gridCol>
                <a:gridCol w="3483428">
                  <a:extLst>
                    <a:ext uri="{9D8B030D-6E8A-4147-A177-3AD203B41FA5}">
                      <a16:colId xmlns:a16="http://schemas.microsoft.com/office/drawing/2014/main" val="3400515941"/>
                    </a:ext>
                  </a:extLst>
                </a:gridCol>
              </a:tblGrid>
              <a:tr h="384746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1" u="none" strike="noStrike" dirty="0">
                          <a:effectLst/>
                        </a:rPr>
                        <a:t>Factors 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7" marR="7657" marT="765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1" u="none" strike="noStrike" dirty="0" err="1">
                          <a:effectLst/>
                        </a:rPr>
                        <a:t>Helsinkin</a:t>
                      </a:r>
                      <a:r>
                        <a:rPr lang="en-GB" sz="2400" b="1" u="none" strike="noStrike" dirty="0">
                          <a:effectLst/>
                        </a:rPr>
                        <a:t> 1966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7" marR="7657" marT="765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1" u="none" strike="noStrike" dirty="0">
                          <a:effectLst/>
                        </a:rPr>
                        <a:t>UN 1997 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7" marR="7657" marT="765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1" u="none" strike="noStrike" dirty="0">
                          <a:effectLst/>
                        </a:rPr>
                        <a:t>CFA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7" marR="7657" marT="7657" marB="0" anchor="b"/>
                </a:tc>
                <a:extLst>
                  <a:ext uri="{0D108BD9-81ED-4DB2-BD59-A6C34878D82A}">
                    <a16:rowId xmlns:a16="http://schemas.microsoft.com/office/drawing/2014/main" val="4216485933"/>
                  </a:ext>
                </a:extLst>
              </a:tr>
              <a:tr h="384746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>
                          <a:effectLst/>
                        </a:rPr>
                        <a:t>F1 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7" marR="7657" marT="765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 dirty="0">
                          <a:effectLst/>
                        </a:rPr>
                        <a:t>Geography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7" marR="7657" marT="765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>
                          <a:effectLst/>
                        </a:rPr>
                        <a:t>Physical factors 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7" marR="7657" marT="765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>
                          <a:effectLst/>
                        </a:rPr>
                        <a:t>Physical factors 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7" marR="7657" marT="7657" marB="0" anchor="b"/>
                </a:tc>
                <a:extLst>
                  <a:ext uri="{0D108BD9-81ED-4DB2-BD59-A6C34878D82A}">
                    <a16:rowId xmlns:a16="http://schemas.microsoft.com/office/drawing/2014/main" val="191388265"/>
                  </a:ext>
                </a:extLst>
              </a:tr>
              <a:tr h="384746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>
                          <a:effectLst/>
                        </a:rPr>
                        <a:t>F2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7" marR="7657" marT="765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>
                          <a:effectLst/>
                        </a:rPr>
                        <a:t>Hydrology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7" marR="7657" marT="765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>
                          <a:effectLst/>
                        </a:rPr>
                        <a:t>Socio economic needs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7" marR="7657" marT="765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>
                          <a:effectLst/>
                        </a:rPr>
                        <a:t>Socio economic needs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7" marR="7657" marT="7657" marB="0" anchor="b"/>
                </a:tc>
                <a:extLst>
                  <a:ext uri="{0D108BD9-81ED-4DB2-BD59-A6C34878D82A}">
                    <a16:rowId xmlns:a16="http://schemas.microsoft.com/office/drawing/2014/main" val="251303353"/>
                  </a:ext>
                </a:extLst>
              </a:tr>
              <a:tr h="384746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>
                          <a:effectLst/>
                        </a:rPr>
                        <a:t>F3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7" marR="7657" marT="765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>
                          <a:effectLst/>
                        </a:rPr>
                        <a:t>Climate 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7" marR="7657" marT="765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>
                          <a:effectLst/>
                        </a:rPr>
                        <a:t>Dependent Population 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7" marR="7657" marT="765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>
                          <a:effectLst/>
                        </a:rPr>
                        <a:t>Dependent Population 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7" marR="7657" marT="7657" marB="0" anchor="b"/>
                </a:tc>
                <a:extLst>
                  <a:ext uri="{0D108BD9-81ED-4DB2-BD59-A6C34878D82A}">
                    <a16:rowId xmlns:a16="http://schemas.microsoft.com/office/drawing/2014/main" val="3781168348"/>
                  </a:ext>
                </a:extLst>
              </a:tr>
              <a:tr h="384746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>
                          <a:effectLst/>
                        </a:rPr>
                        <a:t>F4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7" marR="7657" marT="765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 dirty="0">
                          <a:effectLst/>
                        </a:rPr>
                        <a:t>Past utilization 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7" marR="7657" marT="765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Effect of use on others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7" marR="7657" marT="765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Effect of use on others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7" marR="7657" marT="7657" marB="0" anchor="b"/>
                </a:tc>
                <a:extLst>
                  <a:ext uri="{0D108BD9-81ED-4DB2-BD59-A6C34878D82A}">
                    <a16:rowId xmlns:a16="http://schemas.microsoft.com/office/drawing/2014/main" val="2904103155"/>
                  </a:ext>
                </a:extLst>
              </a:tr>
              <a:tr h="384746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>
                          <a:effectLst/>
                        </a:rPr>
                        <a:t>F5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7" marR="7657" marT="765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>
                          <a:effectLst/>
                        </a:rPr>
                        <a:t>Economic and social needs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7" marR="7657" marT="765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>
                          <a:effectLst/>
                        </a:rPr>
                        <a:t>Existing and potential use 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7" marR="7657" marT="765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>
                          <a:effectLst/>
                        </a:rPr>
                        <a:t>Existing and potential use 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7" marR="7657" marT="7657" marB="0" anchor="b"/>
                </a:tc>
                <a:extLst>
                  <a:ext uri="{0D108BD9-81ED-4DB2-BD59-A6C34878D82A}">
                    <a16:rowId xmlns:a16="http://schemas.microsoft.com/office/drawing/2014/main" val="1712095369"/>
                  </a:ext>
                </a:extLst>
              </a:tr>
              <a:tr h="384746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>
                          <a:effectLst/>
                        </a:rPr>
                        <a:t>F6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7" marR="7657" marT="765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>
                          <a:effectLst/>
                        </a:rPr>
                        <a:t>Dependent Population 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7" marR="7657" marT="765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>
                          <a:effectLst/>
                        </a:rPr>
                        <a:t>cost of Conservation 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7" marR="7657" marT="765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>
                          <a:effectLst/>
                        </a:rPr>
                        <a:t>cost of Conservation 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7" marR="7657" marT="7657" marB="0" anchor="b"/>
                </a:tc>
                <a:extLst>
                  <a:ext uri="{0D108BD9-81ED-4DB2-BD59-A6C34878D82A}">
                    <a16:rowId xmlns:a16="http://schemas.microsoft.com/office/drawing/2014/main" val="2064877426"/>
                  </a:ext>
                </a:extLst>
              </a:tr>
              <a:tr h="384746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>
                          <a:effectLst/>
                        </a:rPr>
                        <a:t>F7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7" marR="7657" marT="765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>
                          <a:effectLst/>
                        </a:rPr>
                        <a:t>cost of Alternative means 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7" marR="7657" marT="765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>
                          <a:effectLst/>
                        </a:rPr>
                        <a:t>Alternative resources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7" marR="7657" marT="765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>
                          <a:effectLst/>
                        </a:rPr>
                        <a:t>Alternative resources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7" marR="7657" marT="7657" marB="0" anchor="b"/>
                </a:tc>
                <a:extLst>
                  <a:ext uri="{0D108BD9-81ED-4DB2-BD59-A6C34878D82A}">
                    <a16:rowId xmlns:a16="http://schemas.microsoft.com/office/drawing/2014/main" val="1099256680"/>
                  </a:ext>
                </a:extLst>
              </a:tr>
              <a:tr h="761601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>
                          <a:effectLst/>
                        </a:rPr>
                        <a:t>F8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7" marR="7657" marT="765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>
                          <a:effectLst/>
                        </a:rPr>
                        <a:t>Availability of other resources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7" marR="7657" marT="765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7" marR="7657" marT="765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>
                          <a:effectLst/>
                        </a:rPr>
                        <a:t>Contribution to water 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7" marR="7657" marT="7657" marB="0" anchor="b"/>
                </a:tc>
                <a:extLst>
                  <a:ext uri="{0D108BD9-81ED-4DB2-BD59-A6C34878D82A}">
                    <a16:rowId xmlns:a16="http://schemas.microsoft.com/office/drawing/2014/main" val="4073150008"/>
                  </a:ext>
                </a:extLst>
              </a:tr>
              <a:tr h="384746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>
                          <a:effectLst/>
                        </a:rPr>
                        <a:t>F9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7" marR="7657" marT="765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>
                          <a:effectLst/>
                        </a:rPr>
                        <a:t>Avoidance of waste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7" marR="7657" marT="765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7" marR="7657" marT="765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>
                          <a:effectLst/>
                        </a:rPr>
                        <a:t>Extent of drainage area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7" marR="7657" marT="7657" marB="0" anchor="b"/>
                </a:tc>
                <a:extLst>
                  <a:ext uri="{0D108BD9-81ED-4DB2-BD59-A6C34878D82A}">
                    <a16:rowId xmlns:a16="http://schemas.microsoft.com/office/drawing/2014/main" val="2791925612"/>
                  </a:ext>
                </a:extLst>
              </a:tr>
              <a:tr h="384746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>
                          <a:effectLst/>
                        </a:rPr>
                        <a:t>F10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7" marR="7657" marT="765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>
                          <a:effectLst/>
                        </a:rPr>
                        <a:t>Compensation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7" marR="7657" marT="765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7" marR="7657" marT="765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>
                          <a:effectLst/>
                        </a:rPr>
                        <a:t> 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7" marR="7657" marT="7657" marB="0" anchor="b"/>
                </a:tc>
                <a:extLst>
                  <a:ext uri="{0D108BD9-81ED-4DB2-BD59-A6C34878D82A}">
                    <a16:rowId xmlns:a16="http://schemas.microsoft.com/office/drawing/2014/main" val="3514723681"/>
                  </a:ext>
                </a:extLst>
              </a:tr>
              <a:tr h="384746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>
                          <a:effectLst/>
                        </a:rPr>
                        <a:t>F11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7" marR="7657" marT="765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Degree of not causing harm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7" marR="7657" marT="765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>
                          <a:effectLst/>
                        </a:rPr>
                        <a:t> 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7" marR="7657" marT="765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 dirty="0">
                          <a:effectLst/>
                        </a:rPr>
                        <a:t> 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7" marR="7657" marT="7657" marB="0" anchor="b"/>
                </a:tc>
                <a:extLst>
                  <a:ext uri="{0D108BD9-81ED-4DB2-BD59-A6C34878D82A}">
                    <a16:rowId xmlns:a16="http://schemas.microsoft.com/office/drawing/2014/main" val="35610243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286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B6AAEC9-B289-4AD0-933A-693C193B7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n-GB" dirty="0"/>
            </a:br>
            <a:r>
              <a:rPr lang="en-GB" dirty="0"/>
              <a:t>International water sharing factors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455EA5-007C-4F3F-B1C6-312084A4FA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7681" y="2275998"/>
            <a:ext cx="4984270" cy="3638764"/>
          </a:xfrm>
        </p:spPr>
        <p:txBody>
          <a:bodyPr>
            <a:normAutofit fontScale="92500" lnSpcReduction="10000"/>
          </a:bodyPr>
          <a:lstStyle/>
          <a:p>
            <a:r>
              <a:rPr lang="en-GB" sz="3100" dirty="0"/>
              <a:t>F1: Geography of the basin</a:t>
            </a:r>
          </a:p>
          <a:p>
            <a:r>
              <a:rPr lang="en-GB" sz="3100" dirty="0"/>
              <a:t>F2: Hydrology of the basin</a:t>
            </a:r>
          </a:p>
          <a:p>
            <a:r>
              <a:rPr lang="en-GB" sz="3100" dirty="0"/>
              <a:t>F3: Climate affecting the basin</a:t>
            </a:r>
          </a:p>
          <a:p>
            <a:r>
              <a:rPr lang="en-GB" sz="3100" dirty="0"/>
              <a:t>F 4: Population dependent on the basin</a:t>
            </a:r>
          </a:p>
          <a:p>
            <a:r>
              <a:rPr lang="en-GB" sz="3100" dirty="0"/>
              <a:t>F5: Existing use</a:t>
            </a:r>
          </a:p>
          <a:p>
            <a:endParaRPr lang="en-GB" sz="2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D7B134-E157-45FC-AC60-E64B1700C6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5999" y="2275998"/>
            <a:ext cx="5608321" cy="3638764"/>
          </a:xfrm>
        </p:spPr>
        <p:txBody>
          <a:bodyPr>
            <a:normAutofit fontScale="92500" lnSpcReduction="10000"/>
          </a:bodyPr>
          <a:lstStyle/>
          <a:p>
            <a:r>
              <a:rPr lang="en-GB" sz="3200" dirty="0"/>
              <a:t>F6: Economic and social needs</a:t>
            </a:r>
            <a:endParaRPr lang="en-GB" sz="3000" dirty="0"/>
          </a:p>
          <a:p>
            <a:r>
              <a:rPr lang="en-GB" sz="3000" dirty="0"/>
              <a:t>F7: Alternative resources</a:t>
            </a:r>
          </a:p>
          <a:p>
            <a:r>
              <a:rPr lang="en-GB" sz="3000" dirty="0"/>
              <a:t>F8: Effect of use on other basin states</a:t>
            </a:r>
          </a:p>
          <a:p>
            <a:r>
              <a:rPr lang="en-GB" sz="3000" dirty="0"/>
              <a:t>F9: Avoidance of unnecessary waste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9865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250AEAD-0D2C-44A7-B5D4-79CDECF915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5945502"/>
              </p:ext>
            </p:extLst>
          </p:nvPr>
        </p:nvGraphicFramePr>
        <p:xfrm>
          <a:off x="0" y="646331"/>
          <a:ext cx="12191998" cy="62116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7846">
                  <a:extLst>
                    <a:ext uri="{9D8B030D-6E8A-4147-A177-3AD203B41FA5}">
                      <a16:colId xmlns:a16="http://schemas.microsoft.com/office/drawing/2014/main" val="1749630698"/>
                    </a:ext>
                  </a:extLst>
                </a:gridCol>
                <a:gridCol w="937846">
                  <a:extLst>
                    <a:ext uri="{9D8B030D-6E8A-4147-A177-3AD203B41FA5}">
                      <a16:colId xmlns:a16="http://schemas.microsoft.com/office/drawing/2014/main" val="753673801"/>
                    </a:ext>
                  </a:extLst>
                </a:gridCol>
                <a:gridCol w="937846">
                  <a:extLst>
                    <a:ext uri="{9D8B030D-6E8A-4147-A177-3AD203B41FA5}">
                      <a16:colId xmlns:a16="http://schemas.microsoft.com/office/drawing/2014/main" val="3923341462"/>
                    </a:ext>
                  </a:extLst>
                </a:gridCol>
                <a:gridCol w="937846">
                  <a:extLst>
                    <a:ext uri="{9D8B030D-6E8A-4147-A177-3AD203B41FA5}">
                      <a16:colId xmlns:a16="http://schemas.microsoft.com/office/drawing/2014/main" val="4199779011"/>
                    </a:ext>
                  </a:extLst>
                </a:gridCol>
                <a:gridCol w="937846">
                  <a:extLst>
                    <a:ext uri="{9D8B030D-6E8A-4147-A177-3AD203B41FA5}">
                      <a16:colId xmlns:a16="http://schemas.microsoft.com/office/drawing/2014/main" val="2462900956"/>
                    </a:ext>
                  </a:extLst>
                </a:gridCol>
                <a:gridCol w="937846">
                  <a:extLst>
                    <a:ext uri="{9D8B030D-6E8A-4147-A177-3AD203B41FA5}">
                      <a16:colId xmlns:a16="http://schemas.microsoft.com/office/drawing/2014/main" val="564248152"/>
                    </a:ext>
                  </a:extLst>
                </a:gridCol>
                <a:gridCol w="937846">
                  <a:extLst>
                    <a:ext uri="{9D8B030D-6E8A-4147-A177-3AD203B41FA5}">
                      <a16:colId xmlns:a16="http://schemas.microsoft.com/office/drawing/2014/main" val="73517196"/>
                    </a:ext>
                  </a:extLst>
                </a:gridCol>
                <a:gridCol w="937846">
                  <a:extLst>
                    <a:ext uri="{9D8B030D-6E8A-4147-A177-3AD203B41FA5}">
                      <a16:colId xmlns:a16="http://schemas.microsoft.com/office/drawing/2014/main" val="712681342"/>
                    </a:ext>
                  </a:extLst>
                </a:gridCol>
                <a:gridCol w="937846">
                  <a:extLst>
                    <a:ext uri="{9D8B030D-6E8A-4147-A177-3AD203B41FA5}">
                      <a16:colId xmlns:a16="http://schemas.microsoft.com/office/drawing/2014/main" val="213727629"/>
                    </a:ext>
                  </a:extLst>
                </a:gridCol>
                <a:gridCol w="937846">
                  <a:extLst>
                    <a:ext uri="{9D8B030D-6E8A-4147-A177-3AD203B41FA5}">
                      <a16:colId xmlns:a16="http://schemas.microsoft.com/office/drawing/2014/main" val="3041632264"/>
                    </a:ext>
                  </a:extLst>
                </a:gridCol>
                <a:gridCol w="937846">
                  <a:extLst>
                    <a:ext uri="{9D8B030D-6E8A-4147-A177-3AD203B41FA5}">
                      <a16:colId xmlns:a16="http://schemas.microsoft.com/office/drawing/2014/main" val="2439197257"/>
                    </a:ext>
                  </a:extLst>
                </a:gridCol>
                <a:gridCol w="937846">
                  <a:extLst>
                    <a:ext uri="{9D8B030D-6E8A-4147-A177-3AD203B41FA5}">
                      <a16:colId xmlns:a16="http://schemas.microsoft.com/office/drawing/2014/main" val="1065984811"/>
                    </a:ext>
                  </a:extLst>
                </a:gridCol>
                <a:gridCol w="937846">
                  <a:extLst>
                    <a:ext uri="{9D8B030D-6E8A-4147-A177-3AD203B41FA5}">
                      <a16:colId xmlns:a16="http://schemas.microsoft.com/office/drawing/2014/main" val="1785992085"/>
                    </a:ext>
                  </a:extLst>
                </a:gridCol>
              </a:tblGrid>
              <a:tr h="257683"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Country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F1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F2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F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F 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F 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F 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F5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F6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F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F 7.2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F8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F9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extLst>
                  <a:ext uri="{0D108BD9-81ED-4DB2-BD59-A6C34878D82A}">
                    <a16:rowId xmlns:a16="http://schemas.microsoft.com/office/drawing/2014/main" val="3444029895"/>
                  </a:ext>
                </a:extLst>
              </a:tr>
              <a:tr h="2576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(%)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(%)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3.1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3.2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4.1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4.2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(%)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 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7.1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(%)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(%)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(%)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extLst>
                  <a:ext uri="{0D108BD9-81ED-4DB2-BD59-A6C34878D82A}">
                    <a16:rowId xmlns:a16="http://schemas.microsoft.com/office/drawing/2014/main" val="3048038273"/>
                  </a:ext>
                </a:extLst>
              </a:tr>
              <a:tr h="30063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 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 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(%)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(%)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(%)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(%)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 </a:t>
                      </a:r>
                      <a:endParaRPr lang="en-GB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(%)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(%)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 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 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 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/>
                </a:tc>
                <a:extLst>
                  <a:ext uri="{0D108BD9-81ED-4DB2-BD59-A6C34878D82A}">
                    <a16:rowId xmlns:a16="http://schemas.microsoft.com/office/drawing/2014/main" val="1725680543"/>
                  </a:ext>
                </a:extLst>
              </a:tr>
              <a:tr h="46788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Burundi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0.44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4.06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13.36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6.87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           2.30 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           2.60 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         0.05 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0.05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0.03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0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0.02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0.1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extLst>
                  <a:ext uri="{0D108BD9-81ED-4DB2-BD59-A6C34878D82A}">
                    <a16:rowId xmlns:a16="http://schemas.microsoft.com/office/drawing/2014/main" val="2291984013"/>
                  </a:ext>
                </a:extLst>
              </a:tr>
              <a:tr h="46788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DRC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0.69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4.33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13.01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7.1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           1.17 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         32.07 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         0.01 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0.02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20.79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0.49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0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-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extLst>
                  <a:ext uri="{0D108BD9-81ED-4DB2-BD59-A6C34878D82A}">
                    <a16:rowId xmlns:a16="http://schemas.microsoft.com/office/drawing/2014/main" val="2061355491"/>
                  </a:ext>
                </a:extLst>
              </a:tr>
              <a:tr h="46788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Egypt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9.52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0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0.45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12.42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         34.55 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           2.69 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       79.07 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57.9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29.96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32.52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58.47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11.95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extLst>
                  <a:ext uri="{0D108BD9-81ED-4DB2-BD59-A6C34878D82A}">
                    <a16:rowId xmlns:a16="http://schemas.microsoft.com/office/drawing/2014/main" val="1880973724"/>
                  </a:ext>
                </a:extLst>
              </a:tr>
              <a:tr h="46788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Eritrea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0.81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-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3.41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11.09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           0.89 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           1.42 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 - 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-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6.89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0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0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-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extLst>
                  <a:ext uri="{0D108BD9-81ED-4DB2-BD59-A6C34878D82A}">
                    <a16:rowId xmlns:a16="http://schemas.microsoft.com/office/drawing/2014/main" val="988617629"/>
                  </a:ext>
                </a:extLst>
              </a:tr>
              <a:tr h="46788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Ethiopia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11.5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83.3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11.49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8.65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         15.14 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         29.21 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         1.83 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15.57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0.18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29.65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16.93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31.32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extLst>
                  <a:ext uri="{0D108BD9-81ED-4DB2-BD59-A6C34878D82A}">
                    <a16:rowId xmlns:a16="http://schemas.microsoft.com/office/drawing/2014/main" val="4127928861"/>
                  </a:ext>
                </a:extLst>
              </a:tr>
              <a:tr h="46788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Kenya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1.62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7.06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8.1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9.98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           6.93 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         12.19 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         1.67 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3.35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4.8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7.11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1.15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1.37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extLst>
                  <a:ext uri="{0D108BD9-81ED-4DB2-BD59-A6C34878D82A}">
                    <a16:rowId xmlns:a16="http://schemas.microsoft.com/office/drawing/2014/main" val="1627655481"/>
                  </a:ext>
                </a:extLst>
              </a:tr>
              <a:tr h="46788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Rwanda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0.65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4.98</a:t>
                      </a:r>
                      <a:endParaRPr lang="en-GB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11.32</a:t>
                      </a:r>
                      <a:endParaRPr lang="en-GB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5.99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           3.50 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           0.85 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         0.28 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0.41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0.03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0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0.07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0.14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extLst>
                  <a:ext uri="{0D108BD9-81ED-4DB2-BD59-A6C34878D82A}">
                    <a16:rowId xmlns:a16="http://schemas.microsoft.com/office/drawing/2014/main" val="4161056042"/>
                  </a:ext>
                </a:extLst>
              </a:tr>
              <a:tr h="7168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South Sudan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19.54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8.86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11.21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9.09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           4.79 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           0.05 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         0.11 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3.27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17.15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0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3.38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18.5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extLst>
                  <a:ext uri="{0D108BD9-81ED-4DB2-BD59-A6C34878D82A}">
                    <a16:rowId xmlns:a16="http://schemas.microsoft.com/office/drawing/2014/main" val="814876400"/>
                  </a:ext>
                </a:extLst>
              </a:tr>
              <a:tr h="46788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Sudan 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43.95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5.88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3.01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12.64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         12.65 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           2.22 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       16.35 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17.92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17.15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11.32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18.96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35.25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extLst>
                  <a:ext uri="{0D108BD9-81ED-4DB2-BD59-A6C34878D82A}">
                    <a16:rowId xmlns:a16="http://schemas.microsoft.com/office/drawing/2014/main" val="1755851635"/>
                  </a:ext>
                </a:extLst>
              </a:tr>
              <a:tr h="46788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Tanzania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3.73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4.7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10.82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7.76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           4.55 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         15.88 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         0.09 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0.75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2.85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18.9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0.79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1.05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extLst>
                  <a:ext uri="{0D108BD9-81ED-4DB2-BD59-A6C34878D82A}">
                    <a16:rowId xmlns:a16="http://schemas.microsoft.com/office/drawing/2014/main" val="2759200819"/>
                  </a:ext>
                </a:extLst>
              </a:tr>
              <a:tr h="46788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Uganda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7.56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4.6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13.84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8.43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         13.53 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           0.19 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         0.54 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0.75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0.18</a:t>
                      </a:r>
                      <a:endParaRPr lang="en-GB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0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0.24</a:t>
                      </a:r>
                      <a:endParaRPr lang="en-GB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0.33</a:t>
                      </a:r>
                      <a:endParaRPr lang="en-GB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051" marR="52051" marT="0" marB="0" anchor="ctr"/>
                </a:tc>
                <a:extLst>
                  <a:ext uri="{0D108BD9-81ED-4DB2-BD59-A6C34878D82A}">
                    <a16:rowId xmlns:a16="http://schemas.microsoft.com/office/drawing/2014/main" val="37625038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29D4A79-2079-4A35-8558-0111FB22B450}"/>
              </a:ext>
            </a:extLst>
          </p:cNvPr>
          <p:cNvSpPr txBox="1"/>
          <p:nvPr/>
        </p:nvSpPr>
        <p:spPr>
          <a:xfrm>
            <a:off x="2882348" y="0"/>
            <a:ext cx="59653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Quantification summary </a:t>
            </a:r>
          </a:p>
        </p:txBody>
      </p:sp>
    </p:spTree>
    <p:extLst>
      <p:ext uri="{BB962C8B-B14F-4D97-AF65-F5344CB8AC3E}">
        <p14:creationId xmlns:p14="http://schemas.microsoft.com/office/powerpoint/2010/main" val="3232657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11DE6-DFE7-49D8-89F3-60ED9D269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Scenarios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1522D3-E809-40E6-A743-047A1A2BF9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GB" sz="2800" dirty="0"/>
              <a:t>Scenario 1: Equal weights</a:t>
            </a:r>
          </a:p>
          <a:p>
            <a:pPr lvl="1"/>
            <a:r>
              <a:rPr lang="en-GB" sz="2800" dirty="0"/>
              <a:t>Scenario 2: Restricted Country Optimization </a:t>
            </a:r>
          </a:p>
          <a:p>
            <a:pPr lvl="1"/>
            <a:r>
              <a:rPr lang="en-GB" sz="2800" dirty="0"/>
              <a:t>Scenario 3: Basin sum maximization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3936500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20271</TotalTime>
  <Words>925</Words>
  <Application>Microsoft Office PowerPoint</Application>
  <PresentationFormat>Widescreen</PresentationFormat>
  <Paragraphs>339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Gill Sans MT</vt:lpstr>
      <vt:lpstr>Times New Roman</vt:lpstr>
      <vt:lpstr>Gallery</vt:lpstr>
      <vt:lpstr>PowerPoint Presentation</vt:lpstr>
      <vt:lpstr>Background</vt:lpstr>
      <vt:lpstr> Rationale/ Problem Statement</vt:lpstr>
      <vt:lpstr> Research Objective</vt:lpstr>
      <vt:lpstr> Evolution of Transboundary water sharing Principles </vt:lpstr>
      <vt:lpstr>Factors for Equitable utilization</vt:lpstr>
      <vt:lpstr> International water sharing factors</vt:lpstr>
      <vt:lpstr>PowerPoint Presentation</vt:lpstr>
      <vt:lpstr>Scenarios</vt:lpstr>
      <vt:lpstr>Scenario 1: Equal weights for all factors</vt:lpstr>
      <vt:lpstr> Scenario 2: Restricted Optimization </vt:lpstr>
      <vt:lpstr> Scenario 3:  Basin Sum Optimization</vt:lpstr>
      <vt:lpstr> Scenario Envelope</vt:lpstr>
      <vt:lpstr> Conclusion </vt:lpstr>
      <vt:lpstr> Recommendation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Evaluation of Transboundary Water Sharing Rules and Principles: The Case of The Nile River Basin</dc:title>
  <dc:creator>Mekdelawit Messay</dc:creator>
  <cp:lastModifiedBy>Deribe, Mekdelawit</cp:lastModifiedBy>
  <cp:revision>53</cp:revision>
  <dcterms:created xsi:type="dcterms:W3CDTF">2020-06-25T08:27:45Z</dcterms:created>
  <dcterms:modified xsi:type="dcterms:W3CDTF">2020-08-19T07:13:09Z</dcterms:modified>
</cp:coreProperties>
</file>