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13" r:id="rId2"/>
    <p:sldId id="292" r:id="rId3"/>
    <p:sldId id="259" r:id="rId4"/>
    <p:sldId id="260" r:id="rId5"/>
    <p:sldId id="261" r:id="rId6"/>
    <p:sldId id="277" r:id="rId7"/>
    <p:sldId id="262" r:id="rId8"/>
    <p:sldId id="280" r:id="rId9"/>
    <p:sldId id="285" r:id="rId10"/>
    <p:sldId id="286" r:id="rId11"/>
    <p:sldId id="300" r:id="rId12"/>
    <p:sldId id="282" r:id="rId13"/>
    <p:sldId id="263" r:id="rId14"/>
    <p:sldId id="269" r:id="rId15"/>
    <p:sldId id="298" r:id="rId16"/>
    <p:sldId id="301" r:id="rId17"/>
    <p:sldId id="287" r:id="rId18"/>
    <p:sldId id="288" r:id="rId19"/>
    <p:sldId id="291" r:id="rId20"/>
    <p:sldId id="309" r:id="rId21"/>
    <p:sldId id="304" r:id="rId22"/>
    <p:sldId id="307" r:id="rId23"/>
    <p:sldId id="306" r:id="rId24"/>
    <p:sldId id="311" r:id="rId25"/>
    <p:sldId id="274" r:id="rId26"/>
    <p:sldId id="275" r:id="rId27"/>
    <p:sldId id="315" r:id="rId28"/>
  </p:sldIdLst>
  <p:sldSz cx="9144000" cy="6858000" type="screen4x3"/>
  <p:notesSz cx="9236075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66"/>
    <a:srgbClr val="00C045"/>
    <a:srgbClr val="00C8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956" y="-4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A46A05-E2EF-46DB-909F-21D873081618}" type="doc">
      <dgm:prSet loTypeId="urn:microsoft.com/office/officeart/2005/8/layout/pyramid2" loCatId="pyramid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40D13B4-7D90-41A2-9BDE-D6CEC5D00B83}">
      <dgm:prSet custT="1"/>
      <dgm:spPr>
        <a:solidFill>
          <a:srgbClr val="66FF66">
            <a:alpha val="90000"/>
          </a:srgbClr>
        </a:solidFill>
      </dgm:spPr>
      <dgm:t>
        <a:bodyPr/>
        <a:lstStyle/>
        <a:p>
          <a:pPr rtl="0"/>
          <a:r>
            <a:rPr lang="en-US" sz="3200" b="1" dirty="0" smtClean="0"/>
            <a:t>INTRODUCTION</a:t>
          </a:r>
          <a:endParaRPr lang="en-US" sz="3200" b="1" dirty="0"/>
        </a:p>
      </dgm:t>
    </dgm:pt>
    <dgm:pt modelId="{E5E332F1-E3B9-48D4-B058-B4F8013FFF82}" type="parTrans" cxnId="{4B39BB4D-3976-4BFB-B697-2D884D9B6C84}">
      <dgm:prSet/>
      <dgm:spPr/>
      <dgm:t>
        <a:bodyPr/>
        <a:lstStyle/>
        <a:p>
          <a:endParaRPr lang="en-US"/>
        </a:p>
      </dgm:t>
    </dgm:pt>
    <dgm:pt modelId="{6FE4F059-32BA-49E1-8CD5-BD63B617926B}" type="sibTrans" cxnId="{4B39BB4D-3976-4BFB-B697-2D884D9B6C84}">
      <dgm:prSet/>
      <dgm:spPr/>
      <dgm:t>
        <a:bodyPr/>
        <a:lstStyle/>
        <a:p>
          <a:endParaRPr lang="en-US"/>
        </a:p>
      </dgm:t>
    </dgm:pt>
    <dgm:pt modelId="{FE50483E-4C4E-45E0-84B0-60CAB8ABE268}">
      <dgm:prSet custT="1"/>
      <dgm:spPr>
        <a:solidFill>
          <a:srgbClr val="00C045">
            <a:alpha val="90000"/>
          </a:srgbClr>
        </a:solidFill>
      </dgm:spPr>
      <dgm:t>
        <a:bodyPr/>
        <a:lstStyle/>
        <a:p>
          <a:pPr rtl="0"/>
          <a:r>
            <a:rPr lang="en-US" sz="2800" b="1" dirty="0" smtClean="0"/>
            <a:t>OJECTIVES  OF THE STUDY</a:t>
          </a:r>
          <a:endParaRPr lang="en-US" sz="2800" b="1" dirty="0"/>
        </a:p>
      </dgm:t>
    </dgm:pt>
    <dgm:pt modelId="{3B8938E8-6AD9-42F9-BE25-A1765C74A7A6}" type="parTrans" cxnId="{EE1F219D-DB43-4A07-AD79-A263A7828A6D}">
      <dgm:prSet/>
      <dgm:spPr/>
      <dgm:t>
        <a:bodyPr/>
        <a:lstStyle/>
        <a:p>
          <a:endParaRPr lang="en-US"/>
        </a:p>
      </dgm:t>
    </dgm:pt>
    <dgm:pt modelId="{9A5A87AB-01AC-4FD1-A517-19A8385D795C}" type="sibTrans" cxnId="{EE1F219D-DB43-4A07-AD79-A263A7828A6D}">
      <dgm:prSet/>
      <dgm:spPr/>
      <dgm:t>
        <a:bodyPr/>
        <a:lstStyle/>
        <a:p>
          <a:endParaRPr lang="en-US"/>
        </a:p>
      </dgm:t>
    </dgm:pt>
    <dgm:pt modelId="{FD778146-07A5-452C-8E8C-BC6D498C9B02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sz="2800" b="1" dirty="0" smtClean="0"/>
            <a:t>THEROTHICAL AND CONCEPTUAL FRAMEWORK</a:t>
          </a:r>
          <a:endParaRPr lang="en-US" sz="2800" b="1" dirty="0"/>
        </a:p>
      </dgm:t>
    </dgm:pt>
    <dgm:pt modelId="{E881DFD9-9076-4D3C-B1A2-3E4938DDC41A}" type="parTrans" cxnId="{B7B5BCAB-9CCF-4ADA-879E-E3528734DC50}">
      <dgm:prSet/>
      <dgm:spPr/>
      <dgm:t>
        <a:bodyPr/>
        <a:lstStyle/>
        <a:p>
          <a:endParaRPr lang="en-US"/>
        </a:p>
      </dgm:t>
    </dgm:pt>
    <dgm:pt modelId="{EA1820E7-6DD4-4BFB-9EE4-2FA77F902C3C}" type="sibTrans" cxnId="{B7B5BCAB-9CCF-4ADA-879E-E3528734DC50}">
      <dgm:prSet/>
      <dgm:spPr/>
      <dgm:t>
        <a:bodyPr/>
        <a:lstStyle/>
        <a:p>
          <a:endParaRPr lang="en-US"/>
        </a:p>
      </dgm:t>
    </dgm:pt>
    <dgm:pt modelId="{E93D9AD3-DE42-46DF-8987-1C27D6BA7849}">
      <dgm:prSet custT="1"/>
      <dgm:spPr>
        <a:solidFill>
          <a:srgbClr val="FFFF00">
            <a:alpha val="90000"/>
          </a:srgbClr>
        </a:solidFill>
      </dgm:spPr>
      <dgm:t>
        <a:bodyPr/>
        <a:lstStyle/>
        <a:p>
          <a:pPr rtl="0"/>
          <a:r>
            <a:rPr lang="en-US" sz="2800" b="1" dirty="0" smtClean="0"/>
            <a:t>RESULTS AND DISCUSSION</a:t>
          </a:r>
          <a:endParaRPr lang="en-US" sz="2800" b="1" dirty="0"/>
        </a:p>
      </dgm:t>
    </dgm:pt>
    <dgm:pt modelId="{15DAB0AF-EBBC-4D82-8520-5CB5ECC0DE2B}" type="parTrans" cxnId="{4C16C497-D006-47FD-ABD0-BAD36C2AEE99}">
      <dgm:prSet/>
      <dgm:spPr/>
      <dgm:t>
        <a:bodyPr/>
        <a:lstStyle/>
        <a:p>
          <a:endParaRPr lang="en-US"/>
        </a:p>
      </dgm:t>
    </dgm:pt>
    <dgm:pt modelId="{986601CE-6EC6-45EF-8289-4BC1F13AEAED}" type="sibTrans" cxnId="{4C16C497-D006-47FD-ABD0-BAD36C2AEE99}">
      <dgm:prSet/>
      <dgm:spPr/>
      <dgm:t>
        <a:bodyPr/>
        <a:lstStyle/>
        <a:p>
          <a:endParaRPr lang="en-US"/>
        </a:p>
      </dgm:t>
    </dgm:pt>
    <dgm:pt modelId="{0F2AE8C7-EDB8-4F1A-A966-CDAAE6351145}">
      <dgm:prSet custT="1"/>
      <dgm:spPr>
        <a:solidFill>
          <a:srgbClr val="FF0000">
            <a:alpha val="90000"/>
          </a:srgbClr>
        </a:solidFill>
      </dgm:spPr>
      <dgm:t>
        <a:bodyPr/>
        <a:lstStyle/>
        <a:p>
          <a:pPr rtl="0"/>
          <a:r>
            <a:rPr lang="en-US" sz="2800" b="1" dirty="0" smtClean="0"/>
            <a:t>CONCLUSION AND RECOMMENDATIONS</a:t>
          </a:r>
          <a:endParaRPr lang="en-US" sz="2800" b="1" dirty="0"/>
        </a:p>
      </dgm:t>
    </dgm:pt>
    <dgm:pt modelId="{95491462-89C3-4A0F-B379-D25CB6288709}" type="parTrans" cxnId="{EF1EFA42-5CB6-4413-BEDA-5D962165AF1D}">
      <dgm:prSet/>
      <dgm:spPr/>
      <dgm:t>
        <a:bodyPr/>
        <a:lstStyle/>
        <a:p>
          <a:endParaRPr lang="en-US"/>
        </a:p>
      </dgm:t>
    </dgm:pt>
    <dgm:pt modelId="{12090598-9EB3-4861-A07A-36E4AE525381}" type="sibTrans" cxnId="{EF1EFA42-5CB6-4413-BEDA-5D962165AF1D}">
      <dgm:prSet/>
      <dgm:spPr/>
      <dgm:t>
        <a:bodyPr/>
        <a:lstStyle/>
        <a:p>
          <a:endParaRPr lang="en-US"/>
        </a:p>
      </dgm:t>
    </dgm:pt>
    <dgm:pt modelId="{7A31A518-C47E-4BD3-92C4-5EFB340E7528}" type="pres">
      <dgm:prSet presAssocID="{FEA46A05-E2EF-46DB-909F-21D87308161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173C140-4D45-45AA-981C-69EF27AC50BB}" type="pres">
      <dgm:prSet presAssocID="{FEA46A05-E2EF-46DB-909F-21D873081618}" presName="pyramid" presStyleLbl="node1" presStyleIdx="0" presStyleCnt="1" custScaleX="142919"/>
      <dgm:spPr>
        <a:scene3d>
          <a:camera prst="obliqueTopRight"/>
          <a:lightRig rig="threePt" dir="t"/>
        </a:scene3d>
      </dgm:spPr>
    </dgm:pt>
    <dgm:pt modelId="{9F916B60-3D61-49DA-8E98-6B605E2B843B}" type="pres">
      <dgm:prSet presAssocID="{FEA46A05-E2EF-46DB-909F-21D873081618}" presName="theList" presStyleCnt="0"/>
      <dgm:spPr/>
    </dgm:pt>
    <dgm:pt modelId="{8FBF475B-8BEC-43B4-848D-9ED4EDAED0DF}" type="pres">
      <dgm:prSet presAssocID="{C40D13B4-7D90-41A2-9BDE-D6CEC5D00B83}" presName="aNode" presStyleLbl="fgAcc1" presStyleIdx="0" presStyleCnt="5" custScaleX="134020" custLinFactNeighborX="2098" custLinFactNeighborY="-9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68FFA12-8C0A-4789-9C47-42824B9DD29C}" type="pres">
      <dgm:prSet presAssocID="{C40D13B4-7D90-41A2-9BDE-D6CEC5D00B83}" presName="aSpace" presStyleCnt="0"/>
      <dgm:spPr/>
    </dgm:pt>
    <dgm:pt modelId="{FF1825CD-EF75-4D94-9EEB-A7A7077D3811}" type="pres">
      <dgm:prSet presAssocID="{FE50483E-4C4E-45E0-84B0-60CAB8ABE268}" presName="aNode" presStyleLbl="fgAcc1" presStyleIdx="1" presStyleCnt="5" custScaleX="128612" custLinFactNeighborX="2674" custLinFactNeighborY="8504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431F30-4844-4FDB-9371-6C47FD44A3D9}" type="pres">
      <dgm:prSet presAssocID="{FE50483E-4C4E-45E0-84B0-60CAB8ABE268}" presName="aSpace" presStyleCnt="0"/>
      <dgm:spPr/>
    </dgm:pt>
    <dgm:pt modelId="{47C294F9-CF80-4462-A5ED-0B7E1C72845D}" type="pres">
      <dgm:prSet presAssocID="{FD778146-07A5-452C-8E8C-BC6D498C9B02}" presName="aNode" presStyleLbl="fgAcc1" presStyleIdx="2" presStyleCnt="5" custScaleX="126884" custScaleY="133824" custLinFactY="10609" custLinFactNeighborX="6144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DBF130-8C43-4573-A481-3A2DEEC41833}" type="pres">
      <dgm:prSet presAssocID="{FD778146-07A5-452C-8E8C-BC6D498C9B02}" presName="aSpace" presStyleCnt="0"/>
      <dgm:spPr/>
    </dgm:pt>
    <dgm:pt modelId="{84298012-5920-4922-95A3-07A8A66AE34C}" type="pres">
      <dgm:prSet presAssocID="{E93D9AD3-DE42-46DF-8987-1C27D6BA7849}" presName="aNode" presStyleLbl="fgAcc1" presStyleIdx="3" presStyleCnt="5" custScaleX="124848" custScaleY="146228" custLinFactY="13223" custLinFactNeighborX="7293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B6B576-5A15-460C-ACFE-F4FFF4666C60}" type="pres">
      <dgm:prSet presAssocID="{E93D9AD3-DE42-46DF-8987-1C27D6BA7849}" presName="aSpace" presStyleCnt="0"/>
      <dgm:spPr/>
    </dgm:pt>
    <dgm:pt modelId="{113F16EF-356B-4ADF-AF2B-E6245909EE9E}" type="pres">
      <dgm:prSet presAssocID="{0F2AE8C7-EDB8-4F1A-A966-CDAAE6351145}" presName="aNode" presStyleLbl="fgAcc1" presStyleIdx="4" presStyleCnt="5" custScaleX="117453" custScaleY="166129" custLinFactY="18003" custLinFactNeighborX="3152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06C82D-C6A8-4CC3-98E8-17E673B691F5}" type="pres">
      <dgm:prSet presAssocID="{0F2AE8C7-EDB8-4F1A-A966-CDAAE6351145}" presName="aSpace" presStyleCnt="0"/>
      <dgm:spPr/>
    </dgm:pt>
  </dgm:ptLst>
  <dgm:cxnLst>
    <dgm:cxn modelId="{B7B5BCAB-9CCF-4ADA-879E-E3528734DC50}" srcId="{FEA46A05-E2EF-46DB-909F-21D873081618}" destId="{FD778146-07A5-452C-8E8C-BC6D498C9B02}" srcOrd="2" destOrd="0" parTransId="{E881DFD9-9076-4D3C-B1A2-3E4938DDC41A}" sibTransId="{EA1820E7-6DD4-4BFB-9EE4-2FA77F902C3C}"/>
    <dgm:cxn modelId="{B2EE7394-DE7D-4E5B-A7FD-55BAB5FE671E}" type="presOf" srcId="{FE50483E-4C4E-45E0-84B0-60CAB8ABE268}" destId="{FF1825CD-EF75-4D94-9EEB-A7A7077D3811}" srcOrd="0" destOrd="0" presId="urn:microsoft.com/office/officeart/2005/8/layout/pyramid2"/>
    <dgm:cxn modelId="{4244EBD8-1646-4114-A9A0-434FF4FDD394}" type="presOf" srcId="{C40D13B4-7D90-41A2-9BDE-D6CEC5D00B83}" destId="{8FBF475B-8BEC-43B4-848D-9ED4EDAED0DF}" srcOrd="0" destOrd="0" presId="urn:microsoft.com/office/officeart/2005/8/layout/pyramid2"/>
    <dgm:cxn modelId="{EF1EFA42-5CB6-4413-BEDA-5D962165AF1D}" srcId="{FEA46A05-E2EF-46DB-909F-21D873081618}" destId="{0F2AE8C7-EDB8-4F1A-A966-CDAAE6351145}" srcOrd="4" destOrd="0" parTransId="{95491462-89C3-4A0F-B379-D25CB6288709}" sibTransId="{12090598-9EB3-4861-A07A-36E4AE525381}"/>
    <dgm:cxn modelId="{4C16C497-D006-47FD-ABD0-BAD36C2AEE99}" srcId="{FEA46A05-E2EF-46DB-909F-21D873081618}" destId="{E93D9AD3-DE42-46DF-8987-1C27D6BA7849}" srcOrd="3" destOrd="0" parTransId="{15DAB0AF-EBBC-4D82-8520-5CB5ECC0DE2B}" sibTransId="{986601CE-6EC6-45EF-8289-4BC1F13AEAED}"/>
    <dgm:cxn modelId="{50697D3A-DB35-494C-93F9-C946CED8360E}" type="presOf" srcId="{E93D9AD3-DE42-46DF-8987-1C27D6BA7849}" destId="{84298012-5920-4922-95A3-07A8A66AE34C}" srcOrd="0" destOrd="0" presId="urn:microsoft.com/office/officeart/2005/8/layout/pyramid2"/>
    <dgm:cxn modelId="{4B39BB4D-3976-4BFB-B697-2D884D9B6C84}" srcId="{FEA46A05-E2EF-46DB-909F-21D873081618}" destId="{C40D13B4-7D90-41A2-9BDE-D6CEC5D00B83}" srcOrd="0" destOrd="0" parTransId="{E5E332F1-E3B9-48D4-B058-B4F8013FFF82}" sibTransId="{6FE4F059-32BA-49E1-8CD5-BD63B617926B}"/>
    <dgm:cxn modelId="{F09E3046-F133-48F6-81C1-6E3C32CD3C17}" type="presOf" srcId="{0F2AE8C7-EDB8-4F1A-A966-CDAAE6351145}" destId="{113F16EF-356B-4ADF-AF2B-E6245909EE9E}" srcOrd="0" destOrd="0" presId="urn:microsoft.com/office/officeart/2005/8/layout/pyramid2"/>
    <dgm:cxn modelId="{E611FF6D-493E-44DD-860D-154387658133}" type="presOf" srcId="{FD778146-07A5-452C-8E8C-BC6D498C9B02}" destId="{47C294F9-CF80-4462-A5ED-0B7E1C72845D}" srcOrd="0" destOrd="0" presId="urn:microsoft.com/office/officeart/2005/8/layout/pyramid2"/>
    <dgm:cxn modelId="{EE1F219D-DB43-4A07-AD79-A263A7828A6D}" srcId="{FEA46A05-E2EF-46DB-909F-21D873081618}" destId="{FE50483E-4C4E-45E0-84B0-60CAB8ABE268}" srcOrd="1" destOrd="0" parTransId="{3B8938E8-6AD9-42F9-BE25-A1765C74A7A6}" sibTransId="{9A5A87AB-01AC-4FD1-A517-19A8385D795C}"/>
    <dgm:cxn modelId="{8A7C234B-3C09-4C38-9061-F9C4506903BA}" type="presOf" srcId="{FEA46A05-E2EF-46DB-909F-21D873081618}" destId="{7A31A518-C47E-4BD3-92C4-5EFB340E7528}" srcOrd="0" destOrd="0" presId="urn:microsoft.com/office/officeart/2005/8/layout/pyramid2"/>
    <dgm:cxn modelId="{21A5221A-483C-4BC7-9EF0-0B8AA76AF515}" type="presParOf" srcId="{7A31A518-C47E-4BD3-92C4-5EFB340E7528}" destId="{3173C140-4D45-45AA-981C-69EF27AC50BB}" srcOrd="0" destOrd="0" presId="urn:microsoft.com/office/officeart/2005/8/layout/pyramid2"/>
    <dgm:cxn modelId="{C40D64B7-711B-4653-AE1E-FC6D86AD6C21}" type="presParOf" srcId="{7A31A518-C47E-4BD3-92C4-5EFB340E7528}" destId="{9F916B60-3D61-49DA-8E98-6B605E2B843B}" srcOrd="1" destOrd="0" presId="urn:microsoft.com/office/officeart/2005/8/layout/pyramid2"/>
    <dgm:cxn modelId="{912FEABC-6B19-4790-BC8A-682A85BF2B35}" type="presParOf" srcId="{9F916B60-3D61-49DA-8E98-6B605E2B843B}" destId="{8FBF475B-8BEC-43B4-848D-9ED4EDAED0DF}" srcOrd="0" destOrd="0" presId="urn:microsoft.com/office/officeart/2005/8/layout/pyramid2"/>
    <dgm:cxn modelId="{5174F543-4C60-4319-B342-078675165048}" type="presParOf" srcId="{9F916B60-3D61-49DA-8E98-6B605E2B843B}" destId="{468FFA12-8C0A-4789-9C47-42824B9DD29C}" srcOrd="1" destOrd="0" presId="urn:microsoft.com/office/officeart/2005/8/layout/pyramid2"/>
    <dgm:cxn modelId="{B2392708-B710-46D7-9A66-D1117E3B3EA6}" type="presParOf" srcId="{9F916B60-3D61-49DA-8E98-6B605E2B843B}" destId="{FF1825CD-EF75-4D94-9EEB-A7A7077D3811}" srcOrd="2" destOrd="0" presId="urn:microsoft.com/office/officeart/2005/8/layout/pyramid2"/>
    <dgm:cxn modelId="{27042062-B148-4C74-B591-FFA3DFB18B60}" type="presParOf" srcId="{9F916B60-3D61-49DA-8E98-6B605E2B843B}" destId="{F8431F30-4844-4FDB-9371-6C47FD44A3D9}" srcOrd="3" destOrd="0" presId="urn:microsoft.com/office/officeart/2005/8/layout/pyramid2"/>
    <dgm:cxn modelId="{8DD2B222-285C-4115-B0FF-E4ED813AA5F1}" type="presParOf" srcId="{9F916B60-3D61-49DA-8E98-6B605E2B843B}" destId="{47C294F9-CF80-4462-A5ED-0B7E1C72845D}" srcOrd="4" destOrd="0" presId="urn:microsoft.com/office/officeart/2005/8/layout/pyramid2"/>
    <dgm:cxn modelId="{652988CB-CE5D-4D52-B3DA-1CF6D8432623}" type="presParOf" srcId="{9F916B60-3D61-49DA-8E98-6B605E2B843B}" destId="{9CDBF130-8C43-4573-A481-3A2DEEC41833}" srcOrd="5" destOrd="0" presId="urn:microsoft.com/office/officeart/2005/8/layout/pyramid2"/>
    <dgm:cxn modelId="{9294D02F-9A7B-4E4A-8889-74F5F1BA2A5F}" type="presParOf" srcId="{9F916B60-3D61-49DA-8E98-6B605E2B843B}" destId="{84298012-5920-4922-95A3-07A8A66AE34C}" srcOrd="6" destOrd="0" presId="urn:microsoft.com/office/officeart/2005/8/layout/pyramid2"/>
    <dgm:cxn modelId="{7681FF04-2C64-4110-8160-1CF19A830CA1}" type="presParOf" srcId="{9F916B60-3D61-49DA-8E98-6B605E2B843B}" destId="{53B6B576-5A15-460C-ACFE-F4FFF4666C60}" srcOrd="7" destOrd="0" presId="urn:microsoft.com/office/officeart/2005/8/layout/pyramid2"/>
    <dgm:cxn modelId="{7FC8431E-46D9-4007-ACF5-0E998C5E9BE9}" type="presParOf" srcId="{9F916B60-3D61-49DA-8E98-6B605E2B843B}" destId="{113F16EF-356B-4ADF-AF2B-E6245909EE9E}" srcOrd="8" destOrd="0" presId="urn:microsoft.com/office/officeart/2005/8/layout/pyramid2"/>
    <dgm:cxn modelId="{64F79201-920D-4145-8283-3875E521003E}" type="presParOf" srcId="{9F916B60-3D61-49DA-8E98-6B605E2B843B}" destId="{0C06C82D-C6A8-4CC3-98E8-17E673B691F5}" srcOrd="9" destOrd="0" presId="urn:microsoft.com/office/officeart/2005/8/layout/pyramid2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9D41F36-8177-49F8-AEAA-B9212D01C24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4E18B1-F555-4D3B-B567-840F92E2731C}">
      <dgm:prSet phldrT="[Text]"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1600" dirty="0" smtClean="0">
              <a:solidFill>
                <a:schemeClr val="bg1"/>
              </a:solidFill>
            </a:rPr>
            <a:t>Human interference in H</a:t>
          </a:r>
          <a:r>
            <a:rPr lang="en-US" sz="1400" dirty="0" smtClean="0">
              <a:solidFill>
                <a:schemeClr val="bg1"/>
              </a:solidFill>
            </a:rPr>
            <a:t>2</a:t>
          </a:r>
          <a:r>
            <a:rPr lang="en-US" sz="1600" dirty="0" smtClean="0">
              <a:solidFill>
                <a:schemeClr val="bg1"/>
              </a:solidFill>
            </a:rPr>
            <a:t>0 SS</a:t>
          </a:r>
          <a:endParaRPr lang="en-US" sz="1600" dirty="0">
            <a:solidFill>
              <a:schemeClr val="bg1"/>
            </a:solidFill>
          </a:endParaRPr>
        </a:p>
      </dgm:t>
    </dgm:pt>
    <dgm:pt modelId="{0C1DF6B1-356D-4282-853C-C1DB3486418A}" type="parTrans" cxnId="{2FCE4084-9856-4B59-8B5C-36C15EADD26E}">
      <dgm:prSet/>
      <dgm:spPr/>
      <dgm:t>
        <a:bodyPr/>
        <a:lstStyle/>
        <a:p>
          <a:endParaRPr lang="en-US"/>
        </a:p>
      </dgm:t>
    </dgm:pt>
    <dgm:pt modelId="{B90F2625-C524-4C88-97DB-67A46D10C360}" type="sibTrans" cxnId="{2FCE4084-9856-4B59-8B5C-36C15EADD26E}">
      <dgm:prSet/>
      <dgm:spPr/>
      <dgm:t>
        <a:bodyPr/>
        <a:lstStyle/>
        <a:p>
          <a:endParaRPr lang="en-US"/>
        </a:p>
      </dgm:t>
    </dgm:pt>
    <dgm:pt modelId="{62172652-3D2B-4983-B5D7-452BE129E6B9}">
      <dgm:prSet phldrT="[Text]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Increased H20 scarcity</a:t>
          </a:r>
          <a:endParaRPr lang="en-US" dirty="0"/>
        </a:p>
      </dgm:t>
    </dgm:pt>
    <dgm:pt modelId="{4037ABBB-502A-4767-B6C7-9343963187F0}" type="parTrans" cxnId="{B2353A0B-7FA3-4008-A829-500D40886345}">
      <dgm:prSet/>
      <dgm:spPr/>
      <dgm:t>
        <a:bodyPr/>
        <a:lstStyle/>
        <a:p>
          <a:endParaRPr lang="en-US"/>
        </a:p>
      </dgm:t>
    </dgm:pt>
    <dgm:pt modelId="{E8FB2AAE-8065-43A9-B7EB-64BD6F4604D7}" type="sibTrans" cxnId="{B2353A0B-7FA3-4008-A829-500D40886345}">
      <dgm:prSet/>
      <dgm:spPr/>
      <dgm:t>
        <a:bodyPr/>
        <a:lstStyle/>
        <a:p>
          <a:endParaRPr lang="en-US"/>
        </a:p>
      </dgm:t>
    </dgm:pt>
    <dgm:pt modelId="{B444D183-A026-486E-B3E1-4DBA5EACD8F4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Survival resource scarcity</a:t>
          </a:r>
          <a:endParaRPr lang="en-US" dirty="0"/>
        </a:p>
      </dgm:t>
    </dgm:pt>
    <dgm:pt modelId="{A18B4594-6554-4C94-BC4D-F44FAE88749D}" type="parTrans" cxnId="{EF52814A-56D5-4169-B04D-264BE8838A5C}">
      <dgm:prSet/>
      <dgm:spPr/>
      <dgm:t>
        <a:bodyPr/>
        <a:lstStyle/>
        <a:p>
          <a:endParaRPr lang="en-US"/>
        </a:p>
      </dgm:t>
    </dgm:pt>
    <dgm:pt modelId="{698195CF-9A70-4129-837F-E2B0DBF52191}" type="sibTrans" cxnId="{EF52814A-56D5-4169-B04D-264BE8838A5C}">
      <dgm:prSet/>
      <dgm:spPr/>
      <dgm:t>
        <a:bodyPr/>
        <a:lstStyle/>
        <a:p>
          <a:endParaRPr lang="en-US"/>
        </a:p>
      </dgm:t>
    </dgm:pt>
    <dgm:pt modelId="{ABEB0502-84B8-4608-A7D2-478BC3ECE226}">
      <dgm:prSet phldrT="[Text]"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2400" dirty="0" err="1" smtClean="0">
              <a:solidFill>
                <a:schemeClr val="tx1"/>
              </a:solidFill>
            </a:rPr>
            <a:t>popn</a:t>
          </a:r>
          <a:r>
            <a:rPr lang="en-US" sz="2400" dirty="0" smtClean="0">
              <a:solidFill>
                <a:schemeClr val="tx1"/>
              </a:solidFill>
            </a:rPr>
            <a:t> growth</a:t>
          </a:r>
          <a:endParaRPr lang="en-US" sz="2400" dirty="0">
            <a:solidFill>
              <a:schemeClr val="tx1"/>
            </a:solidFill>
          </a:endParaRPr>
        </a:p>
      </dgm:t>
    </dgm:pt>
    <dgm:pt modelId="{BC8F5E66-7B13-43EA-964D-FC4FBB4C3B59}" type="parTrans" cxnId="{B970B5BD-A9EE-4E28-B771-229AB2ECA7F0}">
      <dgm:prSet/>
      <dgm:spPr/>
      <dgm:t>
        <a:bodyPr/>
        <a:lstStyle/>
        <a:p>
          <a:endParaRPr lang="en-US"/>
        </a:p>
      </dgm:t>
    </dgm:pt>
    <dgm:pt modelId="{7777C988-8DB9-4177-9583-633E04DF4EB2}" type="sibTrans" cxnId="{B970B5BD-A9EE-4E28-B771-229AB2ECA7F0}">
      <dgm:prSet/>
      <dgm:spPr/>
      <dgm:t>
        <a:bodyPr/>
        <a:lstStyle/>
        <a:p>
          <a:endParaRPr lang="en-US"/>
        </a:p>
      </dgm:t>
    </dgm:pt>
    <dgm:pt modelId="{B75991F5-D6BD-470E-90B3-258348833494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Land degradation &amp; loss of biodiversity</a:t>
          </a:r>
          <a:endParaRPr lang="en-US" dirty="0">
            <a:solidFill>
              <a:schemeClr val="tx1"/>
            </a:solidFill>
          </a:endParaRPr>
        </a:p>
      </dgm:t>
    </dgm:pt>
    <dgm:pt modelId="{3AF4E44B-38CB-461C-A0A7-CE912CF27B08}" type="parTrans" cxnId="{0381554F-2655-469F-90AF-60BE9F76399D}">
      <dgm:prSet/>
      <dgm:spPr/>
      <dgm:t>
        <a:bodyPr/>
        <a:lstStyle/>
        <a:p>
          <a:endParaRPr lang="en-US"/>
        </a:p>
      </dgm:t>
    </dgm:pt>
    <dgm:pt modelId="{DA049C67-F19F-4AB9-9131-3CDCD6C56C15}" type="sibTrans" cxnId="{0381554F-2655-469F-90AF-60BE9F76399D}">
      <dgm:prSet/>
      <dgm:spPr/>
      <dgm:t>
        <a:bodyPr/>
        <a:lstStyle/>
        <a:p>
          <a:endParaRPr lang="en-US"/>
        </a:p>
      </dgm:t>
    </dgm:pt>
    <dgm:pt modelId="{1A3518E5-030E-40E1-8DCA-E64EF209CB69}">
      <dgm:prSet phldrT="[Text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Electricity demand</a:t>
          </a:r>
          <a:endParaRPr lang="en-US" dirty="0"/>
        </a:p>
      </dgm:t>
    </dgm:pt>
    <dgm:pt modelId="{FDAFF896-D13E-48EB-8008-D7BAE1285D65}" type="parTrans" cxnId="{BEAC2AD6-8C6C-4774-9EB8-9CAFCA7493CF}">
      <dgm:prSet/>
      <dgm:spPr/>
      <dgm:t>
        <a:bodyPr/>
        <a:lstStyle/>
        <a:p>
          <a:endParaRPr lang="en-US"/>
        </a:p>
      </dgm:t>
    </dgm:pt>
    <dgm:pt modelId="{47A13BF6-30C0-4FF8-8002-1005122F266B}" type="sibTrans" cxnId="{BEAC2AD6-8C6C-4774-9EB8-9CAFCA7493CF}">
      <dgm:prSet/>
      <dgm:spPr/>
      <dgm:t>
        <a:bodyPr/>
        <a:lstStyle/>
        <a:p>
          <a:endParaRPr lang="en-US"/>
        </a:p>
      </dgm:t>
    </dgm:pt>
    <dgm:pt modelId="{119E45D3-1778-40EF-AEED-FAC81312DD5F}">
      <dgm:prSet phldrT="[Text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Need for changed water distribution</a:t>
          </a:r>
          <a:endParaRPr lang="en-US" dirty="0"/>
        </a:p>
      </dgm:t>
    </dgm:pt>
    <dgm:pt modelId="{61B0DE78-A97B-42FE-84FA-C2D10E1AD5B9}" type="parTrans" cxnId="{A13130AF-CD89-4643-AB90-CFF45E9F2EA9}">
      <dgm:prSet/>
      <dgm:spPr/>
      <dgm:t>
        <a:bodyPr/>
        <a:lstStyle/>
        <a:p>
          <a:endParaRPr lang="en-US"/>
        </a:p>
      </dgm:t>
    </dgm:pt>
    <dgm:pt modelId="{C7E1ED76-2535-4A4F-95B4-E10A32979D15}" type="sibTrans" cxnId="{A13130AF-CD89-4643-AB90-CFF45E9F2EA9}">
      <dgm:prSet/>
      <dgm:spPr/>
      <dgm:t>
        <a:bodyPr/>
        <a:lstStyle/>
        <a:p>
          <a:endParaRPr lang="en-US"/>
        </a:p>
      </dgm:t>
    </dgm:pt>
    <dgm:pt modelId="{140A8694-7D5F-48C5-A636-501521594967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Interstate tension and conflict over water sharing</a:t>
          </a:r>
          <a:endParaRPr lang="en-US" dirty="0"/>
        </a:p>
      </dgm:t>
    </dgm:pt>
    <dgm:pt modelId="{11708F54-45C8-4596-AABE-B7C75923A654}" type="parTrans" cxnId="{687E346D-E296-4437-B795-55178B8D7D26}">
      <dgm:prSet/>
      <dgm:spPr/>
      <dgm:t>
        <a:bodyPr/>
        <a:lstStyle/>
        <a:p>
          <a:endParaRPr lang="en-US"/>
        </a:p>
      </dgm:t>
    </dgm:pt>
    <dgm:pt modelId="{BE4F80BE-A2CB-4D8B-ADD4-E495C4F946EF}" type="sibTrans" cxnId="{687E346D-E296-4437-B795-55178B8D7D26}">
      <dgm:prSet/>
      <dgm:spPr/>
      <dgm:t>
        <a:bodyPr/>
        <a:lstStyle/>
        <a:p>
          <a:endParaRPr lang="en-US"/>
        </a:p>
      </dgm:t>
    </dgm:pt>
    <dgm:pt modelId="{A910353C-1547-43FF-9D00-E473ECF6455E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Scarce arable land</a:t>
          </a:r>
          <a:endParaRPr lang="en-US" dirty="0"/>
        </a:p>
      </dgm:t>
    </dgm:pt>
    <dgm:pt modelId="{78903D6F-9B32-41D4-AFFC-6B85FEE61BA8}" type="parTrans" cxnId="{2604C811-1D38-46B5-AE22-35EB6585375B}">
      <dgm:prSet/>
      <dgm:spPr/>
      <dgm:t>
        <a:bodyPr/>
        <a:lstStyle/>
        <a:p>
          <a:endParaRPr lang="en-US"/>
        </a:p>
      </dgm:t>
    </dgm:pt>
    <dgm:pt modelId="{6D471F06-3770-4967-B17C-A57163A4AEA5}" type="sibTrans" cxnId="{2604C811-1D38-46B5-AE22-35EB6585375B}">
      <dgm:prSet/>
      <dgm:spPr/>
      <dgm:t>
        <a:bodyPr/>
        <a:lstStyle/>
        <a:p>
          <a:endParaRPr lang="en-US"/>
        </a:p>
      </dgm:t>
    </dgm:pt>
    <dgm:pt modelId="{64096503-AE18-45E8-BD2A-69087AE91245}">
      <dgm:prSet phldrT="[Text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Land use change</a:t>
          </a:r>
          <a:endParaRPr lang="en-US" dirty="0"/>
        </a:p>
      </dgm:t>
    </dgm:pt>
    <dgm:pt modelId="{CCC1F163-4B59-4641-BE72-7FBC1A267025}" type="parTrans" cxnId="{800C1AF5-9884-4B41-8FC0-C2CF3EA79BD1}">
      <dgm:prSet/>
      <dgm:spPr/>
      <dgm:t>
        <a:bodyPr/>
        <a:lstStyle/>
        <a:p>
          <a:endParaRPr lang="en-US"/>
        </a:p>
      </dgm:t>
    </dgm:pt>
    <dgm:pt modelId="{77601892-8EBF-49BA-86B1-A195805F0DA9}" type="sibTrans" cxnId="{800C1AF5-9884-4B41-8FC0-C2CF3EA79BD1}">
      <dgm:prSet/>
      <dgm:spPr/>
      <dgm:t>
        <a:bodyPr/>
        <a:lstStyle/>
        <a:p>
          <a:endParaRPr lang="en-US"/>
        </a:p>
      </dgm:t>
    </dgm:pt>
    <dgm:pt modelId="{11D4C90E-EDDE-4B05-9BB3-18BABA7187A5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Livelihood insecurity</a:t>
          </a:r>
          <a:endParaRPr lang="en-US" dirty="0"/>
        </a:p>
      </dgm:t>
    </dgm:pt>
    <dgm:pt modelId="{EB32EEB6-8E05-4BDC-AAA5-4FEB8D7E3378}" type="parTrans" cxnId="{A1CD15FD-11A2-4A05-B841-EE6AED50C490}">
      <dgm:prSet/>
      <dgm:spPr/>
      <dgm:t>
        <a:bodyPr/>
        <a:lstStyle/>
        <a:p>
          <a:endParaRPr lang="en-US"/>
        </a:p>
      </dgm:t>
    </dgm:pt>
    <dgm:pt modelId="{5035D1DA-9A25-4A80-B06A-F1BA8F552614}" type="sibTrans" cxnId="{A1CD15FD-11A2-4A05-B841-EE6AED50C490}">
      <dgm:prSet/>
      <dgm:spPr/>
      <dgm:t>
        <a:bodyPr/>
        <a:lstStyle/>
        <a:p>
          <a:endParaRPr lang="en-US"/>
        </a:p>
      </dgm:t>
    </dgm:pt>
    <dgm:pt modelId="{4426B9D2-0A5B-4FE9-B71D-D78A62C939CE}" type="pres">
      <dgm:prSet presAssocID="{19D41F36-8177-49F8-AEAA-B9212D01C24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9CAD11-3E76-4243-A822-B281EDD8A162}" type="pres">
      <dgm:prSet presAssocID="{3A4E18B1-F555-4D3B-B567-840F92E2731C}" presName="node" presStyleLbl="node1" presStyleIdx="0" presStyleCnt="11" custScaleX="18629" custScaleY="31856" custLinFactNeighborX="33515" custLinFactNeighborY="724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3CD761-77A1-4786-A23B-596F8FB1B4D4}" type="pres">
      <dgm:prSet presAssocID="{B90F2625-C524-4C88-97DB-67A46D10C360}" presName="sibTrans" presStyleCnt="0"/>
      <dgm:spPr/>
    </dgm:pt>
    <dgm:pt modelId="{2F3B0D7C-755E-47AB-B9A5-DE825072C154}" type="pres">
      <dgm:prSet presAssocID="{62172652-3D2B-4983-B5D7-452BE129E6B9}" presName="node" presStyleLbl="node1" presStyleIdx="1" presStyleCnt="11" custScaleX="18711" custScaleY="24509" custLinFactNeighborX="6029" custLinFactNeighborY="-8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A12F77-8AC1-4071-9B70-C17186DE616E}" type="pres">
      <dgm:prSet presAssocID="{E8FB2AAE-8065-43A9-B7EB-64BD6F4604D7}" presName="sibTrans" presStyleCnt="0"/>
      <dgm:spPr/>
    </dgm:pt>
    <dgm:pt modelId="{DEA20A85-C842-4579-B35F-5689EF1329B6}" type="pres">
      <dgm:prSet presAssocID="{B444D183-A026-486E-B3E1-4DBA5EACD8F4}" presName="node" presStyleLbl="node1" presStyleIdx="2" presStyleCnt="11" custScaleX="20233" custScaleY="20568" custLinFactNeighborX="1839" custLinFactNeighborY="-105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F90A6-4F9B-428A-8857-6889AB191F28}" type="pres">
      <dgm:prSet presAssocID="{698195CF-9A70-4129-837F-E2B0DBF52191}" presName="sibTrans" presStyleCnt="0"/>
      <dgm:spPr/>
    </dgm:pt>
    <dgm:pt modelId="{97673EFA-BD88-4D3F-8119-731F99FBCF27}" type="pres">
      <dgm:prSet presAssocID="{ABEB0502-84B8-4608-A7D2-478BC3ECE226}" presName="node" presStyleLbl="node1" presStyleIdx="3" presStyleCnt="11" custScaleX="24863" custScaleY="21624" custLinFactNeighborX="-87619" custLinFactNeighborY="-43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3A842E-0B58-4950-ADDB-EEA9662554A8}" type="pres">
      <dgm:prSet presAssocID="{7777C988-8DB9-4177-9583-633E04DF4EB2}" presName="sibTrans" presStyleCnt="0"/>
      <dgm:spPr/>
    </dgm:pt>
    <dgm:pt modelId="{2D92B8CC-F42D-4B0B-AEED-D1FCA8CA9908}" type="pres">
      <dgm:prSet presAssocID="{B75991F5-D6BD-470E-90B3-258348833494}" presName="node" presStyleLbl="node1" presStyleIdx="4" presStyleCnt="11" custScaleX="20853" custScaleY="22998" custLinFactNeighborX="-13997" custLinFactNeighborY="-206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06C1F-9D09-4582-8E38-416EC3AA49E0}" type="pres">
      <dgm:prSet presAssocID="{DA049C67-F19F-4AB9-9131-3CDCD6C56C15}" presName="sibTrans" presStyleCnt="0"/>
      <dgm:spPr/>
    </dgm:pt>
    <dgm:pt modelId="{A0ABA383-04FB-4AB0-B4F7-9EEAE54AC90F}" type="pres">
      <dgm:prSet presAssocID="{1A3518E5-030E-40E1-8DCA-E64EF209CB69}" presName="node" presStyleLbl="node1" presStyleIdx="5" presStyleCnt="11" custScaleX="20853" custScaleY="22998" custLinFactNeighborX="-42876" custLinFactNeighborY="1719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23AF42-965A-44E6-B5E1-259F9A090A43}" type="pres">
      <dgm:prSet presAssocID="{47A13BF6-30C0-4FF8-8002-1005122F266B}" presName="sibTrans" presStyleCnt="0"/>
      <dgm:spPr/>
    </dgm:pt>
    <dgm:pt modelId="{93B907C8-B116-4389-86A5-4F3AB87E2B02}" type="pres">
      <dgm:prSet presAssocID="{119E45D3-1778-40EF-AEED-FAC81312DD5F}" presName="node" presStyleLbl="node1" presStyleIdx="6" presStyleCnt="11" custScaleX="20853" custScaleY="22998" custLinFactNeighborX="-73729" custLinFactNeighborY="451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337615-623A-42AA-B8DE-3DBCE032C7FB}" type="pres">
      <dgm:prSet presAssocID="{C7E1ED76-2535-4A4F-95B4-E10A32979D15}" presName="sibTrans" presStyleCnt="0"/>
      <dgm:spPr/>
    </dgm:pt>
    <dgm:pt modelId="{41225D92-6F8A-4B23-8CB0-9DE1516F55E3}" type="pres">
      <dgm:prSet presAssocID="{140A8694-7D5F-48C5-A636-501521594967}" presName="node" presStyleLbl="node1" presStyleIdx="7" presStyleCnt="11" custScaleX="23102" custScaleY="25146" custLinFactNeighborX="89153" custLinFactNeighborY="-634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239D1-4499-4C12-83EB-14A377231B93}" type="pres">
      <dgm:prSet presAssocID="{BE4F80BE-A2CB-4D8B-ADD4-E495C4F946EF}" presName="sibTrans" presStyleCnt="0"/>
      <dgm:spPr/>
    </dgm:pt>
    <dgm:pt modelId="{EDFF52DC-8E13-48D8-8AC2-4D1E8CAA6015}" type="pres">
      <dgm:prSet presAssocID="{A910353C-1547-43FF-9D00-E473ECF6455E}" presName="node" presStyleLbl="node1" presStyleIdx="8" presStyleCnt="11" custScaleX="21623" custScaleY="17640" custLinFactNeighborX="21902" custLinFactNeighborY="-405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431633-4988-4D83-9E7A-7E92FB05E143}" type="pres">
      <dgm:prSet presAssocID="{6D471F06-3770-4967-B17C-A57163A4AEA5}" presName="sibTrans" presStyleCnt="0"/>
      <dgm:spPr/>
    </dgm:pt>
    <dgm:pt modelId="{8365A379-9E26-431F-A498-150B4994068F}" type="pres">
      <dgm:prSet presAssocID="{64096503-AE18-45E8-BD2A-69087AE91245}" presName="node" presStyleLbl="node1" presStyleIdx="9" presStyleCnt="11" custScaleX="18629" custScaleY="18554" custLinFactNeighborX="-7746" custLinFactNeighborY="-108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04CCB8-70DC-45BF-A3BF-7CC597BC1357}" type="pres">
      <dgm:prSet presAssocID="{77601892-8EBF-49BA-86B1-A195805F0DA9}" presName="sibTrans" presStyleCnt="0"/>
      <dgm:spPr/>
    </dgm:pt>
    <dgm:pt modelId="{B7D7BFC7-976F-4E99-9BE3-307F5E47A6EB}" type="pres">
      <dgm:prSet presAssocID="{11D4C90E-EDDE-4B05-9BB3-18BABA7187A5}" presName="node" presStyleLbl="node1" presStyleIdx="10" presStyleCnt="11" custScaleX="18629" custScaleY="18554" custLinFactNeighborX="-10711" custLinFactNeighborY="-183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60268CC-AD95-4CE3-8AEB-4119F88D273F}" type="presOf" srcId="{ABEB0502-84B8-4608-A7D2-478BC3ECE226}" destId="{97673EFA-BD88-4D3F-8119-731F99FBCF27}" srcOrd="0" destOrd="0" presId="urn:microsoft.com/office/officeart/2005/8/layout/default#1"/>
    <dgm:cxn modelId="{A13130AF-CD89-4643-AB90-CFF45E9F2EA9}" srcId="{19D41F36-8177-49F8-AEAA-B9212D01C24D}" destId="{119E45D3-1778-40EF-AEED-FAC81312DD5F}" srcOrd="6" destOrd="0" parTransId="{61B0DE78-A97B-42FE-84FA-C2D10E1AD5B9}" sibTransId="{C7E1ED76-2535-4A4F-95B4-E10A32979D15}"/>
    <dgm:cxn modelId="{B970B5BD-A9EE-4E28-B771-229AB2ECA7F0}" srcId="{19D41F36-8177-49F8-AEAA-B9212D01C24D}" destId="{ABEB0502-84B8-4608-A7D2-478BC3ECE226}" srcOrd="3" destOrd="0" parTransId="{BC8F5E66-7B13-43EA-964D-FC4FBB4C3B59}" sibTransId="{7777C988-8DB9-4177-9583-633E04DF4EB2}"/>
    <dgm:cxn modelId="{9BD94D34-3EA5-4207-B9EB-AA940E43BDBF}" type="presOf" srcId="{62172652-3D2B-4983-B5D7-452BE129E6B9}" destId="{2F3B0D7C-755E-47AB-B9A5-DE825072C154}" srcOrd="0" destOrd="0" presId="urn:microsoft.com/office/officeart/2005/8/layout/default#1"/>
    <dgm:cxn modelId="{980AC86C-C04E-4C3A-9E13-A3D53EBDBF3B}" type="presOf" srcId="{B75991F5-D6BD-470E-90B3-258348833494}" destId="{2D92B8CC-F42D-4B0B-AEED-D1FCA8CA9908}" srcOrd="0" destOrd="0" presId="urn:microsoft.com/office/officeart/2005/8/layout/default#1"/>
    <dgm:cxn modelId="{800C1AF5-9884-4B41-8FC0-C2CF3EA79BD1}" srcId="{19D41F36-8177-49F8-AEAA-B9212D01C24D}" destId="{64096503-AE18-45E8-BD2A-69087AE91245}" srcOrd="9" destOrd="0" parTransId="{CCC1F163-4B59-4641-BE72-7FBC1A267025}" sibTransId="{77601892-8EBF-49BA-86B1-A195805F0DA9}"/>
    <dgm:cxn modelId="{8222D4A1-4F03-46D6-B474-A11BEA9FF48F}" type="presOf" srcId="{11D4C90E-EDDE-4B05-9BB3-18BABA7187A5}" destId="{B7D7BFC7-976F-4E99-9BE3-307F5E47A6EB}" srcOrd="0" destOrd="0" presId="urn:microsoft.com/office/officeart/2005/8/layout/default#1"/>
    <dgm:cxn modelId="{687E346D-E296-4437-B795-55178B8D7D26}" srcId="{19D41F36-8177-49F8-AEAA-B9212D01C24D}" destId="{140A8694-7D5F-48C5-A636-501521594967}" srcOrd="7" destOrd="0" parTransId="{11708F54-45C8-4596-AABE-B7C75923A654}" sibTransId="{BE4F80BE-A2CB-4D8B-ADD4-E495C4F946EF}"/>
    <dgm:cxn modelId="{65660600-D1BE-4F37-8638-D77FB6A76722}" type="presOf" srcId="{B444D183-A026-486E-B3E1-4DBA5EACD8F4}" destId="{DEA20A85-C842-4579-B35F-5689EF1329B6}" srcOrd="0" destOrd="0" presId="urn:microsoft.com/office/officeart/2005/8/layout/default#1"/>
    <dgm:cxn modelId="{A1CD15FD-11A2-4A05-B841-EE6AED50C490}" srcId="{19D41F36-8177-49F8-AEAA-B9212D01C24D}" destId="{11D4C90E-EDDE-4B05-9BB3-18BABA7187A5}" srcOrd="10" destOrd="0" parTransId="{EB32EEB6-8E05-4BDC-AAA5-4FEB8D7E3378}" sibTransId="{5035D1DA-9A25-4A80-B06A-F1BA8F552614}"/>
    <dgm:cxn modelId="{0381554F-2655-469F-90AF-60BE9F76399D}" srcId="{19D41F36-8177-49F8-AEAA-B9212D01C24D}" destId="{B75991F5-D6BD-470E-90B3-258348833494}" srcOrd="4" destOrd="0" parTransId="{3AF4E44B-38CB-461C-A0A7-CE912CF27B08}" sibTransId="{DA049C67-F19F-4AB9-9131-3CDCD6C56C15}"/>
    <dgm:cxn modelId="{6B4D0C2D-6D55-42B0-B19A-5BABB71BC17A}" type="presOf" srcId="{3A4E18B1-F555-4D3B-B567-840F92E2731C}" destId="{969CAD11-3E76-4243-A822-B281EDD8A162}" srcOrd="0" destOrd="0" presId="urn:microsoft.com/office/officeart/2005/8/layout/default#1"/>
    <dgm:cxn modelId="{2604C811-1D38-46B5-AE22-35EB6585375B}" srcId="{19D41F36-8177-49F8-AEAA-B9212D01C24D}" destId="{A910353C-1547-43FF-9D00-E473ECF6455E}" srcOrd="8" destOrd="0" parTransId="{78903D6F-9B32-41D4-AFFC-6B85FEE61BA8}" sibTransId="{6D471F06-3770-4967-B17C-A57163A4AEA5}"/>
    <dgm:cxn modelId="{025B9DDA-30FC-4FE8-AA40-057018BA8C0B}" type="presOf" srcId="{A910353C-1547-43FF-9D00-E473ECF6455E}" destId="{EDFF52DC-8E13-48D8-8AC2-4D1E8CAA6015}" srcOrd="0" destOrd="0" presId="urn:microsoft.com/office/officeart/2005/8/layout/default#1"/>
    <dgm:cxn modelId="{5769316D-3030-42BA-A7BE-64A0D9740F8E}" type="presOf" srcId="{64096503-AE18-45E8-BD2A-69087AE91245}" destId="{8365A379-9E26-431F-A498-150B4994068F}" srcOrd="0" destOrd="0" presId="urn:microsoft.com/office/officeart/2005/8/layout/default#1"/>
    <dgm:cxn modelId="{2FCE4084-9856-4B59-8B5C-36C15EADD26E}" srcId="{19D41F36-8177-49F8-AEAA-B9212D01C24D}" destId="{3A4E18B1-F555-4D3B-B567-840F92E2731C}" srcOrd="0" destOrd="0" parTransId="{0C1DF6B1-356D-4282-853C-C1DB3486418A}" sibTransId="{B90F2625-C524-4C88-97DB-67A46D10C360}"/>
    <dgm:cxn modelId="{CC360347-A022-4C7C-B9C7-A6CD849E08C7}" type="presOf" srcId="{119E45D3-1778-40EF-AEED-FAC81312DD5F}" destId="{93B907C8-B116-4389-86A5-4F3AB87E2B02}" srcOrd="0" destOrd="0" presId="urn:microsoft.com/office/officeart/2005/8/layout/default#1"/>
    <dgm:cxn modelId="{EF52814A-56D5-4169-B04D-264BE8838A5C}" srcId="{19D41F36-8177-49F8-AEAA-B9212D01C24D}" destId="{B444D183-A026-486E-B3E1-4DBA5EACD8F4}" srcOrd="2" destOrd="0" parTransId="{A18B4594-6554-4C94-BC4D-F44FAE88749D}" sibTransId="{698195CF-9A70-4129-837F-E2B0DBF52191}"/>
    <dgm:cxn modelId="{A28D5816-2AB2-4F1B-B19B-8C319FA42668}" type="presOf" srcId="{140A8694-7D5F-48C5-A636-501521594967}" destId="{41225D92-6F8A-4B23-8CB0-9DE1516F55E3}" srcOrd="0" destOrd="0" presId="urn:microsoft.com/office/officeart/2005/8/layout/default#1"/>
    <dgm:cxn modelId="{E5E07E92-4325-4D68-BE78-715E90061187}" type="presOf" srcId="{1A3518E5-030E-40E1-8DCA-E64EF209CB69}" destId="{A0ABA383-04FB-4AB0-B4F7-9EEAE54AC90F}" srcOrd="0" destOrd="0" presId="urn:microsoft.com/office/officeart/2005/8/layout/default#1"/>
    <dgm:cxn modelId="{EBAE804C-B70E-4E86-9D99-CAA8F0A51F07}" type="presOf" srcId="{19D41F36-8177-49F8-AEAA-B9212D01C24D}" destId="{4426B9D2-0A5B-4FE9-B71D-D78A62C939CE}" srcOrd="0" destOrd="0" presId="urn:microsoft.com/office/officeart/2005/8/layout/default#1"/>
    <dgm:cxn modelId="{BEAC2AD6-8C6C-4774-9EB8-9CAFCA7493CF}" srcId="{19D41F36-8177-49F8-AEAA-B9212D01C24D}" destId="{1A3518E5-030E-40E1-8DCA-E64EF209CB69}" srcOrd="5" destOrd="0" parTransId="{FDAFF896-D13E-48EB-8008-D7BAE1285D65}" sibTransId="{47A13BF6-30C0-4FF8-8002-1005122F266B}"/>
    <dgm:cxn modelId="{B2353A0B-7FA3-4008-A829-500D40886345}" srcId="{19D41F36-8177-49F8-AEAA-B9212D01C24D}" destId="{62172652-3D2B-4983-B5D7-452BE129E6B9}" srcOrd="1" destOrd="0" parTransId="{4037ABBB-502A-4767-B6C7-9343963187F0}" sibTransId="{E8FB2AAE-8065-43A9-B7EB-64BD6F4604D7}"/>
    <dgm:cxn modelId="{54A75B90-EA99-4EC3-AB11-61BE690F50B7}" type="presParOf" srcId="{4426B9D2-0A5B-4FE9-B71D-D78A62C939CE}" destId="{969CAD11-3E76-4243-A822-B281EDD8A162}" srcOrd="0" destOrd="0" presId="urn:microsoft.com/office/officeart/2005/8/layout/default#1"/>
    <dgm:cxn modelId="{A66B3997-65F9-4520-B225-7BCFA8498A2B}" type="presParOf" srcId="{4426B9D2-0A5B-4FE9-B71D-D78A62C939CE}" destId="{7A3CD761-77A1-4786-A23B-596F8FB1B4D4}" srcOrd="1" destOrd="0" presId="urn:microsoft.com/office/officeart/2005/8/layout/default#1"/>
    <dgm:cxn modelId="{ECEE2873-66CE-4789-AEEF-48B89A1F3422}" type="presParOf" srcId="{4426B9D2-0A5B-4FE9-B71D-D78A62C939CE}" destId="{2F3B0D7C-755E-47AB-B9A5-DE825072C154}" srcOrd="2" destOrd="0" presId="urn:microsoft.com/office/officeart/2005/8/layout/default#1"/>
    <dgm:cxn modelId="{032FD981-19A4-4A49-8721-61FB24D09015}" type="presParOf" srcId="{4426B9D2-0A5B-4FE9-B71D-D78A62C939CE}" destId="{CAA12F77-8AC1-4071-9B70-C17186DE616E}" srcOrd="3" destOrd="0" presId="urn:microsoft.com/office/officeart/2005/8/layout/default#1"/>
    <dgm:cxn modelId="{01287715-4BA5-4446-AED1-D73B562C9527}" type="presParOf" srcId="{4426B9D2-0A5B-4FE9-B71D-D78A62C939CE}" destId="{DEA20A85-C842-4579-B35F-5689EF1329B6}" srcOrd="4" destOrd="0" presId="urn:microsoft.com/office/officeart/2005/8/layout/default#1"/>
    <dgm:cxn modelId="{A869F4EF-0D36-4FFF-BC56-74AC6EE8E2D7}" type="presParOf" srcId="{4426B9D2-0A5B-4FE9-B71D-D78A62C939CE}" destId="{431F90A6-4F9B-428A-8857-6889AB191F28}" srcOrd="5" destOrd="0" presId="urn:microsoft.com/office/officeart/2005/8/layout/default#1"/>
    <dgm:cxn modelId="{9B8F16B2-E811-40CF-8A55-1A4917ED3EE1}" type="presParOf" srcId="{4426B9D2-0A5B-4FE9-B71D-D78A62C939CE}" destId="{97673EFA-BD88-4D3F-8119-731F99FBCF27}" srcOrd="6" destOrd="0" presId="urn:microsoft.com/office/officeart/2005/8/layout/default#1"/>
    <dgm:cxn modelId="{9CF330E2-E7B9-4E3A-AC98-71B2E8E256C6}" type="presParOf" srcId="{4426B9D2-0A5B-4FE9-B71D-D78A62C939CE}" destId="{223A842E-0B58-4950-ADDB-EEA9662554A8}" srcOrd="7" destOrd="0" presId="urn:microsoft.com/office/officeart/2005/8/layout/default#1"/>
    <dgm:cxn modelId="{51824141-7EF8-4E69-8300-7DF6D9B97089}" type="presParOf" srcId="{4426B9D2-0A5B-4FE9-B71D-D78A62C939CE}" destId="{2D92B8CC-F42D-4B0B-AEED-D1FCA8CA9908}" srcOrd="8" destOrd="0" presId="urn:microsoft.com/office/officeart/2005/8/layout/default#1"/>
    <dgm:cxn modelId="{1B1FAD3F-7DDB-429B-9FE6-A0477F6319B3}" type="presParOf" srcId="{4426B9D2-0A5B-4FE9-B71D-D78A62C939CE}" destId="{70006C1F-9D09-4582-8E38-416EC3AA49E0}" srcOrd="9" destOrd="0" presId="urn:microsoft.com/office/officeart/2005/8/layout/default#1"/>
    <dgm:cxn modelId="{4704AFD9-8E05-4A7A-9B29-2027FE953D18}" type="presParOf" srcId="{4426B9D2-0A5B-4FE9-B71D-D78A62C939CE}" destId="{A0ABA383-04FB-4AB0-B4F7-9EEAE54AC90F}" srcOrd="10" destOrd="0" presId="urn:microsoft.com/office/officeart/2005/8/layout/default#1"/>
    <dgm:cxn modelId="{BF76A919-BC16-49A2-90FE-7F1AF9EF75A3}" type="presParOf" srcId="{4426B9D2-0A5B-4FE9-B71D-D78A62C939CE}" destId="{D323AF42-965A-44E6-B5E1-259F9A090A43}" srcOrd="11" destOrd="0" presId="urn:microsoft.com/office/officeart/2005/8/layout/default#1"/>
    <dgm:cxn modelId="{B71CE337-655F-4209-A836-43E868004D10}" type="presParOf" srcId="{4426B9D2-0A5B-4FE9-B71D-D78A62C939CE}" destId="{93B907C8-B116-4389-86A5-4F3AB87E2B02}" srcOrd="12" destOrd="0" presId="urn:microsoft.com/office/officeart/2005/8/layout/default#1"/>
    <dgm:cxn modelId="{EB161C88-F2A4-4F55-835E-D837D0B02733}" type="presParOf" srcId="{4426B9D2-0A5B-4FE9-B71D-D78A62C939CE}" destId="{95337615-623A-42AA-B8DE-3DBCE032C7FB}" srcOrd="13" destOrd="0" presId="urn:microsoft.com/office/officeart/2005/8/layout/default#1"/>
    <dgm:cxn modelId="{9CEEEB4B-5583-498D-B69A-2BD29EAB3FB1}" type="presParOf" srcId="{4426B9D2-0A5B-4FE9-B71D-D78A62C939CE}" destId="{41225D92-6F8A-4B23-8CB0-9DE1516F55E3}" srcOrd="14" destOrd="0" presId="urn:microsoft.com/office/officeart/2005/8/layout/default#1"/>
    <dgm:cxn modelId="{7229419C-FC35-480E-A8C3-F317A0297DA3}" type="presParOf" srcId="{4426B9D2-0A5B-4FE9-B71D-D78A62C939CE}" destId="{4C1239D1-4499-4C12-83EB-14A377231B93}" srcOrd="15" destOrd="0" presId="urn:microsoft.com/office/officeart/2005/8/layout/default#1"/>
    <dgm:cxn modelId="{1157A645-628A-454D-B496-D38D998DE3DD}" type="presParOf" srcId="{4426B9D2-0A5B-4FE9-B71D-D78A62C939CE}" destId="{EDFF52DC-8E13-48D8-8AC2-4D1E8CAA6015}" srcOrd="16" destOrd="0" presId="urn:microsoft.com/office/officeart/2005/8/layout/default#1"/>
    <dgm:cxn modelId="{2B0217AF-5AB2-4FB2-B03A-12D45A477F45}" type="presParOf" srcId="{4426B9D2-0A5B-4FE9-B71D-D78A62C939CE}" destId="{0D431633-4988-4D83-9E7A-7E92FB05E143}" srcOrd="17" destOrd="0" presId="urn:microsoft.com/office/officeart/2005/8/layout/default#1"/>
    <dgm:cxn modelId="{A32A2C5C-A1C0-43DF-AA8C-8EB34E98DA36}" type="presParOf" srcId="{4426B9D2-0A5B-4FE9-B71D-D78A62C939CE}" destId="{8365A379-9E26-431F-A498-150B4994068F}" srcOrd="18" destOrd="0" presId="urn:microsoft.com/office/officeart/2005/8/layout/default#1"/>
    <dgm:cxn modelId="{3EA5EC93-68D5-4CD4-850D-C23BFADC1051}" type="presParOf" srcId="{4426B9D2-0A5B-4FE9-B71D-D78A62C939CE}" destId="{4404CCB8-70DC-45BF-A3BF-7CC597BC1357}" srcOrd="19" destOrd="0" presId="urn:microsoft.com/office/officeart/2005/8/layout/default#1"/>
    <dgm:cxn modelId="{B5EB49D7-032A-4642-92E2-F2809D9669F3}" type="presParOf" srcId="{4426B9D2-0A5B-4FE9-B71D-D78A62C939CE}" destId="{B7D7BFC7-976F-4E99-9BE3-307F5E47A6EB}" srcOrd="20" destOrd="0" presId="urn:microsoft.com/office/officeart/2005/8/layout/default#1"/>
  </dgm:cxnLst>
  <dgm:bg/>
  <dgm:whole>
    <a:ln>
      <a:solidFill>
        <a:srgbClr val="FF0000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73C140-4D45-45AA-981C-69EF27AC50BB}">
      <dsp:nvSpPr>
        <dsp:cNvPr id="0" name=""/>
        <dsp:cNvSpPr/>
      </dsp:nvSpPr>
      <dsp:spPr>
        <a:xfrm>
          <a:off x="352944" y="0"/>
          <a:ext cx="7732203" cy="5410200"/>
        </a:xfrm>
        <a:prstGeom prst="triangl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bliqueTopRigh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BF475B-8BEC-43B4-848D-9ED4EDAED0DF}">
      <dsp:nvSpPr>
        <dsp:cNvPr id="0" name=""/>
        <dsp:cNvSpPr/>
      </dsp:nvSpPr>
      <dsp:spPr>
        <a:xfrm>
          <a:off x="3694646" y="537797"/>
          <a:ext cx="4712987" cy="609704"/>
        </a:xfrm>
        <a:prstGeom prst="roundRect">
          <a:avLst/>
        </a:prstGeom>
        <a:solidFill>
          <a:srgbClr val="66FF66">
            <a:alpha val="90000"/>
          </a:srgb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INTRODUCTION</a:t>
          </a:r>
          <a:endParaRPr lang="en-US" sz="3200" b="1" kern="1200" dirty="0"/>
        </a:p>
      </dsp:txBody>
      <dsp:txXfrm>
        <a:off x="3724409" y="567560"/>
        <a:ext cx="4653461" cy="550178"/>
      </dsp:txXfrm>
    </dsp:sp>
    <dsp:sp modelId="{FF1825CD-EF75-4D94-9EEB-A7A7077D3811}">
      <dsp:nvSpPr>
        <dsp:cNvPr id="0" name=""/>
        <dsp:cNvSpPr/>
      </dsp:nvSpPr>
      <dsp:spPr>
        <a:xfrm>
          <a:off x="3809992" y="1295400"/>
          <a:ext cx="4522808" cy="609704"/>
        </a:xfrm>
        <a:prstGeom prst="roundRect">
          <a:avLst/>
        </a:prstGeom>
        <a:solidFill>
          <a:srgbClr val="00C045">
            <a:alpha val="90000"/>
          </a:srgb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OJECTIVES  OF THE STUDY</a:t>
          </a:r>
          <a:endParaRPr lang="en-US" sz="2800" b="1" kern="1200" dirty="0"/>
        </a:p>
      </dsp:txBody>
      <dsp:txXfrm>
        <a:off x="3839755" y="1325163"/>
        <a:ext cx="4463282" cy="550178"/>
      </dsp:txXfrm>
    </dsp:sp>
    <dsp:sp modelId="{47C294F9-CF80-4462-A5ED-0B7E1C72845D}">
      <dsp:nvSpPr>
        <dsp:cNvPr id="0" name=""/>
        <dsp:cNvSpPr/>
      </dsp:nvSpPr>
      <dsp:spPr>
        <a:xfrm>
          <a:off x="3962402" y="2057402"/>
          <a:ext cx="4462040" cy="815930"/>
        </a:xfrm>
        <a:prstGeom prst="round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THEROTHICAL AND CONCEPTUAL FRAMEWORK</a:t>
          </a:r>
          <a:endParaRPr lang="en-US" sz="2800" b="1" kern="1200" dirty="0"/>
        </a:p>
      </dsp:txBody>
      <dsp:txXfrm>
        <a:off x="4002232" y="2097232"/>
        <a:ext cx="4382380" cy="736270"/>
      </dsp:txXfrm>
    </dsp:sp>
    <dsp:sp modelId="{84298012-5920-4922-95A3-07A8A66AE34C}">
      <dsp:nvSpPr>
        <dsp:cNvPr id="0" name=""/>
        <dsp:cNvSpPr/>
      </dsp:nvSpPr>
      <dsp:spPr>
        <a:xfrm>
          <a:off x="4038608" y="2965483"/>
          <a:ext cx="4390442" cy="891558"/>
        </a:xfrm>
        <a:prstGeom prst="roundRect">
          <a:avLst/>
        </a:prstGeom>
        <a:solidFill>
          <a:srgbClr val="FFFF00">
            <a:alpha val="90000"/>
          </a:srgb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RESULTS AND DISCUSSION</a:t>
          </a:r>
          <a:endParaRPr lang="en-US" sz="2800" b="1" kern="1200" dirty="0"/>
        </a:p>
      </dsp:txBody>
      <dsp:txXfrm>
        <a:off x="4082130" y="3009005"/>
        <a:ext cx="4303398" cy="804514"/>
      </dsp:txXfrm>
    </dsp:sp>
    <dsp:sp modelId="{113F16EF-356B-4ADF-AF2B-E6245909EE9E}">
      <dsp:nvSpPr>
        <dsp:cNvPr id="0" name=""/>
        <dsp:cNvSpPr/>
      </dsp:nvSpPr>
      <dsp:spPr>
        <a:xfrm>
          <a:off x="4023012" y="3962398"/>
          <a:ext cx="4130387" cy="1012895"/>
        </a:xfrm>
        <a:prstGeom prst="roundRect">
          <a:avLst/>
        </a:prstGeom>
        <a:solidFill>
          <a:srgbClr val="FF0000">
            <a:alpha val="90000"/>
          </a:srgb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CONCLUSION AND RECOMMENDATIONS</a:t>
          </a:r>
          <a:endParaRPr lang="en-US" sz="2800" b="1" kern="1200" dirty="0"/>
        </a:p>
      </dsp:txBody>
      <dsp:txXfrm>
        <a:off x="4072457" y="4011843"/>
        <a:ext cx="4031497" cy="914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CAD11-3E76-4243-A822-B281EDD8A162}">
      <dsp:nvSpPr>
        <dsp:cNvPr id="0" name=""/>
        <dsp:cNvSpPr/>
      </dsp:nvSpPr>
      <dsp:spPr>
        <a:xfrm>
          <a:off x="2590793" y="3853218"/>
          <a:ext cx="1438105" cy="1475515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bg1"/>
              </a:solidFill>
            </a:rPr>
            <a:t>Human interference in H</a:t>
          </a:r>
          <a:r>
            <a:rPr lang="en-US" sz="1400" kern="1200" dirty="0" smtClean="0">
              <a:solidFill>
                <a:schemeClr val="bg1"/>
              </a:solidFill>
            </a:rPr>
            <a:t>2</a:t>
          </a:r>
          <a:r>
            <a:rPr lang="en-US" sz="1600" kern="1200" dirty="0" smtClean="0">
              <a:solidFill>
                <a:schemeClr val="bg1"/>
              </a:solidFill>
            </a:rPr>
            <a:t>0 SS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2590793" y="3853218"/>
        <a:ext cx="1438105" cy="1475515"/>
      </dsp:txXfrm>
    </dsp:sp>
    <dsp:sp modelId="{2F3B0D7C-755E-47AB-B9A5-DE825072C154}">
      <dsp:nvSpPr>
        <dsp:cNvPr id="0" name=""/>
        <dsp:cNvSpPr/>
      </dsp:nvSpPr>
      <dsp:spPr>
        <a:xfrm>
          <a:off x="2679029" y="271819"/>
          <a:ext cx="1444435" cy="1135214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Increased H20 scarcity</a:t>
          </a:r>
          <a:endParaRPr lang="en-US" sz="1600" kern="1200" dirty="0"/>
        </a:p>
      </dsp:txBody>
      <dsp:txXfrm>
        <a:off x="2679029" y="271819"/>
        <a:ext cx="1444435" cy="1135214"/>
      </dsp:txXfrm>
    </dsp:sp>
    <dsp:sp modelId="{DEA20A85-C842-4579-B35F-5689EF1329B6}">
      <dsp:nvSpPr>
        <dsp:cNvPr id="0" name=""/>
        <dsp:cNvSpPr/>
      </dsp:nvSpPr>
      <dsp:spPr>
        <a:xfrm>
          <a:off x="4571980" y="271796"/>
          <a:ext cx="1561929" cy="952674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Survival resource scarcity</a:t>
          </a:r>
          <a:endParaRPr lang="en-US" sz="1600" kern="1200" dirty="0"/>
        </a:p>
      </dsp:txBody>
      <dsp:txXfrm>
        <a:off x="4571980" y="271796"/>
        <a:ext cx="1561929" cy="952674"/>
      </dsp:txXfrm>
    </dsp:sp>
    <dsp:sp modelId="{97673EFA-BD88-4D3F-8119-731F99FBCF27}">
      <dsp:nvSpPr>
        <dsp:cNvPr id="0" name=""/>
        <dsp:cNvSpPr/>
      </dsp:nvSpPr>
      <dsp:spPr>
        <a:xfrm>
          <a:off x="0" y="533401"/>
          <a:ext cx="1919352" cy="1001586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solidFill>
                <a:schemeClr val="tx1"/>
              </a:solidFill>
            </a:rPr>
            <a:t>popn</a:t>
          </a:r>
          <a:r>
            <a:rPr lang="en-US" sz="2400" kern="1200" dirty="0" smtClean="0">
              <a:solidFill>
                <a:schemeClr val="tx1"/>
              </a:solidFill>
            </a:rPr>
            <a:t> growth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0" y="533401"/>
        <a:ext cx="1919352" cy="1001586"/>
      </dsp:txXfrm>
    </dsp:sp>
    <dsp:sp modelId="{2D92B8CC-F42D-4B0B-AEED-D1FCA8CA9908}">
      <dsp:nvSpPr>
        <dsp:cNvPr id="0" name=""/>
        <dsp:cNvSpPr/>
      </dsp:nvSpPr>
      <dsp:spPr>
        <a:xfrm>
          <a:off x="76211" y="1790696"/>
          <a:ext cx="1609792" cy="1065228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Land degradation &amp; loss of biodiversity</a:t>
          </a:r>
          <a:endParaRPr lang="en-US" sz="1600" kern="1200" dirty="0">
            <a:solidFill>
              <a:schemeClr val="tx1"/>
            </a:solidFill>
          </a:endParaRPr>
        </a:p>
      </dsp:txBody>
      <dsp:txXfrm>
        <a:off x="76211" y="1790696"/>
        <a:ext cx="1609792" cy="1065228"/>
      </dsp:txXfrm>
    </dsp:sp>
    <dsp:sp modelId="{A0ABA383-04FB-4AB0-B4F7-9EEAE54AC90F}">
      <dsp:nvSpPr>
        <dsp:cNvPr id="0" name=""/>
        <dsp:cNvSpPr/>
      </dsp:nvSpPr>
      <dsp:spPr>
        <a:xfrm>
          <a:off x="228598" y="3543334"/>
          <a:ext cx="1609792" cy="106522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Electricity demand</a:t>
          </a:r>
          <a:endParaRPr lang="en-US" sz="1600" kern="1200" dirty="0"/>
        </a:p>
      </dsp:txBody>
      <dsp:txXfrm>
        <a:off x="228598" y="3543334"/>
        <a:ext cx="1609792" cy="1065228"/>
      </dsp:txXfrm>
    </dsp:sp>
    <dsp:sp modelId="{93B907C8-B116-4389-86A5-4F3AB87E2B02}">
      <dsp:nvSpPr>
        <dsp:cNvPr id="0" name=""/>
        <dsp:cNvSpPr/>
      </dsp:nvSpPr>
      <dsp:spPr>
        <a:xfrm>
          <a:off x="228598" y="4838717"/>
          <a:ext cx="1609792" cy="1065228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Need for changed water distribution</a:t>
          </a:r>
          <a:endParaRPr lang="en-US" sz="1600" kern="1200" dirty="0"/>
        </a:p>
      </dsp:txBody>
      <dsp:txXfrm>
        <a:off x="228598" y="4838717"/>
        <a:ext cx="1609792" cy="1065228"/>
      </dsp:txXfrm>
    </dsp:sp>
    <dsp:sp modelId="{41225D92-6F8A-4B23-8CB0-9DE1516F55E3}">
      <dsp:nvSpPr>
        <dsp:cNvPr id="0" name=""/>
        <dsp:cNvSpPr/>
      </dsp:nvSpPr>
      <dsp:spPr>
        <a:xfrm>
          <a:off x="6903373" y="1643388"/>
          <a:ext cx="1783408" cy="116471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Interstate tension and conflict over water sharing</a:t>
          </a:r>
          <a:endParaRPr lang="en-US" sz="1600" kern="1200" dirty="0"/>
        </a:p>
      </dsp:txBody>
      <dsp:txXfrm>
        <a:off x="6903373" y="1643388"/>
        <a:ext cx="1783408" cy="1164719"/>
      </dsp:txXfrm>
    </dsp:sp>
    <dsp:sp modelId="{EDFF52DC-8E13-48D8-8AC2-4D1E8CAA6015}">
      <dsp:nvSpPr>
        <dsp:cNvPr id="0" name=""/>
        <dsp:cNvSpPr/>
      </dsp:nvSpPr>
      <dsp:spPr>
        <a:xfrm>
          <a:off x="4267167" y="2878651"/>
          <a:ext cx="1669233" cy="817054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Scarce arable land</a:t>
          </a:r>
          <a:endParaRPr lang="en-US" sz="1600" kern="1200" dirty="0"/>
        </a:p>
      </dsp:txBody>
      <dsp:txXfrm>
        <a:off x="4267167" y="2878651"/>
        <a:ext cx="1669233" cy="817054"/>
      </dsp:txXfrm>
    </dsp:sp>
    <dsp:sp modelId="{8365A379-9E26-431F-A498-150B4994068F}">
      <dsp:nvSpPr>
        <dsp:cNvPr id="0" name=""/>
        <dsp:cNvSpPr/>
      </dsp:nvSpPr>
      <dsp:spPr>
        <a:xfrm>
          <a:off x="4419632" y="4234202"/>
          <a:ext cx="1438105" cy="859389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Land use change</a:t>
          </a:r>
          <a:endParaRPr lang="en-US" sz="1600" kern="1200" dirty="0"/>
        </a:p>
      </dsp:txBody>
      <dsp:txXfrm>
        <a:off x="4419632" y="4234202"/>
        <a:ext cx="1438105" cy="859389"/>
      </dsp:txXfrm>
    </dsp:sp>
    <dsp:sp modelId="{B7D7BFC7-976F-4E99-9BE3-307F5E47A6EB}">
      <dsp:nvSpPr>
        <dsp:cNvPr id="0" name=""/>
        <dsp:cNvSpPr/>
      </dsp:nvSpPr>
      <dsp:spPr>
        <a:xfrm>
          <a:off x="6400819" y="3886213"/>
          <a:ext cx="1438105" cy="859389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Livelihood insecurity</a:t>
          </a:r>
          <a:endParaRPr lang="en-US" sz="1600" kern="1200" dirty="0"/>
        </a:p>
      </dsp:txBody>
      <dsp:txXfrm>
        <a:off x="6400819" y="3886213"/>
        <a:ext cx="1438105" cy="859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9E78E27-8B6D-436F-A2A4-53D385D90610}" type="datetimeFigureOut">
              <a:rPr lang="en-US" smtClean="0"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2EAD74E7-F0A8-4351-882E-38BABEFA77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263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31639" y="0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56EF8DB9-BDDB-4069-96CE-273EEE903425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3608" y="3329940"/>
            <a:ext cx="7388860" cy="315468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31639" y="6658664"/>
            <a:ext cx="4002299" cy="35052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F51E98C7-5F2E-4926-B777-12EF1F4E2D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919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PR-Property right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98C7-5F2E-4926-B777-12EF1F4E2DB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87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Institutions are not created to constrain groups or societies in an effort to avoid sub-optimal outcomes but, rather,</a:t>
            </a:r>
            <a:br>
              <a:rPr lang="en-US" dirty="0"/>
            </a:br>
            <a:r>
              <a:rPr lang="en-US" dirty="0"/>
              <a:t>are the by-product of substantive conflicts over the distributions inherent in social outcomes.</a:t>
            </a:r>
          </a:p>
          <a:p>
            <a:r>
              <a:rPr lang="en-US" dirty="0"/>
              <a:t>The coexistence of these two competing views is actually not surprising. By its</a:t>
            </a:r>
            <a:br>
              <a:rPr lang="en-US" dirty="0"/>
            </a:br>
            <a:r>
              <a:rPr lang="en-US" dirty="0"/>
              <a:t>very nature, institutional changes create winners and losers as well. 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98C7-5F2E-4926-B777-12EF1F4E2DB9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98C7-5F2E-4926-B777-12EF1F4E2DB9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08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PR-Property Right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1E98C7-5F2E-4926-B777-12EF1F4E2DB9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757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FFC05-E31B-485C-B0AE-A14B2D9FEA5A}" type="datetimeFigureOut">
              <a:rPr lang="en-US" smtClean="0"/>
              <a:pPr/>
              <a:t>8/18/2020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06B4D-3EEA-4C9C-828C-A5989C48D6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6800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just"/>
            <a:r>
              <a:rPr lang="en-US" sz="2800" b="1" dirty="0" smtClean="0"/>
              <a:t>DISTRIBUTIONAL CONFLICT OVER BLUE NILE RIVER BASIN AND ITS IMPLICATION FOR INSTITUTIONAL CHANGE</a:t>
            </a:r>
            <a:endParaRPr lang="en-US" sz="3200" dirty="0"/>
          </a:p>
        </p:txBody>
      </p:sp>
      <p:pic>
        <p:nvPicPr>
          <p:cNvPr id="5" name="Picture 4" descr="nile-three-leaders_324272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447800"/>
            <a:ext cx="8610600" cy="4953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  <a:solidFill>
            <a:schemeClr val="accent5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en-US" b="1" dirty="0" smtClean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BY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</a:rPr>
              <a:t>MEBRATU ALEMU (PhD)</a:t>
            </a:r>
          </a:p>
          <a:p>
            <a:pPr algn="ctr">
              <a:buNone/>
            </a:pPr>
            <a:endParaRPr lang="en-US" sz="3600" dirty="0" smtClean="0">
              <a:solidFill>
                <a:srgbClr val="FF0000"/>
              </a:solidFill>
              <a:latin typeface="Book Antiqua"/>
            </a:endParaRPr>
          </a:p>
          <a:p>
            <a:pPr algn="ctr">
              <a:buNone/>
            </a:pPr>
            <a:r>
              <a:rPr lang="en-US" sz="3600" dirty="0" smtClean="0">
                <a:solidFill>
                  <a:srgbClr val="FF0000"/>
                </a:solidFill>
                <a:latin typeface="Book Antiqua"/>
              </a:rPr>
              <a:t>2020 </a:t>
            </a:r>
            <a:r>
              <a:rPr lang="en-US" sz="3600" dirty="0">
                <a:solidFill>
                  <a:srgbClr val="FF0000"/>
                </a:solidFill>
                <a:latin typeface="Book Antiqua"/>
              </a:rPr>
              <a:t>International conference </a:t>
            </a:r>
            <a:r>
              <a:rPr lang="en-US" sz="3600" dirty="0" smtClean="0">
                <a:solidFill>
                  <a:srgbClr val="FF0000"/>
                </a:solidFill>
                <a:latin typeface="Book Antiqua"/>
              </a:rPr>
              <a:t>on:                              </a:t>
            </a:r>
            <a:r>
              <a:rPr lang="en-US" sz="3600" dirty="0">
                <a:solidFill>
                  <a:srgbClr val="FF0000"/>
                </a:solidFill>
                <a:latin typeface="Book Antiqua"/>
              </a:rPr>
              <a:t>Nile and GERD, </a:t>
            </a:r>
            <a:r>
              <a:rPr lang="en-US" sz="3600" dirty="0" smtClean="0">
                <a:solidFill>
                  <a:srgbClr val="FF0000"/>
                </a:solidFill>
                <a:latin typeface="Book Antiqua"/>
              </a:rPr>
              <a:t> </a:t>
            </a:r>
            <a:r>
              <a:rPr lang="en-US" sz="3600" dirty="0" smtClean="0">
                <a:solidFill>
                  <a:srgbClr val="000000"/>
                </a:solidFill>
                <a:latin typeface="Book Antiqua"/>
              </a:rPr>
              <a:t>(</a:t>
            </a:r>
            <a:r>
              <a:rPr lang="en-US" sz="3600" dirty="0">
                <a:solidFill>
                  <a:srgbClr val="000000"/>
                </a:solidFill>
                <a:latin typeface="Book Antiqua"/>
              </a:rPr>
              <a:t>Virtual) </a:t>
            </a:r>
          </a:p>
          <a:p>
            <a:pPr algn="ctr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n-US" sz="3600" b="1" dirty="0" smtClean="0">
                <a:solidFill>
                  <a:srgbClr val="FF0000"/>
                </a:solidFill>
              </a:rPr>
              <a:t>20-21 August, 2020</a:t>
            </a:r>
          </a:p>
          <a:p>
            <a:pPr algn="ctr">
              <a:buNone/>
            </a:pPr>
            <a:r>
              <a:rPr lang="en-US" b="1" dirty="0">
                <a:solidFill>
                  <a:srgbClr val="FF0000"/>
                </a:solidFill>
                <a:latin typeface="Book Antiqua"/>
              </a:rPr>
              <a:t>Florida International University, USA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09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609600"/>
            <a:ext cx="9144000" cy="522287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en-US" dirty="0" smtClean="0"/>
              <a:t>Distributional school(contd..)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143000"/>
            <a:ext cx="4495800" cy="5715000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Some get better off(winners); others worse off(losers) b/c of PR change.</a:t>
            </a:r>
          </a:p>
          <a:p>
            <a:pPr algn="just"/>
            <a:r>
              <a:rPr lang="en-US" dirty="0" smtClean="0"/>
              <a:t>The losers are expected to take measures to block PR change if such measures are not so costly to them as the PR change.</a:t>
            </a:r>
          </a:p>
          <a:p>
            <a:pPr algn="just"/>
            <a:r>
              <a:rPr lang="en-US" dirty="0" smtClean="0"/>
              <a:t>factors such as </a:t>
            </a:r>
            <a:r>
              <a:rPr lang="en-US" dirty="0" err="1" smtClean="0"/>
              <a:t>distrib</a:t>
            </a:r>
            <a:r>
              <a:rPr lang="en-US" dirty="0" smtClean="0"/>
              <a:t>. inequality on the “supply side” can block PR change.</a:t>
            </a:r>
          </a:p>
          <a:p>
            <a:pPr algn="just"/>
            <a:r>
              <a:rPr lang="en-US" b="1" dirty="0"/>
              <a:t>stresses that </a:t>
            </a:r>
            <a:r>
              <a:rPr lang="en-US" b="1" dirty="0" err="1"/>
              <a:t>distrib</a:t>
            </a:r>
            <a:r>
              <a:rPr lang="en-US" b="1" dirty="0"/>
              <a:t>. </a:t>
            </a:r>
            <a:r>
              <a:rPr lang="en-US" b="1" dirty="0" err="1"/>
              <a:t>disadva</a:t>
            </a:r>
            <a:r>
              <a:rPr lang="en-US" b="1" dirty="0"/>
              <a:t>. created by PR change may induce potential losers to take efforts to impede it (</a:t>
            </a:r>
            <a:r>
              <a:rPr lang="en-US" b="1" dirty="0" err="1"/>
              <a:t>Libecap</a:t>
            </a:r>
            <a:r>
              <a:rPr lang="en-US" b="1" dirty="0"/>
              <a:t> , 1989).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5800" y="1143000"/>
            <a:ext cx="4419600" cy="57150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b="1" dirty="0" smtClean="0"/>
              <a:t>However, it is equally likely</a:t>
            </a:r>
            <a:br>
              <a:rPr lang="en-US" b="1" dirty="0" smtClean="0"/>
            </a:br>
            <a:r>
              <a:rPr lang="en-US" b="1" dirty="0" smtClean="0"/>
              <a:t>that </a:t>
            </a:r>
            <a:r>
              <a:rPr lang="en-US" b="1" dirty="0" err="1" smtClean="0"/>
              <a:t>distrb</a:t>
            </a:r>
            <a:r>
              <a:rPr lang="en-US" b="1" dirty="0" smtClean="0"/>
              <a:t>. advantage may induce winners to take steps to speed up &amp; facilitate the change of PR.</a:t>
            </a:r>
          </a:p>
          <a:p>
            <a:pPr algn="just"/>
            <a:r>
              <a:rPr lang="en-US" b="1" dirty="0" smtClean="0"/>
              <a:t>stresses the role of winners: “the main goal of those who develop institutional rules is to gain strategic advantage vis-à-vis other actors (Knight ,1992).</a:t>
            </a:r>
          </a:p>
          <a:p>
            <a:pPr algn="just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63563"/>
          </a:xfrm>
          <a:solidFill>
            <a:srgbClr val="00B05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THEORY..CONTD..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8534400" cy="5486400"/>
          </a:xfrm>
          <a:prstGeom prst="rect">
            <a:avLst/>
          </a:prstGeom>
          <a:ln>
            <a:solidFill>
              <a:srgbClr val="FF0000"/>
            </a:solidFill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1162"/>
          </a:xfrm>
          <a:solidFill>
            <a:srgbClr val="00B05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Conceptual </a:t>
            </a:r>
            <a:r>
              <a:rPr lang="en-US" dirty="0" err="1" smtClean="0"/>
              <a:t>Framework.CONTD</a:t>
            </a:r>
            <a:r>
              <a:rPr lang="en-US" dirty="0" smtClean="0"/>
              <a:t>..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458200" cy="4873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Conceptual..contd..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9144000" cy="61722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How social, economic, legal, &amp; political factors exert their influence on the formation of new equilibrium that shed light on the complicated process of restructuring PR over fair utilization of Blue Nile River.</a:t>
            </a:r>
          </a:p>
          <a:p>
            <a:pPr algn="just"/>
            <a:r>
              <a:rPr lang="en-US" sz="3600" dirty="0" smtClean="0"/>
              <a:t>Focus on how economic actors come to grips with their sometimes conflicting &amp; sometimes converging interests in constructing new PR over utilization of the common river.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609600"/>
          </a:xfrm>
          <a:solidFill>
            <a:srgbClr val="FFFF0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lvl="0"/>
            <a:r>
              <a:rPr lang="en-US" sz="3600" b="1" dirty="0" smtClean="0">
                <a:solidFill>
                  <a:prstClr val="black"/>
                </a:solidFill>
              </a:rPr>
              <a:t/>
            </a:r>
            <a:br>
              <a:rPr lang="en-US" sz="3600" b="1" dirty="0" smtClean="0">
                <a:solidFill>
                  <a:prstClr val="black"/>
                </a:solidFill>
              </a:rPr>
            </a:br>
            <a:r>
              <a:rPr lang="en-US" sz="3600" b="1" dirty="0" smtClean="0">
                <a:solidFill>
                  <a:prstClr val="black"/>
                </a:solidFill>
              </a:rPr>
              <a:t>2. METHODOLOGY OF THE STUDY</a:t>
            </a:r>
            <a:r>
              <a:rPr lang="en-US" b="1" dirty="0" smtClean="0">
                <a:solidFill>
                  <a:prstClr val="black"/>
                </a:solidFill>
              </a:rPr>
              <a:t/>
            </a:r>
            <a:br>
              <a:rPr lang="en-US" b="1" dirty="0" smtClean="0">
                <a:solidFill>
                  <a:prstClr val="black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8915400" cy="6019800"/>
          </a:xfrm>
          <a:ln>
            <a:solidFill>
              <a:srgbClr val="FF0000"/>
            </a:solidFill>
          </a:ln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en-US" dirty="0" smtClean="0"/>
              <a:t> </a:t>
            </a:r>
            <a:r>
              <a:rPr lang="en-US" b="1" dirty="0" smtClean="0"/>
              <a:t>2.1. Data sources and Method of Collection</a:t>
            </a:r>
          </a:p>
          <a:p>
            <a:pPr algn="just"/>
            <a:r>
              <a:rPr lang="en-US" dirty="0" smtClean="0"/>
              <a:t>Secondary data sources from d/</a:t>
            </a:r>
            <a:r>
              <a:rPr lang="en-US" dirty="0" err="1" smtClean="0"/>
              <a:t>nt</a:t>
            </a:r>
            <a:r>
              <a:rPr lang="en-US" dirty="0" smtClean="0"/>
              <a:t> concerned bodies &amp; agencies were gathered.</a:t>
            </a:r>
          </a:p>
          <a:p>
            <a:pPr algn="just"/>
            <a:r>
              <a:rPr lang="en-US" dirty="0" smtClean="0"/>
              <a:t>Published &amp; unpublished documents like statistical figures, news papers, media and reports related to the subject matter from FAO, World Bank, Ministry of water resources were critically reviewed.</a:t>
            </a:r>
          </a:p>
          <a:p>
            <a:pPr algn="just">
              <a:buNone/>
            </a:pPr>
            <a:r>
              <a:rPr lang="en-US" b="1" dirty="0" smtClean="0"/>
              <a:t>2.2. Data Analysis and Presentation</a:t>
            </a:r>
          </a:p>
          <a:p>
            <a:pPr algn="just"/>
            <a:r>
              <a:rPr lang="en-US" dirty="0" smtClean="0"/>
              <a:t>In order to analyze the past and the current institutional interactions of actors (Ethiopia, Egypt and Sudan) about Blue Nile water sharing &amp; see if any PR change exists over utilization of the common river, the Institutional Analysis Development Framework shown before was used.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915400" cy="4648200"/>
          </a:xfrm>
        </p:spPr>
        <p:txBody>
          <a:bodyPr>
            <a:normAutofit/>
          </a:bodyPr>
          <a:lstStyle/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ctr">
              <a:buNone/>
            </a:pPr>
            <a:r>
              <a:rPr lang="en-US" sz="5400" b="1" dirty="0" smtClean="0"/>
              <a:t>RESULTS AND DISCUSSION</a:t>
            </a:r>
          </a:p>
        </p:txBody>
      </p:sp>
      <p:pic>
        <p:nvPicPr>
          <p:cNvPr id="5" name="Picture 4" descr="MillenniumDamSaliniRenditio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19600"/>
            <a:ext cx="9144000" cy="2438400"/>
          </a:xfrm>
          <a:prstGeom prst="rect">
            <a:avLst/>
          </a:prstGeom>
        </p:spPr>
      </p:pic>
      <p:pic>
        <p:nvPicPr>
          <p:cNvPr id="6" name="Picture 5" descr="MillenniumDamSaliniRendition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10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2800" dirty="0" smtClean="0"/>
              <a:t>Population and water withdrawal of the 3 countries</a:t>
            </a:r>
            <a:endParaRPr lang="en-US" sz="28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" y="457199"/>
          <a:ext cx="9144001" cy="603907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066798"/>
                <a:gridCol w="990600"/>
                <a:gridCol w="1371600"/>
                <a:gridCol w="1600200"/>
                <a:gridCol w="1219200"/>
                <a:gridCol w="1447800"/>
                <a:gridCol w="1447803"/>
              </a:tblGrid>
              <a:tr h="929450">
                <a:tc rowSpan="2">
                  <a:txBody>
                    <a:bodyPr/>
                    <a:lstStyle/>
                    <a:p>
                      <a:r>
                        <a:rPr lang="en-US" sz="2000" b="0" dirty="0" smtClean="0"/>
                        <a:t>Country</a:t>
                      </a:r>
                      <a:endParaRPr lang="en-US" sz="20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b="0" dirty="0" err="1" smtClean="0"/>
                        <a:t>Popon</a:t>
                      </a:r>
                      <a:r>
                        <a:rPr lang="en-US" sz="2000" b="0" dirty="0" smtClean="0"/>
                        <a:t>.</a:t>
                      </a:r>
                    </a:p>
                    <a:p>
                      <a:r>
                        <a:rPr lang="en-US" sz="2000" b="0" dirty="0" smtClean="0"/>
                        <a:t>2015</a:t>
                      </a:r>
                      <a:r>
                        <a:rPr lang="en-US" sz="2000" b="0" baseline="0" dirty="0" smtClean="0"/>
                        <a:t> E</a:t>
                      </a:r>
                    </a:p>
                    <a:p>
                      <a:r>
                        <a:rPr lang="en-US" sz="2000" b="0" baseline="0" dirty="0" smtClean="0"/>
                        <a:t>(000s)</a:t>
                      </a:r>
                      <a:endParaRPr lang="en-US" sz="2000" b="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Water withdrawal in (m^3/year</a:t>
                      </a:r>
                      <a:r>
                        <a:rPr lang="en-US" sz="2000" b="0" dirty="0" smtClean="0"/>
                        <a:t>)</a:t>
                      </a:r>
                      <a:endParaRPr lang="en-US" sz="20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b="0" dirty="0" smtClean="0"/>
                        <a:t>Total H20 withdrawal</a:t>
                      </a:r>
                      <a:endParaRPr lang="en-US" sz="2000" b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2000" b="0" dirty="0" smtClean="0"/>
                        <a:t>Total  water withdrawal per  capita</a:t>
                      </a:r>
                      <a:r>
                        <a:rPr lang="en-US" sz="2000" b="0" baseline="0" dirty="0" smtClean="0"/>
                        <a:t> per </a:t>
                      </a:r>
                      <a:r>
                        <a:rPr lang="en-US" sz="2000" b="0" dirty="0" smtClean="0"/>
                        <a:t>year</a:t>
                      </a:r>
                      <a:endParaRPr lang="en-US" sz="2000" b="0" dirty="0"/>
                    </a:p>
                  </a:txBody>
                  <a:tcPr/>
                </a:tc>
              </a:tr>
              <a:tr h="5959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Agriculture</a:t>
                      </a:r>
                      <a:endParaRPr lang="en-US" sz="2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Municipality</a:t>
                      </a:r>
                      <a:endParaRPr lang="en-US" sz="2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Industry</a:t>
                      </a:r>
                      <a:endParaRPr lang="en-US" sz="20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27389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Ethiopia</a:t>
                      </a:r>
                    </a:p>
                    <a:p>
                      <a:r>
                        <a:rPr lang="en-US" sz="2000" b="0" dirty="0" smtClean="0"/>
                        <a:t>Year</a:t>
                      </a:r>
                    </a:p>
                    <a:p>
                      <a:r>
                        <a:rPr lang="en-US" sz="2000" b="0" dirty="0" smtClean="0"/>
                        <a:t>% age 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99,391</a:t>
                      </a:r>
                    </a:p>
                    <a:p>
                      <a:r>
                        <a:rPr lang="en-US" sz="2000" b="0" dirty="0" smtClean="0"/>
                        <a:t>(2015 E)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5.2 *10^9</a:t>
                      </a:r>
                    </a:p>
                    <a:p>
                      <a:r>
                        <a:rPr lang="en-US" sz="2000" b="0" dirty="0" smtClean="0"/>
                        <a:t>(2002 E)</a:t>
                      </a:r>
                    </a:p>
                    <a:p>
                      <a:r>
                        <a:rPr lang="en-US" sz="2000" b="1" dirty="0" smtClean="0"/>
                        <a:t>93.63 %</a:t>
                      </a:r>
                      <a:endParaRPr lang="en-US" sz="2000" b="1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0.05*10^9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(2005 E)</a:t>
                      </a:r>
                    </a:p>
                    <a:p>
                      <a:r>
                        <a:rPr lang="en-US" sz="2000" b="0" dirty="0" smtClean="0"/>
                        <a:t>5.99 %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0.81*10^9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(2005 E)</a:t>
                      </a:r>
                    </a:p>
                    <a:p>
                      <a:r>
                        <a:rPr lang="en-US" sz="2000" b="0" dirty="0" smtClean="0"/>
                        <a:t>0.37 %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5.558*10^9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(2002 E)</a:t>
                      </a:r>
                    </a:p>
                    <a:p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78.96 </a:t>
                      </a:r>
                      <a:r>
                        <a:rPr lang="en-US" sz="2000" b="0" dirty="0" smtClean="0"/>
                        <a:t>m^3/yr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</a:tr>
              <a:tr h="1327389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Egypt</a:t>
                      </a:r>
                    </a:p>
                    <a:p>
                      <a:r>
                        <a:rPr lang="en-US" sz="2000" b="0" dirty="0" smtClean="0"/>
                        <a:t>Year</a:t>
                      </a:r>
                    </a:p>
                    <a:p>
                      <a:r>
                        <a:rPr lang="en-US" sz="2000" b="0" dirty="0" smtClean="0"/>
                        <a:t>%age</a:t>
                      </a:r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91,508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(2015 E)</a:t>
                      </a:r>
                    </a:p>
                    <a:p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67*10^9</a:t>
                      </a:r>
                    </a:p>
                    <a:p>
                      <a:r>
                        <a:rPr lang="en-US" sz="2000" b="0" dirty="0" smtClean="0"/>
                        <a:t>(2010 E)</a:t>
                      </a:r>
                    </a:p>
                    <a:p>
                      <a:r>
                        <a:rPr lang="en-US" sz="2000" b="1" dirty="0" smtClean="0"/>
                        <a:t>86 %</a:t>
                      </a:r>
                      <a:endParaRPr lang="en-US" sz="2000" b="1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9*10^9</a:t>
                      </a:r>
                    </a:p>
                    <a:p>
                      <a:r>
                        <a:rPr lang="en-US" sz="2000" b="0" dirty="0" smtClean="0"/>
                        <a:t>(2010 E)</a:t>
                      </a:r>
                    </a:p>
                    <a:p>
                      <a:r>
                        <a:rPr lang="en-US" sz="2000" b="0" dirty="0" smtClean="0"/>
                        <a:t>11.54 %</a:t>
                      </a:r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2*10^9</a:t>
                      </a:r>
                    </a:p>
                    <a:p>
                      <a:r>
                        <a:rPr lang="en-US" sz="2000" b="0" dirty="0" smtClean="0"/>
                        <a:t>(2000 E)</a:t>
                      </a:r>
                    </a:p>
                    <a:p>
                      <a:r>
                        <a:rPr lang="en-US" sz="2000" b="0" dirty="0" smtClean="0"/>
                        <a:t>2.6 %</a:t>
                      </a:r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78*10^9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(2010 E)</a:t>
                      </a:r>
                    </a:p>
                    <a:p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910.6 </a:t>
                      </a:r>
                      <a:r>
                        <a:rPr lang="en-US" sz="2000" b="0" dirty="0" smtClean="0"/>
                        <a:t>m^3/yr</a:t>
                      </a:r>
                      <a:endParaRPr lang="en-US" sz="2000" b="0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858899"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Sudan</a:t>
                      </a:r>
                    </a:p>
                    <a:p>
                      <a:r>
                        <a:rPr lang="en-US" sz="2000" b="0" dirty="0" smtClean="0"/>
                        <a:t>Year</a:t>
                      </a:r>
                    </a:p>
                    <a:p>
                      <a:r>
                        <a:rPr lang="en-US" sz="2000" b="0" dirty="0" smtClean="0"/>
                        <a:t>%age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40,235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(2015 E)</a:t>
                      </a:r>
                    </a:p>
                    <a:p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25.9*10^9</a:t>
                      </a:r>
                    </a:p>
                    <a:p>
                      <a:r>
                        <a:rPr lang="en-US" sz="2000" b="0" dirty="0" smtClean="0"/>
                        <a:t>(2011 E)</a:t>
                      </a:r>
                    </a:p>
                    <a:p>
                      <a:r>
                        <a:rPr lang="en-US" sz="2000" b="1" dirty="0" smtClean="0"/>
                        <a:t>96.2</a:t>
                      </a:r>
                      <a:r>
                        <a:rPr lang="en-US" sz="2000" b="1" baseline="0" dirty="0" smtClean="0"/>
                        <a:t> </a:t>
                      </a:r>
                      <a:r>
                        <a:rPr lang="en-US" sz="2000" b="1" dirty="0" smtClean="0"/>
                        <a:t>% </a:t>
                      </a:r>
                      <a:endParaRPr lang="en-US" sz="2000" b="1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0.075*10^9</a:t>
                      </a:r>
                    </a:p>
                    <a:p>
                      <a:r>
                        <a:rPr lang="en-US" sz="2000" b="0" dirty="0" smtClean="0"/>
                        <a:t>(2011 E)</a:t>
                      </a:r>
                    </a:p>
                    <a:p>
                      <a:r>
                        <a:rPr lang="en-US" sz="2000" b="0" dirty="0" smtClean="0"/>
                        <a:t>3.5 %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0.995*10^9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(2011 E)</a:t>
                      </a:r>
                    </a:p>
                    <a:p>
                      <a:r>
                        <a:rPr lang="en-US" sz="2000" b="0" dirty="0" smtClean="0"/>
                        <a:t>0.28 %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26.94*10^9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(2011 E)</a:t>
                      </a:r>
                    </a:p>
                    <a:p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714.1 </a:t>
                      </a:r>
                      <a:r>
                        <a:rPr lang="en-US" sz="2000" b="0" dirty="0" smtClean="0"/>
                        <a:t>m^3/yr</a:t>
                      </a:r>
                      <a:endParaRPr lang="en-US" sz="2000" b="0" dirty="0"/>
                    </a:p>
                  </a:txBody>
                  <a:tcPr>
                    <a:solidFill>
                      <a:srgbClr val="66FF66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6488668"/>
            <a:ext cx="2533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Source: (FAOSTAT, 2015).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2001"/>
            <a:ext cx="8382000" cy="55626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b="1" dirty="0" smtClean="0"/>
              <a:t>Agreed and conflicting issues over utilization of Nile River(PR change → Institutional change )</a:t>
            </a:r>
          </a:p>
          <a:p>
            <a:pPr lvl="1" algn="just"/>
            <a:r>
              <a:rPr lang="en-US" dirty="0" smtClean="0"/>
              <a:t>Pre Colonial Agreements</a:t>
            </a:r>
          </a:p>
          <a:p>
            <a:pPr lvl="1" algn="just"/>
            <a:r>
              <a:rPr lang="en-US" dirty="0" smtClean="0"/>
              <a:t>Colonial Agreements</a:t>
            </a:r>
          </a:p>
          <a:p>
            <a:pPr lvl="1" algn="just"/>
            <a:r>
              <a:rPr lang="en-US" dirty="0" smtClean="0"/>
              <a:t>Post colonial Agreements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The Blue Nile basin features significant conflict over access and rights to the Nile water resources among the 3 riparian countries(ETHIOPIA, SUDAN &amp; EGYPT)</a:t>
            </a:r>
          </a:p>
          <a:p>
            <a:pPr algn="just"/>
            <a:r>
              <a:rPr lang="en-US" dirty="0" smtClean="0"/>
              <a:t>Most of the existing agreements were reached between the colonial powers, or b/n Egypt &amp; the colonial powers.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635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Result..</a:t>
            </a:r>
            <a:r>
              <a:rPr lang="en-US" dirty="0" err="1" smtClean="0"/>
              <a:t>contd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96313"/>
          <a:ext cx="9143999" cy="678443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96470"/>
                <a:gridCol w="1389530"/>
                <a:gridCol w="3352800"/>
                <a:gridCol w="3505199"/>
              </a:tblGrid>
              <a:tr h="3608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</a:rPr>
                        <a:t>Year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C8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Parties</a:t>
                      </a:r>
                    </a:p>
                  </a:txBody>
                  <a:tcPr marL="68580" marR="68580" marT="0" marB="0" anchor="ctr">
                    <a:solidFill>
                      <a:srgbClr val="00C8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Agreed Issues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C8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Conflicting Issues</a:t>
                      </a:r>
                      <a:endParaRPr lang="en-US" sz="36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00C849"/>
                    </a:solidFill>
                  </a:tcPr>
                </a:tc>
              </a:tr>
              <a:tr h="72893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1704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Ethiopia and Egypt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latin typeface="Bell MT"/>
                        <a:ea typeface="Calibri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King of Ethiopia threatens Egyptian Pasha to cut off the Nile.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1847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1902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Britain and Ethiopia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Agreement was signed to limit Ethiopian intervention with the Nile waters.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220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1929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Britain and (newly Nile independent) Egypt</a:t>
                      </a:r>
                      <a:endParaRPr lang="en-US" sz="2800" b="1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Nile Water Treaty: Britain provided Egypt with the monopoly over the river, allocating only 4 billion cubic meters to Sudan.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48 BCM- Egypt</a:t>
                      </a:r>
                    </a:p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4 BCM-Sudan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2179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1959 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Egypt and Sudan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Nile Water Treaty signed when pro-Egyptian government elected in Sudan. Water Agreement on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“the full utilization of the Nile water.”</a:t>
                      </a:r>
                      <a:endParaRPr lang="en-US" sz="32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55.5 BCM-EGYPT</a:t>
                      </a:r>
                    </a:p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</a:rPr>
                        <a:t>18.5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 BCM-SUDAN</a:t>
                      </a:r>
                    </a:p>
                    <a:p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</a:rPr>
                        <a:t>10 BCM-LOST --EVAPORATION</a:t>
                      </a:r>
                      <a:endParaRPr lang="en-US" sz="2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653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1978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Egypt and Ethiopia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>
                        <a:solidFill>
                          <a:schemeClr val="tx1"/>
                        </a:solidFill>
                        <a:latin typeface="Bell MT"/>
                        <a:ea typeface="Calibri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Ethiopia’s proposed construction of dams on the headwaters of the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Blue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6948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1979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Egypt and Ethiopia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Bell MT"/>
                        <a:ea typeface="Calibri"/>
                        <a:cs typeface="David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Anwar Sadat declared: “The only matter that could take Egypt to war again is water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Bell MT"/>
                          <a:ea typeface="Calibri"/>
                          <a:cs typeface="David"/>
                        </a:rPr>
                        <a:t>”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76200" y="2"/>
          <a:ext cx="9067800" cy="7087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5800"/>
                <a:gridCol w="1676400"/>
                <a:gridCol w="914400"/>
                <a:gridCol w="914400"/>
                <a:gridCol w="4876800"/>
              </a:tblGrid>
              <a:tr h="380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/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/>
                        <a:t>Year</a:t>
                      </a:r>
                      <a:endParaRPr lang="en-US" sz="3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Parties</a:t>
                      </a: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Agreed Issues</a:t>
                      </a:r>
                      <a:endParaRPr lang="en-US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/>
                        <a:t>Conflicting Issues</a:t>
                      </a:r>
                      <a:endParaRPr lang="en-US" sz="3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1"/>
                    </a:solidFill>
                  </a:tcPr>
                </a:tc>
              </a:tr>
              <a:tr h="6970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1992</a:t>
                      </a:r>
                      <a:endParaRPr lang="en-US" sz="3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The Technical Cooperation Committee for the Promotion of the </a:t>
                      </a:r>
                      <a:r>
                        <a:rPr lang="en-US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Dev’t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&amp; </a:t>
                      </a:r>
                      <a:r>
                        <a:rPr lang="en-US" sz="1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Env’tal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Protection of the basin (TECCONILE) was 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established.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4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1994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Egypt 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&amp; 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Sudan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Egypt planned and then cancelled an air raid on Khartoum, where a dam was being built.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425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1995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Egypt 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&amp; Sudan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Increased tensions over the attempted assassination of </a:t>
                      </a:r>
                      <a:r>
                        <a:rPr lang="en-US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President Mubarak</a:t>
                      </a:r>
                      <a:r>
                        <a:rPr lang="en-US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en-US" sz="32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39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1999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Water ministers of nine countries  established </a:t>
                      </a:r>
                      <a:r>
                        <a:rPr lang="en-US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NBI</a:t>
                      </a:r>
                      <a:endParaRPr lang="en-US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 achieve sustainable socio-economic </a:t>
                      </a:r>
                      <a:r>
                        <a:rPr lang="en-US" sz="16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dev’t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through the equitable utilization of, &amp; benefit from, the common NB water resources.</a:t>
                      </a:r>
                      <a:endParaRPr lang="en-US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990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2001</a:t>
                      </a:r>
                      <a:endParaRPr lang="en-US" sz="3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Egypt, Sudan, </a:t>
                      </a:r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&amp; </a:t>
                      </a:r>
                      <a:r>
                        <a:rPr lang="en-U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Ethiopia established the Eastern Nile Subsidiary Action Plan (ENSAP), coordinating their efforts to execute joint </a:t>
                      </a:r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&amp; </a:t>
                      </a:r>
                      <a:r>
                        <a:rPr lang="en-U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independent irrigation, hydroelectric power</a:t>
                      </a:r>
                      <a:r>
                        <a:rPr lang="en-US" sz="16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&amp; water mgt </a:t>
                      </a:r>
                      <a:r>
                        <a:rPr lang="en-US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projects in the basin.</a:t>
                      </a:r>
                      <a:endParaRPr lang="en-US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172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2010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just"/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</a:t>
                      </a:r>
                      <a:r>
                        <a:rPr lang="en-US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upstream (NBI) members signed the Cooperative Framework Agreement (CFA),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4 </a:t>
                      </a:r>
                      <a:r>
                        <a:rPr lang="en-US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members ratified the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Entebbe Agreement: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 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establish principles, rights and obligations to ensure long-term &amp; sustainable mgmt and </a:t>
                      </a:r>
                      <a:r>
                        <a:rPr lang="en-GB" sz="20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dev’t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of the shared Nile waters.</a:t>
                      </a:r>
                      <a:r>
                        <a:rPr lang="en-GB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50600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2011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Ethiopia has launched the construction of the Grand Ethiopian Renaissance Dam, GERD.</a:t>
                      </a:r>
                    </a:p>
                    <a:p>
                      <a:pPr marL="0" marR="0" algn="just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6,000MW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create a lake with a volume of about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 billion cubic meters</a:t>
                      </a:r>
                      <a:endParaRPr lang="en-US" sz="18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771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2015</a:t>
                      </a:r>
                      <a:endParaRPr lang="en-US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Egypt, Ethiopia &amp; Sudan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Signed "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Declaration of Principles“ </a:t>
                      </a:r>
                      <a:r>
                        <a:rPr lang="en-US" sz="18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put an end to a four-year dispute over Nile water sharing arrangements among Nile Basin countries. 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Result..</a:t>
            </a:r>
            <a:r>
              <a:rPr lang="en-US" dirty="0" err="1" smtClean="0"/>
              <a:t>contd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dirty="0" smtClean="0"/>
              <a:t>The 4</a:t>
            </a:r>
            <a:r>
              <a:rPr lang="en-US" baseline="30000" dirty="0" smtClean="0"/>
              <a:t>th</a:t>
            </a:r>
            <a:r>
              <a:rPr lang="en-US" dirty="0" smtClean="0"/>
              <a:t>  principle of the March 2015 declaration i.e</a:t>
            </a:r>
            <a:r>
              <a:rPr lang="en-US" i="1" dirty="0" smtClean="0"/>
              <a:t>. </a:t>
            </a:r>
            <a:r>
              <a:rPr lang="en-US" b="1" i="1" dirty="0" smtClean="0"/>
              <a:t>the Principle of fair and appropriate use</a:t>
            </a:r>
            <a:r>
              <a:rPr lang="en-US" b="1" dirty="0" smtClean="0"/>
              <a:t>”, </a:t>
            </a:r>
            <a:r>
              <a:rPr lang="en-US" dirty="0" smtClean="0"/>
              <a:t>the 3 countries agreed </a:t>
            </a:r>
            <a:r>
              <a:rPr lang="en-US" b="1" i="1" dirty="0" smtClean="0"/>
              <a:t>to use their common water sources in their provinces in a fair &amp; appropriate manner</a:t>
            </a:r>
            <a:r>
              <a:rPr lang="en-US" dirty="0" smtClean="0"/>
              <a:t>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The 9</a:t>
            </a:r>
            <a:r>
              <a:rPr lang="en-US" baseline="30000" dirty="0" smtClean="0"/>
              <a:t>th</a:t>
            </a:r>
            <a:r>
              <a:rPr lang="en-US" dirty="0" smtClean="0"/>
              <a:t>  principle of declaration i.e. the </a:t>
            </a:r>
            <a:r>
              <a:rPr lang="en-US" b="1" dirty="0" smtClean="0"/>
              <a:t>“</a:t>
            </a:r>
            <a:r>
              <a:rPr lang="en-US" b="1" i="1" dirty="0" smtClean="0"/>
              <a:t>principle of the sovereignty, unity and territorial integrity of the State</a:t>
            </a:r>
            <a:r>
              <a:rPr lang="en-US" b="1" dirty="0" smtClean="0"/>
              <a:t>”</a:t>
            </a:r>
            <a:r>
              <a:rPr lang="en-US" dirty="0" smtClean="0"/>
              <a:t> 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The 3 countries agreed to cooperate on the basis of </a:t>
            </a:r>
            <a:r>
              <a:rPr lang="en-US" b="1" i="1" dirty="0" smtClean="0"/>
              <a:t>equal sovereignty, unity &amp; territorial integrity </a:t>
            </a:r>
            <a:r>
              <a:rPr lang="en-US" dirty="0" smtClean="0"/>
              <a:t>of the state, mutual benefit &amp; good will, in order to better use &amp; protect the River Nile.</a:t>
            </a:r>
          </a:p>
          <a:p>
            <a:pPr algn="just">
              <a:buFont typeface="Wingdings" pitchFamily="2" charset="2"/>
              <a:buChar char="§"/>
            </a:pPr>
            <a:r>
              <a:rPr lang="en-US" dirty="0" smtClean="0"/>
              <a:t> This could be considered a big progress for  PR change over the use of Blue Nile River. </a:t>
            </a:r>
          </a:p>
          <a:p>
            <a:pPr algn="just">
              <a:buNone/>
            </a:pPr>
            <a:endParaRPr lang="en-US" b="1" dirty="0" smtClean="0"/>
          </a:p>
          <a:p>
            <a:pPr algn="just"/>
            <a:endParaRPr lang="en-US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991600" cy="9906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CONTENTS OF PRESENTATION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623929"/>
              </p:ext>
            </p:extLst>
          </p:nvPr>
        </p:nvGraphicFramePr>
        <p:xfrm>
          <a:off x="228600" y="914400"/>
          <a:ext cx="86868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4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Two contrasting views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3810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en-US" dirty="0" smtClean="0"/>
              <a:t>Future cooperation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228600" y="1676400"/>
            <a:ext cx="4268788" cy="4449763"/>
          </a:xfrm>
          <a:ln>
            <a:solidFill>
              <a:srgbClr val="FF0000"/>
            </a:solidFill>
          </a:ln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3200" dirty="0" smtClean="0"/>
              <a:t>views water resources as an arena for future cooperation</a:t>
            </a:r>
          </a:p>
          <a:p>
            <a:pPr>
              <a:buNone/>
            </a:pPr>
            <a:r>
              <a:rPr lang="en-US" sz="2800" dirty="0" smtClean="0"/>
              <a:t>(</a:t>
            </a:r>
            <a:r>
              <a:rPr lang="en-US" sz="2800" dirty="0" err="1" smtClean="0"/>
              <a:t>Arsano</a:t>
            </a:r>
            <a:r>
              <a:rPr lang="en-US" sz="2800" dirty="0" smtClean="0"/>
              <a:t>, 2007; Elise Bolding, 1993) 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No state boundary, no barbed wire, no wall can stop water flowing along its natural course. </a:t>
            </a:r>
            <a:endParaRPr lang="en-US" sz="28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572000" y="990600"/>
            <a:ext cx="4041775" cy="3810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 anchor="ctr">
            <a:normAutofit fontScale="92500" lnSpcReduction="20000"/>
          </a:bodyPr>
          <a:lstStyle/>
          <a:p>
            <a:pPr algn="ctr"/>
            <a:r>
              <a:rPr lang="en-US" dirty="0" smtClean="0"/>
              <a:t>Future conflict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270375" cy="4525963"/>
          </a:xfrm>
          <a:ln>
            <a:solidFill>
              <a:srgbClr val="FF0000"/>
            </a:solidFill>
          </a:ln>
        </p:spPr>
        <p:txBody>
          <a:bodyPr/>
          <a:lstStyle/>
          <a:p>
            <a:pPr algn="just"/>
            <a:r>
              <a:rPr lang="en-US" sz="3200" dirty="0" smtClean="0"/>
              <a:t>views water resources as an arena for future conflict.</a:t>
            </a:r>
          </a:p>
          <a:p>
            <a:pPr algn="just">
              <a:buNone/>
            </a:pPr>
            <a:r>
              <a:rPr lang="en-US" dirty="0" smtClean="0"/>
              <a:t>(J. star, 1991; </a:t>
            </a:r>
            <a:r>
              <a:rPr lang="en-US" dirty="0" err="1" smtClean="0"/>
              <a:t>Fakenmark</a:t>
            </a:r>
            <a:r>
              <a:rPr lang="en-US" dirty="0" smtClean="0"/>
              <a:t>,  1992;</a:t>
            </a:r>
          </a:p>
          <a:p>
            <a:pPr algn="just">
              <a:buNone/>
            </a:pPr>
            <a:r>
              <a:rPr lang="en-US" dirty="0" err="1" smtClean="0"/>
              <a:t>Gelak</a:t>
            </a:r>
            <a:r>
              <a:rPr lang="en-US" dirty="0" smtClean="0"/>
              <a:t>, 1993; </a:t>
            </a:r>
            <a:r>
              <a:rPr lang="en-US" dirty="0" err="1" smtClean="0"/>
              <a:t>Jorgakos</a:t>
            </a:r>
            <a:r>
              <a:rPr lang="en-US" dirty="0" smtClean="0"/>
              <a:t>, undated)</a:t>
            </a:r>
          </a:p>
          <a:p>
            <a:pPr algn="just"/>
            <a:endParaRPr lang="en-US" sz="3200" dirty="0" smtClean="0"/>
          </a:p>
          <a:p>
            <a:pPr algn="just"/>
            <a:endParaRPr lang="en-US" sz="32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Results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5715000"/>
          </a:xfrm>
          <a:ln>
            <a:solidFill>
              <a:srgbClr val="FF0000"/>
            </a:solidFill>
          </a:ln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en-US" sz="3900" b="1" dirty="0" smtClean="0"/>
              <a:t>Verbal conflicts B/n Ethiopia and Egypt</a:t>
            </a:r>
          </a:p>
          <a:p>
            <a:pPr algn="just"/>
            <a:r>
              <a:rPr lang="en-US" dirty="0" smtClean="0"/>
              <a:t>“</a:t>
            </a:r>
            <a:r>
              <a:rPr lang="en-US" b="1" i="1" dirty="0" smtClean="0">
                <a:solidFill>
                  <a:srgbClr val="FF0000"/>
                </a:solidFill>
              </a:rPr>
              <a:t>Egypt is the gift of the Nile</a:t>
            </a:r>
            <a:r>
              <a:rPr lang="en-US" dirty="0" smtClean="0"/>
              <a:t>.”…</a:t>
            </a:r>
            <a:r>
              <a:rPr lang="en-US" dirty="0" err="1" smtClean="0"/>
              <a:t>Herodutus</a:t>
            </a:r>
            <a:r>
              <a:rPr lang="en-US" dirty="0" smtClean="0"/>
              <a:t> in 5</a:t>
            </a:r>
            <a:r>
              <a:rPr lang="en-US" baseline="30000" dirty="0" smtClean="0"/>
              <a:t>th</a:t>
            </a:r>
            <a:r>
              <a:rPr lang="en-US" dirty="0" smtClean="0"/>
              <a:t> Century B.C.E</a:t>
            </a:r>
            <a:endParaRPr lang="en-US" b="1" dirty="0" smtClean="0"/>
          </a:p>
          <a:p>
            <a:pPr algn="just"/>
            <a:r>
              <a:rPr lang="en-US" dirty="0" smtClean="0"/>
              <a:t>“</a:t>
            </a:r>
            <a:r>
              <a:rPr lang="en-US" b="1" i="1" dirty="0" smtClean="0">
                <a:solidFill>
                  <a:srgbClr val="FF0000"/>
                </a:solidFill>
              </a:rPr>
              <a:t>Without Nile, there would have been no food, no people, no state, &amp; no monuments</a:t>
            </a:r>
            <a:r>
              <a:rPr lang="en-US" dirty="0" smtClean="0"/>
              <a:t>”…in Egypt and Sudan</a:t>
            </a:r>
          </a:p>
          <a:p>
            <a:pPr algn="just"/>
            <a:r>
              <a:rPr lang="en-US" dirty="0" smtClean="0"/>
              <a:t>Boutros Boutros-Ghali (1988), the former secretary-general of the UN, has predicted that </a:t>
            </a:r>
            <a:r>
              <a:rPr lang="en-US" i="1" dirty="0" smtClean="0"/>
              <a:t>“</a:t>
            </a:r>
            <a:r>
              <a:rPr lang="en-US" b="1" i="1" dirty="0" smtClean="0">
                <a:solidFill>
                  <a:srgbClr val="FF0000"/>
                </a:solidFill>
              </a:rPr>
              <a:t>the next war in the region will be over water</a:t>
            </a:r>
            <a:r>
              <a:rPr lang="en-US" dirty="0" smtClean="0">
                <a:solidFill>
                  <a:srgbClr val="FF0000"/>
                </a:solidFill>
              </a:rPr>
              <a:t>”</a:t>
            </a:r>
          </a:p>
          <a:p>
            <a:pPr algn="just"/>
            <a:r>
              <a:rPr lang="en-US" dirty="0" smtClean="0"/>
              <a:t>BBC(2000) indicated that “</a:t>
            </a:r>
            <a:r>
              <a:rPr lang="en-US" b="1" i="1" dirty="0" smtClean="0">
                <a:solidFill>
                  <a:srgbClr val="FF0000"/>
                </a:solidFill>
              </a:rPr>
              <a:t>In the next 25 years water scarcity will be the main source of conflict</a:t>
            </a:r>
            <a:r>
              <a:rPr lang="en-US" dirty="0" smtClean="0"/>
              <a:t>”.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11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8915400" cy="6172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/>
              <a:t>In 2000, the </a:t>
            </a:r>
            <a:r>
              <a:rPr lang="en-US" b="1" dirty="0" smtClean="0"/>
              <a:t>American congress </a:t>
            </a:r>
            <a:r>
              <a:rPr lang="en-US" dirty="0" smtClean="0"/>
              <a:t>also indicated water </a:t>
            </a:r>
            <a:r>
              <a:rPr lang="en-US" dirty="0" err="1" smtClean="0"/>
              <a:t>distrib</a:t>
            </a:r>
            <a:r>
              <a:rPr lang="en-US" dirty="0" smtClean="0"/>
              <a:t>. conflict will be the major factor that would threaten Sub-Saharan African countries especially EGYPT, SUDAN &amp; ETHIOPIA.</a:t>
            </a:r>
          </a:p>
          <a:p>
            <a:pPr algn="just"/>
            <a:r>
              <a:rPr lang="en-US" dirty="0" smtClean="0"/>
              <a:t>Former Egyptian president </a:t>
            </a:r>
            <a:r>
              <a:rPr lang="en-US" b="1" dirty="0" err="1" smtClean="0"/>
              <a:t>Morsi</a:t>
            </a:r>
            <a:r>
              <a:rPr lang="en-US" dirty="0" smtClean="0"/>
              <a:t> warned that “</a:t>
            </a:r>
            <a:r>
              <a:rPr lang="en-US" b="1" i="1" dirty="0" smtClean="0">
                <a:solidFill>
                  <a:srgbClr val="FF0000"/>
                </a:solidFill>
              </a:rPr>
              <a:t>if Egypt’s share of the Nile’s water diminishes by one drop, that ‘blood’ would be the alternative</a:t>
            </a:r>
            <a:r>
              <a:rPr lang="en-US" dirty="0" smtClean="0"/>
              <a:t>”</a:t>
            </a:r>
          </a:p>
          <a:p>
            <a:pPr algn="just"/>
            <a:r>
              <a:rPr lang="en-US" dirty="0" smtClean="0"/>
              <a:t>Ethiopian PM </a:t>
            </a:r>
            <a:r>
              <a:rPr lang="en-US" dirty="0" err="1" smtClean="0"/>
              <a:t>Meles</a:t>
            </a:r>
            <a:r>
              <a:rPr lang="en-US" dirty="0" smtClean="0"/>
              <a:t> </a:t>
            </a:r>
            <a:r>
              <a:rPr lang="en-US" dirty="0" err="1" smtClean="0"/>
              <a:t>Zenawi</a:t>
            </a:r>
            <a:r>
              <a:rPr lang="en-US" dirty="0" smtClean="0"/>
              <a:t> told </a:t>
            </a:r>
            <a:r>
              <a:rPr lang="en-US" dirty="0" err="1" smtClean="0"/>
              <a:t>Algezira</a:t>
            </a:r>
            <a:r>
              <a:rPr lang="en-US" dirty="0" smtClean="0"/>
              <a:t>: </a:t>
            </a:r>
            <a:r>
              <a:rPr lang="en-US" b="1" dirty="0" smtClean="0"/>
              <a:t>“</a:t>
            </a:r>
            <a:r>
              <a:rPr lang="en-US" b="1" i="1" dirty="0" smtClean="0"/>
              <a:t>While Egypt is taking the Nile water to transform the Sahara Desert into something green, we in Ethiopia—who are the source of 86% of that water—are denied the possibility of using it to feed ourselves</a:t>
            </a:r>
            <a:r>
              <a:rPr lang="en-US" b="1" dirty="0" smtClean="0"/>
              <a:t>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635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Contd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85800"/>
            <a:ext cx="8382000" cy="59436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To the contrary, shared waters can better serve as catalyst for cooperation rather than conflict(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Arsano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2007). </a:t>
            </a: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Arsano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does not see any risk of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"water wars"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within and b/n states in the Nile Basin. </a:t>
            </a:r>
          </a:p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Yet, the riparian countries still did not established a confidence and trust in one or another way to fully cooperate.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334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Future Pressures on the Nile’s Water Flow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</p:nvPr>
        </p:nvGraphicFramePr>
        <p:xfrm>
          <a:off x="457200" y="457200"/>
          <a:ext cx="86868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0" name="Group 119"/>
          <p:cNvGrpSpPr/>
          <p:nvPr/>
        </p:nvGrpSpPr>
        <p:grpSpPr>
          <a:xfrm>
            <a:off x="2133600" y="1219200"/>
            <a:ext cx="2895600" cy="1676400"/>
            <a:chOff x="2133600" y="1371600"/>
            <a:chExt cx="2895600" cy="1676400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4572000" y="1371600"/>
              <a:ext cx="457200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362200" y="1524000"/>
              <a:ext cx="762000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2133600" y="3048000"/>
              <a:ext cx="18288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V="1">
              <a:off x="3962400" y="1905000"/>
              <a:ext cx="0" cy="114300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5" name="Straight Connector 54"/>
          <p:cNvCxnSpPr/>
          <p:nvPr/>
        </p:nvCxnSpPr>
        <p:spPr>
          <a:xfrm>
            <a:off x="2286000" y="6096000"/>
            <a:ext cx="381000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1" name="Group 120"/>
          <p:cNvGrpSpPr/>
          <p:nvPr/>
        </p:nvGrpSpPr>
        <p:grpSpPr>
          <a:xfrm>
            <a:off x="2286000" y="1371600"/>
            <a:ext cx="6400800" cy="4724400"/>
            <a:chOff x="2286000" y="1371600"/>
            <a:chExt cx="6400800" cy="4724400"/>
          </a:xfrm>
        </p:grpSpPr>
        <p:cxnSp>
          <p:nvCxnSpPr>
            <p:cNvPr id="23" name="Straight Arrow Connector 22"/>
            <p:cNvCxnSpPr/>
            <p:nvPr/>
          </p:nvCxnSpPr>
          <p:spPr>
            <a:xfrm flipV="1">
              <a:off x="5562600" y="4114800"/>
              <a:ext cx="0" cy="53340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1" name="Group 60"/>
            <p:cNvGrpSpPr/>
            <p:nvPr/>
          </p:nvGrpSpPr>
          <p:grpSpPr>
            <a:xfrm>
              <a:off x="2286000" y="4724400"/>
              <a:ext cx="762000" cy="1371600"/>
              <a:chOff x="2286000" y="4724400"/>
              <a:chExt cx="762000" cy="1371600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2286000" y="4724400"/>
                <a:ext cx="381000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/>
              <p:nvPr/>
            </p:nvCxnSpPr>
            <p:spPr>
              <a:xfrm>
                <a:off x="2667000" y="4724400"/>
                <a:ext cx="0" cy="137160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Arrow Connector 59"/>
              <p:cNvCxnSpPr/>
              <p:nvPr/>
            </p:nvCxnSpPr>
            <p:spPr>
              <a:xfrm>
                <a:off x="2667000" y="5334000"/>
                <a:ext cx="381000" cy="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Straight Arrow Connector 62"/>
            <p:cNvCxnSpPr/>
            <p:nvPr/>
          </p:nvCxnSpPr>
          <p:spPr>
            <a:xfrm>
              <a:off x="4495800" y="5257800"/>
              <a:ext cx="381000" cy="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V="1">
              <a:off x="5715000" y="1752600"/>
              <a:ext cx="0" cy="160020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5" name="Group 114"/>
            <p:cNvGrpSpPr/>
            <p:nvPr/>
          </p:nvGrpSpPr>
          <p:grpSpPr>
            <a:xfrm>
              <a:off x="8305800" y="3200400"/>
              <a:ext cx="381000" cy="1600200"/>
              <a:chOff x="8305800" y="3200400"/>
              <a:chExt cx="381000" cy="1600200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>
                <a:off x="8305800" y="4800600"/>
                <a:ext cx="381000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Arrow Connector 87"/>
              <p:cNvCxnSpPr/>
              <p:nvPr/>
            </p:nvCxnSpPr>
            <p:spPr>
              <a:xfrm flipV="1">
                <a:off x="8686800" y="3200400"/>
                <a:ext cx="0" cy="160020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1" name="Straight Connector 90"/>
            <p:cNvCxnSpPr/>
            <p:nvPr/>
          </p:nvCxnSpPr>
          <p:spPr>
            <a:xfrm>
              <a:off x="6400800" y="3886200"/>
              <a:ext cx="1143000" cy="0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Arrow Connector 92"/>
            <p:cNvCxnSpPr/>
            <p:nvPr/>
          </p:nvCxnSpPr>
          <p:spPr>
            <a:xfrm>
              <a:off x="7543800" y="3886200"/>
              <a:ext cx="0" cy="457200"/>
            </a:xfrm>
            <a:prstGeom prst="straightConnector1">
              <a:avLst/>
            </a:prstGeom>
            <a:ln w="2222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4" name="Group 113"/>
            <p:cNvGrpSpPr/>
            <p:nvPr/>
          </p:nvGrpSpPr>
          <p:grpSpPr>
            <a:xfrm>
              <a:off x="6629400" y="1371600"/>
              <a:ext cx="1905000" cy="762000"/>
              <a:chOff x="6629400" y="1371600"/>
              <a:chExt cx="1905000" cy="762000"/>
            </a:xfrm>
          </p:grpSpPr>
          <p:cxnSp>
            <p:nvCxnSpPr>
              <p:cNvPr id="96" name="Straight Connector 95"/>
              <p:cNvCxnSpPr/>
              <p:nvPr/>
            </p:nvCxnSpPr>
            <p:spPr>
              <a:xfrm>
                <a:off x="6629400" y="1371600"/>
                <a:ext cx="1905000" cy="0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Arrow Connector 97"/>
              <p:cNvCxnSpPr/>
              <p:nvPr/>
            </p:nvCxnSpPr>
            <p:spPr>
              <a:xfrm>
                <a:off x="8534400" y="1371600"/>
                <a:ext cx="0" cy="762000"/>
              </a:xfrm>
              <a:prstGeom prst="straightConnector1">
                <a:avLst/>
              </a:prstGeom>
              <a:ln w="222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87362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r>
              <a:rPr lang="en-US" sz="3600" b="1" dirty="0" smtClean="0"/>
              <a:t>CONCLUSIONS AND RECOMMENDATION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33400"/>
            <a:ext cx="8686800" cy="63246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4000" dirty="0" smtClean="0"/>
              <a:t>There is no integrated plan for optimum use &amp; </a:t>
            </a:r>
            <a:r>
              <a:rPr lang="en-US" sz="4000" dirty="0" err="1" smtClean="0"/>
              <a:t>dev’t</a:t>
            </a:r>
            <a:r>
              <a:rPr lang="en-US" sz="4000" dirty="0" smtClean="0"/>
              <a:t> of the waters of this river, which could benefit the 3 countries.</a:t>
            </a:r>
          </a:p>
          <a:p>
            <a:pPr algn="just"/>
            <a:r>
              <a:rPr lang="en-US" sz="4000" dirty="0" smtClean="0"/>
              <a:t>This study believes that In order to satisfy the future water demands of the economy &amp; the </a:t>
            </a:r>
            <a:r>
              <a:rPr lang="en-US" sz="4000" dirty="0" err="1" smtClean="0"/>
              <a:t>popn</a:t>
            </a:r>
            <a:r>
              <a:rPr lang="en-US" sz="4000" dirty="0" smtClean="0"/>
              <a:t> growth, utilization of our common resource </a:t>
            </a:r>
            <a:r>
              <a:rPr lang="en-US" sz="4000" dirty="0" err="1" smtClean="0"/>
              <a:t>i.e</a:t>
            </a:r>
            <a:r>
              <a:rPr lang="en-US" sz="4000" dirty="0" smtClean="0"/>
              <a:t> </a:t>
            </a:r>
            <a:r>
              <a:rPr lang="en-US" sz="4000" b="1" dirty="0" smtClean="0"/>
              <a:t>Blue Nile River </a:t>
            </a:r>
            <a:r>
              <a:rPr lang="en-US" sz="4000" dirty="0" smtClean="0"/>
              <a:t>will be </a:t>
            </a:r>
            <a:r>
              <a:rPr lang="en-US" sz="4000" b="1" dirty="0" smtClean="0"/>
              <a:t>intensified</a:t>
            </a:r>
            <a:r>
              <a:rPr lang="en-US" sz="4000" dirty="0" smtClean="0"/>
              <a:t> and hence;</a:t>
            </a:r>
          </a:p>
          <a:p>
            <a:pPr algn="just"/>
            <a:r>
              <a:rPr lang="en-US" sz="4000" dirty="0" smtClean="0"/>
              <a:t>One could expect that </a:t>
            </a:r>
            <a:r>
              <a:rPr lang="en-US" sz="4000" b="1" dirty="0" smtClean="0"/>
              <a:t>future conflicts over water sharing </a:t>
            </a:r>
            <a:r>
              <a:rPr lang="en-US" sz="4000" dirty="0" smtClean="0"/>
              <a:t>are  highly probable.</a:t>
            </a:r>
          </a:p>
          <a:p>
            <a:pPr algn="just"/>
            <a:r>
              <a:rPr lang="en-US" sz="4000" dirty="0" smtClean="0"/>
              <a:t>Moreover, we have to make sure that new rules of PRs over the fair &amp; equitable use of Blue Nile River will serve the interests of those with </a:t>
            </a:r>
            <a:r>
              <a:rPr lang="en-US" sz="4000" b="1" dirty="0" smtClean="0"/>
              <a:t>strong bargaining power</a:t>
            </a:r>
            <a:r>
              <a:rPr lang="en-US" sz="4000" dirty="0" smtClean="0"/>
              <a:t>.</a:t>
            </a:r>
          </a:p>
          <a:p>
            <a:pPr algn="just"/>
            <a:r>
              <a:rPr lang="en-US" sz="4000" dirty="0" smtClean="0"/>
              <a:t>AS </a:t>
            </a:r>
            <a:r>
              <a:rPr lang="en-US" sz="4000" dirty="0" err="1" smtClean="0"/>
              <a:t>Libecap</a:t>
            </a:r>
            <a:r>
              <a:rPr lang="en-US" sz="4000" dirty="0" smtClean="0"/>
              <a:t> claimed </a:t>
            </a:r>
            <a:r>
              <a:rPr lang="en-US" sz="4000" b="1" dirty="0" smtClean="0"/>
              <a:t>distributional inequality </a:t>
            </a:r>
            <a:r>
              <a:rPr lang="en-US" sz="4000" dirty="0" smtClean="0"/>
              <a:t>can impede PR change also sheds light on the role of </a:t>
            </a:r>
            <a:r>
              <a:rPr lang="en-US" sz="4000" dirty="0" err="1" smtClean="0"/>
              <a:t>distrib</a:t>
            </a:r>
            <a:r>
              <a:rPr lang="en-US" sz="4000" dirty="0" smtClean="0"/>
              <a:t>. inequality in PRs transformation over the fair use of Blue Nile River among the 3 countries.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5962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Conclu</a:t>
            </a:r>
            <a:r>
              <a:rPr lang="en-US" dirty="0" smtClean="0"/>
              <a:t> and </a:t>
            </a:r>
            <a:r>
              <a:rPr lang="en-US" dirty="0" err="1" smtClean="0"/>
              <a:t>recomm</a:t>
            </a:r>
            <a:r>
              <a:rPr lang="en-US" dirty="0" smtClean="0"/>
              <a:t>..</a:t>
            </a:r>
            <a:r>
              <a:rPr lang="en-US" dirty="0" err="1" smtClean="0"/>
              <a:t>contd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8915400" cy="57912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Since water crisis in the Blue Nile River Basin is predictable;</a:t>
            </a: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Strengthening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regional integration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&amp; the credible commitment in order to promote mutually beneficial inter-dependencies is very crucial.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study suggests that Ethiopia should exert maximum effort in convincing countries to ratify the Entebbe Agreement (CFA) b/c any continued delays in negotiations will lead to further degradation of relations between the 3 states.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le-three-leaders_3242723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228600"/>
            <a:ext cx="8458200" cy="64008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" name="Rectangle 2"/>
          <p:cNvSpPr/>
          <p:nvPr/>
        </p:nvSpPr>
        <p:spPr>
          <a:xfrm rot="19307113">
            <a:off x="1797800" y="3382252"/>
            <a:ext cx="53197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dirty="0" smtClean="0">
                <a:solidFill>
                  <a:srgbClr val="FF0000"/>
                </a:solidFill>
              </a:rPr>
              <a:t>Thank you</a:t>
            </a:r>
            <a:endParaRPr 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en-US" sz="6600" b="1" dirty="0" smtClean="0"/>
              <a:t>INTRODUCTION</a:t>
            </a:r>
            <a:endParaRPr lang="en-US" sz="6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" y="1371600"/>
            <a:ext cx="8953500" cy="52578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GB" sz="4000" b="1" dirty="0" smtClean="0"/>
              <a:t>The Nile is one of the world’s longest rivers, passing through 6,695 km.</a:t>
            </a:r>
          </a:p>
          <a:p>
            <a:pPr algn="just"/>
            <a:r>
              <a:rPr lang="en-GB" sz="4000" b="1" dirty="0"/>
              <a:t>The drainage Basin of the Nile covers about 3.2 million square </a:t>
            </a:r>
            <a:r>
              <a:rPr lang="en-GB" sz="4000" b="1" dirty="0" err="1" smtClean="0"/>
              <a:t>kms</a:t>
            </a:r>
            <a:r>
              <a:rPr lang="en-GB" sz="4000" b="1" dirty="0" smtClean="0"/>
              <a:t> spread.</a:t>
            </a:r>
          </a:p>
          <a:p>
            <a:pPr algn="just"/>
            <a:r>
              <a:rPr lang="en-GB" sz="4000" b="1" dirty="0"/>
              <a:t>The basin area is about </a:t>
            </a:r>
            <a:r>
              <a:rPr lang="en-GB" sz="4000" b="1" dirty="0" smtClean="0"/>
              <a:t>1/10 of </a:t>
            </a:r>
            <a:r>
              <a:rPr lang="en-GB" sz="4000" b="1" dirty="0"/>
              <a:t>the land area of Africa </a:t>
            </a:r>
            <a:r>
              <a:rPr lang="en-GB" sz="4000" b="1" dirty="0" smtClean="0"/>
              <a:t>&amp; </a:t>
            </a:r>
            <a:r>
              <a:rPr lang="en-GB" sz="4000" b="1" dirty="0"/>
              <a:t>is shared by </a:t>
            </a:r>
            <a:r>
              <a:rPr lang="en-GB" sz="4000" b="1" dirty="0" smtClean="0"/>
              <a:t>11 countries</a:t>
            </a:r>
            <a:r>
              <a:rPr lang="en-GB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4111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INTRODN..CONTD…</a:t>
            </a:r>
            <a:endParaRPr lang="en-US" dirty="0"/>
          </a:p>
        </p:txBody>
      </p:sp>
      <p:pic>
        <p:nvPicPr>
          <p:cNvPr id="4" name="Content Placeholder 3" descr="http://e360.yale.edu/images/slideshows/Ethiopian-Renaissance-Dam-1.pn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457200"/>
            <a:ext cx="8534400" cy="6096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762000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dirty="0" smtClean="0"/>
              <a:t>INTROD..CONTD..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The Basin has significant potential for: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36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lean energy (hydropower) </a:t>
            </a:r>
            <a:r>
              <a:rPr lang="en-GB" sz="3600" dirty="0" err="1" smtClean="0">
                <a:latin typeface="Times New Roman" pitchFamily="18" charset="0"/>
                <a:cs typeface="Times New Roman" pitchFamily="18" charset="0"/>
              </a:rPr>
              <a:t>dev’t</a:t>
            </a:r>
            <a:r>
              <a:rPr lang="en-GB" sz="3600" dirty="0" smtClean="0">
                <a:latin typeface="Times New Roman" pitchFamily="18" charset="0"/>
                <a:cs typeface="Times New Roman" pitchFamily="18" charset="0"/>
              </a:rPr>
              <a:t> &amp; power trade;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Irrigated &amp; rain-fed agri. </a:t>
            </a:r>
            <a:r>
              <a:rPr lang="en-GB" sz="4000" dirty="0" err="1" smtClean="0">
                <a:latin typeface="Times New Roman" pitchFamily="18" charset="0"/>
                <a:cs typeface="Times New Roman" pitchFamily="18" charset="0"/>
              </a:rPr>
              <a:t>prodn</a:t>
            </a: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Preservation &amp; use for eco-tourism</a:t>
            </a:r>
          </a:p>
          <a:p>
            <a:pPr lvl="1" algn="just">
              <a:buFont typeface="Wingdings" pitchFamily="2" charset="2"/>
              <a:buChar char="Ø"/>
            </a:pP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Drinking water, fisheries </a:t>
            </a:r>
            <a:r>
              <a:rPr lang="en-GB" sz="4000" dirty="0" err="1" smtClean="0">
                <a:latin typeface="Times New Roman" pitchFamily="18" charset="0"/>
                <a:cs typeface="Times New Roman" pitchFamily="18" charset="0"/>
              </a:rPr>
              <a:t>prodn</a:t>
            </a:r>
            <a:r>
              <a:rPr lang="en-GB" sz="4000" dirty="0" smtClean="0">
                <a:latin typeface="Times New Roman" pitchFamily="18" charset="0"/>
                <a:cs typeface="Times New Roman" pitchFamily="18" charset="0"/>
              </a:rPr>
              <a:t>, navigation, recreation &amp; ecosystem  maintenance..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9762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INTROD..CONTD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62000"/>
            <a:ext cx="8915400" cy="5867400"/>
          </a:xfrm>
        </p:spPr>
        <p:txBody>
          <a:bodyPr>
            <a:normAutofit fontScale="92500"/>
          </a:bodyPr>
          <a:lstStyle/>
          <a:p>
            <a:pPr algn="just"/>
            <a:r>
              <a:rPr lang="en-GB" dirty="0" smtClean="0"/>
              <a:t>In spite of all the importance  of the Blue Nile Basin(BNB), the scientific understanding of the Nile has been limited due to:</a:t>
            </a:r>
          </a:p>
          <a:p>
            <a:pPr algn="just"/>
            <a:r>
              <a:rPr lang="en-GB" dirty="0" smtClean="0"/>
              <a:t>Insufficient basin-wide hydrologic, meteorological, climatic, socio-economic, ecosystem related data &amp; info, &amp; institutional capabilities. </a:t>
            </a:r>
          </a:p>
          <a:p>
            <a:pPr algn="just"/>
            <a:r>
              <a:rPr lang="en-GB" dirty="0" smtClean="0"/>
              <a:t>Asymmetry among the riparian countries in terms of water infrastructure </a:t>
            </a:r>
            <a:r>
              <a:rPr lang="en-GB" dirty="0" err="1" smtClean="0"/>
              <a:t>dev’t</a:t>
            </a:r>
            <a:r>
              <a:rPr lang="en-GB" dirty="0" smtClean="0"/>
              <a:t>, institutional &amp; technical capacity.</a:t>
            </a:r>
          </a:p>
          <a:p>
            <a:pPr algn="just"/>
            <a:r>
              <a:rPr lang="en-GB" dirty="0" smtClean="0"/>
              <a:t>These challenges &amp; threats are by their very nature trans-boundary &amp; </a:t>
            </a:r>
            <a:r>
              <a:rPr lang="en-US" b="1" dirty="0" smtClean="0"/>
              <a:t>the impact that the river has had on the international politics of the region is evident</a:t>
            </a:r>
            <a:r>
              <a:rPr lang="en-GB" dirty="0" smtClean="0"/>
              <a:t>.</a:t>
            </a: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>Objective of the study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685800"/>
            <a:ext cx="8458200" cy="5867400"/>
          </a:xfrm>
          <a:ln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/>
              <a:t>The General Objective</a:t>
            </a:r>
          </a:p>
          <a:p>
            <a:pPr algn="just"/>
            <a:r>
              <a:rPr lang="en-US" dirty="0" smtClean="0"/>
              <a:t>Is to examine the distributional conflict &amp; its implication for institutional change among the 3 riparian countries over Blue Nile River.</a:t>
            </a:r>
          </a:p>
          <a:p>
            <a:pPr algn="just">
              <a:buNone/>
            </a:pPr>
            <a:r>
              <a:rPr lang="en-US" b="1" dirty="0" smtClean="0"/>
              <a:t>The Specific Objectives</a:t>
            </a:r>
          </a:p>
          <a:p>
            <a:pPr lvl="0" algn="just"/>
            <a:r>
              <a:rPr lang="en-US" dirty="0" smtClean="0"/>
              <a:t>To analyze the property rights change about the utilization of Blue Nile River Basin over time.</a:t>
            </a:r>
          </a:p>
          <a:p>
            <a:pPr lvl="0" algn="just"/>
            <a:r>
              <a:rPr lang="en-US" dirty="0" smtClean="0"/>
              <a:t>To investigate the driving forces behind conflicts &amp; cooperation regarding issues of water </a:t>
            </a:r>
            <a:r>
              <a:rPr lang="en-US" dirty="0" err="1" smtClean="0"/>
              <a:t>distrib</a:t>
            </a:r>
            <a:r>
              <a:rPr lang="en-US" dirty="0" smtClean="0"/>
              <a:t>. among 3 countries.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14400"/>
          </a:xfrm>
          <a:solidFill>
            <a:srgbClr val="00B05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1.3. Theoretical and Conceptual Framework </a:t>
            </a:r>
            <a:br>
              <a:rPr lang="en-US" sz="3600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534400" cy="5257800"/>
          </a:xfrm>
          <a:ln>
            <a:solidFill>
              <a:srgbClr val="FF0000"/>
            </a:solidFill>
          </a:ln>
        </p:spPr>
        <p:txBody>
          <a:bodyPr>
            <a:noAutofit/>
          </a:bodyPr>
          <a:lstStyle/>
          <a:p>
            <a:pPr algn="just"/>
            <a:r>
              <a:rPr lang="en-US" sz="4000" dirty="0" smtClean="0"/>
              <a:t>Contemporary theoretical debates on PR change are dominated by 2 competing schools.</a:t>
            </a:r>
          </a:p>
          <a:p>
            <a:pPr algn="just"/>
            <a:r>
              <a:rPr lang="en-US" sz="4000" dirty="0" smtClean="0"/>
              <a:t>Each side identifies d/</a:t>
            </a:r>
            <a:r>
              <a:rPr lang="en-US" sz="4000" dirty="0" err="1" smtClean="0"/>
              <a:t>nt</a:t>
            </a:r>
            <a:r>
              <a:rPr lang="en-US" sz="4000" dirty="0" smtClean="0"/>
              <a:t> factors as critically responsible for the change of</a:t>
            </a:r>
            <a:br>
              <a:rPr lang="en-US" sz="4000" dirty="0" smtClean="0"/>
            </a:br>
            <a:r>
              <a:rPr lang="en-US" sz="4000" dirty="0" smtClean="0"/>
              <a:t>PR.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"/>
          </a:xfrm>
          <a:solidFill>
            <a:srgbClr val="00B050"/>
          </a:solidFill>
          <a:ln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THEORY..CONTD..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762000"/>
            <a:ext cx="4040188" cy="639762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 anchor="ctr"/>
          <a:lstStyle/>
          <a:p>
            <a:r>
              <a:rPr lang="en-US" dirty="0" smtClean="0"/>
              <a:t>The economic school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1447800"/>
            <a:ext cx="4800600" cy="5410200"/>
          </a:xfrm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algn="just"/>
            <a:r>
              <a:rPr lang="en-US" sz="2800" dirty="0" smtClean="0"/>
              <a:t>regards potential collective efficiency gains as the key  factor pushing for PR  change.</a:t>
            </a:r>
          </a:p>
          <a:p>
            <a:pPr algn="just"/>
            <a:r>
              <a:rPr lang="en-US" sz="2800" dirty="0" smtClean="0"/>
              <a:t>view PR evolution as a response to changes of  relative prices, via the  opening of new markets, </a:t>
            </a:r>
            <a:r>
              <a:rPr lang="en-US" sz="2800" dirty="0" err="1" smtClean="0"/>
              <a:t>popn</a:t>
            </a:r>
            <a:r>
              <a:rPr lang="en-US" sz="2800" dirty="0" smtClean="0"/>
              <a:t> change, technological innovation.</a:t>
            </a:r>
          </a:p>
          <a:p>
            <a:pPr algn="just"/>
            <a:r>
              <a:rPr lang="en-US" sz="2800" dirty="0" smtClean="0"/>
              <a:t>emphasizing the “</a:t>
            </a:r>
            <a:r>
              <a:rPr lang="en-US" sz="2800" b="1" dirty="0" smtClean="0"/>
              <a:t>demand side</a:t>
            </a:r>
            <a:r>
              <a:rPr lang="en-US" sz="2800" dirty="0" smtClean="0"/>
              <a:t>” of institutional change (i.e., gains from the change).</a:t>
            </a:r>
          </a:p>
          <a:p>
            <a:pPr algn="just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762000"/>
            <a:ext cx="4114800" cy="639762"/>
          </a:xfrm>
          <a:solidFill>
            <a:srgbClr val="00B0F0"/>
          </a:solidFill>
          <a:ln>
            <a:solidFill>
              <a:srgbClr val="FF0000"/>
            </a:solidFill>
          </a:ln>
        </p:spPr>
        <p:txBody>
          <a:bodyPr anchor="ctr"/>
          <a:lstStyle/>
          <a:p>
            <a:r>
              <a:rPr lang="en-US" dirty="0" smtClean="0"/>
              <a:t>The distributional school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1447800"/>
            <a:ext cx="4343400" cy="5410200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stresses </a:t>
            </a:r>
            <a:r>
              <a:rPr lang="en-US" b="1" dirty="0" err="1" smtClean="0"/>
              <a:t>distrib</a:t>
            </a:r>
            <a:r>
              <a:rPr lang="en-US" b="1" dirty="0" smtClean="0"/>
              <a:t>. Inequality </a:t>
            </a:r>
            <a:r>
              <a:rPr lang="en-US" dirty="0" smtClean="0"/>
              <a:t>as the determinant force for the evolution of PR.</a:t>
            </a:r>
          </a:p>
          <a:p>
            <a:pPr algn="just"/>
            <a:r>
              <a:rPr lang="en-US" dirty="0" smtClean="0"/>
              <a:t>Potential </a:t>
            </a:r>
            <a:r>
              <a:rPr lang="en-US" dirty="0" err="1" smtClean="0"/>
              <a:t>improv’t</a:t>
            </a:r>
            <a:r>
              <a:rPr lang="en-US" dirty="0" smtClean="0"/>
              <a:t> in PR cannot be materialized when  distr. inequality is involved.</a:t>
            </a:r>
          </a:p>
          <a:p>
            <a:pPr algn="just"/>
            <a:r>
              <a:rPr lang="en-US" dirty="0" err="1" smtClean="0"/>
              <a:t>Distrib</a:t>
            </a:r>
            <a:r>
              <a:rPr lang="en-US" dirty="0" smtClean="0"/>
              <a:t>. conflicts inherent in any PR arrangement, can block or critically constrain the institutions that can be adopted (</a:t>
            </a:r>
            <a:r>
              <a:rPr lang="en-US" dirty="0" err="1" smtClean="0"/>
              <a:t>Libcap</a:t>
            </a:r>
            <a:r>
              <a:rPr lang="en-US" dirty="0" smtClean="0"/>
              <a:t>, 1998).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1940</Words>
  <Application>Microsoft Office PowerPoint</Application>
  <PresentationFormat>On-screen Show (4:3)</PresentationFormat>
  <Paragraphs>256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DISTRIBUTIONAL CONFLICT OVER BLUE NILE RIVER BASIN AND ITS IMPLICATION FOR INSTITUTIONAL CHANGE</vt:lpstr>
      <vt:lpstr>CONTENTS OF PRESENTATION</vt:lpstr>
      <vt:lpstr>INTRODUCTION</vt:lpstr>
      <vt:lpstr>INTRODN..CONTD…</vt:lpstr>
      <vt:lpstr>INTROD..CONTD..</vt:lpstr>
      <vt:lpstr>INTROD..CONTD</vt:lpstr>
      <vt:lpstr>Objective of the study</vt:lpstr>
      <vt:lpstr> 1.3. Theoretical and Conceptual Framework  </vt:lpstr>
      <vt:lpstr>THEORY..CONTD..</vt:lpstr>
      <vt:lpstr>THEORY..CONTD..</vt:lpstr>
      <vt:lpstr>Conceptual Framework.CONTD..</vt:lpstr>
      <vt:lpstr>Conceptual..contd..</vt:lpstr>
      <vt:lpstr> 2. METHODOLOGY OF THE STUDY </vt:lpstr>
      <vt:lpstr>PowerPoint Presentation</vt:lpstr>
      <vt:lpstr>Population and water withdrawal of the 3 countries</vt:lpstr>
      <vt:lpstr>Result..contd</vt:lpstr>
      <vt:lpstr>PowerPoint Presentation</vt:lpstr>
      <vt:lpstr>PowerPoint Presentation</vt:lpstr>
      <vt:lpstr>Result..contd</vt:lpstr>
      <vt:lpstr>Two contrasting views</vt:lpstr>
      <vt:lpstr>Results continued</vt:lpstr>
      <vt:lpstr>Contd…</vt:lpstr>
      <vt:lpstr>Contd…</vt:lpstr>
      <vt:lpstr> Future Pressures on the Nile’s Water Flow </vt:lpstr>
      <vt:lpstr>CONCLUSIONS AND RECOMMENDATION</vt:lpstr>
      <vt:lpstr>Conclu and recomm..contd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212</cp:revision>
  <cp:lastPrinted>2020-06-26T12:12:43Z</cp:lastPrinted>
  <dcterms:created xsi:type="dcterms:W3CDTF">2016-04-30T10:54:36Z</dcterms:created>
  <dcterms:modified xsi:type="dcterms:W3CDTF">2020-08-18T12:15:19Z</dcterms:modified>
</cp:coreProperties>
</file>