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7"/>
  </p:notesMasterIdLst>
  <p:sldIdLst>
    <p:sldId id="293" r:id="rId2"/>
    <p:sldId id="294" r:id="rId3"/>
    <p:sldId id="295" r:id="rId4"/>
    <p:sldId id="296" r:id="rId5"/>
    <p:sldId id="270" r:id="rId6"/>
    <p:sldId id="272" r:id="rId7"/>
    <p:sldId id="271" r:id="rId8"/>
    <p:sldId id="277" r:id="rId9"/>
    <p:sldId id="276" r:id="rId10"/>
    <p:sldId id="279" r:id="rId11"/>
    <p:sldId id="280" r:id="rId12"/>
    <p:sldId id="281" r:id="rId13"/>
    <p:sldId id="282" r:id="rId14"/>
    <p:sldId id="283" r:id="rId15"/>
    <p:sldId id="297" r:id="rId16"/>
    <p:sldId id="284" r:id="rId17"/>
    <p:sldId id="285" r:id="rId18"/>
    <p:sldId id="286" r:id="rId19"/>
    <p:sldId id="288" r:id="rId20"/>
    <p:sldId id="289" r:id="rId21"/>
    <p:sldId id="290" r:id="rId22"/>
    <p:sldId id="274" r:id="rId23"/>
    <p:sldId id="275" r:id="rId24"/>
    <p:sldId id="265" r:id="rId25"/>
    <p:sldId id="292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66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5" autoAdjust="0"/>
    <p:restoredTop sz="93775" autoAdjust="0"/>
  </p:normalViewPr>
  <p:slideViewPr>
    <p:cSldViewPr snapToGrid="0">
      <p:cViewPr varScale="1">
        <p:scale>
          <a:sx n="62" d="100"/>
          <a:sy n="62" d="100"/>
        </p:scale>
        <p:origin x="1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F1EC0F-82A0-4059-A5A2-738FAABB846F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0C5B7D-424F-4B6B-BD62-EB9016023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3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10F57-9BF9-41AD-92A6-CD3849F48F8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205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FB341-F511-4570-B2FA-3353D9DEDFC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029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5670D-C749-824E-B9E7-A730E8F43DE5}" type="datetimeFigureOut">
              <a:rPr lang="es-MX" smtClean="0"/>
              <a:t>19/08/2020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BD1D8-4B8F-4149-A68D-CA57D03F31A4}" type="slidenum">
              <a:rPr lang="es-MX" smtClean="0"/>
              <a:t>22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45186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5670D-C749-824E-B9E7-A730E8F43DE5}" type="datetimeFigureOut">
              <a:rPr lang="es-MX" smtClean="0"/>
              <a:t>19/08/2020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BD1D8-4B8F-4149-A68D-CA57D03F31A4}" type="slidenum">
              <a:rPr lang="es-MX" smtClean="0"/>
              <a:t>23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3168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439C-8A29-43B4-9C07-F466F7ACE58F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E5937-300C-4701-B81F-D1B9706F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647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439C-8A29-43B4-9C07-F466F7ACE58F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E5937-300C-4701-B81F-D1B9706F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146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439C-8A29-43B4-9C07-F466F7ACE58F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E5937-300C-4701-B81F-D1B9706FDD3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0559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439C-8A29-43B4-9C07-F466F7ACE58F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E5937-300C-4701-B81F-D1B9706F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297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439C-8A29-43B4-9C07-F466F7ACE58F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E5937-300C-4701-B81F-D1B9706FDD3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7479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439C-8A29-43B4-9C07-F466F7ACE58F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E5937-300C-4701-B81F-D1B9706F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792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439C-8A29-43B4-9C07-F466F7ACE58F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E5937-300C-4701-B81F-D1B9706F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3836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439C-8A29-43B4-9C07-F466F7ACE58F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E5937-300C-4701-B81F-D1B9706F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410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6EEDE-6486-774B-B0E3-751BBA42CE35}"/>
              </a:ext>
            </a:extLst>
          </p:cNvPr>
          <p:cNvSpPr/>
          <p:nvPr userDrawn="1"/>
        </p:nvSpPr>
        <p:spPr>
          <a:xfrm>
            <a:off x="4191000" y="0"/>
            <a:ext cx="8001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61914" y="6477000"/>
            <a:ext cx="377686" cy="381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0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C1406DC-BAEC-4717-8F68-46C92F1663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67000" y="225778"/>
            <a:ext cx="9144000" cy="1092483"/>
          </a:xfrm>
          <a:prstGeom prst="rect">
            <a:avLst/>
          </a:prstGeom>
        </p:spPr>
        <p:txBody>
          <a:bodyPr lIns="0" anchor="b"/>
          <a:lstStyle>
            <a:lvl1pPr>
              <a:defRPr lang="en-US" sz="3000" b="1" kern="1200" dirty="0">
                <a:solidFill>
                  <a:srgbClr val="C8722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028E3363-7137-4431-9927-3AE087A5B2B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43000" y="1714500"/>
            <a:ext cx="10668000" cy="4572001"/>
          </a:xfrm>
          <a:prstGeom prst="rect">
            <a:avLst/>
          </a:prstGeom>
        </p:spPr>
        <p:txBody>
          <a:bodyPr/>
          <a:lstStyle>
            <a:lvl1pPr>
              <a:defRPr sz="233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73" indent="-228591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54" indent="-228591">
              <a:buFont typeface="Wingdings" panose="05000000000000000000" pitchFamily="2" charset="2"/>
              <a:buChar char="ü"/>
              <a:defRPr sz="1667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318" indent="-228591">
              <a:buFont typeface="Wingdings" panose="05000000000000000000" pitchFamily="2" charset="2"/>
              <a:buChar char="§"/>
              <a:defRPr sz="1333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E76F451D-D169-4CA9-91EE-97F19A35C6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919507" y="6495963"/>
            <a:ext cx="2590006" cy="362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July 2, 2019</a:t>
            </a: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8A19F790-0343-4862-A140-1B409986B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4372" y="6477000"/>
            <a:ext cx="100065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Neal T. Graham Dissertation Defense</a:t>
            </a:r>
          </a:p>
        </p:txBody>
      </p:sp>
    </p:spTree>
    <p:extLst>
      <p:ext uri="{BB962C8B-B14F-4D97-AF65-F5344CB8AC3E}">
        <p14:creationId xmlns:p14="http://schemas.microsoft.com/office/powerpoint/2010/main" val="84417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439C-8A29-43B4-9C07-F466F7ACE58F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E5937-300C-4701-B81F-D1B9706F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87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439C-8A29-43B4-9C07-F466F7ACE58F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E5937-300C-4701-B81F-D1B9706F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55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439C-8A29-43B4-9C07-F466F7ACE58F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E5937-300C-4701-B81F-D1B9706F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949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439C-8A29-43B4-9C07-F466F7ACE58F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E5937-300C-4701-B81F-D1B9706F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515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439C-8A29-43B4-9C07-F466F7ACE58F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E5937-300C-4701-B81F-D1B9706F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38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439C-8A29-43B4-9C07-F466F7ACE58F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E5937-300C-4701-B81F-D1B9706F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122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439C-8A29-43B4-9C07-F466F7ACE58F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E5937-300C-4701-B81F-D1B9706F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027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E5937-300C-4701-B81F-D1B9706FDD3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439C-8A29-43B4-9C07-F466F7ACE58F}" type="datetimeFigureOut">
              <a:rPr lang="en-US" smtClean="0"/>
              <a:t>8/19/2020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609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3439C-8A29-43B4-9C07-F466F7ACE58F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8E5937-300C-4701-B81F-D1B9706F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257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jpeg"/><Relationship Id="rId4" Type="http://schemas.openxmlformats.org/officeDocument/2006/relationships/image" Target="../media/image38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4.jpeg"/><Relationship Id="rId7" Type="http://schemas.openxmlformats.org/officeDocument/2006/relationships/image" Target="../media/image46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42.png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https://www.nature.com/articles/s41598-018-20032-w/figures/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unece.org/fileadmin/DAM/env/water/publications/WAT_Good_practices/2015_PCCP_Flyer_Good_Practices__LIGHT_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Relationship Id="rId9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48343"/>
            <a:ext cx="10943771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 </a:t>
            </a:r>
            <a:r>
              <a:rPr lang="en-US" b="1" dirty="0">
                <a:solidFill>
                  <a:srgbClr val="0070C0"/>
                </a:solidFill>
              </a:rPr>
              <a:t>2020 International Conference </a:t>
            </a:r>
            <a:br>
              <a:rPr lang="en-US" b="1" dirty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>The </a:t>
            </a:r>
            <a:r>
              <a:rPr lang="en-US" b="1" dirty="0">
                <a:solidFill>
                  <a:srgbClr val="0070C0"/>
                </a:solidFill>
              </a:rPr>
              <a:t>Nile and Grand Ethiopian Renaissance </a:t>
            </a:r>
            <a:r>
              <a:rPr lang="en-US" b="1" dirty="0" smtClean="0">
                <a:solidFill>
                  <a:srgbClr val="0070C0"/>
                </a:solidFill>
              </a:rPr>
              <a:t>Dam (GERD):</a:t>
            </a:r>
            <a:r>
              <a:rPr lang="en-US" b="1" dirty="0">
                <a:solidFill>
                  <a:srgbClr val="0070C0"/>
                </a:solidFill>
              </a:rPr>
              <a:t> </a:t>
            </a:r>
            <a:br>
              <a:rPr lang="en-US" b="1" dirty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>Science</a:t>
            </a:r>
            <a:r>
              <a:rPr lang="en-US" b="1" dirty="0">
                <a:solidFill>
                  <a:srgbClr val="0070C0"/>
                </a:solidFill>
              </a:rPr>
              <a:t>, Conflict Resolution and Cooperation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" name="18 Rectángulo"/>
          <p:cNvSpPr/>
          <p:nvPr/>
        </p:nvSpPr>
        <p:spPr>
          <a:xfrm>
            <a:off x="305398" y="2108677"/>
            <a:ext cx="9130146" cy="2664907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900" dirty="0">
              <a:solidFill>
                <a:srgbClr val="6633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E2ED15-F02F-48D2-8253-CE15D69F091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54" y="5617589"/>
            <a:ext cx="1828799" cy="1164378"/>
          </a:xfrm>
          <a:prstGeom prst="rect">
            <a:avLst/>
          </a:prstGeom>
        </p:spPr>
      </p:pic>
      <p:sp>
        <p:nvSpPr>
          <p:cNvPr id="11" name="TextBox 32"/>
          <p:cNvSpPr txBox="1"/>
          <p:nvPr/>
        </p:nvSpPr>
        <p:spPr>
          <a:xfrm>
            <a:off x="384831" y="2287856"/>
            <a:ext cx="8971280" cy="2215987"/>
          </a:xfrm>
          <a:prstGeom prst="rect">
            <a:avLst/>
          </a:prstGeom>
          <a:noFill/>
        </p:spPr>
        <p:txBody>
          <a:bodyPr wrap="square" lIns="45718" tIns="22858" rIns="45718" bIns="22858">
            <a:spAutoFit/>
          </a:bodyPr>
          <a:lstStyle/>
          <a:p>
            <a:pPr algn="ctr" defTabSz="609592">
              <a:defRPr/>
            </a:pPr>
            <a:endParaRPr lang="en-US" sz="2000" dirty="0" smtClean="0">
              <a:solidFill>
                <a:schemeClr val="bg2"/>
              </a:solidFill>
              <a:latin typeface="+mj-lt"/>
              <a:cs typeface="Arial" panose="020B0604020202020204" pitchFamily="34" charset="0"/>
            </a:endParaRPr>
          </a:p>
          <a:p>
            <a:pPr algn="ctr" defTabSz="609592">
              <a:defRPr/>
            </a:pPr>
            <a:r>
              <a:rPr lang="en-US" sz="4000" b="1" dirty="0" smtClean="0">
                <a:solidFill>
                  <a:schemeClr val="bg2"/>
                </a:solidFill>
                <a:latin typeface="+mj-lt"/>
                <a:cs typeface="Arial" panose="020B0604020202020204" pitchFamily="34" charset="0"/>
              </a:rPr>
              <a:t>Mar</a:t>
            </a:r>
            <a:r>
              <a:rPr lang="en-US" sz="4000" b="1" dirty="0" smtClean="0">
                <a:solidFill>
                  <a:schemeClr val="bg2"/>
                </a:solidFill>
                <a:cs typeface="Arial" panose="020B0604020202020204" pitchFamily="34" charset="0"/>
              </a:rPr>
              <a:t>i</a:t>
            </a:r>
            <a:r>
              <a:rPr lang="en-US" sz="4000" b="1" dirty="0" smtClean="0">
                <a:solidFill>
                  <a:schemeClr val="bg2"/>
                </a:solidFill>
                <a:latin typeface="+mj-lt"/>
                <a:cs typeface="Arial" panose="020B0604020202020204" pitchFamily="34" charset="0"/>
              </a:rPr>
              <a:t>a C. Donoso</a:t>
            </a:r>
          </a:p>
          <a:p>
            <a:pPr algn="ctr" defTabSz="609592">
              <a:defRPr/>
            </a:pPr>
            <a:r>
              <a:rPr lang="en-US" sz="2400" b="1" dirty="0" smtClean="0">
                <a:solidFill>
                  <a:schemeClr val="bg2"/>
                </a:solidFill>
                <a:latin typeface="+mj-lt"/>
                <a:cs typeface="Arial" panose="020B0604020202020204" pitchFamily="34" charset="0"/>
              </a:rPr>
              <a:t>Director International </a:t>
            </a:r>
            <a:r>
              <a:rPr lang="en-US" sz="2400" b="1" dirty="0" smtClean="0">
                <a:solidFill>
                  <a:schemeClr val="bg2"/>
                </a:solidFill>
                <a:cs typeface="Arial" panose="020B0604020202020204" pitchFamily="34" charset="0"/>
              </a:rPr>
              <a:t>Programs,</a:t>
            </a:r>
            <a:r>
              <a:rPr lang="en-US" sz="2400" b="1" dirty="0" smtClean="0">
                <a:solidFill>
                  <a:schemeClr val="bg2"/>
                </a:solidFill>
                <a:latin typeface="+mj-lt"/>
                <a:cs typeface="Arial" panose="020B0604020202020204" pitchFamily="34" charset="0"/>
              </a:rPr>
              <a:t> Institute of Environment</a:t>
            </a:r>
          </a:p>
          <a:p>
            <a:pPr algn="ctr" defTabSz="609592">
              <a:defRPr/>
            </a:pPr>
            <a:r>
              <a:rPr lang="en-US" sz="2400" b="1" dirty="0" smtClean="0">
                <a:solidFill>
                  <a:schemeClr val="bg2"/>
                </a:solidFill>
                <a:latin typeface="+mj-lt"/>
                <a:cs typeface="Arial" panose="020B0604020202020204" pitchFamily="34" charset="0"/>
              </a:rPr>
              <a:t>UNESCO Chair on Sustainable Water Security </a:t>
            </a:r>
          </a:p>
          <a:p>
            <a:pPr algn="ctr" defTabSz="609592">
              <a:defRPr/>
            </a:pPr>
            <a:r>
              <a:rPr lang="en-US" sz="2400" b="1" dirty="0" smtClean="0">
                <a:solidFill>
                  <a:schemeClr val="bg2"/>
                </a:solidFill>
                <a:cs typeface="Arial" panose="020B0604020202020204" pitchFamily="34" charset="0"/>
              </a:rPr>
              <a:t>Florida International University</a:t>
            </a:r>
            <a:endParaRPr lang="en-US" sz="900" b="1" dirty="0" smtClean="0">
              <a:solidFill>
                <a:schemeClr val="bg2"/>
              </a:solidFill>
              <a:latin typeface="+mj-lt"/>
              <a:cs typeface="Arial" panose="020B0604020202020204" pitchFamily="34" charset="0"/>
            </a:endParaRPr>
          </a:p>
          <a:p>
            <a:pPr algn="ctr" defTabSz="609592">
              <a:defRPr/>
            </a:pPr>
            <a:endParaRPr lang="en-US" sz="900" b="1" dirty="0" smtClean="0">
              <a:solidFill>
                <a:schemeClr val="bg2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942" y="5457815"/>
            <a:ext cx="1355658" cy="11695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538" y="4503843"/>
            <a:ext cx="4663866" cy="190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16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770" y="1593273"/>
            <a:ext cx="8596668" cy="1320800"/>
          </a:xfrm>
        </p:spPr>
        <p:txBody>
          <a:bodyPr anchor="t">
            <a:normAutofit fontScale="90000"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growing challenge at the global level  - Cybersecurity</a:t>
            </a:r>
            <a:r>
              <a:rPr lang="es-ES" dirty="0"/>
              <a:t/>
            </a:r>
            <a:br>
              <a:rPr lang="es-E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315" y="3011487"/>
            <a:ext cx="9605957" cy="32369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E884EC-C1D3-4121-8D5F-5439E30E33D2}"/>
              </a:ext>
            </a:extLst>
          </p:cNvPr>
          <p:cNvSpPr txBox="1"/>
          <p:nvPr/>
        </p:nvSpPr>
        <p:spPr>
          <a:xfrm flipH="1">
            <a:off x="0" y="365115"/>
            <a:ext cx="10159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</a:rPr>
              <a:t>Security </a:t>
            </a:r>
            <a:r>
              <a:rPr lang="en-US" sz="4400" b="1" i="1" dirty="0" smtClean="0">
                <a:solidFill>
                  <a:schemeClr val="accent1">
                    <a:lumMod val="75000"/>
                  </a:schemeClr>
                </a:solidFill>
              </a:rPr>
              <a:t>per-se: </a:t>
            </a:r>
            <a:r>
              <a:rPr lang="en-US" sz="4400" b="1" dirty="0">
                <a:solidFill>
                  <a:schemeClr val="accent1">
                    <a:lumMod val="75000"/>
                  </a:schemeClr>
                </a:solidFill>
              </a:rPr>
              <a:t>Safeguarding Water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981" y="5486844"/>
            <a:ext cx="1355658" cy="1169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E2ED15-F02F-48D2-8253-CE15D69F091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39" y="5744486"/>
            <a:ext cx="1828799" cy="116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91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9B35EB-B1E4-4DAE-BD81-808E642C1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_tradnl" dirty="0"/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45725ED2-5FDB-46AB-A182-1D66FCD261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953" y="1177635"/>
            <a:ext cx="3579985" cy="19875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33FC07-F23E-4531-B470-806EEF62A5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756" y="4392770"/>
            <a:ext cx="3848186" cy="23236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D833D8-260B-4123-B3F0-364B15351A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877" y="1992816"/>
            <a:ext cx="3733801" cy="20970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D8C529-E5FF-43E2-82F5-634F9F31A0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072" y="4221106"/>
            <a:ext cx="3562748" cy="21853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92A34B8-A698-4120-A157-2784A1D91C73}"/>
              </a:ext>
            </a:extLst>
          </p:cNvPr>
          <p:cNvSpPr txBox="1"/>
          <p:nvPr/>
        </p:nvSpPr>
        <p:spPr>
          <a:xfrm>
            <a:off x="1472833" y="2203369"/>
            <a:ext cx="27601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Operation Processes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63FB3D-3B57-4AE9-876A-C838F3A5946F}"/>
              </a:ext>
            </a:extLst>
          </p:cNvPr>
          <p:cNvSpPr txBox="1"/>
          <p:nvPr/>
        </p:nvSpPr>
        <p:spPr>
          <a:xfrm>
            <a:off x="1336058" y="5869981"/>
            <a:ext cx="3733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Infrastructure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A2F1BF-4578-4A14-9754-0E2E3EE1EBAF}"/>
              </a:ext>
            </a:extLst>
          </p:cNvPr>
          <p:cNvSpPr txBox="1"/>
          <p:nvPr/>
        </p:nvSpPr>
        <p:spPr>
          <a:xfrm flipH="1">
            <a:off x="192425" y="366436"/>
            <a:ext cx="124926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</a:rPr>
              <a:t>Mayor Challenges of Safeguarding Water - </a:t>
            </a:r>
          </a:p>
          <a:p>
            <a:r>
              <a:rPr lang="en-US" sz="4000" b="1" dirty="0">
                <a:solidFill>
                  <a:schemeClr val="accent2"/>
                </a:solidFill>
              </a:rPr>
              <a:t> </a:t>
            </a:r>
            <a:r>
              <a:rPr lang="en-US" sz="4000" b="1" dirty="0" smtClean="0">
                <a:solidFill>
                  <a:schemeClr val="accent2"/>
                </a:solidFill>
              </a:rPr>
              <a:t>Water Security </a:t>
            </a:r>
            <a:r>
              <a:rPr lang="en-US" sz="4000" b="1" i="1" dirty="0" smtClean="0">
                <a:solidFill>
                  <a:schemeClr val="accent2"/>
                </a:solidFill>
              </a:rPr>
              <a:t>Per-se</a:t>
            </a:r>
            <a:endParaRPr lang="en-US" sz="4000" b="1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62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E588A-B089-4969-A3CA-B93F7AAFF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75855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Water Quality</a:t>
            </a:r>
            <a:endParaRPr lang="en-US" sz="4000" b="1" dirty="0">
              <a:solidFill>
                <a:srgbClr val="0070C0"/>
              </a:solidFill>
            </a:endParaRPr>
          </a:p>
        </p:txBody>
      </p:sp>
      <p:pic>
        <p:nvPicPr>
          <p:cNvPr id="7" name="Content Placeholder 6" descr="A large white building&#10;&#10;Description automatically generated">
            <a:extLst>
              <a:ext uri="{FF2B5EF4-FFF2-40B4-BE49-F238E27FC236}">
                <a16:creationId xmlns:a16="http://schemas.microsoft.com/office/drawing/2014/main" id="{A03A55C8-D505-4FE6-91B4-A487F33BF6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22" y="2280932"/>
            <a:ext cx="4024634" cy="3028538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55C4B0-8289-4D62-952C-90FF36C85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_tradnl" dirty="0"/>
          </a:p>
        </p:txBody>
      </p:sp>
      <p:pic>
        <p:nvPicPr>
          <p:cNvPr id="2050" name="Picture 2" descr="Image result for water for agriculture photos">
            <a:extLst>
              <a:ext uri="{FF2B5EF4-FFF2-40B4-BE49-F238E27FC236}">
                <a16:creationId xmlns:a16="http://schemas.microsoft.com/office/drawing/2014/main" id="{18F941BB-8B32-47EB-8FE1-79FA607CB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6" y="424890"/>
            <a:ext cx="3355887" cy="197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picture containing food, bird&#10;&#10;Description automatically generated">
            <a:extLst>
              <a:ext uri="{FF2B5EF4-FFF2-40B4-BE49-F238E27FC236}">
                <a16:creationId xmlns:a16="http://schemas.microsoft.com/office/drawing/2014/main" id="{834FB0B0-97EE-4861-82B4-2380BFC9F2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510" y="1771354"/>
            <a:ext cx="3481394" cy="2316709"/>
          </a:xfrm>
          <a:prstGeom prst="rect">
            <a:avLst/>
          </a:prstGeom>
        </p:spPr>
      </p:pic>
      <p:pic>
        <p:nvPicPr>
          <p:cNvPr id="2052" name="Picture 4" descr="Image result for water for recreation photos">
            <a:extLst>
              <a:ext uri="{FF2B5EF4-FFF2-40B4-BE49-F238E27FC236}">
                <a16:creationId xmlns:a16="http://schemas.microsoft.com/office/drawing/2014/main" id="{94F8E799-A572-432D-9EDE-26B1CD1F4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345" y="4689836"/>
            <a:ext cx="3780834" cy="192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cat swimming in a body of water&#10;&#10;Description automatically generated">
            <a:extLst>
              <a:ext uri="{FF2B5EF4-FFF2-40B4-BE49-F238E27FC236}">
                <a16:creationId xmlns:a16="http://schemas.microsoft.com/office/drawing/2014/main" id="{6D4DCB3A-3A3F-4AFB-A462-BC7F3FB6AD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133" y="4163159"/>
            <a:ext cx="3573703" cy="231842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932" y="5687878"/>
            <a:ext cx="1087561" cy="93825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5E2ED15-F02F-48D2-8253-CE15D69F091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44" y="5857228"/>
            <a:ext cx="1473169" cy="80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3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EF851-8214-4BD7-93E1-934AC1A36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18622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Water  Quality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Most important challenges for transboundary basins: </a:t>
            </a: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4000" b="1" dirty="0"/>
              <a:t>             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14768-63B0-4520-BAF5-923A41655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_tradnl" dirty="0"/>
          </a:p>
        </p:txBody>
      </p:sp>
      <p:pic>
        <p:nvPicPr>
          <p:cNvPr id="9" name="Picture 8" descr="A zebra standing on top of a rock&#10;&#10;Description automatically generated">
            <a:extLst>
              <a:ext uri="{FF2B5EF4-FFF2-40B4-BE49-F238E27FC236}">
                <a16:creationId xmlns:a16="http://schemas.microsoft.com/office/drawing/2014/main" id="{31C094AC-D0BA-4432-9B60-1EAF9BE6FF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27" y="2129594"/>
            <a:ext cx="2569481" cy="3861242"/>
          </a:xfrm>
          <a:prstGeom prst="rect">
            <a:avLst/>
          </a:prstGeom>
        </p:spPr>
      </p:pic>
      <p:pic>
        <p:nvPicPr>
          <p:cNvPr id="3076" name="Picture 4" descr="Image result for water contaminations by petroleum photos">
            <a:extLst>
              <a:ext uri="{FF2B5EF4-FFF2-40B4-BE49-F238E27FC236}">
                <a16:creationId xmlns:a16="http://schemas.microsoft.com/office/drawing/2014/main" id="{82D23B0E-54F7-478A-877E-136A1D43F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577" y="2467635"/>
            <a:ext cx="4911303" cy="275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 person in a rocky area&#10;&#10;Description automatically generated">
            <a:extLst>
              <a:ext uri="{FF2B5EF4-FFF2-40B4-BE49-F238E27FC236}">
                <a16:creationId xmlns:a16="http://schemas.microsoft.com/office/drawing/2014/main" id="{617C34D3-0790-412F-94CA-086EA9693F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300" y="3759235"/>
            <a:ext cx="5252087" cy="28412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65DEC9A-7DDF-44AB-909C-359BCCF8386D}"/>
                  </a:ext>
                </a:extLst>
              </p:cNvPr>
              <p:cNvSpPr txBox="1"/>
              <p:nvPr/>
            </p:nvSpPr>
            <p:spPr>
              <a:xfrm>
                <a:off x="1039133" y="342558"/>
                <a:ext cx="2457566" cy="61555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oMath>
                  </m:oMathPara>
                </a14:m>
                <a:endParaRPr lang="en-US" sz="40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65DEC9A-7DDF-44AB-909C-359BCCF838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133" y="342558"/>
                <a:ext cx="2457566" cy="61555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2380619-9521-46A4-A0E9-6D26045F9D88}"/>
                  </a:ext>
                </a:extLst>
              </p:cNvPr>
              <p:cNvSpPr txBox="1"/>
              <p:nvPr/>
            </p:nvSpPr>
            <p:spPr>
              <a:xfrm flipH="1">
                <a:off x="3787088" y="-200316"/>
                <a:ext cx="4182853" cy="127486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oMath>
                  </m:oMathPara>
                </a14:m>
                <a:endParaRPr lang="en-US" sz="40000" dirty="0">
                  <a:solidFill>
                    <a:srgbClr val="FF0000"/>
                  </a:solidFill>
                </a:endParaRPr>
              </a:p>
              <a:p>
                <a:endParaRPr lang="en-US" sz="40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2380619-9521-46A4-A0E9-6D26045F9D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787088" y="-200316"/>
                <a:ext cx="4182853" cy="1274864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799F5FA-62B4-4415-A491-59AFE1BD3723}"/>
                  </a:ext>
                </a:extLst>
              </p:cNvPr>
              <p:cNvSpPr/>
              <p:nvPr/>
            </p:nvSpPr>
            <p:spPr>
              <a:xfrm>
                <a:off x="8272472" y="1340464"/>
                <a:ext cx="1782757" cy="62478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oMath>
                  </m:oMathPara>
                </a14:m>
                <a:endParaRPr lang="en-US" sz="40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799F5FA-62B4-4415-A491-59AFE1BD37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2472" y="1340464"/>
                <a:ext cx="1782757" cy="6247864"/>
              </a:xfrm>
              <a:prstGeom prst="rect">
                <a:avLst/>
              </a:prstGeom>
              <a:blipFill>
                <a:blip r:embed="rId7"/>
                <a:stretch>
                  <a:fillRect r="-400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47C2A22D-1FA2-4D08-A2FC-D70348ACC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342" y="5486844"/>
            <a:ext cx="1355658" cy="116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8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0A2AF-AB40-4C19-9155-D04BBB9A5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29E69-86DF-4CB7-A01C-8653E2EF4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181FF2-BA1E-4F90-B866-6F020A7A951D}"/>
              </a:ext>
            </a:extLst>
          </p:cNvPr>
          <p:cNvSpPr txBox="1"/>
          <p:nvPr/>
        </p:nvSpPr>
        <p:spPr>
          <a:xfrm>
            <a:off x="3054146" y="518969"/>
            <a:ext cx="77199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0" dirty="0"/>
              <a:t>X</a:t>
            </a:r>
          </a:p>
        </p:txBody>
      </p:sp>
      <p:pic>
        <p:nvPicPr>
          <p:cNvPr id="13" name="Picture 12" descr="A picture containing sitting&#10;&#10;Description automatically generated">
            <a:extLst>
              <a:ext uri="{FF2B5EF4-FFF2-40B4-BE49-F238E27FC236}">
                <a16:creationId xmlns:a16="http://schemas.microsoft.com/office/drawing/2014/main" id="{66B506BB-4CBA-4B07-B4D1-97F526786A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83" y="518190"/>
            <a:ext cx="9672508" cy="552317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981" y="5486844"/>
            <a:ext cx="1355658" cy="11695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5E2ED15-F02F-48D2-8253-CE15D69F091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4593" y="291219"/>
            <a:ext cx="1828799" cy="116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10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Quantity – </a:t>
            </a:r>
            <a:br>
              <a:rPr lang="en-US" dirty="0" smtClean="0"/>
            </a:br>
            <a:r>
              <a:rPr lang="en-US" dirty="0" smtClean="0"/>
              <a:t>Challenges / Opportunities</a:t>
            </a:r>
            <a:endParaRPr lang="en-US" dirty="0"/>
          </a:p>
        </p:txBody>
      </p:sp>
      <p:pic>
        <p:nvPicPr>
          <p:cNvPr id="3" name="Picture 2" descr="C:\Stuffs\02 Pictures\01 Place\Kenya\2011.04\IMG_19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578" y="2157707"/>
            <a:ext cx="3276600" cy="24575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315" y="4059316"/>
            <a:ext cx="3471619" cy="241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Stuffs\01 Documents\01 Work\01 Work Places\2011 GLOWS\TWB-MRB\Partner-CARE Tanzania\3. Photos\Ngarawani Primary School\IMG_20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28178" y="3556327"/>
            <a:ext cx="2552700" cy="17129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E2ED15-F02F-48D2-8253-CE15D69F091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5633461"/>
            <a:ext cx="1763524" cy="1022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981" y="5486844"/>
            <a:ext cx="1355658" cy="116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6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58" y="368521"/>
            <a:ext cx="9345881" cy="73928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00B0F0"/>
                </a:solidFill>
              </a:rPr>
              <a:t>Water Scarcity in Transboundary Basins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46" y="1418098"/>
            <a:ext cx="8877300" cy="150495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46" y="3972625"/>
            <a:ext cx="9420225" cy="19716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25039" y="3443844"/>
            <a:ext cx="933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</a:rPr>
              <a:t>Results: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770" y="5472330"/>
            <a:ext cx="1355658" cy="11695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E2ED15-F02F-48D2-8253-CE15D69F091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629" y="253720"/>
            <a:ext cx="1828799" cy="116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01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7539" y="365125"/>
            <a:ext cx="9429996" cy="929285"/>
          </a:xfrm>
        </p:spPr>
        <p:txBody>
          <a:bodyPr>
            <a:normAutofit fontScale="90000"/>
          </a:bodyPr>
          <a:lstStyle/>
          <a:p>
            <a:pPr algn="r"/>
            <a:r>
              <a:rPr lang="en-US" b="1" dirty="0"/>
              <a:t>Transboundary Water Scarcity in Basins</a:t>
            </a:r>
            <a:br>
              <a:rPr lang="en-US" b="1" dirty="0"/>
            </a:br>
            <a:r>
              <a:rPr lang="en-US" sz="1600" dirty="0"/>
              <a:t>(</a:t>
            </a:r>
            <a:r>
              <a:rPr lang="en-US" sz="1600" b="1" dirty="0" err="1">
                <a:solidFill>
                  <a:schemeClr val="accent5"/>
                </a:solidFill>
              </a:rPr>
              <a:t>Dagmawi</a:t>
            </a:r>
            <a:r>
              <a:rPr lang="en-US" sz="1600" b="1" dirty="0">
                <a:solidFill>
                  <a:schemeClr val="accent5"/>
                </a:solidFill>
              </a:rPr>
              <a:t> et al, 2018</a:t>
            </a:r>
            <a:r>
              <a:rPr lang="en-US" sz="1600" dirty="0"/>
              <a:t>)</a:t>
            </a:r>
            <a:r>
              <a:rPr lang="en-US" dirty="0"/>
              <a:t/>
            </a:r>
            <a:br>
              <a:rPr lang="en-US" dirty="0"/>
            </a:b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826" y="1923775"/>
            <a:ext cx="5301343" cy="1995082"/>
          </a:xfrm>
        </p:spPr>
        <p:txBody>
          <a:bodyPr/>
          <a:lstStyle/>
          <a:p>
            <a:r>
              <a:rPr lang="en-US" b="1" dirty="0"/>
              <a:t>Period: 1996–2005</a:t>
            </a:r>
          </a:p>
          <a:p>
            <a:r>
              <a:rPr lang="en-US" b="1" dirty="0"/>
              <a:t>Temporal resolution: monthly </a:t>
            </a:r>
          </a:p>
          <a:p>
            <a:r>
              <a:rPr lang="en-US" b="1" dirty="0"/>
              <a:t>Spatial resolution: country-basin mesh based</a:t>
            </a:r>
          </a:p>
        </p:txBody>
      </p:sp>
      <p:pic>
        <p:nvPicPr>
          <p:cNvPr id="4" name="Picture 3" descr="Figure 1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179" y="1456342"/>
            <a:ext cx="4145997" cy="453145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2" descr="Image result for image of a river syste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5153891" y="4572000"/>
            <a:ext cx="1698171" cy="8223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E2ED15-F02F-48D2-8253-CE15D69F091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54" y="5617589"/>
            <a:ext cx="1828799" cy="11643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535" y="5564957"/>
            <a:ext cx="1355658" cy="11695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163" y="3394379"/>
            <a:ext cx="1518723" cy="274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11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5343" y="0"/>
            <a:ext cx="9207335" cy="941161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Water scarcity by </a:t>
            </a:r>
            <a:r>
              <a:rPr lang="en-US" sz="3600" b="1" dirty="0" smtClean="0"/>
              <a:t>country </a:t>
            </a:r>
            <a:r>
              <a:rPr lang="en-US" sz="3600" b="1" dirty="0"/>
              <a:t>basin-unit per season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836" y="984076"/>
            <a:ext cx="7725723" cy="5262564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5E2ED15-F02F-48D2-8253-CE15D69F091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57" y="5676955"/>
            <a:ext cx="1799771" cy="11393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981" y="5486844"/>
            <a:ext cx="1355658" cy="116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89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DC73CE-5543-6F47-B675-B792165CC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3347" y="315082"/>
            <a:ext cx="10702637" cy="1092483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2400" dirty="0" smtClean="0"/>
              <a:t>Water Scarcity Index Change</a:t>
            </a:r>
            <a:endParaRPr lang="en-US" sz="2333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A0C94D-B873-5A4F-9027-1E5A192583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854" b="33012"/>
          <a:stretch/>
        </p:blipFill>
        <p:spPr>
          <a:xfrm>
            <a:off x="1243417" y="1675467"/>
            <a:ext cx="10382500" cy="35070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A1D462-D06F-7C45-92A6-E3637872D8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148" t="86420" r="27655"/>
          <a:stretch/>
        </p:blipFill>
        <p:spPr>
          <a:xfrm>
            <a:off x="3687111" y="5094112"/>
            <a:ext cx="5495112" cy="1013066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47A586B-D432-AC40-BA5D-E8121F97A8EB}"/>
              </a:ext>
            </a:extLst>
          </p:cNvPr>
          <p:cNvCxnSpPr>
            <a:cxnSpLocks/>
          </p:cNvCxnSpPr>
          <p:nvPr/>
        </p:nvCxnSpPr>
        <p:spPr>
          <a:xfrm flipH="1">
            <a:off x="4296833" y="1888156"/>
            <a:ext cx="1251560" cy="13944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AEA334B-65BC-F54D-9812-D9951BB3FCF5}"/>
              </a:ext>
            </a:extLst>
          </p:cNvPr>
          <p:cNvCxnSpPr>
            <a:cxnSpLocks/>
          </p:cNvCxnSpPr>
          <p:nvPr/>
        </p:nvCxnSpPr>
        <p:spPr>
          <a:xfrm>
            <a:off x="5548393" y="1888156"/>
            <a:ext cx="3922392" cy="154084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4CE43DC-932F-A74B-AD42-B3BB7B93BD44}"/>
              </a:ext>
            </a:extLst>
          </p:cNvPr>
          <p:cNvSpPr txBox="1"/>
          <p:nvPr/>
        </p:nvSpPr>
        <p:spPr>
          <a:xfrm>
            <a:off x="4296833" y="1549602"/>
            <a:ext cx="4275667" cy="338554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Water Scarcity in Nile Basin 2050 and 2100</a:t>
            </a:r>
            <a:endParaRPr lang="en-US" sz="1500" dirty="0">
              <a:solidFill>
                <a:schemeClr val="accent2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EBCBEDD-A755-254F-8C51-0DCE51D0AF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5023555"/>
            <a:ext cx="3087629" cy="1852578"/>
          </a:xfrm>
          <a:prstGeom prst="rect">
            <a:avLst/>
          </a:prstGeom>
          <a:ln w="28575">
            <a:solidFill>
              <a:srgbClr val="000000"/>
            </a:solidFill>
          </a:ln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685B6B8-0900-6147-9B91-450B27ADFCF9}"/>
              </a:ext>
            </a:extLst>
          </p:cNvPr>
          <p:cNvSpPr/>
          <p:nvPr/>
        </p:nvSpPr>
        <p:spPr>
          <a:xfrm>
            <a:off x="11850756" y="1117016"/>
            <a:ext cx="289035" cy="28539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BD30A4-F193-4D3F-8E39-4A8E2A93DAF5}"/>
              </a:ext>
            </a:extLst>
          </p:cNvPr>
          <p:cNvSpPr/>
          <p:nvPr/>
        </p:nvSpPr>
        <p:spPr>
          <a:xfrm>
            <a:off x="10215803" y="6330079"/>
            <a:ext cx="1553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F. </a:t>
            </a:r>
            <a:r>
              <a:rPr lang="en-US" sz="1400" dirty="0" err="1">
                <a:solidFill>
                  <a:schemeClr val="accent1">
                    <a:lumMod val="75000"/>
                  </a:schemeClr>
                </a:solidFill>
              </a:rPr>
              <a:t>Miralles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, 2020</a:t>
            </a:r>
          </a:p>
        </p:txBody>
      </p:sp>
    </p:spTree>
    <p:extLst>
      <p:ext uri="{BB962C8B-B14F-4D97-AF65-F5344CB8AC3E}">
        <p14:creationId xmlns:p14="http://schemas.microsoft.com/office/powerpoint/2010/main" val="331844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85524"/>
            <a:ext cx="11088914" cy="71755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Water security </a:t>
            </a:r>
            <a:r>
              <a:rPr lang="en-US" b="1" dirty="0" smtClean="0">
                <a:solidFill>
                  <a:srgbClr val="0070C0"/>
                </a:solidFill>
              </a:rPr>
              <a:t>is an asset </a:t>
            </a:r>
            <a:r>
              <a:rPr lang="en-US" b="1" dirty="0">
                <a:solidFill>
                  <a:srgbClr val="0070C0"/>
                </a:solidFill>
              </a:rPr>
              <a:t>to all nations of the world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52916" y="419781"/>
            <a:ext cx="7286171" cy="1122362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40" y="1079274"/>
            <a:ext cx="2923754" cy="451720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132975" y="1346991"/>
            <a:ext cx="46010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Nearly 800 million people in 40 countries receive most of their daily water supplies from sources outside of their borders.</a:t>
            </a:r>
          </a:p>
        </p:txBody>
      </p:sp>
      <p:sp>
        <p:nvSpPr>
          <p:cNvPr id="11" name="TextBox 10"/>
          <p:cNvSpPr txBox="1"/>
          <p:nvPr/>
        </p:nvSpPr>
        <p:spPr>
          <a:xfrm flipH="1">
            <a:off x="5132975" y="2801585"/>
            <a:ext cx="478753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Several countries—notably, Egypt, Pakistan, Bangladesh, Niger and others—receive more than 75 per cent of their water from sources outside their </a:t>
            </a:r>
            <a:r>
              <a:rPr lang="en-US" sz="2000" dirty="0" smtClean="0"/>
              <a:t>borders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 flipH="1">
            <a:off x="5132975" y="4580812"/>
            <a:ext cx="38005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Three billion </a:t>
            </a:r>
            <a:r>
              <a:rPr lang="en-US" sz="2000" dirty="0"/>
              <a:t>people in 145 countries live in Transboundary </a:t>
            </a:r>
            <a:r>
              <a:rPr lang="en-US" sz="2000" dirty="0" smtClean="0"/>
              <a:t>Basins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5132975" y="5744486"/>
            <a:ext cx="36989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90% of the world’s population lives in countries that share basins.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942" y="5457815"/>
            <a:ext cx="1355658" cy="11695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5E2ED15-F02F-48D2-8253-CE15D69F091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39" y="5744486"/>
            <a:ext cx="1828799" cy="116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87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50AF6E-CF6A-429E-A4B2-32D2D767B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805" y="-74587"/>
            <a:ext cx="10702637" cy="1313118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The Global Change Assessment Model (GCAM)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056436" y="1645567"/>
            <a:ext cx="9778011" cy="101143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folHlink"/>
              </a:buClr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737373"/>
              </a:buClr>
              <a:buSzPct val="60000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defTabSz="380985">
              <a:spcBef>
                <a:spcPts val="1000"/>
              </a:spcBef>
              <a:buClr>
                <a:srgbClr val="800080"/>
              </a:buClr>
            </a:pPr>
            <a:r>
              <a:rPr lang="es-419" sz="2000" dirty="0" err="1" smtClean="0"/>
              <a:t>The</a:t>
            </a:r>
            <a:r>
              <a:rPr lang="es-419" sz="2000" dirty="0" smtClean="0"/>
              <a:t> </a:t>
            </a:r>
            <a:r>
              <a:rPr lang="es-419" sz="2000" dirty="0"/>
              <a:t>GCAM es a</a:t>
            </a:r>
            <a:r>
              <a:rPr lang="es-419" sz="2000" dirty="0" smtClean="0"/>
              <a:t> </a:t>
            </a:r>
            <a:r>
              <a:rPr lang="es-419" sz="2000" dirty="0" err="1" smtClean="0"/>
              <a:t>Integrated</a:t>
            </a:r>
            <a:r>
              <a:rPr lang="es-419" sz="2000" dirty="0" smtClean="0"/>
              <a:t> Global </a:t>
            </a:r>
            <a:r>
              <a:rPr lang="es-419" sz="2000" dirty="0" err="1" smtClean="0"/>
              <a:t>Assessment</a:t>
            </a:r>
            <a:r>
              <a:rPr lang="es-419" sz="2000" dirty="0" smtClean="0"/>
              <a:t> </a:t>
            </a:r>
            <a:r>
              <a:rPr lang="es-419" sz="2000" b="1" i="1" dirty="0" err="1" smtClean="0"/>
              <a:t>Model</a:t>
            </a:r>
            <a:r>
              <a:rPr lang="es-419" sz="2000" b="1" i="1" dirty="0" smtClean="0"/>
              <a:t> </a:t>
            </a:r>
          </a:p>
          <a:p>
            <a:pPr defTabSz="380985">
              <a:spcBef>
                <a:spcPts val="1000"/>
              </a:spcBef>
              <a:buClr>
                <a:srgbClr val="800080"/>
              </a:buClr>
            </a:pPr>
            <a:r>
              <a:rPr lang="es-419" sz="2000" dirty="0" err="1" smtClean="0"/>
              <a:t>The</a:t>
            </a:r>
            <a:r>
              <a:rPr lang="es-419" sz="2000" dirty="0" smtClean="0"/>
              <a:t> </a:t>
            </a:r>
            <a:r>
              <a:rPr lang="es-419" sz="2000" dirty="0"/>
              <a:t>GCAM </a:t>
            </a:r>
            <a:r>
              <a:rPr lang="es-419" sz="2000" dirty="0" smtClean="0"/>
              <a:t>relates </a:t>
            </a:r>
            <a:r>
              <a:rPr lang="es-419" sz="2000" dirty="0" err="1" smtClean="0"/>
              <a:t>the</a:t>
            </a:r>
            <a:r>
              <a:rPr lang="es-419" sz="2000" dirty="0" smtClean="0"/>
              <a:t> </a:t>
            </a:r>
            <a:r>
              <a:rPr lang="es-419" sz="2000" b="1" dirty="0" err="1" smtClean="0">
                <a:solidFill>
                  <a:srgbClr val="FFC000"/>
                </a:solidFill>
              </a:rPr>
              <a:t>Economy</a:t>
            </a:r>
            <a:r>
              <a:rPr lang="es-419" sz="2000" b="1" dirty="0" smtClean="0"/>
              <a:t>, </a:t>
            </a:r>
            <a:r>
              <a:rPr lang="es-419" sz="2000" b="1" dirty="0" err="1" smtClean="0">
                <a:solidFill>
                  <a:srgbClr val="FF0080"/>
                </a:solidFill>
              </a:rPr>
              <a:t>Energy</a:t>
            </a:r>
            <a:r>
              <a:rPr lang="es-419" sz="2000" b="1" dirty="0" smtClean="0"/>
              <a:t>, </a:t>
            </a:r>
            <a:r>
              <a:rPr lang="es-419" sz="2000" b="1" dirty="0" err="1" smtClean="0">
                <a:solidFill>
                  <a:schemeClr val="accent4">
                    <a:lumMod val="75000"/>
                  </a:schemeClr>
                </a:solidFill>
              </a:rPr>
              <a:t>Land</a:t>
            </a:r>
            <a:r>
              <a:rPr lang="es-419" sz="2000" b="1" dirty="0" smtClean="0"/>
              <a:t>, </a:t>
            </a:r>
            <a:r>
              <a:rPr lang="es-419" sz="2000" b="1" dirty="0" err="1" smtClean="0">
                <a:solidFill>
                  <a:srgbClr val="0070C0"/>
                </a:solidFill>
              </a:rPr>
              <a:t>Water</a:t>
            </a:r>
            <a:r>
              <a:rPr lang="es-419" sz="2000" b="1" dirty="0" smtClean="0"/>
              <a:t>, and </a:t>
            </a:r>
            <a:r>
              <a:rPr lang="es-419" sz="2000" b="1" dirty="0" err="1" smtClean="0">
                <a:solidFill>
                  <a:srgbClr val="9A669A"/>
                </a:solidFill>
              </a:rPr>
              <a:t>Climate</a:t>
            </a:r>
            <a:r>
              <a:rPr lang="es-419" sz="2000" b="1" dirty="0" smtClean="0">
                <a:solidFill>
                  <a:srgbClr val="FF8000"/>
                </a:solidFill>
              </a:rPr>
              <a:t> </a:t>
            </a:r>
            <a:r>
              <a:rPr lang="es-419" sz="2000" dirty="0" err="1" smtClean="0"/>
              <a:t>systems</a:t>
            </a:r>
            <a:endParaRPr lang="es-419" sz="2000" b="1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201615" y="6023671"/>
            <a:ext cx="4370201" cy="147786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folHlink"/>
              </a:buClr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737373"/>
              </a:buClr>
              <a:buSzPct val="60000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defTabSz="380985">
              <a:spcBef>
                <a:spcPts val="250"/>
              </a:spcBef>
              <a:buClr>
                <a:srgbClr val="800080"/>
              </a:buClr>
            </a:pPr>
            <a:endParaRPr lang="en-US" sz="1667" b="1" dirty="0">
              <a:solidFill>
                <a:srgbClr val="000000"/>
              </a:solidFill>
            </a:endParaRPr>
          </a:p>
          <a:p>
            <a:pPr defTabSz="380985">
              <a:spcBef>
                <a:spcPts val="250"/>
              </a:spcBef>
              <a:buClr>
                <a:srgbClr val="800080"/>
              </a:buClr>
            </a:pPr>
            <a:endParaRPr lang="en-US" sz="1667" dirty="0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3108" y="3260161"/>
            <a:ext cx="3200400" cy="19120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4681" y="3653191"/>
            <a:ext cx="3200400" cy="192712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16254" y="4386737"/>
            <a:ext cx="3200400" cy="192161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A6530F2-384F-452D-9482-846B5E04CB71}"/>
              </a:ext>
            </a:extLst>
          </p:cNvPr>
          <p:cNvSpPr txBox="1"/>
          <p:nvPr/>
        </p:nvSpPr>
        <p:spPr>
          <a:xfrm>
            <a:off x="10172700" y="6546166"/>
            <a:ext cx="2019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F. Miralles, 2020</a:t>
            </a:r>
          </a:p>
        </p:txBody>
      </p:sp>
    </p:spTree>
    <p:extLst>
      <p:ext uri="{BB962C8B-B14F-4D97-AF65-F5344CB8AC3E}">
        <p14:creationId xmlns:p14="http://schemas.microsoft.com/office/powerpoint/2010/main" val="117551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2FE59A-B0F3-BD4E-B545-4CE9918FA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728" y="225779"/>
            <a:ext cx="9982200" cy="89123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2400" dirty="0" smtClean="0"/>
              <a:t>Human activities dominate the change in water scarcity worldwide, with the exception of Central Europe</a:t>
            </a:r>
            <a:endParaRPr lang="en-US" sz="2333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3B0A76-FA88-C545-96AC-095F7351C8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869" b="14588"/>
          <a:stretch/>
        </p:blipFill>
        <p:spPr>
          <a:xfrm>
            <a:off x="953578" y="2593913"/>
            <a:ext cx="10982114" cy="321114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D79E187-50AE-BF4A-9689-78970A107677}"/>
              </a:ext>
            </a:extLst>
          </p:cNvPr>
          <p:cNvSpPr txBox="1"/>
          <p:nvPr/>
        </p:nvSpPr>
        <p:spPr>
          <a:xfrm>
            <a:off x="2816321" y="1850491"/>
            <a:ext cx="6559358" cy="323165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endParaRPr lang="en-US" sz="1500" dirty="0">
              <a:solidFill>
                <a:schemeClr val="accent2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DF1FD09-46EB-1B43-A3A2-F2D00EB76A49}"/>
              </a:ext>
            </a:extLst>
          </p:cNvPr>
          <p:cNvCxnSpPr>
            <a:cxnSpLocks/>
          </p:cNvCxnSpPr>
          <p:nvPr/>
        </p:nvCxnSpPr>
        <p:spPr>
          <a:xfrm flipV="1">
            <a:off x="6148725" y="4267839"/>
            <a:ext cx="2701636" cy="1745674"/>
          </a:xfrm>
          <a:prstGeom prst="straightConnector1">
            <a:avLst/>
          </a:prstGeom>
          <a:ln w="28575">
            <a:solidFill>
              <a:srgbClr val="0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0C43A8D-4917-7E4B-A04D-841D3952E5F6}"/>
              </a:ext>
            </a:extLst>
          </p:cNvPr>
          <p:cNvCxnSpPr>
            <a:cxnSpLocks/>
          </p:cNvCxnSpPr>
          <p:nvPr/>
        </p:nvCxnSpPr>
        <p:spPr>
          <a:xfrm flipH="1" flipV="1">
            <a:off x="3920067" y="4230762"/>
            <a:ext cx="2514600" cy="1655086"/>
          </a:xfrm>
          <a:prstGeom prst="straightConnector1">
            <a:avLst/>
          </a:prstGeom>
          <a:ln w="28575">
            <a:solidFill>
              <a:srgbClr val="0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1607623-68B9-6E4B-83BB-3EE60731DA37}"/>
              </a:ext>
            </a:extLst>
          </p:cNvPr>
          <p:cNvSpPr txBox="1"/>
          <p:nvPr/>
        </p:nvSpPr>
        <p:spPr>
          <a:xfrm>
            <a:off x="4402667" y="5621098"/>
            <a:ext cx="4064000" cy="553998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chemeClr val="accent2"/>
                </a:solidFill>
              </a:rPr>
              <a:t>There is a change in 2100 due to socioeconomic drivers</a:t>
            </a:r>
            <a:endParaRPr lang="en-US" sz="1500" dirty="0">
              <a:solidFill>
                <a:schemeClr val="accent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F51271-1A8D-48C5-94BF-6DB75539696A}"/>
              </a:ext>
            </a:extLst>
          </p:cNvPr>
          <p:cNvSpPr txBox="1"/>
          <p:nvPr/>
        </p:nvSpPr>
        <p:spPr>
          <a:xfrm>
            <a:off x="2816321" y="1714792"/>
            <a:ext cx="6559358" cy="584775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On average, in 2100,  76% of the main river basins will attribute to human activities its major significant changes in water scarcity</a:t>
            </a:r>
            <a:endParaRPr lang="en-US" sz="1500" dirty="0">
              <a:solidFill>
                <a:schemeClr val="accent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AE0C04-F5DA-45DC-9A5C-E1BD56B61584}"/>
              </a:ext>
            </a:extLst>
          </p:cNvPr>
          <p:cNvSpPr txBox="1"/>
          <p:nvPr/>
        </p:nvSpPr>
        <p:spPr>
          <a:xfrm>
            <a:off x="10046278" y="6396049"/>
            <a:ext cx="2019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F. </a:t>
            </a:r>
            <a:r>
              <a:rPr lang="en-US" sz="1200" dirty="0" err="1"/>
              <a:t>Miralles</a:t>
            </a:r>
            <a:r>
              <a:rPr lang="en-US" sz="1200" dirty="0"/>
              <a:t>, 2020</a:t>
            </a:r>
          </a:p>
        </p:txBody>
      </p:sp>
    </p:spTree>
    <p:extLst>
      <p:ext uri="{BB962C8B-B14F-4D97-AF65-F5344CB8AC3E}">
        <p14:creationId xmlns:p14="http://schemas.microsoft.com/office/powerpoint/2010/main" val="276970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476250"/>
            <a:ext cx="12192000" cy="219456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38125" y="1868170"/>
            <a:ext cx="11715750" cy="3121660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marL="47625" algn="ctr">
              <a:lnSpc>
                <a:spcPct val="81600"/>
              </a:lnSpc>
            </a:pPr>
            <a:r>
              <a:rPr lang="en-US" sz="5100" b="1" dirty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The concept of 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Water Security </a:t>
            </a:r>
            <a:r>
              <a:rPr lang="en-US" sz="5100" b="1" dirty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provides us with a sufficiently broad analytical framework to incorporate absent social and political variables</a:t>
            </a:r>
            <a:endParaRPr lang="en-US" sz="5100" b="1" dirty="0">
              <a:solidFill>
                <a:schemeClr val="bg1">
                  <a:lumMod val="95000"/>
                </a:schemeClr>
              </a:solidFill>
              <a:effectLst>
                <a:outerShdw blurRad="20000" dist="30000" dir="2700000">
                  <a:srgbClr val="000000">
                    <a:alpha val="75000"/>
                  </a:srgbClr>
                </a:outerShdw>
              </a:effectLst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756400"/>
            <a:ext cx="12192000" cy="9144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l"/>
            <a:r>
              <a:rPr lang="en-US" sz="600" b="1">
                <a:solidFill>
                  <a:srgbClr val="FFFFFF"/>
                </a:solidFill>
                <a:latin typeface="Calibri"/>
              </a:rPr>
              <a:t>cc: Faye Cornish - https://unsplash.com/@fcornish?utm_source=haikudeck&amp;utm_medium=referral&amp;utm_campaign=api-credit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981" y="5486844"/>
            <a:ext cx="1355658" cy="11695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E2ED15-F02F-48D2-8253-CE15D69F091D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39" y="5744486"/>
            <a:ext cx="1828799" cy="116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41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476250"/>
            <a:ext cx="12192000" cy="219456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38125" y="2593975"/>
            <a:ext cx="11715750" cy="3121660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marL="47625" algn="ctr">
              <a:lnSpc>
                <a:spcPct val="81600"/>
              </a:lnSpc>
            </a:pPr>
            <a:r>
              <a:rPr lang="en-US" sz="5100" b="1" dirty="0" smtClean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Water </a:t>
            </a:r>
            <a:r>
              <a:rPr lang="en-US" sz="5100" b="1" dirty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security </a:t>
            </a:r>
            <a:r>
              <a:rPr lang="en-US" sz="5100" b="1" dirty="0" smtClean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is </a:t>
            </a:r>
            <a:r>
              <a:rPr lang="en-US" sz="5100" b="1" dirty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a huge challenge that we can only </a:t>
            </a:r>
            <a:r>
              <a:rPr lang="en-US" sz="5100" b="1" dirty="0" smtClean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achieve </a:t>
            </a:r>
            <a:r>
              <a:rPr lang="en-US" sz="5100" b="1" dirty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if we are able to visualize new ways of managing water.</a:t>
            </a:r>
            <a:endParaRPr lang="en-US" sz="5100" b="1" dirty="0">
              <a:solidFill>
                <a:schemeClr val="bg1"/>
              </a:solidFill>
              <a:effectLst>
                <a:outerShdw blurRad="20000" dist="30000" dir="2700000">
                  <a:srgbClr val="000000">
                    <a:alpha val="75000"/>
                  </a:srgbClr>
                </a:outerShdw>
              </a:effectLst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756400"/>
            <a:ext cx="12192000" cy="9144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l"/>
            <a:r>
              <a:rPr lang="en-US" sz="600" b="1">
                <a:solidFill>
                  <a:srgbClr val="FFFFFF"/>
                </a:solidFill>
                <a:latin typeface="Calibri"/>
              </a:rPr>
              <a:t>cc: Mike Scheid - https://unsplash.com/@mscheid?utm_source=haikudeck&amp;utm_medium=referral&amp;utm_campaign=api-credit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8217" y="365561"/>
            <a:ext cx="1355658" cy="11695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E2ED15-F02F-48D2-8253-CE15D69F091D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24" y="465667"/>
            <a:ext cx="1828799" cy="116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83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11" y="177421"/>
            <a:ext cx="9144000" cy="668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3395819" y="5274065"/>
            <a:ext cx="358463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BASIN WIDE </a:t>
            </a:r>
          </a:p>
          <a:p>
            <a:pPr algn="ctr"/>
            <a:r>
              <a:rPr lang="en-US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RESPONSIBILITY</a:t>
            </a:r>
            <a:endParaRPr lang="en-US" sz="3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7126" y="295633"/>
            <a:ext cx="29911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WATER SECURITY</a:t>
            </a:r>
            <a:endParaRPr lang="en-US" sz="4000" b="1" dirty="0">
              <a:solidFill>
                <a:srgbClr val="0070C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981" y="5486844"/>
            <a:ext cx="1355658" cy="11695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E2ED15-F02F-48D2-8253-CE15D69F091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4084" y="295633"/>
            <a:ext cx="1828799" cy="116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7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1A9B8-BB34-4E9F-83A1-359EF133A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432879"/>
            <a:ext cx="8596668" cy="1320800"/>
          </a:xfrm>
        </p:spPr>
        <p:txBody>
          <a:bodyPr/>
          <a:lstStyle/>
          <a:p>
            <a:r>
              <a:rPr lang="en-US" b="1" dirty="0" smtClean="0"/>
              <a:t>Thank you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C7C132-3F80-4C5C-B173-F8E5CAF34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880" y="1615441"/>
            <a:ext cx="7948122" cy="4608484"/>
          </a:xfrm>
        </p:spPr>
        <p:txBody>
          <a:bodyPr>
            <a:normAutofit fontScale="77500" lnSpcReduction="20000"/>
          </a:bodyPr>
          <a:lstStyle/>
          <a:p>
            <a:pPr marL="0" indent="0" algn="r">
              <a:buNone/>
            </a:pPr>
            <a:r>
              <a:rPr lang="pt-BR" sz="2900" b="1" dirty="0"/>
              <a:t>Maria C. Donoso</a:t>
            </a:r>
            <a:endParaRPr lang="en-US" sz="2900" dirty="0"/>
          </a:p>
          <a:p>
            <a:pPr marL="0" indent="0" algn="r">
              <a:buNone/>
            </a:pPr>
            <a:r>
              <a:rPr lang="pt-BR" sz="2900" dirty="0"/>
              <a:t>UNESCO Chair-holder</a:t>
            </a:r>
            <a:endParaRPr lang="en-US" sz="2900" dirty="0"/>
          </a:p>
          <a:p>
            <a:pPr marL="0" indent="0" algn="r">
              <a:buNone/>
            </a:pPr>
            <a:r>
              <a:rPr lang="en-US" sz="2900" dirty="0"/>
              <a:t>Director International Programs</a:t>
            </a:r>
          </a:p>
          <a:p>
            <a:pPr marL="0" indent="0" algn="r">
              <a:buNone/>
            </a:pPr>
            <a:r>
              <a:rPr lang="en-US" sz="2900" dirty="0"/>
              <a:t>Institute of Environment </a:t>
            </a:r>
          </a:p>
          <a:p>
            <a:pPr marL="0" indent="0" algn="r">
              <a:buNone/>
            </a:pPr>
            <a:r>
              <a:rPr lang="en-US" sz="2900" dirty="0"/>
              <a:t>Research Associate Professor</a:t>
            </a:r>
          </a:p>
          <a:p>
            <a:pPr marL="0" indent="0" algn="r">
              <a:buNone/>
            </a:pPr>
            <a:r>
              <a:rPr lang="en-US" sz="2900" dirty="0"/>
              <a:t>College of Arts, Science and Education</a:t>
            </a:r>
          </a:p>
          <a:p>
            <a:pPr marL="0" indent="0" algn="r">
              <a:buNone/>
            </a:pPr>
            <a:r>
              <a:rPr lang="en-US" sz="2900" dirty="0"/>
              <a:t>Florida International University</a:t>
            </a:r>
          </a:p>
          <a:p>
            <a:pPr marL="0" indent="0" algn="r">
              <a:buNone/>
            </a:pPr>
            <a:r>
              <a:rPr lang="en-US" sz="2900" dirty="0"/>
              <a:t>3000 NE 151</a:t>
            </a:r>
            <a:r>
              <a:rPr lang="en-US" sz="2900" baseline="30000" dirty="0"/>
              <a:t>st</a:t>
            </a:r>
            <a:r>
              <a:rPr lang="en-US" sz="2900" dirty="0"/>
              <a:t> Street -AC1-208</a:t>
            </a:r>
          </a:p>
          <a:p>
            <a:pPr marL="0" indent="0" algn="r">
              <a:buNone/>
            </a:pPr>
            <a:r>
              <a:rPr lang="en-US" sz="2900" dirty="0"/>
              <a:t>North Miami, FL  33181 USA</a:t>
            </a:r>
          </a:p>
          <a:p>
            <a:pPr marL="0" indent="0" algn="r">
              <a:buNone/>
            </a:pPr>
            <a:r>
              <a:rPr lang="en-US" sz="2900" dirty="0"/>
              <a:t>Tel. (+1-305) 919-4115</a:t>
            </a:r>
          </a:p>
          <a:p>
            <a:pPr marL="0" indent="0" algn="r">
              <a:buNone/>
            </a:pPr>
            <a:r>
              <a:rPr lang="en-US" sz="2900" dirty="0"/>
              <a:t>Fax (+1-305) 348-4096</a:t>
            </a:r>
          </a:p>
          <a:p>
            <a:pPr marL="0" indent="0" algn="r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CA2CA6-D642-4682-849F-9D327E90D43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72" y="5514311"/>
            <a:ext cx="2371725" cy="116903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981" y="5486844"/>
            <a:ext cx="1355658" cy="116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70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724" y="230591"/>
            <a:ext cx="11956276" cy="1831811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Facts and Figures</a:t>
            </a:r>
            <a:br>
              <a:rPr lang="en-US" sz="3200" b="1" dirty="0">
                <a:solidFill>
                  <a:srgbClr val="0070C0"/>
                </a:solidFill>
              </a:rPr>
            </a:br>
            <a:r>
              <a:rPr lang="en-US" sz="3200" b="1" dirty="0">
                <a:solidFill>
                  <a:srgbClr val="0070C0"/>
                </a:solidFill>
              </a:rPr>
              <a:t>-</a:t>
            </a:r>
            <a:r>
              <a:rPr lang="en-US" sz="2800" b="1" dirty="0">
                <a:solidFill>
                  <a:srgbClr val="0070C0"/>
                </a:solidFill>
              </a:rPr>
              <a:t>263 transboundary river </a:t>
            </a:r>
            <a:r>
              <a:rPr lang="en-US" sz="2800" b="1" dirty="0" smtClean="0">
                <a:solidFill>
                  <a:srgbClr val="0070C0"/>
                </a:solidFill>
              </a:rPr>
              <a:t>basins (60% of global fresh water flow)</a:t>
            </a:r>
            <a:r>
              <a:rPr lang="en-US" sz="1400" dirty="0">
                <a:solidFill>
                  <a:srgbClr val="0070C0"/>
                </a:solidFill>
              </a:rPr>
              <a:t/>
            </a:r>
            <a:br>
              <a:rPr lang="en-US" sz="1400" dirty="0">
                <a:solidFill>
                  <a:srgbClr val="0070C0"/>
                </a:solidFill>
              </a:rPr>
            </a:br>
            <a:r>
              <a:rPr lang="en-US" sz="2400" b="1" dirty="0">
                <a:solidFill>
                  <a:srgbClr val="0070C0"/>
                </a:solidFill>
              </a:rPr>
              <a:t>-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</a:rPr>
              <a:t>transboundary </a:t>
            </a:r>
            <a:r>
              <a:rPr lang="en-US" sz="2800" b="1" dirty="0">
                <a:solidFill>
                  <a:srgbClr val="0070C0"/>
                </a:solidFill>
              </a:rPr>
              <a:t>lake or river </a:t>
            </a:r>
            <a:r>
              <a:rPr lang="en-US" sz="2800" b="1" dirty="0" smtClean="0">
                <a:solidFill>
                  <a:srgbClr val="0070C0"/>
                </a:solidFill>
              </a:rPr>
              <a:t>basins cover half of land surface</a:t>
            </a:r>
            <a:r>
              <a:rPr lang="en-US" sz="2400" dirty="0">
                <a:solidFill>
                  <a:srgbClr val="0070C0"/>
                </a:solidFill>
              </a:rPr>
              <a:t/>
            </a:r>
            <a:br>
              <a:rPr lang="en-US" sz="2400" dirty="0">
                <a:solidFill>
                  <a:srgbClr val="0070C0"/>
                </a:solidFill>
              </a:rPr>
            </a:br>
            <a:r>
              <a:rPr lang="en-US" sz="2400" b="1" dirty="0">
                <a:solidFill>
                  <a:srgbClr val="0070C0"/>
                </a:solidFill>
              </a:rPr>
              <a:t>-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</a:rPr>
              <a:t>30 countries </a:t>
            </a:r>
            <a:r>
              <a:rPr lang="en-US" sz="2800" b="1" dirty="0">
                <a:solidFill>
                  <a:srgbClr val="0070C0"/>
                </a:solidFill>
              </a:rPr>
              <a:t>lie entirely within international </a:t>
            </a:r>
            <a:r>
              <a:rPr lang="en-US" sz="2800" b="1" dirty="0" smtClean="0">
                <a:solidFill>
                  <a:srgbClr val="0070C0"/>
                </a:solidFill>
              </a:rPr>
              <a:t>basins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                                                                                  </a:t>
            </a:r>
            <a:r>
              <a:rPr lang="en-US" sz="2800" b="1" dirty="0" smtClean="0">
                <a:solidFill>
                  <a:srgbClr val="0070C0"/>
                </a:solidFill>
              </a:rPr>
              <a:t>   </a:t>
            </a:r>
            <a:r>
              <a:rPr lang="en-US" sz="1400" b="1" dirty="0" smtClean="0">
                <a:solidFill>
                  <a:srgbClr val="0070C0"/>
                </a:solidFill>
              </a:rPr>
              <a:t>(</a:t>
            </a:r>
            <a:r>
              <a:rPr lang="en-US" sz="1400" b="1" u="sng" dirty="0">
                <a:solidFill>
                  <a:srgbClr val="0070C0"/>
                </a:solidFill>
                <a:hlinkClick r:id="rId2"/>
              </a:rPr>
              <a:t>UNECE/UNESCO 2015</a:t>
            </a:r>
            <a:r>
              <a:rPr lang="en-US" sz="1400" b="1" dirty="0">
                <a:solidFill>
                  <a:srgbClr val="0070C0"/>
                </a:solidFill>
              </a:rPr>
              <a:t>)</a:t>
            </a:r>
            <a:r>
              <a:rPr lang="en-US" sz="1400" dirty="0"/>
              <a:t/>
            </a:r>
            <a:br>
              <a:rPr lang="en-US" sz="1400" dirty="0"/>
            </a:br>
            <a:endParaRPr lang="en-US" sz="1400" dirty="0"/>
          </a:p>
        </p:txBody>
      </p:sp>
      <p:pic>
        <p:nvPicPr>
          <p:cNvPr id="1026" name="Picture 2" descr="Image resul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16" y="2305249"/>
            <a:ext cx="10278737" cy="455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WA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54" y="6369586"/>
            <a:ext cx="813909" cy="26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E2ED15-F02F-48D2-8253-CE15D69F091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1" y="4800181"/>
            <a:ext cx="1828799" cy="11643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4164" y="5408812"/>
            <a:ext cx="1355658" cy="116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93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65A5E-3EC0-4D5C-992B-C461CC236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7175" y="-54824"/>
            <a:ext cx="4512989" cy="1359877"/>
          </a:xfrm>
        </p:spPr>
        <p:txBody>
          <a:bodyPr anchor="ctr">
            <a:normAutofit/>
          </a:bodyPr>
          <a:lstStyle/>
          <a:p>
            <a:r>
              <a:rPr lang="es-CL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</a:rPr>
              <a:t>Water</a:t>
            </a:r>
            <a:r>
              <a:rPr lang="es-CL" b="1" dirty="0" smtClean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</a:rPr>
              <a:t> Security</a:t>
            </a:r>
            <a:endParaRPr lang="es-CL" b="1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B943EA-CD4C-44E8-A2FB-ED34E68F6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46915" y="6041362"/>
            <a:ext cx="3329320" cy="365125"/>
          </a:xfrm>
        </p:spPr>
        <p:txBody>
          <a:bodyPr>
            <a:normAutofit/>
          </a:bodyPr>
          <a:lstStyle/>
          <a:p>
            <a:pPr>
              <a:defRPr/>
            </a:pPr>
            <a:endParaRPr lang="es-ES_tradnl">
              <a:solidFill>
                <a:srgbClr val="FFFF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3B118C-6D89-41AF-8540-B1A4594364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63825" y="6041362"/>
            <a:ext cx="911939" cy="365125"/>
          </a:xfrm>
        </p:spPr>
        <p:txBody>
          <a:bodyPr>
            <a:normAutofit/>
          </a:bodyPr>
          <a:lstStyle/>
          <a:p>
            <a:pPr>
              <a:defRPr/>
            </a:pPr>
            <a:endParaRPr lang="es-ES_tradnl">
              <a:solidFill>
                <a:srgbClr val="FFFF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201D20-547B-48C7-BC53-CF5DECFFD8A9}"/>
              </a:ext>
            </a:extLst>
          </p:cNvPr>
          <p:cNvSpPr txBox="1"/>
          <p:nvPr/>
        </p:nvSpPr>
        <p:spPr>
          <a:xfrm>
            <a:off x="9996639" y="6280877"/>
            <a:ext cx="1871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UNESCO, 2012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D9CB9E-D53A-4279-93FA-C3C96DB54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6936" y="6112431"/>
            <a:ext cx="707047" cy="7062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347848-B239-4E50-8F01-642B4F0CE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558" y="474253"/>
            <a:ext cx="1681425" cy="1661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FF1C4B-0A55-44BA-856B-14E5A7C1EA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7067" y="1067729"/>
            <a:ext cx="1681425" cy="1661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F01239E-FA1D-4B0D-8527-05C3B4B851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069" y="2653793"/>
            <a:ext cx="1681425" cy="1661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CE20EC8-D29E-46D9-9AD5-CF6FDAB8B8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982" y="4956737"/>
            <a:ext cx="1681425" cy="16705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3E076CF-F61A-4389-9E0A-C51E85D8FA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5475" y="4988609"/>
            <a:ext cx="1681425" cy="16616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20DA3E1-8255-4CA8-BEA9-A538846969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3057" y="3028169"/>
            <a:ext cx="1681425" cy="166160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 flipH="1">
            <a:off x="5327138" y="1235053"/>
            <a:ext cx="560506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</a:rPr>
              <a:t>Water security is defined as  </a:t>
            </a:r>
            <a:r>
              <a:rPr lang="en-US" sz="2800" b="1" dirty="0">
                <a:solidFill>
                  <a:srgbClr val="0070C0"/>
                </a:solidFill>
              </a:rPr>
              <a:t>the capacity of a population to safeguard access to adequate </a:t>
            </a:r>
            <a:r>
              <a:rPr lang="en-US" sz="2800" b="1" u="sng" dirty="0">
                <a:solidFill>
                  <a:srgbClr val="0070C0"/>
                </a:solidFill>
              </a:rPr>
              <a:t>quantities</a:t>
            </a:r>
            <a:r>
              <a:rPr lang="en-US" sz="2800" b="1" dirty="0">
                <a:solidFill>
                  <a:srgbClr val="0070C0"/>
                </a:solidFill>
              </a:rPr>
              <a:t> of water of acceptable </a:t>
            </a:r>
            <a:r>
              <a:rPr lang="en-US" sz="2800" b="1" u="sng" dirty="0">
                <a:solidFill>
                  <a:srgbClr val="0070C0"/>
                </a:solidFill>
              </a:rPr>
              <a:t>quality</a:t>
            </a:r>
            <a:r>
              <a:rPr lang="en-US" sz="2800" b="1" dirty="0">
                <a:solidFill>
                  <a:srgbClr val="0070C0"/>
                </a:solidFill>
              </a:rPr>
              <a:t> for sustaining human and ecosystem health on a watershed basis, and to ensure efficient protection of life and property against water related hazards -- floods, landslides, land subsidence,) and drought</a:t>
            </a:r>
            <a:r>
              <a:rPr lang="en-US" sz="2400" b="1" dirty="0">
                <a:solidFill>
                  <a:srgbClr val="0070C0"/>
                </a:solidFill>
              </a:rPr>
              <a:t>s</a:t>
            </a:r>
            <a:r>
              <a:rPr lang="en-US" sz="2400" dirty="0">
                <a:solidFill>
                  <a:srgbClr val="0070C0"/>
                </a:solidFill>
              </a:rPr>
              <a:t>. 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97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65A5E-3EC0-4D5C-992B-C461CC236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998" y="160108"/>
            <a:ext cx="4095750" cy="866678"/>
          </a:xfrm>
        </p:spPr>
        <p:txBody>
          <a:bodyPr anchor="ctr">
            <a:normAutofit/>
          </a:bodyPr>
          <a:lstStyle/>
          <a:p>
            <a:r>
              <a:rPr lang="es-CO" dirty="0">
                <a:solidFill>
                  <a:schemeClr val="bg1"/>
                </a:solidFill>
              </a:rPr>
              <a:t>Seguridad Hídrica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060BB2-533A-44BF-A615-E4D5D3AB7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774" y="1026789"/>
            <a:ext cx="5522739" cy="52540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The capacity of a population to safeguard sustainable access to adequate </a:t>
            </a:r>
            <a:r>
              <a:rPr lang="en-US" sz="2800" u="sng" dirty="0">
                <a:solidFill>
                  <a:srgbClr val="0070C0"/>
                </a:solidFill>
              </a:rPr>
              <a:t>quantities</a:t>
            </a:r>
            <a:r>
              <a:rPr lang="en-US" sz="2800" dirty="0">
                <a:solidFill>
                  <a:srgbClr val="0070C0"/>
                </a:solidFill>
              </a:rPr>
              <a:t> and acceptable </a:t>
            </a:r>
            <a:r>
              <a:rPr lang="en-US" sz="2800" u="sng" dirty="0">
                <a:solidFill>
                  <a:srgbClr val="0070C0"/>
                </a:solidFill>
              </a:rPr>
              <a:t>quality </a:t>
            </a:r>
            <a:r>
              <a:rPr lang="en-US" sz="2800" dirty="0">
                <a:solidFill>
                  <a:srgbClr val="0070C0"/>
                </a:solidFill>
              </a:rPr>
              <a:t>of water for sustaining livelihoods, human wellbeing, and socio-economic development, for ensuring protection against waterborne pollution and water related disasters, and for preserving ecosystems in a climate of peace and political stability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3CFAEE-F9F2-415F-A416-F35B772AB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5780" y="972608"/>
            <a:ext cx="4923941" cy="49002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201D20-547B-48C7-BC53-CF5DECFFD8A9}"/>
              </a:ext>
            </a:extLst>
          </p:cNvPr>
          <p:cNvSpPr txBox="1"/>
          <p:nvPr/>
        </p:nvSpPr>
        <p:spPr>
          <a:xfrm>
            <a:off x="9894532" y="6280877"/>
            <a:ext cx="1973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UN-WATER, 2013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FE65A5E-3EC0-4D5C-992B-C461CC2360E9}"/>
              </a:ext>
            </a:extLst>
          </p:cNvPr>
          <p:cNvSpPr txBox="1">
            <a:spLocks/>
          </p:cNvSpPr>
          <p:nvPr/>
        </p:nvSpPr>
        <p:spPr>
          <a:xfrm>
            <a:off x="1391157" y="0"/>
            <a:ext cx="4512989" cy="13598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CL" b="1" smtClean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</a:rPr>
              <a:t>Water Security</a:t>
            </a:r>
            <a:endParaRPr lang="es-CL" b="1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55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riding a wave on a surfboard in the water&#10;&#10;Description automatically generated">
            <a:extLst>
              <a:ext uri="{FF2B5EF4-FFF2-40B4-BE49-F238E27FC236}">
                <a16:creationId xmlns:a16="http://schemas.microsoft.com/office/drawing/2014/main" id="{FE6D9C09-1527-4AD2-BA6C-34E8D7BDBC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6" r="45120" b="-1"/>
          <a:stretch/>
        </p:blipFill>
        <p:spPr>
          <a:xfrm>
            <a:off x="6957492" y="26004"/>
            <a:ext cx="4547675" cy="6857990"/>
          </a:xfrm>
          <a:custGeom>
            <a:avLst/>
            <a:gdLst>
              <a:gd name="connsiteX0" fmla="*/ 1589646 w 4547675"/>
              <a:gd name="connsiteY0" fmla="*/ 0 h 6858000"/>
              <a:gd name="connsiteX1" fmla="*/ 4547675 w 4547675"/>
              <a:gd name="connsiteY1" fmla="*/ 0 h 6858000"/>
              <a:gd name="connsiteX2" fmla="*/ 4547675 w 4547675"/>
              <a:gd name="connsiteY2" fmla="*/ 6858000 h 6858000"/>
              <a:gd name="connsiteX3" fmla="*/ 4352027 w 4547675"/>
              <a:gd name="connsiteY3" fmla="*/ 6858000 h 6858000"/>
              <a:gd name="connsiteX4" fmla="*/ 0 w 4547675"/>
              <a:gd name="connsiteY4" fmla="*/ 21040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47675" h="6858000">
                <a:moveTo>
                  <a:pt x="1589646" y="0"/>
                </a:moveTo>
                <a:lnTo>
                  <a:pt x="4547675" y="0"/>
                </a:lnTo>
                <a:lnTo>
                  <a:pt x="4547675" y="6858000"/>
                </a:lnTo>
                <a:lnTo>
                  <a:pt x="4352027" y="6858000"/>
                </a:lnTo>
                <a:lnTo>
                  <a:pt x="0" y="2104048"/>
                </a:lnTo>
                <a:close/>
              </a:path>
            </a:pathLst>
          </a:cu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1661B45F-487C-4AA3-9BD9-AECF2D6A2B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0" r="15793"/>
          <a:stretch/>
        </p:blipFill>
        <p:spPr>
          <a:xfrm>
            <a:off x="4384227" y="1"/>
            <a:ext cx="4831627" cy="4520011"/>
          </a:xfrm>
          <a:custGeom>
            <a:avLst/>
            <a:gdLst>
              <a:gd name="connsiteX0" fmla="*/ 0 w 4831627"/>
              <a:gd name="connsiteY0" fmla="*/ 0 h 4520011"/>
              <a:gd name="connsiteX1" fmla="*/ 4831627 w 4831627"/>
              <a:gd name="connsiteY1" fmla="*/ 0 h 4520011"/>
              <a:gd name="connsiteX2" fmla="*/ 1416677 w 4831627"/>
              <a:gd name="connsiteY2" fmla="*/ 4520011 h 4520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31627" h="4520011">
                <a:moveTo>
                  <a:pt x="0" y="0"/>
                </a:moveTo>
                <a:lnTo>
                  <a:pt x="4831627" y="0"/>
                </a:lnTo>
                <a:lnTo>
                  <a:pt x="1416677" y="4520011"/>
                </a:lnTo>
                <a:close/>
              </a:path>
            </a:pathLst>
          </a:custGeom>
        </p:spPr>
      </p:pic>
      <p:pic>
        <p:nvPicPr>
          <p:cNvPr id="7" name="Content Placeholder 6" descr="A picture containing water, outdoor, person, woman&#10;&#10;Description automatically generated">
            <a:extLst>
              <a:ext uri="{FF2B5EF4-FFF2-40B4-BE49-F238E27FC236}">
                <a16:creationId xmlns:a16="http://schemas.microsoft.com/office/drawing/2014/main" id="{7F75A9FB-3314-41B4-87DA-DE4B709FDD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69" b="-1"/>
          <a:stretch/>
        </p:blipFill>
        <p:spPr>
          <a:xfrm>
            <a:off x="3996896" y="910724"/>
            <a:ext cx="7943725" cy="5955742"/>
          </a:xfrm>
          <a:custGeom>
            <a:avLst/>
            <a:gdLst>
              <a:gd name="connsiteX0" fmla="*/ 3591698 w 7943725"/>
              <a:gd name="connsiteY0" fmla="*/ 1201790 h 5955742"/>
              <a:gd name="connsiteX1" fmla="*/ 3595095 w 7943725"/>
              <a:gd name="connsiteY1" fmla="*/ 1205501 h 5955742"/>
              <a:gd name="connsiteX2" fmla="*/ 3591954 w 7943725"/>
              <a:gd name="connsiteY2" fmla="*/ 1209686 h 5955742"/>
              <a:gd name="connsiteX3" fmla="*/ 3614225 w 7943725"/>
              <a:gd name="connsiteY3" fmla="*/ 1226398 h 5955742"/>
              <a:gd name="connsiteX4" fmla="*/ 7943725 w 7943725"/>
              <a:gd name="connsiteY4" fmla="*/ 5955742 h 5955742"/>
              <a:gd name="connsiteX5" fmla="*/ 0 w 7943725"/>
              <a:gd name="connsiteY5" fmla="*/ 5955742 h 5955742"/>
              <a:gd name="connsiteX6" fmla="*/ 4499672 w 7943725"/>
              <a:gd name="connsiteY6" fmla="*/ 0 h 5955742"/>
              <a:gd name="connsiteX7" fmla="*/ 3616999 w 7943725"/>
              <a:gd name="connsiteY7" fmla="*/ 1176310 h 5955742"/>
              <a:gd name="connsiteX8" fmla="*/ 3597378 w 7943725"/>
              <a:gd name="connsiteY8" fmla="*/ 1194272 h 5955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43725" h="5955742">
                <a:moveTo>
                  <a:pt x="3591698" y="1201790"/>
                </a:moveTo>
                <a:lnTo>
                  <a:pt x="3595095" y="1205501"/>
                </a:lnTo>
                <a:lnTo>
                  <a:pt x="3591954" y="1209686"/>
                </a:lnTo>
                <a:lnTo>
                  <a:pt x="3614225" y="1226398"/>
                </a:lnTo>
                <a:lnTo>
                  <a:pt x="7943725" y="5955742"/>
                </a:lnTo>
                <a:lnTo>
                  <a:pt x="0" y="5955742"/>
                </a:lnTo>
                <a:close/>
                <a:moveTo>
                  <a:pt x="4499672" y="0"/>
                </a:moveTo>
                <a:lnTo>
                  <a:pt x="3616999" y="1176310"/>
                </a:lnTo>
                <a:lnTo>
                  <a:pt x="3597378" y="1194272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92B5E8-5E7D-487A-944D-7F3F09135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97141"/>
            <a:ext cx="4279782" cy="1712338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/>
            <a:r>
              <a:rPr lang="en-US" sz="5400" b="1" dirty="0" smtClean="0"/>
              <a:t>Water Security</a:t>
            </a:r>
            <a:endParaRPr lang="en-US" sz="54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81704BD-5B88-431E-A0E7-4169D7FAB828}"/>
              </a:ext>
            </a:extLst>
          </p:cNvPr>
          <p:cNvSpPr/>
          <p:nvPr/>
        </p:nvSpPr>
        <p:spPr>
          <a:xfrm>
            <a:off x="474724" y="5826194"/>
            <a:ext cx="39914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/>
              <a:t>UNESCO Chair</a:t>
            </a:r>
          </a:p>
          <a:p>
            <a:r>
              <a:rPr lang="en-US" sz="1600" b="1" dirty="0" smtClean="0"/>
              <a:t>Sustainable Water Security </a:t>
            </a:r>
          </a:p>
          <a:p>
            <a:r>
              <a:rPr lang="en-US" sz="1600" b="1" dirty="0" smtClean="0"/>
              <a:t>Florida International University</a:t>
            </a:r>
          </a:p>
          <a:p>
            <a:r>
              <a:rPr lang="en-US" sz="1600" b="1" dirty="0" smtClean="0"/>
              <a:t>2017</a:t>
            </a:r>
            <a:endParaRPr lang="en-US" sz="16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9FF701F-14C0-4061-BB97-A80BCD0AEECA}"/>
              </a:ext>
            </a:extLst>
          </p:cNvPr>
          <p:cNvSpPr txBox="1"/>
          <p:nvPr/>
        </p:nvSpPr>
        <p:spPr>
          <a:xfrm>
            <a:off x="595086" y="2828514"/>
            <a:ext cx="40793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Quantity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Quality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Security Per-se</a:t>
            </a:r>
            <a:r>
              <a:rPr lang="en-US" sz="3200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en-US" sz="3200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i="1" dirty="0" smtClean="0">
                <a:solidFill>
                  <a:schemeClr val="accent1">
                    <a:lumMod val="75000"/>
                  </a:schemeClr>
                </a:solidFill>
              </a:rPr>
              <a:t>   (safeguarding)</a:t>
            </a:r>
            <a:endParaRPr lang="en-US" sz="32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942" y="5457815"/>
            <a:ext cx="1355658" cy="116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68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364" y="305336"/>
            <a:ext cx="8596668" cy="957943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Water Security</a:t>
            </a:r>
            <a:endParaRPr lang="en-US" sz="4000" b="1" dirty="0">
              <a:solidFill>
                <a:srgbClr val="0070C0"/>
              </a:solidFill>
            </a:endParaRPr>
          </a:p>
        </p:txBody>
      </p:sp>
      <p:grpSp>
        <p:nvGrpSpPr>
          <p:cNvPr id="4" name="Google Shape;865;p120"/>
          <p:cNvGrpSpPr/>
          <p:nvPr/>
        </p:nvGrpSpPr>
        <p:grpSpPr>
          <a:xfrm>
            <a:off x="1422402" y="1000064"/>
            <a:ext cx="8362270" cy="4360117"/>
            <a:chOff x="168589" y="0"/>
            <a:chExt cx="8362270" cy="4360117"/>
          </a:xfrm>
        </p:grpSpPr>
        <p:sp>
          <p:nvSpPr>
            <p:cNvPr id="5" name="Google Shape;866;p120"/>
            <p:cNvSpPr/>
            <p:nvPr/>
          </p:nvSpPr>
          <p:spPr>
            <a:xfrm>
              <a:off x="1525785" y="2249820"/>
              <a:ext cx="1577124" cy="135425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  <p:sp>
          <p:nvSpPr>
            <p:cNvPr id="6" name="Google Shape;867;p120"/>
            <p:cNvSpPr txBox="1"/>
            <p:nvPr/>
          </p:nvSpPr>
          <p:spPr>
            <a:xfrm>
              <a:off x="1447964" y="2431898"/>
              <a:ext cx="1732766" cy="9347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22850" rIns="0" bIns="22850" anchor="ctr" anchorCtr="0">
              <a:noAutofit/>
            </a:bodyPr>
            <a:lstStyle/>
            <a:p>
              <a:pPr algn="ctr">
                <a:lnSpc>
                  <a:spcPct val="90000"/>
                </a:lnSpc>
                <a:buSzPts val="1800"/>
              </a:pPr>
              <a:r>
                <a:rPr lang="en-US" sz="2000" dirty="0" smtClean="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Environment</a:t>
              </a:r>
              <a:endParaRPr sz="2000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7" name="Google Shape;869;p120"/>
            <p:cNvSpPr/>
            <p:nvPr/>
          </p:nvSpPr>
          <p:spPr>
            <a:xfrm>
              <a:off x="168589" y="1501188"/>
              <a:ext cx="1577124" cy="1354252"/>
            </a:xfrm>
            <a:prstGeom prst="hexagon">
              <a:avLst>
                <a:gd name="adj" fmla="val 25000"/>
                <a:gd name="vf" fmla="val 115470"/>
              </a:avLst>
            </a:prstGeom>
            <a:blipFill rotWithShape="1">
              <a:blip r:embed="rId2">
                <a:alphaModFix/>
              </a:blip>
              <a:stretch>
                <a:fillRect l="-14998" r="-14996"/>
              </a:stretch>
            </a:blip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  <p:sp>
          <p:nvSpPr>
            <p:cNvPr id="8" name="Google Shape;870;p120"/>
            <p:cNvSpPr/>
            <p:nvPr/>
          </p:nvSpPr>
          <p:spPr>
            <a:xfrm>
              <a:off x="1248994" y="2675804"/>
              <a:ext cx="183969" cy="15870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  <p:sp>
          <p:nvSpPr>
            <p:cNvPr id="9" name="Google Shape;871;p120"/>
            <p:cNvSpPr/>
            <p:nvPr/>
          </p:nvSpPr>
          <p:spPr>
            <a:xfrm>
              <a:off x="2882982" y="1497264"/>
              <a:ext cx="1577124" cy="135425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  <p:sp>
          <p:nvSpPr>
            <p:cNvPr id="10" name="Google Shape;872;p120"/>
            <p:cNvSpPr txBox="1"/>
            <p:nvPr/>
          </p:nvSpPr>
          <p:spPr>
            <a:xfrm>
              <a:off x="3127263" y="1707025"/>
              <a:ext cx="1088562" cy="9347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22850" rIns="0" bIns="22850" anchor="ctr" anchorCtr="0">
              <a:noAutofit/>
            </a:bodyPr>
            <a:lstStyle/>
            <a:p>
              <a:pPr algn="ctr">
                <a:lnSpc>
                  <a:spcPct val="90000"/>
                </a:lnSpc>
                <a:buSzPts val="1800"/>
              </a:pPr>
              <a:r>
                <a:rPr lang="en-US" sz="1800" dirty="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Economic     Growth </a:t>
              </a:r>
              <a:endParaRPr sz="1800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1" name="Google Shape;873;p120"/>
            <p:cNvSpPr/>
            <p:nvPr/>
          </p:nvSpPr>
          <p:spPr>
            <a:xfrm>
              <a:off x="3968404" y="2668392"/>
              <a:ext cx="183969" cy="15870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  <p:sp>
          <p:nvSpPr>
            <p:cNvPr id="12" name="Google Shape;874;p120"/>
            <p:cNvSpPr/>
            <p:nvPr/>
          </p:nvSpPr>
          <p:spPr>
            <a:xfrm>
              <a:off x="4239342" y="2247204"/>
              <a:ext cx="1577124" cy="1354252"/>
            </a:xfrm>
            <a:prstGeom prst="hexagon">
              <a:avLst>
                <a:gd name="adj" fmla="val 25000"/>
                <a:gd name="vf" fmla="val 115470"/>
              </a:avLst>
            </a:prstGeom>
            <a:blipFill rotWithShape="1">
              <a:blip r:embed="rId3">
                <a:alphaModFix/>
              </a:blip>
              <a:stretch>
                <a:fillRect l="-13996" r="-13997"/>
              </a:stretch>
            </a:blip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  <p:sp>
          <p:nvSpPr>
            <p:cNvPr id="13" name="Google Shape;875;p120"/>
            <p:cNvSpPr/>
            <p:nvPr/>
          </p:nvSpPr>
          <p:spPr>
            <a:xfrm>
              <a:off x="4277808" y="2849773"/>
              <a:ext cx="183969" cy="15870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  <p:sp>
          <p:nvSpPr>
            <p:cNvPr id="14" name="Google Shape;876;p120"/>
            <p:cNvSpPr/>
            <p:nvPr/>
          </p:nvSpPr>
          <p:spPr>
            <a:xfrm>
              <a:off x="1525785" y="752992"/>
              <a:ext cx="1577124" cy="135425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  <p:sp>
          <p:nvSpPr>
            <p:cNvPr id="15" name="Google Shape;877;p120"/>
            <p:cNvSpPr txBox="1"/>
            <p:nvPr/>
          </p:nvSpPr>
          <p:spPr>
            <a:xfrm>
              <a:off x="1770066" y="962753"/>
              <a:ext cx="1088562" cy="9347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22850" rIns="0" bIns="22850" anchor="ctr" anchorCtr="0">
              <a:noAutofit/>
            </a:bodyPr>
            <a:lstStyle/>
            <a:p>
              <a:pPr algn="ctr">
                <a:lnSpc>
                  <a:spcPct val="90000"/>
                </a:lnSpc>
                <a:buSzPts val="1800"/>
              </a:pPr>
              <a:r>
                <a:rPr lang="en-US" sz="18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Health</a:t>
              </a:r>
              <a:r>
                <a:rPr lang="en-US" sz="16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 </a:t>
              </a:r>
              <a:endParaRPr sz="16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6" name="Google Shape;878;p120"/>
            <p:cNvSpPr/>
            <p:nvPr/>
          </p:nvSpPr>
          <p:spPr>
            <a:xfrm>
              <a:off x="2606191" y="778717"/>
              <a:ext cx="183969" cy="15870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  <p:sp>
          <p:nvSpPr>
            <p:cNvPr id="17" name="Google Shape;879;p120"/>
            <p:cNvSpPr/>
            <p:nvPr/>
          </p:nvSpPr>
          <p:spPr>
            <a:xfrm>
              <a:off x="2793038" y="0"/>
              <a:ext cx="1577124" cy="1354252"/>
            </a:xfrm>
            <a:prstGeom prst="hexagon">
              <a:avLst>
                <a:gd name="adj" fmla="val 25000"/>
                <a:gd name="vf" fmla="val 115470"/>
              </a:avLst>
            </a:prstGeom>
            <a:blipFill rotWithShape="1">
              <a:blip r:embed="rId4">
                <a:alphaModFix/>
              </a:blip>
              <a:stretch>
                <a:fillRect l="-13996" r="-13997"/>
              </a:stretch>
            </a:blip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  <p:sp>
          <p:nvSpPr>
            <p:cNvPr id="18" name="Google Shape;880;p120"/>
            <p:cNvSpPr/>
            <p:nvPr/>
          </p:nvSpPr>
          <p:spPr>
            <a:xfrm>
              <a:off x="2927302" y="599952"/>
              <a:ext cx="183969" cy="15870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  <p:sp>
          <p:nvSpPr>
            <p:cNvPr id="19" name="Google Shape;881;p120"/>
            <p:cNvSpPr/>
            <p:nvPr/>
          </p:nvSpPr>
          <p:spPr>
            <a:xfrm>
              <a:off x="4239342" y="749940"/>
              <a:ext cx="1577124" cy="135425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  <p:sp>
          <p:nvSpPr>
            <p:cNvPr id="20" name="Google Shape;882;p120"/>
            <p:cNvSpPr txBox="1"/>
            <p:nvPr/>
          </p:nvSpPr>
          <p:spPr>
            <a:xfrm>
              <a:off x="4207463" y="959701"/>
              <a:ext cx="1364722" cy="9347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7775" rIns="0" bIns="17775" anchor="ctr" anchorCtr="0">
              <a:noAutofit/>
            </a:bodyPr>
            <a:lstStyle/>
            <a:p>
              <a:pPr algn="ctr">
                <a:lnSpc>
                  <a:spcPct val="90000"/>
                </a:lnSpc>
                <a:buSzPts val="1400"/>
              </a:pPr>
              <a:r>
                <a:rPr lang="en-US" dirty="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Governance</a:t>
              </a:r>
              <a:endParaRPr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1" name="Google Shape;883;p120"/>
            <p:cNvSpPr/>
            <p:nvPr/>
          </p:nvSpPr>
          <p:spPr>
            <a:xfrm>
              <a:off x="5604065" y="1349892"/>
              <a:ext cx="183969" cy="15870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  <p:sp>
          <p:nvSpPr>
            <p:cNvPr id="22" name="Google Shape;884;p120"/>
            <p:cNvSpPr/>
            <p:nvPr/>
          </p:nvSpPr>
          <p:spPr>
            <a:xfrm>
              <a:off x="5596539" y="1511216"/>
              <a:ext cx="1577124" cy="1354252"/>
            </a:xfrm>
            <a:prstGeom prst="hexagon">
              <a:avLst>
                <a:gd name="adj" fmla="val 25000"/>
                <a:gd name="vf" fmla="val 115470"/>
              </a:avLst>
            </a:prstGeom>
            <a:blipFill rotWithShape="1">
              <a:blip r:embed="rId5">
                <a:alphaModFix/>
              </a:blip>
              <a:stretch>
                <a:fillRect l="-32995" r="-32995"/>
              </a:stretch>
            </a:blip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  <p:sp>
          <p:nvSpPr>
            <p:cNvPr id="23" name="Google Shape;885;p120"/>
            <p:cNvSpPr/>
            <p:nvPr/>
          </p:nvSpPr>
          <p:spPr>
            <a:xfrm>
              <a:off x="5904270" y="1535633"/>
              <a:ext cx="183969" cy="15870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  <p:sp>
          <p:nvSpPr>
            <p:cNvPr id="24" name="Google Shape;886;p120"/>
            <p:cNvSpPr/>
            <p:nvPr/>
          </p:nvSpPr>
          <p:spPr>
            <a:xfrm>
              <a:off x="5596539" y="14388"/>
              <a:ext cx="1577124" cy="135425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  <p:sp>
          <p:nvSpPr>
            <p:cNvPr id="25" name="Google Shape;887;p120"/>
            <p:cNvSpPr txBox="1"/>
            <p:nvPr/>
          </p:nvSpPr>
          <p:spPr>
            <a:xfrm>
              <a:off x="5840820" y="224149"/>
              <a:ext cx="1088562" cy="9347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20300" rIns="0" bIns="20300" anchor="ctr" anchorCtr="0">
              <a:noAutofit/>
            </a:bodyPr>
            <a:lstStyle/>
            <a:p>
              <a:pPr algn="ctr">
                <a:lnSpc>
                  <a:spcPct val="90000"/>
                </a:lnSpc>
                <a:buSzPts val="1600"/>
              </a:pPr>
              <a:r>
                <a:rPr lang="en-US" sz="1600" dirty="0" smtClean="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Food</a:t>
              </a:r>
              <a:endParaRPr sz="1600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6" name="Google Shape;888;p120"/>
            <p:cNvSpPr/>
            <p:nvPr/>
          </p:nvSpPr>
          <p:spPr>
            <a:xfrm>
              <a:off x="6961261" y="621316"/>
              <a:ext cx="183969" cy="15870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  <p:sp>
          <p:nvSpPr>
            <p:cNvPr id="27" name="Google Shape;889;p120"/>
            <p:cNvSpPr/>
            <p:nvPr/>
          </p:nvSpPr>
          <p:spPr>
            <a:xfrm>
              <a:off x="6953735" y="769996"/>
              <a:ext cx="1577124" cy="1354252"/>
            </a:xfrm>
            <a:prstGeom prst="hexagon">
              <a:avLst>
                <a:gd name="adj" fmla="val 25000"/>
                <a:gd name="vf" fmla="val 115470"/>
              </a:avLst>
            </a:prstGeom>
            <a:blipFill rotWithShape="1">
              <a:blip r:embed="rId6">
                <a:alphaModFix/>
              </a:blip>
              <a:stretch>
                <a:fillRect l="-52991" r="-52993"/>
              </a:stretch>
            </a:blip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  <p:sp>
          <p:nvSpPr>
            <p:cNvPr id="28" name="Google Shape;890;p120"/>
            <p:cNvSpPr/>
            <p:nvPr/>
          </p:nvSpPr>
          <p:spPr>
            <a:xfrm>
              <a:off x="7268156" y="800081"/>
              <a:ext cx="183969" cy="15870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  <p:sp>
          <p:nvSpPr>
            <p:cNvPr id="29" name="Google Shape;891;p120"/>
            <p:cNvSpPr/>
            <p:nvPr/>
          </p:nvSpPr>
          <p:spPr>
            <a:xfrm>
              <a:off x="6953735" y="2264645"/>
              <a:ext cx="1577124" cy="135425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  <p:sp>
          <p:nvSpPr>
            <p:cNvPr id="30" name="Google Shape;892;p120"/>
            <p:cNvSpPr txBox="1"/>
            <p:nvPr/>
          </p:nvSpPr>
          <p:spPr>
            <a:xfrm>
              <a:off x="7198016" y="2474406"/>
              <a:ext cx="1088562" cy="9347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22850" rIns="0" bIns="22850" anchor="ctr" anchorCtr="0">
              <a:noAutofit/>
            </a:bodyPr>
            <a:lstStyle/>
            <a:p>
              <a:pPr algn="ctr">
                <a:lnSpc>
                  <a:spcPct val="90000"/>
                </a:lnSpc>
                <a:buSzPts val="1800"/>
              </a:pPr>
              <a:r>
                <a:rPr lang="en-US" sz="18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Education</a:t>
              </a:r>
              <a:endParaRPr sz="1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31" name="Google Shape;893;p120"/>
            <p:cNvSpPr/>
            <p:nvPr/>
          </p:nvSpPr>
          <p:spPr>
            <a:xfrm>
              <a:off x="7266484" y="3450597"/>
              <a:ext cx="183969" cy="15870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  <p:sp>
          <p:nvSpPr>
            <p:cNvPr id="32" name="Google Shape;894;p120"/>
            <p:cNvSpPr/>
            <p:nvPr/>
          </p:nvSpPr>
          <p:spPr>
            <a:xfrm>
              <a:off x="5596539" y="3005865"/>
              <a:ext cx="1577124" cy="1354252"/>
            </a:xfrm>
            <a:prstGeom prst="hexagon">
              <a:avLst>
                <a:gd name="adj" fmla="val 25000"/>
                <a:gd name="vf" fmla="val 115470"/>
              </a:avLst>
            </a:prstGeom>
            <a:blipFill rotWithShape="1">
              <a:blip r:embed="rId7">
                <a:alphaModFix/>
              </a:blip>
              <a:stretch>
                <a:fillRect l="-13996" r="-13997"/>
              </a:stretch>
            </a:blip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  <p:sp>
          <p:nvSpPr>
            <p:cNvPr id="33" name="Google Shape;895;p120"/>
            <p:cNvSpPr/>
            <p:nvPr/>
          </p:nvSpPr>
          <p:spPr>
            <a:xfrm>
              <a:off x="6973804" y="3600149"/>
              <a:ext cx="183969" cy="15870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SzPts val="1400"/>
              </a:pPr>
              <a:endParaRPr/>
            </a:p>
          </p:txBody>
        </p:sp>
      </p:grpSp>
      <p:sp>
        <p:nvSpPr>
          <p:cNvPr id="34" name="Rectangle 33"/>
          <p:cNvSpPr/>
          <p:nvPr/>
        </p:nvSpPr>
        <p:spPr>
          <a:xfrm>
            <a:off x="475664" y="5371108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chemeClr val="dk1"/>
              </a:buClr>
              <a:buSzPts val="943"/>
            </a:pPr>
            <a:r>
              <a:rPr lang="en-US" sz="2400" dirty="0" smtClean="0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Attaining Water Security at the basin scale is </a:t>
            </a:r>
            <a:r>
              <a:rPr lang="en-US" sz="2400" dirty="0">
                <a:solidFill>
                  <a:srgbClr val="0067B9"/>
                </a:solidFill>
                <a:latin typeface="Gill Sans"/>
                <a:ea typeface="Gill Sans"/>
                <a:cs typeface="Gill Sans"/>
                <a:sym typeface="Gill Sans"/>
              </a:rPr>
              <a:t>the journey to self reliance </a:t>
            </a:r>
            <a:endParaRPr lang="en-US" sz="2400" dirty="0">
              <a:solidFill>
                <a:srgbClr val="0070C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r>
              <a:rPr lang="en-US" dirty="0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rPr>
              <a:t>Need to Address Cross-Cutting Impacts to Achieve </a:t>
            </a:r>
            <a:r>
              <a:rPr lang="en-US" dirty="0" smtClean="0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rPr>
              <a:t>Water Security  </a:t>
            </a:r>
            <a:r>
              <a:rPr lang="en-US" dirty="0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rPr>
              <a:t>Objectives</a:t>
            </a:r>
            <a:endParaRPr lang="en-US" dirty="0"/>
          </a:p>
        </p:txBody>
      </p:sp>
      <p:sp>
        <p:nvSpPr>
          <p:cNvPr id="35" name="Google Shape;871;p120"/>
          <p:cNvSpPr/>
          <p:nvPr/>
        </p:nvSpPr>
        <p:spPr>
          <a:xfrm>
            <a:off x="1422401" y="3974757"/>
            <a:ext cx="1577124" cy="1354252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90000"/>
              </a:lnSpc>
              <a:buSzPts val="1400"/>
            </a:pPr>
            <a:r>
              <a:rPr lang="en-US" dirty="0" smtClean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Security</a:t>
            </a:r>
            <a:endParaRPr lang="en-US" dirty="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981" y="5486844"/>
            <a:ext cx="1355658" cy="116955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C5E2ED15-F02F-48D2-8253-CE15D69F091D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586" y="5500578"/>
            <a:ext cx="1828799" cy="116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28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288" y="863011"/>
            <a:ext cx="7520940" cy="548640"/>
          </a:xfrm>
        </p:spPr>
        <p:txBody>
          <a:bodyPr>
            <a:normAutofit fontScale="90000"/>
          </a:bodyPr>
          <a:lstStyle/>
          <a:p>
            <a:r>
              <a:rPr lang="en-US" sz="4400" b="1" dirty="0" smtClean="0"/>
              <a:t>Water: a vital resource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030184" y="685800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5584" y="2177596"/>
            <a:ext cx="3095174" cy="2321381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90999" y="3386819"/>
            <a:ext cx="2965752" cy="2224314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092" y="2238830"/>
            <a:ext cx="2627692" cy="1970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P10006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36" y="4697412"/>
            <a:ext cx="2887662" cy="21605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242" y="4697413"/>
            <a:ext cx="2686958" cy="2015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34001" y="1828800"/>
            <a:ext cx="2540035" cy="1672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334984" y="2748811"/>
            <a:ext cx="7620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6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Water Security: a key challenge for the 21st century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981" y="5486844"/>
            <a:ext cx="1355658" cy="11695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5E2ED15-F02F-48D2-8253-CE15D69F091D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2" y="5611133"/>
            <a:ext cx="1828799" cy="116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24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6266" y="-50800"/>
            <a:ext cx="11209867" cy="7001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9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</a:rPr>
              <a:t>Water Security Challenges 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in   Transboundary Basins</a:t>
            </a:r>
            <a:r>
              <a:rPr lang="en-US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</a:rPr>
              <a:t>of an IWRM </a:t>
            </a: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</a:rPr>
              <a:t>scheme</a:t>
            </a:r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en-US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571500" indent="-571500">
              <a:buFontTx/>
              <a:buChar char="-"/>
            </a:pP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Going beyond water quality and quantity  to include safeguarding the resource</a:t>
            </a:r>
          </a:p>
          <a:p>
            <a:pPr marL="571500" indent="-571500">
              <a:buFontTx/>
              <a:buChar char="-"/>
            </a:pP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Defining </a:t>
            </a:r>
            <a:r>
              <a:rPr lang="en-US" sz="4000" dirty="0">
                <a:solidFill>
                  <a:srgbClr val="0070C0"/>
                </a:solidFill>
                <a:latin typeface="Calibri" panose="020F0502020204030204" pitchFamily="34" charset="0"/>
              </a:rPr>
              <a:t>the sustainability of </a:t>
            </a: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a </a:t>
            </a:r>
            <a:r>
              <a:rPr lang="en-US" sz="4000" dirty="0">
                <a:solidFill>
                  <a:srgbClr val="0070C0"/>
                </a:solidFill>
                <a:latin typeface="Calibri" panose="020F0502020204030204" pitchFamily="34" charset="0"/>
              </a:rPr>
              <a:t>w</a:t>
            </a: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ater </a:t>
            </a:r>
            <a:r>
              <a:rPr lang="en-US" sz="4000" dirty="0">
                <a:solidFill>
                  <a:srgbClr val="0070C0"/>
                </a:solidFill>
                <a:latin typeface="Calibri" panose="020F0502020204030204" pitchFamily="34" charset="0"/>
              </a:rPr>
              <a:t>s</a:t>
            </a: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ecurity scheme </a:t>
            </a:r>
            <a:endParaRPr lang="en-US" sz="4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571500" indent="-571500">
              <a:buFontTx/>
              <a:buChar char="-"/>
            </a:pP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What </a:t>
            </a:r>
            <a:r>
              <a:rPr lang="en-US" sz="4000" dirty="0">
                <a:solidFill>
                  <a:srgbClr val="0070C0"/>
                </a:solidFill>
                <a:latin typeface="Calibri" panose="020F0502020204030204" pitchFamily="34" charset="0"/>
              </a:rPr>
              <a:t>elements / characteristics/ conditions are key to sustainability </a:t>
            </a: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?</a:t>
            </a:r>
          </a:p>
          <a:p>
            <a:pPr marL="571500" indent="-571500">
              <a:buFontTx/>
              <a:buChar char="-"/>
            </a:pP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Where</a:t>
            </a:r>
            <a:r>
              <a:rPr lang="en-US" sz="4000" dirty="0">
                <a:solidFill>
                  <a:srgbClr val="0070C0"/>
                </a:solidFill>
                <a:latin typeface="Calibri" panose="020F0502020204030204" pitchFamily="34" charset="0"/>
              </a:rPr>
              <a:t>, when and how to measure  these key elements? </a:t>
            </a:r>
            <a:endParaRPr lang="en-US" sz="4000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571500" indent="-571500">
              <a:buFontTx/>
              <a:buChar char="-"/>
            </a:pP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Identifying </a:t>
            </a:r>
            <a:r>
              <a:rPr lang="en-US" sz="4000" dirty="0">
                <a:solidFill>
                  <a:srgbClr val="0070C0"/>
                </a:solidFill>
                <a:latin typeface="Calibri" panose="020F0502020204030204" pitchFamily="34" charset="0"/>
              </a:rPr>
              <a:t>and defining actors.</a:t>
            </a:r>
            <a:endParaRPr lang="en-US" sz="4000" dirty="0">
              <a:solidFill>
                <a:srgbClr val="0070C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903BC5-43F3-417E-9BFE-79EF6D13E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800" y="-50800"/>
            <a:ext cx="2235200" cy="163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981" y="5486844"/>
            <a:ext cx="1355658" cy="11695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5E2ED15-F02F-48D2-8253-CE15D69F091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727" y="5693622"/>
            <a:ext cx="1828799" cy="116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0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960</TotalTime>
  <Words>742</Words>
  <Application>Microsoft Office PowerPoint</Application>
  <PresentationFormat>Widescreen</PresentationFormat>
  <Paragraphs>103</Paragraphs>
  <Slides>25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Cambria Math</vt:lpstr>
      <vt:lpstr>Gill Sans</vt:lpstr>
      <vt:lpstr>Trebuchet MS</vt:lpstr>
      <vt:lpstr>Wingdings</vt:lpstr>
      <vt:lpstr>Wingdings 3</vt:lpstr>
      <vt:lpstr>Facet</vt:lpstr>
      <vt:lpstr> 2020 International Conference  The Nile and Grand Ethiopian Renaissance Dam (GERD):  Science, Conflict Resolution and Cooperation</vt:lpstr>
      <vt:lpstr>Water security is an asset to all nations of the world</vt:lpstr>
      <vt:lpstr>Facts and Figures -263 transboundary river basins (60% of global fresh water flow) - transboundary lake or river basins cover half of land surface - 30 countries lie entirely within international basins                                                                                      (UNECE/UNESCO 2015) </vt:lpstr>
      <vt:lpstr>Water Security</vt:lpstr>
      <vt:lpstr>Seguridad Hídrica</vt:lpstr>
      <vt:lpstr>Water Security</vt:lpstr>
      <vt:lpstr>Water Security</vt:lpstr>
      <vt:lpstr>Water: a vital resource </vt:lpstr>
      <vt:lpstr>PowerPoint Presentation</vt:lpstr>
      <vt:lpstr>A growing challenge at the global level  - Cybersecurity </vt:lpstr>
      <vt:lpstr>PowerPoint Presentation</vt:lpstr>
      <vt:lpstr>Water Quality</vt:lpstr>
      <vt:lpstr>Water  Quality Most important challenges for transboundary basins:                             </vt:lpstr>
      <vt:lpstr>PowerPoint Presentation</vt:lpstr>
      <vt:lpstr>Water Quantity –  Challenges / Opportunities</vt:lpstr>
      <vt:lpstr>Water Scarcity in Transboundary Basins</vt:lpstr>
      <vt:lpstr>Transboundary Water Scarcity in Basins (Dagmawi et al, 2018) </vt:lpstr>
      <vt:lpstr>Water scarcity by country basin-unit per season</vt:lpstr>
      <vt:lpstr>Water Scarcity Index Change</vt:lpstr>
      <vt:lpstr>The Global Change Assessment Model (GCAM)</vt:lpstr>
      <vt:lpstr>Human activities dominate the change in water scarcity worldwide, with the exception of Central Europe</vt:lpstr>
      <vt:lpstr>PowerPoint Presentation</vt:lpstr>
      <vt:lpstr>PowerPoint Presentation</vt:lpstr>
      <vt:lpstr>PowerPoint Presentation</vt:lpstr>
      <vt:lpstr>Thank you</vt:lpstr>
    </vt:vector>
  </TitlesOfParts>
  <Company>Florida International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2020 International Conference  The Nile and Grand Ethiopian Renaissance Dam (GERD):  Science, Conflict Resolution and Cooperation</dc:title>
  <dc:creator>Maria Donoso</dc:creator>
  <cp:lastModifiedBy>Maria Donoso</cp:lastModifiedBy>
  <cp:revision>59</cp:revision>
  <dcterms:created xsi:type="dcterms:W3CDTF">2020-08-12T23:09:24Z</dcterms:created>
  <dcterms:modified xsi:type="dcterms:W3CDTF">2020-08-19T14:40:25Z</dcterms:modified>
</cp:coreProperties>
</file>