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93" r:id="rId3"/>
    <p:sldId id="291" r:id="rId4"/>
    <p:sldId id="292" r:id="rId5"/>
    <p:sldId id="294" r:id="rId6"/>
    <p:sldId id="263" r:id="rId7"/>
    <p:sldId id="295" r:id="rId8"/>
    <p:sldId id="296" r:id="rId9"/>
    <p:sldId id="264" r:id="rId10"/>
    <p:sldId id="270" r:id="rId11"/>
    <p:sldId id="297" r:id="rId12"/>
    <p:sldId id="298" r:id="rId13"/>
    <p:sldId id="281" r:id="rId14"/>
    <p:sldId id="299" r:id="rId15"/>
    <p:sldId id="283" r:id="rId16"/>
    <p:sldId id="300" r:id="rId17"/>
    <p:sldId id="284" r:id="rId18"/>
    <p:sldId id="286"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72" d="100"/>
          <a:sy n="72" d="100"/>
        </p:scale>
        <p:origin x="126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4E419B-827B-4138-86FE-420A5D217946}" type="datetimeFigureOut">
              <a:rPr lang="en-US" smtClean="0"/>
              <a:t>8/17/2020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D6CDB1-D8C2-48ED-BDC1-B8F5132987F0}" type="slidenum">
              <a:rPr lang="en-US" smtClean="0"/>
              <a:t>‹#›</a:t>
            </a:fld>
            <a:endParaRPr lang="en-US"/>
          </a:p>
        </p:txBody>
      </p:sp>
    </p:spTree>
    <p:extLst>
      <p:ext uri="{BB962C8B-B14F-4D97-AF65-F5344CB8AC3E}">
        <p14:creationId xmlns:p14="http://schemas.microsoft.com/office/powerpoint/2010/main" val="887363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4E419B-827B-4138-86FE-420A5D217946}" type="datetimeFigureOut">
              <a:rPr lang="en-US" smtClean="0"/>
              <a:t>8/17/2020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D6CDB1-D8C2-48ED-BDC1-B8F5132987F0}" type="slidenum">
              <a:rPr lang="en-US" smtClean="0"/>
              <a:t>‹#›</a:t>
            </a:fld>
            <a:endParaRPr lang="en-US"/>
          </a:p>
        </p:txBody>
      </p:sp>
    </p:spTree>
    <p:extLst>
      <p:ext uri="{BB962C8B-B14F-4D97-AF65-F5344CB8AC3E}">
        <p14:creationId xmlns:p14="http://schemas.microsoft.com/office/powerpoint/2010/main" val="3899235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4E419B-827B-4138-86FE-420A5D217946}" type="datetimeFigureOut">
              <a:rPr lang="en-US" smtClean="0"/>
              <a:t>8/17/2020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D6CDB1-D8C2-48ED-BDC1-B8F5132987F0}" type="slidenum">
              <a:rPr lang="en-US" smtClean="0"/>
              <a:t>‹#›</a:t>
            </a:fld>
            <a:endParaRPr lang="en-US"/>
          </a:p>
        </p:txBody>
      </p:sp>
    </p:spTree>
    <p:extLst>
      <p:ext uri="{BB962C8B-B14F-4D97-AF65-F5344CB8AC3E}">
        <p14:creationId xmlns:p14="http://schemas.microsoft.com/office/powerpoint/2010/main" val="3459902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4E419B-827B-4138-86FE-420A5D217946}" type="datetimeFigureOut">
              <a:rPr lang="en-US" smtClean="0"/>
              <a:t>8/17/2020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D6CDB1-D8C2-48ED-BDC1-B8F5132987F0}" type="slidenum">
              <a:rPr lang="en-US" smtClean="0"/>
              <a:t>‹#›</a:t>
            </a:fld>
            <a:endParaRPr lang="en-US"/>
          </a:p>
        </p:txBody>
      </p:sp>
    </p:spTree>
    <p:extLst>
      <p:ext uri="{BB962C8B-B14F-4D97-AF65-F5344CB8AC3E}">
        <p14:creationId xmlns:p14="http://schemas.microsoft.com/office/powerpoint/2010/main" val="3301399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84E419B-827B-4138-86FE-420A5D217946}" type="datetimeFigureOut">
              <a:rPr lang="en-US" smtClean="0"/>
              <a:t>8/17/2020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D6CDB1-D8C2-48ED-BDC1-B8F5132987F0}" type="slidenum">
              <a:rPr lang="en-US" smtClean="0"/>
              <a:t>‹#›</a:t>
            </a:fld>
            <a:endParaRPr lang="en-US"/>
          </a:p>
        </p:txBody>
      </p:sp>
    </p:spTree>
    <p:extLst>
      <p:ext uri="{BB962C8B-B14F-4D97-AF65-F5344CB8AC3E}">
        <p14:creationId xmlns:p14="http://schemas.microsoft.com/office/powerpoint/2010/main" val="3770684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4E419B-827B-4138-86FE-420A5D217946}" type="datetimeFigureOut">
              <a:rPr lang="en-US" smtClean="0"/>
              <a:t>8/17/2020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D6CDB1-D8C2-48ED-BDC1-B8F5132987F0}" type="slidenum">
              <a:rPr lang="en-US" smtClean="0"/>
              <a:t>‹#›</a:t>
            </a:fld>
            <a:endParaRPr lang="en-US"/>
          </a:p>
        </p:txBody>
      </p:sp>
    </p:spTree>
    <p:extLst>
      <p:ext uri="{BB962C8B-B14F-4D97-AF65-F5344CB8AC3E}">
        <p14:creationId xmlns:p14="http://schemas.microsoft.com/office/powerpoint/2010/main" val="2871254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4E419B-827B-4138-86FE-420A5D217946}" type="datetimeFigureOut">
              <a:rPr lang="en-US" smtClean="0"/>
              <a:t>8/17/2020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D6CDB1-D8C2-48ED-BDC1-B8F5132987F0}" type="slidenum">
              <a:rPr lang="en-US" smtClean="0"/>
              <a:t>‹#›</a:t>
            </a:fld>
            <a:endParaRPr lang="en-US"/>
          </a:p>
        </p:txBody>
      </p:sp>
    </p:spTree>
    <p:extLst>
      <p:ext uri="{BB962C8B-B14F-4D97-AF65-F5344CB8AC3E}">
        <p14:creationId xmlns:p14="http://schemas.microsoft.com/office/powerpoint/2010/main" val="2175080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4E419B-827B-4138-86FE-420A5D217946}" type="datetimeFigureOut">
              <a:rPr lang="en-US" smtClean="0"/>
              <a:t>8/17/2020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D6CDB1-D8C2-48ED-BDC1-B8F5132987F0}" type="slidenum">
              <a:rPr lang="en-US" smtClean="0"/>
              <a:t>‹#›</a:t>
            </a:fld>
            <a:endParaRPr lang="en-US"/>
          </a:p>
        </p:txBody>
      </p:sp>
    </p:spTree>
    <p:extLst>
      <p:ext uri="{BB962C8B-B14F-4D97-AF65-F5344CB8AC3E}">
        <p14:creationId xmlns:p14="http://schemas.microsoft.com/office/powerpoint/2010/main" val="2816786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4E419B-827B-4138-86FE-420A5D217946}" type="datetimeFigureOut">
              <a:rPr lang="en-US" smtClean="0"/>
              <a:t>8/17/2020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D6CDB1-D8C2-48ED-BDC1-B8F5132987F0}" type="slidenum">
              <a:rPr lang="en-US" smtClean="0"/>
              <a:t>‹#›</a:t>
            </a:fld>
            <a:endParaRPr lang="en-US"/>
          </a:p>
        </p:txBody>
      </p:sp>
    </p:spTree>
    <p:extLst>
      <p:ext uri="{BB962C8B-B14F-4D97-AF65-F5344CB8AC3E}">
        <p14:creationId xmlns:p14="http://schemas.microsoft.com/office/powerpoint/2010/main" val="3711880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84E419B-827B-4138-86FE-420A5D217946}" type="datetimeFigureOut">
              <a:rPr lang="en-US" smtClean="0"/>
              <a:t>8/17/2020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D6CDB1-D8C2-48ED-BDC1-B8F5132987F0}" type="slidenum">
              <a:rPr lang="en-US" smtClean="0"/>
              <a:t>‹#›</a:t>
            </a:fld>
            <a:endParaRPr lang="en-US"/>
          </a:p>
        </p:txBody>
      </p:sp>
    </p:spTree>
    <p:extLst>
      <p:ext uri="{BB962C8B-B14F-4D97-AF65-F5344CB8AC3E}">
        <p14:creationId xmlns:p14="http://schemas.microsoft.com/office/powerpoint/2010/main" val="4742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84E419B-827B-4138-86FE-420A5D217946}" type="datetimeFigureOut">
              <a:rPr lang="en-US" smtClean="0"/>
              <a:t>8/17/2020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D6CDB1-D8C2-48ED-BDC1-B8F5132987F0}" type="slidenum">
              <a:rPr lang="en-US" smtClean="0"/>
              <a:t>‹#›</a:t>
            </a:fld>
            <a:endParaRPr lang="en-US"/>
          </a:p>
        </p:txBody>
      </p:sp>
    </p:spTree>
    <p:extLst>
      <p:ext uri="{BB962C8B-B14F-4D97-AF65-F5344CB8AC3E}">
        <p14:creationId xmlns:p14="http://schemas.microsoft.com/office/powerpoint/2010/main" val="2593815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4E419B-827B-4138-86FE-420A5D217946}" type="datetimeFigureOut">
              <a:rPr lang="en-US" smtClean="0"/>
              <a:t>8/17/2020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6CDB1-D8C2-48ED-BDC1-B8F5132987F0}" type="slidenum">
              <a:rPr lang="en-US" smtClean="0"/>
              <a:t>‹#›</a:t>
            </a:fld>
            <a:endParaRPr lang="en-US"/>
          </a:p>
        </p:txBody>
      </p:sp>
    </p:spTree>
    <p:extLst>
      <p:ext uri="{BB962C8B-B14F-4D97-AF65-F5344CB8AC3E}">
        <p14:creationId xmlns:p14="http://schemas.microsoft.com/office/powerpoint/2010/main" val="127446536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5DDBE76-ADB4-48B6-B645-31FCE089EBE7}"/>
              </a:ext>
            </a:extLst>
          </p:cNvPr>
          <p:cNvPicPr>
            <a:picLocks noChangeAspect="1"/>
          </p:cNvPicPr>
          <p:nvPr/>
        </p:nvPicPr>
        <p:blipFill rotWithShape="1">
          <a:blip r:embed="rId2"/>
          <a:srcRect t="9091" r="13816" b="-3"/>
          <a:stretch/>
        </p:blipFill>
        <p:spPr>
          <a:xfrm>
            <a:off x="2642616" y="10"/>
            <a:ext cx="6501384" cy="6857990"/>
          </a:xfrm>
          <a:prstGeom prst="rect">
            <a:avLst/>
          </a:prstGeom>
        </p:spPr>
      </p:pic>
      <p:sp>
        <p:nvSpPr>
          <p:cNvPr id="45" name="Rectangle 44">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17450"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0767324-202D-4CB2-94A3-68549C9C00FD}"/>
              </a:ext>
            </a:extLst>
          </p:cNvPr>
          <p:cNvSpPr>
            <a:spLocks noGrp="1"/>
          </p:cNvSpPr>
          <p:nvPr>
            <p:ph type="ctrTitle"/>
          </p:nvPr>
        </p:nvSpPr>
        <p:spPr>
          <a:xfrm>
            <a:off x="358485" y="1122363"/>
            <a:ext cx="3017520" cy="3204134"/>
          </a:xfrm>
        </p:spPr>
        <p:txBody>
          <a:bodyPr anchor="b">
            <a:normAutofit/>
          </a:bodyPr>
          <a:lstStyle/>
          <a:p>
            <a:pPr algn="l"/>
            <a:br>
              <a:rPr lang="en-US" sz="2900" b="1" dirty="0">
                <a:effectLst/>
                <a:latin typeface="Times New Roman" panose="02020603050405020304" pitchFamily="18" charset="0"/>
                <a:ea typeface="Calibri" panose="020F0502020204030204" pitchFamily="34" charset="0"/>
                <a:cs typeface="Times New Roman" panose="02020603050405020304" pitchFamily="18" charset="0"/>
              </a:rPr>
            </a:br>
            <a:br>
              <a:rPr lang="en-US" sz="29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2900" b="1" dirty="0">
                <a:effectLst/>
                <a:latin typeface="Times New Roman" panose="02020603050405020304" pitchFamily="18" charset="0"/>
                <a:ea typeface="Calibri" panose="020F0502020204030204" pitchFamily="34" charset="0"/>
                <a:cs typeface="Times New Roman" panose="02020603050405020304" pitchFamily="18" charset="0"/>
              </a:rPr>
              <a:t>The GERD, and the Revival of the Dispute Over Colonial Nile Waters Treaties </a:t>
            </a:r>
            <a:endParaRPr lang="en-US" sz="2900" dirty="0">
              <a:ln w="22225">
                <a:solidFill>
                  <a:schemeClr val="tx1"/>
                </a:solidFill>
                <a:miter lim="800000"/>
              </a:ln>
              <a:latin typeface="Perpetua" panose="02020502060401020303"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EA881ADC-64E0-419F-9288-5B6757E7B001}"/>
              </a:ext>
            </a:extLst>
          </p:cNvPr>
          <p:cNvSpPr>
            <a:spLocks noGrp="1"/>
          </p:cNvSpPr>
          <p:nvPr>
            <p:ph type="subTitle" idx="1"/>
          </p:nvPr>
        </p:nvSpPr>
        <p:spPr>
          <a:xfrm>
            <a:off x="358485" y="4872922"/>
            <a:ext cx="3017519" cy="1208141"/>
          </a:xfrm>
        </p:spPr>
        <p:txBody>
          <a:bodyPr>
            <a:normAutofit/>
          </a:bodyPr>
          <a:lstStyle/>
          <a:p>
            <a:pPr algn="l"/>
            <a:r>
              <a:rPr lang="en-US" sz="1700" dirty="0">
                <a:latin typeface="Perpetua" panose="02020502060401020303" pitchFamily="18" charset="0"/>
              </a:rPr>
              <a:t>Mahemud E. Tekuya,  Ph.D./JSD Candidate at McGeorge School of Law </a:t>
            </a:r>
          </a:p>
          <a:p>
            <a:pPr algn="l"/>
            <a:r>
              <a:rPr lang="en-US" sz="1700" dirty="0">
                <a:latin typeface="Perpetua" panose="02020502060401020303" pitchFamily="18" charset="0"/>
              </a:rPr>
              <a:t>August 21, 2020 </a:t>
            </a:r>
            <a:endParaRPr lang="en-US" sz="1700" dirty="0"/>
          </a:p>
        </p:txBody>
      </p:sp>
      <p:sp>
        <p:nvSpPr>
          <p:cNvPr id="47" name="Rectangle 4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9" name="Rectangle 4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244197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961C9-461A-42A0-BB13-2E40BAE3354B}"/>
              </a:ext>
            </a:extLst>
          </p:cNvPr>
          <p:cNvSpPr>
            <a:spLocks noGrp="1"/>
          </p:cNvSpPr>
          <p:nvPr>
            <p:ph type="title"/>
          </p:nvPr>
        </p:nvSpPr>
        <p:spPr>
          <a:xfrm>
            <a:off x="1240022" y="365760"/>
            <a:ext cx="7025402" cy="1188720"/>
          </a:xfrm>
        </p:spPr>
        <p:txBody>
          <a:bodyPr>
            <a:normAutofit/>
          </a:bodyPr>
          <a:lstStyle/>
          <a:p>
            <a:r>
              <a:rPr lang="en-US">
                <a:latin typeface="Book Antiqua" panose="02040602050305030304" pitchFamily="18" charset="0"/>
              </a:rPr>
              <a:t>Cont. </a:t>
            </a:r>
          </a:p>
        </p:txBody>
      </p:sp>
      <p:sp>
        <p:nvSpPr>
          <p:cNvPr id="17" name="Freeform: Shape 16">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848090CB-3760-4FE8-BA91-9CCC4D7D0054}"/>
              </a:ext>
            </a:extLst>
          </p:cNvPr>
          <p:cNvSpPr>
            <a:spLocks noGrp="1"/>
          </p:cNvSpPr>
          <p:nvPr>
            <p:ph idx="1"/>
          </p:nvPr>
        </p:nvSpPr>
        <p:spPr>
          <a:xfrm>
            <a:off x="1240022" y="2176272"/>
            <a:ext cx="7025403" cy="4041648"/>
          </a:xfrm>
        </p:spPr>
        <p:txBody>
          <a:bodyPr anchor="t">
            <a:normAutofit/>
          </a:bodyPr>
          <a:lstStyle/>
          <a:p>
            <a:r>
              <a:rPr lang="en-US" sz="1900" dirty="0">
                <a:latin typeface="Perpetua" panose="02020502060401020303" pitchFamily="18" charset="0"/>
              </a:rPr>
              <a:t>Upstream States argued that </a:t>
            </a:r>
            <a:r>
              <a:rPr lang="en-US" sz="1900" dirty="0">
                <a:latin typeface="Times New Roman" panose="02020603050405020304" pitchFamily="18" charset="0"/>
              </a:rPr>
              <a:t>the CFA should </a:t>
            </a:r>
            <a:r>
              <a:rPr lang="en-US" sz="1900" dirty="0">
                <a:effectLst/>
                <a:latin typeface="Times New Roman" panose="02020603050405020304" pitchFamily="18" charset="0"/>
                <a:ea typeface="Times New Roman" panose="02020603050405020304" pitchFamily="18" charset="0"/>
              </a:rPr>
              <a:t>replace and supersede over the CNWT</a:t>
            </a:r>
          </a:p>
          <a:p>
            <a:r>
              <a:rPr lang="en-US" sz="1900" dirty="0">
                <a:latin typeface="Times New Roman" panose="02020603050405020304" pitchFamily="18" charset="0"/>
                <a:ea typeface="Times New Roman" panose="02020603050405020304" pitchFamily="18" charset="0"/>
              </a:rPr>
              <a:t>Downstream States </a:t>
            </a:r>
            <a:r>
              <a:rPr lang="en-US" sz="1900" dirty="0">
                <a:effectLst/>
                <a:latin typeface="Times New Roman" panose="02020603050405020304" pitchFamily="18" charset="0"/>
                <a:ea typeface="Times New Roman" panose="02020603050405020304" pitchFamily="18" charset="0"/>
              </a:rPr>
              <a:t>insisted  that the CFA must</a:t>
            </a:r>
            <a:r>
              <a:rPr lang="en-US" sz="1900" dirty="0">
                <a:latin typeface="Times New Roman" panose="02020603050405020304" pitchFamily="18" charset="0"/>
                <a:ea typeface="Times New Roman" panose="02020603050405020304" pitchFamily="18" charset="0"/>
              </a:rPr>
              <a:t> </a:t>
            </a:r>
            <a:r>
              <a:rPr lang="en-US" sz="1900" dirty="0">
                <a:effectLst/>
                <a:latin typeface="Times New Roman" panose="02020603050405020304" pitchFamily="18" charset="0"/>
                <a:ea typeface="Times New Roman" panose="02020603050405020304" pitchFamily="18" charset="0"/>
              </a:rPr>
              <a:t>explicitly recognize the CNWR so they would bind all Nile Basin States</a:t>
            </a:r>
            <a:r>
              <a:rPr lang="en-US" sz="1900" dirty="0">
                <a:latin typeface="Perpetua" panose="02020502060401020303" pitchFamily="18" charset="0"/>
              </a:rPr>
              <a:t>  </a:t>
            </a:r>
          </a:p>
          <a:p>
            <a:r>
              <a:rPr lang="en-US" sz="1900" dirty="0">
                <a:latin typeface="Perpetua" panose="02020502060401020303" pitchFamily="18" charset="0"/>
              </a:rPr>
              <a:t>Non-legal and elusive concept called, water Security, came to reconcile the controversy. But they could not agree on 14 (b)</a:t>
            </a:r>
          </a:p>
          <a:p>
            <a:r>
              <a:rPr lang="en-US" sz="1900" dirty="0">
                <a:latin typeface="Perpetua" panose="02020502060401020303" pitchFamily="18" charset="0"/>
              </a:rPr>
              <a:t>Upstream countries 14(b) an obligation </a:t>
            </a:r>
            <a:r>
              <a:rPr lang="en-US" sz="1900" b="1" i="1" dirty="0">
                <a:latin typeface="Perpetua" panose="02020502060401020303" pitchFamily="18" charset="0"/>
              </a:rPr>
              <a:t>“not to significantly affect the water security of any other Nile Basin State</a:t>
            </a:r>
            <a:r>
              <a:rPr lang="en-US" sz="1900" i="1" dirty="0">
                <a:latin typeface="Perpetua" panose="02020502060401020303" pitchFamily="18" charset="0"/>
              </a:rPr>
              <a:t>” </a:t>
            </a:r>
          </a:p>
          <a:p>
            <a:r>
              <a:rPr lang="en-US" sz="1900" dirty="0">
                <a:latin typeface="Perpetua" panose="02020502060401020303" pitchFamily="18" charset="0"/>
              </a:rPr>
              <a:t>Egypt and Sudan wanted the language to be “</a:t>
            </a:r>
            <a:r>
              <a:rPr lang="en-US" sz="1900" b="1" i="1" dirty="0">
                <a:latin typeface="Perpetua" panose="02020502060401020303" pitchFamily="18" charset="0"/>
              </a:rPr>
              <a:t>not to adversely affect the water security and current uses (60 BCM) and rights (18.5 BCM) of any other Nile Basin State</a:t>
            </a:r>
            <a:r>
              <a:rPr lang="en-US" sz="1900" i="1" dirty="0">
                <a:latin typeface="Perpetua" panose="02020502060401020303" pitchFamily="18" charset="0"/>
              </a:rPr>
              <a:t>” </a:t>
            </a:r>
          </a:p>
          <a:p>
            <a:pPr>
              <a:buFont typeface="Wingdings" panose="05000000000000000000" pitchFamily="2" charset="2"/>
              <a:buChar char="v"/>
            </a:pPr>
            <a:r>
              <a:rPr lang="en-US" sz="1900" dirty="0">
                <a:latin typeface="Perpetua" panose="02020502060401020303" pitchFamily="18" charset="0"/>
              </a:rPr>
              <a:t>Unequivocal recognition of CNWT (Egypt and Sudan walked away)  </a:t>
            </a:r>
          </a:p>
        </p:txBody>
      </p:sp>
    </p:spTree>
    <p:extLst>
      <p:ext uri="{BB962C8B-B14F-4D97-AF65-F5344CB8AC3E}">
        <p14:creationId xmlns:p14="http://schemas.microsoft.com/office/powerpoint/2010/main" val="1178654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8CAC4-62B8-4452-BE05-7765D1519BA6}"/>
              </a:ext>
            </a:extLst>
          </p:cNvPr>
          <p:cNvSpPr>
            <a:spLocks noGrp="1"/>
          </p:cNvSpPr>
          <p:nvPr>
            <p:ph type="title"/>
          </p:nvPr>
        </p:nvSpPr>
        <p:spPr>
          <a:xfrm>
            <a:off x="1240022" y="365760"/>
            <a:ext cx="7025402" cy="1188720"/>
          </a:xfrm>
        </p:spPr>
        <p:txBody>
          <a:bodyPr>
            <a:normAutofit/>
          </a:bodyPr>
          <a:lstStyle/>
          <a:p>
            <a:r>
              <a:rPr lang="en-US" sz="3700" b="1">
                <a:effectLst/>
                <a:latin typeface="Times New Roman" panose="02020603050405020304" pitchFamily="18" charset="0"/>
                <a:ea typeface="Calibri" panose="020F0502020204030204" pitchFamily="34" charset="0"/>
                <a:cs typeface="Times New Roman" panose="02020603050405020304" pitchFamily="18" charset="0"/>
              </a:rPr>
              <a:t>C. The Declaration of Principles: A Symptomatic Treatment?</a:t>
            </a:r>
            <a:endParaRPr lang="en-US" sz="3700"/>
          </a:p>
        </p:txBody>
      </p:sp>
      <p:sp>
        <p:nvSpPr>
          <p:cNvPr id="17" name="Freeform: Shape 16">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881471E-D159-494B-BA53-8F10206D9BBE}"/>
              </a:ext>
            </a:extLst>
          </p:cNvPr>
          <p:cNvSpPr>
            <a:spLocks noGrp="1"/>
          </p:cNvSpPr>
          <p:nvPr>
            <p:ph idx="1"/>
          </p:nvPr>
        </p:nvSpPr>
        <p:spPr>
          <a:xfrm>
            <a:off x="1240022" y="2176272"/>
            <a:ext cx="7025403" cy="4041648"/>
          </a:xfrm>
        </p:spPr>
        <p:txBody>
          <a:bodyPr anchor="t">
            <a:normAutofit/>
          </a:bodyPr>
          <a:lstStyle/>
          <a:p>
            <a:r>
              <a:rPr lang="en-US" sz="1900" dirty="0">
                <a:effectLst/>
                <a:latin typeface="Times New Roman" panose="02020603050405020304" pitchFamily="18" charset="0"/>
                <a:ea typeface="Calibri" panose="020F0502020204030204" pitchFamily="34" charset="0"/>
                <a:cs typeface="Times New Roman" panose="02020603050405020304" pitchFamily="18" charset="0"/>
              </a:rPr>
              <a:t>In April 2011, after signing the CFA, Ethiopia started constructing the GERD.</a:t>
            </a:r>
          </a:p>
          <a:p>
            <a:r>
              <a:rPr lang="en-US" sz="1900" dirty="0">
                <a:effectLst/>
                <a:latin typeface="Times New Roman" panose="02020603050405020304" pitchFamily="18" charset="0"/>
                <a:ea typeface="Calibri" panose="020F0502020204030204" pitchFamily="34" charset="0"/>
                <a:cs typeface="Times New Roman" panose="02020603050405020304" pitchFamily="18" charset="0"/>
              </a:rPr>
              <a:t>Egypt and Sudan opposed the dam alleging that it would violate the CNWT.</a:t>
            </a:r>
          </a:p>
          <a:p>
            <a:r>
              <a:rPr lang="en-US" sz="1900" dirty="0">
                <a:effectLst/>
                <a:latin typeface="Times New Roman" panose="02020603050405020304" pitchFamily="18" charset="0"/>
                <a:ea typeface="Calibri" panose="020F0502020204030204" pitchFamily="34" charset="0"/>
                <a:cs typeface="Times New Roman" panose="02020603050405020304" pitchFamily="18" charset="0"/>
              </a:rPr>
              <a:t>Considering the enormous advantages it would get from the dam</a:t>
            </a:r>
            <a:r>
              <a:rPr lang="en-US" sz="1900" dirty="0">
                <a:latin typeface="Times New Roman" panose="02020603050405020304" pitchFamily="18" charset="0"/>
                <a:ea typeface="Calibri" panose="020F0502020204030204" pitchFamily="34" charset="0"/>
                <a:cs typeface="Times New Roman" panose="02020603050405020304" pitchFamily="18" charset="0"/>
              </a:rPr>
              <a:t> including,  r</a:t>
            </a:r>
            <a:r>
              <a:rPr lang="en-US" sz="1900" dirty="0">
                <a:latin typeface="Times New Roman" panose="02020603050405020304" pitchFamily="18" charset="0"/>
                <a:cs typeface="Times New Roman" panose="02020603050405020304" pitchFamily="18" charset="0"/>
              </a:rPr>
              <a:t>egular flow of water (increase irrigation capacity), flood control, reduction of evaporation, enhancing production of electric  and cheaper electricity, Sudan supports the dam in 2012. </a:t>
            </a:r>
          </a:p>
          <a:p>
            <a:r>
              <a:rPr lang="en-US" sz="1900" dirty="0">
                <a:effectLst/>
                <a:latin typeface="Times New Roman" panose="02020603050405020304" pitchFamily="18" charset="0"/>
                <a:ea typeface="Calibri" panose="020F0502020204030204" pitchFamily="34" charset="0"/>
                <a:cs typeface="Times New Roman" panose="02020603050405020304" pitchFamily="18" charset="0"/>
              </a:rPr>
              <a:t>Gradually, after painstaking negotiations, Egypt also recognized the importance of the dam and the three States signed an agreement of the </a:t>
            </a:r>
            <a:r>
              <a:rPr lang="en-US" sz="1900" dirty="0" err="1">
                <a:effectLst/>
                <a:latin typeface="Times New Roman" panose="02020603050405020304" pitchFamily="18" charset="0"/>
                <a:ea typeface="Calibri" panose="020F0502020204030204" pitchFamily="34" charset="0"/>
                <a:cs typeface="Times New Roman" panose="02020603050405020304" pitchFamily="18" charset="0"/>
              </a:rPr>
              <a:t>DoP</a:t>
            </a: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 on the GERD on March 23, 2015.</a:t>
            </a:r>
            <a:endParaRPr lang="en-US"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1900" dirty="0">
              <a:latin typeface="Times New Roman" panose="02020603050405020304" pitchFamily="18" charset="0"/>
              <a:ea typeface="Calibri" panose="020F0502020204030204" pitchFamily="34" charset="0"/>
            </a:endParaRPr>
          </a:p>
          <a:p>
            <a:pPr marL="0" indent="0">
              <a:buNone/>
            </a:pPr>
            <a:endParaRPr lang="en-US" sz="1900" dirty="0"/>
          </a:p>
        </p:txBody>
      </p:sp>
    </p:spTree>
    <p:extLst>
      <p:ext uri="{BB962C8B-B14F-4D97-AF65-F5344CB8AC3E}">
        <p14:creationId xmlns:p14="http://schemas.microsoft.com/office/powerpoint/2010/main" val="736913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365C0-7811-45E1-871C-CEEA062ADD7B}"/>
              </a:ext>
            </a:extLst>
          </p:cNvPr>
          <p:cNvSpPr>
            <a:spLocks noGrp="1"/>
          </p:cNvSpPr>
          <p:nvPr>
            <p:ph type="title"/>
          </p:nvPr>
        </p:nvSpPr>
        <p:spPr>
          <a:xfrm>
            <a:off x="1240022" y="365760"/>
            <a:ext cx="7025402" cy="1188720"/>
          </a:xfrm>
        </p:spPr>
        <p:txBody>
          <a:bodyPr>
            <a:normAutofit/>
          </a:bodyPr>
          <a:lstStyle/>
          <a:p>
            <a:r>
              <a:rPr lang="en-US" dirty="0"/>
              <a:t>Cont. </a:t>
            </a:r>
          </a:p>
        </p:txBody>
      </p:sp>
      <p:sp>
        <p:nvSpPr>
          <p:cNvPr id="17" name="Freeform: Shape 16">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1EDCC0A-5483-4012-BC59-C78BC2A64836}"/>
              </a:ext>
            </a:extLst>
          </p:cNvPr>
          <p:cNvSpPr>
            <a:spLocks noGrp="1"/>
          </p:cNvSpPr>
          <p:nvPr>
            <p:ph idx="1"/>
          </p:nvPr>
        </p:nvSpPr>
        <p:spPr>
          <a:xfrm>
            <a:off x="1240022" y="2176272"/>
            <a:ext cx="7025403" cy="4041648"/>
          </a:xfrm>
        </p:spPr>
        <p:txBody>
          <a:bodyPr anchor="t">
            <a:normAutofit/>
          </a:bodyPr>
          <a:lstStyle/>
          <a:p>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DoP</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is a unique addition in codifying equitable and reasonable utilization, and of the ‘no significant harm’, as the governing rubric of the Nile Basin.</a:t>
            </a:r>
          </a:p>
          <a:p>
            <a:r>
              <a:rPr lang="en-US" sz="1600" dirty="0">
                <a:effectLst/>
                <a:latin typeface="Times New Roman" panose="02020603050405020304" pitchFamily="18" charset="0"/>
                <a:ea typeface="Calibri" panose="020F0502020204030204" pitchFamily="34" charset="0"/>
                <a:cs typeface="Times New Roman" panose="02020603050405020304" pitchFamily="18" charset="0"/>
              </a:rPr>
              <a:t>But one of the problems of this document is that </a:t>
            </a:r>
            <a:r>
              <a:rPr lang="en-US" sz="1600" b="1" dirty="0">
                <a:latin typeface="Times New Roman" panose="02020603050405020304" pitchFamily="18" charset="0"/>
                <a:ea typeface="Calibri" panose="020F0502020204030204" pitchFamily="34" charset="0"/>
                <a:cs typeface="Times New Roman" panose="02020603050405020304" pitchFamily="18" charset="0"/>
              </a:rPr>
              <a:t>a s</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ymptomatic </a:t>
            </a:r>
            <a:r>
              <a:rPr lang="en-US" sz="1600" b="1" dirty="0">
                <a:latin typeface="Times New Roman" panose="02020603050405020304" pitchFamily="18" charset="0"/>
                <a:ea typeface="Calibri" panose="020F0502020204030204" pitchFamily="34" charset="0"/>
                <a:cs typeface="Times New Roman" panose="02020603050405020304" pitchFamily="18" charset="0"/>
              </a:rPr>
              <a:t>t</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reatment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and does not resolve the dispute over CNWT.</a:t>
            </a:r>
          </a:p>
          <a:p>
            <a:r>
              <a:rPr lang="en-US" sz="1600" dirty="0">
                <a:latin typeface="Times New Roman" panose="02020603050405020304" pitchFamily="18" charset="0"/>
                <a:ea typeface="Calibri" panose="020F0502020204030204" pitchFamily="34" charset="0"/>
                <a:cs typeface="Times New Roman" panose="02020603050405020304" pitchFamily="18" charset="0"/>
              </a:rPr>
              <a:t>Salman argues it abrogate the CNWT, but that is not the case. </a:t>
            </a:r>
          </a:p>
          <a:p>
            <a:r>
              <a:rPr lang="en-US" sz="1600" dirty="0">
                <a:latin typeface="Times New Roman" panose="02020603050405020304" pitchFamily="18" charset="0"/>
                <a:ea typeface="Calibri" panose="020F0502020204030204" pitchFamily="34" charset="0"/>
                <a:cs typeface="Times New Roman" panose="02020603050405020304" pitchFamily="18" charset="0"/>
              </a:rPr>
              <a:t>Tacit abrogation requires two conditions (1) same subject matter and (2) incompatible</a:t>
            </a:r>
          </a:p>
          <a:p>
            <a:pPr marL="342900" indent="-342900">
              <a:buAutoNum type="arabicPeriod"/>
            </a:pPr>
            <a:r>
              <a:rPr lang="en-US" sz="1600" dirty="0">
                <a:latin typeface="Times New Roman" panose="02020603050405020304" pitchFamily="18" charset="0"/>
                <a:ea typeface="Calibri" panose="020F0502020204030204" pitchFamily="34" charset="0"/>
                <a:cs typeface="Times New Roman" panose="02020603050405020304" pitchFamily="18" charset="0"/>
              </a:rPr>
              <a:t>It is not a treat, but even if it is, the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DoP</a:t>
            </a:r>
            <a:r>
              <a:rPr lang="en-US" sz="1600" dirty="0">
                <a:latin typeface="Times New Roman" panose="02020603050405020304" pitchFamily="18" charset="0"/>
                <a:ea typeface="Calibri" panose="020F0502020204030204" pitchFamily="34" charset="0"/>
                <a:cs typeface="Times New Roman" panose="02020603050405020304" pitchFamily="18" charset="0"/>
              </a:rPr>
              <a:t> (framework for GERD) and CNWT (the whole Nile and veto) govern different subject matters.</a:t>
            </a:r>
          </a:p>
          <a:p>
            <a:pPr marL="342900" indent="-342900">
              <a:buAutoNum type="arabicPeriod"/>
            </a:pPr>
            <a:r>
              <a:rPr lang="en-US" sz="1600" dirty="0">
                <a:latin typeface="Times New Roman" panose="02020603050405020304" pitchFamily="18" charset="0"/>
                <a:ea typeface="Calibri" panose="020F0502020204030204" pitchFamily="34" charset="0"/>
                <a:cs typeface="Times New Roman" panose="02020603050405020304" pitchFamily="18" charset="0"/>
              </a:rPr>
              <a:t> It is a special one that can go along with the CNWT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So, it</a:t>
            </a:r>
            <a:r>
              <a:rPr lang="en-US" sz="1600" dirty="0">
                <a:latin typeface="Times New Roman" panose="02020603050405020304" pitchFamily="18" charset="0"/>
                <a:cs typeface="Times New Roman" panose="02020603050405020304" pitchFamily="18" charset="0"/>
              </a:rPr>
              <a:t> does not abrogate the CNWT, and hence does not bring about de-jure change in the status quo. </a:t>
            </a:r>
          </a:p>
          <a:p>
            <a:r>
              <a:rPr lang="en-US" sz="1600" dirty="0">
                <a:latin typeface="Times New Roman" panose="02020603050405020304" pitchFamily="18" charset="0"/>
                <a:cs typeface="Times New Roman" panose="02020603050405020304" pitchFamily="18" charset="0"/>
              </a:rPr>
              <a:t>Rather, it creates the opportunity to maintain the CNWT.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6367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5E9A0-8EDD-49EA-9F57-10AC486B73B9}"/>
              </a:ext>
            </a:extLst>
          </p:cNvPr>
          <p:cNvSpPr>
            <a:spLocks noGrp="1"/>
          </p:cNvSpPr>
          <p:nvPr>
            <p:ph type="title"/>
          </p:nvPr>
        </p:nvSpPr>
        <p:spPr>
          <a:xfrm>
            <a:off x="1240022" y="321156"/>
            <a:ext cx="7025402" cy="1188720"/>
          </a:xfrm>
        </p:spPr>
        <p:txBody>
          <a:bodyPr>
            <a:normAutofit fontScale="90000"/>
          </a:bodyPr>
          <a:lstStyle/>
          <a:p>
            <a:br>
              <a:rPr lang="en-US" sz="2400" b="1" dirty="0"/>
            </a:br>
            <a:r>
              <a:rPr lang="en-US" sz="3100" b="1" dirty="0"/>
              <a:t>3</a:t>
            </a:r>
            <a:r>
              <a:rPr lang="en-US" sz="2400" b="1" dirty="0"/>
              <a:t>. </a:t>
            </a: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Post </a:t>
            </a:r>
            <a:r>
              <a:rPr lang="en-US" sz="3100" b="1" dirty="0" err="1">
                <a:effectLst/>
                <a:latin typeface="Times New Roman" panose="02020603050405020304" pitchFamily="18" charset="0"/>
                <a:ea typeface="Calibri" panose="020F0502020204030204" pitchFamily="34" charset="0"/>
                <a:cs typeface="Times New Roman" panose="02020603050405020304" pitchFamily="18" charset="0"/>
              </a:rPr>
              <a:t>DoP</a:t>
            </a: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 negotiations, and the Revival of the Dispute Over Colonial Treaties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2400" dirty="0">
              <a:latin typeface="Book Antiqua" panose="02040602050305030304" pitchFamily="18" charset="0"/>
            </a:endParaRP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79B9EB7-F048-4733-B863-3AE4361529E4}"/>
              </a:ext>
            </a:extLst>
          </p:cNvPr>
          <p:cNvSpPr>
            <a:spLocks noGrp="1"/>
          </p:cNvSpPr>
          <p:nvPr>
            <p:ph idx="1"/>
          </p:nvPr>
        </p:nvSpPr>
        <p:spPr>
          <a:xfrm>
            <a:off x="1240022" y="2176272"/>
            <a:ext cx="7025403" cy="4041648"/>
          </a:xfrm>
        </p:spPr>
        <p:txBody>
          <a:bodyPr anchor="t">
            <a:noAutofit/>
          </a:bodyPr>
          <a:lstStyle/>
          <a:p>
            <a:pPr marL="342900" indent="-342900">
              <a:buAutoNum type="alphaUcPeriod"/>
            </a:pPr>
            <a:r>
              <a:rPr lang="en-US" sz="1800" b="1" dirty="0">
                <a:latin typeface="Times New Roman" panose="02020603050405020304" pitchFamily="18" charset="0"/>
                <a:cs typeface="Times New Roman" panose="02020603050405020304" pitchFamily="18" charset="0"/>
              </a:rPr>
              <a:t>Two studies  recommended by </a:t>
            </a:r>
            <a:r>
              <a:rPr lang="en-US" sz="1800" b="1" dirty="0" err="1">
                <a:latin typeface="Times New Roman" panose="02020603050405020304" pitchFamily="18" charset="0"/>
                <a:cs typeface="Times New Roman" panose="02020603050405020304" pitchFamily="18" charset="0"/>
              </a:rPr>
              <a:t>IPoE</a:t>
            </a:r>
            <a:endParaRPr lang="en-US" sz="1800" b="1"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Before the adoption of the </a:t>
            </a:r>
            <a:r>
              <a:rPr lang="en-US" sz="1800" b="1" dirty="0" err="1">
                <a:latin typeface="Times New Roman" panose="02020603050405020304" pitchFamily="18" charset="0"/>
                <a:cs typeface="Times New Roman" panose="02020603050405020304" pitchFamily="18" charset="0"/>
              </a:rPr>
              <a:t>DoP</a:t>
            </a:r>
            <a:r>
              <a:rPr lang="en-US" sz="1800" b="1" dirty="0">
                <a:latin typeface="Times New Roman" panose="02020603050405020304" pitchFamily="18" charset="0"/>
                <a:cs typeface="Times New Roman" panose="02020603050405020304" pitchFamily="18" charset="0"/>
              </a:rPr>
              <a:t>, the three States established </a:t>
            </a:r>
            <a:r>
              <a:rPr lang="en-US" sz="1800" b="1" dirty="0" err="1">
                <a:latin typeface="Times New Roman" panose="02020603050405020304" pitchFamily="18" charset="0"/>
                <a:cs typeface="Times New Roman" panose="02020603050405020304" pitchFamily="18" charset="0"/>
              </a:rPr>
              <a:t>IPoE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The </a:t>
            </a:r>
            <a:r>
              <a:rPr lang="en-US" sz="1800" dirty="0" err="1">
                <a:latin typeface="Times New Roman" panose="02020603050405020304" pitchFamily="18" charset="0"/>
                <a:ea typeface="Calibri" panose="020F0502020204030204" pitchFamily="34" charset="0"/>
                <a:cs typeface="Times New Roman" panose="02020603050405020304" pitchFamily="18" charset="0"/>
              </a:rPr>
              <a:t>IPoE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two studies: a transboundary impact study and a hydrological modeling study.</a:t>
            </a:r>
            <a:r>
              <a:rPr lang="en-US" sz="1800" dirty="0">
                <a:effectLst/>
                <a:latin typeface="Times New Roman" panose="02020603050405020304" pitchFamily="18"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he studies would be conducted under the supervision of the Tripartite National Committee (TNC), and the TNC hired two French firms.</a:t>
            </a: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Egypt says </a:t>
            </a:r>
            <a:r>
              <a:rPr lang="en-US" sz="1800" dirty="0">
                <a:latin typeface="Times New Roman" panose="02020603050405020304" pitchFamily="18" charset="0"/>
                <a:cs typeface="Times New Roman" panose="02020603050405020304" pitchFamily="18" charset="0"/>
              </a:rPr>
              <a:t> baseline data to determine the impact should be its “current use of the Nile waters” (61 BCM). Tried also to exclude Sudan.</a:t>
            </a:r>
          </a:p>
          <a:p>
            <a:pPr>
              <a:buFont typeface="Wingdings" panose="05000000000000000000" pitchFamily="2" charset="2"/>
              <a:buChar char="ü"/>
            </a:pPr>
            <a:r>
              <a:rPr lang="en-US" sz="1800" dirty="0">
                <a:latin typeface="Times New Roman" panose="02020603050405020304" pitchFamily="18" charset="0"/>
                <a:cs typeface="Times New Roman" panose="02020603050405020304" pitchFamily="18" charset="0"/>
              </a:rPr>
              <a:t>Sudan demanded the 1959 Nile Treaty water allocation serve as the baseline</a:t>
            </a:r>
          </a:p>
          <a:p>
            <a:pPr>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Ethiopia rejects both, </a:t>
            </a:r>
            <a:r>
              <a:rPr lang="en-US" sz="1800" dirty="0">
                <a:latin typeface="Times New Roman" panose="02020603050405020304" pitchFamily="18" charset="0"/>
                <a:cs typeface="Times New Roman" panose="02020603050405020304" pitchFamily="18" charset="0"/>
              </a:rPr>
              <a:t>and propose </a:t>
            </a:r>
            <a:r>
              <a:rPr lang="en-US" sz="1800" dirty="0">
                <a:latin typeface="Perpetua" panose="02020502060401020303" pitchFamily="18" charset="0"/>
              </a:rPr>
              <a:t>National Independent Scientific Research Group (NISRG) to study scenarios for filling and annual operating the GERD</a:t>
            </a:r>
          </a:p>
        </p:txBody>
      </p:sp>
    </p:spTree>
    <p:extLst>
      <p:ext uri="{BB962C8B-B14F-4D97-AF65-F5344CB8AC3E}">
        <p14:creationId xmlns:p14="http://schemas.microsoft.com/office/powerpoint/2010/main" val="3212067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64D06-4259-41CD-BB54-B5C4862E8FB9}"/>
              </a:ext>
            </a:extLst>
          </p:cNvPr>
          <p:cNvSpPr>
            <a:spLocks noGrp="1"/>
          </p:cNvSpPr>
          <p:nvPr>
            <p:ph type="title"/>
          </p:nvPr>
        </p:nvSpPr>
        <p:spPr>
          <a:xfrm>
            <a:off x="1240022" y="365760"/>
            <a:ext cx="7025402" cy="1188720"/>
          </a:xfrm>
        </p:spPr>
        <p:txBody>
          <a:bodyPr>
            <a:normAutofit/>
          </a:bodyPr>
          <a:lstStyle/>
          <a:p>
            <a:r>
              <a:rPr lang="en-US" dirty="0"/>
              <a:t>Cont.</a:t>
            </a:r>
          </a:p>
        </p:txBody>
      </p:sp>
      <p:sp>
        <p:nvSpPr>
          <p:cNvPr id="17" name="Freeform: Shape 16">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8D372EFD-5AF6-4E2F-A09F-D1C20BB6E37C}"/>
              </a:ext>
            </a:extLst>
          </p:cNvPr>
          <p:cNvSpPr>
            <a:spLocks noGrp="1"/>
          </p:cNvSpPr>
          <p:nvPr>
            <p:ph idx="1"/>
          </p:nvPr>
        </p:nvSpPr>
        <p:spPr>
          <a:xfrm>
            <a:off x="1240022" y="2176272"/>
            <a:ext cx="7025403" cy="4041648"/>
          </a:xfrm>
        </p:spPr>
        <p:txBody>
          <a:bodyPr anchor="t">
            <a:normAutofit lnSpcReduction="10000"/>
          </a:bodyPr>
          <a:lstStyle/>
          <a:p>
            <a:pPr marL="0" indent="0">
              <a:buNone/>
            </a:pPr>
            <a:r>
              <a:rPr lang="en-US" sz="1500" b="1" dirty="0">
                <a:latin typeface="Perpetua" panose="02020502060401020303" pitchFamily="18" charset="0"/>
              </a:rPr>
              <a:t>B. </a:t>
            </a:r>
            <a:r>
              <a:rPr lang="en-US" sz="1600" b="1" dirty="0">
                <a:latin typeface="Perpetua" panose="02020502060401020303" pitchFamily="18" charset="0"/>
              </a:rPr>
              <a:t>Egypt’s proposal </a:t>
            </a:r>
          </a:p>
          <a:p>
            <a:pPr marL="514350" lvl="0" indent="-514350">
              <a:buFont typeface="+mj-lt"/>
              <a:buAutoNum type="romanUcPeriod"/>
            </a:pPr>
            <a:r>
              <a:rPr lang="en-US" sz="1600" dirty="0">
                <a:latin typeface="Perpetua" panose="02020502060401020303" pitchFamily="18" charset="0"/>
              </a:rPr>
              <a:t>Ethiopia should fill the GERD slowly while releasing 40 BCM of water every year</a:t>
            </a:r>
          </a:p>
          <a:p>
            <a:pPr marL="514350" lvl="0" indent="-514350">
              <a:buFont typeface="+mj-lt"/>
              <a:buAutoNum type="romanUcPeriod"/>
            </a:pPr>
            <a:r>
              <a:rPr lang="en-US" sz="1600" dirty="0">
                <a:latin typeface="Perpetua" panose="02020502060401020303" pitchFamily="18" charset="0"/>
              </a:rPr>
              <a:t> Egypt should have surplus </a:t>
            </a:r>
            <a:r>
              <a:rPr lang="en-US" sz="1600" dirty="0">
                <a:latin typeface="Times New Roman" panose="02020603050405020304" pitchFamily="18" charset="0"/>
                <a:cs typeface="Times New Roman" panose="02020603050405020304" pitchFamily="18" charset="0"/>
              </a:rPr>
              <a:t>water in lake Nasser (HAD must be 165 meters above sea level)</a:t>
            </a:r>
          </a:p>
          <a:p>
            <a:pPr lvl="0"/>
            <a:r>
              <a:rPr lang="en-US" sz="1600" dirty="0">
                <a:latin typeface="Perpetua" panose="02020502060401020303" pitchFamily="18" charset="0"/>
              </a:rPr>
              <a:t>Egypt can use the water as it wishes and claim more water from the GERD </a:t>
            </a:r>
          </a:p>
          <a:p>
            <a:pPr lvl="0"/>
            <a:r>
              <a:rPr lang="en-US" sz="1600" dirty="0">
                <a:latin typeface="Perpetua" panose="02020502060401020303" pitchFamily="18" charset="0"/>
              </a:rPr>
              <a:t>GERD non-functional (second reservoir for Egypt)</a:t>
            </a:r>
          </a:p>
          <a:p>
            <a:pPr marL="0" lvl="0" indent="0">
              <a:buNone/>
            </a:pPr>
            <a:r>
              <a:rPr lang="en-US" sz="1600" dirty="0">
                <a:latin typeface="Perpetua" panose="02020502060401020303" pitchFamily="18" charset="0"/>
              </a:rPr>
              <a:t>III. Ethiopia should get approvals from Egypt at various stages of the filling and operation of the dam</a:t>
            </a:r>
          </a:p>
          <a:p>
            <a:pPr lvl="0"/>
            <a:r>
              <a:rPr lang="en-US" sz="1600" dirty="0">
                <a:latin typeface="Perpetua" panose="02020502060401020303" pitchFamily="18" charset="0"/>
              </a:rPr>
              <a:t>CNT and veto to Egypt. </a:t>
            </a:r>
          </a:p>
          <a:p>
            <a:pPr marL="0" lvl="0" indent="0">
              <a:buNone/>
            </a:pPr>
            <a:r>
              <a:rPr lang="en-US" sz="1600" dirty="0">
                <a:latin typeface="Perpetua" panose="02020502060401020303" pitchFamily="18" charset="0"/>
              </a:rPr>
              <a:t>IV. Ethiopia should release the entire flow of the Nile waters after the filling of the GERD</a:t>
            </a:r>
          </a:p>
          <a:p>
            <a:pPr lvl="0"/>
            <a:r>
              <a:rPr lang="en-US" sz="1600" dirty="0">
                <a:latin typeface="Perpetua" panose="02020502060401020303" pitchFamily="18" charset="0"/>
              </a:rPr>
              <a:t>CNT, and will foreclose Ethiopia’s existing and future right to use  </a:t>
            </a:r>
          </a:p>
          <a:p>
            <a:pPr marL="0" lvl="0" indent="0">
              <a:buNone/>
            </a:pPr>
            <a:r>
              <a:rPr lang="en-US" sz="1600" dirty="0">
                <a:latin typeface="Perpetua" panose="02020502060401020303" pitchFamily="18" charset="0"/>
              </a:rPr>
              <a:t>V. Egypt should open office in GERD site </a:t>
            </a:r>
          </a:p>
          <a:p>
            <a:pPr lvl="0"/>
            <a:r>
              <a:rPr lang="en-US" sz="1600" dirty="0">
                <a:latin typeface="Perpetua" panose="02020502060401020303" pitchFamily="18" charset="0"/>
              </a:rPr>
              <a:t>Sovereignty and again veto</a:t>
            </a:r>
            <a:endParaRPr lang="en-US" sz="1600" dirty="0">
              <a:latin typeface="Times New Roman" panose="02020603050405020304" pitchFamily="18" charset="0"/>
              <a:cs typeface="Times New Roman" panose="02020603050405020304" pitchFamily="18" charset="0"/>
            </a:endParaRPr>
          </a:p>
          <a:p>
            <a:pPr marL="514350" lvl="0" indent="-514350">
              <a:buFont typeface="+mj-lt"/>
              <a:buAutoNum type="romanUcPeriod"/>
            </a:pPr>
            <a:endParaRPr lang="en-US" sz="1600" dirty="0">
              <a:latin typeface="Times New Roman" panose="02020603050405020304" pitchFamily="18" charset="0"/>
              <a:cs typeface="Times New Roman" panose="02020603050405020304" pitchFamily="18" charset="0"/>
            </a:endParaRPr>
          </a:p>
          <a:p>
            <a:pPr marL="514350" lvl="0" indent="-514350">
              <a:buFont typeface="+mj-lt"/>
              <a:buAutoNum type="romanUcPeriod"/>
            </a:pPr>
            <a:endParaRPr lang="en-US" sz="1500" dirty="0"/>
          </a:p>
        </p:txBody>
      </p:sp>
    </p:spTree>
    <p:extLst>
      <p:ext uri="{BB962C8B-B14F-4D97-AF65-F5344CB8AC3E}">
        <p14:creationId xmlns:p14="http://schemas.microsoft.com/office/powerpoint/2010/main" val="28182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17B06-4735-4594-B4C5-0D403AD9BFF2}"/>
              </a:ext>
            </a:extLst>
          </p:cNvPr>
          <p:cNvSpPr>
            <a:spLocks noGrp="1"/>
          </p:cNvSpPr>
          <p:nvPr>
            <p:ph type="title"/>
          </p:nvPr>
        </p:nvSpPr>
        <p:spPr>
          <a:xfrm>
            <a:off x="1240022" y="365760"/>
            <a:ext cx="7025402" cy="1188720"/>
          </a:xfrm>
        </p:spPr>
        <p:txBody>
          <a:bodyPr>
            <a:normAutofit/>
          </a:bodyPr>
          <a:lstStyle/>
          <a:p>
            <a:r>
              <a:rPr lang="en-US"/>
              <a:t>Cont. </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6DC8726-BB90-4E63-A893-C59F67809DEA}"/>
              </a:ext>
            </a:extLst>
          </p:cNvPr>
          <p:cNvSpPr>
            <a:spLocks noGrp="1"/>
          </p:cNvSpPr>
          <p:nvPr>
            <p:ph idx="1"/>
          </p:nvPr>
        </p:nvSpPr>
        <p:spPr>
          <a:xfrm>
            <a:off x="1240022" y="2176272"/>
            <a:ext cx="7025403" cy="4041648"/>
          </a:xfrm>
        </p:spPr>
        <p:txBody>
          <a:bodyPr anchor="t">
            <a:normAutofit fontScale="92500" lnSpcReduction="20000"/>
          </a:bodyPr>
          <a:lstStyle/>
          <a:p>
            <a:pPr marL="0" indent="0">
              <a:buNone/>
            </a:pPr>
            <a:r>
              <a:rPr lang="en-US" sz="1900" b="1" dirty="0">
                <a:latin typeface="Perpetua" panose="02020502060401020303" pitchFamily="18" charset="0"/>
              </a:rPr>
              <a:t>C.  Washington Process and </a:t>
            </a:r>
            <a:r>
              <a:rPr lang="en-US" sz="1800" b="1" dirty="0">
                <a:effectLst/>
                <a:latin typeface="Times New Roman" panose="02020603050405020304" pitchFamily="18" charset="0"/>
                <a:ea typeface="Calibri" panose="020F0502020204030204" pitchFamily="34" charset="0"/>
              </a:rPr>
              <a:t>the Letters to the UNSC</a:t>
            </a:r>
            <a:r>
              <a:rPr lang="en-US" sz="1900" dirty="0">
                <a:latin typeface="Perpetua" panose="02020502060401020303" pitchFamily="18" charset="0"/>
              </a:rPr>
              <a:t> </a:t>
            </a:r>
          </a:p>
          <a:p>
            <a:pPr marL="0" indent="0">
              <a:buNone/>
            </a:pPr>
            <a:r>
              <a:rPr lang="en-US" sz="1900" dirty="0">
                <a:latin typeface="Perpetua" panose="02020502060401020303" pitchFamily="18" charset="0"/>
              </a:rPr>
              <a:t>Disagreed in every legal aspect. But two main sticking points.</a:t>
            </a:r>
          </a:p>
          <a:p>
            <a:pPr marL="514350" indent="-514350">
              <a:buAutoNum type="arabicPeriod"/>
            </a:pPr>
            <a:r>
              <a:rPr lang="en-US" sz="1900" dirty="0">
                <a:latin typeface="Perpetua" panose="02020502060401020303" pitchFamily="18" charset="0"/>
              </a:rPr>
              <a:t>Three Drought mitigations (drought 37, Prolonged drought 39 and prolonged dry years 40). </a:t>
            </a:r>
          </a:p>
          <a:p>
            <a:r>
              <a:rPr lang="en-US" sz="1900" dirty="0">
                <a:latin typeface="Perpetua" panose="02020502060401020303" pitchFamily="18" charset="0"/>
              </a:rPr>
              <a:t>Release the flow…Prohibits Ethiopia from using tributaries and impose the 1959 Treaty on Ethiopia. </a:t>
            </a:r>
          </a:p>
          <a:p>
            <a:r>
              <a:rPr lang="en-US" sz="1900" dirty="0">
                <a:latin typeface="Perpetua" panose="02020502060401020303" pitchFamily="18" charset="0"/>
              </a:rPr>
              <a:t>Additional water from the GERD</a:t>
            </a:r>
          </a:p>
          <a:p>
            <a:pPr>
              <a:buFont typeface="Wingdings" panose="05000000000000000000" pitchFamily="2" charset="2"/>
              <a:buChar char="ü"/>
            </a:pPr>
            <a:r>
              <a:rPr lang="en-US" sz="1900" dirty="0">
                <a:latin typeface="Perpetua" panose="02020502060401020303" pitchFamily="18" charset="0"/>
              </a:rPr>
              <a:t> Presupposes that Ethiopia does not have a share from the Nile, Ethiopia is delivering below their share in 1959 Treaty, and so must pay it back.</a:t>
            </a:r>
          </a:p>
          <a:p>
            <a:pPr>
              <a:buFont typeface="Wingdings" panose="05000000000000000000" pitchFamily="2" charset="2"/>
              <a:buChar char="ü"/>
            </a:pPr>
            <a:r>
              <a:rPr lang="en-US" sz="1900" dirty="0">
                <a:latin typeface="Perpetua" panose="02020502060401020303" pitchFamily="18" charset="0"/>
              </a:rPr>
              <a:t>There is no water sharing arrangement in the Nile case, so inappropriate</a:t>
            </a:r>
          </a:p>
          <a:p>
            <a:pPr marL="0" indent="0">
              <a:buNone/>
            </a:pPr>
            <a:r>
              <a:rPr lang="en-US" sz="1900" dirty="0">
                <a:latin typeface="Perpetua" panose="02020502060401020303" pitchFamily="18" charset="0"/>
              </a:rPr>
              <a:t>2. Compulsory dispute resolution is inappropriate because </a:t>
            </a:r>
          </a:p>
          <a:p>
            <a:pPr marL="457200" indent="-457200">
              <a:buAutoNum type="alphaLcPeriod"/>
            </a:pPr>
            <a:r>
              <a:rPr lang="en-US" sz="1900" dirty="0" err="1">
                <a:latin typeface="Perpetua" panose="02020502060401020303" pitchFamily="18" charset="0"/>
              </a:rPr>
              <a:t>DoP</a:t>
            </a:r>
            <a:r>
              <a:rPr lang="en-US" sz="1900" dirty="0">
                <a:latin typeface="Perpetua" panose="02020502060401020303" pitchFamily="18" charset="0"/>
              </a:rPr>
              <a:t> requires dispute to be resolved through negotiations, conciliations and mediations </a:t>
            </a:r>
          </a:p>
          <a:p>
            <a:pPr marL="457200" indent="-457200">
              <a:buAutoNum type="alphaLcPeriod"/>
            </a:pPr>
            <a:r>
              <a:rPr lang="en-US" sz="1900" dirty="0">
                <a:latin typeface="Perpetua" panose="02020502060401020303" pitchFamily="18" charset="0"/>
              </a:rPr>
              <a:t>Kills the CFA. If they need binding dispute resolution, they should go to CFA </a:t>
            </a:r>
          </a:p>
        </p:txBody>
      </p:sp>
    </p:spTree>
    <p:extLst>
      <p:ext uri="{BB962C8B-B14F-4D97-AF65-F5344CB8AC3E}">
        <p14:creationId xmlns:p14="http://schemas.microsoft.com/office/powerpoint/2010/main" val="3624022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B0C8F-E453-4041-8F26-AA691981D569}"/>
              </a:ext>
            </a:extLst>
          </p:cNvPr>
          <p:cNvSpPr>
            <a:spLocks noGrp="1"/>
          </p:cNvSpPr>
          <p:nvPr>
            <p:ph type="title"/>
          </p:nvPr>
        </p:nvSpPr>
        <p:spPr>
          <a:xfrm>
            <a:off x="1240022" y="365760"/>
            <a:ext cx="7025402" cy="1188720"/>
          </a:xfrm>
        </p:spPr>
        <p:txBody>
          <a:bodyPr>
            <a:normAutofit/>
          </a:bodyPr>
          <a:lstStyle/>
          <a:p>
            <a:r>
              <a:rPr lang="en-US" dirty="0"/>
              <a:t>Cont. </a:t>
            </a:r>
          </a:p>
        </p:txBody>
      </p:sp>
      <p:sp>
        <p:nvSpPr>
          <p:cNvPr id="17" name="Freeform: Shape 16">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F5B0579E-30FB-48E3-BF22-ADA7FDF5FD95}"/>
              </a:ext>
            </a:extLst>
          </p:cNvPr>
          <p:cNvSpPr>
            <a:spLocks noGrp="1"/>
          </p:cNvSpPr>
          <p:nvPr>
            <p:ph idx="1"/>
          </p:nvPr>
        </p:nvSpPr>
        <p:spPr>
          <a:xfrm>
            <a:off x="1240022" y="2176272"/>
            <a:ext cx="7025403" cy="4041648"/>
          </a:xfrm>
        </p:spPr>
        <p:txBody>
          <a:bodyPr anchor="t">
            <a:normAutofit/>
          </a:bodyPr>
          <a:lstStyle/>
          <a:p>
            <a:r>
              <a:rPr lang="en-US" sz="1800" dirty="0"/>
              <a:t>In its letter to UNSC, Egypt dined</a:t>
            </a:r>
            <a:r>
              <a:rPr lang="en-US" sz="1800" dirty="0">
                <a:effectLst/>
                <a:latin typeface="Times New Roman" panose="02020603050405020304" pitchFamily="18" charset="0"/>
                <a:ea typeface="Calibri" panose="020F0502020204030204" pitchFamily="34" charset="0"/>
              </a:rPr>
              <a:t> it is not trying to impose any colonial treaties on Ethiopia.</a:t>
            </a:r>
          </a:p>
          <a:p>
            <a:r>
              <a:rPr lang="en-US" sz="1800" dirty="0">
                <a:latin typeface="Times New Roman" panose="02020603050405020304" pitchFamily="18" charset="0"/>
              </a:rPr>
              <a:t>But, ironically it invoked the 1902 Anglo-Ethiopian Treaty, </a:t>
            </a:r>
            <a:r>
              <a:rPr lang="en-US" sz="1800" dirty="0">
                <a:effectLst/>
                <a:latin typeface="Times New Roman" panose="02020603050405020304" pitchFamily="18" charset="0"/>
                <a:ea typeface="Times New Roman" panose="02020603050405020304" pitchFamily="18" charset="0"/>
              </a:rPr>
              <a:t>trying to benefit from its colonial legacy.</a:t>
            </a:r>
          </a:p>
          <a:p>
            <a:r>
              <a:rPr lang="en-US" sz="1800" dirty="0">
                <a:latin typeface="Times New Roman" panose="02020603050405020304" pitchFamily="18" charset="0"/>
              </a:rPr>
              <a:t>It also called upon Ethiopia to respect the</a:t>
            </a:r>
            <a:r>
              <a:rPr lang="en-US" sz="1800" dirty="0">
                <a:effectLst/>
                <a:latin typeface="Times New Roman" panose="02020603050405020304" pitchFamily="18" charset="0"/>
                <a:ea typeface="Times New Roman" panose="02020603050405020304" pitchFamily="18" charset="0"/>
              </a:rPr>
              <a:t> “current and existing uses”. </a:t>
            </a:r>
          </a:p>
          <a:p>
            <a:r>
              <a:rPr lang="en-US" sz="1800" dirty="0">
                <a:latin typeface="Times New Roman" panose="02020603050405020304" pitchFamily="18" charset="0"/>
                <a:ea typeface="Times New Roman" panose="02020603050405020304" pitchFamily="18" charset="0"/>
              </a:rPr>
              <a:t>This is w</a:t>
            </a:r>
            <a:r>
              <a:rPr lang="en-US" sz="1800" dirty="0">
                <a:effectLst/>
                <a:latin typeface="Times New Roman" panose="02020603050405020304" pitchFamily="18" charset="0"/>
                <a:ea typeface="Times New Roman" panose="02020603050405020304" pitchFamily="18" charset="0"/>
              </a:rPr>
              <a:t>orst than imposing the 1959 Treaty because Egypt is currently using 61 BCM, and Sudan can’t use its “share” under the treaty.</a:t>
            </a:r>
          </a:p>
          <a:p>
            <a:r>
              <a:rPr lang="en-US" sz="1800" dirty="0">
                <a:effectLst/>
                <a:latin typeface="Times New Roman" panose="02020603050405020304" pitchFamily="18" charset="0"/>
                <a:ea typeface="Times New Roman" panose="02020603050405020304" pitchFamily="18" charset="0"/>
              </a:rPr>
              <a:t>Harm to the existing use is allowed under international law. </a:t>
            </a:r>
          </a:p>
          <a:p>
            <a:r>
              <a:rPr lang="en-US" sz="1800" dirty="0">
                <a:effectLst/>
                <a:latin typeface="Times New Roman" panose="02020603050405020304" pitchFamily="18" charset="0"/>
                <a:ea typeface="Times New Roman" panose="02020603050405020304" pitchFamily="18" charset="0"/>
              </a:rPr>
              <a:t>So, while using its equitable share</a:t>
            </a:r>
            <a:r>
              <a:rPr lang="en-US" sz="1800" dirty="0">
                <a:latin typeface="Times New Roman" panose="02020603050405020304" pitchFamily="18" charset="0"/>
                <a:ea typeface="Times New Roman" panose="02020603050405020304" pitchFamily="18" charset="0"/>
              </a:rPr>
              <a:t>, Ethiopia can cause significant harm to the current use. </a:t>
            </a:r>
            <a:r>
              <a:rPr lang="en-US" sz="1800" dirty="0">
                <a:effectLst/>
                <a:latin typeface="Times New Roman" panose="02020603050405020304" pitchFamily="18" charset="0"/>
                <a:ea typeface="Times New Roman" panose="02020603050405020304" pitchFamily="18" charset="0"/>
              </a:rPr>
              <a:t> </a:t>
            </a:r>
          </a:p>
          <a:p>
            <a:r>
              <a:rPr lang="en-US" sz="1800" dirty="0">
                <a:effectLst/>
                <a:latin typeface="Times New Roman" panose="02020603050405020304" pitchFamily="18" charset="0"/>
                <a:ea typeface="Times New Roman" panose="02020603050405020304" pitchFamily="18" charset="0"/>
              </a:rPr>
              <a:t>What is prohibited is exceeding from equitable share.   </a:t>
            </a:r>
            <a:r>
              <a:rPr lang="en-US" sz="1800" dirty="0">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16253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02375-CD51-491A-9A2E-A1C1F65C6FAC}"/>
              </a:ext>
            </a:extLst>
          </p:cNvPr>
          <p:cNvSpPr>
            <a:spLocks noGrp="1"/>
          </p:cNvSpPr>
          <p:nvPr>
            <p:ph type="title"/>
          </p:nvPr>
        </p:nvSpPr>
        <p:spPr>
          <a:xfrm>
            <a:off x="1240022" y="365760"/>
            <a:ext cx="7025402" cy="1188720"/>
          </a:xfrm>
        </p:spPr>
        <p:txBody>
          <a:bodyPr>
            <a:normAutofit/>
          </a:bodyPr>
          <a:lstStyle/>
          <a:p>
            <a:r>
              <a:rPr lang="en-US" sz="2800" b="1" dirty="0">
                <a:latin typeface="Book Antiqua" panose="02040602050305030304" pitchFamily="18" charset="0"/>
              </a:rPr>
              <a:t>5. The </a:t>
            </a:r>
            <a:r>
              <a:rPr lang="en-US" sz="2800" b="1" dirty="0">
                <a:latin typeface="Times New Roman" panose="02020603050405020304" pitchFamily="18" charset="0"/>
                <a:cs typeface="Times New Roman" panose="02020603050405020304" pitchFamily="18" charset="0"/>
              </a:rPr>
              <a:t>Way forward: </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Towards Taming the Elephant in the Room</a:t>
            </a:r>
            <a:r>
              <a:rPr lang="en-US" sz="2800" b="1" dirty="0">
                <a:latin typeface="Times New Roman" panose="02020603050405020304" pitchFamily="18" charset="0"/>
                <a:cs typeface="Times New Roman" panose="02020603050405020304" pitchFamily="18" charset="0"/>
              </a:rPr>
              <a:t> </a:t>
            </a:r>
          </a:p>
        </p:txBody>
      </p:sp>
      <p:sp>
        <p:nvSpPr>
          <p:cNvPr id="23" name="Freeform: Shape 22">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58C26C5C-DDF3-4919-8492-55B86CA03F2F}"/>
              </a:ext>
            </a:extLst>
          </p:cNvPr>
          <p:cNvSpPr>
            <a:spLocks noGrp="1"/>
          </p:cNvSpPr>
          <p:nvPr>
            <p:ph idx="1"/>
          </p:nvPr>
        </p:nvSpPr>
        <p:spPr>
          <a:xfrm>
            <a:off x="1240022" y="2176272"/>
            <a:ext cx="7025403" cy="4041648"/>
          </a:xfrm>
        </p:spPr>
        <p:txBody>
          <a:bodyPr anchor="t">
            <a:normAutofit fontScale="92500"/>
          </a:bodyPr>
          <a:lstStyle/>
          <a:p>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Now they are </a:t>
            </a:r>
            <a:r>
              <a:rPr lang="en-US" sz="1800" dirty="0">
                <a:solidFill>
                  <a:srgbClr val="000000"/>
                </a:solidFill>
                <a:effectLst/>
                <a:latin typeface="Times New Roman" panose="02020603050405020304" pitchFamily="18" charset="0"/>
                <a:ea typeface="DengXian" panose="02010600030101010101" pitchFamily="2" charset="-122"/>
                <a:cs typeface="Times New Roman" panose="02020603050405020304" pitchFamily="18" charset="0"/>
              </a:rPr>
              <a:t>undertaking the tripartite negotiations through the AU.</a:t>
            </a:r>
          </a:p>
          <a:p>
            <a:r>
              <a:rPr lang="en-US" sz="1800" dirty="0">
                <a:solidFill>
                  <a:srgbClr val="000000"/>
                </a:solidFill>
                <a:effectLst/>
                <a:latin typeface="Times New Roman" panose="02020603050405020304" pitchFamily="18" charset="0"/>
                <a:ea typeface="DengXian" panose="02010600030101010101" pitchFamily="2" charset="-122"/>
                <a:cs typeface="Times New Roman" panose="02020603050405020304" pitchFamily="18" charset="0"/>
              </a:rPr>
              <a:t>For the negotiations to move forward, the implications of the CNWT must be dispensed with.</a:t>
            </a:r>
          </a:p>
          <a:p>
            <a:pPr marL="0" indent="0">
              <a:buNone/>
            </a:pPr>
            <a:r>
              <a:rPr lang="en-US" sz="1900" dirty="0">
                <a:latin typeface="Times New Roman" panose="02020603050405020304" pitchFamily="18" charset="0"/>
                <a:cs typeface="Times New Roman" panose="02020603050405020304" pitchFamily="18" charset="0"/>
              </a:rPr>
              <a:t>a. AU should help </a:t>
            </a:r>
            <a:r>
              <a:rPr lang="en-US" sz="1800" dirty="0">
                <a:effectLst/>
                <a:latin typeface="Times New Roman" panose="02020603050405020304" pitchFamily="18" charset="0"/>
                <a:ea typeface="DengXian" panose="02010600030101010101" pitchFamily="2" charset="-122"/>
                <a:cs typeface="Times New Roman" panose="02020603050405020304" pitchFamily="18" charset="0"/>
              </a:rPr>
              <a:t>the three States to create a positive bargaining zone by (1) restricting the scope of the ongoing talks only on the filling and annual operation of the GERD, and (2) encouraging the States resort to the CFA for water allocation, dispute resolution and long-term operation of the GERD.</a:t>
            </a:r>
            <a:endParaRPr lang="en-US" sz="1900" dirty="0">
              <a:latin typeface="Times New Roman" panose="02020603050405020304" pitchFamily="18" charset="0"/>
              <a:cs typeface="Times New Roman" panose="02020603050405020304" pitchFamily="18" charset="0"/>
            </a:endParaRPr>
          </a:p>
          <a:p>
            <a:pPr marL="0" indent="0">
              <a:buNone/>
            </a:pPr>
            <a:r>
              <a:rPr lang="en-US" sz="1900" dirty="0">
                <a:latin typeface="Times New Roman" panose="02020603050405020304" pitchFamily="18" charset="0"/>
                <a:cs typeface="Times New Roman" panose="02020603050405020304" pitchFamily="18" charset="0"/>
              </a:rPr>
              <a:t>b. No recognition of CNT, no water allocation, no prohibition of equitable use above GERD, and no association with HAD </a:t>
            </a:r>
          </a:p>
          <a:p>
            <a:pPr marL="0" indent="0">
              <a:buNone/>
            </a:pPr>
            <a:r>
              <a:rPr lang="en-US" sz="1900" dirty="0">
                <a:latin typeface="Times New Roman" panose="02020603050405020304" pitchFamily="18" charset="0"/>
                <a:cs typeface="Times New Roman" panose="02020603050405020304" pitchFamily="18" charset="0"/>
              </a:rPr>
              <a:t>c. Equitable filling considering all factors (not potential impact)…4-7 years </a:t>
            </a:r>
          </a:p>
          <a:p>
            <a:pPr marL="0" indent="0">
              <a:buNone/>
            </a:pPr>
            <a:r>
              <a:rPr lang="en-US" sz="1900" dirty="0">
                <a:latin typeface="Times New Roman" panose="02020603050405020304" pitchFamily="18" charset="0"/>
                <a:cs typeface="Times New Roman" panose="02020603050405020304" pitchFamily="18" charset="0"/>
              </a:rPr>
              <a:t>d.  Amendment, review and revocation clause  </a:t>
            </a:r>
          </a:p>
          <a:p>
            <a:pPr marL="0" indent="0">
              <a:buNone/>
            </a:pPr>
            <a:r>
              <a:rPr lang="en-US" sz="1900" dirty="0">
                <a:latin typeface="Times New Roman" panose="02020603050405020304" pitchFamily="18" charset="0"/>
                <a:cs typeface="Times New Roman" panose="02020603050405020304" pitchFamily="18" charset="0"/>
              </a:rPr>
              <a:t>Otherwise, ANY GERD Treaty will be a tool for perpetuating of the CNT</a:t>
            </a:r>
          </a:p>
        </p:txBody>
      </p:sp>
    </p:spTree>
    <p:extLst>
      <p:ext uri="{BB962C8B-B14F-4D97-AF65-F5344CB8AC3E}">
        <p14:creationId xmlns:p14="http://schemas.microsoft.com/office/powerpoint/2010/main" val="4161327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83291-F1EB-4B6D-861E-891C1B2166DB}"/>
              </a:ext>
            </a:extLst>
          </p:cNvPr>
          <p:cNvSpPr>
            <a:spLocks noGrp="1"/>
          </p:cNvSpPr>
          <p:nvPr>
            <p:ph type="title"/>
          </p:nvPr>
        </p:nvSpPr>
        <p:spPr>
          <a:xfrm>
            <a:off x="1143000" y="2245809"/>
            <a:ext cx="6858000" cy="1564716"/>
          </a:xfrm>
        </p:spPr>
        <p:txBody>
          <a:bodyPr vert="horz" lIns="91440" tIns="45720" rIns="91440" bIns="45720" rtlCol="0" anchor="b">
            <a:normAutofit/>
          </a:bodyPr>
          <a:lstStyle/>
          <a:p>
            <a:r>
              <a:rPr lang="en-US" sz="4200" kern="1200">
                <a:solidFill>
                  <a:schemeClr val="tx1"/>
                </a:solidFill>
                <a:latin typeface="+mj-lt"/>
                <a:ea typeface="+mj-ea"/>
                <a:cs typeface="+mj-cs"/>
              </a:rPr>
              <a:t>Thank You </a:t>
            </a:r>
          </a:p>
        </p:txBody>
      </p:sp>
      <p:sp>
        <p:nvSpPr>
          <p:cNvPr id="7" name="Freeform 14">
            <a:extLst>
              <a:ext uri="{FF2B5EF4-FFF2-40B4-BE49-F238E27FC236}">
                <a16:creationId xmlns:a16="http://schemas.microsoft.com/office/drawing/2014/main" id="{C66F2F30-5DC0-44A0-BFA6-E12F46ED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440464"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21">
            <a:extLst>
              <a:ext uri="{FF2B5EF4-FFF2-40B4-BE49-F238E27FC236}">
                <a16:creationId xmlns:a16="http://schemas.microsoft.com/office/drawing/2014/main" id="{85872F57-7F42-4F97-8391-DDC8D0054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3379" y="0"/>
            <a:ext cx="532062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04DC2037-48A0-4F22-B9D4-8EAEBC78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12290" y="4682920"/>
            <a:ext cx="3392097"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13" name="Freeform 22">
            <a:extLst>
              <a:ext uri="{FF2B5EF4-FFF2-40B4-BE49-F238E27FC236}">
                <a16:creationId xmlns:a16="http://schemas.microsoft.com/office/drawing/2014/main" id="{0006CBFD-ADA0-43D1-9332-9C34CA1C7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00107" y="4682920"/>
            <a:ext cx="4443893"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5">
            <a:extLst>
              <a:ext uri="{FF2B5EF4-FFF2-40B4-BE49-F238E27FC236}">
                <a16:creationId xmlns:a16="http://schemas.microsoft.com/office/drawing/2014/main" id="{2B931666-F28F-45F3-A074-66D2272D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5335901"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3787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10846-BCED-4A62-B228-3E9B7F335E8D}"/>
              </a:ext>
            </a:extLst>
          </p:cNvPr>
          <p:cNvSpPr>
            <a:spLocks noGrp="1"/>
          </p:cNvSpPr>
          <p:nvPr>
            <p:ph type="title"/>
          </p:nvPr>
        </p:nvSpPr>
        <p:spPr>
          <a:xfrm>
            <a:off x="1240022" y="365760"/>
            <a:ext cx="7025402" cy="1188720"/>
          </a:xfrm>
        </p:spPr>
        <p:txBody>
          <a:bodyPr>
            <a:normAutofit/>
          </a:bodyPr>
          <a:lstStyle/>
          <a:p>
            <a:r>
              <a:rPr lang="en-US" dirty="0"/>
              <a:t>Outline </a:t>
            </a:r>
          </a:p>
        </p:txBody>
      </p:sp>
      <p:sp>
        <p:nvSpPr>
          <p:cNvPr id="65" name="Freeform: Shape 64">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Freeform: Shape 66">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Freeform: Shape 68">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FE4E9744-FAAD-4581-8BA6-38B1A35C8396}"/>
              </a:ext>
            </a:extLst>
          </p:cNvPr>
          <p:cNvSpPr>
            <a:spLocks noGrp="1"/>
          </p:cNvSpPr>
          <p:nvPr>
            <p:ph idx="1"/>
          </p:nvPr>
        </p:nvSpPr>
        <p:spPr>
          <a:xfrm>
            <a:off x="1240022" y="2176272"/>
            <a:ext cx="7025403" cy="4041648"/>
          </a:xfrm>
        </p:spPr>
        <p:txBody>
          <a:bodyPr anchor="t">
            <a:normAutofit/>
          </a:bodyPr>
          <a:lstStyle/>
          <a:p>
            <a:pPr marL="342900" marR="0" lvl="0" indent="-342900">
              <a:spcBef>
                <a:spcPts val="0"/>
              </a:spcBef>
              <a:spcAft>
                <a:spcPts val="600"/>
              </a:spcAft>
              <a:buFont typeface="+mj-lt"/>
              <a:buAutoNum type="arabicPeriod"/>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Introduction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600"/>
              </a:spcAft>
              <a:buFont typeface="+mj-lt"/>
              <a:buAutoNum type="arabicPeriod"/>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Background</a:t>
            </a:r>
            <a:r>
              <a:rPr lang="en-US" sz="1900" dirty="0">
                <a:latin typeface="Times New Roman" panose="02020603050405020304" pitchFamily="18" charset="0"/>
                <a:ea typeface="Calibri" panose="020F0502020204030204" pitchFamily="34" charset="0"/>
                <a:cs typeface="Times New Roman" panose="02020603050405020304" pitchFamily="18" charset="0"/>
              </a:rPr>
              <a:t>: </a:t>
            </a: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Dispute Over the Nile Colonial Treaties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600"/>
              </a:spcAft>
              <a:buFont typeface="+mj-lt"/>
              <a:buAutoNum type="alphaUcPeriod"/>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The Nile Colonial Treaties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600"/>
              </a:spcAft>
              <a:buFont typeface="+mj-lt"/>
              <a:buAutoNum type="alphaUcPeriod"/>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Cooperative Framework Agreement: Solidifying the Disputes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600"/>
              </a:spcAft>
              <a:buFont typeface="+mj-lt"/>
              <a:buAutoNum type="alphaUcPeriod"/>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The Declaration of Principles: A Symptomatic Treatment?</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spcBef>
                <a:spcPts val="0"/>
              </a:spcBef>
              <a:spcAft>
                <a:spcPts val="600"/>
              </a:spcAft>
              <a:buNone/>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3. Post </a:t>
            </a:r>
            <a:r>
              <a:rPr lang="en-US" sz="1900" dirty="0" err="1">
                <a:effectLst/>
                <a:latin typeface="Times New Roman" panose="02020603050405020304" pitchFamily="18" charset="0"/>
                <a:ea typeface="Calibri" panose="020F0502020204030204" pitchFamily="34" charset="0"/>
                <a:cs typeface="Times New Roman" panose="02020603050405020304" pitchFamily="18" charset="0"/>
              </a:rPr>
              <a:t>DoP</a:t>
            </a: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 negotiations, and the Revival of Dispute Over Colonial Treaties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600"/>
              </a:spcAft>
              <a:buFont typeface="+mj-lt"/>
              <a:buAutoNum type="alphaUcPeriod"/>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The Two Studies on the GERD</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600"/>
              </a:spcAft>
              <a:buFont typeface="+mj-lt"/>
              <a:buAutoNum type="alphaUcPeriod"/>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Egypt’s proposal for the Filling and Operation of the GERD</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600"/>
              </a:spcAft>
              <a:buFont typeface="+mj-lt"/>
              <a:buAutoNum type="alphaUcPeriod"/>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Washington Process and the Letters to the UNSC</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spcBef>
                <a:spcPts val="0"/>
              </a:spcBef>
              <a:spcAft>
                <a:spcPts val="600"/>
              </a:spcAft>
              <a:buNone/>
            </a:pPr>
            <a:r>
              <a:rPr lang="en-US" sz="1900" dirty="0">
                <a:effectLst/>
                <a:latin typeface="Times New Roman" panose="02020603050405020304" pitchFamily="18" charset="0"/>
                <a:ea typeface="Calibri" panose="020F0502020204030204" pitchFamily="34" charset="0"/>
                <a:cs typeface="Times New Roman" panose="02020603050405020304" pitchFamily="18" charset="0"/>
              </a:rPr>
              <a:t>4.  Way forward: Towards Taming the Elephant in the Room</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5220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picture containing text, map&#10;&#10;Description automatically generated">
            <a:extLst>
              <a:ext uri="{FF2B5EF4-FFF2-40B4-BE49-F238E27FC236}">
                <a16:creationId xmlns:a16="http://schemas.microsoft.com/office/drawing/2014/main" id="{7F3B1385-4111-4094-8CB3-D13F2F5115DC}"/>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29246" r="4212" b="2"/>
          <a:stretch/>
        </p:blipFill>
        <p:spPr>
          <a:xfrm>
            <a:off x="3662266" y="10"/>
            <a:ext cx="5481734"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83" name="Freeform: Shape 82">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5" name="Freeform: Shape 84">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5142"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8CBA720-F027-4B7D-8418-0B560A2B4234}"/>
              </a:ext>
            </a:extLst>
          </p:cNvPr>
          <p:cNvSpPr>
            <a:spLocks noGrp="1"/>
          </p:cNvSpPr>
          <p:nvPr>
            <p:ph type="title"/>
          </p:nvPr>
        </p:nvSpPr>
        <p:spPr>
          <a:xfrm>
            <a:off x="281178" y="856488"/>
            <a:ext cx="3744468" cy="1243584"/>
          </a:xfrm>
        </p:spPr>
        <p:txBody>
          <a:bodyPr vert="horz" lIns="91440" tIns="45720" rIns="91440" bIns="45720" rtlCol="0" anchor="ctr">
            <a:normAutofit/>
          </a:bodyPr>
          <a:lstStyle/>
          <a:p>
            <a:r>
              <a:rPr lang="en-US" sz="3000"/>
              <a:t>1. Introduction </a:t>
            </a:r>
          </a:p>
        </p:txBody>
      </p:sp>
      <p:sp>
        <p:nvSpPr>
          <p:cNvPr id="87" name="Rectangle 86">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9" name="Rectangle 88">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8326" y="2195336"/>
            <a:ext cx="373761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0D1A928B-C0F0-4338-967E-883F19819615}"/>
              </a:ext>
            </a:extLst>
          </p:cNvPr>
          <p:cNvSpPr>
            <a:spLocks noGrp="1"/>
          </p:cNvSpPr>
          <p:nvPr>
            <p:ph sz="half" idx="2"/>
          </p:nvPr>
        </p:nvSpPr>
        <p:spPr>
          <a:xfrm>
            <a:off x="281178" y="1778229"/>
            <a:ext cx="3799332" cy="4147084"/>
          </a:xfrm>
        </p:spPr>
        <p:txBody>
          <a:bodyPr vert="horz" lIns="91440" tIns="45720" rIns="91440" bIns="45720" rtlCol="0" anchor="t">
            <a:normAutofit/>
          </a:bodyPr>
          <a:lstStyle/>
          <a:p>
            <a:pPr marL="0"/>
            <a:endParaRPr lang="en-US" sz="1700" baseline="30000" dirty="0"/>
          </a:p>
          <a:p>
            <a:r>
              <a:rPr lang="en-US" sz="2400" baseline="30000" dirty="0">
                <a:effectLst/>
              </a:rPr>
              <a:t>The Nile is made up of several tributaries. </a:t>
            </a:r>
          </a:p>
          <a:p>
            <a:r>
              <a:rPr lang="en-US" sz="2400" baseline="30000" dirty="0">
                <a:effectLst/>
              </a:rPr>
              <a:t>Three tributaries, the Blue Nile, </a:t>
            </a:r>
            <a:r>
              <a:rPr lang="en-US" sz="2400" baseline="30000" dirty="0" err="1">
                <a:effectLst/>
              </a:rPr>
              <a:t>Sobat</a:t>
            </a:r>
            <a:r>
              <a:rPr lang="en-US" sz="2400" baseline="30000" dirty="0">
                <a:effectLst/>
              </a:rPr>
              <a:t> (</a:t>
            </a:r>
            <a:r>
              <a:rPr lang="en-US" sz="2400" baseline="30000" dirty="0" err="1">
                <a:effectLst/>
              </a:rPr>
              <a:t>Baro</a:t>
            </a:r>
            <a:r>
              <a:rPr lang="en-US" sz="2400" baseline="30000" dirty="0">
                <a:effectLst/>
              </a:rPr>
              <a:t>) River and the Atbara (</a:t>
            </a:r>
            <a:r>
              <a:rPr lang="en-US" sz="2400" baseline="30000" dirty="0" err="1">
                <a:effectLst/>
              </a:rPr>
              <a:t>Tekeze</a:t>
            </a:r>
            <a:r>
              <a:rPr lang="en-US" sz="2400" baseline="30000" dirty="0">
                <a:effectLst/>
              </a:rPr>
              <a:t> and </a:t>
            </a:r>
            <a:r>
              <a:rPr lang="en-US" sz="2400" baseline="30000" dirty="0" err="1">
                <a:effectLst/>
              </a:rPr>
              <a:t>Angereb</a:t>
            </a:r>
            <a:r>
              <a:rPr lang="en-US" sz="2400" baseline="30000" dirty="0">
                <a:effectLst/>
              </a:rPr>
              <a:t>) River, originate in Ethiopia and contribute 86 % of the Nile waters. </a:t>
            </a:r>
          </a:p>
          <a:p>
            <a:r>
              <a:rPr lang="en-US" sz="2400" baseline="30000" dirty="0">
                <a:effectLst/>
              </a:rPr>
              <a:t>The other main tributary, the White Nile, originates in Lake Victoria and shared among Tanzania, Rwanda, Burundi, Kenya, Uganda, and the Democratic Republic of Congo, contributes the rest of the Nile flow.</a:t>
            </a:r>
          </a:p>
          <a:p>
            <a:r>
              <a:rPr lang="en-US" sz="2400" baseline="30000" dirty="0">
                <a:effectLst/>
              </a:rPr>
              <a:t>Generally, eleven countries share the Nile River</a:t>
            </a:r>
            <a:endParaRPr lang="en-US" sz="2400" dirty="0"/>
          </a:p>
        </p:txBody>
      </p:sp>
    </p:spTree>
    <p:extLst>
      <p:ext uri="{BB962C8B-B14F-4D97-AF65-F5344CB8AC3E}">
        <p14:creationId xmlns:p14="http://schemas.microsoft.com/office/powerpoint/2010/main" val="4148794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296F2-89C9-44BB-92C6-6DFE85751E96}"/>
              </a:ext>
            </a:extLst>
          </p:cNvPr>
          <p:cNvSpPr>
            <a:spLocks noGrp="1"/>
          </p:cNvSpPr>
          <p:nvPr>
            <p:ph type="title"/>
          </p:nvPr>
        </p:nvSpPr>
        <p:spPr>
          <a:xfrm>
            <a:off x="1240022" y="365760"/>
            <a:ext cx="7025402" cy="1188720"/>
          </a:xfrm>
        </p:spPr>
        <p:txBody>
          <a:bodyPr>
            <a:normAutofit/>
          </a:bodyPr>
          <a:lstStyle/>
          <a:p>
            <a:r>
              <a:rPr lang="en-US" dirty="0">
                <a:latin typeface="Times New Roman" panose="02020603050405020304" pitchFamily="18" charset="0"/>
                <a:cs typeface="Times New Roman" panose="02020603050405020304" pitchFamily="18" charset="0"/>
              </a:rPr>
              <a:t>Objectives </a:t>
            </a:r>
          </a:p>
        </p:txBody>
      </p:sp>
      <p:sp>
        <p:nvSpPr>
          <p:cNvPr id="36" name="Freeform: Shape 35">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32013FB-7420-45E3-AF37-ECF8233B461B}"/>
              </a:ext>
            </a:extLst>
          </p:cNvPr>
          <p:cNvSpPr>
            <a:spLocks noGrp="1"/>
          </p:cNvSpPr>
          <p:nvPr>
            <p:ph idx="1"/>
          </p:nvPr>
        </p:nvSpPr>
        <p:spPr>
          <a:xfrm>
            <a:off x="1240022" y="2176272"/>
            <a:ext cx="7025403" cy="4041648"/>
          </a:xfrm>
        </p:spPr>
        <p:txBody>
          <a:bodyPr anchor="t">
            <a:normAutofit/>
          </a:bodyPr>
          <a:lstStyle/>
          <a:p>
            <a:r>
              <a:rPr lang="en-US" sz="2100" b="1" dirty="0">
                <a:latin typeface="Times New Roman" panose="02020603050405020304" pitchFamily="18" charset="0"/>
                <a:cs typeface="Times New Roman" panose="02020603050405020304" pitchFamily="18" charset="0"/>
              </a:rPr>
              <a:t>General objective </a:t>
            </a:r>
          </a:p>
          <a:p>
            <a:pPr>
              <a:buFont typeface="Wingdings" panose="05000000000000000000" pitchFamily="2" charset="2"/>
              <a:buChar char="ü"/>
            </a:pPr>
            <a:r>
              <a:rPr lang="en-US" sz="2100" dirty="0">
                <a:latin typeface="Times New Roman" panose="02020603050405020304" pitchFamily="18" charset="0"/>
                <a:cs typeface="Times New Roman" panose="02020603050405020304" pitchFamily="18" charset="0"/>
              </a:rPr>
              <a:t> To examine the implications of the Colonial Nile Waters (CNWT) on the GERD negotiations </a:t>
            </a:r>
          </a:p>
          <a:p>
            <a:r>
              <a:rPr lang="en-US" sz="2100" dirty="0">
                <a:latin typeface="Times New Roman" panose="02020603050405020304" pitchFamily="18" charset="0"/>
                <a:cs typeface="Times New Roman" panose="02020603050405020304" pitchFamily="18" charset="0"/>
              </a:rPr>
              <a:t> </a:t>
            </a:r>
            <a:r>
              <a:rPr lang="en-US" sz="2100" b="1" dirty="0">
                <a:latin typeface="Times New Roman" panose="02020603050405020304" pitchFamily="18" charset="0"/>
                <a:cs typeface="Times New Roman" panose="02020603050405020304" pitchFamily="18" charset="0"/>
              </a:rPr>
              <a:t>Specific Objectives</a:t>
            </a:r>
          </a:p>
          <a:p>
            <a:pPr>
              <a:buFont typeface="Wingdings" panose="05000000000000000000" pitchFamily="2" charset="2"/>
              <a:buChar char="ü"/>
            </a:pPr>
            <a:r>
              <a:rPr lang="en-US" sz="2100" dirty="0">
                <a:latin typeface="Times New Roman" panose="02020603050405020304" pitchFamily="18" charset="0"/>
                <a:cs typeface="Times New Roman" panose="02020603050405020304" pitchFamily="18" charset="0"/>
              </a:rPr>
              <a:t> To discuss the dispute over the CNWT</a:t>
            </a:r>
          </a:p>
          <a:p>
            <a:pPr>
              <a:buFont typeface="Wingdings" panose="05000000000000000000" pitchFamily="2" charset="2"/>
              <a:buChar char="ü"/>
            </a:pPr>
            <a:r>
              <a:rPr lang="en-US" sz="2100" dirty="0">
                <a:latin typeface="Times New Roman" panose="02020603050405020304" pitchFamily="18" charset="0"/>
                <a:cs typeface="Times New Roman" panose="02020603050405020304" pitchFamily="18" charset="0"/>
              </a:rPr>
              <a:t> To show how the dispute over the CNWT revived in</a:t>
            </a:r>
          </a:p>
          <a:p>
            <a:pPr marL="514350" indent="-514350">
              <a:buAutoNum type="arabicParenBoth"/>
            </a:pPr>
            <a:r>
              <a:rPr lang="en-US" sz="2100" dirty="0">
                <a:latin typeface="Times New Roman" panose="02020603050405020304" pitchFamily="18" charset="0"/>
                <a:cs typeface="Times New Roman" panose="02020603050405020304" pitchFamily="18" charset="0"/>
              </a:rPr>
              <a:t>the GERD’s impact studies (2) the Washington process and letters to UNSC  </a:t>
            </a:r>
          </a:p>
          <a:p>
            <a:pPr>
              <a:buFont typeface="Wingdings" panose="05000000000000000000" pitchFamily="2" charset="2"/>
              <a:buChar char="ü"/>
            </a:pPr>
            <a:r>
              <a:rPr lang="en-US" sz="2100" dirty="0">
                <a:latin typeface="Times New Roman" panose="02020603050405020304" pitchFamily="18" charset="0"/>
                <a:cs typeface="Times New Roman" panose="02020603050405020304" pitchFamily="18" charset="0"/>
              </a:rPr>
              <a:t> To Explore possible alternatives for unlocking the dispute </a:t>
            </a:r>
          </a:p>
          <a:p>
            <a:pPr>
              <a:buFont typeface="Wingdings" panose="05000000000000000000" pitchFamily="2" charset="2"/>
              <a:buChar char="ü"/>
            </a:pPr>
            <a:endParaRPr lang="en-US" sz="2100" dirty="0">
              <a:latin typeface="Times New Roman" panose="02020603050405020304" pitchFamily="18" charset="0"/>
              <a:cs typeface="Times New Roman" panose="02020603050405020304" pitchFamily="18" charset="0"/>
            </a:endParaRPr>
          </a:p>
          <a:p>
            <a:pPr marL="0" indent="0">
              <a:buNone/>
            </a:pPr>
            <a:endParaRPr lang="en-US" sz="2100" dirty="0">
              <a:latin typeface="Times New Roman" panose="02020603050405020304" pitchFamily="18" charset="0"/>
              <a:cs typeface="Times New Roman" panose="02020603050405020304" pitchFamily="18" charset="0"/>
            </a:endParaRPr>
          </a:p>
          <a:p>
            <a:pPr marL="0" indent="0">
              <a:buNone/>
            </a:pPr>
            <a:endParaRPr lang="en-US" sz="2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3463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C3060-320A-4310-94D1-E24ED19C7A32}"/>
              </a:ext>
            </a:extLst>
          </p:cNvPr>
          <p:cNvSpPr>
            <a:spLocks noGrp="1"/>
          </p:cNvSpPr>
          <p:nvPr>
            <p:ph type="title"/>
          </p:nvPr>
        </p:nvSpPr>
        <p:spPr>
          <a:xfrm>
            <a:off x="1240022" y="365760"/>
            <a:ext cx="7025402" cy="1188720"/>
          </a:xfrm>
        </p:spPr>
        <p:txBody>
          <a:bodyPr>
            <a:normAutofit/>
          </a:bodyPr>
          <a:lstStyle/>
          <a:p>
            <a:r>
              <a:rPr lang="en-US" dirty="0"/>
              <a:t>Methodology </a:t>
            </a:r>
          </a:p>
        </p:txBody>
      </p:sp>
      <p:sp>
        <p:nvSpPr>
          <p:cNvPr id="17" name="Freeform: Shape 16">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E8164D88-17FE-43BD-BAED-4848AD5B9E93}"/>
              </a:ext>
            </a:extLst>
          </p:cNvPr>
          <p:cNvSpPr>
            <a:spLocks noGrp="1"/>
          </p:cNvSpPr>
          <p:nvPr>
            <p:ph idx="1"/>
          </p:nvPr>
        </p:nvSpPr>
        <p:spPr>
          <a:xfrm>
            <a:off x="1240022" y="2176272"/>
            <a:ext cx="7025403" cy="4041648"/>
          </a:xfrm>
        </p:spPr>
        <p:txBody>
          <a:bodyPr anchor="t">
            <a:normAutofit/>
          </a:bodyPr>
          <a:lstStyle/>
          <a:p>
            <a:r>
              <a:rPr lang="en-US" sz="1600" b="1" dirty="0">
                <a:latin typeface="Times New Roman" panose="02020603050405020304" pitchFamily="18" charset="0"/>
                <a:cs typeface="Times New Roman" panose="02020603050405020304" pitchFamily="18" charset="0"/>
              </a:rPr>
              <a:t>Research paradigm</a:t>
            </a:r>
          </a:p>
          <a:p>
            <a:pPr>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 It is a doctrinal research</a:t>
            </a:r>
          </a:p>
          <a:p>
            <a:pPr>
              <a:buFont typeface="Wingdings" panose="05000000000000000000" pitchFamily="2" charset="2"/>
              <a:buChar char="Ø"/>
            </a:pPr>
            <a:r>
              <a:rPr lang="en-US" sz="1600" b="1" dirty="0">
                <a:latin typeface="Times New Roman" panose="02020603050405020304" pitchFamily="18" charset="0"/>
                <a:cs typeface="Times New Roman" panose="02020603050405020304" pitchFamily="18" charset="0"/>
              </a:rPr>
              <a:t>Evaluative legal research model is used to scrutinize</a:t>
            </a:r>
          </a:p>
          <a:p>
            <a:pPr marL="0" indent="0">
              <a:buNone/>
            </a:pPr>
            <a:r>
              <a:rPr lang="en-US" sz="1600" dirty="0">
                <a:latin typeface="Times New Roman" panose="02020603050405020304" pitchFamily="18" charset="0"/>
                <a:cs typeface="Times New Roman" panose="02020603050405020304" pitchFamily="18" charset="0"/>
              </a:rPr>
              <a:t>	- the salient features,</a:t>
            </a:r>
          </a:p>
          <a:p>
            <a:pPr marL="0" indent="0">
              <a:buNone/>
            </a:pPr>
            <a:r>
              <a:rPr lang="en-US" sz="1600" dirty="0">
                <a:latin typeface="Times New Roman" panose="02020603050405020304" pitchFamily="18" charset="0"/>
                <a:cs typeface="Times New Roman" panose="02020603050405020304" pitchFamily="18" charset="0"/>
              </a:rPr>
              <a:t>	-and ramifications the CNWT and the </a:t>
            </a:r>
            <a:r>
              <a:rPr lang="en-US" sz="1600" dirty="0" err="1">
                <a:latin typeface="Times New Roman" panose="02020603050405020304" pitchFamily="18" charset="0"/>
                <a:cs typeface="Times New Roman" panose="02020603050405020304" pitchFamily="18" charset="0"/>
              </a:rPr>
              <a:t>DoP</a:t>
            </a:r>
            <a:r>
              <a:rPr lang="en-US" sz="1600" dirty="0">
                <a:latin typeface="Times New Roman" panose="02020603050405020304" pitchFamily="18" charset="0"/>
                <a:cs typeface="Times New Roman" panose="02020603050405020304" pitchFamily="18" charset="0"/>
              </a:rPr>
              <a:t> on the GERD negotiation</a:t>
            </a:r>
          </a:p>
          <a:p>
            <a:r>
              <a:rPr lang="en-US" sz="1600" b="1" dirty="0">
                <a:latin typeface="Times New Roman" panose="02020603050405020304" pitchFamily="18" charset="0"/>
                <a:cs typeface="Times New Roman" panose="02020603050405020304" pitchFamily="18" charset="0"/>
              </a:rPr>
              <a:t>Sources of Data:   </a:t>
            </a:r>
            <a:r>
              <a:rPr lang="en-US" sz="1600" dirty="0">
                <a:latin typeface="Times New Roman" panose="02020603050405020304" pitchFamily="18" charset="0"/>
                <a:cs typeface="Times New Roman" panose="02020603050405020304" pitchFamily="18" charset="0"/>
              </a:rPr>
              <a:t>Both primary sources (international agreements, treaties, CIL, and </a:t>
            </a:r>
            <a:r>
              <a:rPr lang="en-US" sz="1600" dirty="0" err="1">
                <a:latin typeface="Times New Roman" panose="02020603050405020304" pitchFamily="18" charset="0"/>
                <a:cs typeface="Times New Roman" panose="02020603050405020304" pitchFamily="18" charset="0"/>
              </a:rPr>
              <a:t>DoPs</a:t>
            </a:r>
            <a:r>
              <a:rPr lang="en-US" sz="1600" dirty="0">
                <a:latin typeface="Times New Roman" panose="02020603050405020304" pitchFamily="18" charset="0"/>
                <a:cs typeface="Times New Roman" panose="02020603050405020304" pitchFamily="18" charset="0"/>
              </a:rPr>
              <a:t>) and Secondary sources (literatures, journals, books) have been used. </a:t>
            </a:r>
          </a:p>
          <a:p>
            <a:r>
              <a:rPr lang="en-US" sz="1600" b="1" dirty="0">
                <a:latin typeface="Times New Roman" panose="02020603050405020304" pitchFamily="18" charset="0"/>
                <a:cs typeface="Times New Roman" panose="02020603050405020304" pitchFamily="18" charset="0"/>
              </a:rPr>
              <a:t>Method of data analysis:  </a:t>
            </a:r>
            <a:r>
              <a:rPr lang="en-US" sz="1600" dirty="0">
                <a:latin typeface="Times New Roman" panose="02020603050405020304" pitchFamily="18" charset="0"/>
                <a:cs typeface="Times New Roman" panose="02020603050405020304" pitchFamily="18" charset="0"/>
              </a:rPr>
              <a:t>A qualitative method of data analysis i.e. the narrative and content analysis of both primary data and secondary sources have been undertaken</a:t>
            </a:r>
          </a:p>
          <a:p>
            <a:pPr marL="0" indent="0">
              <a:buNone/>
            </a:pPr>
            <a:r>
              <a:rPr lang="en-US"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0079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E3481-8022-472A-A421-D5B4B88FFF75}"/>
              </a:ext>
            </a:extLst>
          </p:cNvPr>
          <p:cNvSpPr>
            <a:spLocks noGrp="1"/>
          </p:cNvSpPr>
          <p:nvPr>
            <p:ph type="title"/>
          </p:nvPr>
        </p:nvSpPr>
        <p:spPr>
          <a:xfrm>
            <a:off x="1240022" y="365760"/>
            <a:ext cx="7025402" cy="1188720"/>
          </a:xfrm>
        </p:spPr>
        <p:txBody>
          <a:bodyPr>
            <a:normAutofit/>
          </a:bodyPr>
          <a:lstStyle/>
          <a:p>
            <a:r>
              <a:rPr lang="en-US" sz="3700" dirty="0">
                <a:latin typeface="Book Antiqua" panose="02040602050305030304" pitchFamily="18" charset="0"/>
              </a:rPr>
              <a:t>2. Background: Dispute over the CNWT</a:t>
            </a:r>
          </a:p>
        </p:txBody>
      </p:sp>
      <p:sp>
        <p:nvSpPr>
          <p:cNvPr id="30" name="Freeform: Shape 29">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CE5295A-68EA-423C-95B2-BA9D7AB23D5C}"/>
              </a:ext>
            </a:extLst>
          </p:cNvPr>
          <p:cNvSpPr>
            <a:spLocks noGrp="1"/>
          </p:cNvSpPr>
          <p:nvPr>
            <p:ph idx="1"/>
          </p:nvPr>
        </p:nvSpPr>
        <p:spPr>
          <a:xfrm>
            <a:off x="1240022" y="2176272"/>
            <a:ext cx="7025403" cy="4041648"/>
          </a:xfrm>
        </p:spPr>
        <p:txBody>
          <a:bodyPr anchor="t">
            <a:noAutofit/>
          </a:bodyPr>
          <a:lstStyle/>
          <a:p>
            <a:pPr marL="342900" indent="-342900">
              <a:buAutoNum type="alphaUcPeriod"/>
            </a:pPr>
            <a:r>
              <a:rPr lang="en-US" sz="1800" b="1" dirty="0">
                <a:latin typeface="Times New Roman" panose="02020603050405020304" pitchFamily="18" charset="0"/>
                <a:cs typeface="Times New Roman" panose="02020603050405020304" pitchFamily="18" charset="0"/>
              </a:rPr>
              <a:t>The CNWT</a:t>
            </a:r>
          </a:p>
          <a:p>
            <a:r>
              <a:rPr lang="en-US" sz="1800" dirty="0">
                <a:latin typeface="Times New Roman" panose="02020603050405020304" pitchFamily="18" charset="0"/>
                <a:cs typeface="Times New Roman" panose="02020603050405020304" pitchFamily="18" charset="0"/>
              </a:rPr>
              <a:t>Several bilateral treaties, but the 1902, 1929 and 1959 treaties are the most dispute treaties</a:t>
            </a:r>
            <a:endParaRPr lang="en-US" sz="1800" b="1" dirty="0">
              <a:latin typeface="Times New Roman" panose="02020603050405020304" pitchFamily="18" charset="0"/>
              <a:cs typeface="Times New Roman" panose="02020603050405020304" pitchFamily="18" charset="0"/>
            </a:endParaRPr>
          </a:p>
          <a:p>
            <a:pPr marL="514350" indent="-514350">
              <a:buAutoNum type="arabicPeriod"/>
            </a:pPr>
            <a:r>
              <a:rPr lang="en-US" sz="1800" b="1" dirty="0">
                <a:latin typeface="Times New Roman" panose="02020603050405020304" pitchFamily="18" charset="0"/>
                <a:cs typeface="Times New Roman" panose="02020603050405020304" pitchFamily="18" charset="0"/>
              </a:rPr>
              <a:t>1902 Anglo-Ethiopian Treaty </a:t>
            </a:r>
          </a:p>
          <a:p>
            <a:r>
              <a:rPr lang="en-US" sz="1800" dirty="0">
                <a:latin typeface="Times New Roman" panose="02020603050405020304" pitchFamily="18" charset="0"/>
                <a:cs typeface="Times New Roman" panose="02020603050405020304" pitchFamily="18" charset="0"/>
              </a:rPr>
              <a:t>It is a bilateral treaty concluded to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determine the boundary between Ethiopia and Sudan</a:t>
            </a:r>
          </a:p>
          <a:p>
            <a:r>
              <a:rPr lang="en-US" sz="1800" dirty="0">
                <a:latin typeface="Times New Roman" panose="02020603050405020304" pitchFamily="18" charset="0"/>
                <a:cs typeface="Times New Roman" panose="02020603050405020304" pitchFamily="18" charset="0"/>
              </a:rPr>
              <a:t>Article III is about the Nile where Ethiopia undertook “not to construct or allow to be constructed any work…that would arrest” the flow of the Nile without prior authorization from UK (Sudan)</a:t>
            </a:r>
          </a:p>
          <a:p>
            <a:r>
              <a:rPr lang="en-US" sz="1800" dirty="0">
                <a:latin typeface="Times New Roman" panose="02020603050405020304" pitchFamily="18" charset="0"/>
                <a:cs typeface="Times New Roman" panose="02020603050405020304" pitchFamily="18" charset="0"/>
              </a:rPr>
              <a:t>Source of dispute between Ethiopia vs Egypt and Sudan</a:t>
            </a:r>
          </a:p>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Egypt and Sudan </a:t>
            </a:r>
            <a:r>
              <a:rPr lang="en-US" sz="1800" dirty="0">
                <a:latin typeface="Times New Roman" panose="02020603050405020304" pitchFamily="18" charset="0"/>
                <a:ea typeface="Calibri" panose="020F0502020204030204" pitchFamily="34" charset="0"/>
                <a:cs typeface="Times New Roman" panose="02020603050405020304" pitchFamily="18" charset="0"/>
              </a:rPr>
              <a:t>consider themselves as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successors of this agreement and so claimed that Ethiopia must get their consents to build any project in the Nile</a:t>
            </a: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5124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6B727-EBA5-40E4-A02C-87C71997DB30}"/>
              </a:ext>
            </a:extLst>
          </p:cNvPr>
          <p:cNvSpPr>
            <a:spLocks noGrp="1"/>
          </p:cNvSpPr>
          <p:nvPr>
            <p:ph type="title"/>
          </p:nvPr>
        </p:nvSpPr>
        <p:spPr>
          <a:xfrm>
            <a:off x="1240022" y="365760"/>
            <a:ext cx="7025402" cy="1188720"/>
          </a:xfrm>
        </p:spPr>
        <p:txBody>
          <a:bodyPr>
            <a:normAutofit/>
          </a:bodyPr>
          <a:lstStyle/>
          <a:p>
            <a:r>
              <a:rPr lang="en-US"/>
              <a:t>Con.</a:t>
            </a:r>
          </a:p>
        </p:txBody>
      </p:sp>
      <p:sp>
        <p:nvSpPr>
          <p:cNvPr id="17" name="Freeform: Shape 16">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EBC90C4E-3388-41F4-B54C-CA58498CB477}"/>
              </a:ext>
            </a:extLst>
          </p:cNvPr>
          <p:cNvSpPr>
            <a:spLocks noGrp="1"/>
          </p:cNvSpPr>
          <p:nvPr>
            <p:ph idx="1"/>
          </p:nvPr>
        </p:nvSpPr>
        <p:spPr>
          <a:xfrm>
            <a:off x="1240022" y="2176272"/>
            <a:ext cx="7025403" cy="4041648"/>
          </a:xfrm>
        </p:spPr>
        <p:txBody>
          <a:bodyPr anchor="t">
            <a:normAutofit/>
          </a:bodyPr>
          <a:lstStyle/>
          <a:p>
            <a:r>
              <a:rPr lang="en-US" sz="2100" dirty="0">
                <a:effectLst/>
                <a:latin typeface="Times New Roman" panose="02020603050405020304" pitchFamily="18" charset="0"/>
                <a:ea typeface="Calibri" panose="020F0502020204030204" pitchFamily="34" charset="0"/>
                <a:cs typeface="Times New Roman" panose="02020603050405020304" pitchFamily="18" charset="0"/>
              </a:rPr>
              <a:t>Ethiopia rejects this, claiming that </a:t>
            </a:r>
            <a:r>
              <a:rPr lang="en-US" sz="2100" dirty="0">
                <a:latin typeface="Times New Roman" panose="02020603050405020304" pitchFamily="18" charset="0"/>
                <a:ea typeface="Calibri" panose="020F0502020204030204" pitchFamily="34" charset="0"/>
                <a:cs typeface="Times New Roman" panose="02020603050405020304" pitchFamily="18" charset="0"/>
              </a:rPr>
              <a:t>the treaty </a:t>
            </a:r>
            <a:r>
              <a:rPr lang="en-US" sz="2100" dirty="0">
                <a:effectLst/>
                <a:latin typeface="Times New Roman" panose="02020603050405020304" pitchFamily="18" charset="0"/>
                <a:ea typeface="Calibri" panose="020F0502020204030204" pitchFamily="34" charset="0"/>
                <a:cs typeface="Times New Roman" panose="02020603050405020304" pitchFamily="18" charset="0"/>
              </a:rPr>
              <a:t>was not ratified and that the meaning of the word “arrest” both in the Amharic and English versions does not preclude Ethiopia from using the waters</a:t>
            </a:r>
            <a:endParaRPr lang="en-US" sz="2100" dirty="0">
              <a:latin typeface="Times New Roman" panose="02020603050405020304" pitchFamily="18" charset="0"/>
              <a:cs typeface="Times New Roman" panose="02020603050405020304" pitchFamily="18" charset="0"/>
            </a:endParaRPr>
          </a:p>
          <a:p>
            <a:pPr marL="0" indent="0">
              <a:buNone/>
            </a:pPr>
            <a:r>
              <a:rPr lang="en-US" sz="2100" dirty="0">
                <a:latin typeface="Times New Roman" panose="02020603050405020304" pitchFamily="18" charset="0"/>
                <a:cs typeface="Times New Roman" panose="02020603050405020304" pitchFamily="18" charset="0"/>
              </a:rPr>
              <a:t> 2. </a:t>
            </a:r>
            <a:r>
              <a:rPr lang="en-US" sz="2100" b="1" dirty="0">
                <a:latin typeface="Times New Roman" panose="02020603050405020304" pitchFamily="18" charset="0"/>
                <a:cs typeface="Times New Roman" panose="02020603050405020304" pitchFamily="18" charset="0"/>
              </a:rPr>
              <a:t>1929 Anglo-Egyptian Treaty </a:t>
            </a:r>
          </a:p>
          <a:p>
            <a:r>
              <a:rPr lang="en-US" sz="2100" dirty="0">
                <a:effectLst/>
                <a:latin typeface="Times New Roman" panose="02020603050405020304" pitchFamily="18" charset="0"/>
                <a:ea typeface="Calibri" panose="020F0502020204030204" pitchFamily="34" charset="0"/>
                <a:cs typeface="Times New Roman" panose="02020603050405020304" pitchFamily="18" charset="0"/>
              </a:rPr>
              <a:t> Britain, representing Sudan and its East African colonies (Kenya, Uganda, and Tanganyika).</a:t>
            </a:r>
            <a:endParaRPr lang="en-US" sz="21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sz="2100" dirty="0">
                <a:latin typeface="Times New Roman" panose="02020603050405020304" pitchFamily="18" charset="0"/>
                <a:cs typeface="Times New Roman" panose="02020603050405020304" pitchFamily="18" charset="0"/>
              </a:rPr>
              <a:t> So called “historic” and “natural” rights of Egypt (48 BCM) &amp; Sudan (4 BCM for Sudan) (52 BCM)</a:t>
            </a:r>
          </a:p>
          <a:p>
            <a:pPr>
              <a:buFont typeface="Wingdings" panose="05000000000000000000" pitchFamily="2" charset="2"/>
              <a:buChar char="ü"/>
            </a:pPr>
            <a:r>
              <a:rPr lang="en-US" sz="2100" dirty="0">
                <a:latin typeface="Times New Roman" panose="02020603050405020304" pitchFamily="18" charset="0"/>
                <a:cs typeface="Times New Roman" panose="02020603050405020304" pitchFamily="18" charset="0"/>
              </a:rPr>
              <a:t>  Veto power, explicitly granting Egyptian authorities a right to preempt any changes in the status quo </a:t>
            </a:r>
          </a:p>
          <a:p>
            <a:endParaRPr lang="en-US" sz="2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4815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EE883-911C-4086-A1D0-20D0B805BA75}"/>
              </a:ext>
            </a:extLst>
          </p:cNvPr>
          <p:cNvSpPr>
            <a:spLocks noGrp="1"/>
          </p:cNvSpPr>
          <p:nvPr>
            <p:ph type="title"/>
          </p:nvPr>
        </p:nvSpPr>
        <p:spPr>
          <a:xfrm>
            <a:off x="1240022" y="365760"/>
            <a:ext cx="7025402" cy="1188720"/>
          </a:xfrm>
        </p:spPr>
        <p:txBody>
          <a:bodyPr>
            <a:normAutofit/>
          </a:bodyPr>
          <a:lstStyle/>
          <a:p>
            <a:r>
              <a:rPr lang="en-US" dirty="0"/>
              <a:t>Con.</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E77ECA09-3CB0-407A-93B1-43BA3D2752F7}"/>
              </a:ext>
            </a:extLst>
          </p:cNvPr>
          <p:cNvSpPr>
            <a:spLocks noGrp="1"/>
          </p:cNvSpPr>
          <p:nvPr>
            <p:ph idx="1"/>
          </p:nvPr>
        </p:nvSpPr>
        <p:spPr>
          <a:xfrm>
            <a:off x="1240022" y="2176272"/>
            <a:ext cx="7025403" cy="4041648"/>
          </a:xfrm>
        </p:spPr>
        <p:txBody>
          <a:bodyPr anchor="t">
            <a:normAutofit/>
          </a:bodyPr>
          <a:lstStyle/>
          <a:p>
            <a:r>
              <a:rPr lang="en-US" sz="1600" dirty="0">
                <a:latin typeface="Times New Roman" panose="02020603050405020304" pitchFamily="18" charset="0"/>
                <a:ea typeface="Calibri" panose="020F0502020204030204" pitchFamily="34" charset="0"/>
                <a:cs typeface="Times New Roman" panose="02020603050405020304" pitchFamily="18" charset="0"/>
              </a:rPr>
              <a:t>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source of dispute Egypt  vs. Kenya, Uganda, and Tanzania </a:t>
            </a:r>
          </a:p>
          <a:p>
            <a:pPr>
              <a:buFont typeface="Wingdings" panose="05000000000000000000" pitchFamily="2" charset="2"/>
              <a:buChar char="§"/>
            </a:pPr>
            <a:r>
              <a:rPr lang="en-US" sz="1600" dirty="0">
                <a:latin typeface="Times New Roman" panose="02020603050405020304" pitchFamily="18" charset="0"/>
                <a:ea typeface="Calibri" panose="020F0502020204030204" pitchFamily="34" charset="0"/>
                <a:cs typeface="Times New Roman" panose="02020603050405020304" pitchFamily="18" charset="0"/>
              </a:rPr>
              <a:t>They invoked t</a:t>
            </a:r>
            <a:r>
              <a:rPr lang="en-US" sz="1600" dirty="0">
                <a:latin typeface="Times New Roman" panose="02020603050405020304" pitchFamily="18" charset="0"/>
                <a:cs typeface="Times New Roman" panose="02020603050405020304" pitchFamily="18" charset="0"/>
              </a:rPr>
              <a:t>he clean State (Nyerere doctrine) doctrine and argued that had no role in conclusion, so should not be bound by it.</a:t>
            </a:r>
          </a:p>
          <a:p>
            <a:pPr>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Egypt claims it is binding based on </a:t>
            </a:r>
            <a:r>
              <a:rPr lang="en-US" sz="1600" b="1" dirty="0">
                <a:latin typeface="Times New Roman" panose="02020603050405020304" pitchFamily="18" charset="0"/>
                <a:cs typeface="Times New Roman" panose="02020603050405020304" pitchFamily="18" charset="0"/>
              </a:rPr>
              <a:t>‘territorial’ and ‘boundary” </a:t>
            </a:r>
            <a:r>
              <a:rPr lang="en-US" sz="1600" dirty="0">
                <a:latin typeface="Times New Roman" panose="02020603050405020304" pitchFamily="18" charset="0"/>
                <a:cs typeface="Times New Roman" panose="02020603050405020304" pitchFamily="18" charset="0"/>
              </a:rPr>
              <a:t>treaties exception.</a:t>
            </a:r>
          </a:p>
          <a:p>
            <a:pPr>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African states boundaries were determined by colonizers.  Like boundaries, this treaty survives the treaty survives decolonization and bound former British East African colonies.</a:t>
            </a:r>
          </a:p>
          <a:p>
            <a:pPr marL="0" indent="0">
              <a:buNone/>
            </a:pPr>
            <a:r>
              <a:rPr lang="en-US" sz="1600" b="1" dirty="0">
                <a:latin typeface="Times New Roman" panose="02020603050405020304" pitchFamily="18" charset="0"/>
                <a:cs typeface="Times New Roman" panose="02020603050405020304" pitchFamily="18" charset="0"/>
              </a:rPr>
              <a:t>3. 1959 Nile Water Treaty</a:t>
            </a:r>
          </a:p>
          <a:p>
            <a:r>
              <a:rPr lang="en-US" sz="1600" dirty="0">
                <a:latin typeface="Times New Roman" panose="02020603050405020304" pitchFamily="18" charset="0"/>
                <a:cs typeface="Times New Roman" panose="02020603050405020304" pitchFamily="18" charset="0"/>
              </a:rPr>
              <a:t>Allocated the net benefit (32 BCM) generated HAD</a:t>
            </a:r>
          </a:p>
          <a:p>
            <a:pPr>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 Sudan 18 BCM= (14.5 BCM + 4 BCM)</a:t>
            </a:r>
          </a:p>
          <a:p>
            <a:pPr>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Egypt 55.5 BCM =(7.5 BCM+ 48 BCM)</a:t>
            </a:r>
          </a:p>
          <a:p>
            <a:pPr>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1O BCM for evaporation</a:t>
            </a:r>
          </a:p>
          <a:p>
            <a:pPr>
              <a:buFont typeface="Wingdings" panose="05000000000000000000" pitchFamily="2" charset="2"/>
              <a:buChar char="§"/>
            </a:pPr>
            <a:endParaRPr lang="en-US" sz="1600" dirty="0">
              <a:latin typeface="Perpetua" panose="02020502060401020303" pitchFamily="18" charset="0"/>
            </a:endParaRPr>
          </a:p>
          <a:p>
            <a:pPr marL="0" indent="0">
              <a:buNone/>
            </a:pPr>
            <a:endParaRPr lang="en-US" sz="1600" dirty="0">
              <a:effectLst/>
              <a:latin typeface="Garamond" panose="02020404030301010803" pitchFamily="18" charset="0"/>
              <a:ea typeface="Calibri" panose="020F0502020204030204" pitchFamily="34" charset="0"/>
              <a:cs typeface="Times New Roman" panose="02020603050405020304" pitchFamily="18" charset="0"/>
            </a:endParaRPr>
          </a:p>
          <a:p>
            <a:endParaRPr lang="en-US" sz="1600" dirty="0"/>
          </a:p>
        </p:txBody>
      </p:sp>
    </p:spTree>
    <p:extLst>
      <p:ext uri="{BB962C8B-B14F-4D97-AF65-F5344CB8AC3E}">
        <p14:creationId xmlns:p14="http://schemas.microsoft.com/office/powerpoint/2010/main" val="674161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1DB8A-6600-4521-8CF6-34D20D7B107F}"/>
              </a:ext>
            </a:extLst>
          </p:cNvPr>
          <p:cNvSpPr>
            <a:spLocks noGrp="1"/>
          </p:cNvSpPr>
          <p:nvPr>
            <p:ph type="title"/>
          </p:nvPr>
        </p:nvSpPr>
        <p:spPr>
          <a:xfrm>
            <a:off x="1240022" y="365760"/>
            <a:ext cx="7025402" cy="1188720"/>
          </a:xfrm>
        </p:spPr>
        <p:txBody>
          <a:bodyPr>
            <a:normAutofit/>
          </a:bodyPr>
          <a:lstStyle/>
          <a:p>
            <a:r>
              <a:rPr lang="en-US">
                <a:latin typeface="Book Antiqua" panose="02040602050305030304" pitchFamily="18" charset="0"/>
              </a:rPr>
              <a:t>Cont</a:t>
            </a:r>
            <a:r>
              <a:rPr lang="en-US"/>
              <a:t>. </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DA16A312-C539-4429-B47C-C81FD54E2097}"/>
              </a:ext>
            </a:extLst>
          </p:cNvPr>
          <p:cNvSpPr>
            <a:spLocks noGrp="1"/>
          </p:cNvSpPr>
          <p:nvPr>
            <p:ph idx="1"/>
          </p:nvPr>
        </p:nvSpPr>
        <p:spPr>
          <a:xfrm>
            <a:off x="1240022" y="2176272"/>
            <a:ext cx="7025403" cy="4041648"/>
          </a:xfrm>
        </p:spPr>
        <p:txBody>
          <a:bodyPr anchor="t">
            <a:normAutofit/>
          </a:bodyPr>
          <a:lstStyle/>
          <a:p>
            <a:r>
              <a:rPr lang="en-US" sz="1800" dirty="0">
                <a:latin typeface="Times New Roman" panose="02020603050405020304" pitchFamily="18" charset="0"/>
                <a:cs typeface="Times New Roman" panose="02020603050405020304" pitchFamily="18" charset="0"/>
              </a:rPr>
              <a:t>But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Egypt invokes “established right”, “historical use” or “existing use and right” principles and claims that it is legally entitled to the water share allocated in this agreement.</a:t>
            </a:r>
          </a:p>
          <a:p>
            <a:r>
              <a:rPr lang="en-US" sz="1800" dirty="0">
                <a:latin typeface="Times New Roman" panose="02020603050405020304" pitchFamily="18" charset="0"/>
                <a:cs typeface="Times New Roman" panose="02020603050405020304" pitchFamily="18" charset="0"/>
              </a:rPr>
              <a:t>Upstream States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vehemently rejected this claim and called for a basin-wide treaty. </a:t>
            </a:r>
          </a:p>
          <a:p>
            <a:pPr marL="0" indent="0">
              <a:buNone/>
            </a:pPr>
            <a:r>
              <a:rPr lang="en-US" sz="1800" dirty="0">
                <a:latin typeface="Times New Roman" panose="02020603050405020304" pitchFamily="18" charset="0"/>
                <a:cs typeface="Times New Roman" panose="02020603050405020304" pitchFamily="18" charset="0"/>
              </a:rPr>
              <a:t>B.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Cooperative Framework Agreement: Solidifying the Disputes </a:t>
            </a:r>
          </a:p>
          <a:p>
            <a:r>
              <a:rPr lang="en-US"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tarted in the early 1990s and formalized in the adaption of the Nile Basin Cooperative Framework Project (Project D3) in 1995.</a:t>
            </a:r>
          </a:p>
          <a:p>
            <a:r>
              <a:rPr lang="en-US"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All Basin States at the time, except Eritrea, negotiated for about 15 years (13 in NBI, but not correct)</a:t>
            </a:r>
          </a:p>
          <a:p>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During the negotiations, the fate of the CNWT was </a:t>
            </a:r>
            <a:r>
              <a:rPr lang="en-US"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subjects of the controversy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92914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1949</Words>
  <Application>Microsoft Office PowerPoint</Application>
  <PresentationFormat>On-screen Show (4:3)</PresentationFormat>
  <Paragraphs>139</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Book Antiqua</vt:lpstr>
      <vt:lpstr>Calibri</vt:lpstr>
      <vt:lpstr>Calibri Light</vt:lpstr>
      <vt:lpstr>Garamond</vt:lpstr>
      <vt:lpstr>Perpetua</vt:lpstr>
      <vt:lpstr>Times New Roman</vt:lpstr>
      <vt:lpstr>Wingdings</vt:lpstr>
      <vt:lpstr>Office Theme</vt:lpstr>
      <vt:lpstr>  The GERD, and the Revival of the Dispute Over Colonial Nile Waters Treaties </vt:lpstr>
      <vt:lpstr>Outline </vt:lpstr>
      <vt:lpstr>1. Introduction </vt:lpstr>
      <vt:lpstr>Objectives </vt:lpstr>
      <vt:lpstr>Methodology </vt:lpstr>
      <vt:lpstr>2. Background: Dispute over the CNWT</vt:lpstr>
      <vt:lpstr>Con.</vt:lpstr>
      <vt:lpstr>Con.</vt:lpstr>
      <vt:lpstr>Cont. </vt:lpstr>
      <vt:lpstr>Cont. </vt:lpstr>
      <vt:lpstr>C. The Declaration of Principles: A Symptomatic Treatment?</vt:lpstr>
      <vt:lpstr>Cont. </vt:lpstr>
      <vt:lpstr> 3. Post DoP negotiations, and the Revival of the Dispute Over Colonial Treaties  </vt:lpstr>
      <vt:lpstr>Cont.</vt:lpstr>
      <vt:lpstr>Cont. </vt:lpstr>
      <vt:lpstr>Cont. </vt:lpstr>
      <vt:lpstr>5. The Way forward: Towards Taming the Elephant in the Room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GERD, and the Revival of the Dispute Over Colonial Nile Waters Treaties </dc:title>
  <dc:creator>Mahemud Tekuya</dc:creator>
  <cp:lastModifiedBy>Mahemud Tekuya</cp:lastModifiedBy>
  <cp:revision>1</cp:revision>
  <dcterms:created xsi:type="dcterms:W3CDTF">2020-08-18T00:03:50Z</dcterms:created>
  <dcterms:modified xsi:type="dcterms:W3CDTF">2020-08-18T00:04:37Z</dcterms:modified>
</cp:coreProperties>
</file>