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65" r:id="rId2"/>
    <p:sldId id="256" r:id="rId3"/>
    <p:sldId id="257" r:id="rId4"/>
    <p:sldId id="260" r:id="rId5"/>
    <p:sldId id="261" r:id="rId6"/>
    <p:sldId id="262" r:id="rId7"/>
    <p:sldId id="263" r:id="rId8"/>
    <p:sldId id="259" r:id="rId9"/>
    <p:sldId id="258" r:id="rId10"/>
    <p:sldId id="264" r:id="rId11"/>
    <p:sldId id="267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33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6AB72-6B81-4110-97DE-CED10FD5A360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20FB0-3F31-4846-A1E3-BB3DA25D2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58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6AB72-6B81-4110-97DE-CED10FD5A360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20FB0-3F31-4846-A1E3-BB3DA25D2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55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6AB72-6B81-4110-97DE-CED10FD5A360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20FB0-3F31-4846-A1E3-BB3DA25D2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746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6AB72-6B81-4110-97DE-CED10FD5A360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20FB0-3F31-4846-A1E3-BB3DA25D2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033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6AB72-6B81-4110-97DE-CED10FD5A360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20FB0-3F31-4846-A1E3-BB3DA25D2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889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6AB72-6B81-4110-97DE-CED10FD5A360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20FB0-3F31-4846-A1E3-BB3DA25D2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075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6AB72-6B81-4110-97DE-CED10FD5A360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20FB0-3F31-4846-A1E3-BB3DA25D2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815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6AB72-6B81-4110-97DE-CED10FD5A360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20FB0-3F31-4846-A1E3-BB3DA25D2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094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6AB72-6B81-4110-97DE-CED10FD5A360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20FB0-3F31-4846-A1E3-BB3DA25D2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881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6AB72-6B81-4110-97DE-CED10FD5A360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20FB0-3F31-4846-A1E3-BB3DA25D2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914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6AB72-6B81-4110-97DE-CED10FD5A360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20FB0-3F31-4846-A1E3-BB3DA25D2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77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6AB72-6B81-4110-97DE-CED10FD5A360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20FB0-3F31-4846-A1E3-BB3DA25D2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596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channel=trow2&amp;client=firefox-b-d&amp;q=tekeze+hydropower+project+pdf" TargetMode="External"/><Relationship Id="rId2" Type="http://schemas.openxmlformats.org/officeDocument/2006/relationships/hyperlink" Target="#_ftnref1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AE20D-E88B-4D9E-9940-14AAA92C1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218" y="908076"/>
            <a:ext cx="11591779" cy="2086586"/>
          </a:xfrm>
          <a:solidFill>
            <a:srgbClr val="00B050"/>
          </a:solidFill>
        </p:spPr>
        <p:txBody>
          <a:bodyPr>
            <a:noAutofit/>
          </a:bodyPr>
          <a:lstStyle/>
          <a:p>
            <a:br>
              <a:rPr lang="en-US" sz="4800" dirty="0"/>
            </a:br>
            <a:br>
              <a:rPr lang="en-US" sz="4800" dirty="0"/>
            </a:br>
            <a:br>
              <a:rPr lang="en-US" sz="4800" dirty="0"/>
            </a:br>
            <a:r>
              <a:rPr lang="en-US" sz="4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Need of Intensified Watershed Management Interventions in the Upper Catchment of GERD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D1B4734-D027-4726-AA2D-2E9D71E379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985" y="3189850"/>
            <a:ext cx="9144000" cy="2086586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Lakew Desta</a:t>
            </a:r>
          </a:p>
          <a:p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Biybone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Consultants PLC</a:t>
            </a:r>
          </a:p>
          <a:p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Addis Ababa, Ethiopia</a:t>
            </a:r>
          </a:p>
        </p:txBody>
      </p:sp>
    </p:spTree>
    <p:extLst>
      <p:ext uri="{BB962C8B-B14F-4D97-AF65-F5344CB8AC3E}">
        <p14:creationId xmlns:p14="http://schemas.microsoft.com/office/powerpoint/2010/main" val="1871291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9859F-9C5C-4C8E-9CD0-14C9E8CC0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247" y="533939"/>
            <a:ext cx="10807506" cy="943169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marL="742950" indent="-742950">
              <a:buFont typeface="+mj-lt"/>
              <a:buAutoNum type="arabicPeriod" startAt="7"/>
            </a:pP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Way Forward /Recommendations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663F0C-4A61-4AC4-8EEF-EB7D030A7353}"/>
              </a:ext>
            </a:extLst>
          </p:cNvPr>
          <p:cNvSpPr txBox="1"/>
          <p:nvPr/>
        </p:nvSpPr>
        <p:spPr>
          <a:xfrm>
            <a:off x="692246" y="1659285"/>
            <a:ext cx="10807505" cy="35394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Need of adequate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resource mobilization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Formulation and enforcement of national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land use policy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 comprehensive watershed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classification and coding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Scaling up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best practices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Establish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labor support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system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Acquire sufficient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planting materials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Strengthen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capacity building 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knowledge management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349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july 08">
            <a:extLst>
              <a:ext uri="{FF2B5EF4-FFF2-40B4-BE49-F238E27FC236}">
                <a16:creationId xmlns:a16="http://schemas.microsoft.com/office/drawing/2014/main" id="{49B093EE-751F-4DC3-A895-AE4C14025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1" r="12700"/>
          <a:stretch>
            <a:fillRect/>
          </a:stretch>
        </p:blipFill>
        <p:spPr bwMode="auto">
          <a:xfrm>
            <a:off x="0" y="29308"/>
            <a:ext cx="3918006" cy="3399692"/>
          </a:xfrm>
          <a:prstGeom prst="rect">
            <a:avLst/>
          </a:prstGeom>
          <a:solidFill>
            <a:srgbClr val="C80F0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D:\Assignments to be done soon\Technical documents\manual on Gully\ToT_on_Gully_Treatment_Debretabor\Pictures_Gully_ToT and Dr. Johannes_visit\IMGP3213.JPG">
            <a:extLst>
              <a:ext uri="{FF2B5EF4-FFF2-40B4-BE49-F238E27FC236}">
                <a16:creationId xmlns:a16="http://schemas.microsoft.com/office/drawing/2014/main" id="{4E604527-F738-4C48-ADD9-BC398C55BFC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1"/>
          <a:stretch>
            <a:fillRect/>
          </a:stretch>
        </p:blipFill>
        <p:spPr>
          <a:xfrm>
            <a:off x="2616591" y="2566182"/>
            <a:ext cx="4495800" cy="3352800"/>
          </a:xfrm>
        </p:spPr>
      </p:pic>
      <p:pic>
        <p:nvPicPr>
          <p:cNvPr id="8" name="Picture 2" descr="D:\Assignments to be done soon\SWC manuals and relevant docs\Gully rehabilitation\101PENTX\IMGP9952.JPG">
            <a:extLst>
              <a:ext uri="{FF2B5EF4-FFF2-40B4-BE49-F238E27FC236}">
                <a16:creationId xmlns:a16="http://schemas.microsoft.com/office/drawing/2014/main" id="{BCEAADEC-832B-475A-AEB5-B028C0896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391" y="2566182"/>
            <a:ext cx="46482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03BB5BA-068A-49FE-984C-D3ED4BCAA496}"/>
              </a:ext>
            </a:extLst>
          </p:cNvPr>
          <p:cNvSpPr/>
          <p:nvPr/>
        </p:nvSpPr>
        <p:spPr>
          <a:xfrm>
            <a:off x="618978" y="5978769"/>
            <a:ext cx="11141613" cy="7315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Watershed Management in the </a:t>
            </a:r>
            <a:r>
              <a:rPr lang="en-US" b="1" dirty="0">
                <a:solidFill>
                  <a:schemeClr val="tx1"/>
                </a:solidFill>
              </a:rPr>
              <a:t>“</a:t>
            </a:r>
            <a:r>
              <a:rPr lang="en-US" b="1" dirty="0">
                <a:solidFill>
                  <a:srgbClr val="FF0000"/>
                </a:solidFill>
              </a:rPr>
              <a:t>Before</a:t>
            </a:r>
            <a:r>
              <a:rPr lang="en-US" b="1" dirty="0">
                <a:solidFill>
                  <a:schemeClr val="tx1"/>
                </a:solidFill>
              </a:rPr>
              <a:t>”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and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“</a:t>
            </a:r>
            <a:r>
              <a:rPr lang="en-US" b="1" dirty="0">
                <a:solidFill>
                  <a:srgbClr val="00B050"/>
                </a:solidFill>
              </a:rPr>
              <a:t>After</a:t>
            </a:r>
            <a:r>
              <a:rPr lang="en-US" dirty="0">
                <a:solidFill>
                  <a:srgbClr val="00B050"/>
                </a:solidFill>
              </a:rPr>
              <a:t>”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– this happened in </a:t>
            </a:r>
            <a:r>
              <a:rPr lang="en-US" b="1" dirty="0">
                <a:solidFill>
                  <a:srgbClr val="FF0000"/>
                </a:solidFill>
              </a:rPr>
              <a:t>1.5 years </a:t>
            </a:r>
            <a:r>
              <a:rPr lang="en-US" b="1" dirty="0">
                <a:solidFill>
                  <a:schemeClr val="tx1"/>
                </a:solidFill>
              </a:rPr>
              <a:t>time – picture is in </a:t>
            </a:r>
            <a:r>
              <a:rPr lang="en-US" b="1" dirty="0" err="1">
                <a:solidFill>
                  <a:schemeClr val="tx1"/>
                </a:solidFill>
              </a:rPr>
              <a:t>Farta</a:t>
            </a:r>
            <a:r>
              <a:rPr lang="en-US" b="1" dirty="0">
                <a:solidFill>
                  <a:schemeClr val="tx1"/>
                </a:solidFill>
              </a:rPr>
              <a:t> District, Lake Tana Sub-basin, </a:t>
            </a:r>
            <a:r>
              <a:rPr lang="en-US" b="1" dirty="0" err="1">
                <a:solidFill>
                  <a:schemeClr val="tx1"/>
                </a:solidFill>
              </a:rPr>
              <a:t>Maynet</a:t>
            </a:r>
            <a:r>
              <a:rPr lang="en-US" b="1" dirty="0">
                <a:solidFill>
                  <a:schemeClr val="tx1"/>
                </a:solidFill>
              </a:rPr>
              <a:t>, Kebele Administration a proof that WM works, if applied correctly and timely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8B1D96E-EBFA-4325-B78E-2E4F7C8034A9}"/>
              </a:ext>
            </a:extLst>
          </p:cNvPr>
          <p:cNvSpPr/>
          <p:nvPr/>
        </p:nvSpPr>
        <p:spPr>
          <a:xfrm>
            <a:off x="3918006" y="482406"/>
            <a:ext cx="8273994" cy="1617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Kes (Mr.) </a:t>
            </a:r>
            <a:r>
              <a:rPr lang="en-US" b="1" dirty="0" err="1">
                <a:solidFill>
                  <a:srgbClr val="00B050"/>
                </a:solidFill>
              </a:rPr>
              <a:t>Guadie</a:t>
            </a:r>
            <a:r>
              <a:rPr lang="en-US" b="1" dirty="0">
                <a:solidFill>
                  <a:srgbClr val="00B050"/>
                </a:solidFill>
              </a:rPr>
              <a:t> Assefa, Working on gully plugging in </a:t>
            </a:r>
            <a:r>
              <a:rPr lang="en-US" b="1" dirty="0" err="1">
                <a:solidFill>
                  <a:srgbClr val="00B050"/>
                </a:solidFill>
              </a:rPr>
              <a:t>Farta</a:t>
            </a:r>
            <a:r>
              <a:rPr lang="en-US" b="1" dirty="0">
                <a:solidFill>
                  <a:srgbClr val="00B050"/>
                </a:solidFill>
              </a:rPr>
              <a:t> District, </a:t>
            </a:r>
            <a:r>
              <a:rPr lang="en-US" b="1" dirty="0" err="1">
                <a:solidFill>
                  <a:srgbClr val="00B050"/>
                </a:solidFill>
              </a:rPr>
              <a:t>Maynet</a:t>
            </a:r>
            <a:r>
              <a:rPr lang="en-US" b="1" dirty="0">
                <a:solidFill>
                  <a:srgbClr val="00B050"/>
                </a:solidFill>
              </a:rPr>
              <a:t> Kebele, </a:t>
            </a:r>
            <a:r>
              <a:rPr lang="en-US" b="1" dirty="0" err="1">
                <a:solidFill>
                  <a:srgbClr val="00B050"/>
                </a:solidFill>
              </a:rPr>
              <a:t>Zefie</a:t>
            </a:r>
            <a:r>
              <a:rPr lang="en-US" b="1" dirty="0">
                <a:solidFill>
                  <a:srgbClr val="00B050"/>
                </a:solidFill>
              </a:rPr>
              <a:t> Community Watershed, in the Lake Tana Sub-basin</a:t>
            </a:r>
          </a:p>
        </p:txBody>
      </p:sp>
    </p:spTree>
    <p:extLst>
      <p:ext uri="{BB962C8B-B14F-4D97-AF65-F5344CB8AC3E}">
        <p14:creationId xmlns:p14="http://schemas.microsoft.com/office/powerpoint/2010/main" val="40446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9FEF8D-7146-48E7-8336-2219BCF97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237" y="620284"/>
            <a:ext cx="11400692" cy="5499161"/>
          </a:xfrm>
          <a:solidFill>
            <a:schemeClr val="accent6"/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7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7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7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Thankyou!!!</a:t>
            </a:r>
          </a:p>
        </p:txBody>
      </p:sp>
    </p:spTree>
    <p:extLst>
      <p:ext uri="{BB962C8B-B14F-4D97-AF65-F5344CB8AC3E}">
        <p14:creationId xmlns:p14="http://schemas.microsoft.com/office/powerpoint/2010/main" val="3127919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B70D688-1E4B-4A85-AFDE-D90051F965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745" y="1410342"/>
            <a:ext cx="11887200" cy="4287074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Literature Review on GERD Sedimentation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Literature Review on d/s of GERD Sedimentation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Sediment Valuation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Prevailing Challenges in WM in Ethiopia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Framework Opportunities in Ethiopia for the Pursual of WM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Way Forward /Recommendations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8DF249-1FD6-4C18-8766-9F3D146AED04}"/>
              </a:ext>
            </a:extLst>
          </p:cNvPr>
          <p:cNvSpPr txBox="1"/>
          <p:nvPr/>
        </p:nvSpPr>
        <p:spPr>
          <a:xfrm>
            <a:off x="154745" y="594305"/>
            <a:ext cx="11887200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algn="l"/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Outline of the Presentation</a:t>
            </a:r>
          </a:p>
        </p:txBody>
      </p:sp>
    </p:spTree>
    <p:extLst>
      <p:ext uri="{BB962C8B-B14F-4D97-AF65-F5344CB8AC3E}">
        <p14:creationId xmlns:p14="http://schemas.microsoft.com/office/powerpoint/2010/main" val="3674481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74ED5-B77C-4A52-A535-DD74F4926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677" y="139431"/>
            <a:ext cx="11746523" cy="101412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A5391-4E1F-4061-BD71-DFFC17777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677" y="1253331"/>
            <a:ext cx="11746523" cy="435133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upper catchment of the GERD is 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172,250</a:t>
            </a:r>
            <a:r>
              <a:rPr lang="en-US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lang="en-US" sz="2600" kern="12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it stretches up to 900km, hosts 31.9 million people (28%), and 39% LS,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Highland, steep slope, canyons, diverse agroecology, farming system, dense and fragmented holding, oxen plowing, free grazing, high rate of erosion – it is as if all the rugged part is given, by nature, to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Abbay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Basin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Deep and wide gully dissections is a common phenomenon –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10%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sediment load comes from gullies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eroding is </a:t>
            </a:r>
            <a:r>
              <a:rPr lang="en-US" sz="3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fertile top soil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which otherwise would have been used for agriculture /cropping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We are </a:t>
            </a:r>
            <a:r>
              <a:rPr lang="en-US" b="1" dirty="0">
                <a:solidFill>
                  <a:srgbClr val="C00000"/>
                </a:solidFill>
              </a:rPr>
              <a:t>losing</a:t>
            </a:r>
            <a:r>
              <a:rPr lang="en-US" dirty="0"/>
              <a:t> the soil, seed, applied fertilizer, compost, manure, lime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Although, there is on-going </a:t>
            </a:r>
            <a:r>
              <a:rPr lang="en-US" b="1" dirty="0">
                <a:solidFill>
                  <a:srgbClr val="00B050"/>
                </a:solidFill>
              </a:rPr>
              <a:t>re-greening</a:t>
            </a:r>
            <a:r>
              <a:rPr lang="en-US" dirty="0"/>
              <a:t> and </a:t>
            </a:r>
            <a:r>
              <a:rPr lang="en-US" sz="3000" b="1" dirty="0">
                <a:solidFill>
                  <a:schemeClr val="accent2">
                    <a:lumMod val="50000"/>
                  </a:schemeClr>
                </a:solidFill>
              </a:rPr>
              <a:t>slope correction /terracing</a:t>
            </a:r>
            <a:r>
              <a:rPr lang="en-US" dirty="0"/>
              <a:t> effort, it is a long way behind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143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8A070-92FB-4237-BBBC-41ABC0BC9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89805"/>
            <a:ext cx="11302805" cy="651206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Literature Review on Sedimentation u/s GERD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FEFCF87-FD8B-4FCB-A1FA-5DB8D03903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5254522"/>
              </p:ext>
            </p:extLst>
          </p:nvPr>
        </p:nvGraphicFramePr>
        <p:xfrm>
          <a:off x="416755" y="1156844"/>
          <a:ext cx="11358490" cy="38559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3364">
                  <a:extLst>
                    <a:ext uri="{9D8B030D-6E8A-4147-A177-3AD203B41FA5}">
                      <a16:colId xmlns:a16="http://schemas.microsoft.com/office/drawing/2014/main" val="1330122026"/>
                    </a:ext>
                  </a:extLst>
                </a:gridCol>
                <a:gridCol w="1960094">
                  <a:extLst>
                    <a:ext uri="{9D8B030D-6E8A-4147-A177-3AD203B41FA5}">
                      <a16:colId xmlns:a16="http://schemas.microsoft.com/office/drawing/2014/main" val="3748646593"/>
                    </a:ext>
                  </a:extLst>
                </a:gridCol>
                <a:gridCol w="2713976">
                  <a:extLst>
                    <a:ext uri="{9D8B030D-6E8A-4147-A177-3AD203B41FA5}">
                      <a16:colId xmlns:a16="http://schemas.microsoft.com/office/drawing/2014/main" val="2415851853"/>
                    </a:ext>
                  </a:extLst>
                </a:gridCol>
                <a:gridCol w="2161128">
                  <a:extLst>
                    <a:ext uri="{9D8B030D-6E8A-4147-A177-3AD203B41FA5}">
                      <a16:colId xmlns:a16="http://schemas.microsoft.com/office/drawing/2014/main" val="3379946778"/>
                    </a:ext>
                  </a:extLst>
                </a:gridCol>
                <a:gridCol w="1914519">
                  <a:extLst>
                    <a:ext uri="{9D8B030D-6E8A-4147-A177-3AD203B41FA5}">
                      <a16:colId xmlns:a16="http://schemas.microsoft.com/office/drawing/2014/main" val="4183881007"/>
                    </a:ext>
                  </a:extLst>
                </a:gridCol>
                <a:gridCol w="1955409">
                  <a:extLst>
                    <a:ext uri="{9D8B030D-6E8A-4147-A177-3AD203B41FA5}">
                      <a16:colId xmlns:a16="http://schemas.microsoft.com/office/drawing/2014/main" val="2285268514"/>
                    </a:ext>
                  </a:extLst>
                </a:gridCol>
              </a:tblGrid>
              <a:tr h="249125"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2400" u="none" strike="noStrike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en-US" sz="4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Original Figure</a:t>
                      </a:r>
                      <a:endParaRPr lang="en-US" sz="3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Unit</a:t>
                      </a:r>
                      <a:endParaRPr lang="en-US" sz="3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Conversion Unit</a:t>
                      </a:r>
                      <a:endParaRPr lang="en-US" sz="3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Actual Value</a:t>
                      </a:r>
                      <a:endParaRPr lang="en-US" sz="3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Rounded Value</a:t>
                      </a:r>
                      <a:endParaRPr lang="en-US" sz="3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5091447"/>
                  </a:ext>
                </a:extLst>
              </a:tr>
              <a:tr h="587449"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4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207</a:t>
                      </a:r>
                      <a:endParaRPr lang="en-US" sz="4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Million Cubic Meter</a:t>
                      </a:r>
                      <a:endParaRPr lang="en-US" sz="4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</a:t>
                      </a:r>
                      <a:endParaRPr lang="en-US" sz="4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207</a:t>
                      </a:r>
                      <a:endParaRPr lang="en-US" sz="4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207</a:t>
                      </a:r>
                      <a:endParaRPr lang="en-US" sz="4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4772616"/>
                  </a:ext>
                </a:extLst>
              </a:tr>
              <a:tr h="587449"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4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245</a:t>
                      </a:r>
                      <a:endParaRPr lang="en-US" sz="4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Million ton</a:t>
                      </a:r>
                      <a:endParaRPr lang="en-US" sz="4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  <a:endParaRPr lang="en-US" sz="4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269.5</a:t>
                      </a:r>
                      <a:endParaRPr lang="en-US" sz="4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</a:t>
                      </a:r>
                      <a:endParaRPr lang="en-US" sz="4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7666809"/>
                  </a:ext>
                </a:extLst>
              </a:tr>
              <a:tr h="587449"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4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287</a:t>
                      </a:r>
                      <a:endParaRPr lang="en-US" sz="4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Million Cubic Meter</a:t>
                      </a:r>
                      <a:endParaRPr lang="en-US" sz="4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</a:t>
                      </a:r>
                      <a:endParaRPr lang="en-US" sz="4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287</a:t>
                      </a:r>
                      <a:endParaRPr lang="en-US" sz="4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287</a:t>
                      </a:r>
                      <a:endParaRPr lang="en-US" sz="4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984305"/>
                  </a:ext>
                </a:extLst>
              </a:tr>
              <a:tr h="587449"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4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308.6</a:t>
                      </a:r>
                      <a:endParaRPr lang="en-US" sz="4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Million ton</a:t>
                      </a:r>
                      <a:endParaRPr lang="en-US" sz="4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  <a:endParaRPr lang="en-US" sz="4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339.46</a:t>
                      </a:r>
                      <a:endParaRPr lang="en-US" sz="4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340</a:t>
                      </a:r>
                      <a:endParaRPr lang="en-US" sz="4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282786"/>
                  </a:ext>
                </a:extLst>
              </a:tr>
              <a:tr h="503715"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4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473</a:t>
                      </a:r>
                      <a:endParaRPr lang="en-US" sz="4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Million ton</a:t>
                      </a:r>
                      <a:endParaRPr lang="en-US" sz="4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  <a:endParaRPr lang="en-US" sz="4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520.3</a:t>
                      </a:r>
                      <a:endParaRPr lang="en-US" sz="4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520</a:t>
                      </a:r>
                      <a:endParaRPr lang="en-US" sz="4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8085494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9525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325 MCM</a:t>
                      </a: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2701072"/>
                  </a:ext>
                </a:extLst>
              </a:tr>
              <a:tr h="6284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9525" marB="0" anchor="b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 fontAlgn="b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Average</a:t>
                      </a:r>
                    </a:p>
                  </a:txBody>
                  <a:tcPr marL="68580" marR="68580" marT="9525" marB="0" anchor="b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17396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0361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8A070-92FB-4237-BBBC-41ABC0BC9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65" y="174295"/>
            <a:ext cx="11366470" cy="738275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Literature Review on Sedimentation - d/s of GERD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86686BC7-6539-4A2C-A697-B5144DAA51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293034" y="-2260292"/>
            <a:ext cx="2112077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D189EA6-AE58-4CE2-981A-9F92906CC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293033" y="-2075625"/>
            <a:ext cx="6968756" cy="46166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B340478-5426-4680-BCF4-8C66D3240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293034" y="-1557626"/>
            <a:ext cx="2112077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sng" strike="noStrike" cap="none" normalizeH="0" baseline="30000">
                <a:ln>
                  <a:noFill/>
                </a:ln>
                <a:solidFill>
                  <a:srgbClr val="954F7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[1]</a:t>
            </a: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Tekeze dam, also contributes to Nile, is not in the d/s of GERD but it is also a dam with potential sedimentation risk to dams in the d/s - </a:t>
            </a: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https://www.google.com/search?channel=trow2&amp;client=firefox-b-d&amp;q=tekeze+hydropower+project+pdf</a:t>
            </a: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E26278C-604F-4EE1-ADE0-3438C94814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9206027"/>
              </p:ext>
            </p:extLst>
          </p:nvPr>
        </p:nvGraphicFramePr>
        <p:xfrm>
          <a:off x="412765" y="984738"/>
          <a:ext cx="11366470" cy="53298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3181">
                  <a:extLst>
                    <a:ext uri="{9D8B030D-6E8A-4147-A177-3AD203B41FA5}">
                      <a16:colId xmlns:a16="http://schemas.microsoft.com/office/drawing/2014/main" val="3312512820"/>
                    </a:ext>
                  </a:extLst>
                </a:gridCol>
                <a:gridCol w="1551076">
                  <a:extLst>
                    <a:ext uri="{9D8B030D-6E8A-4147-A177-3AD203B41FA5}">
                      <a16:colId xmlns:a16="http://schemas.microsoft.com/office/drawing/2014/main" val="3604544178"/>
                    </a:ext>
                  </a:extLst>
                </a:gridCol>
                <a:gridCol w="1926726">
                  <a:extLst>
                    <a:ext uri="{9D8B030D-6E8A-4147-A177-3AD203B41FA5}">
                      <a16:colId xmlns:a16="http://schemas.microsoft.com/office/drawing/2014/main" val="3683290293"/>
                    </a:ext>
                  </a:extLst>
                </a:gridCol>
                <a:gridCol w="2726500">
                  <a:extLst>
                    <a:ext uri="{9D8B030D-6E8A-4147-A177-3AD203B41FA5}">
                      <a16:colId xmlns:a16="http://schemas.microsoft.com/office/drawing/2014/main" val="3541864431"/>
                    </a:ext>
                  </a:extLst>
                </a:gridCol>
                <a:gridCol w="1454132">
                  <a:extLst>
                    <a:ext uri="{9D8B030D-6E8A-4147-A177-3AD203B41FA5}">
                      <a16:colId xmlns:a16="http://schemas.microsoft.com/office/drawing/2014/main" val="3004662430"/>
                    </a:ext>
                  </a:extLst>
                </a:gridCol>
                <a:gridCol w="1769195">
                  <a:extLst>
                    <a:ext uri="{9D8B030D-6E8A-4147-A177-3AD203B41FA5}">
                      <a16:colId xmlns:a16="http://schemas.microsoft.com/office/drawing/2014/main" val="3966613396"/>
                    </a:ext>
                  </a:extLst>
                </a:gridCol>
                <a:gridCol w="1405660">
                  <a:extLst>
                    <a:ext uri="{9D8B030D-6E8A-4147-A177-3AD203B41FA5}">
                      <a16:colId xmlns:a16="http://schemas.microsoft.com/office/drawing/2014/main" val="3866863770"/>
                    </a:ext>
                  </a:extLst>
                </a:gridCol>
              </a:tblGrid>
              <a:tr h="1049925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N</a:t>
                      </a:r>
                      <a:r>
                        <a:rPr lang="en-US" sz="1800" u="none" strike="noStrike" baseline="30000">
                          <a:effectLst/>
                        </a:rPr>
                        <a:t>o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Name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Year Commissioned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Purpose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Storage Volume in BCM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Sediment Volume/tone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Source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1630434461"/>
                  </a:ext>
                </a:extLst>
              </a:tr>
              <a:tr h="706633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1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 err="1">
                          <a:effectLst/>
                        </a:rPr>
                        <a:t>Sennar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1925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Sed. Management, irrigation, hydropower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0.71 BCM, in 61 years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Belachew, 2013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0578811"/>
                  </a:ext>
                </a:extLst>
              </a:tr>
              <a:tr h="363343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2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Jabal Awlia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1933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Hydropower /Fishery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NA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Highly silted 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847935"/>
                  </a:ext>
                </a:extLst>
              </a:tr>
              <a:tr h="706633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3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Rosaires 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1966 /1971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Irrigation /Hydropower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7.4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2.7 BCM in 28 years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Belachew,</a:t>
                      </a:r>
                    </a:p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2013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9100276"/>
                  </a:ext>
                </a:extLst>
              </a:tr>
              <a:tr h="706633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4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Merwoe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2009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Hydropower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12.5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84 MCM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ENTRO, 2006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005078"/>
                  </a:ext>
                </a:extLst>
              </a:tr>
              <a:tr h="706633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5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AHD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1968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Irrigation/Hydropower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162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136x10</a:t>
                      </a:r>
                      <a:r>
                        <a:rPr lang="en-US" sz="1800" u="none" strike="noStrike" baseline="30000">
                          <a:effectLst/>
                        </a:rPr>
                        <a:t>6</a:t>
                      </a:r>
                      <a:r>
                        <a:rPr lang="en-US" sz="1800" u="none" strike="noStrike">
                          <a:effectLst/>
                        </a:rPr>
                        <a:t> t TSS yr-1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 err="1">
                          <a:effectLst/>
                        </a:rPr>
                        <a:t>Shalash</a:t>
                      </a:r>
                      <a:r>
                        <a:rPr lang="en-US" sz="1800" u="none" strike="noStrike" dirty="0">
                          <a:effectLst/>
                        </a:rPr>
                        <a:t>, 1982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45345"/>
                  </a:ext>
                </a:extLst>
              </a:tr>
              <a:tr h="363343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6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Tekeze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2009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Hydropower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9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30MCM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*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0156250"/>
                  </a:ext>
                </a:extLst>
              </a:tr>
              <a:tr h="363343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7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GERD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Upcoming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Hydropower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74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207MCM/</a:t>
                      </a:r>
                      <a:r>
                        <a:rPr lang="en-US" sz="1800" u="none" strike="noStrike" dirty="0" err="1">
                          <a:effectLst/>
                        </a:rPr>
                        <a:t>yr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Ethiopia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948052"/>
                  </a:ext>
                </a:extLst>
              </a:tr>
              <a:tr h="363343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 gridSpan="6"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*https://www.google.com/search?channel=trow2&amp;client=firefox-b-d&amp;q=tekeze+hydropower+project+pdf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62773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57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A2001-E560-42F5-8D72-50428427D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804" y="300576"/>
            <a:ext cx="11203744" cy="844695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Sediment 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CCC3F-74A7-48F4-A9D8-B97C51F6C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804" y="1285949"/>
            <a:ext cx="11203744" cy="483349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r>
              <a:rPr lang="en-US" sz="4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Valuing the annual soil /sediment lost at GERD, in financial terms</a:t>
            </a:r>
          </a:p>
          <a:p>
            <a:r>
              <a:rPr lang="en-US" sz="4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4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nnual sediment volume is converted into hectarage of crop land having an assumed soil depth of 0.5m</a:t>
            </a:r>
          </a:p>
          <a:p>
            <a:r>
              <a:rPr lang="en-US" sz="4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equivalent area that could be cropped, every year, is 64,930ha.</a:t>
            </a:r>
          </a:p>
          <a:p>
            <a:r>
              <a:rPr lang="en-US" sz="4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Cost-benefit analysis using the 10 Billion USD estimated cost for watershed management, at the current rate of wheat production of 27Qt ha-</a:t>
            </a:r>
            <a:r>
              <a:rPr lang="en-US" sz="45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4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yr-</a:t>
            </a:r>
            <a:r>
              <a:rPr lang="en-US" sz="45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4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at 10% discount rate gives a NPV Present Value (NPV), changing to positive returns, at 29</a:t>
            </a:r>
            <a:r>
              <a:rPr lang="en-US" sz="45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4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year</a:t>
            </a:r>
          </a:p>
          <a:p>
            <a:r>
              <a:rPr lang="en-US" sz="4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Taking the potential wheat yield of 50qt ha-</a:t>
            </a:r>
            <a:r>
              <a:rPr lang="en-US" sz="45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4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yr-</a:t>
            </a:r>
            <a:r>
              <a:rPr lang="en-US" sz="45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4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NPV, showing positive returns will be reduced to 15 years</a:t>
            </a:r>
          </a:p>
          <a:p>
            <a:r>
              <a:rPr lang="en-US" sz="4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Practicing double cropping using irrigation and /or residual soil moisture the NPV can be under 10 years </a:t>
            </a:r>
          </a:p>
          <a:p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Biological SWC can give NPV changing into +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 2</a:t>
            </a:r>
            <a:r>
              <a:rPr lang="en-US" sz="4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year of investment</a:t>
            </a:r>
          </a:p>
          <a:p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SWC measures give NPV changing into +</a:t>
            </a:r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 6</a:t>
            </a:r>
            <a:r>
              <a:rPr lang="en-US" sz="4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year of investment 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437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A2001-E560-42F5-8D72-50428427D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24" y="111908"/>
            <a:ext cx="11353799" cy="633047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marL="742950" indent="-742950">
              <a:buFont typeface="+mj-lt"/>
              <a:buAutoNum type="arabicPeriod" startAt="5"/>
            </a:pP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Prevailing Challenges in WM in Ethiopia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ADE18A9-49CF-4213-AC28-67A5C6CE4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724" y="822959"/>
            <a:ext cx="11353799" cy="5796521"/>
          </a:xfrm>
          <a:solidFill>
            <a:srgbClr val="92D050"/>
          </a:solidFill>
        </p:spPr>
        <p:txBody>
          <a:bodyPr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Land 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degradation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Absence of national 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land use policy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 tenure security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Lack of 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long-term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reliable financing for watershed /land management programs /project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Short life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span of land management-based projects /programs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Lack of applying 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quality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SWC measures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Soil erosion is a threat to lime application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Overlying of fertile agricultural lands and infrastructural facilities with 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less fertile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subsoils and debris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Infestation with 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invasive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 exotic plants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Poor or no involvement of the 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private sector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Lack of adequate community 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ownership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Limited 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research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Inefficient documentation, reporting, and </a:t>
            </a:r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M&amp;E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system.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8804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3C062D-8F21-4314-AE48-09056028B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015" y="448272"/>
            <a:ext cx="11802794" cy="817820"/>
          </a:xfrm>
          <a:solidFill>
            <a:srgbClr val="99FF33"/>
          </a:solidFill>
        </p:spPr>
        <p:txBody>
          <a:bodyPr>
            <a:normAutofit fontScale="77500" lnSpcReduction="20000"/>
          </a:bodyPr>
          <a:lstStyle/>
          <a:p>
            <a:pPr marL="742950" indent="-742950">
              <a:spcBef>
                <a:spcPct val="0"/>
              </a:spcBef>
              <a:buFont typeface="+mj-lt"/>
              <a:buAutoNum type="arabicPeriod" startAt="6"/>
            </a:pPr>
            <a:endParaRPr lang="en-US" sz="40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742950" indent="-742950">
              <a:spcBef>
                <a:spcPct val="0"/>
              </a:spcBef>
              <a:buFont typeface="+mj-lt"/>
              <a:buAutoNum type="arabicPeriod" startAt="6"/>
            </a:pPr>
            <a:r>
              <a:rPr lang="en-US" sz="40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Framework opportunities in Ethiopia for the pursual of WM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916FE73-10B6-4E12-B712-2C00BCBF2B5A}"/>
              </a:ext>
            </a:extLst>
          </p:cNvPr>
          <p:cNvSpPr txBox="1">
            <a:spLocks/>
          </p:cNvSpPr>
          <p:nvPr/>
        </p:nvSpPr>
        <p:spPr>
          <a:xfrm>
            <a:off x="211015" y="1415732"/>
            <a:ext cx="11725714" cy="33954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Presence of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diverse 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landscapes, agroecology, and farming system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Presence of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extensive extension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on NRM, SWC and WM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The presence of solidly founded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past experience 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to pursue WM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Existence of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community mobilized WM initiatives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Presence of strong policy and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strategy on WM approaches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Presence of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established planning unit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at the community level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755682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74ED5-B77C-4A52-A535-DD74F4926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54" y="721646"/>
            <a:ext cx="11662116" cy="608110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WM units and hydrological characteristics</a:t>
            </a: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762AD80-B1E2-4CAE-9778-1026550202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2879025"/>
              </p:ext>
            </p:extLst>
          </p:nvPr>
        </p:nvGraphicFramePr>
        <p:xfrm>
          <a:off x="281354" y="1385725"/>
          <a:ext cx="11662115" cy="52735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55183">
                  <a:extLst>
                    <a:ext uri="{9D8B030D-6E8A-4147-A177-3AD203B41FA5}">
                      <a16:colId xmlns:a16="http://schemas.microsoft.com/office/drawing/2014/main" val="2026342561"/>
                    </a:ext>
                  </a:extLst>
                </a:gridCol>
                <a:gridCol w="2332423">
                  <a:extLst>
                    <a:ext uri="{9D8B030D-6E8A-4147-A177-3AD203B41FA5}">
                      <a16:colId xmlns:a16="http://schemas.microsoft.com/office/drawing/2014/main" val="642317090"/>
                    </a:ext>
                  </a:extLst>
                </a:gridCol>
                <a:gridCol w="3879187">
                  <a:extLst>
                    <a:ext uri="{9D8B030D-6E8A-4147-A177-3AD203B41FA5}">
                      <a16:colId xmlns:a16="http://schemas.microsoft.com/office/drawing/2014/main" val="4104631552"/>
                    </a:ext>
                  </a:extLst>
                </a:gridCol>
                <a:gridCol w="2995322">
                  <a:extLst>
                    <a:ext uri="{9D8B030D-6E8A-4147-A177-3AD203B41FA5}">
                      <a16:colId xmlns:a16="http://schemas.microsoft.com/office/drawing/2014/main" val="890232948"/>
                    </a:ext>
                  </a:extLst>
                </a:gridCol>
              </a:tblGrid>
              <a:tr h="791746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</a:rPr>
                        <a:t>Planning unit </a:t>
                      </a:r>
                      <a:endParaRPr lang="en-US" sz="4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</a:rPr>
                        <a:t>Typical area (KM2) </a:t>
                      </a:r>
                      <a:endParaRPr lang="en-US" sz="4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</a:rPr>
                        <a:t>Example </a:t>
                      </a:r>
                      <a:endParaRPr lang="en-US" sz="4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</a:rPr>
                        <a:t>Degree of coupling </a:t>
                      </a:r>
                      <a:endParaRPr lang="en-US" sz="4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949547"/>
                  </a:ext>
                </a:extLst>
              </a:tr>
              <a:tr h="118286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>
                          <a:effectLst/>
                        </a:rPr>
                        <a:t>Community /Micro-watershed </a:t>
                      </a:r>
                      <a:endParaRPr lang="en-US" sz="4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</a:rPr>
                        <a:t>5</a:t>
                      </a:r>
                      <a:endParaRPr lang="en-US" sz="4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</a:rPr>
                        <a:t>Typical watershed adopted by SLMP II (Ethiopia) – </a:t>
                      </a:r>
                      <a:r>
                        <a:rPr lang="en-US" sz="2400" u="none" strike="noStrike" dirty="0" err="1">
                          <a:effectLst/>
                        </a:rPr>
                        <a:t>Agam</a:t>
                      </a:r>
                      <a:endParaRPr lang="en-US" sz="4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>
                          <a:effectLst/>
                        </a:rPr>
                        <a:t>Very strong </a:t>
                      </a:r>
                      <a:endParaRPr lang="en-US" sz="4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9996349"/>
                  </a:ext>
                </a:extLst>
              </a:tr>
              <a:tr h="118286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>
                          <a:effectLst/>
                        </a:rPr>
                        <a:t>Sub Watershed</a:t>
                      </a:r>
                      <a:endParaRPr lang="en-US" sz="4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</a:rPr>
                        <a:t>20 to 60</a:t>
                      </a:r>
                      <a:endParaRPr lang="en-US" sz="4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</a:rPr>
                        <a:t>An assemblage of 9 micro-watersheds </a:t>
                      </a:r>
                      <a:r>
                        <a:rPr lang="en-US" sz="2400" u="none" strike="noStrike" dirty="0" err="1">
                          <a:effectLst/>
                        </a:rPr>
                        <a:t>Gumara</a:t>
                      </a:r>
                      <a:endParaRPr lang="en-US" sz="4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</a:rPr>
                        <a:t>Strong</a:t>
                      </a:r>
                      <a:endParaRPr lang="en-US" sz="4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3647806"/>
                  </a:ext>
                </a:extLst>
              </a:tr>
              <a:tr h="104301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>
                          <a:effectLst/>
                        </a:rPr>
                        <a:t>Major Watershed </a:t>
                      </a:r>
                      <a:endParaRPr lang="en-US" sz="4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>
                          <a:effectLst/>
                        </a:rPr>
                        <a:t>60 to 200</a:t>
                      </a:r>
                      <a:endParaRPr lang="en-US" sz="4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>
                          <a:effectLst/>
                        </a:rPr>
                        <a:t>An assemblage of 3 to 4 Sub watersheds</a:t>
                      </a:r>
                      <a:endParaRPr lang="en-US" sz="4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</a:rPr>
                        <a:t>Moderate </a:t>
                      </a:r>
                      <a:endParaRPr lang="en-US" sz="4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358038"/>
                  </a:ext>
                </a:extLst>
              </a:tr>
              <a:tr h="536304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>
                          <a:effectLst/>
                        </a:rPr>
                        <a:t>Sub-basin </a:t>
                      </a:r>
                      <a:endParaRPr lang="en-US" sz="4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>
                          <a:effectLst/>
                        </a:rPr>
                        <a:t>Up to 15,000 </a:t>
                      </a:r>
                      <a:endParaRPr lang="en-US" sz="4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>
                          <a:effectLst/>
                        </a:rPr>
                        <a:t>Lake Tana </a:t>
                      </a:r>
                      <a:endParaRPr lang="en-US" sz="4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</a:rPr>
                        <a:t>Weak </a:t>
                      </a:r>
                      <a:endParaRPr lang="en-US" sz="4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7240392"/>
                  </a:ext>
                </a:extLst>
              </a:tr>
              <a:tr h="536304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>
                          <a:effectLst/>
                        </a:rPr>
                        <a:t>Basin </a:t>
                      </a:r>
                      <a:endParaRPr lang="en-US" sz="4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</a:rPr>
                        <a:t>Up to 172,250</a:t>
                      </a:r>
                      <a:endParaRPr lang="en-US" sz="4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 err="1">
                          <a:effectLst/>
                        </a:rPr>
                        <a:t>Abbay</a:t>
                      </a:r>
                      <a:r>
                        <a:rPr lang="en-US" sz="2400" u="none" strike="noStrike" dirty="0">
                          <a:effectLst/>
                        </a:rPr>
                        <a:t> Basin </a:t>
                      </a:r>
                      <a:endParaRPr lang="en-US" sz="4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none" strike="noStrike" dirty="0">
                          <a:effectLst/>
                        </a:rPr>
                        <a:t>Very weak </a:t>
                      </a:r>
                      <a:endParaRPr lang="en-US" sz="4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9525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548174"/>
                  </a:ext>
                </a:extLst>
              </a:tr>
            </a:tbl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7E6E00-1C8D-405F-AD53-66B282737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4" y="79493"/>
            <a:ext cx="11662115" cy="608110"/>
          </a:xfrm>
          <a:solidFill>
            <a:srgbClr val="92D050"/>
          </a:solidFill>
        </p:spPr>
        <p:txBody>
          <a:bodyPr>
            <a:normAutofit fontScale="62500" lnSpcReduction="20000"/>
          </a:bodyPr>
          <a:lstStyle/>
          <a:p>
            <a:pPr marL="742950" indent="-742950">
              <a:spcBef>
                <a:spcPct val="0"/>
              </a:spcBef>
              <a:buFont typeface="+mj-lt"/>
              <a:buAutoNum type="arabicPeriod" startAt="6"/>
            </a:pPr>
            <a:endParaRPr lang="en-US" sz="24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742950" indent="-742950">
              <a:spcBef>
                <a:spcPct val="0"/>
              </a:spcBef>
              <a:buFont typeface="+mj-lt"/>
              <a:buAutoNum type="arabicPeriod" startAt="6"/>
            </a:pPr>
            <a:r>
              <a:rPr lang="en-US" sz="3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Framework opportunities in Ethiopia for the pursual of WM Continued…</a:t>
            </a:r>
          </a:p>
        </p:txBody>
      </p:sp>
    </p:spTree>
    <p:extLst>
      <p:ext uri="{BB962C8B-B14F-4D97-AF65-F5344CB8AC3E}">
        <p14:creationId xmlns:p14="http://schemas.microsoft.com/office/powerpoint/2010/main" val="35138025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209</TotalTime>
  <Words>1015</Words>
  <Application>Microsoft Office PowerPoint</Application>
  <PresentationFormat>Widescreen</PresentationFormat>
  <Paragraphs>190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   Need of Intensified Watershed Management Interventions in the Upper Catchment of GERD</vt:lpstr>
      <vt:lpstr>PowerPoint Presentation</vt:lpstr>
      <vt:lpstr>Background</vt:lpstr>
      <vt:lpstr>Literature Review on Sedimentation u/s GERD</vt:lpstr>
      <vt:lpstr>Literature Review on Sedimentation - d/s of GERD</vt:lpstr>
      <vt:lpstr>Sediment Valuation</vt:lpstr>
      <vt:lpstr>Prevailing Challenges in WM in Ethiopia</vt:lpstr>
      <vt:lpstr>PowerPoint Presentation</vt:lpstr>
      <vt:lpstr>WM units and hydrological characteristics</vt:lpstr>
      <vt:lpstr>The Way Forward /Recommendations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Need of Intensified Watershed Management Interventions in the Upper Catchment of GERD</dc:title>
  <dc:creator>Lakew</dc:creator>
  <cp:lastModifiedBy>Lakew</cp:lastModifiedBy>
  <cp:revision>63</cp:revision>
  <dcterms:created xsi:type="dcterms:W3CDTF">2020-08-15T07:44:12Z</dcterms:created>
  <dcterms:modified xsi:type="dcterms:W3CDTF">2020-08-15T11:13:19Z</dcterms:modified>
</cp:coreProperties>
</file>