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312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1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s Osterwalder" initials="LO" lastIdx="8" clrIdx="0">
    <p:extLst>
      <p:ext uri="{19B8F6BF-5375-455C-9EA6-DF929625EA0E}">
        <p15:presenceInfo xmlns:p15="http://schemas.microsoft.com/office/powerpoint/2012/main" userId="117fd962c09ce1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B04241-0B36-4191-BE96-8D2A6A874C55}" v="9" dt="2020-08-19T06:28:33.299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1"/>
    <p:restoredTop sz="94694"/>
  </p:normalViewPr>
  <p:slideViewPr>
    <p:cSldViewPr snapToGrid="0" snapToObjects="1">
      <p:cViewPr varScale="1">
        <p:scale>
          <a:sx n="66" d="100"/>
          <a:sy n="66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Osterwalder" userId="117fd962c09ce19a" providerId="LiveId" clId="{9FB04241-0B36-4191-BE96-8D2A6A874C55}"/>
    <pc:docChg chg="undo custSel modSld">
      <pc:chgData name="Lars Osterwalder" userId="117fd962c09ce19a" providerId="LiveId" clId="{9FB04241-0B36-4191-BE96-8D2A6A874C55}" dt="2020-08-19T06:28:33.299" v="26"/>
      <pc:docMkLst>
        <pc:docMk/>
      </pc:docMkLst>
      <pc:sldChg chg="modSp mod addCm modCm">
        <pc:chgData name="Lars Osterwalder" userId="117fd962c09ce19a" providerId="LiveId" clId="{9FB04241-0B36-4191-BE96-8D2A6A874C55}" dt="2020-08-19T06:22:34.546" v="16"/>
        <pc:sldMkLst>
          <pc:docMk/>
          <pc:sldMk cId="620815807" sldId="312"/>
        </pc:sldMkLst>
        <pc:spChg chg="mod">
          <ac:chgData name="Lars Osterwalder" userId="117fd962c09ce19a" providerId="LiveId" clId="{9FB04241-0B36-4191-BE96-8D2A6A874C55}" dt="2020-08-19T06:04:55.684" v="1" actId="20577"/>
          <ac:spMkLst>
            <pc:docMk/>
            <pc:sldMk cId="620815807" sldId="312"/>
            <ac:spMk id="3" creationId="{28FBA812-CAEA-E543-832E-9553FA2F6451}"/>
          </ac:spMkLst>
        </pc:spChg>
      </pc:sldChg>
      <pc:sldChg chg="modSp mod">
        <pc:chgData name="Lars Osterwalder" userId="117fd962c09ce19a" providerId="LiveId" clId="{9FB04241-0B36-4191-BE96-8D2A6A874C55}" dt="2020-08-19T06:22:54.603" v="17" actId="20577"/>
        <pc:sldMkLst>
          <pc:docMk/>
          <pc:sldMk cId="817378990" sldId="330"/>
        </pc:sldMkLst>
        <pc:spChg chg="mod">
          <ac:chgData name="Lars Osterwalder" userId="117fd962c09ce19a" providerId="LiveId" clId="{9FB04241-0B36-4191-BE96-8D2A6A874C55}" dt="2020-08-19T06:22:54.603" v="17" actId="20577"/>
          <ac:spMkLst>
            <pc:docMk/>
            <pc:sldMk cId="817378990" sldId="330"/>
            <ac:spMk id="3" creationId="{04C102AB-C6BC-4CF8-A3E5-F52A304513F4}"/>
          </ac:spMkLst>
        </pc:spChg>
      </pc:sldChg>
      <pc:sldChg chg="addCm modCm">
        <pc:chgData name="Lars Osterwalder" userId="117fd962c09ce19a" providerId="LiveId" clId="{9FB04241-0B36-4191-BE96-8D2A6A874C55}" dt="2020-08-19T06:27:27.395" v="24"/>
        <pc:sldMkLst>
          <pc:docMk/>
          <pc:sldMk cId="1283485443" sldId="331"/>
        </pc:sldMkLst>
      </pc:sldChg>
      <pc:sldChg chg="modSp mod addCm modCm">
        <pc:chgData name="Lars Osterwalder" userId="117fd962c09ce19a" providerId="LiveId" clId="{9FB04241-0B36-4191-BE96-8D2A6A874C55}" dt="2020-08-19T06:23:00.681" v="19" actId="20577"/>
        <pc:sldMkLst>
          <pc:docMk/>
          <pc:sldMk cId="768344400" sldId="332"/>
        </pc:sldMkLst>
        <pc:spChg chg="mod">
          <ac:chgData name="Lars Osterwalder" userId="117fd962c09ce19a" providerId="LiveId" clId="{9FB04241-0B36-4191-BE96-8D2A6A874C55}" dt="2020-08-19T06:23:00.681" v="19" actId="20577"/>
          <ac:spMkLst>
            <pc:docMk/>
            <pc:sldMk cId="768344400" sldId="332"/>
            <ac:spMk id="3" creationId="{09BC9D0A-30D7-409C-A9EA-F553D37CB107}"/>
          </ac:spMkLst>
        </pc:spChg>
      </pc:sldChg>
      <pc:sldChg chg="modSp mod addCm modCm">
        <pc:chgData name="Lars Osterwalder" userId="117fd962c09ce19a" providerId="LiveId" clId="{9FB04241-0B36-4191-BE96-8D2A6A874C55}" dt="2020-08-19T06:28:33.299" v="26"/>
        <pc:sldMkLst>
          <pc:docMk/>
          <pc:sldMk cId="3398682951" sldId="333"/>
        </pc:sldMkLst>
        <pc:spChg chg="mod">
          <ac:chgData name="Lars Osterwalder" userId="117fd962c09ce19a" providerId="LiveId" clId="{9FB04241-0B36-4191-BE96-8D2A6A874C55}" dt="2020-08-19T06:23:12.766" v="20" actId="20577"/>
          <ac:spMkLst>
            <pc:docMk/>
            <pc:sldMk cId="3398682951" sldId="333"/>
            <ac:spMk id="3" creationId="{DE5A1ACD-5206-410C-9C57-EAF08009AFC0}"/>
          </ac:spMkLst>
        </pc:spChg>
      </pc:sldChg>
      <pc:sldChg chg="modSp mod addCm modCm">
        <pc:chgData name="Lars Osterwalder" userId="117fd962c09ce19a" providerId="LiveId" clId="{9FB04241-0B36-4191-BE96-8D2A6A874C55}" dt="2020-08-19T06:23:17.944" v="22" actId="20577"/>
        <pc:sldMkLst>
          <pc:docMk/>
          <pc:sldMk cId="2896542368" sldId="334"/>
        </pc:sldMkLst>
        <pc:spChg chg="mod">
          <ac:chgData name="Lars Osterwalder" userId="117fd962c09ce19a" providerId="LiveId" clId="{9FB04241-0B36-4191-BE96-8D2A6A874C55}" dt="2020-08-19T06:23:17.944" v="22" actId="20577"/>
          <ac:spMkLst>
            <pc:docMk/>
            <pc:sldMk cId="2896542368" sldId="334"/>
            <ac:spMk id="3" creationId="{CDC4AC77-772D-4CDC-BD9C-B58DD2B5B7CB}"/>
          </ac:spMkLst>
        </pc:spChg>
      </pc:sldChg>
      <pc:sldChg chg="modSp mod">
        <pc:chgData name="Lars Osterwalder" userId="117fd962c09ce19a" providerId="LiveId" clId="{9FB04241-0B36-4191-BE96-8D2A6A874C55}" dt="2020-08-19T06:21:21.239" v="14" actId="20577"/>
        <pc:sldMkLst>
          <pc:docMk/>
          <pc:sldMk cId="2632745160" sldId="335"/>
        </pc:sldMkLst>
        <pc:spChg chg="mod">
          <ac:chgData name="Lars Osterwalder" userId="117fd962c09ce19a" providerId="LiveId" clId="{9FB04241-0B36-4191-BE96-8D2A6A874C55}" dt="2020-08-19T06:21:21.239" v="14" actId="20577"/>
          <ac:spMkLst>
            <pc:docMk/>
            <pc:sldMk cId="2632745160" sldId="335"/>
            <ac:spMk id="3" creationId="{216D2951-345E-4506-AA53-5C282F1093E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681C0-DCD7-4C21-9CB4-6514F90343E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97846-24C1-4520-89F6-2E978874B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6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Hermoso%20V%5BAuthor%5D&amp;cauthor=true&amp;cauthor_uid=30949575" TargetMode="External"/><Relationship Id="rId3" Type="http://schemas.openxmlformats.org/officeDocument/2006/relationships/hyperlink" Target="https://www.ncbi.nlm.nih.gov/pubmed/?term=Allan%20JR%5BAuthor%5D&amp;cauthor=true&amp;cauthor_uid=30949575" TargetMode="External"/><Relationship Id="rId7" Type="http://schemas.openxmlformats.org/officeDocument/2006/relationships/hyperlink" Target="https://www.ncbi.nlm.nih.gov/pubmed/?term=Hongoh%20J%5BAuthor%5D&amp;cauthor=true&amp;cauthor_uid=30949575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ncbi.nlm.nih.gov/pubmed/?term=Abdullah%20S%5BAuthor%5D&amp;cauthor=true&amp;cauthor_uid=30949575" TargetMode="External"/><Relationship Id="rId5" Type="http://schemas.openxmlformats.org/officeDocument/2006/relationships/hyperlink" Target="https://www.ncbi.nlm.nih.gov/pubmed/?term=Jones%20KR%5BAuthor%5D&amp;cauthor=true&amp;cauthor_uid=30949575" TargetMode="External"/><Relationship Id="rId4" Type="http://schemas.openxmlformats.org/officeDocument/2006/relationships/hyperlink" Target="https://www.ncbi.nlm.nih.gov/pubmed/?term=Levin%20N%5BAuthor%5D&amp;cauthor=true&amp;cauthor_uid=30949575" TargetMode="External"/><Relationship Id="rId9" Type="http://schemas.openxmlformats.org/officeDocument/2006/relationships/hyperlink" Target="https://www.ncbi.nlm.nih.gov/pubmed/?term=Kark%20S%5BAuthor%5D&amp;cauthor=true&amp;cauthor_uid=30949575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Deforestation in Ethiopia: Causes, Impacts and Remedy, 2016</a:t>
            </a:r>
          </a:p>
          <a:p>
            <a:r>
              <a:rPr lang="en-US" dirty="0" err="1"/>
              <a:t>Tigabu</a:t>
            </a:r>
            <a:r>
              <a:rPr lang="en-US" dirty="0"/>
              <a:t> </a:t>
            </a:r>
            <a:r>
              <a:rPr lang="en-US" dirty="0" err="1"/>
              <a:t>Dinkayoh</a:t>
            </a:r>
            <a:r>
              <a:rPr lang="en-US" dirty="0"/>
              <a:t> </a:t>
            </a:r>
            <a:r>
              <a:rPr lang="en-US" dirty="0" err="1"/>
              <a:t>Gebru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97846-24C1-4520-89F6-2E978874BA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18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Navigating the complexities of coordinated conservation along the river Nile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J. R. Allan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1,*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N. Levin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K. R. Jones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1,3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S. Abdullah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J. Hongoh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V. Hermoso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S. Kark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97846-24C1-4520-89F6-2E978874BA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9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26C96-2D46-9C4B-AE46-859B792AB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59280" y="1041400"/>
            <a:ext cx="9072880" cy="2387600"/>
          </a:xfrm>
        </p:spPr>
        <p:txBody>
          <a:bodyPr anchor="b"/>
          <a:lstStyle>
            <a:lvl1pPr algn="l">
              <a:defRPr sz="6000"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1DDBC-27B7-EE49-AF57-DEA041F418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59280" y="3521075"/>
            <a:ext cx="9072880" cy="1655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BFD6D-71D7-F345-A874-BD45256969A8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</p:spTree>
    <p:extLst>
      <p:ext uri="{BB962C8B-B14F-4D97-AF65-F5344CB8AC3E}">
        <p14:creationId xmlns:p14="http://schemas.microsoft.com/office/powerpoint/2010/main" val="296891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73B21010-0D97-7B40-AF1D-45F3F3B9C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F156B99-F77B-F04B-9527-EAD9F3A8354E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27F4DB-DB0D-C445-9BAA-CE7846200FC3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B99A9E4-2E47-2945-AF49-E86039D6D3CF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D6E70C2-2120-234D-8BF5-03A197FE33CD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BD8A8E29-002D-6745-92EB-C836B7703765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E8CB21D-760E-514E-98A5-053FFF675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FE720C6-CE9D-C64F-92A8-6C6EB38AD12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61A61CC-C961-D247-98B4-879684A0F9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0A45143-BF27-0D40-9F3B-9A915AF3E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CA2CE226-7864-374A-BF30-2EE6AE6847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B258CE01-A8BD-1F46-B608-609B76E1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87216A-00AD-754A-A5D8-6A64BD10CE7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5F6A9081-C384-CB43-9B7B-F9C48241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08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79791BC-A9A0-9D49-8937-2992F8AE3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300604A-5CA2-B043-9E57-2CBDDA04845B}"/>
              </a:ext>
            </a:extLst>
          </p:cNvPr>
          <p:cNvSpPr/>
          <p:nvPr userDrawn="1"/>
        </p:nvSpPr>
        <p:spPr>
          <a:xfrm rot="5400000" flipH="1">
            <a:off x="-1831624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B8E1E9-060C-D34F-B791-6B18C6465812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E44B7D-6823-EA46-BC2D-43B0341B0248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64B9B0-045E-F74B-8E3A-26A1B43AB5AA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D66DF88C-D22E-FA4A-9008-DE0AFE339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83924F5E-D108-B44B-BD4E-EAFA23B64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9BB798-2ACB-E64A-A77D-A9E31E8FBA26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D565BA86-F6B8-9C41-A499-972BBC18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605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BFDFFD2-CF01-B641-84F5-91E3E9172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9181" y="-21956"/>
            <a:ext cx="1654711" cy="690191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313B947-105A-2D4F-BFAA-2D85907D7FCA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9F3284-5302-A74F-A74E-AA4D292D55F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9F6588-7CB2-C746-984E-801A704464CF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640BDC0-E6EB-B747-8695-5CAC4F0F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2A68826-4237-D248-930D-663F392D4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AFC1FC-45CD-3345-968A-6EA69C78A2AA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977AC3-7F40-0949-8AF5-BFB185C74351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666B535-569E-494F-B1D0-E398C962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337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6734AB26-CD54-854B-9A0A-FB9A44691B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1E6CC2-30A4-7C40-A920-089876E62E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8000" y="1825625"/>
            <a:ext cx="47583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43D506A-3611-8240-96FE-B151FD69561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27D702-6B89-0E40-BF8E-76E7259D7DCC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7E0A4A-5F73-CF40-9129-BA6EB31298BD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1797617-3351-D84F-A2E8-6AB2D5F744EC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3528AD-51B4-D848-BC86-6ED834FBA9F6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EA2FE8D3-976C-0046-B16A-B8A1F4827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808DD-AF07-CE40-88F0-D11B0AC5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EB223C-C243-B54E-8CB7-D3917587B8FA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771A3A-BD5B-2E41-8745-C3021C2450C0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6492EBC-481E-684C-9FFC-EF19EE3F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01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FE16B60B-E2E2-7743-A5F8-798EFFBFDF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D8A8E29-002D-6745-92EB-C836B7703765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E8CB21D-760E-514E-98A5-053FFF675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FE720C6-CE9D-C64F-92A8-6C6EB38AD12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61A61CC-C961-D247-98B4-879684A0F9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0A45143-BF27-0D40-9F3B-9A915AF3E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B42613-EC14-CB40-B8D0-B3221A00E05B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FB4467-775F-4443-B993-7DE67A34DE7D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3167860-8914-274D-989B-2CC8DABECDA9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5013D650-FD98-1D49-87E1-DB60BAF2A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1153C681-12B3-514E-AC06-D61BD5A1F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157C50D-2998-9E4E-90EE-AF1383BECD91}"/>
              </a:ext>
            </a:extLst>
          </p:cNvPr>
          <p:cNvSpPr/>
          <p:nvPr userDrawn="1"/>
        </p:nvSpPr>
        <p:spPr>
          <a:xfrm rot="16200000">
            <a:off x="-1836893" y="3383281"/>
            <a:ext cx="6894576" cy="109728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67A537-4F7E-3149-A194-6137D31F94F6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99D87BAB-4B8C-3746-AC3C-B35C64DD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79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bird&#10;&#10;Description automatically generated">
            <a:extLst>
              <a:ext uri="{FF2B5EF4-FFF2-40B4-BE49-F238E27FC236}">
                <a16:creationId xmlns:a16="http://schemas.microsoft.com/office/drawing/2014/main" id="{3AD3CA34-A986-0040-8F73-7D5B0B749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0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8C506-62B0-3B4E-A6FC-2F95F5B7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9647A-416E-A040-B69A-AFDA53EA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FC30FFE5-57C5-F741-AD01-6D047679D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60D045A-C3B8-634D-9893-3E1865B8943C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96126A-6F81-0D45-A1D5-132B997E946D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BACBAD-95F3-E741-ADB1-03DF40C523A7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A5596-62FE-E743-8FC0-53D77983BDFD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1A9A22-3F2F-FE4A-8726-07CE911B2674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</p:spTree>
    <p:extLst>
      <p:ext uri="{BB962C8B-B14F-4D97-AF65-F5344CB8AC3E}">
        <p14:creationId xmlns:p14="http://schemas.microsoft.com/office/powerpoint/2010/main" val="408819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bird&#10;&#10;Description automatically generated">
            <a:extLst>
              <a:ext uri="{FF2B5EF4-FFF2-40B4-BE49-F238E27FC236}">
                <a16:creationId xmlns:a16="http://schemas.microsoft.com/office/drawing/2014/main" id="{419C6E50-D08F-3841-BAEB-9C16A42A4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23F082D3-D1E4-8C41-9539-6329ED9DD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8BFB429-6ED1-9840-8030-6EEE837B7CA4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5291A1-D8B1-5046-97BD-78A73BE38F26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E2070B9-1F19-A244-95F2-2FCCC224A26B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DACE23DA-9542-A744-8C96-B7B5990E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B64CA63-C751-4749-A228-9B5971F5F9F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F692DC2-4015-8641-B860-64223B7D09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738A1A-AF4E-5D4F-AE45-ED4F68990A44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555C93-AE02-F747-BCF4-858113CFBB15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B43226A2-A533-8C4A-A706-0682CAEF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4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bird&#10;&#10;Description automatically generated">
            <a:extLst>
              <a:ext uri="{FF2B5EF4-FFF2-40B4-BE49-F238E27FC236}">
                <a16:creationId xmlns:a16="http://schemas.microsoft.com/office/drawing/2014/main" id="{5A0F9BE8-A97E-6148-86E9-FE93CD99A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B5802E-8632-E64F-8945-8F160C08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AE82E2C6-7F48-3648-8625-F4749114A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9C4E7B0-E4B2-0545-BE9A-EE4013FB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4DAFC2-6EE1-3B42-9575-9B41DF4766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676E0BC-80F8-5A4B-AFE6-CBE81AA00E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476638F-A0DB-CF49-A717-741B8C6AA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E77852-9967-2346-B99F-0FB506F9F8CF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326E00-68C1-4241-8C4E-723F6006811E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2150E91-0429-0440-9F6E-64AC0BE947C8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641AACB-8973-1F48-B3E3-8AEBC2B57880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99C48B-2FEB-A047-8A14-B3EB6EBC2961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3FF6B52E-D172-AB48-AE84-FA9F3CA4D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32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ird&#10;&#10;Description automatically generated">
            <a:extLst>
              <a:ext uri="{FF2B5EF4-FFF2-40B4-BE49-F238E27FC236}">
                <a16:creationId xmlns:a16="http://schemas.microsoft.com/office/drawing/2014/main" id="{227FE5D5-B629-9645-8253-C8C1D0427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8C506-62B0-3B4E-A6FC-2F95F5B7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FC30FFE5-57C5-F741-AD01-6D047679D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08B41F-7AC6-4646-A4EF-B85BEC21B971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8DA30B-7299-9445-B19A-0CC109A3963D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668193-3E8C-7D4A-B1D7-30D40F558C4F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EF9CE8-3C50-9642-B0F3-AD94682FC91D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9EC9AF8-ED57-2747-AC79-0797BC703B76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E6F06CA-0DF7-5742-9CC8-C741EA5E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3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bird&#10;&#10;Description automatically generated">
            <a:extLst>
              <a:ext uri="{FF2B5EF4-FFF2-40B4-BE49-F238E27FC236}">
                <a16:creationId xmlns:a16="http://schemas.microsoft.com/office/drawing/2014/main" id="{5ED13A35-C167-A445-A46D-9C25B6BF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23F082D3-D1E4-8C41-9539-6329ED9DD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ACE23DA-9542-A744-8C96-B7B5990E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B64CA63-C751-4749-A228-9B5971F5F9F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F692DC2-4015-8641-B860-64223B7D09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62240E-025C-0445-BD7A-F02F43359145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791D3E7-2C9E-764A-9670-DBB68FF15FB1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EA741CD-3DEC-B245-9AFC-9FC4C82108AE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CE3B192-4326-B44E-9C03-A6253DEEE4FC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74F882-70AB-FE4D-8572-7694BD507C04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CE61E12-F027-E846-8122-8AC35BC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6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bird&#10;&#10;Description automatically generated">
            <a:extLst>
              <a:ext uri="{FF2B5EF4-FFF2-40B4-BE49-F238E27FC236}">
                <a16:creationId xmlns:a16="http://schemas.microsoft.com/office/drawing/2014/main" id="{3AFE4446-0DBE-D04E-8CFC-C7F906FE5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B5802E-8632-E64F-8945-8F160C08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537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AE82E2C6-7F48-3648-8625-F4749114A2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51" y="6114343"/>
            <a:ext cx="1045097" cy="484012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9C4E7B0-E4B2-0545-BE9A-EE4013FB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532435"/>
            <a:ext cx="9718653" cy="118415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4DAFC2-6EE1-3B42-9575-9B41DF4766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799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676E0BC-80F8-5A4B-AFE6-CBE81AA00EB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80538" y="2604304"/>
            <a:ext cx="4758353" cy="317673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476638F-A0DB-CF49-A717-741B8C6AA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7998" y="1828097"/>
            <a:ext cx="4758353" cy="664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053B207-3BC6-4F4F-92C2-EE2F7F247B5C}"/>
              </a:ext>
            </a:extLst>
          </p:cNvPr>
          <p:cNvGrpSpPr/>
          <p:nvPr userDrawn="1"/>
        </p:nvGrpSpPr>
        <p:grpSpPr>
          <a:xfrm flipH="1">
            <a:off x="11449544" y="206704"/>
            <a:ext cx="522582" cy="530386"/>
            <a:chOff x="2645664" y="2011680"/>
            <a:chExt cx="735606" cy="7465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2A6560-528D-454C-A741-F3D3FD66E863}"/>
                </a:ext>
              </a:extLst>
            </p:cNvPr>
            <p:cNvSpPr/>
            <p:nvPr/>
          </p:nvSpPr>
          <p:spPr>
            <a:xfrm rot="16200000" flipH="1">
              <a:off x="2934219" y="1723125"/>
              <a:ext cx="158496" cy="735606"/>
            </a:xfrm>
            <a:prstGeom prst="rect">
              <a:avLst/>
            </a:prstGeom>
            <a:gradFill>
              <a:gsLst>
                <a:gs pos="30000">
                  <a:srgbClr val="D92D8A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74A48F-799F-494F-834C-E9D21460F599}"/>
                </a:ext>
              </a:extLst>
            </p:cNvPr>
            <p:cNvSpPr/>
            <p:nvPr/>
          </p:nvSpPr>
          <p:spPr>
            <a:xfrm flipH="1">
              <a:off x="2645664" y="2165151"/>
              <a:ext cx="158496" cy="593121"/>
            </a:xfrm>
            <a:prstGeom prst="rect">
              <a:avLst/>
            </a:prstGeom>
            <a:gradFill>
              <a:gsLst>
                <a:gs pos="29000">
                  <a:srgbClr val="D92D8A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31CD36E-E06A-A54F-882F-958C2B5948EE}"/>
              </a:ext>
            </a:extLst>
          </p:cNvPr>
          <p:cNvSpPr/>
          <p:nvPr userDrawn="1"/>
        </p:nvSpPr>
        <p:spPr>
          <a:xfrm rot="16200000">
            <a:off x="-1822766" y="3378369"/>
            <a:ext cx="6885432" cy="112597"/>
          </a:xfrm>
          <a:prstGeom prst="rect">
            <a:avLst/>
          </a:prstGeom>
          <a:gradFill>
            <a:gsLst>
              <a:gs pos="0">
                <a:srgbClr val="D92D8A"/>
              </a:gs>
              <a:gs pos="64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6B364F-D7E9-9C43-88A4-8B6B7CB83687}"/>
              </a:ext>
            </a:extLst>
          </p:cNvPr>
          <p:cNvSpPr txBox="1"/>
          <p:nvPr userDrawn="1"/>
        </p:nvSpPr>
        <p:spPr>
          <a:xfrm>
            <a:off x="4533189" y="643197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129B57FC-F78F-DD44-B965-E5D7DC52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5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7528-8BB0-6B46-9CD9-542AA14D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97186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BFDFFD2-CF01-B641-84F5-91E3E9172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313B947-105A-2D4F-BFAA-2D85907D7FCA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9F3284-5302-A74F-A74E-AA4D292D55F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9F6588-7CB2-C746-984E-801A704464CF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96FF5BE9-D429-1543-86A0-F3CDB318056B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640BDC0-E6EB-B747-8695-5CAC4F0F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2A68826-4237-D248-930D-663F392D4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EE3AFE-5A29-414B-8949-D295F4820045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80A43C-7A5B-1249-A596-D4EE6A569CC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525B40E3-0856-BD43-A8A6-89A4666E0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92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EB24D1-F15E-C64D-8D0D-B18538C4D2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8418" b="15704"/>
          <a:stretch/>
        </p:blipFill>
        <p:spPr>
          <a:xfrm>
            <a:off x="-94129" y="-27432"/>
            <a:ext cx="1654711" cy="69019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43383B5-3E75-294D-8915-7DE84AEA5398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C1C9BB-1B72-7546-94E0-FB2C9E053BC9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8FE50A-B4DE-5341-952B-7F5EE0C16442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1E6CC2-30A4-7C40-A920-089876E62E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918000" y="1825625"/>
            <a:ext cx="4758352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43D506A-3611-8240-96FE-B151FD69561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80538" y="1825625"/>
            <a:ext cx="4758353" cy="395541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27D702-6B89-0E40-BF8E-76E7259D7DCC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D9DB1418-F3A3-7D4D-9C06-C017F8B1E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9822"/>
          <a:stretch/>
        </p:blipFill>
        <p:spPr>
          <a:xfrm>
            <a:off x="245826" y="6100472"/>
            <a:ext cx="1100213" cy="497884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255CA523-D800-5D49-A2D1-EEFA13E4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502" y="484882"/>
            <a:ext cx="9718653" cy="11841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2E78AA-F072-A641-926C-734CE3B1CA26}"/>
              </a:ext>
            </a:extLst>
          </p:cNvPr>
          <p:cNvSpPr/>
          <p:nvPr userDrawn="1"/>
        </p:nvSpPr>
        <p:spPr>
          <a:xfrm rot="5400000" flipH="1">
            <a:off x="-1828799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BE8E13-7293-6C49-92C8-B1D75A642D28}"/>
              </a:ext>
            </a:extLst>
          </p:cNvPr>
          <p:cNvSpPr txBox="1"/>
          <p:nvPr userDrawn="1"/>
        </p:nvSpPr>
        <p:spPr>
          <a:xfrm>
            <a:off x="4641089" y="6423496"/>
            <a:ext cx="4492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kern="1200" spc="3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FLORIDA INTERNATIONAL UNIVERSITY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7268E3C-1B71-5142-98A7-B2679EAB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6993" y="6364830"/>
            <a:ext cx="2743200" cy="365125"/>
          </a:xfrm>
        </p:spPr>
        <p:txBody>
          <a:bodyPr/>
          <a:lstStyle/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48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D973CB-EE63-BD43-B7FE-EDAD0D6A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8160" y="365125"/>
            <a:ext cx="95656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14FBC-539F-4F48-BDAA-9479CFFC1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8160" y="1825625"/>
            <a:ext cx="9565640" cy="395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7E73E-CAC3-5141-B961-FA2946339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881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FC646-D706-F744-8D74-285615B3AD1C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E9F37-99D7-6345-A7DB-AAE499C25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5394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B9828-C94F-9347-8523-91B4636C6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6AFEC-37F4-1D48-80F4-D3D02F7453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A picture containing bird&#10;&#10;Description automatically generated">
            <a:extLst>
              <a:ext uri="{FF2B5EF4-FFF2-40B4-BE49-F238E27FC236}">
                <a16:creationId xmlns:a16="http://schemas.microsoft.com/office/drawing/2014/main" id="{01EEE2DA-9DE3-7D4E-B67F-FBC3395DB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3750" b="14612"/>
          <a:stretch/>
        </p:blipFill>
        <p:spPr>
          <a:xfrm>
            <a:off x="1676452" y="1"/>
            <a:ext cx="1051554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66AC07B-FC06-8B47-96FE-ABC28A19F3A3}"/>
              </a:ext>
            </a:extLst>
          </p:cNvPr>
          <p:cNvSpPr txBox="1">
            <a:spLocks/>
          </p:cNvSpPr>
          <p:nvPr userDrawn="1"/>
        </p:nvSpPr>
        <p:spPr>
          <a:xfrm>
            <a:off x="1920239" y="532435"/>
            <a:ext cx="9718653" cy="11841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DD134A-CE7D-5F44-BD79-76E9DC634245}"/>
              </a:ext>
            </a:extLst>
          </p:cNvPr>
          <p:cNvSpPr txBox="1">
            <a:spLocks/>
          </p:cNvSpPr>
          <p:nvPr userDrawn="1"/>
        </p:nvSpPr>
        <p:spPr>
          <a:xfrm>
            <a:off x="1920240" y="1825625"/>
            <a:ext cx="9718652" cy="39554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8BD53A-3411-754A-9DB0-3B962C309B46}"/>
              </a:ext>
            </a:extLst>
          </p:cNvPr>
          <p:cNvSpPr/>
          <p:nvPr userDrawn="1"/>
        </p:nvSpPr>
        <p:spPr>
          <a:xfrm rot="5400000" flipH="1">
            <a:off x="-1824445" y="3376900"/>
            <a:ext cx="6885432" cy="109728"/>
          </a:xfrm>
          <a:prstGeom prst="rect">
            <a:avLst/>
          </a:prstGeom>
          <a:gradFill>
            <a:gsLst>
              <a:gs pos="7000">
                <a:srgbClr val="00FFFF"/>
              </a:gs>
              <a:gs pos="79000">
                <a:srgbClr val="F8C93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1AD9AE-0B5A-C54A-848F-E631A944D67D}"/>
              </a:ext>
            </a:extLst>
          </p:cNvPr>
          <p:cNvGrpSpPr/>
          <p:nvPr userDrawn="1"/>
        </p:nvGrpSpPr>
        <p:grpSpPr>
          <a:xfrm>
            <a:off x="11449163" y="211742"/>
            <a:ext cx="522582" cy="530387"/>
            <a:chOff x="11140977" y="745236"/>
            <a:chExt cx="522582" cy="5303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19EE1A-9E9C-9F4B-9020-2809B2404DB1}"/>
                </a:ext>
              </a:extLst>
            </p:cNvPr>
            <p:cNvSpPr/>
            <p:nvPr/>
          </p:nvSpPr>
          <p:spPr>
            <a:xfrm rot="5400000">
              <a:off x="11345969" y="540244"/>
              <a:ext cx="112597" cy="522582"/>
            </a:xfrm>
            <a:prstGeom prst="rect">
              <a:avLst/>
            </a:prstGeom>
            <a:gradFill>
              <a:gsLst>
                <a:gs pos="30000">
                  <a:srgbClr val="00FFFF"/>
                </a:gs>
                <a:gs pos="91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E4CCC2-725D-534E-88C7-340D8837A885}"/>
                </a:ext>
              </a:extLst>
            </p:cNvPr>
            <p:cNvSpPr/>
            <p:nvPr/>
          </p:nvSpPr>
          <p:spPr>
            <a:xfrm>
              <a:off x="11550962" y="854263"/>
              <a:ext cx="112597" cy="421360"/>
            </a:xfrm>
            <a:prstGeom prst="rect">
              <a:avLst/>
            </a:prstGeom>
            <a:gradFill>
              <a:gsLst>
                <a:gs pos="29000">
                  <a:srgbClr val="00FFFF"/>
                </a:gs>
                <a:gs pos="86000">
                  <a:srgbClr val="F8C93E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1404FB51-8AA7-0644-AE99-4515EE4F642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36741" y="5715122"/>
            <a:ext cx="1271016" cy="9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8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74" r:id="rId5"/>
    <p:sldLayoutId id="2147483675" r:id="rId6"/>
    <p:sldLayoutId id="2147483676" r:id="rId7"/>
    <p:sldLayoutId id="2147483657" r:id="rId8"/>
    <p:sldLayoutId id="2147483658" r:id="rId9"/>
    <p:sldLayoutId id="2147483659" r:id="rId10"/>
    <p:sldLayoutId id="2147483677" r:id="rId11"/>
    <p:sldLayoutId id="2147483680" r:id="rId12"/>
    <p:sldLayoutId id="2147483678" r:id="rId13"/>
    <p:sldLayoutId id="214748367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F0E3-D2EA-0448-8656-7A7A5F88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7" y="447288"/>
            <a:ext cx="9718653" cy="102252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600" b="1" dirty="0"/>
              <a:t>THE NILE: PAST, PRESENT AND FUTURE PERSPECTIVES</a:t>
            </a:r>
            <a:br>
              <a:rPr lang="en-US" sz="2600" b="1" dirty="0"/>
            </a:br>
            <a:r>
              <a:rPr lang="en-US" sz="2600" dirty="0">
                <a:solidFill>
                  <a:schemeClr val="accent2"/>
                </a:solidFill>
              </a:rPr>
              <a:t>PRESENTATION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BA812-CAEA-E543-832E-9553FA2F645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021211" y="2471970"/>
            <a:ext cx="4758353" cy="2113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EPHRAIM MEBRATE </a:t>
            </a:r>
          </a:p>
          <a:p>
            <a:pPr marL="0" indent="0">
              <a:buNone/>
            </a:pPr>
            <a:r>
              <a:rPr lang="en-US" sz="1600" dirty="0"/>
              <a:t>Research and Policy Advisor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800" b="1" dirty="0"/>
              <a:t> </a:t>
            </a:r>
          </a:p>
          <a:p>
            <a:pPr marL="0" indent="0">
              <a:buNone/>
            </a:pPr>
            <a:r>
              <a:rPr lang="en-US" sz="1600" dirty="0"/>
              <a:t>Why Egypt should have sponsored the GERD? 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4D3499D3-9813-6747-B5D4-F970FF238E6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7290157" y="1895836"/>
            <a:ext cx="4095728" cy="4095728"/>
          </a:xfr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5C19D5A-EC75-C449-9125-4373AC9F6CE2}"/>
              </a:ext>
            </a:extLst>
          </p:cNvPr>
          <p:cNvGrpSpPr/>
          <p:nvPr/>
        </p:nvGrpSpPr>
        <p:grpSpPr>
          <a:xfrm>
            <a:off x="0" y="0"/>
            <a:ext cx="1515291" cy="6858000"/>
            <a:chOff x="0" y="0"/>
            <a:chExt cx="1515291" cy="685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053C3E-F7E9-344B-8AB6-7E7C484FC3BE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D55639-4F83-3F49-B4EB-4C4DF93CC8C2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87089AAB-0CE3-0F42-A990-3E7E912B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D07E95B-A527-D842-A625-797226EC3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B85D100-54EA-8D42-ACC2-CA6381C731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1FA87EC-99AA-574B-A63B-5A46AA91895D}"/>
                </a:ext>
              </a:extLst>
            </p:cNvPr>
            <p:cNvSpPr/>
            <p:nvPr/>
          </p:nvSpPr>
          <p:spPr>
            <a:xfrm>
              <a:off x="64075" y="296829"/>
              <a:ext cx="14448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D57A26F-EBF0-406A-B0B1-21B39895ED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254" y="1943231"/>
            <a:ext cx="3000703" cy="40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15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4D504-D34F-4C98-A088-A3ECDE84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Providing context to the Nile 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7782A-3860-4C7B-94FF-BA86386EC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39" y="2032514"/>
            <a:ext cx="10125987" cy="3315785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/>
              <a:t>Longest, but small in terms of water volume (around 84 BCM/</a:t>
            </a:r>
            <a:r>
              <a:rPr lang="en-US" dirty="0" err="1"/>
              <a:t>yr</a:t>
            </a:r>
            <a:r>
              <a:rPr lang="en-US" dirty="0"/>
              <a:t>)</a:t>
            </a:r>
          </a:p>
          <a:p>
            <a:pPr>
              <a:spcBef>
                <a:spcPts val="3000"/>
              </a:spcBef>
            </a:pPr>
            <a:r>
              <a:rPr lang="en-US" dirty="0"/>
              <a:t>Estimated total population of Nile basin countries is around 547 million</a:t>
            </a:r>
          </a:p>
          <a:p>
            <a:pPr>
              <a:spcBef>
                <a:spcPts val="3000"/>
              </a:spcBef>
            </a:pPr>
            <a:r>
              <a:rPr lang="en-US" dirty="0"/>
              <a:t>Ethiopia has the largest population (114 million) followed by Egypt (102 million)</a:t>
            </a:r>
          </a:p>
          <a:p>
            <a:pPr>
              <a:spcBef>
                <a:spcPts val="3000"/>
              </a:spcBef>
            </a:pPr>
            <a:r>
              <a:rPr lang="en-US" dirty="0"/>
              <a:t>By 2050, most of the population of the Nile Basin countries will double, and more than half will be urbanized with middle-class life requiring more infrastructure mainly water and electricity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33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9E7A5-37B1-492F-B238-1EF4AC3E3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Providing context to the Nile 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102AB-C6BC-4CF8-A3E5-F52A30451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117174"/>
            <a:ext cx="10139238" cy="3170444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/>
              <a:t>Currently, access to basic infrastructures in most of these riparian countries (except Egypt) is quite poor (65 m population not connected grid in Ethiopia alone)</a:t>
            </a:r>
          </a:p>
          <a:p>
            <a:pPr>
              <a:spcBef>
                <a:spcPts val="2400"/>
              </a:spcBef>
            </a:pPr>
            <a:r>
              <a:rPr lang="en-US" dirty="0"/>
              <a:t>Massive deforestation takes place in most of these countries in search for firewood and expansion of traditional agricultural system (from 40% in the beginning of 20th to 2.36% in 2000)</a:t>
            </a:r>
          </a:p>
          <a:p>
            <a:pPr>
              <a:spcBef>
                <a:spcPts val="2400"/>
              </a:spcBef>
            </a:pPr>
            <a:r>
              <a:rPr lang="en-US" dirty="0"/>
              <a:t>All these and other customary activities gradually threaten the safety of water running out of the upper riparian countries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37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3A330-60B2-4F34-A458-51045C6E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Egypt’s approach to Nile 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BF279-8F05-45E1-8488-F445CCF18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10271760" cy="3955415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/>
              <a:t>‘All that matters to me is the milk, not the wellbeing of the cow”</a:t>
            </a:r>
          </a:p>
          <a:p>
            <a:pPr>
              <a:spcBef>
                <a:spcPts val="2400"/>
              </a:spcBef>
            </a:pPr>
            <a:r>
              <a:rPr lang="en-GB" dirty="0"/>
              <a:t>No investment by Egypt in Ethiopia to date aimed at collaborative Nile conservation </a:t>
            </a:r>
          </a:p>
          <a:p>
            <a:pPr marL="457200" lvl="1" indent="0">
              <a:spcBef>
                <a:spcPts val="2400"/>
              </a:spcBef>
              <a:buNone/>
            </a:pPr>
            <a:r>
              <a:rPr lang="en-GB" dirty="0"/>
              <a:t>- Egypt's approach to Nile is not only unfair and selfish, but in the long term, is it a self-distractive and unsustainable path</a:t>
            </a:r>
          </a:p>
          <a:p>
            <a:pPr marL="457200" lvl="1" indent="0">
              <a:spcBef>
                <a:spcPts val="2400"/>
              </a:spcBef>
              <a:buNone/>
            </a:pPr>
            <a:r>
              <a:rPr lang="en-GB" dirty="0"/>
              <a:t>- Egyptian ambassadors, diplomats and intelligent community are aware of minor skirmishes in Ethiopia, but never bothered about investing a penny in Ethiopia to safe and preserve the source of the Blue Nile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485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B23E-06C8-48BB-B644-D0EA40DF3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Egypt and Sudan claim about GERD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C9D0A-30D7-409C-A9EA-F553D37CB10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745720" y="1825625"/>
            <a:ext cx="4853863" cy="4499940"/>
          </a:xfrm>
        </p:spPr>
        <p:txBody>
          <a:bodyPr>
            <a:normAutofit/>
          </a:bodyPr>
          <a:lstStyle/>
          <a:p>
            <a:r>
              <a:rPr lang="en-US" dirty="0"/>
              <a:t>Threat to their water share (Egypt)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Gives Ethiopia the monopoly to control the water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largest in Africa or even sometimes in the world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Threat to well being or security of citizen due to risk of collapse (Sudan)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C5E31E-8C12-4BED-A092-3C054D48B75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91131" y="1716591"/>
            <a:ext cx="5300870" cy="41143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While GERD is a dam for hydroelectric purpose which has a least reputation for water consumption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While dam operation is less likely used for water blocking or monopolizing water usage anywhere else in the world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While Aswan is twice the size of the GERD in the surface area (the later has only more electric generating capacity)</a:t>
            </a:r>
          </a:p>
          <a:p>
            <a:endParaRPr lang="en-US" dirty="0"/>
          </a:p>
          <a:p>
            <a:r>
              <a:rPr lang="en-US" dirty="0"/>
              <a:t>While Sudan and Egypt still operating a century old dams on the Nile river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44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94159-A60B-45D2-B311-26960D81A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969" y="293896"/>
            <a:ext cx="9718653" cy="1184156"/>
          </a:xfrm>
        </p:spPr>
        <p:txBody>
          <a:bodyPr/>
          <a:lstStyle/>
          <a:p>
            <a:r>
              <a:rPr lang="en-US" dirty="0"/>
              <a:t>Why Egypt and Sudan should have sponsored GERD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A1ACD-5206-410C-9C57-EAF08009A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398" y="1888762"/>
            <a:ext cx="10391031" cy="4091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 </a:t>
            </a:r>
            <a:r>
              <a:rPr lang="en-US" b="1" dirty="0"/>
              <a:t>GERD Precludes Ethiopia from diverting or engaging in any massive irrigation undertaking upstream 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1800" dirty="0"/>
              <a:t>- If massive water is needed to turn on the 16 turbines, the water monopoly  concern over the dam is simply a paranoia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1800" dirty="0"/>
              <a:t>- Located near border and  ragged mountainous which is inconducive for irrigation activities </a:t>
            </a:r>
          </a:p>
          <a:p>
            <a:pPr marL="914400" lvl="2" indent="0">
              <a:buNone/>
            </a:pPr>
            <a:endParaRPr lang="en-US" sz="1400" dirty="0"/>
          </a:p>
          <a:p>
            <a:pPr marL="457200" lvl="1" indent="0">
              <a:buNone/>
            </a:pPr>
            <a:endParaRPr lang="en-US" sz="1600" dirty="0"/>
          </a:p>
          <a:p>
            <a:pPr marL="457200" indent="-457200">
              <a:buAutoNum type="arabicPeriod" startAt="2"/>
            </a:pPr>
            <a:r>
              <a:rPr lang="en-US" b="1" dirty="0"/>
              <a:t>Access to electricity in Ethiopia means less deforestation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1800" dirty="0"/>
              <a:t>- Currently more than 83% of Ethiopia population are agrarian and rely on firewood for cooking and as a source of light 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1800" dirty="0"/>
              <a:t>- Small scale farming and land degradation mainly contribute to encroachment to forest lands threatening water sources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682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A6EC-A493-47BD-9C97-12408966E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39" y="346904"/>
            <a:ext cx="9718653" cy="1184156"/>
          </a:xfrm>
        </p:spPr>
        <p:txBody>
          <a:bodyPr/>
          <a:lstStyle/>
          <a:p>
            <a:r>
              <a:rPr lang="en-US" dirty="0"/>
              <a:t>Why Egypt and Sudan should have sponsored GERD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4AC77-772D-4CDC-BD9C-B58DD2B5B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10170160" cy="44155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b="1" dirty="0"/>
              <a:t>Strengthen diplomatic ties and develop mutual understanding among the population of the two countries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dirty="0"/>
              <a:t>- The current Egypt approach to Nile has been a source of great frustration and resentment among Ethiopians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dirty="0"/>
              <a:t>- Ethiopians and Egyptians characterization of each other is quite polarized and often misguided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b="1" dirty="0"/>
              <a:t>Regulated water flow and less sedimentation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dirty="0"/>
              <a:t>- Flooding threatens live every year in Sudan, and silt from Ethiopian highlands has been a threat to their dams (Sudan and Egypt spend more than 500M USD per annum for flood mitigation)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dirty="0"/>
              <a:t>- Saving of water in Ethiopian dam also means less evaporation or wastage compared to Aswan dam (10% vs less than 3% of annual flow)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54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148E6-4E24-4FDC-828F-0AE7D7985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way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D2951-345E-4506-AA53-5C282F109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825625"/>
            <a:ext cx="10271760" cy="449994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Coming together and creating an institute where: </a:t>
            </a:r>
          </a:p>
          <a:p>
            <a:pPr lvl="1">
              <a:spcBef>
                <a:spcPts val="1200"/>
              </a:spcBef>
            </a:pPr>
            <a:r>
              <a:rPr lang="en-US" sz="1400" dirty="0"/>
              <a:t>Academicians and students exchange ideas and experiences on better water conservation and alternative water/energy sources </a:t>
            </a:r>
          </a:p>
          <a:p>
            <a:pPr lvl="1">
              <a:spcBef>
                <a:spcPts val="1200"/>
              </a:spcBef>
            </a:pPr>
            <a:r>
              <a:rPr lang="en-US" sz="1400" dirty="0"/>
              <a:t>Run collaborative research and data sharing platform within the riparian countries and also other transboundary river sharing countries </a:t>
            </a:r>
          </a:p>
          <a:p>
            <a:pPr>
              <a:spcBef>
                <a:spcPts val="1200"/>
              </a:spcBef>
            </a:pPr>
            <a:r>
              <a:rPr lang="en-US" dirty="0"/>
              <a:t>Nile Funding Initiatives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400" dirty="0"/>
              <a:t>While all riparian countries are responsible, the downstream countries should show leadership and lions share in terms of monetary allocation for Nile water sustainability (collaborative conservation reduces costs by 34%, Alan, et.al, 2019)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400" dirty="0"/>
              <a:t>Create a regional vision where benefits and threats of future projects on Nile could go beyond host country in terms of both benefits and perceived threats </a:t>
            </a:r>
          </a:p>
          <a:p>
            <a:pPr>
              <a:spcBef>
                <a:spcPts val="1200"/>
              </a:spcBef>
            </a:pPr>
            <a:r>
              <a:rPr lang="en-US" dirty="0"/>
              <a:t>Revise their population policy, and intensify and promote Family Planning services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400" dirty="0"/>
              <a:t>Highest fertility rate is happing in the most fragile and insecure parts of the world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400" dirty="0"/>
              <a:t>Rapid population growth has a domino effect on most of the pressing issues in the region</a:t>
            </a:r>
          </a:p>
        </p:txBody>
      </p:sp>
    </p:spTree>
    <p:extLst>
      <p:ext uri="{BB962C8B-B14F-4D97-AF65-F5344CB8AC3E}">
        <p14:creationId xmlns:p14="http://schemas.microsoft.com/office/powerpoint/2010/main" val="263274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E744A41-4E3E-6744-B7AF-586E375BF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0959" y="2618222"/>
            <a:ext cx="9797143" cy="1055714"/>
          </a:xfrm>
        </p:spPr>
        <p:txBody>
          <a:bodyPr/>
          <a:lstStyle/>
          <a:p>
            <a:pPr algn="ctr"/>
            <a:r>
              <a:rPr lang="en-US" b="1" dirty="0"/>
              <a:t>5 MINUTE DISCUSSION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652BF28-9263-0245-B681-A6011EBE2EC3}"/>
              </a:ext>
            </a:extLst>
          </p:cNvPr>
          <p:cNvGrpSpPr/>
          <p:nvPr/>
        </p:nvGrpSpPr>
        <p:grpSpPr>
          <a:xfrm>
            <a:off x="0" y="0"/>
            <a:ext cx="1515291" cy="6858000"/>
            <a:chOff x="0" y="0"/>
            <a:chExt cx="1515291" cy="6858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80E9E8C-2345-D24C-A436-8661C5896307}"/>
                </a:ext>
              </a:extLst>
            </p:cNvPr>
            <p:cNvGrpSpPr/>
            <p:nvPr/>
          </p:nvGrpSpPr>
          <p:grpSpPr>
            <a:xfrm>
              <a:off x="0" y="0"/>
              <a:ext cx="1515291" cy="6858000"/>
              <a:chOff x="0" y="1"/>
              <a:chExt cx="1515291" cy="685800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9616A25-5A46-3E43-87CC-A63BC5FA0DC7}"/>
                  </a:ext>
                </a:extLst>
              </p:cNvPr>
              <p:cNvSpPr/>
              <p:nvPr/>
            </p:nvSpPr>
            <p:spPr>
              <a:xfrm>
                <a:off x="0" y="1"/>
                <a:ext cx="1515291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A081303-3958-6E47-AAEE-628027C51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68694" y="5723164"/>
                <a:ext cx="977900" cy="84055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381691A-E5A2-AC40-AB48-6395626C53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95" y="4237984"/>
                <a:ext cx="1190897" cy="1190897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0967162-4284-6041-BA52-20ED14BC51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-1" r="5677" b="-1"/>
              <a:stretch/>
            </p:blipFill>
            <p:spPr>
              <a:xfrm>
                <a:off x="162195" y="3413963"/>
                <a:ext cx="1300844" cy="529738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405ECC-D28F-DE43-952A-C1BFBB9105CC}"/>
                </a:ext>
              </a:extLst>
            </p:cNvPr>
            <p:cNvSpPr/>
            <p:nvPr/>
          </p:nvSpPr>
          <p:spPr>
            <a:xfrm>
              <a:off x="64075" y="296829"/>
              <a:ext cx="14448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</a:rPr>
                <a:t>2020 International Conference on the Nile and GERD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1381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1F3E"/>
      </a:accent1>
      <a:accent2>
        <a:srgbClr val="C4960B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BF305E6E409946AD1DA7014EE1833A" ma:contentTypeVersion="4" ma:contentTypeDescription="Create a new document." ma:contentTypeScope="" ma:versionID="c487931894310e331c28f472340c8897">
  <xsd:schema xmlns:xsd="http://www.w3.org/2001/XMLSchema" xmlns:xs="http://www.w3.org/2001/XMLSchema" xmlns:p="http://schemas.microsoft.com/office/2006/metadata/properties" xmlns:ns2="1f55ec82-a505-4936-99e5-d41b25147da0" xmlns:ns3="f1f308d3-4c92-402a-ab04-f7497706f561" targetNamespace="http://schemas.microsoft.com/office/2006/metadata/properties" ma:root="true" ma:fieldsID="23e0c72701f00dc7d3b521b4bd8b8f4e" ns2:_="" ns3:_="">
    <xsd:import namespace="1f55ec82-a505-4936-99e5-d41b25147da0"/>
    <xsd:import namespace="f1f308d3-4c92-402a-ab04-f7497706f5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5ec82-a505-4936-99e5-d41b25147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308d3-4c92-402a-ab04-f7497706f5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899C4F-194D-47FC-918D-4EED357B8EA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B639E27-404B-4CB8-9049-26C4701FF2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55ec82-a505-4936-99e5-d41b25147da0"/>
    <ds:schemaRef ds:uri="f1f308d3-4c92-402a-ab04-f7497706f5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C15244-6FF3-46F0-8281-63B63B937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3183</TotalTime>
  <Words>893</Words>
  <Application>Microsoft Office PowerPoint</Application>
  <PresentationFormat>Widescreen</PresentationFormat>
  <Paragraphs>74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THE NILE: PAST, PRESENT AND FUTURE PERSPECTIVES PRESENTATION 9</vt:lpstr>
      <vt:lpstr>Providing context to the Nile river</vt:lpstr>
      <vt:lpstr>Providing context to the Nile River</vt:lpstr>
      <vt:lpstr>Egypt’s approach to Nile river</vt:lpstr>
      <vt:lpstr>What Egypt and Sudan claim about GERD</vt:lpstr>
      <vt:lpstr>Why Egypt and Sudan should have sponsored GERD</vt:lpstr>
      <vt:lpstr>Why Egypt and Sudan should have sponsored GERD</vt:lpstr>
      <vt:lpstr>The way forward</vt:lpstr>
      <vt:lpstr>5 MINUTE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Oscar Negret</dc:creator>
  <cp:lastModifiedBy>Ephraim Mebrate</cp:lastModifiedBy>
  <cp:revision>92</cp:revision>
  <dcterms:created xsi:type="dcterms:W3CDTF">2019-06-25T19:12:02Z</dcterms:created>
  <dcterms:modified xsi:type="dcterms:W3CDTF">2020-08-19T13:37:28Z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0x010100CCBF305E6E409946AD1DA7014EE1833A</vt:lpwstr>
  </property>
</Properties>
</file>